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05"/>
  </p:notesMasterIdLst>
  <p:sldIdLst>
    <p:sldId id="370" r:id="rId3"/>
    <p:sldId id="371" r:id="rId4"/>
    <p:sldId id="360" r:id="rId5"/>
    <p:sldId id="373" r:id="rId6"/>
    <p:sldId id="295" r:id="rId7"/>
    <p:sldId id="296" r:id="rId8"/>
    <p:sldId id="297" r:id="rId9"/>
    <p:sldId id="298" r:id="rId10"/>
    <p:sldId id="299" r:id="rId11"/>
    <p:sldId id="300" r:id="rId12"/>
    <p:sldId id="301" r:id="rId13"/>
    <p:sldId id="256" r:id="rId14"/>
    <p:sldId id="302" r:id="rId15"/>
    <p:sldId id="303" r:id="rId16"/>
    <p:sldId id="304"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 id="279" r:id="rId37"/>
    <p:sldId id="280" r:id="rId38"/>
    <p:sldId id="281"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 id="29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4" r:id="rId102"/>
    <p:sldId id="355" r:id="rId103"/>
    <p:sldId id="356" r:id="rId10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07" Type="http://schemas.openxmlformats.org/officeDocument/2006/relationships/viewProps" Target="viewProps.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theme" Target="theme/theme1.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tableStyles" Target="tableStyle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8DB15-0FDF-4726-B2E3-2106E3F76B1C}"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BD663B-49B6-4DBD-B21E-5F91394ACCA7}" type="slidenum">
              <a:rPr lang="fr-FR" smtClean="0"/>
              <a:t>‹N°›</a:t>
            </a:fld>
            <a:endParaRPr lang="fr-FR"/>
          </a:p>
        </p:txBody>
      </p:sp>
    </p:spTree>
    <p:extLst>
      <p:ext uri="{BB962C8B-B14F-4D97-AF65-F5344CB8AC3E}">
        <p14:creationId xmlns:p14="http://schemas.microsoft.com/office/powerpoint/2010/main" val="3860878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Parler de multifactoriels comme pour l’exposome</a:t>
            </a: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11</a:t>
            </a:fld>
            <a:endParaRPr lang="fr-FR"/>
          </a:p>
        </p:txBody>
      </p:sp>
    </p:spTree>
    <p:extLst>
      <p:ext uri="{BB962C8B-B14F-4D97-AF65-F5344CB8AC3E}">
        <p14:creationId xmlns:p14="http://schemas.microsoft.com/office/powerpoint/2010/main" val="33651124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DDL = (nombre de lignes -1)(nombre de colonnes -1)</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16</a:t>
            </a:fld>
            <a:endParaRPr lang="fr-FR"/>
          </a:p>
        </p:txBody>
      </p:sp>
    </p:spTree>
    <p:extLst>
      <p:ext uri="{BB962C8B-B14F-4D97-AF65-F5344CB8AC3E}">
        <p14:creationId xmlns:p14="http://schemas.microsoft.com/office/powerpoint/2010/main" val="3077501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Étude cas témoins</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17</a:t>
            </a:fld>
            <a:endParaRPr lang="fr-FR"/>
          </a:p>
        </p:txBody>
      </p:sp>
    </p:spTree>
    <p:extLst>
      <p:ext uri="{BB962C8B-B14F-4D97-AF65-F5344CB8AC3E}">
        <p14:creationId xmlns:p14="http://schemas.microsoft.com/office/powerpoint/2010/main" val="1138017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Point 5 : indépendance entre les deux </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18</a:t>
            </a:fld>
            <a:endParaRPr lang="fr-FR"/>
          </a:p>
        </p:txBody>
      </p:sp>
    </p:spTree>
    <p:extLst>
      <p:ext uri="{BB962C8B-B14F-4D97-AF65-F5344CB8AC3E}">
        <p14:creationId xmlns:p14="http://schemas.microsoft.com/office/powerpoint/2010/main" val="2148501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Parler de sur-représentation et de sous-représentation</a:t>
            </a:r>
          </a:p>
          <a:p>
            <a:endParaRPr lang="fr-FR" dirty="0"/>
          </a:p>
          <a:p>
            <a:r>
              <a:rPr lang="fr-FR" dirty="0"/>
              <a:t>Expliquer que plus le Ki2 est faible, plus la différence entre modèle et réalité est faible, et plus le modèle est pertinent</a:t>
            </a:r>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19</a:t>
            </a:fld>
            <a:endParaRPr lang="fr-FR"/>
          </a:p>
        </p:txBody>
      </p:sp>
    </p:spTree>
    <p:extLst>
      <p:ext uri="{BB962C8B-B14F-4D97-AF65-F5344CB8AC3E}">
        <p14:creationId xmlns:p14="http://schemas.microsoft.com/office/powerpoint/2010/main" val="1910969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 khi2 est un moyen de redistribuer la population sur un modèle théorique</a:t>
            </a:r>
          </a:p>
          <a:p>
            <a:endParaRPr lang="fr-FR" dirty="0"/>
          </a:p>
          <a:p>
            <a:r>
              <a:rPr lang="fr-FR" dirty="0"/>
              <a:t>Expliquer que des fois une seul case suffit à rejeter Ho mais que l’on calcule néanmoins les autres pour voir qui contribue le plus à ce rejet.</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20</a:t>
            </a:fld>
            <a:endParaRPr lang="fr-FR"/>
          </a:p>
        </p:txBody>
      </p:sp>
    </p:spTree>
    <p:extLst>
      <p:ext uri="{BB962C8B-B14F-4D97-AF65-F5344CB8AC3E}">
        <p14:creationId xmlns:p14="http://schemas.microsoft.com/office/powerpoint/2010/main" val="2524460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Si hasard même nombre de DC et de vivants dans les 2 groupes, autrement dit indépendance entre le caractère (morts vivants) et le traitement choisi (T ou R)</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24</a:t>
            </a:fld>
            <a:endParaRPr lang="fr-FR"/>
          </a:p>
        </p:txBody>
      </p:sp>
    </p:spTree>
    <p:extLst>
      <p:ext uri="{BB962C8B-B14F-4D97-AF65-F5344CB8AC3E}">
        <p14:creationId xmlns:p14="http://schemas.microsoft.com/office/powerpoint/2010/main" val="622552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Pour 1% on a 2,787</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36</a:t>
            </a:fld>
            <a:endParaRPr lang="fr-FR"/>
          </a:p>
        </p:txBody>
      </p:sp>
    </p:spTree>
    <p:extLst>
      <p:ext uri="{BB962C8B-B14F-4D97-AF65-F5344CB8AC3E}">
        <p14:creationId xmlns:p14="http://schemas.microsoft.com/office/powerpoint/2010/main" val="2970083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400" kern="1200" dirty="0">
                <a:solidFill>
                  <a:schemeClr val="tx1"/>
                </a:solidFill>
                <a:effectLst/>
                <a:latin typeface="+mn-lt"/>
                <a:ea typeface="+mn-ea"/>
                <a:cs typeface="+mn-cs"/>
              </a:rPr>
              <a:t>Des échantillons appariés sont des échantillons identiques, c’est à dire des échantillons composés d’individus possédant les mêmes caractéristiques. La ou les caractéristiques faisant l’objet de l’appariement peuvent être variables (âge, sexe, etc..).</a:t>
            </a:r>
            <a:br>
              <a:rPr lang="fr-FR" sz="1400" kern="1200" dirty="0">
                <a:solidFill>
                  <a:schemeClr val="tx1"/>
                </a:solidFill>
                <a:effectLst/>
                <a:latin typeface="+mn-lt"/>
                <a:ea typeface="+mn-ea"/>
                <a:cs typeface="+mn-cs"/>
              </a:rPr>
            </a:br>
            <a:br>
              <a:rPr lang="fr-FR" sz="1400" kern="1200" dirty="0">
                <a:solidFill>
                  <a:schemeClr val="tx1"/>
                </a:solidFill>
                <a:effectLst/>
                <a:latin typeface="+mn-lt"/>
                <a:ea typeface="+mn-ea"/>
                <a:cs typeface="+mn-cs"/>
              </a:rPr>
            </a:br>
            <a:r>
              <a:rPr lang="fr-FR" sz="1400" kern="1200" dirty="0">
                <a:solidFill>
                  <a:schemeClr val="tx1"/>
                </a:solidFill>
                <a:effectLst/>
                <a:latin typeface="+mn-lt"/>
                <a:ea typeface="+mn-ea"/>
                <a:cs typeface="+mn-cs"/>
              </a:rPr>
              <a:t>Des échantillons appariés vont par exemple être utilisés pour tester deux produits de deux marques différentes auprès des consommateurs tout en souhaitant souhaite que les testeurs ne soient exposés qu’à un des deux produits.</a:t>
            </a:r>
          </a:p>
          <a:p>
            <a:endParaRPr lang="fr-FR" dirty="0"/>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38</a:t>
            </a:fld>
            <a:endParaRPr lang="fr-FR"/>
          </a:p>
        </p:txBody>
      </p:sp>
    </p:spTree>
    <p:extLst>
      <p:ext uri="{BB962C8B-B14F-4D97-AF65-F5344CB8AC3E}">
        <p14:creationId xmlns:p14="http://schemas.microsoft.com/office/powerpoint/2010/main" val="1115097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Si n&gt;30 on fait une comparaison de moyennes et si n&lt;30, on utilise le teste de </a:t>
            </a:r>
            <a:r>
              <a:rPr lang="fr-FR" dirty="0" err="1"/>
              <a:t>Student</a:t>
            </a:r>
            <a:endParaRPr lang="fr-FR" dirty="0"/>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39</a:t>
            </a:fld>
            <a:endParaRPr lang="fr-FR"/>
          </a:p>
        </p:txBody>
      </p:sp>
    </p:spTree>
    <p:extLst>
      <p:ext uri="{BB962C8B-B14F-4D97-AF65-F5344CB8AC3E}">
        <p14:creationId xmlns:p14="http://schemas.microsoft.com/office/powerpoint/2010/main" val="1482009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Lorsque l’on a un tableau de données comme présenté ici, un certain nombre de questions se posent, en voici un échantillon </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41</a:t>
            </a:fld>
            <a:endParaRPr lang="fr-FR"/>
          </a:p>
        </p:txBody>
      </p:sp>
    </p:spTree>
    <p:extLst>
      <p:ext uri="{BB962C8B-B14F-4D97-AF65-F5344CB8AC3E}">
        <p14:creationId xmlns:p14="http://schemas.microsoft.com/office/powerpoint/2010/main" val="3611915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Ne pas confondre dépendance et relation de cause à effet</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49</a:t>
            </a:fld>
            <a:endParaRPr lang="fr-FR"/>
          </a:p>
        </p:txBody>
      </p:sp>
    </p:spTree>
    <p:extLst>
      <p:ext uri="{BB962C8B-B14F-4D97-AF65-F5344CB8AC3E}">
        <p14:creationId xmlns:p14="http://schemas.microsoft.com/office/powerpoint/2010/main" val="3155520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Expliquer que cela suppose des hypothèses fortes notamment que la tendance ne va pas être bouleversée par un événement extérieur. </a:t>
            </a:r>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51</a:t>
            </a:fld>
            <a:endParaRPr lang="fr-FR"/>
          </a:p>
        </p:txBody>
      </p:sp>
    </p:spTree>
    <p:extLst>
      <p:ext uri="{BB962C8B-B14F-4D97-AF65-F5344CB8AC3E}">
        <p14:creationId xmlns:p14="http://schemas.microsoft.com/office/powerpoint/2010/main" val="3344154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R= </a:t>
            </a:r>
            <a:r>
              <a:rPr lang="fr-FR" dirty="0" err="1"/>
              <a:t>Cov</a:t>
            </a:r>
            <a:r>
              <a:rPr lang="fr-FR" dirty="0"/>
              <a:t>(X, Y)/ [V(x)V(y)]</a:t>
            </a:r>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00B2CE6E-B590-4F1E-9FFD-22F22766C61B}" type="slidenum">
              <a:rPr lang="fr-FR" smtClean="0"/>
              <a:t>52</a:t>
            </a:fld>
            <a:endParaRPr lang="fr-FR"/>
          </a:p>
        </p:txBody>
      </p:sp>
    </p:spTree>
    <p:extLst>
      <p:ext uri="{BB962C8B-B14F-4D97-AF65-F5344CB8AC3E}">
        <p14:creationId xmlns:p14="http://schemas.microsoft.com/office/powerpoint/2010/main" val="1107418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On dispose des mesures des valeurs de X dans deux échantillons indépendants E1 et E2, de tailles respectives n1 et n2. On souhaite comparer les deux moyennes expérimentales, c'est-à-dire tester l'hypothèse nulle (H0) :  µ1 = µ2 . On commence par trier les valeurs obtenues dans la réunion des deux échantillons par ordre croissant. Pour chaque valeur xi issue de E1, on compte le nombre de valeurs issues de E2 situées après lui dans la liste ordonnée (celles qui sont égales à xi ne comptent que pour 1:2). On note u1 la somme des nombres ainsi associés aux différentes valeurs issues de E1. On fait de même en échangeant les rôles des deux échantillons, ce qui donne la somme u2. Soit u la plus petite des deux sommes obtenues : u = min{u1 ; u2} . On note U la variable aléatoire associée. • Pour n1 et n2 quelconques, on lit dans les tables du test de Mann et Whitney le nombre mα tel que, sous (H0), P(U ≤ mα) = α. On rejette (H0) au risque d'erreur α si u ≤ mα. Autrement on accepte (H0). • Si n1 et n2 sont assez grands (≥20 en général), sous (H0), U suit approximativement la loi normale N(µ,σ) avec µ = n1n2 2 et σ =rn1n2(n1 + n2 +1) 12 . On lit uα dans la table de l'écart réduit de la loi normale tel que P(|N| ≥ uα) = α, on calcule ε = u−µ σ et on rejette (H0) au risque d'erreur α si ε / ∈ ]−uα;uα[. Autrement on accepte (H0).</a:t>
            </a:r>
          </a:p>
          <a:p>
            <a:endParaRPr lang="fr-FR" dirty="0"/>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59</a:t>
            </a:fld>
            <a:endParaRPr lang="fr-FR"/>
          </a:p>
        </p:txBody>
      </p:sp>
    </p:spTree>
    <p:extLst>
      <p:ext uri="{BB962C8B-B14F-4D97-AF65-F5344CB8AC3E}">
        <p14:creationId xmlns:p14="http://schemas.microsoft.com/office/powerpoint/2010/main" val="605840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err="1"/>
              <a:t>comp</a:t>
            </a:r>
            <a:r>
              <a:rPr lang="fr-FR" dirty="0"/>
              <a:t>= comparaison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65</a:t>
            </a:fld>
            <a:endParaRPr lang="fr-FR"/>
          </a:p>
        </p:txBody>
      </p:sp>
    </p:spTree>
    <p:extLst>
      <p:ext uri="{BB962C8B-B14F-4D97-AF65-F5344CB8AC3E}">
        <p14:creationId xmlns:p14="http://schemas.microsoft.com/office/powerpoint/2010/main" val="2188589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Bonnes réponses A / C / E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68</a:t>
            </a:fld>
            <a:endParaRPr lang="fr-FR"/>
          </a:p>
        </p:txBody>
      </p:sp>
    </p:spTree>
    <p:extLst>
      <p:ext uri="{BB962C8B-B14F-4D97-AF65-F5344CB8AC3E}">
        <p14:creationId xmlns:p14="http://schemas.microsoft.com/office/powerpoint/2010/main" val="4231628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Bonnes réponses 1 /2/3/5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72</a:t>
            </a:fld>
            <a:endParaRPr lang="fr-FR"/>
          </a:p>
        </p:txBody>
      </p:sp>
    </p:spTree>
    <p:extLst>
      <p:ext uri="{BB962C8B-B14F-4D97-AF65-F5344CB8AC3E}">
        <p14:creationId xmlns:p14="http://schemas.microsoft.com/office/powerpoint/2010/main" val="2122358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Bonne réponse A : c’est comme ça que l’on mesure un effet Placebo (sur les témoins)</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74</a:t>
            </a:fld>
            <a:endParaRPr lang="fr-FR"/>
          </a:p>
        </p:txBody>
      </p:sp>
    </p:spTree>
    <p:extLst>
      <p:ext uri="{BB962C8B-B14F-4D97-AF65-F5344CB8AC3E}">
        <p14:creationId xmlns:p14="http://schemas.microsoft.com/office/powerpoint/2010/main" val="21648205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Bonne réponse B</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76</a:t>
            </a:fld>
            <a:endParaRPr lang="fr-FR"/>
          </a:p>
        </p:txBody>
      </p:sp>
    </p:spTree>
    <p:extLst>
      <p:ext uri="{BB962C8B-B14F-4D97-AF65-F5344CB8AC3E}">
        <p14:creationId xmlns:p14="http://schemas.microsoft.com/office/powerpoint/2010/main" val="3745594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77</a:t>
            </a:fld>
            <a:endParaRPr lang="fr-FR"/>
          </a:p>
        </p:txBody>
      </p:sp>
    </p:spTree>
    <p:extLst>
      <p:ext uri="{BB962C8B-B14F-4D97-AF65-F5344CB8AC3E}">
        <p14:creationId xmlns:p14="http://schemas.microsoft.com/office/powerpoint/2010/main" val="2525687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On classe les différences des deux séries réunies de la plus petite à la plus grande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78</a:t>
            </a:fld>
            <a:endParaRPr lang="fr-FR"/>
          </a:p>
        </p:txBody>
      </p:sp>
    </p:spTree>
    <p:extLst>
      <p:ext uri="{BB962C8B-B14F-4D97-AF65-F5344CB8AC3E}">
        <p14:creationId xmlns:p14="http://schemas.microsoft.com/office/powerpoint/2010/main" val="4871235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Pour U1</a:t>
            </a:r>
          </a:p>
          <a:p>
            <a:r>
              <a:rPr lang="fr-FR" dirty="0"/>
              <a:t>0+0+0+0+0+0+0+1+1+1+6= 9</a:t>
            </a:r>
          </a:p>
          <a:p>
            <a:endParaRPr lang="fr-FR" dirty="0"/>
          </a:p>
          <a:p>
            <a:r>
              <a:rPr lang="fr-FR" dirty="0"/>
              <a:t>Pour U2 on pourrait également faire de la sorte : Pour chaque traité, cumul des témoins classés avant : 6+9+9+9+9+9+10+10+10+10 = 91</a:t>
            </a:r>
          </a:p>
          <a:p>
            <a:endParaRPr lang="fr-FR" dirty="0"/>
          </a:p>
          <a:p>
            <a:r>
              <a:rPr lang="fr-FR" dirty="0"/>
              <a:t>Faire attention que la valeur discriminante d’un test n’est pas toujours dans le même sens ici on rejette si la valeur calculée (observée ) est plus petite que la valeur théorique lue dans la table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79</a:t>
            </a:fld>
            <a:endParaRPr lang="fr-FR"/>
          </a:p>
        </p:txBody>
      </p:sp>
    </p:spTree>
    <p:extLst>
      <p:ext uri="{BB962C8B-B14F-4D97-AF65-F5344CB8AC3E}">
        <p14:creationId xmlns:p14="http://schemas.microsoft.com/office/powerpoint/2010/main" val="29277141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Ici </a:t>
            </a:r>
            <a:r>
              <a:rPr lang="fr-FR" dirty="0" err="1"/>
              <a:t>l’age</a:t>
            </a:r>
            <a:r>
              <a:rPr lang="fr-FR" dirty="0"/>
              <a:t> est qualitatif car il s’agit juste d’un screening (</a:t>
            </a:r>
            <a:r>
              <a:rPr lang="fr-FR" dirty="0" err="1"/>
              <a:t>inf</a:t>
            </a:r>
            <a:r>
              <a:rPr lang="fr-FR" dirty="0"/>
              <a:t> à 32 ou sup à 32)</a:t>
            </a:r>
          </a:p>
          <a:p>
            <a:endParaRPr lang="fr-FR" dirty="0"/>
          </a:p>
          <a:p>
            <a:r>
              <a:rPr lang="fr-FR" dirty="0"/>
              <a:t>N1 et n2 sont supérieurs à 30 car il s’agit d’une étude nationale </a:t>
            </a:r>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87</a:t>
            </a:fld>
            <a:endParaRPr lang="fr-FR"/>
          </a:p>
        </p:txBody>
      </p:sp>
    </p:spTree>
    <p:extLst>
      <p:ext uri="{BB962C8B-B14F-4D97-AF65-F5344CB8AC3E}">
        <p14:creationId xmlns:p14="http://schemas.microsoft.com/office/powerpoint/2010/main" val="1477135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5E7F65A-04EA-43C8-B9B7-43538FD09B99}" type="slidenum">
              <a:rPr lang="fr-FR" smtClean="0"/>
              <a:t>91</a:t>
            </a:fld>
            <a:endParaRPr lang="fr-FR"/>
          </a:p>
        </p:txBody>
      </p:sp>
    </p:spTree>
    <p:extLst>
      <p:ext uri="{BB962C8B-B14F-4D97-AF65-F5344CB8AC3E}">
        <p14:creationId xmlns:p14="http://schemas.microsoft.com/office/powerpoint/2010/main" val="2866623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12405D-4222-45AC-B361-2DA5A169D5D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63338E4-D6A8-440B-82D9-9DF213D61B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EB00D5-6C4E-4D33-8D83-241BCE87760B}"/>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95525FE5-4FE2-4D18-BA34-6640508E695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FD4AE9-DA1B-4462-B6F3-9F469A800C07}"/>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713137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D7239D-8F68-4100-B8AE-BC471AEE6F0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71112EB-AB3F-4885-800E-CFB9104FFD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941970-4D47-4C7F-9A18-5298A76640A3}"/>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9B0E1E71-9A2C-4C01-8E2C-FA50EB0201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BB63A2-C33B-4647-B43E-7EC27827EE56}"/>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64517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E3B260-68BA-4A8F-9E1B-923A41871C0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E7D109F-FA51-4BCD-8248-39DCBB0C2F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CC8D62E-AACB-417F-B5DA-3BF6A25CD9BD}"/>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842EB635-48C6-4218-9451-8599A4976C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28CB3F-DC3D-4FE6-9691-12E4C205993F}"/>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2816365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0590-799C-499A-B5FE-713601E8C16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BD8F3B6-7857-40D3-A299-24FCAA5A1C5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F22DE21-11FD-4014-B532-AF8FF2E9D91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233F108-329A-48B7-A4BD-F92B8A79DC0A}"/>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6" name="Espace réservé du pied de page 5">
            <a:extLst>
              <a:ext uri="{FF2B5EF4-FFF2-40B4-BE49-F238E27FC236}">
                <a16:creationId xmlns:a16="http://schemas.microsoft.com/office/drawing/2014/main" id="{725C5CAA-2D5B-4E68-BEED-8CD30833F7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9EC7219-AD1E-45F7-B04C-F4FA7E450301}"/>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293088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FABED-31A5-408D-A47C-AF859AE4D80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3C4E070-2C7E-4FA3-BC68-F2368AE747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72DBA09-F2D2-4E46-901F-B30F56C21C0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B583F7D-DADE-47E0-8C08-187F2D0CE3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3B8222A-E232-4067-97F4-0B8EEE1740B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DD78F13-4DFE-4FF6-A95B-A21C653DFFC1}"/>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8" name="Espace réservé du pied de page 7">
            <a:extLst>
              <a:ext uri="{FF2B5EF4-FFF2-40B4-BE49-F238E27FC236}">
                <a16:creationId xmlns:a16="http://schemas.microsoft.com/office/drawing/2014/main" id="{913D85DA-0AD2-4E3C-8F31-5C6DD32F45B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FFCE842-4990-46B1-B4BD-388F10A73E2D}"/>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2011382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F67731-A33A-45FE-AB6F-8990C740B28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644B571-A5A7-438F-A0ED-CCD5762A34E0}"/>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4" name="Espace réservé du pied de page 3">
            <a:extLst>
              <a:ext uri="{FF2B5EF4-FFF2-40B4-BE49-F238E27FC236}">
                <a16:creationId xmlns:a16="http://schemas.microsoft.com/office/drawing/2014/main" id="{F3417746-6D0E-484C-BB9B-C9F575B4DF3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E7E5069-1AC4-428E-8324-BF7CDBFB0C1B}"/>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979987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EEBE45D-716C-4DD5-80A8-1384006514A7}"/>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3" name="Espace réservé du pied de page 2">
            <a:extLst>
              <a:ext uri="{FF2B5EF4-FFF2-40B4-BE49-F238E27FC236}">
                <a16:creationId xmlns:a16="http://schemas.microsoft.com/office/drawing/2014/main" id="{E8435F03-0AA3-46E0-AF12-0ED03521DD9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40295F5-8517-49AE-AF6F-21DBC28CA848}"/>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3012532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7668FF-4E58-49B7-8367-2D174361FE6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D48DAD7-9434-43BF-AD82-15175ADC18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2F30D1C-E2AB-425B-B70D-10054ABE82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12DAD4-7CCB-4FD7-931F-9684EB6395F8}"/>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6" name="Espace réservé du pied de page 5">
            <a:extLst>
              <a:ext uri="{FF2B5EF4-FFF2-40B4-BE49-F238E27FC236}">
                <a16:creationId xmlns:a16="http://schemas.microsoft.com/office/drawing/2014/main" id="{6D40726A-53C1-4E4C-9F47-18242FD0152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A82AE05-8C7A-4FD3-8795-9113DD536C78}"/>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3664795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D55569-BC4D-41EC-8DA0-35830305B1B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F384D96-D671-4E40-925A-5740988B21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82B4721-1EDC-4F8A-BD82-DE20D2262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E677BE7-70A2-49F8-9611-55F9A1B7D974}"/>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6" name="Espace réservé du pied de page 5">
            <a:extLst>
              <a:ext uri="{FF2B5EF4-FFF2-40B4-BE49-F238E27FC236}">
                <a16:creationId xmlns:a16="http://schemas.microsoft.com/office/drawing/2014/main" id="{8666BC59-419A-4694-9D57-2E967669A0B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A33FCB7-E470-46A9-AE38-7B88D4EDD500}"/>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3622653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5405EA-2704-4799-ABC2-23919CF0D0F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0A4E571-B9B5-4F7A-BD02-4943C3976F1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B24D7B-5FAA-4DF3-AD6D-60EEF7E5A553}"/>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1856AEA5-0F82-4219-BB74-F2E85663BF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814FE4-62C7-428F-BC79-A8C66C4D9733}"/>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175678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8677B89-91F4-4672-97E4-B956C349ACE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5B87007-1A84-4945-9E41-6A7D9E08FF3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1DC0AB1-6C54-4999-9D82-42DFF289DF9F}"/>
              </a:ext>
            </a:extLst>
          </p:cNvPr>
          <p:cNvSpPr>
            <a:spLocks noGrp="1"/>
          </p:cNvSpPr>
          <p:nvPr>
            <p:ph type="dt" sz="half" idx="10"/>
          </p:nvPr>
        </p:nvSpPr>
        <p:spPr/>
        <p:txBody>
          <a:body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1C3C8CE5-EF98-4E14-A135-C2E43F13D4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B561E0-3382-41B6-82F0-EC0E95E394B0}"/>
              </a:ext>
            </a:extLst>
          </p:cNvPr>
          <p:cNvSpPr>
            <a:spLocks noGrp="1"/>
          </p:cNvSpPr>
          <p:nvPr>
            <p:ph type="sldNum" sz="quarter" idx="12"/>
          </p:nvPr>
        </p:nvSpPr>
        <p:spPr/>
        <p:txBody>
          <a:bodyPr/>
          <a:lstStyle/>
          <a:p>
            <a:fld id="{CB21F1D8-E367-4AD1-AE48-2CAD24AC9C55}" type="slidenum">
              <a:rPr lang="fr-FR" smtClean="0"/>
              <a:t>‹N°›</a:t>
            </a:fld>
            <a:endParaRPr lang="fr-FR"/>
          </a:p>
        </p:txBody>
      </p:sp>
    </p:spTree>
    <p:extLst>
      <p:ext uri="{BB962C8B-B14F-4D97-AF65-F5344CB8AC3E}">
        <p14:creationId xmlns:p14="http://schemas.microsoft.com/office/powerpoint/2010/main" val="3424455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nSpc>
                <a:spcPts val="1580"/>
              </a:lnSpc>
            </a:pPr>
            <a:r>
              <a:rPr lang="fr-FR" spc="-35"/>
              <a:t>PACES </a:t>
            </a:r>
            <a:r>
              <a:rPr lang="fr-FR"/>
              <a:t>- UFR Médecine – </a:t>
            </a:r>
            <a:r>
              <a:rPr lang="fr-FR" spc="-5"/>
              <a:t>Université </a:t>
            </a:r>
            <a:r>
              <a:rPr lang="fr-FR"/>
              <a:t>Nice-Sophia</a:t>
            </a:r>
            <a:r>
              <a:rPr lang="fr-FR" spc="-55"/>
              <a:t> </a:t>
            </a:r>
            <a:r>
              <a:rPr lang="fr-FR"/>
              <a:t>Antipolis</a:t>
            </a:r>
          </a:p>
          <a:p>
            <a:pPr marL="1270"/>
            <a:r>
              <a:rPr lang="fr-FR"/>
              <a:t>Année </a:t>
            </a:r>
            <a:r>
              <a:rPr lang="fr-FR" spc="-5"/>
              <a:t>universitaire </a:t>
            </a:r>
            <a:r>
              <a:rPr lang="fr-FR"/>
              <a:t>2018 -</a:t>
            </a:r>
            <a:r>
              <a:rPr lang="fr-FR" spc="-60"/>
              <a:t> </a:t>
            </a:r>
            <a:r>
              <a:rPr lang="fr-FR" spc="5"/>
              <a:t>2019</a:t>
            </a:r>
            <a:endParaRPr lang="fr-FR" spc="5"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664839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49358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800" b="0" i="1">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a:t>PASS </a:t>
            </a:r>
            <a:r>
              <a:rPr lang="fr-FR"/>
              <a:t>- UFR Médecine – </a:t>
            </a:r>
            <a:r>
              <a:rPr lang="fr-FR" spc="-5"/>
              <a:t>Université </a:t>
            </a:r>
            <a:r>
              <a:rPr lang="fr-FR"/>
              <a:t>Côte d’Azur</a:t>
            </a:r>
          </a:p>
          <a:p>
            <a:pPr marL="1270" algn="ctr"/>
            <a:r>
              <a:rPr lang="fr-FR"/>
              <a:t>Année </a:t>
            </a:r>
            <a:r>
              <a:rPr lang="fr-FR" spc="-5"/>
              <a:t>universitaire </a:t>
            </a:r>
            <a:r>
              <a:rPr lang="fr-FR"/>
              <a:t>2020 -</a:t>
            </a:r>
            <a:r>
              <a:rPr lang="fr-FR" spc="-60"/>
              <a:t> </a:t>
            </a:r>
            <a:r>
              <a:rPr lang="fr-FR" spc="5"/>
              <a:t>2021</a:t>
            </a:r>
            <a:endParaRPr lang="fr-FR" spc="5"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5310311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2019 -</a:t>
            </a:r>
            <a:r>
              <a:rPr lang="fr-FR" spc="-60"/>
              <a:t> </a:t>
            </a:r>
            <a:r>
              <a:rPr lang="fr-FR" spc="5"/>
              <a:t>2020</a:t>
            </a:r>
            <a:endParaRPr lang="fr-FR" spc="5"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789547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2018 -</a:t>
            </a:r>
            <a:r>
              <a:rPr lang="fr-FR" spc="-60"/>
              <a:t> </a:t>
            </a:r>
            <a:r>
              <a:rPr lang="fr-FR" spc="5"/>
              <a:t>2019</a:t>
            </a:r>
            <a:endParaRPr lang="fr-FR" spc="5"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714239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2018 -</a:t>
            </a:r>
            <a:r>
              <a:rPr lang="fr-FR" spc="-60"/>
              <a:t> </a:t>
            </a:r>
            <a:r>
              <a:rPr lang="fr-FR" spc="5"/>
              <a:t>2019</a:t>
            </a:r>
            <a:endParaRPr lang="fr-FR" spc="5"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7103057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tangle 9"/>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Titre 7"/>
          <p:cNvSpPr>
            <a:spLocks noGrp="1"/>
          </p:cNvSpPr>
          <p:nvPr>
            <p:ph type="ctrTitle"/>
          </p:nvPr>
        </p:nvSpPr>
        <p:spPr>
          <a:xfrm>
            <a:off x="3149600" y="5590401"/>
            <a:ext cx="8636000" cy="276999"/>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911592" y="236539"/>
            <a:ext cx="10368817" cy="215444"/>
          </a:xfrm>
        </p:spPr>
        <p:txBody>
          <a:bodyPr/>
          <a:lstStyle>
            <a:lvl1pPr algn="ctr">
              <a:defRPr>
                <a:solidFill>
                  <a:srgbClr val="775F55"/>
                </a:solidFill>
              </a:defRPr>
            </a:lvl1pPr>
          </a:lstStyle>
          <a:p>
            <a:r>
              <a:rPr lang="fr-FR"/>
              <a:t>ECUE7 - PASS - UFR Médecine, UFR d’Odontologie – Université Cote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787400" y="6248206"/>
            <a:ext cx="1384381" cy="365760"/>
          </a:xfrm>
          <a:prstGeom prst="rect">
            <a:avLst/>
          </a:prstGeom>
        </p:spPr>
      </p:pic>
    </p:spTree>
    <p:extLst>
      <p:ext uri="{BB962C8B-B14F-4D97-AF65-F5344CB8AC3E}">
        <p14:creationId xmlns:p14="http://schemas.microsoft.com/office/powerpoint/2010/main" val="3784858735"/>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0D5ACDD-AF64-4379-9A32-40DAF30D89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0B2217D-5E04-4FCD-9715-BFCC7646BC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D318F4-FCCE-4A76-A32C-3B13B07D2C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4AD25F-02B2-48EC-BB86-666CF99FBFF4}" type="datetimeFigureOut">
              <a:rPr lang="fr-FR" smtClean="0"/>
              <a:t>21/09/2021</a:t>
            </a:fld>
            <a:endParaRPr lang="fr-FR"/>
          </a:p>
        </p:txBody>
      </p:sp>
      <p:sp>
        <p:nvSpPr>
          <p:cNvPr id="5" name="Espace réservé du pied de page 4">
            <a:extLst>
              <a:ext uri="{FF2B5EF4-FFF2-40B4-BE49-F238E27FC236}">
                <a16:creationId xmlns:a16="http://schemas.microsoft.com/office/drawing/2014/main" id="{6F0E1EB1-B09F-4BA2-B190-34AE9F50C0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A8969E6-B9A3-4DD2-AA10-7CE4D03C7A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21F1D8-E367-4AD1-AE48-2CAD24AC9C55}" type="slidenum">
              <a:rPr lang="fr-FR" smtClean="0"/>
              <a:t>‹N°›</a:t>
            </a:fld>
            <a:endParaRPr lang="fr-FR"/>
          </a:p>
        </p:txBody>
      </p:sp>
    </p:spTree>
    <p:extLst>
      <p:ext uri="{BB962C8B-B14F-4D97-AF65-F5344CB8AC3E}">
        <p14:creationId xmlns:p14="http://schemas.microsoft.com/office/powerpoint/2010/main" val="3802728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prstGeom prst="rect">
            <a:avLst/>
          </a:prstGeom>
          <a:blipFill>
            <a:blip r:embed="rId8" cstate="print"/>
            <a:stretch>
              <a:fillRect/>
            </a:stretch>
          </a:blipFill>
        </p:spPr>
        <p:txBody>
          <a:bodyPr wrap="square" lIns="0" tIns="0" rIns="0" bIns="0" rtlCol="0"/>
          <a:lstStyle/>
          <a:p>
            <a:endParaRPr sz="1800"/>
          </a:p>
        </p:txBody>
      </p:sp>
      <p:sp>
        <p:nvSpPr>
          <p:cNvPr id="17" name="bk object 17"/>
          <p:cNvSpPr/>
          <p:nvPr/>
        </p:nvSpPr>
        <p:spPr>
          <a:xfrm>
            <a:off x="0" y="968952"/>
            <a:ext cx="1168400" cy="2558415"/>
          </a:xfrm>
          <a:custGeom>
            <a:avLst/>
            <a:gdLst/>
            <a:ahLst/>
            <a:cxnLst/>
            <a:rect l="l" t="t" r="r" b="b"/>
            <a:pathLst>
              <a:path w="876300" h="2558415">
                <a:moveTo>
                  <a:pt x="0" y="0"/>
                </a:moveTo>
                <a:lnTo>
                  <a:pt x="0" y="2557896"/>
                </a:lnTo>
                <a:lnTo>
                  <a:pt x="43344" y="2534251"/>
                </a:lnTo>
                <a:lnTo>
                  <a:pt x="90297" y="2507053"/>
                </a:lnTo>
                <a:lnTo>
                  <a:pt x="136061" y="2478933"/>
                </a:lnTo>
                <a:lnTo>
                  <a:pt x="180619" y="2449916"/>
                </a:lnTo>
                <a:lnTo>
                  <a:pt x="223955" y="2420024"/>
                </a:lnTo>
                <a:lnTo>
                  <a:pt x="266052" y="2389283"/>
                </a:lnTo>
                <a:lnTo>
                  <a:pt x="306895" y="2357714"/>
                </a:lnTo>
                <a:lnTo>
                  <a:pt x="346467" y="2325342"/>
                </a:lnTo>
                <a:lnTo>
                  <a:pt x="384753" y="2292190"/>
                </a:lnTo>
                <a:lnTo>
                  <a:pt x="421736" y="2258283"/>
                </a:lnTo>
                <a:lnTo>
                  <a:pt x="457399" y="2223642"/>
                </a:lnTo>
                <a:lnTo>
                  <a:pt x="491727" y="2188293"/>
                </a:lnTo>
                <a:lnTo>
                  <a:pt x="524703" y="2152258"/>
                </a:lnTo>
                <a:lnTo>
                  <a:pt x="556311" y="2115562"/>
                </a:lnTo>
                <a:lnTo>
                  <a:pt x="586536" y="2078227"/>
                </a:lnTo>
                <a:lnTo>
                  <a:pt x="615360" y="2040277"/>
                </a:lnTo>
                <a:lnTo>
                  <a:pt x="642768" y="2001737"/>
                </a:lnTo>
                <a:lnTo>
                  <a:pt x="668743" y="1962628"/>
                </a:lnTo>
                <a:lnTo>
                  <a:pt x="693270" y="1922976"/>
                </a:lnTo>
                <a:lnTo>
                  <a:pt x="716331" y="1882804"/>
                </a:lnTo>
                <a:lnTo>
                  <a:pt x="737911" y="1842134"/>
                </a:lnTo>
                <a:lnTo>
                  <a:pt x="757994" y="1800992"/>
                </a:lnTo>
                <a:lnTo>
                  <a:pt x="776564" y="1759399"/>
                </a:lnTo>
                <a:lnTo>
                  <a:pt x="793603" y="1717381"/>
                </a:lnTo>
                <a:lnTo>
                  <a:pt x="809097" y="1674960"/>
                </a:lnTo>
                <a:lnTo>
                  <a:pt x="823028" y="1632160"/>
                </a:lnTo>
                <a:lnTo>
                  <a:pt x="835382" y="1589005"/>
                </a:lnTo>
                <a:lnTo>
                  <a:pt x="846140" y="1545518"/>
                </a:lnTo>
                <a:lnTo>
                  <a:pt x="855288" y="1501722"/>
                </a:lnTo>
                <a:lnTo>
                  <a:pt x="862809" y="1457642"/>
                </a:lnTo>
                <a:lnTo>
                  <a:pt x="868687" y="1413301"/>
                </a:lnTo>
                <a:lnTo>
                  <a:pt x="872905" y="1368723"/>
                </a:lnTo>
                <a:lnTo>
                  <a:pt x="875448" y="1323931"/>
                </a:lnTo>
                <a:lnTo>
                  <a:pt x="876300" y="1278948"/>
                </a:lnTo>
                <a:lnTo>
                  <a:pt x="875448" y="1233955"/>
                </a:lnTo>
                <a:lnTo>
                  <a:pt x="872905" y="1189153"/>
                </a:lnTo>
                <a:lnTo>
                  <a:pt x="868687" y="1144566"/>
                </a:lnTo>
                <a:lnTo>
                  <a:pt x="862809" y="1100218"/>
                </a:lnTo>
                <a:lnTo>
                  <a:pt x="855288" y="1056133"/>
                </a:lnTo>
                <a:lnTo>
                  <a:pt x="846140" y="1012332"/>
                </a:lnTo>
                <a:lnTo>
                  <a:pt x="835382" y="968842"/>
                </a:lnTo>
                <a:lnTo>
                  <a:pt x="823028" y="925683"/>
                </a:lnTo>
                <a:lnTo>
                  <a:pt x="809097" y="882881"/>
                </a:lnTo>
                <a:lnTo>
                  <a:pt x="793603" y="840459"/>
                </a:lnTo>
                <a:lnTo>
                  <a:pt x="776564" y="798440"/>
                </a:lnTo>
                <a:lnTo>
                  <a:pt x="757994" y="756848"/>
                </a:lnTo>
                <a:lnTo>
                  <a:pt x="737911" y="715706"/>
                </a:lnTo>
                <a:lnTo>
                  <a:pt x="716331" y="675038"/>
                </a:lnTo>
                <a:lnTo>
                  <a:pt x="693270" y="634867"/>
                </a:lnTo>
                <a:lnTo>
                  <a:pt x="668743" y="595217"/>
                </a:lnTo>
                <a:lnTo>
                  <a:pt x="642768" y="556111"/>
                </a:lnTo>
                <a:lnTo>
                  <a:pt x="615360" y="517574"/>
                </a:lnTo>
                <a:lnTo>
                  <a:pt x="586536" y="479627"/>
                </a:lnTo>
                <a:lnTo>
                  <a:pt x="556311" y="442296"/>
                </a:lnTo>
                <a:lnTo>
                  <a:pt x="524703" y="405603"/>
                </a:lnTo>
                <a:lnTo>
                  <a:pt x="491727" y="369572"/>
                </a:lnTo>
                <a:lnTo>
                  <a:pt x="457399" y="334226"/>
                </a:lnTo>
                <a:lnTo>
                  <a:pt x="421736" y="299590"/>
                </a:lnTo>
                <a:lnTo>
                  <a:pt x="384753" y="265686"/>
                </a:lnTo>
                <a:lnTo>
                  <a:pt x="346467" y="232537"/>
                </a:lnTo>
                <a:lnTo>
                  <a:pt x="306895" y="200169"/>
                </a:lnTo>
                <a:lnTo>
                  <a:pt x="266052" y="168603"/>
                </a:lnTo>
                <a:lnTo>
                  <a:pt x="223955" y="137864"/>
                </a:lnTo>
                <a:lnTo>
                  <a:pt x="180619" y="107975"/>
                </a:lnTo>
                <a:lnTo>
                  <a:pt x="136061" y="78960"/>
                </a:lnTo>
                <a:lnTo>
                  <a:pt x="90297" y="50842"/>
                </a:lnTo>
                <a:lnTo>
                  <a:pt x="43344" y="23644"/>
                </a:lnTo>
                <a:lnTo>
                  <a:pt x="0" y="0"/>
                </a:lnTo>
                <a:close/>
              </a:path>
            </a:pathLst>
          </a:custGeom>
          <a:solidFill>
            <a:srgbClr val="99CCCC"/>
          </a:solidFill>
        </p:spPr>
        <p:txBody>
          <a:bodyPr wrap="square" lIns="0" tIns="0" rIns="0" bIns="0" rtlCol="0"/>
          <a:lstStyle/>
          <a:p>
            <a:endParaRPr sz="1800"/>
          </a:p>
        </p:txBody>
      </p:sp>
      <p:sp>
        <p:nvSpPr>
          <p:cNvPr id="18" name="bk object 18"/>
          <p:cNvSpPr/>
          <p:nvPr/>
        </p:nvSpPr>
        <p:spPr>
          <a:xfrm>
            <a:off x="1" y="279155"/>
            <a:ext cx="891540" cy="2596515"/>
          </a:xfrm>
          <a:custGeom>
            <a:avLst/>
            <a:gdLst/>
            <a:ahLst/>
            <a:cxnLst/>
            <a:rect l="l" t="t" r="r" b="b"/>
            <a:pathLst>
              <a:path w="668655" h="2596515">
                <a:moveTo>
                  <a:pt x="0" y="0"/>
                </a:moveTo>
                <a:lnTo>
                  <a:pt x="0" y="2595990"/>
                </a:lnTo>
                <a:lnTo>
                  <a:pt x="35471" y="2570378"/>
                </a:lnTo>
                <a:lnTo>
                  <a:pt x="74629" y="2540157"/>
                </a:lnTo>
                <a:lnTo>
                  <a:pt x="112696" y="2508795"/>
                </a:lnTo>
                <a:lnTo>
                  <a:pt x="149656" y="2476326"/>
                </a:lnTo>
                <a:lnTo>
                  <a:pt x="185492" y="2442780"/>
                </a:lnTo>
                <a:lnTo>
                  <a:pt x="220188" y="2408190"/>
                </a:lnTo>
                <a:lnTo>
                  <a:pt x="253727" y="2372589"/>
                </a:lnTo>
                <a:lnTo>
                  <a:pt x="286093" y="2336007"/>
                </a:lnTo>
                <a:lnTo>
                  <a:pt x="317268" y="2298478"/>
                </a:lnTo>
                <a:lnTo>
                  <a:pt x="347236" y="2260034"/>
                </a:lnTo>
                <a:lnTo>
                  <a:pt x="375981" y="2220706"/>
                </a:lnTo>
                <a:lnTo>
                  <a:pt x="403485" y="2180527"/>
                </a:lnTo>
                <a:lnTo>
                  <a:pt x="429733" y="2139528"/>
                </a:lnTo>
                <a:lnTo>
                  <a:pt x="454707" y="2097742"/>
                </a:lnTo>
                <a:lnTo>
                  <a:pt x="478392" y="2055202"/>
                </a:lnTo>
                <a:lnTo>
                  <a:pt x="500770" y="2011938"/>
                </a:lnTo>
                <a:lnTo>
                  <a:pt x="521824" y="1967983"/>
                </a:lnTo>
                <a:lnTo>
                  <a:pt x="541539" y="1923370"/>
                </a:lnTo>
                <a:lnTo>
                  <a:pt x="559897" y="1878130"/>
                </a:lnTo>
                <a:lnTo>
                  <a:pt x="576882" y="1832296"/>
                </a:lnTo>
                <a:lnTo>
                  <a:pt x="592477" y="1785899"/>
                </a:lnTo>
                <a:lnTo>
                  <a:pt x="606666" y="1738972"/>
                </a:lnTo>
                <a:lnTo>
                  <a:pt x="619432" y="1691546"/>
                </a:lnTo>
                <a:lnTo>
                  <a:pt x="630758" y="1643655"/>
                </a:lnTo>
                <a:lnTo>
                  <a:pt x="640629" y="1595329"/>
                </a:lnTo>
                <a:lnTo>
                  <a:pt x="649026" y="1546601"/>
                </a:lnTo>
                <a:lnTo>
                  <a:pt x="655933" y="1497504"/>
                </a:lnTo>
                <a:lnTo>
                  <a:pt x="661335" y="1448069"/>
                </a:lnTo>
                <a:lnTo>
                  <a:pt x="665214" y="1398328"/>
                </a:lnTo>
                <a:lnTo>
                  <a:pt x="667553" y="1348314"/>
                </a:lnTo>
                <a:lnTo>
                  <a:pt x="668337" y="1298058"/>
                </a:lnTo>
                <a:lnTo>
                  <a:pt x="667553" y="1247802"/>
                </a:lnTo>
                <a:lnTo>
                  <a:pt x="665214" y="1197787"/>
                </a:lnTo>
                <a:lnTo>
                  <a:pt x="661335" y="1148044"/>
                </a:lnTo>
                <a:lnTo>
                  <a:pt x="655933" y="1098606"/>
                </a:lnTo>
                <a:lnTo>
                  <a:pt x="649026" y="1049506"/>
                </a:lnTo>
                <a:lnTo>
                  <a:pt x="640629" y="1000775"/>
                </a:lnTo>
                <a:lnTo>
                  <a:pt x="630758" y="952445"/>
                </a:lnTo>
                <a:lnTo>
                  <a:pt x="619432" y="904549"/>
                </a:lnTo>
                <a:lnTo>
                  <a:pt x="606666" y="857119"/>
                </a:lnTo>
                <a:lnTo>
                  <a:pt x="592477" y="810186"/>
                </a:lnTo>
                <a:lnTo>
                  <a:pt x="576882" y="763784"/>
                </a:lnTo>
                <a:lnTo>
                  <a:pt x="559897" y="717944"/>
                </a:lnTo>
                <a:lnTo>
                  <a:pt x="541539" y="672698"/>
                </a:lnTo>
                <a:lnTo>
                  <a:pt x="521824" y="628079"/>
                </a:lnTo>
                <a:lnTo>
                  <a:pt x="500770" y="584118"/>
                </a:lnTo>
                <a:lnTo>
                  <a:pt x="478392" y="540848"/>
                </a:lnTo>
                <a:lnTo>
                  <a:pt x="454707" y="498301"/>
                </a:lnTo>
                <a:lnTo>
                  <a:pt x="429733" y="456510"/>
                </a:lnTo>
                <a:lnTo>
                  <a:pt x="403485" y="415505"/>
                </a:lnTo>
                <a:lnTo>
                  <a:pt x="375981" y="375320"/>
                </a:lnTo>
                <a:lnTo>
                  <a:pt x="347236" y="335987"/>
                </a:lnTo>
                <a:lnTo>
                  <a:pt x="317268" y="297537"/>
                </a:lnTo>
                <a:lnTo>
                  <a:pt x="286093" y="260003"/>
                </a:lnTo>
                <a:lnTo>
                  <a:pt x="253727" y="223417"/>
                </a:lnTo>
                <a:lnTo>
                  <a:pt x="220188" y="187812"/>
                </a:lnTo>
                <a:lnTo>
                  <a:pt x="185492" y="153218"/>
                </a:lnTo>
                <a:lnTo>
                  <a:pt x="149656" y="119670"/>
                </a:lnTo>
                <a:lnTo>
                  <a:pt x="112696" y="87197"/>
                </a:lnTo>
                <a:lnTo>
                  <a:pt x="74629" y="55834"/>
                </a:lnTo>
                <a:lnTo>
                  <a:pt x="35471" y="25612"/>
                </a:lnTo>
                <a:lnTo>
                  <a:pt x="0" y="0"/>
                </a:lnTo>
                <a:close/>
              </a:path>
            </a:pathLst>
          </a:custGeom>
          <a:solidFill>
            <a:srgbClr val="006666"/>
          </a:solidFill>
        </p:spPr>
        <p:txBody>
          <a:bodyPr wrap="square" lIns="0" tIns="0" rIns="0" bIns="0" rtlCol="0"/>
          <a:lstStyle/>
          <a:p>
            <a:endParaRPr sz="1800"/>
          </a:p>
        </p:txBody>
      </p:sp>
      <p:sp>
        <p:nvSpPr>
          <p:cNvPr id="2" name="Holder 2"/>
          <p:cNvSpPr>
            <a:spLocks noGrp="1"/>
          </p:cNvSpPr>
          <p:nvPr>
            <p:ph type="title"/>
          </p:nvPr>
        </p:nvSpPr>
        <p:spPr>
          <a:xfrm>
            <a:off x="1207956" y="1112901"/>
            <a:ext cx="10510520" cy="276999"/>
          </a:xfrm>
          <a:prstGeom prst="rect">
            <a:avLst/>
          </a:prstGeom>
        </p:spPr>
        <p:txBody>
          <a:bodyPr wrap="square" lIns="0" tIns="0" rIns="0" bIns="0">
            <a:spAutoFit/>
          </a:bodyPr>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a:xfrm>
            <a:off x="1207956" y="1936242"/>
            <a:ext cx="10441093" cy="276999"/>
          </a:xfrm>
          <a:prstGeom prst="rect">
            <a:avLst/>
          </a:prstGeom>
        </p:spPr>
        <p:txBody>
          <a:bodyPr wrap="square" lIns="0" tIns="0" rIns="0" bIns="0">
            <a:spAutoFit/>
          </a:bodyPr>
          <a:lstStyle>
            <a:lvl1pPr>
              <a:defRPr sz="1800" b="0" i="1">
                <a:solidFill>
                  <a:schemeClr val="tx1"/>
                </a:solidFill>
                <a:latin typeface="Arial"/>
                <a:cs typeface="Arial"/>
              </a:defRPr>
            </a:lvl1pPr>
          </a:lstStyle>
          <a:p>
            <a:endParaRPr/>
          </a:p>
        </p:txBody>
      </p:sp>
      <p:sp>
        <p:nvSpPr>
          <p:cNvPr id="4" name="Holder 4"/>
          <p:cNvSpPr>
            <a:spLocks noGrp="1"/>
          </p:cNvSpPr>
          <p:nvPr>
            <p:ph type="ftr" sz="quarter" idx="5"/>
          </p:nvPr>
        </p:nvSpPr>
        <p:spPr>
          <a:xfrm>
            <a:off x="4078394" y="6322039"/>
            <a:ext cx="5439833" cy="433070"/>
          </a:xfrm>
          <a:prstGeom prst="rect">
            <a:avLst/>
          </a:prstGeom>
        </p:spPr>
        <p:txBody>
          <a:bodyPr wrap="square" lIns="0" tIns="0" rIns="0" bIns="0">
            <a:spAutoFit/>
          </a:bodyPr>
          <a:lstStyle>
            <a:lvl1pPr>
              <a:defRPr sz="1400" b="0" i="0">
                <a:solidFill>
                  <a:srgbClr val="775F54"/>
                </a:solidFill>
                <a:latin typeface="Tw Cen MT"/>
                <a:cs typeface="Tw Cen MT"/>
              </a:defRPr>
            </a:lvl1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2142287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6.jpg"/></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3.png"/><Relationship Id="rId4" Type="http://schemas.openxmlformats.org/officeDocument/2006/relationships/image" Target="../media/image31.png"/></Relationships>
</file>

<file path=ppt/slides/_rels/slide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7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36.png"/></Relationships>
</file>

<file path=ppt/slides/_rels/slide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Présentation</a:t>
            </a:r>
            <a:r>
              <a:rPr lang="en-GB" dirty="0"/>
              <a:t> de </a:t>
            </a:r>
            <a:r>
              <a:rPr lang="en-GB" dirty="0" err="1"/>
              <a:t>l’enseignement</a:t>
            </a:r>
            <a:endParaRPr lang="en-GB" dirty="0"/>
          </a:p>
        </p:txBody>
      </p:sp>
      <p:sp>
        <p:nvSpPr>
          <p:cNvPr id="3" name="Sous-titre 2"/>
          <p:cNvSpPr>
            <a:spLocks noGrp="1"/>
          </p:cNvSpPr>
          <p:nvPr>
            <p:ph type="subTitle" idx="1"/>
          </p:nvPr>
        </p:nvSpPr>
        <p:spPr/>
        <p:txBody>
          <a:bodyPr>
            <a:normAutofit/>
          </a:bodyPr>
          <a:lstStyle/>
          <a:p>
            <a:r>
              <a:rPr lang="fr-FR" sz="2000" dirty="0"/>
              <a:t>G </a:t>
            </a:r>
            <a:r>
              <a:rPr lang="fr-FR" sz="2000" dirty="0" err="1"/>
              <a:t>Maignant</a:t>
            </a:r>
            <a:r>
              <a:rPr lang="fr-FR" sz="2000" dirty="0"/>
              <a:t>, L </a:t>
            </a:r>
            <a:r>
              <a:rPr lang="fr-FR" sz="2000" dirty="0" err="1"/>
              <a:t>Lupi</a:t>
            </a:r>
            <a:r>
              <a:rPr lang="fr-FR" sz="2000" dirty="0"/>
              <a:t>, C Pradier, P Staccini (responsable ECUE)</a:t>
            </a:r>
          </a:p>
        </p:txBody>
      </p:sp>
      <p:sp>
        <p:nvSpPr>
          <p:cNvPr id="14" name="Espace réservé du pied de page 12"/>
          <p:cNvSpPr txBox="1">
            <a:spLocks/>
          </p:cNvSpPr>
          <p:nvPr/>
        </p:nvSpPr>
        <p:spPr>
          <a:xfrm>
            <a:off x="1524000" y="2321508"/>
            <a:ext cx="9144000" cy="1425661"/>
          </a:xfrm>
          <a:prstGeom prst="rect">
            <a:avLst/>
          </a:prstGeom>
        </p:spPr>
        <p:txBody>
          <a:bodyPr vert="horz"/>
          <a:lstStyle/>
          <a:p>
            <a:pPr algn="ctr"/>
            <a:r>
              <a:rPr lang="fr-FR" sz="3600" dirty="0">
                <a:solidFill>
                  <a:srgbClr val="1F497D"/>
                </a:solidFill>
                <a:latin typeface="Calibri"/>
              </a:rPr>
              <a:t>UE SPECIFIQUE PASS</a:t>
            </a:r>
          </a:p>
          <a:p>
            <a:pPr algn="ctr"/>
            <a:r>
              <a:rPr lang="fr-FR" sz="3600" dirty="0">
                <a:solidFill>
                  <a:srgbClr val="1F497D"/>
                </a:solidFill>
                <a:latin typeface="Calibri"/>
              </a:rPr>
              <a:t>ECUE 7 : BIOSTATISTIQUE</a:t>
            </a:r>
          </a:p>
          <a:p>
            <a:pPr algn="ctr"/>
            <a:r>
              <a:rPr lang="fr-FR" sz="3600" dirty="0">
                <a:solidFill>
                  <a:srgbClr val="1F497D"/>
                </a:solidFill>
                <a:latin typeface="Calibri"/>
              </a:rPr>
              <a:t>ET STATISTIQUES APPLIQUEES</a:t>
            </a: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5078341" y="18639"/>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1524001"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9301475" y="1"/>
            <a:ext cx="1366524" cy="14256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Programme</a:t>
            </a:r>
          </a:p>
        </p:txBody>
      </p:sp>
      <p:sp>
        <p:nvSpPr>
          <p:cNvPr id="3" name="Espace réservé du pied de page 2"/>
          <p:cNvSpPr>
            <a:spLocks noGrp="1"/>
          </p:cNvSpPr>
          <p:nvPr>
            <p:ph type="ftr" sz="quarter" idx="11"/>
          </p:nvPr>
        </p:nvSpPr>
        <p:spPr>
          <a:xfrm>
            <a:off x="2133600" y="6248207"/>
            <a:ext cx="8156448" cy="365125"/>
          </a:xfrm>
          <a:prstGeom prst="rect">
            <a:avLst/>
          </a:prstGeom>
        </p:spPr>
        <p:txBody>
          <a:bodyPr vert="horz" anchor="ctr"/>
          <a:lstStyle>
            <a:defPPr>
              <a:defRPr lang="fr-FR"/>
            </a:defPPr>
            <a:lvl1pPr marL="0" algn="r" defTabSz="457200" rtl="0" eaLnBrk="1" latinLnBrk="0" hangingPunct="1">
              <a:defRPr kumimoji="0" sz="1200" kern="120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a:solidFill>
                  <a:srgbClr val="1F497D"/>
                </a:solidFill>
                <a:latin typeface="Calibri"/>
              </a:rPr>
              <a:t>ECUE7 - PASS - UFR Médecine, UFR d’Odontologie – Université Cote d'Azur - Année universitaire 2020-2021</a:t>
            </a:r>
            <a:endParaRPr lang="en-GB">
              <a:solidFill>
                <a:srgbClr val="1F497D"/>
              </a:solidFill>
              <a:latin typeface="Calibri"/>
            </a:endParaRPr>
          </a:p>
        </p:txBody>
      </p:sp>
      <p:sp>
        <p:nvSpPr>
          <p:cNvPr id="5" name="Espace réservé du contenu 4"/>
          <p:cNvSpPr>
            <a:spLocks noGrp="1"/>
          </p:cNvSpPr>
          <p:nvPr>
            <p:ph sz="quarter" idx="1"/>
          </p:nvPr>
        </p:nvSpPr>
        <p:spPr>
          <a:xfrm>
            <a:off x="1752601" y="1676400"/>
            <a:ext cx="10295433" cy="3808858"/>
          </a:xfrm>
        </p:spPr>
        <p:txBody>
          <a:bodyPr>
            <a:normAutofit fontScale="77500" lnSpcReduction="20000"/>
          </a:bodyPr>
          <a:lstStyle/>
          <a:p>
            <a:r>
              <a:rPr lang="fr-FR" dirty="0"/>
              <a:t>PARTIE 1 : PROBABILITES - STATISTIQUES</a:t>
            </a:r>
          </a:p>
          <a:p>
            <a:pPr lvl="1"/>
            <a:r>
              <a:rPr lang="fr-FR" dirty="0"/>
              <a:t>1. Mesure des phénomènes biologiques : types de données, unités, échelles, ordres de grandeur, précision (PS)</a:t>
            </a:r>
          </a:p>
          <a:p>
            <a:pPr lvl="1"/>
            <a:r>
              <a:rPr lang="fr-FR" dirty="0"/>
              <a:t>2. Evénements, probabilités élémentaires et probabilités conditionnelles (PS)</a:t>
            </a:r>
          </a:p>
          <a:p>
            <a:pPr lvl="1"/>
            <a:r>
              <a:rPr lang="fr-FR" dirty="0"/>
              <a:t>3. Indépendance en probabilité et théorème de Bayes (PS)</a:t>
            </a:r>
          </a:p>
          <a:p>
            <a:pPr lvl="1"/>
            <a:r>
              <a:rPr lang="fr-FR" dirty="0"/>
              <a:t>4. Variables aléatoires et lois de probabilité discrète et continue (PS)</a:t>
            </a:r>
          </a:p>
          <a:p>
            <a:pPr lvl="1"/>
            <a:r>
              <a:rPr lang="fr-FR" dirty="0"/>
              <a:t>5. Population, échantillon. Estimation ponctuelle d’un paramètre et estimation par intervalle (GM)</a:t>
            </a:r>
          </a:p>
          <a:p>
            <a:pPr lvl="1"/>
            <a:r>
              <a:rPr lang="fr-FR" dirty="0"/>
              <a:t>6. Les principes des tests d'hypothèse. Tests paramétriques et non paramétriques (GM)</a:t>
            </a:r>
          </a:p>
          <a:p>
            <a:pPr lvl="1"/>
            <a:r>
              <a:rPr lang="fr-FR" dirty="0"/>
              <a:t>7. Etude de la liaison entre variable quantitative et qualitative (comparaison de deux moyennes, échantillons </a:t>
            </a:r>
          </a:p>
          <a:p>
            <a:pPr lvl="1"/>
            <a:r>
              <a:rPr lang="fr-FR" dirty="0"/>
              <a:t>indépendants et appariés) (GM)</a:t>
            </a:r>
          </a:p>
          <a:p>
            <a:pPr lvl="1"/>
            <a:r>
              <a:rPr lang="fr-FR" dirty="0"/>
              <a:t>8. Etude de la liaison entre deux variables qualitatives (test du Chi2 : indépendance, homogénéité, adéquation </a:t>
            </a:r>
          </a:p>
          <a:p>
            <a:pPr lvl="1"/>
            <a:r>
              <a:rPr lang="fr-FR" dirty="0"/>
              <a:t>à un modèle théorique) (GM)</a:t>
            </a:r>
          </a:p>
          <a:p>
            <a:pPr lvl="1"/>
            <a:r>
              <a:rPr lang="fr-FR" dirty="0"/>
              <a:t>9. Etude de la liaison entre deux variables quantitatives (corrélation, régression) (GM)</a:t>
            </a:r>
          </a:p>
          <a:p>
            <a:r>
              <a:rPr lang="fr-FR" dirty="0"/>
              <a:t>PARTIE 2 : MODELISATION ET PREDICTION</a:t>
            </a:r>
          </a:p>
          <a:p>
            <a:pPr lvl="1"/>
            <a:r>
              <a:rPr lang="fr-FR" dirty="0"/>
              <a:t>1. Bases d’algèbre linéaire pour la modélisation en santé (GM)</a:t>
            </a:r>
          </a:p>
          <a:p>
            <a:pPr lvl="1"/>
            <a:r>
              <a:rPr lang="fr-FR" dirty="0"/>
              <a:t>2. Equations différentielles pour la modélisation en santé (GM)</a:t>
            </a:r>
          </a:p>
          <a:p>
            <a:pPr lvl="1"/>
            <a:r>
              <a:rPr lang="fr-FR" dirty="0"/>
              <a:t>3. Modèles de prédiction : risque et épidémiologie (CP)</a:t>
            </a:r>
          </a:p>
          <a:p>
            <a:pPr lvl="1"/>
            <a:r>
              <a:rPr lang="fr-FR" dirty="0"/>
              <a:t>4. Modèles de prédiction : test diagnostique (LL)</a:t>
            </a:r>
          </a:p>
          <a:p>
            <a:pPr lvl="1"/>
            <a:r>
              <a:rPr lang="fr-FR" dirty="0"/>
              <a:t>5. Modèles de prédiction : essai thérapeutique (PS)</a:t>
            </a:r>
          </a:p>
          <a:p>
            <a:pPr lvl="1"/>
            <a:r>
              <a:rPr lang="fr-FR" dirty="0"/>
              <a:t>6. Modèles de prédiction : analyse de survie (PS)</a:t>
            </a:r>
          </a:p>
          <a:p>
            <a:pPr lvl="1"/>
            <a:r>
              <a:rPr lang="fr-FR" dirty="0"/>
              <a:t>7. Introduction au modèles multivariés (PS))</a:t>
            </a:r>
          </a:p>
          <a:p>
            <a:endParaRPr lang="fr-FR" dirty="0"/>
          </a:p>
          <a:p>
            <a:r>
              <a:rPr lang="fr-FR" dirty="0"/>
              <a:t>GM : Gilles </a:t>
            </a:r>
            <a:r>
              <a:rPr lang="fr-FR" dirty="0" err="1"/>
              <a:t>Maignant</a:t>
            </a:r>
            <a:r>
              <a:rPr lang="fr-FR" dirty="0"/>
              <a:t> - LL : Laurence </a:t>
            </a:r>
            <a:r>
              <a:rPr lang="fr-FR" dirty="0" err="1"/>
              <a:t>Lupi</a:t>
            </a:r>
            <a:r>
              <a:rPr lang="fr-FR" dirty="0"/>
              <a:t> - CP : Christian Pradier - PS : Pascal Staccini</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850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7" name="Espace réservé du pied de page 6"/>
          <p:cNvSpPr>
            <a:spLocks noGrp="1"/>
          </p:cNvSpPr>
          <p:nvPr>
            <p:ph type="ftr" sz="quarter" idx="11"/>
          </p:nvPr>
        </p:nvSpPr>
        <p:spPr>
          <a:xfrm>
            <a:off x="2133600" y="6248207"/>
            <a:ext cx="8156448" cy="365125"/>
          </a:xfrm>
          <a:prstGeom prst="rect">
            <a:avLst/>
          </a:prstGeom>
        </p:spPr>
        <p:txBody>
          <a:bodyPr vert="horz" anchor="ctr"/>
          <a:lstStyle>
            <a:defPPr>
              <a:defRPr lang="fr-FR"/>
            </a:defPPr>
            <a:lvl1pPr marL="0" algn="r" defTabSz="457200" rtl="0" eaLnBrk="1" latinLnBrk="0" hangingPunct="1">
              <a:defRPr kumimoji="0" sz="1200" kern="120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a:t>ECUE7 - PASS - UFR Médecine, UFR d’Odontologie – Université Cote d'Azur - Année universitaire 2020-2021</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endParaRPr sz="2000">
              <a:solidFill>
                <a:prstClr val="black"/>
              </a:solidFill>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solidFill>
                <a:prstClr val="black"/>
              </a:solidFill>
              <a:latin typeface="Calibri"/>
            </a:endParaRPr>
          </a:p>
        </p:txBody>
      </p:sp>
      <p:sp>
        <p:nvSpPr>
          <p:cNvPr id="8" name="object 8"/>
          <p:cNvSpPr/>
          <p:nvPr/>
        </p:nvSpPr>
        <p:spPr>
          <a:xfrm>
            <a:off x="8464296" y="2263139"/>
            <a:ext cx="714755" cy="1011936"/>
          </a:xfrm>
          <a:prstGeom prst="rect">
            <a:avLst/>
          </a:prstGeom>
          <a:blipFill>
            <a:blip r:embed="rId2" cstate="print"/>
            <a:stretch>
              <a:fillRect/>
            </a:stretch>
          </a:blipFill>
        </p:spPr>
        <p:txBody>
          <a:bodyPr wrap="square" lIns="0" tIns="0" rIns="0" bIns="0" rtlCol="0"/>
          <a:lstStyle/>
          <a:p>
            <a:endParaRPr>
              <a:solidFill>
                <a:prstClr val="black"/>
              </a:solidFill>
              <a:latin typeface="Calibri"/>
            </a:endParaRPr>
          </a:p>
        </p:txBody>
      </p:sp>
      <p:sp>
        <p:nvSpPr>
          <p:cNvPr id="9" name="object 9"/>
          <p:cNvSpPr/>
          <p:nvPr/>
        </p:nvSpPr>
        <p:spPr>
          <a:xfrm>
            <a:off x="6016753" y="2811779"/>
            <a:ext cx="714755" cy="1011936"/>
          </a:xfrm>
          <a:prstGeom prst="rect">
            <a:avLst/>
          </a:prstGeom>
          <a:blipFill>
            <a:blip r:embed="rId2" cstate="print"/>
            <a:stretch>
              <a:fillRect/>
            </a:stretch>
          </a:blipFill>
        </p:spPr>
        <p:txBody>
          <a:bodyPr wrap="square" lIns="0" tIns="0" rIns="0" bIns="0" rtlCol="0"/>
          <a:lstStyle/>
          <a:p>
            <a:endParaRPr>
              <a:solidFill>
                <a:prstClr val="black"/>
              </a:solidFill>
              <a:latin typeface="Calibri"/>
            </a:endParaRPr>
          </a:p>
        </p:txBody>
      </p:sp>
      <p:sp>
        <p:nvSpPr>
          <p:cNvPr id="11" name="object 11"/>
          <p:cNvSpPr/>
          <p:nvPr/>
        </p:nvSpPr>
        <p:spPr>
          <a:xfrm>
            <a:off x="7985570" y="3343579"/>
            <a:ext cx="714756" cy="1011935"/>
          </a:xfrm>
          <a:prstGeom prst="rect">
            <a:avLst/>
          </a:prstGeom>
          <a:blipFill>
            <a:blip r:embed="rId2" cstate="print"/>
            <a:stretch>
              <a:fillRect/>
            </a:stretch>
          </a:blipFill>
        </p:spPr>
        <p:txBody>
          <a:bodyPr wrap="square" lIns="0" tIns="0" rIns="0" bIns="0" rtlCol="0"/>
          <a:lstStyle/>
          <a:p>
            <a:endParaRPr>
              <a:solidFill>
                <a:prstClr val="black"/>
              </a:solidFill>
              <a:latin typeface="Calibri"/>
            </a:endParaRPr>
          </a:p>
        </p:txBody>
      </p:sp>
      <p:sp>
        <p:nvSpPr>
          <p:cNvPr id="12" name="object 12"/>
          <p:cNvSpPr txBox="1">
            <a:spLocks noGrp="1"/>
          </p:cNvSpPr>
          <p:nvPr>
            <p:ph type="title"/>
          </p:nvPr>
        </p:nvSpPr>
        <p:spPr>
          <a:xfrm>
            <a:off x="2428796" y="1313889"/>
            <a:ext cx="7679690" cy="566822"/>
          </a:xfrm>
          <a:prstGeom prst="rect">
            <a:avLst/>
          </a:prstGeom>
        </p:spPr>
        <p:txBody>
          <a:bodyPr vert="horz" wrap="square" lIns="0" tIns="12700" rIns="0" bIns="0" rtlCol="0">
            <a:spAutoFit/>
          </a:bodyPr>
          <a:lstStyle/>
          <a:p>
            <a:pPr marL="12700" marR="5080" indent="-2540" algn="ctr">
              <a:spcBef>
                <a:spcPts val="100"/>
              </a:spcBef>
            </a:pPr>
            <a:r>
              <a:rPr lang="fr-FR" sz="3600" i="0" dirty="0">
                <a:solidFill>
                  <a:srgbClr val="5F5F5F"/>
                </a:solidFill>
                <a:latin typeface="Arial Rounded MT Bold"/>
                <a:cs typeface="Arial Rounded MT Bold"/>
              </a:rPr>
              <a:t>ECUE 7</a:t>
            </a:r>
            <a:endParaRPr sz="3600" dirty="0">
              <a:latin typeface="Arial Rounded MT Bold"/>
              <a:cs typeface="Arial Rounded MT Bold"/>
            </a:endParaRPr>
          </a:p>
        </p:txBody>
      </p:sp>
      <p:sp>
        <p:nvSpPr>
          <p:cNvPr id="13" name="object 13"/>
          <p:cNvSpPr txBox="1"/>
          <p:nvPr/>
        </p:nvSpPr>
        <p:spPr>
          <a:xfrm>
            <a:off x="2356608" y="2011900"/>
            <a:ext cx="7748334" cy="2328843"/>
          </a:xfrm>
          <a:prstGeom prst="rect">
            <a:avLst/>
          </a:prstGeom>
        </p:spPr>
        <p:txBody>
          <a:bodyPr vert="horz" wrap="square" lIns="0" tIns="12700" rIns="0" bIns="0" rtlCol="0">
            <a:spAutoFit/>
          </a:bodyPr>
          <a:lstStyle/>
          <a:p>
            <a:pPr marL="12700" algn="ctr">
              <a:spcBef>
                <a:spcPts val="100"/>
              </a:spcBef>
            </a:pPr>
            <a:r>
              <a:rPr sz="3600" b="1" spc="5" dirty="0">
                <a:solidFill>
                  <a:srgbClr val="5F5F5F"/>
                </a:solidFill>
                <a:latin typeface="Arial Rounded MT Bold"/>
                <a:cs typeface="Arial Rounded MT Bold"/>
              </a:rPr>
              <a:t>BI</a:t>
            </a:r>
            <a:r>
              <a:rPr sz="3600" b="1" spc="-5" dirty="0">
                <a:solidFill>
                  <a:srgbClr val="5F5F5F"/>
                </a:solidFill>
                <a:latin typeface="Arial Rounded MT Bold"/>
                <a:cs typeface="Arial Rounded MT Bold"/>
              </a:rPr>
              <a:t>OS</a:t>
            </a:r>
            <a:r>
              <a:rPr sz="3600" b="1" spc="-229" dirty="0">
                <a:solidFill>
                  <a:srgbClr val="5F5F5F"/>
                </a:solidFill>
                <a:latin typeface="Arial Rounded MT Bold"/>
                <a:cs typeface="Arial Rounded MT Bold"/>
              </a:rPr>
              <a:t>T</a:t>
            </a:r>
            <a:r>
              <a:rPr sz="3600" b="1" spc="-315" dirty="0">
                <a:solidFill>
                  <a:srgbClr val="5F5F5F"/>
                </a:solidFill>
                <a:latin typeface="Arial Rounded MT Bold"/>
                <a:cs typeface="Arial Rounded MT Bold"/>
              </a:rPr>
              <a:t>A</a:t>
            </a:r>
            <a:r>
              <a:rPr sz="3600" b="1" spc="-5" dirty="0">
                <a:solidFill>
                  <a:srgbClr val="5F5F5F"/>
                </a:solidFill>
                <a:latin typeface="Arial Rounded MT Bold"/>
                <a:cs typeface="Arial Rounded MT Bold"/>
              </a:rPr>
              <a:t>TISTIQUE</a:t>
            </a:r>
            <a:r>
              <a:rPr lang="fr-FR" sz="3600" b="1" spc="-5" dirty="0">
                <a:solidFill>
                  <a:srgbClr val="5F5F5F"/>
                </a:solidFill>
                <a:latin typeface="Arial Rounded MT Bold"/>
                <a:cs typeface="Arial Rounded MT Bold"/>
              </a:rPr>
              <a:t>S POUR L’ANALYSE D’ARTICLE </a:t>
            </a:r>
          </a:p>
          <a:p>
            <a:pPr marL="12700" algn="ctr">
              <a:spcBef>
                <a:spcPts val="100"/>
              </a:spcBef>
            </a:pPr>
            <a:r>
              <a:rPr lang="fr-FR" sz="2000" b="1" spc="-5" dirty="0">
                <a:solidFill>
                  <a:srgbClr val="5F5F5F"/>
                </a:solidFill>
                <a:latin typeface="Arial Rounded MT Bold"/>
                <a:cs typeface="Arial Rounded MT Bold"/>
              </a:rPr>
              <a:t>Lundi 21/09 8h-11h</a:t>
            </a:r>
          </a:p>
          <a:p>
            <a:pPr marL="12700" algn="ctr">
              <a:spcBef>
                <a:spcPts val="100"/>
              </a:spcBef>
            </a:pPr>
            <a:r>
              <a:rPr lang="fr-FR" sz="2000" b="1" spc="-5" dirty="0">
                <a:solidFill>
                  <a:srgbClr val="5F5F5F"/>
                </a:solidFill>
                <a:latin typeface="Arial Rounded MT Bold"/>
                <a:cs typeface="Arial Rounded MT Bold"/>
              </a:rPr>
              <a:t>Cours n°7, 8 &amp; 9</a:t>
            </a:r>
          </a:p>
          <a:p>
            <a:pPr marL="12700">
              <a:spcBef>
                <a:spcPts val="100"/>
              </a:spcBef>
            </a:pPr>
            <a:endParaRPr sz="3600" dirty="0">
              <a:solidFill>
                <a:prstClr val="black"/>
              </a:solidFill>
              <a:latin typeface="Arial Rounded MT Bold"/>
              <a:cs typeface="Arial Rounded MT Bold"/>
            </a:endParaRPr>
          </a:p>
        </p:txBody>
      </p:sp>
      <p:sp>
        <p:nvSpPr>
          <p:cNvPr id="16" name="object 1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solidFill>
                <a:prstClr val="black"/>
              </a:solidFill>
              <a:latin typeface="Calibri"/>
            </a:endParaRPr>
          </a:p>
        </p:txBody>
      </p:sp>
      <p:sp>
        <p:nvSpPr>
          <p:cNvPr id="17" name="object 17"/>
          <p:cNvSpPr txBox="1"/>
          <p:nvPr/>
        </p:nvSpPr>
        <p:spPr>
          <a:xfrm>
            <a:off x="3191890" y="4985124"/>
            <a:ext cx="6364478" cy="804707"/>
          </a:xfrm>
          <a:prstGeom prst="rect">
            <a:avLst/>
          </a:prstGeom>
        </p:spPr>
        <p:txBody>
          <a:bodyPr vert="horz" wrap="square" lIns="0" tIns="151765" rIns="0" bIns="0" rtlCol="0">
            <a:spAutoFit/>
          </a:bodyPr>
          <a:lstStyle/>
          <a:p>
            <a:pPr marL="2009139">
              <a:spcBef>
                <a:spcPts val="1195"/>
              </a:spcBef>
            </a:pPr>
            <a:r>
              <a:rPr lang="fr-FR" b="1" spc="-25" dirty="0">
                <a:solidFill>
                  <a:srgbClr val="006666"/>
                </a:solidFill>
                <a:latin typeface="Tw Cen MT"/>
                <a:cs typeface="Tw Cen MT"/>
              </a:rPr>
              <a:t>G</a:t>
            </a:r>
            <a:r>
              <a:rPr b="1" spc="-25" dirty="0">
                <a:solidFill>
                  <a:srgbClr val="006666"/>
                </a:solidFill>
                <a:latin typeface="Tw Cen MT"/>
                <a:cs typeface="Tw Cen MT"/>
              </a:rPr>
              <a:t>.</a:t>
            </a:r>
            <a:r>
              <a:rPr b="1" spc="-30" dirty="0">
                <a:solidFill>
                  <a:srgbClr val="006666"/>
                </a:solidFill>
                <a:latin typeface="Tw Cen MT"/>
                <a:cs typeface="Tw Cen MT"/>
              </a:rPr>
              <a:t> </a:t>
            </a:r>
            <a:r>
              <a:rPr lang="fr-FR" b="1" spc="-5" dirty="0">
                <a:solidFill>
                  <a:srgbClr val="006666"/>
                </a:solidFill>
                <a:latin typeface="Tw Cen MT"/>
                <a:cs typeface="Tw Cen MT"/>
              </a:rPr>
              <a:t>MAIGNANT</a:t>
            </a:r>
            <a:endParaRPr dirty="0">
              <a:solidFill>
                <a:prstClr val="black"/>
              </a:solidFill>
              <a:latin typeface="Tw Cen MT"/>
              <a:cs typeface="Tw Cen MT"/>
            </a:endParaRPr>
          </a:p>
          <a:p>
            <a:pPr marL="12700" algn="ctr">
              <a:spcBef>
                <a:spcPts val="970"/>
              </a:spcBef>
            </a:pPr>
            <a:r>
              <a:rPr lang="fr-FR" sz="1600" b="1" dirty="0">
                <a:solidFill>
                  <a:srgbClr val="006666"/>
                </a:solidFill>
                <a:latin typeface="Tw Cen MT"/>
                <a:cs typeface="Tw Cen MT"/>
              </a:rPr>
              <a:t>Chercheur CNRS – Laboratoire RETINES – Faculté de Médecine de NICE </a:t>
            </a:r>
            <a:endParaRPr sz="1600" dirty="0">
              <a:solidFill>
                <a:prstClr val="black"/>
              </a:solidFill>
              <a:latin typeface="Tw Cen MT"/>
              <a:cs typeface="Tw Cen MT"/>
            </a:endParaRPr>
          </a:p>
        </p:txBody>
      </p:sp>
      <p:pic>
        <p:nvPicPr>
          <p:cNvPr id="19" name="Image 18" descr="Une image contenant horloge&#10;&#10;Description générée automatiquement">
            <a:extLst>
              <a:ext uri="{FF2B5EF4-FFF2-40B4-BE49-F238E27FC236}">
                <a16:creationId xmlns:a16="http://schemas.microsoft.com/office/drawing/2014/main" id="{72D97B39-D043-4864-B300-6178B51931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2334" y="97242"/>
            <a:ext cx="3190938" cy="81357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40</a:t>
            </a:r>
            <a:endParaRPr sz="2000">
              <a:latin typeface="Arial"/>
              <a:cs typeface="Arial"/>
            </a:endParaRPr>
          </a:p>
        </p:txBody>
      </p:sp>
      <p:sp>
        <p:nvSpPr>
          <p:cNvPr id="3" name="object 3"/>
          <p:cNvSpPr/>
          <p:nvPr/>
        </p:nvSpPr>
        <p:spPr>
          <a:xfrm>
            <a:off x="8040752" y="742950"/>
            <a:ext cx="1881505" cy="0"/>
          </a:xfrm>
          <a:custGeom>
            <a:avLst/>
            <a:gdLst/>
            <a:ahLst/>
            <a:cxnLst/>
            <a:rect l="l" t="t" r="r" b="b"/>
            <a:pathLst>
              <a:path w="1881504">
                <a:moveTo>
                  <a:pt x="0" y="0"/>
                </a:moveTo>
                <a:lnTo>
                  <a:pt x="1881124" y="0"/>
                </a:lnTo>
              </a:path>
            </a:pathLst>
          </a:custGeom>
          <a:ln w="9525">
            <a:solidFill>
              <a:srgbClr val="99CCCC"/>
            </a:solidFill>
          </a:ln>
        </p:spPr>
        <p:txBody>
          <a:bodyPr wrap="square" lIns="0" tIns="0" rIns="0" bIns="0" rtlCol="0"/>
          <a:lstStyle/>
          <a:p>
            <a:endParaRPr/>
          </a:p>
        </p:txBody>
      </p:sp>
      <p:sp>
        <p:nvSpPr>
          <p:cNvPr id="4" name="object 4"/>
          <p:cNvSpPr/>
          <p:nvPr/>
        </p:nvSpPr>
        <p:spPr>
          <a:xfrm>
            <a:off x="2682875" y="742950"/>
            <a:ext cx="965200" cy="0"/>
          </a:xfrm>
          <a:custGeom>
            <a:avLst/>
            <a:gdLst/>
            <a:ahLst/>
            <a:cxnLst/>
            <a:rect l="l" t="t" r="r" b="b"/>
            <a:pathLst>
              <a:path w="965200">
                <a:moveTo>
                  <a:pt x="0" y="0"/>
                </a:moveTo>
                <a:lnTo>
                  <a:pt x="965200" y="0"/>
                </a:lnTo>
              </a:path>
            </a:pathLst>
          </a:custGeom>
          <a:ln w="9525">
            <a:solidFill>
              <a:srgbClr val="99CCCC"/>
            </a:solidFill>
          </a:ln>
        </p:spPr>
        <p:txBody>
          <a:bodyPr wrap="square" lIns="0" tIns="0" rIns="0" bIns="0" rtlCol="0"/>
          <a:lstStyle/>
          <a:p>
            <a:endParaRPr/>
          </a:p>
        </p:txBody>
      </p:sp>
      <p:sp>
        <p:nvSpPr>
          <p:cNvPr id="5" name="object 5"/>
          <p:cNvSpPr/>
          <p:nvPr/>
        </p:nvSpPr>
        <p:spPr>
          <a:xfrm>
            <a:off x="3648075" y="620713"/>
            <a:ext cx="4392930" cy="548005"/>
          </a:xfrm>
          <a:custGeom>
            <a:avLst/>
            <a:gdLst/>
            <a:ahLst/>
            <a:cxnLst/>
            <a:rect l="l" t="t" r="r" b="b"/>
            <a:pathLst>
              <a:path w="4392930" h="548005">
                <a:moveTo>
                  <a:pt x="0" y="547687"/>
                </a:moveTo>
                <a:lnTo>
                  <a:pt x="4392676" y="547687"/>
                </a:lnTo>
                <a:lnTo>
                  <a:pt x="4392676" y="0"/>
                </a:lnTo>
                <a:lnTo>
                  <a:pt x="0" y="0"/>
                </a:lnTo>
                <a:lnTo>
                  <a:pt x="0" y="547687"/>
                </a:lnTo>
                <a:close/>
              </a:path>
            </a:pathLst>
          </a:custGeom>
          <a:solidFill>
            <a:srgbClr val="FFFFFF"/>
          </a:solidFill>
        </p:spPr>
        <p:txBody>
          <a:bodyPr wrap="square" lIns="0" tIns="0" rIns="0" bIns="0" rtlCol="0"/>
          <a:lstStyle/>
          <a:p>
            <a:endParaRPr/>
          </a:p>
        </p:txBody>
      </p:sp>
      <p:sp>
        <p:nvSpPr>
          <p:cNvPr id="6" name="object 6"/>
          <p:cNvSpPr/>
          <p:nvPr/>
        </p:nvSpPr>
        <p:spPr>
          <a:xfrm>
            <a:off x="3549396" y="568452"/>
            <a:ext cx="1543811" cy="67970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4687823" y="560832"/>
            <a:ext cx="608076" cy="679703"/>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4890515" y="568452"/>
            <a:ext cx="653796" cy="679703"/>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5138928" y="560832"/>
            <a:ext cx="608076" cy="679703"/>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5341621" y="568452"/>
            <a:ext cx="2764535" cy="679703"/>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7700771" y="568452"/>
            <a:ext cx="537972" cy="679703"/>
          </a:xfrm>
          <a:prstGeom prst="rect">
            <a:avLst/>
          </a:prstGeom>
          <a:blipFill>
            <a:blip r:embed="rId6"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3648075" y="694018"/>
            <a:ext cx="4392930" cy="401392"/>
          </a:xfrm>
          <a:prstGeom prst="rect">
            <a:avLst/>
          </a:prstGeom>
          <a:ln w="9525">
            <a:solidFill>
              <a:srgbClr val="000000"/>
            </a:solidFill>
          </a:ln>
        </p:spPr>
        <p:txBody>
          <a:bodyPr vert="horz" wrap="square" lIns="0" tIns="31750" rIns="0" bIns="0" rtlCol="0" anchor="ctr">
            <a:spAutoFit/>
          </a:bodyPr>
          <a:lstStyle/>
          <a:p>
            <a:pPr marL="91440">
              <a:lnSpc>
                <a:spcPct val="100000"/>
              </a:lnSpc>
              <a:spcBef>
                <a:spcPts val="250"/>
              </a:spcBef>
            </a:pPr>
            <a:r>
              <a:rPr sz="2400" b="1" dirty="0">
                <a:solidFill>
                  <a:srgbClr val="5F5F5F"/>
                </a:solidFill>
                <a:latin typeface="Comic Sans MS"/>
                <a:cs typeface="Comic Sans MS"/>
              </a:rPr>
              <a:t>PLAN </a:t>
            </a:r>
            <a:r>
              <a:rPr sz="2400" b="1" spc="-5" dirty="0">
                <a:solidFill>
                  <a:srgbClr val="5F5F5F"/>
                </a:solidFill>
                <a:latin typeface="Comic Sans MS"/>
                <a:cs typeface="Comic Sans MS"/>
              </a:rPr>
              <a:t>G</a:t>
            </a:r>
            <a:r>
              <a:rPr sz="2400" b="1" spc="-5" dirty="0">
                <a:solidFill>
                  <a:srgbClr val="5F5F5F"/>
                </a:solidFill>
                <a:latin typeface="Arial"/>
                <a:cs typeface="Arial"/>
              </a:rPr>
              <a:t>É</a:t>
            </a:r>
            <a:r>
              <a:rPr sz="2400" b="1" spc="-5" dirty="0">
                <a:solidFill>
                  <a:srgbClr val="5F5F5F"/>
                </a:solidFill>
                <a:latin typeface="Comic Sans MS"/>
                <a:cs typeface="Comic Sans MS"/>
              </a:rPr>
              <a:t>N</a:t>
            </a:r>
            <a:r>
              <a:rPr sz="2400" b="1" spc="-5" dirty="0">
                <a:solidFill>
                  <a:srgbClr val="5F5F5F"/>
                </a:solidFill>
                <a:latin typeface="Arial"/>
                <a:cs typeface="Arial"/>
              </a:rPr>
              <a:t>É</a:t>
            </a:r>
            <a:r>
              <a:rPr sz="2400" b="1" spc="-5" dirty="0">
                <a:solidFill>
                  <a:srgbClr val="5F5F5F"/>
                </a:solidFill>
                <a:latin typeface="Comic Sans MS"/>
                <a:cs typeface="Comic Sans MS"/>
              </a:rPr>
              <a:t>RAL </a:t>
            </a:r>
            <a:r>
              <a:rPr sz="2400" b="1" dirty="0">
                <a:solidFill>
                  <a:srgbClr val="5F5F5F"/>
                </a:solidFill>
                <a:latin typeface="Comic Sans MS"/>
                <a:cs typeface="Comic Sans MS"/>
              </a:rPr>
              <a:t>DU</a:t>
            </a:r>
            <a:r>
              <a:rPr sz="2400" b="1" spc="-80" dirty="0">
                <a:solidFill>
                  <a:srgbClr val="5F5F5F"/>
                </a:solidFill>
                <a:latin typeface="Comic Sans MS"/>
                <a:cs typeface="Comic Sans MS"/>
              </a:rPr>
              <a:t> </a:t>
            </a:r>
            <a:r>
              <a:rPr sz="2400" b="1" dirty="0">
                <a:solidFill>
                  <a:srgbClr val="5F5F5F"/>
                </a:solidFill>
                <a:latin typeface="Comic Sans MS"/>
                <a:cs typeface="Comic Sans MS"/>
              </a:rPr>
              <a:t>COURS</a:t>
            </a:r>
            <a:endParaRPr sz="2400">
              <a:latin typeface="Comic Sans MS"/>
              <a:cs typeface="Comic Sans MS"/>
            </a:endParaRPr>
          </a:p>
        </p:txBody>
      </p:sp>
      <p:sp>
        <p:nvSpPr>
          <p:cNvPr id="13" name="object 13"/>
          <p:cNvSpPr txBox="1"/>
          <p:nvPr/>
        </p:nvSpPr>
        <p:spPr>
          <a:xfrm>
            <a:off x="2490317" y="1596644"/>
            <a:ext cx="2598420" cy="345440"/>
          </a:xfrm>
          <a:prstGeom prst="rect">
            <a:avLst/>
          </a:prstGeom>
        </p:spPr>
        <p:txBody>
          <a:bodyPr vert="horz" wrap="square" lIns="0" tIns="12700" rIns="0" bIns="0" rtlCol="0">
            <a:spAutoFit/>
          </a:bodyPr>
          <a:lstStyle/>
          <a:p>
            <a:pPr marL="12700">
              <a:spcBef>
                <a:spcPts val="100"/>
              </a:spcBef>
            </a:pPr>
            <a:r>
              <a:rPr sz="2100" b="1" dirty="0">
                <a:latin typeface="Verdana"/>
                <a:cs typeface="Verdana"/>
              </a:rPr>
              <a:t>1 -</a:t>
            </a:r>
            <a:r>
              <a:rPr sz="2100" b="1" spc="-105" dirty="0">
                <a:latin typeface="Verdana"/>
                <a:cs typeface="Verdana"/>
              </a:rPr>
              <a:t> </a:t>
            </a:r>
            <a:r>
              <a:rPr sz="2100" b="1" dirty="0">
                <a:latin typeface="Verdana"/>
                <a:cs typeface="Verdana"/>
              </a:rPr>
              <a:t>Biostatistique</a:t>
            </a:r>
            <a:endParaRPr sz="2100">
              <a:latin typeface="Verdana"/>
              <a:cs typeface="Verdana"/>
            </a:endParaRPr>
          </a:p>
        </p:txBody>
      </p:sp>
      <p:sp>
        <p:nvSpPr>
          <p:cNvPr id="14" name="object 14"/>
          <p:cNvSpPr txBox="1">
            <a:spLocks noGrp="1"/>
          </p:cNvSpPr>
          <p:nvPr>
            <p:ph type="body" idx="1"/>
          </p:nvPr>
        </p:nvSpPr>
        <p:spPr>
          <a:xfrm>
            <a:off x="2362200" y="1825626"/>
            <a:ext cx="10515600" cy="2898229"/>
          </a:xfrm>
          <a:prstGeom prst="rect">
            <a:avLst/>
          </a:prstGeom>
        </p:spPr>
        <p:txBody>
          <a:bodyPr vert="horz" wrap="square" lIns="0" tIns="12700" rIns="0" bIns="0" rtlCol="0">
            <a:spAutoFit/>
          </a:bodyPr>
          <a:lstStyle/>
          <a:p>
            <a:pPr marL="818515" indent="-278765">
              <a:lnSpc>
                <a:spcPct val="100000"/>
              </a:lnSpc>
              <a:spcBef>
                <a:spcPts val="100"/>
              </a:spcBef>
              <a:buAutoNum type="arabicPlain" startAt="2"/>
              <a:tabLst>
                <a:tab pos="819785" algn="l"/>
              </a:tabLst>
            </a:pPr>
            <a:r>
              <a:rPr dirty="0"/>
              <a:t>- </a:t>
            </a:r>
            <a:r>
              <a:rPr spc="-5" dirty="0"/>
              <a:t>Statistique</a:t>
            </a:r>
            <a:r>
              <a:rPr spc="-15" dirty="0"/>
              <a:t> </a:t>
            </a:r>
            <a:r>
              <a:rPr spc="-5" dirty="0"/>
              <a:t>Descriptive</a:t>
            </a:r>
          </a:p>
          <a:p>
            <a:pPr marL="527050">
              <a:lnSpc>
                <a:spcPct val="100000"/>
              </a:lnSpc>
              <a:spcBef>
                <a:spcPts val="45"/>
              </a:spcBef>
              <a:buAutoNum type="arabicPlain" startAt="2"/>
            </a:pPr>
            <a:endParaRPr sz="2150">
              <a:latin typeface="Times New Roman"/>
              <a:cs typeface="Times New Roman"/>
            </a:endParaRPr>
          </a:p>
          <a:p>
            <a:pPr marL="818515" indent="-278765">
              <a:lnSpc>
                <a:spcPct val="100000"/>
              </a:lnSpc>
              <a:spcBef>
                <a:spcPts val="5"/>
              </a:spcBef>
              <a:buAutoNum type="arabicPlain" startAt="2"/>
              <a:tabLst>
                <a:tab pos="819785" algn="l"/>
              </a:tabLst>
            </a:pPr>
            <a:r>
              <a:rPr dirty="0">
                <a:solidFill>
                  <a:srgbClr val="006666"/>
                </a:solidFill>
              </a:rPr>
              <a:t>- </a:t>
            </a:r>
            <a:r>
              <a:rPr spc="-5" dirty="0">
                <a:solidFill>
                  <a:srgbClr val="006666"/>
                </a:solidFill>
              </a:rPr>
              <a:t>Statistique</a:t>
            </a:r>
            <a:r>
              <a:rPr spc="-15" dirty="0">
                <a:solidFill>
                  <a:srgbClr val="006666"/>
                </a:solidFill>
              </a:rPr>
              <a:t> </a:t>
            </a:r>
            <a:r>
              <a:rPr spc="-5" dirty="0">
                <a:solidFill>
                  <a:srgbClr val="006666"/>
                </a:solidFill>
              </a:rPr>
              <a:t>Déductive</a:t>
            </a:r>
          </a:p>
          <a:p>
            <a:pPr marL="527050">
              <a:lnSpc>
                <a:spcPct val="100000"/>
              </a:lnSpc>
              <a:spcBef>
                <a:spcPts val="40"/>
              </a:spcBef>
              <a:buAutoNum type="arabicPlain" startAt="2"/>
            </a:pPr>
            <a:endParaRPr sz="2150">
              <a:latin typeface="Times New Roman"/>
              <a:cs typeface="Times New Roman"/>
            </a:endParaRPr>
          </a:p>
          <a:p>
            <a:pPr marL="1377950" lvl="1" indent="-472440">
              <a:lnSpc>
                <a:spcPct val="100000"/>
              </a:lnSpc>
              <a:buClr>
                <a:srgbClr val="000000"/>
              </a:buClr>
              <a:buSzPct val="68421"/>
              <a:buFont typeface="Wingdings"/>
              <a:buChar char=""/>
              <a:tabLst>
                <a:tab pos="1377950" algn="l"/>
                <a:tab pos="1379220" algn="l"/>
              </a:tabLst>
            </a:pPr>
            <a:r>
              <a:rPr sz="1900" b="1" i="1" spc="-5" dirty="0">
                <a:solidFill>
                  <a:srgbClr val="006666"/>
                </a:solidFill>
                <a:latin typeface="Verdana"/>
                <a:cs typeface="Verdana"/>
              </a:rPr>
              <a:t>Liaisons entre caractères</a:t>
            </a:r>
            <a:r>
              <a:rPr sz="1900" b="1" i="1" spc="20" dirty="0">
                <a:solidFill>
                  <a:srgbClr val="006666"/>
                </a:solidFill>
                <a:latin typeface="Verdana"/>
                <a:cs typeface="Verdana"/>
              </a:rPr>
              <a:t> </a:t>
            </a:r>
            <a:r>
              <a:rPr sz="1900" b="1" i="1" spc="-5" dirty="0">
                <a:solidFill>
                  <a:srgbClr val="006666"/>
                </a:solidFill>
                <a:latin typeface="Verdana"/>
                <a:cs typeface="Verdana"/>
              </a:rPr>
              <a:t>qualitatifs</a:t>
            </a:r>
            <a:endParaRPr sz="1900">
              <a:latin typeface="Verdana"/>
              <a:cs typeface="Verdana"/>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1377950" lvl="1" indent="-472440">
              <a:lnSpc>
                <a:spcPct val="100000"/>
              </a:lnSpc>
              <a:spcBef>
                <a:spcPts val="5"/>
              </a:spcBef>
              <a:buSzPct val="68421"/>
              <a:buFont typeface="Wingdings"/>
              <a:buChar char=""/>
              <a:tabLst>
                <a:tab pos="1377950" algn="l"/>
                <a:tab pos="1379220" algn="l"/>
              </a:tabLst>
            </a:pPr>
            <a:r>
              <a:rPr sz="1900" b="1" i="1" spc="-5" dirty="0">
                <a:latin typeface="Verdana"/>
                <a:cs typeface="Verdana"/>
              </a:rPr>
              <a:t>Liaisons entre caractères qualitatifs et</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Tests non</a:t>
            </a:r>
            <a:r>
              <a:rPr sz="1900" b="1" i="1" dirty="0">
                <a:latin typeface="Verdana"/>
                <a:cs typeface="Verdana"/>
              </a:rPr>
              <a:t> </a:t>
            </a:r>
            <a:r>
              <a:rPr sz="1900" b="1" i="1" spc="-5" dirty="0">
                <a:latin typeface="Verdana"/>
                <a:cs typeface="Verdana"/>
              </a:rPr>
              <a:t>paramétriques</a:t>
            </a:r>
            <a:endParaRPr sz="1900">
              <a:latin typeface="Verdana"/>
              <a:cs typeface="Verdana"/>
            </a:endParaRPr>
          </a:p>
        </p:txBody>
      </p:sp>
      <p:sp>
        <p:nvSpPr>
          <p:cNvPr id="17" name="object 17"/>
          <p:cNvSpPr/>
          <p:nvPr/>
        </p:nvSpPr>
        <p:spPr>
          <a:xfrm>
            <a:off x="1774825" y="6308726"/>
            <a:ext cx="1384300" cy="365125"/>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txBox="1"/>
          <p:nvPr/>
        </p:nvSpPr>
        <p:spPr>
          <a:xfrm>
            <a:off x="2142541" y="3542791"/>
            <a:ext cx="168275" cy="574040"/>
          </a:xfrm>
          <a:prstGeom prst="rect">
            <a:avLst/>
          </a:prstGeom>
        </p:spPr>
        <p:txBody>
          <a:bodyPr vert="horz" wrap="square" lIns="0" tIns="95885" rIns="0" bIns="0" rtlCol="0">
            <a:spAutoFit/>
          </a:bodyPr>
          <a:lstStyle/>
          <a:p>
            <a:pPr marL="12700">
              <a:spcBef>
                <a:spcPts val="755"/>
              </a:spcBef>
            </a:pPr>
            <a:r>
              <a:rPr sz="1250" spc="5" dirty="0">
                <a:solidFill>
                  <a:srgbClr val="006666"/>
                </a:solidFill>
                <a:latin typeface="Wingdings"/>
                <a:cs typeface="Wingdings"/>
              </a:rPr>
              <a:t></a:t>
            </a:r>
            <a:endParaRPr sz="1250">
              <a:latin typeface="Wingdings"/>
              <a:cs typeface="Wingdings"/>
            </a:endParaRPr>
          </a:p>
          <a:p>
            <a:pPr marL="12700">
              <a:spcBef>
                <a:spcPts val="660"/>
              </a:spcBef>
            </a:pPr>
            <a:r>
              <a:rPr sz="1250" spc="5" dirty="0">
                <a:solidFill>
                  <a:srgbClr val="006666"/>
                </a:solidFill>
                <a:latin typeface="Wingdings"/>
                <a:cs typeface="Wingdings"/>
              </a:rPr>
              <a:t></a:t>
            </a:r>
            <a:endParaRPr sz="1250">
              <a:latin typeface="Wingdings"/>
              <a:cs typeface="Wingdings"/>
            </a:endParaRPr>
          </a:p>
        </p:txBody>
      </p:sp>
      <p:sp>
        <p:nvSpPr>
          <p:cNvPr id="4" name="object 4"/>
          <p:cNvSpPr txBox="1"/>
          <p:nvPr/>
        </p:nvSpPr>
        <p:spPr>
          <a:xfrm>
            <a:off x="4416680" y="3556507"/>
            <a:ext cx="5305425" cy="1287780"/>
          </a:xfrm>
          <a:prstGeom prst="rect">
            <a:avLst/>
          </a:prstGeom>
        </p:spPr>
        <p:txBody>
          <a:bodyPr vert="horz" wrap="square" lIns="0" tIns="12700" rIns="0" bIns="0" rtlCol="0">
            <a:spAutoFit/>
          </a:bodyPr>
          <a:lstStyle/>
          <a:p>
            <a:pPr marL="12700">
              <a:spcBef>
                <a:spcPts val="100"/>
              </a:spcBef>
            </a:pPr>
            <a:r>
              <a:rPr b="1" spc="-5" dirty="0">
                <a:latin typeface="Arial"/>
                <a:cs typeface="Arial"/>
              </a:rPr>
              <a:t>Calcul de </a:t>
            </a:r>
            <a:r>
              <a:rPr b="1" dirty="0">
                <a:latin typeface="Arial"/>
                <a:cs typeface="Arial"/>
              </a:rPr>
              <a:t>Z.</a:t>
            </a:r>
            <a:endParaRPr>
              <a:latin typeface="Arial"/>
              <a:cs typeface="Arial"/>
            </a:endParaRPr>
          </a:p>
          <a:p>
            <a:pPr marL="12700" marR="5080">
              <a:lnSpc>
                <a:spcPct val="80000"/>
              </a:lnSpc>
              <a:spcBef>
                <a:spcPts val="430"/>
              </a:spcBef>
            </a:pPr>
            <a:r>
              <a:rPr b="1" spc="-5" dirty="0">
                <a:latin typeface="Arial"/>
                <a:cs typeface="Arial"/>
              </a:rPr>
              <a:t>Règle de décision </a:t>
            </a:r>
            <a:r>
              <a:rPr b="1" dirty="0">
                <a:latin typeface="Arial"/>
                <a:cs typeface="Arial"/>
              </a:rPr>
              <a:t>: </a:t>
            </a:r>
            <a:r>
              <a:rPr b="1" spc="-5" dirty="0">
                <a:latin typeface="Arial"/>
                <a:cs typeface="Arial"/>
              </a:rPr>
              <a:t>examiner la </a:t>
            </a:r>
            <a:r>
              <a:rPr b="1" dirty="0">
                <a:latin typeface="Arial"/>
                <a:cs typeface="Arial"/>
              </a:rPr>
              <a:t>position </a:t>
            </a:r>
            <a:r>
              <a:rPr b="1" spc="-5" dirty="0">
                <a:latin typeface="Arial"/>
                <a:cs typeface="Arial"/>
              </a:rPr>
              <a:t>de cette  </a:t>
            </a:r>
            <a:r>
              <a:rPr b="1" spc="-10" dirty="0">
                <a:latin typeface="Arial"/>
                <a:cs typeface="Arial"/>
              </a:rPr>
              <a:t>valeur </a:t>
            </a:r>
            <a:r>
              <a:rPr b="1" dirty="0">
                <a:latin typeface="Arial"/>
                <a:cs typeface="Arial"/>
              </a:rPr>
              <a:t>Z, </a:t>
            </a:r>
            <a:r>
              <a:rPr b="1" spc="-5" dirty="0">
                <a:latin typeface="Arial"/>
                <a:cs typeface="Arial"/>
              </a:rPr>
              <a:t>par rapport à </a:t>
            </a:r>
            <a:r>
              <a:rPr b="1" dirty="0">
                <a:latin typeface="Arial"/>
                <a:cs typeface="Arial"/>
              </a:rPr>
              <a:t>un </a:t>
            </a:r>
            <a:r>
              <a:rPr b="1" spc="-5" dirty="0">
                <a:latin typeface="Arial"/>
                <a:cs typeface="Arial"/>
              </a:rPr>
              <a:t>modèle </a:t>
            </a:r>
            <a:r>
              <a:rPr b="1" dirty="0">
                <a:latin typeface="Arial"/>
                <a:cs typeface="Arial"/>
              </a:rPr>
              <a:t>théorique  dont on connait </a:t>
            </a:r>
            <a:r>
              <a:rPr b="1" spc="-5" dirty="0">
                <a:latin typeface="Arial"/>
                <a:cs typeface="Arial"/>
              </a:rPr>
              <a:t>la</a:t>
            </a:r>
            <a:r>
              <a:rPr b="1" spc="-45" dirty="0">
                <a:latin typeface="Arial"/>
                <a:cs typeface="Arial"/>
              </a:rPr>
              <a:t> </a:t>
            </a:r>
            <a:r>
              <a:rPr b="1" dirty="0">
                <a:latin typeface="Arial"/>
                <a:cs typeface="Arial"/>
              </a:rPr>
              <a:t>distribution</a:t>
            </a:r>
            <a:endParaRPr>
              <a:latin typeface="Arial"/>
              <a:cs typeface="Arial"/>
            </a:endParaRPr>
          </a:p>
          <a:p>
            <a:pPr marL="24765"/>
            <a:r>
              <a:rPr b="1" spc="-5" dirty="0">
                <a:latin typeface="Arial"/>
                <a:cs typeface="Arial"/>
              </a:rPr>
              <a:t>Fixation </a:t>
            </a:r>
            <a:r>
              <a:rPr b="1" dirty="0">
                <a:latin typeface="Arial"/>
                <a:cs typeface="Arial"/>
              </a:rPr>
              <a:t>du </a:t>
            </a:r>
            <a:r>
              <a:rPr b="1" spc="-5" dirty="0">
                <a:latin typeface="Arial"/>
                <a:cs typeface="Arial"/>
              </a:rPr>
              <a:t>risque d’erreur réel </a:t>
            </a:r>
            <a:r>
              <a:rPr b="1" dirty="0">
                <a:latin typeface="Arial"/>
                <a:cs typeface="Arial"/>
              </a:rPr>
              <a:t>à</a:t>
            </a:r>
            <a:r>
              <a:rPr b="1" spc="10" dirty="0">
                <a:latin typeface="Arial"/>
                <a:cs typeface="Arial"/>
              </a:rPr>
              <a:t> </a:t>
            </a:r>
            <a:r>
              <a:rPr b="1" spc="-5" dirty="0">
                <a:latin typeface="Arial"/>
                <a:cs typeface="Arial"/>
              </a:rPr>
              <a:t>posteriori</a:t>
            </a:r>
            <a:endParaRPr>
              <a:latin typeface="Arial"/>
              <a:cs typeface="Arial"/>
            </a:endParaRPr>
          </a:p>
        </p:txBody>
      </p:sp>
      <p:sp>
        <p:nvSpPr>
          <p:cNvPr id="5" name="object 5"/>
          <p:cNvSpPr txBox="1"/>
          <p:nvPr/>
        </p:nvSpPr>
        <p:spPr>
          <a:xfrm>
            <a:off x="2142540" y="4818633"/>
            <a:ext cx="4431030" cy="299720"/>
          </a:xfrm>
          <a:prstGeom prst="rect">
            <a:avLst/>
          </a:prstGeom>
        </p:spPr>
        <p:txBody>
          <a:bodyPr vert="horz" wrap="square" lIns="0" tIns="12700" rIns="0" bIns="0" rtlCol="0">
            <a:spAutoFit/>
          </a:bodyPr>
          <a:lstStyle/>
          <a:p>
            <a:pPr marL="393700" indent="-381000">
              <a:spcBef>
                <a:spcPts val="100"/>
              </a:spcBef>
              <a:buSzPct val="69444"/>
              <a:buFont typeface="Wingdings"/>
              <a:buChar char=""/>
              <a:tabLst>
                <a:tab pos="393065" algn="l"/>
                <a:tab pos="393700" algn="l"/>
              </a:tabLst>
            </a:pPr>
            <a:r>
              <a:rPr b="1" u="heavy" spc="-5" dirty="0">
                <a:solidFill>
                  <a:srgbClr val="006666"/>
                </a:solidFill>
                <a:uFill>
                  <a:solidFill>
                    <a:srgbClr val="006666"/>
                  </a:solidFill>
                </a:uFill>
                <a:latin typeface="Arial"/>
                <a:cs typeface="Arial"/>
              </a:rPr>
              <a:t>Etape 5</a:t>
            </a:r>
            <a:r>
              <a:rPr b="1" spc="-5" dirty="0">
                <a:solidFill>
                  <a:srgbClr val="006666"/>
                </a:solidFill>
                <a:latin typeface="Arial"/>
                <a:cs typeface="Arial"/>
              </a:rPr>
              <a:t> </a:t>
            </a:r>
            <a:r>
              <a:rPr b="1" dirty="0">
                <a:latin typeface="Arial"/>
                <a:cs typeface="Arial"/>
              </a:rPr>
              <a:t>: </a:t>
            </a:r>
            <a:r>
              <a:rPr b="1" spc="-5" dirty="0">
                <a:latin typeface="Arial"/>
                <a:cs typeface="Arial"/>
              </a:rPr>
              <a:t>Interprétation des</a:t>
            </a:r>
            <a:r>
              <a:rPr b="1" spc="30" dirty="0">
                <a:latin typeface="Arial"/>
                <a:cs typeface="Arial"/>
              </a:rPr>
              <a:t> </a:t>
            </a:r>
            <a:r>
              <a:rPr b="1" spc="-5" dirty="0">
                <a:latin typeface="Arial"/>
                <a:cs typeface="Arial"/>
              </a:rPr>
              <a:t>résultats.</a:t>
            </a:r>
            <a:endParaRPr>
              <a:latin typeface="Arial"/>
              <a:cs typeface="Arial"/>
            </a:endParaRPr>
          </a:p>
        </p:txBody>
      </p:sp>
      <p:sp>
        <p:nvSpPr>
          <p:cNvPr id="8" name="object 8"/>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891027" y="118871"/>
            <a:ext cx="443484" cy="45720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060191" y="118871"/>
            <a:ext cx="341376" cy="4572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3127248" y="118871"/>
            <a:ext cx="333755" cy="457200"/>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3186683" y="118871"/>
            <a:ext cx="2334768" cy="457200"/>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5247132" y="118871"/>
            <a:ext cx="330708"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txBox="1"/>
          <p:nvPr/>
        </p:nvSpPr>
        <p:spPr>
          <a:xfrm>
            <a:off x="3006344" y="168910"/>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5" name="object 15"/>
          <p:cNvSpPr txBox="1"/>
          <p:nvPr/>
        </p:nvSpPr>
        <p:spPr>
          <a:xfrm>
            <a:off x="1675588" y="384174"/>
            <a:ext cx="8053705" cy="3197860"/>
          </a:xfrm>
          <a:prstGeom prst="rect">
            <a:avLst/>
          </a:prstGeom>
        </p:spPr>
        <p:txBody>
          <a:bodyPr vert="horz" wrap="square" lIns="0" tIns="12065" rIns="0" bIns="0" rtlCol="0">
            <a:spAutoFit/>
          </a:bodyPr>
          <a:lstStyle/>
          <a:p>
            <a:pPr marL="5156200">
              <a:spcBef>
                <a:spcPts val="95"/>
              </a:spcBef>
            </a:pPr>
            <a:r>
              <a:rPr sz="1600" b="1" spc="-5" dirty="0">
                <a:solidFill>
                  <a:srgbClr val="3B6464"/>
                </a:solidFill>
                <a:latin typeface="Arial"/>
                <a:cs typeface="Arial"/>
              </a:rPr>
              <a:t>Les tests de</a:t>
            </a:r>
            <a:r>
              <a:rPr sz="1600" b="1" spc="10" dirty="0">
                <a:solidFill>
                  <a:srgbClr val="3B6464"/>
                </a:solidFill>
                <a:latin typeface="Arial"/>
                <a:cs typeface="Arial"/>
              </a:rPr>
              <a:t> </a:t>
            </a:r>
            <a:r>
              <a:rPr sz="1600" b="1" spc="-5" dirty="0">
                <a:solidFill>
                  <a:srgbClr val="3B6464"/>
                </a:solidFill>
                <a:latin typeface="Arial"/>
                <a:cs typeface="Arial"/>
              </a:rPr>
              <a:t>comparaison</a:t>
            </a:r>
            <a:endParaRPr sz="1600" dirty="0">
              <a:latin typeface="Arial"/>
              <a:cs typeface="Arial"/>
            </a:endParaRPr>
          </a:p>
          <a:p>
            <a:pPr>
              <a:spcBef>
                <a:spcPts val="5"/>
              </a:spcBef>
            </a:pPr>
            <a:endParaRPr lang="fr-FR" sz="2100" dirty="0">
              <a:latin typeface="Times New Roman"/>
              <a:cs typeface="Times New Roman"/>
            </a:endParaRPr>
          </a:p>
          <a:p>
            <a:pPr marL="1179830">
              <a:spcBef>
                <a:spcPts val="5"/>
              </a:spcBef>
            </a:pPr>
            <a:r>
              <a:rPr b="1" dirty="0">
                <a:solidFill>
                  <a:srgbClr val="006666"/>
                </a:solidFill>
                <a:latin typeface="Arial"/>
                <a:cs typeface="Arial"/>
              </a:rPr>
              <a:t>LES </a:t>
            </a:r>
            <a:r>
              <a:rPr b="1" spc="-35" dirty="0">
                <a:solidFill>
                  <a:srgbClr val="006666"/>
                </a:solidFill>
                <a:latin typeface="Arial"/>
                <a:cs typeface="Arial"/>
              </a:rPr>
              <a:t>ÉTAPES </a:t>
            </a:r>
            <a:r>
              <a:rPr b="1" spc="-5" dirty="0">
                <a:solidFill>
                  <a:srgbClr val="006666"/>
                </a:solidFill>
                <a:latin typeface="Arial"/>
                <a:cs typeface="Arial"/>
              </a:rPr>
              <a:t>DE </a:t>
            </a:r>
            <a:r>
              <a:rPr b="1" dirty="0">
                <a:solidFill>
                  <a:srgbClr val="006666"/>
                </a:solidFill>
                <a:latin typeface="Arial"/>
                <a:cs typeface="Arial"/>
              </a:rPr>
              <a:t>MISE EN </a:t>
            </a:r>
            <a:r>
              <a:rPr b="1" spc="-5" dirty="0">
                <a:solidFill>
                  <a:srgbClr val="006666"/>
                </a:solidFill>
                <a:latin typeface="Arial"/>
                <a:cs typeface="Arial"/>
              </a:rPr>
              <a:t>ŒUVRE D'UN </a:t>
            </a:r>
            <a:r>
              <a:rPr b="1" dirty="0">
                <a:solidFill>
                  <a:srgbClr val="006666"/>
                </a:solidFill>
                <a:latin typeface="Arial"/>
                <a:cs typeface="Arial"/>
              </a:rPr>
              <a:t>TEST</a:t>
            </a:r>
            <a:r>
              <a:rPr b="1" spc="30" dirty="0">
                <a:solidFill>
                  <a:srgbClr val="006666"/>
                </a:solidFill>
                <a:latin typeface="Arial"/>
                <a:cs typeface="Arial"/>
              </a:rPr>
              <a:t> </a:t>
            </a:r>
            <a:r>
              <a:rPr b="1" spc="-5" dirty="0">
                <a:solidFill>
                  <a:srgbClr val="006666"/>
                </a:solidFill>
                <a:latin typeface="Arial"/>
                <a:cs typeface="Arial"/>
              </a:rPr>
              <a:t>D'HYPOTHÈSE</a:t>
            </a:r>
            <a:endParaRPr dirty="0">
              <a:latin typeface="Arial"/>
              <a:cs typeface="Arial"/>
            </a:endParaRPr>
          </a:p>
          <a:p>
            <a:pPr>
              <a:spcBef>
                <a:spcPts val="15"/>
              </a:spcBef>
            </a:pPr>
            <a:endParaRPr dirty="0">
              <a:latin typeface="Times New Roman"/>
              <a:cs typeface="Times New Roman"/>
            </a:endParaRPr>
          </a:p>
          <a:p>
            <a:pPr marL="12700"/>
            <a:r>
              <a:rPr sz="2000" b="1" dirty="0">
                <a:solidFill>
                  <a:srgbClr val="FFFFFF"/>
                </a:solidFill>
                <a:latin typeface="Arial"/>
                <a:cs typeface="Arial"/>
              </a:rPr>
              <a:t>41</a:t>
            </a:r>
            <a:endParaRPr sz="2000" dirty="0">
              <a:latin typeface="Arial"/>
              <a:cs typeface="Arial"/>
            </a:endParaRPr>
          </a:p>
          <a:p>
            <a:pPr marL="860425" indent="-860425">
              <a:spcBef>
                <a:spcPts val="1895"/>
              </a:spcBef>
              <a:buSzPct val="69444"/>
              <a:buFont typeface="Wingdings"/>
              <a:buChar char=""/>
              <a:tabLst>
                <a:tab pos="860425" algn="l"/>
                <a:tab pos="861060" algn="l"/>
              </a:tabLst>
            </a:pPr>
            <a:r>
              <a:rPr b="1" u="heavy" spc="-5" dirty="0">
                <a:solidFill>
                  <a:srgbClr val="006666"/>
                </a:solidFill>
                <a:uFill>
                  <a:solidFill>
                    <a:srgbClr val="006666"/>
                  </a:solidFill>
                </a:uFill>
                <a:latin typeface="Arial"/>
                <a:cs typeface="Arial"/>
              </a:rPr>
              <a:t>Etape 1</a:t>
            </a:r>
            <a:r>
              <a:rPr b="1" spc="-5" dirty="0">
                <a:solidFill>
                  <a:srgbClr val="006666"/>
                </a:solidFill>
                <a:latin typeface="Arial"/>
                <a:cs typeface="Arial"/>
              </a:rPr>
              <a:t> </a:t>
            </a:r>
            <a:r>
              <a:rPr b="1" dirty="0">
                <a:latin typeface="Arial"/>
                <a:cs typeface="Arial"/>
              </a:rPr>
              <a:t>: </a:t>
            </a:r>
            <a:r>
              <a:rPr b="1" spc="-15" dirty="0">
                <a:latin typeface="Arial"/>
                <a:cs typeface="Arial"/>
              </a:rPr>
              <a:t>Avant </a:t>
            </a:r>
            <a:r>
              <a:rPr b="1" spc="-5" dirty="0">
                <a:latin typeface="Arial"/>
                <a:cs typeface="Arial"/>
              </a:rPr>
              <a:t>recueil </a:t>
            </a:r>
            <a:r>
              <a:rPr b="1" dirty="0">
                <a:latin typeface="Arial"/>
                <a:cs typeface="Arial"/>
              </a:rPr>
              <a:t>des </a:t>
            </a:r>
            <a:r>
              <a:rPr b="1" spc="-5" dirty="0">
                <a:latin typeface="Arial"/>
                <a:cs typeface="Arial"/>
              </a:rPr>
              <a:t>données </a:t>
            </a:r>
            <a:r>
              <a:rPr b="1" dirty="0">
                <a:latin typeface="Arial"/>
                <a:cs typeface="Arial"/>
              </a:rPr>
              <a:t>définir </a:t>
            </a:r>
            <a:r>
              <a:rPr b="1" spc="-5" dirty="0">
                <a:latin typeface="Arial"/>
                <a:cs typeface="Arial"/>
              </a:rPr>
              <a:t>H0 et</a:t>
            </a:r>
            <a:r>
              <a:rPr b="1" spc="65" dirty="0">
                <a:latin typeface="Arial"/>
                <a:cs typeface="Arial"/>
              </a:rPr>
              <a:t> </a:t>
            </a:r>
            <a:r>
              <a:rPr b="1" spc="-5" dirty="0">
                <a:latin typeface="Arial"/>
                <a:cs typeface="Arial"/>
              </a:rPr>
              <a:t>H1</a:t>
            </a:r>
            <a:endParaRPr dirty="0">
              <a:latin typeface="Arial"/>
              <a:cs typeface="Arial"/>
            </a:endParaRPr>
          </a:p>
          <a:p>
            <a:pPr marL="860425" indent="-860425">
              <a:lnSpc>
                <a:spcPts val="1945"/>
              </a:lnSpc>
              <a:buSzPct val="69444"/>
              <a:buFont typeface="Wingdings"/>
              <a:buChar char=""/>
              <a:tabLst>
                <a:tab pos="860425" algn="l"/>
                <a:tab pos="861060" algn="l"/>
              </a:tabLst>
            </a:pPr>
            <a:r>
              <a:rPr b="1" u="heavy" spc="-5" dirty="0">
                <a:solidFill>
                  <a:srgbClr val="006666"/>
                </a:solidFill>
                <a:uFill>
                  <a:solidFill>
                    <a:srgbClr val="006666"/>
                  </a:solidFill>
                </a:uFill>
                <a:latin typeface="Arial"/>
                <a:cs typeface="Arial"/>
              </a:rPr>
              <a:t>Etape 2</a:t>
            </a:r>
            <a:r>
              <a:rPr b="1" spc="-5" dirty="0">
                <a:solidFill>
                  <a:srgbClr val="006666"/>
                </a:solidFill>
                <a:latin typeface="Arial"/>
                <a:cs typeface="Arial"/>
              </a:rPr>
              <a:t> </a:t>
            </a:r>
            <a:r>
              <a:rPr b="1" dirty="0">
                <a:latin typeface="Arial"/>
                <a:cs typeface="Arial"/>
              </a:rPr>
              <a:t>: définir </a:t>
            </a:r>
            <a:r>
              <a:rPr b="1" spc="-5" dirty="0">
                <a:latin typeface="Arial"/>
                <a:cs typeface="Arial"/>
              </a:rPr>
              <a:t>le test en </a:t>
            </a:r>
            <a:r>
              <a:rPr b="1" dirty="0">
                <a:latin typeface="Arial"/>
                <a:cs typeface="Arial"/>
              </a:rPr>
              <a:t>fonction du </a:t>
            </a:r>
            <a:r>
              <a:rPr b="1" spc="-10" dirty="0">
                <a:latin typeface="Arial"/>
                <a:cs typeface="Arial"/>
              </a:rPr>
              <a:t>type </a:t>
            </a:r>
            <a:r>
              <a:rPr b="1" spc="-5" dirty="0">
                <a:latin typeface="Arial"/>
                <a:cs typeface="Arial"/>
              </a:rPr>
              <a:t>des</a:t>
            </a:r>
            <a:r>
              <a:rPr b="1" spc="15" dirty="0">
                <a:latin typeface="Arial"/>
                <a:cs typeface="Arial"/>
              </a:rPr>
              <a:t> </a:t>
            </a:r>
            <a:r>
              <a:rPr b="1" spc="-5" dirty="0">
                <a:latin typeface="Arial"/>
                <a:cs typeface="Arial"/>
              </a:rPr>
              <a:t>données</a:t>
            </a:r>
            <a:endParaRPr dirty="0">
              <a:latin typeface="Arial"/>
              <a:cs typeface="Arial"/>
            </a:endParaRPr>
          </a:p>
          <a:p>
            <a:pPr marL="1838960">
              <a:lnSpc>
                <a:spcPts val="1945"/>
              </a:lnSpc>
            </a:pPr>
            <a:r>
              <a:rPr b="1" spc="-5" dirty="0">
                <a:latin typeface="Arial"/>
                <a:cs typeface="Arial"/>
              </a:rPr>
              <a:t>(qualitatives, quantitatives). </a:t>
            </a:r>
            <a:r>
              <a:rPr b="1" dirty="0">
                <a:latin typeface="Arial"/>
                <a:cs typeface="Arial"/>
              </a:rPr>
              <a:t>Soit Z le </a:t>
            </a:r>
            <a:r>
              <a:rPr b="1" spc="-5" dirty="0">
                <a:latin typeface="Arial"/>
                <a:cs typeface="Arial"/>
              </a:rPr>
              <a:t>paramètre</a:t>
            </a:r>
            <a:r>
              <a:rPr b="1" spc="40" dirty="0">
                <a:latin typeface="Arial"/>
                <a:cs typeface="Arial"/>
              </a:rPr>
              <a:t> </a:t>
            </a:r>
            <a:r>
              <a:rPr b="1" spc="-5" dirty="0">
                <a:latin typeface="Arial"/>
                <a:cs typeface="Arial"/>
              </a:rPr>
              <a:t>calculé</a:t>
            </a:r>
            <a:endParaRPr dirty="0">
              <a:latin typeface="Arial"/>
              <a:cs typeface="Arial"/>
            </a:endParaRPr>
          </a:p>
          <a:p>
            <a:pPr marL="860425" marR="5080" indent="-860425">
              <a:lnSpc>
                <a:spcPct val="80000"/>
              </a:lnSpc>
              <a:spcBef>
                <a:spcPts val="430"/>
              </a:spcBef>
              <a:buSzPct val="69444"/>
              <a:buFont typeface="Wingdings"/>
              <a:buChar char=""/>
              <a:tabLst>
                <a:tab pos="860425" algn="l"/>
                <a:tab pos="861060" algn="l"/>
              </a:tabLst>
            </a:pPr>
            <a:r>
              <a:rPr b="1" u="heavy" spc="-5" dirty="0">
                <a:solidFill>
                  <a:srgbClr val="006666"/>
                </a:solidFill>
                <a:uFill>
                  <a:solidFill>
                    <a:srgbClr val="006666"/>
                  </a:solidFill>
                </a:uFill>
                <a:latin typeface="Arial"/>
                <a:cs typeface="Arial"/>
              </a:rPr>
              <a:t>Etape 3</a:t>
            </a:r>
            <a:r>
              <a:rPr b="1" spc="-5" dirty="0">
                <a:solidFill>
                  <a:srgbClr val="006666"/>
                </a:solidFill>
                <a:latin typeface="Arial"/>
                <a:cs typeface="Arial"/>
              </a:rPr>
              <a:t> </a:t>
            </a:r>
            <a:r>
              <a:rPr b="1" dirty="0">
                <a:latin typeface="Arial"/>
                <a:cs typeface="Arial"/>
              </a:rPr>
              <a:t>: </a:t>
            </a:r>
            <a:r>
              <a:rPr b="1" spc="-15" dirty="0">
                <a:latin typeface="Arial"/>
                <a:cs typeface="Arial"/>
              </a:rPr>
              <a:t>Avant </a:t>
            </a:r>
            <a:r>
              <a:rPr b="1" spc="-5" dirty="0">
                <a:latin typeface="Arial"/>
                <a:cs typeface="Arial"/>
              </a:rPr>
              <a:t>recueil </a:t>
            </a:r>
            <a:r>
              <a:rPr b="1" dirty="0">
                <a:latin typeface="Arial"/>
                <a:cs typeface="Arial"/>
              </a:rPr>
              <a:t>des </a:t>
            </a:r>
            <a:r>
              <a:rPr b="1" spc="-5" dirty="0">
                <a:latin typeface="Arial"/>
                <a:cs typeface="Arial"/>
              </a:rPr>
              <a:t>données </a:t>
            </a:r>
            <a:r>
              <a:rPr b="1" dirty="0">
                <a:latin typeface="Arial"/>
                <a:cs typeface="Arial"/>
              </a:rPr>
              <a:t>on choisi </a:t>
            </a:r>
            <a:r>
              <a:rPr b="1" spc="-5" dirty="0">
                <a:latin typeface="Arial"/>
                <a:cs typeface="Arial"/>
              </a:rPr>
              <a:t>le risque a </a:t>
            </a:r>
            <a:r>
              <a:rPr b="1" dirty="0">
                <a:latin typeface="Arial"/>
                <a:cs typeface="Arial"/>
              </a:rPr>
              <a:t>priori </a:t>
            </a:r>
            <a:r>
              <a:rPr b="1" spc="-5" dirty="0">
                <a:latin typeface="Arial"/>
                <a:cs typeface="Arial"/>
              </a:rPr>
              <a:t>(</a:t>
            </a:r>
            <a:r>
              <a:rPr b="1" spc="-5" dirty="0">
                <a:latin typeface="Symbol"/>
                <a:cs typeface="Symbol"/>
              </a:rPr>
              <a:t></a:t>
            </a:r>
            <a:r>
              <a:rPr b="1" spc="-5" dirty="0">
                <a:latin typeface="Times New Roman"/>
                <a:cs typeface="Times New Roman"/>
              </a:rPr>
              <a:t> </a:t>
            </a:r>
            <a:r>
              <a:rPr b="1" spc="-5" dirty="0">
                <a:latin typeface="Arial"/>
                <a:cs typeface="Arial"/>
              </a:rPr>
              <a:t>(dans la pratique </a:t>
            </a:r>
            <a:r>
              <a:rPr b="1" spc="-10" dirty="0">
                <a:latin typeface="Arial"/>
                <a:cs typeface="Arial"/>
              </a:rPr>
              <a:t>souvent</a:t>
            </a:r>
            <a:r>
              <a:rPr b="1" spc="30" dirty="0">
                <a:latin typeface="Arial"/>
                <a:cs typeface="Arial"/>
              </a:rPr>
              <a:t> </a:t>
            </a:r>
            <a:r>
              <a:rPr b="1" spc="-10" dirty="0">
                <a:latin typeface="Arial"/>
                <a:cs typeface="Arial"/>
              </a:rPr>
              <a:t>5%)</a:t>
            </a:r>
            <a:endParaRPr dirty="0">
              <a:latin typeface="Arial"/>
              <a:cs typeface="Arial"/>
            </a:endParaRPr>
          </a:p>
          <a:p>
            <a:pPr marL="860425" indent="-381000">
              <a:buSzPct val="69444"/>
              <a:buFont typeface="Wingdings"/>
              <a:buChar char=""/>
              <a:tabLst>
                <a:tab pos="860425" algn="l"/>
                <a:tab pos="861060" algn="l"/>
              </a:tabLst>
            </a:pPr>
            <a:r>
              <a:rPr b="1" u="heavy" spc="-5" dirty="0">
                <a:solidFill>
                  <a:srgbClr val="006666"/>
                </a:solidFill>
                <a:uFill>
                  <a:solidFill>
                    <a:srgbClr val="006666"/>
                  </a:solidFill>
                </a:uFill>
                <a:latin typeface="Arial"/>
                <a:cs typeface="Arial"/>
              </a:rPr>
              <a:t>Etape 4</a:t>
            </a:r>
            <a:r>
              <a:rPr b="1" spc="-5" dirty="0">
                <a:solidFill>
                  <a:srgbClr val="006666"/>
                </a:solidFill>
                <a:latin typeface="Arial"/>
                <a:cs typeface="Arial"/>
              </a:rPr>
              <a:t> </a:t>
            </a:r>
            <a:r>
              <a:rPr b="1" dirty="0">
                <a:latin typeface="Arial"/>
                <a:cs typeface="Arial"/>
              </a:rPr>
              <a:t>: </a:t>
            </a:r>
            <a:r>
              <a:rPr b="1" spc="-5" dirty="0">
                <a:latin typeface="Arial"/>
                <a:cs typeface="Arial"/>
              </a:rPr>
              <a:t>Recueil </a:t>
            </a:r>
            <a:r>
              <a:rPr b="1" dirty="0">
                <a:latin typeface="Arial"/>
                <a:cs typeface="Arial"/>
              </a:rPr>
              <a:t>des </a:t>
            </a:r>
            <a:r>
              <a:rPr b="1" spc="-5" dirty="0">
                <a:latin typeface="Arial"/>
                <a:cs typeface="Arial"/>
              </a:rPr>
              <a:t>données.</a:t>
            </a:r>
            <a:endParaRPr dirty="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42</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919288" y="3141662"/>
            <a:ext cx="3024505" cy="1224280"/>
          </a:xfrm>
          <a:custGeom>
            <a:avLst/>
            <a:gdLst/>
            <a:ahLst/>
            <a:cxnLst/>
            <a:rect l="l" t="t" r="r" b="b"/>
            <a:pathLst>
              <a:path w="3024504" h="1224279">
                <a:moveTo>
                  <a:pt x="0" y="1223962"/>
                </a:moveTo>
                <a:lnTo>
                  <a:pt x="3024124" y="1223962"/>
                </a:lnTo>
                <a:lnTo>
                  <a:pt x="3024124" y="0"/>
                </a:lnTo>
                <a:lnTo>
                  <a:pt x="0" y="0"/>
                </a:lnTo>
                <a:lnTo>
                  <a:pt x="0" y="1223962"/>
                </a:lnTo>
                <a:close/>
              </a:path>
            </a:pathLst>
          </a:custGeom>
          <a:solidFill>
            <a:srgbClr val="FFCC00"/>
          </a:solidFill>
        </p:spPr>
        <p:txBody>
          <a:bodyPr wrap="square" lIns="0" tIns="0" rIns="0" bIns="0" rtlCol="0"/>
          <a:lstStyle/>
          <a:p>
            <a:endParaRPr/>
          </a:p>
        </p:txBody>
      </p:sp>
      <p:sp>
        <p:nvSpPr>
          <p:cNvPr id="5" name="object 5"/>
          <p:cNvSpPr/>
          <p:nvPr/>
        </p:nvSpPr>
        <p:spPr>
          <a:xfrm>
            <a:off x="1919288" y="3141662"/>
            <a:ext cx="3024505" cy="1224280"/>
          </a:xfrm>
          <a:custGeom>
            <a:avLst/>
            <a:gdLst/>
            <a:ahLst/>
            <a:cxnLst/>
            <a:rect l="l" t="t" r="r" b="b"/>
            <a:pathLst>
              <a:path w="3024504" h="1224279">
                <a:moveTo>
                  <a:pt x="0" y="1223962"/>
                </a:moveTo>
                <a:lnTo>
                  <a:pt x="3024124" y="1223962"/>
                </a:lnTo>
                <a:lnTo>
                  <a:pt x="3024124" y="0"/>
                </a:lnTo>
                <a:lnTo>
                  <a:pt x="0" y="0"/>
                </a:lnTo>
                <a:lnTo>
                  <a:pt x="0" y="1223962"/>
                </a:lnTo>
                <a:close/>
              </a:path>
            </a:pathLst>
          </a:custGeom>
          <a:ln w="9524">
            <a:solidFill>
              <a:srgbClr val="000000"/>
            </a:solidFill>
          </a:ln>
        </p:spPr>
        <p:txBody>
          <a:bodyPr wrap="square" lIns="0" tIns="0" rIns="0" bIns="0" rtlCol="0"/>
          <a:lstStyle/>
          <a:p>
            <a:endParaRPr/>
          </a:p>
        </p:txBody>
      </p:sp>
      <p:sp>
        <p:nvSpPr>
          <p:cNvPr id="6" name="object 6"/>
          <p:cNvSpPr/>
          <p:nvPr/>
        </p:nvSpPr>
        <p:spPr>
          <a:xfrm>
            <a:off x="1919288" y="5084763"/>
            <a:ext cx="3024505" cy="865505"/>
          </a:xfrm>
          <a:custGeom>
            <a:avLst/>
            <a:gdLst/>
            <a:ahLst/>
            <a:cxnLst/>
            <a:rect l="l" t="t" r="r" b="b"/>
            <a:pathLst>
              <a:path w="3024504" h="865504">
                <a:moveTo>
                  <a:pt x="0" y="865187"/>
                </a:moveTo>
                <a:lnTo>
                  <a:pt x="3024124" y="865187"/>
                </a:lnTo>
                <a:lnTo>
                  <a:pt x="3024124" y="0"/>
                </a:lnTo>
                <a:lnTo>
                  <a:pt x="0" y="0"/>
                </a:lnTo>
                <a:lnTo>
                  <a:pt x="0" y="865187"/>
                </a:lnTo>
                <a:close/>
              </a:path>
            </a:pathLst>
          </a:custGeom>
          <a:solidFill>
            <a:srgbClr val="FFCC00"/>
          </a:solidFill>
        </p:spPr>
        <p:txBody>
          <a:bodyPr wrap="square" lIns="0" tIns="0" rIns="0" bIns="0" rtlCol="0"/>
          <a:lstStyle/>
          <a:p>
            <a:endParaRPr/>
          </a:p>
        </p:txBody>
      </p:sp>
      <p:sp>
        <p:nvSpPr>
          <p:cNvPr id="7" name="object 7"/>
          <p:cNvSpPr/>
          <p:nvPr/>
        </p:nvSpPr>
        <p:spPr>
          <a:xfrm>
            <a:off x="1919288" y="5084763"/>
            <a:ext cx="3024505" cy="865505"/>
          </a:xfrm>
          <a:custGeom>
            <a:avLst/>
            <a:gdLst/>
            <a:ahLst/>
            <a:cxnLst/>
            <a:rect l="l" t="t" r="r" b="b"/>
            <a:pathLst>
              <a:path w="3024504" h="865504">
                <a:moveTo>
                  <a:pt x="0" y="865187"/>
                </a:moveTo>
                <a:lnTo>
                  <a:pt x="3024124" y="865187"/>
                </a:lnTo>
                <a:lnTo>
                  <a:pt x="3024124" y="0"/>
                </a:lnTo>
                <a:lnTo>
                  <a:pt x="0" y="0"/>
                </a:lnTo>
                <a:lnTo>
                  <a:pt x="0" y="865187"/>
                </a:lnTo>
                <a:close/>
              </a:path>
            </a:pathLst>
          </a:custGeom>
          <a:ln w="9525">
            <a:solidFill>
              <a:srgbClr val="000000"/>
            </a:solidFill>
          </a:ln>
        </p:spPr>
        <p:txBody>
          <a:bodyPr wrap="square" lIns="0" tIns="0" rIns="0" bIns="0" rtlCol="0"/>
          <a:lstStyle/>
          <a:p>
            <a:endParaRPr/>
          </a:p>
        </p:txBody>
      </p:sp>
      <p:sp>
        <p:nvSpPr>
          <p:cNvPr id="8" name="object 8"/>
          <p:cNvSpPr/>
          <p:nvPr/>
        </p:nvSpPr>
        <p:spPr>
          <a:xfrm>
            <a:off x="2964890" y="3808467"/>
            <a:ext cx="568960" cy="0"/>
          </a:xfrm>
          <a:custGeom>
            <a:avLst/>
            <a:gdLst/>
            <a:ahLst/>
            <a:cxnLst/>
            <a:rect l="l" t="t" r="r" b="b"/>
            <a:pathLst>
              <a:path w="568960">
                <a:moveTo>
                  <a:pt x="0" y="0"/>
                </a:moveTo>
                <a:lnTo>
                  <a:pt x="568936" y="0"/>
                </a:lnTo>
              </a:path>
            </a:pathLst>
          </a:custGeom>
          <a:ln w="4046">
            <a:solidFill>
              <a:srgbClr val="000000"/>
            </a:solidFill>
          </a:ln>
        </p:spPr>
        <p:txBody>
          <a:bodyPr wrap="square" lIns="0" tIns="0" rIns="0" bIns="0" rtlCol="0"/>
          <a:lstStyle/>
          <a:p>
            <a:endParaRPr/>
          </a:p>
        </p:txBody>
      </p:sp>
      <p:sp>
        <p:nvSpPr>
          <p:cNvPr id="9" name="object 9"/>
          <p:cNvSpPr/>
          <p:nvPr/>
        </p:nvSpPr>
        <p:spPr>
          <a:xfrm>
            <a:off x="3770937" y="3808467"/>
            <a:ext cx="532765" cy="0"/>
          </a:xfrm>
          <a:custGeom>
            <a:avLst/>
            <a:gdLst/>
            <a:ahLst/>
            <a:cxnLst/>
            <a:rect l="l" t="t" r="r" b="b"/>
            <a:pathLst>
              <a:path w="532764">
                <a:moveTo>
                  <a:pt x="0" y="0"/>
                </a:moveTo>
                <a:lnTo>
                  <a:pt x="532643" y="0"/>
                </a:lnTo>
              </a:path>
            </a:pathLst>
          </a:custGeom>
          <a:ln w="4046">
            <a:solidFill>
              <a:srgbClr val="000000"/>
            </a:solidFill>
          </a:ln>
        </p:spPr>
        <p:txBody>
          <a:bodyPr wrap="square" lIns="0" tIns="0" rIns="0" bIns="0" rtlCol="0"/>
          <a:lstStyle/>
          <a:p>
            <a:endParaRPr/>
          </a:p>
        </p:txBody>
      </p:sp>
      <p:sp>
        <p:nvSpPr>
          <p:cNvPr id="10" name="object 10"/>
          <p:cNvSpPr/>
          <p:nvPr/>
        </p:nvSpPr>
        <p:spPr>
          <a:xfrm>
            <a:off x="2813464" y="3878501"/>
            <a:ext cx="30480" cy="17145"/>
          </a:xfrm>
          <a:custGeom>
            <a:avLst/>
            <a:gdLst/>
            <a:ahLst/>
            <a:cxnLst/>
            <a:rect l="l" t="t" r="r" b="b"/>
            <a:pathLst>
              <a:path w="30480" h="17145">
                <a:moveTo>
                  <a:pt x="0" y="17002"/>
                </a:moveTo>
                <a:lnTo>
                  <a:pt x="30200" y="0"/>
                </a:lnTo>
              </a:path>
            </a:pathLst>
          </a:custGeom>
          <a:ln w="8109">
            <a:solidFill>
              <a:srgbClr val="000000"/>
            </a:solidFill>
          </a:ln>
        </p:spPr>
        <p:txBody>
          <a:bodyPr wrap="square" lIns="0" tIns="0" rIns="0" bIns="0" rtlCol="0"/>
          <a:lstStyle/>
          <a:p>
            <a:endParaRPr/>
          </a:p>
        </p:txBody>
      </p:sp>
      <p:sp>
        <p:nvSpPr>
          <p:cNvPr id="11" name="object 11"/>
          <p:cNvSpPr/>
          <p:nvPr/>
        </p:nvSpPr>
        <p:spPr>
          <a:xfrm>
            <a:off x="2843665" y="3882954"/>
            <a:ext cx="43815" cy="225425"/>
          </a:xfrm>
          <a:custGeom>
            <a:avLst/>
            <a:gdLst/>
            <a:ahLst/>
            <a:cxnLst/>
            <a:rect l="l" t="t" r="r" b="b"/>
            <a:pathLst>
              <a:path w="43815" h="225425">
                <a:moveTo>
                  <a:pt x="0" y="0"/>
                </a:moveTo>
                <a:lnTo>
                  <a:pt x="43675" y="225075"/>
                </a:lnTo>
              </a:path>
            </a:pathLst>
          </a:custGeom>
          <a:ln w="16320">
            <a:solidFill>
              <a:srgbClr val="000000"/>
            </a:solidFill>
          </a:ln>
        </p:spPr>
        <p:txBody>
          <a:bodyPr wrap="square" lIns="0" tIns="0" rIns="0" bIns="0" rtlCol="0"/>
          <a:lstStyle/>
          <a:p>
            <a:endParaRPr/>
          </a:p>
        </p:txBody>
      </p:sp>
      <p:sp>
        <p:nvSpPr>
          <p:cNvPr id="12" name="object 12"/>
          <p:cNvSpPr/>
          <p:nvPr/>
        </p:nvSpPr>
        <p:spPr>
          <a:xfrm>
            <a:off x="2891423" y="3508098"/>
            <a:ext cx="55880" cy="600075"/>
          </a:xfrm>
          <a:custGeom>
            <a:avLst/>
            <a:gdLst/>
            <a:ahLst/>
            <a:cxnLst/>
            <a:rect l="l" t="t" r="r" b="b"/>
            <a:pathLst>
              <a:path w="55880" h="600075">
                <a:moveTo>
                  <a:pt x="0" y="599932"/>
                </a:moveTo>
                <a:lnTo>
                  <a:pt x="55500" y="0"/>
                </a:lnTo>
              </a:path>
            </a:pathLst>
          </a:custGeom>
          <a:ln w="8161">
            <a:solidFill>
              <a:srgbClr val="000000"/>
            </a:solidFill>
          </a:ln>
        </p:spPr>
        <p:txBody>
          <a:bodyPr wrap="square" lIns="0" tIns="0" rIns="0" bIns="0" rtlCol="0"/>
          <a:lstStyle/>
          <a:p>
            <a:endParaRPr/>
          </a:p>
        </p:txBody>
      </p:sp>
      <p:sp>
        <p:nvSpPr>
          <p:cNvPr id="13" name="object 13"/>
          <p:cNvSpPr/>
          <p:nvPr/>
        </p:nvSpPr>
        <p:spPr>
          <a:xfrm>
            <a:off x="2946924" y="3508097"/>
            <a:ext cx="1373505" cy="0"/>
          </a:xfrm>
          <a:custGeom>
            <a:avLst/>
            <a:gdLst/>
            <a:ahLst/>
            <a:cxnLst/>
            <a:rect l="l" t="t" r="r" b="b"/>
            <a:pathLst>
              <a:path w="1373505">
                <a:moveTo>
                  <a:pt x="0" y="0"/>
                </a:moveTo>
                <a:lnTo>
                  <a:pt x="1372989" y="0"/>
                </a:lnTo>
              </a:path>
            </a:pathLst>
          </a:custGeom>
          <a:ln w="8092">
            <a:solidFill>
              <a:srgbClr val="000000"/>
            </a:solidFill>
          </a:ln>
        </p:spPr>
        <p:txBody>
          <a:bodyPr wrap="square" lIns="0" tIns="0" rIns="0" bIns="0" rtlCol="0"/>
          <a:lstStyle/>
          <a:p>
            <a:endParaRPr/>
          </a:p>
        </p:txBody>
      </p:sp>
      <p:sp>
        <p:nvSpPr>
          <p:cNvPr id="14" name="object 14"/>
          <p:cNvSpPr/>
          <p:nvPr/>
        </p:nvSpPr>
        <p:spPr>
          <a:xfrm>
            <a:off x="2792655" y="3479355"/>
            <a:ext cx="1544320" cy="0"/>
          </a:xfrm>
          <a:custGeom>
            <a:avLst/>
            <a:gdLst/>
            <a:ahLst/>
            <a:cxnLst/>
            <a:rect l="l" t="t" r="r" b="b"/>
            <a:pathLst>
              <a:path w="1544320">
                <a:moveTo>
                  <a:pt x="0" y="0"/>
                </a:moveTo>
                <a:lnTo>
                  <a:pt x="1543916" y="0"/>
                </a:lnTo>
              </a:path>
            </a:pathLst>
          </a:custGeom>
          <a:ln w="8092">
            <a:solidFill>
              <a:srgbClr val="000000"/>
            </a:solidFill>
          </a:ln>
        </p:spPr>
        <p:txBody>
          <a:bodyPr wrap="square" lIns="0" tIns="0" rIns="0" bIns="0" rtlCol="0"/>
          <a:lstStyle/>
          <a:p>
            <a:endParaRPr/>
          </a:p>
        </p:txBody>
      </p:sp>
      <p:sp>
        <p:nvSpPr>
          <p:cNvPr id="15" name="object 15"/>
          <p:cNvSpPr txBox="1"/>
          <p:nvPr/>
        </p:nvSpPr>
        <p:spPr>
          <a:xfrm>
            <a:off x="2963665" y="3093395"/>
            <a:ext cx="1327150" cy="1008380"/>
          </a:xfrm>
          <a:prstGeom prst="rect">
            <a:avLst/>
          </a:prstGeom>
        </p:spPr>
        <p:txBody>
          <a:bodyPr vert="horz" wrap="square" lIns="0" tIns="12065" rIns="0" bIns="0" rtlCol="0">
            <a:spAutoFit/>
          </a:bodyPr>
          <a:lstStyle/>
          <a:p>
            <a:pPr marR="5080" indent="207645">
              <a:lnSpc>
                <a:spcPct val="121300"/>
              </a:lnSpc>
              <a:spcBef>
                <a:spcPts val="95"/>
              </a:spcBef>
            </a:pPr>
            <a:r>
              <a:rPr b="1" spc="45" dirty="0">
                <a:latin typeface="Arial"/>
                <a:cs typeface="Arial"/>
              </a:rPr>
              <a:t>p</a:t>
            </a:r>
            <a:r>
              <a:rPr sz="1950" b="1" spc="67" baseline="-19230" dirty="0">
                <a:latin typeface="Arial"/>
                <a:cs typeface="Arial"/>
              </a:rPr>
              <a:t>A </a:t>
            </a:r>
            <a:r>
              <a:rPr b="1" spc="15" dirty="0">
                <a:latin typeface="Symbol"/>
                <a:cs typeface="Symbol"/>
              </a:rPr>
              <a:t></a:t>
            </a:r>
            <a:r>
              <a:rPr b="1" spc="15" dirty="0">
                <a:latin typeface="Times New Roman"/>
                <a:cs typeface="Times New Roman"/>
              </a:rPr>
              <a:t> </a:t>
            </a:r>
            <a:r>
              <a:rPr b="1" spc="-5" dirty="0">
                <a:latin typeface="Arial"/>
                <a:cs typeface="Arial"/>
              </a:rPr>
              <a:t>p</a:t>
            </a:r>
            <a:r>
              <a:rPr sz="1950" b="1" spc="-7" baseline="-19230" dirty="0">
                <a:latin typeface="Arial"/>
                <a:cs typeface="Arial"/>
              </a:rPr>
              <a:t>B  </a:t>
            </a:r>
            <a:r>
              <a:rPr b="1" spc="40" dirty="0">
                <a:latin typeface="Arial"/>
                <a:cs typeface="Arial"/>
              </a:rPr>
              <a:t>p</a:t>
            </a:r>
            <a:r>
              <a:rPr sz="1950" b="1" spc="60" baseline="-19230" dirty="0">
                <a:latin typeface="Arial"/>
                <a:cs typeface="Arial"/>
              </a:rPr>
              <a:t>A</a:t>
            </a:r>
            <a:r>
              <a:rPr b="1" spc="40" dirty="0">
                <a:latin typeface="Arial"/>
                <a:cs typeface="Arial"/>
              </a:rPr>
              <a:t>q</a:t>
            </a:r>
            <a:r>
              <a:rPr sz="1950" b="1" spc="60" baseline="-19230" dirty="0">
                <a:latin typeface="Arial"/>
                <a:cs typeface="Arial"/>
              </a:rPr>
              <a:t>A </a:t>
            </a:r>
            <a:r>
              <a:rPr sz="2700" b="1" spc="22" baseline="-35493" dirty="0">
                <a:latin typeface="Symbol"/>
                <a:cs typeface="Symbol"/>
              </a:rPr>
              <a:t></a:t>
            </a:r>
            <a:r>
              <a:rPr sz="2700" b="1" spc="-397" baseline="-35493" dirty="0">
                <a:latin typeface="Times New Roman"/>
                <a:cs typeface="Times New Roman"/>
              </a:rPr>
              <a:t> </a:t>
            </a:r>
            <a:r>
              <a:rPr b="1" spc="-20" dirty="0">
                <a:latin typeface="Arial"/>
                <a:cs typeface="Arial"/>
              </a:rPr>
              <a:t>p</a:t>
            </a:r>
            <a:r>
              <a:rPr sz="1950" b="1" spc="-30" baseline="-19230" dirty="0">
                <a:latin typeface="Arial"/>
                <a:cs typeface="Arial"/>
              </a:rPr>
              <a:t>B</a:t>
            </a:r>
            <a:r>
              <a:rPr b="1" spc="-20" dirty="0">
                <a:latin typeface="Arial"/>
                <a:cs typeface="Arial"/>
              </a:rPr>
              <a:t>q</a:t>
            </a:r>
            <a:r>
              <a:rPr sz="1950" b="1" spc="-30" baseline="-19230" dirty="0">
                <a:latin typeface="Arial"/>
                <a:cs typeface="Arial"/>
              </a:rPr>
              <a:t>B</a:t>
            </a:r>
            <a:endParaRPr sz="1950" baseline="-19230">
              <a:latin typeface="Arial"/>
              <a:cs typeface="Arial"/>
            </a:endParaRPr>
          </a:p>
          <a:p>
            <a:pPr marL="137160">
              <a:spcBef>
                <a:spcPts val="335"/>
              </a:spcBef>
              <a:tabLst>
                <a:tab pos="934085" algn="l"/>
              </a:tabLst>
            </a:pPr>
            <a:r>
              <a:rPr b="1" spc="20" dirty="0">
                <a:latin typeface="Arial"/>
                <a:cs typeface="Arial"/>
              </a:rPr>
              <a:t>n</a:t>
            </a:r>
            <a:r>
              <a:rPr sz="1950" b="1" spc="30" baseline="-19230" dirty="0">
                <a:latin typeface="Arial"/>
                <a:cs typeface="Arial"/>
              </a:rPr>
              <a:t>A	</a:t>
            </a:r>
            <a:r>
              <a:rPr b="1" spc="-30" dirty="0">
                <a:latin typeface="Arial"/>
                <a:cs typeface="Arial"/>
              </a:rPr>
              <a:t>n</a:t>
            </a:r>
            <a:r>
              <a:rPr sz="1950" b="1" spc="-44" baseline="-19230" dirty="0">
                <a:latin typeface="Arial"/>
                <a:cs typeface="Arial"/>
              </a:rPr>
              <a:t>B</a:t>
            </a:r>
            <a:endParaRPr sz="1950" baseline="-19230">
              <a:latin typeface="Arial"/>
              <a:cs typeface="Arial"/>
            </a:endParaRPr>
          </a:p>
        </p:txBody>
      </p:sp>
      <p:sp>
        <p:nvSpPr>
          <p:cNvPr id="16" name="object 16"/>
          <p:cNvSpPr txBox="1"/>
          <p:nvPr/>
        </p:nvSpPr>
        <p:spPr>
          <a:xfrm>
            <a:off x="2449824" y="3297152"/>
            <a:ext cx="295910" cy="302260"/>
          </a:xfrm>
          <a:prstGeom prst="rect">
            <a:avLst/>
          </a:prstGeom>
        </p:spPr>
        <p:txBody>
          <a:bodyPr vert="horz" wrap="square" lIns="0" tIns="14604" rIns="0" bIns="0" rtlCol="0">
            <a:spAutoFit/>
          </a:bodyPr>
          <a:lstStyle/>
          <a:p>
            <a:pPr>
              <a:spcBef>
                <a:spcPts val="114"/>
              </a:spcBef>
            </a:pPr>
            <a:r>
              <a:rPr b="1" spc="10" dirty="0">
                <a:latin typeface="Symbol"/>
                <a:cs typeface="Symbol"/>
              </a:rPr>
              <a:t></a:t>
            </a:r>
            <a:r>
              <a:rPr b="1" spc="-114" dirty="0">
                <a:latin typeface="Times New Roman"/>
                <a:cs typeface="Times New Roman"/>
              </a:rPr>
              <a:t> </a:t>
            </a:r>
            <a:r>
              <a:rPr b="1" spc="15" dirty="0">
                <a:latin typeface="Symbol"/>
                <a:cs typeface="Symbol"/>
              </a:rPr>
              <a:t></a:t>
            </a:r>
            <a:endParaRPr>
              <a:latin typeface="Symbol"/>
              <a:cs typeface="Symbol"/>
            </a:endParaRPr>
          </a:p>
        </p:txBody>
      </p:sp>
      <p:sp>
        <p:nvSpPr>
          <p:cNvPr id="17" name="object 17"/>
          <p:cNvSpPr txBox="1"/>
          <p:nvPr/>
        </p:nvSpPr>
        <p:spPr>
          <a:xfrm>
            <a:off x="2574442" y="4536440"/>
            <a:ext cx="1355090"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2) </a:t>
            </a:r>
            <a:r>
              <a:rPr b="1" spc="-40" dirty="0">
                <a:solidFill>
                  <a:srgbClr val="006666"/>
                </a:solidFill>
                <a:latin typeface="Arial"/>
                <a:cs typeface="Arial"/>
              </a:rPr>
              <a:t>Test </a:t>
            </a:r>
            <a:r>
              <a:rPr b="1" dirty="0">
                <a:solidFill>
                  <a:srgbClr val="006666"/>
                </a:solidFill>
                <a:latin typeface="Arial"/>
                <a:cs typeface="Arial"/>
              </a:rPr>
              <a:t>du</a:t>
            </a:r>
            <a:r>
              <a:rPr b="1" spc="-20" dirty="0">
                <a:solidFill>
                  <a:srgbClr val="006666"/>
                </a:solidFill>
                <a:latin typeface="Arial"/>
                <a:cs typeface="Arial"/>
              </a:rPr>
              <a:t> </a:t>
            </a:r>
            <a:r>
              <a:rPr b="1" dirty="0">
                <a:solidFill>
                  <a:srgbClr val="006666"/>
                </a:solidFill>
                <a:latin typeface="Symbol"/>
                <a:cs typeface="Symbol"/>
              </a:rPr>
              <a:t></a:t>
            </a:r>
            <a:r>
              <a:rPr b="1" dirty="0">
                <a:solidFill>
                  <a:srgbClr val="006666"/>
                </a:solidFill>
                <a:latin typeface="Arial"/>
                <a:cs typeface="Arial"/>
              </a:rPr>
              <a:t>²</a:t>
            </a:r>
            <a:endParaRPr>
              <a:latin typeface="Arial"/>
              <a:cs typeface="Arial"/>
            </a:endParaRPr>
          </a:p>
        </p:txBody>
      </p:sp>
      <p:sp>
        <p:nvSpPr>
          <p:cNvPr id="18" name="object 18"/>
          <p:cNvSpPr/>
          <p:nvPr/>
        </p:nvSpPr>
        <p:spPr>
          <a:xfrm>
            <a:off x="3346408" y="5517599"/>
            <a:ext cx="974090" cy="0"/>
          </a:xfrm>
          <a:custGeom>
            <a:avLst/>
            <a:gdLst/>
            <a:ahLst/>
            <a:cxnLst/>
            <a:rect l="l" t="t" r="r" b="b"/>
            <a:pathLst>
              <a:path w="974089">
                <a:moveTo>
                  <a:pt x="0" y="0"/>
                </a:moveTo>
                <a:lnTo>
                  <a:pt x="974014" y="0"/>
                </a:lnTo>
              </a:path>
            </a:pathLst>
          </a:custGeom>
          <a:ln w="8490">
            <a:solidFill>
              <a:srgbClr val="000000"/>
            </a:solidFill>
          </a:ln>
        </p:spPr>
        <p:txBody>
          <a:bodyPr wrap="square" lIns="0" tIns="0" rIns="0" bIns="0" rtlCol="0"/>
          <a:lstStyle/>
          <a:p>
            <a:endParaRPr/>
          </a:p>
        </p:txBody>
      </p:sp>
      <p:sp>
        <p:nvSpPr>
          <p:cNvPr id="19" name="object 19"/>
          <p:cNvSpPr txBox="1"/>
          <p:nvPr/>
        </p:nvSpPr>
        <p:spPr>
          <a:xfrm>
            <a:off x="2966721" y="5154749"/>
            <a:ext cx="365760" cy="650875"/>
          </a:xfrm>
          <a:prstGeom prst="rect">
            <a:avLst/>
          </a:prstGeom>
        </p:spPr>
        <p:txBody>
          <a:bodyPr vert="horz" wrap="square" lIns="0" tIns="12700" rIns="0" bIns="0" rtlCol="0">
            <a:spAutoFit/>
          </a:bodyPr>
          <a:lstStyle/>
          <a:p>
            <a:pPr>
              <a:spcBef>
                <a:spcPts val="100"/>
              </a:spcBef>
            </a:pPr>
            <a:r>
              <a:rPr sz="4100" b="1" spc="-150" dirty="0">
                <a:latin typeface="Symbol"/>
                <a:cs typeface="Symbol"/>
              </a:rPr>
              <a:t></a:t>
            </a:r>
            <a:endParaRPr sz="4100">
              <a:latin typeface="Symbol"/>
              <a:cs typeface="Symbol"/>
            </a:endParaRPr>
          </a:p>
        </p:txBody>
      </p:sp>
      <p:sp>
        <p:nvSpPr>
          <p:cNvPr id="20" name="object 20"/>
          <p:cNvSpPr txBox="1"/>
          <p:nvPr/>
        </p:nvSpPr>
        <p:spPr>
          <a:xfrm>
            <a:off x="2788770" y="5326630"/>
            <a:ext cx="139700" cy="316865"/>
          </a:xfrm>
          <a:prstGeom prst="rect">
            <a:avLst/>
          </a:prstGeom>
        </p:spPr>
        <p:txBody>
          <a:bodyPr vert="horz" wrap="square" lIns="0" tIns="13970" rIns="0" bIns="0" rtlCol="0">
            <a:spAutoFit/>
          </a:bodyPr>
          <a:lstStyle/>
          <a:p>
            <a:pPr>
              <a:spcBef>
                <a:spcPts val="110"/>
              </a:spcBef>
            </a:pPr>
            <a:r>
              <a:rPr sz="1900" b="1" spc="-50" dirty="0">
                <a:latin typeface="Symbol"/>
                <a:cs typeface="Symbol"/>
              </a:rPr>
              <a:t></a:t>
            </a:r>
            <a:endParaRPr sz="1900">
              <a:latin typeface="Symbol"/>
              <a:cs typeface="Symbol"/>
            </a:endParaRPr>
          </a:p>
        </p:txBody>
      </p:sp>
      <p:sp>
        <p:nvSpPr>
          <p:cNvPr id="21" name="object 21"/>
          <p:cNvSpPr txBox="1"/>
          <p:nvPr/>
        </p:nvSpPr>
        <p:spPr>
          <a:xfrm>
            <a:off x="2474041" y="5296899"/>
            <a:ext cx="139700" cy="316865"/>
          </a:xfrm>
          <a:prstGeom prst="rect">
            <a:avLst/>
          </a:prstGeom>
        </p:spPr>
        <p:txBody>
          <a:bodyPr vert="horz" wrap="square" lIns="0" tIns="13970" rIns="0" bIns="0" rtlCol="0">
            <a:spAutoFit/>
          </a:bodyPr>
          <a:lstStyle/>
          <a:p>
            <a:pPr>
              <a:spcBef>
                <a:spcPts val="110"/>
              </a:spcBef>
            </a:pPr>
            <a:r>
              <a:rPr sz="1900" b="1" spc="-50" dirty="0">
                <a:latin typeface="Symbol"/>
                <a:cs typeface="Symbol"/>
              </a:rPr>
              <a:t></a:t>
            </a:r>
            <a:endParaRPr sz="1900">
              <a:latin typeface="Symbol"/>
              <a:cs typeface="Symbol"/>
            </a:endParaRPr>
          </a:p>
        </p:txBody>
      </p:sp>
      <p:sp>
        <p:nvSpPr>
          <p:cNvPr id="22" name="object 22"/>
          <p:cNvSpPr txBox="1"/>
          <p:nvPr/>
        </p:nvSpPr>
        <p:spPr>
          <a:xfrm>
            <a:off x="3722075" y="5511814"/>
            <a:ext cx="217170" cy="316865"/>
          </a:xfrm>
          <a:prstGeom prst="rect">
            <a:avLst/>
          </a:prstGeom>
        </p:spPr>
        <p:txBody>
          <a:bodyPr vert="horz" wrap="square" lIns="0" tIns="13970" rIns="0" bIns="0" rtlCol="0">
            <a:spAutoFit/>
          </a:bodyPr>
          <a:lstStyle/>
          <a:p>
            <a:pPr>
              <a:spcBef>
                <a:spcPts val="110"/>
              </a:spcBef>
            </a:pPr>
            <a:r>
              <a:rPr sz="1900" b="1" spc="-125" dirty="0">
                <a:latin typeface="Arial"/>
                <a:cs typeface="Arial"/>
              </a:rPr>
              <a:t>C</a:t>
            </a:r>
            <a:r>
              <a:rPr sz="2025" b="1" spc="-22" baseline="-20576" dirty="0">
                <a:latin typeface="Arial"/>
                <a:cs typeface="Arial"/>
              </a:rPr>
              <a:t>i</a:t>
            </a:r>
            <a:endParaRPr sz="2025" baseline="-20576">
              <a:latin typeface="Arial"/>
              <a:cs typeface="Arial"/>
            </a:endParaRPr>
          </a:p>
        </p:txBody>
      </p:sp>
      <p:sp>
        <p:nvSpPr>
          <p:cNvPr id="23" name="object 23"/>
          <p:cNvSpPr txBox="1"/>
          <p:nvPr/>
        </p:nvSpPr>
        <p:spPr>
          <a:xfrm>
            <a:off x="4182842" y="5061596"/>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4" name="object 24"/>
          <p:cNvSpPr txBox="1"/>
          <p:nvPr/>
        </p:nvSpPr>
        <p:spPr>
          <a:xfrm>
            <a:off x="3352060" y="5170753"/>
            <a:ext cx="842010" cy="316865"/>
          </a:xfrm>
          <a:prstGeom prst="rect">
            <a:avLst/>
          </a:prstGeom>
        </p:spPr>
        <p:txBody>
          <a:bodyPr vert="horz" wrap="square" lIns="0" tIns="13970" rIns="0" bIns="0" rtlCol="0">
            <a:spAutoFit/>
          </a:bodyPr>
          <a:lstStyle/>
          <a:p>
            <a:pPr>
              <a:spcBef>
                <a:spcPts val="110"/>
              </a:spcBef>
            </a:pPr>
            <a:r>
              <a:rPr sz="1900" b="1" spc="-55" dirty="0">
                <a:latin typeface="Times New Roman"/>
                <a:cs typeface="Times New Roman"/>
              </a:rPr>
              <a:t>(</a:t>
            </a:r>
            <a:r>
              <a:rPr sz="1900" b="1" spc="-55" dirty="0">
                <a:latin typeface="Arial"/>
                <a:cs typeface="Arial"/>
              </a:rPr>
              <a:t>O</a:t>
            </a:r>
            <a:r>
              <a:rPr sz="2025" b="1" spc="-82" baseline="-20576" dirty="0">
                <a:latin typeface="Arial"/>
                <a:cs typeface="Arial"/>
              </a:rPr>
              <a:t>i </a:t>
            </a:r>
            <a:r>
              <a:rPr sz="1900" b="1" spc="-50" dirty="0">
                <a:latin typeface="Symbol"/>
                <a:cs typeface="Symbol"/>
              </a:rPr>
              <a:t></a:t>
            </a:r>
            <a:r>
              <a:rPr sz="1900" b="1" spc="-50" dirty="0">
                <a:latin typeface="Times New Roman"/>
                <a:cs typeface="Times New Roman"/>
              </a:rPr>
              <a:t> </a:t>
            </a:r>
            <a:r>
              <a:rPr sz="1900" b="1" spc="-70" dirty="0">
                <a:latin typeface="Arial"/>
                <a:cs typeface="Arial"/>
              </a:rPr>
              <a:t>C</a:t>
            </a:r>
            <a:r>
              <a:rPr sz="2025" b="1" spc="-104" baseline="-20576" dirty="0">
                <a:latin typeface="Arial"/>
                <a:cs typeface="Arial"/>
              </a:rPr>
              <a:t>i</a:t>
            </a:r>
            <a:r>
              <a:rPr sz="2025" b="1" spc="-337" baseline="-20576" dirty="0">
                <a:latin typeface="Arial"/>
                <a:cs typeface="Arial"/>
              </a:rPr>
              <a:t> </a:t>
            </a:r>
            <a:r>
              <a:rPr sz="1900" b="1" spc="-30" dirty="0">
                <a:latin typeface="Times New Roman"/>
                <a:cs typeface="Times New Roman"/>
              </a:rPr>
              <a:t>)</a:t>
            </a:r>
            <a:endParaRPr sz="1900">
              <a:latin typeface="Times New Roman"/>
              <a:cs typeface="Times New Roman"/>
            </a:endParaRPr>
          </a:p>
        </p:txBody>
      </p:sp>
      <p:sp>
        <p:nvSpPr>
          <p:cNvPr id="25" name="object 25"/>
          <p:cNvSpPr txBox="1"/>
          <p:nvPr/>
        </p:nvSpPr>
        <p:spPr>
          <a:xfrm>
            <a:off x="2628178" y="5195387"/>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6" name="object 26"/>
          <p:cNvSpPr txBox="1"/>
          <p:nvPr/>
        </p:nvSpPr>
        <p:spPr>
          <a:xfrm>
            <a:off x="5311903" y="4969891"/>
            <a:ext cx="4121785" cy="574040"/>
          </a:xfrm>
          <a:prstGeom prst="rect">
            <a:avLst/>
          </a:prstGeom>
        </p:spPr>
        <p:txBody>
          <a:bodyPr vert="horz" wrap="square" lIns="0" tIns="12700" rIns="0" bIns="0" rtlCol="0">
            <a:spAutoFit/>
          </a:bodyPr>
          <a:lstStyle/>
          <a:p>
            <a:pPr marL="401320" algn="ctr">
              <a:spcBef>
                <a:spcPts val="100"/>
              </a:spcBef>
            </a:pPr>
            <a:r>
              <a:rPr b="1" dirty="0">
                <a:solidFill>
                  <a:srgbClr val="006666"/>
                </a:solidFill>
                <a:latin typeface="Symbol"/>
                <a:cs typeface="Symbol"/>
              </a:rPr>
              <a:t></a:t>
            </a:r>
            <a:r>
              <a:rPr b="1" baseline="25462" dirty="0">
                <a:solidFill>
                  <a:srgbClr val="006666"/>
                </a:solidFill>
                <a:latin typeface="Arial"/>
                <a:cs typeface="Arial"/>
              </a:rPr>
              <a:t>2</a:t>
            </a:r>
            <a:r>
              <a:rPr b="1" spc="217" baseline="25462" dirty="0">
                <a:solidFill>
                  <a:srgbClr val="006666"/>
                </a:solidFill>
                <a:latin typeface="Arial"/>
                <a:cs typeface="Arial"/>
              </a:rPr>
              <a:t> </a:t>
            </a:r>
            <a:r>
              <a:rPr b="1" dirty="0">
                <a:solidFill>
                  <a:srgbClr val="006666"/>
                </a:solidFill>
                <a:latin typeface="Arial"/>
                <a:cs typeface="Arial"/>
              </a:rPr>
              <a:t>tabulé</a:t>
            </a:r>
            <a:endParaRPr>
              <a:latin typeface="Arial"/>
              <a:cs typeface="Arial"/>
            </a:endParaRPr>
          </a:p>
          <a:p>
            <a:pPr marL="12700">
              <a:tabLst>
                <a:tab pos="1046480" algn="l"/>
              </a:tabLst>
            </a:pPr>
            <a:r>
              <a:rPr b="1" spc="-5" dirty="0">
                <a:solidFill>
                  <a:srgbClr val="006666"/>
                </a:solidFill>
                <a:latin typeface="Arial"/>
                <a:cs typeface="Arial"/>
              </a:rPr>
              <a:t>Nb</a:t>
            </a:r>
            <a:r>
              <a:rPr b="1" dirty="0">
                <a:solidFill>
                  <a:srgbClr val="006666"/>
                </a:solidFill>
                <a:latin typeface="Arial"/>
                <a:cs typeface="Arial"/>
              </a:rPr>
              <a:t> ddl</a:t>
            </a:r>
            <a:r>
              <a:rPr b="1" spc="-10" dirty="0">
                <a:solidFill>
                  <a:srgbClr val="006666"/>
                </a:solidFill>
                <a:latin typeface="Arial"/>
                <a:cs typeface="Arial"/>
              </a:rPr>
              <a:t> </a:t>
            </a:r>
            <a:r>
              <a:rPr b="1" dirty="0">
                <a:solidFill>
                  <a:srgbClr val="006666"/>
                </a:solidFill>
                <a:latin typeface="Arial"/>
                <a:cs typeface="Arial"/>
              </a:rPr>
              <a:t>=	(nb lignes-1)(nb</a:t>
            </a:r>
            <a:r>
              <a:rPr b="1" spc="-45" dirty="0">
                <a:solidFill>
                  <a:srgbClr val="006666"/>
                </a:solidFill>
                <a:latin typeface="Arial"/>
                <a:cs typeface="Arial"/>
              </a:rPr>
              <a:t> </a:t>
            </a:r>
            <a:r>
              <a:rPr b="1" spc="-5" dirty="0">
                <a:solidFill>
                  <a:srgbClr val="006666"/>
                </a:solidFill>
                <a:latin typeface="Arial"/>
                <a:cs typeface="Arial"/>
              </a:rPr>
              <a:t>colonnes-1)</a:t>
            </a:r>
            <a:endParaRPr>
              <a:latin typeface="Arial"/>
              <a:cs typeface="Arial"/>
            </a:endParaRPr>
          </a:p>
        </p:txBody>
      </p:sp>
      <p:sp>
        <p:nvSpPr>
          <p:cNvPr id="27" name="object 27"/>
          <p:cNvSpPr txBox="1"/>
          <p:nvPr/>
        </p:nvSpPr>
        <p:spPr>
          <a:xfrm>
            <a:off x="2574443" y="993939"/>
            <a:ext cx="7546975" cy="1826260"/>
          </a:xfrm>
          <a:prstGeom prst="rect">
            <a:avLst/>
          </a:prstGeom>
        </p:spPr>
        <p:txBody>
          <a:bodyPr vert="horz" wrap="square" lIns="0" tIns="98425" rIns="0" bIns="0" rtlCol="0">
            <a:spAutoFit/>
          </a:bodyPr>
          <a:lstStyle/>
          <a:p>
            <a:pPr marL="1020444">
              <a:spcBef>
                <a:spcPts val="775"/>
              </a:spcBef>
            </a:pPr>
            <a:r>
              <a:rPr b="1" dirty="0">
                <a:latin typeface="Arial"/>
                <a:cs typeface="Arial"/>
              </a:rPr>
              <a:t>Etude </a:t>
            </a:r>
            <a:r>
              <a:rPr b="1" spc="-5" dirty="0">
                <a:latin typeface="Arial"/>
                <a:cs typeface="Arial"/>
              </a:rPr>
              <a:t>de </a:t>
            </a:r>
            <a:r>
              <a:rPr b="1" dirty="0">
                <a:latin typeface="Arial"/>
                <a:cs typeface="Arial"/>
              </a:rPr>
              <a:t>la </a:t>
            </a:r>
            <a:r>
              <a:rPr b="1" spc="-5" dirty="0">
                <a:latin typeface="Arial"/>
                <a:cs typeface="Arial"/>
              </a:rPr>
              <a:t>liaison entre 2 caractères</a:t>
            </a:r>
            <a:r>
              <a:rPr b="1" spc="5" dirty="0">
                <a:latin typeface="Arial"/>
                <a:cs typeface="Arial"/>
              </a:rPr>
              <a:t> </a:t>
            </a:r>
            <a:r>
              <a:rPr b="1" dirty="0">
                <a:latin typeface="Arial"/>
                <a:cs typeface="Arial"/>
              </a:rPr>
              <a:t>qualitatifs.</a:t>
            </a:r>
            <a:endParaRPr>
              <a:latin typeface="Arial"/>
              <a:cs typeface="Arial"/>
            </a:endParaRPr>
          </a:p>
          <a:p>
            <a:pPr marL="12700">
              <a:spcBef>
                <a:spcPts val="680"/>
              </a:spcBef>
            </a:pPr>
            <a:r>
              <a:rPr b="1" i="1" dirty="0">
                <a:solidFill>
                  <a:srgbClr val="006666"/>
                </a:solidFill>
                <a:latin typeface="Arial"/>
                <a:cs typeface="Arial"/>
              </a:rPr>
              <a:t>Question</a:t>
            </a:r>
            <a:r>
              <a:rPr b="1" i="1" spc="-15" dirty="0">
                <a:solidFill>
                  <a:srgbClr val="006666"/>
                </a:solidFill>
                <a:latin typeface="Arial"/>
                <a:cs typeface="Arial"/>
              </a:rPr>
              <a:t> </a:t>
            </a:r>
            <a:r>
              <a:rPr b="1" i="1" dirty="0">
                <a:solidFill>
                  <a:srgbClr val="006666"/>
                </a:solidFill>
                <a:latin typeface="Arial"/>
                <a:cs typeface="Arial"/>
              </a:rPr>
              <a:t>:</a:t>
            </a:r>
            <a:endParaRPr>
              <a:latin typeface="Arial"/>
              <a:cs typeface="Arial"/>
            </a:endParaRPr>
          </a:p>
          <a:p>
            <a:pPr marL="12700" marR="5080" algn="just"/>
            <a:r>
              <a:rPr b="1" spc="-5" dirty="0">
                <a:latin typeface="Arial"/>
                <a:cs typeface="Arial"/>
              </a:rPr>
              <a:t>Le pourcentage </a:t>
            </a:r>
            <a:r>
              <a:rPr b="1" spc="5" dirty="0">
                <a:latin typeface="Arial"/>
                <a:cs typeface="Arial"/>
              </a:rPr>
              <a:t>p</a:t>
            </a:r>
            <a:r>
              <a:rPr b="1" spc="7" baseline="-20833" dirty="0">
                <a:latin typeface="Arial"/>
                <a:cs typeface="Arial"/>
              </a:rPr>
              <a:t>A </a:t>
            </a:r>
            <a:r>
              <a:rPr b="1" dirty="0">
                <a:latin typeface="Arial"/>
                <a:cs typeface="Arial"/>
              </a:rPr>
              <a:t>d'un </a:t>
            </a:r>
            <a:r>
              <a:rPr b="1" spc="-5" dirty="0">
                <a:latin typeface="Arial"/>
                <a:cs typeface="Arial"/>
              </a:rPr>
              <a:t>certain </a:t>
            </a:r>
            <a:r>
              <a:rPr b="1" spc="-10" dirty="0">
                <a:latin typeface="Arial"/>
                <a:cs typeface="Arial"/>
              </a:rPr>
              <a:t>type </a:t>
            </a:r>
            <a:r>
              <a:rPr b="1" spc="-5" dirty="0">
                <a:latin typeface="Arial"/>
                <a:cs typeface="Arial"/>
              </a:rPr>
              <a:t>d'individus dans </a:t>
            </a:r>
            <a:r>
              <a:rPr b="1" dirty="0">
                <a:latin typeface="Arial"/>
                <a:cs typeface="Arial"/>
              </a:rPr>
              <a:t>un groupe </a:t>
            </a:r>
            <a:r>
              <a:rPr b="1" i="1" spc="-5" dirty="0">
                <a:latin typeface="Arial"/>
                <a:cs typeface="Arial"/>
              </a:rPr>
              <a:t>A  </a:t>
            </a:r>
            <a:r>
              <a:rPr b="1" dirty="0">
                <a:latin typeface="Arial"/>
                <a:cs typeface="Arial"/>
              </a:rPr>
              <a:t>coïncide-t-il </a:t>
            </a:r>
            <a:r>
              <a:rPr b="1" spc="-10" dirty="0">
                <a:latin typeface="Arial"/>
                <a:cs typeface="Arial"/>
              </a:rPr>
              <a:t>avec </a:t>
            </a:r>
            <a:r>
              <a:rPr b="1" spc="-5" dirty="0">
                <a:latin typeface="Arial"/>
                <a:cs typeface="Arial"/>
              </a:rPr>
              <a:t>le pourcentage p</a:t>
            </a:r>
            <a:r>
              <a:rPr b="1" spc="-7" baseline="-20833" dirty="0">
                <a:latin typeface="Arial"/>
                <a:cs typeface="Arial"/>
              </a:rPr>
              <a:t>B </a:t>
            </a:r>
            <a:r>
              <a:rPr b="1" dirty="0">
                <a:latin typeface="Arial"/>
                <a:cs typeface="Arial"/>
              </a:rPr>
              <a:t>du </a:t>
            </a:r>
            <a:r>
              <a:rPr b="1" spc="-5" dirty="0">
                <a:latin typeface="Arial"/>
                <a:cs typeface="Arial"/>
              </a:rPr>
              <a:t>même type d'individus dans  </a:t>
            </a:r>
            <a:r>
              <a:rPr b="1" dirty="0">
                <a:latin typeface="Arial"/>
                <a:cs typeface="Arial"/>
              </a:rPr>
              <a:t>un </a:t>
            </a:r>
            <a:r>
              <a:rPr b="1" spc="-5" dirty="0">
                <a:latin typeface="Arial"/>
                <a:cs typeface="Arial"/>
              </a:rPr>
              <a:t>autre </a:t>
            </a:r>
            <a:r>
              <a:rPr b="1" dirty="0">
                <a:latin typeface="Arial"/>
                <a:cs typeface="Arial"/>
              </a:rPr>
              <a:t>groupe </a:t>
            </a:r>
            <a:r>
              <a:rPr b="1" i="1" spc="-5" dirty="0">
                <a:latin typeface="Arial"/>
                <a:cs typeface="Arial"/>
              </a:rPr>
              <a:t>B</a:t>
            </a:r>
            <a:r>
              <a:rPr b="1" i="1" spc="-20" dirty="0">
                <a:latin typeface="Arial"/>
                <a:cs typeface="Arial"/>
              </a:rPr>
              <a:t> </a:t>
            </a:r>
            <a:r>
              <a:rPr b="1" dirty="0">
                <a:latin typeface="Arial"/>
                <a:cs typeface="Arial"/>
              </a:rPr>
              <a:t>?</a:t>
            </a:r>
            <a:endParaRPr>
              <a:latin typeface="Arial"/>
              <a:cs typeface="Arial"/>
            </a:endParaRPr>
          </a:p>
          <a:p>
            <a:pPr marL="83820">
              <a:lnSpc>
                <a:spcPts val="2020"/>
              </a:lnSpc>
            </a:pPr>
            <a:r>
              <a:rPr b="1" spc="-5" dirty="0">
                <a:solidFill>
                  <a:srgbClr val="006666"/>
                </a:solidFill>
                <a:latin typeface="Arial"/>
                <a:cs typeface="Arial"/>
              </a:rPr>
              <a:t>1) Comparaison </a:t>
            </a:r>
            <a:r>
              <a:rPr b="1" dirty="0">
                <a:solidFill>
                  <a:srgbClr val="006666"/>
                </a:solidFill>
                <a:latin typeface="Arial"/>
                <a:cs typeface="Arial"/>
              </a:rPr>
              <a:t>de </a:t>
            </a:r>
            <a:r>
              <a:rPr b="1" spc="-5" dirty="0">
                <a:solidFill>
                  <a:srgbClr val="006666"/>
                </a:solidFill>
                <a:latin typeface="Arial"/>
                <a:cs typeface="Arial"/>
              </a:rPr>
              <a:t>2 pourcentages</a:t>
            </a:r>
            <a:r>
              <a:rPr b="1" spc="10" dirty="0">
                <a:solidFill>
                  <a:srgbClr val="006666"/>
                </a:solidFill>
                <a:latin typeface="Arial"/>
                <a:cs typeface="Arial"/>
              </a:rPr>
              <a:t> </a:t>
            </a:r>
            <a:r>
              <a:rPr b="1" spc="-10" dirty="0">
                <a:solidFill>
                  <a:srgbClr val="006666"/>
                </a:solidFill>
                <a:latin typeface="Arial"/>
                <a:cs typeface="Arial"/>
              </a:rPr>
              <a:t>observés.</a:t>
            </a:r>
            <a:endParaRPr>
              <a:latin typeface="Arial"/>
              <a:cs typeface="Arial"/>
            </a:endParaRPr>
          </a:p>
        </p:txBody>
      </p:sp>
      <p:sp>
        <p:nvSpPr>
          <p:cNvPr id="28" name="object 28"/>
          <p:cNvSpPr txBox="1"/>
          <p:nvPr/>
        </p:nvSpPr>
        <p:spPr>
          <a:xfrm>
            <a:off x="5249418" y="3221229"/>
            <a:ext cx="4432935" cy="889635"/>
          </a:xfrm>
          <a:prstGeom prst="rect">
            <a:avLst/>
          </a:prstGeom>
        </p:spPr>
        <p:txBody>
          <a:bodyPr vert="horz" wrap="square" lIns="0" tIns="170180" rIns="0" bIns="0" rtlCol="0">
            <a:spAutoFit/>
          </a:bodyPr>
          <a:lstStyle/>
          <a:p>
            <a:pPr marL="74930">
              <a:spcBef>
                <a:spcPts val="1340"/>
              </a:spcBef>
            </a:pPr>
            <a:r>
              <a:rPr b="1" spc="-5" dirty="0">
                <a:solidFill>
                  <a:srgbClr val="006666"/>
                </a:solidFill>
                <a:latin typeface="Symbol"/>
                <a:cs typeface="Symbol"/>
              </a:rPr>
              <a:t></a:t>
            </a:r>
            <a:r>
              <a:rPr b="1" spc="-5" dirty="0">
                <a:solidFill>
                  <a:srgbClr val="006666"/>
                </a:solidFill>
                <a:latin typeface="Times New Roman"/>
                <a:cs typeface="Times New Roman"/>
              </a:rPr>
              <a:t> </a:t>
            </a:r>
            <a:r>
              <a:rPr b="1" dirty="0">
                <a:solidFill>
                  <a:srgbClr val="006666"/>
                </a:solidFill>
                <a:latin typeface="Arial"/>
                <a:cs typeface="Arial"/>
              </a:rPr>
              <a:t>= </a:t>
            </a:r>
            <a:r>
              <a:rPr b="1" spc="-5" dirty="0">
                <a:solidFill>
                  <a:srgbClr val="006666"/>
                </a:solidFill>
                <a:latin typeface="Arial"/>
                <a:cs typeface="Arial"/>
              </a:rPr>
              <a:t>1,96 </a:t>
            </a:r>
            <a:r>
              <a:rPr b="1" spc="-15" dirty="0">
                <a:solidFill>
                  <a:srgbClr val="006666"/>
                </a:solidFill>
                <a:latin typeface="Arial"/>
                <a:cs typeface="Arial"/>
              </a:rPr>
              <a:t>avec </a:t>
            </a:r>
            <a:r>
              <a:rPr b="1" spc="-5" dirty="0">
                <a:solidFill>
                  <a:srgbClr val="006666"/>
                </a:solidFill>
                <a:latin typeface="Symbol"/>
                <a:cs typeface="Symbol"/>
              </a:rPr>
              <a:t></a:t>
            </a:r>
            <a:r>
              <a:rPr b="1" spc="-5" dirty="0">
                <a:solidFill>
                  <a:srgbClr val="006666"/>
                </a:solidFill>
                <a:latin typeface="Times New Roman"/>
                <a:cs typeface="Times New Roman"/>
              </a:rPr>
              <a:t> </a:t>
            </a:r>
            <a:r>
              <a:rPr b="1" dirty="0">
                <a:solidFill>
                  <a:srgbClr val="006666"/>
                </a:solidFill>
                <a:latin typeface="Arial"/>
                <a:cs typeface="Arial"/>
              </a:rPr>
              <a:t>= </a:t>
            </a:r>
            <a:r>
              <a:rPr b="1" spc="-5" dirty="0">
                <a:solidFill>
                  <a:srgbClr val="006666"/>
                </a:solidFill>
                <a:latin typeface="Arial"/>
                <a:cs typeface="Arial"/>
              </a:rPr>
              <a:t>5</a:t>
            </a:r>
            <a:r>
              <a:rPr b="1" spc="135" dirty="0">
                <a:solidFill>
                  <a:srgbClr val="006666"/>
                </a:solidFill>
                <a:latin typeface="Arial"/>
                <a:cs typeface="Arial"/>
              </a:rPr>
              <a:t> </a:t>
            </a:r>
            <a:r>
              <a:rPr b="1" spc="-5" dirty="0">
                <a:solidFill>
                  <a:srgbClr val="006666"/>
                </a:solidFill>
                <a:latin typeface="Arial"/>
                <a:cs typeface="Arial"/>
              </a:rPr>
              <a:t>%</a:t>
            </a:r>
            <a:endParaRPr>
              <a:latin typeface="Arial"/>
              <a:cs typeface="Arial"/>
            </a:endParaRPr>
          </a:p>
          <a:p>
            <a:pPr marL="12700">
              <a:spcBef>
                <a:spcPts val="1240"/>
              </a:spcBef>
            </a:pPr>
            <a:r>
              <a:rPr spc="-5" dirty="0">
                <a:latin typeface="Arial"/>
                <a:cs typeface="Arial"/>
              </a:rPr>
              <a:t>q </a:t>
            </a:r>
            <a:r>
              <a:rPr dirty="0">
                <a:latin typeface="Arial"/>
                <a:cs typeface="Arial"/>
              </a:rPr>
              <a:t>= </a:t>
            </a:r>
            <a:r>
              <a:rPr spc="-5" dirty="0">
                <a:latin typeface="Arial"/>
                <a:cs typeface="Arial"/>
              </a:rPr>
              <a:t>probabilité complémentaire de p </a:t>
            </a:r>
            <a:r>
              <a:rPr dirty="0">
                <a:latin typeface="Arial"/>
                <a:cs typeface="Arial"/>
              </a:rPr>
              <a:t>= </a:t>
            </a:r>
            <a:r>
              <a:rPr spc="-5" dirty="0">
                <a:latin typeface="Arial"/>
                <a:cs typeface="Arial"/>
              </a:rPr>
              <a:t>1 </a:t>
            </a:r>
            <a:r>
              <a:rPr dirty="0">
                <a:latin typeface="Arial"/>
                <a:cs typeface="Arial"/>
              </a:rPr>
              <a:t>–</a:t>
            </a:r>
            <a:r>
              <a:rPr spc="30" dirty="0">
                <a:latin typeface="Arial"/>
                <a:cs typeface="Arial"/>
              </a:rPr>
              <a:t> </a:t>
            </a:r>
            <a:r>
              <a:rPr spc="-5" dirty="0">
                <a:latin typeface="Arial"/>
                <a:cs typeface="Arial"/>
              </a:rPr>
              <a:t>p</a:t>
            </a:r>
            <a:endParaRPr>
              <a:latin typeface="Arial"/>
              <a:cs typeface="Arial"/>
            </a:endParaRPr>
          </a:p>
        </p:txBody>
      </p:sp>
      <p:sp>
        <p:nvSpPr>
          <p:cNvPr id="31" name="object 3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32" name="object 32"/>
          <p:cNvSpPr/>
          <p:nvPr/>
        </p:nvSpPr>
        <p:spPr>
          <a:xfrm>
            <a:off x="2891027" y="118871"/>
            <a:ext cx="443484" cy="457200"/>
          </a:xfrm>
          <a:prstGeom prst="rect">
            <a:avLst/>
          </a:prstGeom>
          <a:blipFill>
            <a:blip r:embed="rId3" cstate="print"/>
            <a:stretch>
              <a:fillRect/>
            </a:stretch>
          </a:blipFill>
        </p:spPr>
        <p:txBody>
          <a:bodyPr wrap="square" lIns="0" tIns="0" rIns="0" bIns="0" rtlCol="0"/>
          <a:lstStyle/>
          <a:p>
            <a:endParaRPr/>
          </a:p>
        </p:txBody>
      </p:sp>
      <p:sp>
        <p:nvSpPr>
          <p:cNvPr id="33" name="object 33"/>
          <p:cNvSpPr/>
          <p:nvPr/>
        </p:nvSpPr>
        <p:spPr>
          <a:xfrm>
            <a:off x="3060191" y="118871"/>
            <a:ext cx="341376" cy="457200"/>
          </a:xfrm>
          <a:prstGeom prst="rect">
            <a:avLst/>
          </a:prstGeom>
          <a:blipFill>
            <a:blip r:embed="rId4" cstate="print"/>
            <a:stretch>
              <a:fillRect/>
            </a:stretch>
          </a:blipFill>
        </p:spPr>
        <p:txBody>
          <a:bodyPr wrap="square" lIns="0" tIns="0" rIns="0" bIns="0" rtlCol="0"/>
          <a:lstStyle/>
          <a:p>
            <a:endParaRPr/>
          </a:p>
        </p:txBody>
      </p:sp>
      <p:sp>
        <p:nvSpPr>
          <p:cNvPr id="34" name="object 34"/>
          <p:cNvSpPr/>
          <p:nvPr/>
        </p:nvSpPr>
        <p:spPr>
          <a:xfrm>
            <a:off x="3127248" y="118871"/>
            <a:ext cx="333755" cy="457200"/>
          </a:xfrm>
          <a:prstGeom prst="rect">
            <a:avLst/>
          </a:prstGeom>
          <a:blipFill>
            <a:blip r:embed="rId5" cstate="print"/>
            <a:stretch>
              <a:fillRect/>
            </a:stretch>
          </a:blipFill>
        </p:spPr>
        <p:txBody>
          <a:bodyPr wrap="square" lIns="0" tIns="0" rIns="0" bIns="0" rtlCol="0"/>
          <a:lstStyle/>
          <a:p>
            <a:endParaRPr/>
          </a:p>
        </p:txBody>
      </p:sp>
      <p:sp>
        <p:nvSpPr>
          <p:cNvPr id="35" name="object 35"/>
          <p:cNvSpPr/>
          <p:nvPr/>
        </p:nvSpPr>
        <p:spPr>
          <a:xfrm>
            <a:off x="3186683" y="118871"/>
            <a:ext cx="2334768" cy="457200"/>
          </a:xfrm>
          <a:prstGeom prst="rect">
            <a:avLst/>
          </a:prstGeom>
          <a:blipFill>
            <a:blip r:embed="rId6" cstate="print"/>
            <a:stretch>
              <a:fillRect/>
            </a:stretch>
          </a:blipFill>
        </p:spPr>
        <p:txBody>
          <a:bodyPr wrap="square" lIns="0" tIns="0" rIns="0" bIns="0" rtlCol="0"/>
          <a:lstStyle/>
          <a:p>
            <a:endParaRPr/>
          </a:p>
        </p:txBody>
      </p:sp>
      <p:sp>
        <p:nvSpPr>
          <p:cNvPr id="36" name="object 36"/>
          <p:cNvSpPr/>
          <p:nvPr/>
        </p:nvSpPr>
        <p:spPr>
          <a:xfrm>
            <a:off x="5247132" y="118871"/>
            <a:ext cx="330708" cy="457200"/>
          </a:xfrm>
          <a:prstGeom prst="rect">
            <a:avLst/>
          </a:prstGeom>
          <a:blipFill>
            <a:blip r:embed="rId7" cstate="print"/>
            <a:stretch>
              <a:fillRect/>
            </a:stretch>
          </a:blipFill>
        </p:spPr>
        <p:txBody>
          <a:bodyPr wrap="square" lIns="0" tIns="0" rIns="0" bIns="0" rtlCol="0"/>
          <a:lstStyle/>
          <a:p>
            <a:endParaRPr/>
          </a:p>
        </p:txBody>
      </p:sp>
      <p:sp>
        <p:nvSpPr>
          <p:cNvPr id="37" name="object 37"/>
          <p:cNvSpPr txBox="1"/>
          <p:nvPr/>
        </p:nvSpPr>
        <p:spPr>
          <a:xfrm>
            <a:off x="3006344" y="168910"/>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8" name="object 38"/>
          <p:cNvSpPr txBox="1"/>
          <p:nvPr/>
        </p:nvSpPr>
        <p:spPr>
          <a:xfrm>
            <a:off x="6819392" y="384174"/>
            <a:ext cx="2517775" cy="258404"/>
          </a:xfrm>
          <a:prstGeom prst="rect">
            <a:avLst/>
          </a:prstGeom>
        </p:spPr>
        <p:txBody>
          <a:bodyPr vert="horz" wrap="square" lIns="0" tIns="12065" rIns="0" bIns="0" rtlCol="0">
            <a:spAutoFit/>
          </a:bodyPr>
          <a:lstStyle/>
          <a:p>
            <a:pPr marL="12700">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p:txBody>
      </p:sp>
      <p:sp>
        <p:nvSpPr>
          <p:cNvPr id="39" name="object 39"/>
          <p:cNvSpPr/>
          <p:nvPr/>
        </p:nvSpPr>
        <p:spPr>
          <a:xfrm>
            <a:off x="1774825" y="4514850"/>
            <a:ext cx="8355330" cy="1657350"/>
          </a:xfrm>
          <a:custGeom>
            <a:avLst/>
            <a:gdLst/>
            <a:ahLst/>
            <a:cxnLst/>
            <a:rect l="l" t="t" r="r" b="b"/>
            <a:pathLst>
              <a:path w="8355330" h="1657350">
                <a:moveTo>
                  <a:pt x="8078724" y="0"/>
                </a:moveTo>
                <a:lnTo>
                  <a:pt x="276225" y="0"/>
                </a:lnTo>
                <a:lnTo>
                  <a:pt x="226573" y="4451"/>
                </a:lnTo>
                <a:lnTo>
                  <a:pt x="179842" y="17284"/>
                </a:lnTo>
                <a:lnTo>
                  <a:pt x="136810" y="37719"/>
                </a:lnTo>
                <a:lnTo>
                  <a:pt x="98257" y="64973"/>
                </a:lnTo>
                <a:lnTo>
                  <a:pt x="64965" y="98268"/>
                </a:lnTo>
                <a:lnTo>
                  <a:pt x="37713" y="136821"/>
                </a:lnTo>
                <a:lnTo>
                  <a:pt x="17281" y="179852"/>
                </a:lnTo>
                <a:lnTo>
                  <a:pt x="4450" y="226580"/>
                </a:lnTo>
                <a:lnTo>
                  <a:pt x="0" y="276225"/>
                </a:lnTo>
                <a:lnTo>
                  <a:pt x="0" y="1381112"/>
                </a:lnTo>
                <a:lnTo>
                  <a:pt x="4450" y="1430767"/>
                </a:lnTo>
                <a:lnTo>
                  <a:pt x="17281" y="1477501"/>
                </a:lnTo>
                <a:lnTo>
                  <a:pt x="37713" y="1520536"/>
                </a:lnTo>
                <a:lnTo>
                  <a:pt x="64965" y="1559090"/>
                </a:lnTo>
                <a:lnTo>
                  <a:pt x="98257" y="1592383"/>
                </a:lnTo>
                <a:lnTo>
                  <a:pt x="136810" y="1619636"/>
                </a:lnTo>
                <a:lnTo>
                  <a:pt x="179842" y="1640068"/>
                </a:lnTo>
                <a:lnTo>
                  <a:pt x="226573" y="1652899"/>
                </a:lnTo>
                <a:lnTo>
                  <a:pt x="276225" y="1657350"/>
                </a:lnTo>
                <a:lnTo>
                  <a:pt x="8078724" y="1657350"/>
                </a:lnTo>
                <a:lnTo>
                  <a:pt x="8128406" y="1652899"/>
                </a:lnTo>
                <a:lnTo>
                  <a:pt x="8175163" y="1640068"/>
                </a:lnTo>
                <a:lnTo>
                  <a:pt x="8218217" y="1619636"/>
                </a:lnTo>
                <a:lnTo>
                  <a:pt x="8256786" y="1592383"/>
                </a:lnTo>
                <a:lnTo>
                  <a:pt x="8290091" y="1559090"/>
                </a:lnTo>
                <a:lnTo>
                  <a:pt x="8317352" y="1520536"/>
                </a:lnTo>
                <a:lnTo>
                  <a:pt x="8337790" y="1477501"/>
                </a:lnTo>
                <a:lnTo>
                  <a:pt x="8350624" y="1430767"/>
                </a:lnTo>
                <a:lnTo>
                  <a:pt x="8355076" y="1381112"/>
                </a:lnTo>
                <a:lnTo>
                  <a:pt x="8355076" y="276225"/>
                </a:lnTo>
                <a:lnTo>
                  <a:pt x="8350624" y="226580"/>
                </a:lnTo>
                <a:lnTo>
                  <a:pt x="8337790" y="179852"/>
                </a:lnTo>
                <a:lnTo>
                  <a:pt x="8317352" y="136821"/>
                </a:lnTo>
                <a:lnTo>
                  <a:pt x="8290091" y="98268"/>
                </a:lnTo>
                <a:lnTo>
                  <a:pt x="8256786" y="64973"/>
                </a:lnTo>
                <a:lnTo>
                  <a:pt x="8218217" y="37719"/>
                </a:lnTo>
                <a:lnTo>
                  <a:pt x="8175163" y="17284"/>
                </a:lnTo>
                <a:lnTo>
                  <a:pt x="8128406" y="4451"/>
                </a:lnTo>
                <a:lnTo>
                  <a:pt x="8078724" y="0"/>
                </a:lnTo>
                <a:close/>
              </a:path>
            </a:pathLst>
          </a:custGeom>
          <a:solidFill>
            <a:srgbClr val="FFC000">
              <a:alpha val="79998"/>
            </a:srgbClr>
          </a:solidFill>
        </p:spPr>
        <p:txBody>
          <a:bodyPr wrap="square" lIns="0" tIns="0" rIns="0" bIns="0" rtlCol="0"/>
          <a:lstStyle/>
          <a:p>
            <a:endParaRPr/>
          </a:p>
        </p:txBody>
      </p:sp>
      <p:sp>
        <p:nvSpPr>
          <p:cNvPr id="40" name="object 40"/>
          <p:cNvSpPr/>
          <p:nvPr/>
        </p:nvSpPr>
        <p:spPr>
          <a:xfrm>
            <a:off x="1774825" y="4508500"/>
            <a:ext cx="8355330" cy="1657350"/>
          </a:xfrm>
          <a:custGeom>
            <a:avLst/>
            <a:gdLst/>
            <a:ahLst/>
            <a:cxnLst/>
            <a:rect l="l" t="t" r="r" b="b"/>
            <a:pathLst>
              <a:path w="8355330" h="1657350">
                <a:moveTo>
                  <a:pt x="0" y="276225"/>
                </a:moveTo>
                <a:lnTo>
                  <a:pt x="4450" y="226580"/>
                </a:lnTo>
                <a:lnTo>
                  <a:pt x="17281" y="179852"/>
                </a:lnTo>
                <a:lnTo>
                  <a:pt x="37713" y="136821"/>
                </a:lnTo>
                <a:lnTo>
                  <a:pt x="64965" y="98268"/>
                </a:lnTo>
                <a:lnTo>
                  <a:pt x="98257" y="64973"/>
                </a:lnTo>
                <a:lnTo>
                  <a:pt x="136810" y="37718"/>
                </a:lnTo>
                <a:lnTo>
                  <a:pt x="179842" y="17284"/>
                </a:lnTo>
                <a:lnTo>
                  <a:pt x="226573" y="4451"/>
                </a:lnTo>
                <a:lnTo>
                  <a:pt x="276225" y="0"/>
                </a:lnTo>
                <a:lnTo>
                  <a:pt x="8078724" y="0"/>
                </a:lnTo>
                <a:lnTo>
                  <a:pt x="8128406" y="4451"/>
                </a:lnTo>
                <a:lnTo>
                  <a:pt x="8175163" y="17284"/>
                </a:lnTo>
                <a:lnTo>
                  <a:pt x="8218217" y="37719"/>
                </a:lnTo>
                <a:lnTo>
                  <a:pt x="8256786" y="64973"/>
                </a:lnTo>
                <a:lnTo>
                  <a:pt x="8290091" y="98268"/>
                </a:lnTo>
                <a:lnTo>
                  <a:pt x="8317352" y="136821"/>
                </a:lnTo>
                <a:lnTo>
                  <a:pt x="8337790" y="179852"/>
                </a:lnTo>
                <a:lnTo>
                  <a:pt x="8350624" y="226580"/>
                </a:lnTo>
                <a:lnTo>
                  <a:pt x="8355076" y="276225"/>
                </a:lnTo>
                <a:lnTo>
                  <a:pt x="8355076" y="1381112"/>
                </a:lnTo>
                <a:lnTo>
                  <a:pt x="8350624" y="1430767"/>
                </a:lnTo>
                <a:lnTo>
                  <a:pt x="8337790" y="1477501"/>
                </a:lnTo>
                <a:lnTo>
                  <a:pt x="8317352" y="1520536"/>
                </a:lnTo>
                <a:lnTo>
                  <a:pt x="8290091" y="1559090"/>
                </a:lnTo>
                <a:lnTo>
                  <a:pt x="8256786" y="1592383"/>
                </a:lnTo>
                <a:lnTo>
                  <a:pt x="8218217" y="1619636"/>
                </a:lnTo>
                <a:lnTo>
                  <a:pt x="8175163" y="1640068"/>
                </a:lnTo>
                <a:lnTo>
                  <a:pt x="8128406" y="1652899"/>
                </a:lnTo>
                <a:lnTo>
                  <a:pt x="8078724" y="1657350"/>
                </a:lnTo>
                <a:lnTo>
                  <a:pt x="276225" y="1657350"/>
                </a:lnTo>
                <a:lnTo>
                  <a:pt x="226573" y="1652899"/>
                </a:lnTo>
                <a:lnTo>
                  <a:pt x="179842" y="1640068"/>
                </a:lnTo>
                <a:lnTo>
                  <a:pt x="136810" y="1619636"/>
                </a:lnTo>
                <a:lnTo>
                  <a:pt x="98257" y="1592383"/>
                </a:lnTo>
                <a:lnTo>
                  <a:pt x="64965" y="1559090"/>
                </a:lnTo>
                <a:lnTo>
                  <a:pt x="37713" y="1520536"/>
                </a:lnTo>
                <a:lnTo>
                  <a:pt x="17281" y="1477501"/>
                </a:lnTo>
                <a:lnTo>
                  <a:pt x="4450" y="1430767"/>
                </a:lnTo>
                <a:lnTo>
                  <a:pt x="0" y="1381112"/>
                </a:lnTo>
                <a:lnTo>
                  <a:pt x="0" y="276225"/>
                </a:lnTo>
                <a:close/>
              </a:path>
            </a:pathLst>
          </a:custGeom>
          <a:ln w="25400">
            <a:solidFill>
              <a:srgbClr val="229494"/>
            </a:solidFill>
          </a:ln>
        </p:spPr>
        <p:txBody>
          <a:bodyPr wrap="square" lIns="0" tIns="0" rIns="0" bIns="0" rtlCol="0"/>
          <a:lstStyle/>
          <a:p>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graphicFrame>
        <p:nvGraphicFramePr>
          <p:cNvPr id="3" name="object 3"/>
          <p:cNvGraphicFramePr>
            <a:graphicFrameLocks noGrp="1"/>
          </p:cNvGraphicFramePr>
          <p:nvPr/>
        </p:nvGraphicFramePr>
        <p:xfrm>
          <a:off x="2496261" y="1532827"/>
          <a:ext cx="7138034" cy="1393290"/>
        </p:xfrm>
        <a:graphic>
          <a:graphicData uri="http://schemas.openxmlformats.org/drawingml/2006/table">
            <a:tbl>
              <a:tblPr firstRow="1" bandRow="1">
                <a:tableStyleId>{2D5ABB26-0587-4C30-8999-92F81FD0307C}</a:tableStyleId>
              </a:tblPr>
              <a:tblGrid>
                <a:gridCol w="3060065">
                  <a:extLst>
                    <a:ext uri="{9D8B030D-6E8A-4147-A177-3AD203B41FA5}">
                      <a16:colId xmlns:a16="http://schemas.microsoft.com/office/drawing/2014/main" val="20000"/>
                    </a:ext>
                  </a:extLst>
                </a:gridCol>
                <a:gridCol w="482600">
                  <a:extLst>
                    <a:ext uri="{9D8B030D-6E8A-4147-A177-3AD203B41FA5}">
                      <a16:colId xmlns:a16="http://schemas.microsoft.com/office/drawing/2014/main" val="20001"/>
                    </a:ext>
                  </a:extLst>
                </a:gridCol>
                <a:gridCol w="3595369">
                  <a:extLst>
                    <a:ext uri="{9D8B030D-6E8A-4147-A177-3AD203B41FA5}">
                      <a16:colId xmlns:a16="http://schemas.microsoft.com/office/drawing/2014/main" val="20002"/>
                    </a:ext>
                  </a:extLst>
                </a:gridCol>
              </a:tblGrid>
              <a:tr h="607945">
                <a:tc>
                  <a:txBody>
                    <a:bodyPr/>
                    <a:lstStyle/>
                    <a:p>
                      <a:pPr marL="31750">
                        <a:lnSpc>
                          <a:spcPts val="1989"/>
                        </a:lnSpc>
                      </a:pPr>
                      <a:r>
                        <a:rPr sz="1800" spc="-5" dirty="0">
                          <a:latin typeface="Arial"/>
                          <a:cs typeface="Arial"/>
                        </a:rPr>
                        <a:t>le risque </a:t>
                      </a:r>
                      <a:r>
                        <a:rPr sz="1800" dirty="0">
                          <a:latin typeface="Arial"/>
                          <a:cs typeface="Arial"/>
                        </a:rPr>
                        <a:t>de</a:t>
                      </a:r>
                      <a:r>
                        <a:rPr sz="1800" spc="190" dirty="0">
                          <a:latin typeface="Arial"/>
                          <a:cs typeface="Arial"/>
                        </a:rPr>
                        <a:t> </a:t>
                      </a:r>
                      <a:r>
                        <a:rPr sz="1800" spc="-5" dirty="0">
                          <a:latin typeface="Arial"/>
                          <a:cs typeface="Arial"/>
                        </a:rPr>
                        <a:t>rhinopharyngite</a:t>
                      </a:r>
                      <a:endParaRPr sz="1800">
                        <a:latin typeface="Arial"/>
                        <a:cs typeface="Arial"/>
                      </a:endParaRPr>
                    </a:p>
                    <a:p>
                      <a:pPr marL="31750">
                        <a:lnSpc>
                          <a:spcPct val="100000"/>
                        </a:lnSpc>
                      </a:pPr>
                      <a:r>
                        <a:rPr sz="1800" spc="-5" dirty="0">
                          <a:latin typeface="Arial"/>
                          <a:cs typeface="Arial"/>
                        </a:rPr>
                        <a:t>groupes de 200 enfants</a:t>
                      </a:r>
                      <a:r>
                        <a:rPr sz="1800" spc="20" dirty="0">
                          <a:latin typeface="Arial"/>
                          <a:cs typeface="Arial"/>
                        </a:rPr>
                        <a:t> </a:t>
                      </a:r>
                      <a:r>
                        <a:rPr sz="1800" dirty="0">
                          <a:latin typeface="Arial"/>
                          <a:cs typeface="Arial"/>
                        </a:rPr>
                        <a:t>:</a:t>
                      </a:r>
                      <a:endParaRPr sz="1800">
                        <a:latin typeface="Arial"/>
                        <a:cs typeface="Arial"/>
                      </a:endParaRPr>
                    </a:p>
                  </a:txBody>
                  <a:tcPr marL="0" marR="0" marT="0" marB="0"/>
                </a:tc>
                <a:tc>
                  <a:txBody>
                    <a:bodyPr/>
                    <a:lstStyle/>
                    <a:p>
                      <a:pPr marL="58419">
                        <a:lnSpc>
                          <a:spcPts val="1989"/>
                        </a:lnSpc>
                      </a:pPr>
                      <a:r>
                        <a:rPr sz="1800" spc="-10" dirty="0">
                          <a:latin typeface="Arial"/>
                          <a:cs typeface="Arial"/>
                        </a:rPr>
                        <a:t>des</a:t>
                      </a:r>
                      <a:endParaRPr sz="1800">
                        <a:latin typeface="Arial"/>
                        <a:cs typeface="Arial"/>
                      </a:endParaRPr>
                    </a:p>
                  </a:txBody>
                  <a:tcPr marL="0" marR="0" marT="0" marB="0"/>
                </a:tc>
                <a:tc>
                  <a:txBody>
                    <a:bodyPr/>
                    <a:lstStyle/>
                    <a:p>
                      <a:pPr marL="57150">
                        <a:lnSpc>
                          <a:spcPts val="1989"/>
                        </a:lnSpc>
                      </a:pPr>
                      <a:r>
                        <a:rPr sz="1800" spc="-5" dirty="0">
                          <a:latin typeface="Arial"/>
                          <a:cs typeface="Arial"/>
                        </a:rPr>
                        <a:t>enfants. </a:t>
                      </a:r>
                      <a:r>
                        <a:rPr sz="1800" dirty="0">
                          <a:latin typeface="Arial"/>
                          <a:cs typeface="Arial"/>
                        </a:rPr>
                        <a:t>On fait </a:t>
                      </a:r>
                      <a:r>
                        <a:rPr sz="1800" spc="-5" dirty="0">
                          <a:latin typeface="Arial"/>
                          <a:cs typeface="Arial"/>
                        </a:rPr>
                        <a:t>une étude sur</a:t>
                      </a:r>
                      <a:r>
                        <a:rPr sz="1800" spc="-110" dirty="0">
                          <a:latin typeface="Arial"/>
                          <a:cs typeface="Arial"/>
                        </a:rPr>
                        <a:t> </a:t>
                      </a:r>
                      <a:r>
                        <a:rPr sz="1800" spc="-5" dirty="0">
                          <a:latin typeface="Arial"/>
                          <a:cs typeface="Arial"/>
                        </a:rPr>
                        <a:t>2</a:t>
                      </a:r>
                      <a:endParaRPr sz="1800">
                        <a:latin typeface="Arial"/>
                        <a:cs typeface="Arial"/>
                      </a:endParaRPr>
                    </a:p>
                  </a:txBody>
                  <a:tcPr marL="0" marR="0" marT="0" marB="0"/>
                </a:tc>
                <a:extLst>
                  <a:ext uri="{0D108BD9-81ED-4DB2-BD59-A6C34878D82A}">
                    <a16:rowId xmlns:a16="http://schemas.microsoft.com/office/drawing/2014/main" val="10000"/>
                  </a:ext>
                </a:extLst>
              </a:tr>
              <a:tr h="785345">
                <a:tc>
                  <a:txBody>
                    <a:bodyPr/>
                    <a:lstStyle/>
                    <a:p>
                      <a:pPr marL="51435">
                        <a:lnSpc>
                          <a:spcPct val="100000"/>
                        </a:lnSpc>
                        <a:spcBef>
                          <a:spcPts val="445"/>
                        </a:spcBef>
                        <a:tabLst>
                          <a:tab pos="1774825" algn="l"/>
                        </a:tabLst>
                      </a:pPr>
                      <a:r>
                        <a:rPr sz="1800" spc="-5" dirty="0">
                          <a:latin typeface="Arial"/>
                          <a:cs typeface="Arial"/>
                        </a:rPr>
                        <a:t>Crèche	n</a:t>
                      </a:r>
                      <a:r>
                        <a:rPr sz="1800" spc="-7" baseline="-20833" dirty="0">
                          <a:latin typeface="Arial"/>
                          <a:cs typeface="Arial"/>
                        </a:rPr>
                        <a:t>A</a:t>
                      </a:r>
                      <a:r>
                        <a:rPr sz="1800" spc="-5" dirty="0">
                          <a:latin typeface="Arial"/>
                          <a:cs typeface="Arial"/>
                        </a:rPr>
                        <a:t>=200</a:t>
                      </a:r>
                      <a:endParaRPr sz="1800">
                        <a:latin typeface="Arial"/>
                        <a:cs typeface="Arial"/>
                      </a:endParaRPr>
                    </a:p>
                    <a:p>
                      <a:pPr marL="51435">
                        <a:lnSpc>
                          <a:spcPct val="100000"/>
                        </a:lnSpc>
                        <a:spcBef>
                          <a:spcPts val="1080"/>
                        </a:spcBef>
                        <a:tabLst>
                          <a:tab pos="1774825" algn="l"/>
                        </a:tabLst>
                      </a:pPr>
                      <a:r>
                        <a:rPr sz="1800" spc="-5" dirty="0">
                          <a:latin typeface="Arial"/>
                          <a:cs typeface="Arial"/>
                        </a:rPr>
                        <a:t>Domicile	n</a:t>
                      </a:r>
                      <a:r>
                        <a:rPr sz="1800" spc="-7" baseline="-20833" dirty="0">
                          <a:latin typeface="Arial"/>
                          <a:cs typeface="Arial"/>
                        </a:rPr>
                        <a:t>B</a:t>
                      </a:r>
                      <a:r>
                        <a:rPr sz="1800" spc="-5" dirty="0">
                          <a:latin typeface="Arial"/>
                          <a:cs typeface="Arial"/>
                        </a:rPr>
                        <a:t>=200</a:t>
                      </a:r>
                      <a:endParaRPr sz="1800">
                        <a:latin typeface="Arial"/>
                        <a:cs typeface="Arial"/>
                      </a:endParaRPr>
                    </a:p>
                  </a:txBody>
                  <a:tcPr marL="0" marR="0" marT="56515" marB="0"/>
                </a:tc>
                <a:tc>
                  <a:txBody>
                    <a:bodyPr/>
                    <a:lstStyle/>
                    <a:p>
                      <a:pPr>
                        <a:lnSpc>
                          <a:spcPct val="100000"/>
                        </a:lnSpc>
                      </a:pPr>
                      <a:endParaRPr sz="1600">
                        <a:latin typeface="Times New Roman"/>
                        <a:cs typeface="Times New Roman"/>
                      </a:endParaRPr>
                    </a:p>
                  </a:txBody>
                  <a:tcPr marL="0" marR="0" marT="0" marB="0"/>
                </a:tc>
                <a:tc>
                  <a:txBody>
                    <a:bodyPr/>
                    <a:lstStyle/>
                    <a:p>
                      <a:pPr marL="61594">
                        <a:lnSpc>
                          <a:spcPct val="100000"/>
                        </a:lnSpc>
                        <a:spcBef>
                          <a:spcPts val="445"/>
                        </a:spcBef>
                      </a:pPr>
                      <a:r>
                        <a:rPr sz="1800" spc="-5" dirty="0">
                          <a:latin typeface="Arial"/>
                          <a:cs typeface="Arial"/>
                        </a:rPr>
                        <a:t>Nb rhino </a:t>
                      </a:r>
                      <a:r>
                        <a:rPr sz="1800" dirty="0">
                          <a:latin typeface="Arial"/>
                          <a:cs typeface="Arial"/>
                        </a:rPr>
                        <a:t>=</a:t>
                      </a:r>
                      <a:r>
                        <a:rPr sz="1800" spc="-5" dirty="0">
                          <a:latin typeface="Arial"/>
                          <a:cs typeface="Arial"/>
                        </a:rPr>
                        <a:t> </a:t>
                      </a:r>
                      <a:r>
                        <a:rPr sz="1800" spc="-10" dirty="0">
                          <a:latin typeface="Arial"/>
                          <a:cs typeface="Arial"/>
                        </a:rPr>
                        <a:t>130</a:t>
                      </a:r>
                      <a:endParaRPr sz="1800">
                        <a:latin typeface="Arial"/>
                        <a:cs typeface="Arial"/>
                      </a:endParaRPr>
                    </a:p>
                    <a:p>
                      <a:pPr marL="61594">
                        <a:lnSpc>
                          <a:spcPct val="100000"/>
                        </a:lnSpc>
                        <a:spcBef>
                          <a:spcPts val="1080"/>
                        </a:spcBef>
                      </a:pPr>
                      <a:r>
                        <a:rPr sz="1800" spc="-5" dirty="0">
                          <a:latin typeface="Arial"/>
                          <a:cs typeface="Arial"/>
                        </a:rPr>
                        <a:t>Nb rhino </a:t>
                      </a:r>
                      <a:r>
                        <a:rPr sz="1800" dirty="0">
                          <a:latin typeface="Arial"/>
                          <a:cs typeface="Arial"/>
                        </a:rPr>
                        <a:t>=</a:t>
                      </a:r>
                      <a:r>
                        <a:rPr sz="1800" spc="-5" dirty="0">
                          <a:latin typeface="Arial"/>
                          <a:cs typeface="Arial"/>
                        </a:rPr>
                        <a:t> </a:t>
                      </a:r>
                      <a:r>
                        <a:rPr sz="1800" spc="-10" dirty="0">
                          <a:latin typeface="Arial"/>
                          <a:cs typeface="Arial"/>
                        </a:rPr>
                        <a:t>96</a:t>
                      </a:r>
                      <a:endParaRPr sz="1800">
                        <a:latin typeface="Arial"/>
                        <a:cs typeface="Arial"/>
                      </a:endParaRPr>
                    </a:p>
                  </a:txBody>
                  <a:tcPr marL="0" marR="0" marT="56515" marB="0"/>
                </a:tc>
                <a:extLst>
                  <a:ext uri="{0D108BD9-81ED-4DB2-BD59-A6C34878D82A}">
                    <a16:rowId xmlns:a16="http://schemas.microsoft.com/office/drawing/2014/main" val="10001"/>
                  </a:ext>
                </a:extLst>
              </a:tr>
            </a:tbl>
          </a:graphicData>
        </a:graphic>
      </p:graphicFrame>
      <p:sp>
        <p:nvSpPr>
          <p:cNvPr id="4" name="object 4"/>
          <p:cNvSpPr txBox="1"/>
          <p:nvPr/>
        </p:nvSpPr>
        <p:spPr>
          <a:xfrm>
            <a:off x="2535123" y="2870201"/>
            <a:ext cx="7056120" cy="792525"/>
          </a:xfrm>
          <a:prstGeom prst="rect">
            <a:avLst/>
          </a:prstGeom>
        </p:spPr>
        <p:txBody>
          <a:bodyPr vert="horz" wrap="square" lIns="0" tIns="12700" rIns="0" bIns="0" rtlCol="0">
            <a:spAutoFit/>
          </a:bodyPr>
          <a:lstStyle/>
          <a:p>
            <a:pPr marL="12700" marR="5080">
              <a:lnSpc>
                <a:spcPct val="150100"/>
              </a:lnSpc>
              <a:spcBef>
                <a:spcPts val="100"/>
              </a:spcBef>
            </a:pPr>
            <a:r>
              <a:rPr spc="-5" dirty="0">
                <a:latin typeface="Arial"/>
                <a:cs typeface="Arial"/>
              </a:rPr>
              <a:t>Le mode de garde influe-t-il sur le risque </a:t>
            </a:r>
            <a:r>
              <a:rPr spc="-10" dirty="0">
                <a:latin typeface="Arial"/>
                <a:cs typeface="Arial"/>
              </a:rPr>
              <a:t>d’avoir </a:t>
            </a:r>
            <a:r>
              <a:rPr spc="-5" dirty="0">
                <a:latin typeface="Arial"/>
                <a:cs typeface="Arial"/>
              </a:rPr>
              <a:t>une rhinopharyngite?  Quel </a:t>
            </a:r>
            <a:r>
              <a:rPr dirty="0">
                <a:latin typeface="Arial"/>
                <a:cs typeface="Arial"/>
              </a:rPr>
              <a:t>test </a:t>
            </a:r>
            <a:r>
              <a:rPr spc="-5" dirty="0">
                <a:latin typeface="Arial"/>
                <a:cs typeface="Arial"/>
              </a:rPr>
              <a:t>statistique, et conclusion</a:t>
            </a:r>
            <a:r>
              <a:rPr spc="50" dirty="0">
                <a:latin typeface="Arial"/>
                <a:cs typeface="Arial"/>
              </a:rPr>
              <a:t> </a:t>
            </a:r>
            <a:r>
              <a:rPr spc="-5" dirty="0">
                <a:latin typeface="Arial"/>
                <a:cs typeface="Arial"/>
              </a:rPr>
              <a:t>?</a:t>
            </a:r>
            <a:endParaRPr>
              <a:latin typeface="Arial"/>
              <a:cs typeface="Arial"/>
            </a:endParaRPr>
          </a:p>
        </p:txBody>
      </p:sp>
      <p:sp>
        <p:nvSpPr>
          <p:cNvPr id="7" name="object 7"/>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8" name="object 8"/>
          <p:cNvSpPr txBox="1"/>
          <p:nvPr/>
        </p:nvSpPr>
        <p:spPr>
          <a:xfrm>
            <a:off x="1675588" y="168911"/>
            <a:ext cx="7940675" cy="1663917"/>
          </a:xfrm>
          <a:prstGeom prst="rect">
            <a:avLst/>
          </a:prstGeom>
        </p:spPr>
        <p:txBody>
          <a:bodyPr vert="horz" wrap="square" lIns="0" tIns="12065" rIns="0" bIns="0" rtlCol="0">
            <a:spAutoFit/>
          </a:bodyPr>
          <a:lstStyle/>
          <a:p>
            <a:pPr marL="1343025">
              <a:lnSpc>
                <a:spcPts val="1905"/>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3737610">
              <a:lnSpc>
                <a:spcPts val="1905"/>
              </a:lnSpc>
            </a:pPr>
            <a:r>
              <a:rPr lang="fr-FR" sz="1600" b="1" spc="-5" dirty="0">
                <a:solidFill>
                  <a:srgbClr val="5F5F5F"/>
                </a:solidFill>
                <a:latin typeface="Arial"/>
                <a:cs typeface="Arial"/>
              </a:rPr>
              <a:t>C</a:t>
            </a:r>
            <a:r>
              <a:rPr sz="1600" b="1" spc="-5" dirty="0" err="1">
                <a:solidFill>
                  <a:srgbClr val="5F5F5F"/>
                </a:solidFill>
                <a:latin typeface="Arial"/>
                <a:cs typeface="Arial"/>
              </a:rPr>
              <a:t>omparaison</a:t>
            </a:r>
            <a:r>
              <a:rPr sz="1600" b="1" spc="-5" dirty="0">
                <a:solidFill>
                  <a:srgbClr val="5F5F5F"/>
                </a:solidFill>
                <a:latin typeface="Arial"/>
                <a:cs typeface="Arial"/>
              </a:rPr>
              <a:t> de pourcentages</a:t>
            </a:r>
            <a:r>
              <a:rPr sz="1600" b="1" spc="40" dirty="0">
                <a:solidFill>
                  <a:srgbClr val="5F5F5F"/>
                </a:solidFill>
                <a:latin typeface="Arial"/>
                <a:cs typeface="Arial"/>
              </a:rPr>
              <a:t> </a:t>
            </a:r>
            <a:r>
              <a:rPr sz="1600" b="1" spc="-10" dirty="0">
                <a:solidFill>
                  <a:srgbClr val="5F5F5F"/>
                </a:solidFill>
                <a:latin typeface="Arial"/>
                <a:cs typeface="Arial"/>
              </a:rPr>
              <a:t>observés</a:t>
            </a:r>
            <a:endParaRPr sz="1600" dirty="0">
              <a:latin typeface="Arial"/>
              <a:cs typeface="Arial"/>
            </a:endParaRPr>
          </a:p>
          <a:p>
            <a:pPr>
              <a:lnSpc>
                <a:spcPct val="100000"/>
              </a:lnSpc>
            </a:pPr>
            <a:endParaRPr dirty="0">
              <a:latin typeface="Times New Roman"/>
              <a:cs typeface="Times New Roman"/>
            </a:endParaRPr>
          </a:p>
          <a:p>
            <a:pPr>
              <a:spcBef>
                <a:spcPts val="15"/>
              </a:spcBef>
            </a:pPr>
            <a:endParaRPr sz="2100" dirty="0">
              <a:latin typeface="Times New Roman"/>
              <a:cs typeface="Times New Roman"/>
            </a:endParaRPr>
          </a:p>
          <a:p>
            <a:pPr marL="871855">
              <a:lnSpc>
                <a:spcPts val="2065"/>
              </a:lnSpc>
            </a:pPr>
            <a:r>
              <a:rPr dirty="0">
                <a:latin typeface="Arial"/>
                <a:cs typeface="Arial"/>
              </a:rPr>
              <a:t>On </a:t>
            </a:r>
            <a:r>
              <a:rPr spc="-5" dirty="0">
                <a:latin typeface="Arial"/>
                <a:cs typeface="Arial"/>
              </a:rPr>
              <a:t>cherche à savoir si le </a:t>
            </a:r>
            <a:r>
              <a:rPr dirty="0">
                <a:latin typeface="Arial"/>
                <a:cs typeface="Arial"/>
              </a:rPr>
              <a:t>mode </a:t>
            </a:r>
            <a:r>
              <a:rPr spc="-5" dirty="0">
                <a:latin typeface="Arial"/>
                <a:cs typeface="Arial"/>
              </a:rPr>
              <a:t>de garde </a:t>
            </a:r>
            <a:r>
              <a:rPr dirty="0">
                <a:latin typeface="Arial"/>
                <a:cs typeface="Arial"/>
              </a:rPr>
              <a:t>(crèche </a:t>
            </a:r>
            <a:r>
              <a:rPr spc="-5" dirty="0">
                <a:latin typeface="Arial"/>
                <a:cs typeface="Arial"/>
              </a:rPr>
              <a:t>ou domicile)</a:t>
            </a:r>
            <a:r>
              <a:rPr spc="235" dirty="0">
                <a:latin typeface="Arial"/>
                <a:cs typeface="Arial"/>
              </a:rPr>
              <a:t> </a:t>
            </a:r>
            <a:r>
              <a:rPr spc="-5" dirty="0">
                <a:latin typeface="Arial"/>
                <a:cs typeface="Arial"/>
              </a:rPr>
              <a:t>modifie</a:t>
            </a:r>
            <a:endParaRPr dirty="0">
              <a:latin typeface="Arial"/>
              <a:cs typeface="Arial"/>
            </a:endParaRPr>
          </a:p>
          <a:p>
            <a:pPr marL="12700">
              <a:lnSpc>
                <a:spcPts val="2305"/>
              </a:lnSpc>
            </a:pPr>
            <a:r>
              <a:rPr sz="2000" b="1" dirty="0">
                <a:solidFill>
                  <a:srgbClr val="FFFFFF"/>
                </a:solidFill>
                <a:latin typeface="Arial"/>
                <a:cs typeface="Arial"/>
              </a:rPr>
              <a:t>43</a:t>
            </a:r>
            <a:endParaRPr sz="2000" dirty="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6517978" y="5386347"/>
            <a:ext cx="187325" cy="257810"/>
          </a:xfrm>
          <a:custGeom>
            <a:avLst/>
            <a:gdLst/>
            <a:ahLst/>
            <a:cxnLst/>
            <a:rect l="l" t="t" r="r" b="b"/>
            <a:pathLst>
              <a:path w="187325" h="257810">
                <a:moveTo>
                  <a:pt x="187191" y="0"/>
                </a:moveTo>
                <a:lnTo>
                  <a:pt x="0" y="257261"/>
                </a:lnTo>
              </a:path>
            </a:pathLst>
          </a:custGeom>
          <a:ln w="4512">
            <a:solidFill>
              <a:srgbClr val="000000"/>
            </a:solidFill>
          </a:ln>
        </p:spPr>
        <p:txBody>
          <a:bodyPr wrap="square" lIns="0" tIns="0" rIns="0" bIns="0" rtlCol="0"/>
          <a:lstStyle/>
          <a:p>
            <a:endParaRPr/>
          </a:p>
        </p:txBody>
      </p:sp>
      <p:sp>
        <p:nvSpPr>
          <p:cNvPr id="7" name="object 7"/>
          <p:cNvSpPr txBox="1"/>
          <p:nvPr/>
        </p:nvSpPr>
        <p:spPr>
          <a:xfrm>
            <a:off x="2406192" y="5393842"/>
            <a:ext cx="4522470" cy="258404"/>
          </a:xfrm>
          <a:prstGeom prst="rect">
            <a:avLst/>
          </a:prstGeom>
        </p:spPr>
        <p:txBody>
          <a:bodyPr vert="horz" wrap="square" lIns="0" tIns="12065" rIns="0" bIns="0" rtlCol="0">
            <a:spAutoFit/>
          </a:bodyPr>
          <a:lstStyle/>
          <a:p>
            <a:pPr marL="12700">
              <a:spcBef>
                <a:spcPts val="95"/>
              </a:spcBef>
              <a:tabLst>
                <a:tab pos="353060" algn="l"/>
                <a:tab pos="2670810" algn="l"/>
              </a:tabLst>
            </a:pPr>
            <a:r>
              <a:rPr sz="1600" b="1" spc="-5" dirty="0">
                <a:solidFill>
                  <a:srgbClr val="006666"/>
                </a:solidFill>
                <a:latin typeface="Arial"/>
                <a:cs typeface="Arial"/>
              </a:rPr>
              <a:t>5.	</a:t>
            </a:r>
            <a:r>
              <a:rPr sz="1600" b="1" spc="-35" dirty="0">
                <a:solidFill>
                  <a:srgbClr val="006666"/>
                </a:solidFill>
                <a:latin typeface="Arial"/>
                <a:cs typeface="Arial"/>
              </a:rPr>
              <a:t>Table </a:t>
            </a:r>
            <a:r>
              <a:rPr sz="1600" b="1" spc="-5" dirty="0">
                <a:solidFill>
                  <a:srgbClr val="006666"/>
                </a:solidFill>
                <a:latin typeface="Arial"/>
                <a:cs typeface="Arial"/>
              </a:rPr>
              <a:t>de</a:t>
            </a:r>
            <a:r>
              <a:rPr sz="1600" b="1" spc="70" dirty="0">
                <a:solidFill>
                  <a:srgbClr val="006666"/>
                </a:solidFill>
                <a:latin typeface="Arial"/>
                <a:cs typeface="Arial"/>
              </a:rPr>
              <a:t> </a:t>
            </a:r>
            <a:r>
              <a:rPr sz="1600" b="1" spc="-5" dirty="0">
                <a:solidFill>
                  <a:srgbClr val="006666"/>
                </a:solidFill>
                <a:latin typeface="Arial"/>
                <a:cs typeface="Arial"/>
              </a:rPr>
              <a:t>l’écart</a:t>
            </a:r>
            <a:r>
              <a:rPr sz="1600" b="1" spc="30" dirty="0">
                <a:solidFill>
                  <a:srgbClr val="006666"/>
                </a:solidFill>
                <a:latin typeface="Arial"/>
                <a:cs typeface="Arial"/>
              </a:rPr>
              <a:t> </a:t>
            </a:r>
            <a:r>
              <a:rPr sz="1600" b="1" spc="-10" dirty="0">
                <a:solidFill>
                  <a:srgbClr val="006666"/>
                </a:solidFill>
                <a:latin typeface="Arial"/>
                <a:cs typeface="Arial"/>
              </a:rPr>
              <a:t>réduit	</a:t>
            </a:r>
            <a:r>
              <a:rPr sz="1600" b="1" spc="-5" dirty="0">
                <a:latin typeface="Symbol"/>
                <a:cs typeface="Symbol"/>
              </a:rPr>
              <a:t></a:t>
            </a:r>
            <a:r>
              <a:rPr sz="1600" b="1" spc="-5" dirty="0">
                <a:latin typeface="Times New Roman"/>
                <a:cs typeface="Times New Roman"/>
              </a:rPr>
              <a:t> </a:t>
            </a:r>
            <a:r>
              <a:rPr sz="1600" b="1" spc="-5" dirty="0">
                <a:latin typeface="Arial"/>
                <a:cs typeface="Arial"/>
              </a:rPr>
              <a:t>&gt; 3,3 ( p &lt; 1 </a:t>
            </a:r>
            <a:r>
              <a:rPr sz="1950" spc="30" baseline="32051" dirty="0">
                <a:latin typeface="Arial Black"/>
                <a:cs typeface="Arial Black"/>
              </a:rPr>
              <a:t>0</a:t>
            </a:r>
            <a:r>
              <a:rPr sz="1950" spc="-525" baseline="32051" dirty="0">
                <a:latin typeface="Arial Black"/>
                <a:cs typeface="Arial Black"/>
              </a:rPr>
              <a:t> </a:t>
            </a:r>
            <a:r>
              <a:rPr sz="1950" spc="22" baseline="-10683" dirty="0">
                <a:latin typeface="Arial Black"/>
                <a:cs typeface="Arial Black"/>
              </a:rPr>
              <a:t>00</a:t>
            </a:r>
            <a:r>
              <a:rPr sz="1600" b="1" spc="15" dirty="0">
                <a:latin typeface="Arial"/>
                <a:cs typeface="Arial"/>
              </a:rPr>
              <a:t>)</a:t>
            </a:r>
            <a:endParaRPr sz="1600" dirty="0">
              <a:latin typeface="Arial"/>
              <a:cs typeface="Arial"/>
            </a:endParaRPr>
          </a:p>
        </p:txBody>
      </p:sp>
      <p:sp>
        <p:nvSpPr>
          <p:cNvPr id="8" name="object 8"/>
          <p:cNvSpPr txBox="1"/>
          <p:nvPr/>
        </p:nvSpPr>
        <p:spPr>
          <a:xfrm>
            <a:off x="2310790" y="3853688"/>
            <a:ext cx="2189480" cy="258404"/>
          </a:xfrm>
          <a:prstGeom prst="rect">
            <a:avLst/>
          </a:prstGeom>
        </p:spPr>
        <p:txBody>
          <a:bodyPr vert="horz" wrap="square" lIns="0" tIns="12065" rIns="0" bIns="0" rtlCol="0">
            <a:spAutoFit/>
          </a:bodyPr>
          <a:lstStyle/>
          <a:p>
            <a:pPr marL="12700">
              <a:spcBef>
                <a:spcPts val="95"/>
              </a:spcBef>
              <a:tabLst>
                <a:tab pos="353695" algn="l"/>
              </a:tabLst>
            </a:pPr>
            <a:r>
              <a:rPr sz="1600" b="1" spc="-5" dirty="0">
                <a:solidFill>
                  <a:srgbClr val="006666"/>
                </a:solidFill>
                <a:latin typeface="Arial"/>
                <a:cs typeface="Arial"/>
              </a:rPr>
              <a:t>4.	</a:t>
            </a:r>
            <a:r>
              <a:rPr sz="1600" b="1" dirty="0">
                <a:solidFill>
                  <a:srgbClr val="006666"/>
                </a:solidFill>
                <a:latin typeface="Arial"/>
                <a:cs typeface="Arial"/>
              </a:rPr>
              <a:t>p</a:t>
            </a:r>
            <a:r>
              <a:rPr sz="1575" b="1" baseline="-21164" dirty="0">
                <a:solidFill>
                  <a:srgbClr val="006666"/>
                </a:solidFill>
                <a:latin typeface="Arial"/>
                <a:cs typeface="Arial"/>
              </a:rPr>
              <a:t>A </a:t>
            </a:r>
            <a:r>
              <a:rPr sz="1600" b="1" spc="-5" dirty="0">
                <a:solidFill>
                  <a:srgbClr val="006666"/>
                </a:solidFill>
                <a:latin typeface="Arial"/>
                <a:cs typeface="Arial"/>
              </a:rPr>
              <a:t>= 130/200 =</a:t>
            </a:r>
            <a:r>
              <a:rPr sz="1600" b="1" spc="-200" dirty="0">
                <a:solidFill>
                  <a:srgbClr val="006666"/>
                </a:solidFill>
                <a:latin typeface="Arial"/>
                <a:cs typeface="Arial"/>
              </a:rPr>
              <a:t> </a:t>
            </a:r>
            <a:r>
              <a:rPr sz="1600" b="1" spc="-5" dirty="0">
                <a:solidFill>
                  <a:srgbClr val="006666"/>
                </a:solidFill>
                <a:latin typeface="Arial"/>
                <a:cs typeface="Arial"/>
              </a:rPr>
              <a:t>65%</a:t>
            </a:r>
            <a:endParaRPr sz="1600" dirty="0">
              <a:latin typeface="Arial"/>
              <a:cs typeface="Arial"/>
            </a:endParaRPr>
          </a:p>
        </p:txBody>
      </p:sp>
      <p:sp>
        <p:nvSpPr>
          <p:cNvPr id="9" name="object 9"/>
          <p:cNvSpPr txBox="1"/>
          <p:nvPr/>
        </p:nvSpPr>
        <p:spPr>
          <a:xfrm>
            <a:off x="5054600" y="3853688"/>
            <a:ext cx="1739900" cy="258404"/>
          </a:xfrm>
          <a:prstGeom prst="rect">
            <a:avLst/>
          </a:prstGeom>
        </p:spPr>
        <p:txBody>
          <a:bodyPr vert="horz" wrap="square" lIns="0" tIns="12065" rIns="0" bIns="0" rtlCol="0">
            <a:spAutoFit/>
          </a:bodyPr>
          <a:lstStyle/>
          <a:p>
            <a:pPr marL="12700">
              <a:spcBef>
                <a:spcPts val="95"/>
              </a:spcBef>
            </a:pPr>
            <a:r>
              <a:rPr sz="1600" b="1" dirty="0">
                <a:solidFill>
                  <a:srgbClr val="006666"/>
                </a:solidFill>
                <a:latin typeface="Arial"/>
                <a:cs typeface="Arial"/>
              </a:rPr>
              <a:t>p</a:t>
            </a:r>
            <a:r>
              <a:rPr sz="1575" b="1" baseline="-21164" dirty="0">
                <a:solidFill>
                  <a:srgbClr val="006666"/>
                </a:solidFill>
                <a:latin typeface="Arial"/>
                <a:cs typeface="Arial"/>
              </a:rPr>
              <a:t>B </a:t>
            </a:r>
            <a:r>
              <a:rPr sz="1600" b="1" spc="-5" dirty="0">
                <a:solidFill>
                  <a:srgbClr val="006666"/>
                </a:solidFill>
                <a:latin typeface="Arial"/>
                <a:cs typeface="Arial"/>
              </a:rPr>
              <a:t>= 96/200 =</a:t>
            </a:r>
            <a:r>
              <a:rPr sz="1600" b="1" spc="-175" dirty="0">
                <a:solidFill>
                  <a:srgbClr val="006666"/>
                </a:solidFill>
                <a:latin typeface="Arial"/>
                <a:cs typeface="Arial"/>
              </a:rPr>
              <a:t> </a:t>
            </a:r>
            <a:r>
              <a:rPr sz="1600" b="1" spc="-5" dirty="0">
                <a:solidFill>
                  <a:srgbClr val="006666"/>
                </a:solidFill>
                <a:latin typeface="Arial"/>
                <a:cs typeface="Arial"/>
              </a:rPr>
              <a:t>48%</a:t>
            </a:r>
            <a:endParaRPr sz="1600" dirty="0">
              <a:latin typeface="Arial"/>
              <a:cs typeface="Arial"/>
            </a:endParaRPr>
          </a:p>
        </p:txBody>
      </p:sp>
      <p:sp>
        <p:nvSpPr>
          <p:cNvPr id="10" name="object 10"/>
          <p:cNvSpPr txBox="1"/>
          <p:nvPr/>
        </p:nvSpPr>
        <p:spPr>
          <a:xfrm>
            <a:off x="5248655" y="4447504"/>
            <a:ext cx="598170" cy="258404"/>
          </a:xfrm>
          <a:prstGeom prst="rect">
            <a:avLst/>
          </a:prstGeom>
        </p:spPr>
        <p:txBody>
          <a:bodyPr vert="horz" wrap="square" lIns="0" tIns="12065" rIns="0" bIns="0" rtlCol="0">
            <a:spAutoFit/>
          </a:bodyPr>
          <a:lstStyle/>
          <a:p>
            <a:pPr marL="12700">
              <a:spcBef>
                <a:spcPts val="95"/>
              </a:spcBef>
              <a:tabLst>
                <a:tab pos="302895" algn="l"/>
              </a:tabLst>
            </a:pPr>
            <a:r>
              <a:rPr sz="1600" b="1" spc="-5" dirty="0">
                <a:latin typeface="Arial"/>
                <a:cs typeface="Arial"/>
              </a:rPr>
              <a:t>=	3,4</a:t>
            </a:r>
            <a:endParaRPr sz="1600" dirty="0">
              <a:latin typeface="Arial"/>
              <a:cs typeface="Arial"/>
            </a:endParaRPr>
          </a:p>
        </p:txBody>
      </p:sp>
      <p:sp>
        <p:nvSpPr>
          <p:cNvPr id="11" name="object 11"/>
          <p:cNvSpPr/>
          <p:nvPr/>
        </p:nvSpPr>
        <p:spPr>
          <a:xfrm>
            <a:off x="3127708" y="4853027"/>
            <a:ext cx="863600" cy="0"/>
          </a:xfrm>
          <a:custGeom>
            <a:avLst/>
            <a:gdLst/>
            <a:ahLst/>
            <a:cxnLst/>
            <a:rect l="l" t="t" r="r" b="b"/>
            <a:pathLst>
              <a:path w="863600">
                <a:moveTo>
                  <a:pt x="0" y="0"/>
                </a:moveTo>
                <a:lnTo>
                  <a:pt x="863580" y="0"/>
                </a:lnTo>
              </a:path>
            </a:pathLst>
          </a:custGeom>
          <a:ln w="3175">
            <a:solidFill>
              <a:srgbClr val="000000"/>
            </a:solidFill>
          </a:ln>
        </p:spPr>
        <p:txBody>
          <a:bodyPr wrap="square" lIns="0" tIns="0" rIns="0" bIns="0" rtlCol="0"/>
          <a:lstStyle/>
          <a:p>
            <a:endParaRPr/>
          </a:p>
        </p:txBody>
      </p:sp>
      <p:sp>
        <p:nvSpPr>
          <p:cNvPr id="12" name="object 12"/>
          <p:cNvSpPr/>
          <p:nvPr/>
        </p:nvSpPr>
        <p:spPr>
          <a:xfrm>
            <a:off x="4203528" y="4853027"/>
            <a:ext cx="861060" cy="0"/>
          </a:xfrm>
          <a:custGeom>
            <a:avLst/>
            <a:gdLst/>
            <a:ahLst/>
            <a:cxnLst/>
            <a:rect l="l" t="t" r="r" b="b"/>
            <a:pathLst>
              <a:path w="861060">
                <a:moveTo>
                  <a:pt x="0" y="0"/>
                </a:moveTo>
                <a:lnTo>
                  <a:pt x="860646" y="0"/>
                </a:lnTo>
              </a:path>
            </a:pathLst>
          </a:custGeom>
          <a:ln w="3175">
            <a:solidFill>
              <a:srgbClr val="000000"/>
            </a:solidFill>
          </a:ln>
        </p:spPr>
        <p:txBody>
          <a:bodyPr wrap="square" lIns="0" tIns="0" rIns="0" bIns="0" rtlCol="0"/>
          <a:lstStyle/>
          <a:p>
            <a:endParaRPr/>
          </a:p>
        </p:txBody>
      </p:sp>
      <p:sp>
        <p:nvSpPr>
          <p:cNvPr id="13" name="object 13"/>
          <p:cNvSpPr/>
          <p:nvPr/>
        </p:nvSpPr>
        <p:spPr>
          <a:xfrm>
            <a:off x="2987240" y="4885179"/>
            <a:ext cx="29209" cy="15875"/>
          </a:xfrm>
          <a:custGeom>
            <a:avLst/>
            <a:gdLst/>
            <a:ahLst/>
            <a:cxnLst/>
            <a:rect l="l" t="t" r="r" b="b"/>
            <a:pathLst>
              <a:path w="29209" h="15875">
                <a:moveTo>
                  <a:pt x="0" y="15364"/>
                </a:moveTo>
                <a:lnTo>
                  <a:pt x="28621" y="0"/>
                </a:lnTo>
              </a:path>
            </a:pathLst>
          </a:custGeom>
          <a:ln w="5721">
            <a:solidFill>
              <a:srgbClr val="000000"/>
            </a:solidFill>
          </a:ln>
        </p:spPr>
        <p:txBody>
          <a:bodyPr wrap="square" lIns="0" tIns="0" rIns="0" bIns="0" rtlCol="0"/>
          <a:lstStyle/>
          <a:p>
            <a:endParaRPr/>
          </a:p>
        </p:txBody>
      </p:sp>
      <p:sp>
        <p:nvSpPr>
          <p:cNvPr id="14" name="object 14"/>
          <p:cNvSpPr/>
          <p:nvPr/>
        </p:nvSpPr>
        <p:spPr>
          <a:xfrm>
            <a:off x="3015861" y="4888024"/>
            <a:ext cx="41910" cy="180975"/>
          </a:xfrm>
          <a:custGeom>
            <a:avLst/>
            <a:gdLst/>
            <a:ahLst/>
            <a:cxnLst/>
            <a:rect l="l" t="t" r="r" b="b"/>
            <a:pathLst>
              <a:path w="41909" h="180975">
                <a:moveTo>
                  <a:pt x="0" y="0"/>
                </a:moveTo>
                <a:lnTo>
                  <a:pt x="41758" y="180672"/>
                </a:lnTo>
              </a:path>
            </a:pathLst>
          </a:custGeom>
          <a:ln w="11665">
            <a:solidFill>
              <a:srgbClr val="000000"/>
            </a:solidFill>
          </a:ln>
        </p:spPr>
        <p:txBody>
          <a:bodyPr wrap="square" lIns="0" tIns="0" rIns="0" bIns="0" rtlCol="0"/>
          <a:lstStyle/>
          <a:p>
            <a:endParaRPr/>
          </a:p>
        </p:txBody>
      </p:sp>
      <p:sp>
        <p:nvSpPr>
          <p:cNvPr id="15" name="object 15"/>
          <p:cNvSpPr/>
          <p:nvPr/>
        </p:nvSpPr>
        <p:spPr>
          <a:xfrm>
            <a:off x="3060541" y="4589842"/>
            <a:ext cx="50800" cy="479425"/>
          </a:xfrm>
          <a:custGeom>
            <a:avLst/>
            <a:gdLst/>
            <a:ahLst/>
            <a:cxnLst/>
            <a:rect l="l" t="t" r="r" b="b"/>
            <a:pathLst>
              <a:path w="50800" h="479425">
                <a:moveTo>
                  <a:pt x="0" y="478854"/>
                </a:moveTo>
                <a:lnTo>
                  <a:pt x="50231" y="0"/>
                </a:lnTo>
              </a:path>
            </a:pathLst>
          </a:custGeom>
          <a:ln w="5839">
            <a:solidFill>
              <a:srgbClr val="000000"/>
            </a:solidFill>
          </a:ln>
        </p:spPr>
        <p:txBody>
          <a:bodyPr wrap="square" lIns="0" tIns="0" rIns="0" bIns="0" rtlCol="0"/>
          <a:lstStyle/>
          <a:p>
            <a:endParaRPr/>
          </a:p>
        </p:txBody>
      </p:sp>
      <p:sp>
        <p:nvSpPr>
          <p:cNvPr id="16" name="object 16"/>
          <p:cNvSpPr/>
          <p:nvPr/>
        </p:nvSpPr>
        <p:spPr>
          <a:xfrm>
            <a:off x="3110774" y="4589841"/>
            <a:ext cx="1965325" cy="0"/>
          </a:xfrm>
          <a:custGeom>
            <a:avLst/>
            <a:gdLst/>
            <a:ahLst/>
            <a:cxnLst/>
            <a:rect l="l" t="t" r="r" b="b"/>
            <a:pathLst>
              <a:path w="1965325">
                <a:moveTo>
                  <a:pt x="0" y="0"/>
                </a:moveTo>
                <a:lnTo>
                  <a:pt x="1965088" y="0"/>
                </a:lnTo>
              </a:path>
            </a:pathLst>
          </a:custGeom>
          <a:ln w="5687">
            <a:solidFill>
              <a:srgbClr val="000000"/>
            </a:solidFill>
          </a:ln>
        </p:spPr>
        <p:txBody>
          <a:bodyPr wrap="square" lIns="0" tIns="0" rIns="0" bIns="0" rtlCol="0"/>
          <a:lstStyle/>
          <a:p>
            <a:endParaRPr/>
          </a:p>
        </p:txBody>
      </p:sp>
      <p:sp>
        <p:nvSpPr>
          <p:cNvPr id="17" name="object 17"/>
          <p:cNvSpPr/>
          <p:nvPr/>
        </p:nvSpPr>
        <p:spPr>
          <a:xfrm>
            <a:off x="2972643" y="4565372"/>
            <a:ext cx="2115185" cy="0"/>
          </a:xfrm>
          <a:custGeom>
            <a:avLst/>
            <a:gdLst/>
            <a:ahLst/>
            <a:cxnLst/>
            <a:rect l="l" t="t" r="r" b="b"/>
            <a:pathLst>
              <a:path w="2115185">
                <a:moveTo>
                  <a:pt x="0" y="0"/>
                </a:moveTo>
                <a:lnTo>
                  <a:pt x="2114906" y="0"/>
                </a:lnTo>
              </a:path>
            </a:pathLst>
          </a:custGeom>
          <a:ln w="5687">
            <a:solidFill>
              <a:srgbClr val="000000"/>
            </a:solidFill>
          </a:ln>
        </p:spPr>
        <p:txBody>
          <a:bodyPr wrap="square" lIns="0" tIns="0" rIns="0" bIns="0" rtlCol="0"/>
          <a:lstStyle/>
          <a:p>
            <a:endParaRPr/>
          </a:p>
        </p:txBody>
      </p:sp>
      <p:sp>
        <p:nvSpPr>
          <p:cNvPr id="18" name="object 18"/>
          <p:cNvSpPr txBox="1"/>
          <p:nvPr/>
        </p:nvSpPr>
        <p:spPr>
          <a:xfrm>
            <a:off x="3119975" y="4522208"/>
            <a:ext cx="1955164" cy="595630"/>
          </a:xfrm>
          <a:prstGeom prst="rect">
            <a:avLst/>
          </a:prstGeom>
        </p:spPr>
        <p:txBody>
          <a:bodyPr vert="horz" wrap="square" lIns="0" tIns="52705" rIns="0" bIns="0" rtlCol="0">
            <a:spAutoFit/>
          </a:bodyPr>
          <a:lstStyle/>
          <a:p>
            <a:pPr algn="ctr">
              <a:spcBef>
                <a:spcPts val="415"/>
              </a:spcBef>
            </a:pPr>
            <a:r>
              <a:rPr sz="1600" b="1" spc="35" dirty="0">
                <a:latin typeface="Times New Roman"/>
                <a:cs typeface="Times New Roman"/>
              </a:rPr>
              <a:t>0,65x0,35 </a:t>
            </a:r>
            <a:r>
              <a:rPr sz="2400" b="1" spc="60" baseline="-34722" dirty="0">
                <a:latin typeface="Symbol"/>
                <a:cs typeface="Symbol"/>
              </a:rPr>
              <a:t></a:t>
            </a:r>
            <a:r>
              <a:rPr sz="2400" b="1" spc="-127" baseline="-34722" dirty="0">
                <a:latin typeface="Times New Roman"/>
                <a:cs typeface="Times New Roman"/>
              </a:rPr>
              <a:t> </a:t>
            </a:r>
            <a:r>
              <a:rPr sz="1600" b="1" spc="30" dirty="0">
                <a:latin typeface="Times New Roman"/>
                <a:cs typeface="Times New Roman"/>
              </a:rPr>
              <a:t>0,48x0,52</a:t>
            </a:r>
            <a:endParaRPr sz="1600" dirty="0">
              <a:latin typeface="Times New Roman"/>
              <a:cs typeface="Times New Roman"/>
            </a:endParaRPr>
          </a:p>
          <a:p>
            <a:pPr marR="3175" algn="ctr">
              <a:spcBef>
                <a:spcPts val="320"/>
              </a:spcBef>
              <a:tabLst>
                <a:tab pos="1078230" algn="l"/>
              </a:tabLst>
            </a:pPr>
            <a:r>
              <a:rPr sz="1600" b="1" spc="25" dirty="0">
                <a:latin typeface="Times New Roman"/>
                <a:cs typeface="Times New Roman"/>
              </a:rPr>
              <a:t>n</a:t>
            </a:r>
            <a:r>
              <a:rPr sz="1100" b="1" spc="25" dirty="0">
                <a:latin typeface="Times New Roman"/>
                <a:cs typeface="Times New Roman"/>
              </a:rPr>
              <a:t>A	</a:t>
            </a:r>
            <a:r>
              <a:rPr sz="1600" b="1" spc="25" dirty="0">
                <a:latin typeface="Times New Roman"/>
                <a:cs typeface="Times New Roman"/>
              </a:rPr>
              <a:t>n</a:t>
            </a:r>
            <a:r>
              <a:rPr sz="1100" b="1" spc="25" dirty="0">
                <a:latin typeface="Times New Roman"/>
                <a:cs typeface="Times New Roman"/>
              </a:rPr>
              <a:t>B</a:t>
            </a:r>
            <a:endParaRPr sz="1100" dirty="0">
              <a:latin typeface="Times New Roman"/>
              <a:cs typeface="Times New Roman"/>
            </a:endParaRPr>
          </a:p>
        </p:txBody>
      </p:sp>
      <p:sp>
        <p:nvSpPr>
          <p:cNvPr id="19" name="object 19"/>
          <p:cNvSpPr txBox="1"/>
          <p:nvPr/>
        </p:nvSpPr>
        <p:spPr>
          <a:xfrm>
            <a:off x="3552192" y="4268250"/>
            <a:ext cx="958850" cy="263534"/>
          </a:xfrm>
          <a:prstGeom prst="rect">
            <a:avLst/>
          </a:prstGeom>
        </p:spPr>
        <p:txBody>
          <a:bodyPr vert="horz" wrap="square" lIns="0" tIns="17145" rIns="0" bIns="0" rtlCol="0">
            <a:spAutoFit/>
          </a:bodyPr>
          <a:lstStyle/>
          <a:p>
            <a:pPr marL="12700">
              <a:spcBef>
                <a:spcPts val="135"/>
              </a:spcBef>
            </a:pPr>
            <a:r>
              <a:rPr sz="1600" b="1" spc="25" dirty="0">
                <a:latin typeface="Times New Roman"/>
                <a:cs typeface="Times New Roman"/>
              </a:rPr>
              <a:t>0,65 </a:t>
            </a:r>
            <a:r>
              <a:rPr sz="1600" b="1" spc="40" dirty="0">
                <a:latin typeface="Symbol"/>
                <a:cs typeface="Symbol"/>
              </a:rPr>
              <a:t></a:t>
            </a:r>
            <a:r>
              <a:rPr sz="1600" b="1" spc="-305" dirty="0">
                <a:latin typeface="Times New Roman"/>
                <a:cs typeface="Times New Roman"/>
              </a:rPr>
              <a:t> </a:t>
            </a:r>
            <a:r>
              <a:rPr sz="1600" b="1" spc="25" dirty="0">
                <a:latin typeface="Times New Roman"/>
                <a:cs typeface="Times New Roman"/>
              </a:rPr>
              <a:t>0,48</a:t>
            </a:r>
            <a:endParaRPr sz="1600">
              <a:latin typeface="Times New Roman"/>
              <a:cs typeface="Times New Roman"/>
            </a:endParaRPr>
          </a:p>
        </p:txBody>
      </p:sp>
      <p:sp>
        <p:nvSpPr>
          <p:cNvPr id="20" name="object 20"/>
          <p:cNvSpPr txBox="1"/>
          <p:nvPr/>
        </p:nvSpPr>
        <p:spPr>
          <a:xfrm>
            <a:off x="2644250" y="4400270"/>
            <a:ext cx="285750" cy="263534"/>
          </a:xfrm>
          <a:prstGeom prst="rect">
            <a:avLst/>
          </a:prstGeom>
        </p:spPr>
        <p:txBody>
          <a:bodyPr vert="horz" wrap="square" lIns="0" tIns="17145" rIns="0" bIns="0" rtlCol="0">
            <a:spAutoFit/>
          </a:bodyPr>
          <a:lstStyle/>
          <a:p>
            <a:pPr marL="12700">
              <a:spcBef>
                <a:spcPts val="135"/>
              </a:spcBef>
            </a:pPr>
            <a:r>
              <a:rPr sz="1600" b="1" spc="30" dirty="0">
                <a:latin typeface="Symbol"/>
                <a:cs typeface="Symbol"/>
              </a:rPr>
              <a:t></a:t>
            </a:r>
            <a:r>
              <a:rPr sz="1600" b="1" spc="-90" dirty="0">
                <a:latin typeface="Times New Roman"/>
                <a:cs typeface="Times New Roman"/>
              </a:rPr>
              <a:t> </a:t>
            </a:r>
            <a:r>
              <a:rPr sz="1600" b="1" spc="40" dirty="0">
                <a:latin typeface="Symbol"/>
                <a:cs typeface="Symbol"/>
              </a:rPr>
              <a:t></a:t>
            </a:r>
            <a:endParaRPr sz="1600">
              <a:latin typeface="Symbol"/>
              <a:cs typeface="Symbol"/>
            </a:endParaRPr>
          </a:p>
        </p:txBody>
      </p:sp>
      <p:sp>
        <p:nvSpPr>
          <p:cNvPr id="25" name="object 25"/>
          <p:cNvSpPr/>
          <p:nvPr/>
        </p:nvSpPr>
        <p:spPr>
          <a:xfrm>
            <a:off x="5248655" y="192023"/>
            <a:ext cx="330708" cy="457200"/>
          </a:xfrm>
          <a:prstGeom prst="rect">
            <a:avLst/>
          </a:prstGeom>
          <a:blipFill>
            <a:blip r:embed="rId3" cstate="print"/>
            <a:stretch>
              <a:fillRect/>
            </a:stretch>
          </a:blipFill>
        </p:spPr>
        <p:txBody>
          <a:bodyPr wrap="square" lIns="0" tIns="0" rIns="0" bIns="0" rtlCol="0"/>
          <a:lstStyle/>
          <a:p>
            <a:endParaRPr/>
          </a:p>
        </p:txBody>
      </p:sp>
      <p:sp>
        <p:nvSpPr>
          <p:cNvPr id="27" name="object 27"/>
          <p:cNvSpPr txBox="1"/>
          <p:nvPr/>
        </p:nvSpPr>
        <p:spPr>
          <a:xfrm>
            <a:off x="1675588" y="241809"/>
            <a:ext cx="8625205" cy="1981953"/>
          </a:xfrm>
          <a:prstGeom prst="rect">
            <a:avLst/>
          </a:prstGeom>
        </p:spPr>
        <p:txBody>
          <a:bodyPr vert="horz" wrap="square" lIns="0" tIns="12065" rIns="0" bIns="0" rtlCol="0">
            <a:spAutoFit/>
          </a:bodyPr>
          <a:lstStyle/>
          <a:p>
            <a:pPr marL="1348105">
              <a:lnSpc>
                <a:spcPts val="1620"/>
              </a:lnSpc>
              <a:spcBef>
                <a:spcPts val="95"/>
              </a:spcBef>
            </a:pPr>
            <a:r>
              <a:rPr sz="1600" b="1" spc="-5" dirty="0">
                <a:solidFill>
                  <a:srgbClr val="5F5F5F"/>
                </a:solidFill>
                <a:latin typeface="Arial"/>
                <a:cs typeface="Arial"/>
              </a:rPr>
              <a:t>3 - Statistique</a:t>
            </a:r>
            <a:r>
              <a:rPr sz="1600" b="1" spc="4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3737610">
              <a:lnSpc>
                <a:spcPts val="1620"/>
              </a:lnSpc>
            </a:pPr>
            <a:r>
              <a:rPr sz="1600" b="1" spc="-5" dirty="0">
                <a:solidFill>
                  <a:srgbClr val="5F5F5F"/>
                </a:solidFill>
                <a:latin typeface="Arial"/>
                <a:cs typeface="Arial"/>
              </a:rPr>
              <a:t>Comparaison de pourcentages</a:t>
            </a:r>
            <a:r>
              <a:rPr sz="1600" b="1" spc="50" dirty="0">
                <a:solidFill>
                  <a:srgbClr val="5F5F5F"/>
                </a:solidFill>
                <a:latin typeface="Arial"/>
                <a:cs typeface="Arial"/>
              </a:rPr>
              <a:t> </a:t>
            </a:r>
            <a:r>
              <a:rPr sz="1600" b="1" spc="-10" dirty="0">
                <a:solidFill>
                  <a:srgbClr val="5F5F5F"/>
                </a:solidFill>
                <a:latin typeface="Arial"/>
                <a:cs typeface="Arial"/>
              </a:rPr>
              <a:t>observés</a:t>
            </a:r>
            <a:endParaRPr sz="1600" dirty="0">
              <a:latin typeface="Arial"/>
              <a:cs typeface="Arial"/>
            </a:endParaRPr>
          </a:p>
          <a:p>
            <a:pPr>
              <a:spcBef>
                <a:spcPts val="25"/>
              </a:spcBef>
            </a:pPr>
            <a:endParaRPr sz="2350" dirty="0">
              <a:latin typeface="Times New Roman"/>
              <a:cs typeface="Times New Roman"/>
            </a:endParaRPr>
          </a:p>
          <a:p>
            <a:pPr marL="822325" indent="-342900">
              <a:spcBef>
                <a:spcPts val="5"/>
              </a:spcBef>
              <a:buAutoNum type="arabicPeriod"/>
              <a:tabLst>
                <a:tab pos="822325" algn="l"/>
                <a:tab pos="822960" algn="l"/>
              </a:tabLst>
            </a:pPr>
            <a:r>
              <a:rPr sz="1600" b="1" spc="-5" dirty="0">
                <a:solidFill>
                  <a:srgbClr val="006666"/>
                </a:solidFill>
                <a:latin typeface="Arial"/>
                <a:cs typeface="Arial"/>
              </a:rPr>
              <a:t>H0 : Pas de différence entre les 2 modes de garde </a:t>
            </a:r>
            <a:r>
              <a:rPr sz="1600" b="1" spc="-10" dirty="0">
                <a:solidFill>
                  <a:srgbClr val="006666"/>
                </a:solidFill>
                <a:latin typeface="Arial"/>
                <a:cs typeface="Arial"/>
              </a:rPr>
              <a:t>vis-à-vis </a:t>
            </a:r>
            <a:r>
              <a:rPr sz="1600" b="1" spc="-5" dirty="0">
                <a:solidFill>
                  <a:srgbClr val="006666"/>
                </a:solidFill>
                <a:latin typeface="Arial"/>
                <a:cs typeface="Arial"/>
              </a:rPr>
              <a:t>des</a:t>
            </a:r>
            <a:r>
              <a:rPr sz="1600" b="1" spc="240" dirty="0">
                <a:solidFill>
                  <a:srgbClr val="006666"/>
                </a:solidFill>
                <a:latin typeface="Arial"/>
                <a:cs typeface="Arial"/>
              </a:rPr>
              <a:t> </a:t>
            </a:r>
            <a:r>
              <a:rPr sz="1600" b="1" spc="-5" dirty="0">
                <a:solidFill>
                  <a:srgbClr val="006666"/>
                </a:solidFill>
                <a:latin typeface="Arial"/>
                <a:cs typeface="Arial"/>
              </a:rPr>
              <a:t>rhinopharyngites</a:t>
            </a:r>
            <a:endParaRPr sz="1600" dirty="0">
              <a:latin typeface="Arial"/>
              <a:cs typeface="Arial"/>
            </a:endParaRPr>
          </a:p>
          <a:p>
            <a:pPr marL="822325">
              <a:lnSpc>
                <a:spcPts val="1870"/>
              </a:lnSpc>
            </a:pPr>
            <a:r>
              <a:rPr sz="1600" b="1" spc="-5" dirty="0">
                <a:solidFill>
                  <a:srgbClr val="006666"/>
                </a:solidFill>
                <a:latin typeface="Arial"/>
                <a:cs typeface="Arial"/>
              </a:rPr>
              <a:t>H1 : Différence entre les 2 </a:t>
            </a:r>
            <a:r>
              <a:rPr sz="1600" b="1" spc="-10" dirty="0">
                <a:solidFill>
                  <a:srgbClr val="006666"/>
                </a:solidFill>
                <a:latin typeface="Arial"/>
                <a:cs typeface="Arial"/>
              </a:rPr>
              <a:t>modes </a:t>
            </a:r>
            <a:r>
              <a:rPr sz="1600" b="1" spc="-5" dirty="0">
                <a:solidFill>
                  <a:srgbClr val="006666"/>
                </a:solidFill>
                <a:latin typeface="Arial"/>
                <a:cs typeface="Arial"/>
              </a:rPr>
              <a:t>de</a:t>
            </a:r>
            <a:r>
              <a:rPr sz="1600" b="1" spc="90" dirty="0">
                <a:solidFill>
                  <a:srgbClr val="006666"/>
                </a:solidFill>
                <a:latin typeface="Arial"/>
                <a:cs typeface="Arial"/>
              </a:rPr>
              <a:t> </a:t>
            </a:r>
            <a:r>
              <a:rPr sz="1600" b="1" spc="-5" dirty="0">
                <a:solidFill>
                  <a:srgbClr val="006666"/>
                </a:solidFill>
                <a:latin typeface="Arial"/>
                <a:cs typeface="Arial"/>
              </a:rPr>
              <a:t>garde</a:t>
            </a:r>
            <a:endParaRPr sz="1600" dirty="0">
              <a:latin typeface="Arial"/>
              <a:cs typeface="Arial"/>
            </a:endParaRPr>
          </a:p>
          <a:p>
            <a:pPr marL="12700">
              <a:lnSpc>
                <a:spcPts val="2350"/>
              </a:lnSpc>
            </a:pPr>
            <a:r>
              <a:rPr sz="2000" b="1" dirty="0">
                <a:solidFill>
                  <a:srgbClr val="FFFFFF"/>
                </a:solidFill>
                <a:latin typeface="Arial"/>
                <a:cs typeface="Arial"/>
              </a:rPr>
              <a:t>44</a:t>
            </a:r>
            <a:endParaRPr sz="2000" dirty="0">
              <a:latin typeface="Arial"/>
              <a:cs typeface="Arial"/>
            </a:endParaRPr>
          </a:p>
          <a:p>
            <a:pPr>
              <a:spcBef>
                <a:spcPts val="25"/>
              </a:spcBef>
            </a:pPr>
            <a:endParaRPr sz="2600" dirty="0">
              <a:latin typeface="Times New Roman"/>
              <a:cs typeface="Times New Roman"/>
            </a:endParaRPr>
          </a:p>
        </p:txBody>
      </p:sp>
      <p:sp>
        <p:nvSpPr>
          <p:cNvPr id="29" name="object 27">
            <a:extLst>
              <a:ext uri="{FF2B5EF4-FFF2-40B4-BE49-F238E27FC236}">
                <a16:creationId xmlns:a16="http://schemas.microsoft.com/office/drawing/2014/main" id="{32538315-FC21-4A59-923B-9D733597FB77}"/>
              </a:ext>
            </a:extLst>
          </p:cNvPr>
          <p:cNvSpPr txBox="1"/>
          <p:nvPr/>
        </p:nvSpPr>
        <p:spPr>
          <a:xfrm>
            <a:off x="1510391" y="1606368"/>
            <a:ext cx="8625205" cy="1202252"/>
          </a:xfrm>
          <a:prstGeom prst="rect">
            <a:avLst/>
          </a:prstGeom>
        </p:spPr>
        <p:txBody>
          <a:bodyPr vert="horz" wrap="square" lIns="0" tIns="12065" rIns="0" bIns="0" rtlCol="0">
            <a:spAutoFit/>
          </a:bodyPr>
          <a:lstStyle/>
          <a:p>
            <a:pPr marL="1348105">
              <a:lnSpc>
                <a:spcPts val="1620"/>
              </a:lnSpc>
              <a:spcBef>
                <a:spcPts val="95"/>
              </a:spcBef>
            </a:pPr>
            <a:endParaRPr sz="2600" dirty="0">
              <a:latin typeface="Times New Roman"/>
              <a:cs typeface="Times New Roman"/>
            </a:endParaRPr>
          </a:p>
          <a:p>
            <a:pPr marL="984250" indent="-342900">
              <a:buAutoNum type="arabicPeriod" startAt="2"/>
              <a:tabLst>
                <a:tab pos="984250" algn="l"/>
                <a:tab pos="984885" algn="l"/>
              </a:tabLst>
            </a:pPr>
            <a:r>
              <a:rPr sz="1600" b="1" spc="-5" dirty="0">
                <a:solidFill>
                  <a:srgbClr val="006666"/>
                </a:solidFill>
                <a:latin typeface="Arial"/>
                <a:cs typeface="Arial"/>
              </a:rPr>
              <a:t>Caractère qualitatif 1 : Garde en crèche ou à</a:t>
            </a:r>
            <a:r>
              <a:rPr sz="1600" b="1" spc="120" dirty="0">
                <a:solidFill>
                  <a:srgbClr val="006666"/>
                </a:solidFill>
                <a:latin typeface="Arial"/>
                <a:cs typeface="Arial"/>
              </a:rPr>
              <a:t> </a:t>
            </a:r>
            <a:r>
              <a:rPr sz="1600" b="1" spc="-5" dirty="0">
                <a:solidFill>
                  <a:srgbClr val="006666"/>
                </a:solidFill>
                <a:latin typeface="Arial"/>
                <a:cs typeface="Arial"/>
              </a:rPr>
              <a:t>domicile</a:t>
            </a:r>
            <a:endParaRPr sz="1600" dirty="0">
              <a:latin typeface="Arial"/>
              <a:cs typeface="Arial"/>
            </a:endParaRPr>
          </a:p>
          <a:p>
            <a:pPr marL="984250"/>
            <a:r>
              <a:rPr sz="1600" b="1" spc="-5" dirty="0">
                <a:solidFill>
                  <a:srgbClr val="006666"/>
                </a:solidFill>
                <a:latin typeface="Arial"/>
                <a:cs typeface="Arial"/>
              </a:rPr>
              <a:t>Caractère qualitatif 2 : </a:t>
            </a:r>
            <a:r>
              <a:rPr sz="1600" b="1" spc="-30" dirty="0">
                <a:solidFill>
                  <a:srgbClr val="006666"/>
                </a:solidFill>
                <a:latin typeface="Arial"/>
                <a:cs typeface="Arial"/>
              </a:rPr>
              <a:t>Avoir </a:t>
            </a:r>
            <a:r>
              <a:rPr sz="1600" b="1" spc="-10" dirty="0">
                <a:solidFill>
                  <a:srgbClr val="006666"/>
                </a:solidFill>
                <a:latin typeface="Arial"/>
                <a:cs typeface="Arial"/>
              </a:rPr>
              <a:t>une rhinopharyngite </a:t>
            </a:r>
            <a:r>
              <a:rPr sz="1600" b="1" spc="-5" dirty="0">
                <a:solidFill>
                  <a:srgbClr val="006666"/>
                </a:solidFill>
                <a:latin typeface="Arial"/>
                <a:cs typeface="Arial"/>
              </a:rPr>
              <a:t>ou</a:t>
            </a:r>
            <a:r>
              <a:rPr sz="1600" b="1" spc="245" dirty="0">
                <a:solidFill>
                  <a:srgbClr val="006666"/>
                </a:solidFill>
                <a:latin typeface="Arial"/>
                <a:cs typeface="Arial"/>
              </a:rPr>
              <a:t> </a:t>
            </a:r>
            <a:r>
              <a:rPr sz="1600" b="1" spc="-10" dirty="0">
                <a:solidFill>
                  <a:srgbClr val="006666"/>
                </a:solidFill>
                <a:latin typeface="Arial"/>
                <a:cs typeface="Arial"/>
              </a:rPr>
              <a:t>non</a:t>
            </a:r>
            <a:endParaRPr sz="1600" dirty="0">
              <a:latin typeface="Arial"/>
              <a:cs typeface="Arial"/>
            </a:endParaRPr>
          </a:p>
          <a:p>
            <a:pPr marR="605790" algn="ctr"/>
            <a:r>
              <a:rPr sz="1600" b="1" spc="-10" dirty="0">
                <a:solidFill>
                  <a:srgbClr val="006666"/>
                </a:solidFill>
                <a:latin typeface="Arial"/>
                <a:cs typeface="Arial"/>
              </a:rPr>
              <a:t>Donc</a:t>
            </a:r>
            <a:endParaRPr sz="1600" dirty="0">
              <a:latin typeface="Arial"/>
              <a:cs typeface="Arial"/>
            </a:endParaRPr>
          </a:p>
          <a:p>
            <a:pPr marR="608330" algn="ctr"/>
            <a:r>
              <a:rPr sz="1600" b="1" spc="-35" dirty="0">
                <a:solidFill>
                  <a:srgbClr val="006666"/>
                </a:solidFill>
                <a:latin typeface="Arial"/>
                <a:cs typeface="Arial"/>
              </a:rPr>
              <a:t>Test </a:t>
            </a:r>
            <a:r>
              <a:rPr sz="1600" b="1" spc="-5" dirty="0">
                <a:solidFill>
                  <a:srgbClr val="006666"/>
                </a:solidFill>
                <a:latin typeface="Arial"/>
                <a:cs typeface="Arial"/>
              </a:rPr>
              <a:t>= Comparaison de</a:t>
            </a:r>
            <a:r>
              <a:rPr sz="1600" b="1" spc="70" dirty="0">
                <a:solidFill>
                  <a:srgbClr val="006666"/>
                </a:solidFill>
                <a:latin typeface="Arial"/>
                <a:cs typeface="Arial"/>
              </a:rPr>
              <a:t> </a:t>
            </a:r>
            <a:r>
              <a:rPr sz="1600" b="1" spc="-5" dirty="0" err="1">
                <a:solidFill>
                  <a:srgbClr val="006666"/>
                </a:solidFill>
                <a:latin typeface="Arial"/>
                <a:cs typeface="Arial"/>
              </a:rPr>
              <a:t>pourcentage</a:t>
            </a:r>
            <a:r>
              <a:rPr lang="fr-FR" sz="1600" b="1" spc="-5" dirty="0">
                <a:solidFill>
                  <a:srgbClr val="006666"/>
                </a:solidFill>
                <a:latin typeface="Arial"/>
                <a:cs typeface="Arial"/>
              </a:rPr>
              <a:t>s</a:t>
            </a:r>
            <a:endParaRPr sz="1600" dirty="0">
              <a:latin typeface="Arial"/>
              <a:cs typeface="Arial"/>
            </a:endParaRPr>
          </a:p>
        </p:txBody>
      </p:sp>
      <p:sp>
        <p:nvSpPr>
          <p:cNvPr id="30" name="object 27">
            <a:extLst>
              <a:ext uri="{FF2B5EF4-FFF2-40B4-BE49-F238E27FC236}">
                <a16:creationId xmlns:a16="http://schemas.microsoft.com/office/drawing/2014/main" id="{4D9A4D26-FA89-4B9E-8385-53913E459840}"/>
              </a:ext>
            </a:extLst>
          </p:cNvPr>
          <p:cNvSpPr txBox="1"/>
          <p:nvPr/>
        </p:nvSpPr>
        <p:spPr>
          <a:xfrm>
            <a:off x="1585596" y="2667001"/>
            <a:ext cx="8625205" cy="668773"/>
          </a:xfrm>
          <a:prstGeom prst="rect">
            <a:avLst/>
          </a:prstGeom>
        </p:spPr>
        <p:txBody>
          <a:bodyPr vert="horz" wrap="square" lIns="0" tIns="12065" rIns="0" bIns="0" rtlCol="0">
            <a:spAutoFit/>
          </a:bodyPr>
          <a:lstStyle/>
          <a:p>
            <a:pPr marL="1348105">
              <a:lnSpc>
                <a:spcPts val="1620"/>
              </a:lnSpc>
              <a:spcBef>
                <a:spcPts val="95"/>
              </a:spcBef>
            </a:pPr>
            <a:endParaRPr sz="2600" dirty="0">
              <a:latin typeface="Times New Roman"/>
              <a:cs typeface="Times New Roman"/>
            </a:endParaRPr>
          </a:p>
          <a:p>
            <a:pPr marL="871855" indent="-227329">
              <a:spcBef>
                <a:spcPts val="1555"/>
              </a:spcBef>
              <a:buFont typeface="Arial"/>
              <a:buAutoNum type="arabicPeriod" startAt="3"/>
              <a:tabLst>
                <a:tab pos="872490" algn="l"/>
              </a:tabLst>
            </a:pPr>
            <a:r>
              <a:rPr sz="1600" b="1" spc="-5" dirty="0">
                <a:solidFill>
                  <a:srgbClr val="186666"/>
                </a:solidFill>
                <a:latin typeface="Symbol"/>
                <a:cs typeface="Symbol"/>
              </a:rPr>
              <a:t></a:t>
            </a:r>
            <a:r>
              <a:rPr sz="1600" b="1" spc="-5" dirty="0">
                <a:solidFill>
                  <a:srgbClr val="186666"/>
                </a:solidFill>
                <a:latin typeface="Times New Roman"/>
                <a:cs typeface="Times New Roman"/>
              </a:rPr>
              <a:t> </a:t>
            </a:r>
            <a:r>
              <a:rPr sz="1600" b="1" spc="-5" dirty="0">
                <a:solidFill>
                  <a:srgbClr val="186666"/>
                </a:solidFill>
                <a:latin typeface="Arial"/>
                <a:cs typeface="Arial"/>
              </a:rPr>
              <a:t>= 5% défini à</a:t>
            </a:r>
            <a:r>
              <a:rPr sz="1600" b="1" spc="110" dirty="0">
                <a:solidFill>
                  <a:srgbClr val="186666"/>
                </a:solidFill>
                <a:latin typeface="Arial"/>
                <a:cs typeface="Arial"/>
              </a:rPr>
              <a:t> </a:t>
            </a:r>
            <a:r>
              <a:rPr sz="1600" b="1" spc="-5" dirty="0">
                <a:solidFill>
                  <a:srgbClr val="186666"/>
                </a:solidFill>
                <a:latin typeface="Arial"/>
                <a:cs typeface="Arial"/>
              </a:rPr>
              <a:t>priori</a:t>
            </a:r>
            <a:endParaRPr sz="16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ppt_x"/>
                                          </p:val>
                                        </p:tav>
                                        <p:tav tm="100000">
                                          <p:val>
                                            <p:strVal val="#ppt_x"/>
                                          </p:val>
                                        </p:tav>
                                      </p:tavLst>
                                    </p:anim>
                                    <p:anim calcmode="lin" valueType="num">
                                      <p:cBhvr additive="base">
                                        <p:cTn id="6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500" fill="hold"/>
                                        <p:tgtEl>
                                          <p:spTgt spid="6"/>
                                        </p:tgtEl>
                                        <p:attrNameLst>
                                          <p:attrName>ppt_x</p:attrName>
                                        </p:attrNameLst>
                                      </p:cBhvr>
                                      <p:tavLst>
                                        <p:tav tm="0">
                                          <p:val>
                                            <p:strVal val="#ppt_x"/>
                                          </p:val>
                                        </p:tav>
                                        <p:tav tm="100000">
                                          <p:val>
                                            <p:strVal val="#ppt_x"/>
                                          </p:val>
                                        </p:tav>
                                      </p:tavLst>
                                    </p:anim>
                                    <p:anim calcmode="lin" valueType="num">
                                      <p:cBhvr additive="base">
                                        <p:cTn id="74" dur="500" fill="hold"/>
                                        <p:tgtEl>
                                          <p:spTgt spid="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500" fill="hold"/>
                                        <p:tgtEl>
                                          <p:spTgt spid="7"/>
                                        </p:tgtEl>
                                        <p:attrNameLst>
                                          <p:attrName>ppt_x</p:attrName>
                                        </p:attrNameLst>
                                      </p:cBhvr>
                                      <p:tavLst>
                                        <p:tav tm="0">
                                          <p:val>
                                            <p:strVal val="#ppt_x"/>
                                          </p:val>
                                        </p:tav>
                                        <p:tav tm="100000">
                                          <p:val>
                                            <p:strVal val="#ppt_x"/>
                                          </p:val>
                                        </p:tav>
                                      </p:tavLst>
                                    </p:anim>
                                    <p:anim calcmode="lin" valueType="num">
                                      <p:cBhvr additive="base">
                                        <p:cTn id="7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animBg="1"/>
      <p:bldP spid="12" grpId="0" animBg="1"/>
      <p:bldP spid="13" grpId="0" animBg="1"/>
      <p:bldP spid="14" grpId="0" animBg="1"/>
      <p:bldP spid="15" grpId="0" animBg="1"/>
      <p:bldP spid="16" grpId="0" animBg="1"/>
      <p:bldP spid="17" grpId="0" animBg="1"/>
      <p:bldP spid="18" grpId="0"/>
      <p:bldP spid="19" grpId="0"/>
      <p:bldP spid="20"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959601" y="742950"/>
            <a:ext cx="2962275" cy="0"/>
          </a:xfrm>
          <a:custGeom>
            <a:avLst/>
            <a:gdLst/>
            <a:ahLst/>
            <a:cxnLst/>
            <a:rect l="l" t="t" r="r" b="b"/>
            <a:pathLst>
              <a:path w="2962275">
                <a:moveTo>
                  <a:pt x="0" y="0"/>
                </a:moveTo>
                <a:lnTo>
                  <a:pt x="2962275" y="0"/>
                </a:lnTo>
              </a:path>
            </a:pathLst>
          </a:custGeom>
          <a:ln w="9525">
            <a:solidFill>
              <a:srgbClr val="99CCCC"/>
            </a:solidFill>
          </a:ln>
        </p:spPr>
        <p:txBody>
          <a:bodyPr wrap="square" lIns="0" tIns="0" rIns="0" bIns="0" rtlCol="0"/>
          <a:lstStyle/>
          <a:p>
            <a:endParaRPr/>
          </a:p>
        </p:txBody>
      </p:sp>
      <p:sp>
        <p:nvSpPr>
          <p:cNvPr id="3" name="object 3"/>
          <p:cNvSpPr/>
          <p:nvPr/>
        </p:nvSpPr>
        <p:spPr>
          <a:xfrm>
            <a:off x="2682876" y="742950"/>
            <a:ext cx="1468755" cy="0"/>
          </a:xfrm>
          <a:custGeom>
            <a:avLst/>
            <a:gdLst/>
            <a:ahLst/>
            <a:cxnLst/>
            <a:rect l="l" t="t" r="r" b="b"/>
            <a:pathLst>
              <a:path w="1468755">
                <a:moveTo>
                  <a:pt x="0" y="0"/>
                </a:moveTo>
                <a:lnTo>
                  <a:pt x="1468501" y="0"/>
                </a:lnTo>
              </a:path>
            </a:pathLst>
          </a:custGeom>
          <a:ln w="9525">
            <a:solidFill>
              <a:srgbClr val="99CCCC"/>
            </a:solidFill>
          </a:ln>
        </p:spPr>
        <p:txBody>
          <a:bodyPr wrap="square" lIns="0" tIns="0" rIns="0" bIns="0" rtlCol="0"/>
          <a:lstStyle/>
          <a:p>
            <a:endParaRPr/>
          </a:p>
        </p:txBody>
      </p:sp>
      <p:graphicFrame>
        <p:nvGraphicFramePr>
          <p:cNvPr id="4" name="object 4"/>
          <p:cNvGraphicFramePr>
            <a:graphicFrameLocks noGrp="1"/>
          </p:cNvGraphicFramePr>
          <p:nvPr/>
        </p:nvGraphicFramePr>
        <p:xfrm>
          <a:off x="1770062" y="1293749"/>
          <a:ext cx="8639174" cy="3221096"/>
        </p:xfrm>
        <a:graphic>
          <a:graphicData uri="http://schemas.openxmlformats.org/drawingml/2006/table">
            <a:tbl>
              <a:tblPr firstRow="1" bandRow="1">
                <a:tableStyleId>{2D5ABB26-0587-4C30-8999-92F81FD0307C}</a:tableStyleId>
              </a:tblPr>
              <a:tblGrid>
                <a:gridCol w="771525">
                  <a:extLst>
                    <a:ext uri="{9D8B030D-6E8A-4147-A177-3AD203B41FA5}">
                      <a16:colId xmlns:a16="http://schemas.microsoft.com/office/drawing/2014/main" val="20000"/>
                    </a:ext>
                  </a:extLst>
                </a:gridCol>
                <a:gridCol w="977900">
                  <a:extLst>
                    <a:ext uri="{9D8B030D-6E8A-4147-A177-3AD203B41FA5}">
                      <a16:colId xmlns:a16="http://schemas.microsoft.com/office/drawing/2014/main" val="20001"/>
                    </a:ext>
                  </a:extLst>
                </a:gridCol>
                <a:gridCol w="882650">
                  <a:extLst>
                    <a:ext uri="{9D8B030D-6E8A-4147-A177-3AD203B41FA5}">
                      <a16:colId xmlns:a16="http://schemas.microsoft.com/office/drawing/2014/main" val="20002"/>
                    </a:ext>
                  </a:extLst>
                </a:gridCol>
                <a:gridCol w="876300">
                  <a:extLst>
                    <a:ext uri="{9D8B030D-6E8A-4147-A177-3AD203B41FA5}">
                      <a16:colId xmlns:a16="http://schemas.microsoft.com/office/drawing/2014/main" val="20003"/>
                    </a:ext>
                  </a:extLst>
                </a:gridCol>
                <a:gridCol w="749300">
                  <a:extLst>
                    <a:ext uri="{9D8B030D-6E8A-4147-A177-3AD203B41FA5}">
                      <a16:colId xmlns:a16="http://schemas.microsoft.com/office/drawing/2014/main" val="20004"/>
                    </a:ext>
                  </a:extLst>
                </a:gridCol>
                <a:gridCol w="755650">
                  <a:extLst>
                    <a:ext uri="{9D8B030D-6E8A-4147-A177-3AD203B41FA5}">
                      <a16:colId xmlns:a16="http://schemas.microsoft.com/office/drawing/2014/main" val="20005"/>
                    </a:ext>
                  </a:extLst>
                </a:gridCol>
                <a:gridCol w="692150">
                  <a:extLst>
                    <a:ext uri="{9D8B030D-6E8A-4147-A177-3AD203B41FA5}">
                      <a16:colId xmlns:a16="http://schemas.microsoft.com/office/drawing/2014/main" val="20006"/>
                    </a:ext>
                  </a:extLst>
                </a:gridCol>
                <a:gridCol w="728345">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8979">
                  <a:extLst>
                    <a:ext uri="{9D8B030D-6E8A-4147-A177-3AD203B41FA5}">
                      <a16:colId xmlns:a16="http://schemas.microsoft.com/office/drawing/2014/main" val="20009"/>
                    </a:ext>
                  </a:extLst>
                </a:gridCol>
                <a:gridCol w="752475">
                  <a:extLst>
                    <a:ext uri="{9D8B030D-6E8A-4147-A177-3AD203B41FA5}">
                      <a16:colId xmlns:a16="http://schemas.microsoft.com/office/drawing/2014/main" val="20010"/>
                    </a:ext>
                  </a:extLst>
                </a:gridCol>
              </a:tblGrid>
              <a:tr h="517525">
                <a:tc>
                  <a:txBody>
                    <a:bodyPr/>
                    <a:lstStyle/>
                    <a:p>
                      <a:pPr>
                        <a:lnSpc>
                          <a:spcPct val="100000"/>
                        </a:lnSpc>
                      </a:pPr>
                      <a:endParaRPr sz="1000">
                        <a:latin typeface="Times New Roman"/>
                        <a:cs typeface="Times New Roman"/>
                      </a:endParaRPr>
                    </a:p>
                  </a:txBody>
                  <a:tcPr marL="0" marR="0" marT="0" marB="0">
                    <a:lnR w="12700">
                      <a:solidFill>
                        <a:srgbClr val="000000"/>
                      </a:solidFill>
                      <a:prstDash val="solid"/>
                    </a:lnR>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36220">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950">
                        <a:latin typeface="Times New Roman"/>
                        <a:cs typeface="Times New Roman"/>
                      </a:endParaRPr>
                    </a:p>
                    <a:p>
                      <a:pPr marL="635" algn="ctr">
                        <a:lnSpc>
                          <a:spcPct val="100000"/>
                        </a:lnSpc>
                      </a:pPr>
                      <a:r>
                        <a:rPr sz="1200" b="1" spc="-5" dirty="0">
                          <a:solidFill>
                            <a:srgbClr val="FF0000"/>
                          </a:solidFill>
                          <a:latin typeface="Verdana"/>
                          <a:cs typeface="Verdana"/>
                        </a:rPr>
                        <a:t>0,05</a:t>
                      </a:r>
                      <a:endParaRPr sz="12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23520">
                        <a:lnSpc>
                          <a:spcPct val="100000"/>
                        </a:lnSpc>
                        <a:spcBef>
                          <a:spcPts val="5"/>
                        </a:spcBef>
                      </a:pPr>
                      <a:r>
                        <a:rPr sz="900" b="1" spc="-5" dirty="0">
                          <a:latin typeface="Verdana"/>
                          <a:cs typeface="Verdana"/>
                        </a:rPr>
                        <a:t>0,06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20979">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3175" algn="ctr">
                        <a:lnSpc>
                          <a:spcPct val="100000"/>
                        </a:lnSpc>
                        <a:spcBef>
                          <a:spcPts val="5"/>
                        </a:spcBef>
                      </a:pPr>
                      <a:r>
                        <a:rPr sz="900" b="1" spc="-5" dirty="0">
                          <a:latin typeface="Verdana"/>
                          <a:cs typeface="Verdana"/>
                        </a:rPr>
                        <a:t>0,08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5425" algn="r">
                        <a:lnSpc>
                          <a:spcPct val="100000"/>
                        </a:lnSpc>
                        <a:spcBef>
                          <a:spcPts val="5"/>
                        </a:spcBef>
                      </a:pPr>
                      <a:r>
                        <a:rPr sz="900" b="1" spc="-5" dirty="0">
                          <a:latin typeface="Verdana"/>
                          <a:cs typeface="Verdana"/>
                        </a:rPr>
                        <a:t>0,0</a:t>
                      </a:r>
                      <a:r>
                        <a:rPr sz="900" b="1" dirty="0">
                          <a:latin typeface="Verdana"/>
                          <a:cs typeface="Verdana"/>
                        </a:rPr>
                        <a:t>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35"/>
                        </a:spcBef>
                      </a:pPr>
                      <a:endParaRPr sz="1950">
                        <a:latin typeface="Times New Roman"/>
                        <a:cs typeface="Times New Roman"/>
                      </a:endParaRPr>
                    </a:p>
                    <a:p>
                      <a:pPr marL="331470">
                        <a:lnSpc>
                          <a:spcPct val="100000"/>
                        </a:lnSpc>
                      </a:pPr>
                      <a:r>
                        <a:rPr sz="1200" b="1" dirty="0">
                          <a:solidFill>
                            <a:srgbClr val="FF0000"/>
                          </a:solidFill>
                          <a:latin typeface="Verdana"/>
                          <a:cs typeface="Verdana"/>
                        </a:rPr>
                        <a:t>0</a:t>
                      </a:r>
                      <a:endParaRPr sz="12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2,17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11454">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
                        </a:spcBef>
                      </a:pPr>
                      <a:endParaRPr sz="1650">
                        <a:latin typeface="Times New Roman"/>
                        <a:cs typeface="Times New Roman"/>
                      </a:endParaRPr>
                    </a:p>
                    <a:p>
                      <a:pPr algn="ctr">
                        <a:lnSpc>
                          <a:spcPct val="100000"/>
                        </a:lnSpc>
                        <a:spcBef>
                          <a:spcPts val="5"/>
                        </a:spcBef>
                      </a:pPr>
                      <a:r>
                        <a:rPr sz="1500" b="1" dirty="0">
                          <a:solidFill>
                            <a:srgbClr val="FF0000"/>
                          </a:solidFill>
                          <a:latin typeface="Verdana"/>
                          <a:cs typeface="Verdana"/>
                        </a:rPr>
                        <a:t>1,96</a:t>
                      </a:r>
                      <a:endParaRPr sz="15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8120">
                        <a:lnSpc>
                          <a:spcPct val="100000"/>
                        </a:lnSpc>
                        <a:spcBef>
                          <a:spcPts val="5"/>
                        </a:spcBef>
                      </a:pPr>
                      <a:r>
                        <a:rPr sz="900" spc="-5" dirty="0">
                          <a:latin typeface="Verdana"/>
                          <a:cs typeface="Verdana"/>
                        </a:rPr>
                        <a:t>1,881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4945">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1,751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00660"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L="283845">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1,405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L="283845">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1,126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L="283845">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1</a:t>
                      </a:r>
                      <a:r>
                        <a:rPr sz="900" spc="-5" dirty="0">
                          <a:latin typeface="Verdana"/>
                          <a:cs typeface="Verdana"/>
                        </a:rPr>
                        <a:t>,</a:t>
                      </a:r>
                      <a:r>
                        <a:rPr sz="900" dirty="0">
                          <a:latin typeface="Verdana"/>
                          <a:cs typeface="Verdana"/>
                        </a:rPr>
                        <a:t>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L="283845">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0,739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L="283845">
                        <a:lnSpc>
                          <a:spcPct val="100000"/>
                        </a:lnSpc>
                        <a:spcBef>
                          <a:spcPts val="465"/>
                        </a:spcBef>
                      </a:pPr>
                      <a:r>
                        <a:rPr sz="900" b="1" spc="-5" dirty="0">
                          <a:latin typeface="Verdana"/>
                          <a:cs typeface="Verdana"/>
                        </a:rPr>
                        <a:t>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L="283845">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34315">
                        <a:lnSpc>
                          <a:spcPct val="100000"/>
                        </a:lnSpc>
                        <a:spcBef>
                          <a:spcPts val="465"/>
                        </a:spcBef>
                      </a:pPr>
                      <a:r>
                        <a:rPr sz="900" spc="-5" dirty="0">
                          <a:latin typeface="Verdana"/>
                          <a:cs typeface="Verdana"/>
                        </a:rPr>
                        <a:t>0,44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L="283845">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L="283845">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L="283845">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34315">
                        <a:lnSpc>
                          <a:spcPct val="100000"/>
                        </a:lnSpc>
                        <a:spcBef>
                          <a:spcPts val="465"/>
                        </a:spcBef>
                      </a:pPr>
                      <a:r>
                        <a:rPr sz="900" spc="-5" dirty="0">
                          <a:latin typeface="Verdana"/>
                          <a:cs typeface="Verdana"/>
                        </a:rPr>
                        <a:t>0,05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5" name="object 5"/>
          <p:cNvSpPr txBox="1"/>
          <p:nvPr/>
        </p:nvSpPr>
        <p:spPr>
          <a:xfrm>
            <a:off x="4151377" y="404876"/>
            <a:ext cx="2808605" cy="312265"/>
          </a:xfrm>
          <a:prstGeom prst="rect">
            <a:avLst/>
          </a:prstGeom>
          <a:solidFill>
            <a:srgbClr val="FFFFFF"/>
          </a:solidFill>
          <a:ln w="9525">
            <a:solidFill>
              <a:srgbClr val="000000"/>
            </a:solidFill>
          </a:ln>
        </p:spPr>
        <p:txBody>
          <a:bodyPr vert="horz" wrap="square" lIns="0" tIns="34925" rIns="0" bIns="0" rtlCol="0">
            <a:spAutoFit/>
          </a:bodyPr>
          <a:lstStyle/>
          <a:p>
            <a:pPr marL="91440">
              <a:spcBef>
                <a:spcPts val="275"/>
              </a:spcBef>
            </a:pPr>
            <a:r>
              <a:rPr b="1" spc="-5" dirty="0">
                <a:solidFill>
                  <a:srgbClr val="5F5F5F"/>
                </a:solidFill>
                <a:latin typeface="Comic Sans MS"/>
                <a:cs typeface="Comic Sans MS"/>
              </a:rPr>
              <a:t>Table de l</a:t>
            </a:r>
            <a:r>
              <a:rPr b="1" spc="-5" dirty="0">
                <a:solidFill>
                  <a:srgbClr val="5F5F5F"/>
                </a:solidFill>
                <a:latin typeface="Arial"/>
                <a:cs typeface="Arial"/>
              </a:rPr>
              <a:t>’é</a:t>
            </a:r>
            <a:r>
              <a:rPr b="1" spc="-5" dirty="0">
                <a:solidFill>
                  <a:srgbClr val="5F5F5F"/>
                </a:solidFill>
                <a:latin typeface="Comic Sans MS"/>
                <a:cs typeface="Comic Sans MS"/>
              </a:rPr>
              <a:t>cart</a:t>
            </a:r>
            <a:r>
              <a:rPr b="1" spc="-50" dirty="0">
                <a:solidFill>
                  <a:srgbClr val="5F5F5F"/>
                </a:solidFill>
                <a:latin typeface="Comic Sans MS"/>
                <a:cs typeface="Comic Sans MS"/>
              </a:rPr>
              <a:t> </a:t>
            </a:r>
            <a:r>
              <a:rPr b="1" spc="-5" dirty="0">
                <a:solidFill>
                  <a:srgbClr val="5F5F5F"/>
                </a:solidFill>
                <a:latin typeface="Comic Sans MS"/>
                <a:cs typeface="Comic Sans MS"/>
              </a:rPr>
              <a:t>r</a:t>
            </a:r>
            <a:r>
              <a:rPr b="1" spc="-5" dirty="0">
                <a:solidFill>
                  <a:srgbClr val="5F5F5F"/>
                </a:solidFill>
                <a:latin typeface="Arial"/>
                <a:cs typeface="Arial"/>
              </a:rPr>
              <a:t>é</a:t>
            </a:r>
            <a:r>
              <a:rPr b="1" spc="-5" dirty="0">
                <a:solidFill>
                  <a:srgbClr val="5F5F5F"/>
                </a:solidFill>
                <a:latin typeface="Comic Sans MS"/>
                <a:cs typeface="Comic Sans MS"/>
              </a:rPr>
              <a:t>duit</a:t>
            </a:r>
            <a:endParaRPr>
              <a:latin typeface="Comic Sans MS"/>
              <a:cs typeface="Comic Sans MS"/>
            </a:endParaRPr>
          </a:p>
        </p:txBody>
      </p:sp>
      <p:sp>
        <p:nvSpPr>
          <p:cNvPr id="6" name="object 6"/>
          <p:cNvSpPr/>
          <p:nvPr/>
        </p:nvSpPr>
        <p:spPr>
          <a:xfrm>
            <a:off x="2927350" y="2079688"/>
            <a:ext cx="273050" cy="214312"/>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461767" y="4635245"/>
            <a:ext cx="5266055"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a:t>
            </a:r>
            <a:r>
              <a:rPr b="1" dirty="0">
                <a:solidFill>
                  <a:srgbClr val="5F5F5F"/>
                </a:solidFill>
                <a:latin typeface="Comic Sans MS"/>
                <a:cs typeface="Comic Sans MS"/>
              </a:rPr>
              <a:t>pour les petites </a:t>
            </a:r>
            <a:r>
              <a:rPr b="1" spc="-5" dirty="0">
                <a:solidFill>
                  <a:srgbClr val="5F5F5F"/>
                </a:solidFill>
                <a:latin typeface="Comic Sans MS"/>
                <a:cs typeface="Comic Sans MS"/>
              </a:rPr>
              <a:t>valeurs de la</a:t>
            </a:r>
            <a:r>
              <a:rPr b="1" spc="-90" dirty="0">
                <a:solidFill>
                  <a:srgbClr val="5F5F5F"/>
                </a:solidFill>
                <a:latin typeface="Comic Sans MS"/>
                <a:cs typeface="Comic Sans MS"/>
              </a:rPr>
              <a:t> </a:t>
            </a:r>
            <a:r>
              <a:rPr b="1" spc="-5" dirty="0">
                <a:solidFill>
                  <a:srgbClr val="5F5F5F"/>
                </a:solidFill>
                <a:latin typeface="Comic Sans MS"/>
                <a:cs typeface="Comic Sans MS"/>
              </a:rPr>
              <a:t>probabilité</a:t>
            </a:r>
            <a:endParaRPr>
              <a:latin typeface="Comic Sans MS"/>
              <a:cs typeface="Comic Sans MS"/>
            </a:endParaRPr>
          </a:p>
        </p:txBody>
      </p:sp>
      <p:sp>
        <p:nvSpPr>
          <p:cNvPr id="8" name="object 8"/>
          <p:cNvSpPr/>
          <p:nvPr/>
        </p:nvSpPr>
        <p:spPr>
          <a:xfrm>
            <a:off x="2349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2349500" y="3428937"/>
            <a:ext cx="101600" cy="65087"/>
          </a:xfrm>
          <a:prstGeom prst="rect">
            <a:avLst/>
          </a:prstGeom>
          <a:blipFill>
            <a:blip r:embed="rId4" cstate="print"/>
            <a:stretch>
              <a:fillRect/>
            </a:stretch>
          </a:blipFill>
        </p:spPr>
        <p:txBody>
          <a:bodyPr wrap="square" lIns="0" tIns="0" rIns="0" bIns="0" rtlCol="0"/>
          <a:lstStyle/>
          <a:p>
            <a:endParaRPr/>
          </a:p>
        </p:txBody>
      </p:sp>
      <p:graphicFrame>
        <p:nvGraphicFramePr>
          <p:cNvPr id="10" name="object 10"/>
          <p:cNvGraphicFramePr>
            <a:graphicFrameLocks noGrp="1"/>
          </p:cNvGraphicFramePr>
          <p:nvPr/>
        </p:nvGraphicFramePr>
        <p:xfrm>
          <a:off x="1978330" y="4987925"/>
          <a:ext cx="8074025" cy="1035050"/>
        </p:xfrm>
        <a:graphic>
          <a:graphicData uri="http://schemas.openxmlformats.org/drawingml/2006/table">
            <a:tbl>
              <a:tblPr firstRow="1" bandRow="1">
                <a:tableStyleId>{2D5ABB26-0587-4C30-8999-92F81FD0307C}</a:tableStyleId>
              </a:tblPr>
              <a:tblGrid>
                <a:gridCol w="1041400">
                  <a:extLst>
                    <a:ext uri="{9D8B030D-6E8A-4147-A177-3AD203B41FA5}">
                      <a16:colId xmlns:a16="http://schemas.microsoft.com/office/drawing/2014/main" val="20000"/>
                    </a:ext>
                  </a:extLst>
                </a:gridCol>
                <a:gridCol w="1079500">
                  <a:extLst>
                    <a:ext uri="{9D8B030D-6E8A-4147-A177-3AD203B41FA5}">
                      <a16:colId xmlns:a16="http://schemas.microsoft.com/office/drawing/2014/main" val="20001"/>
                    </a:ext>
                  </a:extLst>
                </a:gridCol>
                <a:gridCol w="936625">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152525">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273175">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0,000</a:t>
                      </a:r>
                      <a:r>
                        <a:rPr sz="900" b="1" spc="-10" dirty="0">
                          <a:latin typeface="Verdana"/>
                          <a:cs typeface="Verdana"/>
                        </a:rPr>
                        <a:t> </a:t>
                      </a: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0,000</a:t>
                      </a:r>
                      <a:r>
                        <a:rPr sz="900" b="1"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0,000 000</a:t>
                      </a:r>
                      <a:r>
                        <a:rPr sz="900" b="1" spc="-15" dirty="0">
                          <a:latin typeface="Verdana"/>
                          <a:cs typeface="Verdana"/>
                        </a:rPr>
                        <a:t>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2540" algn="ctr">
                        <a:lnSpc>
                          <a:spcPct val="100000"/>
                        </a:lnSpc>
                        <a:spcBef>
                          <a:spcPts val="5"/>
                        </a:spcBef>
                      </a:pPr>
                      <a:r>
                        <a:rPr sz="900" b="1" spc="-5" dirty="0">
                          <a:latin typeface="Verdana"/>
                          <a:cs typeface="Verdana"/>
                        </a:rPr>
                        <a:t>0,000 000</a:t>
                      </a:r>
                      <a:r>
                        <a:rPr sz="900" b="1" spc="-10" dirty="0">
                          <a:latin typeface="Verdana"/>
                          <a:cs typeface="Verdana"/>
                        </a:rPr>
                        <a:t> </a:t>
                      </a: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905" algn="ctr">
                        <a:lnSpc>
                          <a:spcPct val="100000"/>
                        </a:lnSpc>
                        <a:spcBef>
                          <a:spcPts val="5"/>
                        </a:spcBef>
                      </a:pPr>
                      <a:r>
                        <a:rPr sz="900" b="1" spc="-5" dirty="0">
                          <a:latin typeface="Verdana"/>
                          <a:cs typeface="Verdana"/>
                        </a:rPr>
                        <a:t>0,000 000</a:t>
                      </a:r>
                      <a:r>
                        <a:rPr sz="900" b="1" spc="-15"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gn="ctr">
                        <a:lnSpc>
                          <a:spcPct val="100000"/>
                        </a:lnSpc>
                        <a:spcBef>
                          <a:spcPts val="1660"/>
                        </a:spcBef>
                      </a:pPr>
                      <a:r>
                        <a:rPr sz="1700" b="1" dirty="0">
                          <a:solidFill>
                            <a:srgbClr val="FF3300"/>
                          </a:solidFill>
                          <a:latin typeface="Verdana"/>
                          <a:cs typeface="Verdana"/>
                        </a:rPr>
                        <a:t>3,2905</a:t>
                      </a:r>
                      <a:endParaRPr sz="1700">
                        <a:latin typeface="Verdana"/>
                        <a:cs typeface="Verdana"/>
                      </a:endParaRPr>
                    </a:p>
                  </a:txBody>
                  <a:tcPr marL="0" marR="0" marT="2108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60"/>
                        </a:spcBef>
                      </a:pPr>
                      <a:r>
                        <a:rPr sz="1700" b="1" dirty="0">
                          <a:solidFill>
                            <a:srgbClr val="FF3300"/>
                          </a:solidFill>
                          <a:latin typeface="Verdana"/>
                          <a:cs typeface="Verdana"/>
                        </a:rPr>
                        <a:t>3,8905</a:t>
                      </a:r>
                      <a:endParaRPr sz="1700">
                        <a:latin typeface="Verdana"/>
                        <a:cs typeface="Verdana"/>
                      </a:endParaRPr>
                    </a:p>
                  </a:txBody>
                  <a:tcPr marL="0" marR="0" marT="2108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905" algn="ctr">
                        <a:lnSpc>
                          <a:spcPct val="100000"/>
                        </a:lnSpc>
                        <a:spcBef>
                          <a:spcPts val="5"/>
                        </a:spcBef>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sp>
        <p:nvSpPr>
          <p:cNvPr id="13" name="object 13"/>
          <p:cNvSpPr/>
          <p:nvPr/>
        </p:nvSpPr>
        <p:spPr>
          <a:xfrm>
            <a:off x="1774825" y="6308726"/>
            <a:ext cx="1384300" cy="365125"/>
          </a:xfrm>
          <a:prstGeom prst="rect">
            <a:avLst/>
          </a:prstGeom>
          <a:blipFill>
            <a:blip r:embed="rId5" cstate="print"/>
            <a:stretch>
              <a:fillRect/>
            </a:stretch>
          </a:blipFill>
        </p:spPr>
        <p:txBody>
          <a:bodyPr wrap="square" lIns="0" tIns="0" rIns="0" bIns="0" rtlCol="0"/>
          <a:lstStyle/>
          <a:p>
            <a:endParaRPr/>
          </a:p>
        </p:txBody>
      </p:sp>
      <p:sp>
        <p:nvSpPr>
          <p:cNvPr id="14" name="object 14"/>
          <p:cNvSpPr txBox="1"/>
          <p:nvPr/>
        </p:nvSpPr>
        <p:spPr>
          <a:xfrm>
            <a:off x="1675588" y="931927"/>
            <a:ext cx="1621155" cy="873125"/>
          </a:xfrm>
          <a:prstGeom prst="rect">
            <a:avLst/>
          </a:prstGeom>
        </p:spPr>
        <p:txBody>
          <a:bodyPr vert="horz" wrap="square" lIns="0" tIns="12700" rIns="0" bIns="0" rtlCol="0">
            <a:spAutoFit/>
          </a:bodyPr>
          <a:lstStyle/>
          <a:p>
            <a:pPr marR="5080" algn="r">
              <a:spcBef>
                <a:spcPts val="100"/>
              </a:spcBef>
            </a:pPr>
            <a:r>
              <a:rPr b="1" spc="-5" dirty="0">
                <a:latin typeface="Symbol"/>
                <a:cs typeface="Symbol"/>
              </a:rPr>
              <a:t></a:t>
            </a:r>
            <a:endParaRPr>
              <a:latin typeface="Symbol"/>
              <a:cs typeface="Symbol"/>
            </a:endParaRPr>
          </a:p>
          <a:p>
            <a:pPr>
              <a:spcBef>
                <a:spcPts val="40"/>
              </a:spcBef>
            </a:pPr>
            <a:endParaRPr>
              <a:latin typeface="Times New Roman"/>
              <a:cs typeface="Times New Roman"/>
            </a:endParaRPr>
          </a:p>
          <a:p>
            <a:pPr marL="12700"/>
            <a:r>
              <a:rPr sz="2000" b="1" dirty="0">
                <a:solidFill>
                  <a:srgbClr val="FFFFFF"/>
                </a:solidFill>
                <a:latin typeface="Arial"/>
                <a:cs typeface="Arial"/>
              </a:rPr>
              <a:t>45</a:t>
            </a:r>
            <a:endParaRPr sz="20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46</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304695" y="1224153"/>
            <a:ext cx="8124825" cy="4742324"/>
          </a:xfrm>
          <a:prstGeom prst="rect">
            <a:avLst/>
          </a:prstGeom>
        </p:spPr>
        <p:txBody>
          <a:bodyPr vert="horz" wrap="square" lIns="0" tIns="12700" rIns="0" bIns="0" rtlCol="0">
            <a:spAutoFit/>
          </a:bodyPr>
          <a:lstStyle/>
          <a:p>
            <a:pPr marL="354965" marR="521970" indent="-342900">
              <a:spcBef>
                <a:spcPts val="100"/>
              </a:spcBef>
              <a:tabLst>
                <a:tab pos="3555365" algn="l"/>
              </a:tabLst>
            </a:pPr>
            <a:r>
              <a:rPr spc="-5" dirty="0">
                <a:latin typeface="Arial"/>
                <a:cs typeface="Arial"/>
              </a:rPr>
              <a:t>Le </a:t>
            </a:r>
            <a:r>
              <a:rPr dirty="0">
                <a:latin typeface="Arial"/>
                <a:cs typeface="Arial"/>
              </a:rPr>
              <a:t>test </a:t>
            </a:r>
            <a:r>
              <a:rPr spc="-5" dirty="0">
                <a:latin typeface="Arial"/>
                <a:cs typeface="Arial"/>
              </a:rPr>
              <a:t>statistique vient de démontrer </a:t>
            </a:r>
            <a:r>
              <a:rPr b="1" u="heavy" spc="-5" dirty="0">
                <a:uFill>
                  <a:solidFill>
                    <a:srgbClr val="000000"/>
                  </a:solidFill>
                </a:uFill>
                <a:latin typeface="Arial"/>
                <a:cs typeface="Arial"/>
              </a:rPr>
              <a:t>sur cet échantillon</a:t>
            </a:r>
            <a:r>
              <a:rPr spc="-5" dirty="0">
                <a:latin typeface="Arial"/>
                <a:cs typeface="Arial"/>
              </a:rPr>
              <a:t>, que le risque de  rhinopharyngites</a:t>
            </a:r>
            <a:r>
              <a:rPr spc="60" dirty="0">
                <a:latin typeface="Arial"/>
                <a:cs typeface="Arial"/>
              </a:rPr>
              <a:t> </a:t>
            </a:r>
            <a:r>
              <a:rPr dirty="0">
                <a:latin typeface="Arial"/>
                <a:cs typeface="Arial"/>
              </a:rPr>
              <a:t>est</a:t>
            </a:r>
            <a:r>
              <a:rPr spc="5" dirty="0">
                <a:latin typeface="Arial"/>
                <a:cs typeface="Arial"/>
              </a:rPr>
              <a:t> </a:t>
            </a:r>
            <a:r>
              <a:rPr spc="-5" dirty="0">
                <a:latin typeface="Arial"/>
                <a:cs typeface="Arial"/>
              </a:rPr>
              <a:t>supérieur	chez les enfants gardés en</a:t>
            </a:r>
            <a:r>
              <a:rPr spc="20" dirty="0">
                <a:latin typeface="Arial"/>
                <a:cs typeface="Arial"/>
              </a:rPr>
              <a:t> </a:t>
            </a:r>
            <a:r>
              <a:rPr spc="-5" dirty="0">
                <a:latin typeface="Arial"/>
                <a:cs typeface="Arial"/>
              </a:rPr>
              <a:t>crèche</a:t>
            </a:r>
            <a:endParaRPr>
              <a:latin typeface="Arial"/>
              <a:cs typeface="Arial"/>
            </a:endParaRPr>
          </a:p>
          <a:p>
            <a:pPr algn="ctr">
              <a:spcBef>
                <a:spcPts val="1080"/>
              </a:spcBef>
            </a:pPr>
            <a:r>
              <a:rPr b="1" dirty="0">
                <a:solidFill>
                  <a:srgbClr val="186666"/>
                </a:solidFill>
                <a:latin typeface="Arial"/>
                <a:cs typeface="Arial"/>
              </a:rPr>
              <a:t>(p </a:t>
            </a:r>
            <a:r>
              <a:rPr b="1" spc="-5" dirty="0">
                <a:solidFill>
                  <a:srgbClr val="186666"/>
                </a:solidFill>
                <a:latin typeface="Arial"/>
                <a:cs typeface="Arial"/>
              </a:rPr>
              <a:t>&lt;0,001) </a:t>
            </a:r>
            <a:r>
              <a:rPr b="1" dirty="0">
                <a:solidFill>
                  <a:srgbClr val="186666"/>
                </a:solidFill>
                <a:latin typeface="Arial"/>
                <a:cs typeface="Arial"/>
              </a:rPr>
              <a:t>défini </a:t>
            </a:r>
            <a:r>
              <a:rPr b="1" spc="-5" dirty="0">
                <a:solidFill>
                  <a:srgbClr val="186666"/>
                </a:solidFill>
                <a:latin typeface="Arial"/>
                <a:cs typeface="Arial"/>
              </a:rPr>
              <a:t>à</a:t>
            </a:r>
            <a:r>
              <a:rPr b="1" spc="-10" dirty="0">
                <a:solidFill>
                  <a:srgbClr val="186666"/>
                </a:solidFill>
                <a:latin typeface="Arial"/>
                <a:cs typeface="Arial"/>
              </a:rPr>
              <a:t> </a:t>
            </a:r>
            <a:r>
              <a:rPr b="1" spc="-5" dirty="0">
                <a:solidFill>
                  <a:srgbClr val="186666"/>
                </a:solidFill>
                <a:latin typeface="Arial"/>
                <a:cs typeface="Arial"/>
              </a:rPr>
              <a:t>posteriori</a:t>
            </a:r>
            <a:endParaRPr>
              <a:latin typeface="Arial"/>
              <a:cs typeface="Arial"/>
            </a:endParaRPr>
          </a:p>
          <a:p>
            <a:pPr marL="12700">
              <a:spcBef>
                <a:spcPts val="1080"/>
              </a:spcBef>
            </a:pPr>
            <a:r>
              <a:rPr spc="-5" dirty="0">
                <a:latin typeface="Arial"/>
                <a:cs typeface="Arial"/>
              </a:rPr>
              <a:t>Conclusion</a:t>
            </a:r>
            <a:r>
              <a:rPr spc="10" dirty="0">
                <a:latin typeface="Arial"/>
                <a:cs typeface="Arial"/>
              </a:rPr>
              <a:t> </a:t>
            </a:r>
            <a:r>
              <a:rPr dirty="0">
                <a:latin typeface="Arial"/>
                <a:cs typeface="Arial"/>
              </a:rPr>
              <a:t>:</a:t>
            </a:r>
            <a:endParaRPr>
              <a:latin typeface="Arial"/>
              <a:cs typeface="Arial"/>
            </a:endParaRPr>
          </a:p>
          <a:p>
            <a:pPr marL="12700">
              <a:spcBef>
                <a:spcPts val="1080"/>
              </a:spcBef>
              <a:tabLst>
                <a:tab pos="2184400" algn="l"/>
              </a:tabLst>
            </a:pPr>
            <a:r>
              <a:rPr b="1" u="heavy" spc="-5" dirty="0">
                <a:uFill>
                  <a:solidFill>
                    <a:srgbClr val="000000"/>
                  </a:solidFill>
                </a:uFill>
                <a:latin typeface="Arial"/>
                <a:cs typeface="Arial"/>
              </a:rPr>
              <a:t>Sur</a:t>
            </a:r>
            <a:r>
              <a:rPr b="1" u="heavy" spc="15" dirty="0">
                <a:uFill>
                  <a:solidFill>
                    <a:srgbClr val="000000"/>
                  </a:solidFill>
                </a:uFill>
                <a:latin typeface="Arial"/>
                <a:cs typeface="Arial"/>
              </a:rPr>
              <a:t> </a:t>
            </a:r>
            <a:r>
              <a:rPr b="1" u="heavy" spc="-5" dirty="0">
                <a:uFill>
                  <a:solidFill>
                    <a:srgbClr val="000000"/>
                  </a:solidFill>
                </a:uFill>
                <a:latin typeface="Arial"/>
                <a:cs typeface="Arial"/>
              </a:rPr>
              <a:t>cet</a:t>
            </a:r>
            <a:r>
              <a:rPr b="1" u="heavy" spc="20" dirty="0">
                <a:uFill>
                  <a:solidFill>
                    <a:srgbClr val="000000"/>
                  </a:solidFill>
                </a:uFill>
                <a:latin typeface="Arial"/>
                <a:cs typeface="Arial"/>
              </a:rPr>
              <a:t> </a:t>
            </a:r>
            <a:r>
              <a:rPr b="1" u="heavy" spc="-5" dirty="0">
                <a:uFill>
                  <a:solidFill>
                    <a:srgbClr val="000000"/>
                  </a:solidFill>
                </a:uFill>
                <a:latin typeface="Arial"/>
                <a:cs typeface="Arial"/>
              </a:rPr>
              <a:t>échantillon</a:t>
            </a:r>
            <a:r>
              <a:rPr b="1" spc="-5" dirty="0">
                <a:latin typeface="Arial"/>
                <a:cs typeface="Arial"/>
              </a:rPr>
              <a:t>	</a:t>
            </a:r>
            <a:r>
              <a:rPr spc="-5" dirty="0">
                <a:latin typeface="Arial"/>
                <a:cs typeface="Arial"/>
              </a:rPr>
              <a:t>le mode de garde </a:t>
            </a:r>
            <a:r>
              <a:rPr dirty="0">
                <a:latin typeface="Arial"/>
                <a:cs typeface="Arial"/>
              </a:rPr>
              <a:t>est </a:t>
            </a:r>
            <a:r>
              <a:rPr spc="-5" dirty="0">
                <a:latin typeface="Arial"/>
                <a:cs typeface="Arial"/>
              </a:rPr>
              <a:t>cause de </a:t>
            </a:r>
            <a:r>
              <a:rPr dirty="0">
                <a:latin typeface="Arial"/>
                <a:cs typeface="Arial"/>
              </a:rPr>
              <a:t>cette</a:t>
            </a:r>
            <a:r>
              <a:rPr spc="15" dirty="0">
                <a:latin typeface="Arial"/>
                <a:cs typeface="Arial"/>
              </a:rPr>
              <a:t> </a:t>
            </a:r>
            <a:r>
              <a:rPr spc="-10" dirty="0">
                <a:latin typeface="Arial"/>
                <a:cs typeface="Arial"/>
              </a:rPr>
              <a:t>différence</a:t>
            </a:r>
            <a:endParaRPr>
              <a:latin typeface="Arial"/>
              <a:cs typeface="Arial"/>
            </a:endParaRPr>
          </a:p>
          <a:p>
            <a:pPr marL="12700">
              <a:spcBef>
                <a:spcPts val="1080"/>
              </a:spcBef>
            </a:pPr>
            <a:r>
              <a:rPr b="1" dirty="0">
                <a:latin typeface="Arial"/>
                <a:cs typeface="Arial"/>
              </a:rPr>
              <a:t>On </a:t>
            </a:r>
            <a:r>
              <a:rPr b="1" spc="-5" dirty="0">
                <a:latin typeface="Arial"/>
                <a:cs typeface="Arial"/>
              </a:rPr>
              <a:t>ne </a:t>
            </a:r>
            <a:r>
              <a:rPr b="1" dirty="0">
                <a:latin typeface="Arial"/>
                <a:cs typeface="Arial"/>
              </a:rPr>
              <a:t>pourra </a:t>
            </a:r>
            <a:r>
              <a:rPr b="1" spc="-5" dirty="0">
                <a:latin typeface="Arial"/>
                <a:cs typeface="Arial"/>
              </a:rPr>
              <a:t>pas généraliser cette </a:t>
            </a:r>
            <a:r>
              <a:rPr b="1" dirty="0">
                <a:latin typeface="Arial"/>
                <a:cs typeface="Arial"/>
              </a:rPr>
              <a:t>conclusion </a:t>
            </a:r>
            <a:r>
              <a:rPr b="1" spc="-5" dirty="0">
                <a:latin typeface="Arial"/>
                <a:cs typeface="Arial"/>
              </a:rPr>
              <a:t>au niveau de </a:t>
            </a:r>
            <a:r>
              <a:rPr b="1" dirty="0">
                <a:latin typeface="Arial"/>
                <a:cs typeface="Arial"/>
              </a:rPr>
              <a:t>tous</a:t>
            </a:r>
            <a:r>
              <a:rPr b="1" spc="430" dirty="0">
                <a:latin typeface="Arial"/>
                <a:cs typeface="Arial"/>
              </a:rPr>
              <a:t> </a:t>
            </a:r>
            <a:r>
              <a:rPr b="1" spc="-5" dirty="0">
                <a:latin typeface="Arial"/>
                <a:cs typeface="Arial"/>
              </a:rPr>
              <a:t>les</a:t>
            </a:r>
            <a:endParaRPr>
              <a:latin typeface="Arial"/>
              <a:cs typeface="Arial"/>
            </a:endParaRPr>
          </a:p>
          <a:p>
            <a:pPr marL="354965" algn="just">
              <a:spcBef>
                <a:spcPts val="5"/>
              </a:spcBef>
            </a:pPr>
            <a:r>
              <a:rPr b="1" spc="-5" dirty="0">
                <a:latin typeface="Arial"/>
                <a:cs typeface="Arial"/>
              </a:rPr>
              <a:t>enfants en âge d’être gardés en France </a:t>
            </a:r>
            <a:r>
              <a:rPr b="1" dirty="0">
                <a:latin typeface="Arial"/>
                <a:cs typeface="Arial"/>
              </a:rPr>
              <a:t>ou </a:t>
            </a:r>
            <a:r>
              <a:rPr b="1" spc="-5" dirty="0">
                <a:latin typeface="Arial"/>
                <a:cs typeface="Arial"/>
              </a:rPr>
              <a:t>ailleurs, </a:t>
            </a:r>
            <a:r>
              <a:rPr b="1" spc="-10" dirty="0">
                <a:latin typeface="Arial"/>
                <a:cs typeface="Arial"/>
              </a:rPr>
              <a:t>car</a:t>
            </a:r>
            <a:r>
              <a:rPr b="1" spc="30" dirty="0">
                <a:latin typeface="Arial"/>
                <a:cs typeface="Arial"/>
              </a:rPr>
              <a:t> </a:t>
            </a:r>
            <a:r>
              <a:rPr b="1" dirty="0">
                <a:latin typeface="Arial"/>
                <a:cs typeface="Arial"/>
              </a:rPr>
              <a:t>:</a:t>
            </a:r>
            <a:endParaRPr>
              <a:latin typeface="Arial"/>
              <a:cs typeface="Arial"/>
            </a:endParaRPr>
          </a:p>
          <a:p>
            <a:pPr marL="354965" marR="5715" algn="just">
              <a:spcBef>
                <a:spcPts val="1080"/>
              </a:spcBef>
            </a:pPr>
            <a:r>
              <a:rPr dirty="0">
                <a:latin typeface="Arial"/>
                <a:cs typeface="Arial"/>
              </a:rPr>
              <a:t>Il </a:t>
            </a:r>
            <a:r>
              <a:rPr spc="-5" dirty="0">
                <a:latin typeface="Arial"/>
                <a:cs typeface="Arial"/>
              </a:rPr>
              <a:t>n’y a pas </a:t>
            </a:r>
            <a:r>
              <a:rPr dirty="0">
                <a:latin typeface="Arial"/>
                <a:cs typeface="Arial"/>
              </a:rPr>
              <a:t>eu </a:t>
            </a:r>
            <a:r>
              <a:rPr spc="-35" dirty="0">
                <a:latin typeface="Arial"/>
                <a:cs typeface="Arial"/>
              </a:rPr>
              <a:t>TAS. </a:t>
            </a:r>
            <a:r>
              <a:rPr dirty="0">
                <a:latin typeface="Arial"/>
                <a:cs typeface="Arial"/>
              </a:rPr>
              <a:t>On </a:t>
            </a:r>
            <a:r>
              <a:rPr spc="-5" dirty="0">
                <a:latin typeface="Arial"/>
                <a:cs typeface="Arial"/>
              </a:rPr>
              <a:t>ne sait rien des enfants, ni des </a:t>
            </a:r>
            <a:r>
              <a:rPr dirty="0">
                <a:latin typeface="Arial"/>
                <a:cs typeface="Arial"/>
              </a:rPr>
              <a:t>lieux de </a:t>
            </a:r>
            <a:r>
              <a:rPr spc="-5" dirty="0">
                <a:latin typeface="Arial"/>
                <a:cs typeface="Arial"/>
              </a:rPr>
              <a:t>garde. Les  familles n’ont peut </a:t>
            </a:r>
            <a:r>
              <a:rPr dirty="0">
                <a:latin typeface="Arial"/>
                <a:cs typeface="Arial"/>
              </a:rPr>
              <a:t>être </a:t>
            </a:r>
            <a:r>
              <a:rPr spc="-5" dirty="0">
                <a:latin typeface="Arial"/>
                <a:cs typeface="Arial"/>
              </a:rPr>
              <a:t>pas les mêmes revenus, donc l’accès aux soins n’est  pas forcément le</a:t>
            </a:r>
            <a:r>
              <a:rPr spc="20" dirty="0">
                <a:latin typeface="Arial"/>
                <a:cs typeface="Arial"/>
              </a:rPr>
              <a:t> </a:t>
            </a:r>
            <a:r>
              <a:rPr spc="-5" dirty="0">
                <a:latin typeface="Arial"/>
                <a:cs typeface="Arial"/>
              </a:rPr>
              <a:t>même..</a:t>
            </a:r>
            <a:endParaRPr>
              <a:latin typeface="Arial"/>
              <a:cs typeface="Arial"/>
            </a:endParaRPr>
          </a:p>
          <a:p>
            <a:pPr marL="1254125">
              <a:spcBef>
                <a:spcPts val="1080"/>
              </a:spcBef>
            </a:pPr>
            <a:r>
              <a:rPr b="1" spc="-5" dirty="0">
                <a:solidFill>
                  <a:srgbClr val="006666"/>
                </a:solidFill>
                <a:latin typeface="Arial"/>
                <a:cs typeface="Arial"/>
              </a:rPr>
              <a:t>Nous </a:t>
            </a:r>
            <a:r>
              <a:rPr b="1" dirty="0">
                <a:solidFill>
                  <a:srgbClr val="006666"/>
                </a:solidFill>
                <a:latin typeface="Arial"/>
                <a:cs typeface="Arial"/>
              </a:rPr>
              <a:t>distinguerons toujours </a:t>
            </a:r>
            <a:r>
              <a:rPr b="1" spc="-5" dirty="0">
                <a:solidFill>
                  <a:srgbClr val="006666"/>
                </a:solidFill>
                <a:latin typeface="Arial"/>
                <a:cs typeface="Arial"/>
              </a:rPr>
              <a:t>les 2 aspects à discuter</a:t>
            </a:r>
            <a:r>
              <a:rPr b="1" spc="-25"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marL="355600" indent="-342900">
              <a:spcBef>
                <a:spcPts val="1080"/>
              </a:spcBef>
              <a:buAutoNum type="alphaLcParenR"/>
              <a:tabLst>
                <a:tab pos="354965" algn="l"/>
                <a:tab pos="355600" algn="l"/>
              </a:tabLst>
            </a:pPr>
            <a:r>
              <a:rPr spc="-20" dirty="0">
                <a:latin typeface="Arial"/>
                <a:cs typeface="Arial"/>
              </a:rPr>
              <a:t>L’aspect </a:t>
            </a:r>
            <a:r>
              <a:rPr spc="-5" dirty="0">
                <a:latin typeface="Arial"/>
                <a:cs typeface="Arial"/>
              </a:rPr>
              <a:t>statistique et </a:t>
            </a:r>
            <a:r>
              <a:rPr dirty="0">
                <a:latin typeface="Arial"/>
                <a:cs typeface="Arial"/>
              </a:rPr>
              <a:t>ses</a:t>
            </a:r>
            <a:r>
              <a:rPr spc="40" dirty="0">
                <a:latin typeface="Arial"/>
                <a:cs typeface="Arial"/>
              </a:rPr>
              <a:t> </a:t>
            </a:r>
            <a:r>
              <a:rPr spc="-5" dirty="0">
                <a:latin typeface="Arial"/>
                <a:cs typeface="Arial"/>
              </a:rPr>
              <a:t>conclusions</a:t>
            </a:r>
            <a:endParaRPr>
              <a:latin typeface="Arial"/>
              <a:cs typeface="Arial"/>
            </a:endParaRPr>
          </a:p>
          <a:p>
            <a:pPr marL="355600" indent="-342900">
              <a:spcBef>
                <a:spcPts val="1080"/>
              </a:spcBef>
              <a:buAutoNum type="alphaLcParenR"/>
              <a:tabLst>
                <a:tab pos="354965" algn="l"/>
                <a:tab pos="355600" algn="l"/>
              </a:tabLst>
            </a:pPr>
            <a:r>
              <a:rPr spc="-20" dirty="0">
                <a:latin typeface="Arial"/>
                <a:cs typeface="Arial"/>
              </a:rPr>
              <a:t>L’aspect </a:t>
            </a:r>
            <a:r>
              <a:rPr spc="-5" dirty="0">
                <a:latin typeface="Arial"/>
                <a:cs typeface="Arial"/>
              </a:rPr>
              <a:t>médical et </a:t>
            </a:r>
            <a:r>
              <a:rPr dirty="0">
                <a:latin typeface="Arial"/>
                <a:cs typeface="Arial"/>
              </a:rPr>
              <a:t>ses </a:t>
            </a:r>
            <a:r>
              <a:rPr spc="-5" dirty="0">
                <a:latin typeface="Arial"/>
                <a:cs typeface="Arial"/>
              </a:rPr>
              <a:t>conclusions qui peuvent être</a:t>
            </a:r>
            <a:r>
              <a:rPr spc="125" dirty="0">
                <a:latin typeface="Arial"/>
                <a:cs typeface="Arial"/>
              </a:rPr>
              <a:t> </a:t>
            </a:r>
            <a:r>
              <a:rPr spc="-10" dirty="0">
                <a:latin typeface="Arial"/>
                <a:cs typeface="Arial"/>
              </a:rPr>
              <a:t>différentes.</a:t>
            </a:r>
            <a:endParaRPr>
              <a:latin typeface="Arial"/>
              <a:cs typeface="Arial"/>
            </a:endParaRPr>
          </a:p>
        </p:txBody>
      </p:sp>
      <p:sp>
        <p:nvSpPr>
          <p:cNvPr id="7" name="object 7"/>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9" name="object 9"/>
          <p:cNvSpPr txBox="1"/>
          <p:nvPr/>
        </p:nvSpPr>
        <p:spPr>
          <a:xfrm>
            <a:off x="5400548" y="409448"/>
            <a:ext cx="394652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Comparaison de pourcentages</a:t>
            </a:r>
            <a:r>
              <a:rPr sz="1600" b="1" spc="20" dirty="0">
                <a:solidFill>
                  <a:srgbClr val="5F5F5F"/>
                </a:solidFill>
                <a:latin typeface="Arial"/>
                <a:cs typeface="Arial"/>
              </a:rPr>
              <a:t> </a:t>
            </a:r>
            <a:r>
              <a:rPr sz="1600" b="1" spc="-10" dirty="0">
                <a:solidFill>
                  <a:srgbClr val="5F5F5F"/>
                </a:solidFill>
                <a:latin typeface="Arial"/>
                <a:cs typeface="Arial"/>
              </a:rPr>
              <a:t>observés</a:t>
            </a:r>
            <a:endParaRPr sz="1600">
              <a:latin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8" name="object 8"/>
          <p:cNvSpPr txBox="1"/>
          <p:nvPr/>
        </p:nvSpPr>
        <p:spPr>
          <a:xfrm>
            <a:off x="5400548" y="409448"/>
            <a:ext cx="394652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Comparaison de pourcentages</a:t>
            </a:r>
            <a:r>
              <a:rPr sz="1600" b="1" spc="20" dirty="0">
                <a:solidFill>
                  <a:srgbClr val="5F5F5F"/>
                </a:solidFill>
                <a:latin typeface="Arial"/>
                <a:cs typeface="Arial"/>
              </a:rPr>
              <a:t> </a:t>
            </a:r>
            <a:r>
              <a:rPr sz="1600" b="1" spc="-10" dirty="0">
                <a:solidFill>
                  <a:srgbClr val="5F5F5F"/>
                </a:solidFill>
                <a:latin typeface="Arial"/>
                <a:cs typeface="Arial"/>
              </a:rPr>
              <a:t>observés</a:t>
            </a:r>
            <a:endParaRPr sz="1600">
              <a:latin typeface="Arial"/>
              <a:cs typeface="Arial"/>
            </a:endParaRPr>
          </a:p>
        </p:txBody>
      </p:sp>
      <p:graphicFrame>
        <p:nvGraphicFramePr>
          <p:cNvPr id="9" name="object 9"/>
          <p:cNvGraphicFramePr>
            <a:graphicFrameLocks noGrp="1"/>
          </p:cNvGraphicFramePr>
          <p:nvPr/>
        </p:nvGraphicFramePr>
        <p:xfrm>
          <a:off x="3044825" y="5160898"/>
          <a:ext cx="6096000" cy="1143074"/>
        </p:xfrm>
        <a:graphic>
          <a:graphicData uri="http://schemas.openxmlformats.org/drawingml/2006/table">
            <a:tbl>
              <a:tblPr firstRow="1" bandRow="1">
                <a:tableStyleId>{2D5ABB26-0587-4C30-8999-92F81FD0307C}</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81126">
                <a:tc>
                  <a:txBody>
                    <a:bodyPr/>
                    <a:lstStyle/>
                    <a:p>
                      <a:pPr>
                        <a:lnSpc>
                          <a:spcPct val="100000"/>
                        </a:lnSpc>
                      </a:pPr>
                      <a:endParaRPr sz="17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algn="ctr">
                        <a:lnSpc>
                          <a:spcPct val="100000"/>
                        </a:lnSpc>
                        <a:spcBef>
                          <a:spcPts val="355"/>
                        </a:spcBef>
                      </a:pPr>
                      <a:r>
                        <a:rPr sz="1900" b="1" dirty="0">
                          <a:latin typeface="Verdana"/>
                          <a:cs typeface="Verdana"/>
                        </a:rPr>
                        <a:t>T</a:t>
                      </a:r>
                      <a:endParaRPr sz="19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635" algn="ctr">
                        <a:lnSpc>
                          <a:spcPct val="100000"/>
                        </a:lnSpc>
                        <a:spcBef>
                          <a:spcPts val="355"/>
                        </a:spcBef>
                      </a:pPr>
                      <a:r>
                        <a:rPr sz="1900" b="1" dirty="0">
                          <a:latin typeface="Verdana"/>
                          <a:cs typeface="Verdana"/>
                        </a:rPr>
                        <a:t>R</a:t>
                      </a:r>
                      <a:endParaRPr sz="19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extLst>
                  <a:ext uri="{0D108BD9-81ED-4DB2-BD59-A6C34878D82A}">
                    <a16:rowId xmlns:a16="http://schemas.microsoft.com/office/drawing/2014/main" val="10000"/>
                  </a:ext>
                </a:extLst>
              </a:tr>
              <a:tr h="380949">
                <a:tc>
                  <a:txBody>
                    <a:bodyPr/>
                    <a:lstStyle/>
                    <a:p>
                      <a:pPr marL="91440">
                        <a:lnSpc>
                          <a:spcPct val="100000"/>
                        </a:lnSpc>
                        <a:spcBef>
                          <a:spcPts val="350"/>
                        </a:spcBef>
                      </a:pPr>
                      <a:r>
                        <a:rPr sz="1900" b="1" spc="-10" dirty="0">
                          <a:latin typeface="Verdana"/>
                          <a:cs typeface="Verdana"/>
                        </a:rPr>
                        <a:t>DCD</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0"/>
                        </a:spcBef>
                      </a:pPr>
                      <a:r>
                        <a:rPr sz="1900" b="1" spc="-10" dirty="0">
                          <a:latin typeface="Verdana"/>
                          <a:cs typeface="Verdana"/>
                        </a:rPr>
                        <a:t>33</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0"/>
                        </a:spcBef>
                      </a:pPr>
                      <a:r>
                        <a:rPr sz="1900" b="1" spc="-10" dirty="0">
                          <a:latin typeface="Verdana"/>
                          <a:cs typeface="Verdana"/>
                        </a:rPr>
                        <a:t>44</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1"/>
                  </a:ext>
                </a:extLst>
              </a:tr>
              <a:tr h="380999">
                <a:tc>
                  <a:txBody>
                    <a:bodyPr/>
                    <a:lstStyle/>
                    <a:p>
                      <a:pPr marL="91440">
                        <a:lnSpc>
                          <a:spcPct val="100000"/>
                        </a:lnSpc>
                        <a:spcBef>
                          <a:spcPts val="350"/>
                        </a:spcBef>
                      </a:pPr>
                      <a:r>
                        <a:rPr sz="1900" b="1" spc="-5" dirty="0">
                          <a:latin typeface="Verdana"/>
                          <a:cs typeface="Verdana"/>
                        </a:rPr>
                        <a:t>VIVANTES</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635" algn="ctr">
                        <a:lnSpc>
                          <a:spcPct val="100000"/>
                        </a:lnSpc>
                        <a:spcBef>
                          <a:spcPts val="350"/>
                        </a:spcBef>
                      </a:pPr>
                      <a:r>
                        <a:rPr sz="1900" b="1" spc="-10" dirty="0">
                          <a:latin typeface="Verdana"/>
                          <a:cs typeface="Verdana"/>
                        </a:rPr>
                        <a:t>17</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0"/>
                        </a:spcBef>
                      </a:pPr>
                      <a:r>
                        <a:rPr sz="1900" b="1" dirty="0">
                          <a:latin typeface="Verdana"/>
                          <a:cs typeface="Verdana"/>
                        </a:rPr>
                        <a:t>6</a:t>
                      </a:r>
                      <a:endParaRPr sz="19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2"/>
                  </a:ext>
                </a:extLst>
              </a:tr>
            </a:tbl>
          </a:graphicData>
        </a:graphic>
      </p:graphicFrame>
      <p:sp>
        <p:nvSpPr>
          <p:cNvPr id="10" name="object 10"/>
          <p:cNvSpPr txBox="1"/>
          <p:nvPr/>
        </p:nvSpPr>
        <p:spPr>
          <a:xfrm>
            <a:off x="2358644" y="1086993"/>
            <a:ext cx="7659370" cy="4080510"/>
          </a:xfrm>
          <a:prstGeom prst="rect">
            <a:avLst/>
          </a:prstGeom>
        </p:spPr>
        <p:txBody>
          <a:bodyPr vert="horz" wrap="square" lIns="0" tIns="149860" rIns="0" bIns="0" rtlCol="0">
            <a:spAutoFit/>
          </a:bodyPr>
          <a:lstStyle/>
          <a:p>
            <a:pPr marL="12700">
              <a:spcBef>
                <a:spcPts val="1180"/>
              </a:spcBef>
            </a:pPr>
            <a:r>
              <a:rPr dirty="0">
                <a:latin typeface="Arial"/>
                <a:cs typeface="Arial"/>
              </a:rPr>
              <a:t>On </a:t>
            </a:r>
            <a:r>
              <a:rPr spc="-5" dirty="0">
                <a:latin typeface="Arial"/>
                <a:cs typeface="Arial"/>
              </a:rPr>
              <a:t>veut </a:t>
            </a:r>
            <a:r>
              <a:rPr spc="-10" dirty="0">
                <a:latin typeface="Arial"/>
                <a:cs typeface="Arial"/>
              </a:rPr>
              <a:t>étudier l’efficacité </a:t>
            </a:r>
            <a:r>
              <a:rPr spc="-5" dirty="0">
                <a:latin typeface="Arial"/>
                <a:cs typeface="Arial"/>
              </a:rPr>
              <a:t>d’un </a:t>
            </a:r>
            <a:r>
              <a:rPr spc="-10" dirty="0">
                <a:latin typeface="Arial"/>
                <a:cs typeface="Arial"/>
              </a:rPr>
              <a:t>nouveau </a:t>
            </a:r>
            <a:r>
              <a:rPr spc="-5" dirty="0">
                <a:latin typeface="Arial"/>
                <a:cs typeface="Arial"/>
              </a:rPr>
              <a:t>traitement </a:t>
            </a:r>
            <a:r>
              <a:rPr dirty="0">
                <a:latin typeface="Arial"/>
                <a:cs typeface="Arial"/>
              </a:rPr>
              <a:t>(T) </a:t>
            </a:r>
            <a:r>
              <a:rPr spc="-5" dirty="0">
                <a:latin typeface="Arial"/>
                <a:cs typeface="Arial"/>
              </a:rPr>
              <a:t>contre la</a:t>
            </a:r>
            <a:r>
              <a:rPr spc="140" dirty="0">
                <a:latin typeface="Arial"/>
                <a:cs typeface="Arial"/>
              </a:rPr>
              <a:t> </a:t>
            </a:r>
            <a:r>
              <a:rPr spc="-5" dirty="0">
                <a:latin typeface="Arial"/>
                <a:cs typeface="Arial"/>
              </a:rPr>
              <a:t>leucémie.</a:t>
            </a:r>
            <a:endParaRPr dirty="0">
              <a:latin typeface="Arial"/>
              <a:cs typeface="Arial"/>
            </a:endParaRPr>
          </a:p>
          <a:p>
            <a:pPr marL="355600" marR="5080" indent="-342900">
              <a:spcBef>
                <a:spcPts val="1080"/>
              </a:spcBef>
            </a:pPr>
            <a:r>
              <a:rPr dirty="0">
                <a:latin typeface="Arial"/>
                <a:cs typeface="Arial"/>
              </a:rPr>
              <a:t>On </a:t>
            </a:r>
            <a:r>
              <a:rPr spc="-5" dirty="0">
                <a:latin typeface="Arial"/>
                <a:cs typeface="Arial"/>
              </a:rPr>
              <a:t>administre </a:t>
            </a:r>
            <a:r>
              <a:rPr dirty="0">
                <a:latin typeface="Arial"/>
                <a:cs typeface="Arial"/>
              </a:rPr>
              <a:t>T </a:t>
            </a:r>
            <a:r>
              <a:rPr spc="-5" dirty="0">
                <a:latin typeface="Arial"/>
                <a:cs typeface="Arial"/>
              </a:rPr>
              <a:t>à </a:t>
            </a:r>
            <a:r>
              <a:rPr spc="-10" dirty="0">
                <a:latin typeface="Arial"/>
                <a:cs typeface="Arial"/>
              </a:rPr>
              <a:t>50 </a:t>
            </a:r>
            <a:r>
              <a:rPr spc="-5" dirty="0">
                <a:latin typeface="Arial"/>
                <a:cs typeface="Arial"/>
              </a:rPr>
              <a:t>souris </a:t>
            </a:r>
            <a:r>
              <a:rPr dirty="0">
                <a:latin typeface="Arial"/>
                <a:cs typeface="Arial"/>
              </a:rPr>
              <a:t>et </a:t>
            </a:r>
            <a:r>
              <a:rPr spc="-5" dirty="0">
                <a:latin typeface="Arial"/>
                <a:cs typeface="Arial"/>
              </a:rPr>
              <a:t>le traitement de référence (R) à 50 autres  souris de la même espèce. </a:t>
            </a:r>
            <a:r>
              <a:rPr dirty="0">
                <a:latin typeface="Arial"/>
                <a:cs typeface="Arial"/>
              </a:rPr>
              <a:t>On </a:t>
            </a:r>
            <a:r>
              <a:rPr spc="-5" dirty="0">
                <a:latin typeface="Arial"/>
                <a:cs typeface="Arial"/>
              </a:rPr>
              <a:t>note au </a:t>
            </a:r>
            <a:r>
              <a:rPr spc="-10" dirty="0">
                <a:latin typeface="Arial"/>
                <a:cs typeface="Arial"/>
              </a:rPr>
              <a:t>bout d’un </a:t>
            </a:r>
            <a:r>
              <a:rPr spc="-5" dirty="0">
                <a:latin typeface="Arial"/>
                <a:cs typeface="Arial"/>
              </a:rPr>
              <a:t>mois, 33 </a:t>
            </a:r>
            <a:r>
              <a:rPr dirty="0">
                <a:latin typeface="Arial"/>
                <a:cs typeface="Arial"/>
              </a:rPr>
              <a:t>morts </a:t>
            </a:r>
            <a:r>
              <a:rPr spc="-10" dirty="0">
                <a:latin typeface="Arial"/>
                <a:cs typeface="Arial"/>
              </a:rPr>
              <a:t>dans </a:t>
            </a:r>
            <a:r>
              <a:rPr spc="-5" dirty="0">
                <a:latin typeface="Arial"/>
                <a:cs typeface="Arial"/>
              </a:rPr>
              <a:t>le  groupe </a:t>
            </a:r>
            <a:r>
              <a:rPr dirty="0">
                <a:latin typeface="Arial"/>
                <a:cs typeface="Arial"/>
              </a:rPr>
              <a:t>T et </a:t>
            </a:r>
            <a:r>
              <a:rPr spc="-5" dirty="0">
                <a:latin typeface="Arial"/>
                <a:cs typeface="Arial"/>
              </a:rPr>
              <a:t>44 </a:t>
            </a:r>
            <a:r>
              <a:rPr dirty="0">
                <a:latin typeface="Arial"/>
                <a:cs typeface="Arial"/>
              </a:rPr>
              <a:t>morts </a:t>
            </a:r>
            <a:r>
              <a:rPr spc="-5" dirty="0">
                <a:latin typeface="Arial"/>
                <a:cs typeface="Arial"/>
              </a:rPr>
              <a:t>dans le groupe</a:t>
            </a:r>
            <a:r>
              <a:rPr spc="-50" dirty="0">
                <a:latin typeface="Arial"/>
                <a:cs typeface="Arial"/>
              </a:rPr>
              <a:t> </a:t>
            </a:r>
            <a:r>
              <a:rPr dirty="0">
                <a:latin typeface="Arial"/>
                <a:cs typeface="Arial"/>
              </a:rPr>
              <a:t>R.</a:t>
            </a:r>
          </a:p>
          <a:p>
            <a:pPr marL="12700">
              <a:spcBef>
                <a:spcPts val="1080"/>
              </a:spcBef>
            </a:pPr>
            <a:r>
              <a:rPr spc="-5" dirty="0">
                <a:latin typeface="Arial"/>
                <a:cs typeface="Arial"/>
              </a:rPr>
              <a:t>Peut on conclure à la supériorité de ce nouveau</a:t>
            </a:r>
            <a:r>
              <a:rPr spc="80" dirty="0">
                <a:latin typeface="Arial"/>
                <a:cs typeface="Arial"/>
              </a:rPr>
              <a:t> </a:t>
            </a:r>
            <a:r>
              <a:rPr spc="-5" dirty="0">
                <a:latin typeface="Arial"/>
                <a:cs typeface="Arial"/>
              </a:rPr>
              <a:t>traitement?</a:t>
            </a:r>
            <a:endParaRPr dirty="0">
              <a:latin typeface="Arial"/>
              <a:cs typeface="Arial"/>
            </a:endParaRPr>
          </a:p>
          <a:p>
            <a:pPr marL="266700" indent="-254000">
              <a:spcBef>
                <a:spcPts val="1080"/>
              </a:spcBef>
              <a:buAutoNum type="arabicPeriod"/>
              <a:tabLst>
                <a:tab pos="267335" algn="l"/>
              </a:tabLst>
            </a:pPr>
            <a:r>
              <a:rPr spc="-5" dirty="0">
                <a:solidFill>
                  <a:srgbClr val="006666"/>
                </a:solidFill>
                <a:latin typeface="Arial"/>
                <a:cs typeface="Arial"/>
              </a:rPr>
              <a:t>H0 </a:t>
            </a:r>
            <a:r>
              <a:rPr dirty="0">
                <a:solidFill>
                  <a:srgbClr val="006666"/>
                </a:solidFill>
                <a:latin typeface="Arial"/>
                <a:cs typeface="Arial"/>
              </a:rPr>
              <a:t>: Il </a:t>
            </a:r>
            <a:r>
              <a:rPr spc="-5" dirty="0">
                <a:solidFill>
                  <a:srgbClr val="006666"/>
                </a:solidFill>
                <a:latin typeface="Arial"/>
                <a:cs typeface="Arial"/>
              </a:rPr>
              <a:t>n’y </a:t>
            </a:r>
            <a:r>
              <a:rPr dirty="0">
                <a:solidFill>
                  <a:srgbClr val="006666"/>
                </a:solidFill>
                <a:latin typeface="Arial"/>
                <a:cs typeface="Arial"/>
              </a:rPr>
              <a:t>a </a:t>
            </a:r>
            <a:r>
              <a:rPr spc="-5" dirty="0">
                <a:solidFill>
                  <a:srgbClr val="006666"/>
                </a:solidFill>
                <a:latin typeface="Arial"/>
                <a:cs typeface="Arial"/>
              </a:rPr>
              <a:t>pas de </a:t>
            </a:r>
            <a:r>
              <a:rPr spc="-10" dirty="0">
                <a:solidFill>
                  <a:srgbClr val="006666"/>
                </a:solidFill>
                <a:latin typeface="Arial"/>
                <a:cs typeface="Arial"/>
              </a:rPr>
              <a:t>différence </a:t>
            </a:r>
            <a:r>
              <a:rPr spc="-5" dirty="0">
                <a:solidFill>
                  <a:srgbClr val="006666"/>
                </a:solidFill>
                <a:latin typeface="Arial"/>
                <a:cs typeface="Arial"/>
              </a:rPr>
              <a:t>significative entre les </a:t>
            </a:r>
            <a:r>
              <a:rPr dirty="0">
                <a:solidFill>
                  <a:srgbClr val="006666"/>
                </a:solidFill>
                <a:latin typeface="Arial"/>
                <a:cs typeface="Arial"/>
              </a:rPr>
              <a:t>2</a:t>
            </a:r>
            <a:r>
              <a:rPr spc="40" dirty="0">
                <a:solidFill>
                  <a:srgbClr val="006666"/>
                </a:solidFill>
                <a:latin typeface="Arial"/>
                <a:cs typeface="Arial"/>
              </a:rPr>
              <a:t> </a:t>
            </a:r>
            <a:r>
              <a:rPr spc="-5" dirty="0">
                <a:solidFill>
                  <a:srgbClr val="006666"/>
                </a:solidFill>
                <a:latin typeface="Arial"/>
                <a:cs typeface="Arial"/>
              </a:rPr>
              <a:t>traitements.</a:t>
            </a:r>
            <a:endParaRPr dirty="0">
              <a:latin typeface="Arial"/>
              <a:cs typeface="Arial"/>
            </a:endParaRPr>
          </a:p>
          <a:p>
            <a:pPr marL="262255" indent="-249554">
              <a:spcBef>
                <a:spcPts val="1085"/>
              </a:spcBef>
              <a:buAutoNum type="arabicPeriod"/>
              <a:tabLst>
                <a:tab pos="262890" algn="l"/>
              </a:tabLst>
            </a:pPr>
            <a:r>
              <a:rPr spc="-10" dirty="0">
                <a:solidFill>
                  <a:srgbClr val="006666"/>
                </a:solidFill>
                <a:latin typeface="Arial"/>
                <a:cs typeface="Arial"/>
              </a:rPr>
              <a:t>Traitements </a:t>
            </a:r>
            <a:r>
              <a:rPr spc="-5" dirty="0">
                <a:solidFill>
                  <a:srgbClr val="006666"/>
                </a:solidFill>
                <a:latin typeface="Arial"/>
                <a:cs typeface="Arial"/>
              </a:rPr>
              <a:t>= 2 groupes </a:t>
            </a:r>
            <a:r>
              <a:rPr dirty="0">
                <a:solidFill>
                  <a:srgbClr val="006666"/>
                </a:solidFill>
                <a:latin typeface="Arial"/>
                <a:cs typeface="Arial"/>
              </a:rPr>
              <a:t>T </a:t>
            </a:r>
            <a:r>
              <a:rPr spc="-5" dirty="0">
                <a:solidFill>
                  <a:srgbClr val="006666"/>
                </a:solidFill>
                <a:latin typeface="Arial"/>
                <a:cs typeface="Arial"/>
              </a:rPr>
              <a:t>ou R </a:t>
            </a:r>
            <a:r>
              <a:rPr dirty="0">
                <a:solidFill>
                  <a:srgbClr val="006666"/>
                </a:solidFill>
                <a:latin typeface="Arial"/>
                <a:cs typeface="Arial"/>
              </a:rPr>
              <a:t>: </a:t>
            </a:r>
            <a:r>
              <a:rPr spc="-5" dirty="0">
                <a:solidFill>
                  <a:srgbClr val="006666"/>
                </a:solidFill>
                <a:latin typeface="Arial"/>
                <a:cs typeface="Arial"/>
              </a:rPr>
              <a:t>variable qualitative</a:t>
            </a:r>
            <a:r>
              <a:rPr dirty="0">
                <a:solidFill>
                  <a:srgbClr val="006666"/>
                </a:solidFill>
                <a:latin typeface="Arial"/>
                <a:cs typeface="Arial"/>
              </a:rPr>
              <a:t> </a:t>
            </a:r>
            <a:r>
              <a:rPr spc="-5" dirty="0">
                <a:solidFill>
                  <a:srgbClr val="006666"/>
                </a:solidFill>
                <a:latin typeface="Arial"/>
                <a:cs typeface="Arial"/>
              </a:rPr>
              <a:t>1</a:t>
            </a:r>
            <a:endParaRPr dirty="0">
              <a:latin typeface="Arial"/>
              <a:cs typeface="Arial"/>
            </a:endParaRPr>
          </a:p>
          <a:p>
            <a:pPr marL="266700" indent="-254000">
              <a:spcBef>
                <a:spcPts val="1080"/>
              </a:spcBef>
              <a:buAutoNum type="arabicPeriod"/>
              <a:tabLst>
                <a:tab pos="267335" algn="l"/>
              </a:tabLst>
            </a:pPr>
            <a:r>
              <a:rPr dirty="0">
                <a:solidFill>
                  <a:srgbClr val="006666"/>
                </a:solidFill>
                <a:latin typeface="Arial"/>
                <a:cs typeface="Arial"/>
              </a:rPr>
              <a:t>Etat </a:t>
            </a:r>
            <a:r>
              <a:rPr spc="-5" dirty="0">
                <a:solidFill>
                  <a:srgbClr val="006666"/>
                </a:solidFill>
                <a:latin typeface="Arial"/>
                <a:cs typeface="Arial"/>
              </a:rPr>
              <a:t>des souris dans chaque groupe (DC</a:t>
            </a:r>
            <a:r>
              <a:rPr lang="fr-FR" spc="-5" dirty="0">
                <a:solidFill>
                  <a:srgbClr val="006666"/>
                </a:solidFill>
                <a:latin typeface="Arial"/>
                <a:cs typeface="Arial"/>
              </a:rPr>
              <a:t>D</a:t>
            </a:r>
            <a:r>
              <a:rPr spc="-5" dirty="0">
                <a:solidFill>
                  <a:srgbClr val="006666"/>
                </a:solidFill>
                <a:latin typeface="Arial"/>
                <a:cs typeface="Arial"/>
              </a:rPr>
              <a:t> ou non) </a:t>
            </a:r>
            <a:r>
              <a:rPr dirty="0">
                <a:solidFill>
                  <a:srgbClr val="006666"/>
                </a:solidFill>
                <a:latin typeface="Arial"/>
                <a:cs typeface="Arial"/>
              </a:rPr>
              <a:t>: </a:t>
            </a:r>
            <a:r>
              <a:rPr spc="-5" dirty="0">
                <a:solidFill>
                  <a:srgbClr val="006666"/>
                </a:solidFill>
                <a:latin typeface="Arial"/>
                <a:cs typeface="Arial"/>
              </a:rPr>
              <a:t>variable qualitative</a:t>
            </a:r>
            <a:r>
              <a:rPr spc="110" dirty="0">
                <a:solidFill>
                  <a:srgbClr val="006666"/>
                </a:solidFill>
                <a:latin typeface="Arial"/>
                <a:cs typeface="Arial"/>
              </a:rPr>
              <a:t> </a:t>
            </a:r>
            <a:r>
              <a:rPr spc="-5" dirty="0">
                <a:solidFill>
                  <a:srgbClr val="006666"/>
                </a:solidFill>
                <a:latin typeface="Arial"/>
                <a:cs typeface="Arial"/>
              </a:rPr>
              <a:t>2</a:t>
            </a:r>
            <a:endParaRPr dirty="0">
              <a:latin typeface="Arial"/>
              <a:cs typeface="Arial"/>
            </a:endParaRPr>
          </a:p>
          <a:p>
            <a:pPr marL="262255" indent="-249554">
              <a:spcBef>
                <a:spcPts val="1425"/>
              </a:spcBef>
              <a:buAutoNum type="arabicPeriod"/>
              <a:tabLst>
                <a:tab pos="262890" algn="l"/>
                <a:tab pos="4262120" algn="l"/>
              </a:tabLst>
            </a:pPr>
            <a:r>
              <a:rPr spc="-50" dirty="0">
                <a:solidFill>
                  <a:srgbClr val="006666"/>
                </a:solidFill>
                <a:latin typeface="Arial"/>
                <a:cs typeface="Arial"/>
              </a:rPr>
              <a:t>Test </a:t>
            </a:r>
            <a:r>
              <a:rPr spc="-5" dirty="0">
                <a:solidFill>
                  <a:srgbClr val="006666"/>
                </a:solidFill>
                <a:latin typeface="Arial"/>
                <a:cs typeface="Arial"/>
              </a:rPr>
              <a:t>de comparaison</a:t>
            </a:r>
            <a:r>
              <a:rPr spc="90" dirty="0">
                <a:solidFill>
                  <a:srgbClr val="006666"/>
                </a:solidFill>
                <a:latin typeface="Arial"/>
                <a:cs typeface="Arial"/>
              </a:rPr>
              <a:t> </a:t>
            </a:r>
            <a:r>
              <a:rPr spc="-5" dirty="0">
                <a:solidFill>
                  <a:srgbClr val="006666"/>
                </a:solidFill>
                <a:latin typeface="Arial"/>
                <a:cs typeface="Arial"/>
              </a:rPr>
              <a:t>de</a:t>
            </a:r>
            <a:r>
              <a:rPr spc="5" dirty="0">
                <a:solidFill>
                  <a:srgbClr val="006666"/>
                </a:solidFill>
                <a:latin typeface="Arial"/>
                <a:cs typeface="Arial"/>
              </a:rPr>
              <a:t> </a:t>
            </a:r>
            <a:r>
              <a:rPr spc="-5" dirty="0">
                <a:solidFill>
                  <a:srgbClr val="006666"/>
                </a:solidFill>
                <a:latin typeface="Arial"/>
                <a:cs typeface="Arial"/>
              </a:rPr>
              <a:t>pourcentages	</a:t>
            </a:r>
            <a:r>
              <a:rPr dirty="0">
                <a:solidFill>
                  <a:srgbClr val="006666"/>
                </a:solidFill>
                <a:latin typeface="Arial"/>
                <a:cs typeface="Arial"/>
              </a:rPr>
              <a:t>On </a:t>
            </a:r>
            <a:r>
              <a:rPr spc="-5" dirty="0">
                <a:solidFill>
                  <a:srgbClr val="006666"/>
                </a:solidFill>
                <a:latin typeface="Arial"/>
                <a:cs typeface="Arial"/>
              </a:rPr>
              <a:t>fixe a priori </a:t>
            </a:r>
            <a:r>
              <a:rPr sz="2400" i="1" dirty="0">
                <a:solidFill>
                  <a:srgbClr val="006666"/>
                </a:solidFill>
                <a:latin typeface="Symbol"/>
                <a:cs typeface="Symbol"/>
              </a:rPr>
              <a:t></a:t>
            </a:r>
            <a:r>
              <a:rPr sz="2400" i="1" dirty="0">
                <a:solidFill>
                  <a:srgbClr val="006666"/>
                </a:solidFill>
                <a:latin typeface="Times New Roman"/>
                <a:cs typeface="Times New Roman"/>
              </a:rPr>
              <a:t> </a:t>
            </a:r>
            <a:r>
              <a:rPr dirty="0">
                <a:solidFill>
                  <a:srgbClr val="006666"/>
                </a:solidFill>
                <a:latin typeface="Arial"/>
                <a:cs typeface="Arial"/>
              </a:rPr>
              <a:t>=</a:t>
            </a:r>
            <a:r>
              <a:rPr spc="75" dirty="0">
                <a:solidFill>
                  <a:srgbClr val="006666"/>
                </a:solidFill>
                <a:latin typeface="Arial"/>
                <a:cs typeface="Arial"/>
              </a:rPr>
              <a:t> </a:t>
            </a:r>
            <a:r>
              <a:rPr spc="-10" dirty="0">
                <a:solidFill>
                  <a:srgbClr val="006666"/>
                </a:solidFill>
                <a:latin typeface="Arial"/>
                <a:cs typeface="Arial"/>
              </a:rPr>
              <a:t>5%</a:t>
            </a:r>
            <a:endParaRPr dirty="0">
              <a:latin typeface="Arial"/>
              <a:cs typeface="Arial"/>
            </a:endParaRPr>
          </a:p>
          <a:p>
            <a:pPr marL="4209415">
              <a:spcBef>
                <a:spcPts val="1935"/>
              </a:spcBef>
            </a:pPr>
            <a:r>
              <a:rPr sz="1600" b="1" spc="-15" dirty="0">
                <a:latin typeface="Arial"/>
                <a:cs typeface="Arial"/>
              </a:rPr>
              <a:t>Traitements</a:t>
            </a:r>
            <a:endParaRPr sz="1600" dirty="0">
              <a:latin typeface="Arial"/>
              <a:cs typeface="Arial"/>
            </a:endParaRPr>
          </a:p>
        </p:txBody>
      </p:sp>
      <p:sp>
        <p:nvSpPr>
          <p:cNvPr id="11" name="object 11"/>
          <p:cNvSpPr txBox="1"/>
          <p:nvPr/>
        </p:nvSpPr>
        <p:spPr>
          <a:xfrm>
            <a:off x="2431187" y="5689193"/>
            <a:ext cx="417195" cy="299720"/>
          </a:xfrm>
          <a:prstGeom prst="rect">
            <a:avLst/>
          </a:prstGeom>
        </p:spPr>
        <p:txBody>
          <a:bodyPr vert="horz" wrap="square" lIns="0" tIns="12700" rIns="0" bIns="0" rtlCol="0">
            <a:spAutoFit/>
          </a:bodyPr>
          <a:lstStyle/>
          <a:p>
            <a:pPr marL="12700">
              <a:spcBef>
                <a:spcPts val="100"/>
              </a:spcBef>
            </a:pPr>
            <a:r>
              <a:rPr sz="1600" b="1" spc="-5" dirty="0">
                <a:latin typeface="Arial"/>
                <a:cs typeface="Arial"/>
              </a:rPr>
              <a:t>Et</a:t>
            </a:r>
            <a:r>
              <a:rPr sz="1600" b="1" spc="-10" dirty="0">
                <a:latin typeface="Arial"/>
                <a:cs typeface="Arial"/>
              </a:rPr>
              <a:t>a</a:t>
            </a:r>
            <a:r>
              <a:rPr b="1" dirty="0">
                <a:latin typeface="Arial"/>
                <a:cs typeface="Arial"/>
              </a:rPr>
              <a:t>t</a:t>
            </a:r>
            <a:endParaRPr>
              <a:latin typeface="Arial"/>
              <a:cs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287016" y="1511553"/>
            <a:ext cx="3205480" cy="299720"/>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groupe </a:t>
            </a:r>
            <a:r>
              <a:rPr dirty="0">
                <a:solidFill>
                  <a:srgbClr val="006666"/>
                </a:solidFill>
                <a:latin typeface="Arial"/>
                <a:cs typeface="Arial"/>
              </a:rPr>
              <a:t>T </a:t>
            </a:r>
            <a:r>
              <a:rPr dirty="0">
                <a:latin typeface="Arial"/>
                <a:cs typeface="Arial"/>
              </a:rPr>
              <a:t>: </a:t>
            </a:r>
            <a:r>
              <a:rPr spc="-5" dirty="0">
                <a:solidFill>
                  <a:srgbClr val="006666"/>
                </a:solidFill>
                <a:latin typeface="Arial"/>
                <a:cs typeface="Arial"/>
              </a:rPr>
              <a:t>% DC </a:t>
            </a:r>
            <a:r>
              <a:rPr dirty="0">
                <a:solidFill>
                  <a:srgbClr val="006666"/>
                </a:solidFill>
                <a:latin typeface="Arial"/>
                <a:cs typeface="Arial"/>
              </a:rPr>
              <a:t>= </a:t>
            </a:r>
            <a:r>
              <a:rPr spc="-5" dirty="0">
                <a:solidFill>
                  <a:srgbClr val="006666"/>
                </a:solidFill>
                <a:latin typeface="Arial"/>
                <a:cs typeface="Arial"/>
              </a:rPr>
              <a:t>33/50=66</a:t>
            </a:r>
            <a:r>
              <a:rPr spc="-100" dirty="0">
                <a:solidFill>
                  <a:srgbClr val="006666"/>
                </a:solidFill>
                <a:latin typeface="Arial"/>
                <a:cs typeface="Arial"/>
              </a:rPr>
              <a:t> </a:t>
            </a:r>
            <a:r>
              <a:rPr spc="-5" dirty="0">
                <a:solidFill>
                  <a:srgbClr val="006666"/>
                </a:solidFill>
                <a:latin typeface="Arial"/>
                <a:cs typeface="Arial"/>
              </a:rPr>
              <a:t>%</a:t>
            </a:r>
            <a:endParaRPr>
              <a:latin typeface="Arial"/>
              <a:cs typeface="Arial"/>
            </a:endParaRPr>
          </a:p>
        </p:txBody>
      </p:sp>
      <p:sp>
        <p:nvSpPr>
          <p:cNvPr id="8" name="object 8"/>
          <p:cNvSpPr txBox="1"/>
          <p:nvPr/>
        </p:nvSpPr>
        <p:spPr>
          <a:xfrm>
            <a:off x="6607581" y="1511553"/>
            <a:ext cx="3114040" cy="299720"/>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groupe R </a:t>
            </a:r>
            <a:r>
              <a:rPr dirty="0">
                <a:latin typeface="Arial"/>
                <a:cs typeface="Arial"/>
              </a:rPr>
              <a:t>: </a:t>
            </a:r>
            <a:r>
              <a:rPr spc="-5" dirty="0">
                <a:solidFill>
                  <a:srgbClr val="006666"/>
                </a:solidFill>
                <a:latin typeface="Arial"/>
                <a:cs typeface="Arial"/>
              </a:rPr>
              <a:t>%DC </a:t>
            </a:r>
            <a:r>
              <a:rPr dirty="0">
                <a:solidFill>
                  <a:srgbClr val="006666"/>
                </a:solidFill>
                <a:latin typeface="Arial"/>
                <a:cs typeface="Arial"/>
              </a:rPr>
              <a:t>=</a:t>
            </a:r>
            <a:r>
              <a:rPr spc="-5" dirty="0">
                <a:solidFill>
                  <a:srgbClr val="006666"/>
                </a:solidFill>
                <a:latin typeface="Arial"/>
                <a:cs typeface="Arial"/>
              </a:rPr>
              <a:t> 44/50=88%</a:t>
            </a:r>
            <a:endParaRPr>
              <a:latin typeface="Arial"/>
              <a:cs typeface="Arial"/>
            </a:endParaRPr>
          </a:p>
        </p:txBody>
      </p:sp>
      <p:sp>
        <p:nvSpPr>
          <p:cNvPr id="9" name="object 9"/>
          <p:cNvSpPr txBox="1"/>
          <p:nvPr/>
        </p:nvSpPr>
        <p:spPr>
          <a:xfrm>
            <a:off x="2287016" y="2351659"/>
            <a:ext cx="1864360" cy="330835"/>
          </a:xfrm>
          <a:prstGeom prst="rect">
            <a:avLst/>
          </a:prstGeom>
        </p:spPr>
        <p:txBody>
          <a:bodyPr vert="horz" wrap="square" lIns="0" tIns="13335" rIns="0" bIns="0" rtlCol="0">
            <a:spAutoFit/>
          </a:bodyPr>
          <a:lstStyle/>
          <a:p>
            <a:pPr marL="12700">
              <a:spcBef>
                <a:spcPts val="105"/>
              </a:spcBef>
            </a:pPr>
            <a:r>
              <a:rPr dirty="0">
                <a:solidFill>
                  <a:srgbClr val="006666"/>
                </a:solidFill>
                <a:latin typeface="Arial"/>
                <a:cs typeface="Arial"/>
              </a:rPr>
              <a:t>On </a:t>
            </a:r>
            <a:r>
              <a:rPr spc="-5" dirty="0">
                <a:solidFill>
                  <a:srgbClr val="006666"/>
                </a:solidFill>
                <a:latin typeface="Arial"/>
                <a:cs typeface="Arial"/>
              </a:rPr>
              <a:t>peut calculer</a:t>
            </a:r>
            <a:r>
              <a:rPr spc="-55" dirty="0">
                <a:solidFill>
                  <a:srgbClr val="006666"/>
                </a:solidFill>
                <a:latin typeface="Arial"/>
                <a:cs typeface="Arial"/>
              </a:rPr>
              <a:t> </a:t>
            </a:r>
            <a:r>
              <a:rPr sz="2000" i="1" dirty="0">
                <a:solidFill>
                  <a:srgbClr val="006666"/>
                </a:solidFill>
                <a:latin typeface="Symbol"/>
                <a:cs typeface="Symbol"/>
              </a:rPr>
              <a:t></a:t>
            </a:r>
            <a:endParaRPr sz="2000">
              <a:latin typeface="Symbol"/>
              <a:cs typeface="Symbol"/>
            </a:endParaRPr>
          </a:p>
        </p:txBody>
      </p:sp>
      <p:sp>
        <p:nvSpPr>
          <p:cNvPr id="10" name="object 10"/>
          <p:cNvSpPr txBox="1"/>
          <p:nvPr/>
        </p:nvSpPr>
        <p:spPr>
          <a:xfrm>
            <a:off x="2287017" y="3066416"/>
            <a:ext cx="7934959" cy="2906395"/>
          </a:xfrm>
          <a:prstGeom prst="rect">
            <a:avLst/>
          </a:prstGeom>
        </p:spPr>
        <p:txBody>
          <a:bodyPr vert="horz" wrap="square" lIns="0" tIns="12700" rIns="0" bIns="0" rtlCol="0">
            <a:spAutoFit/>
          </a:bodyPr>
          <a:lstStyle/>
          <a:p>
            <a:pPr marL="12700" marR="1012825">
              <a:lnSpc>
                <a:spcPct val="150000"/>
              </a:lnSpc>
              <a:spcBef>
                <a:spcPts val="100"/>
              </a:spcBef>
              <a:tabLst>
                <a:tab pos="1718945" algn="l"/>
              </a:tabLst>
            </a:pPr>
            <a:r>
              <a:rPr b="1" i="1" spc="-5" dirty="0">
                <a:solidFill>
                  <a:srgbClr val="006666"/>
                </a:solidFill>
                <a:latin typeface="Symbol"/>
                <a:cs typeface="Symbol"/>
              </a:rPr>
              <a:t></a:t>
            </a:r>
            <a:r>
              <a:rPr b="1" i="1" spc="-5" dirty="0">
                <a:solidFill>
                  <a:srgbClr val="006666"/>
                </a:solidFill>
                <a:latin typeface="Times New Roman"/>
                <a:cs typeface="Times New Roman"/>
              </a:rPr>
              <a:t> </a:t>
            </a:r>
            <a:r>
              <a:rPr spc="-5" dirty="0">
                <a:solidFill>
                  <a:srgbClr val="006666"/>
                </a:solidFill>
                <a:latin typeface="Arial"/>
                <a:cs typeface="Arial"/>
              </a:rPr>
              <a:t>calculé</a:t>
            </a:r>
            <a:r>
              <a:rPr spc="75" dirty="0">
                <a:solidFill>
                  <a:srgbClr val="006666"/>
                </a:solidFill>
                <a:latin typeface="Arial"/>
                <a:cs typeface="Arial"/>
              </a:rPr>
              <a:t> </a:t>
            </a:r>
            <a:r>
              <a:rPr dirty="0">
                <a:solidFill>
                  <a:srgbClr val="006666"/>
                </a:solidFill>
                <a:latin typeface="Arial"/>
                <a:cs typeface="Arial"/>
              </a:rPr>
              <a:t>=</a:t>
            </a:r>
            <a:r>
              <a:rPr spc="5" dirty="0">
                <a:solidFill>
                  <a:srgbClr val="006666"/>
                </a:solidFill>
                <a:latin typeface="Arial"/>
                <a:cs typeface="Arial"/>
              </a:rPr>
              <a:t> </a:t>
            </a:r>
            <a:r>
              <a:rPr spc="-5" dirty="0">
                <a:solidFill>
                  <a:srgbClr val="006666"/>
                </a:solidFill>
                <a:latin typeface="Arial"/>
                <a:cs typeface="Arial"/>
              </a:rPr>
              <a:t>2,83	</a:t>
            </a:r>
            <a:r>
              <a:rPr dirty="0">
                <a:solidFill>
                  <a:srgbClr val="006666"/>
                </a:solidFill>
                <a:latin typeface="Arial"/>
                <a:cs typeface="Arial"/>
              </a:rPr>
              <a:t>&gt; </a:t>
            </a:r>
            <a:r>
              <a:rPr i="1" dirty="0">
                <a:solidFill>
                  <a:srgbClr val="006666"/>
                </a:solidFill>
                <a:latin typeface="Symbol"/>
                <a:cs typeface="Symbol"/>
              </a:rPr>
              <a:t></a:t>
            </a:r>
            <a:r>
              <a:rPr i="1" dirty="0">
                <a:solidFill>
                  <a:srgbClr val="006666"/>
                </a:solidFill>
                <a:latin typeface="Times New Roman"/>
                <a:cs typeface="Times New Roman"/>
              </a:rPr>
              <a:t> </a:t>
            </a:r>
            <a:r>
              <a:rPr spc="-5" dirty="0">
                <a:solidFill>
                  <a:srgbClr val="006666"/>
                </a:solidFill>
                <a:latin typeface="Arial"/>
                <a:cs typeface="Arial"/>
              </a:rPr>
              <a:t>théorique lu dans la table pour </a:t>
            </a:r>
            <a:r>
              <a:rPr i="1" spc="-5" dirty="0">
                <a:solidFill>
                  <a:srgbClr val="006666"/>
                </a:solidFill>
                <a:latin typeface="Symbol"/>
                <a:cs typeface="Symbol"/>
              </a:rPr>
              <a:t></a:t>
            </a:r>
            <a:r>
              <a:rPr spc="-5" dirty="0">
                <a:solidFill>
                  <a:srgbClr val="006666"/>
                </a:solidFill>
                <a:latin typeface="Arial"/>
                <a:cs typeface="Arial"/>
              </a:rPr>
              <a:t>=5% soit 1,96  </a:t>
            </a:r>
            <a:r>
              <a:rPr dirty="0">
                <a:solidFill>
                  <a:srgbClr val="006666"/>
                </a:solidFill>
                <a:latin typeface="Arial"/>
                <a:cs typeface="Arial"/>
              </a:rPr>
              <a:t>On </a:t>
            </a:r>
            <a:r>
              <a:rPr spc="-5" dirty="0">
                <a:solidFill>
                  <a:srgbClr val="006666"/>
                </a:solidFill>
                <a:latin typeface="Arial"/>
                <a:cs typeface="Arial"/>
              </a:rPr>
              <a:t>rejette H0. </a:t>
            </a:r>
            <a:r>
              <a:rPr dirty="0">
                <a:solidFill>
                  <a:srgbClr val="006666"/>
                </a:solidFill>
                <a:latin typeface="Arial"/>
                <a:cs typeface="Arial"/>
              </a:rPr>
              <a:t>Il </a:t>
            </a:r>
            <a:r>
              <a:rPr spc="-5" dirty="0">
                <a:solidFill>
                  <a:srgbClr val="006666"/>
                </a:solidFill>
                <a:latin typeface="Arial"/>
                <a:cs typeface="Arial"/>
              </a:rPr>
              <a:t>existe une </a:t>
            </a:r>
            <a:r>
              <a:rPr spc="-15" dirty="0">
                <a:solidFill>
                  <a:srgbClr val="006666"/>
                </a:solidFill>
                <a:latin typeface="Arial"/>
                <a:cs typeface="Arial"/>
              </a:rPr>
              <a:t>diff </a:t>
            </a:r>
            <a:r>
              <a:rPr spc="-5" dirty="0">
                <a:solidFill>
                  <a:srgbClr val="006666"/>
                </a:solidFill>
                <a:latin typeface="Arial"/>
                <a:cs typeface="Arial"/>
              </a:rPr>
              <a:t>significative entre les 2 groupes</a:t>
            </a:r>
            <a:r>
              <a:rPr spc="150" dirty="0">
                <a:solidFill>
                  <a:srgbClr val="006666"/>
                </a:solidFill>
                <a:latin typeface="Arial"/>
                <a:cs typeface="Arial"/>
              </a:rPr>
              <a:t> </a:t>
            </a:r>
            <a:r>
              <a:rPr spc="-5" dirty="0">
                <a:solidFill>
                  <a:srgbClr val="006666"/>
                </a:solidFill>
                <a:latin typeface="Arial"/>
                <a:cs typeface="Arial"/>
              </a:rPr>
              <a:t>(H1),</a:t>
            </a:r>
            <a:endParaRPr>
              <a:latin typeface="Arial"/>
              <a:cs typeface="Arial"/>
            </a:endParaRPr>
          </a:p>
          <a:p>
            <a:pPr marL="187960" algn="ctr">
              <a:spcBef>
                <a:spcPts val="1080"/>
              </a:spcBef>
            </a:pPr>
            <a:r>
              <a:rPr i="1" spc="-5" dirty="0">
                <a:solidFill>
                  <a:srgbClr val="006666"/>
                </a:solidFill>
                <a:latin typeface="Symbol"/>
                <a:cs typeface="Symbol"/>
              </a:rPr>
              <a:t></a:t>
            </a:r>
            <a:r>
              <a:rPr spc="-5" dirty="0">
                <a:solidFill>
                  <a:srgbClr val="006666"/>
                </a:solidFill>
                <a:latin typeface="Arial"/>
                <a:cs typeface="Arial"/>
              </a:rPr>
              <a:t>&lt;0,01 </a:t>
            </a:r>
            <a:r>
              <a:rPr dirty="0">
                <a:solidFill>
                  <a:srgbClr val="006666"/>
                </a:solidFill>
                <a:latin typeface="Arial"/>
                <a:cs typeface="Arial"/>
              </a:rPr>
              <a:t>à</a:t>
            </a:r>
            <a:r>
              <a:rPr spc="-5" dirty="0">
                <a:solidFill>
                  <a:srgbClr val="006666"/>
                </a:solidFill>
                <a:latin typeface="Arial"/>
                <a:cs typeface="Arial"/>
              </a:rPr>
              <a:t> posteriori</a:t>
            </a:r>
            <a:endParaRPr>
              <a:latin typeface="Arial"/>
              <a:cs typeface="Arial"/>
            </a:endParaRPr>
          </a:p>
          <a:p>
            <a:pPr marL="1966595" marR="348615" indent="-1954530">
              <a:lnSpc>
                <a:spcPct val="150000"/>
              </a:lnSpc>
            </a:pPr>
            <a:r>
              <a:rPr dirty="0">
                <a:solidFill>
                  <a:srgbClr val="006666"/>
                </a:solidFill>
                <a:latin typeface="Arial"/>
                <a:cs typeface="Arial"/>
              </a:rPr>
              <a:t>On </a:t>
            </a:r>
            <a:r>
              <a:rPr spc="-5" dirty="0">
                <a:solidFill>
                  <a:srgbClr val="006666"/>
                </a:solidFill>
                <a:latin typeface="Arial"/>
                <a:cs typeface="Arial"/>
              </a:rPr>
              <a:t>peut conclure </a:t>
            </a:r>
            <a:r>
              <a:rPr dirty="0">
                <a:solidFill>
                  <a:srgbClr val="006666"/>
                </a:solidFill>
                <a:latin typeface="Arial"/>
                <a:cs typeface="Arial"/>
              </a:rPr>
              <a:t>: </a:t>
            </a:r>
            <a:r>
              <a:rPr spc="-5" dirty="0">
                <a:solidFill>
                  <a:srgbClr val="006666"/>
                </a:solidFill>
                <a:latin typeface="Arial"/>
                <a:cs typeface="Arial"/>
              </a:rPr>
              <a:t>% DC souris traitées par </a:t>
            </a:r>
            <a:r>
              <a:rPr dirty="0">
                <a:solidFill>
                  <a:srgbClr val="006666"/>
                </a:solidFill>
                <a:latin typeface="Arial"/>
                <a:cs typeface="Arial"/>
              </a:rPr>
              <a:t>T &lt; </a:t>
            </a:r>
            <a:r>
              <a:rPr spc="-5" dirty="0">
                <a:solidFill>
                  <a:srgbClr val="006666"/>
                </a:solidFill>
                <a:latin typeface="Arial"/>
                <a:cs typeface="Arial"/>
              </a:rPr>
              <a:t>% DC souris traitées par R  </a:t>
            </a:r>
            <a:r>
              <a:rPr dirty="0">
                <a:solidFill>
                  <a:srgbClr val="006666"/>
                </a:solidFill>
                <a:latin typeface="Arial"/>
                <a:cs typeface="Arial"/>
              </a:rPr>
              <a:t>T est </a:t>
            </a:r>
            <a:r>
              <a:rPr spc="-5" dirty="0">
                <a:solidFill>
                  <a:srgbClr val="006666"/>
                </a:solidFill>
                <a:latin typeface="Arial"/>
                <a:cs typeface="Arial"/>
              </a:rPr>
              <a:t>meilleur que R </a:t>
            </a:r>
            <a:r>
              <a:rPr b="1" spc="-5" dirty="0">
                <a:solidFill>
                  <a:srgbClr val="006666"/>
                </a:solidFill>
                <a:latin typeface="Arial"/>
                <a:cs typeface="Arial"/>
              </a:rPr>
              <a:t>sur cet</a:t>
            </a:r>
            <a:r>
              <a:rPr b="1" spc="10" dirty="0">
                <a:solidFill>
                  <a:srgbClr val="006666"/>
                </a:solidFill>
                <a:latin typeface="Arial"/>
                <a:cs typeface="Arial"/>
              </a:rPr>
              <a:t> </a:t>
            </a:r>
            <a:r>
              <a:rPr b="1" spc="-5" dirty="0">
                <a:solidFill>
                  <a:srgbClr val="006666"/>
                </a:solidFill>
                <a:latin typeface="Arial"/>
                <a:cs typeface="Arial"/>
              </a:rPr>
              <a:t>échantillon.</a:t>
            </a:r>
            <a:endParaRPr>
              <a:latin typeface="Arial"/>
              <a:cs typeface="Arial"/>
            </a:endParaRPr>
          </a:p>
          <a:p>
            <a:pPr marL="12700">
              <a:spcBef>
                <a:spcPts val="1080"/>
              </a:spcBef>
            </a:pPr>
            <a:r>
              <a:rPr dirty="0">
                <a:solidFill>
                  <a:srgbClr val="006666"/>
                </a:solidFill>
                <a:latin typeface="Arial"/>
                <a:cs typeface="Arial"/>
              </a:rPr>
              <a:t>On </a:t>
            </a:r>
            <a:r>
              <a:rPr spc="-5" dirty="0">
                <a:solidFill>
                  <a:srgbClr val="006666"/>
                </a:solidFill>
                <a:latin typeface="Arial"/>
                <a:cs typeface="Arial"/>
              </a:rPr>
              <a:t>ne </a:t>
            </a:r>
            <a:r>
              <a:rPr dirty="0">
                <a:solidFill>
                  <a:srgbClr val="006666"/>
                </a:solidFill>
                <a:latin typeface="Arial"/>
                <a:cs typeface="Arial"/>
              </a:rPr>
              <a:t>sait </a:t>
            </a:r>
            <a:r>
              <a:rPr spc="-5" dirty="0">
                <a:solidFill>
                  <a:srgbClr val="006666"/>
                </a:solidFill>
                <a:latin typeface="Arial"/>
                <a:cs typeface="Arial"/>
              </a:rPr>
              <a:t>rien des </a:t>
            </a:r>
            <a:r>
              <a:rPr spc="-10" dirty="0">
                <a:solidFill>
                  <a:srgbClr val="006666"/>
                </a:solidFill>
                <a:latin typeface="Arial"/>
                <a:cs typeface="Arial"/>
              </a:rPr>
              <a:t>groupes, </a:t>
            </a:r>
            <a:r>
              <a:rPr spc="-5" dirty="0">
                <a:solidFill>
                  <a:srgbClr val="006666"/>
                </a:solidFill>
                <a:latin typeface="Arial"/>
                <a:cs typeface="Arial"/>
              </a:rPr>
              <a:t>de l’état de santé des souris, et </a:t>
            </a:r>
            <a:r>
              <a:rPr dirty="0">
                <a:solidFill>
                  <a:srgbClr val="006666"/>
                </a:solidFill>
                <a:latin typeface="Arial"/>
                <a:cs typeface="Arial"/>
              </a:rPr>
              <a:t>même </a:t>
            </a:r>
            <a:r>
              <a:rPr spc="-5" dirty="0">
                <a:solidFill>
                  <a:srgbClr val="006666"/>
                </a:solidFill>
                <a:latin typeface="Arial"/>
                <a:cs typeface="Arial"/>
              </a:rPr>
              <a:t>de</a:t>
            </a:r>
            <a:r>
              <a:rPr spc="70" dirty="0">
                <a:solidFill>
                  <a:srgbClr val="006666"/>
                </a:solidFill>
                <a:latin typeface="Arial"/>
                <a:cs typeface="Arial"/>
              </a:rPr>
              <a:t> </a:t>
            </a:r>
            <a:r>
              <a:rPr spc="-5" dirty="0">
                <a:solidFill>
                  <a:srgbClr val="006666"/>
                </a:solidFill>
                <a:latin typeface="Arial"/>
                <a:cs typeface="Arial"/>
              </a:rPr>
              <a:t>l’étude.</a:t>
            </a:r>
            <a:endParaRPr>
              <a:latin typeface="Arial"/>
              <a:cs typeface="Arial"/>
            </a:endParaRPr>
          </a:p>
          <a:p>
            <a:pPr marL="186690" algn="ctr">
              <a:spcBef>
                <a:spcPts val="1085"/>
              </a:spcBef>
            </a:pPr>
            <a:r>
              <a:rPr dirty="0">
                <a:solidFill>
                  <a:srgbClr val="006666"/>
                </a:solidFill>
                <a:latin typeface="Arial"/>
                <a:cs typeface="Arial"/>
              </a:rPr>
              <a:t>On </a:t>
            </a:r>
            <a:r>
              <a:rPr spc="-5" dirty="0">
                <a:solidFill>
                  <a:srgbClr val="006666"/>
                </a:solidFill>
                <a:latin typeface="Arial"/>
                <a:cs typeface="Arial"/>
              </a:rPr>
              <a:t>ne peut pas généraliser ce</a:t>
            </a:r>
            <a:r>
              <a:rPr spc="40" dirty="0">
                <a:solidFill>
                  <a:srgbClr val="006666"/>
                </a:solidFill>
                <a:latin typeface="Arial"/>
                <a:cs typeface="Arial"/>
              </a:rPr>
              <a:t> </a:t>
            </a:r>
            <a:r>
              <a:rPr spc="-5" dirty="0">
                <a:solidFill>
                  <a:srgbClr val="006666"/>
                </a:solidFill>
                <a:latin typeface="Arial"/>
                <a:cs typeface="Arial"/>
              </a:rPr>
              <a:t>résultat.</a:t>
            </a:r>
            <a:endParaRPr>
              <a:latin typeface="Arial"/>
              <a:cs typeface="Arial"/>
            </a:endParaRPr>
          </a:p>
        </p:txBody>
      </p:sp>
      <p:sp>
        <p:nvSpPr>
          <p:cNvPr id="11" name="object 11"/>
          <p:cNvSpPr/>
          <p:nvPr/>
        </p:nvSpPr>
        <p:spPr>
          <a:xfrm>
            <a:off x="5730638" y="2576577"/>
            <a:ext cx="882015" cy="0"/>
          </a:xfrm>
          <a:custGeom>
            <a:avLst/>
            <a:gdLst/>
            <a:ahLst/>
            <a:cxnLst/>
            <a:rect l="l" t="t" r="r" b="b"/>
            <a:pathLst>
              <a:path w="882014">
                <a:moveTo>
                  <a:pt x="0" y="0"/>
                </a:moveTo>
                <a:lnTo>
                  <a:pt x="881412" y="0"/>
                </a:lnTo>
              </a:path>
            </a:pathLst>
          </a:custGeom>
          <a:ln w="3175">
            <a:solidFill>
              <a:srgbClr val="000000"/>
            </a:solidFill>
          </a:ln>
        </p:spPr>
        <p:txBody>
          <a:bodyPr wrap="square" lIns="0" tIns="0" rIns="0" bIns="0" rtlCol="0"/>
          <a:lstStyle/>
          <a:p>
            <a:endParaRPr/>
          </a:p>
        </p:txBody>
      </p:sp>
      <p:sp>
        <p:nvSpPr>
          <p:cNvPr id="12" name="object 12"/>
          <p:cNvSpPr/>
          <p:nvPr/>
        </p:nvSpPr>
        <p:spPr>
          <a:xfrm>
            <a:off x="6826691" y="2576577"/>
            <a:ext cx="895350" cy="0"/>
          </a:xfrm>
          <a:custGeom>
            <a:avLst/>
            <a:gdLst/>
            <a:ahLst/>
            <a:cxnLst/>
            <a:rect l="l" t="t" r="r" b="b"/>
            <a:pathLst>
              <a:path w="895350">
                <a:moveTo>
                  <a:pt x="0" y="0"/>
                </a:moveTo>
                <a:lnTo>
                  <a:pt x="894748" y="0"/>
                </a:lnTo>
              </a:path>
            </a:pathLst>
          </a:custGeom>
          <a:ln w="3175">
            <a:solidFill>
              <a:srgbClr val="000000"/>
            </a:solidFill>
          </a:ln>
        </p:spPr>
        <p:txBody>
          <a:bodyPr wrap="square" lIns="0" tIns="0" rIns="0" bIns="0" rtlCol="0"/>
          <a:lstStyle/>
          <a:p>
            <a:endParaRPr/>
          </a:p>
        </p:txBody>
      </p:sp>
      <p:sp>
        <p:nvSpPr>
          <p:cNvPr id="13" name="object 13"/>
          <p:cNvSpPr/>
          <p:nvPr/>
        </p:nvSpPr>
        <p:spPr>
          <a:xfrm>
            <a:off x="5586832" y="2612783"/>
            <a:ext cx="29845" cy="17145"/>
          </a:xfrm>
          <a:custGeom>
            <a:avLst/>
            <a:gdLst/>
            <a:ahLst/>
            <a:cxnLst/>
            <a:rect l="l" t="t" r="r" b="b"/>
            <a:pathLst>
              <a:path w="29845" h="17144">
                <a:moveTo>
                  <a:pt x="0" y="16605"/>
                </a:moveTo>
                <a:lnTo>
                  <a:pt x="29774" y="0"/>
                </a:lnTo>
              </a:path>
            </a:pathLst>
          </a:custGeom>
          <a:ln w="5423">
            <a:solidFill>
              <a:srgbClr val="000000"/>
            </a:solidFill>
          </a:ln>
        </p:spPr>
        <p:txBody>
          <a:bodyPr wrap="square" lIns="0" tIns="0" rIns="0" bIns="0" rtlCol="0"/>
          <a:lstStyle/>
          <a:p>
            <a:endParaRPr/>
          </a:p>
        </p:txBody>
      </p:sp>
      <p:sp>
        <p:nvSpPr>
          <p:cNvPr id="14" name="object 14"/>
          <p:cNvSpPr/>
          <p:nvPr/>
        </p:nvSpPr>
        <p:spPr>
          <a:xfrm>
            <a:off x="5616606" y="2615504"/>
            <a:ext cx="43180" cy="193040"/>
          </a:xfrm>
          <a:custGeom>
            <a:avLst/>
            <a:gdLst/>
            <a:ahLst/>
            <a:cxnLst/>
            <a:rect l="l" t="t" r="r" b="b"/>
            <a:pathLst>
              <a:path w="43179" h="193039">
                <a:moveTo>
                  <a:pt x="0" y="0"/>
                </a:moveTo>
                <a:lnTo>
                  <a:pt x="42928" y="192729"/>
                </a:lnTo>
              </a:path>
            </a:pathLst>
          </a:custGeom>
          <a:ln w="10739">
            <a:solidFill>
              <a:srgbClr val="000000"/>
            </a:solidFill>
          </a:ln>
        </p:spPr>
        <p:txBody>
          <a:bodyPr wrap="square" lIns="0" tIns="0" rIns="0" bIns="0" rtlCol="0"/>
          <a:lstStyle/>
          <a:p>
            <a:endParaRPr/>
          </a:p>
        </p:txBody>
      </p:sp>
      <p:sp>
        <p:nvSpPr>
          <p:cNvPr id="15" name="object 15"/>
          <p:cNvSpPr/>
          <p:nvPr/>
        </p:nvSpPr>
        <p:spPr>
          <a:xfrm>
            <a:off x="5662219" y="2300005"/>
            <a:ext cx="51435" cy="508634"/>
          </a:xfrm>
          <a:custGeom>
            <a:avLst/>
            <a:gdLst/>
            <a:ahLst/>
            <a:cxnLst/>
            <a:rect l="l" t="t" r="r" b="b"/>
            <a:pathLst>
              <a:path w="51435" h="508635">
                <a:moveTo>
                  <a:pt x="0" y="508228"/>
                </a:moveTo>
                <a:lnTo>
                  <a:pt x="51249" y="0"/>
                </a:lnTo>
              </a:path>
            </a:pathLst>
          </a:custGeom>
          <a:ln w="5366">
            <a:solidFill>
              <a:srgbClr val="000000"/>
            </a:solidFill>
          </a:ln>
        </p:spPr>
        <p:txBody>
          <a:bodyPr wrap="square" lIns="0" tIns="0" rIns="0" bIns="0" rtlCol="0"/>
          <a:lstStyle/>
          <a:p>
            <a:endParaRPr/>
          </a:p>
        </p:txBody>
      </p:sp>
      <p:sp>
        <p:nvSpPr>
          <p:cNvPr id="16" name="object 16"/>
          <p:cNvSpPr/>
          <p:nvPr/>
        </p:nvSpPr>
        <p:spPr>
          <a:xfrm>
            <a:off x="5713468" y="2300005"/>
            <a:ext cx="2019300" cy="0"/>
          </a:xfrm>
          <a:custGeom>
            <a:avLst/>
            <a:gdLst/>
            <a:ahLst/>
            <a:cxnLst/>
            <a:rect l="l" t="t" r="r" b="b"/>
            <a:pathLst>
              <a:path w="2019300">
                <a:moveTo>
                  <a:pt x="0" y="0"/>
                </a:moveTo>
                <a:lnTo>
                  <a:pt x="2018708" y="0"/>
                </a:lnTo>
              </a:path>
            </a:pathLst>
          </a:custGeom>
          <a:ln w="5441">
            <a:solidFill>
              <a:srgbClr val="000000"/>
            </a:solidFill>
          </a:ln>
        </p:spPr>
        <p:txBody>
          <a:bodyPr wrap="square" lIns="0" tIns="0" rIns="0" bIns="0" rtlCol="0"/>
          <a:lstStyle/>
          <a:p>
            <a:endParaRPr/>
          </a:p>
        </p:txBody>
      </p:sp>
      <p:sp>
        <p:nvSpPr>
          <p:cNvPr id="17" name="object 17"/>
          <p:cNvSpPr/>
          <p:nvPr/>
        </p:nvSpPr>
        <p:spPr>
          <a:xfrm>
            <a:off x="5573410" y="2272511"/>
            <a:ext cx="2169795" cy="0"/>
          </a:xfrm>
          <a:custGeom>
            <a:avLst/>
            <a:gdLst/>
            <a:ahLst/>
            <a:cxnLst/>
            <a:rect l="l" t="t" r="r" b="b"/>
            <a:pathLst>
              <a:path w="2169795">
                <a:moveTo>
                  <a:pt x="0" y="0"/>
                </a:moveTo>
                <a:lnTo>
                  <a:pt x="2169505" y="0"/>
                </a:lnTo>
              </a:path>
            </a:pathLst>
          </a:custGeom>
          <a:ln w="5441">
            <a:solidFill>
              <a:srgbClr val="000000"/>
            </a:solidFill>
          </a:ln>
        </p:spPr>
        <p:txBody>
          <a:bodyPr wrap="square" lIns="0" tIns="0" rIns="0" bIns="0" rtlCol="0"/>
          <a:lstStyle/>
          <a:p>
            <a:endParaRPr/>
          </a:p>
        </p:txBody>
      </p:sp>
      <p:sp>
        <p:nvSpPr>
          <p:cNvPr id="18" name="object 18"/>
          <p:cNvSpPr txBox="1"/>
          <p:nvPr/>
        </p:nvSpPr>
        <p:spPr>
          <a:xfrm>
            <a:off x="7787337" y="2097680"/>
            <a:ext cx="577850" cy="278923"/>
          </a:xfrm>
          <a:prstGeom prst="rect">
            <a:avLst/>
          </a:prstGeom>
        </p:spPr>
        <p:txBody>
          <a:bodyPr vert="horz" wrap="square" lIns="0" tIns="17145" rIns="0" bIns="0" rtlCol="0">
            <a:spAutoFit/>
          </a:bodyPr>
          <a:lstStyle/>
          <a:p>
            <a:pPr marL="12700">
              <a:spcBef>
                <a:spcPts val="135"/>
              </a:spcBef>
            </a:pPr>
            <a:r>
              <a:rPr sz="1700" b="1" i="1" spc="5" dirty="0">
                <a:latin typeface="Symbol"/>
                <a:cs typeface="Symbol"/>
              </a:rPr>
              <a:t></a:t>
            </a:r>
            <a:r>
              <a:rPr sz="1700" b="1" i="1" spc="-65" dirty="0">
                <a:latin typeface="Times New Roman"/>
                <a:cs typeface="Times New Roman"/>
              </a:rPr>
              <a:t> </a:t>
            </a:r>
            <a:r>
              <a:rPr sz="1700" b="1" spc="-5" dirty="0">
                <a:latin typeface="Times New Roman"/>
                <a:cs typeface="Times New Roman"/>
              </a:rPr>
              <a:t>2,83</a:t>
            </a:r>
            <a:endParaRPr sz="1700">
              <a:latin typeface="Times New Roman"/>
              <a:cs typeface="Times New Roman"/>
            </a:endParaRPr>
          </a:p>
        </p:txBody>
      </p:sp>
      <p:sp>
        <p:nvSpPr>
          <p:cNvPr id="19" name="object 19"/>
          <p:cNvSpPr txBox="1"/>
          <p:nvPr/>
        </p:nvSpPr>
        <p:spPr>
          <a:xfrm>
            <a:off x="6172442" y="1957761"/>
            <a:ext cx="974725" cy="278923"/>
          </a:xfrm>
          <a:prstGeom prst="rect">
            <a:avLst/>
          </a:prstGeom>
        </p:spPr>
        <p:txBody>
          <a:bodyPr vert="horz" wrap="square" lIns="0" tIns="17145" rIns="0" bIns="0" rtlCol="0">
            <a:spAutoFit/>
          </a:bodyPr>
          <a:lstStyle/>
          <a:p>
            <a:pPr marL="12700">
              <a:spcBef>
                <a:spcPts val="135"/>
              </a:spcBef>
            </a:pPr>
            <a:r>
              <a:rPr sz="1700" b="1" spc="-5" dirty="0">
                <a:latin typeface="Times New Roman"/>
                <a:cs typeface="Times New Roman"/>
              </a:rPr>
              <a:t>0,88 </a:t>
            </a:r>
            <a:r>
              <a:rPr sz="1700" b="1" i="1" spc="5" dirty="0">
                <a:latin typeface="Symbol"/>
                <a:cs typeface="Symbol"/>
              </a:rPr>
              <a:t></a:t>
            </a:r>
            <a:r>
              <a:rPr sz="1700" b="1" i="1" spc="-330" dirty="0">
                <a:latin typeface="Times New Roman"/>
                <a:cs typeface="Times New Roman"/>
              </a:rPr>
              <a:t> </a:t>
            </a:r>
            <a:r>
              <a:rPr sz="1700" b="1" spc="-5" dirty="0">
                <a:latin typeface="Times New Roman"/>
                <a:cs typeface="Times New Roman"/>
              </a:rPr>
              <a:t>0,66</a:t>
            </a:r>
            <a:endParaRPr sz="1700">
              <a:latin typeface="Times New Roman"/>
              <a:cs typeface="Times New Roman"/>
            </a:endParaRPr>
          </a:p>
        </p:txBody>
      </p:sp>
      <p:sp>
        <p:nvSpPr>
          <p:cNvPr id="20" name="object 20"/>
          <p:cNvSpPr txBox="1"/>
          <p:nvPr/>
        </p:nvSpPr>
        <p:spPr>
          <a:xfrm>
            <a:off x="5234456" y="2097680"/>
            <a:ext cx="293370" cy="278923"/>
          </a:xfrm>
          <a:prstGeom prst="rect">
            <a:avLst/>
          </a:prstGeom>
        </p:spPr>
        <p:txBody>
          <a:bodyPr vert="horz" wrap="square" lIns="0" tIns="17145" rIns="0" bIns="0" rtlCol="0">
            <a:spAutoFit/>
          </a:bodyPr>
          <a:lstStyle/>
          <a:p>
            <a:pPr marL="12700">
              <a:spcBef>
                <a:spcPts val="135"/>
              </a:spcBef>
            </a:pPr>
            <a:r>
              <a:rPr sz="1700" b="1" i="1" spc="5" dirty="0">
                <a:latin typeface="Symbol"/>
                <a:cs typeface="Symbol"/>
              </a:rPr>
              <a:t></a:t>
            </a:r>
            <a:r>
              <a:rPr sz="1700" b="1" i="1" spc="-95" dirty="0">
                <a:latin typeface="Times New Roman"/>
                <a:cs typeface="Times New Roman"/>
              </a:rPr>
              <a:t> </a:t>
            </a:r>
            <a:r>
              <a:rPr sz="1700" b="1" i="1" spc="5" dirty="0">
                <a:latin typeface="Symbol"/>
                <a:cs typeface="Symbol"/>
              </a:rPr>
              <a:t></a:t>
            </a:r>
            <a:endParaRPr sz="1700">
              <a:latin typeface="Symbol"/>
              <a:cs typeface="Symbol"/>
            </a:endParaRPr>
          </a:p>
        </p:txBody>
      </p:sp>
      <p:sp>
        <p:nvSpPr>
          <p:cNvPr id="21" name="object 21"/>
          <p:cNvSpPr txBox="1"/>
          <p:nvPr/>
        </p:nvSpPr>
        <p:spPr>
          <a:xfrm>
            <a:off x="5721963" y="2226907"/>
            <a:ext cx="2011680" cy="629285"/>
          </a:xfrm>
          <a:prstGeom prst="rect">
            <a:avLst/>
          </a:prstGeom>
        </p:spPr>
        <p:txBody>
          <a:bodyPr vert="horz" wrap="square" lIns="0" tIns="54610" rIns="0" bIns="0" rtlCol="0">
            <a:spAutoFit/>
          </a:bodyPr>
          <a:lstStyle/>
          <a:p>
            <a:pPr algn="ctr">
              <a:spcBef>
                <a:spcPts val="430"/>
              </a:spcBef>
            </a:pPr>
            <a:r>
              <a:rPr sz="1700" b="1" spc="-5" dirty="0">
                <a:latin typeface="Times New Roman"/>
                <a:cs typeface="Times New Roman"/>
              </a:rPr>
              <a:t>0,88</a:t>
            </a:r>
            <a:r>
              <a:rPr sz="1700" b="1" spc="-5" dirty="0">
                <a:latin typeface="Arial"/>
                <a:cs typeface="Arial"/>
              </a:rPr>
              <a:t>x</a:t>
            </a:r>
            <a:r>
              <a:rPr sz="1700" b="1" spc="-5" dirty="0">
                <a:latin typeface="Times New Roman"/>
                <a:cs typeface="Times New Roman"/>
              </a:rPr>
              <a:t>0,12 </a:t>
            </a:r>
            <a:r>
              <a:rPr sz="2550" b="1" i="1" spc="7" baseline="-35947" dirty="0">
                <a:latin typeface="Symbol"/>
                <a:cs typeface="Symbol"/>
              </a:rPr>
              <a:t></a:t>
            </a:r>
            <a:r>
              <a:rPr sz="2550" b="1" i="1" spc="-165" baseline="-35947" dirty="0">
                <a:latin typeface="Times New Roman"/>
                <a:cs typeface="Times New Roman"/>
              </a:rPr>
              <a:t> </a:t>
            </a:r>
            <a:r>
              <a:rPr sz="1700" b="1" spc="10" dirty="0">
                <a:latin typeface="Times New Roman"/>
                <a:cs typeface="Times New Roman"/>
              </a:rPr>
              <a:t>0,66</a:t>
            </a:r>
            <a:r>
              <a:rPr sz="1700" b="1" spc="10" dirty="0">
                <a:latin typeface="Arial"/>
                <a:cs typeface="Arial"/>
              </a:rPr>
              <a:t>x</a:t>
            </a:r>
            <a:r>
              <a:rPr sz="1700" b="1" spc="10" dirty="0">
                <a:latin typeface="Times New Roman"/>
                <a:cs typeface="Times New Roman"/>
              </a:rPr>
              <a:t>0,34</a:t>
            </a:r>
            <a:endParaRPr sz="1700">
              <a:latin typeface="Times New Roman"/>
              <a:cs typeface="Times New Roman"/>
            </a:endParaRPr>
          </a:p>
          <a:p>
            <a:pPr algn="ctr">
              <a:spcBef>
                <a:spcPts val="335"/>
              </a:spcBef>
              <a:tabLst>
                <a:tab pos="1102360" algn="l"/>
              </a:tabLst>
            </a:pPr>
            <a:r>
              <a:rPr sz="1700" b="1" dirty="0">
                <a:latin typeface="Times New Roman"/>
                <a:cs typeface="Times New Roman"/>
              </a:rPr>
              <a:t>50	</a:t>
            </a:r>
            <a:r>
              <a:rPr sz="1700" b="1" spc="-5" dirty="0">
                <a:latin typeface="Times New Roman"/>
                <a:cs typeface="Times New Roman"/>
              </a:rPr>
              <a:t>50</a:t>
            </a:r>
            <a:endParaRPr sz="1700">
              <a:latin typeface="Times New Roman"/>
              <a:cs typeface="Times New Roman"/>
            </a:endParaRPr>
          </a:p>
        </p:txBody>
      </p:sp>
      <p:sp>
        <p:nvSpPr>
          <p:cNvPr id="22" name="object 22"/>
          <p:cNvSpPr/>
          <p:nvPr/>
        </p:nvSpPr>
        <p:spPr>
          <a:xfrm>
            <a:off x="9332977" y="2133601"/>
            <a:ext cx="586105" cy="262255"/>
          </a:xfrm>
          <a:custGeom>
            <a:avLst/>
            <a:gdLst/>
            <a:ahLst/>
            <a:cxnLst/>
            <a:rect l="l" t="t" r="r" b="b"/>
            <a:pathLst>
              <a:path w="586104" h="262255">
                <a:moveTo>
                  <a:pt x="8127" y="65532"/>
                </a:moveTo>
                <a:lnTo>
                  <a:pt x="0" y="65532"/>
                </a:lnTo>
                <a:lnTo>
                  <a:pt x="0" y="196469"/>
                </a:lnTo>
                <a:lnTo>
                  <a:pt x="8127" y="196469"/>
                </a:lnTo>
                <a:lnTo>
                  <a:pt x="8127" y="65532"/>
                </a:lnTo>
                <a:close/>
              </a:path>
              <a:path w="586104" h="262255">
                <a:moveTo>
                  <a:pt x="32639" y="65532"/>
                </a:moveTo>
                <a:lnTo>
                  <a:pt x="16255" y="65532"/>
                </a:lnTo>
                <a:lnTo>
                  <a:pt x="16255" y="196469"/>
                </a:lnTo>
                <a:lnTo>
                  <a:pt x="32639" y="196469"/>
                </a:lnTo>
                <a:lnTo>
                  <a:pt x="32639" y="65532"/>
                </a:lnTo>
                <a:close/>
              </a:path>
              <a:path w="586104" h="262255">
                <a:moveTo>
                  <a:pt x="454787" y="0"/>
                </a:moveTo>
                <a:lnTo>
                  <a:pt x="454787" y="65532"/>
                </a:lnTo>
                <a:lnTo>
                  <a:pt x="40894" y="65532"/>
                </a:lnTo>
                <a:lnTo>
                  <a:pt x="40894" y="196469"/>
                </a:lnTo>
                <a:lnTo>
                  <a:pt x="454787" y="196469"/>
                </a:lnTo>
                <a:lnTo>
                  <a:pt x="454787" y="261874"/>
                </a:lnTo>
                <a:lnTo>
                  <a:pt x="585724" y="130937"/>
                </a:lnTo>
                <a:lnTo>
                  <a:pt x="454787" y="0"/>
                </a:lnTo>
                <a:close/>
              </a:path>
            </a:pathLst>
          </a:custGeom>
          <a:solidFill>
            <a:srgbClr val="33CCCC"/>
          </a:solidFill>
        </p:spPr>
        <p:txBody>
          <a:bodyPr wrap="square" lIns="0" tIns="0" rIns="0" bIns="0" rtlCol="0"/>
          <a:lstStyle/>
          <a:p>
            <a:endParaRPr/>
          </a:p>
        </p:txBody>
      </p:sp>
      <p:sp>
        <p:nvSpPr>
          <p:cNvPr id="23" name="object 23"/>
          <p:cNvSpPr/>
          <p:nvPr/>
        </p:nvSpPr>
        <p:spPr>
          <a:xfrm>
            <a:off x="9320277" y="2186433"/>
            <a:ext cx="33655" cy="156845"/>
          </a:xfrm>
          <a:custGeom>
            <a:avLst/>
            <a:gdLst/>
            <a:ahLst/>
            <a:cxnLst/>
            <a:rect l="l" t="t" r="r" b="b"/>
            <a:pathLst>
              <a:path w="33654" h="156844">
                <a:moveTo>
                  <a:pt x="0" y="156337"/>
                </a:moveTo>
                <a:lnTo>
                  <a:pt x="33527" y="156337"/>
                </a:lnTo>
                <a:lnTo>
                  <a:pt x="33527" y="0"/>
                </a:lnTo>
                <a:lnTo>
                  <a:pt x="0" y="0"/>
                </a:lnTo>
                <a:lnTo>
                  <a:pt x="0" y="156337"/>
                </a:lnTo>
                <a:close/>
              </a:path>
            </a:pathLst>
          </a:custGeom>
          <a:solidFill>
            <a:srgbClr val="229494"/>
          </a:solidFill>
        </p:spPr>
        <p:txBody>
          <a:bodyPr wrap="square" lIns="0" tIns="0" rIns="0" bIns="0" rtlCol="0"/>
          <a:lstStyle/>
          <a:p>
            <a:endParaRPr/>
          </a:p>
        </p:txBody>
      </p:sp>
      <p:sp>
        <p:nvSpPr>
          <p:cNvPr id="24" name="object 24"/>
          <p:cNvSpPr/>
          <p:nvPr/>
        </p:nvSpPr>
        <p:spPr>
          <a:xfrm>
            <a:off x="9336531" y="2186433"/>
            <a:ext cx="41910" cy="156845"/>
          </a:xfrm>
          <a:custGeom>
            <a:avLst/>
            <a:gdLst/>
            <a:ahLst/>
            <a:cxnLst/>
            <a:rect l="l" t="t" r="r" b="b"/>
            <a:pathLst>
              <a:path w="41909" h="156844">
                <a:moveTo>
                  <a:pt x="0" y="156337"/>
                </a:moveTo>
                <a:lnTo>
                  <a:pt x="41782" y="156337"/>
                </a:lnTo>
                <a:lnTo>
                  <a:pt x="41782" y="0"/>
                </a:lnTo>
                <a:lnTo>
                  <a:pt x="0" y="0"/>
                </a:lnTo>
                <a:lnTo>
                  <a:pt x="0" y="156337"/>
                </a:lnTo>
                <a:close/>
              </a:path>
            </a:pathLst>
          </a:custGeom>
          <a:solidFill>
            <a:srgbClr val="229494"/>
          </a:solidFill>
        </p:spPr>
        <p:txBody>
          <a:bodyPr wrap="square" lIns="0" tIns="0" rIns="0" bIns="0" rtlCol="0"/>
          <a:lstStyle/>
          <a:p>
            <a:endParaRPr/>
          </a:p>
        </p:txBody>
      </p:sp>
      <p:sp>
        <p:nvSpPr>
          <p:cNvPr id="25" name="object 25"/>
          <p:cNvSpPr/>
          <p:nvPr/>
        </p:nvSpPr>
        <p:spPr>
          <a:xfrm>
            <a:off x="9373869" y="2133601"/>
            <a:ext cx="544830" cy="262255"/>
          </a:xfrm>
          <a:custGeom>
            <a:avLst/>
            <a:gdLst/>
            <a:ahLst/>
            <a:cxnLst/>
            <a:rect l="l" t="t" r="r" b="b"/>
            <a:pathLst>
              <a:path w="544829" h="262255">
                <a:moveTo>
                  <a:pt x="0" y="65532"/>
                </a:moveTo>
                <a:lnTo>
                  <a:pt x="413893" y="65532"/>
                </a:lnTo>
                <a:lnTo>
                  <a:pt x="413893" y="0"/>
                </a:lnTo>
                <a:lnTo>
                  <a:pt x="544829" y="130937"/>
                </a:lnTo>
                <a:lnTo>
                  <a:pt x="413893" y="261874"/>
                </a:lnTo>
                <a:lnTo>
                  <a:pt x="413893" y="196469"/>
                </a:lnTo>
                <a:lnTo>
                  <a:pt x="0" y="196469"/>
                </a:lnTo>
                <a:lnTo>
                  <a:pt x="0" y="65532"/>
                </a:lnTo>
                <a:close/>
              </a:path>
            </a:pathLst>
          </a:custGeom>
          <a:ln w="25400">
            <a:solidFill>
              <a:srgbClr val="229494"/>
            </a:solidFill>
          </a:ln>
        </p:spPr>
        <p:txBody>
          <a:bodyPr wrap="square" lIns="0" tIns="0" rIns="0" bIns="0" rtlCol="0"/>
          <a:lstStyle/>
          <a:p>
            <a:endParaRPr/>
          </a:p>
        </p:txBody>
      </p:sp>
      <p:sp>
        <p:nvSpPr>
          <p:cNvPr id="27" name="object 27"/>
          <p:cNvSpPr txBox="1"/>
          <p:nvPr/>
        </p:nvSpPr>
        <p:spPr>
          <a:xfrm>
            <a:off x="2987422" y="180848"/>
            <a:ext cx="6359525" cy="497840"/>
          </a:xfrm>
          <a:prstGeom prst="rect">
            <a:avLst/>
          </a:prstGeom>
        </p:spPr>
        <p:txBody>
          <a:bodyPr vert="horz" wrap="square" lIns="0" tIns="12065" rIns="0" bIns="0" rtlCol="0">
            <a:spAutoFit/>
          </a:bodyPr>
          <a:lstStyle/>
          <a:p>
            <a:pPr marL="12700">
              <a:lnSpc>
                <a:spcPts val="1860"/>
              </a:lnSpc>
              <a:spcBef>
                <a:spcPts val="95"/>
              </a:spcBef>
            </a:pPr>
            <a:r>
              <a:rPr sz="1600" b="1" spc="-5" dirty="0">
                <a:solidFill>
                  <a:srgbClr val="5F5F5F"/>
                </a:solidFill>
                <a:latin typeface="Arial"/>
                <a:cs typeface="Arial"/>
              </a:rPr>
              <a:t>3 - Statistique</a:t>
            </a:r>
            <a:r>
              <a:rPr sz="1600" b="1" spc="65"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2425700">
              <a:lnSpc>
                <a:spcPts val="1860"/>
              </a:lnSpc>
            </a:pPr>
            <a:r>
              <a:rPr sz="1600" b="1" spc="-5" dirty="0">
                <a:solidFill>
                  <a:srgbClr val="5F5F5F"/>
                </a:solidFill>
                <a:latin typeface="Arial"/>
                <a:cs typeface="Arial"/>
              </a:rPr>
              <a:t>Comparaison de pourcentages</a:t>
            </a:r>
            <a:r>
              <a:rPr sz="1600" b="1" spc="20" dirty="0">
                <a:solidFill>
                  <a:srgbClr val="5F5F5F"/>
                </a:solidFill>
                <a:latin typeface="Arial"/>
                <a:cs typeface="Arial"/>
              </a:rPr>
              <a:t> </a:t>
            </a:r>
            <a:r>
              <a:rPr sz="1600" b="1" spc="-10" dirty="0">
                <a:solidFill>
                  <a:srgbClr val="5F5F5F"/>
                </a:solidFill>
                <a:latin typeface="Arial"/>
                <a:cs typeface="Arial"/>
              </a:rPr>
              <a:t>observés</a:t>
            </a:r>
            <a:endParaRPr sz="1600">
              <a:latin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959601" y="742950"/>
            <a:ext cx="2962275" cy="0"/>
          </a:xfrm>
          <a:custGeom>
            <a:avLst/>
            <a:gdLst/>
            <a:ahLst/>
            <a:cxnLst/>
            <a:rect l="l" t="t" r="r" b="b"/>
            <a:pathLst>
              <a:path w="2962275">
                <a:moveTo>
                  <a:pt x="0" y="0"/>
                </a:moveTo>
                <a:lnTo>
                  <a:pt x="2962275" y="0"/>
                </a:lnTo>
              </a:path>
            </a:pathLst>
          </a:custGeom>
          <a:ln w="9525">
            <a:solidFill>
              <a:srgbClr val="99CCCC"/>
            </a:solidFill>
          </a:ln>
        </p:spPr>
        <p:txBody>
          <a:bodyPr wrap="square" lIns="0" tIns="0" rIns="0" bIns="0" rtlCol="0"/>
          <a:lstStyle/>
          <a:p>
            <a:endParaRPr/>
          </a:p>
        </p:txBody>
      </p:sp>
      <p:sp>
        <p:nvSpPr>
          <p:cNvPr id="3" name="object 3"/>
          <p:cNvSpPr/>
          <p:nvPr/>
        </p:nvSpPr>
        <p:spPr>
          <a:xfrm>
            <a:off x="2682876" y="742950"/>
            <a:ext cx="1468755" cy="0"/>
          </a:xfrm>
          <a:custGeom>
            <a:avLst/>
            <a:gdLst/>
            <a:ahLst/>
            <a:cxnLst/>
            <a:rect l="l" t="t" r="r" b="b"/>
            <a:pathLst>
              <a:path w="1468755">
                <a:moveTo>
                  <a:pt x="0" y="0"/>
                </a:moveTo>
                <a:lnTo>
                  <a:pt x="1468501" y="0"/>
                </a:lnTo>
              </a:path>
            </a:pathLst>
          </a:custGeom>
          <a:ln w="9525">
            <a:solidFill>
              <a:srgbClr val="99CCCC"/>
            </a:solidFill>
          </a:ln>
        </p:spPr>
        <p:txBody>
          <a:bodyPr wrap="square" lIns="0" tIns="0" rIns="0" bIns="0" rtlCol="0"/>
          <a:lstStyle/>
          <a:p>
            <a:endParaRPr/>
          </a:p>
        </p:txBody>
      </p:sp>
      <p:graphicFrame>
        <p:nvGraphicFramePr>
          <p:cNvPr id="4" name="object 4"/>
          <p:cNvGraphicFramePr>
            <a:graphicFrameLocks noGrp="1"/>
          </p:cNvGraphicFramePr>
          <p:nvPr/>
        </p:nvGraphicFramePr>
        <p:xfrm>
          <a:off x="1770062" y="1293749"/>
          <a:ext cx="8639174" cy="3221096"/>
        </p:xfrm>
        <a:graphic>
          <a:graphicData uri="http://schemas.openxmlformats.org/drawingml/2006/table">
            <a:tbl>
              <a:tblPr firstRow="1" bandRow="1">
                <a:tableStyleId>{2D5ABB26-0587-4C30-8999-92F81FD0307C}</a:tableStyleId>
              </a:tblPr>
              <a:tblGrid>
                <a:gridCol w="771525">
                  <a:extLst>
                    <a:ext uri="{9D8B030D-6E8A-4147-A177-3AD203B41FA5}">
                      <a16:colId xmlns:a16="http://schemas.microsoft.com/office/drawing/2014/main" val="20000"/>
                    </a:ext>
                  </a:extLst>
                </a:gridCol>
                <a:gridCol w="977900">
                  <a:extLst>
                    <a:ext uri="{9D8B030D-6E8A-4147-A177-3AD203B41FA5}">
                      <a16:colId xmlns:a16="http://schemas.microsoft.com/office/drawing/2014/main" val="20001"/>
                    </a:ext>
                  </a:extLst>
                </a:gridCol>
                <a:gridCol w="882650">
                  <a:extLst>
                    <a:ext uri="{9D8B030D-6E8A-4147-A177-3AD203B41FA5}">
                      <a16:colId xmlns:a16="http://schemas.microsoft.com/office/drawing/2014/main" val="20002"/>
                    </a:ext>
                  </a:extLst>
                </a:gridCol>
                <a:gridCol w="876300">
                  <a:extLst>
                    <a:ext uri="{9D8B030D-6E8A-4147-A177-3AD203B41FA5}">
                      <a16:colId xmlns:a16="http://schemas.microsoft.com/office/drawing/2014/main" val="20003"/>
                    </a:ext>
                  </a:extLst>
                </a:gridCol>
                <a:gridCol w="749300">
                  <a:extLst>
                    <a:ext uri="{9D8B030D-6E8A-4147-A177-3AD203B41FA5}">
                      <a16:colId xmlns:a16="http://schemas.microsoft.com/office/drawing/2014/main" val="20004"/>
                    </a:ext>
                  </a:extLst>
                </a:gridCol>
                <a:gridCol w="755650">
                  <a:extLst>
                    <a:ext uri="{9D8B030D-6E8A-4147-A177-3AD203B41FA5}">
                      <a16:colId xmlns:a16="http://schemas.microsoft.com/office/drawing/2014/main" val="20005"/>
                    </a:ext>
                  </a:extLst>
                </a:gridCol>
                <a:gridCol w="692150">
                  <a:extLst>
                    <a:ext uri="{9D8B030D-6E8A-4147-A177-3AD203B41FA5}">
                      <a16:colId xmlns:a16="http://schemas.microsoft.com/office/drawing/2014/main" val="20006"/>
                    </a:ext>
                  </a:extLst>
                </a:gridCol>
                <a:gridCol w="728345">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8979">
                  <a:extLst>
                    <a:ext uri="{9D8B030D-6E8A-4147-A177-3AD203B41FA5}">
                      <a16:colId xmlns:a16="http://schemas.microsoft.com/office/drawing/2014/main" val="20009"/>
                    </a:ext>
                  </a:extLst>
                </a:gridCol>
                <a:gridCol w="752475">
                  <a:extLst>
                    <a:ext uri="{9D8B030D-6E8A-4147-A177-3AD203B41FA5}">
                      <a16:colId xmlns:a16="http://schemas.microsoft.com/office/drawing/2014/main" val="20010"/>
                    </a:ext>
                  </a:extLst>
                </a:gridCol>
              </a:tblGrid>
              <a:tr h="517525">
                <a:tc>
                  <a:txBody>
                    <a:bodyPr/>
                    <a:lstStyle/>
                    <a:p>
                      <a:pPr>
                        <a:lnSpc>
                          <a:spcPct val="100000"/>
                        </a:lnSpc>
                        <a:spcBef>
                          <a:spcPts val="1470"/>
                        </a:spcBef>
                      </a:pPr>
                      <a:r>
                        <a:rPr sz="2000" b="1" dirty="0">
                          <a:solidFill>
                            <a:srgbClr val="FFFFFF"/>
                          </a:solidFill>
                          <a:latin typeface="Arial"/>
                          <a:cs typeface="Arial"/>
                        </a:rPr>
                        <a:t>3</a:t>
                      </a:r>
                      <a:endParaRPr sz="2000">
                        <a:latin typeface="Arial"/>
                        <a:cs typeface="Arial"/>
                      </a:endParaRPr>
                    </a:p>
                  </a:txBody>
                  <a:tcPr marL="0" marR="0" marT="186690" marB="0">
                    <a:lnR w="12700">
                      <a:solidFill>
                        <a:srgbClr val="000000"/>
                      </a:solidFill>
                      <a:prstDash val="solid"/>
                    </a:lnR>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36220">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950">
                        <a:latin typeface="Times New Roman"/>
                        <a:cs typeface="Times New Roman"/>
                      </a:endParaRPr>
                    </a:p>
                    <a:p>
                      <a:pPr marL="635" algn="ctr">
                        <a:lnSpc>
                          <a:spcPct val="100000"/>
                        </a:lnSpc>
                      </a:pPr>
                      <a:r>
                        <a:rPr sz="1200" b="1" spc="-5" dirty="0">
                          <a:solidFill>
                            <a:srgbClr val="FF0000"/>
                          </a:solidFill>
                          <a:latin typeface="Verdana"/>
                          <a:cs typeface="Verdana"/>
                        </a:rPr>
                        <a:t>0,05</a:t>
                      </a:r>
                      <a:endParaRPr sz="12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23520">
                        <a:lnSpc>
                          <a:spcPct val="100000"/>
                        </a:lnSpc>
                        <a:spcBef>
                          <a:spcPts val="5"/>
                        </a:spcBef>
                      </a:pPr>
                      <a:r>
                        <a:rPr sz="900" b="1" spc="-5" dirty="0">
                          <a:latin typeface="Verdana"/>
                          <a:cs typeface="Verdana"/>
                        </a:rPr>
                        <a:t>0,06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20979">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3175" algn="ctr">
                        <a:lnSpc>
                          <a:spcPct val="100000"/>
                        </a:lnSpc>
                        <a:spcBef>
                          <a:spcPts val="5"/>
                        </a:spcBef>
                      </a:pPr>
                      <a:r>
                        <a:rPr sz="900" b="1" spc="-5" dirty="0">
                          <a:latin typeface="Verdana"/>
                          <a:cs typeface="Verdana"/>
                        </a:rPr>
                        <a:t>0,08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5425" algn="r">
                        <a:lnSpc>
                          <a:spcPct val="100000"/>
                        </a:lnSpc>
                        <a:spcBef>
                          <a:spcPts val="5"/>
                        </a:spcBef>
                      </a:pPr>
                      <a:r>
                        <a:rPr sz="900" b="1" spc="-5" dirty="0">
                          <a:latin typeface="Verdana"/>
                          <a:cs typeface="Verdana"/>
                        </a:rPr>
                        <a:t>0,0</a:t>
                      </a:r>
                      <a:r>
                        <a:rPr sz="900" b="1" dirty="0">
                          <a:latin typeface="Verdana"/>
                          <a:cs typeface="Verdana"/>
                        </a:rPr>
                        <a:t>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35"/>
                        </a:spcBef>
                      </a:pPr>
                      <a:endParaRPr sz="1950">
                        <a:latin typeface="Times New Roman"/>
                        <a:cs typeface="Times New Roman"/>
                      </a:endParaRPr>
                    </a:p>
                    <a:p>
                      <a:pPr algn="ctr">
                        <a:lnSpc>
                          <a:spcPct val="100000"/>
                        </a:lnSpc>
                      </a:pPr>
                      <a:r>
                        <a:rPr sz="1200" b="1" dirty="0">
                          <a:solidFill>
                            <a:srgbClr val="FF0000"/>
                          </a:solidFill>
                          <a:latin typeface="Verdana"/>
                          <a:cs typeface="Verdana"/>
                        </a:rPr>
                        <a:t>0</a:t>
                      </a:r>
                      <a:endParaRPr sz="12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2,17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11454">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
                        </a:spcBef>
                      </a:pPr>
                      <a:endParaRPr sz="1650">
                        <a:latin typeface="Times New Roman"/>
                        <a:cs typeface="Times New Roman"/>
                      </a:endParaRPr>
                    </a:p>
                    <a:p>
                      <a:pPr algn="ctr">
                        <a:lnSpc>
                          <a:spcPct val="100000"/>
                        </a:lnSpc>
                        <a:spcBef>
                          <a:spcPts val="5"/>
                        </a:spcBef>
                      </a:pPr>
                      <a:r>
                        <a:rPr sz="1500" b="1" dirty="0">
                          <a:solidFill>
                            <a:srgbClr val="FF0000"/>
                          </a:solidFill>
                          <a:latin typeface="Verdana"/>
                          <a:cs typeface="Verdana"/>
                        </a:rPr>
                        <a:t>1,96</a:t>
                      </a:r>
                      <a:endParaRPr sz="15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8120">
                        <a:lnSpc>
                          <a:spcPct val="100000"/>
                        </a:lnSpc>
                        <a:spcBef>
                          <a:spcPts val="5"/>
                        </a:spcBef>
                      </a:pPr>
                      <a:r>
                        <a:rPr sz="900" spc="-5" dirty="0">
                          <a:latin typeface="Verdana"/>
                          <a:cs typeface="Verdana"/>
                        </a:rPr>
                        <a:t>1,881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4945">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1,751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00660"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R="276225" algn="r">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1,405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R="276225" algn="r">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1,126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R="276225" algn="r">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1</a:t>
                      </a:r>
                      <a:r>
                        <a:rPr sz="900" spc="-5" dirty="0">
                          <a:latin typeface="Verdana"/>
                          <a:cs typeface="Verdana"/>
                        </a:rPr>
                        <a:t>,</a:t>
                      </a:r>
                      <a:r>
                        <a:rPr sz="900" dirty="0">
                          <a:latin typeface="Verdana"/>
                          <a:cs typeface="Verdana"/>
                        </a:rPr>
                        <a:t>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R="276225" algn="r">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4"/>
                        </a:spcBef>
                      </a:pPr>
                      <a:r>
                        <a:rPr sz="900" spc="-5" dirty="0">
                          <a:latin typeface="Verdana"/>
                          <a:cs typeface="Verdana"/>
                        </a:rPr>
                        <a:t>0,739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R="276225" algn="r">
                        <a:lnSpc>
                          <a:spcPct val="100000"/>
                        </a:lnSpc>
                        <a:spcBef>
                          <a:spcPts val="465"/>
                        </a:spcBef>
                      </a:pPr>
                      <a:r>
                        <a:rPr sz="900" b="1" spc="-5" dirty="0">
                          <a:latin typeface="Verdana"/>
                          <a:cs typeface="Verdana"/>
                        </a:rPr>
                        <a:t>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R="276225" algn="r">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34315">
                        <a:lnSpc>
                          <a:spcPct val="100000"/>
                        </a:lnSpc>
                        <a:spcBef>
                          <a:spcPts val="465"/>
                        </a:spcBef>
                      </a:pPr>
                      <a:r>
                        <a:rPr sz="900" spc="-5" dirty="0">
                          <a:latin typeface="Verdana"/>
                          <a:cs typeface="Verdana"/>
                        </a:rPr>
                        <a:t>0,44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R="276225" algn="r">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R="276225" algn="r">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8120">
                        <a:lnSpc>
                          <a:spcPct val="100000"/>
                        </a:lnSpc>
                        <a:spcBef>
                          <a:spcPts val="465"/>
                        </a:spcBef>
                      </a:pPr>
                      <a:r>
                        <a:rPr sz="900" spc="-5" dirty="0">
                          <a:latin typeface="Verdana"/>
                          <a:cs typeface="Verdana"/>
                        </a:rPr>
                        <a:t>0,176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R="276225" algn="r">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34315">
                        <a:lnSpc>
                          <a:spcPct val="100000"/>
                        </a:lnSpc>
                        <a:spcBef>
                          <a:spcPts val="465"/>
                        </a:spcBef>
                      </a:pPr>
                      <a:r>
                        <a:rPr sz="900" spc="-5" dirty="0">
                          <a:latin typeface="Verdana"/>
                          <a:cs typeface="Verdana"/>
                        </a:rPr>
                        <a:t>0,05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5" name="object 5"/>
          <p:cNvSpPr txBox="1"/>
          <p:nvPr/>
        </p:nvSpPr>
        <p:spPr>
          <a:xfrm>
            <a:off x="4151377" y="404876"/>
            <a:ext cx="2808605" cy="312265"/>
          </a:xfrm>
          <a:prstGeom prst="rect">
            <a:avLst/>
          </a:prstGeom>
          <a:solidFill>
            <a:srgbClr val="FFFFFF"/>
          </a:solidFill>
          <a:ln w="9525">
            <a:solidFill>
              <a:srgbClr val="000000"/>
            </a:solidFill>
          </a:ln>
        </p:spPr>
        <p:txBody>
          <a:bodyPr vert="horz" wrap="square" lIns="0" tIns="34925" rIns="0" bIns="0" rtlCol="0">
            <a:spAutoFit/>
          </a:bodyPr>
          <a:lstStyle/>
          <a:p>
            <a:pPr marL="91440">
              <a:spcBef>
                <a:spcPts val="275"/>
              </a:spcBef>
            </a:pPr>
            <a:r>
              <a:rPr b="1" spc="-5" dirty="0">
                <a:solidFill>
                  <a:srgbClr val="5F5F5F"/>
                </a:solidFill>
                <a:latin typeface="Comic Sans MS"/>
                <a:cs typeface="Comic Sans MS"/>
              </a:rPr>
              <a:t>Table de l</a:t>
            </a:r>
            <a:r>
              <a:rPr b="1" spc="-5" dirty="0">
                <a:solidFill>
                  <a:srgbClr val="5F5F5F"/>
                </a:solidFill>
                <a:latin typeface="Arial"/>
                <a:cs typeface="Arial"/>
              </a:rPr>
              <a:t>’é</a:t>
            </a:r>
            <a:r>
              <a:rPr b="1" spc="-5" dirty="0">
                <a:solidFill>
                  <a:srgbClr val="5F5F5F"/>
                </a:solidFill>
                <a:latin typeface="Comic Sans MS"/>
                <a:cs typeface="Comic Sans MS"/>
              </a:rPr>
              <a:t>cart</a:t>
            </a:r>
            <a:r>
              <a:rPr b="1" spc="-50" dirty="0">
                <a:solidFill>
                  <a:srgbClr val="5F5F5F"/>
                </a:solidFill>
                <a:latin typeface="Comic Sans MS"/>
                <a:cs typeface="Comic Sans MS"/>
              </a:rPr>
              <a:t> </a:t>
            </a:r>
            <a:r>
              <a:rPr b="1" spc="-5" dirty="0">
                <a:solidFill>
                  <a:srgbClr val="5F5F5F"/>
                </a:solidFill>
                <a:latin typeface="Comic Sans MS"/>
                <a:cs typeface="Comic Sans MS"/>
              </a:rPr>
              <a:t>r</a:t>
            </a:r>
            <a:r>
              <a:rPr b="1" spc="-5" dirty="0">
                <a:solidFill>
                  <a:srgbClr val="5F5F5F"/>
                </a:solidFill>
                <a:latin typeface="Arial"/>
                <a:cs typeface="Arial"/>
              </a:rPr>
              <a:t>é</a:t>
            </a:r>
            <a:r>
              <a:rPr b="1" spc="-5" dirty="0">
                <a:solidFill>
                  <a:srgbClr val="5F5F5F"/>
                </a:solidFill>
                <a:latin typeface="Comic Sans MS"/>
                <a:cs typeface="Comic Sans MS"/>
              </a:rPr>
              <a:t>duit</a:t>
            </a:r>
            <a:endParaRPr>
              <a:latin typeface="Comic Sans MS"/>
              <a:cs typeface="Comic Sans MS"/>
            </a:endParaRPr>
          </a:p>
        </p:txBody>
      </p:sp>
      <p:sp>
        <p:nvSpPr>
          <p:cNvPr id="6" name="object 6"/>
          <p:cNvSpPr/>
          <p:nvPr/>
        </p:nvSpPr>
        <p:spPr>
          <a:xfrm>
            <a:off x="2927350" y="2079688"/>
            <a:ext cx="273050" cy="214312"/>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461767" y="4635245"/>
            <a:ext cx="5266055"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a:t>
            </a:r>
            <a:r>
              <a:rPr b="1" dirty="0">
                <a:solidFill>
                  <a:srgbClr val="5F5F5F"/>
                </a:solidFill>
                <a:latin typeface="Comic Sans MS"/>
                <a:cs typeface="Comic Sans MS"/>
              </a:rPr>
              <a:t>pour les petites </a:t>
            </a:r>
            <a:r>
              <a:rPr b="1" spc="-5" dirty="0">
                <a:solidFill>
                  <a:srgbClr val="5F5F5F"/>
                </a:solidFill>
                <a:latin typeface="Comic Sans MS"/>
                <a:cs typeface="Comic Sans MS"/>
              </a:rPr>
              <a:t>valeurs de la</a:t>
            </a:r>
            <a:r>
              <a:rPr b="1" spc="-90" dirty="0">
                <a:solidFill>
                  <a:srgbClr val="5F5F5F"/>
                </a:solidFill>
                <a:latin typeface="Comic Sans MS"/>
                <a:cs typeface="Comic Sans MS"/>
              </a:rPr>
              <a:t> </a:t>
            </a:r>
            <a:r>
              <a:rPr b="1" spc="-5" dirty="0">
                <a:solidFill>
                  <a:srgbClr val="5F5F5F"/>
                </a:solidFill>
                <a:latin typeface="Comic Sans MS"/>
                <a:cs typeface="Comic Sans MS"/>
              </a:rPr>
              <a:t>probabilité</a:t>
            </a:r>
            <a:endParaRPr>
              <a:latin typeface="Comic Sans MS"/>
              <a:cs typeface="Comic Sans MS"/>
            </a:endParaRPr>
          </a:p>
        </p:txBody>
      </p:sp>
      <p:sp>
        <p:nvSpPr>
          <p:cNvPr id="8" name="object 8"/>
          <p:cNvSpPr/>
          <p:nvPr/>
        </p:nvSpPr>
        <p:spPr>
          <a:xfrm>
            <a:off x="2349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2349500" y="3428937"/>
            <a:ext cx="101600" cy="65087"/>
          </a:xfrm>
          <a:prstGeom prst="rect">
            <a:avLst/>
          </a:prstGeom>
          <a:blipFill>
            <a:blip r:embed="rId4" cstate="print"/>
            <a:stretch>
              <a:fillRect/>
            </a:stretch>
          </a:blipFill>
        </p:spPr>
        <p:txBody>
          <a:bodyPr wrap="square" lIns="0" tIns="0" rIns="0" bIns="0" rtlCol="0"/>
          <a:lstStyle/>
          <a:p>
            <a:endParaRPr/>
          </a:p>
        </p:txBody>
      </p:sp>
      <p:graphicFrame>
        <p:nvGraphicFramePr>
          <p:cNvPr id="10" name="object 10"/>
          <p:cNvGraphicFramePr>
            <a:graphicFrameLocks noGrp="1"/>
          </p:cNvGraphicFramePr>
          <p:nvPr/>
        </p:nvGraphicFramePr>
        <p:xfrm>
          <a:off x="1978330" y="4987925"/>
          <a:ext cx="8074025" cy="1035050"/>
        </p:xfrm>
        <a:graphic>
          <a:graphicData uri="http://schemas.openxmlformats.org/drawingml/2006/table">
            <a:tbl>
              <a:tblPr firstRow="1" bandRow="1">
                <a:tableStyleId>{2D5ABB26-0587-4C30-8999-92F81FD0307C}</a:tableStyleId>
              </a:tblPr>
              <a:tblGrid>
                <a:gridCol w="1041400">
                  <a:extLst>
                    <a:ext uri="{9D8B030D-6E8A-4147-A177-3AD203B41FA5}">
                      <a16:colId xmlns:a16="http://schemas.microsoft.com/office/drawing/2014/main" val="20000"/>
                    </a:ext>
                  </a:extLst>
                </a:gridCol>
                <a:gridCol w="1079500">
                  <a:extLst>
                    <a:ext uri="{9D8B030D-6E8A-4147-A177-3AD203B41FA5}">
                      <a16:colId xmlns:a16="http://schemas.microsoft.com/office/drawing/2014/main" val="20001"/>
                    </a:ext>
                  </a:extLst>
                </a:gridCol>
                <a:gridCol w="936625">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152525">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273175">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0,000</a:t>
                      </a:r>
                      <a:r>
                        <a:rPr sz="900" b="1" spc="-10" dirty="0">
                          <a:latin typeface="Verdana"/>
                          <a:cs typeface="Verdana"/>
                        </a:rPr>
                        <a:t> </a:t>
                      </a: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0,000</a:t>
                      </a:r>
                      <a:r>
                        <a:rPr sz="900" b="1"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0,000 000</a:t>
                      </a:r>
                      <a:r>
                        <a:rPr sz="900" b="1" spc="-15" dirty="0">
                          <a:latin typeface="Verdana"/>
                          <a:cs typeface="Verdana"/>
                        </a:rPr>
                        <a:t>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2540" algn="ctr">
                        <a:lnSpc>
                          <a:spcPct val="100000"/>
                        </a:lnSpc>
                        <a:spcBef>
                          <a:spcPts val="5"/>
                        </a:spcBef>
                      </a:pPr>
                      <a:r>
                        <a:rPr sz="900" b="1" spc="-5" dirty="0">
                          <a:latin typeface="Verdana"/>
                          <a:cs typeface="Verdana"/>
                        </a:rPr>
                        <a:t>0,000 000</a:t>
                      </a:r>
                      <a:r>
                        <a:rPr sz="900" b="1" spc="-10" dirty="0">
                          <a:latin typeface="Verdana"/>
                          <a:cs typeface="Verdana"/>
                        </a:rPr>
                        <a:t> </a:t>
                      </a: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905" algn="ctr">
                        <a:lnSpc>
                          <a:spcPct val="100000"/>
                        </a:lnSpc>
                        <a:spcBef>
                          <a:spcPts val="5"/>
                        </a:spcBef>
                      </a:pPr>
                      <a:r>
                        <a:rPr sz="900" b="1" spc="-5" dirty="0">
                          <a:latin typeface="Verdana"/>
                          <a:cs typeface="Verdana"/>
                        </a:rPr>
                        <a:t>0,000 000</a:t>
                      </a:r>
                      <a:r>
                        <a:rPr sz="900" b="1" spc="-15"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gn="ctr">
                        <a:lnSpc>
                          <a:spcPct val="100000"/>
                        </a:lnSpc>
                        <a:spcBef>
                          <a:spcPts val="1660"/>
                        </a:spcBef>
                      </a:pPr>
                      <a:r>
                        <a:rPr sz="1700" b="1" dirty="0">
                          <a:solidFill>
                            <a:srgbClr val="FF3300"/>
                          </a:solidFill>
                          <a:latin typeface="Verdana"/>
                          <a:cs typeface="Verdana"/>
                        </a:rPr>
                        <a:t>3,2905</a:t>
                      </a:r>
                      <a:endParaRPr sz="1700">
                        <a:latin typeface="Verdana"/>
                        <a:cs typeface="Verdana"/>
                      </a:endParaRPr>
                    </a:p>
                  </a:txBody>
                  <a:tcPr marL="0" marR="0" marT="2108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60"/>
                        </a:spcBef>
                      </a:pPr>
                      <a:r>
                        <a:rPr sz="1700" b="1" dirty="0">
                          <a:solidFill>
                            <a:srgbClr val="FF3300"/>
                          </a:solidFill>
                          <a:latin typeface="Verdana"/>
                          <a:cs typeface="Verdana"/>
                        </a:rPr>
                        <a:t>3,8905</a:t>
                      </a:r>
                      <a:endParaRPr sz="1700">
                        <a:latin typeface="Verdana"/>
                        <a:cs typeface="Verdana"/>
                      </a:endParaRPr>
                    </a:p>
                  </a:txBody>
                  <a:tcPr marL="0" marR="0" marT="2108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905" algn="ctr">
                        <a:lnSpc>
                          <a:spcPct val="100000"/>
                        </a:lnSpc>
                        <a:spcBef>
                          <a:spcPts val="5"/>
                        </a:spcBef>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sp>
        <p:nvSpPr>
          <p:cNvPr id="13" name="object 13"/>
          <p:cNvSpPr/>
          <p:nvPr/>
        </p:nvSpPr>
        <p:spPr>
          <a:xfrm>
            <a:off x="1774825" y="6308726"/>
            <a:ext cx="1384300" cy="365125"/>
          </a:xfrm>
          <a:prstGeom prst="rect">
            <a:avLst/>
          </a:prstGeom>
          <a:blipFill>
            <a:blip r:embed="rId5" cstate="print"/>
            <a:stretch>
              <a:fillRect/>
            </a:stretch>
          </a:blipFill>
        </p:spPr>
        <p:txBody>
          <a:bodyPr wrap="square" lIns="0" tIns="0" rIns="0" bIns="0" rtlCol="0"/>
          <a:lstStyle/>
          <a:p>
            <a:endParaRPr/>
          </a:p>
        </p:txBody>
      </p:sp>
      <p:sp>
        <p:nvSpPr>
          <p:cNvPr id="14" name="object 14"/>
          <p:cNvSpPr txBox="1"/>
          <p:nvPr/>
        </p:nvSpPr>
        <p:spPr>
          <a:xfrm>
            <a:off x="3654044" y="938276"/>
            <a:ext cx="170180"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endParaRPr>
              <a:latin typeface="Symbol"/>
              <a:cs typeface="Symbo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566988" y="1844675"/>
            <a:ext cx="2376805" cy="1511300"/>
          </a:xfrm>
          <a:custGeom>
            <a:avLst/>
            <a:gdLst/>
            <a:ahLst/>
            <a:cxnLst/>
            <a:rect l="l" t="t" r="r" b="b"/>
            <a:pathLst>
              <a:path w="2376804" h="1511300">
                <a:moveTo>
                  <a:pt x="0" y="1511300"/>
                </a:moveTo>
                <a:lnTo>
                  <a:pt x="2376424" y="1511300"/>
                </a:lnTo>
                <a:lnTo>
                  <a:pt x="2376424" y="0"/>
                </a:lnTo>
                <a:lnTo>
                  <a:pt x="0" y="0"/>
                </a:lnTo>
                <a:lnTo>
                  <a:pt x="0" y="1511300"/>
                </a:lnTo>
                <a:close/>
              </a:path>
            </a:pathLst>
          </a:custGeom>
          <a:solidFill>
            <a:srgbClr val="FFCC00"/>
          </a:solidFill>
        </p:spPr>
        <p:txBody>
          <a:bodyPr wrap="square" lIns="0" tIns="0" rIns="0" bIns="0" rtlCol="0"/>
          <a:lstStyle/>
          <a:p>
            <a:endParaRPr/>
          </a:p>
        </p:txBody>
      </p:sp>
      <p:sp>
        <p:nvSpPr>
          <p:cNvPr id="5" name="object 5"/>
          <p:cNvSpPr/>
          <p:nvPr/>
        </p:nvSpPr>
        <p:spPr>
          <a:xfrm>
            <a:off x="2566988" y="1844675"/>
            <a:ext cx="2376805" cy="1511300"/>
          </a:xfrm>
          <a:custGeom>
            <a:avLst/>
            <a:gdLst/>
            <a:ahLst/>
            <a:cxnLst/>
            <a:rect l="l" t="t" r="r" b="b"/>
            <a:pathLst>
              <a:path w="2376804" h="1511300">
                <a:moveTo>
                  <a:pt x="0" y="1511300"/>
                </a:moveTo>
                <a:lnTo>
                  <a:pt x="2376424" y="1511300"/>
                </a:lnTo>
                <a:lnTo>
                  <a:pt x="2376424" y="0"/>
                </a:lnTo>
                <a:lnTo>
                  <a:pt x="0" y="0"/>
                </a:lnTo>
                <a:lnTo>
                  <a:pt x="0" y="1511300"/>
                </a:lnTo>
                <a:close/>
              </a:path>
            </a:pathLst>
          </a:custGeom>
          <a:ln w="9525">
            <a:solidFill>
              <a:srgbClr val="000000"/>
            </a:solidFill>
          </a:ln>
        </p:spPr>
        <p:txBody>
          <a:bodyPr wrap="square" lIns="0" tIns="0" rIns="0" bIns="0" rtlCol="0"/>
          <a:lstStyle/>
          <a:p>
            <a:endParaRPr/>
          </a:p>
        </p:txBody>
      </p:sp>
      <p:sp>
        <p:nvSpPr>
          <p:cNvPr id="6" name="object 6"/>
          <p:cNvSpPr/>
          <p:nvPr/>
        </p:nvSpPr>
        <p:spPr>
          <a:xfrm>
            <a:off x="2568575" y="4364102"/>
            <a:ext cx="2374900" cy="1152525"/>
          </a:xfrm>
          <a:custGeom>
            <a:avLst/>
            <a:gdLst/>
            <a:ahLst/>
            <a:cxnLst/>
            <a:rect l="l" t="t" r="r" b="b"/>
            <a:pathLst>
              <a:path w="2374900" h="1152525">
                <a:moveTo>
                  <a:pt x="0" y="1152525"/>
                </a:moveTo>
                <a:lnTo>
                  <a:pt x="2374900" y="1152525"/>
                </a:lnTo>
                <a:lnTo>
                  <a:pt x="2374900" y="0"/>
                </a:lnTo>
                <a:lnTo>
                  <a:pt x="0" y="0"/>
                </a:lnTo>
                <a:lnTo>
                  <a:pt x="0" y="1152525"/>
                </a:lnTo>
                <a:close/>
              </a:path>
            </a:pathLst>
          </a:custGeom>
          <a:solidFill>
            <a:srgbClr val="FFCC00"/>
          </a:solidFill>
        </p:spPr>
        <p:txBody>
          <a:bodyPr wrap="square" lIns="0" tIns="0" rIns="0" bIns="0" rtlCol="0"/>
          <a:lstStyle/>
          <a:p>
            <a:endParaRPr/>
          </a:p>
        </p:txBody>
      </p:sp>
      <p:sp>
        <p:nvSpPr>
          <p:cNvPr id="7" name="object 7"/>
          <p:cNvSpPr/>
          <p:nvPr/>
        </p:nvSpPr>
        <p:spPr>
          <a:xfrm>
            <a:off x="2568575" y="4364102"/>
            <a:ext cx="2374900" cy="1152525"/>
          </a:xfrm>
          <a:custGeom>
            <a:avLst/>
            <a:gdLst/>
            <a:ahLst/>
            <a:cxnLst/>
            <a:rect l="l" t="t" r="r" b="b"/>
            <a:pathLst>
              <a:path w="2374900" h="1152525">
                <a:moveTo>
                  <a:pt x="0" y="1152525"/>
                </a:moveTo>
                <a:lnTo>
                  <a:pt x="2374900" y="1152525"/>
                </a:lnTo>
                <a:lnTo>
                  <a:pt x="2374900" y="0"/>
                </a:lnTo>
                <a:lnTo>
                  <a:pt x="0" y="0"/>
                </a:lnTo>
                <a:lnTo>
                  <a:pt x="0" y="1152525"/>
                </a:lnTo>
                <a:close/>
              </a:path>
            </a:pathLst>
          </a:custGeom>
          <a:ln w="9525">
            <a:solidFill>
              <a:srgbClr val="000000"/>
            </a:solidFill>
          </a:ln>
        </p:spPr>
        <p:txBody>
          <a:bodyPr wrap="square" lIns="0" tIns="0" rIns="0" bIns="0" rtlCol="0"/>
          <a:lstStyle/>
          <a:p>
            <a:endParaRPr/>
          </a:p>
        </p:txBody>
      </p:sp>
      <p:sp>
        <p:nvSpPr>
          <p:cNvPr id="8" name="object 8"/>
          <p:cNvSpPr txBox="1"/>
          <p:nvPr/>
        </p:nvSpPr>
        <p:spPr>
          <a:xfrm>
            <a:off x="2429967" y="1368678"/>
            <a:ext cx="5085080"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Arial"/>
                <a:cs typeface="Arial"/>
              </a:rPr>
              <a:t>1 </a:t>
            </a:r>
            <a:r>
              <a:rPr b="1" dirty="0">
                <a:solidFill>
                  <a:srgbClr val="5F5F5F"/>
                </a:solidFill>
                <a:latin typeface="Arial"/>
                <a:cs typeface="Arial"/>
              </a:rPr>
              <a:t>- </a:t>
            </a:r>
            <a:r>
              <a:rPr b="1" spc="-5" dirty="0">
                <a:solidFill>
                  <a:srgbClr val="5F5F5F"/>
                </a:solidFill>
                <a:latin typeface="Arial"/>
                <a:cs typeface="Arial"/>
              </a:rPr>
              <a:t>Comparaison </a:t>
            </a:r>
            <a:r>
              <a:rPr b="1" dirty="0">
                <a:solidFill>
                  <a:srgbClr val="5F5F5F"/>
                </a:solidFill>
                <a:latin typeface="Arial"/>
                <a:cs typeface="Arial"/>
              </a:rPr>
              <a:t>de </a:t>
            </a:r>
            <a:r>
              <a:rPr b="1" spc="-5" dirty="0">
                <a:solidFill>
                  <a:srgbClr val="5F5F5F"/>
                </a:solidFill>
                <a:latin typeface="Arial"/>
                <a:cs typeface="Arial"/>
              </a:rPr>
              <a:t>2 pourcentages</a:t>
            </a:r>
            <a:r>
              <a:rPr b="1" spc="20" dirty="0">
                <a:solidFill>
                  <a:srgbClr val="5F5F5F"/>
                </a:solidFill>
                <a:latin typeface="Arial"/>
                <a:cs typeface="Arial"/>
              </a:rPr>
              <a:t> </a:t>
            </a:r>
            <a:r>
              <a:rPr b="1" spc="-10" dirty="0">
                <a:solidFill>
                  <a:srgbClr val="5F5F5F"/>
                </a:solidFill>
                <a:latin typeface="Arial"/>
                <a:cs typeface="Arial"/>
              </a:rPr>
              <a:t>observés.</a:t>
            </a:r>
            <a:endParaRPr>
              <a:latin typeface="Arial"/>
              <a:cs typeface="Arial"/>
            </a:endParaRPr>
          </a:p>
        </p:txBody>
      </p:sp>
      <p:sp>
        <p:nvSpPr>
          <p:cNvPr id="9" name="object 9"/>
          <p:cNvSpPr/>
          <p:nvPr/>
        </p:nvSpPr>
        <p:spPr>
          <a:xfrm>
            <a:off x="3237940" y="2624193"/>
            <a:ext cx="568960" cy="0"/>
          </a:xfrm>
          <a:custGeom>
            <a:avLst/>
            <a:gdLst/>
            <a:ahLst/>
            <a:cxnLst/>
            <a:rect l="l" t="t" r="r" b="b"/>
            <a:pathLst>
              <a:path w="568960">
                <a:moveTo>
                  <a:pt x="0" y="0"/>
                </a:moveTo>
                <a:lnTo>
                  <a:pt x="568936" y="0"/>
                </a:lnTo>
              </a:path>
            </a:pathLst>
          </a:custGeom>
          <a:ln w="4046">
            <a:solidFill>
              <a:srgbClr val="000000"/>
            </a:solidFill>
          </a:ln>
        </p:spPr>
        <p:txBody>
          <a:bodyPr wrap="square" lIns="0" tIns="0" rIns="0" bIns="0" rtlCol="0"/>
          <a:lstStyle/>
          <a:p>
            <a:endParaRPr/>
          </a:p>
        </p:txBody>
      </p:sp>
      <p:sp>
        <p:nvSpPr>
          <p:cNvPr id="10" name="object 10"/>
          <p:cNvSpPr/>
          <p:nvPr/>
        </p:nvSpPr>
        <p:spPr>
          <a:xfrm>
            <a:off x="4043987" y="2624193"/>
            <a:ext cx="532765" cy="0"/>
          </a:xfrm>
          <a:custGeom>
            <a:avLst/>
            <a:gdLst/>
            <a:ahLst/>
            <a:cxnLst/>
            <a:rect l="l" t="t" r="r" b="b"/>
            <a:pathLst>
              <a:path w="532764">
                <a:moveTo>
                  <a:pt x="0" y="0"/>
                </a:moveTo>
                <a:lnTo>
                  <a:pt x="532643" y="0"/>
                </a:lnTo>
              </a:path>
            </a:pathLst>
          </a:custGeom>
          <a:ln w="4046">
            <a:solidFill>
              <a:srgbClr val="000000"/>
            </a:solidFill>
          </a:ln>
        </p:spPr>
        <p:txBody>
          <a:bodyPr wrap="square" lIns="0" tIns="0" rIns="0" bIns="0" rtlCol="0"/>
          <a:lstStyle/>
          <a:p>
            <a:endParaRPr/>
          </a:p>
        </p:txBody>
      </p:sp>
      <p:sp>
        <p:nvSpPr>
          <p:cNvPr id="11" name="object 11"/>
          <p:cNvSpPr/>
          <p:nvPr/>
        </p:nvSpPr>
        <p:spPr>
          <a:xfrm>
            <a:off x="3086514" y="2694226"/>
            <a:ext cx="30480" cy="17145"/>
          </a:xfrm>
          <a:custGeom>
            <a:avLst/>
            <a:gdLst/>
            <a:ahLst/>
            <a:cxnLst/>
            <a:rect l="l" t="t" r="r" b="b"/>
            <a:pathLst>
              <a:path w="30480" h="17144">
                <a:moveTo>
                  <a:pt x="0" y="17002"/>
                </a:moveTo>
                <a:lnTo>
                  <a:pt x="30200" y="0"/>
                </a:lnTo>
              </a:path>
            </a:pathLst>
          </a:custGeom>
          <a:ln w="8109">
            <a:solidFill>
              <a:srgbClr val="000000"/>
            </a:solidFill>
          </a:ln>
        </p:spPr>
        <p:txBody>
          <a:bodyPr wrap="square" lIns="0" tIns="0" rIns="0" bIns="0" rtlCol="0"/>
          <a:lstStyle/>
          <a:p>
            <a:endParaRPr/>
          </a:p>
        </p:txBody>
      </p:sp>
      <p:sp>
        <p:nvSpPr>
          <p:cNvPr id="12" name="object 12"/>
          <p:cNvSpPr/>
          <p:nvPr/>
        </p:nvSpPr>
        <p:spPr>
          <a:xfrm>
            <a:off x="3116715" y="2698679"/>
            <a:ext cx="43815" cy="225425"/>
          </a:xfrm>
          <a:custGeom>
            <a:avLst/>
            <a:gdLst/>
            <a:ahLst/>
            <a:cxnLst/>
            <a:rect l="l" t="t" r="r" b="b"/>
            <a:pathLst>
              <a:path w="43814" h="225425">
                <a:moveTo>
                  <a:pt x="0" y="0"/>
                </a:moveTo>
                <a:lnTo>
                  <a:pt x="43675" y="225075"/>
                </a:lnTo>
              </a:path>
            </a:pathLst>
          </a:custGeom>
          <a:ln w="16320">
            <a:solidFill>
              <a:srgbClr val="000000"/>
            </a:solidFill>
          </a:ln>
        </p:spPr>
        <p:txBody>
          <a:bodyPr wrap="square" lIns="0" tIns="0" rIns="0" bIns="0" rtlCol="0"/>
          <a:lstStyle/>
          <a:p>
            <a:endParaRPr/>
          </a:p>
        </p:txBody>
      </p:sp>
      <p:sp>
        <p:nvSpPr>
          <p:cNvPr id="13" name="object 13"/>
          <p:cNvSpPr/>
          <p:nvPr/>
        </p:nvSpPr>
        <p:spPr>
          <a:xfrm>
            <a:off x="3164473" y="2323823"/>
            <a:ext cx="55880" cy="600075"/>
          </a:xfrm>
          <a:custGeom>
            <a:avLst/>
            <a:gdLst/>
            <a:ahLst/>
            <a:cxnLst/>
            <a:rect l="l" t="t" r="r" b="b"/>
            <a:pathLst>
              <a:path w="55880" h="600075">
                <a:moveTo>
                  <a:pt x="0" y="599932"/>
                </a:moveTo>
                <a:lnTo>
                  <a:pt x="55500" y="0"/>
                </a:lnTo>
              </a:path>
            </a:pathLst>
          </a:custGeom>
          <a:ln w="8161">
            <a:solidFill>
              <a:srgbClr val="000000"/>
            </a:solidFill>
          </a:ln>
        </p:spPr>
        <p:txBody>
          <a:bodyPr wrap="square" lIns="0" tIns="0" rIns="0" bIns="0" rtlCol="0"/>
          <a:lstStyle/>
          <a:p>
            <a:endParaRPr/>
          </a:p>
        </p:txBody>
      </p:sp>
      <p:sp>
        <p:nvSpPr>
          <p:cNvPr id="14" name="object 14"/>
          <p:cNvSpPr/>
          <p:nvPr/>
        </p:nvSpPr>
        <p:spPr>
          <a:xfrm>
            <a:off x="3219974" y="2323822"/>
            <a:ext cx="1373505" cy="0"/>
          </a:xfrm>
          <a:custGeom>
            <a:avLst/>
            <a:gdLst/>
            <a:ahLst/>
            <a:cxnLst/>
            <a:rect l="l" t="t" r="r" b="b"/>
            <a:pathLst>
              <a:path w="1373505">
                <a:moveTo>
                  <a:pt x="0" y="0"/>
                </a:moveTo>
                <a:lnTo>
                  <a:pt x="1372989" y="0"/>
                </a:lnTo>
              </a:path>
            </a:pathLst>
          </a:custGeom>
          <a:ln w="8092">
            <a:solidFill>
              <a:srgbClr val="000000"/>
            </a:solidFill>
          </a:ln>
        </p:spPr>
        <p:txBody>
          <a:bodyPr wrap="square" lIns="0" tIns="0" rIns="0" bIns="0" rtlCol="0"/>
          <a:lstStyle/>
          <a:p>
            <a:endParaRPr/>
          </a:p>
        </p:txBody>
      </p:sp>
      <p:sp>
        <p:nvSpPr>
          <p:cNvPr id="15" name="object 15"/>
          <p:cNvSpPr/>
          <p:nvPr/>
        </p:nvSpPr>
        <p:spPr>
          <a:xfrm>
            <a:off x="3065705" y="2295080"/>
            <a:ext cx="1544320" cy="0"/>
          </a:xfrm>
          <a:custGeom>
            <a:avLst/>
            <a:gdLst/>
            <a:ahLst/>
            <a:cxnLst/>
            <a:rect l="l" t="t" r="r" b="b"/>
            <a:pathLst>
              <a:path w="1544320">
                <a:moveTo>
                  <a:pt x="0" y="0"/>
                </a:moveTo>
                <a:lnTo>
                  <a:pt x="1543916" y="0"/>
                </a:lnTo>
              </a:path>
            </a:pathLst>
          </a:custGeom>
          <a:ln w="8092">
            <a:solidFill>
              <a:srgbClr val="000000"/>
            </a:solidFill>
          </a:ln>
        </p:spPr>
        <p:txBody>
          <a:bodyPr wrap="square" lIns="0" tIns="0" rIns="0" bIns="0" rtlCol="0"/>
          <a:lstStyle/>
          <a:p>
            <a:endParaRPr/>
          </a:p>
        </p:txBody>
      </p:sp>
      <p:sp>
        <p:nvSpPr>
          <p:cNvPr id="16" name="object 16"/>
          <p:cNvSpPr txBox="1"/>
          <p:nvPr/>
        </p:nvSpPr>
        <p:spPr>
          <a:xfrm>
            <a:off x="3236715" y="1909120"/>
            <a:ext cx="1327150" cy="1008380"/>
          </a:xfrm>
          <a:prstGeom prst="rect">
            <a:avLst/>
          </a:prstGeom>
        </p:spPr>
        <p:txBody>
          <a:bodyPr vert="horz" wrap="square" lIns="0" tIns="12065" rIns="0" bIns="0" rtlCol="0">
            <a:spAutoFit/>
          </a:bodyPr>
          <a:lstStyle/>
          <a:p>
            <a:pPr marR="5080" indent="207645">
              <a:lnSpc>
                <a:spcPct val="121300"/>
              </a:lnSpc>
              <a:spcBef>
                <a:spcPts val="95"/>
              </a:spcBef>
            </a:pPr>
            <a:r>
              <a:rPr b="1" spc="45" dirty="0">
                <a:latin typeface="Arial"/>
                <a:cs typeface="Arial"/>
              </a:rPr>
              <a:t>p</a:t>
            </a:r>
            <a:r>
              <a:rPr sz="1950" b="1" spc="67" baseline="-19230" dirty="0">
                <a:latin typeface="Arial"/>
                <a:cs typeface="Arial"/>
              </a:rPr>
              <a:t>A </a:t>
            </a:r>
            <a:r>
              <a:rPr b="1" i="1" spc="15" dirty="0">
                <a:latin typeface="Symbol"/>
                <a:cs typeface="Symbol"/>
              </a:rPr>
              <a:t></a:t>
            </a:r>
            <a:r>
              <a:rPr b="1" i="1" spc="15" dirty="0">
                <a:latin typeface="Times New Roman"/>
                <a:cs typeface="Times New Roman"/>
              </a:rPr>
              <a:t> </a:t>
            </a:r>
            <a:r>
              <a:rPr b="1" spc="-5" dirty="0">
                <a:latin typeface="Arial"/>
                <a:cs typeface="Arial"/>
              </a:rPr>
              <a:t>p</a:t>
            </a:r>
            <a:r>
              <a:rPr sz="1950" b="1" spc="-7" baseline="-19230" dirty="0">
                <a:latin typeface="Arial"/>
                <a:cs typeface="Arial"/>
              </a:rPr>
              <a:t>B  </a:t>
            </a:r>
            <a:r>
              <a:rPr b="1" spc="40" dirty="0">
                <a:latin typeface="Arial"/>
                <a:cs typeface="Arial"/>
              </a:rPr>
              <a:t>p</a:t>
            </a:r>
            <a:r>
              <a:rPr sz="1950" b="1" spc="60" baseline="-19230" dirty="0">
                <a:latin typeface="Arial"/>
                <a:cs typeface="Arial"/>
              </a:rPr>
              <a:t>A</a:t>
            </a:r>
            <a:r>
              <a:rPr b="1" spc="40" dirty="0">
                <a:latin typeface="Arial"/>
                <a:cs typeface="Arial"/>
              </a:rPr>
              <a:t>q</a:t>
            </a:r>
            <a:r>
              <a:rPr sz="1950" b="1" spc="60" baseline="-19230" dirty="0">
                <a:latin typeface="Arial"/>
                <a:cs typeface="Arial"/>
              </a:rPr>
              <a:t>A </a:t>
            </a:r>
            <a:r>
              <a:rPr sz="2700" b="1" i="1" spc="22" baseline="-35493" dirty="0">
                <a:latin typeface="Symbol"/>
                <a:cs typeface="Symbol"/>
              </a:rPr>
              <a:t></a:t>
            </a:r>
            <a:r>
              <a:rPr sz="2700" b="1" i="1" spc="-397" baseline="-35493" dirty="0">
                <a:latin typeface="Times New Roman"/>
                <a:cs typeface="Times New Roman"/>
              </a:rPr>
              <a:t> </a:t>
            </a:r>
            <a:r>
              <a:rPr b="1" spc="-20" dirty="0">
                <a:latin typeface="Arial"/>
                <a:cs typeface="Arial"/>
              </a:rPr>
              <a:t>p</a:t>
            </a:r>
            <a:r>
              <a:rPr sz="1950" b="1" spc="-30" baseline="-19230" dirty="0">
                <a:latin typeface="Arial"/>
                <a:cs typeface="Arial"/>
              </a:rPr>
              <a:t>B</a:t>
            </a:r>
            <a:r>
              <a:rPr b="1" spc="-20" dirty="0">
                <a:latin typeface="Arial"/>
                <a:cs typeface="Arial"/>
              </a:rPr>
              <a:t>q</a:t>
            </a:r>
            <a:r>
              <a:rPr sz="1950" b="1" spc="-30" baseline="-19230" dirty="0">
                <a:latin typeface="Arial"/>
                <a:cs typeface="Arial"/>
              </a:rPr>
              <a:t>B</a:t>
            </a:r>
            <a:endParaRPr sz="1950" baseline="-19230">
              <a:latin typeface="Arial"/>
              <a:cs typeface="Arial"/>
            </a:endParaRPr>
          </a:p>
          <a:p>
            <a:pPr marL="137160">
              <a:spcBef>
                <a:spcPts val="335"/>
              </a:spcBef>
              <a:tabLst>
                <a:tab pos="934085" algn="l"/>
              </a:tabLst>
            </a:pPr>
            <a:r>
              <a:rPr b="1" spc="20" dirty="0">
                <a:latin typeface="Arial"/>
                <a:cs typeface="Arial"/>
              </a:rPr>
              <a:t>n</a:t>
            </a:r>
            <a:r>
              <a:rPr sz="1950" b="1" spc="30" baseline="-19230" dirty="0">
                <a:latin typeface="Arial"/>
                <a:cs typeface="Arial"/>
              </a:rPr>
              <a:t>A	</a:t>
            </a:r>
            <a:r>
              <a:rPr b="1" spc="-30" dirty="0">
                <a:latin typeface="Arial"/>
                <a:cs typeface="Arial"/>
              </a:rPr>
              <a:t>n</a:t>
            </a:r>
            <a:r>
              <a:rPr sz="1950" b="1" spc="-44" baseline="-19230" dirty="0">
                <a:latin typeface="Arial"/>
                <a:cs typeface="Arial"/>
              </a:rPr>
              <a:t>B</a:t>
            </a:r>
            <a:endParaRPr sz="1950" baseline="-19230">
              <a:latin typeface="Arial"/>
              <a:cs typeface="Arial"/>
            </a:endParaRPr>
          </a:p>
        </p:txBody>
      </p:sp>
      <p:sp>
        <p:nvSpPr>
          <p:cNvPr id="17" name="object 17"/>
          <p:cNvSpPr txBox="1"/>
          <p:nvPr/>
        </p:nvSpPr>
        <p:spPr>
          <a:xfrm>
            <a:off x="2722874" y="2112877"/>
            <a:ext cx="295910" cy="302260"/>
          </a:xfrm>
          <a:prstGeom prst="rect">
            <a:avLst/>
          </a:prstGeom>
        </p:spPr>
        <p:txBody>
          <a:bodyPr vert="horz" wrap="square" lIns="0" tIns="14604" rIns="0" bIns="0" rtlCol="0">
            <a:spAutoFit/>
          </a:bodyPr>
          <a:lstStyle/>
          <a:p>
            <a:pPr>
              <a:spcBef>
                <a:spcPts val="114"/>
              </a:spcBef>
            </a:pPr>
            <a:r>
              <a:rPr b="1" i="1" spc="10" dirty="0">
                <a:latin typeface="Symbol"/>
                <a:cs typeface="Symbol"/>
              </a:rPr>
              <a:t></a:t>
            </a:r>
            <a:r>
              <a:rPr b="1" i="1" spc="-114" dirty="0">
                <a:latin typeface="Times New Roman"/>
                <a:cs typeface="Times New Roman"/>
              </a:rPr>
              <a:t> </a:t>
            </a:r>
            <a:r>
              <a:rPr b="1" i="1" spc="15" dirty="0">
                <a:latin typeface="Symbol"/>
                <a:cs typeface="Symbol"/>
              </a:rPr>
              <a:t></a:t>
            </a:r>
            <a:endParaRPr>
              <a:latin typeface="Symbol"/>
              <a:cs typeface="Symbol"/>
            </a:endParaRPr>
          </a:p>
        </p:txBody>
      </p:sp>
      <p:sp>
        <p:nvSpPr>
          <p:cNvPr id="18" name="object 18"/>
          <p:cNvSpPr txBox="1"/>
          <p:nvPr/>
        </p:nvSpPr>
        <p:spPr>
          <a:xfrm>
            <a:off x="2503120" y="3882086"/>
            <a:ext cx="1481455" cy="300355"/>
          </a:xfrm>
          <a:prstGeom prst="rect">
            <a:avLst/>
          </a:prstGeom>
        </p:spPr>
        <p:txBody>
          <a:bodyPr vert="horz" wrap="square" lIns="0" tIns="12700" rIns="0" bIns="0" rtlCol="0">
            <a:spAutoFit/>
          </a:bodyPr>
          <a:lstStyle/>
          <a:p>
            <a:pPr marL="12700">
              <a:spcBef>
                <a:spcPts val="100"/>
              </a:spcBef>
            </a:pPr>
            <a:r>
              <a:rPr b="1" dirty="0">
                <a:solidFill>
                  <a:srgbClr val="5F5F5F"/>
                </a:solidFill>
                <a:latin typeface="Arial"/>
                <a:cs typeface="Arial"/>
              </a:rPr>
              <a:t>2 - </a:t>
            </a:r>
            <a:r>
              <a:rPr b="1" spc="-40" dirty="0">
                <a:solidFill>
                  <a:srgbClr val="5F5F5F"/>
                </a:solidFill>
                <a:latin typeface="Arial"/>
                <a:cs typeface="Arial"/>
              </a:rPr>
              <a:t>Test </a:t>
            </a:r>
            <a:r>
              <a:rPr b="1" dirty="0">
                <a:solidFill>
                  <a:srgbClr val="5F5F5F"/>
                </a:solidFill>
                <a:latin typeface="Arial"/>
                <a:cs typeface="Arial"/>
              </a:rPr>
              <a:t>du</a:t>
            </a:r>
            <a:r>
              <a:rPr b="1" spc="-50" dirty="0">
                <a:solidFill>
                  <a:srgbClr val="5F5F5F"/>
                </a:solidFill>
                <a:latin typeface="Arial"/>
                <a:cs typeface="Arial"/>
              </a:rPr>
              <a:t> </a:t>
            </a:r>
            <a:r>
              <a:rPr b="1" i="1" dirty="0">
                <a:solidFill>
                  <a:srgbClr val="5F5F5F"/>
                </a:solidFill>
                <a:latin typeface="Symbol"/>
                <a:cs typeface="Symbol"/>
              </a:rPr>
              <a:t></a:t>
            </a:r>
            <a:r>
              <a:rPr b="1" dirty="0">
                <a:solidFill>
                  <a:srgbClr val="5F5F5F"/>
                </a:solidFill>
                <a:latin typeface="Arial"/>
                <a:cs typeface="Arial"/>
              </a:rPr>
              <a:t>²</a:t>
            </a:r>
            <a:endParaRPr>
              <a:latin typeface="Arial"/>
              <a:cs typeface="Arial"/>
            </a:endParaRPr>
          </a:p>
        </p:txBody>
      </p:sp>
      <p:sp>
        <p:nvSpPr>
          <p:cNvPr id="19" name="object 19"/>
          <p:cNvSpPr/>
          <p:nvPr/>
        </p:nvSpPr>
        <p:spPr>
          <a:xfrm>
            <a:off x="3706771" y="4854024"/>
            <a:ext cx="974090" cy="0"/>
          </a:xfrm>
          <a:custGeom>
            <a:avLst/>
            <a:gdLst/>
            <a:ahLst/>
            <a:cxnLst/>
            <a:rect l="l" t="t" r="r" b="b"/>
            <a:pathLst>
              <a:path w="974089">
                <a:moveTo>
                  <a:pt x="0" y="0"/>
                </a:moveTo>
                <a:lnTo>
                  <a:pt x="974014" y="0"/>
                </a:lnTo>
              </a:path>
            </a:pathLst>
          </a:custGeom>
          <a:ln w="8490">
            <a:solidFill>
              <a:srgbClr val="000000"/>
            </a:solidFill>
          </a:ln>
        </p:spPr>
        <p:txBody>
          <a:bodyPr wrap="square" lIns="0" tIns="0" rIns="0" bIns="0" rtlCol="0"/>
          <a:lstStyle/>
          <a:p>
            <a:endParaRPr/>
          </a:p>
        </p:txBody>
      </p:sp>
      <p:sp>
        <p:nvSpPr>
          <p:cNvPr id="20" name="object 20"/>
          <p:cNvSpPr txBox="1"/>
          <p:nvPr/>
        </p:nvSpPr>
        <p:spPr>
          <a:xfrm>
            <a:off x="3200401" y="4461634"/>
            <a:ext cx="340043" cy="643766"/>
          </a:xfrm>
          <a:prstGeom prst="rect">
            <a:avLst/>
          </a:prstGeom>
        </p:spPr>
        <p:txBody>
          <a:bodyPr vert="horz" wrap="square" lIns="0" tIns="12700" rIns="0" bIns="0" rtlCol="0">
            <a:spAutoFit/>
          </a:bodyPr>
          <a:lstStyle/>
          <a:p>
            <a:pPr>
              <a:spcBef>
                <a:spcPts val="100"/>
              </a:spcBef>
            </a:pPr>
            <a:r>
              <a:rPr sz="4100" b="1" i="1" spc="-150" dirty="0">
                <a:latin typeface="Symbol"/>
                <a:cs typeface="Symbol"/>
              </a:rPr>
              <a:t></a:t>
            </a:r>
            <a:endParaRPr sz="4100" dirty="0">
              <a:latin typeface="Symbol"/>
              <a:cs typeface="Symbol"/>
            </a:endParaRPr>
          </a:p>
        </p:txBody>
      </p:sp>
      <p:sp>
        <p:nvSpPr>
          <p:cNvPr id="21" name="object 21"/>
          <p:cNvSpPr txBox="1"/>
          <p:nvPr/>
        </p:nvSpPr>
        <p:spPr>
          <a:xfrm>
            <a:off x="3149132" y="4663055"/>
            <a:ext cx="139700" cy="316865"/>
          </a:xfrm>
          <a:prstGeom prst="rect">
            <a:avLst/>
          </a:prstGeom>
        </p:spPr>
        <p:txBody>
          <a:bodyPr vert="horz" wrap="square" lIns="0" tIns="13970" rIns="0" bIns="0" rtlCol="0">
            <a:spAutoFit/>
          </a:bodyPr>
          <a:lstStyle/>
          <a:p>
            <a:pPr>
              <a:spcBef>
                <a:spcPts val="110"/>
              </a:spcBef>
            </a:pPr>
            <a:r>
              <a:rPr sz="1900" b="1" i="1" spc="-50" dirty="0">
                <a:latin typeface="Symbol"/>
                <a:cs typeface="Symbol"/>
              </a:rPr>
              <a:t></a:t>
            </a:r>
            <a:endParaRPr sz="1900">
              <a:latin typeface="Symbol"/>
              <a:cs typeface="Symbol"/>
            </a:endParaRPr>
          </a:p>
        </p:txBody>
      </p:sp>
      <p:sp>
        <p:nvSpPr>
          <p:cNvPr id="22" name="object 22"/>
          <p:cNvSpPr txBox="1"/>
          <p:nvPr/>
        </p:nvSpPr>
        <p:spPr>
          <a:xfrm>
            <a:off x="2834403" y="4633324"/>
            <a:ext cx="139700" cy="316865"/>
          </a:xfrm>
          <a:prstGeom prst="rect">
            <a:avLst/>
          </a:prstGeom>
        </p:spPr>
        <p:txBody>
          <a:bodyPr vert="horz" wrap="square" lIns="0" tIns="13970" rIns="0" bIns="0" rtlCol="0">
            <a:spAutoFit/>
          </a:bodyPr>
          <a:lstStyle/>
          <a:p>
            <a:pPr>
              <a:spcBef>
                <a:spcPts val="110"/>
              </a:spcBef>
            </a:pPr>
            <a:r>
              <a:rPr sz="1900" b="1" i="1" spc="-50" dirty="0">
                <a:latin typeface="Symbol"/>
                <a:cs typeface="Symbol"/>
              </a:rPr>
              <a:t></a:t>
            </a:r>
            <a:endParaRPr sz="1900">
              <a:latin typeface="Symbol"/>
              <a:cs typeface="Symbol"/>
            </a:endParaRPr>
          </a:p>
        </p:txBody>
      </p:sp>
      <p:sp>
        <p:nvSpPr>
          <p:cNvPr id="23" name="object 23"/>
          <p:cNvSpPr txBox="1"/>
          <p:nvPr/>
        </p:nvSpPr>
        <p:spPr>
          <a:xfrm>
            <a:off x="4082438" y="4848240"/>
            <a:ext cx="217170" cy="316865"/>
          </a:xfrm>
          <a:prstGeom prst="rect">
            <a:avLst/>
          </a:prstGeom>
        </p:spPr>
        <p:txBody>
          <a:bodyPr vert="horz" wrap="square" lIns="0" tIns="13970" rIns="0" bIns="0" rtlCol="0">
            <a:spAutoFit/>
          </a:bodyPr>
          <a:lstStyle/>
          <a:p>
            <a:pPr>
              <a:spcBef>
                <a:spcPts val="110"/>
              </a:spcBef>
            </a:pPr>
            <a:r>
              <a:rPr sz="1900" b="1" spc="-125" dirty="0">
                <a:latin typeface="Arial"/>
                <a:cs typeface="Arial"/>
              </a:rPr>
              <a:t>C</a:t>
            </a:r>
            <a:r>
              <a:rPr sz="2025" b="1" spc="-22" baseline="-20576" dirty="0">
                <a:latin typeface="Arial"/>
                <a:cs typeface="Arial"/>
              </a:rPr>
              <a:t>i</a:t>
            </a:r>
            <a:endParaRPr sz="2025" baseline="-20576">
              <a:latin typeface="Arial"/>
              <a:cs typeface="Arial"/>
            </a:endParaRPr>
          </a:p>
        </p:txBody>
      </p:sp>
      <p:sp>
        <p:nvSpPr>
          <p:cNvPr id="24" name="object 24"/>
          <p:cNvSpPr txBox="1"/>
          <p:nvPr/>
        </p:nvSpPr>
        <p:spPr>
          <a:xfrm>
            <a:off x="4543205" y="4398021"/>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5" name="object 25"/>
          <p:cNvSpPr txBox="1"/>
          <p:nvPr/>
        </p:nvSpPr>
        <p:spPr>
          <a:xfrm>
            <a:off x="3712423" y="4507178"/>
            <a:ext cx="842010" cy="316865"/>
          </a:xfrm>
          <a:prstGeom prst="rect">
            <a:avLst/>
          </a:prstGeom>
        </p:spPr>
        <p:txBody>
          <a:bodyPr vert="horz" wrap="square" lIns="0" tIns="13970" rIns="0" bIns="0" rtlCol="0">
            <a:spAutoFit/>
          </a:bodyPr>
          <a:lstStyle/>
          <a:p>
            <a:pPr>
              <a:spcBef>
                <a:spcPts val="110"/>
              </a:spcBef>
            </a:pPr>
            <a:r>
              <a:rPr sz="1900" b="1" spc="-55" dirty="0">
                <a:latin typeface="Times New Roman"/>
                <a:cs typeface="Times New Roman"/>
              </a:rPr>
              <a:t>(</a:t>
            </a:r>
            <a:r>
              <a:rPr sz="1900" b="1" spc="-55" dirty="0">
                <a:latin typeface="Arial"/>
                <a:cs typeface="Arial"/>
              </a:rPr>
              <a:t>O</a:t>
            </a:r>
            <a:r>
              <a:rPr sz="2025" b="1" spc="-82" baseline="-20576" dirty="0">
                <a:latin typeface="Arial"/>
                <a:cs typeface="Arial"/>
              </a:rPr>
              <a:t>i </a:t>
            </a:r>
            <a:r>
              <a:rPr sz="1900" b="1" i="1" spc="-50" dirty="0">
                <a:latin typeface="Symbol"/>
                <a:cs typeface="Symbol"/>
              </a:rPr>
              <a:t></a:t>
            </a:r>
            <a:r>
              <a:rPr sz="1900" b="1" i="1" spc="-50" dirty="0">
                <a:latin typeface="Times New Roman"/>
                <a:cs typeface="Times New Roman"/>
              </a:rPr>
              <a:t> </a:t>
            </a:r>
            <a:r>
              <a:rPr sz="1900" b="1" spc="-70" dirty="0">
                <a:latin typeface="Arial"/>
                <a:cs typeface="Arial"/>
              </a:rPr>
              <a:t>C</a:t>
            </a:r>
            <a:r>
              <a:rPr sz="2025" b="1" spc="-104" baseline="-20576" dirty="0">
                <a:latin typeface="Arial"/>
                <a:cs typeface="Arial"/>
              </a:rPr>
              <a:t>i</a:t>
            </a:r>
            <a:r>
              <a:rPr sz="2025" b="1" spc="-337" baseline="-20576" dirty="0">
                <a:latin typeface="Arial"/>
                <a:cs typeface="Arial"/>
              </a:rPr>
              <a:t> </a:t>
            </a:r>
            <a:r>
              <a:rPr sz="1900" b="1" spc="-30" dirty="0">
                <a:latin typeface="Times New Roman"/>
                <a:cs typeface="Times New Roman"/>
              </a:rPr>
              <a:t>)</a:t>
            </a:r>
            <a:endParaRPr sz="1900">
              <a:latin typeface="Times New Roman"/>
              <a:cs typeface="Times New Roman"/>
            </a:endParaRPr>
          </a:p>
        </p:txBody>
      </p:sp>
      <p:sp>
        <p:nvSpPr>
          <p:cNvPr id="26" name="object 26"/>
          <p:cNvSpPr txBox="1"/>
          <p:nvPr/>
        </p:nvSpPr>
        <p:spPr>
          <a:xfrm>
            <a:off x="2988541" y="4531812"/>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7" name="object 27"/>
          <p:cNvSpPr txBox="1"/>
          <p:nvPr/>
        </p:nvSpPr>
        <p:spPr>
          <a:xfrm>
            <a:off x="5129276" y="4536440"/>
            <a:ext cx="4122420" cy="574040"/>
          </a:xfrm>
          <a:prstGeom prst="rect">
            <a:avLst/>
          </a:prstGeom>
        </p:spPr>
        <p:txBody>
          <a:bodyPr vert="horz" wrap="square" lIns="0" tIns="12700" rIns="0" bIns="0" rtlCol="0">
            <a:spAutoFit/>
          </a:bodyPr>
          <a:lstStyle/>
          <a:p>
            <a:pPr marL="401320" algn="ctr">
              <a:spcBef>
                <a:spcPts val="100"/>
              </a:spcBef>
            </a:pPr>
            <a:r>
              <a:rPr b="1" i="1" dirty="0">
                <a:solidFill>
                  <a:srgbClr val="006666"/>
                </a:solidFill>
                <a:latin typeface="Symbol"/>
                <a:cs typeface="Symbol"/>
              </a:rPr>
              <a:t></a:t>
            </a:r>
            <a:r>
              <a:rPr b="1" baseline="25462" dirty="0">
                <a:solidFill>
                  <a:srgbClr val="006666"/>
                </a:solidFill>
                <a:latin typeface="Arial"/>
                <a:cs typeface="Arial"/>
              </a:rPr>
              <a:t>2</a:t>
            </a:r>
            <a:r>
              <a:rPr b="1" spc="217" baseline="25462" dirty="0">
                <a:solidFill>
                  <a:srgbClr val="006666"/>
                </a:solidFill>
                <a:latin typeface="Arial"/>
                <a:cs typeface="Arial"/>
              </a:rPr>
              <a:t> </a:t>
            </a:r>
            <a:r>
              <a:rPr b="1" dirty="0">
                <a:solidFill>
                  <a:srgbClr val="006666"/>
                </a:solidFill>
                <a:latin typeface="Arial"/>
                <a:cs typeface="Arial"/>
              </a:rPr>
              <a:t>tabulé</a:t>
            </a:r>
            <a:endParaRPr>
              <a:latin typeface="Arial"/>
              <a:cs typeface="Arial"/>
            </a:endParaRPr>
          </a:p>
          <a:p>
            <a:pPr marL="12700">
              <a:tabLst>
                <a:tab pos="1046480" algn="l"/>
              </a:tabLst>
            </a:pPr>
            <a:r>
              <a:rPr b="1" spc="-5" dirty="0">
                <a:solidFill>
                  <a:srgbClr val="006666"/>
                </a:solidFill>
                <a:latin typeface="Arial"/>
                <a:cs typeface="Arial"/>
              </a:rPr>
              <a:t>Nb</a:t>
            </a:r>
            <a:r>
              <a:rPr b="1" dirty="0">
                <a:solidFill>
                  <a:srgbClr val="006666"/>
                </a:solidFill>
                <a:latin typeface="Arial"/>
                <a:cs typeface="Arial"/>
              </a:rPr>
              <a:t> ddl</a:t>
            </a:r>
            <a:r>
              <a:rPr b="1" spc="-10" dirty="0">
                <a:solidFill>
                  <a:srgbClr val="006666"/>
                </a:solidFill>
                <a:latin typeface="Arial"/>
                <a:cs typeface="Arial"/>
              </a:rPr>
              <a:t> </a:t>
            </a:r>
            <a:r>
              <a:rPr b="1" dirty="0">
                <a:solidFill>
                  <a:srgbClr val="006666"/>
                </a:solidFill>
                <a:latin typeface="Arial"/>
                <a:cs typeface="Arial"/>
              </a:rPr>
              <a:t>=	(nb lignes-1)(nb</a:t>
            </a:r>
            <a:r>
              <a:rPr b="1" spc="-45" dirty="0">
                <a:solidFill>
                  <a:srgbClr val="006666"/>
                </a:solidFill>
                <a:latin typeface="Arial"/>
                <a:cs typeface="Arial"/>
              </a:rPr>
              <a:t> </a:t>
            </a:r>
            <a:r>
              <a:rPr b="1" spc="-5" dirty="0">
                <a:solidFill>
                  <a:srgbClr val="006666"/>
                </a:solidFill>
                <a:latin typeface="Arial"/>
                <a:cs typeface="Arial"/>
              </a:rPr>
              <a:t>colonnes-1)</a:t>
            </a:r>
            <a:endParaRPr>
              <a:latin typeface="Arial"/>
              <a:cs typeface="Arial"/>
            </a:endParaRPr>
          </a:p>
        </p:txBody>
      </p:sp>
      <p:sp>
        <p:nvSpPr>
          <p:cNvPr id="28" name="object 28"/>
          <p:cNvSpPr txBox="1"/>
          <p:nvPr/>
        </p:nvSpPr>
        <p:spPr>
          <a:xfrm>
            <a:off x="5392039" y="1995613"/>
            <a:ext cx="4433570" cy="889635"/>
          </a:xfrm>
          <a:prstGeom prst="rect">
            <a:avLst/>
          </a:prstGeom>
        </p:spPr>
        <p:txBody>
          <a:bodyPr vert="horz" wrap="square" lIns="0" tIns="170180" rIns="0" bIns="0" rtlCol="0">
            <a:spAutoFit/>
          </a:bodyPr>
          <a:lstStyle/>
          <a:p>
            <a:pPr marL="435609">
              <a:spcBef>
                <a:spcPts val="1340"/>
              </a:spcBef>
            </a:pPr>
            <a:r>
              <a:rPr b="1" i="1" dirty="0">
                <a:solidFill>
                  <a:srgbClr val="006666"/>
                </a:solidFill>
                <a:latin typeface="Symbol"/>
                <a:cs typeface="Symbol"/>
              </a:rPr>
              <a:t></a:t>
            </a:r>
            <a:r>
              <a:rPr b="1" i="1" dirty="0">
                <a:solidFill>
                  <a:srgbClr val="006666"/>
                </a:solidFill>
                <a:latin typeface="Times New Roman"/>
                <a:cs typeface="Times New Roman"/>
              </a:rPr>
              <a:t> </a:t>
            </a:r>
            <a:r>
              <a:rPr b="1" dirty="0">
                <a:solidFill>
                  <a:srgbClr val="006666"/>
                </a:solidFill>
                <a:latin typeface="Arial"/>
                <a:cs typeface="Arial"/>
              </a:rPr>
              <a:t>= </a:t>
            </a:r>
            <a:r>
              <a:rPr b="1" spc="-5" dirty="0">
                <a:solidFill>
                  <a:srgbClr val="006666"/>
                </a:solidFill>
                <a:latin typeface="Arial"/>
                <a:cs typeface="Arial"/>
              </a:rPr>
              <a:t>1,96 </a:t>
            </a:r>
            <a:r>
              <a:rPr b="1" spc="-20" dirty="0">
                <a:solidFill>
                  <a:srgbClr val="006666"/>
                </a:solidFill>
                <a:latin typeface="Arial"/>
                <a:cs typeface="Arial"/>
              </a:rPr>
              <a:t>avec </a:t>
            </a:r>
            <a:r>
              <a:rPr b="1" i="1" dirty="0">
                <a:solidFill>
                  <a:srgbClr val="006666"/>
                </a:solidFill>
                <a:latin typeface="Symbol"/>
                <a:cs typeface="Symbol"/>
              </a:rPr>
              <a:t></a:t>
            </a:r>
            <a:r>
              <a:rPr b="1" i="1" dirty="0">
                <a:solidFill>
                  <a:srgbClr val="006666"/>
                </a:solidFill>
                <a:latin typeface="Times New Roman"/>
                <a:cs typeface="Times New Roman"/>
              </a:rPr>
              <a:t> </a:t>
            </a:r>
            <a:r>
              <a:rPr b="1" dirty="0">
                <a:solidFill>
                  <a:srgbClr val="006666"/>
                </a:solidFill>
                <a:latin typeface="Arial"/>
                <a:cs typeface="Arial"/>
              </a:rPr>
              <a:t>= 5</a:t>
            </a:r>
            <a:r>
              <a:rPr b="1" spc="120"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marL="12700">
              <a:spcBef>
                <a:spcPts val="1240"/>
              </a:spcBef>
            </a:pPr>
            <a:r>
              <a:rPr dirty="0">
                <a:latin typeface="Arial"/>
                <a:cs typeface="Arial"/>
              </a:rPr>
              <a:t>q = </a:t>
            </a:r>
            <a:r>
              <a:rPr spc="-5" dirty="0">
                <a:latin typeface="Arial"/>
                <a:cs typeface="Arial"/>
              </a:rPr>
              <a:t>probabilité complémentaire de </a:t>
            </a:r>
            <a:r>
              <a:rPr dirty="0">
                <a:latin typeface="Arial"/>
                <a:cs typeface="Arial"/>
              </a:rPr>
              <a:t>p = 1 –</a:t>
            </a:r>
            <a:r>
              <a:rPr spc="-30" dirty="0">
                <a:latin typeface="Arial"/>
                <a:cs typeface="Arial"/>
              </a:rPr>
              <a:t> </a:t>
            </a:r>
            <a:r>
              <a:rPr dirty="0">
                <a:latin typeface="Arial"/>
                <a:cs typeface="Arial"/>
              </a:rPr>
              <a:t>p</a:t>
            </a:r>
            <a:endParaRPr>
              <a:latin typeface="Arial"/>
              <a:cs typeface="Arial"/>
            </a:endParaRPr>
          </a:p>
        </p:txBody>
      </p:sp>
      <p:sp>
        <p:nvSpPr>
          <p:cNvPr id="31" name="object 3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32" name="object 32"/>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3" name="object 33"/>
          <p:cNvSpPr txBox="1"/>
          <p:nvPr/>
        </p:nvSpPr>
        <p:spPr>
          <a:xfrm>
            <a:off x="3438270" y="384174"/>
            <a:ext cx="5899150" cy="779780"/>
          </a:xfrm>
          <a:prstGeom prst="rect">
            <a:avLst/>
          </a:prstGeom>
        </p:spPr>
        <p:txBody>
          <a:bodyPr vert="horz" wrap="square" lIns="0" tIns="12065" rIns="0" bIns="0" rtlCol="0">
            <a:spAutoFit/>
          </a:bodyPr>
          <a:lstStyle/>
          <a:p>
            <a:pPr marL="3393440">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a:spcBef>
                <a:spcPts val="20"/>
              </a:spcBef>
            </a:pPr>
            <a:endParaRPr sz="1600">
              <a:latin typeface="Times New Roman"/>
              <a:cs typeface="Times New Roman"/>
            </a:endParaRPr>
          </a:p>
          <a:p>
            <a:pPr marL="12700"/>
            <a:r>
              <a:rPr b="1" dirty="0">
                <a:latin typeface="Arial"/>
                <a:cs typeface="Arial"/>
              </a:rPr>
              <a:t>Etude de la liaison </a:t>
            </a:r>
            <a:r>
              <a:rPr b="1" spc="-5" dirty="0">
                <a:latin typeface="Arial"/>
                <a:cs typeface="Arial"/>
              </a:rPr>
              <a:t>entre </a:t>
            </a:r>
            <a:r>
              <a:rPr b="1" dirty="0">
                <a:latin typeface="Arial"/>
                <a:cs typeface="Arial"/>
              </a:rPr>
              <a:t>2 </a:t>
            </a:r>
            <a:r>
              <a:rPr b="1" spc="-5" dirty="0">
                <a:latin typeface="Arial"/>
                <a:cs typeface="Arial"/>
              </a:rPr>
              <a:t>caractères</a:t>
            </a:r>
            <a:r>
              <a:rPr b="1" spc="-20" dirty="0">
                <a:latin typeface="Arial"/>
                <a:cs typeface="Arial"/>
              </a:rPr>
              <a:t> </a:t>
            </a:r>
            <a:r>
              <a:rPr b="1" spc="-5" dirty="0">
                <a:latin typeface="Arial"/>
                <a:cs typeface="Arial"/>
              </a:rPr>
              <a:t>qualitatifs.</a:t>
            </a:r>
            <a:endParaRPr>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5</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graphicFrame>
        <p:nvGraphicFramePr>
          <p:cNvPr id="7" name="object 7"/>
          <p:cNvGraphicFramePr>
            <a:graphicFrameLocks noGrp="1"/>
          </p:cNvGraphicFramePr>
          <p:nvPr/>
        </p:nvGraphicFramePr>
        <p:xfrm>
          <a:off x="4216463" y="3295586"/>
          <a:ext cx="4319904" cy="1422400"/>
        </p:xfrm>
        <a:graphic>
          <a:graphicData uri="http://schemas.openxmlformats.org/drawingml/2006/table">
            <a:tbl>
              <a:tblPr firstRow="1" bandRow="1">
                <a:tableStyleId>{2D5ABB26-0587-4C30-8999-92F81FD0307C}</a:tableStyleId>
              </a:tblPr>
              <a:tblGrid>
                <a:gridCol w="1080770">
                  <a:extLst>
                    <a:ext uri="{9D8B030D-6E8A-4147-A177-3AD203B41FA5}">
                      <a16:colId xmlns:a16="http://schemas.microsoft.com/office/drawing/2014/main" val="20000"/>
                    </a:ext>
                  </a:extLst>
                </a:gridCol>
                <a:gridCol w="1079500">
                  <a:extLst>
                    <a:ext uri="{9D8B030D-6E8A-4147-A177-3AD203B41FA5}">
                      <a16:colId xmlns:a16="http://schemas.microsoft.com/office/drawing/2014/main" val="20001"/>
                    </a:ext>
                  </a:extLst>
                </a:gridCol>
                <a:gridCol w="1081405">
                  <a:extLst>
                    <a:ext uri="{9D8B030D-6E8A-4147-A177-3AD203B41FA5}">
                      <a16:colId xmlns:a16="http://schemas.microsoft.com/office/drawing/2014/main" val="20002"/>
                    </a:ext>
                  </a:extLst>
                </a:gridCol>
                <a:gridCol w="1078229">
                  <a:extLst>
                    <a:ext uri="{9D8B030D-6E8A-4147-A177-3AD203B41FA5}">
                      <a16:colId xmlns:a16="http://schemas.microsoft.com/office/drawing/2014/main" val="20003"/>
                    </a:ext>
                  </a:extLst>
                </a:gridCol>
              </a:tblGrid>
              <a:tr h="355600">
                <a:tc>
                  <a:txBody>
                    <a:bodyPr/>
                    <a:lstStyle/>
                    <a:p>
                      <a:pPr>
                        <a:lnSpc>
                          <a:spcPct val="100000"/>
                        </a:lnSpc>
                      </a:pPr>
                      <a:endParaRPr sz="1600">
                        <a:latin typeface="Times New Roman"/>
                        <a:cs typeface="Times New Roman"/>
                      </a:endParaRPr>
                    </a:p>
                  </a:txBody>
                  <a:tcPr marL="0" marR="0" marT="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700" dirty="0">
                          <a:latin typeface="Verdana"/>
                          <a:cs typeface="Verdana"/>
                        </a:rPr>
                        <a:t>A</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dirty="0">
                          <a:latin typeface="Verdana"/>
                          <a:cs typeface="Verdana"/>
                        </a:rPr>
                        <a:t>B</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spc="-35" dirty="0">
                          <a:latin typeface="Verdana"/>
                          <a:cs typeface="Verdana"/>
                        </a:rPr>
                        <a:t>Total</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55600">
                <a:tc>
                  <a:txBody>
                    <a:bodyPr/>
                    <a:lstStyle/>
                    <a:p>
                      <a:pPr marL="1905" algn="ctr">
                        <a:lnSpc>
                          <a:spcPct val="100000"/>
                        </a:lnSpc>
                        <a:spcBef>
                          <a:spcPts val="360"/>
                        </a:spcBef>
                      </a:pPr>
                      <a:r>
                        <a:rPr sz="1700" dirty="0">
                          <a:latin typeface="Verdana"/>
                          <a:cs typeface="Verdana"/>
                        </a:rPr>
                        <a:t>C</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60"/>
                        </a:spcBef>
                      </a:pPr>
                      <a:r>
                        <a:rPr sz="1700" spc="10" dirty="0">
                          <a:latin typeface="Verdana"/>
                          <a:cs typeface="Verdana"/>
                        </a:rPr>
                        <a:t>n</a:t>
                      </a:r>
                      <a:r>
                        <a:rPr sz="1650" spc="15" baseline="-20202" dirty="0">
                          <a:latin typeface="Verdana"/>
                          <a:cs typeface="Verdana"/>
                        </a:rPr>
                        <a:t>1</a:t>
                      </a:r>
                      <a:endParaRPr sz="1650" baseline="-20202">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6070">
                        <a:lnSpc>
                          <a:spcPct val="100000"/>
                        </a:lnSpc>
                        <a:spcBef>
                          <a:spcPts val="140"/>
                        </a:spcBef>
                      </a:pPr>
                      <a:r>
                        <a:rPr sz="1800" spc="-5" dirty="0">
                          <a:latin typeface="Arial"/>
                          <a:cs typeface="Arial"/>
                        </a:rPr>
                        <a:t>n</a:t>
                      </a:r>
                      <a:r>
                        <a:rPr sz="1800" spc="-7" baseline="-20833" dirty="0">
                          <a:latin typeface="Arial"/>
                          <a:cs typeface="Arial"/>
                        </a:rPr>
                        <a:t>3</a:t>
                      </a:r>
                      <a:endParaRPr sz="1800" baseline="-20833">
                        <a:latin typeface="Arial"/>
                        <a:cs typeface="Arial"/>
                      </a:endParaRPr>
                    </a:p>
                  </a:txBody>
                  <a:tcPr marL="0" marR="0" marT="1778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60"/>
                        </a:spcBef>
                      </a:pPr>
                      <a:r>
                        <a:rPr sz="1700" spc="-60" dirty="0">
                          <a:latin typeface="Verdana"/>
                          <a:cs typeface="Verdana"/>
                        </a:rPr>
                        <a:t>Tot</a:t>
                      </a:r>
                      <a:r>
                        <a:rPr sz="1700" spc="-20" dirty="0">
                          <a:latin typeface="Verdana"/>
                          <a:cs typeface="Verdana"/>
                        </a:rPr>
                        <a:t> </a:t>
                      </a:r>
                      <a:r>
                        <a:rPr sz="1700" dirty="0">
                          <a:latin typeface="Verdana"/>
                          <a:cs typeface="Verdana"/>
                        </a:rPr>
                        <a:t>C</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355600">
                <a:tc>
                  <a:txBody>
                    <a:bodyPr/>
                    <a:lstStyle/>
                    <a:p>
                      <a:pPr marL="2540" algn="ctr">
                        <a:lnSpc>
                          <a:spcPct val="100000"/>
                        </a:lnSpc>
                        <a:spcBef>
                          <a:spcPts val="360"/>
                        </a:spcBef>
                      </a:pPr>
                      <a:r>
                        <a:rPr sz="1700" dirty="0">
                          <a:latin typeface="Verdana"/>
                          <a:cs typeface="Verdana"/>
                        </a:rPr>
                        <a:t>D</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845" algn="ctr">
                        <a:lnSpc>
                          <a:spcPct val="100000"/>
                        </a:lnSpc>
                        <a:spcBef>
                          <a:spcPts val="180"/>
                        </a:spcBef>
                      </a:pPr>
                      <a:r>
                        <a:rPr sz="1800" spc="-5" dirty="0">
                          <a:latin typeface="Arial"/>
                          <a:cs typeface="Arial"/>
                        </a:rPr>
                        <a:t>n</a:t>
                      </a:r>
                      <a:r>
                        <a:rPr sz="1800" spc="-7" baseline="-20833" dirty="0">
                          <a:latin typeface="Arial"/>
                          <a:cs typeface="Arial"/>
                        </a:rPr>
                        <a:t>2</a:t>
                      </a:r>
                      <a:endParaRPr sz="1800" baseline="-20833">
                        <a:latin typeface="Arial"/>
                        <a:cs typeface="Arial"/>
                      </a:endParaRPr>
                    </a:p>
                  </a:txBody>
                  <a:tcPr marL="0" marR="0" marT="2286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6070">
                        <a:lnSpc>
                          <a:spcPct val="100000"/>
                        </a:lnSpc>
                        <a:spcBef>
                          <a:spcPts val="180"/>
                        </a:spcBef>
                      </a:pPr>
                      <a:r>
                        <a:rPr sz="1800" spc="-5" dirty="0">
                          <a:latin typeface="Arial"/>
                          <a:cs typeface="Arial"/>
                        </a:rPr>
                        <a:t>n</a:t>
                      </a:r>
                      <a:r>
                        <a:rPr sz="1800" spc="-7" baseline="-20833" dirty="0">
                          <a:latin typeface="Arial"/>
                          <a:cs typeface="Arial"/>
                        </a:rPr>
                        <a:t>4</a:t>
                      </a:r>
                      <a:endParaRPr sz="1800" baseline="-20833">
                        <a:latin typeface="Arial"/>
                        <a:cs typeface="Arial"/>
                      </a:endParaRPr>
                    </a:p>
                  </a:txBody>
                  <a:tcPr marL="0" marR="0" marT="2286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60"/>
                        </a:spcBef>
                      </a:pPr>
                      <a:r>
                        <a:rPr sz="1700" spc="-60" dirty="0">
                          <a:latin typeface="Verdana"/>
                          <a:cs typeface="Verdana"/>
                        </a:rPr>
                        <a:t>Tot</a:t>
                      </a:r>
                      <a:r>
                        <a:rPr sz="1700" spc="-20" dirty="0">
                          <a:latin typeface="Verdana"/>
                          <a:cs typeface="Verdana"/>
                        </a:rPr>
                        <a:t> </a:t>
                      </a:r>
                      <a:r>
                        <a:rPr sz="1700" dirty="0">
                          <a:latin typeface="Verdana"/>
                          <a:cs typeface="Verdana"/>
                        </a:rPr>
                        <a:t>D</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55600">
                <a:tc>
                  <a:txBody>
                    <a:bodyPr/>
                    <a:lstStyle/>
                    <a:p>
                      <a:pPr marL="2540" algn="ctr">
                        <a:lnSpc>
                          <a:spcPct val="100000"/>
                        </a:lnSpc>
                        <a:spcBef>
                          <a:spcPts val="360"/>
                        </a:spcBef>
                      </a:pPr>
                      <a:r>
                        <a:rPr sz="1700" spc="-35" dirty="0">
                          <a:latin typeface="Verdana"/>
                          <a:cs typeface="Verdana"/>
                        </a:rPr>
                        <a:t>Total</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3175" algn="ctr">
                        <a:lnSpc>
                          <a:spcPct val="100000"/>
                        </a:lnSpc>
                        <a:spcBef>
                          <a:spcPts val="360"/>
                        </a:spcBef>
                      </a:pPr>
                      <a:r>
                        <a:rPr sz="1700" spc="-60" dirty="0">
                          <a:latin typeface="Verdana"/>
                          <a:cs typeface="Verdana"/>
                        </a:rPr>
                        <a:t>Tot</a:t>
                      </a:r>
                      <a:r>
                        <a:rPr sz="1700" spc="-20" dirty="0">
                          <a:latin typeface="Verdana"/>
                          <a:cs typeface="Verdana"/>
                        </a:rPr>
                        <a:t> </a:t>
                      </a:r>
                      <a:r>
                        <a:rPr sz="1700" dirty="0">
                          <a:latin typeface="Verdana"/>
                          <a:cs typeface="Verdana"/>
                        </a:rPr>
                        <a:t>A</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64795">
                        <a:lnSpc>
                          <a:spcPct val="100000"/>
                        </a:lnSpc>
                        <a:spcBef>
                          <a:spcPts val="360"/>
                        </a:spcBef>
                      </a:pPr>
                      <a:r>
                        <a:rPr sz="1700" spc="-60" dirty="0">
                          <a:latin typeface="Verdana"/>
                          <a:cs typeface="Verdana"/>
                        </a:rPr>
                        <a:t>Tot</a:t>
                      </a:r>
                      <a:r>
                        <a:rPr sz="1700" spc="-20" dirty="0">
                          <a:latin typeface="Verdana"/>
                          <a:cs typeface="Verdana"/>
                        </a:rPr>
                        <a:t> </a:t>
                      </a:r>
                      <a:r>
                        <a:rPr sz="1700" dirty="0">
                          <a:latin typeface="Verdana"/>
                          <a:cs typeface="Verdana"/>
                        </a:rPr>
                        <a:t>B</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dirty="0">
                          <a:latin typeface="Verdana"/>
                          <a:cs typeface="Verdana"/>
                        </a:rPr>
                        <a:t>T</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8" name="object 8"/>
          <p:cNvSpPr/>
          <p:nvPr/>
        </p:nvSpPr>
        <p:spPr>
          <a:xfrm>
            <a:off x="6024498" y="3565525"/>
            <a:ext cx="3025140" cy="255270"/>
          </a:xfrm>
          <a:custGeom>
            <a:avLst/>
            <a:gdLst/>
            <a:ahLst/>
            <a:cxnLst/>
            <a:rect l="l" t="t" r="r" b="b"/>
            <a:pathLst>
              <a:path w="3025140" h="255270">
                <a:moveTo>
                  <a:pt x="73405" y="178816"/>
                </a:moveTo>
                <a:lnTo>
                  <a:pt x="0" y="222250"/>
                </a:lnTo>
                <a:lnTo>
                  <a:pt x="78739" y="254762"/>
                </a:lnTo>
                <a:lnTo>
                  <a:pt x="76581" y="224027"/>
                </a:lnTo>
                <a:lnTo>
                  <a:pt x="63880" y="224027"/>
                </a:lnTo>
                <a:lnTo>
                  <a:pt x="62991" y="211455"/>
                </a:lnTo>
                <a:lnTo>
                  <a:pt x="75634" y="210552"/>
                </a:lnTo>
                <a:lnTo>
                  <a:pt x="73405" y="178816"/>
                </a:lnTo>
                <a:close/>
              </a:path>
              <a:path w="3025140" h="255270">
                <a:moveTo>
                  <a:pt x="75634" y="210552"/>
                </a:moveTo>
                <a:lnTo>
                  <a:pt x="62991" y="211455"/>
                </a:lnTo>
                <a:lnTo>
                  <a:pt x="63880" y="224027"/>
                </a:lnTo>
                <a:lnTo>
                  <a:pt x="76518" y="223126"/>
                </a:lnTo>
                <a:lnTo>
                  <a:pt x="75634" y="210552"/>
                </a:lnTo>
                <a:close/>
              </a:path>
              <a:path w="3025140" h="255270">
                <a:moveTo>
                  <a:pt x="76518" y="223126"/>
                </a:moveTo>
                <a:lnTo>
                  <a:pt x="63880" y="224027"/>
                </a:lnTo>
                <a:lnTo>
                  <a:pt x="76581" y="224027"/>
                </a:lnTo>
                <a:lnTo>
                  <a:pt x="76518" y="223126"/>
                </a:lnTo>
                <a:close/>
              </a:path>
              <a:path w="3025140" h="255270">
                <a:moveTo>
                  <a:pt x="3023743" y="0"/>
                </a:moveTo>
                <a:lnTo>
                  <a:pt x="75634" y="210552"/>
                </a:lnTo>
                <a:lnTo>
                  <a:pt x="76518" y="223126"/>
                </a:lnTo>
                <a:lnTo>
                  <a:pt x="3024758" y="12700"/>
                </a:lnTo>
                <a:lnTo>
                  <a:pt x="3023743" y="0"/>
                </a:lnTo>
                <a:close/>
              </a:path>
            </a:pathLst>
          </a:custGeom>
          <a:solidFill>
            <a:srgbClr val="FF3300"/>
          </a:solidFill>
        </p:spPr>
        <p:txBody>
          <a:bodyPr wrap="square" lIns="0" tIns="0" rIns="0" bIns="0" rtlCol="0"/>
          <a:lstStyle/>
          <a:p>
            <a:endParaRPr/>
          </a:p>
        </p:txBody>
      </p:sp>
      <p:sp>
        <p:nvSpPr>
          <p:cNvPr id="9" name="object 9"/>
          <p:cNvSpPr txBox="1"/>
          <p:nvPr/>
        </p:nvSpPr>
        <p:spPr>
          <a:xfrm>
            <a:off x="6006466" y="2951734"/>
            <a:ext cx="697865" cy="299720"/>
          </a:xfrm>
          <a:prstGeom prst="rect">
            <a:avLst/>
          </a:prstGeom>
        </p:spPr>
        <p:txBody>
          <a:bodyPr vert="horz" wrap="square" lIns="0" tIns="12700" rIns="0" bIns="0" rtlCol="0">
            <a:spAutoFit/>
          </a:bodyPr>
          <a:lstStyle/>
          <a:p>
            <a:pPr marL="12700">
              <a:spcBef>
                <a:spcPts val="100"/>
              </a:spcBef>
            </a:pPr>
            <a:r>
              <a:rPr spc="-5" dirty="0">
                <a:latin typeface="Arial"/>
                <a:cs typeface="Arial"/>
              </a:rPr>
              <a:t>CAR</a:t>
            </a:r>
            <a:r>
              <a:rPr spc="-80" dirty="0">
                <a:latin typeface="Arial"/>
                <a:cs typeface="Arial"/>
              </a:rPr>
              <a:t> </a:t>
            </a:r>
            <a:r>
              <a:rPr spc="-5" dirty="0">
                <a:latin typeface="Arial"/>
                <a:cs typeface="Arial"/>
              </a:rPr>
              <a:t>1</a:t>
            </a:r>
            <a:endParaRPr>
              <a:latin typeface="Arial"/>
              <a:cs typeface="Arial"/>
            </a:endParaRPr>
          </a:p>
        </p:txBody>
      </p:sp>
      <p:sp>
        <p:nvSpPr>
          <p:cNvPr id="10" name="object 10"/>
          <p:cNvSpPr txBox="1"/>
          <p:nvPr/>
        </p:nvSpPr>
        <p:spPr>
          <a:xfrm>
            <a:off x="3911283" y="3618129"/>
            <a:ext cx="269304" cy="697865"/>
          </a:xfrm>
          <a:prstGeom prst="rect">
            <a:avLst/>
          </a:prstGeom>
        </p:spPr>
        <p:txBody>
          <a:bodyPr vert="vert270" wrap="square" lIns="0" tIns="0" rIns="0" bIns="0" rtlCol="0">
            <a:spAutoFit/>
          </a:bodyPr>
          <a:lstStyle/>
          <a:p>
            <a:pPr marL="12700">
              <a:lnSpc>
                <a:spcPts val="2090"/>
              </a:lnSpc>
            </a:pPr>
            <a:r>
              <a:rPr spc="-5" dirty="0">
                <a:latin typeface="Arial"/>
                <a:cs typeface="Arial"/>
              </a:rPr>
              <a:t>CAR</a:t>
            </a:r>
            <a:r>
              <a:rPr spc="-80" dirty="0">
                <a:latin typeface="Arial"/>
                <a:cs typeface="Arial"/>
              </a:rPr>
              <a:t> </a:t>
            </a:r>
            <a:r>
              <a:rPr spc="-5" dirty="0">
                <a:latin typeface="Arial"/>
                <a:cs typeface="Arial"/>
              </a:rPr>
              <a:t>2</a:t>
            </a:r>
            <a:endParaRPr>
              <a:latin typeface="Arial"/>
              <a:cs typeface="Arial"/>
            </a:endParaRPr>
          </a:p>
        </p:txBody>
      </p:sp>
      <p:sp>
        <p:nvSpPr>
          <p:cNvPr id="11" name="object 11"/>
          <p:cNvSpPr txBox="1"/>
          <p:nvPr/>
        </p:nvSpPr>
        <p:spPr>
          <a:xfrm>
            <a:off x="2646070" y="3455034"/>
            <a:ext cx="911860" cy="299720"/>
          </a:xfrm>
          <a:prstGeom prst="rect">
            <a:avLst/>
          </a:prstGeom>
        </p:spPr>
        <p:txBody>
          <a:bodyPr vert="horz" wrap="square" lIns="0" tIns="12700" rIns="0" bIns="0" rtlCol="0">
            <a:spAutoFit/>
          </a:bodyPr>
          <a:lstStyle/>
          <a:p>
            <a:pPr marL="12700">
              <a:spcBef>
                <a:spcPts val="100"/>
              </a:spcBef>
            </a:pPr>
            <a:r>
              <a:rPr i="1" spc="-10" dirty="0">
                <a:latin typeface="Arial"/>
                <a:cs typeface="Arial"/>
              </a:rPr>
              <a:t>Exemple</a:t>
            </a:r>
            <a:endParaRPr>
              <a:latin typeface="Arial"/>
              <a:cs typeface="Arial"/>
            </a:endParaRPr>
          </a:p>
        </p:txBody>
      </p:sp>
      <p:sp>
        <p:nvSpPr>
          <p:cNvPr id="12" name="object 12"/>
          <p:cNvSpPr/>
          <p:nvPr/>
        </p:nvSpPr>
        <p:spPr>
          <a:xfrm>
            <a:off x="9048751" y="3282950"/>
            <a:ext cx="936625" cy="576580"/>
          </a:xfrm>
          <a:custGeom>
            <a:avLst/>
            <a:gdLst/>
            <a:ahLst/>
            <a:cxnLst/>
            <a:rect l="l" t="t" r="r" b="b"/>
            <a:pathLst>
              <a:path w="936625" h="576579">
                <a:moveTo>
                  <a:pt x="0" y="288163"/>
                </a:moveTo>
                <a:lnTo>
                  <a:pt x="14303" y="217215"/>
                </a:lnTo>
                <a:lnTo>
                  <a:pt x="54873" y="152703"/>
                </a:lnTo>
                <a:lnTo>
                  <a:pt x="83911" y="123536"/>
                </a:lnTo>
                <a:lnTo>
                  <a:pt x="118199" y="96789"/>
                </a:lnTo>
                <a:lnTo>
                  <a:pt x="157299" y="72731"/>
                </a:lnTo>
                <a:lnTo>
                  <a:pt x="200773" y="51633"/>
                </a:lnTo>
                <a:lnTo>
                  <a:pt x="248180" y="33766"/>
                </a:lnTo>
                <a:lnTo>
                  <a:pt x="299082" y="19398"/>
                </a:lnTo>
                <a:lnTo>
                  <a:pt x="353042" y="8801"/>
                </a:lnTo>
                <a:lnTo>
                  <a:pt x="409619" y="2245"/>
                </a:lnTo>
                <a:lnTo>
                  <a:pt x="468375" y="0"/>
                </a:lnTo>
                <a:lnTo>
                  <a:pt x="527105" y="2245"/>
                </a:lnTo>
                <a:lnTo>
                  <a:pt x="583659" y="8801"/>
                </a:lnTo>
                <a:lnTo>
                  <a:pt x="637599" y="19398"/>
                </a:lnTo>
                <a:lnTo>
                  <a:pt x="688486" y="33766"/>
                </a:lnTo>
                <a:lnTo>
                  <a:pt x="735881" y="51633"/>
                </a:lnTo>
                <a:lnTo>
                  <a:pt x="779344" y="72731"/>
                </a:lnTo>
                <a:lnTo>
                  <a:pt x="818437" y="96789"/>
                </a:lnTo>
                <a:lnTo>
                  <a:pt x="852720" y="123536"/>
                </a:lnTo>
                <a:lnTo>
                  <a:pt x="881755" y="152703"/>
                </a:lnTo>
                <a:lnTo>
                  <a:pt x="905102" y="184019"/>
                </a:lnTo>
                <a:lnTo>
                  <a:pt x="932976" y="252019"/>
                </a:lnTo>
                <a:lnTo>
                  <a:pt x="936625" y="288163"/>
                </a:lnTo>
                <a:lnTo>
                  <a:pt x="932976" y="324306"/>
                </a:lnTo>
                <a:lnTo>
                  <a:pt x="905102" y="392306"/>
                </a:lnTo>
                <a:lnTo>
                  <a:pt x="881755" y="423622"/>
                </a:lnTo>
                <a:lnTo>
                  <a:pt x="852720" y="452789"/>
                </a:lnTo>
                <a:lnTo>
                  <a:pt x="818437" y="479536"/>
                </a:lnTo>
                <a:lnTo>
                  <a:pt x="779344" y="503594"/>
                </a:lnTo>
                <a:lnTo>
                  <a:pt x="735881" y="524692"/>
                </a:lnTo>
                <a:lnTo>
                  <a:pt x="688486" y="542559"/>
                </a:lnTo>
                <a:lnTo>
                  <a:pt x="637599" y="556927"/>
                </a:lnTo>
                <a:lnTo>
                  <a:pt x="583659" y="567524"/>
                </a:lnTo>
                <a:lnTo>
                  <a:pt x="527105" y="574080"/>
                </a:lnTo>
                <a:lnTo>
                  <a:pt x="468375" y="576326"/>
                </a:lnTo>
                <a:lnTo>
                  <a:pt x="409619" y="574080"/>
                </a:lnTo>
                <a:lnTo>
                  <a:pt x="353042" y="567524"/>
                </a:lnTo>
                <a:lnTo>
                  <a:pt x="299082" y="556927"/>
                </a:lnTo>
                <a:lnTo>
                  <a:pt x="248180" y="542559"/>
                </a:lnTo>
                <a:lnTo>
                  <a:pt x="200773" y="524692"/>
                </a:lnTo>
                <a:lnTo>
                  <a:pt x="157299" y="503594"/>
                </a:lnTo>
                <a:lnTo>
                  <a:pt x="118199" y="479536"/>
                </a:lnTo>
                <a:lnTo>
                  <a:pt x="83911" y="452789"/>
                </a:lnTo>
                <a:lnTo>
                  <a:pt x="54873" y="423622"/>
                </a:lnTo>
                <a:lnTo>
                  <a:pt x="31524" y="392306"/>
                </a:lnTo>
                <a:lnTo>
                  <a:pt x="3648" y="324306"/>
                </a:lnTo>
                <a:lnTo>
                  <a:pt x="0" y="288163"/>
                </a:lnTo>
                <a:close/>
              </a:path>
            </a:pathLst>
          </a:custGeom>
          <a:ln w="9524">
            <a:solidFill>
              <a:srgbClr val="FF3300"/>
            </a:solidFill>
          </a:ln>
        </p:spPr>
        <p:txBody>
          <a:bodyPr wrap="square" lIns="0" tIns="0" rIns="0" bIns="0" rtlCol="0"/>
          <a:lstStyle/>
          <a:p>
            <a:endParaRPr/>
          </a:p>
        </p:txBody>
      </p:sp>
      <p:sp>
        <p:nvSpPr>
          <p:cNvPr id="13" name="object 13"/>
          <p:cNvSpPr txBox="1"/>
          <p:nvPr/>
        </p:nvSpPr>
        <p:spPr>
          <a:xfrm>
            <a:off x="2142540" y="1008076"/>
            <a:ext cx="8122920" cy="1019175"/>
          </a:xfrm>
          <a:prstGeom prst="rect">
            <a:avLst/>
          </a:prstGeom>
        </p:spPr>
        <p:txBody>
          <a:bodyPr vert="horz" wrap="square" lIns="0" tIns="12700" rIns="0" bIns="0" rtlCol="0">
            <a:spAutoFit/>
          </a:bodyPr>
          <a:lstStyle/>
          <a:p>
            <a:pPr marL="12700">
              <a:spcBef>
                <a:spcPts val="100"/>
              </a:spcBef>
            </a:pPr>
            <a:r>
              <a:rPr spc="-10" dirty="0">
                <a:latin typeface="Arial"/>
                <a:cs typeface="Arial"/>
              </a:rPr>
              <a:t>ddl</a:t>
            </a:r>
            <a:r>
              <a:rPr spc="70" dirty="0">
                <a:latin typeface="Arial"/>
                <a:cs typeface="Arial"/>
              </a:rPr>
              <a:t> </a:t>
            </a:r>
            <a:r>
              <a:rPr dirty="0">
                <a:latin typeface="Arial"/>
                <a:cs typeface="Arial"/>
              </a:rPr>
              <a:t>=</a:t>
            </a:r>
            <a:r>
              <a:rPr spc="85" dirty="0">
                <a:latin typeface="Arial"/>
                <a:cs typeface="Arial"/>
              </a:rPr>
              <a:t> </a:t>
            </a:r>
            <a:r>
              <a:rPr spc="-5" dirty="0">
                <a:latin typeface="Arial"/>
                <a:cs typeface="Arial"/>
              </a:rPr>
              <a:t>nb</a:t>
            </a:r>
            <a:r>
              <a:rPr spc="75" dirty="0">
                <a:latin typeface="Arial"/>
                <a:cs typeface="Arial"/>
              </a:rPr>
              <a:t> </a:t>
            </a:r>
            <a:r>
              <a:rPr spc="-5" dirty="0">
                <a:latin typeface="Arial"/>
                <a:cs typeface="Arial"/>
              </a:rPr>
              <a:t>minimal</a:t>
            </a:r>
            <a:r>
              <a:rPr spc="75" dirty="0">
                <a:latin typeface="Arial"/>
                <a:cs typeface="Arial"/>
              </a:rPr>
              <a:t> </a:t>
            </a:r>
            <a:r>
              <a:rPr spc="-5" dirty="0">
                <a:latin typeface="Arial"/>
                <a:cs typeface="Arial"/>
              </a:rPr>
              <a:t>de</a:t>
            </a:r>
            <a:r>
              <a:rPr spc="70" dirty="0">
                <a:latin typeface="Arial"/>
                <a:cs typeface="Arial"/>
              </a:rPr>
              <a:t> </a:t>
            </a:r>
            <a:r>
              <a:rPr dirty="0">
                <a:latin typeface="Arial"/>
                <a:cs typeface="Arial"/>
              </a:rPr>
              <a:t>valeurs</a:t>
            </a:r>
            <a:r>
              <a:rPr spc="75" dirty="0">
                <a:latin typeface="Arial"/>
                <a:cs typeface="Arial"/>
              </a:rPr>
              <a:t> </a:t>
            </a:r>
            <a:r>
              <a:rPr spc="-5" dirty="0">
                <a:latin typeface="Arial"/>
                <a:cs typeface="Arial"/>
              </a:rPr>
              <a:t>d’une</a:t>
            </a:r>
            <a:r>
              <a:rPr spc="75" dirty="0">
                <a:latin typeface="Arial"/>
                <a:cs typeface="Arial"/>
              </a:rPr>
              <a:t> </a:t>
            </a:r>
            <a:r>
              <a:rPr spc="-5" dirty="0">
                <a:latin typeface="Arial"/>
                <a:cs typeface="Arial"/>
              </a:rPr>
              <a:t>série,</a:t>
            </a:r>
            <a:r>
              <a:rPr spc="80" dirty="0">
                <a:latin typeface="Arial"/>
                <a:cs typeface="Arial"/>
              </a:rPr>
              <a:t> </a:t>
            </a:r>
            <a:r>
              <a:rPr spc="-5" dirty="0">
                <a:latin typeface="Arial"/>
                <a:cs typeface="Arial"/>
              </a:rPr>
              <a:t>nécessaire</a:t>
            </a:r>
            <a:r>
              <a:rPr spc="85" dirty="0">
                <a:latin typeface="Arial"/>
                <a:cs typeface="Arial"/>
              </a:rPr>
              <a:t> </a:t>
            </a:r>
            <a:r>
              <a:rPr spc="-5" dirty="0">
                <a:latin typeface="Arial"/>
                <a:cs typeface="Arial"/>
              </a:rPr>
              <a:t>afin</a:t>
            </a:r>
            <a:r>
              <a:rPr spc="70" dirty="0">
                <a:latin typeface="Arial"/>
                <a:cs typeface="Arial"/>
              </a:rPr>
              <a:t> </a:t>
            </a:r>
            <a:r>
              <a:rPr dirty="0">
                <a:latin typeface="Arial"/>
                <a:cs typeface="Arial"/>
              </a:rPr>
              <a:t>de</a:t>
            </a:r>
            <a:r>
              <a:rPr spc="85" dirty="0">
                <a:latin typeface="Arial"/>
                <a:cs typeface="Arial"/>
              </a:rPr>
              <a:t> </a:t>
            </a:r>
            <a:r>
              <a:rPr spc="-5" dirty="0">
                <a:latin typeface="Arial"/>
                <a:cs typeface="Arial"/>
              </a:rPr>
              <a:t>pouvoir</a:t>
            </a:r>
            <a:r>
              <a:rPr spc="75" dirty="0">
                <a:latin typeface="Arial"/>
                <a:cs typeface="Arial"/>
              </a:rPr>
              <a:t> </a:t>
            </a:r>
            <a:r>
              <a:rPr spc="-5" dirty="0">
                <a:latin typeface="Arial"/>
                <a:cs typeface="Arial"/>
              </a:rPr>
              <a:t>calculer</a:t>
            </a:r>
            <a:r>
              <a:rPr spc="80" dirty="0">
                <a:latin typeface="Arial"/>
                <a:cs typeface="Arial"/>
              </a:rPr>
              <a:t> </a:t>
            </a:r>
            <a:r>
              <a:rPr dirty="0">
                <a:latin typeface="Arial"/>
                <a:cs typeface="Arial"/>
              </a:rPr>
              <a:t>les</a:t>
            </a:r>
            <a:endParaRPr>
              <a:latin typeface="Arial"/>
              <a:cs typeface="Arial"/>
            </a:endParaRPr>
          </a:p>
          <a:p>
            <a:pPr marL="12700"/>
            <a:r>
              <a:rPr spc="-5" dirty="0">
                <a:latin typeface="Arial"/>
                <a:cs typeface="Arial"/>
              </a:rPr>
              <a:t>manquants si l’on dispose du </a:t>
            </a:r>
            <a:r>
              <a:rPr dirty="0">
                <a:latin typeface="Arial"/>
                <a:cs typeface="Arial"/>
              </a:rPr>
              <a:t>total </a:t>
            </a:r>
            <a:r>
              <a:rPr spc="-5" dirty="0">
                <a:latin typeface="Arial"/>
                <a:cs typeface="Arial"/>
              </a:rPr>
              <a:t>ou des totaux des valeurs de </a:t>
            </a:r>
            <a:r>
              <a:rPr dirty="0">
                <a:latin typeface="Arial"/>
                <a:cs typeface="Arial"/>
              </a:rPr>
              <a:t>cette</a:t>
            </a:r>
            <a:r>
              <a:rPr spc="114" dirty="0">
                <a:latin typeface="Arial"/>
                <a:cs typeface="Arial"/>
              </a:rPr>
              <a:t> </a:t>
            </a:r>
            <a:r>
              <a:rPr spc="-5" dirty="0">
                <a:latin typeface="Arial"/>
                <a:cs typeface="Arial"/>
              </a:rPr>
              <a:t>série</a:t>
            </a:r>
            <a:endParaRPr>
              <a:latin typeface="Arial"/>
              <a:cs typeface="Arial"/>
            </a:endParaRPr>
          </a:p>
          <a:p>
            <a:pPr marL="866140">
              <a:spcBef>
                <a:spcPts val="1345"/>
              </a:spcBef>
            </a:pPr>
            <a:r>
              <a:rPr b="1" spc="-5" dirty="0">
                <a:solidFill>
                  <a:srgbClr val="006666"/>
                </a:solidFill>
                <a:latin typeface="Arial"/>
                <a:cs typeface="Arial"/>
              </a:rPr>
              <a:t>1 </a:t>
            </a:r>
            <a:r>
              <a:rPr b="1" dirty="0">
                <a:solidFill>
                  <a:srgbClr val="006666"/>
                </a:solidFill>
                <a:latin typeface="Arial"/>
                <a:cs typeface="Arial"/>
              </a:rPr>
              <a:t>– </a:t>
            </a:r>
            <a:r>
              <a:rPr b="1" spc="-40" dirty="0">
                <a:solidFill>
                  <a:srgbClr val="006666"/>
                </a:solidFill>
                <a:latin typeface="Arial"/>
                <a:cs typeface="Arial"/>
              </a:rPr>
              <a:t>Test </a:t>
            </a:r>
            <a:r>
              <a:rPr b="1" dirty="0">
                <a:solidFill>
                  <a:srgbClr val="006666"/>
                </a:solidFill>
                <a:latin typeface="Arial"/>
                <a:cs typeface="Arial"/>
              </a:rPr>
              <a:t>du</a:t>
            </a:r>
            <a:r>
              <a:rPr b="1" spc="30" dirty="0">
                <a:solidFill>
                  <a:srgbClr val="006666"/>
                </a:solidFill>
                <a:latin typeface="Arial"/>
                <a:cs typeface="Arial"/>
              </a:rPr>
              <a:t> </a:t>
            </a:r>
            <a:r>
              <a:rPr b="1" i="1" dirty="0">
                <a:solidFill>
                  <a:srgbClr val="006666"/>
                </a:solidFill>
                <a:latin typeface="Symbol"/>
                <a:cs typeface="Symbol"/>
              </a:rPr>
              <a:t></a:t>
            </a:r>
            <a:r>
              <a:rPr b="1" baseline="25462" dirty="0">
                <a:solidFill>
                  <a:srgbClr val="006666"/>
                </a:solidFill>
                <a:latin typeface="Arial"/>
                <a:cs typeface="Arial"/>
              </a:rPr>
              <a:t>2</a:t>
            </a:r>
            <a:endParaRPr baseline="25462">
              <a:latin typeface="Arial"/>
              <a:cs typeface="Arial"/>
            </a:endParaRPr>
          </a:p>
        </p:txBody>
      </p:sp>
      <p:sp>
        <p:nvSpPr>
          <p:cNvPr id="14" name="object 14"/>
          <p:cNvSpPr txBox="1"/>
          <p:nvPr/>
        </p:nvSpPr>
        <p:spPr>
          <a:xfrm>
            <a:off x="9158478" y="3383660"/>
            <a:ext cx="718820" cy="299720"/>
          </a:xfrm>
          <a:prstGeom prst="rect">
            <a:avLst/>
          </a:prstGeom>
        </p:spPr>
        <p:txBody>
          <a:bodyPr vert="horz" wrap="square" lIns="0" tIns="12700" rIns="0" bIns="0" rtlCol="0">
            <a:spAutoFit/>
          </a:bodyPr>
          <a:lstStyle/>
          <a:p>
            <a:pPr marL="12700">
              <a:spcBef>
                <a:spcPts val="100"/>
              </a:spcBef>
            </a:pPr>
            <a:r>
              <a:rPr spc="-5" dirty="0">
                <a:latin typeface="Arial"/>
                <a:cs typeface="Arial"/>
              </a:rPr>
              <a:t>ddl </a:t>
            </a:r>
            <a:r>
              <a:rPr dirty="0">
                <a:latin typeface="Arial"/>
                <a:cs typeface="Arial"/>
              </a:rPr>
              <a:t>=</a:t>
            </a:r>
            <a:r>
              <a:rPr spc="-70" dirty="0">
                <a:latin typeface="Arial"/>
                <a:cs typeface="Arial"/>
              </a:rPr>
              <a:t> </a:t>
            </a:r>
            <a:r>
              <a:rPr spc="-5" dirty="0">
                <a:latin typeface="Arial"/>
                <a:cs typeface="Arial"/>
              </a:rPr>
              <a:t>1</a:t>
            </a:r>
            <a:endParaRPr>
              <a:latin typeface="Arial"/>
              <a:cs typeface="Arial"/>
            </a:endParaRPr>
          </a:p>
        </p:txBody>
      </p:sp>
      <p:sp>
        <p:nvSpPr>
          <p:cNvPr id="15" name="object 15"/>
          <p:cNvSpPr txBox="1"/>
          <p:nvPr/>
        </p:nvSpPr>
        <p:spPr>
          <a:xfrm>
            <a:off x="2971291" y="148210"/>
            <a:ext cx="6122670" cy="551815"/>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3009265">
              <a:spcBef>
                <a:spcPts val="65"/>
              </a:spcBef>
            </a:pPr>
            <a:r>
              <a:rPr b="1" spc="-5" dirty="0">
                <a:solidFill>
                  <a:srgbClr val="5F5F5F"/>
                </a:solidFill>
                <a:latin typeface="Arial"/>
                <a:cs typeface="Arial"/>
              </a:rPr>
              <a:t>Précisions </a:t>
            </a:r>
            <a:r>
              <a:rPr sz="1600" b="1" spc="-5" dirty="0">
                <a:solidFill>
                  <a:srgbClr val="5F5F5F"/>
                </a:solidFill>
                <a:latin typeface="Arial"/>
                <a:cs typeface="Arial"/>
              </a:rPr>
              <a:t>concernant </a:t>
            </a:r>
            <a:r>
              <a:rPr b="1" spc="-5" dirty="0">
                <a:solidFill>
                  <a:srgbClr val="5F5F5F"/>
                </a:solidFill>
                <a:latin typeface="Arial"/>
                <a:cs typeface="Arial"/>
              </a:rPr>
              <a:t>les</a:t>
            </a:r>
            <a:r>
              <a:rPr b="1" spc="50" dirty="0">
                <a:solidFill>
                  <a:srgbClr val="5F5F5F"/>
                </a:solidFill>
                <a:latin typeface="Arial"/>
                <a:cs typeface="Arial"/>
              </a:rPr>
              <a:t> </a:t>
            </a:r>
            <a:r>
              <a:rPr b="1" dirty="0">
                <a:solidFill>
                  <a:srgbClr val="5F5F5F"/>
                </a:solidFill>
                <a:latin typeface="Arial"/>
                <a:cs typeface="Arial"/>
              </a:rPr>
              <a:t>ddl</a:t>
            </a:r>
            <a:endParaRPr>
              <a:latin typeface="Arial"/>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6</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503120" y="1152905"/>
            <a:ext cx="7475855" cy="1122680"/>
          </a:xfrm>
          <a:prstGeom prst="rect">
            <a:avLst/>
          </a:prstGeom>
        </p:spPr>
        <p:txBody>
          <a:bodyPr vert="horz" wrap="square" lIns="0" tIns="12700" rIns="0" bIns="0" rtlCol="0">
            <a:spAutoFit/>
          </a:bodyPr>
          <a:lstStyle/>
          <a:p>
            <a:pPr marL="12700" marR="5080" algn="just">
              <a:spcBef>
                <a:spcPts val="100"/>
              </a:spcBef>
            </a:pPr>
            <a:r>
              <a:rPr dirty="0">
                <a:latin typeface="Arial"/>
                <a:cs typeface="Arial"/>
              </a:rPr>
              <a:t>On </a:t>
            </a:r>
            <a:r>
              <a:rPr spc="-5" dirty="0">
                <a:latin typeface="Arial"/>
                <a:cs typeface="Arial"/>
              </a:rPr>
              <a:t>cherche à savoir si l’exposition professionnelle au benzène </a:t>
            </a:r>
            <a:r>
              <a:rPr spc="-10" dirty="0">
                <a:latin typeface="Arial"/>
                <a:cs typeface="Arial"/>
              </a:rPr>
              <a:t>peut  </a:t>
            </a:r>
            <a:r>
              <a:rPr spc="-5" dirty="0">
                <a:latin typeface="Arial"/>
                <a:cs typeface="Arial"/>
              </a:rPr>
              <a:t>entrainer une leucémie. </a:t>
            </a:r>
            <a:r>
              <a:rPr dirty="0">
                <a:latin typeface="Arial"/>
                <a:cs typeface="Arial"/>
              </a:rPr>
              <a:t>On </a:t>
            </a:r>
            <a:r>
              <a:rPr spc="-5" dirty="0">
                <a:latin typeface="Arial"/>
                <a:cs typeface="Arial"/>
              </a:rPr>
              <a:t>lance une étude dans </a:t>
            </a:r>
            <a:r>
              <a:rPr dirty="0">
                <a:latin typeface="Arial"/>
                <a:cs typeface="Arial"/>
              </a:rPr>
              <a:t>une grande </a:t>
            </a:r>
            <a:r>
              <a:rPr spc="-5" dirty="0">
                <a:latin typeface="Arial"/>
                <a:cs typeface="Arial"/>
              </a:rPr>
              <a:t>entreprise,  on dénombre </a:t>
            </a:r>
            <a:r>
              <a:rPr dirty="0">
                <a:latin typeface="Arial"/>
                <a:cs typeface="Arial"/>
              </a:rPr>
              <a:t>les </a:t>
            </a:r>
            <a:r>
              <a:rPr spc="-5" dirty="0">
                <a:latin typeface="Arial"/>
                <a:cs typeface="Arial"/>
              </a:rPr>
              <a:t>salariés exposés au benzène, et ceux </a:t>
            </a:r>
            <a:r>
              <a:rPr dirty="0">
                <a:latin typeface="Arial"/>
                <a:cs typeface="Arial"/>
              </a:rPr>
              <a:t>qui </a:t>
            </a:r>
            <a:r>
              <a:rPr spc="-5" dirty="0">
                <a:latin typeface="Arial"/>
                <a:cs typeface="Arial"/>
              </a:rPr>
              <a:t>ne le </a:t>
            </a:r>
            <a:r>
              <a:rPr dirty="0">
                <a:latin typeface="Arial"/>
                <a:cs typeface="Arial"/>
              </a:rPr>
              <a:t>sont  </a:t>
            </a:r>
            <a:r>
              <a:rPr spc="-5" dirty="0">
                <a:latin typeface="Arial"/>
                <a:cs typeface="Arial"/>
              </a:rPr>
              <a:t>pas. Au bout de 12 ans, on </a:t>
            </a:r>
            <a:r>
              <a:rPr dirty="0">
                <a:latin typeface="Arial"/>
                <a:cs typeface="Arial"/>
              </a:rPr>
              <a:t>fait </a:t>
            </a:r>
            <a:r>
              <a:rPr spc="-5" dirty="0">
                <a:latin typeface="Arial"/>
                <a:cs typeface="Arial"/>
              </a:rPr>
              <a:t>le bilan des leucémies apparues.</a:t>
            </a:r>
            <a:endParaRPr>
              <a:latin typeface="Arial"/>
              <a:cs typeface="Arial"/>
            </a:endParaRPr>
          </a:p>
        </p:txBody>
      </p:sp>
      <p:sp>
        <p:nvSpPr>
          <p:cNvPr id="5" name="object 5"/>
          <p:cNvSpPr txBox="1"/>
          <p:nvPr/>
        </p:nvSpPr>
        <p:spPr>
          <a:xfrm>
            <a:off x="2893313" y="5405424"/>
            <a:ext cx="6692900" cy="299720"/>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Existe-t-il une relation entre exposition au benzène </a:t>
            </a:r>
            <a:r>
              <a:rPr dirty="0">
                <a:solidFill>
                  <a:srgbClr val="006666"/>
                </a:solidFill>
                <a:latin typeface="Arial"/>
                <a:cs typeface="Arial"/>
              </a:rPr>
              <a:t>et </a:t>
            </a:r>
            <a:r>
              <a:rPr spc="-5" dirty="0">
                <a:solidFill>
                  <a:srgbClr val="006666"/>
                </a:solidFill>
                <a:latin typeface="Arial"/>
                <a:cs typeface="Arial"/>
              </a:rPr>
              <a:t>leucémies</a:t>
            </a:r>
            <a:r>
              <a:rPr spc="130" dirty="0">
                <a:solidFill>
                  <a:srgbClr val="006666"/>
                </a:solidFill>
                <a:latin typeface="Arial"/>
                <a:cs typeface="Arial"/>
              </a:rPr>
              <a:t> </a:t>
            </a:r>
            <a:r>
              <a:rPr spc="-5" dirty="0">
                <a:solidFill>
                  <a:srgbClr val="006666"/>
                </a:solidFill>
                <a:latin typeface="Arial"/>
                <a:cs typeface="Arial"/>
              </a:rPr>
              <a:t>?</a:t>
            </a:r>
            <a:endParaRPr>
              <a:latin typeface="Arial"/>
              <a:cs typeface="Arial"/>
            </a:endParaRPr>
          </a:p>
        </p:txBody>
      </p:sp>
      <p:sp>
        <p:nvSpPr>
          <p:cNvPr id="8" name="object 8"/>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graphicFrame>
        <p:nvGraphicFramePr>
          <p:cNvPr id="9" name="object 9"/>
          <p:cNvGraphicFramePr>
            <a:graphicFrameLocks noGrp="1"/>
          </p:cNvGraphicFramePr>
          <p:nvPr/>
        </p:nvGraphicFramePr>
        <p:xfrm>
          <a:off x="3657664" y="3016314"/>
          <a:ext cx="5127625" cy="2285999"/>
        </p:xfrm>
        <a:graphic>
          <a:graphicData uri="http://schemas.openxmlformats.org/drawingml/2006/table">
            <a:tbl>
              <a:tblPr firstRow="1" bandRow="1">
                <a:tableStyleId>{2D5ABB26-0587-4C30-8999-92F81FD0307C}</a:tableStyleId>
              </a:tblPr>
              <a:tblGrid>
                <a:gridCol w="984250">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1609725">
                  <a:extLst>
                    <a:ext uri="{9D8B030D-6E8A-4147-A177-3AD203B41FA5}">
                      <a16:colId xmlns:a16="http://schemas.microsoft.com/office/drawing/2014/main" val="20002"/>
                    </a:ext>
                  </a:extLst>
                </a:gridCol>
                <a:gridCol w="949325">
                  <a:extLst>
                    <a:ext uri="{9D8B030D-6E8A-4147-A177-3AD203B41FA5}">
                      <a16:colId xmlns:a16="http://schemas.microsoft.com/office/drawing/2014/main" val="20003"/>
                    </a:ext>
                  </a:extLst>
                </a:gridCol>
              </a:tblGrid>
              <a:tr h="609473">
                <a:tc>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a:txBody>
                    <a:bodyPr/>
                    <a:lstStyle/>
                    <a:p>
                      <a:pPr marL="635" algn="ctr">
                        <a:lnSpc>
                          <a:spcPct val="100000"/>
                        </a:lnSpc>
                        <a:spcBef>
                          <a:spcPts val="355"/>
                        </a:spcBef>
                      </a:pPr>
                      <a:r>
                        <a:rPr sz="1700" b="1" spc="-5" dirty="0">
                          <a:solidFill>
                            <a:srgbClr val="006666"/>
                          </a:solidFill>
                          <a:latin typeface="Verdana"/>
                          <a:cs typeface="Verdana"/>
                        </a:rPr>
                        <a:t>Leucémies</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64465" marR="156210" indent="397510">
                        <a:lnSpc>
                          <a:spcPct val="100000"/>
                        </a:lnSpc>
                        <a:spcBef>
                          <a:spcPts val="355"/>
                        </a:spcBef>
                      </a:pPr>
                      <a:r>
                        <a:rPr sz="1700" b="1" spc="-5" dirty="0">
                          <a:solidFill>
                            <a:srgbClr val="006666"/>
                          </a:solidFill>
                          <a:latin typeface="Verdana"/>
                          <a:cs typeface="Verdana"/>
                        </a:rPr>
                        <a:t>Non  </a:t>
                      </a:r>
                      <a:r>
                        <a:rPr sz="1700" b="1" spc="-10" dirty="0">
                          <a:solidFill>
                            <a:srgbClr val="006666"/>
                          </a:solidFill>
                          <a:latin typeface="Verdana"/>
                          <a:cs typeface="Verdana"/>
                        </a:rPr>
                        <a:t>L</a:t>
                      </a:r>
                      <a:r>
                        <a:rPr sz="1700" b="1" spc="-5" dirty="0">
                          <a:solidFill>
                            <a:srgbClr val="006666"/>
                          </a:solidFill>
                          <a:latin typeface="Verdana"/>
                          <a:cs typeface="Verdana"/>
                        </a:rPr>
                        <a:t>eucémies</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R="160020" algn="r">
                        <a:lnSpc>
                          <a:spcPct val="100000"/>
                        </a:lnSpc>
                        <a:spcBef>
                          <a:spcPts val="355"/>
                        </a:spcBef>
                      </a:pPr>
                      <a:r>
                        <a:rPr sz="1700" b="1" dirty="0">
                          <a:solidFill>
                            <a:srgbClr val="006666"/>
                          </a:solidFill>
                          <a:latin typeface="Verdana"/>
                          <a:cs typeface="Verdana"/>
                        </a:rPr>
                        <a:t>Total</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520573">
                <a:tc>
                  <a:txBody>
                    <a:bodyPr/>
                    <a:lstStyle/>
                    <a:p>
                      <a:pPr algn="ctr">
                        <a:lnSpc>
                          <a:spcPct val="100000"/>
                        </a:lnSpc>
                        <a:spcBef>
                          <a:spcPts val="355"/>
                        </a:spcBef>
                      </a:pPr>
                      <a:r>
                        <a:rPr sz="1700" b="1" spc="-5" dirty="0">
                          <a:solidFill>
                            <a:srgbClr val="006666"/>
                          </a:solidFill>
                          <a:latin typeface="Verdana"/>
                          <a:cs typeface="Verdana"/>
                        </a:rPr>
                        <a:t>Expo</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1025"/>
                        </a:spcBef>
                      </a:pPr>
                      <a:r>
                        <a:rPr sz="1700" spc="-5" dirty="0">
                          <a:latin typeface="Verdana"/>
                          <a:cs typeface="Verdana"/>
                        </a:rPr>
                        <a:t>15</a:t>
                      </a:r>
                      <a:endParaRPr sz="1700">
                        <a:latin typeface="Verdana"/>
                        <a:cs typeface="Verdana"/>
                      </a:endParaRPr>
                    </a:p>
                  </a:txBody>
                  <a:tcPr marL="0" marR="0" marT="1301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 algn="ctr">
                        <a:lnSpc>
                          <a:spcPct val="100000"/>
                        </a:lnSpc>
                        <a:spcBef>
                          <a:spcPts val="1025"/>
                        </a:spcBef>
                      </a:pPr>
                      <a:r>
                        <a:rPr sz="1700" spc="-5" dirty="0">
                          <a:latin typeface="Verdana"/>
                          <a:cs typeface="Verdana"/>
                        </a:rPr>
                        <a:t>485</a:t>
                      </a:r>
                      <a:endParaRPr sz="1700">
                        <a:latin typeface="Verdana"/>
                        <a:cs typeface="Verdana"/>
                      </a:endParaRPr>
                    </a:p>
                  </a:txBody>
                  <a:tcPr marL="0" marR="0" marT="1301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1025"/>
                        </a:spcBef>
                      </a:pPr>
                      <a:r>
                        <a:rPr sz="1700" spc="-5" dirty="0">
                          <a:latin typeface="Verdana"/>
                          <a:cs typeface="Verdana"/>
                        </a:rPr>
                        <a:t>500</a:t>
                      </a:r>
                      <a:endParaRPr sz="1700">
                        <a:latin typeface="Verdana"/>
                        <a:cs typeface="Verdana"/>
                      </a:endParaRPr>
                    </a:p>
                  </a:txBody>
                  <a:tcPr marL="0" marR="0" marT="13017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619505">
                <a:tc>
                  <a:txBody>
                    <a:bodyPr/>
                    <a:lstStyle/>
                    <a:p>
                      <a:pPr marL="195580" marR="187960" indent="53340">
                        <a:lnSpc>
                          <a:spcPct val="100000"/>
                        </a:lnSpc>
                        <a:spcBef>
                          <a:spcPts val="355"/>
                        </a:spcBef>
                      </a:pPr>
                      <a:r>
                        <a:rPr sz="1700" b="1" spc="-5" dirty="0">
                          <a:solidFill>
                            <a:srgbClr val="006666"/>
                          </a:solidFill>
                          <a:latin typeface="Verdana"/>
                          <a:cs typeface="Verdana"/>
                        </a:rPr>
                        <a:t>Non  Expo</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1420"/>
                        </a:spcBef>
                      </a:pPr>
                      <a:r>
                        <a:rPr sz="1700" spc="-5" dirty="0">
                          <a:latin typeface="Verdana"/>
                          <a:cs typeface="Verdana"/>
                        </a:rPr>
                        <a:t>20</a:t>
                      </a:r>
                      <a:endParaRPr sz="1700">
                        <a:latin typeface="Verdana"/>
                        <a:cs typeface="Verdana"/>
                      </a:endParaRPr>
                    </a:p>
                  </a:txBody>
                  <a:tcPr marL="0" marR="0" marT="180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 algn="ctr">
                        <a:lnSpc>
                          <a:spcPct val="100000"/>
                        </a:lnSpc>
                        <a:spcBef>
                          <a:spcPts val="1420"/>
                        </a:spcBef>
                      </a:pPr>
                      <a:r>
                        <a:rPr sz="1700" spc="-5" dirty="0">
                          <a:latin typeface="Verdana"/>
                          <a:cs typeface="Verdana"/>
                        </a:rPr>
                        <a:t>980</a:t>
                      </a:r>
                      <a:endParaRPr sz="1700">
                        <a:latin typeface="Verdana"/>
                        <a:cs typeface="Verdana"/>
                      </a:endParaRPr>
                    </a:p>
                  </a:txBody>
                  <a:tcPr marL="0" marR="0" marT="180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1135" algn="r">
                        <a:lnSpc>
                          <a:spcPct val="100000"/>
                        </a:lnSpc>
                        <a:spcBef>
                          <a:spcPts val="1420"/>
                        </a:spcBef>
                      </a:pPr>
                      <a:r>
                        <a:rPr sz="1700" spc="-5" dirty="0">
                          <a:latin typeface="Verdana"/>
                          <a:cs typeface="Verdana"/>
                        </a:rPr>
                        <a:t>1000</a:t>
                      </a:r>
                      <a:endParaRPr sz="1700">
                        <a:latin typeface="Verdana"/>
                        <a:cs typeface="Verdana"/>
                      </a:endParaRPr>
                    </a:p>
                  </a:txBody>
                  <a:tcPr marL="0" marR="0" marT="18034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36448">
                <a:tc>
                  <a:txBody>
                    <a:bodyPr/>
                    <a:lstStyle/>
                    <a:p>
                      <a:pPr algn="ctr">
                        <a:lnSpc>
                          <a:spcPct val="100000"/>
                        </a:lnSpc>
                        <a:spcBef>
                          <a:spcPts val="355"/>
                        </a:spcBef>
                      </a:pPr>
                      <a:r>
                        <a:rPr sz="1700" b="1" dirty="0">
                          <a:solidFill>
                            <a:srgbClr val="006666"/>
                          </a:solidFill>
                          <a:latin typeface="Verdana"/>
                          <a:cs typeface="Verdana"/>
                        </a:rPr>
                        <a:t>Total</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05" algn="ctr">
                        <a:lnSpc>
                          <a:spcPct val="100000"/>
                        </a:lnSpc>
                        <a:spcBef>
                          <a:spcPts val="1090"/>
                        </a:spcBef>
                      </a:pPr>
                      <a:r>
                        <a:rPr sz="1700" spc="-5" dirty="0">
                          <a:latin typeface="Verdana"/>
                          <a:cs typeface="Verdana"/>
                        </a:rPr>
                        <a:t>35</a:t>
                      </a:r>
                      <a:endParaRPr sz="1700">
                        <a:latin typeface="Verdana"/>
                        <a:cs typeface="Verdana"/>
                      </a:endParaRPr>
                    </a:p>
                  </a:txBody>
                  <a:tcPr marL="0" marR="0" marT="13843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4445" algn="ctr">
                        <a:lnSpc>
                          <a:spcPct val="100000"/>
                        </a:lnSpc>
                        <a:spcBef>
                          <a:spcPts val="1090"/>
                        </a:spcBef>
                      </a:pPr>
                      <a:r>
                        <a:rPr sz="1700" spc="-5" dirty="0">
                          <a:latin typeface="Verdana"/>
                          <a:cs typeface="Verdana"/>
                        </a:rPr>
                        <a:t>1465</a:t>
                      </a:r>
                      <a:endParaRPr sz="1700">
                        <a:latin typeface="Verdana"/>
                        <a:cs typeface="Verdana"/>
                      </a:endParaRPr>
                    </a:p>
                  </a:txBody>
                  <a:tcPr marL="0" marR="0" marT="13843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191135" algn="r">
                        <a:lnSpc>
                          <a:spcPct val="100000"/>
                        </a:lnSpc>
                        <a:spcBef>
                          <a:spcPts val="1090"/>
                        </a:spcBef>
                      </a:pPr>
                      <a:r>
                        <a:rPr sz="1700" spc="-5" dirty="0">
                          <a:latin typeface="Verdana"/>
                          <a:cs typeface="Verdana"/>
                        </a:rPr>
                        <a:t>1500</a:t>
                      </a:r>
                      <a:endParaRPr sz="1700">
                        <a:latin typeface="Verdana"/>
                        <a:cs typeface="Verdana"/>
                      </a:endParaRPr>
                    </a:p>
                  </a:txBody>
                  <a:tcPr marL="0" marR="0" marT="13843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11" name="object 11"/>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2" name="object 12"/>
          <p:cNvSpPr txBox="1">
            <a:spLocks noGrp="1"/>
          </p:cNvSpPr>
          <p:nvPr>
            <p:ph type="title"/>
          </p:nvPr>
        </p:nvSpPr>
        <p:spPr>
          <a:xfrm>
            <a:off x="7638389" y="299239"/>
            <a:ext cx="3895647" cy="443711"/>
          </a:xfrm>
          <a:prstGeom prst="rect">
            <a:avLst/>
          </a:prstGeom>
        </p:spPr>
        <p:txBody>
          <a:bodyPr vert="horz" wrap="square" lIns="0" tIns="12700" rIns="0" bIns="0" rtlCol="0" anchor="ctr">
            <a:spAutoFit/>
          </a:bodyPr>
          <a:lstStyle/>
          <a:p>
            <a:pPr marL="12700">
              <a:lnSpc>
                <a:spcPct val="100000"/>
              </a:lnSpc>
              <a:spcBef>
                <a:spcPts val="100"/>
              </a:spcBef>
            </a:pPr>
            <a:r>
              <a:rPr sz="2800" spc="-40" dirty="0">
                <a:solidFill>
                  <a:srgbClr val="5F5F5F"/>
                </a:solidFill>
              </a:rPr>
              <a:t>Test </a:t>
            </a:r>
            <a:r>
              <a:rPr sz="2800" u="none" dirty="0">
                <a:solidFill>
                  <a:srgbClr val="5F5F5F"/>
                </a:solidFill>
              </a:rPr>
              <a:t>du</a:t>
            </a:r>
            <a:r>
              <a:rPr sz="2800" spc="-30" dirty="0">
                <a:solidFill>
                  <a:srgbClr val="5F5F5F"/>
                </a:solidFill>
              </a:rPr>
              <a:t> </a:t>
            </a:r>
            <a:r>
              <a:rPr sz="2800" i="1" u="none" dirty="0">
                <a:solidFill>
                  <a:srgbClr val="5F5F5F"/>
                </a:solidFill>
                <a:latin typeface="Symbol"/>
                <a:cs typeface="Symbol"/>
              </a:rPr>
              <a:t></a:t>
            </a:r>
            <a:r>
              <a:rPr sz="2800" baseline="25462" dirty="0">
                <a:solidFill>
                  <a:srgbClr val="5F5F5F"/>
                </a:solidFill>
              </a:rPr>
              <a:t>2</a:t>
            </a:r>
            <a:endParaRPr sz="2800" baseline="25462" dirty="0">
              <a:latin typeface="Symbol"/>
              <a:cs typeface="Symbo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7</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2391868" y="1302721"/>
            <a:ext cx="7701915" cy="1717675"/>
          </a:xfrm>
          <a:prstGeom prst="rect">
            <a:avLst/>
          </a:prstGeom>
        </p:spPr>
        <p:txBody>
          <a:bodyPr vert="horz" wrap="square" lIns="0" tIns="149860" rIns="0" bIns="0" rtlCol="0">
            <a:spAutoFit/>
          </a:bodyPr>
          <a:lstStyle/>
          <a:p>
            <a:pPr marL="393700" indent="-381000">
              <a:spcBef>
                <a:spcPts val="1180"/>
              </a:spcBef>
              <a:buAutoNum type="arabicPeriod"/>
              <a:tabLst>
                <a:tab pos="393065" algn="l"/>
                <a:tab pos="393700" algn="l"/>
              </a:tabLst>
            </a:pPr>
            <a:r>
              <a:rPr spc="-5" dirty="0">
                <a:solidFill>
                  <a:srgbClr val="006666"/>
                </a:solidFill>
                <a:latin typeface="Arial"/>
                <a:cs typeface="Arial"/>
              </a:rPr>
              <a:t>H0 </a:t>
            </a:r>
            <a:r>
              <a:rPr dirty="0">
                <a:solidFill>
                  <a:srgbClr val="006666"/>
                </a:solidFill>
                <a:latin typeface="Arial"/>
                <a:cs typeface="Arial"/>
              </a:rPr>
              <a:t>: </a:t>
            </a:r>
            <a:r>
              <a:rPr spc="-5" dirty="0">
                <a:solidFill>
                  <a:srgbClr val="006666"/>
                </a:solidFill>
                <a:latin typeface="Arial"/>
                <a:cs typeface="Arial"/>
              </a:rPr>
              <a:t>il </a:t>
            </a:r>
            <a:r>
              <a:rPr spc="-10" dirty="0">
                <a:solidFill>
                  <a:srgbClr val="006666"/>
                </a:solidFill>
                <a:latin typeface="Arial"/>
                <a:cs typeface="Arial"/>
              </a:rPr>
              <a:t>n’existe pas </a:t>
            </a:r>
            <a:r>
              <a:rPr spc="-5" dirty="0">
                <a:solidFill>
                  <a:srgbClr val="006666"/>
                </a:solidFill>
                <a:latin typeface="Arial"/>
                <a:cs typeface="Arial"/>
              </a:rPr>
              <a:t>de lien entre </a:t>
            </a:r>
            <a:r>
              <a:rPr spc="-10" dirty="0">
                <a:solidFill>
                  <a:srgbClr val="006666"/>
                </a:solidFill>
                <a:latin typeface="Arial"/>
                <a:cs typeface="Arial"/>
              </a:rPr>
              <a:t>expo benzène </a:t>
            </a:r>
            <a:r>
              <a:rPr spc="-5" dirty="0">
                <a:solidFill>
                  <a:srgbClr val="006666"/>
                </a:solidFill>
                <a:latin typeface="Arial"/>
                <a:cs typeface="Arial"/>
              </a:rPr>
              <a:t>et</a:t>
            </a:r>
            <a:r>
              <a:rPr spc="110" dirty="0">
                <a:solidFill>
                  <a:srgbClr val="006666"/>
                </a:solidFill>
                <a:latin typeface="Arial"/>
                <a:cs typeface="Arial"/>
              </a:rPr>
              <a:t> </a:t>
            </a:r>
            <a:r>
              <a:rPr spc="-5" dirty="0">
                <a:solidFill>
                  <a:srgbClr val="006666"/>
                </a:solidFill>
                <a:latin typeface="Arial"/>
                <a:cs typeface="Arial"/>
              </a:rPr>
              <a:t>leucémie</a:t>
            </a:r>
            <a:endParaRPr>
              <a:latin typeface="Arial"/>
              <a:cs typeface="Arial"/>
            </a:endParaRPr>
          </a:p>
          <a:p>
            <a:pPr marL="355600" indent="-342900">
              <a:spcBef>
                <a:spcPts val="1080"/>
              </a:spcBef>
              <a:buAutoNum type="arabicPeriod"/>
              <a:tabLst>
                <a:tab pos="354965" algn="l"/>
                <a:tab pos="355600" algn="l"/>
              </a:tabLst>
            </a:pPr>
            <a:r>
              <a:rPr spc="-20" dirty="0">
                <a:solidFill>
                  <a:srgbClr val="006666"/>
                </a:solidFill>
                <a:latin typeface="Arial"/>
                <a:cs typeface="Arial"/>
              </a:rPr>
              <a:t>Variable </a:t>
            </a:r>
            <a:r>
              <a:rPr spc="-5" dirty="0">
                <a:solidFill>
                  <a:srgbClr val="006666"/>
                </a:solidFill>
                <a:latin typeface="Arial"/>
                <a:cs typeface="Arial"/>
              </a:rPr>
              <a:t>qualitative 1 </a:t>
            </a:r>
            <a:r>
              <a:rPr dirty="0">
                <a:solidFill>
                  <a:srgbClr val="006666"/>
                </a:solidFill>
                <a:latin typeface="Arial"/>
                <a:cs typeface="Arial"/>
              </a:rPr>
              <a:t>: </a:t>
            </a:r>
            <a:r>
              <a:rPr spc="-5" dirty="0">
                <a:solidFill>
                  <a:srgbClr val="006666"/>
                </a:solidFill>
                <a:latin typeface="Arial"/>
                <a:cs typeface="Arial"/>
              </a:rPr>
              <a:t>Malades leucémie ou non malades</a:t>
            </a:r>
            <a:r>
              <a:rPr spc="120" dirty="0">
                <a:solidFill>
                  <a:srgbClr val="006666"/>
                </a:solidFill>
                <a:latin typeface="Arial"/>
                <a:cs typeface="Arial"/>
              </a:rPr>
              <a:t> </a:t>
            </a:r>
            <a:r>
              <a:rPr spc="-5" dirty="0">
                <a:solidFill>
                  <a:srgbClr val="006666"/>
                </a:solidFill>
                <a:latin typeface="Arial"/>
                <a:cs typeface="Arial"/>
              </a:rPr>
              <a:t>leucémie</a:t>
            </a:r>
            <a:endParaRPr>
              <a:latin typeface="Arial"/>
              <a:cs typeface="Arial"/>
            </a:endParaRPr>
          </a:p>
          <a:p>
            <a:pPr marL="355600" indent="-342900">
              <a:spcBef>
                <a:spcPts val="1080"/>
              </a:spcBef>
              <a:buAutoNum type="arabicPeriod"/>
              <a:tabLst>
                <a:tab pos="354965" algn="l"/>
                <a:tab pos="355600" algn="l"/>
              </a:tabLst>
            </a:pPr>
            <a:r>
              <a:rPr spc="-20" dirty="0">
                <a:solidFill>
                  <a:srgbClr val="006666"/>
                </a:solidFill>
                <a:latin typeface="Arial"/>
                <a:cs typeface="Arial"/>
              </a:rPr>
              <a:t>Variable </a:t>
            </a:r>
            <a:r>
              <a:rPr spc="-5" dirty="0">
                <a:solidFill>
                  <a:srgbClr val="006666"/>
                </a:solidFill>
                <a:latin typeface="Arial"/>
                <a:cs typeface="Arial"/>
              </a:rPr>
              <a:t>qualitative 2 </a:t>
            </a:r>
            <a:r>
              <a:rPr dirty="0">
                <a:solidFill>
                  <a:srgbClr val="006666"/>
                </a:solidFill>
                <a:latin typeface="Arial"/>
                <a:cs typeface="Arial"/>
              </a:rPr>
              <a:t>: </a:t>
            </a:r>
            <a:r>
              <a:rPr spc="-5" dirty="0">
                <a:solidFill>
                  <a:srgbClr val="006666"/>
                </a:solidFill>
                <a:latin typeface="Arial"/>
                <a:cs typeface="Arial"/>
              </a:rPr>
              <a:t>Exposition au benzène ou non</a:t>
            </a:r>
            <a:r>
              <a:rPr spc="110" dirty="0">
                <a:solidFill>
                  <a:srgbClr val="006666"/>
                </a:solidFill>
                <a:latin typeface="Arial"/>
                <a:cs typeface="Arial"/>
              </a:rPr>
              <a:t> </a:t>
            </a:r>
            <a:r>
              <a:rPr spc="-5" dirty="0">
                <a:solidFill>
                  <a:srgbClr val="006666"/>
                </a:solidFill>
                <a:latin typeface="Arial"/>
                <a:cs typeface="Arial"/>
              </a:rPr>
              <a:t>exposition</a:t>
            </a:r>
            <a:endParaRPr>
              <a:latin typeface="Arial"/>
              <a:cs typeface="Arial"/>
            </a:endParaRPr>
          </a:p>
          <a:p>
            <a:pPr marL="355600" indent="-342900">
              <a:spcBef>
                <a:spcPts val="1440"/>
              </a:spcBef>
              <a:buAutoNum type="arabicPeriod"/>
              <a:tabLst>
                <a:tab pos="354965" algn="l"/>
                <a:tab pos="355600" algn="l"/>
              </a:tabLst>
            </a:pPr>
            <a:r>
              <a:rPr spc="-50" dirty="0">
                <a:solidFill>
                  <a:srgbClr val="006666"/>
                </a:solidFill>
                <a:latin typeface="Arial"/>
                <a:cs typeface="Arial"/>
              </a:rPr>
              <a:t>Test</a:t>
            </a:r>
            <a:r>
              <a:rPr spc="170" dirty="0">
                <a:solidFill>
                  <a:srgbClr val="006666"/>
                </a:solidFill>
                <a:latin typeface="Arial"/>
                <a:cs typeface="Arial"/>
              </a:rPr>
              <a:t> </a:t>
            </a:r>
            <a:r>
              <a:rPr spc="-5" dirty="0">
                <a:solidFill>
                  <a:srgbClr val="006666"/>
                </a:solidFill>
                <a:latin typeface="Arial"/>
                <a:cs typeface="Arial"/>
              </a:rPr>
              <a:t>du</a:t>
            </a:r>
            <a:r>
              <a:rPr spc="165" dirty="0">
                <a:solidFill>
                  <a:srgbClr val="006666"/>
                </a:solidFill>
                <a:latin typeface="Arial"/>
                <a:cs typeface="Arial"/>
              </a:rPr>
              <a:t> </a:t>
            </a:r>
            <a:r>
              <a:rPr i="1" spc="-5" dirty="0">
                <a:solidFill>
                  <a:srgbClr val="006666"/>
                </a:solidFill>
                <a:latin typeface="Symbol"/>
                <a:cs typeface="Symbol"/>
              </a:rPr>
              <a:t></a:t>
            </a:r>
            <a:r>
              <a:rPr spc="-5" dirty="0">
                <a:solidFill>
                  <a:srgbClr val="006666"/>
                </a:solidFill>
                <a:latin typeface="Arial"/>
                <a:cs typeface="Arial"/>
              </a:rPr>
              <a:t>2</a:t>
            </a:r>
            <a:r>
              <a:rPr spc="170" dirty="0">
                <a:solidFill>
                  <a:srgbClr val="006666"/>
                </a:solidFill>
                <a:latin typeface="Arial"/>
                <a:cs typeface="Arial"/>
              </a:rPr>
              <a:t> </a:t>
            </a:r>
            <a:r>
              <a:rPr spc="-5" dirty="0">
                <a:solidFill>
                  <a:srgbClr val="006666"/>
                </a:solidFill>
                <a:latin typeface="Arial"/>
                <a:cs typeface="Arial"/>
              </a:rPr>
              <a:t>permet</a:t>
            </a:r>
            <a:r>
              <a:rPr spc="170" dirty="0">
                <a:solidFill>
                  <a:srgbClr val="006666"/>
                </a:solidFill>
                <a:latin typeface="Arial"/>
                <a:cs typeface="Arial"/>
              </a:rPr>
              <a:t> </a:t>
            </a:r>
            <a:r>
              <a:rPr spc="-5" dirty="0">
                <a:solidFill>
                  <a:srgbClr val="006666"/>
                </a:solidFill>
                <a:latin typeface="Arial"/>
                <a:cs typeface="Arial"/>
              </a:rPr>
              <a:t>de</a:t>
            </a:r>
            <a:r>
              <a:rPr spc="170" dirty="0">
                <a:solidFill>
                  <a:srgbClr val="006666"/>
                </a:solidFill>
                <a:latin typeface="Arial"/>
                <a:cs typeface="Arial"/>
              </a:rPr>
              <a:t> </a:t>
            </a:r>
            <a:r>
              <a:rPr spc="-5" dirty="0">
                <a:solidFill>
                  <a:srgbClr val="006666"/>
                </a:solidFill>
                <a:latin typeface="Arial"/>
                <a:cs typeface="Arial"/>
              </a:rPr>
              <a:t>prendre</a:t>
            </a:r>
            <a:r>
              <a:rPr spc="165" dirty="0">
                <a:solidFill>
                  <a:srgbClr val="006666"/>
                </a:solidFill>
                <a:latin typeface="Arial"/>
                <a:cs typeface="Arial"/>
              </a:rPr>
              <a:t> </a:t>
            </a:r>
            <a:r>
              <a:rPr spc="-5" dirty="0">
                <a:solidFill>
                  <a:srgbClr val="006666"/>
                </a:solidFill>
                <a:latin typeface="Arial"/>
                <a:cs typeface="Arial"/>
              </a:rPr>
              <a:t>en</a:t>
            </a:r>
            <a:r>
              <a:rPr spc="165" dirty="0">
                <a:solidFill>
                  <a:srgbClr val="006666"/>
                </a:solidFill>
                <a:latin typeface="Arial"/>
                <a:cs typeface="Arial"/>
              </a:rPr>
              <a:t> </a:t>
            </a:r>
            <a:r>
              <a:rPr spc="-5" dirty="0">
                <a:solidFill>
                  <a:srgbClr val="006666"/>
                </a:solidFill>
                <a:latin typeface="Arial"/>
                <a:cs typeface="Arial"/>
              </a:rPr>
              <a:t>compte</a:t>
            </a:r>
            <a:r>
              <a:rPr spc="175" dirty="0">
                <a:solidFill>
                  <a:srgbClr val="006666"/>
                </a:solidFill>
                <a:latin typeface="Arial"/>
                <a:cs typeface="Arial"/>
              </a:rPr>
              <a:t> </a:t>
            </a:r>
            <a:r>
              <a:rPr spc="-5" dirty="0">
                <a:solidFill>
                  <a:srgbClr val="006666"/>
                </a:solidFill>
                <a:latin typeface="Arial"/>
                <a:cs typeface="Arial"/>
              </a:rPr>
              <a:t>tous</a:t>
            </a:r>
            <a:r>
              <a:rPr spc="170" dirty="0">
                <a:solidFill>
                  <a:srgbClr val="006666"/>
                </a:solidFill>
                <a:latin typeface="Arial"/>
                <a:cs typeface="Arial"/>
              </a:rPr>
              <a:t> </a:t>
            </a:r>
            <a:r>
              <a:rPr spc="-5" dirty="0">
                <a:solidFill>
                  <a:srgbClr val="006666"/>
                </a:solidFill>
                <a:latin typeface="Arial"/>
                <a:cs typeface="Arial"/>
              </a:rPr>
              <a:t>les</a:t>
            </a:r>
            <a:r>
              <a:rPr spc="175" dirty="0">
                <a:solidFill>
                  <a:srgbClr val="006666"/>
                </a:solidFill>
                <a:latin typeface="Arial"/>
                <a:cs typeface="Arial"/>
              </a:rPr>
              <a:t> </a:t>
            </a:r>
            <a:r>
              <a:rPr dirty="0">
                <a:solidFill>
                  <a:srgbClr val="006666"/>
                </a:solidFill>
                <a:latin typeface="Arial"/>
                <a:cs typeface="Arial"/>
              </a:rPr>
              <a:t>cas</a:t>
            </a:r>
            <a:r>
              <a:rPr spc="165" dirty="0">
                <a:solidFill>
                  <a:srgbClr val="006666"/>
                </a:solidFill>
                <a:latin typeface="Arial"/>
                <a:cs typeface="Arial"/>
              </a:rPr>
              <a:t> </a:t>
            </a:r>
            <a:r>
              <a:rPr spc="-5" dirty="0">
                <a:solidFill>
                  <a:srgbClr val="006666"/>
                </a:solidFill>
                <a:latin typeface="Arial"/>
                <a:cs typeface="Arial"/>
              </a:rPr>
              <a:t>de</a:t>
            </a:r>
            <a:r>
              <a:rPr spc="185" dirty="0">
                <a:solidFill>
                  <a:srgbClr val="006666"/>
                </a:solidFill>
                <a:latin typeface="Arial"/>
                <a:cs typeface="Arial"/>
              </a:rPr>
              <a:t> </a:t>
            </a:r>
            <a:r>
              <a:rPr spc="-5" dirty="0">
                <a:solidFill>
                  <a:srgbClr val="006666"/>
                </a:solidFill>
                <a:latin typeface="Arial"/>
                <a:cs typeface="Arial"/>
              </a:rPr>
              <a:t>figure</a:t>
            </a:r>
            <a:r>
              <a:rPr spc="165" dirty="0">
                <a:solidFill>
                  <a:srgbClr val="006666"/>
                </a:solidFill>
                <a:latin typeface="Arial"/>
                <a:cs typeface="Arial"/>
              </a:rPr>
              <a:t> </a:t>
            </a:r>
            <a:r>
              <a:rPr spc="-5" dirty="0">
                <a:solidFill>
                  <a:srgbClr val="006666"/>
                </a:solidFill>
                <a:latin typeface="Arial"/>
                <a:cs typeface="Arial"/>
              </a:rPr>
              <a:t>(expo-</a:t>
            </a:r>
            <a:endParaRPr>
              <a:latin typeface="Arial"/>
              <a:cs typeface="Arial"/>
            </a:endParaRPr>
          </a:p>
        </p:txBody>
      </p:sp>
      <p:sp>
        <p:nvSpPr>
          <p:cNvPr id="8" name="object 8"/>
          <p:cNvSpPr txBox="1"/>
          <p:nvPr/>
        </p:nvSpPr>
        <p:spPr>
          <a:xfrm>
            <a:off x="2734768" y="2994737"/>
            <a:ext cx="2122805" cy="300355"/>
          </a:xfrm>
          <a:prstGeom prst="rect">
            <a:avLst/>
          </a:prstGeom>
        </p:spPr>
        <p:txBody>
          <a:bodyPr vert="horz" wrap="square" lIns="0" tIns="12700" rIns="0" bIns="0" rtlCol="0">
            <a:spAutoFit/>
          </a:bodyPr>
          <a:lstStyle/>
          <a:p>
            <a:pPr marL="12700">
              <a:spcBef>
                <a:spcPts val="100"/>
              </a:spcBef>
              <a:tabLst>
                <a:tab pos="1158875" algn="l"/>
              </a:tabLst>
            </a:pPr>
            <a:r>
              <a:rPr spc="-5" dirty="0">
                <a:solidFill>
                  <a:srgbClr val="006666"/>
                </a:solidFill>
                <a:latin typeface="Arial"/>
                <a:cs typeface="Arial"/>
              </a:rPr>
              <a:t>malades,	</a:t>
            </a:r>
            <a:r>
              <a:rPr spc="-10" dirty="0">
                <a:solidFill>
                  <a:srgbClr val="006666"/>
                </a:solidFill>
                <a:latin typeface="Arial"/>
                <a:cs typeface="Arial"/>
              </a:rPr>
              <a:t>expo-non</a:t>
            </a:r>
            <a:endParaRPr>
              <a:latin typeface="Arial"/>
              <a:cs typeface="Arial"/>
            </a:endParaRPr>
          </a:p>
        </p:txBody>
      </p:sp>
      <p:sp>
        <p:nvSpPr>
          <p:cNvPr id="9" name="object 9"/>
          <p:cNvSpPr txBox="1"/>
          <p:nvPr/>
        </p:nvSpPr>
        <p:spPr>
          <a:xfrm>
            <a:off x="5051806" y="2994737"/>
            <a:ext cx="5043805" cy="300355"/>
          </a:xfrm>
          <a:prstGeom prst="rect">
            <a:avLst/>
          </a:prstGeom>
        </p:spPr>
        <p:txBody>
          <a:bodyPr vert="horz" wrap="square" lIns="0" tIns="12700" rIns="0" bIns="0" rtlCol="0">
            <a:spAutoFit/>
          </a:bodyPr>
          <a:lstStyle/>
          <a:p>
            <a:pPr marL="12700">
              <a:spcBef>
                <a:spcPts val="100"/>
              </a:spcBef>
              <a:tabLst>
                <a:tab pos="1161415" algn="l"/>
                <a:tab pos="1760855" algn="l"/>
                <a:tab pos="3478529" algn="l"/>
                <a:tab pos="4079240" algn="l"/>
              </a:tabLst>
            </a:pPr>
            <a:r>
              <a:rPr dirty="0">
                <a:solidFill>
                  <a:srgbClr val="006666"/>
                </a:solidFill>
                <a:latin typeface="Arial"/>
                <a:cs typeface="Arial"/>
              </a:rPr>
              <a:t>mal</a:t>
            </a:r>
            <a:r>
              <a:rPr spc="-10" dirty="0">
                <a:solidFill>
                  <a:srgbClr val="006666"/>
                </a:solidFill>
                <a:latin typeface="Arial"/>
                <a:cs typeface="Arial"/>
              </a:rPr>
              <a:t>a</a:t>
            </a:r>
            <a:r>
              <a:rPr dirty="0">
                <a:solidFill>
                  <a:srgbClr val="006666"/>
                </a:solidFill>
                <a:latin typeface="Arial"/>
                <a:cs typeface="Arial"/>
              </a:rPr>
              <a:t>des,	</a:t>
            </a:r>
            <a:r>
              <a:rPr spc="-10" dirty="0">
                <a:solidFill>
                  <a:srgbClr val="006666"/>
                </a:solidFill>
                <a:latin typeface="Arial"/>
                <a:cs typeface="Arial"/>
              </a:rPr>
              <a:t>no</a:t>
            </a:r>
            <a:r>
              <a:rPr dirty="0">
                <a:solidFill>
                  <a:srgbClr val="006666"/>
                </a:solidFill>
                <a:latin typeface="Arial"/>
                <a:cs typeface="Arial"/>
              </a:rPr>
              <a:t>n	</a:t>
            </a:r>
            <a:r>
              <a:rPr spc="-10" dirty="0">
                <a:solidFill>
                  <a:srgbClr val="006666"/>
                </a:solidFill>
                <a:latin typeface="Arial"/>
                <a:cs typeface="Arial"/>
              </a:rPr>
              <a:t>e</a:t>
            </a:r>
            <a:r>
              <a:rPr dirty="0">
                <a:solidFill>
                  <a:srgbClr val="006666"/>
                </a:solidFill>
                <a:latin typeface="Arial"/>
                <a:cs typeface="Arial"/>
              </a:rPr>
              <a:t>x</a:t>
            </a:r>
            <a:r>
              <a:rPr spc="-10" dirty="0">
                <a:solidFill>
                  <a:srgbClr val="006666"/>
                </a:solidFill>
                <a:latin typeface="Arial"/>
                <a:cs typeface="Arial"/>
              </a:rPr>
              <a:t>p</a:t>
            </a:r>
            <a:r>
              <a:rPr spc="5" dirty="0">
                <a:solidFill>
                  <a:srgbClr val="006666"/>
                </a:solidFill>
                <a:latin typeface="Arial"/>
                <a:cs typeface="Arial"/>
              </a:rPr>
              <a:t>o</a:t>
            </a:r>
            <a:r>
              <a:rPr spc="-5" dirty="0">
                <a:solidFill>
                  <a:srgbClr val="006666"/>
                </a:solidFill>
                <a:latin typeface="Arial"/>
                <a:cs typeface="Arial"/>
              </a:rPr>
              <a:t>-</a:t>
            </a:r>
            <a:r>
              <a:rPr dirty="0">
                <a:solidFill>
                  <a:srgbClr val="006666"/>
                </a:solidFill>
                <a:latin typeface="Arial"/>
                <a:cs typeface="Arial"/>
              </a:rPr>
              <a:t>m</a:t>
            </a:r>
            <a:r>
              <a:rPr spc="-10" dirty="0">
                <a:solidFill>
                  <a:srgbClr val="006666"/>
                </a:solidFill>
                <a:latin typeface="Arial"/>
                <a:cs typeface="Arial"/>
              </a:rPr>
              <a:t>a</a:t>
            </a:r>
            <a:r>
              <a:rPr dirty="0">
                <a:solidFill>
                  <a:srgbClr val="006666"/>
                </a:solidFill>
                <a:latin typeface="Arial"/>
                <a:cs typeface="Arial"/>
              </a:rPr>
              <a:t>l</a:t>
            </a:r>
            <a:r>
              <a:rPr spc="-15" dirty="0">
                <a:solidFill>
                  <a:srgbClr val="006666"/>
                </a:solidFill>
                <a:latin typeface="Arial"/>
                <a:cs typeface="Arial"/>
              </a:rPr>
              <a:t>a</a:t>
            </a:r>
            <a:r>
              <a:rPr dirty="0">
                <a:solidFill>
                  <a:srgbClr val="006666"/>
                </a:solidFill>
                <a:latin typeface="Arial"/>
                <a:cs typeface="Arial"/>
              </a:rPr>
              <a:t>d</a:t>
            </a:r>
            <a:r>
              <a:rPr spc="-10" dirty="0">
                <a:solidFill>
                  <a:srgbClr val="006666"/>
                </a:solidFill>
                <a:latin typeface="Arial"/>
                <a:cs typeface="Arial"/>
              </a:rPr>
              <a:t>e</a:t>
            </a:r>
            <a:r>
              <a:rPr dirty="0">
                <a:solidFill>
                  <a:srgbClr val="006666"/>
                </a:solidFill>
                <a:latin typeface="Arial"/>
                <a:cs typeface="Arial"/>
              </a:rPr>
              <a:t>s,	</a:t>
            </a:r>
            <a:r>
              <a:rPr spc="-10" dirty="0">
                <a:solidFill>
                  <a:srgbClr val="006666"/>
                </a:solidFill>
                <a:latin typeface="Arial"/>
                <a:cs typeface="Arial"/>
              </a:rPr>
              <a:t>n</a:t>
            </a:r>
            <a:r>
              <a:rPr dirty="0">
                <a:solidFill>
                  <a:srgbClr val="006666"/>
                </a:solidFill>
                <a:latin typeface="Arial"/>
                <a:cs typeface="Arial"/>
              </a:rPr>
              <a:t>on	</a:t>
            </a:r>
            <a:r>
              <a:rPr spc="-10" dirty="0">
                <a:solidFill>
                  <a:srgbClr val="006666"/>
                </a:solidFill>
                <a:latin typeface="Arial"/>
                <a:cs typeface="Arial"/>
              </a:rPr>
              <a:t>e</a:t>
            </a:r>
            <a:r>
              <a:rPr dirty="0">
                <a:solidFill>
                  <a:srgbClr val="006666"/>
                </a:solidFill>
                <a:latin typeface="Arial"/>
                <a:cs typeface="Arial"/>
              </a:rPr>
              <a:t>x</a:t>
            </a:r>
            <a:r>
              <a:rPr spc="-10" dirty="0">
                <a:solidFill>
                  <a:srgbClr val="006666"/>
                </a:solidFill>
                <a:latin typeface="Arial"/>
                <a:cs typeface="Arial"/>
              </a:rPr>
              <a:t>po</a:t>
            </a:r>
            <a:r>
              <a:rPr spc="-5" dirty="0">
                <a:solidFill>
                  <a:srgbClr val="006666"/>
                </a:solidFill>
                <a:latin typeface="Arial"/>
                <a:cs typeface="Arial"/>
              </a:rPr>
              <a:t>-</a:t>
            </a:r>
            <a:r>
              <a:rPr dirty="0">
                <a:solidFill>
                  <a:srgbClr val="006666"/>
                </a:solidFill>
                <a:latin typeface="Arial"/>
                <a:cs typeface="Arial"/>
              </a:rPr>
              <a:t>n</a:t>
            </a:r>
            <a:r>
              <a:rPr spc="-10" dirty="0">
                <a:solidFill>
                  <a:srgbClr val="006666"/>
                </a:solidFill>
                <a:latin typeface="Arial"/>
                <a:cs typeface="Arial"/>
              </a:rPr>
              <a:t>o</a:t>
            </a:r>
            <a:r>
              <a:rPr dirty="0">
                <a:solidFill>
                  <a:srgbClr val="006666"/>
                </a:solidFill>
                <a:latin typeface="Arial"/>
                <a:cs typeface="Arial"/>
              </a:rPr>
              <a:t>n</a:t>
            </a:r>
            <a:endParaRPr>
              <a:latin typeface="Arial"/>
              <a:cs typeface="Arial"/>
            </a:endParaRPr>
          </a:p>
        </p:txBody>
      </p:sp>
      <p:sp>
        <p:nvSpPr>
          <p:cNvPr id="10" name="object 10"/>
          <p:cNvSpPr txBox="1"/>
          <p:nvPr/>
        </p:nvSpPr>
        <p:spPr>
          <a:xfrm>
            <a:off x="2391868" y="3132200"/>
            <a:ext cx="7706359" cy="1809114"/>
          </a:xfrm>
          <a:prstGeom prst="rect">
            <a:avLst/>
          </a:prstGeom>
        </p:spPr>
        <p:txBody>
          <a:bodyPr vert="horz" wrap="square" lIns="0" tIns="149860" rIns="0" bIns="0" rtlCol="0">
            <a:spAutoFit/>
          </a:bodyPr>
          <a:lstStyle/>
          <a:p>
            <a:pPr marL="355600">
              <a:spcBef>
                <a:spcPts val="1180"/>
              </a:spcBef>
            </a:pPr>
            <a:r>
              <a:rPr spc="-5" dirty="0">
                <a:solidFill>
                  <a:srgbClr val="006666"/>
                </a:solidFill>
                <a:latin typeface="Arial"/>
                <a:cs typeface="Arial"/>
              </a:rPr>
              <a:t>malades) et pas seulement deux</a:t>
            </a:r>
            <a:r>
              <a:rPr spc="60" dirty="0">
                <a:solidFill>
                  <a:srgbClr val="006666"/>
                </a:solidFill>
                <a:latin typeface="Arial"/>
                <a:cs typeface="Arial"/>
              </a:rPr>
              <a:t> </a:t>
            </a:r>
            <a:r>
              <a:rPr spc="-5" dirty="0">
                <a:solidFill>
                  <a:srgbClr val="006666"/>
                </a:solidFill>
                <a:latin typeface="Arial"/>
                <a:cs typeface="Arial"/>
              </a:rPr>
              <a:t>%.</a:t>
            </a:r>
            <a:endParaRPr>
              <a:latin typeface="Arial"/>
              <a:cs typeface="Arial"/>
            </a:endParaRPr>
          </a:p>
          <a:p>
            <a:pPr marL="355600" marR="5080" indent="-342900">
              <a:spcBef>
                <a:spcPts val="1080"/>
              </a:spcBef>
              <a:buAutoNum type="arabicPeriod" startAt="5"/>
              <a:tabLst>
                <a:tab pos="354965" algn="l"/>
                <a:tab pos="355600" algn="l"/>
                <a:tab pos="1826260" algn="l"/>
                <a:tab pos="6490335" algn="l"/>
              </a:tabLst>
            </a:pPr>
            <a:r>
              <a:rPr spc="-5" dirty="0">
                <a:solidFill>
                  <a:srgbClr val="006666"/>
                </a:solidFill>
                <a:latin typeface="Arial"/>
                <a:cs typeface="Arial"/>
              </a:rPr>
              <a:t>Si </a:t>
            </a:r>
            <a:r>
              <a:rPr spc="10" dirty="0">
                <a:solidFill>
                  <a:srgbClr val="006666"/>
                </a:solidFill>
                <a:latin typeface="Arial"/>
                <a:cs typeface="Arial"/>
              </a:rPr>
              <a:t> </a:t>
            </a:r>
            <a:r>
              <a:rPr spc="-5" dirty="0">
                <a:solidFill>
                  <a:srgbClr val="006666"/>
                </a:solidFill>
                <a:latin typeface="Arial"/>
                <a:cs typeface="Arial"/>
              </a:rPr>
              <a:t>répartition	au  hasard  </a:t>
            </a:r>
            <a:r>
              <a:rPr dirty="0">
                <a:solidFill>
                  <a:srgbClr val="006666"/>
                </a:solidFill>
                <a:latin typeface="Arial"/>
                <a:cs typeface="Arial"/>
              </a:rPr>
              <a:t>:  </a:t>
            </a:r>
            <a:r>
              <a:rPr spc="-5" dirty="0">
                <a:solidFill>
                  <a:srgbClr val="006666"/>
                </a:solidFill>
                <a:latin typeface="Arial"/>
                <a:cs typeface="Arial"/>
              </a:rPr>
              <a:t>les  nb  de </a:t>
            </a:r>
            <a:r>
              <a:rPr spc="60" dirty="0">
                <a:solidFill>
                  <a:srgbClr val="006666"/>
                </a:solidFill>
                <a:latin typeface="Arial"/>
                <a:cs typeface="Arial"/>
              </a:rPr>
              <a:t> </a:t>
            </a:r>
            <a:r>
              <a:rPr spc="-5" dirty="0">
                <a:solidFill>
                  <a:srgbClr val="006666"/>
                </a:solidFill>
                <a:latin typeface="Arial"/>
                <a:cs typeface="Arial"/>
              </a:rPr>
              <a:t>leucémies </a:t>
            </a:r>
            <a:r>
              <a:rPr spc="5" dirty="0">
                <a:solidFill>
                  <a:srgbClr val="006666"/>
                </a:solidFill>
                <a:latin typeface="Arial"/>
                <a:cs typeface="Arial"/>
              </a:rPr>
              <a:t> </a:t>
            </a:r>
            <a:r>
              <a:rPr spc="-5" dirty="0">
                <a:solidFill>
                  <a:srgbClr val="006666"/>
                </a:solidFill>
                <a:latin typeface="Arial"/>
                <a:cs typeface="Arial"/>
              </a:rPr>
              <a:t>seraient	à peu près  identiques dans les 2 groupes Expo et Non</a:t>
            </a:r>
            <a:r>
              <a:rPr spc="90" dirty="0">
                <a:solidFill>
                  <a:srgbClr val="006666"/>
                </a:solidFill>
                <a:latin typeface="Arial"/>
                <a:cs typeface="Arial"/>
              </a:rPr>
              <a:t> </a:t>
            </a:r>
            <a:r>
              <a:rPr spc="-10" dirty="0">
                <a:solidFill>
                  <a:srgbClr val="006666"/>
                </a:solidFill>
                <a:latin typeface="Arial"/>
                <a:cs typeface="Arial"/>
              </a:rPr>
              <a:t>expo.</a:t>
            </a:r>
            <a:endParaRPr>
              <a:latin typeface="Arial"/>
              <a:cs typeface="Arial"/>
            </a:endParaRPr>
          </a:p>
          <a:p>
            <a:pPr marL="355600" marR="6985" indent="-342900">
              <a:spcBef>
                <a:spcPts val="1080"/>
              </a:spcBef>
              <a:buAutoNum type="arabicPeriod" startAt="5"/>
              <a:tabLst>
                <a:tab pos="354965" algn="l"/>
                <a:tab pos="355600" algn="l"/>
              </a:tabLst>
            </a:pPr>
            <a:r>
              <a:rPr spc="-5" dirty="0">
                <a:solidFill>
                  <a:srgbClr val="006666"/>
                </a:solidFill>
                <a:latin typeface="Arial"/>
                <a:cs typeface="Arial"/>
              </a:rPr>
              <a:t>Nous allons donc construire ce modèle et comparer la situation réelle à  ce modèle</a:t>
            </a:r>
            <a:r>
              <a:rPr spc="5" dirty="0">
                <a:solidFill>
                  <a:srgbClr val="006666"/>
                </a:solidFill>
                <a:latin typeface="Arial"/>
                <a:cs typeface="Arial"/>
              </a:rPr>
              <a:t> </a:t>
            </a:r>
            <a:r>
              <a:rPr spc="-5" dirty="0">
                <a:solidFill>
                  <a:srgbClr val="006666"/>
                </a:solidFill>
                <a:latin typeface="Arial"/>
                <a:cs typeface="Arial"/>
              </a:rPr>
              <a:t>théorique.</a:t>
            </a:r>
            <a:endParaRPr>
              <a:latin typeface="Arial"/>
              <a:cs typeface="Arial"/>
            </a:endParaRPr>
          </a:p>
        </p:txBody>
      </p:sp>
      <p:sp>
        <p:nvSpPr>
          <p:cNvPr id="12" name="object 12"/>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3" name="object 13"/>
          <p:cNvSpPr txBox="1"/>
          <p:nvPr/>
        </p:nvSpPr>
        <p:spPr>
          <a:xfrm>
            <a:off x="8009636" y="346075"/>
            <a:ext cx="1096645" cy="299720"/>
          </a:xfrm>
          <a:prstGeom prst="rect">
            <a:avLst/>
          </a:prstGeom>
        </p:spPr>
        <p:txBody>
          <a:bodyPr vert="horz" wrap="square" lIns="0" tIns="12700" rIns="0" bIns="0" rtlCol="0">
            <a:spAutoFit/>
          </a:bodyPr>
          <a:lstStyle/>
          <a:p>
            <a:pPr marL="12700">
              <a:spcBef>
                <a:spcPts val="100"/>
              </a:spcBef>
            </a:pPr>
            <a:r>
              <a:rPr b="1" spc="-40" dirty="0">
                <a:solidFill>
                  <a:srgbClr val="5F5F5F"/>
                </a:solidFill>
                <a:latin typeface="Arial"/>
                <a:cs typeface="Arial"/>
              </a:rPr>
              <a:t>Test </a:t>
            </a:r>
            <a:r>
              <a:rPr b="1" dirty="0">
                <a:solidFill>
                  <a:srgbClr val="5F5F5F"/>
                </a:solidFill>
                <a:latin typeface="Arial"/>
                <a:cs typeface="Arial"/>
              </a:rPr>
              <a:t>du</a:t>
            </a:r>
            <a:r>
              <a:rPr b="1" spc="-30" dirty="0">
                <a:solidFill>
                  <a:srgbClr val="5F5F5F"/>
                </a:solidFill>
                <a:latin typeface="Arial"/>
                <a:cs typeface="Arial"/>
              </a:rPr>
              <a:t> </a:t>
            </a:r>
            <a:r>
              <a:rPr b="1" i="1" dirty="0">
                <a:solidFill>
                  <a:srgbClr val="5F5F5F"/>
                </a:solidFill>
                <a:latin typeface="Symbol"/>
                <a:cs typeface="Symbol"/>
              </a:rPr>
              <a:t></a:t>
            </a:r>
            <a:r>
              <a:rPr b="1" baseline="25462" dirty="0">
                <a:solidFill>
                  <a:srgbClr val="5F5F5F"/>
                </a:solidFill>
                <a:latin typeface="Arial"/>
                <a:cs typeface="Arial"/>
              </a:rPr>
              <a:t>2</a:t>
            </a:r>
            <a:endParaRPr baseline="25462">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8</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3429890" y="3670154"/>
            <a:ext cx="928369" cy="263525"/>
          </a:xfrm>
          <a:prstGeom prst="rect">
            <a:avLst/>
          </a:prstGeom>
        </p:spPr>
        <p:txBody>
          <a:bodyPr vert="horz" wrap="square" lIns="0" tIns="1270" rIns="0" bIns="0" rtlCol="0">
            <a:spAutoFit/>
          </a:bodyPr>
          <a:lstStyle/>
          <a:p>
            <a:pPr>
              <a:spcBef>
                <a:spcPts val="10"/>
              </a:spcBef>
            </a:pPr>
            <a:r>
              <a:rPr sz="1700" b="1" spc="-5" dirty="0">
                <a:solidFill>
                  <a:srgbClr val="FF3300"/>
                </a:solidFill>
                <a:latin typeface="Verdana"/>
                <a:cs typeface="Verdana"/>
              </a:rPr>
              <a:t>(11,65)</a:t>
            </a:r>
            <a:endParaRPr sz="1700">
              <a:latin typeface="Verdana"/>
              <a:cs typeface="Verdana"/>
            </a:endParaRPr>
          </a:p>
        </p:txBody>
      </p:sp>
      <p:sp>
        <p:nvSpPr>
          <p:cNvPr id="5" name="object 5"/>
          <p:cNvSpPr txBox="1"/>
          <p:nvPr/>
        </p:nvSpPr>
        <p:spPr>
          <a:xfrm>
            <a:off x="5154804" y="3670154"/>
            <a:ext cx="928369" cy="263525"/>
          </a:xfrm>
          <a:prstGeom prst="rect">
            <a:avLst/>
          </a:prstGeom>
        </p:spPr>
        <p:txBody>
          <a:bodyPr vert="horz" wrap="square" lIns="0" tIns="1270" rIns="0" bIns="0" rtlCol="0">
            <a:spAutoFit/>
          </a:bodyPr>
          <a:lstStyle/>
          <a:p>
            <a:pPr>
              <a:spcBef>
                <a:spcPts val="10"/>
              </a:spcBef>
            </a:pPr>
            <a:r>
              <a:rPr sz="1700" b="1" spc="-5" dirty="0">
                <a:solidFill>
                  <a:srgbClr val="FF3300"/>
                </a:solidFill>
                <a:latin typeface="Verdana"/>
                <a:cs typeface="Verdana"/>
              </a:rPr>
              <a:t>(488,3)</a:t>
            </a:r>
            <a:endParaRPr sz="1700">
              <a:latin typeface="Verdana"/>
              <a:cs typeface="Verdana"/>
            </a:endParaRPr>
          </a:p>
        </p:txBody>
      </p:sp>
      <p:sp>
        <p:nvSpPr>
          <p:cNvPr id="6" name="object 6"/>
          <p:cNvSpPr txBox="1"/>
          <p:nvPr/>
        </p:nvSpPr>
        <p:spPr>
          <a:xfrm>
            <a:off x="3429890" y="4266038"/>
            <a:ext cx="928369" cy="263525"/>
          </a:xfrm>
          <a:prstGeom prst="rect">
            <a:avLst/>
          </a:prstGeom>
        </p:spPr>
        <p:txBody>
          <a:bodyPr vert="horz" wrap="square" lIns="0" tIns="1270" rIns="0" bIns="0" rtlCol="0">
            <a:spAutoFit/>
          </a:bodyPr>
          <a:lstStyle/>
          <a:p>
            <a:pPr>
              <a:spcBef>
                <a:spcPts val="10"/>
              </a:spcBef>
            </a:pPr>
            <a:r>
              <a:rPr sz="1700" b="1" spc="-5" dirty="0">
                <a:solidFill>
                  <a:srgbClr val="FF3300"/>
                </a:solidFill>
                <a:latin typeface="Verdana"/>
                <a:cs typeface="Verdana"/>
              </a:rPr>
              <a:t>(23,35)</a:t>
            </a:r>
            <a:endParaRPr sz="1700">
              <a:latin typeface="Verdana"/>
              <a:cs typeface="Verdana"/>
            </a:endParaRPr>
          </a:p>
        </p:txBody>
      </p:sp>
      <p:sp>
        <p:nvSpPr>
          <p:cNvPr id="7" name="object 7"/>
          <p:cNvSpPr txBox="1"/>
          <p:nvPr/>
        </p:nvSpPr>
        <p:spPr>
          <a:xfrm>
            <a:off x="5154804" y="4266038"/>
            <a:ext cx="928369" cy="263525"/>
          </a:xfrm>
          <a:prstGeom prst="rect">
            <a:avLst/>
          </a:prstGeom>
        </p:spPr>
        <p:txBody>
          <a:bodyPr vert="horz" wrap="square" lIns="0" tIns="1270" rIns="0" bIns="0" rtlCol="0">
            <a:spAutoFit/>
          </a:bodyPr>
          <a:lstStyle/>
          <a:p>
            <a:pPr>
              <a:spcBef>
                <a:spcPts val="10"/>
              </a:spcBef>
            </a:pPr>
            <a:r>
              <a:rPr sz="1700" b="1" spc="-5" dirty="0">
                <a:solidFill>
                  <a:srgbClr val="FF3300"/>
                </a:solidFill>
                <a:latin typeface="Verdana"/>
                <a:cs typeface="Verdana"/>
              </a:rPr>
              <a:t>(976,7)</a:t>
            </a:r>
            <a:endParaRPr sz="1700">
              <a:latin typeface="Verdana"/>
              <a:cs typeface="Verdana"/>
            </a:endParaRPr>
          </a:p>
        </p:txBody>
      </p:sp>
      <p:graphicFrame>
        <p:nvGraphicFramePr>
          <p:cNvPr id="8" name="object 8"/>
          <p:cNvGraphicFramePr>
            <a:graphicFrameLocks noGrp="1"/>
          </p:cNvGraphicFramePr>
          <p:nvPr/>
        </p:nvGraphicFramePr>
        <p:xfrm>
          <a:off x="1760537" y="2887662"/>
          <a:ext cx="5545454" cy="2158998"/>
        </p:xfrm>
        <a:graphic>
          <a:graphicData uri="http://schemas.openxmlformats.org/drawingml/2006/table">
            <a:tbl>
              <a:tblPr firstRow="1" bandRow="1">
                <a:tableStyleId>{2D5ABB26-0587-4C30-8999-92F81FD0307C}</a:tableStyleId>
              </a:tblPr>
              <a:tblGrid>
                <a:gridCol w="1152525">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gridCol w="1081404">
                  <a:extLst>
                    <a:ext uri="{9D8B030D-6E8A-4147-A177-3AD203B41FA5}">
                      <a16:colId xmlns:a16="http://schemas.microsoft.com/office/drawing/2014/main" val="20003"/>
                    </a:ext>
                  </a:extLst>
                </a:gridCol>
              </a:tblGrid>
              <a:tr h="609726">
                <a:tc>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a:txBody>
                    <a:bodyPr/>
                    <a:lstStyle/>
                    <a:p>
                      <a:pPr marL="151765">
                        <a:lnSpc>
                          <a:spcPct val="100000"/>
                        </a:lnSpc>
                        <a:spcBef>
                          <a:spcPts val="355"/>
                        </a:spcBef>
                      </a:pPr>
                      <a:r>
                        <a:rPr sz="1700" b="1" spc="-5" dirty="0">
                          <a:solidFill>
                            <a:srgbClr val="006666"/>
                          </a:solidFill>
                          <a:latin typeface="Verdana"/>
                          <a:cs typeface="Verdana"/>
                        </a:rPr>
                        <a:t>Leucémies</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23520" marR="214629" indent="397510">
                        <a:lnSpc>
                          <a:spcPct val="100000"/>
                        </a:lnSpc>
                        <a:spcBef>
                          <a:spcPts val="355"/>
                        </a:spcBef>
                      </a:pPr>
                      <a:r>
                        <a:rPr sz="1700" b="1" spc="-5" dirty="0">
                          <a:solidFill>
                            <a:srgbClr val="006666"/>
                          </a:solidFill>
                          <a:latin typeface="Verdana"/>
                          <a:cs typeface="Verdana"/>
                        </a:rPr>
                        <a:t>Non  </a:t>
                      </a:r>
                      <a:r>
                        <a:rPr sz="1700" b="1" spc="-10" dirty="0">
                          <a:solidFill>
                            <a:srgbClr val="006666"/>
                          </a:solidFill>
                          <a:latin typeface="Verdana"/>
                          <a:cs typeface="Verdana"/>
                        </a:rPr>
                        <a:t>L</a:t>
                      </a:r>
                      <a:r>
                        <a:rPr sz="1700" b="1" spc="-5" dirty="0">
                          <a:solidFill>
                            <a:srgbClr val="006666"/>
                          </a:solidFill>
                          <a:latin typeface="Verdana"/>
                          <a:cs typeface="Verdana"/>
                        </a:rPr>
                        <a:t>eucémies</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92075">
                        <a:lnSpc>
                          <a:spcPct val="100000"/>
                        </a:lnSpc>
                        <a:spcBef>
                          <a:spcPts val="355"/>
                        </a:spcBef>
                      </a:pPr>
                      <a:r>
                        <a:rPr sz="1700" b="1" dirty="0">
                          <a:solidFill>
                            <a:srgbClr val="006666"/>
                          </a:solidFill>
                          <a:latin typeface="Verdana"/>
                          <a:cs typeface="Verdana"/>
                        </a:rPr>
                        <a:t>Total</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579628">
                <a:tc>
                  <a:txBody>
                    <a:bodyPr/>
                    <a:lstStyle/>
                    <a:p>
                      <a:pPr marL="280670">
                        <a:lnSpc>
                          <a:spcPct val="100000"/>
                        </a:lnSpc>
                        <a:spcBef>
                          <a:spcPts val="1260"/>
                        </a:spcBef>
                      </a:pPr>
                      <a:r>
                        <a:rPr sz="1700" b="1" spc="-5" dirty="0">
                          <a:solidFill>
                            <a:srgbClr val="006666"/>
                          </a:solidFill>
                          <a:latin typeface="Verdana"/>
                          <a:cs typeface="Verdana"/>
                        </a:rPr>
                        <a:t>Expo</a:t>
                      </a:r>
                      <a:endParaRPr sz="1700">
                        <a:latin typeface="Verdana"/>
                        <a:cs typeface="Verdana"/>
                      </a:endParaRPr>
                    </a:p>
                  </a:txBody>
                  <a:tcPr marL="0" marR="0" marT="16002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53035">
                        <a:lnSpc>
                          <a:spcPct val="100000"/>
                        </a:lnSpc>
                        <a:spcBef>
                          <a:spcPts val="1260"/>
                        </a:spcBef>
                      </a:pPr>
                      <a:r>
                        <a:rPr sz="1700" spc="-5" dirty="0">
                          <a:latin typeface="Verdana"/>
                          <a:cs typeface="Verdana"/>
                        </a:rPr>
                        <a:t>15</a:t>
                      </a:r>
                      <a:endParaRPr sz="1700">
                        <a:latin typeface="Verdana"/>
                        <a:cs typeface="Verdana"/>
                      </a:endParaRPr>
                    </a:p>
                  </a:txBody>
                  <a:tcPr marL="0" marR="0" marT="160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56845">
                        <a:lnSpc>
                          <a:spcPct val="100000"/>
                        </a:lnSpc>
                        <a:spcBef>
                          <a:spcPts val="1260"/>
                        </a:spcBef>
                      </a:pPr>
                      <a:r>
                        <a:rPr sz="1700" spc="-5" dirty="0">
                          <a:latin typeface="Verdana"/>
                          <a:cs typeface="Verdana"/>
                        </a:rPr>
                        <a:t>485</a:t>
                      </a:r>
                      <a:endParaRPr sz="1700">
                        <a:latin typeface="Verdana"/>
                        <a:cs typeface="Verdana"/>
                      </a:endParaRPr>
                    </a:p>
                  </a:txBody>
                  <a:tcPr marL="0" marR="0" marT="1600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6550">
                        <a:lnSpc>
                          <a:spcPct val="100000"/>
                        </a:lnSpc>
                        <a:spcBef>
                          <a:spcPts val="1260"/>
                        </a:spcBef>
                      </a:pPr>
                      <a:r>
                        <a:rPr sz="1700" spc="-5" dirty="0">
                          <a:latin typeface="Verdana"/>
                          <a:cs typeface="Verdana"/>
                        </a:rPr>
                        <a:t>500</a:t>
                      </a:r>
                      <a:endParaRPr sz="1700">
                        <a:latin typeface="Verdana"/>
                        <a:cs typeface="Verdana"/>
                      </a:endParaRPr>
                    </a:p>
                  </a:txBody>
                  <a:tcPr marL="0" marR="0" marT="16002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611886">
                <a:tc>
                  <a:txBody>
                    <a:bodyPr/>
                    <a:lstStyle/>
                    <a:p>
                      <a:pPr marL="334010">
                        <a:lnSpc>
                          <a:spcPct val="100000"/>
                        </a:lnSpc>
                        <a:spcBef>
                          <a:spcPts val="365"/>
                        </a:spcBef>
                      </a:pPr>
                      <a:r>
                        <a:rPr sz="1700" b="1" spc="-5" dirty="0">
                          <a:solidFill>
                            <a:srgbClr val="006666"/>
                          </a:solidFill>
                          <a:latin typeface="Verdana"/>
                          <a:cs typeface="Verdana"/>
                        </a:rPr>
                        <a:t>Non</a:t>
                      </a:r>
                      <a:endParaRPr sz="1700">
                        <a:latin typeface="Verdana"/>
                        <a:cs typeface="Verdana"/>
                      </a:endParaRPr>
                    </a:p>
                    <a:p>
                      <a:pPr marL="280670">
                        <a:lnSpc>
                          <a:spcPct val="100000"/>
                        </a:lnSpc>
                        <a:spcBef>
                          <a:spcPts val="5"/>
                        </a:spcBef>
                      </a:pPr>
                      <a:r>
                        <a:rPr sz="1700" b="1" spc="-5" dirty="0">
                          <a:solidFill>
                            <a:srgbClr val="006666"/>
                          </a:solidFill>
                          <a:latin typeface="Verdana"/>
                          <a:cs typeface="Verdana"/>
                        </a:rPr>
                        <a:t>Expo</a:t>
                      </a:r>
                      <a:endParaRPr sz="1700">
                        <a:latin typeface="Verdana"/>
                        <a:cs typeface="Verdana"/>
                      </a:endParaRPr>
                    </a:p>
                  </a:txBody>
                  <a:tcPr marL="0" marR="0" marT="4635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153035">
                        <a:lnSpc>
                          <a:spcPct val="100000"/>
                        </a:lnSpc>
                        <a:spcBef>
                          <a:spcPts val="1385"/>
                        </a:spcBef>
                      </a:pPr>
                      <a:r>
                        <a:rPr sz="1700" spc="-5" dirty="0">
                          <a:latin typeface="Verdana"/>
                          <a:cs typeface="Verdana"/>
                        </a:rPr>
                        <a:t>20</a:t>
                      </a:r>
                      <a:endParaRPr sz="1700">
                        <a:latin typeface="Verdana"/>
                        <a:cs typeface="Verdana"/>
                      </a:endParaRPr>
                    </a:p>
                  </a:txBody>
                  <a:tcPr marL="0" marR="0" marT="17589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56845">
                        <a:lnSpc>
                          <a:spcPct val="100000"/>
                        </a:lnSpc>
                        <a:spcBef>
                          <a:spcPts val="1385"/>
                        </a:spcBef>
                      </a:pPr>
                      <a:r>
                        <a:rPr sz="1700" spc="-5" dirty="0">
                          <a:latin typeface="Verdana"/>
                          <a:cs typeface="Verdana"/>
                        </a:rPr>
                        <a:t>980</a:t>
                      </a:r>
                      <a:endParaRPr sz="1700">
                        <a:latin typeface="Verdana"/>
                        <a:cs typeface="Verdana"/>
                      </a:endParaRPr>
                    </a:p>
                  </a:txBody>
                  <a:tcPr marL="0" marR="0" marT="17589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175" algn="r">
                        <a:lnSpc>
                          <a:spcPct val="100000"/>
                        </a:lnSpc>
                        <a:spcBef>
                          <a:spcPts val="1385"/>
                        </a:spcBef>
                      </a:pPr>
                      <a:r>
                        <a:rPr sz="1700" spc="-5" dirty="0">
                          <a:latin typeface="Verdana"/>
                          <a:cs typeface="Verdana"/>
                        </a:rPr>
                        <a:t>1000</a:t>
                      </a:r>
                      <a:endParaRPr sz="1700">
                        <a:latin typeface="Verdana"/>
                        <a:cs typeface="Verdana"/>
                      </a:endParaRPr>
                    </a:p>
                  </a:txBody>
                  <a:tcPr marL="0" marR="0" marT="17589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57758">
                <a:tc>
                  <a:txBody>
                    <a:bodyPr/>
                    <a:lstStyle/>
                    <a:p>
                      <a:pPr marL="268605">
                        <a:lnSpc>
                          <a:spcPct val="100000"/>
                        </a:lnSpc>
                        <a:spcBef>
                          <a:spcPts val="390"/>
                        </a:spcBef>
                      </a:pPr>
                      <a:r>
                        <a:rPr sz="1700" b="1" dirty="0">
                          <a:solidFill>
                            <a:srgbClr val="006666"/>
                          </a:solidFill>
                          <a:latin typeface="Verdana"/>
                          <a:cs typeface="Verdana"/>
                        </a:rPr>
                        <a:t>Total</a:t>
                      </a:r>
                      <a:endParaRPr sz="1700">
                        <a:latin typeface="Verdana"/>
                        <a:cs typeface="Verdana"/>
                      </a:endParaRPr>
                    </a:p>
                  </a:txBody>
                  <a:tcPr marL="0" marR="0" marT="4953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270" algn="ctr">
                        <a:lnSpc>
                          <a:spcPct val="100000"/>
                        </a:lnSpc>
                        <a:spcBef>
                          <a:spcPts val="390"/>
                        </a:spcBef>
                      </a:pPr>
                      <a:r>
                        <a:rPr sz="1700" spc="-5" dirty="0">
                          <a:latin typeface="Verdana"/>
                          <a:cs typeface="Verdana"/>
                        </a:rPr>
                        <a:t>35</a:t>
                      </a:r>
                      <a:endParaRPr sz="17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3810" algn="ctr">
                        <a:lnSpc>
                          <a:spcPct val="100000"/>
                        </a:lnSpc>
                        <a:spcBef>
                          <a:spcPts val="390"/>
                        </a:spcBef>
                      </a:pPr>
                      <a:r>
                        <a:rPr sz="1700" spc="-5" dirty="0">
                          <a:latin typeface="Verdana"/>
                          <a:cs typeface="Verdana"/>
                        </a:rPr>
                        <a:t>1465</a:t>
                      </a:r>
                      <a:endParaRPr sz="17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57175" algn="r">
                        <a:lnSpc>
                          <a:spcPct val="100000"/>
                        </a:lnSpc>
                        <a:spcBef>
                          <a:spcPts val="390"/>
                        </a:spcBef>
                      </a:pPr>
                      <a:r>
                        <a:rPr sz="1700" spc="-5" dirty="0">
                          <a:latin typeface="Verdana"/>
                          <a:cs typeface="Verdana"/>
                        </a:rPr>
                        <a:t>1500</a:t>
                      </a:r>
                      <a:endParaRPr sz="1700">
                        <a:latin typeface="Verdana"/>
                        <a:cs typeface="Verdana"/>
                      </a:endParaRPr>
                    </a:p>
                  </a:txBody>
                  <a:tcPr marL="0" marR="0" marT="4953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9" name="object 9"/>
          <p:cNvSpPr txBox="1"/>
          <p:nvPr/>
        </p:nvSpPr>
        <p:spPr>
          <a:xfrm>
            <a:off x="2206854" y="5308220"/>
            <a:ext cx="252095" cy="330835"/>
          </a:xfrm>
          <a:prstGeom prst="rect">
            <a:avLst/>
          </a:prstGeom>
        </p:spPr>
        <p:txBody>
          <a:bodyPr vert="horz" wrap="square" lIns="0" tIns="12700" rIns="0" bIns="0" rtlCol="0">
            <a:spAutoFit/>
          </a:bodyPr>
          <a:lstStyle/>
          <a:p>
            <a:pPr marL="12700">
              <a:spcBef>
                <a:spcPts val="100"/>
              </a:spcBef>
            </a:pPr>
            <a:r>
              <a:rPr sz="2000" b="1" dirty="0">
                <a:solidFill>
                  <a:srgbClr val="006666"/>
                </a:solidFill>
                <a:latin typeface="Arial"/>
                <a:cs typeface="Arial"/>
              </a:rPr>
              <a:t>%</a:t>
            </a:r>
            <a:endParaRPr sz="2000">
              <a:latin typeface="Arial"/>
              <a:cs typeface="Arial"/>
            </a:endParaRPr>
          </a:p>
        </p:txBody>
      </p:sp>
      <p:sp>
        <p:nvSpPr>
          <p:cNvPr id="10" name="object 10"/>
          <p:cNvSpPr txBox="1"/>
          <p:nvPr/>
        </p:nvSpPr>
        <p:spPr>
          <a:xfrm>
            <a:off x="3420236" y="5334127"/>
            <a:ext cx="469900"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2,</a:t>
            </a:r>
            <a:r>
              <a:rPr b="1" spc="-15" dirty="0">
                <a:solidFill>
                  <a:srgbClr val="006666"/>
                </a:solidFill>
                <a:latin typeface="Arial"/>
                <a:cs typeface="Arial"/>
              </a:rPr>
              <a:t>3</a:t>
            </a:r>
            <a:r>
              <a:rPr b="1" spc="-5" dirty="0">
                <a:solidFill>
                  <a:srgbClr val="006666"/>
                </a:solidFill>
                <a:latin typeface="Arial"/>
                <a:cs typeface="Arial"/>
              </a:rPr>
              <a:t>3</a:t>
            </a:r>
            <a:endParaRPr>
              <a:latin typeface="Arial"/>
              <a:cs typeface="Arial"/>
            </a:endParaRPr>
          </a:p>
        </p:txBody>
      </p:sp>
      <p:sp>
        <p:nvSpPr>
          <p:cNvPr id="11" name="object 11"/>
          <p:cNvSpPr txBox="1"/>
          <p:nvPr/>
        </p:nvSpPr>
        <p:spPr>
          <a:xfrm>
            <a:off x="4932427" y="5334127"/>
            <a:ext cx="596265"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9</a:t>
            </a:r>
            <a:r>
              <a:rPr b="1" spc="-15" dirty="0">
                <a:solidFill>
                  <a:srgbClr val="006666"/>
                </a:solidFill>
                <a:latin typeface="Arial"/>
                <a:cs typeface="Arial"/>
              </a:rPr>
              <a:t>7</a:t>
            </a:r>
            <a:r>
              <a:rPr b="1" spc="-5" dirty="0">
                <a:solidFill>
                  <a:srgbClr val="006666"/>
                </a:solidFill>
                <a:latin typeface="Arial"/>
                <a:cs typeface="Arial"/>
              </a:rPr>
              <a:t>,66</a:t>
            </a:r>
            <a:endParaRPr>
              <a:latin typeface="Arial"/>
              <a:cs typeface="Arial"/>
            </a:endParaRPr>
          </a:p>
        </p:txBody>
      </p:sp>
      <p:sp>
        <p:nvSpPr>
          <p:cNvPr id="12" name="object 12"/>
          <p:cNvSpPr/>
          <p:nvPr/>
        </p:nvSpPr>
        <p:spPr>
          <a:xfrm>
            <a:off x="9194958" y="5290585"/>
            <a:ext cx="998219" cy="0"/>
          </a:xfrm>
          <a:custGeom>
            <a:avLst/>
            <a:gdLst/>
            <a:ahLst/>
            <a:cxnLst/>
            <a:rect l="l" t="t" r="r" b="b"/>
            <a:pathLst>
              <a:path w="998220">
                <a:moveTo>
                  <a:pt x="0" y="0"/>
                </a:moveTo>
                <a:lnTo>
                  <a:pt x="997926" y="0"/>
                </a:lnTo>
              </a:path>
            </a:pathLst>
          </a:custGeom>
          <a:ln w="8152">
            <a:solidFill>
              <a:srgbClr val="000000"/>
            </a:solidFill>
          </a:ln>
        </p:spPr>
        <p:txBody>
          <a:bodyPr wrap="square" lIns="0" tIns="0" rIns="0" bIns="0" rtlCol="0"/>
          <a:lstStyle/>
          <a:p>
            <a:endParaRPr/>
          </a:p>
        </p:txBody>
      </p:sp>
      <p:sp>
        <p:nvSpPr>
          <p:cNvPr id="13" name="object 13"/>
          <p:cNvSpPr txBox="1"/>
          <p:nvPr/>
        </p:nvSpPr>
        <p:spPr>
          <a:xfrm>
            <a:off x="9567147" y="5284526"/>
            <a:ext cx="234950" cy="305435"/>
          </a:xfrm>
          <a:prstGeom prst="rect">
            <a:avLst/>
          </a:prstGeom>
        </p:spPr>
        <p:txBody>
          <a:bodyPr vert="horz" wrap="square" lIns="0" tIns="17145" rIns="0" bIns="0" rtlCol="0">
            <a:spAutoFit/>
          </a:bodyPr>
          <a:lstStyle/>
          <a:p>
            <a:pPr marL="12700">
              <a:spcBef>
                <a:spcPts val="135"/>
              </a:spcBef>
            </a:pPr>
            <a:r>
              <a:rPr b="1" spc="-30" dirty="0">
                <a:latin typeface="Arial"/>
                <a:cs typeface="Arial"/>
              </a:rPr>
              <a:t>C</a:t>
            </a:r>
            <a:r>
              <a:rPr sz="1950" b="1" spc="7" baseline="-19230" dirty="0">
                <a:latin typeface="Arial"/>
                <a:cs typeface="Arial"/>
              </a:rPr>
              <a:t>i</a:t>
            </a:r>
            <a:endParaRPr sz="1950" baseline="-19230">
              <a:latin typeface="Arial"/>
              <a:cs typeface="Arial"/>
            </a:endParaRPr>
          </a:p>
        </p:txBody>
      </p:sp>
      <p:sp>
        <p:nvSpPr>
          <p:cNvPr id="14" name="object 14"/>
          <p:cNvSpPr txBox="1"/>
          <p:nvPr/>
        </p:nvSpPr>
        <p:spPr>
          <a:xfrm>
            <a:off x="9188047" y="4957025"/>
            <a:ext cx="995044" cy="305435"/>
          </a:xfrm>
          <a:prstGeom prst="rect">
            <a:avLst/>
          </a:prstGeom>
        </p:spPr>
        <p:txBody>
          <a:bodyPr vert="horz" wrap="square" lIns="0" tIns="17145" rIns="0" bIns="0" rtlCol="0">
            <a:spAutoFit/>
          </a:bodyPr>
          <a:lstStyle/>
          <a:p>
            <a:pPr marL="12700">
              <a:spcBef>
                <a:spcPts val="135"/>
              </a:spcBef>
            </a:pPr>
            <a:r>
              <a:rPr b="1" spc="10" dirty="0">
                <a:latin typeface="Times New Roman"/>
                <a:cs typeface="Times New Roman"/>
              </a:rPr>
              <a:t>(</a:t>
            </a:r>
            <a:r>
              <a:rPr b="1" spc="10" dirty="0">
                <a:latin typeface="Arial"/>
                <a:cs typeface="Arial"/>
              </a:rPr>
              <a:t>O</a:t>
            </a:r>
            <a:r>
              <a:rPr sz="1950" b="1" spc="15" baseline="-19230" dirty="0">
                <a:latin typeface="Arial"/>
                <a:cs typeface="Arial"/>
              </a:rPr>
              <a:t>i </a:t>
            </a:r>
            <a:r>
              <a:rPr b="1" i="1" spc="30" dirty="0">
                <a:latin typeface="Symbol"/>
                <a:cs typeface="Symbol"/>
              </a:rPr>
              <a:t></a:t>
            </a:r>
            <a:r>
              <a:rPr b="1" i="1" spc="30" dirty="0">
                <a:latin typeface="Times New Roman"/>
                <a:cs typeface="Times New Roman"/>
              </a:rPr>
              <a:t> </a:t>
            </a:r>
            <a:r>
              <a:rPr b="1" spc="-10" dirty="0">
                <a:latin typeface="Arial"/>
                <a:cs typeface="Arial"/>
              </a:rPr>
              <a:t>C</a:t>
            </a:r>
            <a:r>
              <a:rPr sz="1950" b="1" spc="-15" baseline="-19230" dirty="0">
                <a:latin typeface="Arial"/>
                <a:cs typeface="Arial"/>
              </a:rPr>
              <a:t>i</a:t>
            </a:r>
            <a:r>
              <a:rPr sz="1950" b="1" spc="-450" baseline="-19230" dirty="0">
                <a:latin typeface="Arial"/>
                <a:cs typeface="Arial"/>
              </a:rPr>
              <a:t> </a:t>
            </a:r>
            <a:r>
              <a:rPr b="1" spc="30" dirty="0">
                <a:latin typeface="Times New Roman"/>
                <a:cs typeface="Times New Roman"/>
              </a:rPr>
              <a:t>)</a:t>
            </a:r>
            <a:r>
              <a:rPr sz="2700" b="1" spc="44" baseline="26234" dirty="0">
                <a:latin typeface="Times New Roman"/>
                <a:cs typeface="Times New Roman"/>
              </a:rPr>
              <a:t>2</a:t>
            </a:r>
            <a:endParaRPr sz="2700" baseline="26234">
              <a:latin typeface="Times New Roman"/>
              <a:cs typeface="Times New Roman"/>
            </a:endParaRPr>
          </a:p>
        </p:txBody>
      </p:sp>
      <p:sp>
        <p:nvSpPr>
          <p:cNvPr id="15" name="object 15"/>
          <p:cNvSpPr txBox="1"/>
          <p:nvPr/>
        </p:nvSpPr>
        <p:spPr>
          <a:xfrm>
            <a:off x="8288473" y="4713669"/>
            <a:ext cx="892175" cy="626110"/>
          </a:xfrm>
          <a:prstGeom prst="rect">
            <a:avLst/>
          </a:prstGeom>
        </p:spPr>
        <p:txBody>
          <a:bodyPr vert="horz" wrap="square" lIns="0" tIns="17145" rIns="0" bIns="0" rtlCol="0">
            <a:spAutoFit/>
          </a:bodyPr>
          <a:lstStyle/>
          <a:p>
            <a:pPr marL="12700">
              <a:spcBef>
                <a:spcPts val="135"/>
              </a:spcBef>
            </a:pPr>
            <a:r>
              <a:rPr sz="2700" b="1" i="1" spc="44" baseline="-23148" dirty="0">
                <a:latin typeface="Symbol"/>
                <a:cs typeface="Symbol"/>
              </a:rPr>
              <a:t></a:t>
            </a:r>
            <a:r>
              <a:rPr sz="2700" b="1" i="1" spc="-375" baseline="-23148" dirty="0">
                <a:latin typeface="Times New Roman"/>
                <a:cs typeface="Times New Roman"/>
              </a:rPr>
              <a:t> </a:t>
            </a:r>
            <a:r>
              <a:rPr b="1" spc="30" dirty="0">
                <a:latin typeface="Times New Roman"/>
                <a:cs typeface="Times New Roman"/>
              </a:rPr>
              <a:t>2</a:t>
            </a:r>
            <a:r>
              <a:rPr b="1" spc="-120" dirty="0">
                <a:latin typeface="Times New Roman"/>
                <a:cs typeface="Times New Roman"/>
              </a:rPr>
              <a:t> </a:t>
            </a:r>
            <a:r>
              <a:rPr sz="2700" b="1" i="1" spc="44" baseline="-30864" dirty="0">
                <a:latin typeface="Symbol"/>
                <a:cs typeface="Symbol"/>
              </a:rPr>
              <a:t></a:t>
            </a:r>
            <a:r>
              <a:rPr sz="2700" b="1" i="1" spc="-112" baseline="-30864" dirty="0">
                <a:latin typeface="Times New Roman"/>
                <a:cs typeface="Times New Roman"/>
              </a:rPr>
              <a:t> </a:t>
            </a:r>
            <a:r>
              <a:rPr sz="5850" b="1" i="1" spc="97" baseline="-25641" dirty="0">
                <a:latin typeface="Symbol"/>
                <a:cs typeface="Symbol"/>
              </a:rPr>
              <a:t></a:t>
            </a:r>
            <a:endParaRPr sz="5850" baseline="-25641">
              <a:latin typeface="Symbol"/>
              <a:cs typeface="Symbol"/>
            </a:endParaRPr>
          </a:p>
        </p:txBody>
      </p:sp>
      <p:sp>
        <p:nvSpPr>
          <p:cNvPr id="16" name="object 16"/>
          <p:cNvSpPr txBox="1"/>
          <p:nvPr/>
        </p:nvSpPr>
        <p:spPr>
          <a:xfrm>
            <a:off x="2287017" y="1209548"/>
            <a:ext cx="7818755" cy="848360"/>
          </a:xfrm>
          <a:prstGeom prst="rect">
            <a:avLst/>
          </a:prstGeom>
        </p:spPr>
        <p:txBody>
          <a:bodyPr vert="horz" wrap="square" lIns="0" tIns="149860" rIns="0" bIns="0" rtlCol="0">
            <a:spAutoFit/>
          </a:bodyPr>
          <a:lstStyle/>
          <a:p>
            <a:pPr marL="12700">
              <a:spcBef>
                <a:spcPts val="1180"/>
              </a:spcBef>
              <a:tabLst>
                <a:tab pos="5052695" algn="l"/>
                <a:tab pos="5245100" algn="l"/>
              </a:tabLst>
            </a:pPr>
            <a:r>
              <a:rPr spc="-5" dirty="0">
                <a:latin typeface="Arial"/>
                <a:cs typeface="Arial"/>
              </a:rPr>
              <a:t>Appliquons </a:t>
            </a:r>
            <a:r>
              <a:rPr dirty="0">
                <a:latin typeface="Arial"/>
                <a:cs typeface="Arial"/>
              </a:rPr>
              <a:t>ces </a:t>
            </a:r>
            <a:r>
              <a:rPr spc="-5" dirty="0">
                <a:latin typeface="Arial"/>
                <a:cs typeface="Arial"/>
              </a:rPr>
              <a:t>% aux salariés </a:t>
            </a:r>
            <a:r>
              <a:rPr spc="-10" dirty="0">
                <a:latin typeface="Arial"/>
                <a:cs typeface="Arial"/>
              </a:rPr>
              <a:t>expo </a:t>
            </a:r>
            <a:r>
              <a:rPr dirty="0">
                <a:latin typeface="Arial"/>
                <a:cs typeface="Arial"/>
              </a:rPr>
              <a:t>et</a:t>
            </a:r>
            <a:r>
              <a:rPr spc="110" dirty="0">
                <a:latin typeface="Arial"/>
                <a:cs typeface="Arial"/>
              </a:rPr>
              <a:t> </a:t>
            </a:r>
            <a:r>
              <a:rPr spc="-5" dirty="0">
                <a:latin typeface="Arial"/>
                <a:cs typeface="Arial"/>
              </a:rPr>
              <a:t>non</a:t>
            </a:r>
            <a:r>
              <a:rPr spc="15" dirty="0">
                <a:latin typeface="Arial"/>
                <a:cs typeface="Arial"/>
              </a:rPr>
              <a:t> </a:t>
            </a:r>
            <a:r>
              <a:rPr spc="-10" dirty="0">
                <a:latin typeface="Arial"/>
                <a:cs typeface="Arial"/>
              </a:rPr>
              <a:t>expo	</a:t>
            </a:r>
            <a:r>
              <a:rPr dirty="0">
                <a:latin typeface="Arial"/>
                <a:cs typeface="Arial"/>
              </a:rPr>
              <a:t>:	</a:t>
            </a:r>
            <a:r>
              <a:rPr b="1" spc="-5" dirty="0">
                <a:solidFill>
                  <a:srgbClr val="006666"/>
                </a:solidFill>
                <a:latin typeface="Arial"/>
                <a:cs typeface="Arial"/>
              </a:rPr>
              <a:t>modèle </a:t>
            </a:r>
            <a:r>
              <a:rPr b="1" dirty="0">
                <a:solidFill>
                  <a:srgbClr val="006666"/>
                </a:solidFill>
                <a:latin typeface="Arial"/>
                <a:cs typeface="Arial"/>
              </a:rPr>
              <a:t>théorique</a:t>
            </a:r>
            <a:r>
              <a:rPr dirty="0">
                <a:latin typeface="Arial"/>
                <a:cs typeface="Arial"/>
              </a:rPr>
              <a:t>.</a:t>
            </a:r>
            <a:endParaRPr>
              <a:latin typeface="Arial"/>
              <a:cs typeface="Arial"/>
            </a:endParaRPr>
          </a:p>
          <a:p>
            <a:pPr marL="12700">
              <a:spcBef>
                <a:spcPts val="1080"/>
              </a:spcBef>
              <a:tabLst>
                <a:tab pos="1676400" algn="l"/>
              </a:tabLst>
            </a:pPr>
            <a:r>
              <a:rPr spc="-5" dirty="0">
                <a:latin typeface="Arial"/>
                <a:cs typeface="Arial"/>
              </a:rPr>
              <a:t>2,33 %</a:t>
            </a:r>
            <a:r>
              <a:rPr spc="5" dirty="0">
                <a:latin typeface="Arial"/>
                <a:cs typeface="Arial"/>
              </a:rPr>
              <a:t> </a:t>
            </a:r>
            <a:r>
              <a:rPr spc="-5" dirty="0">
                <a:latin typeface="Arial"/>
                <a:cs typeface="Arial"/>
              </a:rPr>
              <a:t>de</a:t>
            </a:r>
            <a:r>
              <a:rPr spc="10" dirty="0">
                <a:latin typeface="Arial"/>
                <a:cs typeface="Arial"/>
              </a:rPr>
              <a:t> </a:t>
            </a:r>
            <a:r>
              <a:rPr spc="-5" dirty="0">
                <a:latin typeface="Arial"/>
                <a:cs typeface="Arial"/>
              </a:rPr>
              <a:t>500	</a:t>
            </a:r>
            <a:r>
              <a:rPr dirty="0">
                <a:latin typeface="Arial"/>
                <a:cs typeface="Arial"/>
              </a:rPr>
              <a:t>= </a:t>
            </a:r>
            <a:r>
              <a:rPr spc="-35" dirty="0">
                <a:solidFill>
                  <a:srgbClr val="FF3300"/>
                </a:solidFill>
                <a:latin typeface="Arial"/>
                <a:cs typeface="Arial"/>
              </a:rPr>
              <a:t>11,65 </a:t>
            </a:r>
            <a:r>
              <a:rPr spc="-5" dirty="0">
                <a:latin typeface="Arial"/>
                <a:cs typeface="Arial"/>
              </a:rPr>
              <a:t>salariés, </a:t>
            </a:r>
            <a:r>
              <a:rPr spc="-10" dirty="0">
                <a:latin typeface="Arial"/>
                <a:cs typeface="Arial"/>
              </a:rPr>
              <a:t>chiffre </a:t>
            </a:r>
            <a:r>
              <a:rPr spc="-5" dirty="0">
                <a:latin typeface="Arial"/>
                <a:cs typeface="Arial"/>
              </a:rPr>
              <a:t>théorique de malades chez les</a:t>
            </a:r>
            <a:r>
              <a:rPr spc="160" dirty="0">
                <a:latin typeface="Arial"/>
                <a:cs typeface="Arial"/>
              </a:rPr>
              <a:t> </a:t>
            </a:r>
            <a:r>
              <a:rPr spc="-10" dirty="0">
                <a:latin typeface="Arial"/>
                <a:cs typeface="Arial"/>
              </a:rPr>
              <a:t>expo.</a:t>
            </a:r>
            <a:endParaRPr>
              <a:latin typeface="Arial"/>
              <a:cs typeface="Arial"/>
            </a:endParaRPr>
          </a:p>
        </p:txBody>
      </p:sp>
      <p:sp>
        <p:nvSpPr>
          <p:cNvPr id="17" name="object 17"/>
          <p:cNvSpPr txBox="1"/>
          <p:nvPr/>
        </p:nvSpPr>
        <p:spPr>
          <a:xfrm>
            <a:off x="2287017" y="2169922"/>
            <a:ext cx="8303259" cy="2559675"/>
          </a:xfrm>
          <a:prstGeom prst="rect">
            <a:avLst/>
          </a:prstGeom>
        </p:spPr>
        <p:txBody>
          <a:bodyPr vert="horz" wrap="square" lIns="0" tIns="12700" rIns="0" bIns="0" rtlCol="0">
            <a:spAutoFit/>
          </a:bodyPr>
          <a:lstStyle/>
          <a:p>
            <a:pPr marL="12700">
              <a:spcBef>
                <a:spcPts val="100"/>
              </a:spcBef>
            </a:pPr>
            <a:r>
              <a:rPr spc="-5" dirty="0">
                <a:latin typeface="Arial"/>
                <a:cs typeface="Arial"/>
              </a:rPr>
              <a:t>2,33 % de 1000 </a:t>
            </a:r>
            <a:r>
              <a:rPr dirty="0">
                <a:latin typeface="Arial"/>
                <a:cs typeface="Arial"/>
              </a:rPr>
              <a:t>= </a:t>
            </a:r>
            <a:r>
              <a:rPr spc="-5" dirty="0">
                <a:solidFill>
                  <a:srgbClr val="FF3300"/>
                </a:solidFill>
                <a:latin typeface="Arial"/>
                <a:cs typeface="Arial"/>
              </a:rPr>
              <a:t>23,35 </a:t>
            </a:r>
            <a:r>
              <a:rPr spc="-5" dirty="0">
                <a:latin typeface="Arial"/>
                <a:cs typeface="Arial"/>
              </a:rPr>
              <a:t>salariés, </a:t>
            </a:r>
            <a:r>
              <a:rPr spc="-10" dirty="0">
                <a:latin typeface="Arial"/>
                <a:cs typeface="Arial"/>
              </a:rPr>
              <a:t>chiffre </a:t>
            </a:r>
            <a:r>
              <a:rPr spc="-5" dirty="0">
                <a:latin typeface="Arial"/>
                <a:cs typeface="Arial"/>
              </a:rPr>
              <a:t>théorique de malades chez les non</a:t>
            </a:r>
            <a:r>
              <a:rPr spc="175" dirty="0">
                <a:latin typeface="Arial"/>
                <a:cs typeface="Arial"/>
              </a:rPr>
              <a:t> </a:t>
            </a:r>
            <a:r>
              <a:rPr spc="-10" dirty="0">
                <a:latin typeface="Arial"/>
                <a:cs typeface="Arial"/>
              </a:rPr>
              <a:t>expo.</a:t>
            </a:r>
            <a:endParaRPr>
              <a:latin typeface="Arial"/>
              <a:cs typeface="Arial"/>
            </a:endParaRPr>
          </a:p>
          <a:p>
            <a:pPr>
              <a:lnSpc>
                <a:spcPct val="100000"/>
              </a:lnSpc>
            </a:pPr>
            <a:endParaRPr sz="2000">
              <a:latin typeface="Times New Roman"/>
              <a:cs typeface="Times New Roman"/>
            </a:endParaRPr>
          </a:p>
          <a:p>
            <a:pPr>
              <a:spcBef>
                <a:spcPts val="25"/>
              </a:spcBef>
            </a:pPr>
            <a:endParaRPr sz="1950">
              <a:latin typeface="Times New Roman"/>
              <a:cs typeface="Times New Roman"/>
            </a:endParaRPr>
          </a:p>
          <a:p>
            <a:pPr marL="5448935" marR="5080" algn="just">
              <a:spcBef>
                <a:spcPts val="5"/>
              </a:spcBef>
            </a:pPr>
            <a:r>
              <a:rPr spc="-10" dirty="0">
                <a:latin typeface="Arial"/>
                <a:cs typeface="Arial"/>
              </a:rPr>
              <a:t>Les chiffres </a:t>
            </a:r>
            <a:r>
              <a:rPr spc="-5" dirty="0">
                <a:latin typeface="Arial"/>
                <a:cs typeface="Arial"/>
              </a:rPr>
              <a:t>calculés  (rouge), </a:t>
            </a:r>
            <a:r>
              <a:rPr dirty="0">
                <a:latin typeface="Arial"/>
                <a:cs typeface="Arial"/>
              </a:rPr>
              <a:t>forment </a:t>
            </a:r>
            <a:r>
              <a:rPr spc="-5" dirty="0">
                <a:latin typeface="Arial"/>
                <a:cs typeface="Arial"/>
              </a:rPr>
              <a:t>le </a:t>
            </a:r>
            <a:r>
              <a:rPr dirty="0">
                <a:latin typeface="Arial"/>
                <a:cs typeface="Arial"/>
              </a:rPr>
              <a:t>modèle  </a:t>
            </a:r>
            <a:r>
              <a:rPr spc="-5" dirty="0">
                <a:latin typeface="Arial"/>
                <a:cs typeface="Arial"/>
              </a:rPr>
              <a:t>théorique. Nous allons les  comparer </a:t>
            </a:r>
            <a:r>
              <a:rPr dirty="0">
                <a:latin typeface="Arial"/>
                <a:cs typeface="Arial"/>
              </a:rPr>
              <a:t>aux </a:t>
            </a:r>
            <a:r>
              <a:rPr spc="-5" dirty="0">
                <a:latin typeface="Arial"/>
                <a:cs typeface="Arial"/>
              </a:rPr>
              <a:t>chiffres  observés </a:t>
            </a:r>
            <a:r>
              <a:rPr dirty="0">
                <a:latin typeface="Arial"/>
                <a:cs typeface="Arial"/>
              </a:rPr>
              <a:t>(noir), </a:t>
            </a:r>
            <a:r>
              <a:rPr spc="-5" dirty="0">
                <a:latin typeface="Arial"/>
                <a:cs typeface="Arial"/>
              </a:rPr>
              <a:t>à l’aide </a:t>
            </a:r>
            <a:r>
              <a:rPr dirty="0">
                <a:latin typeface="Arial"/>
                <a:cs typeface="Arial"/>
              </a:rPr>
              <a:t>de  </a:t>
            </a:r>
            <a:r>
              <a:rPr spc="-5" dirty="0">
                <a:latin typeface="Arial"/>
                <a:cs typeface="Arial"/>
              </a:rPr>
              <a:t>la formule ci-dessous</a:t>
            </a:r>
            <a:r>
              <a:rPr spc="15" dirty="0">
                <a:latin typeface="Arial"/>
                <a:cs typeface="Arial"/>
              </a:rPr>
              <a:t> </a:t>
            </a:r>
            <a:r>
              <a:rPr dirty="0">
                <a:latin typeface="Arial"/>
                <a:cs typeface="Arial"/>
              </a:rPr>
              <a:t>:</a:t>
            </a:r>
            <a:endParaRPr>
              <a:latin typeface="Arial"/>
              <a:cs typeface="Arial"/>
            </a:endParaRPr>
          </a:p>
        </p:txBody>
      </p:sp>
      <p:sp>
        <p:nvSpPr>
          <p:cNvPr id="18" name="object 18"/>
          <p:cNvSpPr/>
          <p:nvPr/>
        </p:nvSpPr>
        <p:spPr>
          <a:xfrm>
            <a:off x="3214751" y="5354701"/>
            <a:ext cx="913130" cy="379730"/>
          </a:xfrm>
          <a:custGeom>
            <a:avLst/>
            <a:gdLst/>
            <a:ahLst/>
            <a:cxnLst/>
            <a:rect l="l" t="t" r="r" b="b"/>
            <a:pathLst>
              <a:path w="913130" h="379729">
                <a:moveTo>
                  <a:pt x="0" y="189611"/>
                </a:moveTo>
                <a:lnTo>
                  <a:pt x="19313" y="134828"/>
                </a:lnTo>
                <a:lnTo>
                  <a:pt x="73493" y="86341"/>
                </a:lnTo>
                <a:lnTo>
                  <a:pt x="111897" y="65189"/>
                </a:lnTo>
                <a:lnTo>
                  <a:pt x="156904" y="46489"/>
                </a:lnTo>
                <a:lnTo>
                  <a:pt x="207808" y="30533"/>
                </a:lnTo>
                <a:lnTo>
                  <a:pt x="263906" y="17613"/>
                </a:lnTo>
                <a:lnTo>
                  <a:pt x="324492" y="8023"/>
                </a:lnTo>
                <a:lnTo>
                  <a:pt x="388862" y="2054"/>
                </a:lnTo>
                <a:lnTo>
                  <a:pt x="456311" y="0"/>
                </a:lnTo>
                <a:lnTo>
                  <a:pt x="523762" y="2054"/>
                </a:lnTo>
                <a:lnTo>
                  <a:pt x="588140" y="8023"/>
                </a:lnTo>
                <a:lnTo>
                  <a:pt x="648738" y="17613"/>
                </a:lnTo>
                <a:lnTo>
                  <a:pt x="704851" y="30533"/>
                </a:lnTo>
                <a:lnTo>
                  <a:pt x="755772" y="46489"/>
                </a:lnTo>
                <a:lnTo>
                  <a:pt x="800796" y="65189"/>
                </a:lnTo>
                <a:lnTo>
                  <a:pt x="839216" y="86341"/>
                </a:lnTo>
                <a:lnTo>
                  <a:pt x="870328" y="109651"/>
                </a:lnTo>
                <a:lnTo>
                  <a:pt x="907800" y="161579"/>
                </a:lnTo>
                <a:lnTo>
                  <a:pt x="912749" y="189611"/>
                </a:lnTo>
                <a:lnTo>
                  <a:pt x="907800" y="217651"/>
                </a:lnTo>
                <a:lnTo>
                  <a:pt x="870328" y="269604"/>
                </a:lnTo>
                <a:lnTo>
                  <a:pt x="839216" y="292930"/>
                </a:lnTo>
                <a:lnTo>
                  <a:pt x="800796" y="314097"/>
                </a:lnTo>
                <a:lnTo>
                  <a:pt x="755772" y="332813"/>
                </a:lnTo>
                <a:lnTo>
                  <a:pt x="704851" y="348783"/>
                </a:lnTo>
                <a:lnTo>
                  <a:pt x="648738" y="361716"/>
                </a:lnTo>
                <a:lnTo>
                  <a:pt x="588140" y="371316"/>
                </a:lnTo>
                <a:lnTo>
                  <a:pt x="523762" y="377292"/>
                </a:lnTo>
                <a:lnTo>
                  <a:pt x="456311" y="379349"/>
                </a:lnTo>
                <a:lnTo>
                  <a:pt x="388862" y="377292"/>
                </a:lnTo>
                <a:lnTo>
                  <a:pt x="324492" y="371316"/>
                </a:lnTo>
                <a:lnTo>
                  <a:pt x="263906" y="361716"/>
                </a:lnTo>
                <a:lnTo>
                  <a:pt x="207808" y="348783"/>
                </a:lnTo>
                <a:lnTo>
                  <a:pt x="156904" y="332813"/>
                </a:lnTo>
                <a:lnTo>
                  <a:pt x="111897" y="314097"/>
                </a:lnTo>
                <a:lnTo>
                  <a:pt x="73493" y="292930"/>
                </a:lnTo>
                <a:lnTo>
                  <a:pt x="42397" y="269604"/>
                </a:lnTo>
                <a:lnTo>
                  <a:pt x="4945" y="217651"/>
                </a:lnTo>
                <a:lnTo>
                  <a:pt x="0" y="189611"/>
                </a:lnTo>
                <a:close/>
              </a:path>
            </a:pathLst>
          </a:custGeom>
          <a:ln w="9525">
            <a:solidFill>
              <a:srgbClr val="FF3300"/>
            </a:solidFill>
          </a:ln>
        </p:spPr>
        <p:txBody>
          <a:bodyPr wrap="square" lIns="0" tIns="0" rIns="0" bIns="0" rtlCol="0"/>
          <a:lstStyle/>
          <a:p>
            <a:endParaRPr/>
          </a:p>
        </p:txBody>
      </p:sp>
      <p:sp>
        <p:nvSpPr>
          <p:cNvPr id="19" name="object 19"/>
          <p:cNvSpPr/>
          <p:nvPr/>
        </p:nvSpPr>
        <p:spPr>
          <a:xfrm>
            <a:off x="6383401" y="3644901"/>
            <a:ext cx="768350" cy="287655"/>
          </a:xfrm>
          <a:custGeom>
            <a:avLst/>
            <a:gdLst/>
            <a:ahLst/>
            <a:cxnLst/>
            <a:rect l="l" t="t" r="r" b="b"/>
            <a:pathLst>
              <a:path w="768350" h="287654">
                <a:moveTo>
                  <a:pt x="0" y="143637"/>
                </a:moveTo>
                <a:lnTo>
                  <a:pt x="24030" y="93498"/>
                </a:lnTo>
                <a:lnTo>
                  <a:pt x="90338" y="51074"/>
                </a:lnTo>
                <a:lnTo>
                  <a:pt x="136638" y="33766"/>
                </a:lnTo>
                <a:lnTo>
                  <a:pt x="190255" y="19600"/>
                </a:lnTo>
                <a:lnTo>
                  <a:pt x="250106" y="8980"/>
                </a:lnTo>
                <a:lnTo>
                  <a:pt x="315107" y="2312"/>
                </a:lnTo>
                <a:lnTo>
                  <a:pt x="384175" y="0"/>
                </a:lnTo>
                <a:lnTo>
                  <a:pt x="453208" y="2312"/>
                </a:lnTo>
                <a:lnTo>
                  <a:pt x="518192" y="8980"/>
                </a:lnTo>
                <a:lnTo>
                  <a:pt x="578038" y="19600"/>
                </a:lnTo>
                <a:lnTo>
                  <a:pt x="631659" y="33766"/>
                </a:lnTo>
                <a:lnTo>
                  <a:pt x="677969" y="51074"/>
                </a:lnTo>
                <a:lnTo>
                  <a:pt x="715880" y="71119"/>
                </a:lnTo>
                <a:lnTo>
                  <a:pt x="762157" y="117805"/>
                </a:lnTo>
                <a:lnTo>
                  <a:pt x="768350" y="143637"/>
                </a:lnTo>
                <a:lnTo>
                  <a:pt x="762157" y="169472"/>
                </a:lnTo>
                <a:lnTo>
                  <a:pt x="715880" y="216186"/>
                </a:lnTo>
                <a:lnTo>
                  <a:pt x="677969" y="236252"/>
                </a:lnTo>
                <a:lnTo>
                  <a:pt x="631659" y="253581"/>
                </a:lnTo>
                <a:lnTo>
                  <a:pt x="578038" y="267767"/>
                </a:lnTo>
                <a:lnTo>
                  <a:pt x="518192" y="278404"/>
                </a:lnTo>
                <a:lnTo>
                  <a:pt x="453208" y="285083"/>
                </a:lnTo>
                <a:lnTo>
                  <a:pt x="384175" y="287400"/>
                </a:lnTo>
                <a:lnTo>
                  <a:pt x="315107" y="285083"/>
                </a:lnTo>
                <a:lnTo>
                  <a:pt x="250106" y="278404"/>
                </a:lnTo>
                <a:lnTo>
                  <a:pt x="190255" y="267767"/>
                </a:lnTo>
                <a:lnTo>
                  <a:pt x="136638" y="253581"/>
                </a:lnTo>
                <a:lnTo>
                  <a:pt x="90338" y="236252"/>
                </a:lnTo>
                <a:lnTo>
                  <a:pt x="52441" y="216186"/>
                </a:lnTo>
                <a:lnTo>
                  <a:pt x="6188" y="169472"/>
                </a:lnTo>
                <a:lnTo>
                  <a:pt x="0" y="143637"/>
                </a:lnTo>
                <a:close/>
              </a:path>
            </a:pathLst>
          </a:custGeom>
          <a:ln w="9524">
            <a:solidFill>
              <a:srgbClr val="FF3300"/>
            </a:solidFill>
          </a:ln>
        </p:spPr>
        <p:txBody>
          <a:bodyPr wrap="square" lIns="0" tIns="0" rIns="0" bIns="0" rtlCol="0"/>
          <a:lstStyle/>
          <a:p>
            <a:endParaRPr/>
          </a:p>
        </p:txBody>
      </p:sp>
      <p:sp>
        <p:nvSpPr>
          <p:cNvPr id="20" name="object 20"/>
          <p:cNvSpPr/>
          <p:nvPr/>
        </p:nvSpPr>
        <p:spPr>
          <a:xfrm>
            <a:off x="6383401" y="4257675"/>
            <a:ext cx="768350" cy="323850"/>
          </a:xfrm>
          <a:custGeom>
            <a:avLst/>
            <a:gdLst/>
            <a:ahLst/>
            <a:cxnLst/>
            <a:rect l="l" t="t" r="r" b="b"/>
            <a:pathLst>
              <a:path w="768350" h="323850">
                <a:moveTo>
                  <a:pt x="0" y="161925"/>
                </a:moveTo>
                <a:lnTo>
                  <a:pt x="19581" y="110752"/>
                </a:lnTo>
                <a:lnTo>
                  <a:pt x="74111" y="66303"/>
                </a:lnTo>
                <a:lnTo>
                  <a:pt x="112506" y="47434"/>
                </a:lnTo>
                <a:lnTo>
                  <a:pt x="157267" y="31248"/>
                </a:lnTo>
                <a:lnTo>
                  <a:pt x="207605" y="18077"/>
                </a:lnTo>
                <a:lnTo>
                  <a:pt x="262729" y="8257"/>
                </a:lnTo>
                <a:lnTo>
                  <a:pt x="321849" y="2119"/>
                </a:lnTo>
                <a:lnTo>
                  <a:pt x="384175" y="0"/>
                </a:lnTo>
                <a:lnTo>
                  <a:pt x="446469" y="2119"/>
                </a:lnTo>
                <a:lnTo>
                  <a:pt x="505571" y="8257"/>
                </a:lnTo>
                <a:lnTo>
                  <a:pt x="560688" y="18077"/>
                </a:lnTo>
                <a:lnTo>
                  <a:pt x="611027" y="31248"/>
                </a:lnTo>
                <a:lnTo>
                  <a:pt x="655796" y="47434"/>
                </a:lnTo>
                <a:lnTo>
                  <a:pt x="694202" y="66303"/>
                </a:lnTo>
                <a:lnTo>
                  <a:pt x="748756" y="110752"/>
                </a:lnTo>
                <a:lnTo>
                  <a:pt x="768350" y="161925"/>
                </a:lnTo>
                <a:lnTo>
                  <a:pt x="763319" y="188185"/>
                </a:lnTo>
                <a:lnTo>
                  <a:pt x="725453" y="236329"/>
                </a:lnTo>
                <a:lnTo>
                  <a:pt x="655796" y="276415"/>
                </a:lnTo>
                <a:lnTo>
                  <a:pt x="611027" y="292601"/>
                </a:lnTo>
                <a:lnTo>
                  <a:pt x="560688" y="305772"/>
                </a:lnTo>
                <a:lnTo>
                  <a:pt x="505571" y="315592"/>
                </a:lnTo>
                <a:lnTo>
                  <a:pt x="446469" y="321730"/>
                </a:lnTo>
                <a:lnTo>
                  <a:pt x="384175" y="323850"/>
                </a:lnTo>
                <a:lnTo>
                  <a:pt x="321849" y="321730"/>
                </a:lnTo>
                <a:lnTo>
                  <a:pt x="262729" y="315592"/>
                </a:lnTo>
                <a:lnTo>
                  <a:pt x="207605" y="305772"/>
                </a:lnTo>
                <a:lnTo>
                  <a:pt x="157267" y="292601"/>
                </a:lnTo>
                <a:lnTo>
                  <a:pt x="112506" y="276415"/>
                </a:lnTo>
                <a:lnTo>
                  <a:pt x="74111" y="257546"/>
                </a:lnTo>
                <a:lnTo>
                  <a:pt x="19581" y="213097"/>
                </a:lnTo>
                <a:lnTo>
                  <a:pt x="0" y="161925"/>
                </a:lnTo>
                <a:close/>
              </a:path>
            </a:pathLst>
          </a:custGeom>
          <a:ln w="9525">
            <a:solidFill>
              <a:srgbClr val="FF3300"/>
            </a:solidFill>
          </a:ln>
        </p:spPr>
        <p:txBody>
          <a:bodyPr wrap="square" lIns="0" tIns="0" rIns="0" bIns="0" rtlCol="0"/>
          <a:lstStyle/>
          <a:p>
            <a:endParaRPr/>
          </a:p>
        </p:txBody>
      </p:sp>
      <p:sp>
        <p:nvSpPr>
          <p:cNvPr id="21" name="object 21"/>
          <p:cNvSpPr/>
          <p:nvPr/>
        </p:nvSpPr>
        <p:spPr>
          <a:xfrm>
            <a:off x="4799077" y="5354701"/>
            <a:ext cx="936625" cy="342900"/>
          </a:xfrm>
          <a:custGeom>
            <a:avLst/>
            <a:gdLst/>
            <a:ahLst/>
            <a:cxnLst/>
            <a:rect l="l" t="t" r="r" b="b"/>
            <a:pathLst>
              <a:path w="936625" h="342900">
                <a:moveTo>
                  <a:pt x="0" y="171450"/>
                </a:moveTo>
                <a:lnTo>
                  <a:pt x="19817" y="121913"/>
                </a:lnTo>
                <a:lnTo>
                  <a:pt x="75414" y="78070"/>
                </a:lnTo>
                <a:lnTo>
                  <a:pt x="114822" y="58944"/>
                </a:lnTo>
                <a:lnTo>
                  <a:pt x="161005" y="42035"/>
                </a:lnTo>
                <a:lnTo>
                  <a:pt x="213241" y="27608"/>
                </a:lnTo>
                <a:lnTo>
                  <a:pt x="270807" y="15926"/>
                </a:lnTo>
                <a:lnTo>
                  <a:pt x="332978" y="7254"/>
                </a:lnTo>
                <a:lnTo>
                  <a:pt x="399033" y="1857"/>
                </a:lnTo>
                <a:lnTo>
                  <a:pt x="468249" y="0"/>
                </a:lnTo>
                <a:lnTo>
                  <a:pt x="537467" y="1857"/>
                </a:lnTo>
                <a:lnTo>
                  <a:pt x="603530" y="7254"/>
                </a:lnTo>
                <a:lnTo>
                  <a:pt x="665714" y="15926"/>
                </a:lnTo>
                <a:lnTo>
                  <a:pt x="723294" y="27608"/>
                </a:lnTo>
                <a:lnTo>
                  <a:pt x="775547" y="42035"/>
                </a:lnTo>
                <a:lnTo>
                  <a:pt x="821747" y="58944"/>
                </a:lnTo>
                <a:lnTo>
                  <a:pt x="861172" y="78070"/>
                </a:lnTo>
                <a:lnTo>
                  <a:pt x="893096" y="99148"/>
                </a:lnTo>
                <a:lnTo>
                  <a:pt x="931547" y="146102"/>
                </a:lnTo>
                <a:lnTo>
                  <a:pt x="936625" y="171450"/>
                </a:lnTo>
                <a:lnTo>
                  <a:pt x="931547" y="196770"/>
                </a:lnTo>
                <a:lnTo>
                  <a:pt x="893096" y="243690"/>
                </a:lnTo>
                <a:lnTo>
                  <a:pt x="861172" y="264760"/>
                </a:lnTo>
                <a:lnTo>
                  <a:pt x="821747" y="283881"/>
                </a:lnTo>
                <a:lnTo>
                  <a:pt x="775547" y="300789"/>
                </a:lnTo>
                <a:lnTo>
                  <a:pt x="723294" y="315218"/>
                </a:lnTo>
                <a:lnTo>
                  <a:pt x="665714" y="326903"/>
                </a:lnTo>
                <a:lnTo>
                  <a:pt x="603530" y="335578"/>
                </a:lnTo>
                <a:lnTo>
                  <a:pt x="537467" y="340977"/>
                </a:lnTo>
                <a:lnTo>
                  <a:pt x="468249" y="342836"/>
                </a:lnTo>
                <a:lnTo>
                  <a:pt x="399033" y="340977"/>
                </a:lnTo>
                <a:lnTo>
                  <a:pt x="332978" y="335578"/>
                </a:lnTo>
                <a:lnTo>
                  <a:pt x="270807" y="326903"/>
                </a:lnTo>
                <a:lnTo>
                  <a:pt x="213241" y="315218"/>
                </a:lnTo>
                <a:lnTo>
                  <a:pt x="161005" y="300789"/>
                </a:lnTo>
                <a:lnTo>
                  <a:pt x="114822" y="283881"/>
                </a:lnTo>
                <a:lnTo>
                  <a:pt x="75414" y="264760"/>
                </a:lnTo>
                <a:lnTo>
                  <a:pt x="43505" y="243690"/>
                </a:lnTo>
                <a:lnTo>
                  <a:pt x="5074" y="196770"/>
                </a:lnTo>
                <a:lnTo>
                  <a:pt x="0" y="171450"/>
                </a:lnTo>
                <a:close/>
              </a:path>
            </a:pathLst>
          </a:custGeom>
          <a:ln w="9524">
            <a:solidFill>
              <a:srgbClr val="FF3300"/>
            </a:solidFill>
          </a:ln>
        </p:spPr>
        <p:txBody>
          <a:bodyPr wrap="square" lIns="0" tIns="0" rIns="0" bIns="0" rtlCol="0"/>
          <a:lstStyle/>
          <a:p>
            <a:endParaRPr/>
          </a:p>
        </p:txBody>
      </p:sp>
      <p:sp>
        <p:nvSpPr>
          <p:cNvPr id="24" name="object 24"/>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25" name="object 25"/>
          <p:cNvSpPr/>
          <p:nvPr/>
        </p:nvSpPr>
        <p:spPr>
          <a:xfrm>
            <a:off x="3430652" y="3625913"/>
            <a:ext cx="936625" cy="360680"/>
          </a:xfrm>
          <a:custGeom>
            <a:avLst/>
            <a:gdLst/>
            <a:ahLst/>
            <a:cxnLst/>
            <a:rect l="l" t="t" r="r" b="b"/>
            <a:pathLst>
              <a:path w="936625" h="360679">
                <a:moveTo>
                  <a:pt x="0" y="360362"/>
                </a:moveTo>
                <a:lnTo>
                  <a:pt x="936625" y="360362"/>
                </a:lnTo>
                <a:lnTo>
                  <a:pt x="936625" y="0"/>
                </a:lnTo>
                <a:lnTo>
                  <a:pt x="0" y="0"/>
                </a:lnTo>
                <a:lnTo>
                  <a:pt x="0" y="360362"/>
                </a:lnTo>
                <a:close/>
              </a:path>
            </a:pathLst>
          </a:custGeom>
          <a:solidFill>
            <a:srgbClr val="D9D9D9"/>
          </a:solidFill>
        </p:spPr>
        <p:txBody>
          <a:bodyPr wrap="square" lIns="0" tIns="0" rIns="0" bIns="0" rtlCol="0"/>
          <a:lstStyle/>
          <a:p>
            <a:endParaRPr/>
          </a:p>
        </p:txBody>
      </p:sp>
      <p:sp>
        <p:nvSpPr>
          <p:cNvPr id="26" name="object 26"/>
          <p:cNvSpPr/>
          <p:nvPr/>
        </p:nvSpPr>
        <p:spPr>
          <a:xfrm>
            <a:off x="3430652" y="4273613"/>
            <a:ext cx="936625" cy="360680"/>
          </a:xfrm>
          <a:custGeom>
            <a:avLst/>
            <a:gdLst/>
            <a:ahLst/>
            <a:cxnLst/>
            <a:rect l="l" t="t" r="r" b="b"/>
            <a:pathLst>
              <a:path w="936625" h="360679">
                <a:moveTo>
                  <a:pt x="0" y="360362"/>
                </a:moveTo>
                <a:lnTo>
                  <a:pt x="936625" y="360362"/>
                </a:lnTo>
                <a:lnTo>
                  <a:pt x="936625" y="0"/>
                </a:lnTo>
                <a:lnTo>
                  <a:pt x="0" y="0"/>
                </a:lnTo>
                <a:lnTo>
                  <a:pt x="0" y="360362"/>
                </a:lnTo>
                <a:close/>
              </a:path>
            </a:pathLst>
          </a:custGeom>
          <a:solidFill>
            <a:srgbClr val="D9D9D9"/>
          </a:solidFill>
        </p:spPr>
        <p:txBody>
          <a:bodyPr wrap="square" lIns="0" tIns="0" rIns="0" bIns="0" rtlCol="0"/>
          <a:lstStyle/>
          <a:p>
            <a:endParaRPr/>
          </a:p>
        </p:txBody>
      </p:sp>
      <p:sp>
        <p:nvSpPr>
          <p:cNvPr id="27" name="object 27"/>
          <p:cNvSpPr/>
          <p:nvPr/>
        </p:nvSpPr>
        <p:spPr>
          <a:xfrm>
            <a:off x="5159376" y="3625913"/>
            <a:ext cx="936625" cy="360680"/>
          </a:xfrm>
          <a:custGeom>
            <a:avLst/>
            <a:gdLst/>
            <a:ahLst/>
            <a:cxnLst/>
            <a:rect l="l" t="t" r="r" b="b"/>
            <a:pathLst>
              <a:path w="936625" h="360679">
                <a:moveTo>
                  <a:pt x="0" y="360362"/>
                </a:moveTo>
                <a:lnTo>
                  <a:pt x="936625" y="360362"/>
                </a:lnTo>
                <a:lnTo>
                  <a:pt x="936625" y="0"/>
                </a:lnTo>
                <a:lnTo>
                  <a:pt x="0" y="0"/>
                </a:lnTo>
                <a:lnTo>
                  <a:pt x="0" y="360362"/>
                </a:lnTo>
                <a:close/>
              </a:path>
            </a:pathLst>
          </a:custGeom>
          <a:solidFill>
            <a:srgbClr val="D9D9D9"/>
          </a:solidFill>
        </p:spPr>
        <p:txBody>
          <a:bodyPr wrap="square" lIns="0" tIns="0" rIns="0" bIns="0" rtlCol="0"/>
          <a:lstStyle/>
          <a:p>
            <a:endParaRPr/>
          </a:p>
        </p:txBody>
      </p:sp>
      <p:sp>
        <p:nvSpPr>
          <p:cNvPr id="28" name="object 28"/>
          <p:cNvSpPr/>
          <p:nvPr/>
        </p:nvSpPr>
        <p:spPr>
          <a:xfrm>
            <a:off x="5159376" y="4273551"/>
            <a:ext cx="936625" cy="288925"/>
          </a:xfrm>
          <a:custGeom>
            <a:avLst/>
            <a:gdLst/>
            <a:ahLst/>
            <a:cxnLst/>
            <a:rect l="l" t="t" r="r" b="b"/>
            <a:pathLst>
              <a:path w="936625" h="288925">
                <a:moveTo>
                  <a:pt x="0" y="288925"/>
                </a:moveTo>
                <a:lnTo>
                  <a:pt x="936625" y="288925"/>
                </a:lnTo>
                <a:lnTo>
                  <a:pt x="936625" y="0"/>
                </a:lnTo>
                <a:lnTo>
                  <a:pt x="0" y="0"/>
                </a:lnTo>
                <a:lnTo>
                  <a:pt x="0" y="288925"/>
                </a:lnTo>
                <a:close/>
              </a:path>
            </a:pathLst>
          </a:custGeom>
          <a:solidFill>
            <a:srgbClr val="D9D9D9"/>
          </a:solidFill>
        </p:spPr>
        <p:txBody>
          <a:bodyPr wrap="square" lIns="0" tIns="0" rIns="0" bIns="0" rtlCol="0"/>
          <a:lstStyle/>
          <a:p>
            <a:endParaRPr/>
          </a:p>
        </p:txBody>
      </p:sp>
      <p:sp>
        <p:nvSpPr>
          <p:cNvPr id="29" name="object 29"/>
          <p:cNvSpPr/>
          <p:nvPr/>
        </p:nvSpPr>
        <p:spPr>
          <a:xfrm>
            <a:off x="3787775" y="3841750"/>
            <a:ext cx="2595880" cy="1518920"/>
          </a:xfrm>
          <a:custGeom>
            <a:avLst/>
            <a:gdLst/>
            <a:ahLst/>
            <a:cxnLst/>
            <a:rect l="l" t="t" r="r" b="b"/>
            <a:pathLst>
              <a:path w="2595879" h="1518920">
                <a:moveTo>
                  <a:pt x="2526518" y="32928"/>
                </a:moveTo>
                <a:lnTo>
                  <a:pt x="0" y="1507363"/>
                </a:lnTo>
                <a:lnTo>
                  <a:pt x="6350" y="1518412"/>
                </a:lnTo>
                <a:lnTo>
                  <a:pt x="2532905" y="43903"/>
                </a:lnTo>
                <a:lnTo>
                  <a:pt x="2526518" y="32928"/>
                </a:lnTo>
                <a:close/>
              </a:path>
              <a:path w="2595879" h="1518920">
                <a:moveTo>
                  <a:pt x="2578165" y="26543"/>
                </a:moveTo>
                <a:lnTo>
                  <a:pt x="2537460" y="26543"/>
                </a:lnTo>
                <a:lnTo>
                  <a:pt x="2543937" y="37464"/>
                </a:lnTo>
                <a:lnTo>
                  <a:pt x="2532905" y="43903"/>
                </a:lnTo>
                <a:lnTo>
                  <a:pt x="2548890" y="71374"/>
                </a:lnTo>
                <a:lnTo>
                  <a:pt x="2578165" y="26543"/>
                </a:lnTo>
                <a:close/>
              </a:path>
              <a:path w="2595879" h="1518920">
                <a:moveTo>
                  <a:pt x="2537460" y="26543"/>
                </a:moveTo>
                <a:lnTo>
                  <a:pt x="2526518" y="32928"/>
                </a:lnTo>
                <a:lnTo>
                  <a:pt x="2532905" y="43903"/>
                </a:lnTo>
                <a:lnTo>
                  <a:pt x="2543937" y="37464"/>
                </a:lnTo>
                <a:lnTo>
                  <a:pt x="2537460" y="26543"/>
                </a:lnTo>
                <a:close/>
              </a:path>
              <a:path w="2595879" h="1518920">
                <a:moveTo>
                  <a:pt x="2595499" y="0"/>
                </a:moveTo>
                <a:lnTo>
                  <a:pt x="2510536" y="5461"/>
                </a:lnTo>
                <a:lnTo>
                  <a:pt x="2526518" y="32928"/>
                </a:lnTo>
                <a:lnTo>
                  <a:pt x="2537460" y="26543"/>
                </a:lnTo>
                <a:lnTo>
                  <a:pt x="2578165" y="26543"/>
                </a:lnTo>
                <a:lnTo>
                  <a:pt x="2595499" y="0"/>
                </a:lnTo>
                <a:close/>
              </a:path>
            </a:pathLst>
          </a:custGeom>
          <a:solidFill>
            <a:srgbClr val="FF3300"/>
          </a:solidFill>
        </p:spPr>
        <p:txBody>
          <a:bodyPr wrap="square" lIns="0" tIns="0" rIns="0" bIns="0" rtlCol="0"/>
          <a:lstStyle/>
          <a:p>
            <a:endParaRPr/>
          </a:p>
        </p:txBody>
      </p:sp>
      <p:sp>
        <p:nvSpPr>
          <p:cNvPr id="30" name="object 30"/>
          <p:cNvSpPr/>
          <p:nvPr/>
        </p:nvSpPr>
        <p:spPr>
          <a:xfrm>
            <a:off x="4004311" y="4412742"/>
            <a:ext cx="2379345" cy="1019175"/>
          </a:xfrm>
          <a:custGeom>
            <a:avLst/>
            <a:gdLst/>
            <a:ahLst/>
            <a:cxnLst/>
            <a:rect l="l" t="t" r="r" b="b"/>
            <a:pathLst>
              <a:path w="2379345" h="1019175">
                <a:moveTo>
                  <a:pt x="2306394" y="29235"/>
                </a:moveTo>
                <a:lnTo>
                  <a:pt x="0" y="1007490"/>
                </a:lnTo>
                <a:lnTo>
                  <a:pt x="5079" y="1019174"/>
                </a:lnTo>
                <a:lnTo>
                  <a:pt x="2311347" y="40919"/>
                </a:lnTo>
                <a:lnTo>
                  <a:pt x="2306394" y="29235"/>
                </a:lnTo>
                <a:close/>
              </a:path>
              <a:path w="2379345" h="1019175">
                <a:moveTo>
                  <a:pt x="2362747" y="24256"/>
                </a:moveTo>
                <a:lnTo>
                  <a:pt x="2318130" y="24256"/>
                </a:lnTo>
                <a:lnTo>
                  <a:pt x="2323084" y="35940"/>
                </a:lnTo>
                <a:lnTo>
                  <a:pt x="2311347" y="40919"/>
                </a:lnTo>
                <a:lnTo>
                  <a:pt x="2323718" y="70103"/>
                </a:lnTo>
                <a:lnTo>
                  <a:pt x="2362747" y="24256"/>
                </a:lnTo>
                <a:close/>
              </a:path>
              <a:path w="2379345" h="1019175">
                <a:moveTo>
                  <a:pt x="2318130" y="24256"/>
                </a:moveTo>
                <a:lnTo>
                  <a:pt x="2306394" y="29235"/>
                </a:lnTo>
                <a:lnTo>
                  <a:pt x="2311347" y="40919"/>
                </a:lnTo>
                <a:lnTo>
                  <a:pt x="2323084" y="35940"/>
                </a:lnTo>
                <a:lnTo>
                  <a:pt x="2318130" y="24256"/>
                </a:lnTo>
                <a:close/>
              </a:path>
              <a:path w="2379345" h="1019175">
                <a:moveTo>
                  <a:pt x="2294001" y="0"/>
                </a:moveTo>
                <a:lnTo>
                  <a:pt x="2306394" y="29235"/>
                </a:lnTo>
                <a:lnTo>
                  <a:pt x="2318130" y="24256"/>
                </a:lnTo>
                <a:lnTo>
                  <a:pt x="2362747" y="24256"/>
                </a:lnTo>
                <a:lnTo>
                  <a:pt x="2378964" y="5206"/>
                </a:lnTo>
                <a:lnTo>
                  <a:pt x="2294001" y="0"/>
                </a:lnTo>
                <a:close/>
              </a:path>
            </a:pathLst>
          </a:custGeom>
          <a:solidFill>
            <a:srgbClr val="FF3300"/>
          </a:solidFill>
        </p:spPr>
        <p:txBody>
          <a:bodyPr wrap="square" lIns="0" tIns="0" rIns="0" bIns="0" rtlCol="0"/>
          <a:lstStyle/>
          <a:p>
            <a:endParaRPr/>
          </a:p>
        </p:txBody>
      </p:sp>
      <p:sp>
        <p:nvSpPr>
          <p:cNvPr id="31" name="object 31"/>
          <p:cNvSpPr/>
          <p:nvPr/>
        </p:nvSpPr>
        <p:spPr>
          <a:xfrm>
            <a:off x="5443347" y="3933825"/>
            <a:ext cx="1157605" cy="1443990"/>
          </a:xfrm>
          <a:custGeom>
            <a:avLst/>
            <a:gdLst/>
            <a:ahLst/>
            <a:cxnLst/>
            <a:rect l="l" t="t" r="r" b="b"/>
            <a:pathLst>
              <a:path w="1157604" h="1443989">
                <a:moveTo>
                  <a:pt x="1104927" y="55553"/>
                </a:moveTo>
                <a:lnTo>
                  <a:pt x="0" y="1435862"/>
                </a:lnTo>
                <a:lnTo>
                  <a:pt x="9905" y="1443863"/>
                </a:lnTo>
                <a:lnTo>
                  <a:pt x="1114864" y="63515"/>
                </a:lnTo>
                <a:lnTo>
                  <a:pt x="1104927" y="55553"/>
                </a:lnTo>
                <a:close/>
              </a:path>
              <a:path w="1157604" h="1443989">
                <a:moveTo>
                  <a:pt x="1147678" y="45593"/>
                </a:moveTo>
                <a:lnTo>
                  <a:pt x="1112901" y="45593"/>
                </a:lnTo>
                <a:lnTo>
                  <a:pt x="1122806" y="53593"/>
                </a:lnTo>
                <a:lnTo>
                  <a:pt x="1114864" y="63515"/>
                </a:lnTo>
                <a:lnTo>
                  <a:pt x="1139570" y="83312"/>
                </a:lnTo>
                <a:lnTo>
                  <a:pt x="1147678" y="45593"/>
                </a:lnTo>
                <a:close/>
              </a:path>
              <a:path w="1157604" h="1443989">
                <a:moveTo>
                  <a:pt x="1112901" y="45593"/>
                </a:moveTo>
                <a:lnTo>
                  <a:pt x="1104927" y="55553"/>
                </a:lnTo>
                <a:lnTo>
                  <a:pt x="1114864" y="63515"/>
                </a:lnTo>
                <a:lnTo>
                  <a:pt x="1122806" y="53593"/>
                </a:lnTo>
                <a:lnTo>
                  <a:pt x="1112901" y="45593"/>
                </a:lnTo>
                <a:close/>
              </a:path>
              <a:path w="1157604" h="1443989">
                <a:moveTo>
                  <a:pt x="1157477" y="0"/>
                </a:moveTo>
                <a:lnTo>
                  <a:pt x="1080135" y="35687"/>
                </a:lnTo>
                <a:lnTo>
                  <a:pt x="1104927" y="55553"/>
                </a:lnTo>
                <a:lnTo>
                  <a:pt x="1112901" y="45593"/>
                </a:lnTo>
                <a:lnTo>
                  <a:pt x="1147678" y="45593"/>
                </a:lnTo>
                <a:lnTo>
                  <a:pt x="1157477" y="0"/>
                </a:lnTo>
                <a:close/>
              </a:path>
            </a:pathLst>
          </a:custGeom>
          <a:solidFill>
            <a:srgbClr val="FF3300"/>
          </a:solidFill>
        </p:spPr>
        <p:txBody>
          <a:bodyPr wrap="square" lIns="0" tIns="0" rIns="0" bIns="0" rtlCol="0"/>
          <a:lstStyle/>
          <a:p>
            <a:endParaRPr/>
          </a:p>
        </p:txBody>
      </p:sp>
      <p:sp>
        <p:nvSpPr>
          <p:cNvPr id="32" name="object 32"/>
          <p:cNvSpPr/>
          <p:nvPr/>
        </p:nvSpPr>
        <p:spPr>
          <a:xfrm>
            <a:off x="5659755" y="4508501"/>
            <a:ext cx="941069" cy="941069"/>
          </a:xfrm>
          <a:custGeom>
            <a:avLst/>
            <a:gdLst/>
            <a:ahLst/>
            <a:cxnLst/>
            <a:rect l="l" t="t" r="r" b="b"/>
            <a:pathLst>
              <a:path w="941070" h="941070">
                <a:moveTo>
                  <a:pt x="882714" y="49340"/>
                </a:moveTo>
                <a:lnTo>
                  <a:pt x="0" y="932180"/>
                </a:lnTo>
                <a:lnTo>
                  <a:pt x="8890" y="941069"/>
                </a:lnTo>
                <a:lnTo>
                  <a:pt x="891729" y="58355"/>
                </a:lnTo>
                <a:lnTo>
                  <a:pt x="882714" y="49340"/>
                </a:lnTo>
                <a:close/>
              </a:path>
              <a:path w="941070" h="941070">
                <a:moveTo>
                  <a:pt x="927608" y="40386"/>
                </a:moveTo>
                <a:lnTo>
                  <a:pt x="891667" y="40386"/>
                </a:lnTo>
                <a:lnTo>
                  <a:pt x="900684" y="49402"/>
                </a:lnTo>
                <a:lnTo>
                  <a:pt x="891729" y="58355"/>
                </a:lnTo>
                <a:lnTo>
                  <a:pt x="914146" y="80772"/>
                </a:lnTo>
                <a:lnTo>
                  <a:pt x="927608" y="40386"/>
                </a:lnTo>
                <a:close/>
              </a:path>
              <a:path w="941070" h="941070">
                <a:moveTo>
                  <a:pt x="891667" y="40386"/>
                </a:moveTo>
                <a:lnTo>
                  <a:pt x="882714" y="49340"/>
                </a:lnTo>
                <a:lnTo>
                  <a:pt x="891729" y="58355"/>
                </a:lnTo>
                <a:lnTo>
                  <a:pt x="900684" y="49402"/>
                </a:lnTo>
                <a:lnTo>
                  <a:pt x="891667" y="40386"/>
                </a:lnTo>
                <a:close/>
              </a:path>
              <a:path w="941070" h="941070">
                <a:moveTo>
                  <a:pt x="941070" y="0"/>
                </a:moveTo>
                <a:lnTo>
                  <a:pt x="860298" y="26924"/>
                </a:lnTo>
                <a:lnTo>
                  <a:pt x="882714" y="49340"/>
                </a:lnTo>
                <a:lnTo>
                  <a:pt x="891667" y="40386"/>
                </a:lnTo>
                <a:lnTo>
                  <a:pt x="927608" y="40386"/>
                </a:lnTo>
                <a:lnTo>
                  <a:pt x="941070" y="0"/>
                </a:lnTo>
                <a:close/>
              </a:path>
            </a:pathLst>
          </a:custGeom>
          <a:solidFill>
            <a:srgbClr val="FF3300"/>
          </a:solidFill>
        </p:spPr>
        <p:txBody>
          <a:bodyPr wrap="square" lIns="0" tIns="0" rIns="0" bIns="0" rtlCol="0"/>
          <a:lstStyle/>
          <a:p>
            <a:endParaRPr/>
          </a:p>
        </p:txBody>
      </p:sp>
      <p:sp>
        <p:nvSpPr>
          <p:cNvPr id="34" name="object 34"/>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5" name="object 35"/>
          <p:cNvSpPr txBox="1"/>
          <p:nvPr/>
        </p:nvSpPr>
        <p:spPr>
          <a:xfrm>
            <a:off x="2287016" y="346075"/>
            <a:ext cx="7993380" cy="889000"/>
          </a:xfrm>
          <a:prstGeom prst="rect">
            <a:avLst/>
          </a:prstGeom>
        </p:spPr>
        <p:txBody>
          <a:bodyPr vert="horz" wrap="square" lIns="0" tIns="12700" rIns="0" bIns="0" rtlCol="0">
            <a:spAutoFit/>
          </a:bodyPr>
          <a:lstStyle/>
          <a:p>
            <a:pPr marR="1178560" algn="r">
              <a:spcBef>
                <a:spcPts val="100"/>
              </a:spcBef>
            </a:pPr>
            <a:r>
              <a:rPr b="1" spc="-40" dirty="0">
                <a:solidFill>
                  <a:srgbClr val="5F5F5F"/>
                </a:solidFill>
                <a:latin typeface="Arial"/>
                <a:cs typeface="Arial"/>
              </a:rPr>
              <a:t>Test </a:t>
            </a:r>
            <a:r>
              <a:rPr b="1" dirty="0">
                <a:solidFill>
                  <a:srgbClr val="5F5F5F"/>
                </a:solidFill>
                <a:latin typeface="Arial"/>
                <a:cs typeface="Arial"/>
              </a:rPr>
              <a:t>du</a:t>
            </a:r>
            <a:r>
              <a:rPr b="1" spc="-40" dirty="0">
                <a:solidFill>
                  <a:srgbClr val="5F5F5F"/>
                </a:solidFill>
                <a:latin typeface="Arial"/>
                <a:cs typeface="Arial"/>
              </a:rPr>
              <a:t> </a:t>
            </a:r>
            <a:r>
              <a:rPr b="1" i="1" dirty="0">
                <a:solidFill>
                  <a:srgbClr val="5F5F5F"/>
                </a:solidFill>
                <a:latin typeface="Symbol"/>
                <a:cs typeface="Symbol"/>
              </a:rPr>
              <a:t></a:t>
            </a:r>
            <a:r>
              <a:rPr b="1" baseline="25462" dirty="0">
                <a:solidFill>
                  <a:srgbClr val="5F5F5F"/>
                </a:solidFill>
                <a:latin typeface="Arial"/>
                <a:cs typeface="Arial"/>
              </a:rPr>
              <a:t>2</a:t>
            </a:r>
            <a:endParaRPr baseline="25462" dirty="0">
              <a:latin typeface="Arial"/>
              <a:cs typeface="Arial"/>
            </a:endParaRPr>
          </a:p>
          <a:p>
            <a:pPr>
              <a:spcBef>
                <a:spcPts val="5"/>
              </a:spcBef>
            </a:pPr>
            <a:endParaRPr sz="2150" dirty="0">
              <a:latin typeface="Times New Roman"/>
              <a:cs typeface="Times New Roman"/>
            </a:endParaRPr>
          </a:p>
          <a:p>
            <a:pPr marL="12700"/>
            <a:r>
              <a:rPr spc="-5" dirty="0">
                <a:solidFill>
                  <a:srgbClr val="006666"/>
                </a:solidFill>
                <a:latin typeface="Arial"/>
                <a:cs typeface="Arial"/>
              </a:rPr>
              <a:t>35/1500 </a:t>
            </a:r>
            <a:r>
              <a:rPr dirty="0">
                <a:solidFill>
                  <a:srgbClr val="006666"/>
                </a:solidFill>
                <a:latin typeface="Arial"/>
                <a:cs typeface="Arial"/>
              </a:rPr>
              <a:t>= </a:t>
            </a:r>
            <a:r>
              <a:rPr spc="-5" dirty="0">
                <a:solidFill>
                  <a:srgbClr val="006666"/>
                </a:solidFill>
                <a:latin typeface="Arial"/>
                <a:cs typeface="Arial"/>
              </a:rPr>
              <a:t>2,33% malades</a:t>
            </a:r>
            <a:r>
              <a:rPr spc="-5" dirty="0">
                <a:latin typeface="Arial"/>
                <a:cs typeface="Arial"/>
              </a:rPr>
              <a:t>, </a:t>
            </a:r>
            <a:r>
              <a:rPr spc="-10" dirty="0">
                <a:latin typeface="Arial"/>
                <a:cs typeface="Arial"/>
              </a:rPr>
              <a:t>expo </a:t>
            </a:r>
            <a:r>
              <a:rPr spc="-5" dirty="0">
                <a:latin typeface="Arial"/>
                <a:cs typeface="Arial"/>
              </a:rPr>
              <a:t>ou non, </a:t>
            </a:r>
            <a:r>
              <a:rPr dirty="0">
                <a:latin typeface="Arial"/>
                <a:cs typeface="Arial"/>
              </a:rPr>
              <a:t>et </a:t>
            </a:r>
            <a:r>
              <a:rPr spc="-5" dirty="0">
                <a:solidFill>
                  <a:srgbClr val="006666"/>
                </a:solidFill>
                <a:latin typeface="Arial"/>
                <a:cs typeface="Arial"/>
              </a:rPr>
              <a:t>1465/1500 </a:t>
            </a:r>
            <a:r>
              <a:rPr dirty="0">
                <a:solidFill>
                  <a:srgbClr val="006666"/>
                </a:solidFill>
                <a:latin typeface="Arial"/>
                <a:cs typeface="Arial"/>
              </a:rPr>
              <a:t>= </a:t>
            </a:r>
            <a:r>
              <a:rPr spc="-5" dirty="0">
                <a:solidFill>
                  <a:srgbClr val="006666"/>
                </a:solidFill>
                <a:latin typeface="Arial"/>
                <a:cs typeface="Arial"/>
              </a:rPr>
              <a:t>97,66% non</a:t>
            </a:r>
            <a:r>
              <a:rPr spc="120" dirty="0">
                <a:solidFill>
                  <a:srgbClr val="006666"/>
                </a:solidFill>
                <a:latin typeface="Arial"/>
                <a:cs typeface="Arial"/>
              </a:rPr>
              <a:t> </a:t>
            </a:r>
            <a:r>
              <a:rPr spc="-5" dirty="0">
                <a:solidFill>
                  <a:srgbClr val="006666"/>
                </a:solidFill>
                <a:latin typeface="Arial"/>
                <a:cs typeface="Arial"/>
              </a:rPr>
              <a:t>malades</a:t>
            </a:r>
            <a:r>
              <a:rPr sz="1600" spc="-5" dirty="0">
                <a:solidFill>
                  <a:srgbClr val="006666"/>
                </a:solidFill>
                <a:latin typeface="Arial"/>
                <a:cs typeface="Arial"/>
              </a:rPr>
              <a:t>.</a:t>
            </a:r>
            <a:endParaRPr sz="1600" dirty="0">
              <a:latin typeface="Arial"/>
              <a:cs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9</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365959" y="3024582"/>
            <a:ext cx="7749540" cy="300355"/>
          </a:xfrm>
          <a:prstGeom prst="rect">
            <a:avLst/>
          </a:prstGeom>
        </p:spPr>
        <p:txBody>
          <a:bodyPr vert="horz" wrap="square" lIns="0" tIns="12700" rIns="0" bIns="0" rtlCol="0">
            <a:spAutoFit/>
          </a:bodyPr>
          <a:lstStyle/>
          <a:p>
            <a:pPr marL="12700">
              <a:spcBef>
                <a:spcPts val="100"/>
              </a:spcBef>
            </a:pPr>
            <a:r>
              <a:rPr b="1" i="1" dirty="0">
                <a:solidFill>
                  <a:srgbClr val="006666"/>
                </a:solidFill>
                <a:latin typeface="Symbol"/>
                <a:cs typeface="Symbol"/>
              </a:rPr>
              <a:t></a:t>
            </a:r>
            <a:r>
              <a:rPr b="1" dirty="0">
                <a:solidFill>
                  <a:srgbClr val="006666"/>
                </a:solidFill>
                <a:latin typeface="Arial"/>
                <a:cs typeface="Arial"/>
              </a:rPr>
              <a:t>2 = </a:t>
            </a:r>
            <a:r>
              <a:rPr sz="1600" b="1" spc="-15" dirty="0">
                <a:latin typeface="Arial"/>
                <a:cs typeface="Arial"/>
              </a:rPr>
              <a:t>(15-11,65)</a:t>
            </a:r>
            <a:r>
              <a:rPr sz="1575" b="1" spc="-22" baseline="26455" dirty="0">
                <a:latin typeface="Arial"/>
                <a:cs typeface="Arial"/>
              </a:rPr>
              <a:t>2</a:t>
            </a:r>
            <a:r>
              <a:rPr sz="1600" b="1" spc="-15" dirty="0">
                <a:latin typeface="Arial"/>
                <a:cs typeface="Arial"/>
              </a:rPr>
              <a:t>/11,65 </a:t>
            </a:r>
            <a:r>
              <a:rPr sz="1600" b="1" spc="-5" dirty="0">
                <a:latin typeface="Arial"/>
                <a:cs typeface="Arial"/>
              </a:rPr>
              <a:t>+ (20-23,35)</a:t>
            </a:r>
            <a:r>
              <a:rPr sz="1575" b="1" spc="-7" baseline="26455" dirty="0">
                <a:latin typeface="Arial"/>
                <a:cs typeface="Arial"/>
              </a:rPr>
              <a:t>2</a:t>
            </a:r>
            <a:r>
              <a:rPr sz="1600" b="1" spc="-5" dirty="0">
                <a:latin typeface="Arial"/>
                <a:cs typeface="Arial"/>
              </a:rPr>
              <a:t>/23,35 + (485-488,3)</a:t>
            </a:r>
            <a:r>
              <a:rPr sz="1575" b="1" spc="-7" baseline="26455" dirty="0">
                <a:latin typeface="Arial"/>
                <a:cs typeface="Arial"/>
              </a:rPr>
              <a:t>2</a:t>
            </a:r>
            <a:r>
              <a:rPr sz="1600" b="1" spc="-5" dirty="0">
                <a:latin typeface="Arial"/>
                <a:cs typeface="Arial"/>
              </a:rPr>
              <a:t>/488,3 +</a:t>
            </a:r>
            <a:r>
              <a:rPr sz="1600" b="1" spc="160" dirty="0">
                <a:latin typeface="Arial"/>
                <a:cs typeface="Arial"/>
              </a:rPr>
              <a:t> </a:t>
            </a:r>
            <a:r>
              <a:rPr sz="1600" b="1" spc="-5" dirty="0">
                <a:latin typeface="Arial"/>
                <a:cs typeface="Arial"/>
              </a:rPr>
              <a:t>(980-976,7)</a:t>
            </a:r>
            <a:r>
              <a:rPr sz="1575" b="1" spc="-7" baseline="26455" dirty="0">
                <a:latin typeface="Arial"/>
                <a:cs typeface="Arial"/>
              </a:rPr>
              <a:t>2</a:t>
            </a:r>
            <a:r>
              <a:rPr sz="1600" b="1" spc="-5" dirty="0">
                <a:latin typeface="Arial"/>
                <a:cs typeface="Arial"/>
              </a:rPr>
              <a:t>/976,7</a:t>
            </a:r>
            <a:endParaRPr sz="1600">
              <a:latin typeface="Arial"/>
              <a:cs typeface="Arial"/>
            </a:endParaRPr>
          </a:p>
        </p:txBody>
      </p:sp>
      <p:sp>
        <p:nvSpPr>
          <p:cNvPr id="5" name="object 5"/>
          <p:cNvSpPr txBox="1"/>
          <p:nvPr/>
        </p:nvSpPr>
        <p:spPr>
          <a:xfrm>
            <a:off x="5739129" y="3367785"/>
            <a:ext cx="236854" cy="299720"/>
          </a:xfrm>
          <a:prstGeom prst="rect">
            <a:avLst/>
          </a:prstGeom>
        </p:spPr>
        <p:txBody>
          <a:bodyPr vert="horz" wrap="square" lIns="0" tIns="12700" rIns="0" bIns="0" rtlCol="0">
            <a:spAutoFit/>
          </a:bodyPr>
          <a:lstStyle/>
          <a:p>
            <a:pPr marL="12700">
              <a:spcBef>
                <a:spcPts val="100"/>
              </a:spcBef>
            </a:pPr>
            <a:r>
              <a:rPr sz="2700" b="1" i="1" baseline="-16975" dirty="0">
                <a:solidFill>
                  <a:srgbClr val="006666"/>
                </a:solidFill>
                <a:latin typeface="Symbol"/>
                <a:cs typeface="Symbol"/>
              </a:rPr>
              <a:t></a:t>
            </a:r>
            <a:r>
              <a:rPr sz="1200" b="1" spc="-5" dirty="0">
                <a:solidFill>
                  <a:srgbClr val="006666"/>
                </a:solidFill>
                <a:latin typeface="Arial"/>
                <a:cs typeface="Arial"/>
              </a:rPr>
              <a:t>2</a:t>
            </a:r>
            <a:endParaRPr sz="1200">
              <a:latin typeface="Arial"/>
              <a:cs typeface="Arial"/>
            </a:endParaRPr>
          </a:p>
        </p:txBody>
      </p:sp>
      <p:sp>
        <p:nvSpPr>
          <p:cNvPr id="6" name="object 6"/>
          <p:cNvSpPr txBox="1"/>
          <p:nvPr/>
        </p:nvSpPr>
        <p:spPr>
          <a:xfrm>
            <a:off x="6075934" y="3436366"/>
            <a:ext cx="666750"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a:t>
            </a:r>
            <a:r>
              <a:rPr b="1" spc="-75" dirty="0">
                <a:solidFill>
                  <a:srgbClr val="006666"/>
                </a:solidFill>
                <a:latin typeface="Arial"/>
                <a:cs typeface="Arial"/>
              </a:rPr>
              <a:t> </a:t>
            </a:r>
            <a:r>
              <a:rPr b="1" spc="-5" dirty="0">
                <a:solidFill>
                  <a:srgbClr val="006666"/>
                </a:solidFill>
                <a:latin typeface="Arial"/>
                <a:cs typeface="Arial"/>
              </a:rPr>
              <a:t>1,42</a:t>
            </a:r>
            <a:endParaRPr>
              <a:latin typeface="Arial"/>
              <a:cs typeface="Arial"/>
            </a:endParaRPr>
          </a:p>
        </p:txBody>
      </p:sp>
      <p:sp>
        <p:nvSpPr>
          <p:cNvPr id="7" name="object 7"/>
          <p:cNvSpPr txBox="1"/>
          <p:nvPr/>
        </p:nvSpPr>
        <p:spPr>
          <a:xfrm>
            <a:off x="2047443" y="3710685"/>
            <a:ext cx="8056880" cy="2110834"/>
          </a:xfrm>
          <a:prstGeom prst="rect">
            <a:avLst/>
          </a:prstGeom>
        </p:spPr>
        <p:txBody>
          <a:bodyPr vert="horz" wrap="square" lIns="0" tIns="149860" rIns="0" bIns="0" rtlCol="0">
            <a:spAutoFit/>
          </a:bodyPr>
          <a:lstStyle/>
          <a:p>
            <a:pPr marL="12700">
              <a:spcBef>
                <a:spcPts val="1180"/>
              </a:spcBef>
            </a:pPr>
            <a:r>
              <a:rPr b="1" spc="-5" dirty="0">
                <a:latin typeface="Arial"/>
                <a:cs typeface="Arial"/>
              </a:rPr>
              <a:t>Nb </a:t>
            </a:r>
            <a:r>
              <a:rPr b="1" dirty="0">
                <a:latin typeface="Arial"/>
                <a:cs typeface="Arial"/>
              </a:rPr>
              <a:t>de </a:t>
            </a:r>
            <a:r>
              <a:rPr b="1" spc="-5" dirty="0">
                <a:latin typeface="Arial"/>
                <a:cs typeface="Arial"/>
              </a:rPr>
              <a:t>degrés de </a:t>
            </a:r>
            <a:r>
              <a:rPr b="1" dirty="0">
                <a:latin typeface="Arial"/>
                <a:cs typeface="Arial"/>
              </a:rPr>
              <a:t>liberté = (nb lignes-1)(nb </a:t>
            </a:r>
            <a:r>
              <a:rPr b="1" spc="-5" dirty="0">
                <a:latin typeface="Arial"/>
                <a:cs typeface="Arial"/>
              </a:rPr>
              <a:t>colonnes </a:t>
            </a:r>
            <a:r>
              <a:rPr b="1" dirty="0">
                <a:latin typeface="Arial"/>
                <a:cs typeface="Arial"/>
              </a:rPr>
              <a:t>– </a:t>
            </a:r>
            <a:r>
              <a:rPr b="1" spc="-5" dirty="0">
                <a:latin typeface="Arial"/>
                <a:cs typeface="Arial"/>
              </a:rPr>
              <a:t>1) </a:t>
            </a:r>
            <a:r>
              <a:rPr b="1" dirty="0">
                <a:latin typeface="Arial"/>
                <a:cs typeface="Arial"/>
              </a:rPr>
              <a:t>=</a:t>
            </a:r>
            <a:r>
              <a:rPr b="1" spc="-30" dirty="0">
                <a:latin typeface="Arial"/>
                <a:cs typeface="Arial"/>
              </a:rPr>
              <a:t> </a:t>
            </a:r>
            <a:r>
              <a:rPr b="1" spc="-5" dirty="0">
                <a:latin typeface="Arial"/>
                <a:cs typeface="Arial"/>
              </a:rPr>
              <a:t>1</a:t>
            </a:r>
            <a:endParaRPr>
              <a:latin typeface="Arial"/>
              <a:cs typeface="Arial"/>
            </a:endParaRPr>
          </a:p>
          <a:p>
            <a:pPr marL="12700">
              <a:spcBef>
                <a:spcPts val="1080"/>
              </a:spcBef>
            </a:pPr>
            <a:r>
              <a:rPr b="1" spc="-5" dirty="0">
                <a:latin typeface="Arial"/>
                <a:cs typeface="Arial"/>
              </a:rPr>
              <a:t>La table </a:t>
            </a:r>
            <a:r>
              <a:rPr b="1" dirty="0">
                <a:latin typeface="Arial"/>
                <a:cs typeface="Arial"/>
              </a:rPr>
              <a:t>du </a:t>
            </a:r>
            <a:r>
              <a:rPr b="1" i="1" dirty="0">
                <a:latin typeface="Symbol"/>
                <a:cs typeface="Symbol"/>
              </a:rPr>
              <a:t></a:t>
            </a:r>
            <a:r>
              <a:rPr b="1" baseline="25462" dirty="0">
                <a:latin typeface="Arial"/>
                <a:cs typeface="Arial"/>
              </a:rPr>
              <a:t>2 </a:t>
            </a:r>
            <a:r>
              <a:rPr b="1" dirty="0">
                <a:latin typeface="Arial"/>
                <a:cs typeface="Arial"/>
              </a:rPr>
              <a:t>indique que </a:t>
            </a:r>
            <a:r>
              <a:rPr b="1" i="1" dirty="0">
                <a:latin typeface="Symbol"/>
                <a:cs typeface="Symbol"/>
              </a:rPr>
              <a:t></a:t>
            </a:r>
            <a:r>
              <a:rPr b="1" baseline="25462" dirty="0">
                <a:latin typeface="Arial"/>
                <a:cs typeface="Arial"/>
              </a:rPr>
              <a:t>2 </a:t>
            </a:r>
            <a:r>
              <a:rPr b="1" spc="-5" dirty="0">
                <a:latin typeface="Arial"/>
                <a:cs typeface="Arial"/>
              </a:rPr>
              <a:t>calculé </a:t>
            </a:r>
            <a:r>
              <a:rPr b="1" dirty="0">
                <a:latin typeface="Arial"/>
                <a:cs typeface="Arial"/>
              </a:rPr>
              <a:t>&lt; </a:t>
            </a:r>
            <a:r>
              <a:rPr b="1" i="1" dirty="0">
                <a:latin typeface="Symbol"/>
                <a:cs typeface="Symbol"/>
              </a:rPr>
              <a:t></a:t>
            </a:r>
            <a:r>
              <a:rPr b="1" baseline="25462" dirty="0">
                <a:latin typeface="Arial"/>
                <a:cs typeface="Arial"/>
              </a:rPr>
              <a:t>2 </a:t>
            </a:r>
            <a:r>
              <a:rPr b="1" dirty="0">
                <a:latin typeface="Arial"/>
                <a:cs typeface="Arial"/>
              </a:rPr>
              <a:t>théorique ( </a:t>
            </a:r>
            <a:r>
              <a:rPr b="1" i="1" spc="-5" dirty="0">
                <a:latin typeface="Symbol"/>
                <a:cs typeface="Symbol"/>
              </a:rPr>
              <a:t></a:t>
            </a:r>
            <a:r>
              <a:rPr b="1" i="1" spc="-5" dirty="0">
                <a:latin typeface="Times New Roman"/>
                <a:cs typeface="Times New Roman"/>
              </a:rPr>
              <a:t> </a:t>
            </a:r>
            <a:r>
              <a:rPr b="1" dirty="0">
                <a:latin typeface="Arial"/>
                <a:cs typeface="Arial"/>
              </a:rPr>
              <a:t>= </a:t>
            </a:r>
            <a:r>
              <a:rPr b="1" spc="-10" dirty="0">
                <a:latin typeface="Arial"/>
                <a:cs typeface="Arial"/>
              </a:rPr>
              <a:t>5%, </a:t>
            </a:r>
            <a:r>
              <a:rPr b="1" dirty="0">
                <a:latin typeface="Arial"/>
                <a:cs typeface="Arial"/>
              </a:rPr>
              <a:t>soit</a:t>
            </a:r>
            <a:r>
              <a:rPr b="1" spc="480" dirty="0">
                <a:latin typeface="Arial"/>
                <a:cs typeface="Arial"/>
              </a:rPr>
              <a:t> </a:t>
            </a:r>
            <a:r>
              <a:rPr b="1" spc="-5" dirty="0">
                <a:latin typeface="Arial"/>
                <a:cs typeface="Arial"/>
              </a:rPr>
              <a:t>3,84)</a:t>
            </a:r>
            <a:endParaRPr>
              <a:latin typeface="Arial"/>
              <a:cs typeface="Arial"/>
            </a:endParaRPr>
          </a:p>
          <a:p>
            <a:pPr>
              <a:lnSpc>
                <a:spcPct val="100000"/>
              </a:lnSpc>
            </a:pPr>
            <a:endParaRPr sz="2200">
              <a:latin typeface="Times New Roman"/>
              <a:cs typeface="Times New Roman"/>
            </a:endParaRPr>
          </a:p>
          <a:p>
            <a:pPr marL="12700">
              <a:spcBef>
                <a:spcPts val="1789"/>
              </a:spcBef>
            </a:pPr>
            <a:r>
              <a:rPr b="1" spc="-5" dirty="0">
                <a:solidFill>
                  <a:srgbClr val="006666"/>
                </a:solidFill>
                <a:latin typeface="Arial"/>
                <a:cs typeface="Arial"/>
              </a:rPr>
              <a:t>Nous acceptons H0</a:t>
            </a:r>
            <a:r>
              <a:rPr b="1" spc="5"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marL="12700">
              <a:spcBef>
                <a:spcPts val="1080"/>
              </a:spcBef>
            </a:pPr>
            <a:r>
              <a:rPr b="1" dirty="0">
                <a:latin typeface="Arial"/>
                <a:cs typeface="Arial"/>
              </a:rPr>
              <a:t>Il </a:t>
            </a:r>
            <a:r>
              <a:rPr b="1" spc="-5" dirty="0">
                <a:latin typeface="Arial"/>
                <a:cs typeface="Arial"/>
              </a:rPr>
              <a:t>n’existe pas de relation entre expo benzène et apparition des</a:t>
            </a:r>
            <a:r>
              <a:rPr b="1" spc="155" dirty="0">
                <a:latin typeface="Arial"/>
                <a:cs typeface="Arial"/>
              </a:rPr>
              <a:t> </a:t>
            </a:r>
            <a:r>
              <a:rPr b="1" spc="-5" dirty="0">
                <a:latin typeface="Arial"/>
                <a:cs typeface="Arial"/>
              </a:rPr>
              <a:t>leucémies</a:t>
            </a:r>
            <a:r>
              <a:rPr sz="1600" b="1" spc="-5" dirty="0">
                <a:latin typeface="Arial"/>
                <a:cs typeface="Arial"/>
              </a:rPr>
              <a:t>.</a:t>
            </a:r>
            <a:endParaRPr sz="1600">
              <a:latin typeface="Arial"/>
              <a:cs typeface="Arial"/>
            </a:endParaRPr>
          </a:p>
        </p:txBody>
      </p:sp>
      <p:graphicFrame>
        <p:nvGraphicFramePr>
          <p:cNvPr id="8" name="object 8"/>
          <p:cNvGraphicFramePr>
            <a:graphicFrameLocks noGrp="1"/>
          </p:cNvGraphicFramePr>
          <p:nvPr/>
        </p:nvGraphicFramePr>
        <p:xfrm>
          <a:off x="2995612" y="1408176"/>
          <a:ext cx="5401308" cy="1228661"/>
        </p:xfrm>
        <a:graphic>
          <a:graphicData uri="http://schemas.openxmlformats.org/drawingml/2006/table">
            <a:tbl>
              <a:tblPr firstRow="1" bandRow="1">
                <a:tableStyleId>{2D5ABB26-0587-4C30-8999-92F81FD0307C}</a:tableStyleId>
              </a:tblPr>
              <a:tblGrid>
                <a:gridCol w="1079500">
                  <a:extLst>
                    <a:ext uri="{9D8B030D-6E8A-4147-A177-3AD203B41FA5}">
                      <a16:colId xmlns:a16="http://schemas.microsoft.com/office/drawing/2014/main" val="20000"/>
                    </a:ext>
                  </a:extLst>
                </a:gridCol>
                <a:gridCol w="1511300">
                  <a:extLst>
                    <a:ext uri="{9D8B030D-6E8A-4147-A177-3AD203B41FA5}">
                      <a16:colId xmlns:a16="http://schemas.microsoft.com/office/drawing/2014/main" val="20001"/>
                    </a:ext>
                  </a:extLst>
                </a:gridCol>
                <a:gridCol w="1945004">
                  <a:extLst>
                    <a:ext uri="{9D8B030D-6E8A-4147-A177-3AD203B41FA5}">
                      <a16:colId xmlns:a16="http://schemas.microsoft.com/office/drawing/2014/main" val="20002"/>
                    </a:ext>
                  </a:extLst>
                </a:gridCol>
                <a:gridCol w="865504">
                  <a:extLst>
                    <a:ext uri="{9D8B030D-6E8A-4147-A177-3AD203B41FA5}">
                      <a16:colId xmlns:a16="http://schemas.microsoft.com/office/drawing/2014/main" val="20003"/>
                    </a:ext>
                  </a:extLst>
                </a:gridCol>
              </a:tblGrid>
              <a:tr h="287337">
                <a:tc rowSpan="2">
                  <a:txBody>
                    <a:bodyPr/>
                    <a:lstStyle/>
                    <a:p>
                      <a:pPr>
                        <a:lnSpc>
                          <a:spcPct val="100000"/>
                        </a:lnSpc>
                        <a:spcBef>
                          <a:spcPts val="15"/>
                        </a:spcBef>
                      </a:pPr>
                      <a:endParaRPr sz="2050">
                        <a:latin typeface="Times New Roman"/>
                        <a:cs typeface="Times New Roman"/>
                      </a:endParaRPr>
                    </a:p>
                    <a:p>
                      <a:pPr marL="69215">
                        <a:lnSpc>
                          <a:spcPts val="2065"/>
                        </a:lnSpc>
                      </a:pPr>
                      <a:r>
                        <a:rPr sz="1800" spc="-5" dirty="0">
                          <a:latin typeface="Arial"/>
                          <a:cs typeface="Arial"/>
                        </a:rPr>
                        <a:t>Expo</a:t>
                      </a:r>
                      <a:endParaRPr sz="1800">
                        <a:latin typeface="Arial"/>
                        <a:cs typeface="Arial"/>
                      </a:endParaRPr>
                    </a:p>
                  </a:txBody>
                  <a:tcPr marL="0" marR="0" marT="190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R="179705" algn="r">
                        <a:lnSpc>
                          <a:spcPts val="1950"/>
                        </a:lnSpc>
                        <a:spcBef>
                          <a:spcPts val="210"/>
                        </a:spcBef>
                      </a:pPr>
                      <a:r>
                        <a:rPr sz="1800" dirty="0">
                          <a:latin typeface="Arial"/>
                          <a:cs typeface="Arial"/>
                        </a:rPr>
                        <a:t>L</a:t>
                      </a:r>
                      <a:r>
                        <a:rPr sz="1800" spc="-10" dirty="0">
                          <a:latin typeface="Arial"/>
                          <a:cs typeface="Arial"/>
                        </a:rPr>
                        <a:t>e</a:t>
                      </a:r>
                      <a:r>
                        <a:rPr sz="1800" dirty="0">
                          <a:latin typeface="Arial"/>
                          <a:cs typeface="Arial"/>
                        </a:rPr>
                        <a:t>uc</a:t>
                      </a:r>
                      <a:r>
                        <a:rPr sz="1800" spc="-10" dirty="0">
                          <a:latin typeface="Arial"/>
                          <a:cs typeface="Arial"/>
                        </a:rPr>
                        <a:t>é</a:t>
                      </a:r>
                      <a:r>
                        <a:rPr sz="1800" dirty="0">
                          <a:latin typeface="Arial"/>
                          <a:cs typeface="Arial"/>
                        </a:rPr>
                        <a:t>mi</a:t>
                      </a:r>
                      <a:r>
                        <a:rPr sz="1800" spc="-10" dirty="0">
                          <a:latin typeface="Arial"/>
                          <a:cs typeface="Arial"/>
                        </a:rPr>
                        <a:t>e</a:t>
                      </a:r>
                      <a:r>
                        <a:rPr sz="1800" dirty="0">
                          <a:latin typeface="Arial"/>
                          <a:cs typeface="Arial"/>
                        </a:rPr>
                        <a:t>s</a:t>
                      </a:r>
                      <a:endParaRPr sz="1800">
                        <a:latin typeface="Arial"/>
                        <a:cs typeface="Arial"/>
                      </a:endParaRPr>
                    </a:p>
                  </a:txBody>
                  <a:tcPr marL="0" marR="0" marT="266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L="323850">
                        <a:lnSpc>
                          <a:spcPts val="1950"/>
                        </a:lnSpc>
                        <a:spcBef>
                          <a:spcPts val="210"/>
                        </a:spcBef>
                      </a:pPr>
                      <a:r>
                        <a:rPr sz="1800" spc="-5" dirty="0">
                          <a:latin typeface="Arial"/>
                          <a:cs typeface="Arial"/>
                        </a:rPr>
                        <a:t>Non</a:t>
                      </a:r>
                      <a:r>
                        <a:rPr sz="1800" spc="-55" dirty="0">
                          <a:latin typeface="Arial"/>
                          <a:cs typeface="Arial"/>
                        </a:rPr>
                        <a:t> </a:t>
                      </a:r>
                      <a:r>
                        <a:rPr sz="1800" spc="-5" dirty="0">
                          <a:latin typeface="Arial"/>
                          <a:cs typeface="Arial"/>
                        </a:rPr>
                        <a:t>Leucémies</a:t>
                      </a:r>
                      <a:endParaRPr sz="1800">
                        <a:latin typeface="Arial"/>
                        <a:cs typeface="Arial"/>
                      </a:endParaRPr>
                    </a:p>
                  </a:txBody>
                  <a:tcPr marL="0" marR="0" marT="266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R="143510" algn="r">
                        <a:lnSpc>
                          <a:spcPts val="1950"/>
                        </a:lnSpc>
                        <a:spcBef>
                          <a:spcPts val="210"/>
                        </a:spcBef>
                      </a:pPr>
                      <a:r>
                        <a:rPr sz="1800" spc="-190" dirty="0">
                          <a:latin typeface="Arial"/>
                          <a:cs typeface="Arial"/>
                        </a:rPr>
                        <a:t>T</a:t>
                      </a:r>
                      <a:r>
                        <a:rPr sz="1800" dirty="0">
                          <a:latin typeface="Arial"/>
                          <a:cs typeface="Arial"/>
                        </a:rPr>
                        <a:t>ot</a:t>
                      </a:r>
                      <a:r>
                        <a:rPr sz="1800" spc="-10" dirty="0">
                          <a:latin typeface="Arial"/>
                          <a:cs typeface="Arial"/>
                        </a:rPr>
                        <a:t>a</a:t>
                      </a:r>
                      <a:r>
                        <a:rPr sz="1800" dirty="0">
                          <a:latin typeface="Arial"/>
                          <a:cs typeface="Arial"/>
                        </a:rPr>
                        <a:t>l</a:t>
                      </a:r>
                      <a:endParaRPr sz="1800">
                        <a:latin typeface="Arial"/>
                        <a:cs typeface="Arial"/>
                      </a:endParaRPr>
                    </a:p>
                  </a:txBody>
                  <a:tcPr marL="0" marR="0" marT="266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extLst>
                  <a:ext uri="{0D108BD9-81ED-4DB2-BD59-A6C34878D82A}">
                    <a16:rowId xmlns:a16="http://schemas.microsoft.com/office/drawing/2014/main" val="10000"/>
                  </a:ext>
                </a:extLst>
              </a:tr>
              <a:tr h="288925">
                <a:tc vMerge="1">
                  <a:txBody>
                    <a:bodyPr/>
                    <a:lstStyle/>
                    <a:p>
                      <a:endParaRPr/>
                    </a:p>
                  </a:txBody>
                  <a:tcPr marL="0" marR="0" marT="190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R="218440" algn="r">
                        <a:lnSpc>
                          <a:spcPts val="2065"/>
                        </a:lnSpc>
                        <a:spcBef>
                          <a:spcPts val="110"/>
                        </a:spcBef>
                        <a:tabLst>
                          <a:tab pos="445134" algn="l"/>
                        </a:tabLst>
                      </a:pPr>
                      <a:r>
                        <a:rPr sz="1800" dirty="0">
                          <a:latin typeface="Arial"/>
                          <a:cs typeface="Arial"/>
                        </a:rPr>
                        <a:t>15	</a:t>
                      </a:r>
                      <a:r>
                        <a:rPr sz="1800" spc="-140" dirty="0">
                          <a:solidFill>
                            <a:srgbClr val="FF3300"/>
                          </a:solidFill>
                          <a:latin typeface="Arial"/>
                          <a:cs typeface="Arial"/>
                        </a:rPr>
                        <a:t>1</a:t>
                      </a:r>
                      <a:r>
                        <a:rPr sz="1800" dirty="0">
                          <a:solidFill>
                            <a:srgbClr val="FF3300"/>
                          </a:solidFill>
                          <a:latin typeface="Arial"/>
                          <a:cs typeface="Arial"/>
                        </a:rPr>
                        <a:t>1,</a:t>
                      </a:r>
                      <a:r>
                        <a:rPr sz="1800" spc="-10" dirty="0">
                          <a:solidFill>
                            <a:srgbClr val="FF3300"/>
                          </a:solidFill>
                          <a:latin typeface="Arial"/>
                          <a:cs typeface="Arial"/>
                        </a:rPr>
                        <a:t>6</a:t>
                      </a:r>
                      <a:r>
                        <a:rPr sz="1800" dirty="0">
                          <a:solidFill>
                            <a:srgbClr val="FF3300"/>
                          </a:solidFill>
                          <a:latin typeface="Arial"/>
                          <a:cs typeface="Arial"/>
                        </a:rPr>
                        <a:t>5</a:t>
                      </a:r>
                      <a:endParaRPr sz="1800">
                        <a:latin typeface="Arial"/>
                        <a:cs typeface="Arial"/>
                      </a:endParaRPr>
                    </a:p>
                  </a:txBody>
                  <a:tcPr marL="0" marR="0" marT="139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L="476250">
                        <a:lnSpc>
                          <a:spcPts val="2065"/>
                        </a:lnSpc>
                        <a:spcBef>
                          <a:spcPts val="110"/>
                        </a:spcBef>
                        <a:tabLst>
                          <a:tab pos="1174750" algn="l"/>
                        </a:tabLst>
                      </a:pPr>
                      <a:r>
                        <a:rPr sz="1800" spc="-5" dirty="0">
                          <a:latin typeface="Arial"/>
                          <a:cs typeface="Arial"/>
                        </a:rPr>
                        <a:t>485	</a:t>
                      </a:r>
                      <a:r>
                        <a:rPr sz="1800" spc="-5" dirty="0">
                          <a:solidFill>
                            <a:srgbClr val="FF3300"/>
                          </a:solidFill>
                          <a:latin typeface="Arial"/>
                          <a:cs typeface="Arial"/>
                        </a:rPr>
                        <a:t>488,3</a:t>
                      </a:r>
                      <a:endParaRPr sz="1800">
                        <a:latin typeface="Arial"/>
                        <a:cs typeface="Arial"/>
                      </a:endParaRPr>
                    </a:p>
                  </a:txBody>
                  <a:tcPr marL="0" marR="0" marT="139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180340" algn="r">
                        <a:lnSpc>
                          <a:spcPts val="2065"/>
                        </a:lnSpc>
                        <a:spcBef>
                          <a:spcPts val="110"/>
                        </a:spcBef>
                      </a:pPr>
                      <a:r>
                        <a:rPr sz="1800" spc="-5" dirty="0">
                          <a:latin typeface="Arial"/>
                          <a:cs typeface="Arial"/>
                        </a:rPr>
                        <a:t>500</a:t>
                      </a:r>
                      <a:endParaRPr sz="1800">
                        <a:latin typeface="Arial"/>
                        <a:cs typeface="Arial"/>
                      </a:endParaRPr>
                    </a:p>
                  </a:txBody>
                  <a:tcPr marL="0" marR="0" marT="139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0001"/>
                  </a:ext>
                </a:extLst>
              </a:tr>
              <a:tr h="287274">
                <a:tc>
                  <a:txBody>
                    <a:bodyPr/>
                    <a:lstStyle/>
                    <a:p>
                      <a:pPr marL="69215">
                        <a:lnSpc>
                          <a:spcPts val="2155"/>
                        </a:lnSpc>
                      </a:pPr>
                      <a:r>
                        <a:rPr sz="1800" spc="-5" dirty="0">
                          <a:latin typeface="Arial"/>
                          <a:cs typeface="Arial"/>
                        </a:rPr>
                        <a:t>Non</a:t>
                      </a:r>
                      <a:r>
                        <a:rPr sz="1800" spc="-75" dirty="0">
                          <a:latin typeface="Arial"/>
                          <a:cs typeface="Arial"/>
                        </a:rPr>
                        <a:t> </a:t>
                      </a:r>
                      <a:r>
                        <a:rPr sz="1800" spc="-5" dirty="0">
                          <a:latin typeface="Arial"/>
                          <a:cs typeface="Arial"/>
                        </a:rPr>
                        <a:t>Expo</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R="177165" algn="r">
                        <a:lnSpc>
                          <a:spcPts val="2155"/>
                        </a:lnSpc>
                        <a:tabLst>
                          <a:tab pos="443865" algn="l"/>
                        </a:tabLst>
                      </a:pPr>
                      <a:r>
                        <a:rPr sz="1800" dirty="0">
                          <a:latin typeface="Arial"/>
                          <a:cs typeface="Arial"/>
                        </a:rPr>
                        <a:t>20	</a:t>
                      </a:r>
                      <a:r>
                        <a:rPr sz="1800" dirty="0">
                          <a:solidFill>
                            <a:srgbClr val="FF3300"/>
                          </a:solidFill>
                          <a:latin typeface="Arial"/>
                          <a:cs typeface="Arial"/>
                        </a:rPr>
                        <a:t>2</a:t>
                      </a:r>
                      <a:r>
                        <a:rPr sz="1800" spc="-10" dirty="0">
                          <a:solidFill>
                            <a:srgbClr val="FF3300"/>
                          </a:solidFill>
                          <a:latin typeface="Arial"/>
                          <a:cs typeface="Arial"/>
                        </a:rPr>
                        <a:t>3</a:t>
                      </a:r>
                      <a:r>
                        <a:rPr sz="1800" dirty="0">
                          <a:solidFill>
                            <a:srgbClr val="FF3300"/>
                          </a:solidFill>
                          <a:latin typeface="Arial"/>
                          <a:cs typeface="Arial"/>
                        </a:rPr>
                        <a:t>,35</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L="476250">
                        <a:lnSpc>
                          <a:spcPts val="2155"/>
                        </a:lnSpc>
                        <a:tabLst>
                          <a:tab pos="1174750" algn="l"/>
                        </a:tabLst>
                      </a:pPr>
                      <a:r>
                        <a:rPr sz="1800" spc="-5" dirty="0">
                          <a:latin typeface="Arial"/>
                          <a:cs typeface="Arial"/>
                        </a:rPr>
                        <a:t>980	</a:t>
                      </a:r>
                      <a:r>
                        <a:rPr sz="1800" spc="-5" dirty="0">
                          <a:solidFill>
                            <a:srgbClr val="FF3300"/>
                          </a:solidFill>
                          <a:latin typeface="Arial"/>
                          <a:cs typeface="Arial"/>
                        </a:rPr>
                        <a:t>976,7</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118110" algn="r">
                        <a:lnSpc>
                          <a:spcPts val="2155"/>
                        </a:lnSpc>
                      </a:pPr>
                      <a:r>
                        <a:rPr sz="1800" spc="-5" dirty="0">
                          <a:latin typeface="Arial"/>
                          <a:cs typeface="Arial"/>
                        </a:rPr>
                        <a:t>1000</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0002"/>
                  </a:ext>
                </a:extLst>
              </a:tr>
              <a:tr h="360362">
                <a:tc>
                  <a:txBody>
                    <a:bodyPr/>
                    <a:lstStyle/>
                    <a:p>
                      <a:pPr marL="69215">
                        <a:lnSpc>
                          <a:spcPts val="2055"/>
                        </a:lnSpc>
                      </a:pPr>
                      <a:r>
                        <a:rPr sz="1800" spc="-45" dirty="0">
                          <a:latin typeface="Arial"/>
                          <a:cs typeface="Arial"/>
                        </a:rPr>
                        <a:t>Total</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a:txBody>
                    <a:bodyPr/>
                    <a:lstStyle/>
                    <a:p>
                      <a:pPr marL="285115">
                        <a:lnSpc>
                          <a:spcPts val="2055"/>
                        </a:lnSpc>
                        <a:tabLst>
                          <a:tab pos="818515" algn="l"/>
                        </a:tabLst>
                      </a:pPr>
                      <a:r>
                        <a:rPr sz="1800" spc="-5" dirty="0">
                          <a:latin typeface="Arial"/>
                          <a:cs typeface="Arial"/>
                        </a:rPr>
                        <a:t>35	</a:t>
                      </a:r>
                      <a:r>
                        <a:rPr sz="1800" spc="-10" dirty="0">
                          <a:solidFill>
                            <a:srgbClr val="FF0000"/>
                          </a:solidFill>
                          <a:latin typeface="Arial"/>
                          <a:cs typeface="Arial"/>
                        </a:rPr>
                        <a:t>35</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12700">
                      <a:solidFill>
                        <a:srgbClr val="000000"/>
                      </a:solidFill>
                      <a:prstDash val="solid"/>
                    </a:lnB>
                  </a:tcPr>
                </a:tc>
                <a:tc>
                  <a:txBody>
                    <a:bodyPr/>
                    <a:lstStyle/>
                    <a:p>
                      <a:pPr marL="412750">
                        <a:lnSpc>
                          <a:spcPts val="2055"/>
                        </a:lnSpc>
                        <a:tabLst>
                          <a:tab pos="1136650" algn="l"/>
                        </a:tabLst>
                      </a:pPr>
                      <a:r>
                        <a:rPr sz="1800" spc="-5" dirty="0">
                          <a:latin typeface="Arial"/>
                          <a:cs typeface="Arial"/>
                        </a:rPr>
                        <a:t>1465	</a:t>
                      </a:r>
                      <a:r>
                        <a:rPr sz="1800" spc="-10" dirty="0">
                          <a:solidFill>
                            <a:srgbClr val="FF0000"/>
                          </a:solidFill>
                          <a:latin typeface="Arial"/>
                          <a:cs typeface="Arial"/>
                        </a:rPr>
                        <a:t>1465</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12700">
                      <a:solidFill>
                        <a:srgbClr val="000000"/>
                      </a:solidFill>
                      <a:prstDash val="solid"/>
                    </a:lnB>
                  </a:tcPr>
                </a:tc>
                <a:tc>
                  <a:txBody>
                    <a:bodyPr/>
                    <a:lstStyle/>
                    <a:p>
                      <a:pPr marR="118110" algn="r">
                        <a:lnSpc>
                          <a:spcPts val="2055"/>
                        </a:lnSpc>
                      </a:pPr>
                      <a:r>
                        <a:rPr sz="1800" spc="-5" dirty="0">
                          <a:latin typeface="Arial"/>
                          <a:cs typeface="Arial"/>
                        </a:rPr>
                        <a:t>1500</a:t>
                      </a:r>
                      <a:endParaRPr sz="1800">
                        <a:latin typeface="Arial"/>
                        <a:cs typeface="Arial"/>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bl>
          </a:graphicData>
        </a:graphic>
      </p:graphicFrame>
      <p:sp>
        <p:nvSpPr>
          <p:cNvPr id="11" name="object 11"/>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9117077" y="3860801"/>
            <a:ext cx="586105" cy="262255"/>
          </a:xfrm>
          <a:custGeom>
            <a:avLst/>
            <a:gdLst/>
            <a:ahLst/>
            <a:cxnLst/>
            <a:rect l="l" t="t" r="r" b="b"/>
            <a:pathLst>
              <a:path w="586104" h="262254">
                <a:moveTo>
                  <a:pt x="8127" y="65531"/>
                </a:moveTo>
                <a:lnTo>
                  <a:pt x="0" y="65531"/>
                </a:lnTo>
                <a:lnTo>
                  <a:pt x="0" y="196469"/>
                </a:lnTo>
                <a:lnTo>
                  <a:pt x="8127" y="196469"/>
                </a:lnTo>
                <a:lnTo>
                  <a:pt x="8127" y="65531"/>
                </a:lnTo>
                <a:close/>
              </a:path>
              <a:path w="586104" h="262254">
                <a:moveTo>
                  <a:pt x="32639" y="65531"/>
                </a:moveTo>
                <a:lnTo>
                  <a:pt x="16255" y="65531"/>
                </a:lnTo>
                <a:lnTo>
                  <a:pt x="16255" y="196469"/>
                </a:lnTo>
                <a:lnTo>
                  <a:pt x="32639" y="196469"/>
                </a:lnTo>
                <a:lnTo>
                  <a:pt x="32639" y="65531"/>
                </a:lnTo>
                <a:close/>
              </a:path>
              <a:path w="586104" h="262254">
                <a:moveTo>
                  <a:pt x="454787" y="0"/>
                </a:moveTo>
                <a:lnTo>
                  <a:pt x="454787" y="65531"/>
                </a:lnTo>
                <a:lnTo>
                  <a:pt x="40894" y="65531"/>
                </a:lnTo>
                <a:lnTo>
                  <a:pt x="40894" y="196469"/>
                </a:lnTo>
                <a:lnTo>
                  <a:pt x="454787" y="196469"/>
                </a:lnTo>
                <a:lnTo>
                  <a:pt x="454787" y="261874"/>
                </a:lnTo>
                <a:lnTo>
                  <a:pt x="585724" y="130937"/>
                </a:lnTo>
                <a:lnTo>
                  <a:pt x="454787" y="0"/>
                </a:lnTo>
                <a:close/>
              </a:path>
            </a:pathLst>
          </a:custGeom>
          <a:solidFill>
            <a:srgbClr val="33CCCC"/>
          </a:solidFill>
        </p:spPr>
        <p:txBody>
          <a:bodyPr wrap="square" lIns="0" tIns="0" rIns="0" bIns="0" rtlCol="0"/>
          <a:lstStyle/>
          <a:p>
            <a:endParaRPr/>
          </a:p>
        </p:txBody>
      </p:sp>
      <p:sp>
        <p:nvSpPr>
          <p:cNvPr id="13" name="object 13"/>
          <p:cNvSpPr/>
          <p:nvPr/>
        </p:nvSpPr>
        <p:spPr>
          <a:xfrm>
            <a:off x="9104377" y="3913633"/>
            <a:ext cx="33655" cy="156845"/>
          </a:xfrm>
          <a:custGeom>
            <a:avLst/>
            <a:gdLst/>
            <a:ahLst/>
            <a:cxnLst/>
            <a:rect l="l" t="t" r="r" b="b"/>
            <a:pathLst>
              <a:path w="33654" h="156845">
                <a:moveTo>
                  <a:pt x="0" y="156337"/>
                </a:moveTo>
                <a:lnTo>
                  <a:pt x="33527" y="156337"/>
                </a:lnTo>
                <a:lnTo>
                  <a:pt x="33527" y="0"/>
                </a:lnTo>
                <a:lnTo>
                  <a:pt x="0" y="0"/>
                </a:lnTo>
                <a:lnTo>
                  <a:pt x="0" y="156337"/>
                </a:lnTo>
                <a:close/>
              </a:path>
            </a:pathLst>
          </a:custGeom>
          <a:solidFill>
            <a:srgbClr val="229494"/>
          </a:solidFill>
        </p:spPr>
        <p:txBody>
          <a:bodyPr wrap="square" lIns="0" tIns="0" rIns="0" bIns="0" rtlCol="0"/>
          <a:lstStyle/>
          <a:p>
            <a:endParaRPr/>
          </a:p>
        </p:txBody>
      </p:sp>
      <p:sp>
        <p:nvSpPr>
          <p:cNvPr id="14" name="object 14"/>
          <p:cNvSpPr/>
          <p:nvPr/>
        </p:nvSpPr>
        <p:spPr>
          <a:xfrm>
            <a:off x="9120631" y="3913633"/>
            <a:ext cx="41910" cy="156845"/>
          </a:xfrm>
          <a:custGeom>
            <a:avLst/>
            <a:gdLst/>
            <a:ahLst/>
            <a:cxnLst/>
            <a:rect l="l" t="t" r="r" b="b"/>
            <a:pathLst>
              <a:path w="41909" h="156845">
                <a:moveTo>
                  <a:pt x="0" y="156337"/>
                </a:moveTo>
                <a:lnTo>
                  <a:pt x="41782" y="156337"/>
                </a:lnTo>
                <a:lnTo>
                  <a:pt x="41782" y="0"/>
                </a:lnTo>
                <a:lnTo>
                  <a:pt x="0" y="0"/>
                </a:lnTo>
                <a:lnTo>
                  <a:pt x="0" y="156337"/>
                </a:lnTo>
                <a:close/>
              </a:path>
            </a:pathLst>
          </a:custGeom>
          <a:solidFill>
            <a:srgbClr val="229494"/>
          </a:solidFill>
        </p:spPr>
        <p:txBody>
          <a:bodyPr wrap="square" lIns="0" tIns="0" rIns="0" bIns="0" rtlCol="0"/>
          <a:lstStyle/>
          <a:p>
            <a:endParaRPr/>
          </a:p>
        </p:txBody>
      </p:sp>
      <p:sp>
        <p:nvSpPr>
          <p:cNvPr id="15" name="object 15"/>
          <p:cNvSpPr/>
          <p:nvPr/>
        </p:nvSpPr>
        <p:spPr>
          <a:xfrm>
            <a:off x="9157969" y="3860801"/>
            <a:ext cx="544830" cy="262255"/>
          </a:xfrm>
          <a:custGeom>
            <a:avLst/>
            <a:gdLst/>
            <a:ahLst/>
            <a:cxnLst/>
            <a:rect l="l" t="t" r="r" b="b"/>
            <a:pathLst>
              <a:path w="544829" h="262254">
                <a:moveTo>
                  <a:pt x="0" y="65531"/>
                </a:moveTo>
                <a:lnTo>
                  <a:pt x="413893" y="65531"/>
                </a:lnTo>
                <a:lnTo>
                  <a:pt x="413893" y="0"/>
                </a:lnTo>
                <a:lnTo>
                  <a:pt x="544829" y="130937"/>
                </a:lnTo>
                <a:lnTo>
                  <a:pt x="413893" y="261874"/>
                </a:lnTo>
                <a:lnTo>
                  <a:pt x="413893" y="196469"/>
                </a:lnTo>
                <a:lnTo>
                  <a:pt x="0" y="196469"/>
                </a:lnTo>
                <a:lnTo>
                  <a:pt x="0" y="65531"/>
                </a:lnTo>
                <a:close/>
              </a:path>
            </a:pathLst>
          </a:custGeom>
          <a:ln w="25400">
            <a:solidFill>
              <a:srgbClr val="229494"/>
            </a:solidFill>
          </a:ln>
        </p:spPr>
        <p:txBody>
          <a:bodyPr wrap="square" lIns="0" tIns="0" rIns="0" bIns="0" rtlCol="0"/>
          <a:lstStyle/>
          <a:p>
            <a:endParaRPr/>
          </a:p>
        </p:txBody>
      </p:sp>
      <p:sp>
        <p:nvSpPr>
          <p:cNvPr id="17" name="object 17"/>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8" name="object 18"/>
          <p:cNvSpPr txBox="1"/>
          <p:nvPr/>
        </p:nvSpPr>
        <p:spPr>
          <a:xfrm>
            <a:off x="8009636" y="346075"/>
            <a:ext cx="1096645" cy="299720"/>
          </a:xfrm>
          <a:prstGeom prst="rect">
            <a:avLst/>
          </a:prstGeom>
        </p:spPr>
        <p:txBody>
          <a:bodyPr vert="horz" wrap="square" lIns="0" tIns="12700" rIns="0" bIns="0" rtlCol="0">
            <a:spAutoFit/>
          </a:bodyPr>
          <a:lstStyle/>
          <a:p>
            <a:pPr marL="12700">
              <a:spcBef>
                <a:spcPts val="100"/>
              </a:spcBef>
            </a:pPr>
            <a:r>
              <a:rPr b="1" spc="-40" dirty="0">
                <a:solidFill>
                  <a:srgbClr val="5F5F5F"/>
                </a:solidFill>
                <a:latin typeface="Arial"/>
                <a:cs typeface="Arial"/>
              </a:rPr>
              <a:t>Test </a:t>
            </a:r>
            <a:r>
              <a:rPr b="1" dirty="0">
                <a:solidFill>
                  <a:srgbClr val="5F5F5F"/>
                </a:solidFill>
                <a:latin typeface="Arial"/>
                <a:cs typeface="Arial"/>
              </a:rPr>
              <a:t>du</a:t>
            </a:r>
            <a:r>
              <a:rPr b="1" spc="-30" dirty="0">
                <a:solidFill>
                  <a:srgbClr val="5F5F5F"/>
                </a:solidFill>
                <a:latin typeface="Arial"/>
                <a:cs typeface="Arial"/>
              </a:rPr>
              <a:t> </a:t>
            </a:r>
            <a:r>
              <a:rPr b="1" i="1" dirty="0">
                <a:solidFill>
                  <a:srgbClr val="5F5F5F"/>
                </a:solidFill>
                <a:latin typeface="Symbol"/>
                <a:cs typeface="Symbol"/>
              </a:rPr>
              <a:t></a:t>
            </a:r>
            <a:r>
              <a:rPr b="1" baseline="25462" dirty="0">
                <a:solidFill>
                  <a:srgbClr val="5F5F5F"/>
                </a:solidFill>
                <a:latin typeface="Arial"/>
                <a:cs typeface="Arial"/>
              </a:rPr>
              <a:t>2</a:t>
            </a:r>
            <a:endParaRPr baseline="25462">
              <a:latin typeface="Aria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txBox="1">
            <a:spLocks noGrp="1"/>
          </p:cNvSpPr>
          <p:nvPr>
            <p:ph type="title"/>
          </p:nvPr>
        </p:nvSpPr>
        <p:spPr>
          <a:xfrm>
            <a:off x="4735448" y="185675"/>
            <a:ext cx="2413000" cy="330835"/>
          </a:xfrm>
          <a:prstGeom prst="rect">
            <a:avLst/>
          </a:prstGeom>
        </p:spPr>
        <p:txBody>
          <a:bodyPr vert="horz" wrap="square" lIns="0" tIns="12700" rIns="0" bIns="0" rtlCol="0" anchor="ctr">
            <a:spAutoFit/>
          </a:bodyPr>
          <a:lstStyle/>
          <a:p>
            <a:pPr marL="12700">
              <a:lnSpc>
                <a:spcPct val="100000"/>
              </a:lnSpc>
              <a:spcBef>
                <a:spcPts val="100"/>
              </a:spcBef>
            </a:pPr>
            <a:r>
              <a:rPr sz="2700" spc="-7" baseline="1543" dirty="0">
                <a:solidFill>
                  <a:srgbClr val="5F5F5F"/>
                </a:solidFill>
                <a:latin typeface="Comic Sans MS"/>
                <a:cs typeface="Comic Sans MS"/>
              </a:rPr>
              <a:t>Table du </a:t>
            </a:r>
            <a:r>
              <a:rPr sz="2000" i="1" spc="5" dirty="0">
                <a:solidFill>
                  <a:srgbClr val="5F5F5F"/>
                </a:solidFill>
                <a:latin typeface="Symbol"/>
                <a:cs typeface="Symbol"/>
              </a:rPr>
              <a:t></a:t>
            </a:r>
            <a:r>
              <a:rPr sz="2700" spc="7" baseline="1543" dirty="0">
                <a:solidFill>
                  <a:srgbClr val="5F5F5F"/>
                </a:solidFill>
                <a:latin typeface="Comic Sans MS"/>
                <a:cs typeface="Comic Sans MS"/>
              </a:rPr>
              <a:t>2</a:t>
            </a:r>
            <a:r>
              <a:rPr sz="2700" spc="-135" baseline="1543" dirty="0">
                <a:solidFill>
                  <a:srgbClr val="5F5F5F"/>
                </a:solidFill>
                <a:latin typeface="Comic Sans MS"/>
                <a:cs typeface="Comic Sans MS"/>
              </a:rPr>
              <a:t> </a:t>
            </a:r>
            <a:r>
              <a:rPr sz="2700" spc="-7" baseline="1543" dirty="0">
                <a:solidFill>
                  <a:srgbClr val="5F5F5F"/>
                </a:solidFill>
                <a:latin typeface="Comic Sans MS"/>
                <a:cs typeface="Comic Sans MS"/>
              </a:rPr>
              <a:t>(extrait)</a:t>
            </a:r>
            <a:endParaRPr sz="2700" baseline="1543">
              <a:latin typeface="Comic Sans MS"/>
              <a:cs typeface="Comic Sans MS"/>
            </a:endParaRPr>
          </a:p>
        </p:txBody>
      </p:sp>
      <p:sp>
        <p:nvSpPr>
          <p:cNvPr id="4" name="object 4"/>
          <p:cNvSpPr txBox="1"/>
          <p:nvPr/>
        </p:nvSpPr>
        <p:spPr>
          <a:xfrm>
            <a:off x="2538069" y="446267"/>
            <a:ext cx="144780" cy="280670"/>
          </a:xfrm>
          <a:prstGeom prst="rect">
            <a:avLst/>
          </a:prstGeom>
        </p:spPr>
        <p:txBody>
          <a:bodyPr vert="horz" wrap="square" lIns="0" tIns="1270" rIns="0" bIns="0" rtlCol="0">
            <a:spAutoFit/>
          </a:bodyPr>
          <a:lstStyle/>
          <a:p>
            <a:pPr>
              <a:spcBef>
                <a:spcPts val="10"/>
              </a:spcBef>
            </a:pPr>
            <a:r>
              <a:rPr b="1" i="1" dirty="0">
                <a:latin typeface="Symbol"/>
                <a:cs typeface="Symbol"/>
              </a:rPr>
              <a:t></a:t>
            </a:r>
            <a:endParaRPr>
              <a:latin typeface="Symbol"/>
              <a:cs typeface="Symbol"/>
            </a:endParaRPr>
          </a:p>
        </p:txBody>
      </p:sp>
      <p:graphicFrame>
        <p:nvGraphicFramePr>
          <p:cNvPr id="5" name="object 5"/>
          <p:cNvGraphicFramePr>
            <a:graphicFrameLocks noGrp="1"/>
          </p:cNvGraphicFramePr>
          <p:nvPr/>
        </p:nvGraphicFramePr>
        <p:xfrm>
          <a:off x="2082801" y="1212850"/>
          <a:ext cx="8429621" cy="4927592"/>
        </p:xfrm>
        <a:graphic>
          <a:graphicData uri="http://schemas.openxmlformats.org/drawingml/2006/table">
            <a:tbl>
              <a:tblPr firstRow="1" bandRow="1">
                <a:tableStyleId>{2D5ABB26-0587-4C30-8999-92F81FD0307C}</a:tableStyleId>
              </a:tblPr>
              <a:tblGrid>
                <a:gridCol w="119380">
                  <a:extLst>
                    <a:ext uri="{9D8B030D-6E8A-4147-A177-3AD203B41FA5}">
                      <a16:colId xmlns:a16="http://schemas.microsoft.com/office/drawing/2014/main" val="20000"/>
                    </a:ext>
                  </a:extLst>
                </a:gridCol>
                <a:gridCol w="371475">
                  <a:extLst>
                    <a:ext uri="{9D8B030D-6E8A-4147-A177-3AD203B41FA5}">
                      <a16:colId xmlns:a16="http://schemas.microsoft.com/office/drawing/2014/main" val="20001"/>
                    </a:ext>
                  </a:extLst>
                </a:gridCol>
                <a:gridCol w="850265">
                  <a:extLst>
                    <a:ext uri="{9D8B030D-6E8A-4147-A177-3AD203B41FA5}">
                      <a16:colId xmlns:a16="http://schemas.microsoft.com/office/drawing/2014/main" val="20002"/>
                    </a:ext>
                  </a:extLst>
                </a:gridCol>
                <a:gridCol w="848994">
                  <a:extLst>
                    <a:ext uri="{9D8B030D-6E8A-4147-A177-3AD203B41FA5}">
                      <a16:colId xmlns:a16="http://schemas.microsoft.com/office/drawing/2014/main" val="20003"/>
                    </a:ext>
                  </a:extLst>
                </a:gridCol>
                <a:gridCol w="756919">
                  <a:extLst>
                    <a:ext uri="{9D8B030D-6E8A-4147-A177-3AD203B41FA5}">
                      <a16:colId xmlns:a16="http://schemas.microsoft.com/office/drawing/2014/main" val="20004"/>
                    </a:ext>
                  </a:extLst>
                </a:gridCol>
                <a:gridCol w="756919">
                  <a:extLst>
                    <a:ext uri="{9D8B030D-6E8A-4147-A177-3AD203B41FA5}">
                      <a16:colId xmlns:a16="http://schemas.microsoft.com/office/drawing/2014/main" val="20005"/>
                    </a:ext>
                  </a:extLst>
                </a:gridCol>
                <a:gridCol w="779145">
                  <a:extLst>
                    <a:ext uri="{9D8B030D-6E8A-4147-A177-3AD203B41FA5}">
                      <a16:colId xmlns:a16="http://schemas.microsoft.com/office/drawing/2014/main" val="20006"/>
                    </a:ext>
                  </a:extLst>
                </a:gridCol>
                <a:gridCol w="923925">
                  <a:extLst>
                    <a:ext uri="{9D8B030D-6E8A-4147-A177-3AD203B41FA5}">
                      <a16:colId xmlns:a16="http://schemas.microsoft.com/office/drawing/2014/main" val="20007"/>
                    </a:ext>
                  </a:extLst>
                </a:gridCol>
                <a:gridCol w="852169">
                  <a:extLst>
                    <a:ext uri="{9D8B030D-6E8A-4147-A177-3AD203B41FA5}">
                      <a16:colId xmlns:a16="http://schemas.microsoft.com/office/drawing/2014/main" val="20008"/>
                    </a:ext>
                  </a:extLst>
                </a:gridCol>
                <a:gridCol w="1037590">
                  <a:extLst>
                    <a:ext uri="{9D8B030D-6E8A-4147-A177-3AD203B41FA5}">
                      <a16:colId xmlns:a16="http://schemas.microsoft.com/office/drawing/2014/main" val="20009"/>
                    </a:ext>
                  </a:extLst>
                </a:gridCol>
                <a:gridCol w="1132840">
                  <a:extLst>
                    <a:ext uri="{9D8B030D-6E8A-4147-A177-3AD203B41FA5}">
                      <a16:colId xmlns:a16="http://schemas.microsoft.com/office/drawing/2014/main" val="20010"/>
                    </a:ext>
                  </a:extLst>
                </a:gridCol>
              </a:tblGrid>
              <a:tr h="481075">
                <a:tc gridSpan="2">
                  <a:txBody>
                    <a:bodyPr/>
                    <a:lstStyle/>
                    <a:p>
                      <a:pPr marL="137160">
                        <a:lnSpc>
                          <a:spcPct val="100000"/>
                        </a:lnSpc>
                        <a:spcBef>
                          <a:spcPts val="700"/>
                        </a:spcBef>
                      </a:pPr>
                      <a:r>
                        <a:rPr sz="1800" b="1" dirty="0">
                          <a:latin typeface="Arial"/>
                          <a:cs typeface="Arial"/>
                        </a:rPr>
                        <a:t>ddl</a:t>
                      </a:r>
                      <a:endParaRPr sz="1800">
                        <a:latin typeface="Arial"/>
                        <a:cs typeface="Arial"/>
                      </a:endParaRPr>
                    </a:p>
                  </a:txBody>
                  <a:tcPr marL="0" marR="0" marT="88900" marB="0">
                    <a:lnR w="12700">
                      <a:solidFill>
                        <a:srgbClr val="000000"/>
                      </a:solidFill>
                      <a:prstDash val="solid"/>
                    </a:lnR>
                  </a:tcPr>
                </a:tc>
                <a:tc hMerge="1">
                  <a:txBody>
                    <a:bodyPr/>
                    <a:lstStyle/>
                    <a:p>
                      <a:endParaRPr/>
                    </a:p>
                  </a:txBody>
                  <a:tcPr marL="0" marR="0" marT="0" marB="0"/>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1270" algn="ctr">
                        <a:lnSpc>
                          <a:spcPct val="100000"/>
                        </a:lnSpc>
                      </a:pPr>
                      <a:r>
                        <a:rPr sz="900" b="1" spc="-5" dirty="0">
                          <a:latin typeface="Verdana"/>
                          <a:cs typeface="Verdana"/>
                        </a:rPr>
                        <a:t>0,9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635" algn="ctr">
                        <a:lnSpc>
                          <a:spcPct val="100000"/>
                        </a:lnSpc>
                      </a:pPr>
                      <a:r>
                        <a:rPr sz="900" b="1" spc="-5" dirty="0">
                          <a:latin typeface="Verdana"/>
                          <a:cs typeface="Verdana"/>
                        </a:rPr>
                        <a:t>0,5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1270" algn="ctr">
                        <a:lnSpc>
                          <a:spcPct val="100000"/>
                        </a:lnSpc>
                      </a:pPr>
                      <a:r>
                        <a:rPr sz="900" b="1" spc="-5" dirty="0">
                          <a:latin typeface="Verdana"/>
                          <a:cs typeface="Verdana"/>
                        </a:rPr>
                        <a:t>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1270" algn="ctr">
                        <a:lnSpc>
                          <a:spcPct val="100000"/>
                        </a:lnSpc>
                      </a:pPr>
                      <a:r>
                        <a:rPr sz="900" b="1" spc="-5" dirty="0">
                          <a:latin typeface="Verdana"/>
                          <a:cs typeface="Verdana"/>
                        </a:rPr>
                        <a:t>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635" algn="ctr">
                        <a:lnSpc>
                          <a:spcPct val="100000"/>
                        </a:lnSpc>
                      </a:pP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spcBef>
                          <a:spcPts val="20"/>
                        </a:spcBef>
                      </a:pPr>
                      <a:endParaRPr sz="1850">
                        <a:latin typeface="Times New Roman"/>
                        <a:cs typeface="Times New Roman"/>
                      </a:endParaRPr>
                    </a:p>
                    <a:p>
                      <a:pPr marL="1270" algn="ctr">
                        <a:lnSpc>
                          <a:spcPct val="100000"/>
                        </a:lnSpc>
                        <a:spcBef>
                          <a:spcPts val="5"/>
                        </a:spcBef>
                      </a:pPr>
                      <a:r>
                        <a:rPr sz="1100" b="1" spc="-5" dirty="0">
                          <a:solidFill>
                            <a:srgbClr val="FF0000"/>
                          </a:solidFill>
                          <a:latin typeface="Verdana"/>
                          <a:cs typeface="Verdana"/>
                        </a:rPr>
                        <a:t>0,05</a:t>
                      </a:r>
                      <a:endParaRPr sz="1100">
                        <a:latin typeface="Verdana"/>
                        <a:cs typeface="Verdana"/>
                      </a:endParaRPr>
                    </a:p>
                  </a:txBody>
                  <a:tcPr marL="0" marR="0" marT="254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284480">
                        <a:lnSpc>
                          <a:spcPct val="100000"/>
                        </a:lnSpc>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R="366395" algn="r">
                        <a:lnSpc>
                          <a:spcPct val="100000"/>
                        </a:lnSpc>
                      </a:pPr>
                      <a:r>
                        <a:rPr sz="900" b="1" spc="-5" dirty="0">
                          <a:latin typeface="Verdana"/>
                          <a:cs typeface="Verdana"/>
                        </a:rPr>
                        <a:t>0,0</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0"/>
                        </a:spcBef>
                      </a:pPr>
                      <a:endParaRPr sz="950">
                        <a:latin typeface="Times New Roman"/>
                        <a:cs typeface="Times New Roman"/>
                      </a:endParaRPr>
                    </a:p>
                    <a:p>
                      <a:pPr marL="1270" algn="ctr">
                        <a:lnSpc>
                          <a:spcPct val="100000"/>
                        </a:lnSpc>
                      </a:pPr>
                      <a:r>
                        <a:rPr sz="900" b="1" spc="-5"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extLst>
                  <a:ext uri="{0D108BD9-81ED-4DB2-BD59-A6C34878D82A}">
                    <a16:rowId xmlns:a16="http://schemas.microsoft.com/office/drawing/2014/main" val="10000"/>
                  </a:ext>
                </a:extLst>
              </a:tr>
              <a:tr h="352044">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B w="12700">
                      <a:solidFill>
                        <a:srgbClr val="000000"/>
                      </a:solidFill>
                      <a:prstDash val="solid"/>
                    </a:lnB>
                  </a:tcPr>
                </a:tc>
                <a:tc>
                  <a:txBody>
                    <a:bodyPr/>
                    <a:lstStyle/>
                    <a:p>
                      <a:pPr marL="39370" marR="12065">
                        <a:lnSpc>
                          <a:spcPct val="100000"/>
                        </a:lnSpc>
                        <a:spcBef>
                          <a:spcPts val="355"/>
                        </a:spcBef>
                      </a:pPr>
                      <a:r>
                        <a:rPr sz="1700" b="1" dirty="0">
                          <a:solidFill>
                            <a:srgbClr val="FF0000"/>
                          </a:solidFill>
                          <a:latin typeface="Verdana"/>
                          <a:cs typeface="Verdana"/>
                        </a:rPr>
                        <a:t>1</a:t>
                      </a:r>
                      <a:endParaRPr sz="1700">
                        <a:latin typeface="Verdana"/>
                        <a:cs typeface="Verdana"/>
                      </a:endParaRPr>
                    </a:p>
                  </a:txBody>
                  <a:tcPr marL="0" marR="0" marT="45085" marB="0">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algn="ctr">
                        <a:lnSpc>
                          <a:spcPct val="100000"/>
                        </a:lnSpc>
                      </a:pPr>
                      <a:r>
                        <a:rPr sz="900" spc="-5" dirty="0">
                          <a:latin typeface="Verdana"/>
                          <a:cs typeface="Verdana"/>
                        </a:rPr>
                        <a:t>0,016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marR="249554" algn="r">
                        <a:lnSpc>
                          <a:spcPct val="100000"/>
                        </a:lnSpc>
                      </a:pPr>
                      <a:r>
                        <a:rPr sz="900" dirty="0">
                          <a:latin typeface="Verdana"/>
                          <a:cs typeface="Verdana"/>
                        </a:rPr>
                        <a:t>0</a:t>
                      </a:r>
                      <a:r>
                        <a:rPr sz="900" spc="-5" dirty="0">
                          <a:latin typeface="Verdana"/>
                          <a:cs typeface="Verdana"/>
                        </a:rPr>
                        <a:t>,</a:t>
                      </a:r>
                      <a:r>
                        <a:rPr sz="900" dirty="0">
                          <a:latin typeface="Verdana"/>
                          <a:cs typeface="Verdana"/>
                        </a:rPr>
                        <a:t>455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algn="ctr">
                        <a:lnSpc>
                          <a:spcPct val="100000"/>
                        </a:lnSpc>
                      </a:pPr>
                      <a:r>
                        <a:rPr sz="900" spc="-5" dirty="0">
                          <a:latin typeface="Verdana"/>
                          <a:cs typeface="Verdana"/>
                        </a:rPr>
                        <a:t>1,074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marL="211454">
                        <a:lnSpc>
                          <a:spcPct val="100000"/>
                        </a:lnSpc>
                      </a:pPr>
                      <a:r>
                        <a:rPr sz="900" spc="-5" dirty="0">
                          <a:latin typeface="Verdana"/>
                          <a:cs typeface="Verdana"/>
                        </a:rPr>
                        <a:t>1,642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marL="222250">
                        <a:lnSpc>
                          <a:spcPct val="100000"/>
                        </a:lnSpc>
                      </a:pPr>
                      <a:r>
                        <a:rPr sz="900" spc="-5" dirty="0">
                          <a:latin typeface="Verdana"/>
                          <a:cs typeface="Verdana"/>
                        </a:rPr>
                        <a:t>2,706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b="1" dirty="0">
                          <a:solidFill>
                            <a:srgbClr val="FF0000"/>
                          </a:solidFill>
                          <a:latin typeface="Verdana"/>
                          <a:cs typeface="Verdana"/>
                        </a:rPr>
                        <a:t>3,841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marR="250825" algn="r">
                        <a:lnSpc>
                          <a:spcPct val="100000"/>
                        </a:lnSpc>
                      </a:pPr>
                      <a:r>
                        <a:rPr sz="900" dirty="0">
                          <a:latin typeface="Verdana"/>
                          <a:cs typeface="Verdana"/>
                        </a:rPr>
                        <a:t>5</a:t>
                      </a:r>
                      <a:r>
                        <a:rPr sz="900" spc="-5" dirty="0">
                          <a:latin typeface="Verdana"/>
                          <a:cs typeface="Verdana"/>
                        </a:rPr>
                        <a:t>,</a:t>
                      </a:r>
                      <a:r>
                        <a:rPr sz="900" dirty="0">
                          <a:latin typeface="Verdana"/>
                          <a:cs typeface="Verdana"/>
                        </a:rPr>
                        <a:t>412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marR="343535" algn="r">
                        <a:lnSpc>
                          <a:spcPct val="100000"/>
                        </a:lnSpc>
                      </a:pPr>
                      <a:r>
                        <a:rPr sz="900" dirty="0">
                          <a:latin typeface="Verdana"/>
                          <a:cs typeface="Verdana"/>
                        </a:rPr>
                        <a:t>6</a:t>
                      </a:r>
                      <a:r>
                        <a:rPr sz="900" spc="-5" dirty="0">
                          <a:latin typeface="Verdana"/>
                          <a:cs typeface="Verdana"/>
                        </a:rPr>
                        <a:t>,</a:t>
                      </a:r>
                      <a:r>
                        <a:rPr sz="900" dirty="0">
                          <a:latin typeface="Verdana"/>
                          <a:cs typeface="Verdana"/>
                        </a:rPr>
                        <a:t>635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nSpc>
                          <a:spcPct val="100000"/>
                        </a:lnSpc>
                      </a:pPr>
                      <a:endParaRPr sz="1150">
                        <a:latin typeface="Times New Roman"/>
                        <a:cs typeface="Times New Roman"/>
                      </a:endParaRPr>
                    </a:p>
                    <a:p>
                      <a:pPr algn="ctr">
                        <a:lnSpc>
                          <a:spcPct val="100000"/>
                        </a:lnSpc>
                      </a:pPr>
                      <a:r>
                        <a:rPr sz="900" spc="-5" dirty="0">
                          <a:latin typeface="Verdana"/>
                          <a:cs typeface="Verdana"/>
                        </a:rPr>
                        <a:t>10,827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33679">
                <a:tc gridSpan="2">
                  <a:txBody>
                    <a:bodyPr/>
                    <a:lstStyle/>
                    <a:p>
                      <a:pPr marL="635" marR="12065" algn="ctr">
                        <a:lnSpc>
                          <a:spcPct val="100000"/>
                        </a:lnSpc>
                        <a:spcBef>
                          <a:spcPts val="390"/>
                        </a:spcBef>
                      </a:pPr>
                      <a:r>
                        <a:rPr sz="900" b="1" dirty="0">
                          <a:latin typeface="Verdana"/>
                          <a:cs typeface="Verdana"/>
                        </a:rPr>
                        <a:t>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0,211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386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2,408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0"/>
                        </a:spcBef>
                      </a:pPr>
                      <a:r>
                        <a:rPr sz="900" spc="-5" dirty="0">
                          <a:latin typeface="Verdana"/>
                          <a:cs typeface="Verdana"/>
                        </a:rPr>
                        <a:t>3,219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22250">
                        <a:lnSpc>
                          <a:spcPct val="100000"/>
                        </a:lnSpc>
                        <a:spcBef>
                          <a:spcPts val="390"/>
                        </a:spcBef>
                      </a:pPr>
                      <a:r>
                        <a:rPr sz="900" spc="-5" dirty="0">
                          <a:latin typeface="Verdana"/>
                          <a:cs typeface="Verdana"/>
                        </a:rPr>
                        <a:t>4,605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5,991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0825" algn="r">
                        <a:lnSpc>
                          <a:spcPct val="100000"/>
                        </a:lnSpc>
                        <a:spcBef>
                          <a:spcPts val="390"/>
                        </a:spcBef>
                      </a:pPr>
                      <a:r>
                        <a:rPr sz="900" dirty="0">
                          <a:latin typeface="Verdana"/>
                          <a:cs typeface="Verdana"/>
                        </a:rPr>
                        <a:t>7</a:t>
                      </a:r>
                      <a:r>
                        <a:rPr sz="900" spc="-5" dirty="0">
                          <a:latin typeface="Verdana"/>
                          <a:cs typeface="Verdana"/>
                        </a:rPr>
                        <a:t>,</a:t>
                      </a:r>
                      <a:r>
                        <a:rPr sz="900" dirty="0">
                          <a:latin typeface="Verdana"/>
                          <a:cs typeface="Verdana"/>
                        </a:rPr>
                        <a:t>824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80365" algn="r">
                        <a:lnSpc>
                          <a:spcPct val="100000"/>
                        </a:lnSpc>
                        <a:spcBef>
                          <a:spcPts val="390"/>
                        </a:spcBef>
                      </a:pPr>
                      <a:r>
                        <a:rPr sz="900" dirty="0">
                          <a:latin typeface="Verdana"/>
                          <a:cs typeface="Verdana"/>
                        </a:rPr>
                        <a:t>9</a:t>
                      </a:r>
                      <a:r>
                        <a:rPr sz="900" spc="-5" dirty="0">
                          <a:latin typeface="Verdana"/>
                          <a:cs typeface="Verdana"/>
                        </a:rPr>
                        <a:t>,</a:t>
                      </a:r>
                      <a:r>
                        <a:rPr sz="900" dirty="0">
                          <a:latin typeface="Verdana"/>
                          <a:cs typeface="Verdana"/>
                        </a:rPr>
                        <a:t>21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13,815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33679">
                <a:tc gridSpan="2">
                  <a:txBody>
                    <a:bodyPr/>
                    <a:lstStyle/>
                    <a:p>
                      <a:pPr marL="635" marR="12065" algn="ctr">
                        <a:lnSpc>
                          <a:spcPct val="100000"/>
                        </a:lnSpc>
                        <a:spcBef>
                          <a:spcPts val="390"/>
                        </a:spcBef>
                      </a:pPr>
                      <a:r>
                        <a:rPr sz="900" b="1" dirty="0">
                          <a:latin typeface="Verdana"/>
                          <a:cs typeface="Verdana"/>
                        </a:rPr>
                        <a:t>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0,584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2</a:t>
                      </a:r>
                      <a:r>
                        <a:rPr sz="900" spc="-5" dirty="0">
                          <a:latin typeface="Verdana"/>
                          <a:cs typeface="Verdana"/>
                        </a:rPr>
                        <a:t>,</a:t>
                      </a:r>
                      <a:r>
                        <a:rPr sz="900" dirty="0">
                          <a:latin typeface="Verdana"/>
                          <a:cs typeface="Verdana"/>
                        </a:rPr>
                        <a:t>366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3,665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0"/>
                        </a:spcBef>
                      </a:pPr>
                      <a:r>
                        <a:rPr sz="900" spc="-5" dirty="0">
                          <a:latin typeface="Verdana"/>
                          <a:cs typeface="Verdana"/>
                        </a:rPr>
                        <a:t>4,642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22250">
                        <a:lnSpc>
                          <a:spcPct val="100000"/>
                        </a:lnSpc>
                        <a:spcBef>
                          <a:spcPts val="390"/>
                        </a:spcBef>
                      </a:pPr>
                      <a:r>
                        <a:rPr sz="900" spc="-5" dirty="0">
                          <a:latin typeface="Verdana"/>
                          <a:cs typeface="Verdana"/>
                        </a:rPr>
                        <a:t>6,251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7,815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0825" algn="r">
                        <a:lnSpc>
                          <a:spcPct val="100000"/>
                        </a:lnSpc>
                        <a:spcBef>
                          <a:spcPts val="390"/>
                        </a:spcBef>
                      </a:pPr>
                      <a:r>
                        <a:rPr sz="900" dirty="0">
                          <a:latin typeface="Verdana"/>
                          <a:cs typeface="Verdana"/>
                        </a:rPr>
                        <a:t>9</a:t>
                      </a:r>
                      <a:r>
                        <a:rPr sz="900" spc="-5" dirty="0">
                          <a:latin typeface="Verdana"/>
                          <a:cs typeface="Verdana"/>
                        </a:rPr>
                        <a:t>,</a:t>
                      </a:r>
                      <a:r>
                        <a:rPr sz="900" dirty="0">
                          <a:latin typeface="Verdana"/>
                          <a:cs typeface="Verdana"/>
                        </a:rPr>
                        <a:t>837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0"/>
                        </a:spcBef>
                      </a:pPr>
                      <a:r>
                        <a:rPr sz="900" dirty="0">
                          <a:latin typeface="Verdana"/>
                          <a:cs typeface="Verdana"/>
                        </a:rPr>
                        <a:t>11</a:t>
                      </a:r>
                      <a:r>
                        <a:rPr sz="900" spc="-5" dirty="0">
                          <a:latin typeface="Verdana"/>
                          <a:cs typeface="Verdana"/>
                        </a:rPr>
                        <a:t>,</a:t>
                      </a:r>
                      <a:r>
                        <a:rPr sz="900" dirty="0">
                          <a:latin typeface="Verdana"/>
                          <a:cs typeface="Verdana"/>
                        </a:rPr>
                        <a:t>345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16,266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33680">
                <a:tc gridSpan="2">
                  <a:txBody>
                    <a:bodyPr/>
                    <a:lstStyle/>
                    <a:p>
                      <a:pPr marL="635" marR="12065" algn="ctr">
                        <a:lnSpc>
                          <a:spcPct val="100000"/>
                        </a:lnSpc>
                        <a:spcBef>
                          <a:spcPts val="390"/>
                        </a:spcBef>
                      </a:pPr>
                      <a:r>
                        <a:rPr sz="900" b="1" dirty="0">
                          <a:latin typeface="Verdana"/>
                          <a:cs typeface="Verdana"/>
                        </a:rPr>
                        <a:t>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1,064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3</a:t>
                      </a:r>
                      <a:r>
                        <a:rPr sz="900" spc="-5" dirty="0">
                          <a:latin typeface="Verdana"/>
                          <a:cs typeface="Verdana"/>
                        </a:rPr>
                        <a:t>,</a:t>
                      </a:r>
                      <a:r>
                        <a:rPr sz="900" dirty="0">
                          <a:latin typeface="Verdana"/>
                          <a:cs typeface="Verdana"/>
                        </a:rPr>
                        <a:t>357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4,878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0"/>
                        </a:spcBef>
                      </a:pPr>
                      <a:r>
                        <a:rPr sz="900" spc="-5" dirty="0">
                          <a:latin typeface="Verdana"/>
                          <a:cs typeface="Verdana"/>
                        </a:rPr>
                        <a:t>5,989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22250">
                        <a:lnSpc>
                          <a:spcPct val="100000"/>
                        </a:lnSpc>
                        <a:spcBef>
                          <a:spcPts val="390"/>
                        </a:spcBef>
                      </a:pPr>
                      <a:r>
                        <a:rPr sz="900" spc="-5" dirty="0">
                          <a:latin typeface="Verdana"/>
                          <a:cs typeface="Verdana"/>
                        </a:rPr>
                        <a:t>7,779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9,488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0"/>
                        </a:spcBef>
                      </a:pPr>
                      <a:r>
                        <a:rPr sz="900" dirty="0">
                          <a:latin typeface="Verdana"/>
                          <a:cs typeface="Verdana"/>
                        </a:rPr>
                        <a:t>11</a:t>
                      </a:r>
                      <a:r>
                        <a:rPr sz="900" spc="-5" dirty="0">
                          <a:latin typeface="Verdana"/>
                          <a:cs typeface="Verdana"/>
                        </a:rPr>
                        <a:t>,</a:t>
                      </a:r>
                      <a:r>
                        <a:rPr sz="900" dirty="0">
                          <a:latin typeface="Verdana"/>
                          <a:cs typeface="Verdana"/>
                        </a:rPr>
                        <a:t>668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0"/>
                        </a:spcBef>
                      </a:pPr>
                      <a:r>
                        <a:rPr sz="900" dirty="0">
                          <a:latin typeface="Verdana"/>
                          <a:cs typeface="Verdana"/>
                        </a:rPr>
                        <a:t>13</a:t>
                      </a:r>
                      <a:r>
                        <a:rPr sz="900" spc="-5" dirty="0">
                          <a:latin typeface="Verdana"/>
                          <a:cs typeface="Verdana"/>
                        </a:rPr>
                        <a:t>,</a:t>
                      </a:r>
                      <a:r>
                        <a:rPr sz="900" dirty="0">
                          <a:latin typeface="Verdana"/>
                          <a:cs typeface="Verdana"/>
                        </a:rPr>
                        <a:t>277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18,467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33679">
                <a:tc gridSpan="2">
                  <a:txBody>
                    <a:bodyPr/>
                    <a:lstStyle/>
                    <a:p>
                      <a:pPr marL="635" marR="12065" algn="ctr">
                        <a:lnSpc>
                          <a:spcPct val="100000"/>
                        </a:lnSpc>
                        <a:spcBef>
                          <a:spcPts val="390"/>
                        </a:spcBef>
                      </a:pPr>
                      <a:r>
                        <a:rPr sz="900" b="1" dirty="0">
                          <a:latin typeface="Verdana"/>
                          <a:cs typeface="Verdana"/>
                        </a:rPr>
                        <a:t>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1,61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4</a:t>
                      </a:r>
                      <a:r>
                        <a:rPr sz="900" spc="-5" dirty="0">
                          <a:latin typeface="Verdana"/>
                          <a:cs typeface="Verdana"/>
                        </a:rPr>
                        <a:t>,</a:t>
                      </a:r>
                      <a:r>
                        <a:rPr sz="900" dirty="0">
                          <a:latin typeface="Verdana"/>
                          <a:cs typeface="Verdana"/>
                        </a:rPr>
                        <a:t>351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6,064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0"/>
                        </a:spcBef>
                      </a:pPr>
                      <a:r>
                        <a:rPr sz="900" spc="-5" dirty="0">
                          <a:latin typeface="Verdana"/>
                          <a:cs typeface="Verdana"/>
                        </a:rPr>
                        <a:t>7,289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22250">
                        <a:lnSpc>
                          <a:spcPct val="100000"/>
                        </a:lnSpc>
                        <a:spcBef>
                          <a:spcPts val="390"/>
                        </a:spcBef>
                      </a:pPr>
                      <a:r>
                        <a:rPr sz="900" spc="-5" dirty="0">
                          <a:latin typeface="Verdana"/>
                          <a:cs typeface="Verdana"/>
                        </a:rPr>
                        <a:t>9,236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11,07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0"/>
                        </a:spcBef>
                      </a:pPr>
                      <a:r>
                        <a:rPr sz="900" dirty="0">
                          <a:latin typeface="Verdana"/>
                          <a:cs typeface="Verdana"/>
                        </a:rPr>
                        <a:t>13</a:t>
                      </a:r>
                      <a:r>
                        <a:rPr sz="900" spc="-5" dirty="0">
                          <a:latin typeface="Verdana"/>
                          <a:cs typeface="Verdana"/>
                        </a:rPr>
                        <a:t>,</a:t>
                      </a:r>
                      <a:r>
                        <a:rPr sz="900" dirty="0">
                          <a:latin typeface="Verdana"/>
                          <a:cs typeface="Verdana"/>
                        </a:rPr>
                        <a:t>388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0"/>
                        </a:spcBef>
                      </a:pPr>
                      <a:r>
                        <a:rPr sz="900" dirty="0">
                          <a:latin typeface="Verdana"/>
                          <a:cs typeface="Verdana"/>
                        </a:rPr>
                        <a:t>15</a:t>
                      </a:r>
                      <a:r>
                        <a:rPr sz="900" spc="-5" dirty="0">
                          <a:latin typeface="Verdana"/>
                          <a:cs typeface="Verdana"/>
                        </a:rPr>
                        <a:t>,</a:t>
                      </a:r>
                      <a:r>
                        <a:rPr sz="900" dirty="0">
                          <a:latin typeface="Verdana"/>
                          <a:cs typeface="Verdana"/>
                        </a:rPr>
                        <a:t>086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20,515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33680">
                <a:tc gridSpan="2">
                  <a:txBody>
                    <a:bodyPr/>
                    <a:lstStyle/>
                    <a:p>
                      <a:pPr marL="635" marR="12065" algn="ctr">
                        <a:lnSpc>
                          <a:spcPct val="100000"/>
                        </a:lnSpc>
                        <a:spcBef>
                          <a:spcPts val="395"/>
                        </a:spcBef>
                      </a:pPr>
                      <a:r>
                        <a:rPr sz="900" b="1" dirty="0">
                          <a:latin typeface="Verdana"/>
                          <a:cs typeface="Verdana"/>
                        </a:rPr>
                        <a:t>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2,204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5"/>
                        </a:spcBef>
                      </a:pPr>
                      <a:r>
                        <a:rPr sz="900" dirty="0">
                          <a:latin typeface="Verdana"/>
                          <a:cs typeface="Verdana"/>
                        </a:rPr>
                        <a:t>5</a:t>
                      </a:r>
                      <a:r>
                        <a:rPr sz="900" spc="-5" dirty="0">
                          <a:latin typeface="Verdana"/>
                          <a:cs typeface="Verdana"/>
                        </a:rPr>
                        <a:t>,</a:t>
                      </a:r>
                      <a:r>
                        <a:rPr sz="900" dirty="0">
                          <a:latin typeface="Verdana"/>
                          <a:cs typeface="Verdana"/>
                        </a:rPr>
                        <a:t>348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7,231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5"/>
                        </a:spcBef>
                      </a:pPr>
                      <a:r>
                        <a:rPr sz="900" spc="-5" dirty="0">
                          <a:latin typeface="Verdana"/>
                          <a:cs typeface="Verdana"/>
                        </a:rPr>
                        <a:t>8,558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10,645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12,592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15</a:t>
                      </a:r>
                      <a:r>
                        <a:rPr sz="900" spc="-5" dirty="0">
                          <a:latin typeface="Verdana"/>
                          <a:cs typeface="Verdana"/>
                        </a:rPr>
                        <a:t>,</a:t>
                      </a:r>
                      <a:r>
                        <a:rPr sz="900" dirty="0">
                          <a:latin typeface="Verdana"/>
                          <a:cs typeface="Verdana"/>
                        </a:rPr>
                        <a:t>033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16</a:t>
                      </a:r>
                      <a:r>
                        <a:rPr sz="900" spc="-5" dirty="0">
                          <a:latin typeface="Verdana"/>
                          <a:cs typeface="Verdana"/>
                        </a:rPr>
                        <a:t>,</a:t>
                      </a:r>
                      <a:r>
                        <a:rPr sz="900" dirty="0">
                          <a:latin typeface="Verdana"/>
                          <a:cs typeface="Verdana"/>
                        </a:rPr>
                        <a:t>812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22,457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33679">
                <a:tc gridSpan="2">
                  <a:txBody>
                    <a:bodyPr/>
                    <a:lstStyle/>
                    <a:p>
                      <a:pPr marL="635" marR="12065" algn="ctr">
                        <a:lnSpc>
                          <a:spcPct val="100000"/>
                        </a:lnSpc>
                        <a:spcBef>
                          <a:spcPts val="395"/>
                        </a:spcBef>
                      </a:pPr>
                      <a:r>
                        <a:rPr sz="900" b="1" dirty="0">
                          <a:latin typeface="Verdana"/>
                          <a:cs typeface="Verdana"/>
                        </a:rPr>
                        <a:t>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2,833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5"/>
                        </a:spcBef>
                      </a:pPr>
                      <a:r>
                        <a:rPr sz="900" dirty="0">
                          <a:latin typeface="Verdana"/>
                          <a:cs typeface="Verdana"/>
                        </a:rPr>
                        <a:t>6</a:t>
                      </a:r>
                      <a:r>
                        <a:rPr sz="900" spc="-5" dirty="0">
                          <a:latin typeface="Verdana"/>
                          <a:cs typeface="Verdana"/>
                        </a:rPr>
                        <a:t>,</a:t>
                      </a:r>
                      <a:r>
                        <a:rPr sz="900" dirty="0">
                          <a:latin typeface="Verdana"/>
                          <a:cs typeface="Verdana"/>
                        </a:rPr>
                        <a:t>346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8,383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5"/>
                        </a:spcBef>
                      </a:pPr>
                      <a:r>
                        <a:rPr sz="900" spc="-5" dirty="0">
                          <a:latin typeface="Verdana"/>
                          <a:cs typeface="Verdana"/>
                        </a:rPr>
                        <a:t>9,803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12,017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14,067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16</a:t>
                      </a:r>
                      <a:r>
                        <a:rPr sz="900" spc="-5" dirty="0">
                          <a:latin typeface="Verdana"/>
                          <a:cs typeface="Verdana"/>
                        </a:rPr>
                        <a:t>,</a:t>
                      </a:r>
                      <a:r>
                        <a:rPr sz="900" dirty="0">
                          <a:latin typeface="Verdana"/>
                          <a:cs typeface="Verdana"/>
                        </a:rPr>
                        <a:t>622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18</a:t>
                      </a:r>
                      <a:r>
                        <a:rPr sz="900" spc="-5" dirty="0">
                          <a:latin typeface="Verdana"/>
                          <a:cs typeface="Verdana"/>
                        </a:rPr>
                        <a:t>,</a:t>
                      </a:r>
                      <a:r>
                        <a:rPr sz="900" dirty="0">
                          <a:latin typeface="Verdana"/>
                          <a:cs typeface="Verdana"/>
                        </a:rPr>
                        <a:t>475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24,322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33680">
                <a:tc gridSpan="2">
                  <a:txBody>
                    <a:bodyPr/>
                    <a:lstStyle/>
                    <a:p>
                      <a:pPr marL="635" marR="12065" algn="ctr">
                        <a:lnSpc>
                          <a:spcPct val="100000"/>
                        </a:lnSpc>
                        <a:spcBef>
                          <a:spcPts val="390"/>
                        </a:spcBef>
                      </a:pPr>
                      <a:r>
                        <a:rPr sz="900" b="1" dirty="0">
                          <a:latin typeface="Verdana"/>
                          <a:cs typeface="Verdana"/>
                        </a:rPr>
                        <a:t>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3,49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7</a:t>
                      </a:r>
                      <a:r>
                        <a:rPr sz="900" spc="-5" dirty="0">
                          <a:latin typeface="Verdana"/>
                          <a:cs typeface="Verdana"/>
                        </a:rPr>
                        <a:t>,</a:t>
                      </a:r>
                      <a:r>
                        <a:rPr sz="900" dirty="0">
                          <a:latin typeface="Verdana"/>
                          <a:cs typeface="Verdana"/>
                        </a:rPr>
                        <a:t>344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9,524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390"/>
                        </a:spcBef>
                      </a:pPr>
                      <a:r>
                        <a:rPr sz="900" spc="-5" dirty="0">
                          <a:latin typeface="Verdana"/>
                          <a:cs typeface="Verdana"/>
                        </a:rPr>
                        <a:t>11,03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0"/>
                        </a:spcBef>
                      </a:pPr>
                      <a:r>
                        <a:rPr sz="900" spc="-5" dirty="0">
                          <a:latin typeface="Verdana"/>
                          <a:cs typeface="Verdana"/>
                        </a:rPr>
                        <a:t>13,362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15,507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0"/>
                        </a:spcBef>
                      </a:pPr>
                      <a:r>
                        <a:rPr sz="900" dirty="0">
                          <a:latin typeface="Verdana"/>
                          <a:cs typeface="Verdana"/>
                        </a:rPr>
                        <a:t>18</a:t>
                      </a:r>
                      <a:r>
                        <a:rPr sz="900" spc="-5" dirty="0">
                          <a:latin typeface="Verdana"/>
                          <a:cs typeface="Verdana"/>
                        </a:rPr>
                        <a:t>,</a:t>
                      </a:r>
                      <a:r>
                        <a:rPr sz="900" dirty="0">
                          <a:latin typeface="Verdana"/>
                          <a:cs typeface="Verdana"/>
                        </a:rPr>
                        <a:t>168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43535" algn="r">
                        <a:lnSpc>
                          <a:spcPct val="100000"/>
                        </a:lnSpc>
                        <a:spcBef>
                          <a:spcPts val="390"/>
                        </a:spcBef>
                      </a:pPr>
                      <a:r>
                        <a:rPr sz="900" dirty="0">
                          <a:latin typeface="Verdana"/>
                          <a:cs typeface="Verdana"/>
                        </a:rPr>
                        <a:t>20</a:t>
                      </a:r>
                      <a:r>
                        <a:rPr sz="900" spc="-5" dirty="0">
                          <a:latin typeface="Verdana"/>
                          <a:cs typeface="Verdana"/>
                        </a:rPr>
                        <a:t>,</a:t>
                      </a:r>
                      <a:r>
                        <a:rPr sz="900" dirty="0">
                          <a:latin typeface="Verdana"/>
                          <a:cs typeface="Verdana"/>
                        </a:rPr>
                        <a:t>09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26,125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33680">
                <a:tc gridSpan="2">
                  <a:txBody>
                    <a:bodyPr/>
                    <a:lstStyle/>
                    <a:p>
                      <a:pPr marL="635" marR="12065" algn="ctr">
                        <a:lnSpc>
                          <a:spcPct val="100000"/>
                        </a:lnSpc>
                        <a:spcBef>
                          <a:spcPts val="390"/>
                        </a:spcBef>
                      </a:pPr>
                      <a:r>
                        <a:rPr sz="900" b="1" dirty="0">
                          <a:latin typeface="Verdana"/>
                          <a:cs typeface="Verdana"/>
                        </a:rPr>
                        <a:t>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4,168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0"/>
                        </a:spcBef>
                      </a:pPr>
                      <a:r>
                        <a:rPr sz="900" dirty="0">
                          <a:latin typeface="Verdana"/>
                          <a:cs typeface="Verdana"/>
                        </a:rPr>
                        <a:t>8</a:t>
                      </a:r>
                      <a:r>
                        <a:rPr sz="900" spc="-5" dirty="0">
                          <a:latin typeface="Verdana"/>
                          <a:cs typeface="Verdana"/>
                        </a:rPr>
                        <a:t>,</a:t>
                      </a:r>
                      <a:r>
                        <a:rPr sz="900" dirty="0">
                          <a:latin typeface="Verdana"/>
                          <a:cs typeface="Verdana"/>
                        </a:rPr>
                        <a:t>343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10,656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0"/>
                        </a:spcBef>
                      </a:pPr>
                      <a:r>
                        <a:rPr sz="900" spc="-5" dirty="0">
                          <a:latin typeface="Verdana"/>
                          <a:cs typeface="Verdana"/>
                        </a:rPr>
                        <a:t>12,242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0"/>
                        </a:spcBef>
                      </a:pPr>
                      <a:r>
                        <a:rPr sz="900" spc="-5" dirty="0">
                          <a:latin typeface="Verdana"/>
                          <a:cs typeface="Verdana"/>
                        </a:rPr>
                        <a:t>14,684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0"/>
                        </a:spcBef>
                      </a:pPr>
                      <a:r>
                        <a:rPr sz="900" spc="-5" dirty="0">
                          <a:latin typeface="Verdana"/>
                          <a:cs typeface="Verdana"/>
                        </a:rPr>
                        <a:t>16,919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0"/>
                        </a:spcBef>
                      </a:pPr>
                      <a:r>
                        <a:rPr sz="900" dirty="0">
                          <a:latin typeface="Verdana"/>
                          <a:cs typeface="Verdana"/>
                        </a:rPr>
                        <a:t>19</a:t>
                      </a:r>
                      <a:r>
                        <a:rPr sz="900" spc="-5" dirty="0">
                          <a:latin typeface="Verdana"/>
                          <a:cs typeface="Verdana"/>
                        </a:rPr>
                        <a:t>,</a:t>
                      </a:r>
                      <a:r>
                        <a:rPr sz="900" dirty="0">
                          <a:latin typeface="Verdana"/>
                          <a:cs typeface="Verdana"/>
                        </a:rPr>
                        <a:t>679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0"/>
                        </a:spcBef>
                      </a:pPr>
                      <a:r>
                        <a:rPr sz="900" dirty="0">
                          <a:latin typeface="Verdana"/>
                          <a:cs typeface="Verdana"/>
                        </a:rPr>
                        <a:t>21</a:t>
                      </a:r>
                      <a:r>
                        <a:rPr sz="900" spc="-5" dirty="0">
                          <a:latin typeface="Verdana"/>
                          <a:cs typeface="Verdana"/>
                        </a:rPr>
                        <a:t>,</a:t>
                      </a:r>
                      <a:r>
                        <a:rPr sz="900" dirty="0">
                          <a:latin typeface="Verdana"/>
                          <a:cs typeface="Verdana"/>
                        </a:rPr>
                        <a:t>666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27,877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33679">
                <a:tc gridSpan="2">
                  <a:txBody>
                    <a:bodyPr/>
                    <a:lstStyle/>
                    <a:p>
                      <a:pPr marL="154305" marR="12065">
                        <a:lnSpc>
                          <a:spcPct val="100000"/>
                        </a:lnSpc>
                        <a:spcBef>
                          <a:spcPts val="395"/>
                        </a:spcBef>
                      </a:pPr>
                      <a:r>
                        <a:rPr sz="900" b="1" spc="-5" dirty="0">
                          <a:latin typeface="Verdana"/>
                          <a:cs typeface="Verdana"/>
                        </a:rPr>
                        <a:t>10</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4,865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5"/>
                        </a:spcBef>
                      </a:pPr>
                      <a:r>
                        <a:rPr sz="900" dirty="0">
                          <a:latin typeface="Verdana"/>
                          <a:cs typeface="Verdana"/>
                        </a:rPr>
                        <a:t>9</a:t>
                      </a:r>
                      <a:r>
                        <a:rPr sz="900" spc="-5" dirty="0">
                          <a:latin typeface="Verdana"/>
                          <a:cs typeface="Verdana"/>
                        </a:rPr>
                        <a:t>,</a:t>
                      </a:r>
                      <a:r>
                        <a:rPr sz="900" dirty="0">
                          <a:latin typeface="Verdana"/>
                          <a:cs typeface="Verdana"/>
                        </a:rPr>
                        <a:t>342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11,781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13,442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15,987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18,307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21</a:t>
                      </a:r>
                      <a:r>
                        <a:rPr sz="900" spc="-5" dirty="0">
                          <a:latin typeface="Verdana"/>
                          <a:cs typeface="Verdana"/>
                        </a:rPr>
                        <a:t>,</a:t>
                      </a:r>
                      <a:r>
                        <a:rPr sz="900" dirty="0">
                          <a:latin typeface="Verdana"/>
                          <a:cs typeface="Verdana"/>
                        </a:rPr>
                        <a:t>161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23</a:t>
                      </a:r>
                      <a:r>
                        <a:rPr sz="900" spc="-5" dirty="0">
                          <a:latin typeface="Verdana"/>
                          <a:cs typeface="Verdana"/>
                        </a:rPr>
                        <a:t>,</a:t>
                      </a:r>
                      <a:r>
                        <a:rPr sz="900" dirty="0">
                          <a:latin typeface="Verdana"/>
                          <a:cs typeface="Verdana"/>
                        </a:rPr>
                        <a:t>209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29,588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233680">
                <a:tc gridSpan="2">
                  <a:txBody>
                    <a:bodyPr/>
                    <a:lstStyle/>
                    <a:p>
                      <a:pPr marL="154305" marR="12065">
                        <a:lnSpc>
                          <a:spcPct val="100000"/>
                        </a:lnSpc>
                        <a:spcBef>
                          <a:spcPts val="395"/>
                        </a:spcBef>
                      </a:pPr>
                      <a:r>
                        <a:rPr sz="900" b="1" spc="-5" dirty="0">
                          <a:latin typeface="Verdana"/>
                          <a:cs typeface="Verdana"/>
                        </a:rPr>
                        <a:t>11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5,578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3360" algn="r">
                        <a:lnSpc>
                          <a:spcPct val="100000"/>
                        </a:lnSpc>
                        <a:spcBef>
                          <a:spcPts val="395"/>
                        </a:spcBef>
                      </a:pPr>
                      <a:r>
                        <a:rPr sz="900" dirty="0">
                          <a:latin typeface="Verdana"/>
                          <a:cs typeface="Verdana"/>
                        </a:rPr>
                        <a:t>10</a:t>
                      </a:r>
                      <a:r>
                        <a:rPr sz="900" spc="-5" dirty="0">
                          <a:latin typeface="Verdana"/>
                          <a:cs typeface="Verdana"/>
                        </a:rPr>
                        <a:t>,</a:t>
                      </a:r>
                      <a:r>
                        <a:rPr sz="900" dirty="0">
                          <a:latin typeface="Verdana"/>
                          <a:cs typeface="Verdana"/>
                        </a:rPr>
                        <a:t>341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12,899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14,631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17,275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19,675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22</a:t>
                      </a:r>
                      <a:r>
                        <a:rPr sz="900" spc="-5" dirty="0">
                          <a:latin typeface="Verdana"/>
                          <a:cs typeface="Verdana"/>
                        </a:rPr>
                        <a:t>,</a:t>
                      </a:r>
                      <a:r>
                        <a:rPr sz="900" dirty="0">
                          <a:latin typeface="Verdana"/>
                          <a:cs typeface="Verdana"/>
                        </a:rPr>
                        <a:t>618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24</a:t>
                      </a:r>
                      <a:r>
                        <a:rPr sz="900" spc="-5" dirty="0">
                          <a:latin typeface="Verdana"/>
                          <a:cs typeface="Verdana"/>
                        </a:rPr>
                        <a:t>,</a:t>
                      </a:r>
                      <a:r>
                        <a:rPr sz="900" dirty="0">
                          <a:latin typeface="Verdana"/>
                          <a:cs typeface="Verdana"/>
                        </a:rPr>
                        <a:t>725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31,264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233680">
                <a:tc gridSpan="2">
                  <a:txBody>
                    <a:bodyPr/>
                    <a:lstStyle/>
                    <a:p>
                      <a:pPr marL="154305" marR="12065">
                        <a:lnSpc>
                          <a:spcPct val="100000"/>
                        </a:lnSpc>
                        <a:spcBef>
                          <a:spcPts val="395"/>
                        </a:spcBef>
                      </a:pPr>
                      <a:r>
                        <a:rPr sz="900" b="1" spc="-5" dirty="0">
                          <a:latin typeface="Verdana"/>
                          <a:cs typeface="Verdana"/>
                        </a:rPr>
                        <a:t>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6,304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5"/>
                        </a:spcBef>
                      </a:pPr>
                      <a:r>
                        <a:rPr sz="900" dirty="0">
                          <a:latin typeface="Verdana"/>
                          <a:cs typeface="Verdana"/>
                        </a:rPr>
                        <a:t>11</a:t>
                      </a:r>
                      <a:r>
                        <a:rPr sz="900" spc="-5" dirty="0">
                          <a:latin typeface="Verdana"/>
                          <a:cs typeface="Verdana"/>
                        </a:rPr>
                        <a:t>,</a:t>
                      </a:r>
                      <a:r>
                        <a:rPr sz="900" dirty="0">
                          <a:latin typeface="Verdana"/>
                          <a:cs typeface="Verdana"/>
                        </a:rPr>
                        <a:t>34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14,011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15,812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18,549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21,026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24</a:t>
                      </a:r>
                      <a:r>
                        <a:rPr sz="900" spc="-5" dirty="0">
                          <a:latin typeface="Verdana"/>
                          <a:cs typeface="Verdana"/>
                        </a:rPr>
                        <a:t>,</a:t>
                      </a:r>
                      <a:r>
                        <a:rPr sz="900" dirty="0">
                          <a:latin typeface="Verdana"/>
                          <a:cs typeface="Verdana"/>
                        </a:rPr>
                        <a:t>054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26</a:t>
                      </a:r>
                      <a:r>
                        <a:rPr sz="900" spc="-5" dirty="0">
                          <a:latin typeface="Verdana"/>
                          <a:cs typeface="Verdana"/>
                        </a:rPr>
                        <a:t>,</a:t>
                      </a:r>
                      <a:r>
                        <a:rPr sz="900" dirty="0">
                          <a:latin typeface="Verdana"/>
                          <a:cs typeface="Verdana"/>
                        </a:rPr>
                        <a:t>217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32,909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2"/>
                  </a:ext>
                </a:extLst>
              </a:tr>
              <a:tr h="233680">
                <a:tc gridSpan="2">
                  <a:txBody>
                    <a:bodyPr/>
                    <a:lstStyle/>
                    <a:p>
                      <a:pPr marL="154305" marR="12065">
                        <a:lnSpc>
                          <a:spcPct val="100000"/>
                        </a:lnSpc>
                        <a:spcBef>
                          <a:spcPts val="395"/>
                        </a:spcBef>
                      </a:pPr>
                      <a:r>
                        <a:rPr sz="900" b="1" spc="-5" dirty="0">
                          <a:latin typeface="Verdana"/>
                          <a:cs typeface="Verdana"/>
                        </a:rPr>
                        <a:t>13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7,042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9554" algn="r">
                        <a:lnSpc>
                          <a:spcPct val="100000"/>
                        </a:lnSpc>
                        <a:spcBef>
                          <a:spcPts val="395"/>
                        </a:spcBef>
                      </a:pPr>
                      <a:r>
                        <a:rPr sz="900" dirty="0">
                          <a:latin typeface="Verdana"/>
                          <a:cs typeface="Verdana"/>
                        </a:rPr>
                        <a:t>12</a:t>
                      </a:r>
                      <a:r>
                        <a:rPr sz="900" spc="-5" dirty="0">
                          <a:latin typeface="Verdana"/>
                          <a:cs typeface="Verdana"/>
                        </a:rPr>
                        <a:t>,</a:t>
                      </a:r>
                      <a:r>
                        <a:rPr sz="900" dirty="0">
                          <a:latin typeface="Verdana"/>
                          <a:cs typeface="Verdana"/>
                        </a:rPr>
                        <a:t>34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15,119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16,985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19,812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22,362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25</a:t>
                      </a:r>
                      <a:r>
                        <a:rPr sz="900" spc="-5" dirty="0">
                          <a:latin typeface="Verdana"/>
                          <a:cs typeface="Verdana"/>
                        </a:rPr>
                        <a:t>,</a:t>
                      </a:r>
                      <a:r>
                        <a:rPr sz="900" dirty="0">
                          <a:latin typeface="Verdana"/>
                          <a:cs typeface="Verdana"/>
                        </a:rPr>
                        <a:t>472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27</a:t>
                      </a:r>
                      <a:r>
                        <a:rPr sz="900" spc="-5" dirty="0">
                          <a:latin typeface="Verdana"/>
                          <a:cs typeface="Verdana"/>
                        </a:rPr>
                        <a:t>,</a:t>
                      </a:r>
                      <a:r>
                        <a:rPr sz="900" dirty="0">
                          <a:latin typeface="Verdana"/>
                          <a:cs typeface="Verdana"/>
                        </a:rPr>
                        <a:t>688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34,528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3"/>
                  </a:ext>
                </a:extLst>
              </a:tr>
              <a:tr h="233680">
                <a:tc gridSpan="2">
                  <a:txBody>
                    <a:bodyPr/>
                    <a:lstStyle/>
                    <a:p>
                      <a:pPr marL="154305" marR="12065">
                        <a:lnSpc>
                          <a:spcPct val="100000"/>
                        </a:lnSpc>
                        <a:spcBef>
                          <a:spcPts val="395"/>
                        </a:spcBef>
                      </a:pPr>
                      <a:r>
                        <a:rPr sz="900" b="1" spc="-5" dirty="0">
                          <a:latin typeface="Verdana"/>
                          <a:cs typeface="Verdana"/>
                        </a:rPr>
                        <a:t>14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7,79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3360" algn="r">
                        <a:lnSpc>
                          <a:spcPct val="100000"/>
                        </a:lnSpc>
                        <a:spcBef>
                          <a:spcPts val="395"/>
                        </a:spcBef>
                      </a:pPr>
                      <a:r>
                        <a:rPr sz="900" dirty="0">
                          <a:latin typeface="Verdana"/>
                          <a:cs typeface="Verdana"/>
                        </a:rPr>
                        <a:t>13</a:t>
                      </a:r>
                      <a:r>
                        <a:rPr sz="900" spc="-5" dirty="0">
                          <a:latin typeface="Verdana"/>
                          <a:cs typeface="Verdana"/>
                        </a:rPr>
                        <a:t>,</a:t>
                      </a:r>
                      <a:r>
                        <a:rPr sz="900" dirty="0">
                          <a:latin typeface="Verdana"/>
                          <a:cs typeface="Verdana"/>
                        </a:rPr>
                        <a:t>339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16,222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18,151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21,064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23,685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26</a:t>
                      </a:r>
                      <a:r>
                        <a:rPr sz="900" spc="-5" dirty="0">
                          <a:latin typeface="Verdana"/>
                          <a:cs typeface="Verdana"/>
                        </a:rPr>
                        <a:t>,</a:t>
                      </a:r>
                      <a:r>
                        <a:rPr sz="900" dirty="0">
                          <a:latin typeface="Verdana"/>
                          <a:cs typeface="Verdana"/>
                        </a:rPr>
                        <a:t>873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29</a:t>
                      </a:r>
                      <a:r>
                        <a:rPr sz="900" spc="-5" dirty="0">
                          <a:latin typeface="Verdana"/>
                          <a:cs typeface="Verdana"/>
                        </a:rPr>
                        <a:t>,</a:t>
                      </a:r>
                      <a:r>
                        <a:rPr sz="900" dirty="0">
                          <a:latin typeface="Verdana"/>
                          <a:cs typeface="Verdana"/>
                        </a:rPr>
                        <a:t>141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36,123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4"/>
                  </a:ext>
                </a:extLst>
              </a:tr>
              <a:tr h="233679">
                <a:tc gridSpan="2">
                  <a:txBody>
                    <a:bodyPr/>
                    <a:lstStyle/>
                    <a:p>
                      <a:pPr marL="154305" marR="12065">
                        <a:lnSpc>
                          <a:spcPct val="100000"/>
                        </a:lnSpc>
                        <a:spcBef>
                          <a:spcPts val="395"/>
                        </a:spcBef>
                      </a:pPr>
                      <a:r>
                        <a:rPr sz="900" b="1" spc="-5" dirty="0">
                          <a:latin typeface="Verdana"/>
                          <a:cs typeface="Verdana"/>
                        </a:rPr>
                        <a:t>15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8,547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3360" algn="r">
                        <a:lnSpc>
                          <a:spcPct val="100000"/>
                        </a:lnSpc>
                        <a:spcBef>
                          <a:spcPts val="395"/>
                        </a:spcBef>
                      </a:pPr>
                      <a:r>
                        <a:rPr sz="900" dirty="0">
                          <a:latin typeface="Verdana"/>
                          <a:cs typeface="Verdana"/>
                        </a:rPr>
                        <a:t>14</a:t>
                      </a:r>
                      <a:r>
                        <a:rPr sz="900" spc="-5" dirty="0">
                          <a:latin typeface="Verdana"/>
                          <a:cs typeface="Verdana"/>
                        </a:rPr>
                        <a:t>,</a:t>
                      </a:r>
                      <a:r>
                        <a:rPr sz="900" dirty="0">
                          <a:latin typeface="Verdana"/>
                          <a:cs typeface="Verdana"/>
                        </a:rPr>
                        <a:t>339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17,322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19,311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22,307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24,996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28</a:t>
                      </a:r>
                      <a:r>
                        <a:rPr sz="900" spc="-5" dirty="0">
                          <a:latin typeface="Verdana"/>
                          <a:cs typeface="Verdana"/>
                        </a:rPr>
                        <a:t>,</a:t>
                      </a:r>
                      <a:r>
                        <a:rPr sz="900" dirty="0">
                          <a:latin typeface="Verdana"/>
                          <a:cs typeface="Verdana"/>
                        </a:rPr>
                        <a:t>259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30</a:t>
                      </a:r>
                      <a:r>
                        <a:rPr sz="900" spc="-5" dirty="0">
                          <a:latin typeface="Verdana"/>
                          <a:cs typeface="Verdana"/>
                        </a:rPr>
                        <a:t>,</a:t>
                      </a:r>
                      <a:r>
                        <a:rPr sz="900" dirty="0">
                          <a:latin typeface="Verdana"/>
                          <a:cs typeface="Verdana"/>
                        </a:rPr>
                        <a:t>578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37,697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5"/>
                  </a:ext>
                </a:extLst>
              </a:tr>
              <a:tr h="233679">
                <a:tc gridSpan="2">
                  <a:txBody>
                    <a:bodyPr/>
                    <a:lstStyle/>
                    <a:p>
                      <a:pPr marL="154305" marR="12065">
                        <a:lnSpc>
                          <a:spcPct val="100000"/>
                        </a:lnSpc>
                        <a:spcBef>
                          <a:spcPts val="395"/>
                        </a:spcBef>
                      </a:pPr>
                      <a:r>
                        <a:rPr sz="900" b="1" spc="-5" dirty="0">
                          <a:latin typeface="Verdana"/>
                          <a:cs typeface="Verdana"/>
                        </a:rPr>
                        <a:t>16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9,312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3360" algn="r">
                        <a:lnSpc>
                          <a:spcPct val="100000"/>
                        </a:lnSpc>
                        <a:spcBef>
                          <a:spcPts val="395"/>
                        </a:spcBef>
                      </a:pPr>
                      <a:r>
                        <a:rPr sz="900" dirty="0">
                          <a:latin typeface="Verdana"/>
                          <a:cs typeface="Verdana"/>
                        </a:rPr>
                        <a:t>15</a:t>
                      </a:r>
                      <a:r>
                        <a:rPr sz="900" spc="-5" dirty="0">
                          <a:latin typeface="Verdana"/>
                          <a:cs typeface="Verdana"/>
                        </a:rPr>
                        <a:t>,</a:t>
                      </a:r>
                      <a:r>
                        <a:rPr sz="900" dirty="0">
                          <a:latin typeface="Verdana"/>
                          <a:cs typeface="Verdana"/>
                        </a:rPr>
                        <a:t>338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18,418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20,465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23,542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26,296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29</a:t>
                      </a:r>
                      <a:r>
                        <a:rPr sz="900" spc="-5" dirty="0">
                          <a:latin typeface="Verdana"/>
                          <a:cs typeface="Verdana"/>
                        </a:rPr>
                        <a:t>,</a:t>
                      </a:r>
                      <a:r>
                        <a:rPr sz="900" dirty="0">
                          <a:latin typeface="Verdana"/>
                          <a:cs typeface="Verdana"/>
                        </a:rPr>
                        <a:t>633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 algn="ctr">
                        <a:lnSpc>
                          <a:spcPct val="100000"/>
                        </a:lnSpc>
                        <a:spcBef>
                          <a:spcPts val="395"/>
                        </a:spcBef>
                      </a:pPr>
                      <a:r>
                        <a:rPr sz="900" dirty="0">
                          <a:latin typeface="Verdana"/>
                          <a:cs typeface="Verdana"/>
                        </a:rPr>
                        <a:t>32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39,252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6"/>
                  </a:ext>
                </a:extLst>
              </a:tr>
              <a:tr h="233680">
                <a:tc gridSpan="2">
                  <a:txBody>
                    <a:bodyPr/>
                    <a:lstStyle/>
                    <a:p>
                      <a:pPr marL="154305" marR="12065">
                        <a:lnSpc>
                          <a:spcPct val="100000"/>
                        </a:lnSpc>
                        <a:spcBef>
                          <a:spcPts val="395"/>
                        </a:spcBef>
                      </a:pPr>
                      <a:r>
                        <a:rPr sz="900" b="1" spc="-5" dirty="0">
                          <a:latin typeface="Verdana"/>
                          <a:cs typeface="Verdana"/>
                        </a:rPr>
                        <a:t>17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10,085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3360" algn="r">
                        <a:lnSpc>
                          <a:spcPct val="100000"/>
                        </a:lnSpc>
                        <a:spcBef>
                          <a:spcPts val="395"/>
                        </a:spcBef>
                      </a:pPr>
                      <a:r>
                        <a:rPr sz="900" dirty="0">
                          <a:latin typeface="Verdana"/>
                          <a:cs typeface="Verdana"/>
                        </a:rPr>
                        <a:t>16</a:t>
                      </a:r>
                      <a:r>
                        <a:rPr sz="900" spc="-5" dirty="0">
                          <a:latin typeface="Verdana"/>
                          <a:cs typeface="Verdana"/>
                        </a:rPr>
                        <a:t>,</a:t>
                      </a:r>
                      <a:r>
                        <a:rPr sz="900" dirty="0">
                          <a:latin typeface="Verdana"/>
                          <a:cs typeface="Verdana"/>
                        </a:rPr>
                        <a:t>338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19,511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74625">
                        <a:lnSpc>
                          <a:spcPct val="100000"/>
                        </a:lnSpc>
                        <a:spcBef>
                          <a:spcPts val="395"/>
                        </a:spcBef>
                      </a:pPr>
                      <a:r>
                        <a:rPr sz="900" spc="-5" dirty="0">
                          <a:latin typeface="Verdana"/>
                          <a:cs typeface="Verdana"/>
                        </a:rPr>
                        <a:t>21,615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5420">
                        <a:lnSpc>
                          <a:spcPct val="100000"/>
                        </a:lnSpc>
                        <a:spcBef>
                          <a:spcPts val="395"/>
                        </a:spcBef>
                      </a:pPr>
                      <a:r>
                        <a:rPr sz="900" spc="-5" dirty="0">
                          <a:latin typeface="Verdana"/>
                          <a:cs typeface="Verdana"/>
                        </a:rPr>
                        <a:t>24,769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spc="-5" dirty="0">
                          <a:latin typeface="Verdana"/>
                          <a:cs typeface="Verdana"/>
                        </a:rPr>
                        <a:t>27,587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4629" algn="r">
                        <a:lnSpc>
                          <a:spcPct val="100000"/>
                        </a:lnSpc>
                        <a:spcBef>
                          <a:spcPts val="395"/>
                        </a:spcBef>
                      </a:pPr>
                      <a:r>
                        <a:rPr sz="900" dirty="0">
                          <a:latin typeface="Verdana"/>
                          <a:cs typeface="Verdana"/>
                        </a:rPr>
                        <a:t>30</a:t>
                      </a:r>
                      <a:r>
                        <a:rPr sz="900" spc="-5" dirty="0">
                          <a:latin typeface="Verdana"/>
                          <a:cs typeface="Verdana"/>
                        </a:rPr>
                        <a:t>,</a:t>
                      </a:r>
                      <a:r>
                        <a:rPr sz="900" dirty="0">
                          <a:latin typeface="Verdana"/>
                          <a:cs typeface="Verdana"/>
                        </a:rPr>
                        <a:t>995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7340" algn="r">
                        <a:lnSpc>
                          <a:spcPct val="100000"/>
                        </a:lnSpc>
                        <a:spcBef>
                          <a:spcPts val="395"/>
                        </a:spcBef>
                      </a:pPr>
                      <a:r>
                        <a:rPr sz="900" dirty="0">
                          <a:latin typeface="Verdana"/>
                          <a:cs typeface="Verdana"/>
                        </a:rPr>
                        <a:t>33</a:t>
                      </a:r>
                      <a:r>
                        <a:rPr sz="900" spc="-5" dirty="0">
                          <a:latin typeface="Verdana"/>
                          <a:cs typeface="Verdana"/>
                        </a:rPr>
                        <a:t>,</a:t>
                      </a:r>
                      <a:r>
                        <a:rPr sz="900" dirty="0">
                          <a:latin typeface="Verdana"/>
                          <a:cs typeface="Verdana"/>
                        </a:rPr>
                        <a:t>409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40,79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7"/>
                  </a:ext>
                </a:extLst>
              </a:tr>
              <a:tr h="355600">
                <a:tc gridSpan="2">
                  <a:txBody>
                    <a:bodyPr/>
                    <a:lstStyle/>
                    <a:p>
                      <a:pPr marR="12065">
                        <a:lnSpc>
                          <a:spcPct val="100000"/>
                        </a:lnSpc>
                        <a:spcBef>
                          <a:spcPts val="35"/>
                        </a:spcBef>
                      </a:pPr>
                      <a:endParaRPr sz="1150">
                        <a:latin typeface="Times New Roman"/>
                        <a:cs typeface="Times New Roman"/>
                      </a:endParaRPr>
                    </a:p>
                    <a:p>
                      <a:pPr marL="635" marR="12065" algn="ctr">
                        <a:lnSpc>
                          <a:spcPct val="100000"/>
                        </a:lnSpc>
                      </a:pPr>
                      <a:r>
                        <a:rPr sz="900" dirty="0">
                          <a:latin typeface="Verdana"/>
                          <a:cs typeface="Verdana"/>
                        </a:rPr>
                        <a:t>…</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dirty="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dirty="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8"/>
                  </a:ext>
                </a:extLst>
              </a:tr>
            </a:tbl>
          </a:graphicData>
        </a:graphic>
      </p:graphicFrame>
      <p:sp>
        <p:nvSpPr>
          <p:cNvPr id="8" name="object 8"/>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1675587" y="938276"/>
            <a:ext cx="1573530" cy="879728"/>
          </a:xfrm>
          <a:prstGeom prst="rect">
            <a:avLst/>
          </a:prstGeom>
        </p:spPr>
        <p:txBody>
          <a:bodyPr vert="horz" wrap="square" lIns="0" tIns="12700" rIns="0" bIns="0" rtlCol="0">
            <a:spAutoFit/>
          </a:bodyPr>
          <a:lstStyle/>
          <a:p>
            <a:pPr marR="5080" algn="r">
              <a:spcBef>
                <a:spcPts val="100"/>
              </a:spcBef>
            </a:pPr>
            <a:r>
              <a:rPr b="1" i="1" spc="-5" dirty="0">
                <a:latin typeface="Symbol"/>
                <a:cs typeface="Symbol"/>
              </a:rPr>
              <a:t></a:t>
            </a:r>
            <a:endParaRPr>
              <a:latin typeface="Symbol"/>
              <a:cs typeface="Symbol"/>
            </a:endParaRPr>
          </a:p>
          <a:p>
            <a:pPr>
              <a:spcBef>
                <a:spcPts val="50"/>
              </a:spcBef>
            </a:pPr>
            <a:endParaRPr sz="1750">
              <a:latin typeface="Times New Roman"/>
              <a:cs typeface="Times New Roman"/>
            </a:endParaRPr>
          </a:p>
          <a:p>
            <a:pPr marL="12700"/>
            <a:r>
              <a:rPr sz="2000" b="1" dirty="0">
                <a:solidFill>
                  <a:srgbClr val="FFFFFF"/>
                </a:solidFill>
                <a:latin typeface="Arial"/>
                <a:cs typeface="Arial"/>
              </a:rPr>
              <a:t>10</a:t>
            </a:r>
            <a:endParaRPr sz="2000">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82598" y="1474089"/>
            <a:ext cx="282575" cy="330835"/>
          </a:xfrm>
          <a:prstGeom prst="rect">
            <a:avLst/>
          </a:prstGeom>
        </p:spPr>
        <p:txBody>
          <a:bodyPr vert="horz" wrap="square" lIns="0" tIns="13335" rIns="0" bIns="0" rtlCol="0">
            <a:spAutoFit/>
          </a:bodyPr>
          <a:lstStyle/>
          <a:p>
            <a:pPr marL="12700">
              <a:spcBef>
                <a:spcPts val="105"/>
              </a:spcBef>
            </a:pPr>
            <a:r>
              <a:rPr sz="2000" b="1" spc="-110" dirty="0">
                <a:solidFill>
                  <a:srgbClr val="FFFFFF"/>
                </a:solidFill>
                <a:latin typeface="Arial"/>
                <a:cs typeface="Arial"/>
              </a:rPr>
              <a:t>11</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566988" y="1844675"/>
            <a:ext cx="2376805" cy="1511300"/>
          </a:xfrm>
          <a:custGeom>
            <a:avLst/>
            <a:gdLst/>
            <a:ahLst/>
            <a:cxnLst/>
            <a:rect l="l" t="t" r="r" b="b"/>
            <a:pathLst>
              <a:path w="2376804" h="1511300">
                <a:moveTo>
                  <a:pt x="0" y="1511300"/>
                </a:moveTo>
                <a:lnTo>
                  <a:pt x="2376424" y="1511300"/>
                </a:lnTo>
                <a:lnTo>
                  <a:pt x="2376424" y="0"/>
                </a:lnTo>
                <a:lnTo>
                  <a:pt x="0" y="0"/>
                </a:lnTo>
                <a:lnTo>
                  <a:pt x="0" y="1511300"/>
                </a:lnTo>
                <a:close/>
              </a:path>
            </a:pathLst>
          </a:custGeom>
          <a:solidFill>
            <a:srgbClr val="FFCC00"/>
          </a:solidFill>
        </p:spPr>
        <p:txBody>
          <a:bodyPr wrap="square" lIns="0" tIns="0" rIns="0" bIns="0" rtlCol="0"/>
          <a:lstStyle/>
          <a:p>
            <a:endParaRPr/>
          </a:p>
        </p:txBody>
      </p:sp>
      <p:sp>
        <p:nvSpPr>
          <p:cNvPr id="5" name="object 5"/>
          <p:cNvSpPr/>
          <p:nvPr/>
        </p:nvSpPr>
        <p:spPr>
          <a:xfrm>
            <a:off x="2566988" y="1844675"/>
            <a:ext cx="2376805" cy="1511300"/>
          </a:xfrm>
          <a:custGeom>
            <a:avLst/>
            <a:gdLst/>
            <a:ahLst/>
            <a:cxnLst/>
            <a:rect l="l" t="t" r="r" b="b"/>
            <a:pathLst>
              <a:path w="2376804" h="1511300">
                <a:moveTo>
                  <a:pt x="0" y="1511300"/>
                </a:moveTo>
                <a:lnTo>
                  <a:pt x="2376424" y="1511300"/>
                </a:lnTo>
                <a:lnTo>
                  <a:pt x="2376424" y="0"/>
                </a:lnTo>
                <a:lnTo>
                  <a:pt x="0" y="0"/>
                </a:lnTo>
                <a:lnTo>
                  <a:pt x="0" y="1511300"/>
                </a:lnTo>
                <a:close/>
              </a:path>
            </a:pathLst>
          </a:custGeom>
          <a:ln w="9525">
            <a:solidFill>
              <a:srgbClr val="000000"/>
            </a:solidFill>
          </a:ln>
        </p:spPr>
        <p:txBody>
          <a:bodyPr wrap="square" lIns="0" tIns="0" rIns="0" bIns="0" rtlCol="0"/>
          <a:lstStyle/>
          <a:p>
            <a:endParaRPr/>
          </a:p>
        </p:txBody>
      </p:sp>
      <p:sp>
        <p:nvSpPr>
          <p:cNvPr id="6" name="object 6"/>
          <p:cNvSpPr/>
          <p:nvPr/>
        </p:nvSpPr>
        <p:spPr>
          <a:xfrm>
            <a:off x="2568575" y="4364102"/>
            <a:ext cx="2374900" cy="1152525"/>
          </a:xfrm>
          <a:custGeom>
            <a:avLst/>
            <a:gdLst/>
            <a:ahLst/>
            <a:cxnLst/>
            <a:rect l="l" t="t" r="r" b="b"/>
            <a:pathLst>
              <a:path w="2374900" h="1152525">
                <a:moveTo>
                  <a:pt x="0" y="1152525"/>
                </a:moveTo>
                <a:lnTo>
                  <a:pt x="2374900" y="1152525"/>
                </a:lnTo>
                <a:lnTo>
                  <a:pt x="2374900" y="0"/>
                </a:lnTo>
                <a:lnTo>
                  <a:pt x="0" y="0"/>
                </a:lnTo>
                <a:lnTo>
                  <a:pt x="0" y="1152525"/>
                </a:lnTo>
                <a:close/>
              </a:path>
            </a:pathLst>
          </a:custGeom>
          <a:solidFill>
            <a:srgbClr val="FFCC00"/>
          </a:solidFill>
        </p:spPr>
        <p:txBody>
          <a:bodyPr wrap="square" lIns="0" tIns="0" rIns="0" bIns="0" rtlCol="0"/>
          <a:lstStyle/>
          <a:p>
            <a:endParaRPr/>
          </a:p>
        </p:txBody>
      </p:sp>
      <p:sp>
        <p:nvSpPr>
          <p:cNvPr id="7" name="object 7"/>
          <p:cNvSpPr/>
          <p:nvPr/>
        </p:nvSpPr>
        <p:spPr>
          <a:xfrm>
            <a:off x="2568575" y="4364102"/>
            <a:ext cx="2374900" cy="1152525"/>
          </a:xfrm>
          <a:custGeom>
            <a:avLst/>
            <a:gdLst/>
            <a:ahLst/>
            <a:cxnLst/>
            <a:rect l="l" t="t" r="r" b="b"/>
            <a:pathLst>
              <a:path w="2374900" h="1152525">
                <a:moveTo>
                  <a:pt x="0" y="1152525"/>
                </a:moveTo>
                <a:lnTo>
                  <a:pt x="2374900" y="1152525"/>
                </a:lnTo>
                <a:lnTo>
                  <a:pt x="2374900" y="0"/>
                </a:lnTo>
                <a:lnTo>
                  <a:pt x="0" y="0"/>
                </a:lnTo>
                <a:lnTo>
                  <a:pt x="0" y="1152525"/>
                </a:lnTo>
                <a:close/>
              </a:path>
            </a:pathLst>
          </a:custGeom>
          <a:ln w="9525">
            <a:solidFill>
              <a:srgbClr val="000000"/>
            </a:solidFill>
          </a:ln>
        </p:spPr>
        <p:txBody>
          <a:bodyPr wrap="square" lIns="0" tIns="0" rIns="0" bIns="0" rtlCol="0"/>
          <a:lstStyle/>
          <a:p>
            <a:endParaRPr/>
          </a:p>
        </p:txBody>
      </p:sp>
      <p:sp>
        <p:nvSpPr>
          <p:cNvPr id="8" name="object 8"/>
          <p:cNvSpPr txBox="1"/>
          <p:nvPr/>
        </p:nvSpPr>
        <p:spPr>
          <a:xfrm>
            <a:off x="2429967" y="1368678"/>
            <a:ext cx="5085080"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Arial"/>
                <a:cs typeface="Arial"/>
              </a:rPr>
              <a:t>1 </a:t>
            </a:r>
            <a:r>
              <a:rPr b="1" dirty="0">
                <a:solidFill>
                  <a:srgbClr val="5F5F5F"/>
                </a:solidFill>
                <a:latin typeface="Arial"/>
                <a:cs typeface="Arial"/>
              </a:rPr>
              <a:t>- </a:t>
            </a:r>
            <a:r>
              <a:rPr b="1" spc="-5" dirty="0">
                <a:solidFill>
                  <a:srgbClr val="5F5F5F"/>
                </a:solidFill>
                <a:latin typeface="Arial"/>
                <a:cs typeface="Arial"/>
              </a:rPr>
              <a:t>Comparaison </a:t>
            </a:r>
            <a:r>
              <a:rPr b="1" dirty="0">
                <a:solidFill>
                  <a:srgbClr val="5F5F5F"/>
                </a:solidFill>
                <a:latin typeface="Arial"/>
                <a:cs typeface="Arial"/>
              </a:rPr>
              <a:t>de </a:t>
            </a:r>
            <a:r>
              <a:rPr b="1" spc="-5" dirty="0">
                <a:solidFill>
                  <a:srgbClr val="5F5F5F"/>
                </a:solidFill>
                <a:latin typeface="Arial"/>
                <a:cs typeface="Arial"/>
              </a:rPr>
              <a:t>2 pourcentages</a:t>
            </a:r>
            <a:r>
              <a:rPr b="1" spc="20" dirty="0">
                <a:solidFill>
                  <a:srgbClr val="5F5F5F"/>
                </a:solidFill>
                <a:latin typeface="Arial"/>
                <a:cs typeface="Arial"/>
              </a:rPr>
              <a:t> </a:t>
            </a:r>
            <a:r>
              <a:rPr b="1" spc="-10" dirty="0">
                <a:solidFill>
                  <a:srgbClr val="5F5F5F"/>
                </a:solidFill>
                <a:latin typeface="Arial"/>
                <a:cs typeface="Arial"/>
              </a:rPr>
              <a:t>observés.</a:t>
            </a:r>
            <a:endParaRPr>
              <a:latin typeface="Arial"/>
              <a:cs typeface="Arial"/>
            </a:endParaRPr>
          </a:p>
        </p:txBody>
      </p:sp>
      <p:sp>
        <p:nvSpPr>
          <p:cNvPr id="9" name="object 9"/>
          <p:cNvSpPr/>
          <p:nvPr/>
        </p:nvSpPr>
        <p:spPr>
          <a:xfrm>
            <a:off x="3237940" y="2624193"/>
            <a:ext cx="568960" cy="0"/>
          </a:xfrm>
          <a:custGeom>
            <a:avLst/>
            <a:gdLst/>
            <a:ahLst/>
            <a:cxnLst/>
            <a:rect l="l" t="t" r="r" b="b"/>
            <a:pathLst>
              <a:path w="568960">
                <a:moveTo>
                  <a:pt x="0" y="0"/>
                </a:moveTo>
                <a:lnTo>
                  <a:pt x="568936" y="0"/>
                </a:lnTo>
              </a:path>
            </a:pathLst>
          </a:custGeom>
          <a:ln w="4046">
            <a:solidFill>
              <a:srgbClr val="000000"/>
            </a:solidFill>
          </a:ln>
        </p:spPr>
        <p:txBody>
          <a:bodyPr wrap="square" lIns="0" tIns="0" rIns="0" bIns="0" rtlCol="0"/>
          <a:lstStyle/>
          <a:p>
            <a:endParaRPr/>
          </a:p>
        </p:txBody>
      </p:sp>
      <p:sp>
        <p:nvSpPr>
          <p:cNvPr id="10" name="object 10"/>
          <p:cNvSpPr/>
          <p:nvPr/>
        </p:nvSpPr>
        <p:spPr>
          <a:xfrm>
            <a:off x="4043987" y="2624193"/>
            <a:ext cx="532765" cy="0"/>
          </a:xfrm>
          <a:custGeom>
            <a:avLst/>
            <a:gdLst/>
            <a:ahLst/>
            <a:cxnLst/>
            <a:rect l="l" t="t" r="r" b="b"/>
            <a:pathLst>
              <a:path w="532764">
                <a:moveTo>
                  <a:pt x="0" y="0"/>
                </a:moveTo>
                <a:lnTo>
                  <a:pt x="532643" y="0"/>
                </a:lnTo>
              </a:path>
            </a:pathLst>
          </a:custGeom>
          <a:ln w="4046">
            <a:solidFill>
              <a:srgbClr val="000000"/>
            </a:solidFill>
          </a:ln>
        </p:spPr>
        <p:txBody>
          <a:bodyPr wrap="square" lIns="0" tIns="0" rIns="0" bIns="0" rtlCol="0"/>
          <a:lstStyle/>
          <a:p>
            <a:endParaRPr/>
          </a:p>
        </p:txBody>
      </p:sp>
      <p:sp>
        <p:nvSpPr>
          <p:cNvPr id="11" name="object 11"/>
          <p:cNvSpPr/>
          <p:nvPr/>
        </p:nvSpPr>
        <p:spPr>
          <a:xfrm>
            <a:off x="3086514" y="2694226"/>
            <a:ext cx="30480" cy="17145"/>
          </a:xfrm>
          <a:custGeom>
            <a:avLst/>
            <a:gdLst/>
            <a:ahLst/>
            <a:cxnLst/>
            <a:rect l="l" t="t" r="r" b="b"/>
            <a:pathLst>
              <a:path w="30480" h="17144">
                <a:moveTo>
                  <a:pt x="0" y="17002"/>
                </a:moveTo>
                <a:lnTo>
                  <a:pt x="30200" y="0"/>
                </a:lnTo>
              </a:path>
            </a:pathLst>
          </a:custGeom>
          <a:ln w="8109">
            <a:solidFill>
              <a:srgbClr val="000000"/>
            </a:solidFill>
          </a:ln>
        </p:spPr>
        <p:txBody>
          <a:bodyPr wrap="square" lIns="0" tIns="0" rIns="0" bIns="0" rtlCol="0"/>
          <a:lstStyle/>
          <a:p>
            <a:endParaRPr/>
          </a:p>
        </p:txBody>
      </p:sp>
      <p:sp>
        <p:nvSpPr>
          <p:cNvPr id="12" name="object 12"/>
          <p:cNvSpPr/>
          <p:nvPr/>
        </p:nvSpPr>
        <p:spPr>
          <a:xfrm>
            <a:off x="3116715" y="2698679"/>
            <a:ext cx="43815" cy="225425"/>
          </a:xfrm>
          <a:custGeom>
            <a:avLst/>
            <a:gdLst/>
            <a:ahLst/>
            <a:cxnLst/>
            <a:rect l="l" t="t" r="r" b="b"/>
            <a:pathLst>
              <a:path w="43814" h="225425">
                <a:moveTo>
                  <a:pt x="0" y="0"/>
                </a:moveTo>
                <a:lnTo>
                  <a:pt x="43675" y="225075"/>
                </a:lnTo>
              </a:path>
            </a:pathLst>
          </a:custGeom>
          <a:ln w="16320">
            <a:solidFill>
              <a:srgbClr val="000000"/>
            </a:solidFill>
          </a:ln>
        </p:spPr>
        <p:txBody>
          <a:bodyPr wrap="square" lIns="0" tIns="0" rIns="0" bIns="0" rtlCol="0"/>
          <a:lstStyle/>
          <a:p>
            <a:endParaRPr/>
          </a:p>
        </p:txBody>
      </p:sp>
      <p:sp>
        <p:nvSpPr>
          <p:cNvPr id="13" name="object 13"/>
          <p:cNvSpPr/>
          <p:nvPr/>
        </p:nvSpPr>
        <p:spPr>
          <a:xfrm>
            <a:off x="3164473" y="2323823"/>
            <a:ext cx="55880" cy="600075"/>
          </a:xfrm>
          <a:custGeom>
            <a:avLst/>
            <a:gdLst/>
            <a:ahLst/>
            <a:cxnLst/>
            <a:rect l="l" t="t" r="r" b="b"/>
            <a:pathLst>
              <a:path w="55880" h="600075">
                <a:moveTo>
                  <a:pt x="0" y="599932"/>
                </a:moveTo>
                <a:lnTo>
                  <a:pt x="55500" y="0"/>
                </a:lnTo>
              </a:path>
            </a:pathLst>
          </a:custGeom>
          <a:ln w="8161">
            <a:solidFill>
              <a:srgbClr val="000000"/>
            </a:solidFill>
          </a:ln>
        </p:spPr>
        <p:txBody>
          <a:bodyPr wrap="square" lIns="0" tIns="0" rIns="0" bIns="0" rtlCol="0"/>
          <a:lstStyle/>
          <a:p>
            <a:endParaRPr/>
          </a:p>
        </p:txBody>
      </p:sp>
      <p:sp>
        <p:nvSpPr>
          <p:cNvPr id="14" name="object 14"/>
          <p:cNvSpPr/>
          <p:nvPr/>
        </p:nvSpPr>
        <p:spPr>
          <a:xfrm>
            <a:off x="3219974" y="2323822"/>
            <a:ext cx="1373505" cy="0"/>
          </a:xfrm>
          <a:custGeom>
            <a:avLst/>
            <a:gdLst/>
            <a:ahLst/>
            <a:cxnLst/>
            <a:rect l="l" t="t" r="r" b="b"/>
            <a:pathLst>
              <a:path w="1373505">
                <a:moveTo>
                  <a:pt x="0" y="0"/>
                </a:moveTo>
                <a:lnTo>
                  <a:pt x="1372989" y="0"/>
                </a:lnTo>
              </a:path>
            </a:pathLst>
          </a:custGeom>
          <a:ln w="8092">
            <a:solidFill>
              <a:srgbClr val="000000"/>
            </a:solidFill>
          </a:ln>
        </p:spPr>
        <p:txBody>
          <a:bodyPr wrap="square" lIns="0" tIns="0" rIns="0" bIns="0" rtlCol="0"/>
          <a:lstStyle/>
          <a:p>
            <a:endParaRPr/>
          </a:p>
        </p:txBody>
      </p:sp>
      <p:sp>
        <p:nvSpPr>
          <p:cNvPr id="15" name="object 15"/>
          <p:cNvSpPr/>
          <p:nvPr/>
        </p:nvSpPr>
        <p:spPr>
          <a:xfrm>
            <a:off x="3065705" y="2295080"/>
            <a:ext cx="1544320" cy="0"/>
          </a:xfrm>
          <a:custGeom>
            <a:avLst/>
            <a:gdLst/>
            <a:ahLst/>
            <a:cxnLst/>
            <a:rect l="l" t="t" r="r" b="b"/>
            <a:pathLst>
              <a:path w="1544320">
                <a:moveTo>
                  <a:pt x="0" y="0"/>
                </a:moveTo>
                <a:lnTo>
                  <a:pt x="1543916" y="0"/>
                </a:lnTo>
              </a:path>
            </a:pathLst>
          </a:custGeom>
          <a:ln w="8092">
            <a:solidFill>
              <a:srgbClr val="000000"/>
            </a:solidFill>
          </a:ln>
        </p:spPr>
        <p:txBody>
          <a:bodyPr wrap="square" lIns="0" tIns="0" rIns="0" bIns="0" rtlCol="0"/>
          <a:lstStyle/>
          <a:p>
            <a:endParaRPr/>
          </a:p>
        </p:txBody>
      </p:sp>
      <p:sp>
        <p:nvSpPr>
          <p:cNvPr id="16" name="object 16"/>
          <p:cNvSpPr txBox="1"/>
          <p:nvPr/>
        </p:nvSpPr>
        <p:spPr>
          <a:xfrm>
            <a:off x="3236715" y="1909120"/>
            <a:ext cx="1327150" cy="1008380"/>
          </a:xfrm>
          <a:prstGeom prst="rect">
            <a:avLst/>
          </a:prstGeom>
        </p:spPr>
        <p:txBody>
          <a:bodyPr vert="horz" wrap="square" lIns="0" tIns="12065" rIns="0" bIns="0" rtlCol="0">
            <a:spAutoFit/>
          </a:bodyPr>
          <a:lstStyle/>
          <a:p>
            <a:pPr marR="5080" indent="207645">
              <a:lnSpc>
                <a:spcPct val="121300"/>
              </a:lnSpc>
              <a:spcBef>
                <a:spcPts val="95"/>
              </a:spcBef>
            </a:pPr>
            <a:r>
              <a:rPr b="1" spc="45" dirty="0">
                <a:latin typeface="Arial"/>
                <a:cs typeface="Arial"/>
              </a:rPr>
              <a:t>p</a:t>
            </a:r>
            <a:r>
              <a:rPr sz="1950" b="1" spc="67" baseline="-19230" dirty="0">
                <a:latin typeface="Arial"/>
                <a:cs typeface="Arial"/>
              </a:rPr>
              <a:t>A </a:t>
            </a:r>
            <a:r>
              <a:rPr b="1" i="1" spc="15" dirty="0">
                <a:latin typeface="Symbol"/>
                <a:cs typeface="Symbol"/>
              </a:rPr>
              <a:t></a:t>
            </a:r>
            <a:r>
              <a:rPr b="1" i="1" spc="15" dirty="0">
                <a:latin typeface="Times New Roman"/>
                <a:cs typeface="Times New Roman"/>
              </a:rPr>
              <a:t> </a:t>
            </a:r>
            <a:r>
              <a:rPr b="1" spc="-5" dirty="0">
                <a:latin typeface="Arial"/>
                <a:cs typeface="Arial"/>
              </a:rPr>
              <a:t>p</a:t>
            </a:r>
            <a:r>
              <a:rPr sz="1950" b="1" spc="-7" baseline="-19230" dirty="0">
                <a:latin typeface="Arial"/>
                <a:cs typeface="Arial"/>
              </a:rPr>
              <a:t>B  </a:t>
            </a:r>
            <a:r>
              <a:rPr b="1" spc="40" dirty="0">
                <a:latin typeface="Arial"/>
                <a:cs typeface="Arial"/>
              </a:rPr>
              <a:t>p</a:t>
            </a:r>
            <a:r>
              <a:rPr sz="1950" b="1" spc="60" baseline="-19230" dirty="0">
                <a:latin typeface="Arial"/>
                <a:cs typeface="Arial"/>
              </a:rPr>
              <a:t>A</a:t>
            </a:r>
            <a:r>
              <a:rPr b="1" spc="40" dirty="0">
                <a:latin typeface="Arial"/>
                <a:cs typeface="Arial"/>
              </a:rPr>
              <a:t>q</a:t>
            </a:r>
            <a:r>
              <a:rPr sz="1950" b="1" spc="60" baseline="-19230" dirty="0">
                <a:latin typeface="Arial"/>
                <a:cs typeface="Arial"/>
              </a:rPr>
              <a:t>A </a:t>
            </a:r>
            <a:r>
              <a:rPr sz="2700" b="1" i="1" spc="22" baseline="-35493" dirty="0">
                <a:latin typeface="Symbol"/>
                <a:cs typeface="Symbol"/>
              </a:rPr>
              <a:t></a:t>
            </a:r>
            <a:r>
              <a:rPr sz="2700" b="1" i="1" spc="-397" baseline="-35493" dirty="0">
                <a:latin typeface="Times New Roman"/>
                <a:cs typeface="Times New Roman"/>
              </a:rPr>
              <a:t> </a:t>
            </a:r>
            <a:r>
              <a:rPr b="1" spc="-20" dirty="0">
                <a:latin typeface="Arial"/>
                <a:cs typeface="Arial"/>
              </a:rPr>
              <a:t>p</a:t>
            </a:r>
            <a:r>
              <a:rPr sz="1950" b="1" spc="-30" baseline="-19230" dirty="0">
                <a:latin typeface="Arial"/>
                <a:cs typeface="Arial"/>
              </a:rPr>
              <a:t>B</a:t>
            </a:r>
            <a:r>
              <a:rPr b="1" spc="-20" dirty="0">
                <a:latin typeface="Arial"/>
                <a:cs typeface="Arial"/>
              </a:rPr>
              <a:t>q</a:t>
            </a:r>
            <a:r>
              <a:rPr sz="1950" b="1" spc="-30" baseline="-19230" dirty="0">
                <a:latin typeface="Arial"/>
                <a:cs typeface="Arial"/>
              </a:rPr>
              <a:t>B</a:t>
            </a:r>
            <a:endParaRPr sz="1950" baseline="-19230">
              <a:latin typeface="Arial"/>
              <a:cs typeface="Arial"/>
            </a:endParaRPr>
          </a:p>
          <a:p>
            <a:pPr marL="137160">
              <a:spcBef>
                <a:spcPts val="335"/>
              </a:spcBef>
              <a:tabLst>
                <a:tab pos="934085" algn="l"/>
              </a:tabLst>
            </a:pPr>
            <a:r>
              <a:rPr b="1" spc="20" dirty="0">
                <a:latin typeface="Arial"/>
                <a:cs typeface="Arial"/>
              </a:rPr>
              <a:t>n</a:t>
            </a:r>
            <a:r>
              <a:rPr sz="1950" b="1" spc="30" baseline="-19230" dirty="0">
                <a:latin typeface="Arial"/>
                <a:cs typeface="Arial"/>
              </a:rPr>
              <a:t>A	</a:t>
            </a:r>
            <a:r>
              <a:rPr b="1" spc="-30" dirty="0">
                <a:latin typeface="Arial"/>
                <a:cs typeface="Arial"/>
              </a:rPr>
              <a:t>n</a:t>
            </a:r>
            <a:r>
              <a:rPr sz="1950" b="1" spc="-44" baseline="-19230" dirty="0">
                <a:latin typeface="Arial"/>
                <a:cs typeface="Arial"/>
              </a:rPr>
              <a:t>B</a:t>
            </a:r>
            <a:endParaRPr sz="1950" baseline="-19230">
              <a:latin typeface="Arial"/>
              <a:cs typeface="Arial"/>
            </a:endParaRPr>
          </a:p>
        </p:txBody>
      </p:sp>
      <p:sp>
        <p:nvSpPr>
          <p:cNvPr id="17" name="object 17"/>
          <p:cNvSpPr txBox="1"/>
          <p:nvPr/>
        </p:nvSpPr>
        <p:spPr>
          <a:xfrm>
            <a:off x="2722874" y="2112877"/>
            <a:ext cx="295910" cy="302260"/>
          </a:xfrm>
          <a:prstGeom prst="rect">
            <a:avLst/>
          </a:prstGeom>
        </p:spPr>
        <p:txBody>
          <a:bodyPr vert="horz" wrap="square" lIns="0" tIns="14604" rIns="0" bIns="0" rtlCol="0">
            <a:spAutoFit/>
          </a:bodyPr>
          <a:lstStyle/>
          <a:p>
            <a:pPr>
              <a:spcBef>
                <a:spcPts val="114"/>
              </a:spcBef>
            </a:pPr>
            <a:r>
              <a:rPr b="1" i="1" spc="10" dirty="0">
                <a:latin typeface="Symbol"/>
                <a:cs typeface="Symbol"/>
              </a:rPr>
              <a:t></a:t>
            </a:r>
            <a:r>
              <a:rPr b="1" i="1" spc="-114" dirty="0">
                <a:latin typeface="Times New Roman"/>
                <a:cs typeface="Times New Roman"/>
              </a:rPr>
              <a:t> </a:t>
            </a:r>
            <a:r>
              <a:rPr b="1" i="1" spc="15" dirty="0">
                <a:latin typeface="Symbol"/>
                <a:cs typeface="Symbol"/>
              </a:rPr>
              <a:t></a:t>
            </a:r>
            <a:endParaRPr>
              <a:latin typeface="Symbol"/>
              <a:cs typeface="Symbol"/>
            </a:endParaRPr>
          </a:p>
        </p:txBody>
      </p:sp>
      <p:sp>
        <p:nvSpPr>
          <p:cNvPr id="18" name="object 18"/>
          <p:cNvSpPr txBox="1"/>
          <p:nvPr/>
        </p:nvSpPr>
        <p:spPr>
          <a:xfrm>
            <a:off x="2503120" y="3882086"/>
            <a:ext cx="1481455" cy="300355"/>
          </a:xfrm>
          <a:prstGeom prst="rect">
            <a:avLst/>
          </a:prstGeom>
        </p:spPr>
        <p:txBody>
          <a:bodyPr vert="horz" wrap="square" lIns="0" tIns="12700" rIns="0" bIns="0" rtlCol="0">
            <a:spAutoFit/>
          </a:bodyPr>
          <a:lstStyle/>
          <a:p>
            <a:pPr marL="12700">
              <a:spcBef>
                <a:spcPts val="100"/>
              </a:spcBef>
            </a:pPr>
            <a:r>
              <a:rPr b="1" dirty="0">
                <a:solidFill>
                  <a:srgbClr val="5F5F5F"/>
                </a:solidFill>
                <a:latin typeface="Arial"/>
                <a:cs typeface="Arial"/>
              </a:rPr>
              <a:t>2 - </a:t>
            </a:r>
            <a:r>
              <a:rPr b="1" spc="-40" dirty="0">
                <a:solidFill>
                  <a:srgbClr val="5F5F5F"/>
                </a:solidFill>
                <a:latin typeface="Arial"/>
                <a:cs typeface="Arial"/>
              </a:rPr>
              <a:t>Test </a:t>
            </a:r>
            <a:r>
              <a:rPr b="1" dirty="0">
                <a:solidFill>
                  <a:srgbClr val="5F5F5F"/>
                </a:solidFill>
                <a:latin typeface="Arial"/>
                <a:cs typeface="Arial"/>
              </a:rPr>
              <a:t>du</a:t>
            </a:r>
            <a:r>
              <a:rPr b="1" spc="-50" dirty="0">
                <a:solidFill>
                  <a:srgbClr val="5F5F5F"/>
                </a:solidFill>
                <a:latin typeface="Arial"/>
                <a:cs typeface="Arial"/>
              </a:rPr>
              <a:t> </a:t>
            </a:r>
            <a:r>
              <a:rPr b="1" i="1" dirty="0">
                <a:solidFill>
                  <a:srgbClr val="5F5F5F"/>
                </a:solidFill>
                <a:latin typeface="Symbol"/>
                <a:cs typeface="Symbol"/>
              </a:rPr>
              <a:t></a:t>
            </a:r>
            <a:r>
              <a:rPr b="1" dirty="0">
                <a:solidFill>
                  <a:srgbClr val="5F5F5F"/>
                </a:solidFill>
                <a:latin typeface="Arial"/>
                <a:cs typeface="Arial"/>
              </a:rPr>
              <a:t>²</a:t>
            </a:r>
            <a:endParaRPr>
              <a:latin typeface="Arial"/>
              <a:cs typeface="Arial"/>
            </a:endParaRPr>
          </a:p>
        </p:txBody>
      </p:sp>
      <p:sp>
        <p:nvSpPr>
          <p:cNvPr id="19" name="object 19"/>
          <p:cNvSpPr/>
          <p:nvPr/>
        </p:nvSpPr>
        <p:spPr>
          <a:xfrm>
            <a:off x="3706771" y="4854024"/>
            <a:ext cx="974090" cy="0"/>
          </a:xfrm>
          <a:custGeom>
            <a:avLst/>
            <a:gdLst/>
            <a:ahLst/>
            <a:cxnLst/>
            <a:rect l="l" t="t" r="r" b="b"/>
            <a:pathLst>
              <a:path w="974089">
                <a:moveTo>
                  <a:pt x="0" y="0"/>
                </a:moveTo>
                <a:lnTo>
                  <a:pt x="974014" y="0"/>
                </a:lnTo>
              </a:path>
            </a:pathLst>
          </a:custGeom>
          <a:ln w="8490">
            <a:solidFill>
              <a:srgbClr val="000000"/>
            </a:solidFill>
          </a:ln>
        </p:spPr>
        <p:txBody>
          <a:bodyPr wrap="square" lIns="0" tIns="0" rIns="0" bIns="0" rtlCol="0"/>
          <a:lstStyle/>
          <a:p>
            <a:endParaRPr/>
          </a:p>
        </p:txBody>
      </p:sp>
      <p:sp>
        <p:nvSpPr>
          <p:cNvPr id="20" name="object 20"/>
          <p:cNvSpPr txBox="1"/>
          <p:nvPr/>
        </p:nvSpPr>
        <p:spPr>
          <a:xfrm>
            <a:off x="3200400" y="4419601"/>
            <a:ext cx="365760" cy="650875"/>
          </a:xfrm>
          <a:prstGeom prst="rect">
            <a:avLst/>
          </a:prstGeom>
        </p:spPr>
        <p:txBody>
          <a:bodyPr vert="horz" wrap="square" lIns="0" tIns="12700" rIns="0" bIns="0" rtlCol="0">
            <a:spAutoFit/>
          </a:bodyPr>
          <a:lstStyle/>
          <a:p>
            <a:pPr>
              <a:spcBef>
                <a:spcPts val="100"/>
              </a:spcBef>
            </a:pPr>
            <a:r>
              <a:rPr sz="4100" b="1" i="1" spc="-150" dirty="0">
                <a:latin typeface="Symbol"/>
                <a:cs typeface="Symbol"/>
              </a:rPr>
              <a:t></a:t>
            </a:r>
            <a:endParaRPr sz="4100" dirty="0">
              <a:latin typeface="Symbol"/>
              <a:cs typeface="Symbol"/>
            </a:endParaRPr>
          </a:p>
        </p:txBody>
      </p:sp>
      <p:sp>
        <p:nvSpPr>
          <p:cNvPr id="21" name="object 21"/>
          <p:cNvSpPr txBox="1"/>
          <p:nvPr/>
        </p:nvSpPr>
        <p:spPr>
          <a:xfrm>
            <a:off x="3149132" y="4663055"/>
            <a:ext cx="139700" cy="316865"/>
          </a:xfrm>
          <a:prstGeom prst="rect">
            <a:avLst/>
          </a:prstGeom>
        </p:spPr>
        <p:txBody>
          <a:bodyPr vert="horz" wrap="square" lIns="0" tIns="13970" rIns="0" bIns="0" rtlCol="0">
            <a:spAutoFit/>
          </a:bodyPr>
          <a:lstStyle/>
          <a:p>
            <a:pPr>
              <a:spcBef>
                <a:spcPts val="110"/>
              </a:spcBef>
            </a:pPr>
            <a:r>
              <a:rPr sz="1900" b="1" i="1" spc="-50" dirty="0">
                <a:latin typeface="Symbol"/>
                <a:cs typeface="Symbol"/>
              </a:rPr>
              <a:t></a:t>
            </a:r>
            <a:endParaRPr sz="1900">
              <a:latin typeface="Symbol"/>
              <a:cs typeface="Symbol"/>
            </a:endParaRPr>
          </a:p>
        </p:txBody>
      </p:sp>
      <p:sp>
        <p:nvSpPr>
          <p:cNvPr id="22" name="object 22"/>
          <p:cNvSpPr txBox="1"/>
          <p:nvPr/>
        </p:nvSpPr>
        <p:spPr>
          <a:xfrm>
            <a:off x="2834403" y="4633324"/>
            <a:ext cx="139700" cy="316865"/>
          </a:xfrm>
          <a:prstGeom prst="rect">
            <a:avLst/>
          </a:prstGeom>
        </p:spPr>
        <p:txBody>
          <a:bodyPr vert="horz" wrap="square" lIns="0" tIns="13970" rIns="0" bIns="0" rtlCol="0">
            <a:spAutoFit/>
          </a:bodyPr>
          <a:lstStyle/>
          <a:p>
            <a:pPr>
              <a:spcBef>
                <a:spcPts val="110"/>
              </a:spcBef>
            </a:pPr>
            <a:r>
              <a:rPr sz="1900" b="1" i="1" spc="-50" dirty="0">
                <a:latin typeface="Symbol"/>
                <a:cs typeface="Symbol"/>
              </a:rPr>
              <a:t></a:t>
            </a:r>
            <a:endParaRPr sz="1900">
              <a:latin typeface="Symbol"/>
              <a:cs typeface="Symbol"/>
            </a:endParaRPr>
          </a:p>
        </p:txBody>
      </p:sp>
      <p:sp>
        <p:nvSpPr>
          <p:cNvPr id="23" name="object 23"/>
          <p:cNvSpPr txBox="1"/>
          <p:nvPr/>
        </p:nvSpPr>
        <p:spPr>
          <a:xfrm>
            <a:off x="4082438" y="4848240"/>
            <a:ext cx="217170" cy="316865"/>
          </a:xfrm>
          <a:prstGeom prst="rect">
            <a:avLst/>
          </a:prstGeom>
        </p:spPr>
        <p:txBody>
          <a:bodyPr vert="horz" wrap="square" lIns="0" tIns="13970" rIns="0" bIns="0" rtlCol="0">
            <a:spAutoFit/>
          </a:bodyPr>
          <a:lstStyle/>
          <a:p>
            <a:pPr>
              <a:spcBef>
                <a:spcPts val="110"/>
              </a:spcBef>
            </a:pPr>
            <a:r>
              <a:rPr sz="1900" b="1" spc="-125" dirty="0">
                <a:latin typeface="Arial"/>
                <a:cs typeface="Arial"/>
              </a:rPr>
              <a:t>C</a:t>
            </a:r>
            <a:r>
              <a:rPr sz="2025" b="1" spc="-22" baseline="-20576" dirty="0">
                <a:latin typeface="Arial"/>
                <a:cs typeface="Arial"/>
              </a:rPr>
              <a:t>i</a:t>
            </a:r>
            <a:endParaRPr sz="2025" baseline="-20576">
              <a:latin typeface="Arial"/>
              <a:cs typeface="Arial"/>
            </a:endParaRPr>
          </a:p>
        </p:txBody>
      </p:sp>
      <p:sp>
        <p:nvSpPr>
          <p:cNvPr id="24" name="object 24"/>
          <p:cNvSpPr txBox="1"/>
          <p:nvPr/>
        </p:nvSpPr>
        <p:spPr>
          <a:xfrm>
            <a:off x="4543205" y="4398021"/>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5" name="object 25"/>
          <p:cNvSpPr txBox="1"/>
          <p:nvPr/>
        </p:nvSpPr>
        <p:spPr>
          <a:xfrm>
            <a:off x="3712423" y="4507178"/>
            <a:ext cx="842010" cy="316865"/>
          </a:xfrm>
          <a:prstGeom prst="rect">
            <a:avLst/>
          </a:prstGeom>
        </p:spPr>
        <p:txBody>
          <a:bodyPr vert="horz" wrap="square" lIns="0" tIns="13970" rIns="0" bIns="0" rtlCol="0">
            <a:spAutoFit/>
          </a:bodyPr>
          <a:lstStyle/>
          <a:p>
            <a:pPr>
              <a:spcBef>
                <a:spcPts val="110"/>
              </a:spcBef>
            </a:pPr>
            <a:r>
              <a:rPr sz="1900" b="1" spc="-55" dirty="0">
                <a:latin typeface="Times New Roman"/>
                <a:cs typeface="Times New Roman"/>
              </a:rPr>
              <a:t>(</a:t>
            </a:r>
            <a:r>
              <a:rPr sz="1900" b="1" spc="-55" dirty="0">
                <a:latin typeface="Arial"/>
                <a:cs typeface="Arial"/>
              </a:rPr>
              <a:t>O</a:t>
            </a:r>
            <a:r>
              <a:rPr sz="2025" b="1" spc="-82" baseline="-20576" dirty="0">
                <a:latin typeface="Arial"/>
                <a:cs typeface="Arial"/>
              </a:rPr>
              <a:t>i </a:t>
            </a:r>
            <a:r>
              <a:rPr sz="1900" b="1" i="1" spc="-50" dirty="0">
                <a:latin typeface="Symbol"/>
                <a:cs typeface="Symbol"/>
              </a:rPr>
              <a:t></a:t>
            </a:r>
            <a:r>
              <a:rPr sz="1900" b="1" i="1" spc="-50" dirty="0">
                <a:latin typeface="Times New Roman"/>
                <a:cs typeface="Times New Roman"/>
              </a:rPr>
              <a:t> </a:t>
            </a:r>
            <a:r>
              <a:rPr sz="1900" b="1" spc="-70" dirty="0">
                <a:latin typeface="Arial"/>
                <a:cs typeface="Arial"/>
              </a:rPr>
              <a:t>C</a:t>
            </a:r>
            <a:r>
              <a:rPr sz="2025" b="1" spc="-104" baseline="-20576" dirty="0">
                <a:latin typeface="Arial"/>
                <a:cs typeface="Arial"/>
              </a:rPr>
              <a:t>i</a:t>
            </a:r>
            <a:r>
              <a:rPr sz="2025" b="1" spc="-337" baseline="-20576" dirty="0">
                <a:latin typeface="Arial"/>
                <a:cs typeface="Arial"/>
              </a:rPr>
              <a:t> </a:t>
            </a:r>
            <a:r>
              <a:rPr sz="1900" b="1" spc="-30" dirty="0">
                <a:latin typeface="Times New Roman"/>
                <a:cs typeface="Times New Roman"/>
              </a:rPr>
              <a:t>)</a:t>
            </a:r>
            <a:endParaRPr sz="1900">
              <a:latin typeface="Times New Roman"/>
              <a:cs typeface="Times New Roman"/>
            </a:endParaRPr>
          </a:p>
        </p:txBody>
      </p:sp>
      <p:sp>
        <p:nvSpPr>
          <p:cNvPr id="26" name="object 26"/>
          <p:cNvSpPr txBox="1"/>
          <p:nvPr/>
        </p:nvSpPr>
        <p:spPr>
          <a:xfrm>
            <a:off x="2988541" y="4531812"/>
            <a:ext cx="128270" cy="316865"/>
          </a:xfrm>
          <a:prstGeom prst="rect">
            <a:avLst/>
          </a:prstGeom>
        </p:spPr>
        <p:txBody>
          <a:bodyPr vert="horz" wrap="square" lIns="0" tIns="13970" rIns="0" bIns="0" rtlCol="0">
            <a:spAutoFit/>
          </a:bodyPr>
          <a:lstStyle/>
          <a:p>
            <a:pPr>
              <a:spcBef>
                <a:spcPts val="110"/>
              </a:spcBef>
            </a:pPr>
            <a:r>
              <a:rPr sz="1900" b="1" spc="-45" dirty="0">
                <a:latin typeface="Times New Roman"/>
                <a:cs typeface="Times New Roman"/>
              </a:rPr>
              <a:t>2</a:t>
            </a:r>
            <a:endParaRPr sz="1900">
              <a:latin typeface="Times New Roman"/>
              <a:cs typeface="Times New Roman"/>
            </a:endParaRPr>
          </a:p>
        </p:txBody>
      </p:sp>
      <p:sp>
        <p:nvSpPr>
          <p:cNvPr id="27" name="object 27"/>
          <p:cNvSpPr txBox="1"/>
          <p:nvPr/>
        </p:nvSpPr>
        <p:spPr>
          <a:xfrm>
            <a:off x="5129276" y="4536440"/>
            <a:ext cx="4122420" cy="574040"/>
          </a:xfrm>
          <a:prstGeom prst="rect">
            <a:avLst/>
          </a:prstGeom>
        </p:spPr>
        <p:txBody>
          <a:bodyPr vert="horz" wrap="square" lIns="0" tIns="12700" rIns="0" bIns="0" rtlCol="0">
            <a:spAutoFit/>
          </a:bodyPr>
          <a:lstStyle/>
          <a:p>
            <a:pPr marL="401320" algn="ctr">
              <a:spcBef>
                <a:spcPts val="100"/>
              </a:spcBef>
            </a:pPr>
            <a:r>
              <a:rPr b="1" i="1" dirty="0">
                <a:solidFill>
                  <a:srgbClr val="006666"/>
                </a:solidFill>
                <a:latin typeface="Symbol"/>
                <a:cs typeface="Symbol"/>
              </a:rPr>
              <a:t></a:t>
            </a:r>
            <a:r>
              <a:rPr b="1" baseline="25462" dirty="0">
                <a:solidFill>
                  <a:srgbClr val="006666"/>
                </a:solidFill>
                <a:latin typeface="Arial"/>
                <a:cs typeface="Arial"/>
              </a:rPr>
              <a:t>2</a:t>
            </a:r>
            <a:r>
              <a:rPr b="1" spc="217" baseline="25462" dirty="0">
                <a:solidFill>
                  <a:srgbClr val="006666"/>
                </a:solidFill>
                <a:latin typeface="Arial"/>
                <a:cs typeface="Arial"/>
              </a:rPr>
              <a:t> </a:t>
            </a:r>
            <a:r>
              <a:rPr b="1" dirty="0">
                <a:solidFill>
                  <a:srgbClr val="006666"/>
                </a:solidFill>
                <a:latin typeface="Arial"/>
                <a:cs typeface="Arial"/>
              </a:rPr>
              <a:t>tabulé</a:t>
            </a:r>
            <a:endParaRPr>
              <a:latin typeface="Arial"/>
              <a:cs typeface="Arial"/>
            </a:endParaRPr>
          </a:p>
          <a:p>
            <a:pPr marL="12700">
              <a:tabLst>
                <a:tab pos="1046480" algn="l"/>
              </a:tabLst>
            </a:pPr>
            <a:r>
              <a:rPr b="1" spc="-5" dirty="0">
                <a:solidFill>
                  <a:srgbClr val="006666"/>
                </a:solidFill>
                <a:latin typeface="Arial"/>
                <a:cs typeface="Arial"/>
              </a:rPr>
              <a:t>Nb</a:t>
            </a:r>
            <a:r>
              <a:rPr b="1" dirty="0">
                <a:solidFill>
                  <a:srgbClr val="006666"/>
                </a:solidFill>
                <a:latin typeface="Arial"/>
                <a:cs typeface="Arial"/>
              </a:rPr>
              <a:t> ddl</a:t>
            </a:r>
            <a:r>
              <a:rPr b="1" spc="-10" dirty="0">
                <a:solidFill>
                  <a:srgbClr val="006666"/>
                </a:solidFill>
                <a:latin typeface="Arial"/>
                <a:cs typeface="Arial"/>
              </a:rPr>
              <a:t> </a:t>
            </a:r>
            <a:r>
              <a:rPr b="1" dirty="0">
                <a:solidFill>
                  <a:srgbClr val="006666"/>
                </a:solidFill>
                <a:latin typeface="Arial"/>
                <a:cs typeface="Arial"/>
              </a:rPr>
              <a:t>=	(nb lignes-1)(nb</a:t>
            </a:r>
            <a:r>
              <a:rPr b="1" spc="-45" dirty="0">
                <a:solidFill>
                  <a:srgbClr val="006666"/>
                </a:solidFill>
                <a:latin typeface="Arial"/>
                <a:cs typeface="Arial"/>
              </a:rPr>
              <a:t> </a:t>
            </a:r>
            <a:r>
              <a:rPr b="1" spc="-5" dirty="0">
                <a:solidFill>
                  <a:srgbClr val="006666"/>
                </a:solidFill>
                <a:latin typeface="Arial"/>
                <a:cs typeface="Arial"/>
              </a:rPr>
              <a:t>colonnes-1)</a:t>
            </a:r>
            <a:endParaRPr>
              <a:latin typeface="Arial"/>
              <a:cs typeface="Arial"/>
            </a:endParaRPr>
          </a:p>
        </p:txBody>
      </p:sp>
      <p:sp>
        <p:nvSpPr>
          <p:cNvPr id="28" name="object 28"/>
          <p:cNvSpPr txBox="1"/>
          <p:nvPr/>
        </p:nvSpPr>
        <p:spPr>
          <a:xfrm>
            <a:off x="5392039" y="1995613"/>
            <a:ext cx="4433570" cy="889635"/>
          </a:xfrm>
          <a:prstGeom prst="rect">
            <a:avLst/>
          </a:prstGeom>
        </p:spPr>
        <p:txBody>
          <a:bodyPr vert="horz" wrap="square" lIns="0" tIns="170180" rIns="0" bIns="0" rtlCol="0">
            <a:spAutoFit/>
          </a:bodyPr>
          <a:lstStyle/>
          <a:p>
            <a:pPr marL="435609">
              <a:spcBef>
                <a:spcPts val="1340"/>
              </a:spcBef>
            </a:pPr>
            <a:r>
              <a:rPr b="1" i="1" dirty="0">
                <a:solidFill>
                  <a:srgbClr val="006666"/>
                </a:solidFill>
                <a:latin typeface="Symbol"/>
                <a:cs typeface="Symbol"/>
              </a:rPr>
              <a:t></a:t>
            </a:r>
            <a:r>
              <a:rPr b="1" i="1" dirty="0">
                <a:solidFill>
                  <a:srgbClr val="006666"/>
                </a:solidFill>
                <a:latin typeface="Times New Roman"/>
                <a:cs typeface="Times New Roman"/>
              </a:rPr>
              <a:t> </a:t>
            </a:r>
            <a:r>
              <a:rPr b="1" dirty="0">
                <a:solidFill>
                  <a:srgbClr val="006666"/>
                </a:solidFill>
                <a:latin typeface="Arial"/>
                <a:cs typeface="Arial"/>
              </a:rPr>
              <a:t>= </a:t>
            </a:r>
            <a:r>
              <a:rPr b="1" spc="-5" dirty="0">
                <a:solidFill>
                  <a:srgbClr val="006666"/>
                </a:solidFill>
                <a:latin typeface="Arial"/>
                <a:cs typeface="Arial"/>
              </a:rPr>
              <a:t>1,96 </a:t>
            </a:r>
            <a:r>
              <a:rPr b="1" spc="-20" dirty="0">
                <a:solidFill>
                  <a:srgbClr val="006666"/>
                </a:solidFill>
                <a:latin typeface="Arial"/>
                <a:cs typeface="Arial"/>
              </a:rPr>
              <a:t>avec </a:t>
            </a:r>
            <a:r>
              <a:rPr b="1" i="1" dirty="0">
                <a:solidFill>
                  <a:srgbClr val="006666"/>
                </a:solidFill>
                <a:latin typeface="Symbol"/>
                <a:cs typeface="Symbol"/>
              </a:rPr>
              <a:t></a:t>
            </a:r>
            <a:r>
              <a:rPr b="1" i="1" dirty="0">
                <a:solidFill>
                  <a:srgbClr val="006666"/>
                </a:solidFill>
                <a:latin typeface="Times New Roman"/>
                <a:cs typeface="Times New Roman"/>
              </a:rPr>
              <a:t> </a:t>
            </a:r>
            <a:r>
              <a:rPr b="1" dirty="0">
                <a:solidFill>
                  <a:srgbClr val="006666"/>
                </a:solidFill>
                <a:latin typeface="Arial"/>
                <a:cs typeface="Arial"/>
              </a:rPr>
              <a:t>= 5</a:t>
            </a:r>
            <a:r>
              <a:rPr b="1" spc="120"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marL="12700">
              <a:spcBef>
                <a:spcPts val="1240"/>
              </a:spcBef>
            </a:pPr>
            <a:r>
              <a:rPr dirty="0">
                <a:latin typeface="Arial"/>
                <a:cs typeface="Arial"/>
              </a:rPr>
              <a:t>q = </a:t>
            </a:r>
            <a:r>
              <a:rPr spc="-5" dirty="0">
                <a:latin typeface="Arial"/>
                <a:cs typeface="Arial"/>
              </a:rPr>
              <a:t>probabilité complémentaire de </a:t>
            </a:r>
            <a:r>
              <a:rPr dirty="0">
                <a:latin typeface="Arial"/>
                <a:cs typeface="Arial"/>
              </a:rPr>
              <a:t>p = 1 –</a:t>
            </a:r>
            <a:r>
              <a:rPr spc="-30" dirty="0">
                <a:latin typeface="Arial"/>
                <a:cs typeface="Arial"/>
              </a:rPr>
              <a:t> </a:t>
            </a:r>
            <a:r>
              <a:rPr dirty="0">
                <a:latin typeface="Arial"/>
                <a:cs typeface="Arial"/>
              </a:rPr>
              <a:t>p</a:t>
            </a:r>
            <a:endParaRPr>
              <a:latin typeface="Arial"/>
              <a:cs typeface="Arial"/>
            </a:endParaRPr>
          </a:p>
        </p:txBody>
      </p:sp>
      <p:sp>
        <p:nvSpPr>
          <p:cNvPr id="31" name="object 3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32" name="object 32"/>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3" name="object 33"/>
          <p:cNvSpPr txBox="1"/>
          <p:nvPr/>
        </p:nvSpPr>
        <p:spPr>
          <a:xfrm>
            <a:off x="3438270" y="384174"/>
            <a:ext cx="5899150" cy="779780"/>
          </a:xfrm>
          <a:prstGeom prst="rect">
            <a:avLst/>
          </a:prstGeom>
        </p:spPr>
        <p:txBody>
          <a:bodyPr vert="horz" wrap="square" lIns="0" tIns="12065" rIns="0" bIns="0" rtlCol="0">
            <a:spAutoFit/>
          </a:bodyPr>
          <a:lstStyle/>
          <a:p>
            <a:pPr marL="3393440">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a:spcBef>
                <a:spcPts val="20"/>
              </a:spcBef>
            </a:pPr>
            <a:endParaRPr sz="1600">
              <a:latin typeface="Times New Roman"/>
              <a:cs typeface="Times New Roman"/>
            </a:endParaRPr>
          </a:p>
          <a:p>
            <a:pPr marL="12700"/>
            <a:r>
              <a:rPr b="1" dirty="0">
                <a:latin typeface="Arial"/>
                <a:cs typeface="Arial"/>
              </a:rPr>
              <a:t>Etude de la liaison </a:t>
            </a:r>
            <a:r>
              <a:rPr b="1" spc="-5" dirty="0">
                <a:latin typeface="Arial"/>
                <a:cs typeface="Arial"/>
              </a:rPr>
              <a:t>entre </a:t>
            </a:r>
            <a:r>
              <a:rPr b="1" dirty="0">
                <a:latin typeface="Arial"/>
                <a:cs typeface="Arial"/>
              </a:rPr>
              <a:t>2 </a:t>
            </a:r>
            <a:r>
              <a:rPr b="1" spc="-5" dirty="0">
                <a:latin typeface="Arial"/>
                <a:cs typeface="Arial"/>
              </a:rPr>
              <a:t>caractères</a:t>
            </a:r>
            <a:r>
              <a:rPr b="1" spc="-20" dirty="0">
                <a:latin typeface="Arial"/>
                <a:cs typeface="Arial"/>
              </a:rPr>
              <a:t> </a:t>
            </a:r>
            <a:r>
              <a:rPr b="1" spc="-5" dirty="0">
                <a:latin typeface="Arial"/>
                <a:cs typeface="Arial"/>
              </a:rPr>
              <a:t>qualitatifs.</a:t>
            </a:r>
            <a:endParaRPr>
              <a:latin typeface="Arial"/>
              <a:cs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12</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03120" y="1086993"/>
            <a:ext cx="7762875" cy="1809114"/>
          </a:xfrm>
          <a:prstGeom prst="rect">
            <a:avLst/>
          </a:prstGeom>
        </p:spPr>
        <p:txBody>
          <a:bodyPr vert="horz" wrap="square" lIns="0" tIns="149860" rIns="0" bIns="0" rtlCol="0">
            <a:spAutoFit/>
          </a:bodyPr>
          <a:lstStyle/>
          <a:p>
            <a:pPr marL="12700">
              <a:spcBef>
                <a:spcPts val="1180"/>
              </a:spcBef>
            </a:pPr>
            <a:r>
              <a:rPr dirty="0">
                <a:latin typeface="Arial"/>
                <a:cs typeface="Arial"/>
              </a:rPr>
              <a:t>On </a:t>
            </a:r>
            <a:r>
              <a:rPr spc="-5" dirty="0">
                <a:latin typeface="Arial"/>
                <a:cs typeface="Arial"/>
              </a:rPr>
              <a:t>veut étudier </a:t>
            </a:r>
            <a:r>
              <a:rPr spc="-10" dirty="0">
                <a:latin typeface="Arial"/>
                <a:cs typeface="Arial"/>
              </a:rPr>
              <a:t>l’efficacité </a:t>
            </a:r>
            <a:r>
              <a:rPr spc="-5" dirty="0">
                <a:latin typeface="Arial"/>
                <a:cs typeface="Arial"/>
              </a:rPr>
              <a:t>d’un nouveau traitement </a:t>
            </a:r>
            <a:r>
              <a:rPr dirty="0">
                <a:latin typeface="Arial"/>
                <a:cs typeface="Arial"/>
              </a:rPr>
              <a:t>T </a:t>
            </a:r>
            <a:r>
              <a:rPr spc="-5" dirty="0">
                <a:latin typeface="Arial"/>
                <a:cs typeface="Arial"/>
              </a:rPr>
              <a:t>contre la</a:t>
            </a:r>
            <a:r>
              <a:rPr spc="60" dirty="0">
                <a:latin typeface="Arial"/>
                <a:cs typeface="Arial"/>
              </a:rPr>
              <a:t> </a:t>
            </a:r>
            <a:r>
              <a:rPr spc="-5" dirty="0">
                <a:latin typeface="Arial"/>
                <a:cs typeface="Arial"/>
              </a:rPr>
              <a:t>leucémie.</a:t>
            </a:r>
            <a:endParaRPr>
              <a:latin typeface="Arial"/>
              <a:cs typeface="Arial"/>
            </a:endParaRPr>
          </a:p>
          <a:p>
            <a:pPr marL="355600" marR="5080" indent="-343535" algn="just">
              <a:spcBef>
                <a:spcPts val="1080"/>
              </a:spcBef>
            </a:pPr>
            <a:r>
              <a:rPr dirty="0">
                <a:latin typeface="Arial"/>
                <a:cs typeface="Arial"/>
              </a:rPr>
              <a:t>On </a:t>
            </a:r>
            <a:r>
              <a:rPr spc="-5" dirty="0">
                <a:latin typeface="Arial"/>
                <a:cs typeface="Arial"/>
              </a:rPr>
              <a:t>administre </a:t>
            </a:r>
            <a:r>
              <a:rPr dirty="0">
                <a:latin typeface="Arial"/>
                <a:cs typeface="Arial"/>
              </a:rPr>
              <a:t>T </a:t>
            </a:r>
            <a:r>
              <a:rPr spc="-5" dirty="0">
                <a:latin typeface="Arial"/>
                <a:cs typeface="Arial"/>
              </a:rPr>
              <a:t>à 50 souris et le </a:t>
            </a:r>
            <a:r>
              <a:rPr dirty="0">
                <a:latin typeface="Arial"/>
                <a:cs typeface="Arial"/>
              </a:rPr>
              <a:t>traitement </a:t>
            </a:r>
            <a:r>
              <a:rPr spc="-5" dirty="0">
                <a:latin typeface="Arial"/>
                <a:cs typeface="Arial"/>
              </a:rPr>
              <a:t>de référence R à 50 </a:t>
            </a:r>
            <a:r>
              <a:rPr dirty="0">
                <a:latin typeface="Arial"/>
                <a:cs typeface="Arial"/>
              </a:rPr>
              <a:t>autres  </a:t>
            </a:r>
            <a:r>
              <a:rPr spc="-5" dirty="0">
                <a:latin typeface="Arial"/>
                <a:cs typeface="Arial"/>
              </a:rPr>
              <a:t>souris de la </a:t>
            </a:r>
            <a:r>
              <a:rPr dirty="0">
                <a:latin typeface="Arial"/>
                <a:cs typeface="Arial"/>
              </a:rPr>
              <a:t>même </a:t>
            </a:r>
            <a:r>
              <a:rPr spc="-5" dirty="0">
                <a:latin typeface="Arial"/>
                <a:cs typeface="Arial"/>
              </a:rPr>
              <a:t>espèce. </a:t>
            </a:r>
            <a:r>
              <a:rPr dirty="0">
                <a:latin typeface="Arial"/>
                <a:cs typeface="Arial"/>
              </a:rPr>
              <a:t>On </a:t>
            </a:r>
            <a:r>
              <a:rPr spc="-5" dirty="0">
                <a:latin typeface="Arial"/>
                <a:cs typeface="Arial"/>
              </a:rPr>
              <a:t>note au bout </a:t>
            </a:r>
            <a:r>
              <a:rPr spc="-10" dirty="0">
                <a:latin typeface="Arial"/>
                <a:cs typeface="Arial"/>
              </a:rPr>
              <a:t>d’un </a:t>
            </a:r>
            <a:r>
              <a:rPr dirty="0">
                <a:latin typeface="Arial"/>
                <a:cs typeface="Arial"/>
              </a:rPr>
              <a:t>mois, </a:t>
            </a:r>
            <a:r>
              <a:rPr spc="-5" dirty="0">
                <a:latin typeface="Arial"/>
                <a:cs typeface="Arial"/>
              </a:rPr>
              <a:t>33 DC dans </a:t>
            </a:r>
            <a:r>
              <a:rPr spc="5" dirty="0">
                <a:latin typeface="Arial"/>
                <a:cs typeface="Arial"/>
              </a:rPr>
              <a:t>le  </a:t>
            </a:r>
            <a:r>
              <a:rPr spc="-5" dirty="0">
                <a:latin typeface="Arial"/>
                <a:cs typeface="Arial"/>
              </a:rPr>
              <a:t>groupe </a:t>
            </a:r>
            <a:r>
              <a:rPr dirty="0">
                <a:latin typeface="Arial"/>
                <a:cs typeface="Arial"/>
              </a:rPr>
              <a:t>T </a:t>
            </a:r>
            <a:r>
              <a:rPr spc="-5" dirty="0">
                <a:latin typeface="Arial"/>
                <a:cs typeface="Arial"/>
              </a:rPr>
              <a:t>et 44 DC dans le groupe R.</a:t>
            </a:r>
            <a:endParaRPr>
              <a:latin typeface="Arial"/>
              <a:cs typeface="Arial"/>
            </a:endParaRPr>
          </a:p>
          <a:p>
            <a:pPr marL="12700">
              <a:spcBef>
                <a:spcPts val="1080"/>
              </a:spcBef>
            </a:pPr>
            <a:r>
              <a:rPr spc="-5" dirty="0">
                <a:latin typeface="Arial"/>
                <a:cs typeface="Arial"/>
              </a:rPr>
              <a:t>Peut on conclure à la supériorité de ce nouveau</a:t>
            </a:r>
            <a:r>
              <a:rPr spc="85" dirty="0">
                <a:latin typeface="Arial"/>
                <a:cs typeface="Arial"/>
              </a:rPr>
              <a:t> </a:t>
            </a:r>
            <a:r>
              <a:rPr spc="-5" dirty="0">
                <a:latin typeface="Arial"/>
                <a:cs typeface="Arial"/>
              </a:rPr>
              <a:t>traitement?</a:t>
            </a:r>
            <a:endParaRPr>
              <a:latin typeface="Arial"/>
              <a:cs typeface="Arial"/>
            </a:endParaRPr>
          </a:p>
        </p:txBody>
      </p:sp>
      <p:sp>
        <p:nvSpPr>
          <p:cNvPr id="8" name="object 8"/>
          <p:cNvSpPr txBox="1"/>
          <p:nvPr/>
        </p:nvSpPr>
        <p:spPr>
          <a:xfrm>
            <a:off x="2503120" y="3419348"/>
            <a:ext cx="7325995" cy="2129155"/>
          </a:xfrm>
          <a:prstGeom prst="rect">
            <a:avLst/>
          </a:prstGeom>
        </p:spPr>
        <p:txBody>
          <a:bodyPr vert="horz" wrap="square" lIns="0" tIns="12700" rIns="0" bIns="0" rtlCol="0">
            <a:spAutoFit/>
          </a:bodyPr>
          <a:lstStyle/>
          <a:p>
            <a:pPr marL="355600" marR="559435" indent="-342900">
              <a:spcBef>
                <a:spcPts val="100"/>
              </a:spcBef>
              <a:buAutoNum type="arabicPeriod"/>
              <a:tabLst>
                <a:tab pos="354965" algn="l"/>
                <a:tab pos="356235" algn="l"/>
              </a:tabLst>
            </a:pPr>
            <a:r>
              <a:rPr dirty="0">
                <a:solidFill>
                  <a:srgbClr val="006666"/>
                </a:solidFill>
                <a:latin typeface="Arial"/>
                <a:cs typeface="Arial"/>
              </a:rPr>
              <a:t>On </a:t>
            </a:r>
            <a:r>
              <a:rPr spc="-5" dirty="0">
                <a:solidFill>
                  <a:srgbClr val="006666"/>
                </a:solidFill>
                <a:latin typeface="Arial"/>
                <a:cs typeface="Arial"/>
              </a:rPr>
              <a:t>dispose de 2 groupes indépendants traités </a:t>
            </a:r>
            <a:r>
              <a:rPr dirty="0">
                <a:solidFill>
                  <a:srgbClr val="006666"/>
                </a:solidFill>
                <a:latin typeface="Arial"/>
                <a:cs typeface="Arial"/>
              </a:rPr>
              <a:t>T </a:t>
            </a:r>
            <a:r>
              <a:rPr spc="-5" dirty="0">
                <a:solidFill>
                  <a:srgbClr val="006666"/>
                </a:solidFill>
                <a:latin typeface="Arial"/>
                <a:cs typeface="Arial"/>
              </a:rPr>
              <a:t>ou R </a:t>
            </a:r>
            <a:r>
              <a:rPr dirty="0">
                <a:solidFill>
                  <a:srgbClr val="006666"/>
                </a:solidFill>
                <a:latin typeface="Arial"/>
                <a:cs typeface="Arial"/>
              </a:rPr>
              <a:t>: </a:t>
            </a:r>
            <a:r>
              <a:rPr spc="-5" dirty="0">
                <a:solidFill>
                  <a:srgbClr val="006666"/>
                </a:solidFill>
                <a:latin typeface="Arial"/>
                <a:cs typeface="Arial"/>
              </a:rPr>
              <a:t>variable  qualitative</a:t>
            </a:r>
            <a:endParaRPr>
              <a:latin typeface="Arial"/>
              <a:cs typeface="Arial"/>
            </a:endParaRPr>
          </a:p>
          <a:p>
            <a:pPr marL="355600" marR="5080" indent="-342900">
              <a:spcBef>
                <a:spcPts val="1080"/>
              </a:spcBef>
              <a:buAutoNum type="arabicPeriod"/>
              <a:tabLst>
                <a:tab pos="354965" algn="l"/>
                <a:tab pos="356235" algn="l"/>
              </a:tabLst>
            </a:pPr>
            <a:r>
              <a:rPr spc="-5" dirty="0">
                <a:solidFill>
                  <a:srgbClr val="006666"/>
                </a:solidFill>
                <a:latin typeface="Arial"/>
                <a:cs typeface="Arial"/>
              </a:rPr>
              <a:t>Dénombrements des DC dans chaque groupe (DC ou non) </a:t>
            </a:r>
            <a:r>
              <a:rPr dirty="0">
                <a:solidFill>
                  <a:srgbClr val="006666"/>
                </a:solidFill>
                <a:latin typeface="Arial"/>
                <a:cs typeface="Arial"/>
              </a:rPr>
              <a:t>: </a:t>
            </a:r>
            <a:r>
              <a:rPr spc="-5" dirty="0">
                <a:solidFill>
                  <a:srgbClr val="006666"/>
                </a:solidFill>
                <a:latin typeface="Arial"/>
                <a:cs typeface="Arial"/>
              </a:rPr>
              <a:t>variable  qualitative</a:t>
            </a:r>
            <a:endParaRPr>
              <a:latin typeface="Arial"/>
              <a:cs typeface="Arial"/>
            </a:endParaRPr>
          </a:p>
          <a:p>
            <a:pPr marL="355600" indent="-342900">
              <a:spcBef>
                <a:spcPts val="1215"/>
              </a:spcBef>
              <a:buAutoNum type="arabicPeriod"/>
              <a:tabLst>
                <a:tab pos="354965" algn="l"/>
                <a:tab pos="356235" algn="l"/>
              </a:tabLst>
            </a:pPr>
            <a:r>
              <a:rPr spc="-5" dirty="0">
                <a:solidFill>
                  <a:srgbClr val="006666"/>
                </a:solidFill>
                <a:latin typeface="Arial"/>
                <a:cs typeface="Arial"/>
              </a:rPr>
              <a:t>Comparaison de % (vu précédemment), ou </a:t>
            </a:r>
            <a:r>
              <a:rPr dirty="0">
                <a:solidFill>
                  <a:srgbClr val="006666"/>
                </a:solidFill>
                <a:latin typeface="Arial"/>
                <a:cs typeface="Arial"/>
              </a:rPr>
              <a:t>test </a:t>
            </a:r>
            <a:r>
              <a:rPr spc="-5" dirty="0">
                <a:solidFill>
                  <a:srgbClr val="006666"/>
                </a:solidFill>
                <a:latin typeface="Arial"/>
                <a:cs typeface="Arial"/>
              </a:rPr>
              <a:t>du</a:t>
            </a:r>
            <a:r>
              <a:rPr spc="70" dirty="0">
                <a:solidFill>
                  <a:srgbClr val="006666"/>
                </a:solidFill>
                <a:latin typeface="Arial"/>
                <a:cs typeface="Arial"/>
              </a:rPr>
              <a:t> </a:t>
            </a:r>
            <a:r>
              <a:rPr sz="2000" i="1" dirty="0">
                <a:solidFill>
                  <a:srgbClr val="006666"/>
                </a:solidFill>
                <a:latin typeface="Symbol"/>
                <a:cs typeface="Symbol"/>
              </a:rPr>
              <a:t></a:t>
            </a:r>
            <a:r>
              <a:rPr baseline="25462" dirty="0">
                <a:solidFill>
                  <a:srgbClr val="006666"/>
                </a:solidFill>
                <a:latin typeface="Arial"/>
                <a:cs typeface="Arial"/>
              </a:rPr>
              <a:t>2</a:t>
            </a:r>
            <a:endParaRPr baseline="25462">
              <a:latin typeface="Arial"/>
              <a:cs typeface="Arial"/>
            </a:endParaRPr>
          </a:p>
          <a:p>
            <a:pPr marL="355600" indent="-342900">
              <a:spcBef>
                <a:spcPts val="1065"/>
              </a:spcBef>
              <a:buAutoNum type="arabicPeriod"/>
              <a:tabLst>
                <a:tab pos="354965" algn="l"/>
                <a:tab pos="356235" algn="l"/>
              </a:tabLst>
            </a:pPr>
            <a:r>
              <a:rPr spc="-5" dirty="0">
                <a:solidFill>
                  <a:srgbClr val="006666"/>
                </a:solidFill>
                <a:latin typeface="Arial"/>
                <a:cs typeface="Arial"/>
              </a:rPr>
              <a:t>H0 </a:t>
            </a:r>
            <a:r>
              <a:rPr dirty="0">
                <a:solidFill>
                  <a:srgbClr val="006666"/>
                </a:solidFill>
                <a:latin typeface="Arial"/>
                <a:cs typeface="Arial"/>
              </a:rPr>
              <a:t>: Il </a:t>
            </a:r>
            <a:r>
              <a:rPr spc="-5" dirty="0">
                <a:solidFill>
                  <a:srgbClr val="006666"/>
                </a:solidFill>
                <a:latin typeface="Arial"/>
                <a:cs typeface="Arial"/>
              </a:rPr>
              <a:t>n’y </a:t>
            </a:r>
            <a:r>
              <a:rPr dirty="0">
                <a:solidFill>
                  <a:srgbClr val="006666"/>
                </a:solidFill>
                <a:latin typeface="Arial"/>
                <a:cs typeface="Arial"/>
              </a:rPr>
              <a:t>a </a:t>
            </a:r>
            <a:r>
              <a:rPr spc="-5" dirty="0">
                <a:solidFill>
                  <a:srgbClr val="006666"/>
                </a:solidFill>
                <a:latin typeface="Arial"/>
                <a:cs typeface="Arial"/>
              </a:rPr>
              <a:t>pas de </a:t>
            </a:r>
            <a:r>
              <a:rPr spc="-10" dirty="0">
                <a:solidFill>
                  <a:srgbClr val="006666"/>
                </a:solidFill>
                <a:latin typeface="Arial"/>
                <a:cs typeface="Arial"/>
              </a:rPr>
              <a:t>différence </a:t>
            </a:r>
            <a:r>
              <a:rPr spc="-5" dirty="0">
                <a:solidFill>
                  <a:srgbClr val="006666"/>
                </a:solidFill>
                <a:latin typeface="Arial"/>
                <a:cs typeface="Arial"/>
              </a:rPr>
              <a:t>significative entre les </a:t>
            </a:r>
            <a:r>
              <a:rPr dirty="0">
                <a:solidFill>
                  <a:srgbClr val="006666"/>
                </a:solidFill>
                <a:latin typeface="Arial"/>
                <a:cs typeface="Arial"/>
              </a:rPr>
              <a:t>2</a:t>
            </a:r>
            <a:r>
              <a:rPr spc="45" dirty="0">
                <a:solidFill>
                  <a:srgbClr val="006666"/>
                </a:solidFill>
                <a:latin typeface="Arial"/>
                <a:cs typeface="Arial"/>
              </a:rPr>
              <a:t> </a:t>
            </a:r>
            <a:r>
              <a:rPr spc="-5" dirty="0">
                <a:solidFill>
                  <a:srgbClr val="006666"/>
                </a:solidFill>
                <a:latin typeface="Arial"/>
                <a:cs typeface="Arial"/>
              </a:rPr>
              <a:t>traitements.</a:t>
            </a:r>
            <a:endParaRPr>
              <a:latin typeface="Arial"/>
              <a:cs typeface="Arial"/>
            </a:endParaRPr>
          </a:p>
        </p:txBody>
      </p:sp>
      <p:sp>
        <p:nvSpPr>
          <p:cNvPr id="10" name="object 10"/>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1" name="object 11"/>
          <p:cNvSpPr txBox="1"/>
          <p:nvPr/>
        </p:nvSpPr>
        <p:spPr>
          <a:xfrm>
            <a:off x="8009636" y="346075"/>
            <a:ext cx="1096645" cy="299720"/>
          </a:xfrm>
          <a:prstGeom prst="rect">
            <a:avLst/>
          </a:prstGeom>
        </p:spPr>
        <p:txBody>
          <a:bodyPr vert="horz" wrap="square" lIns="0" tIns="12700" rIns="0" bIns="0" rtlCol="0">
            <a:spAutoFit/>
          </a:bodyPr>
          <a:lstStyle/>
          <a:p>
            <a:pPr marL="12700">
              <a:spcBef>
                <a:spcPts val="100"/>
              </a:spcBef>
            </a:pPr>
            <a:r>
              <a:rPr b="1" spc="-40" dirty="0">
                <a:solidFill>
                  <a:srgbClr val="5F5F5F"/>
                </a:solidFill>
                <a:latin typeface="Arial"/>
                <a:cs typeface="Arial"/>
              </a:rPr>
              <a:t>Test </a:t>
            </a:r>
            <a:r>
              <a:rPr b="1" dirty="0">
                <a:solidFill>
                  <a:srgbClr val="5F5F5F"/>
                </a:solidFill>
                <a:latin typeface="Arial"/>
                <a:cs typeface="Arial"/>
              </a:rPr>
              <a:t>du</a:t>
            </a:r>
            <a:r>
              <a:rPr b="1" spc="-30" dirty="0">
                <a:solidFill>
                  <a:srgbClr val="5F5F5F"/>
                </a:solidFill>
                <a:latin typeface="Arial"/>
                <a:cs typeface="Arial"/>
              </a:rPr>
              <a:t> </a:t>
            </a:r>
            <a:r>
              <a:rPr b="1" i="1" dirty="0">
                <a:solidFill>
                  <a:srgbClr val="5F5F5F"/>
                </a:solidFill>
                <a:latin typeface="Symbol"/>
                <a:cs typeface="Symbol"/>
              </a:rPr>
              <a:t></a:t>
            </a:r>
            <a:r>
              <a:rPr b="1" baseline="25462" dirty="0">
                <a:solidFill>
                  <a:srgbClr val="5F5F5F"/>
                </a:solidFill>
                <a:latin typeface="Arial"/>
                <a:cs typeface="Arial"/>
              </a:rPr>
              <a:t>2</a:t>
            </a:r>
            <a:endParaRPr baseline="25462">
              <a:latin typeface="Arial"/>
              <a:cs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13</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graphicFrame>
        <p:nvGraphicFramePr>
          <p:cNvPr id="7" name="object 7"/>
          <p:cNvGraphicFramePr>
            <a:graphicFrameLocks noGrp="1"/>
          </p:cNvGraphicFramePr>
          <p:nvPr/>
        </p:nvGraphicFramePr>
        <p:xfrm>
          <a:off x="2336801" y="1470088"/>
          <a:ext cx="4031613" cy="2109722"/>
        </p:xfrm>
        <a:graphic>
          <a:graphicData uri="http://schemas.openxmlformats.org/drawingml/2006/table">
            <a:tbl>
              <a:tblPr firstRow="1" bandRow="1">
                <a:tableStyleId>{2D5ABB26-0587-4C30-8999-92F81FD0307C}</a:tableStyleId>
              </a:tblPr>
              <a:tblGrid>
                <a:gridCol w="1152525">
                  <a:extLst>
                    <a:ext uri="{9D8B030D-6E8A-4147-A177-3AD203B41FA5}">
                      <a16:colId xmlns:a16="http://schemas.microsoft.com/office/drawing/2014/main" val="20000"/>
                    </a:ext>
                  </a:extLst>
                </a:gridCol>
                <a:gridCol w="936625">
                  <a:extLst>
                    <a:ext uri="{9D8B030D-6E8A-4147-A177-3AD203B41FA5}">
                      <a16:colId xmlns:a16="http://schemas.microsoft.com/office/drawing/2014/main" val="20001"/>
                    </a:ext>
                  </a:extLst>
                </a:gridCol>
                <a:gridCol w="934719">
                  <a:extLst>
                    <a:ext uri="{9D8B030D-6E8A-4147-A177-3AD203B41FA5}">
                      <a16:colId xmlns:a16="http://schemas.microsoft.com/office/drawing/2014/main" val="20002"/>
                    </a:ext>
                  </a:extLst>
                </a:gridCol>
                <a:gridCol w="1007744">
                  <a:extLst>
                    <a:ext uri="{9D8B030D-6E8A-4147-A177-3AD203B41FA5}">
                      <a16:colId xmlns:a16="http://schemas.microsoft.com/office/drawing/2014/main" val="20003"/>
                    </a:ext>
                  </a:extLst>
                </a:gridCol>
              </a:tblGrid>
              <a:tr h="477520">
                <a:tc>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a:txBody>
                    <a:bodyPr/>
                    <a:lstStyle/>
                    <a:p>
                      <a:pPr algn="ctr">
                        <a:lnSpc>
                          <a:spcPct val="100000"/>
                        </a:lnSpc>
                        <a:spcBef>
                          <a:spcPts val="355"/>
                        </a:spcBef>
                      </a:pPr>
                      <a:r>
                        <a:rPr sz="1700" b="1" dirty="0">
                          <a:latin typeface="Verdana"/>
                          <a:cs typeface="Verdana"/>
                        </a:rPr>
                        <a:t>T</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355"/>
                        </a:spcBef>
                      </a:pPr>
                      <a:r>
                        <a:rPr sz="1700" b="1" dirty="0">
                          <a:latin typeface="Verdana"/>
                          <a:cs typeface="Verdana"/>
                        </a:rPr>
                        <a:t>R</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355"/>
                        </a:spcBef>
                      </a:pPr>
                      <a:r>
                        <a:rPr sz="1700" b="1" dirty="0">
                          <a:latin typeface="Verdana"/>
                          <a:cs typeface="Verdana"/>
                        </a:rPr>
                        <a:t>TOTAL</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620013">
                <a:tc>
                  <a:txBody>
                    <a:bodyPr/>
                    <a:lstStyle/>
                    <a:p>
                      <a:pPr algn="ctr">
                        <a:lnSpc>
                          <a:spcPct val="100000"/>
                        </a:lnSpc>
                        <a:spcBef>
                          <a:spcPts val="355"/>
                        </a:spcBef>
                      </a:pPr>
                      <a:r>
                        <a:rPr sz="1700" b="1" dirty="0">
                          <a:latin typeface="Verdana"/>
                          <a:cs typeface="Verdana"/>
                        </a:rPr>
                        <a:t>Morts</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355"/>
                        </a:spcBef>
                      </a:pPr>
                      <a:r>
                        <a:rPr sz="1700" spc="-5" dirty="0">
                          <a:solidFill>
                            <a:srgbClr val="006666"/>
                          </a:solidFill>
                          <a:latin typeface="Verdana"/>
                          <a:cs typeface="Verdana"/>
                        </a:rPr>
                        <a:t>33</a:t>
                      </a:r>
                      <a:endParaRPr sz="1700">
                        <a:latin typeface="Verdana"/>
                        <a:cs typeface="Verdana"/>
                      </a:endParaRPr>
                    </a:p>
                    <a:p>
                      <a:pPr marL="1270" algn="ctr">
                        <a:lnSpc>
                          <a:spcPct val="100000"/>
                        </a:lnSpc>
                      </a:pPr>
                      <a:r>
                        <a:rPr sz="1700" spc="-5" dirty="0">
                          <a:solidFill>
                            <a:srgbClr val="FF0000"/>
                          </a:solidFill>
                          <a:latin typeface="Verdana"/>
                          <a:cs typeface="Verdana"/>
                        </a:rPr>
                        <a:t>(38,5)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solidFill>
                            <a:srgbClr val="006666"/>
                          </a:solidFill>
                          <a:latin typeface="Verdana"/>
                          <a:cs typeface="Verdana"/>
                        </a:rPr>
                        <a:t>44</a:t>
                      </a:r>
                      <a:endParaRPr sz="1700">
                        <a:latin typeface="Verdana"/>
                        <a:cs typeface="Verdana"/>
                      </a:endParaRPr>
                    </a:p>
                    <a:p>
                      <a:pPr algn="ctr">
                        <a:lnSpc>
                          <a:spcPct val="100000"/>
                        </a:lnSpc>
                      </a:pPr>
                      <a:r>
                        <a:rPr sz="1700" spc="-5" dirty="0">
                          <a:solidFill>
                            <a:srgbClr val="FF0000"/>
                          </a:solidFill>
                          <a:latin typeface="Verdana"/>
                          <a:cs typeface="Verdana"/>
                        </a:rPr>
                        <a:t>(38,5)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latin typeface="Verdana"/>
                          <a:cs typeface="Verdana"/>
                        </a:rPr>
                        <a:t>77</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619887">
                <a:tc>
                  <a:txBody>
                    <a:bodyPr/>
                    <a:lstStyle/>
                    <a:p>
                      <a:pPr algn="ctr">
                        <a:lnSpc>
                          <a:spcPct val="100000"/>
                        </a:lnSpc>
                        <a:spcBef>
                          <a:spcPts val="355"/>
                        </a:spcBef>
                      </a:pPr>
                      <a:r>
                        <a:rPr sz="1700" b="1" dirty="0">
                          <a:latin typeface="Verdana"/>
                          <a:cs typeface="Verdana"/>
                        </a:rPr>
                        <a:t>Vivants</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355"/>
                        </a:spcBef>
                      </a:pPr>
                      <a:r>
                        <a:rPr sz="1700" spc="-5" dirty="0">
                          <a:solidFill>
                            <a:srgbClr val="006666"/>
                          </a:solidFill>
                          <a:latin typeface="Verdana"/>
                          <a:cs typeface="Verdana"/>
                        </a:rPr>
                        <a:t>17</a:t>
                      </a:r>
                      <a:endParaRPr sz="1700">
                        <a:latin typeface="Verdana"/>
                        <a:cs typeface="Verdana"/>
                      </a:endParaRPr>
                    </a:p>
                    <a:p>
                      <a:pPr marL="1270" algn="ctr">
                        <a:lnSpc>
                          <a:spcPct val="100000"/>
                        </a:lnSpc>
                      </a:pPr>
                      <a:r>
                        <a:rPr sz="1700" spc="-5" dirty="0">
                          <a:solidFill>
                            <a:srgbClr val="FF0000"/>
                          </a:solidFill>
                          <a:latin typeface="Verdana"/>
                          <a:cs typeface="Verdana"/>
                        </a:rPr>
                        <a:t>(11,5)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006666"/>
                          </a:solidFill>
                          <a:latin typeface="Verdana"/>
                          <a:cs typeface="Verdana"/>
                        </a:rPr>
                        <a:t>6</a:t>
                      </a:r>
                      <a:endParaRPr sz="1700">
                        <a:latin typeface="Verdana"/>
                        <a:cs typeface="Verdana"/>
                      </a:endParaRPr>
                    </a:p>
                    <a:p>
                      <a:pPr algn="ctr">
                        <a:lnSpc>
                          <a:spcPct val="100000"/>
                        </a:lnSpc>
                      </a:pPr>
                      <a:r>
                        <a:rPr sz="1700" spc="-5" dirty="0">
                          <a:solidFill>
                            <a:srgbClr val="FF0000"/>
                          </a:solidFill>
                          <a:latin typeface="Verdana"/>
                          <a:cs typeface="Verdana"/>
                        </a:rPr>
                        <a:t>(11,5)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latin typeface="Verdana"/>
                          <a:cs typeface="Verdana"/>
                        </a:rPr>
                        <a:t>23</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92302">
                <a:tc>
                  <a:txBody>
                    <a:bodyPr/>
                    <a:lstStyle/>
                    <a:p>
                      <a:pPr algn="ctr">
                        <a:lnSpc>
                          <a:spcPct val="100000"/>
                        </a:lnSpc>
                        <a:spcBef>
                          <a:spcPts val="355"/>
                        </a:spcBef>
                      </a:pPr>
                      <a:r>
                        <a:rPr sz="1700" b="1" dirty="0">
                          <a:latin typeface="Verdana"/>
                          <a:cs typeface="Verdana"/>
                        </a:rPr>
                        <a:t>TOTAL</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635" algn="ctr">
                        <a:lnSpc>
                          <a:spcPct val="100000"/>
                        </a:lnSpc>
                        <a:spcBef>
                          <a:spcPts val="355"/>
                        </a:spcBef>
                      </a:pPr>
                      <a:r>
                        <a:rPr sz="1700" spc="-5" dirty="0">
                          <a:latin typeface="Verdana"/>
                          <a:cs typeface="Verdana"/>
                        </a:rPr>
                        <a:t>50</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700" spc="-5" dirty="0">
                          <a:latin typeface="Verdana"/>
                          <a:cs typeface="Verdana"/>
                        </a:rPr>
                        <a:t>50</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700" spc="-5" dirty="0">
                          <a:latin typeface="Verdana"/>
                          <a:cs typeface="Verdana"/>
                        </a:rPr>
                        <a:t>100</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8" name="object 8"/>
          <p:cNvSpPr txBox="1"/>
          <p:nvPr/>
        </p:nvSpPr>
        <p:spPr>
          <a:xfrm>
            <a:off x="7759954" y="1079754"/>
            <a:ext cx="2788285" cy="1397635"/>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77% DC</a:t>
            </a:r>
            <a:endParaRPr>
              <a:latin typeface="Arial"/>
              <a:cs typeface="Arial"/>
            </a:endParaRPr>
          </a:p>
          <a:p>
            <a:pPr marL="12700"/>
            <a:r>
              <a:rPr dirty="0">
                <a:latin typeface="Arial"/>
                <a:cs typeface="Arial"/>
              </a:rPr>
              <a:t>Gr T : </a:t>
            </a:r>
            <a:r>
              <a:rPr spc="-5" dirty="0">
                <a:latin typeface="Arial"/>
                <a:cs typeface="Arial"/>
              </a:rPr>
              <a:t>77% </a:t>
            </a:r>
            <a:r>
              <a:rPr dirty="0">
                <a:latin typeface="Arial"/>
                <a:cs typeface="Arial"/>
              </a:rPr>
              <a:t>x </a:t>
            </a:r>
            <a:r>
              <a:rPr spc="-5" dirty="0">
                <a:latin typeface="Arial"/>
                <a:cs typeface="Arial"/>
              </a:rPr>
              <a:t>50 </a:t>
            </a:r>
            <a:r>
              <a:rPr dirty="0">
                <a:solidFill>
                  <a:srgbClr val="006666"/>
                </a:solidFill>
                <a:latin typeface="Arial"/>
                <a:cs typeface="Arial"/>
              </a:rPr>
              <a:t>=</a:t>
            </a:r>
            <a:r>
              <a:rPr spc="-114" dirty="0">
                <a:solidFill>
                  <a:srgbClr val="006666"/>
                </a:solidFill>
                <a:latin typeface="Arial"/>
                <a:cs typeface="Arial"/>
              </a:rPr>
              <a:t> </a:t>
            </a:r>
            <a:r>
              <a:rPr spc="-5" dirty="0">
                <a:solidFill>
                  <a:srgbClr val="FF3300"/>
                </a:solidFill>
                <a:latin typeface="Arial"/>
                <a:cs typeface="Arial"/>
              </a:rPr>
              <a:t>38,5</a:t>
            </a:r>
            <a:endParaRPr>
              <a:latin typeface="Arial"/>
              <a:cs typeface="Arial"/>
            </a:endParaRPr>
          </a:p>
          <a:p>
            <a:pPr marL="12700">
              <a:tabLst>
                <a:tab pos="1448435" algn="l"/>
              </a:tabLst>
            </a:pPr>
            <a:r>
              <a:rPr dirty="0">
                <a:latin typeface="Arial"/>
                <a:cs typeface="Arial"/>
              </a:rPr>
              <a:t>Gr </a:t>
            </a:r>
            <a:r>
              <a:rPr spc="-5" dirty="0">
                <a:latin typeface="Arial"/>
                <a:cs typeface="Arial"/>
              </a:rPr>
              <a:t>R </a:t>
            </a:r>
            <a:r>
              <a:rPr dirty="0">
                <a:latin typeface="Arial"/>
                <a:cs typeface="Arial"/>
              </a:rPr>
              <a:t>: </a:t>
            </a:r>
            <a:r>
              <a:rPr spc="-5" dirty="0">
                <a:latin typeface="Arial"/>
                <a:cs typeface="Arial"/>
              </a:rPr>
              <a:t>77%</a:t>
            </a:r>
            <a:r>
              <a:rPr spc="5" dirty="0">
                <a:latin typeface="Arial"/>
                <a:cs typeface="Arial"/>
              </a:rPr>
              <a:t> </a:t>
            </a:r>
            <a:r>
              <a:rPr dirty="0">
                <a:latin typeface="Arial"/>
                <a:cs typeface="Arial"/>
              </a:rPr>
              <a:t>x	</a:t>
            </a:r>
            <a:r>
              <a:rPr spc="-5" dirty="0">
                <a:latin typeface="Arial"/>
                <a:cs typeface="Arial"/>
              </a:rPr>
              <a:t>50 </a:t>
            </a:r>
            <a:r>
              <a:rPr dirty="0">
                <a:latin typeface="Arial"/>
                <a:cs typeface="Arial"/>
              </a:rPr>
              <a:t>=</a:t>
            </a:r>
            <a:r>
              <a:rPr spc="-20" dirty="0">
                <a:latin typeface="Arial"/>
                <a:cs typeface="Arial"/>
              </a:rPr>
              <a:t> </a:t>
            </a:r>
            <a:r>
              <a:rPr spc="-5" dirty="0">
                <a:solidFill>
                  <a:srgbClr val="FF0000"/>
                </a:solidFill>
                <a:latin typeface="Arial"/>
                <a:cs typeface="Arial"/>
              </a:rPr>
              <a:t>38,5</a:t>
            </a:r>
            <a:endParaRPr>
              <a:latin typeface="Arial"/>
              <a:cs typeface="Arial"/>
            </a:endParaRPr>
          </a:p>
          <a:p>
            <a:pPr marL="12700"/>
            <a:r>
              <a:rPr spc="-5" dirty="0">
                <a:solidFill>
                  <a:srgbClr val="006666"/>
                </a:solidFill>
                <a:latin typeface="Arial"/>
                <a:cs typeface="Arial"/>
              </a:rPr>
              <a:t>23%</a:t>
            </a:r>
            <a:r>
              <a:rPr spc="5" dirty="0">
                <a:solidFill>
                  <a:srgbClr val="006666"/>
                </a:solidFill>
                <a:latin typeface="Arial"/>
                <a:cs typeface="Arial"/>
              </a:rPr>
              <a:t> </a:t>
            </a:r>
            <a:r>
              <a:rPr spc="-20" dirty="0">
                <a:solidFill>
                  <a:srgbClr val="006666"/>
                </a:solidFill>
                <a:latin typeface="Arial"/>
                <a:cs typeface="Arial"/>
              </a:rPr>
              <a:t>VIVANTS</a:t>
            </a:r>
            <a:endParaRPr>
              <a:latin typeface="Arial"/>
              <a:cs typeface="Arial"/>
            </a:endParaRPr>
          </a:p>
          <a:p>
            <a:pPr marL="12700"/>
            <a:r>
              <a:rPr dirty="0">
                <a:latin typeface="Arial"/>
                <a:cs typeface="Arial"/>
              </a:rPr>
              <a:t>Gr T et </a:t>
            </a:r>
            <a:r>
              <a:rPr spc="-5" dirty="0">
                <a:latin typeface="Arial"/>
                <a:cs typeface="Arial"/>
              </a:rPr>
              <a:t>R </a:t>
            </a:r>
            <a:r>
              <a:rPr dirty="0">
                <a:latin typeface="Arial"/>
                <a:cs typeface="Arial"/>
              </a:rPr>
              <a:t>: </a:t>
            </a:r>
            <a:r>
              <a:rPr spc="-5" dirty="0">
                <a:latin typeface="Arial"/>
                <a:cs typeface="Arial"/>
              </a:rPr>
              <a:t>23% </a:t>
            </a:r>
            <a:r>
              <a:rPr dirty="0">
                <a:latin typeface="Arial"/>
                <a:cs typeface="Arial"/>
              </a:rPr>
              <a:t>x </a:t>
            </a:r>
            <a:r>
              <a:rPr spc="-5" dirty="0">
                <a:latin typeface="Arial"/>
                <a:cs typeface="Arial"/>
              </a:rPr>
              <a:t>50 </a:t>
            </a:r>
            <a:r>
              <a:rPr dirty="0">
                <a:latin typeface="Arial"/>
                <a:cs typeface="Arial"/>
              </a:rPr>
              <a:t>=</a:t>
            </a:r>
            <a:r>
              <a:rPr spc="-125" dirty="0">
                <a:latin typeface="Arial"/>
                <a:cs typeface="Arial"/>
              </a:rPr>
              <a:t> </a:t>
            </a:r>
            <a:r>
              <a:rPr spc="-40" dirty="0">
                <a:solidFill>
                  <a:srgbClr val="FF0000"/>
                </a:solidFill>
                <a:latin typeface="Arial"/>
                <a:cs typeface="Arial"/>
              </a:rPr>
              <a:t>11,5</a:t>
            </a:r>
            <a:endParaRPr>
              <a:latin typeface="Arial"/>
              <a:cs typeface="Arial"/>
            </a:endParaRPr>
          </a:p>
        </p:txBody>
      </p:sp>
      <p:sp>
        <p:nvSpPr>
          <p:cNvPr id="9" name="object 9"/>
          <p:cNvSpPr/>
          <p:nvPr/>
        </p:nvSpPr>
        <p:spPr>
          <a:xfrm>
            <a:off x="9330702" y="2998377"/>
            <a:ext cx="836930" cy="0"/>
          </a:xfrm>
          <a:custGeom>
            <a:avLst/>
            <a:gdLst/>
            <a:ahLst/>
            <a:cxnLst/>
            <a:rect l="l" t="t" r="r" b="b"/>
            <a:pathLst>
              <a:path w="836929">
                <a:moveTo>
                  <a:pt x="0" y="0"/>
                </a:moveTo>
                <a:lnTo>
                  <a:pt x="836656" y="0"/>
                </a:lnTo>
              </a:path>
            </a:pathLst>
          </a:custGeom>
          <a:ln w="6988">
            <a:solidFill>
              <a:srgbClr val="000000"/>
            </a:solidFill>
          </a:ln>
        </p:spPr>
        <p:txBody>
          <a:bodyPr wrap="square" lIns="0" tIns="0" rIns="0" bIns="0" rtlCol="0"/>
          <a:lstStyle/>
          <a:p>
            <a:endParaRPr/>
          </a:p>
        </p:txBody>
      </p:sp>
      <p:sp>
        <p:nvSpPr>
          <p:cNvPr id="10" name="object 10"/>
          <p:cNvSpPr txBox="1"/>
          <p:nvPr/>
        </p:nvSpPr>
        <p:spPr>
          <a:xfrm>
            <a:off x="8839004" y="2610085"/>
            <a:ext cx="481965" cy="540385"/>
          </a:xfrm>
          <a:prstGeom prst="rect">
            <a:avLst/>
          </a:prstGeom>
        </p:spPr>
        <p:txBody>
          <a:bodyPr vert="horz" wrap="square" lIns="0" tIns="15875" rIns="0" bIns="0" rtlCol="0">
            <a:spAutoFit/>
          </a:bodyPr>
          <a:lstStyle/>
          <a:p>
            <a:pPr marL="12700">
              <a:spcBef>
                <a:spcPts val="125"/>
              </a:spcBef>
            </a:pPr>
            <a:r>
              <a:rPr sz="1550" b="1" i="1" spc="5" dirty="0">
                <a:latin typeface="Symbol"/>
                <a:cs typeface="Symbol"/>
              </a:rPr>
              <a:t></a:t>
            </a:r>
            <a:r>
              <a:rPr sz="1550" b="1" i="1" spc="-120" dirty="0">
                <a:latin typeface="Times New Roman"/>
                <a:cs typeface="Times New Roman"/>
              </a:rPr>
              <a:t> </a:t>
            </a:r>
            <a:r>
              <a:rPr sz="5025" b="1" i="1" spc="-7" baseline="-11608" dirty="0">
                <a:latin typeface="Symbol"/>
                <a:cs typeface="Symbol"/>
              </a:rPr>
              <a:t></a:t>
            </a:r>
            <a:endParaRPr sz="5025" baseline="-11608">
              <a:latin typeface="Symbol"/>
              <a:cs typeface="Symbol"/>
            </a:endParaRPr>
          </a:p>
        </p:txBody>
      </p:sp>
      <p:sp>
        <p:nvSpPr>
          <p:cNvPr id="11" name="object 11"/>
          <p:cNvSpPr txBox="1"/>
          <p:nvPr/>
        </p:nvSpPr>
        <p:spPr>
          <a:xfrm>
            <a:off x="8568658" y="2814479"/>
            <a:ext cx="134620" cy="253916"/>
          </a:xfrm>
          <a:prstGeom prst="rect">
            <a:avLst/>
          </a:prstGeom>
        </p:spPr>
        <p:txBody>
          <a:bodyPr vert="horz" wrap="square" lIns="0" tIns="15240" rIns="0" bIns="0" rtlCol="0">
            <a:spAutoFit/>
          </a:bodyPr>
          <a:lstStyle/>
          <a:p>
            <a:pPr marL="12700">
              <a:spcBef>
                <a:spcPts val="120"/>
              </a:spcBef>
            </a:pPr>
            <a:r>
              <a:rPr sz="1550" b="1" i="1" spc="5" dirty="0">
                <a:latin typeface="Symbol"/>
                <a:cs typeface="Symbol"/>
              </a:rPr>
              <a:t></a:t>
            </a:r>
            <a:endParaRPr sz="1550">
              <a:latin typeface="Symbol"/>
              <a:cs typeface="Symbol"/>
            </a:endParaRPr>
          </a:p>
        </p:txBody>
      </p:sp>
      <p:sp>
        <p:nvSpPr>
          <p:cNvPr id="12" name="object 12"/>
          <p:cNvSpPr txBox="1"/>
          <p:nvPr/>
        </p:nvSpPr>
        <p:spPr>
          <a:xfrm>
            <a:off x="9640692" y="2991368"/>
            <a:ext cx="201295" cy="253916"/>
          </a:xfrm>
          <a:prstGeom prst="rect">
            <a:avLst/>
          </a:prstGeom>
        </p:spPr>
        <p:txBody>
          <a:bodyPr vert="horz" wrap="square" lIns="0" tIns="15240" rIns="0" bIns="0" rtlCol="0">
            <a:spAutoFit/>
          </a:bodyPr>
          <a:lstStyle/>
          <a:p>
            <a:pPr marL="12700">
              <a:spcBef>
                <a:spcPts val="120"/>
              </a:spcBef>
            </a:pPr>
            <a:r>
              <a:rPr sz="1550" b="1" spc="-50" dirty="0">
                <a:latin typeface="Arial"/>
                <a:cs typeface="Arial"/>
              </a:rPr>
              <a:t>C</a:t>
            </a:r>
            <a:r>
              <a:rPr sz="1650" b="1" baseline="-20202" dirty="0">
                <a:latin typeface="Arial"/>
                <a:cs typeface="Arial"/>
              </a:rPr>
              <a:t>i</a:t>
            </a:r>
            <a:endParaRPr sz="1650" baseline="-20202">
              <a:latin typeface="Arial"/>
              <a:cs typeface="Arial"/>
            </a:endParaRPr>
          </a:p>
        </p:txBody>
      </p:sp>
      <p:sp>
        <p:nvSpPr>
          <p:cNvPr id="13" name="object 13"/>
          <p:cNvSpPr txBox="1"/>
          <p:nvPr/>
        </p:nvSpPr>
        <p:spPr>
          <a:xfrm>
            <a:off x="9322857" y="2710652"/>
            <a:ext cx="838200" cy="253916"/>
          </a:xfrm>
          <a:prstGeom prst="rect">
            <a:avLst/>
          </a:prstGeom>
        </p:spPr>
        <p:txBody>
          <a:bodyPr vert="horz" wrap="square" lIns="0" tIns="15240" rIns="0" bIns="0" rtlCol="0">
            <a:spAutoFit/>
          </a:bodyPr>
          <a:lstStyle/>
          <a:p>
            <a:pPr marL="12700">
              <a:spcBef>
                <a:spcPts val="120"/>
              </a:spcBef>
            </a:pPr>
            <a:r>
              <a:rPr sz="1550" b="1" spc="-10" dirty="0">
                <a:latin typeface="Times New Roman"/>
                <a:cs typeface="Times New Roman"/>
              </a:rPr>
              <a:t>(</a:t>
            </a:r>
            <a:r>
              <a:rPr sz="1550" b="1" spc="-10" dirty="0">
                <a:latin typeface="Arial"/>
                <a:cs typeface="Arial"/>
              </a:rPr>
              <a:t>O</a:t>
            </a:r>
            <a:r>
              <a:rPr sz="1650" b="1" spc="-15" baseline="-20202" dirty="0">
                <a:latin typeface="Arial"/>
                <a:cs typeface="Arial"/>
              </a:rPr>
              <a:t>i </a:t>
            </a:r>
            <a:r>
              <a:rPr sz="1550" b="1" i="1" spc="5" dirty="0">
                <a:latin typeface="Symbol"/>
                <a:cs typeface="Symbol"/>
              </a:rPr>
              <a:t></a:t>
            </a:r>
            <a:r>
              <a:rPr sz="1550" b="1" i="1" spc="5" dirty="0">
                <a:latin typeface="Times New Roman"/>
                <a:cs typeface="Times New Roman"/>
              </a:rPr>
              <a:t> </a:t>
            </a:r>
            <a:r>
              <a:rPr sz="1550" b="1" spc="-25" dirty="0">
                <a:latin typeface="Arial"/>
                <a:cs typeface="Arial"/>
              </a:rPr>
              <a:t>C</a:t>
            </a:r>
            <a:r>
              <a:rPr sz="1650" b="1" spc="-37" baseline="-20202" dirty="0">
                <a:latin typeface="Arial"/>
                <a:cs typeface="Arial"/>
              </a:rPr>
              <a:t>i</a:t>
            </a:r>
            <a:r>
              <a:rPr sz="1650" b="1" spc="-352" baseline="-20202" dirty="0">
                <a:latin typeface="Arial"/>
                <a:cs typeface="Arial"/>
              </a:rPr>
              <a:t> </a:t>
            </a:r>
            <a:r>
              <a:rPr sz="1550" b="1" spc="5" dirty="0">
                <a:latin typeface="Times New Roman"/>
                <a:cs typeface="Times New Roman"/>
              </a:rPr>
              <a:t>)</a:t>
            </a:r>
            <a:r>
              <a:rPr sz="2325" b="1" spc="7" baseline="25089" dirty="0">
                <a:latin typeface="Times New Roman"/>
                <a:cs typeface="Times New Roman"/>
              </a:rPr>
              <a:t>2</a:t>
            </a:r>
            <a:endParaRPr sz="2325" baseline="25089">
              <a:latin typeface="Times New Roman"/>
              <a:cs typeface="Times New Roman"/>
            </a:endParaRPr>
          </a:p>
        </p:txBody>
      </p:sp>
      <p:sp>
        <p:nvSpPr>
          <p:cNvPr id="14" name="object 14"/>
          <p:cNvSpPr txBox="1"/>
          <p:nvPr/>
        </p:nvSpPr>
        <p:spPr>
          <a:xfrm>
            <a:off x="8701059" y="2730928"/>
            <a:ext cx="125095" cy="253916"/>
          </a:xfrm>
          <a:prstGeom prst="rect">
            <a:avLst/>
          </a:prstGeom>
        </p:spPr>
        <p:txBody>
          <a:bodyPr vert="horz" wrap="square" lIns="0" tIns="15240" rIns="0" bIns="0" rtlCol="0">
            <a:spAutoFit/>
          </a:bodyPr>
          <a:lstStyle/>
          <a:p>
            <a:pPr marL="12700">
              <a:spcBef>
                <a:spcPts val="120"/>
              </a:spcBef>
            </a:pPr>
            <a:r>
              <a:rPr sz="1550" b="1" spc="5" dirty="0">
                <a:latin typeface="Times New Roman"/>
                <a:cs typeface="Times New Roman"/>
              </a:rPr>
              <a:t>2</a:t>
            </a:r>
            <a:endParaRPr sz="1550">
              <a:latin typeface="Times New Roman"/>
              <a:cs typeface="Times New Roman"/>
            </a:endParaRPr>
          </a:p>
        </p:txBody>
      </p:sp>
      <p:sp>
        <p:nvSpPr>
          <p:cNvPr id="15" name="object 15"/>
          <p:cNvSpPr txBox="1"/>
          <p:nvPr/>
        </p:nvSpPr>
        <p:spPr>
          <a:xfrm>
            <a:off x="7112254" y="3391026"/>
            <a:ext cx="2987675" cy="848360"/>
          </a:xfrm>
          <a:prstGeom prst="rect">
            <a:avLst/>
          </a:prstGeom>
        </p:spPr>
        <p:txBody>
          <a:bodyPr vert="horz" wrap="square" lIns="0" tIns="149860" rIns="0" bIns="0" rtlCol="0">
            <a:spAutoFit/>
          </a:bodyPr>
          <a:lstStyle/>
          <a:p>
            <a:pPr marL="12700">
              <a:spcBef>
                <a:spcPts val="1180"/>
              </a:spcBef>
              <a:tabLst>
                <a:tab pos="1223645" algn="l"/>
              </a:tabLst>
            </a:pPr>
            <a:r>
              <a:rPr i="1" spc="-5" dirty="0">
                <a:solidFill>
                  <a:srgbClr val="006666"/>
                </a:solidFill>
                <a:latin typeface="Symbol"/>
                <a:cs typeface="Symbol"/>
              </a:rPr>
              <a:t></a:t>
            </a:r>
            <a:r>
              <a:rPr spc="-5" dirty="0">
                <a:solidFill>
                  <a:srgbClr val="006666"/>
                </a:solidFill>
                <a:latin typeface="Arial"/>
                <a:cs typeface="Arial"/>
              </a:rPr>
              <a:t>2</a:t>
            </a:r>
            <a:r>
              <a:rPr dirty="0">
                <a:solidFill>
                  <a:srgbClr val="006666"/>
                </a:solidFill>
                <a:latin typeface="Arial"/>
                <a:cs typeface="Arial"/>
              </a:rPr>
              <a:t> =</a:t>
            </a:r>
            <a:r>
              <a:rPr spc="5" dirty="0">
                <a:solidFill>
                  <a:srgbClr val="006666"/>
                </a:solidFill>
                <a:latin typeface="Arial"/>
                <a:cs typeface="Arial"/>
              </a:rPr>
              <a:t> </a:t>
            </a:r>
            <a:r>
              <a:rPr spc="-5" dirty="0">
                <a:solidFill>
                  <a:srgbClr val="006666"/>
                </a:solidFill>
                <a:latin typeface="Arial"/>
                <a:cs typeface="Arial"/>
              </a:rPr>
              <a:t>6,83	ddl </a:t>
            </a:r>
            <a:r>
              <a:rPr dirty="0">
                <a:solidFill>
                  <a:srgbClr val="006666"/>
                </a:solidFill>
                <a:latin typeface="Arial"/>
                <a:cs typeface="Arial"/>
              </a:rPr>
              <a:t>= </a:t>
            </a:r>
            <a:r>
              <a:rPr spc="-5" dirty="0">
                <a:solidFill>
                  <a:srgbClr val="006666"/>
                </a:solidFill>
                <a:latin typeface="Arial"/>
                <a:cs typeface="Arial"/>
              </a:rPr>
              <a:t>1</a:t>
            </a:r>
            <a:endParaRPr>
              <a:latin typeface="Arial"/>
              <a:cs typeface="Arial"/>
            </a:endParaRPr>
          </a:p>
          <a:p>
            <a:pPr marL="12700">
              <a:spcBef>
                <a:spcPts val="1080"/>
              </a:spcBef>
              <a:tabLst>
                <a:tab pos="2112010" algn="l"/>
              </a:tabLst>
            </a:pPr>
            <a:r>
              <a:rPr i="1" spc="-5" dirty="0">
                <a:solidFill>
                  <a:srgbClr val="006666"/>
                </a:solidFill>
                <a:latin typeface="Symbol"/>
                <a:cs typeface="Symbol"/>
              </a:rPr>
              <a:t></a:t>
            </a:r>
            <a:r>
              <a:rPr spc="-5" dirty="0">
                <a:solidFill>
                  <a:srgbClr val="006666"/>
                </a:solidFill>
                <a:latin typeface="Arial"/>
                <a:cs typeface="Arial"/>
              </a:rPr>
              <a:t>2 théorique</a:t>
            </a:r>
            <a:r>
              <a:rPr spc="35" dirty="0">
                <a:solidFill>
                  <a:srgbClr val="006666"/>
                </a:solidFill>
                <a:latin typeface="Arial"/>
                <a:cs typeface="Arial"/>
              </a:rPr>
              <a:t> </a:t>
            </a:r>
            <a:r>
              <a:rPr dirty="0">
                <a:solidFill>
                  <a:srgbClr val="006666"/>
                </a:solidFill>
                <a:latin typeface="Arial"/>
                <a:cs typeface="Arial"/>
              </a:rPr>
              <a:t>=</a:t>
            </a:r>
            <a:r>
              <a:rPr spc="5" dirty="0">
                <a:solidFill>
                  <a:srgbClr val="006666"/>
                </a:solidFill>
                <a:latin typeface="Arial"/>
                <a:cs typeface="Arial"/>
              </a:rPr>
              <a:t> </a:t>
            </a:r>
            <a:r>
              <a:rPr spc="-5" dirty="0">
                <a:solidFill>
                  <a:srgbClr val="006666"/>
                </a:solidFill>
                <a:latin typeface="Arial"/>
                <a:cs typeface="Arial"/>
              </a:rPr>
              <a:t>3,84	</a:t>
            </a:r>
            <a:r>
              <a:rPr dirty="0">
                <a:solidFill>
                  <a:srgbClr val="006666"/>
                </a:solidFill>
                <a:latin typeface="Arial"/>
                <a:cs typeface="Arial"/>
              </a:rPr>
              <a:t>; </a:t>
            </a:r>
            <a:r>
              <a:rPr i="1" dirty="0">
                <a:solidFill>
                  <a:srgbClr val="006666"/>
                </a:solidFill>
                <a:latin typeface="Symbol"/>
                <a:cs typeface="Symbol"/>
              </a:rPr>
              <a:t></a:t>
            </a:r>
            <a:r>
              <a:rPr i="1" dirty="0">
                <a:solidFill>
                  <a:srgbClr val="006666"/>
                </a:solidFill>
                <a:latin typeface="Times New Roman"/>
                <a:cs typeface="Times New Roman"/>
              </a:rPr>
              <a:t> </a:t>
            </a:r>
            <a:r>
              <a:rPr dirty="0">
                <a:solidFill>
                  <a:srgbClr val="006666"/>
                </a:solidFill>
                <a:latin typeface="Arial"/>
                <a:cs typeface="Arial"/>
              </a:rPr>
              <a:t>=</a:t>
            </a:r>
            <a:r>
              <a:rPr spc="-30" dirty="0">
                <a:solidFill>
                  <a:srgbClr val="006666"/>
                </a:solidFill>
                <a:latin typeface="Arial"/>
                <a:cs typeface="Arial"/>
              </a:rPr>
              <a:t> </a:t>
            </a:r>
            <a:r>
              <a:rPr spc="-10" dirty="0">
                <a:solidFill>
                  <a:srgbClr val="006666"/>
                </a:solidFill>
                <a:latin typeface="Arial"/>
                <a:cs typeface="Arial"/>
              </a:rPr>
              <a:t>5%</a:t>
            </a:r>
            <a:endParaRPr>
              <a:latin typeface="Arial"/>
              <a:cs typeface="Arial"/>
            </a:endParaRPr>
          </a:p>
        </p:txBody>
      </p:sp>
      <p:sp>
        <p:nvSpPr>
          <p:cNvPr id="16" name="object 16"/>
          <p:cNvSpPr txBox="1"/>
          <p:nvPr/>
        </p:nvSpPr>
        <p:spPr>
          <a:xfrm>
            <a:off x="2071217" y="4378580"/>
            <a:ext cx="6890384" cy="1671955"/>
          </a:xfrm>
          <a:prstGeom prst="rect">
            <a:avLst/>
          </a:prstGeom>
        </p:spPr>
        <p:txBody>
          <a:bodyPr vert="horz" wrap="square" lIns="0" tIns="149860" rIns="0" bIns="0" rtlCol="0">
            <a:spAutoFit/>
          </a:bodyPr>
          <a:lstStyle/>
          <a:p>
            <a:pPr marL="12700">
              <a:spcBef>
                <a:spcPts val="1180"/>
              </a:spcBef>
            </a:pPr>
            <a:r>
              <a:rPr i="1" spc="-5" dirty="0">
                <a:solidFill>
                  <a:srgbClr val="006666"/>
                </a:solidFill>
                <a:latin typeface="Symbol"/>
                <a:cs typeface="Symbol"/>
              </a:rPr>
              <a:t></a:t>
            </a:r>
            <a:r>
              <a:rPr spc="-5" dirty="0">
                <a:solidFill>
                  <a:srgbClr val="006666"/>
                </a:solidFill>
                <a:latin typeface="Arial"/>
                <a:cs typeface="Arial"/>
              </a:rPr>
              <a:t>2 calculé </a:t>
            </a:r>
            <a:r>
              <a:rPr dirty="0">
                <a:solidFill>
                  <a:srgbClr val="006666"/>
                </a:solidFill>
                <a:latin typeface="Arial"/>
                <a:cs typeface="Arial"/>
              </a:rPr>
              <a:t>&gt; </a:t>
            </a:r>
            <a:r>
              <a:rPr i="1" spc="-5" dirty="0">
                <a:solidFill>
                  <a:srgbClr val="006666"/>
                </a:solidFill>
                <a:latin typeface="Symbol"/>
                <a:cs typeface="Symbol"/>
              </a:rPr>
              <a:t></a:t>
            </a:r>
            <a:r>
              <a:rPr spc="-5" dirty="0">
                <a:solidFill>
                  <a:srgbClr val="006666"/>
                </a:solidFill>
                <a:latin typeface="Arial"/>
                <a:cs typeface="Arial"/>
              </a:rPr>
              <a:t>2 théorique </a:t>
            </a:r>
            <a:r>
              <a:rPr dirty="0">
                <a:solidFill>
                  <a:srgbClr val="006666"/>
                </a:solidFill>
                <a:latin typeface="Arial"/>
                <a:cs typeface="Arial"/>
              </a:rPr>
              <a:t>: </a:t>
            </a:r>
            <a:r>
              <a:rPr b="1" dirty="0">
                <a:solidFill>
                  <a:srgbClr val="006666"/>
                </a:solidFill>
                <a:latin typeface="Arial"/>
                <a:cs typeface="Arial"/>
              </a:rPr>
              <a:t>on </a:t>
            </a:r>
            <a:r>
              <a:rPr b="1" spc="-5" dirty="0">
                <a:solidFill>
                  <a:srgbClr val="006666"/>
                </a:solidFill>
                <a:latin typeface="Arial"/>
                <a:cs typeface="Arial"/>
              </a:rPr>
              <a:t>rejette</a:t>
            </a:r>
            <a:r>
              <a:rPr b="1" spc="40" dirty="0">
                <a:solidFill>
                  <a:srgbClr val="006666"/>
                </a:solidFill>
                <a:latin typeface="Arial"/>
                <a:cs typeface="Arial"/>
              </a:rPr>
              <a:t> </a:t>
            </a:r>
            <a:r>
              <a:rPr b="1" spc="-5" dirty="0">
                <a:solidFill>
                  <a:srgbClr val="006666"/>
                </a:solidFill>
                <a:latin typeface="Arial"/>
                <a:cs typeface="Arial"/>
              </a:rPr>
              <a:t>H0</a:t>
            </a:r>
            <a:endParaRPr dirty="0">
              <a:latin typeface="Arial"/>
              <a:cs typeface="Arial"/>
            </a:endParaRPr>
          </a:p>
          <a:p>
            <a:pPr marL="12700">
              <a:spcBef>
                <a:spcPts val="1080"/>
              </a:spcBef>
            </a:pPr>
            <a:r>
              <a:rPr dirty="0">
                <a:solidFill>
                  <a:srgbClr val="006666"/>
                </a:solidFill>
                <a:latin typeface="Arial"/>
                <a:cs typeface="Arial"/>
              </a:rPr>
              <a:t>Il </a:t>
            </a:r>
            <a:r>
              <a:rPr spc="-5" dirty="0">
                <a:solidFill>
                  <a:srgbClr val="006666"/>
                </a:solidFill>
                <a:latin typeface="Arial"/>
                <a:cs typeface="Arial"/>
              </a:rPr>
              <a:t>existe une </a:t>
            </a:r>
            <a:r>
              <a:rPr spc="-10" dirty="0">
                <a:solidFill>
                  <a:srgbClr val="006666"/>
                </a:solidFill>
                <a:latin typeface="Arial"/>
                <a:cs typeface="Arial"/>
              </a:rPr>
              <a:t>différence </a:t>
            </a:r>
            <a:r>
              <a:rPr spc="-5" dirty="0">
                <a:solidFill>
                  <a:srgbClr val="006666"/>
                </a:solidFill>
                <a:latin typeface="Arial"/>
                <a:cs typeface="Arial"/>
              </a:rPr>
              <a:t>significative entre les 2 traitements </a:t>
            </a:r>
            <a:r>
              <a:rPr spc="5" dirty="0">
                <a:solidFill>
                  <a:srgbClr val="006666"/>
                </a:solidFill>
                <a:latin typeface="Arial"/>
                <a:cs typeface="Arial"/>
              </a:rPr>
              <a:t>(</a:t>
            </a:r>
            <a:r>
              <a:rPr i="1" spc="5" dirty="0">
                <a:solidFill>
                  <a:srgbClr val="006666"/>
                </a:solidFill>
                <a:latin typeface="Symbol"/>
                <a:cs typeface="Symbol"/>
              </a:rPr>
              <a:t></a:t>
            </a:r>
            <a:r>
              <a:rPr i="1" spc="5" dirty="0">
                <a:solidFill>
                  <a:srgbClr val="006666"/>
                </a:solidFill>
                <a:latin typeface="Times New Roman"/>
                <a:cs typeface="Times New Roman"/>
              </a:rPr>
              <a:t> </a:t>
            </a:r>
            <a:r>
              <a:rPr spc="-5" dirty="0">
                <a:solidFill>
                  <a:srgbClr val="006666"/>
                </a:solidFill>
                <a:latin typeface="Arial"/>
                <a:cs typeface="Arial"/>
              </a:rPr>
              <a:t>&lt;</a:t>
            </a:r>
            <a:r>
              <a:rPr spc="204" dirty="0">
                <a:solidFill>
                  <a:srgbClr val="006666"/>
                </a:solidFill>
                <a:latin typeface="Arial"/>
                <a:cs typeface="Arial"/>
              </a:rPr>
              <a:t> </a:t>
            </a:r>
            <a:r>
              <a:rPr spc="-5" dirty="0">
                <a:solidFill>
                  <a:srgbClr val="006666"/>
                </a:solidFill>
                <a:latin typeface="Arial"/>
                <a:cs typeface="Arial"/>
              </a:rPr>
              <a:t>1%).</a:t>
            </a:r>
            <a:endParaRPr dirty="0">
              <a:latin typeface="Arial"/>
              <a:cs typeface="Arial"/>
            </a:endParaRPr>
          </a:p>
          <a:p>
            <a:pPr marL="12700">
              <a:spcBef>
                <a:spcPts val="1080"/>
              </a:spcBef>
            </a:pPr>
            <a:r>
              <a:rPr b="1" dirty="0">
                <a:solidFill>
                  <a:srgbClr val="006666"/>
                </a:solidFill>
                <a:latin typeface="Arial"/>
                <a:cs typeface="Arial"/>
              </a:rPr>
              <a:t>On a le </a:t>
            </a:r>
            <a:r>
              <a:rPr b="1" spc="-5" dirty="0">
                <a:solidFill>
                  <a:srgbClr val="006666"/>
                </a:solidFill>
                <a:latin typeface="Arial"/>
                <a:cs typeface="Arial"/>
              </a:rPr>
              <a:t>droit d’interpréter </a:t>
            </a:r>
            <a:r>
              <a:rPr b="1" dirty="0">
                <a:solidFill>
                  <a:srgbClr val="006666"/>
                </a:solidFill>
                <a:latin typeface="Arial"/>
                <a:cs typeface="Arial"/>
              </a:rPr>
              <a:t>le </a:t>
            </a:r>
            <a:r>
              <a:rPr b="1" spc="-5" dirty="0">
                <a:solidFill>
                  <a:srgbClr val="006666"/>
                </a:solidFill>
                <a:latin typeface="Arial"/>
                <a:cs typeface="Arial"/>
              </a:rPr>
              <a:t>contenu </a:t>
            </a:r>
            <a:r>
              <a:rPr b="1" dirty="0">
                <a:solidFill>
                  <a:srgbClr val="006666"/>
                </a:solidFill>
                <a:latin typeface="Arial"/>
                <a:cs typeface="Arial"/>
              </a:rPr>
              <a:t>du </a:t>
            </a:r>
            <a:r>
              <a:rPr b="1" spc="-5" dirty="0">
                <a:solidFill>
                  <a:srgbClr val="006666"/>
                </a:solidFill>
                <a:latin typeface="Arial"/>
                <a:cs typeface="Arial"/>
              </a:rPr>
              <a:t>tableau</a:t>
            </a:r>
            <a:r>
              <a:rPr b="1" spc="-15" dirty="0">
                <a:solidFill>
                  <a:srgbClr val="006666"/>
                </a:solidFill>
                <a:latin typeface="Arial"/>
                <a:cs typeface="Arial"/>
              </a:rPr>
              <a:t> </a:t>
            </a:r>
            <a:r>
              <a:rPr dirty="0">
                <a:solidFill>
                  <a:srgbClr val="006666"/>
                </a:solidFill>
                <a:latin typeface="Arial"/>
                <a:cs typeface="Arial"/>
              </a:rPr>
              <a:t>:</a:t>
            </a:r>
            <a:endParaRPr dirty="0">
              <a:latin typeface="Arial"/>
              <a:cs typeface="Arial"/>
            </a:endParaRPr>
          </a:p>
          <a:p>
            <a:pPr marL="12700">
              <a:spcBef>
                <a:spcPts val="1080"/>
              </a:spcBef>
            </a:pPr>
            <a:r>
              <a:rPr spc="-5" dirty="0">
                <a:solidFill>
                  <a:srgbClr val="006666"/>
                </a:solidFill>
                <a:latin typeface="Arial"/>
                <a:cs typeface="Arial"/>
              </a:rPr>
              <a:t>on peut conclure que </a:t>
            </a:r>
            <a:r>
              <a:rPr dirty="0">
                <a:solidFill>
                  <a:srgbClr val="006666"/>
                </a:solidFill>
                <a:latin typeface="Arial"/>
                <a:cs typeface="Arial"/>
              </a:rPr>
              <a:t>T est </a:t>
            </a:r>
            <a:r>
              <a:rPr spc="-5" dirty="0">
                <a:solidFill>
                  <a:srgbClr val="006666"/>
                </a:solidFill>
                <a:latin typeface="Arial"/>
                <a:cs typeface="Arial"/>
              </a:rPr>
              <a:t>meilleur que R sur </a:t>
            </a:r>
            <a:r>
              <a:rPr u="sng" spc="-5" dirty="0">
                <a:solidFill>
                  <a:srgbClr val="006666"/>
                </a:solidFill>
                <a:latin typeface="Arial"/>
                <a:cs typeface="Arial"/>
              </a:rPr>
              <a:t>cet</a:t>
            </a:r>
            <a:r>
              <a:rPr spc="5" dirty="0">
                <a:solidFill>
                  <a:srgbClr val="006666"/>
                </a:solidFill>
                <a:latin typeface="Arial"/>
                <a:cs typeface="Arial"/>
              </a:rPr>
              <a:t> </a:t>
            </a:r>
            <a:r>
              <a:rPr spc="-5" dirty="0">
                <a:solidFill>
                  <a:srgbClr val="006666"/>
                </a:solidFill>
                <a:latin typeface="Arial"/>
                <a:cs typeface="Arial"/>
              </a:rPr>
              <a:t>échantillon.</a:t>
            </a:r>
            <a:endParaRPr dirty="0">
              <a:latin typeface="Arial"/>
              <a:cs typeface="Arial"/>
            </a:endParaRPr>
          </a:p>
        </p:txBody>
      </p:sp>
      <p:sp>
        <p:nvSpPr>
          <p:cNvPr id="17" name="object 17"/>
          <p:cNvSpPr txBox="1"/>
          <p:nvPr/>
        </p:nvSpPr>
        <p:spPr>
          <a:xfrm>
            <a:off x="6521578" y="1800605"/>
            <a:ext cx="876935" cy="299720"/>
          </a:xfrm>
          <a:prstGeom prst="rect">
            <a:avLst/>
          </a:prstGeom>
        </p:spPr>
        <p:txBody>
          <a:bodyPr vert="horz" wrap="square" lIns="0" tIns="12700" rIns="0" bIns="0" rtlCol="0">
            <a:spAutoFit/>
          </a:bodyPr>
          <a:lstStyle/>
          <a:p>
            <a:pPr marL="12700">
              <a:spcBef>
                <a:spcPts val="100"/>
              </a:spcBef>
            </a:pPr>
            <a:r>
              <a:rPr spc="-5" dirty="0">
                <a:solidFill>
                  <a:srgbClr val="FF0000"/>
                </a:solidFill>
                <a:latin typeface="Arial"/>
                <a:cs typeface="Arial"/>
              </a:rPr>
              <a:t>77%</a:t>
            </a:r>
            <a:r>
              <a:rPr spc="-70" dirty="0">
                <a:solidFill>
                  <a:srgbClr val="FF0000"/>
                </a:solidFill>
                <a:latin typeface="Arial"/>
                <a:cs typeface="Arial"/>
              </a:rPr>
              <a:t> </a:t>
            </a:r>
            <a:r>
              <a:rPr spc="-5" dirty="0">
                <a:solidFill>
                  <a:srgbClr val="FF0000"/>
                </a:solidFill>
                <a:latin typeface="Arial"/>
                <a:cs typeface="Arial"/>
              </a:rPr>
              <a:t>DC</a:t>
            </a:r>
            <a:endParaRPr>
              <a:latin typeface="Arial"/>
              <a:cs typeface="Arial"/>
            </a:endParaRPr>
          </a:p>
        </p:txBody>
      </p:sp>
      <p:sp>
        <p:nvSpPr>
          <p:cNvPr id="18" name="object 18"/>
          <p:cNvSpPr txBox="1"/>
          <p:nvPr/>
        </p:nvSpPr>
        <p:spPr>
          <a:xfrm>
            <a:off x="6493890" y="2504059"/>
            <a:ext cx="1510030" cy="299720"/>
          </a:xfrm>
          <a:prstGeom prst="rect">
            <a:avLst/>
          </a:prstGeom>
        </p:spPr>
        <p:txBody>
          <a:bodyPr vert="horz" wrap="square" lIns="0" tIns="12700" rIns="0" bIns="0" rtlCol="0">
            <a:spAutoFit/>
          </a:bodyPr>
          <a:lstStyle/>
          <a:p>
            <a:pPr marL="12700">
              <a:spcBef>
                <a:spcPts val="100"/>
              </a:spcBef>
            </a:pPr>
            <a:r>
              <a:rPr spc="-5" dirty="0">
                <a:solidFill>
                  <a:srgbClr val="FF0000"/>
                </a:solidFill>
                <a:latin typeface="Arial"/>
                <a:cs typeface="Arial"/>
              </a:rPr>
              <a:t>23%</a:t>
            </a:r>
            <a:r>
              <a:rPr spc="-60" dirty="0">
                <a:solidFill>
                  <a:srgbClr val="FF0000"/>
                </a:solidFill>
                <a:latin typeface="Arial"/>
                <a:cs typeface="Arial"/>
              </a:rPr>
              <a:t> </a:t>
            </a:r>
            <a:r>
              <a:rPr spc="-20" dirty="0">
                <a:solidFill>
                  <a:srgbClr val="FF0000"/>
                </a:solidFill>
                <a:latin typeface="Arial"/>
                <a:cs typeface="Arial"/>
              </a:rPr>
              <a:t>VIVANTS</a:t>
            </a:r>
            <a:endParaRPr>
              <a:latin typeface="Arial"/>
              <a:cs typeface="Arial"/>
            </a:endParaRPr>
          </a:p>
        </p:txBody>
      </p:sp>
      <p:sp>
        <p:nvSpPr>
          <p:cNvPr id="19" name="object 19"/>
          <p:cNvSpPr/>
          <p:nvPr/>
        </p:nvSpPr>
        <p:spPr>
          <a:xfrm>
            <a:off x="4295775" y="2054225"/>
            <a:ext cx="2306320" cy="323850"/>
          </a:xfrm>
          <a:custGeom>
            <a:avLst/>
            <a:gdLst/>
            <a:ahLst/>
            <a:cxnLst/>
            <a:rect l="l" t="t" r="r" b="b"/>
            <a:pathLst>
              <a:path w="2306320" h="323850">
                <a:moveTo>
                  <a:pt x="2304288" y="0"/>
                </a:moveTo>
                <a:lnTo>
                  <a:pt x="2291715" y="1650"/>
                </a:lnTo>
                <a:lnTo>
                  <a:pt x="2293239" y="14224"/>
                </a:lnTo>
                <a:lnTo>
                  <a:pt x="2305812" y="12700"/>
                </a:lnTo>
                <a:lnTo>
                  <a:pt x="2304288" y="0"/>
                </a:lnTo>
                <a:close/>
              </a:path>
              <a:path w="2306320" h="323850">
                <a:moveTo>
                  <a:pt x="2279015" y="3175"/>
                </a:moveTo>
                <a:lnTo>
                  <a:pt x="2266441" y="4825"/>
                </a:lnTo>
                <a:lnTo>
                  <a:pt x="2268092" y="17399"/>
                </a:lnTo>
                <a:lnTo>
                  <a:pt x="2280666" y="15748"/>
                </a:lnTo>
                <a:lnTo>
                  <a:pt x="2279015" y="3175"/>
                </a:lnTo>
                <a:close/>
              </a:path>
              <a:path w="2306320" h="323850">
                <a:moveTo>
                  <a:pt x="2253869" y="6350"/>
                </a:moveTo>
                <a:lnTo>
                  <a:pt x="2241296" y="8000"/>
                </a:lnTo>
                <a:lnTo>
                  <a:pt x="2242820" y="20574"/>
                </a:lnTo>
                <a:lnTo>
                  <a:pt x="2255392" y="18923"/>
                </a:lnTo>
                <a:lnTo>
                  <a:pt x="2253869" y="6350"/>
                </a:lnTo>
                <a:close/>
              </a:path>
              <a:path w="2306320" h="323850">
                <a:moveTo>
                  <a:pt x="2228596" y="9525"/>
                </a:moveTo>
                <a:lnTo>
                  <a:pt x="2216023" y="11049"/>
                </a:lnTo>
                <a:lnTo>
                  <a:pt x="2217674" y="23749"/>
                </a:lnTo>
                <a:lnTo>
                  <a:pt x="2230247" y="22098"/>
                </a:lnTo>
                <a:lnTo>
                  <a:pt x="2228596" y="9525"/>
                </a:lnTo>
                <a:close/>
              </a:path>
              <a:path w="2306320" h="323850">
                <a:moveTo>
                  <a:pt x="2203450" y="12700"/>
                </a:moveTo>
                <a:lnTo>
                  <a:pt x="2190877" y="14224"/>
                </a:lnTo>
                <a:lnTo>
                  <a:pt x="2192401" y="26924"/>
                </a:lnTo>
                <a:lnTo>
                  <a:pt x="2204974" y="25273"/>
                </a:lnTo>
                <a:lnTo>
                  <a:pt x="2203450" y="12700"/>
                </a:lnTo>
                <a:close/>
              </a:path>
              <a:path w="2306320" h="323850">
                <a:moveTo>
                  <a:pt x="2178304" y="15875"/>
                </a:moveTo>
                <a:lnTo>
                  <a:pt x="2165604" y="17399"/>
                </a:lnTo>
                <a:lnTo>
                  <a:pt x="2167254" y="29972"/>
                </a:lnTo>
                <a:lnTo>
                  <a:pt x="2179828" y="28448"/>
                </a:lnTo>
                <a:lnTo>
                  <a:pt x="2178304" y="15875"/>
                </a:lnTo>
                <a:close/>
              </a:path>
              <a:path w="2306320" h="323850">
                <a:moveTo>
                  <a:pt x="2153030" y="19050"/>
                </a:moveTo>
                <a:lnTo>
                  <a:pt x="2140458" y="20574"/>
                </a:lnTo>
                <a:lnTo>
                  <a:pt x="2141982" y="33147"/>
                </a:lnTo>
                <a:lnTo>
                  <a:pt x="2154682" y="31623"/>
                </a:lnTo>
                <a:lnTo>
                  <a:pt x="2153030" y="19050"/>
                </a:lnTo>
                <a:close/>
              </a:path>
              <a:path w="2306320" h="323850">
                <a:moveTo>
                  <a:pt x="2127885" y="22225"/>
                </a:moveTo>
                <a:lnTo>
                  <a:pt x="2115185" y="23749"/>
                </a:lnTo>
                <a:lnTo>
                  <a:pt x="2116836" y="36322"/>
                </a:lnTo>
                <a:lnTo>
                  <a:pt x="2129409" y="34798"/>
                </a:lnTo>
                <a:lnTo>
                  <a:pt x="2127885" y="22225"/>
                </a:lnTo>
                <a:close/>
              </a:path>
              <a:path w="2306320" h="323850">
                <a:moveTo>
                  <a:pt x="2102612" y="25273"/>
                </a:moveTo>
                <a:lnTo>
                  <a:pt x="2090039" y="26924"/>
                </a:lnTo>
                <a:lnTo>
                  <a:pt x="2091563" y="39497"/>
                </a:lnTo>
                <a:lnTo>
                  <a:pt x="2104263" y="37973"/>
                </a:lnTo>
                <a:lnTo>
                  <a:pt x="2102612" y="25273"/>
                </a:lnTo>
                <a:close/>
              </a:path>
              <a:path w="2306320" h="323850">
                <a:moveTo>
                  <a:pt x="2077465" y="28448"/>
                </a:moveTo>
                <a:lnTo>
                  <a:pt x="2064892" y="30099"/>
                </a:lnTo>
                <a:lnTo>
                  <a:pt x="2066416" y="42672"/>
                </a:lnTo>
                <a:lnTo>
                  <a:pt x="2078989" y="41021"/>
                </a:lnTo>
                <a:lnTo>
                  <a:pt x="2077465" y="28448"/>
                </a:lnTo>
                <a:close/>
              </a:path>
              <a:path w="2306320" h="323850">
                <a:moveTo>
                  <a:pt x="2052192" y="31623"/>
                </a:moveTo>
                <a:lnTo>
                  <a:pt x="2039620" y="33274"/>
                </a:lnTo>
                <a:lnTo>
                  <a:pt x="2041271" y="45847"/>
                </a:lnTo>
                <a:lnTo>
                  <a:pt x="2053844" y="44196"/>
                </a:lnTo>
                <a:lnTo>
                  <a:pt x="2052192" y="31623"/>
                </a:lnTo>
                <a:close/>
              </a:path>
              <a:path w="2306320" h="323850">
                <a:moveTo>
                  <a:pt x="2027047" y="34798"/>
                </a:moveTo>
                <a:lnTo>
                  <a:pt x="2014474" y="36322"/>
                </a:lnTo>
                <a:lnTo>
                  <a:pt x="2015998" y="49022"/>
                </a:lnTo>
                <a:lnTo>
                  <a:pt x="2028571" y="47371"/>
                </a:lnTo>
                <a:lnTo>
                  <a:pt x="2027047" y="34798"/>
                </a:lnTo>
                <a:close/>
              </a:path>
              <a:path w="2306320" h="323850">
                <a:moveTo>
                  <a:pt x="2001774" y="37973"/>
                </a:moveTo>
                <a:lnTo>
                  <a:pt x="1989201" y="39497"/>
                </a:lnTo>
                <a:lnTo>
                  <a:pt x="1990852" y="52197"/>
                </a:lnTo>
                <a:lnTo>
                  <a:pt x="2003425" y="50546"/>
                </a:lnTo>
                <a:lnTo>
                  <a:pt x="2001774" y="37973"/>
                </a:lnTo>
                <a:close/>
              </a:path>
              <a:path w="2306320" h="323850">
                <a:moveTo>
                  <a:pt x="1976627" y="41148"/>
                </a:moveTo>
                <a:lnTo>
                  <a:pt x="1964054" y="42672"/>
                </a:lnTo>
                <a:lnTo>
                  <a:pt x="1965578" y="55245"/>
                </a:lnTo>
                <a:lnTo>
                  <a:pt x="1978152" y="53721"/>
                </a:lnTo>
                <a:lnTo>
                  <a:pt x="1976627" y="41148"/>
                </a:lnTo>
                <a:close/>
              </a:path>
              <a:path w="2306320" h="323850">
                <a:moveTo>
                  <a:pt x="1951482" y="44323"/>
                </a:moveTo>
                <a:lnTo>
                  <a:pt x="1938782" y="45847"/>
                </a:lnTo>
                <a:lnTo>
                  <a:pt x="1940433" y="58420"/>
                </a:lnTo>
                <a:lnTo>
                  <a:pt x="1953005" y="56896"/>
                </a:lnTo>
                <a:lnTo>
                  <a:pt x="1951482" y="44323"/>
                </a:lnTo>
                <a:close/>
              </a:path>
              <a:path w="2306320" h="323850">
                <a:moveTo>
                  <a:pt x="1926209" y="47371"/>
                </a:moveTo>
                <a:lnTo>
                  <a:pt x="1913636" y="49022"/>
                </a:lnTo>
                <a:lnTo>
                  <a:pt x="1915160" y="61595"/>
                </a:lnTo>
                <a:lnTo>
                  <a:pt x="1927860" y="60071"/>
                </a:lnTo>
                <a:lnTo>
                  <a:pt x="1926209" y="47371"/>
                </a:lnTo>
                <a:close/>
              </a:path>
              <a:path w="2306320" h="323850">
                <a:moveTo>
                  <a:pt x="1901063" y="50546"/>
                </a:moveTo>
                <a:lnTo>
                  <a:pt x="1888363" y="52197"/>
                </a:lnTo>
                <a:lnTo>
                  <a:pt x="1890014" y="64770"/>
                </a:lnTo>
                <a:lnTo>
                  <a:pt x="1902587" y="63246"/>
                </a:lnTo>
                <a:lnTo>
                  <a:pt x="1901063" y="50546"/>
                </a:lnTo>
                <a:close/>
              </a:path>
              <a:path w="2306320" h="323850">
                <a:moveTo>
                  <a:pt x="1875789" y="53721"/>
                </a:moveTo>
                <a:lnTo>
                  <a:pt x="1863216" y="55372"/>
                </a:lnTo>
                <a:lnTo>
                  <a:pt x="1864740" y="67945"/>
                </a:lnTo>
                <a:lnTo>
                  <a:pt x="1877440" y="66294"/>
                </a:lnTo>
                <a:lnTo>
                  <a:pt x="1875789" y="53721"/>
                </a:lnTo>
                <a:close/>
              </a:path>
              <a:path w="2306320" h="323850">
                <a:moveTo>
                  <a:pt x="1850644" y="56896"/>
                </a:moveTo>
                <a:lnTo>
                  <a:pt x="1838071" y="58547"/>
                </a:lnTo>
                <a:lnTo>
                  <a:pt x="1839595" y="71120"/>
                </a:lnTo>
                <a:lnTo>
                  <a:pt x="1852167" y="69469"/>
                </a:lnTo>
                <a:lnTo>
                  <a:pt x="1850644" y="56896"/>
                </a:lnTo>
                <a:close/>
              </a:path>
              <a:path w="2306320" h="323850">
                <a:moveTo>
                  <a:pt x="1825371" y="60071"/>
                </a:moveTo>
                <a:lnTo>
                  <a:pt x="1812798" y="61595"/>
                </a:lnTo>
                <a:lnTo>
                  <a:pt x="1814322" y="74295"/>
                </a:lnTo>
                <a:lnTo>
                  <a:pt x="1827022" y="72644"/>
                </a:lnTo>
                <a:lnTo>
                  <a:pt x="1825371" y="60071"/>
                </a:lnTo>
                <a:close/>
              </a:path>
              <a:path w="2306320" h="323850">
                <a:moveTo>
                  <a:pt x="1800225" y="63246"/>
                </a:moveTo>
                <a:lnTo>
                  <a:pt x="1787652" y="64770"/>
                </a:lnTo>
                <a:lnTo>
                  <a:pt x="1789176" y="77470"/>
                </a:lnTo>
                <a:lnTo>
                  <a:pt x="1801749" y="75819"/>
                </a:lnTo>
                <a:lnTo>
                  <a:pt x="1800225" y="63246"/>
                </a:lnTo>
                <a:close/>
              </a:path>
              <a:path w="2306320" h="323850">
                <a:moveTo>
                  <a:pt x="1774952" y="66421"/>
                </a:moveTo>
                <a:lnTo>
                  <a:pt x="1762378" y="67945"/>
                </a:lnTo>
                <a:lnTo>
                  <a:pt x="1764029" y="80517"/>
                </a:lnTo>
                <a:lnTo>
                  <a:pt x="1776602" y="78994"/>
                </a:lnTo>
                <a:lnTo>
                  <a:pt x="1774952" y="66421"/>
                </a:lnTo>
                <a:close/>
              </a:path>
              <a:path w="2306320" h="323850">
                <a:moveTo>
                  <a:pt x="1749805" y="69596"/>
                </a:moveTo>
                <a:lnTo>
                  <a:pt x="1737233" y="71120"/>
                </a:lnTo>
                <a:lnTo>
                  <a:pt x="1738757" y="83692"/>
                </a:lnTo>
                <a:lnTo>
                  <a:pt x="1751329" y="82169"/>
                </a:lnTo>
                <a:lnTo>
                  <a:pt x="1749805" y="69596"/>
                </a:lnTo>
                <a:close/>
              </a:path>
              <a:path w="2306320" h="323850">
                <a:moveTo>
                  <a:pt x="1724533" y="72644"/>
                </a:moveTo>
                <a:lnTo>
                  <a:pt x="1711960" y="74295"/>
                </a:lnTo>
                <a:lnTo>
                  <a:pt x="1713611" y="86867"/>
                </a:lnTo>
                <a:lnTo>
                  <a:pt x="1726184" y="85344"/>
                </a:lnTo>
                <a:lnTo>
                  <a:pt x="1724533" y="72644"/>
                </a:lnTo>
                <a:close/>
              </a:path>
              <a:path w="2306320" h="323850">
                <a:moveTo>
                  <a:pt x="1699387" y="75819"/>
                </a:moveTo>
                <a:lnTo>
                  <a:pt x="1686814" y="77470"/>
                </a:lnTo>
                <a:lnTo>
                  <a:pt x="1688338" y="90042"/>
                </a:lnTo>
                <a:lnTo>
                  <a:pt x="1700911" y="88519"/>
                </a:lnTo>
                <a:lnTo>
                  <a:pt x="1699387" y="75819"/>
                </a:lnTo>
                <a:close/>
              </a:path>
              <a:path w="2306320" h="323850">
                <a:moveTo>
                  <a:pt x="1674240" y="78994"/>
                </a:moveTo>
                <a:lnTo>
                  <a:pt x="1661540" y="80645"/>
                </a:lnTo>
                <a:lnTo>
                  <a:pt x="1663191" y="93217"/>
                </a:lnTo>
                <a:lnTo>
                  <a:pt x="1675764" y="91566"/>
                </a:lnTo>
                <a:lnTo>
                  <a:pt x="1674240" y="78994"/>
                </a:lnTo>
                <a:close/>
              </a:path>
              <a:path w="2306320" h="323850">
                <a:moveTo>
                  <a:pt x="1648967" y="82169"/>
                </a:moveTo>
                <a:lnTo>
                  <a:pt x="1636395" y="83820"/>
                </a:lnTo>
                <a:lnTo>
                  <a:pt x="1637919" y="96392"/>
                </a:lnTo>
                <a:lnTo>
                  <a:pt x="1650619" y="94741"/>
                </a:lnTo>
                <a:lnTo>
                  <a:pt x="1648967" y="82169"/>
                </a:lnTo>
                <a:close/>
              </a:path>
              <a:path w="2306320" h="323850">
                <a:moveTo>
                  <a:pt x="1623822" y="85344"/>
                </a:moveTo>
                <a:lnTo>
                  <a:pt x="1611122" y="86867"/>
                </a:lnTo>
                <a:lnTo>
                  <a:pt x="1612773" y="99567"/>
                </a:lnTo>
                <a:lnTo>
                  <a:pt x="1625346" y="97916"/>
                </a:lnTo>
                <a:lnTo>
                  <a:pt x="1623822" y="85344"/>
                </a:lnTo>
                <a:close/>
              </a:path>
              <a:path w="2306320" h="323850">
                <a:moveTo>
                  <a:pt x="1598549" y="88519"/>
                </a:moveTo>
                <a:lnTo>
                  <a:pt x="1585976" y="90042"/>
                </a:lnTo>
                <a:lnTo>
                  <a:pt x="1587500" y="102742"/>
                </a:lnTo>
                <a:lnTo>
                  <a:pt x="1600200" y="101091"/>
                </a:lnTo>
                <a:lnTo>
                  <a:pt x="1598549" y="88519"/>
                </a:lnTo>
                <a:close/>
              </a:path>
              <a:path w="2306320" h="323850">
                <a:moveTo>
                  <a:pt x="1573402" y="91694"/>
                </a:moveTo>
                <a:lnTo>
                  <a:pt x="1560829" y="93217"/>
                </a:lnTo>
                <a:lnTo>
                  <a:pt x="1562353" y="105790"/>
                </a:lnTo>
                <a:lnTo>
                  <a:pt x="1574927" y="104266"/>
                </a:lnTo>
                <a:lnTo>
                  <a:pt x="1573402" y="91694"/>
                </a:lnTo>
                <a:close/>
              </a:path>
              <a:path w="2306320" h="323850">
                <a:moveTo>
                  <a:pt x="1548129" y="94869"/>
                </a:moveTo>
                <a:lnTo>
                  <a:pt x="1535557" y="96392"/>
                </a:lnTo>
                <a:lnTo>
                  <a:pt x="1537208" y="108965"/>
                </a:lnTo>
                <a:lnTo>
                  <a:pt x="1549780" y="107441"/>
                </a:lnTo>
                <a:lnTo>
                  <a:pt x="1548129" y="94869"/>
                </a:lnTo>
                <a:close/>
              </a:path>
              <a:path w="2306320" h="323850">
                <a:moveTo>
                  <a:pt x="1522984" y="97916"/>
                </a:moveTo>
                <a:lnTo>
                  <a:pt x="1510411" y="99567"/>
                </a:lnTo>
                <a:lnTo>
                  <a:pt x="1511935" y="112140"/>
                </a:lnTo>
                <a:lnTo>
                  <a:pt x="1524508" y="110616"/>
                </a:lnTo>
                <a:lnTo>
                  <a:pt x="1522984" y="97916"/>
                </a:lnTo>
                <a:close/>
              </a:path>
              <a:path w="2306320" h="323850">
                <a:moveTo>
                  <a:pt x="1497711" y="101091"/>
                </a:moveTo>
                <a:lnTo>
                  <a:pt x="1485138" y="102742"/>
                </a:lnTo>
                <a:lnTo>
                  <a:pt x="1486789" y="115315"/>
                </a:lnTo>
                <a:lnTo>
                  <a:pt x="1499362" y="113791"/>
                </a:lnTo>
                <a:lnTo>
                  <a:pt x="1497711" y="101091"/>
                </a:lnTo>
                <a:close/>
              </a:path>
              <a:path w="2306320" h="323850">
                <a:moveTo>
                  <a:pt x="1472564" y="104266"/>
                </a:moveTo>
                <a:lnTo>
                  <a:pt x="1459991" y="105917"/>
                </a:lnTo>
                <a:lnTo>
                  <a:pt x="1461515" y="118490"/>
                </a:lnTo>
                <a:lnTo>
                  <a:pt x="1474089" y="116839"/>
                </a:lnTo>
                <a:lnTo>
                  <a:pt x="1472564" y="104266"/>
                </a:lnTo>
                <a:close/>
              </a:path>
              <a:path w="2306320" h="323850">
                <a:moveTo>
                  <a:pt x="1447419" y="107441"/>
                </a:moveTo>
                <a:lnTo>
                  <a:pt x="1434719" y="109092"/>
                </a:lnTo>
                <a:lnTo>
                  <a:pt x="1436370" y="121665"/>
                </a:lnTo>
                <a:lnTo>
                  <a:pt x="1448942" y="120014"/>
                </a:lnTo>
                <a:lnTo>
                  <a:pt x="1447419" y="107441"/>
                </a:lnTo>
                <a:close/>
              </a:path>
              <a:path w="2306320" h="323850">
                <a:moveTo>
                  <a:pt x="1422146" y="110616"/>
                </a:moveTo>
                <a:lnTo>
                  <a:pt x="1409573" y="112140"/>
                </a:lnTo>
                <a:lnTo>
                  <a:pt x="1411097" y="124840"/>
                </a:lnTo>
                <a:lnTo>
                  <a:pt x="1423797" y="123189"/>
                </a:lnTo>
                <a:lnTo>
                  <a:pt x="1422146" y="110616"/>
                </a:lnTo>
                <a:close/>
              </a:path>
              <a:path w="2306320" h="323850">
                <a:moveTo>
                  <a:pt x="1397000" y="113791"/>
                </a:moveTo>
                <a:lnTo>
                  <a:pt x="1384300" y="115315"/>
                </a:lnTo>
                <a:lnTo>
                  <a:pt x="1385951" y="128015"/>
                </a:lnTo>
                <a:lnTo>
                  <a:pt x="1398524" y="126364"/>
                </a:lnTo>
                <a:lnTo>
                  <a:pt x="1397000" y="113791"/>
                </a:lnTo>
                <a:close/>
              </a:path>
              <a:path w="2306320" h="323850">
                <a:moveTo>
                  <a:pt x="1371727" y="116966"/>
                </a:moveTo>
                <a:lnTo>
                  <a:pt x="1359153" y="118490"/>
                </a:lnTo>
                <a:lnTo>
                  <a:pt x="1360677" y="131063"/>
                </a:lnTo>
                <a:lnTo>
                  <a:pt x="1373377" y="129539"/>
                </a:lnTo>
                <a:lnTo>
                  <a:pt x="1371727" y="116966"/>
                </a:lnTo>
                <a:close/>
              </a:path>
              <a:path w="2306320" h="323850">
                <a:moveTo>
                  <a:pt x="1346580" y="120141"/>
                </a:moveTo>
                <a:lnTo>
                  <a:pt x="1334008" y="121665"/>
                </a:lnTo>
                <a:lnTo>
                  <a:pt x="1335532" y="134238"/>
                </a:lnTo>
                <a:lnTo>
                  <a:pt x="1348104" y="132714"/>
                </a:lnTo>
                <a:lnTo>
                  <a:pt x="1346580" y="120141"/>
                </a:lnTo>
                <a:close/>
              </a:path>
              <a:path w="2306320" h="323850">
                <a:moveTo>
                  <a:pt x="1321308" y="123189"/>
                </a:moveTo>
                <a:lnTo>
                  <a:pt x="1308735" y="124840"/>
                </a:lnTo>
                <a:lnTo>
                  <a:pt x="1310386" y="137413"/>
                </a:lnTo>
                <a:lnTo>
                  <a:pt x="1322959" y="135889"/>
                </a:lnTo>
                <a:lnTo>
                  <a:pt x="1321308" y="123189"/>
                </a:lnTo>
                <a:close/>
              </a:path>
              <a:path w="2306320" h="323850">
                <a:moveTo>
                  <a:pt x="1296162" y="126364"/>
                </a:moveTo>
                <a:lnTo>
                  <a:pt x="1283589" y="128015"/>
                </a:lnTo>
                <a:lnTo>
                  <a:pt x="1285113" y="140588"/>
                </a:lnTo>
                <a:lnTo>
                  <a:pt x="1297686" y="139064"/>
                </a:lnTo>
                <a:lnTo>
                  <a:pt x="1296162" y="126364"/>
                </a:lnTo>
                <a:close/>
              </a:path>
              <a:path w="2306320" h="323850">
                <a:moveTo>
                  <a:pt x="1270889" y="129539"/>
                </a:moveTo>
                <a:lnTo>
                  <a:pt x="1258315" y="131190"/>
                </a:lnTo>
                <a:lnTo>
                  <a:pt x="1259966" y="143763"/>
                </a:lnTo>
                <a:lnTo>
                  <a:pt x="1272539" y="142112"/>
                </a:lnTo>
                <a:lnTo>
                  <a:pt x="1270889" y="129539"/>
                </a:lnTo>
                <a:close/>
              </a:path>
              <a:path w="2306320" h="323850">
                <a:moveTo>
                  <a:pt x="1245742" y="132714"/>
                </a:moveTo>
                <a:lnTo>
                  <a:pt x="1233170" y="134365"/>
                </a:lnTo>
                <a:lnTo>
                  <a:pt x="1234694" y="146938"/>
                </a:lnTo>
                <a:lnTo>
                  <a:pt x="1247266" y="145287"/>
                </a:lnTo>
                <a:lnTo>
                  <a:pt x="1245742" y="132714"/>
                </a:lnTo>
                <a:close/>
              </a:path>
              <a:path w="2306320" h="323850">
                <a:moveTo>
                  <a:pt x="1220597" y="135889"/>
                </a:moveTo>
                <a:lnTo>
                  <a:pt x="1207897" y="137413"/>
                </a:lnTo>
                <a:lnTo>
                  <a:pt x="1209548" y="150113"/>
                </a:lnTo>
                <a:lnTo>
                  <a:pt x="1222121" y="148462"/>
                </a:lnTo>
                <a:lnTo>
                  <a:pt x="1220597" y="135889"/>
                </a:lnTo>
                <a:close/>
              </a:path>
              <a:path w="2306320" h="323850">
                <a:moveTo>
                  <a:pt x="1195324" y="139064"/>
                </a:moveTo>
                <a:lnTo>
                  <a:pt x="1182751" y="140588"/>
                </a:lnTo>
                <a:lnTo>
                  <a:pt x="1184275" y="153288"/>
                </a:lnTo>
                <a:lnTo>
                  <a:pt x="1196975" y="151637"/>
                </a:lnTo>
                <a:lnTo>
                  <a:pt x="1195324" y="139064"/>
                </a:lnTo>
                <a:close/>
              </a:path>
              <a:path w="2306320" h="323850">
                <a:moveTo>
                  <a:pt x="1170177" y="142239"/>
                </a:moveTo>
                <a:lnTo>
                  <a:pt x="1157477" y="143763"/>
                </a:lnTo>
                <a:lnTo>
                  <a:pt x="1159128" y="156337"/>
                </a:lnTo>
                <a:lnTo>
                  <a:pt x="1171702" y="154812"/>
                </a:lnTo>
                <a:lnTo>
                  <a:pt x="1170177" y="142239"/>
                </a:lnTo>
                <a:close/>
              </a:path>
              <a:path w="2306320" h="323850">
                <a:moveTo>
                  <a:pt x="1144904" y="145414"/>
                </a:moveTo>
                <a:lnTo>
                  <a:pt x="1132332" y="146938"/>
                </a:lnTo>
                <a:lnTo>
                  <a:pt x="1133855" y="159512"/>
                </a:lnTo>
                <a:lnTo>
                  <a:pt x="1146555" y="157987"/>
                </a:lnTo>
                <a:lnTo>
                  <a:pt x="1144904" y="145414"/>
                </a:lnTo>
                <a:close/>
              </a:path>
              <a:path w="2306320" h="323850">
                <a:moveTo>
                  <a:pt x="1119759" y="148462"/>
                </a:moveTo>
                <a:lnTo>
                  <a:pt x="1107186" y="150113"/>
                </a:lnTo>
                <a:lnTo>
                  <a:pt x="1108710" y="162687"/>
                </a:lnTo>
                <a:lnTo>
                  <a:pt x="1121283" y="161162"/>
                </a:lnTo>
                <a:lnTo>
                  <a:pt x="1119759" y="148462"/>
                </a:lnTo>
                <a:close/>
              </a:path>
              <a:path w="2306320" h="323850">
                <a:moveTo>
                  <a:pt x="1094486" y="151637"/>
                </a:moveTo>
                <a:lnTo>
                  <a:pt x="1081913" y="153288"/>
                </a:lnTo>
                <a:lnTo>
                  <a:pt x="1083564" y="165862"/>
                </a:lnTo>
                <a:lnTo>
                  <a:pt x="1096137" y="164337"/>
                </a:lnTo>
                <a:lnTo>
                  <a:pt x="1094486" y="151637"/>
                </a:lnTo>
                <a:close/>
              </a:path>
              <a:path w="2306320" h="323850">
                <a:moveTo>
                  <a:pt x="1069339" y="154812"/>
                </a:moveTo>
                <a:lnTo>
                  <a:pt x="1056766" y="156463"/>
                </a:lnTo>
                <a:lnTo>
                  <a:pt x="1058290" y="169037"/>
                </a:lnTo>
                <a:lnTo>
                  <a:pt x="1070864" y="167386"/>
                </a:lnTo>
                <a:lnTo>
                  <a:pt x="1069339" y="154812"/>
                </a:lnTo>
                <a:close/>
              </a:path>
              <a:path w="2306320" h="323850">
                <a:moveTo>
                  <a:pt x="1044066" y="157987"/>
                </a:moveTo>
                <a:lnTo>
                  <a:pt x="1031494" y="159638"/>
                </a:lnTo>
                <a:lnTo>
                  <a:pt x="1033145" y="172212"/>
                </a:lnTo>
                <a:lnTo>
                  <a:pt x="1045717" y="170561"/>
                </a:lnTo>
                <a:lnTo>
                  <a:pt x="1044066" y="157987"/>
                </a:lnTo>
                <a:close/>
              </a:path>
              <a:path w="2306320" h="323850">
                <a:moveTo>
                  <a:pt x="1018921" y="161162"/>
                </a:moveTo>
                <a:lnTo>
                  <a:pt x="1006348" y="162687"/>
                </a:lnTo>
                <a:lnTo>
                  <a:pt x="1007872" y="175387"/>
                </a:lnTo>
                <a:lnTo>
                  <a:pt x="1020445" y="173736"/>
                </a:lnTo>
                <a:lnTo>
                  <a:pt x="1018921" y="161162"/>
                </a:lnTo>
                <a:close/>
              </a:path>
              <a:path w="2306320" h="323850">
                <a:moveTo>
                  <a:pt x="993775" y="164337"/>
                </a:moveTo>
                <a:lnTo>
                  <a:pt x="981075" y="165862"/>
                </a:lnTo>
                <a:lnTo>
                  <a:pt x="982726" y="178435"/>
                </a:lnTo>
                <a:lnTo>
                  <a:pt x="995299" y="176911"/>
                </a:lnTo>
                <a:lnTo>
                  <a:pt x="993775" y="164337"/>
                </a:lnTo>
                <a:close/>
              </a:path>
              <a:path w="2306320" h="323850">
                <a:moveTo>
                  <a:pt x="968501" y="167512"/>
                </a:moveTo>
                <a:lnTo>
                  <a:pt x="955928" y="169037"/>
                </a:lnTo>
                <a:lnTo>
                  <a:pt x="957452" y="181610"/>
                </a:lnTo>
                <a:lnTo>
                  <a:pt x="970152" y="180086"/>
                </a:lnTo>
                <a:lnTo>
                  <a:pt x="968501" y="167512"/>
                </a:lnTo>
                <a:close/>
              </a:path>
              <a:path w="2306320" h="323850">
                <a:moveTo>
                  <a:pt x="943355" y="170687"/>
                </a:moveTo>
                <a:lnTo>
                  <a:pt x="930655" y="172212"/>
                </a:lnTo>
                <a:lnTo>
                  <a:pt x="932307" y="184785"/>
                </a:lnTo>
                <a:lnTo>
                  <a:pt x="944879" y="183261"/>
                </a:lnTo>
                <a:lnTo>
                  <a:pt x="943355" y="170687"/>
                </a:lnTo>
                <a:close/>
              </a:path>
              <a:path w="2306320" h="323850">
                <a:moveTo>
                  <a:pt x="918083" y="173736"/>
                </a:moveTo>
                <a:lnTo>
                  <a:pt x="905510" y="175387"/>
                </a:lnTo>
                <a:lnTo>
                  <a:pt x="907034" y="187960"/>
                </a:lnTo>
                <a:lnTo>
                  <a:pt x="919734" y="186436"/>
                </a:lnTo>
                <a:lnTo>
                  <a:pt x="918083" y="173736"/>
                </a:lnTo>
                <a:close/>
              </a:path>
              <a:path w="2306320" h="323850">
                <a:moveTo>
                  <a:pt x="892937" y="176911"/>
                </a:moveTo>
                <a:lnTo>
                  <a:pt x="880363" y="178562"/>
                </a:lnTo>
                <a:lnTo>
                  <a:pt x="881888" y="191135"/>
                </a:lnTo>
                <a:lnTo>
                  <a:pt x="894461" y="189611"/>
                </a:lnTo>
                <a:lnTo>
                  <a:pt x="892937" y="176911"/>
                </a:lnTo>
                <a:close/>
              </a:path>
              <a:path w="2306320" h="323850">
                <a:moveTo>
                  <a:pt x="867663" y="180086"/>
                </a:moveTo>
                <a:lnTo>
                  <a:pt x="855090" y="181737"/>
                </a:lnTo>
                <a:lnTo>
                  <a:pt x="856741" y="194310"/>
                </a:lnTo>
                <a:lnTo>
                  <a:pt x="869314" y="192659"/>
                </a:lnTo>
                <a:lnTo>
                  <a:pt x="867663" y="180086"/>
                </a:lnTo>
                <a:close/>
              </a:path>
              <a:path w="2306320" h="323850">
                <a:moveTo>
                  <a:pt x="842517" y="183261"/>
                </a:moveTo>
                <a:lnTo>
                  <a:pt x="829945" y="184912"/>
                </a:lnTo>
                <a:lnTo>
                  <a:pt x="831469" y="197485"/>
                </a:lnTo>
                <a:lnTo>
                  <a:pt x="844041" y="195834"/>
                </a:lnTo>
                <a:lnTo>
                  <a:pt x="842517" y="183261"/>
                </a:lnTo>
                <a:close/>
              </a:path>
              <a:path w="2306320" h="323850">
                <a:moveTo>
                  <a:pt x="817245" y="186436"/>
                </a:moveTo>
                <a:lnTo>
                  <a:pt x="804672" y="187960"/>
                </a:lnTo>
                <a:lnTo>
                  <a:pt x="806323" y="200660"/>
                </a:lnTo>
                <a:lnTo>
                  <a:pt x="818896" y="199009"/>
                </a:lnTo>
                <a:lnTo>
                  <a:pt x="817245" y="186436"/>
                </a:lnTo>
                <a:close/>
              </a:path>
              <a:path w="2306320" h="323850">
                <a:moveTo>
                  <a:pt x="792099" y="189611"/>
                </a:moveTo>
                <a:lnTo>
                  <a:pt x="779526" y="191135"/>
                </a:lnTo>
                <a:lnTo>
                  <a:pt x="781050" y="203708"/>
                </a:lnTo>
                <a:lnTo>
                  <a:pt x="793623" y="202184"/>
                </a:lnTo>
                <a:lnTo>
                  <a:pt x="792099" y="189611"/>
                </a:lnTo>
                <a:close/>
              </a:path>
              <a:path w="2306320" h="323850">
                <a:moveTo>
                  <a:pt x="766952" y="192786"/>
                </a:moveTo>
                <a:lnTo>
                  <a:pt x="754252" y="194310"/>
                </a:lnTo>
                <a:lnTo>
                  <a:pt x="755903" y="206883"/>
                </a:lnTo>
                <a:lnTo>
                  <a:pt x="768476" y="205359"/>
                </a:lnTo>
                <a:lnTo>
                  <a:pt x="766952" y="192786"/>
                </a:lnTo>
                <a:close/>
              </a:path>
              <a:path w="2306320" h="323850">
                <a:moveTo>
                  <a:pt x="741679" y="195961"/>
                </a:moveTo>
                <a:lnTo>
                  <a:pt x="729107" y="197485"/>
                </a:lnTo>
                <a:lnTo>
                  <a:pt x="730630" y="210058"/>
                </a:lnTo>
                <a:lnTo>
                  <a:pt x="743330" y="208534"/>
                </a:lnTo>
                <a:lnTo>
                  <a:pt x="741679" y="195961"/>
                </a:lnTo>
                <a:close/>
              </a:path>
              <a:path w="2306320" h="323850">
                <a:moveTo>
                  <a:pt x="716534" y="199009"/>
                </a:moveTo>
                <a:lnTo>
                  <a:pt x="703834" y="200660"/>
                </a:lnTo>
                <a:lnTo>
                  <a:pt x="705485" y="213233"/>
                </a:lnTo>
                <a:lnTo>
                  <a:pt x="718058" y="211709"/>
                </a:lnTo>
                <a:lnTo>
                  <a:pt x="716534" y="199009"/>
                </a:lnTo>
                <a:close/>
              </a:path>
              <a:path w="2306320" h="323850">
                <a:moveTo>
                  <a:pt x="691261" y="202184"/>
                </a:moveTo>
                <a:lnTo>
                  <a:pt x="678688" y="203835"/>
                </a:lnTo>
                <a:lnTo>
                  <a:pt x="680212" y="216408"/>
                </a:lnTo>
                <a:lnTo>
                  <a:pt x="692912" y="214884"/>
                </a:lnTo>
                <a:lnTo>
                  <a:pt x="691261" y="202184"/>
                </a:lnTo>
                <a:close/>
              </a:path>
              <a:path w="2306320" h="323850">
                <a:moveTo>
                  <a:pt x="666114" y="205359"/>
                </a:moveTo>
                <a:lnTo>
                  <a:pt x="653541" y="207010"/>
                </a:lnTo>
                <a:lnTo>
                  <a:pt x="655065" y="219583"/>
                </a:lnTo>
                <a:lnTo>
                  <a:pt x="667638" y="217932"/>
                </a:lnTo>
                <a:lnTo>
                  <a:pt x="666114" y="205359"/>
                </a:lnTo>
                <a:close/>
              </a:path>
              <a:path w="2306320" h="323850">
                <a:moveTo>
                  <a:pt x="640841" y="208534"/>
                </a:moveTo>
                <a:lnTo>
                  <a:pt x="628269" y="210185"/>
                </a:lnTo>
                <a:lnTo>
                  <a:pt x="629792" y="222758"/>
                </a:lnTo>
                <a:lnTo>
                  <a:pt x="642492" y="221107"/>
                </a:lnTo>
                <a:lnTo>
                  <a:pt x="640841" y="208534"/>
                </a:lnTo>
                <a:close/>
              </a:path>
              <a:path w="2306320" h="323850">
                <a:moveTo>
                  <a:pt x="615696" y="211709"/>
                </a:moveTo>
                <a:lnTo>
                  <a:pt x="603123" y="213233"/>
                </a:lnTo>
                <a:lnTo>
                  <a:pt x="604647" y="225933"/>
                </a:lnTo>
                <a:lnTo>
                  <a:pt x="617220" y="224282"/>
                </a:lnTo>
                <a:lnTo>
                  <a:pt x="615696" y="211709"/>
                </a:lnTo>
                <a:close/>
              </a:path>
              <a:path w="2306320" h="323850">
                <a:moveTo>
                  <a:pt x="590423" y="214884"/>
                </a:moveTo>
                <a:lnTo>
                  <a:pt x="577850" y="216408"/>
                </a:lnTo>
                <a:lnTo>
                  <a:pt x="579501" y="228980"/>
                </a:lnTo>
                <a:lnTo>
                  <a:pt x="592074" y="227457"/>
                </a:lnTo>
                <a:lnTo>
                  <a:pt x="590423" y="214884"/>
                </a:lnTo>
                <a:close/>
              </a:path>
              <a:path w="2306320" h="323850">
                <a:moveTo>
                  <a:pt x="565276" y="218059"/>
                </a:moveTo>
                <a:lnTo>
                  <a:pt x="552703" y="219583"/>
                </a:lnTo>
                <a:lnTo>
                  <a:pt x="554227" y="232155"/>
                </a:lnTo>
                <a:lnTo>
                  <a:pt x="566801" y="230632"/>
                </a:lnTo>
                <a:lnTo>
                  <a:pt x="565276" y="218059"/>
                </a:lnTo>
                <a:close/>
              </a:path>
              <a:path w="2306320" h="323850">
                <a:moveTo>
                  <a:pt x="540003" y="221234"/>
                </a:moveTo>
                <a:lnTo>
                  <a:pt x="527430" y="222758"/>
                </a:lnTo>
                <a:lnTo>
                  <a:pt x="529082" y="235330"/>
                </a:lnTo>
                <a:lnTo>
                  <a:pt x="541654" y="233807"/>
                </a:lnTo>
                <a:lnTo>
                  <a:pt x="540003" y="221234"/>
                </a:lnTo>
                <a:close/>
              </a:path>
              <a:path w="2306320" h="323850">
                <a:moveTo>
                  <a:pt x="514858" y="224282"/>
                </a:moveTo>
                <a:lnTo>
                  <a:pt x="502285" y="225933"/>
                </a:lnTo>
                <a:lnTo>
                  <a:pt x="503809" y="238505"/>
                </a:lnTo>
                <a:lnTo>
                  <a:pt x="516382" y="236982"/>
                </a:lnTo>
                <a:lnTo>
                  <a:pt x="514858" y="224282"/>
                </a:lnTo>
                <a:close/>
              </a:path>
              <a:path w="2306320" h="323850">
                <a:moveTo>
                  <a:pt x="489712" y="227457"/>
                </a:moveTo>
                <a:lnTo>
                  <a:pt x="477012" y="229108"/>
                </a:lnTo>
                <a:lnTo>
                  <a:pt x="478663" y="241680"/>
                </a:lnTo>
                <a:lnTo>
                  <a:pt x="491236" y="240157"/>
                </a:lnTo>
                <a:lnTo>
                  <a:pt x="489712" y="227457"/>
                </a:lnTo>
                <a:close/>
              </a:path>
              <a:path w="2306320" h="323850">
                <a:moveTo>
                  <a:pt x="464438" y="230632"/>
                </a:moveTo>
                <a:lnTo>
                  <a:pt x="451866" y="232283"/>
                </a:lnTo>
                <a:lnTo>
                  <a:pt x="453389" y="244855"/>
                </a:lnTo>
                <a:lnTo>
                  <a:pt x="466089" y="243204"/>
                </a:lnTo>
                <a:lnTo>
                  <a:pt x="464438" y="230632"/>
                </a:lnTo>
                <a:close/>
              </a:path>
              <a:path w="2306320" h="323850">
                <a:moveTo>
                  <a:pt x="439293" y="233807"/>
                </a:moveTo>
                <a:lnTo>
                  <a:pt x="426593" y="235458"/>
                </a:lnTo>
                <a:lnTo>
                  <a:pt x="428244" y="248030"/>
                </a:lnTo>
                <a:lnTo>
                  <a:pt x="440817" y="246379"/>
                </a:lnTo>
                <a:lnTo>
                  <a:pt x="439293" y="233807"/>
                </a:lnTo>
                <a:close/>
              </a:path>
              <a:path w="2306320" h="323850">
                <a:moveTo>
                  <a:pt x="414019" y="236982"/>
                </a:moveTo>
                <a:lnTo>
                  <a:pt x="401447" y="238505"/>
                </a:lnTo>
                <a:lnTo>
                  <a:pt x="402970" y="251205"/>
                </a:lnTo>
                <a:lnTo>
                  <a:pt x="415670" y="249554"/>
                </a:lnTo>
                <a:lnTo>
                  <a:pt x="414019" y="236982"/>
                </a:lnTo>
                <a:close/>
              </a:path>
              <a:path w="2306320" h="323850">
                <a:moveTo>
                  <a:pt x="388874" y="240157"/>
                </a:moveTo>
                <a:lnTo>
                  <a:pt x="376300" y="241680"/>
                </a:lnTo>
                <a:lnTo>
                  <a:pt x="377825" y="254253"/>
                </a:lnTo>
                <a:lnTo>
                  <a:pt x="390398" y="252729"/>
                </a:lnTo>
                <a:lnTo>
                  <a:pt x="388874" y="240157"/>
                </a:lnTo>
                <a:close/>
              </a:path>
              <a:path w="2306320" h="323850">
                <a:moveTo>
                  <a:pt x="363600" y="243332"/>
                </a:moveTo>
                <a:lnTo>
                  <a:pt x="351027" y="244855"/>
                </a:lnTo>
                <a:lnTo>
                  <a:pt x="352679" y="257428"/>
                </a:lnTo>
                <a:lnTo>
                  <a:pt x="365251" y="255904"/>
                </a:lnTo>
                <a:lnTo>
                  <a:pt x="363600" y="243332"/>
                </a:lnTo>
                <a:close/>
              </a:path>
              <a:path w="2306320" h="323850">
                <a:moveTo>
                  <a:pt x="338455" y="246507"/>
                </a:moveTo>
                <a:lnTo>
                  <a:pt x="325881" y="248030"/>
                </a:lnTo>
                <a:lnTo>
                  <a:pt x="327406" y="260603"/>
                </a:lnTo>
                <a:lnTo>
                  <a:pt x="339979" y="259079"/>
                </a:lnTo>
                <a:lnTo>
                  <a:pt x="338455" y="246507"/>
                </a:lnTo>
                <a:close/>
              </a:path>
              <a:path w="2306320" h="323850">
                <a:moveTo>
                  <a:pt x="313181" y="249554"/>
                </a:moveTo>
                <a:lnTo>
                  <a:pt x="300608" y="251205"/>
                </a:lnTo>
                <a:lnTo>
                  <a:pt x="302260" y="263778"/>
                </a:lnTo>
                <a:lnTo>
                  <a:pt x="314832" y="262254"/>
                </a:lnTo>
                <a:lnTo>
                  <a:pt x="313181" y="249554"/>
                </a:lnTo>
                <a:close/>
              </a:path>
              <a:path w="2306320" h="323850">
                <a:moveTo>
                  <a:pt x="288036" y="252729"/>
                </a:moveTo>
                <a:lnTo>
                  <a:pt x="275463" y="254380"/>
                </a:lnTo>
                <a:lnTo>
                  <a:pt x="276987" y="266953"/>
                </a:lnTo>
                <a:lnTo>
                  <a:pt x="289560" y="265429"/>
                </a:lnTo>
                <a:lnTo>
                  <a:pt x="288036" y="252729"/>
                </a:lnTo>
                <a:close/>
              </a:path>
              <a:path w="2306320" h="323850">
                <a:moveTo>
                  <a:pt x="262889" y="255904"/>
                </a:moveTo>
                <a:lnTo>
                  <a:pt x="250189" y="257555"/>
                </a:lnTo>
                <a:lnTo>
                  <a:pt x="251841" y="270128"/>
                </a:lnTo>
                <a:lnTo>
                  <a:pt x="264413" y="268477"/>
                </a:lnTo>
                <a:lnTo>
                  <a:pt x="262889" y="255904"/>
                </a:lnTo>
                <a:close/>
              </a:path>
              <a:path w="2306320" h="323850">
                <a:moveTo>
                  <a:pt x="237617" y="259079"/>
                </a:moveTo>
                <a:lnTo>
                  <a:pt x="225044" y="260730"/>
                </a:lnTo>
                <a:lnTo>
                  <a:pt x="226568" y="273303"/>
                </a:lnTo>
                <a:lnTo>
                  <a:pt x="239268" y="271652"/>
                </a:lnTo>
                <a:lnTo>
                  <a:pt x="237617" y="259079"/>
                </a:lnTo>
                <a:close/>
              </a:path>
              <a:path w="2306320" h="323850">
                <a:moveTo>
                  <a:pt x="212470" y="262254"/>
                </a:moveTo>
                <a:lnTo>
                  <a:pt x="199770" y="263778"/>
                </a:lnTo>
                <a:lnTo>
                  <a:pt x="201422" y="276478"/>
                </a:lnTo>
                <a:lnTo>
                  <a:pt x="213994" y="274827"/>
                </a:lnTo>
                <a:lnTo>
                  <a:pt x="212470" y="262254"/>
                </a:lnTo>
                <a:close/>
              </a:path>
              <a:path w="2306320" h="323850">
                <a:moveTo>
                  <a:pt x="187198" y="265429"/>
                </a:moveTo>
                <a:lnTo>
                  <a:pt x="174625" y="266953"/>
                </a:lnTo>
                <a:lnTo>
                  <a:pt x="176149" y="279526"/>
                </a:lnTo>
                <a:lnTo>
                  <a:pt x="188849" y="278002"/>
                </a:lnTo>
                <a:lnTo>
                  <a:pt x="187198" y="265429"/>
                </a:lnTo>
                <a:close/>
              </a:path>
              <a:path w="2306320" h="323850">
                <a:moveTo>
                  <a:pt x="162051" y="268604"/>
                </a:moveTo>
                <a:lnTo>
                  <a:pt x="149479" y="270128"/>
                </a:lnTo>
                <a:lnTo>
                  <a:pt x="151002" y="282701"/>
                </a:lnTo>
                <a:lnTo>
                  <a:pt x="163575" y="281177"/>
                </a:lnTo>
                <a:lnTo>
                  <a:pt x="162051" y="268604"/>
                </a:lnTo>
                <a:close/>
              </a:path>
              <a:path w="2306320" h="323850">
                <a:moveTo>
                  <a:pt x="136779" y="271779"/>
                </a:moveTo>
                <a:lnTo>
                  <a:pt x="124206" y="273303"/>
                </a:lnTo>
                <a:lnTo>
                  <a:pt x="125856" y="285876"/>
                </a:lnTo>
                <a:lnTo>
                  <a:pt x="138430" y="284352"/>
                </a:lnTo>
                <a:lnTo>
                  <a:pt x="136779" y="271779"/>
                </a:lnTo>
                <a:close/>
              </a:path>
              <a:path w="2306320" h="323850">
                <a:moveTo>
                  <a:pt x="111632" y="274827"/>
                </a:moveTo>
                <a:lnTo>
                  <a:pt x="99060" y="276478"/>
                </a:lnTo>
                <a:lnTo>
                  <a:pt x="100583" y="289051"/>
                </a:lnTo>
                <a:lnTo>
                  <a:pt x="113156" y="287527"/>
                </a:lnTo>
                <a:lnTo>
                  <a:pt x="111632" y="274827"/>
                </a:lnTo>
                <a:close/>
              </a:path>
              <a:path w="2306320" h="323850">
                <a:moveTo>
                  <a:pt x="70866" y="248030"/>
                </a:moveTo>
                <a:lnTo>
                  <a:pt x="0" y="295275"/>
                </a:lnTo>
                <a:lnTo>
                  <a:pt x="80391" y="323596"/>
                </a:lnTo>
                <a:lnTo>
                  <a:pt x="76436" y="292226"/>
                </a:lnTo>
                <a:lnTo>
                  <a:pt x="75437" y="292226"/>
                </a:lnTo>
                <a:lnTo>
                  <a:pt x="73787" y="279653"/>
                </a:lnTo>
                <a:lnTo>
                  <a:pt x="74834" y="279516"/>
                </a:lnTo>
                <a:lnTo>
                  <a:pt x="70866" y="248030"/>
                </a:lnTo>
                <a:close/>
              </a:path>
              <a:path w="2306320" h="323850">
                <a:moveTo>
                  <a:pt x="74834" y="279516"/>
                </a:moveTo>
                <a:lnTo>
                  <a:pt x="73787" y="279653"/>
                </a:lnTo>
                <a:lnTo>
                  <a:pt x="75437" y="292226"/>
                </a:lnTo>
                <a:lnTo>
                  <a:pt x="76421" y="292107"/>
                </a:lnTo>
                <a:lnTo>
                  <a:pt x="74834" y="279516"/>
                </a:lnTo>
                <a:close/>
              </a:path>
              <a:path w="2306320" h="323850">
                <a:moveTo>
                  <a:pt x="76421" y="292107"/>
                </a:moveTo>
                <a:lnTo>
                  <a:pt x="75437" y="292226"/>
                </a:lnTo>
                <a:lnTo>
                  <a:pt x="76436" y="292226"/>
                </a:lnTo>
                <a:close/>
              </a:path>
              <a:path w="2306320" h="323850">
                <a:moveTo>
                  <a:pt x="86360" y="278002"/>
                </a:moveTo>
                <a:lnTo>
                  <a:pt x="74834" y="279516"/>
                </a:lnTo>
                <a:lnTo>
                  <a:pt x="76421" y="292107"/>
                </a:lnTo>
                <a:lnTo>
                  <a:pt x="88011" y="290702"/>
                </a:lnTo>
                <a:lnTo>
                  <a:pt x="86360" y="278002"/>
                </a:lnTo>
                <a:close/>
              </a:path>
            </a:pathLst>
          </a:custGeom>
          <a:solidFill>
            <a:srgbClr val="FF0000"/>
          </a:solidFill>
        </p:spPr>
        <p:txBody>
          <a:bodyPr wrap="square" lIns="0" tIns="0" rIns="0" bIns="0" rtlCol="0"/>
          <a:lstStyle/>
          <a:p>
            <a:endParaRPr/>
          </a:p>
        </p:txBody>
      </p:sp>
      <p:sp>
        <p:nvSpPr>
          <p:cNvPr id="20" name="object 20"/>
          <p:cNvSpPr/>
          <p:nvPr/>
        </p:nvSpPr>
        <p:spPr>
          <a:xfrm>
            <a:off x="4224401" y="2673350"/>
            <a:ext cx="2232660" cy="211454"/>
          </a:xfrm>
          <a:custGeom>
            <a:avLst/>
            <a:gdLst/>
            <a:ahLst/>
            <a:cxnLst/>
            <a:rect l="l" t="t" r="r" b="b"/>
            <a:pathLst>
              <a:path w="2232660" h="211455">
                <a:moveTo>
                  <a:pt x="2231516" y="0"/>
                </a:moveTo>
                <a:lnTo>
                  <a:pt x="2218816" y="1015"/>
                </a:lnTo>
                <a:lnTo>
                  <a:pt x="2219833" y="13715"/>
                </a:lnTo>
                <a:lnTo>
                  <a:pt x="2232406" y="12700"/>
                </a:lnTo>
                <a:lnTo>
                  <a:pt x="2231516" y="0"/>
                </a:lnTo>
                <a:close/>
              </a:path>
              <a:path w="2232660" h="211455">
                <a:moveTo>
                  <a:pt x="2206116" y="2032"/>
                </a:moveTo>
                <a:lnTo>
                  <a:pt x="2193544" y="2921"/>
                </a:lnTo>
                <a:lnTo>
                  <a:pt x="2194433" y="15621"/>
                </a:lnTo>
                <a:lnTo>
                  <a:pt x="2207133" y="14604"/>
                </a:lnTo>
                <a:lnTo>
                  <a:pt x="2206116" y="2032"/>
                </a:lnTo>
                <a:close/>
              </a:path>
              <a:path w="2232660" h="211455">
                <a:moveTo>
                  <a:pt x="2180844" y="3937"/>
                </a:moveTo>
                <a:lnTo>
                  <a:pt x="2168144" y="4952"/>
                </a:lnTo>
                <a:lnTo>
                  <a:pt x="2169160" y="17525"/>
                </a:lnTo>
                <a:lnTo>
                  <a:pt x="2181860" y="16637"/>
                </a:lnTo>
                <a:lnTo>
                  <a:pt x="2180844" y="3937"/>
                </a:lnTo>
                <a:close/>
              </a:path>
              <a:path w="2232660" h="211455">
                <a:moveTo>
                  <a:pt x="2155444" y="5969"/>
                </a:moveTo>
                <a:lnTo>
                  <a:pt x="2142871" y="6858"/>
                </a:lnTo>
                <a:lnTo>
                  <a:pt x="2143760" y="19558"/>
                </a:lnTo>
                <a:lnTo>
                  <a:pt x="2156460" y="18541"/>
                </a:lnTo>
                <a:lnTo>
                  <a:pt x="2155444" y="5969"/>
                </a:lnTo>
                <a:close/>
              </a:path>
              <a:path w="2232660" h="211455">
                <a:moveTo>
                  <a:pt x="2130171" y="7874"/>
                </a:moveTo>
                <a:lnTo>
                  <a:pt x="2117471" y="8889"/>
                </a:lnTo>
                <a:lnTo>
                  <a:pt x="2118487" y="21462"/>
                </a:lnTo>
                <a:lnTo>
                  <a:pt x="2131187" y="20574"/>
                </a:lnTo>
                <a:lnTo>
                  <a:pt x="2130171" y="7874"/>
                </a:lnTo>
                <a:close/>
              </a:path>
              <a:path w="2232660" h="211455">
                <a:moveTo>
                  <a:pt x="2104898" y="9778"/>
                </a:moveTo>
                <a:lnTo>
                  <a:pt x="2092198" y="10795"/>
                </a:lnTo>
                <a:lnTo>
                  <a:pt x="2093214" y="23495"/>
                </a:lnTo>
                <a:lnTo>
                  <a:pt x="2105787" y="22478"/>
                </a:lnTo>
                <a:lnTo>
                  <a:pt x="2104898" y="9778"/>
                </a:lnTo>
                <a:close/>
              </a:path>
              <a:path w="2232660" h="211455">
                <a:moveTo>
                  <a:pt x="2079498" y="11811"/>
                </a:moveTo>
                <a:lnTo>
                  <a:pt x="2066925" y="12826"/>
                </a:lnTo>
                <a:lnTo>
                  <a:pt x="2067814" y="25400"/>
                </a:lnTo>
                <a:lnTo>
                  <a:pt x="2080514" y="24511"/>
                </a:lnTo>
                <a:lnTo>
                  <a:pt x="2079498" y="11811"/>
                </a:lnTo>
                <a:close/>
              </a:path>
              <a:path w="2232660" h="211455">
                <a:moveTo>
                  <a:pt x="2054225" y="13715"/>
                </a:moveTo>
                <a:lnTo>
                  <a:pt x="2041525" y="14732"/>
                </a:lnTo>
                <a:lnTo>
                  <a:pt x="2042540" y="27432"/>
                </a:lnTo>
                <a:lnTo>
                  <a:pt x="2055240" y="26415"/>
                </a:lnTo>
                <a:lnTo>
                  <a:pt x="2054225" y="13715"/>
                </a:lnTo>
                <a:close/>
              </a:path>
              <a:path w="2232660" h="211455">
                <a:moveTo>
                  <a:pt x="2028825" y="15748"/>
                </a:moveTo>
                <a:lnTo>
                  <a:pt x="2016252" y="16763"/>
                </a:lnTo>
                <a:lnTo>
                  <a:pt x="2017140" y="29337"/>
                </a:lnTo>
                <a:lnTo>
                  <a:pt x="2029840" y="28448"/>
                </a:lnTo>
                <a:lnTo>
                  <a:pt x="2028825" y="15748"/>
                </a:lnTo>
                <a:close/>
              </a:path>
              <a:path w="2232660" h="211455">
                <a:moveTo>
                  <a:pt x="2003552" y="17652"/>
                </a:moveTo>
                <a:lnTo>
                  <a:pt x="1990852" y="18669"/>
                </a:lnTo>
                <a:lnTo>
                  <a:pt x="1991868" y="31369"/>
                </a:lnTo>
                <a:lnTo>
                  <a:pt x="2004568" y="30352"/>
                </a:lnTo>
                <a:lnTo>
                  <a:pt x="2003552" y="17652"/>
                </a:lnTo>
                <a:close/>
              </a:path>
              <a:path w="2232660" h="211455">
                <a:moveTo>
                  <a:pt x="1978278" y="19685"/>
                </a:moveTo>
                <a:lnTo>
                  <a:pt x="1965578" y="20574"/>
                </a:lnTo>
                <a:lnTo>
                  <a:pt x="1966595" y="33274"/>
                </a:lnTo>
                <a:lnTo>
                  <a:pt x="1979168" y="32258"/>
                </a:lnTo>
                <a:lnTo>
                  <a:pt x="1978278" y="19685"/>
                </a:lnTo>
                <a:close/>
              </a:path>
              <a:path w="2232660" h="211455">
                <a:moveTo>
                  <a:pt x="1952878" y="21589"/>
                </a:moveTo>
                <a:lnTo>
                  <a:pt x="1940306" y="22605"/>
                </a:lnTo>
                <a:lnTo>
                  <a:pt x="1941195" y="35305"/>
                </a:lnTo>
                <a:lnTo>
                  <a:pt x="1953895" y="34289"/>
                </a:lnTo>
                <a:lnTo>
                  <a:pt x="1952878" y="21589"/>
                </a:lnTo>
                <a:close/>
              </a:path>
              <a:path w="2232660" h="211455">
                <a:moveTo>
                  <a:pt x="1927606" y="23622"/>
                </a:moveTo>
                <a:lnTo>
                  <a:pt x="1914906" y="24511"/>
                </a:lnTo>
                <a:lnTo>
                  <a:pt x="1915922" y="37211"/>
                </a:lnTo>
                <a:lnTo>
                  <a:pt x="1928622" y="36195"/>
                </a:lnTo>
                <a:lnTo>
                  <a:pt x="1927606" y="23622"/>
                </a:lnTo>
                <a:close/>
              </a:path>
              <a:path w="2232660" h="211455">
                <a:moveTo>
                  <a:pt x="1902206" y="25526"/>
                </a:moveTo>
                <a:lnTo>
                  <a:pt x="1889633" y="26542"/>
                </a:lnTo>
                <a:lnTo>
                  <a:pt x="1890522" y="39242"/>
                </a:lnTo>
                <a:lnTo>
                  <a:pt x="1903222" y="38226"/>
                </a:lnTo>
                <a:lnTo>
                  <a:pt x="1902206" y="25526"/>
                </a:lnTo>
                <a:close/>
              </a:path>
              <a:path w="2232660" h="211455">
                <a:moveTo>
                  <a:pt x="1876933" y="27559"/>
                </a:moveTo>
                <a:lnTo>
                  <a:pt x="1864233" y="28448"/>
                </a:lnTo>
                <a:lnTo>
                  <a:pt x="1865249" y="41148"/>
                </a:lnTo>
                <a:lnTo>
                  <a:pt x="1877949" y="40132"/>
                </a:lnTo>
                <a:lnTo>
                  <a:pt x="1876933" y="27559"/>
                </a:lnTo>
                <a:close/>
              </a:path>
              <a:path w="2232660" h="211455">
                <a:moveTo>
                  <a:pt x="1851660" y="29463"/>
                </a:moveTo>
                <a:lnTo>
                  <a:pt x="1838960" y="30479"/>
                </a:lnTo>
                <a:lnTo>
                  <a:pt x="1839976" y="43052"/>
                </a:lnTo>
                <a:lnTo>
                  <a:pt x="1852549" y="42163"/>
                </a:lnTo>
                <a:lnTo>
                  <a:pt x="1851660" y="29463"/>
                </a:lnTo>
                <a:close/>
              </a:path>
              <a:path w="2232660" h="211455">
                <a:moveTo>
                  <a:pt x="1826260" y="31369"/>
                </a:moveTo>
                <a:lnTo>
                  <a:pt x="1813687" y="32385"/>
                </a:lnTo>
                <a:lnTo>
                  <a:pt x="1814576" y="45085"/>
                </a:lnTo>
                <a:lnTo>
                  <a:pt x="1827276" y="44069"/>
                </a:lnTo>
                <a:lnTo>
                  <a:pt x="1826260" y="31369"/>
                </a:lnTo>
                <a:close/>
              </a:path>
              <a:path w="2232660" h="211455">
                <a:moveTo>
                  <a:pt x="1800987" y="33400"/>
                </a:moveTo>
                <a:lnTo>
                  <a:pt x="1788287" y="34416"/>
                </a:lnTo>
                <a:lnTo>
                  <a:pt x="1789302" y="46989"/>
                </a:lnTo>
                <a:lnTo>
                  <a:pt x="1802002" y="46100"/>
                </a:lnTo>
                <a:lnTo>
                  <a:pt x="1800987" y="33400"/>
                </a:lnTo>
                <a:close/>
              </a:path>
              <a:path w="2232660" h="211455">
                <a:moveTo>
                  <a:pt x="1775587" y="35305"/>
                </a:moveTo>
                <a:lnTo>
                  <a:pt x="1763014" y="36322"/>
                </a:lnTo>
                <a:lnTo>
                  <a:pt x="1763902" y="49022"/>
                </a:lnTo>
                <a:lnTo>
                  <a:pt x="1776602" y="48005"/>
                </a:lnTo>
                <a:lnTo>
                  <a:pt x="1775587" y="35305"/>
                </a:lnTo>
                <a:close/>
              </a:path>
              <a:path w="2232660" h="211455">
                <a:moveTo>
                  <a:pt x="1750314" y="37337"/>
                </a:moveTo>
                <a:lnTo>
                  <a:pt x="1737614" y="38353"/>
                </a:lnTo>
                <a:lnTo>
                  <a:pt x="1738629" y="50926"/>
                </a:lnTo>
                <a:lnTo>
                  <a:pt x="1751329" y="50037"/>
                </a:lnTo>
                <a:lnTo>
                  <a:pt x="1750314" y="37337"/>
                </a:lnTo>
                <a:close/>
              </a:path>
              <a:path w="2232660" h="211455">
                <a:moveTo>
                  <a:pt x="1725040" y="39242"/>
                </a:moveTo>
                <a:lnTo>
                  <a:pt x="1712340" y="40259"/>
                </a:lnTo>
                <a:lnTo>
                  <a:pt x="1713357" y="52959"/>
                </a:lnTo>
                <a:lnTo>
                  <a:pt x="1725929" y="51942"/>
                </a:lnTo>
                <a:lnTo>
                  <a:pt x="1725040" y="39242"/>
                </a:lnTo>
                <a:close/>
              </a:path>
              <a:path w="2232660" h="211455">
                <a:moveTo>
                  <a:pt x="1699640" y="41275"/>
                </a:moveTo>
                <a:lnTo>
                  <a:pt x="1687068" y="42290"/>
                </a:lnTo>
                <a:lnTo>
                  <a:pt x="1687957" y="54863"/>
                </a:lnTo>
                <a:lnTo>
                  <a:pt x="1700657" y="53848"/>
                </a:lnTo>
                <a:lnTo>
                  <a:pt x="1699640" y="41275"/>
                </a:lnTo>
                <a:close/>
              </a:path>
              <a:path w="2232660" h="211455">
                <a:moveTo>
                  <a:pt x="1674368" y="43179"/>
                </a:moveTo>
                <a:lnTo>
                  <a:pt x="1661668" y="44196"/>
                </a:lnTo>
                <a:lnTo>
                  <a:pt x="1662684" y="56896"/>
                </a:lnTo>
                <a:lnTo>
                  <a:pt x="1675384" y="55879"/>
                </a:lnTo>
                <a:lnTo>
                  <a:pt x="1674368" y="43179"/>
                </a:lnTo>
                <a:close/>
              </a:path>
              <a:path w="2232660" h="211455">
                <a:moveTo>
                  <a:pt x="1648968" y="45212"/>
                </a:moveTo>
                <a:lnTo>
                  <a:pt x="1636395" y="46100"/>
                </a:lnTo>
                <a:lnTo>
                  <a:pt x="1637284" y="58800"/>
                </a:lnTo>
                <a:lnTo>
                  <a:pt x="1649984" y="57785"/>
                </a:lnTo>
                <a:lnTo>
                  <a:pt x="1648968" y="45212"/>
                </a:lnTo>
                <a:close/>
              </a:path>
              <a:path w="2232660" h="211455">
                <a:moveTo>
                  <a:pt x="1623695" y="47116"/>
                </a:moveTo>
                <a:lnTo>
                  <a:pt x="1610995" y="48133"/>
                </a:lnTo>
                <a:lnTo>
                  <a:pt x="1612011" y="60833"/>
                </a:lnTo>
                <a:lnTo>
                  <a:pt x="1624711" y="59816"/>
                </a:lnTo>
                <a:lnTo>
                  <a:pt x="1623695" y="47116"/>
                </a:lnTo>
                <a:close/>
              </a:path>
              <a:path w="2232660" h="211455">
                <a:moveTo>
                  <a:pt x="1598422" y="49149"/>
                </a:moveTo>
                <a:lnTo>
                  <a:pt x="1585722" y="50037"/>
                </a:lnTo>
                <a:lnTo>
                  <a:pt x="1586738" y="62737"/>
                </a:lnTo>
                <a:lnTo>
                  <a:pt x="1599311" y="61722"/>
                </a:lnTo>
                <a:lnTo>
                  <a:pt x="1598422" y="49149"/>
                </a:lnTo>
                <a:close/>
              </a:path>
              <a:path w="2232660" h="211455">
                <a:moveTo>
                  <a:pt x="1573022" y="51053"/>
                </a:moveTo>
                <a:lnTo>
                  <a:pt x="1560322" y="52070"/>
                </a:lnTo>
                <a:lnTo>
                  <a:pt x="1561338" y="64642"/>
                </a:lnTo>
                <a:lnTo>
                  <a:pt x="1574038" y="63753"/>
                </a:lnTo>
                <a:lnTo>
                  <a:pt x="1573022" y="51053"/>
                </a:lnTo>
                <a:close/>
              </a:path>
              <a:path w="2232660" h="211455">
                <a:moveTo>
                  <a:pt x="1547749" y="53086"/>
                </a:moveTo>
                <a:lnTo>
                  <a:pt x="1535049" y="53975"/>
                </a:lnTo>
                <a:lnTo>
                  <a:pt x="1536064" y="66675"/>
                </a:lnTo>
                <a:lnTo>
                  <a:pt x="1548764" y="65659"/>
                </a:lnTo>
                <a:lnTo>
                  <a:pt x="1547749" y="53086"/>
                </a:lnTo>
                <a:close/>
              </a:path>
              <a:path w="2232660" h="211455">
                <a:moveTo>
                  <a:pt x="1522349" y="54990"/>
                </a:moveTo>
                <a:lnTo>
                  <a:pt x="1509776" y="56007"/>
                </a:lnTo>
                <a:lnTo>
                  <a:pt x="1510664" y="68579"/>
                </a:lnTo>
                <a:lnTo>
                  <a:pt x="1523364" y="67690"/>
                </a:lnTo>
                <a:lnTo>
                  <a:pt x="1522349" y="54990"/>
                </a:lnTo>
                <a:close/>
              </a:path>
              <a:path w="2232660" h="211455">
                <a:moveTo>
                  <a:pt x="1497076" y="56896"/>
                </a:moveTo>
                <a:lnTo>
                  <a:pt x="1484376" y="57912"/>
                </a:lnTo>
                <a:lnTo>
                  <a:pt x="1485391" y="70612"/>
                </a:lnTo>
                <a:lnTo>
                  <a:pt x="1498091" y="69596"/>
                </a:lnTo>
                <a:lnTo>
                  <a:pt x="1497076" y="56896"/>
                </a:lnTo>
                <a:close/>
              </a:path>
              <a:path w="2232660" h="211455">
                <a:moveTo>
                  <a:pt x="1471802" y="58927"/>
                </a:moveTo>
                <a:lnTo>
                  <a:pt x="1459102" y="59944"/>
                </a:lnTo>
                <a:lnTo>
                  <a:pt x="1460119" y="72516"/>
                </a:lnTo>
                <a:lnTo>
                  <a:pt x="1472691" y="71627"/>
                </a:lnTo>
                <a:lnTo>
                  <a:pt x="1471802" y="58927"/>
                </a:lnTo>
                <a:close/>
              </a:path>
              <a:path w="2232660" h="211455">
                <a:moveTo>
                  <a:pt x="1446402" y="60833"/>
                </a:moveTo>
                <a:lnTo>
                  <a:pt x="1433702" y="61849"/>
                </a:lnTo>
                <a:lnTo>
                  <a:pt x="1434719" y="74549"/>
                </a:lnTo>
                <a:lnTo>
                  <a:pt x="1447419" y="73533"/>
                </a:lnTo>
                <a:lnTo>
                  <a:pt x="1446402" y="60833"/>
                </a:lnTo>
                <a:close/>
              </a:path>
              <a:path w="2232660" h="211455">
                <a:moveTo>
                  <a:pt x="1421129" y="62864"/>
                </a:moveTo>
                <a:lnTo>
                  <a:pt x="1408429" y="63880"/>
                </a:lnTo>
                <a:lnTo>
                  <a:pt x="1409446" y="76453"/>
                </a:lnTo>
                <a:lnTo>
                  <a:pt x="1422146" y="75564"/>
                </a:lnTo>
                <a:lnTo>
                  <a:pt x="1421129" y="62864"/>
                </a:lnTo>
                <a:close/>
              </a:path>
              <a:path w="2232660" h="211455">
                <a:moveTo>
                  <a:pt x="1395729" y="64770"/>
                </a:moveTo>
                <a:lnTo>
                  <a:pt x="1383157" y="65786"/>
                </a:lnTo>
                <a:lnTo>
                  <a:pt x="1384046" y="78486"/>
                </a:lnTo>
                <a:lnTo>
                  <a:pt x="1396746" y="77470"/>
                </a:lnTo>
                <a:lnTo>
                  <a:pt x="1395729" y="64770"/>
                </a:lnTo>
                <a:close/>
              </a:path>
              <a:path w="2232660" h="211455">
                <a:moveTo>
                  <a:pt x="1370457" y="66801"/>
                </a:moveTo>
                <a:lnTo>
                  <a:pt x="1357757" y="67690"/>
                </a:lnTo>
                <a:lnTo>
                  <a:pt x="1358773" y="80390"/>
                </a:lnTo>
                <a:lnTo>
                  <a:pt x="1371473" y="79375"/>
                </a:lnTo>
                <a:lnTo>
                  <a:pt x="1370457" y="66801"/>
                </a:lnTo>
                <a:close/>
              </a:path>
              <a:path w="2232660" h="211455">
                <a:moveTo>
                  <a:pt x="1345184" y="68707"/>
                </a:moveTo>
                <a:lnTo>
                  <a:pt x="1332484" y="69723"/>
                </a:lnTo>
                <a:lnTo>
                  <a:pt x="1333500" y="82423"/>
                </a:lnTo>
                <a:lnTo>
                  <a:pt x="1346073" y="81407"/>
                </a:lnTo>
                <a:lnTo>
                  <a:pt x="1345184" y="68707"/>
                </a:lnTo>
                <a:close/>
              </a:path>
              <a:path w="2232660" h="211455">
                <a:moveTo>
                  <a:pt x="1319784" y="70738"/>
                </a:moveTo>
                <a:lnTo>
                  <a:pt x="1307084" y="71627"/>
                </a:lnTo>
                <a:lnTo>
                  <a:pt x="1308100" y="84327"/>
                </a:lnTo>
                <a:lnTo>
                  <a:pt x="1320800" y="83312"/>
                </a:lnTo>
                <a:lnTo>
                  <a:pt x="1319784" y="70738"/>
                </a:lnTo>
                <a:close/>
              </a:path>
              <a:path w="2232660" h="211455">
                <a:moveTo>
                  <a:pt x="1294511" y="72644"/>
                </a:moveTo>
                <a:lnTo>
                  <a:pt x="1281811" y="73660"/>
                </a:lnTo>
                <a:lnTo>
                  <a:pt x="1282827" y="86360"/>
                </a:lnTo>
                <a:lnTo>
                  <a:pt x="1295527" y="85344"/>
                </a:lnTo>
                <a:lnTo>
                  <a:pt x="1294511" y="72644"/>
                </a:lnTo>
                <a:close/>
              </a:path>
              <a:path w="2232660" h="211455">
                <a:moveTo>
                  <a:pt x="1269111" y="74675"/>
                </a:moveTo>
                <a:lnTo>
                  <a:pt x="1256538" y="75564"/>
                </a:lnTo>
                <a:lnTo>
                  <a:pt x="1257427" y="88264"/>
                </a:lnTo>
                <a:lnTo>
                  <a:pt x="1270127" y="87249"/>
                </a:lnTo>
                <a:lnTo>
                  <a:pt x="1269111" y="74675"/>
                </a:lnTo>
                <a:close/>
              </a:path>
              <a:path w="2232660" h="211455">
                <a:moveTo>
                  <a:pt x="1243838" y="76580"/>
                </a:moveTo>
                <a:lnTo>
                  <a:pt x="1231138" y="77597"/>
                </a:lnTo>
                <a:lnTo>
                  <a:pt x="1232153" y="90170"/>
                </a:lnTo>
                <a:lnTo>
                  <a:pt x="1244853" y="89280"/>
                </a:lnTo>
                <a:lnTo>
                  <a:pt x="1243838" y="76580"/>
                </a:lnTo>
                <a:close/>
              </a:path>
              <a:path w="2232660" h="211455">
                <a:moveTo>
                  <a:pt x="1218564" y="78486"/>
                </a:moveTo>
                <a:lnTo>
                  <a:pt x="1205864" y="79501"/>
                </a:lnTo>
                <a:lnTo>
                  <a:pt x="1206881" y="92201"/>
                </a:lnTo>
                <a:lnTo>
                  <a:pt x="1219453" y="91186"/>
                </a:lnTo>
                <a:lnTo>
                  <a:pt x="1218564" y="78486"/>
                </a:lnTo>
                <a:close/>
              </a:path>
              <a:path w="2232660" h="211455">
                <a:moveTo>
                  <a:pt x="1193164" y="80517"/>
                </a:moveTo>
                <a:lnTo>
                  <a:pt x="1180464" y="81534"/>
                </a:lnTo>
                <a:lnTo>
                  <a:pt x="1181481" y="94107"/>
                </a:lnTo>
                <a:lnTo>
                  <a:pt x="1194181" y="93217"/>
                </a:lnTo>
                <a:lnTo>
                  <a:pt x="1193164" y="80517"/>
                </a:lnTo>
                <a:close/>
              </a:path>
              <a:path w="2232660" h="211455">
                <a:moveTo>
                  <a:pt x="1167891" y="82423"/>
                </a:moveTo>
                <a:lnTo>
                  <a:pt x="1155191" y="83438"/>
                </a:lnTo>
                <a:lnTo>
                  <a:pt x="1156208" y="96138"/>
                </a:lnTo>
                <a:lnTo>
                  <a:pt x="1168908" y="95123"/>
                </a:lnTo>
                <a:lnTo>
                  <a:pt x="1167891" y="82423"/>
                </a:lnTo>
                <a:close/>
              </a:path>
              <a:path w="2232660" h="211455">
                <a:moveTo>
                  <a:pt x="1142491" y="84454"/>
                </a:moveTo>
                <a:lnTo>
                  <a:pt x="1129919" y="85471"/>
                </a:lnTo>
                <a:lnTo>
                  <a:pt x="1130808" y="98044"/>
                </a:lnTo>
                <a:lnTo>
                  <a:pt x="1143508" y="97154"/>
                </a:lnTo>
                <a:lnTo>
                  <a:pt x="1142491" y="84454"/>
                </a:lnTo>
                <a:close/>
              </a:path>
              <a:path w="2232660" h="211455">
                <a:moveTo>
                  <a:pt x="1117219" y="86360"/>
                </a:moveTo>
                <a:lnTo>
                  <a:pt x="1104519" y="87375"/>
                </a:lnTo>
                <a:lnTo>
                  <a:pt x="1105535" y="100075"/>
                </a:lnTo>
                <a:lnTo>
                  <a:pt x="1118235" y="99060"/>
                </a:lnTo>
                <a:lnTo>
                  <a:pt x="1117219" y="86360"/>
                </a:lnTo>
                <a:close/>
              </a:path>
              <a:path w="2232660" h="211455">
                <a:moveTo>
                  <a:pt x="1091946" y="88391"/>
                </a:moveTo>
                <a:lnTo>
                  <a:pt x="1079246" y="89408"/>
                </a:lnTo>
                <a:lnTo>
                  <a:pt x="1080262" y="101980"/>
                </a:lnTo>
                <a:lnTo>
                  <a:pt x="1092835" y="100964"/>
                </a:lnTo>
                <a:lnTo>
                  <a:pt x="1091946" y="88391"/>
                </a:lnTo>
                <a:close/>
              </a:path>
              <a:path w="2232660" h="211455">
                <a:moveTo>
                  <a:pt x="1066546" y="90297"/>
                </a:moveTo>
                <a:lnTo>
                  <a:pt x="1053846" y="91312"/>
                </a:lnTo>
                <a:lnTo>
                  <a:pt x="1054862" y="104012"/>
                </a:lnTo>
                <a:lnTo>
                  <a:pt x="1067562" y="102997"/>
                </a:lnTo>
                <a:lnTo>
                  <a:pt x="1066546" y="90297"/>
                </a:lnTo>
                <a:close/>
              </a:path>
              <a:path w="2232660" h="211455">
                <a:moveTo>
                  <a:pt x="1041273" y="92328"/>
                </a:moveTo>
                <a:lnTo>
                  <a:pt x="1028573" y="93217"/>
                </a:lnTo>
                <a:lnTo>
                  <a:pt x="1029588" y="105917"/>
                </a:lnTo>
                <a:lnTo>
                  <a:pt x="1042162" y="104901"/>
                </a:lnTo>
                <a:lnTo>
                  <a:pt x="1041273" y="92328"/>
                </a:lnTo>
                <a:close/>
              </a:path>
              <a:path w="2232660" h="211455">
                <a:moveTo>
                  <a:pt x="1015873" y="94234"/>
                </a:moveTo>
                <a:lnTo>
                  <a:pt x="1003300" y="95250"/>
                </a:lnTo>
                <a:lnTo>
                  <a:pt x="1004188" y="107950"/>
                </a:lnTo>
                <a:lnTo>
                  <a:pt x="1016888" y="106934"/>
                </a:lnTo>
                <a:lnTo>
                  <a:pt x="1015873" y="94234"/>
                </a:lnTo>
                <a:close/>
              </a:path>
              <a:path w="2232660" h="211455">
                <a:moveTo>
                  <a:pt x="990600" y="96265"/>
                </a:moveTo>
                <a:lnTo>
                  <a:pt x="977900" y="97154"/>
                </a:lnTo>
                <a:lnTo>
                  <a:pt x="978915" y="109854"/>
                </a:lnTo>
                <a:lnTo>
                  <a:pt x="991615" y="108838"/>
                </a:lnTo>
                <a:lnTo>
                  <a:pt x="990600" y="96265"/>
                </a:lnTo>
                <a:close/>
              </a:path>
              <a:path w="2232660" h="211455">
                <a:moveTo>
                  <a:pt x="965326" y="98171"/>
                </a:moveTo>
                <a:lnTo>
                  <a:pt x="952626" y="99187"/>
                </a:lnTo>
                <a:lnTo>
                  <a:pt x="953643" y="111887"/>
                </a:lnTo>
                <a:lnTo>
                  <a:pt x="966215" y="110871"/>
                </a:lnTo>
                <a:lnTo>
                  <a:pt x="965326" y="98171"/>
                </a:lnTo>
                <a:close/>
              </a:path>
              <a:path w="2232660" h="211455">
                <a:moveTo>
                  <a:pt x="939926" y="100202"/>
                </a:moveTo>
                <a:lnTo>
                  <a:pt x="927226" y="101091"/>
                </a:lnTo>
                <a:lnTo>
                  <a:pt x="928243" y="113791"/>
                </a:lnTo>
                <a:lnTo>
                  <a:pt x="940943" y="112775"/>
                </a:lnTo>
                <a:lnTo>
                  <a:pt x="939926" y="100202"/>
                </a:lnTo>
                <a:close/>
              </a:path>
              <a:path w="2232660" h="211455">
                <a:moveTo>
                  <a:pt x="914653" y="102108"/>
                </a:moveTo>
                <a:lnTo>
                  <a:pt x="901953" y="103124"/>
                </a:lnTo>
                <a:lnTo>
                  <a:pt x="902970" y="115697"/>
                </a:lnTo>
                <a:lnTo>
                  <a:pt x="915543" y="114808"/>
                </a:lnTo>
                <a:lnTo>
                  <a:pt x="914653" y="102108"/>
                </a:lnTo>
                <a:close/>
              </a:path>
              <a:path w="2232660" h="211455">
                <a:moveTo>
                  <a:pt x="889253" y="104012"/>
                </a:moveTo>
                <a:lnTo>
                  <a:pt x="876681" y="105028"/>
                </a:lnTo>
                <a:lnTo>
                  <a:pt x="877570" y="117728"/>
                </a:lnTo>
                <a:lnTo>
                  <a:pt x="890270" y="116712"/>
                </a:lnTo>
                <a:lnTo>
                  <a:pt x="889253" y="104012"/>
                </a:lnTo>
                <a:close/>
              </a:path>
              <a:path w="2232660" h="211455">
                <a:moveTo>
                  <a:pt x="863981" y="106045"/>
                </a:moveTo>
                <a:lnTo>
                  <a:pt x="851281" y="107061"/>
                </a:lnTo>
                <a:lnTo>
                  <a:pt x="852297" y="119634"/>
                </a:lnTo>
                <a:lnTo>
                  <a:pt x="864997" y="118745"/>
                </a:lnTo>
                <a:lnTo>
                  <a:pt x="863981" y="106045"/>
                </a:lnTo>
                <a:close/>
              </a:path>
              <a:path w="2232660" h="211455">
                <a:moveTo>
                  <a:pt x="838708" y="107950"/>
                </a:moveTo>
                <a:lnTo>
                  <a:pt x="826008" y="108965"/>
                </a:lnTo>
                <a:lnTo>
                  <a:pt x="827024" y="121665"/>
                </a:lnTo>
                <a:lnTo>
                  <a:pt x="839597" y="120650"/>
                </a:lnTo>
                <a:lnTo>
                  <a:pt x="838708" y="107950"/>
                </a:lnTo>
                <a:close/>
              </a:path>
              <a:path w="2232660" h="211455">
                <a:moveTo>
                  <a:pt x="813308" y="109982"/>
                </a:moveTo>
                <a:lnTo>
                  <a:pt x="800608" y="110998"/>
                </a:lnTo>
                <a:lnTo>
                  <a:pt x="801624" y="123571"/>
                </a:lnTo>
                <a:lnTo>
                  <a:pt x="814324" y="122682"/>
                </a:lnTo>
                <a:lnTo>
                  <a:pt x="813308" y="109982"/>
                </a:lnTo>
                <a:close/>
              </a:path>
              <a:path w="2232660" h="211455">
                <a:moveTo>
                  <a:pt x="788035" y="111887"/>
                </a:moveTo>
                <a:lnTo>
                  <a:pt x="775335" y="112902"/>
                </a:lnTo>
                <a:lnTo>
                  <a:pt x="776351" y="125602"/>
                </a:lnTo>
                <a:lnTo>
                  <a:pt x="788924" y="124587"/>
                </a:lnTo>
                <a:lnTo>
                  <a:pt x="788035" y="111887"/>
                </a:lnTo>
                <a:close/>
              </a:path>
              <a:path w="2232660" h="211455">
                <a:moveTo>
                  <a:pt x="762635" y="113919"/>
                </a:moveTo>
                <a:lnTo>
                  <a:pt x="750062" y="114808"/>
                </a:lnTo>
                <a:lnTo>
                  <a:pt x="750951" y="127508"/>
                </a:lnTo>
                <a:lnTo>
                  <a:pt x="763651" y="126491"/>
                </a:lnTo>
                <a:lnTo>
                  <a:pt x="762635" y="113919"/>
                </a:lnTo>
                <a:close/>
              </a:path>
              <a:path w="2232660" h="211455">
                <a:moveTo>
                  <a:pt x="737362" y="115824"/>
                </a:moveTo>
                <a:lnTo>
                  <a:pt x="724662" y="116839"/>
                </a:lnTo>
                <a:lnTo>
                  <a:pt x="725677" y="129539"/>
                </a:lnTo>
                <a:lnTo>
                  <a:pt x="738377" y="128524"/>
                </a:lnTo>
                <a:lnTo>
                  <a:pt x="737362" y="115824"/>
                </a:lnTo>
                <a:close/>
              </a:path>
              <a:path w="2232660" h="211455">
                <a:moveTo>
                  <a:pt x="712088" y="117855"/>
                </a:moveTo>
                <a:lnTo>
                  <a:pt x="699388" y="118745"/>
                </a:lnTo>
                <a:lnTo>
                  <a:pt x="700404" y="131445"/>
                </a:lnTo>
                <a:lnTo>
                  <a:pt x="712977" y="130428"/>
                </a:lnTo>
                <a:lnTo>
                  <a:pt x="712088" y="117855"/>
                </a:lnTo>
                <a:close/>
              </a:path>
              <a:path w="2232660" h="211455">
                <a:moveTo>
                  <a:pt x="686688" y="119761"/>
                </a:moveTo>
                <a:lnTo>
                  <a:pt x="673988" y="120776"/>
                </a:lnTo>
                <a:lnTo>
                  <a:pt x="675004" y="133476"/>
                </a:lnTo>
                <a:lnTo>
                  <a:pt x="687704" y="132461"/>
                </a:lnTo>
                <a:lnTo>
                  <a:pt x="686688" y="119761"/>
                </a:lnTo>
                <a:close/>
              </a:path>
              <a:path w="2232660" h="211455">
                <a:moveTo>
                  <a:pt x="661415" y="121792"/>
                </a:moveTo>
                <a:lnTo>
                  <a:pt x="648715" y="122682"/>
                </a:lnTo>
                <a:lnTo>
                  <a:pt x="649732" y="135382"/>
                </a:lnTo>
                <a:lnTo>
                  <a:pt x="662304" y="134365"/>
                </a:lnTo>
                <a:lnTo>
                  <a:pt x="661415" y="121792"/>
                </a:lnTo>
                <a:close/>
              </a:path>
              <a:path w="2232660" h="211455">
                <a:moveTo>
                  <a:pt x="636015" y="123698"/>
                </a:moveTo>
                <a:lnTo>
                  <a:pt x="623443" y="124713"/>
                </a:lnTo>
                <a:lnTo>
                  <a:pt x="624332" y="137287"/>
                </a:lnTo>
                <a:lnTo>
                  <a:pt x="637032" y="136398"/>
                </a:lnTo>
                <a:lnTo>
                  <a:pt x="636015" y="123698"/>
                </a:lnTo>
                <a:close/>
              </a:path>
              <a:path w="2232660" h="211455">
                <a:moveTo>
                  <a:pt x="610743" y="125602"/>
                </a:moveTo>
                <a:lnTo>
                  <a:pt x="598043" y="126619"/>
                </a:lnTo>
                <a:lnTo>
                  <a:pt x="599059" y="139319"/>
                </a:lnTo>
                <a:lnTo>
                  <a:pt x="611759" y="138302"/>
                </a:lnTo>
                <a:lnTo>
                  <a:pt x="610743" y="125602"/>
                </a:lnTo>
                <a:close/>
              </a:path>
              <a:path w="2232660" h="211455">
                <a:moveTo>
                  <a:pt x="585470" y="127635"/>
                </a:moveTo>
                <a:lnTo>
                  <a:pt x="572770" y="128650"/>
                </a:lnTo>
                <a:lnTo>
                  <a:pt x="573786" y="141224"/>
                </a:lnTo>
                <a:lnTo>
                  <a:pt x="586359" y="140335"/>
                </a:lnTo>
                <a:lnTo>
                  <a:pt x="585470" y="127635"/>
                </a:lnTo>
                <a:close/>
              </a:path>
              <a:path w="2232660" h="211455">
                <a:moveTo>
                  <a:pt x="560070" y="129539"/>
                </a:moveTo>
                <a:lnTo>
                  <a:pt x="547369" y="130555"/>
                </a:lnTo>
                <a:lnTo>
                  <a:pt x="548386" y="143255"/>
                </a:lnTo>
                <a:lnTo>
                  <a:pt x="561086" y="142239"/>
                </a:lnTo>
                <a:lnTo>
                  <a:pt x="560070" y="129539"/>
                </a:lnTo>
                <a:close/>
              </a:path>
              <a:path w="2232660" h="211455">
                <a:moveTo>
                  <a:pt x="534797" y="131572"/>
                </a:moveTo>
                <a:lnTo>
                  <a:pt x="522097" y="132587"/>
                </a:lnTo>
                <a:lnTo>
                  <a:pt x="523113" y="145161"/>
                </a:lnTo>
                <a:lnTo>
                  <a:pt x="535686" y="144272"/>
                </a:lnTo>
                <a:lnTo>
                  <a:pt x="534797" y="131572"/>
                </a:lnTo>
                <a:close/>
              </a:path>
              <a:path w="2232660" h="211455">
                <a:moveTo>
                  <a:pt x="509397" y="133476"/>
                </a:moveTo>
                <a:lnTo>
                  <a:pt x="496824" y="134492"/>
                </a:lnTo>
                <a:lnTo>
                  <a:pt x="497713" y="147192"/>
                </a:lnTo>
                <a:lnTo>
                  <a:pt x="510413" y="146176"/>
                </a:lnTo>
                <a:lnTo>
                  <a:pt x="509397" y="133476"/>
                </a:lnTo>
                <a:close/>
              </a:path>
              <a:path w="2232660" h="211455">
                <a:moveTo>
                  <a:pt x="484124" y="135509"/>
                </a:moveTo>
                <a:lnTo>
                  <a:pt x="471424" y="136525"/>
                </a:lnTo>
                <a:lnTo>
                  <a:pt x="472440" y="149098"/>
                </a:lnTo>
                <a:lnTo>
                  <a:pt x="485140" y="148082"/>
                </a:lnTo>
                <a:lnTo>
                  <a:pt x="484124" y="135509"/>
                </a:lnTo>
                <a:close/>
              </a:path>
              <a:path w="2232660" h="211455">
                <a:moveTo>
                  <a:pt x="458850" y="137413"/>
                </a:moveTo>
                <a:lnTo>
                  <a:pt x="446150" y="138429"/>
                </a:lnTo>
                <a:lnTo>
                  <a:pt x="447167" y="151129"/>
                </a:lnTo>
                <a:lnTo>
                  <a:pt x="459740" y="150113"/>
                </a:lnTo>
                <a:lnTo>
                  <a:pt x="458850" y="137413"/>
                </a:lnTo>
                <a:close/>
              </a:path>
              <a:path w="2232660" h="211455">
                <a:moveTo>
                  <a:pt x="433450" y="139446"/>
                </a:moveTo>
                <a:lnTo>
                  <a:pt x="420750" y="140335"/>
                </a:lnTo>
                <a:lnTo>
                  <a:pt x="421767" y="153035"/>
                </a:lnTo>
                <a:lnTo>
                  <a:pt x="434467" y="152019"/>
                </a:lnTo>
                <a:lnTo>
                  <a:pt x="433450" y="139446"/>
                </a:lnTo>
                <a:close/>
              </a:path>
              <a:path w="2232660" h="211455">
                <a:moveTo>
                  <a:pt x="408178" y="141350"/>
                </a:moveTo>
                <a:lnTo>
                  <a:pt x="395478" y="142366"/>
                </a:lnTo>
                <a:lnTo>
                  <a:pt x="396494" y="155066"/>
                </a:lnTo>
                <a:lnTo>
                  <a:pt x="409067" y="154050"/>
                </a:lnTo>
                <a:lnTo>
                  <a:pt x="408178" y="141350"/>
                </a:lnTo>
                <a:close/>
              </a:path>
              <a:path w="2232660" h="211455">
                <a:moveTo>
                  <a:pt x="382778" y="143383"/>
                </a:moveTo>
                <a:lnTo>
                  <a:pt x="370205" y="144272"/>
                </a:lnTo>
                <a:lnTo>
                  <a:pt x="371094" y="156972"/>
                </a:lnTo>
                <a:lnTo>
                  <a:pt x="383794" y="155955"/>
                </a:lnTo>
                <a:lnTo>
                  <a:pt x="382778" y="143383"/>
                </a:lnTo>
                <a:close/>
              </a:path>
              <a:path w="2232660" h="211455">
                <a:moveTo>
                  <a:pt x="357505" y="145287"/>
                </a:moveTo>
                <a:lnTo>
                  <a:pt x="344805" y="146303"/>
                </a:lnTo>
                <a:lnTo>
                  <a:pt x="345821" y="159003"/>
                </a:lnTo>
                <a:lnTo>
                  <a:pt x="358521" y="157987"/>
                </a:lnTo>
                <a:lnTo>
                  <a:pt x="357505" y="145287"/>
                </a:lnTo>
                <a:close/>
              </a:path>
              <a:path w="2232660" h="211455">
                <a:moveTo>
                  <a:pt x="332231" y="147320"/>
                </a:moveTo>
                <a:lnTo>
                  <a:pt x="319531" y="148209"/>
                </a:lnTo>
                <a:lnTo>
                  <a:pt x="320548" y="160909"/>
                </a:lnTo>
                <a:lnTo>
                  <a:pt x="333121" y="159892"/>
                </a:lnTo>
                <a:lnTo>
                  <a:pt x="332231" y="147320"/>
                </a:lnTo>
                <a:close/>
              </a:path>
              <a:path w="2232660" h="211455">
                <a:moveTo>
                  <a:pt x="306831" y="149225"/>
                </a:moveTo>
                <a:lnTo>
                  <a:pt x="294131" y="150240"/>
                </a:lnTo>
                <a:lnTo>
                  <a:pt x="295148" y="162813"/>
                </a:lnTo>
                <a:lnTo>
                  <a:pt x="307848" y="161925"/>
                </a:lnTo>
                <a:lnTo>
                  <a:pt x="306831" y="149225"/>
                </a:lnTo>
                <a:close/>
              </a:path>
              <a:path w="2232660" h="211455">
                <a:moveTo>
                  <a:pt x="281559" y="151129"/>
                </a:moveTo>
                <a:lnTo>
                  <a:pt x="268859" y="152146"/>
                </a:lnTo>
                <a:lnTo>
                  <a:pt x="269875" y="164846"/>
                </a:lnTo>
                <a:lnTo>
                  <a:pt x="282448" y="163829"/>
                </a:lnTo>
                <a:lnTo>
                  <a:pt x="281559" y="151129"/>
                </a:lnTo>
                <a:close/>
              </a:path>
              <a:path w="2232660" h="211455">
                <a:moveTo>
                  <a:pt x="256159" y="153162"/>
                </a:moveTo>
                <a:lnTo>
                  <a:pt x="243586" y="154177"/>
                </a:lnTo>
                <a:lnTo>
                  <a:pt x="244475" y="166750"/>
                </a:lnTo>
                <a:lnTo>
                  <a:pt x="257175" y="165862"/>
                </a:lnTo>
                <a:lnTo>
                  <a:pt x="256159" y="153162"/>
                </a:lnTo>
                <a:close/>
              </a:path>
              <a:path w="2232660" h="211455">
                <a:moveTo>
                  <a:pt x="230886" y="155066"/>
                </a:moveTo>
                <a:lnTo>
                  <a:pt x="218186" y="156083"/>
                </a:lnTo>
                <a:lnTo>
                  <a:pt x="219201" y="168783"/>
                </a:lnTo>
                <a:lnTo>
                  <a:pt x="231901" y="167766"/>
                </a:lnTo>
                <a:lnTo>
                  <a:pt x="230886" y="155066"/>
                </a:lnTo>
                <a:close/>
              </a:path>
              <a:path w="2232660" h="211455">
                <a:moveTo>
                  <a:pt x="205612" y="157099"/>
                </a:moveTo>
                <a:lnTo>
                  <a:pt x="192912" y="158114"/>
                </a:lnTo>
                <a:lnTo>
                  <a:pt x="193929" y="170687"/>
                </a:lnTo>
                <a:lnTo>
                  <a:pt x="206501" y="169799"/>
                </a:lnTo>
                <a:lnTo>
                  <a:pt x="205612" y="157099"/>
                </a:lnTo>
                <a:close/>
              </a:path>
              <a:path w="2232660" h="211455">
                <a:moveTo>
                  <a:pt x="180212" y="159003"/>
                </a:moveTo>
                <a:lnTo>
                  <a:pt x="167512" y="160020"/>
                </a:lnTo>
                <a:lnTo>
                  <a:pt x="168529" y="172720"/>
                </a:lnTo>
                <a:lnTo>
                  <a:pt x="181229" y="171703"/>
                </a:lnTo>
                <a:lnTo>
                  <a:pt x="180212" y="159003"/>
                </a:lnTo>
                <a:close/>
              </a:path>
              <a:path w="2232660" h="211455">
                <a:moveTo>
                  <a:pt x="154940" y="161036"/>
                </a:moveTo>
                <a:lnTo>
                  <a:pt x="142240" y="161925"/>
                </a:lnTo>
                <a:lnTo>
                  <a:pt x="143256" y="174625"/>
                </a:lnTo>
                <a:lnTo>
                  <a:pt x="155829" y="173609"/>
                </a:lnTo>
                <a:lnTo>
                  <a:pt x="154940" y="161036"/>
                </a:lnTo>
                <a:close/>
              </a:path>
              <a:path w="2232660" h="211455">
                <a:moveTo>
                  <a:pt x="129540" y="162940"/>
                </a:moveTo>
                <a:lnTo>
                  <a:pt x="116967" y="163957"/>
                </a:lnTo>
                <a:lnTo>
                  <a:pt x="117856" y="176657"/>
                </a:lnTo>
                <a:lnTo>
                  <a:pt x="130556" y="175640"/>
                </a:lnTo>
                <a:lnTo>
                  <a:pt x="129540" y="162940"/>
                </a:lnTo>
                <a:close/>
              </a:path>
              <a:path w="2232660" h="211455">
                <a:moveTo>
                  <a:pt x="104267" y="164973"/>
                </a:moveTo>
                <a:lnTo>
                  <a:pt x="91567" y="165862"/>
                </a:lnTo>
                <a:lnTo>
                  <a:pt x="92582" y="178562"/>
                </a:lnTo>
                <a:lnTo>
                  <a:pt x="105282" y="177546"/>
                </a:lnTo>
                <a:lnTo>
                  <a:pt x="104267" y="164973"/>
                </a:lnTo>
                <a:close/>
              </a:path>
              <a:path w="2232660" h="211455">
                <a:moveTo>
                  <a:pt x="73025" y="135509"/>
                </a:moveTo>
                <a:lnTo>
                  <a:pt x="0" y="179324"/>
                </a:lnTo>
                <a:lnTo>
                  <a:pt x="78867" y="211454"/>
                </a:lnTo>
                <a:lnTo>
                  <a:pt x="76493" y="180594"/>
                </a:lnTo>
                <a:lnTo>
                  <a:pt x="67310" y="180594"/>
                </a:lnTo>
                <a:lnTo>
                  <a:pt x="66293" y="167894"/>
                </a:lnTo>
                <a:lnTo>
                  <a:pt x="75459" y="167153"/>
                </a:lnTo>
                <a:lnTo>
                  <a:pt x="73025" y="135509"/>
                </a:lnTo>
                <a:close/>
              </a:path>
              <a:path w="2232660" h="211455">
                <a:moveTo>
                  <a:pt x="75459" y="167153"/>
                </a:moveTo>
                <a:lnTo>
                  <a:pt x="66293" y="167894"/>
                </a:lnTo>
                <a:lnTo>
                  <a:pt x="67310" y="180594"/>
                </a:lnTo>
                <a:lnTo>
                  <a:pt x="76436" y="179856"/>
                </a:lnTo>
                <a:lnTo>
                  <a:pt x="75459" y="167153"/>
                </a:lnTo>
                <a:close/>
              </a:path>
              <a:path w="2232660" h="211455">
                <a:moveTo>
                  <a:pt x="76436" y="179856"/>
                </a:moveTo>
                <a:lnTo>
                  <a:pt x="67310" y="180594"/>
                </a:lnTo>
                <a:lnTo>
                  <a:pt x="76493" y="180594"/>
                </a:lnTo>
                <a:lnTo>
                  <a:pt x="76436" y="179856"/>
                </a:lnTo>
                <a:close/>
              </a:path>
              <a:path w="2232660" h="211455">
                <a:moveTo>
                  <a:pt x="78867" y="166877"/>
                </a:moveTo>
                <a:lnTo>
                  <a:pt x="75459" y="167153"/>
                </a:lnTo>
                <a:lnTo>
                  <a:pt x="76436" y="179856"/>
                </a:lnTo>
                <a:lnTo>
                  <a:pt x="79882" y="179577"/>
                </a:lnTo>
                <a:lnTo>
                  <a:pt x="78867" y="166877"/>
                </a:lnTo>
                <a:close/>
              </a:path>
            </a:pathLst>
          </a:custGeom>
          <a:solidFill>
            <a:srgbClr val="FF0000"/>
          </a:solidFill>
        </p:spPr>
        <p:txBody>
          <a:bodyPr wrap="square" lIns="0" tIns="0" rIns="0" bIns="0" rtlCol="0"/>
          <a:lstStyle/>
          <a:p>
            <a:endParaRPr/>
          </a:p>
        </p:txBody>
      </p:sp>
      <p:sp>
        <p:nvSpPr>
          <p:cNvPr id="21" name="object 21"/>
          <p:cNvSpPr/>
          <p:nvPr/>
        </p:nvSpPr>
        <p:spPr>
          <a:xfrm>
            <a:off x="5232400" y="2702051"/>
            <a:ext cx="1225550" cy="314960"/>
          </a:xfrm>
          <a:custGeom>
            <a:avLst/>
            <a:gdLst/>
            <a:ahLst/>
            <a:cxnLst/>
            <a:rect l="l" t="t" r="r" b="b"/>
            <a:pathLst>
              <a:path w="1225550" h="314960">
                <a:moveTo>
                  <a:pt x="1222502" y="0"/>
                </a:moveTo>
                <a:lnTo>
                  <a:pt x="1210183" y="2921"/>
                </a:lnTo>
                <a:lnTo>
                  <a:pt x="1213103" y="15367"/>
                </a:lnTo>
                <a:lnTo>
                  <a:pt x="1225423" y="12446"/>
                </a:lnTo>
                <a:lnTo>
                  <a:pt x="1222502" y="0"/>
                </a:lnTo>
                <a:close/>
              </a:path>
              <a:path w="1225550" h="314960">
                <a:moveTo>
                  <a:pt x="1197737" y="5842"/>
                </a:moveTo>
                <a:lnTo>
                  <a:pt x="1185417" y="8762"/>
                </a:lnTo>
                <a:lnTo>
                  <a:pt x="1188339" y="21209"/>
                </a:lnTo>
                <a:lnTo>
                  <a:pt x="1200658" y="18287"/>
                </a:lnTo>
                <a:lnTo>
                  <a:pt x="1197737" y="5842"/>
                </a:lnTo>
                <a:close/>
              </a:path>
              <a:path w="1225550" h="314960">
                <a:moveTo>
                  <a:pt x="1173099" y="11684"/>
                </a:moveTo>
                <a:lnTo>
                  <a:pt x="1160652" y="14605"/>
                </a:lnTo>
                <a:lnTo>
                  <a:pt x="1163574" y="27050"/>
                </a:lnTo>
                <a:lnTo>
                  <a:pt x="1176020" y="24130"/>
                </a:lnTo>
                <a:lnTo>
                  <a:pt x="1173099" y="11684"/>
                </a:lnTo>
                <a:close/>
              </a:path>
              <a:path w="1225550" h="314960">
                <a:moveTo>
                  <a:pt x="1148334" y="17525"/>
                </a:moveTo>
                <a:lnTo>
                  <a:pt x="1136014" y="20447"/>
                </a:lnTo>
                <a:lnTo>
                  <a:pt x="1138936" y="32765"/>
                </a:lnTo>
                <a:lnTo>
                  <a:pt x="1151254" y="29845"/>
                </a:lnTo>
                <a:lnTo>
                  <a:pt x="1148334" y="17525"/>
                </a:lnTo>
                <a:close/>
              </a:path>
              <a:path w="1225550" h="314960">
                <a:moveTo>
                  <a:pt x="1123569" y="23368"/>
                </a:moveTo>
                <a:lnTo>
                  <a:pt x="1111250" y="26288"/>
                </a:lnTo>
                <a:lnTo>
                  <a:pt x="1114171" y="38608"/>
                </a:lnTo>
                <a:lnTo>
                  <a:pt x="1126489" y="35687"/>
                </a:lnTo>
                <a:lnTo>
                  <a:pt x="1123569" y="23368"/>
                </a:lnTo>
                <a:close/>
              </a:path>
              <a:path w="1225550" h="314960">
                <a:moveTo>
                  <a:pt x="1098930" y="29210"/>
                </a:moveTo>
                <a:lnTo>
                  <a:pt x="1086485" y="32131"/>
                </a:lnTo>
                <a:lnTo>
                  <a:pt x="1089405" y="44450"/>
                </a:lnTo>
                <a:lnTo>
                  <a:pt x="1101852" y="41528"/>
                </a:lnTo>
                <a:lnTo>
                  <a:pt x="1098930" y="29210"/>
                </a:lnTo>
                <a:close/>
              </a:path>
              <a:path w="1225550" h="314960">
                <a:moveTo>
                  <a:pt x="1074165" y="35051"/>
                </a:moveTo>
                <a:lnTo>
                  <a:pt x="1061847" y="37973"/>
                </a:lnTo>
                <a:lnTo>
                  <a:pt x="1064767" y="50292"/>
                </a:lnTo>
                <a:lnTo>
                  <a:pt x="1077087" y="47371"/>
                </a:lnTo>
                <a:lnTo>
                  <a:pt x="1074165" y="35051"/>
                </a:lnTo>
                <a:close/>
              </a:path>
              <a:path w="1225550" h="314960">
                <a:moveTo>
                  <a:pt x="1049401" y="40894"/>
                </a:moveTo>
                <a:lnTo>
                  <a:pt x="1037082" y="43814"/>
                </a:lnTo>
                <a:lnTo>
                  <a:pt x="1040002" y="56134"/>
                </a:lnTo>
                <a:lnTo>
                  <a:pt x="1052322" y="53212"/>
                </a:lnTo>
                <a:lnTo>
                  <a:pt x="1049401" y="40894"/>
                </a:lnTo>
                <a:close/>
              </a:path>
              <a:path w="1225550" h="314960">
                <a:moveTo>
                  <a:pt x="1024763" y="46736"/>
                </a:moveTo>
                <a:lnTo>
                  <a:pt x="1012316" y="49657"/>
                </a:lnTo>
                <a:lnTo>
                  <a:pt x="1015238" y="61975"/>
                </a:lnTo>
                <a:lnTo>
                  <a:pt x="1027684" y="59055"/>
                </a:lnTo>
                <a:lnTo>
                  <a:pt x="1024763" y="46736"/>
                </a:lnTo>
                <a:close/>
              </a:path>
              <a:path w="1225550" h="314960">
                <a:moveTo>
                  <a:pt x="999998" y="52577"/>
                </a:moveTo>
                <a:lnTo>
                  <a:pt x="987678" y="55499"/>
                </a:lnTo>
                <a:lnTo>
                  <a:pt x="990600" y="67818"/>
                </a:lnTo>
                <a:lnTo>
                  <a:pt x="1002919" y="64897"/>
                </a:lnTo>
                <a:lnTo>
                  <a:pt x="999998" y="52577"/>
                </a:lnTo>
                <a:close/>
              </a:path>
              <a:path w="1225550" h="314960">
                <a:moveTo>
                  <a:pt x="975360" y="58420"/>
                </a:moveTo>
                <a:lnTo>
                  <a:pt x="962913" y="61340"/>
                </a:lnTo>
                <a:lnTo>
                  <a:pt x="965835" y="73660"/>
                </a:lnTo>
                <a:lnTo>
                  <a:pt x="978153" y="70738"/>
                </a:lnTo>
                <a:lnTo>
                  <a:pt x="975360" y="58420"/>
                </a:lnTo>
                <a:close/>
              </a:path>
              <a:path w="1225550" h="314960">
                <a:moveTo>
                  <a:pt x="950595" y="64262"/>
                </a:moveTo>
                <a:lnTo>
                  <a:pt x="938276" y="67183"/>
                </a:lnTo>
                <a:lnTo>
                  <a:pt x="941197" y="79501"/>
                </a:lnTo>
                <a:lnTo>
                  <a:pt x="953515" y="76581"/>
                </a:lnTo>
                <a:lnTo>
                  <a:pt x="950595" y="64262"/>
                </a:lnTo>
                <a:close/>
              </a:path>
              <a:path w="1225550" h="314960">
                <a:moveTo>
                  <a:pt x="925829" y="70103"/>
                </a:moveTo>
                <a:lnTo>
                  <a:pt x="913511" y="73025"/>
                </a:lnTo>
                <a:lnTo>
                  <a:pt x="916432" y="85344"/>
                </a:lnTo>
                <a:lnTo>
                  <a:pt x="928751" y="82423"/>
                </a:lnTo>
                <a:lnTo>
                  <a:pt x="925829" y="70103"/>
                </a:lnTo>
                <a:close/>
              </a:path>
              <a:path w="1225550" h="314960">
                <a:moveTo>
                  <a:pt x="901191" y="75946"/>
                </a:moveTo>
                <a:lnTo>
                  <a:pt x="888746" y="78867"/>
                </a:lnTo>
                <a:lnTo>
                  <a:pt x="891666" y="91186"/>
                </a:lnTo>
                <a:lnTo>
                  <a:pt x="904113" y="88264"/>
                </a:lnTo>
                <a:lnTo>
                  <a:pt x="901191" y="75946"/>
                </a:lnTo>
                <a:close/>
              </a:path>
              <a:path w="1225550" h="314960">
                <a:moveTo>
                  <a:pt x="876426" y="81787"/>
                </a:moveTo>
                <a:lnTo>
                  <a:pt x="864108" y="84709"/>
                </a:lnTo>
                <a:lnTo>
                  <a:pt x="867028" y="97027"/>
                </a:lnTo>
                <a:lnTo>
                  <a:pt x="879348" y="94107"/>
                </a:lnTo>
                <a:lnTo>
                  <a:pt x="876426" y="81787"/>
                </a:lnTo>
                <a:close/>
              </a:path>
              <a:path w="1225550" h="314960">
                <a:moveTo>
                  <a:pt x="851662" y="87630"/>
                </a:moveTo>
                <a:lnTo>
                  <a:pt x="839342" y="90550"/>
                </a:lnTo>
                <a:lnTo>
                  <a:pt x="842263" y="102870"/>
                </a:lnTo>
                <a:lnTo>
                  <a:pt x="854583" y="99949"/>
                </a:lnTo>
                <a:lnTo>
                  <a:pt x="851662" y="87630"/>
                </a:lnTo>
                <a:close/>
              </a:path>
              <a:path w="1225550" h="314960">
                <a:moveTo>
                  <a:pt x="827024" y="93472"/>
                </a:moveTo>
                <a:lnTo>
                  <a:pt x="814577" y="96265"/>
                </a:lnTo>
                <a:lnTo>
                  <a:pt x="817499" y="108712"/>
                </a:lnTo>
                <a:lnTo>
                  <a:pt x="829945" y="105790"/>
                </a:lnTo>
                <a:lnTo>
                  <a:pt x="827024" y="93472"/>
                </a:lnTo>
                <a:close/>
              </a:path>
              <a:path w="1225550" h="314960">
                <a:moveTo>
                  <a:pt x="802259" y="99187"/>
                </a:moveTo>
                <a:lnTo>
                  <a:pt x="789939" y="102108"/>
                </a:lnTo>
                <a:lnTo>
                  <a:pt x="792861" y="114553"/>
                </a:lnTo>
                <a:lnTo>
                  <a:pt x="805179" y="111633"/>
                </a:lnTo>
                <a:lnTo>
                  <a:pt x="802259" y="99187"/>
                </a:lnTo>
                <a:close/>
              </a:path>
              <a:path w="1225550" h="314960">
                <a:moveTo>
                  <a:pt x="777494" y="105028"/>
                </a:moveTo>
                <a:lnTo>
                  <a:pt x="765175" y="107950"/>
                </a:lnTo>
                <a:lnTo>
                  <a:pt x="768096" y="120396"/>
                </a:lnTo>
                <a:lnTo>
                  <a:pt x="780414" y="117475"/>
                </a:lnTo>
                <a:lnTo>
                  <a:pt x="777494" y="105028"/>
                </a:lnTo>
                <a:close/>
              </a:path>
              <a:path w="1225550" h="314960">
                <a:moveTo>
                  <a:pt x="752855" y="110871"/>
                </a:moveTo>
                <a:lnTo>
                  <a:pt x="740410" y="113792"/>
                </a:lnTo>
                <a:lnTo>
                  <a:pt x="743330" y="126237"/>
                </a:lnTo>
                <a:lnTo>
                  <a:pt x="755776" y="123317"/>
                </a:lnTo>
                <a:lnTo>
                  <a:pt x="752855" y="110871"/>
                </a:lnTo>
                <a:close/>
              </a:path>
              <a:path w="1225550" h="314960">
                <a:moveTo>
                  <a:pt x="728090" y="116712"/>
                </a:moveTo>
                <a:lnTo>
                  <a:pt x="715772" y="119634"/>
                </a:lnTo>
                <a:lnTo>
                  <a:pt x="718692" y="132080"/>
                </a:lnTo>
                <a:lnTo>
                  <a:pt x="731012" y="129159"/>
                </a:lnTo>
                <a:lnTo>
                  <a:pt x="728090" y="116712"/>
                </a:lnTo>
                <a:close/>
              </a:path>
              <a:path w="1225550" h="314960">
                <a:moveTo>
                  <a:pt x="703326" y="122555"/>
                </a:moveTo>
                <a:lnTo>
                  <a:pt x="691007" y="125475"/>
                </a:lnTo>
                <a:lnTo>
                  <a:pt x="693927" y="137922"/>
                </a:lnTo>
                <a:lnTo>
                  <a:pt x="706247" y="135000"/>
                </a:lnTo>
                <a:lnTo>
                  <a:pt x="703326" y="122555"/>
                </a:lnTo>
                <a:close/>
              </a:path>
              <a:path w="1225550" h="314960">
                <a:moveTo>
                  <a:pt x="678688" y="128397"/>
                </a:moveTo>
                <a:lnTo>
                  <a:pt x="666241" y="131318"/>
                </a:lnTo>
                <a:lnTo>
                  <a:pt x="669163" y="143637"/>
                </a:lnTo>
                <a:lnTo>
                  <a:pt x="681609" y="140843"/>
                </a:lnTo>
                <a:lnTo>
                  <a:pt x="678688" y="128397"/>
                </a:lnTo>
                <a:close/>
              </a:path>
              <a:path w="1225550" h="314960">
                <a:moveTo>
                  <a:pt x="653923" y="134238"/>
                </a:moveTo>
                <a:lnTo>
                  <a:pt x="641603" y="137160"/>
                </a:lnTo>
                <a:lnTo>
                  <a:pt x="644525" y="149478"/>
                </a:lnTo>
                <a:lnTo>
                  <a:pt x="656844" y="146558"/>
                </a:lnTo>
                <a:lnTo>
                  <a:pt x="653923" y="134238"/>
                </a:lnTo>
                <a:close/>
              </a:path>
              <a:path w="1225550" h="314960">
                <a:moveTo>
                  <a:pt x="629158" y="140081"/>
                </a:moveTo>
                <a:lnTo>
                  <a:pt x="616838" y="143001"/>
                </a:lnTo>
                <a:lnTo>
                  <a:pt x="619760" y="155321"/>
                </a:lnTo>
                <a:lnTo>
                  <a:pt x="632078" y="152400"/>
                </a:lnTo>
                <a:lnTo>
                  <a:pt x="629158" y="140081"/>
                </a:lnTo>
                <a:close/>
              </a:path>
              <a:path w="1225550" h="314960">
                <a:moveTo>
                  <a:pt x="604520" y="145923"/>
                </a:moveTo>
                <a:lnTo>
                  <a:pt x="592074" y="148844"/>
                </a:lnTo>
                <a:lnTo>
                  <a:pt x="594995" y="161162"/>
                </a:lnTo>
                <a:lnTo>
                  <a:pt x="607440" y="158242"/>
                </a:lnTo>
                <a:lnTo>
                  <a:pt x="604520" y="145923"/>
                </a:lnTo>
                <a:close/>
              </a:path>
              <a:path w="1225550" h="314960">
                <a:moveTo>
                  <a:pt x="579754" y="151764"/>
                </a:moveTo>
                <a:lnTo>
                  <a:pt x="567436" y="154686"/>
                </a:lnTo>
                <a:lnTo>
                  <a:pt x="570357" y="167005"/>
                </a:lnTo>
                <a:lnTo>
                  <a:pt x="582676" y="164084"/>
                </a:lnTo>
                <a:lnTo>
                  <a:pt x="579754" y="151764"/>
                </a:lnTo>
                <a:close/>
              </a:path>
              <a:path w="1225550" h="314960">
                <a:moveTo>
                  <a:pt x="554989" y="157607"/>
                </a:moveTo>
                <a:lnTo>
                  <a:pt x="542671" y="160527"/>
                </a:lnTo>
                <a:lnTo>
                  <a:pt x="545591" y="172847"/>
                </a:lnTo>
                <a:lnTo>
                  <a:pt x="557911" y="169925"/>
                </a:lnTo>
                <a:lnTo>
                  <a:pt x="554989" y="157607"/>
                </a:lnTo>
                <a:close/>
              </a:path>
              <a:path w="1225550" h="314960">
                <a:moveTo>
                  <a:pt x="530351" y="163449"/>
                </a:moveTo>
                <a:lnTo>
                  <a:pt x="517905" y="166370"/>
                </a:lnTo>
                <a:lnTo>
                  <a:pt x="520826" y="178688"/>
                </a:lnTo>
                <a:lnTo>
                  <a:pt x="533273" y="175768"/>
                </a:lnTo>
                <a:lnTo>
                  <a:pt x="530351" y="163449"/>
                </a:lnTo>
                <a:close/>
              </a:path>
              <a:path w="1225550" h="314960">
                <a:moveTo>
                  <a:pt x="505587" y="169290"/>
                </a:moveTo>
                <a:lnTo>
                  <a:pt x="493267" y="172212"/>
                </a:lnTo>
                <a:lnTo>
                  <a:pt x="496188" y="184531"/>
                </a:lnTo>
                <a:lnTo>
                  <a:pt x="508508" y="181610"/>
                </a:lnTo>
                <a:lnTo>
                  <a:pt x="505587" y="169290"/>
                </a:lnTo>
                <a:close/>
              </a:path>
              <a:path w="1225550" h="314960">
                <a:moveTo>
                  <a:pt x="480949" y="175133"/>
                </a:moveTo>
                <a:lnTo>
                  <a:pt x="468502" y="178053"/>
                </a:lnTo>
                <a:lnTo>
                  <a:pt x="471424" y="190373"/>
                </a:lnTo>
                <a:lnTo>
                  <a:pt x="483742" y="187451"/>
                </a:lnTo>
                <a:lnTo>
                  <a:pt x="480949" y="175133"/>
                </a:lnTo>
                <a:close/>
              </a:path>
              <a:path w="1225550" h="314960">
                <a:moveTo>
                  <a:pt x="456184" y="180975"/>
                </a:moveTo>
                <a:lnTo>
                  <a:pt x="443864" y="183896"/>
                </a:lnTo>
                <a:lnTo>
                  <a:pt x="446786" y="196214"/>
                </a:lnTo>
                <a:lnTo>
                  <a:pt x="459104" y="193294"/>
                </a:lnTo>
                <a:lnTo>
                  <a:pt x="456184" y="180975"/>
                </a:lnTo>
                <a:close/>
              </a:path>
              <a:path w="1225550" h="314960">
                <a:moveTo>
                  <a:pt x="431419" y="186817"/>
                </a:moveTo>
                <a:lnTo>
                  <a:pt x="419100" y="189737"/>
                </a:lnTo>
                <a:lnTo>
                  <a:pt x="422021" y="202057"/>
                </a:lnTo>
                <a:lnTo>
                  <a:pt x="434339" y="199136"/>
                </a:lnTo>
                <a:lnTo>
                  <a:pt x="431419" y="186817"/>
                </a:lnTo>
                <a:close/>
              </a:path>
              <a:path w="1225550" h="314960">
                <a:moveTo>
                  <a:pt x="406780" y="192659"/>
                </a:moveTo>
                <a:lnTo>
                  <a:pt x="394335" y="195580"/>
                </a:lnTo>
                <a:lnTo>
                  <a:pt x="397255" y="207899"/>
                </a:lnTo>
                <a:lnTo>
                  <a:pt x="409701" y="204977"/>
                </a:lnTo>
                <a:lnTo>
                  <a:pt x="406780" y="192659"/>
                </a:lnTo>
                <a:close/>
              </a:path>
              <a:path w="1225550" h="314960">
                <a:moveTo>
                  <a:pt x="382015" y="198500"/>
                </a:moveTo>
                <a:lnTo>
                  <a:pt x="369697" y="201422"/>
                </a:lnTo>
                <a:lnTo>
                  <a:pt x="372617" y="213740"/>
                </a:lnTo>
                <a:lnTo>
                  <a:pt x="384937" y="210820"/>
                </a:lnTo>
                <a:lnTo>
                  <a:pt x="382015" y="198500"/>
                </a:lnTo>
                <a:close/>
              </a:path>
              <a:path w="1225550" h="314960">
                <a:moveTo>
                  <a:pt x="357250" y="204343"/>
                </a:moveTo>
                <a:lnTo>
                  <a:pt x="344932" y="207263"/>
                </a:lnTo>
                <a:lnTo>
                  <a:pt x="347852" y="219583"/>
                </a:lnTo>
                <a:lnTo>
                  <a:pt x="360172" y="216662"/>
                </a:lnTo>
                <a:lnTo>
                  <a:pt x="357250" y="204343"/>
                </a:lnTo>
                <a:close/>
              </a:path>
              <a:path w="1225550" h="314960">
                <a:moveTo>
                  <a:pt x="332613" y="210058"/>
                </a:moveTo>
                <a:lnTo>
                  <a:pt x="320166" y="212978"/>
                </a:lnTo>
                <a:lnTo>
                  <a:pt x="323088" y="225425"/>
                </a:lnTo>
                <a:lnTo>
                  <a:pt x="335534" y="222503"/>
                </a:lnTo>
                <a:lnTo>
                  <a:pt x="332613" y="210058"/>
                </a:lnTo>
                <a:close/>
              </a:path>
              <a:path w="1225550" h="314960">
                <a:moveTo>
                  <a:pt x="307848" y="215900"/>
                </a:moveTo>
                <a:lnTo>
                  <a:pt x="295528" y="218821"/>
                </a:lnTo>
                <a:lnTo>
                  <a:pt x="298450" y="231267"/>
                </a:lnTo>
                <a:lnTo>
                  <a:pt x="310769" y="228346"/>
                </a:lnTo>
                <a:lnTo>
                  <a:pt x="307848" y="215900"/>
                </a:lnTo>
                <a:close/>
              </a:path>
              <a:path w="1225550" h="314960">
                <a:moveTo>
                  <a:pt x="283083" y="221742"/>
                </a:moveTo>
                <a:lnTo>
                  <a:pt x="270763" y="224662"/>
                </a:lnTo>
                <a:lnTo>
                  <a:pt x="273685" y="237109"/>
                </a:lnTo>
                <a:lnTo>
                  <a:pt x="286003" y="234187"/>
                </a:lnTo>
                <a:lnTo>
                  <a:pt x="283083" y="221742"/>
                </a:lnTo>
                <a:close/>
              </a:path>
              <a:path w="1225550" h="314960">
                <a:moveTo>
                  <a:pt x="258445" y="227584"/>
                </a:moveTo>
                <a:lnTo>
                  <a:pt x="245999" y="230505"/>
                </a:lnTo>
                <a:lnTo>
                  <a:pt x="248920" y="242950"/>
                </a:lnTo>
                <a:lnTo>
                  <a:pt x="261365" y="240030"/>
                </a:lnTo>
                <a:lnTo>
                  <a:pt x="258445" y="227584"/>
                </a:lnTo>
                <a:close/>
              </a:path>
              <a:path w="1225550" h="314960">
                <a:moveTo>
                  <a:pt x="233679" y="233425"/>
                </a:moveTo>
                <a:lnTo>
                  <a:pt x="221361" y="236347"/>
                </a:lnTo>
                <a:lnTo>
                  <a:pt x="224282" y="248793"/>
                </a:lnTo>
                <a:lnTo>
                  <a:pt x="236600" y="245872"/>
                </a:lnTo>
                <a:lnTo>
                  <a:pt x="233679" y="233425"/>
                </a:lnTo>
                <a:close/>
              </a:path>
              <a:path w="1225550" h="314960">
                <a:moveTo>
                  <a:pt x="208914" y="239268"/>
                </a:moveTo>
                <a:lnTo>
                  <a:pt x="196596" y="242188"/>
                </a:lnTo>
                <a:lnTo>
                  <a:pt x="199516" y="254635"/>
                </a:lnTo>
                <a:lnTo>
                  <a:pt x="211836" y="251713"/>
                </a:lnTo>
                <a:lnTo>
                  <a:pt x="208914" y="239268"/>
                </a:lnTo>
                <a:close/>
              </a:path>
              <a:path w="1225550" h="314960">
                <a:moveTo>
                  <a:pt x="184276" y="245110"/>
                </a:moveTo>
                <a:lnTo>
                  <a:pt x="171830" y="248031"/>
                </a:lnTo>
                <a:lnTo>
                  <a:pt x="174751" y="260350"/>
                </a:lnTo>
                <a:lnTo>
                  <a:pt x="187198" y="257428"/>
                </a:lnTo>
                <a:lnTo>
                  <a:pt x="184276" y="245110"/>
                </a:lnTo>
                <a:close/>
              </a:path>
              <a:path w="1225550" h="314960">
                <a:moveTo>
                  <a:pt x="159512" y="250951"/>
                </a:moveTo>
                <a:lnTo>
                  <a:pt x="147192" y="253873"/>
                </a:lnTo>
                <a:lnTo>
                  <a:pt x="150113" y="266192"/>
                </a:lnTo>
                <a:lnTo>
                  <a:pt x="162433" y="263271"/>
                </a:lnTo>
                <a:lnTo>
                  <a:pt x="159512" y="250951"/>
                </a:lnTo>
                <a:close/>
              </a:path>
              <a:path w="1225550" h="314960">
                <a:moveTo>
                  <a:pt x="134747" y="256794"/>
                </a:moveTo>
                <a:lnTo>
                  <a:pt x="122427" y="259714"/>
                </a:lnTo>
                <a:lnTo>
                  <a:pt x="125349" y="272034"/>
                </a:lnTo>
                <a:lnTo>
                  <a:pt x="137667" y="269113"/>
                </a:lnTo>
                <a:lnTo>
                  <a:pt x="134747" y="256794"/>
                </a:lnTo>
                <a:close/>
              </a:path>
              <a:path w="1225550" h="314960">
                <a:moveTo>
                  <a:pt x="110109" y="262636"/>
                </a:moveTo>
                <a:lnTo>
                  <a:pt x="97662" y="265557"/>
                </a:lnTo>
                <a:lnTo>
                  <a:pt x="100584" y="277875"/>
                </a:lnTo>
                <a:lnTo>
                  <a:pt x="113029" y="274955"/>
                </a:lnTo>
                <a:lnTo>
                  <a:pt x="110109" y="262636"/>
                </a:lnTo>
                <a:close/>
              </a:path>
              <a:path w="1225550" h="314960">
                <a:moveTo>
                  <a:pt x="65404" y="240537"/>
                </a:moveTo>
                <a:lnTo>
                  <a:pt x="0" y="295148"/>
                </a:lnTo>
                <a:lnTo>
                  <a:pt x="82930" y="314706"/>
                </a:lnTo>
                <a:lnTo>
                  <a:pt x="76328" y="286765"/>
                </a:lnTo>
                <a:lnTo>
                  <a:pt x="63246" y="286765"/>
                </a:lnTo>
                <a:lnTo>
                  <a:pt x="60325" y="274320"/>
                </a:lnTo>
                <a:lnTo>
                  <a:pt x="73387" y="274320"/>
                </a:lnTo>
                <a:lnTo>
                  <a:pt x="65404" y="240537"/>
                </a:lnTo>
                <a:close/>
              </a:path>
              <a:path w="1225550" h="314960">
                <a:moveTo>
                  <a:pt x="60578" y="274320"/>
                </a:moveTo>
                <a:lnTo>
                  <a:pt x="60325" y="274320"/>
                </a:lnTo>
                <a:lnTo>
                  <a:pt x="63246" y="286765"/>
                </a:lnTo>
                <a:lnTo>
                  <a:pt x="63500" y="286638"/>
                </a:lnTo>
                <a:lnTo>
                  <a:pt x="60578" y="274320"/>
                </a:lnTo>
                <a:close/>
              </a:path>
              <a:path w="1225550" h="314960">
                <a:moveTo>
                  <a:pt x="73387" y="274320"/>
                </a:moveTo>
                <a:lnTo>
                  <a:pt x="60578" y="274320"/>
                </a:lnTo>
                <a:lnTo>
                  <a:pt x="63500" y="286638"/>
                </a:lnTo>
                <a:lnTo>
                  <a:pt x="63246" y="286765"/>
                </a:lnTo>
                <a:lnTo>
                  <a:pt x="76328" y="286765"/>
                </a:lnTo>
                <a:lnTo>
                  <a:pt x="73387" y="274320"/>
                </a:lnTo>
                <a:close/>
              </a:path>
              <a:path w="1225550" h="314960">
                <a:moveTo>
                  <a:pt x="85344" y="268477"/>
                </a:moveTo>
                <a:lnTo>
                  <a:pt x="73025" y="271399"/>
                </a:lnTo>
                <a:lnTo>
                  <a:pt x="75946" y="283718"/>
                </a:lnTo>
                <a:lnTo>
                  <a:pt x="88264" y="280797"/>
                </a:lnTo>
                <a:lnTo>
                  <a:pt x="85344" y="268477"/>
                </a:lnTo>
                <a:close/>
              </a:path>
            </a:pathLst>
          </a:custGeom>
          <a:solidFill>
            <a:srgbClr val="FF0000"/>
          </a:solidFill>
        </p:spPr>
        <p:txBody>
          <a:bodyPr wrap="square" lIns="0" tIns="0" rIns="0" bIns="0" rtlCol="0"/>
          <a:lstStyle/>
          <a:p>
            <a:endParaRPr/>
          </a:p>
        </p:txBody>
      </p:sp>
      <p:sp>
        <p:nvSpPr>
          <p:cNvPr id="22" name="object 22"/>
          <p:cNvSpPr/>
          <p:nvPr/>
        </p:nvSpPr>
        <p:spPr>
          <a:xfrm>
            <a:off x="5232400" y="2054480"/>
            <a:ext cx="1370330" cy="384175"/>
          </a:xfrm>
          <a:custGeom>
            <a:avLst/>
            <a:gdLst/>
            <a:ahLst/>
            <a:cxnLst/>
            <a:rect l="l" t="t" r="r" b="b"/>
            <a:pathLst>
              <a:path w="1370329" h="384175">
                <a:moveTo>
                  <a:pt x="1366774" y="0"/>
                </a:moveTo>
                <a:lnTo>
                  <a:pt x="1354582" y="3175"/>
                </a:lnTo>
                <a:lnTo>
                  <a:pt x="1357757" y="15494"/>
                </a:lnTo>
                <a:lnTo>
                  <a:pt x="1370076" y="12192"/>
                </a:lnTo>
                <a:lnTo>
                  <a:pt x="1366774" y="0"/>
                </a:lnTo>
                <a:close/>
              </a:path>
              <a:path w="1370329" h="384175">
                <a:moveTo>
                  <a:pt x="1342263" y="6476"/>
                </a:moveTo>
                <a:lnTo>
                  <a:pt x="1329944" y="9651"/>
                </a:lnTo>
                <a:lnTo>
                  <a:pt x="1333246" y="21971"/>
                </a:lnTo>
                <a:lnTo>
                  <a:pt x="1345438" y="18669"/>
                </a:lnTo>
                <a:lnTo>
                  <a:pt x="1342263" y="6476"/>
                </a:lnTo>
                <a:close/>
              </a:path>
              <a:path w="1370329" h="384175">
                <a:moveTo>
                  <a:pt x="1317625" y="12954"/>
                </a:moveTo>
                <a:lnTo>
                  <a:pt x="1305433" y="16129"/>
                </a:lnTo>
                <a:lnTo>
                  <a:pt x="1308608" y="28448"/>
                </a:lnTo>
                <a:lnTo>
                  <a:pt x="1320927" y="25146"/>
                </a:lnTo>
                <a:lnTo>
                  <a:pt x="1317625" y="12954"/>
                </a:lnTo>
                <a:close/>
              </a:path>
              <a:path w="1370329" h="384175">
                <a:moveTo>
                  <a:pt x="1293114" y="19304"/>
                </a:moveTo>
                <a:lnTo>
                  <a:pt x="1280795" y="22606"/>
                </a:lnTo>
                <a:lnTo>
                  <a:pt x="1284097" y="34925"/>
                </a:lnTo>
                <a:lnTo>
                  <a:pt x="1296415" y="31623"/>
                </a:lnTo>
                <a:lnTo>
                  <a:pt x="1293114" y="19304"/>
                </a:lnTo>
                <a:close/>
              </a:path>
              <a:path w="1370329" h="384175">
                <a:moveTo>
                  <a:pt x="1268602" y="25781"/>
                </a:moveTo>
                <a:lnTo>
                  <a:pt x="1256284" y="29083"/>
                </a:lnTo>
                <a:lnTo>
                  <a:pt x="1259459" y="41401"/>
                </a:lnTo>
                <a:lnTo>
                  <a:pt x="1271777" y="38100"/>
                </a:lnTo>
                <a:lnTo>
                  <a:pt x="1268602" y="25781"/>
                </a:lnTo>
                <a:close/>
              </a:path>
              <a:path w="1370329" h="384175">
                <a:moveTo>
                  <a:pt x="1243964" y="32258"/>
                </a:moveTo>
                <a:lnTo>
                  <a:pt x="1231773" y="35560"/>
                </a:lnTo>
                <a:lnTo>
                  <a:pt x="1234948" y="47751"/>
                </a:lnTo>
                <a:lnTo>
                  <a:pt x="1247266" y="44576"/>
                </a:lnTo>
                <a:lnTo>
                  <a:pt x="1243964" y="32258"/>
                </a:lnTo>
                <a:close/>
              </a:path>
              <a:path w="1370329" h="384175">
                <a:moveTo>
                  <a:pt x="1219453" y="38735"/>
                </a:moveTo>
                <a:lnTo>
                  <a:pt x="1207135" y="42037"/>
                </a:lnTo>
                <a:lnTo>
                  <a:pt x="1210437" y="54229"/>
                </a:lnTo>
                <a:lnTo>
                  <a:pt x="1222628" y="51054"/>
                </a:lnTo>
                <a:lnTo>
                  <a:pt x="1219453" y="38735"/>
                </a:lnTo>
                <a:close/>
              </a:path>
              <a:path w="1370329" h="384175">
                <a:moveTo>
                  <a:pt x="1194815" y="45212"/>
                </a:moveTo>
                <a:lnTo>
                  <a:pt x="1182624" y="48513"/>
                </a:lnTo>
                <a:lnTo>
                  <a:pt x="1185799" y="60706"/>
                </a:lnTo>
                <a:lnTo>
                  <a:pt x="1198117" y="57531"/>
                </a:lnTo>
                <a:lnTo>
                  <a:pt x="1194815" y="45212"/>
                </a:lnTo>
                <a:close/>
              </a:path>
              <a:path w="1370329" h="384175">
                <a:moveTo>
                  <a:pt x="1170304" y="51688"/>
                </a:moveTo>
                <a:lnTo>
                  <a:pt x="1157986" y="54991"/>
                </a:lnTo>
                <a:lnTo>
                  <a:pt x="1161288" y="67183"/>
                </a:lnTo>
                <a:lnTo>
                  <a:pt x="1173479" y="64008"/>
                </a:lnTo>
                <a:lnTo>
                  <a:pt x="1170304" y="51688"/>
                </a:lnTo>
                <a:close/>
              </a:path>
              <a:path w="1370329" h="384175">
                <a:moveTo>
                  <a:pt x="1145794" y="58166"/>
                </a:moveTo>
                <a:lnTo>
                  <a:pt x="1133475" y="61341"/>
                </a:lnTo>
                <a:lnTo>
                  <a:pt x="1136650" y="73660"/>
                </a:lnTo>
                <a:lnTo>
                  <a:pt x="1148969" y="70485"/>
                </a:lnTo>
                <a:lnTo>
                  <a:pt x="1145794" y="58166"/>
                </a:lnTo>
                <a:close/>
              </a:path>
              <a:path w="1370329" h="384175">
                <a:moveTo>
                  <a:pt x="1121155" y="64643"/>
                </a:moveTo>
                <a:lnTo>
                  <a:pt x="1108837" y="67818"/>
                </a:lnTo>
                <a:lnTo>
                  <a:pt x="1112139" y="80137"/>
                </a:lnTo>
                <a:lnTo>
                  <a:pt x="1124458" y="76962"/>
                </a:lnTo>
                <a:lnTo>
                  <a:pt x="1121155" y="64643"/>
                </a:lnTo>
                <a:close/>
              </a:path>
              <a:path w="1370329" h="384175">
                <a:moveTo>
                  <a:pt x="1096645" y="71120"/>
                </a:moveTo>
                <a:lnTo>
                  <a:pt x="1084326" y="74295"/>
                </a:lnTo>
                <a:lnTo>
                  <a:pt x="1087627" y="86613"/>
                </a:lnTo>
                <a:lnTo>
                  <a:pt x="1099820" y="83438"/>
                </a:lnTo>
                <a:lnTo>
                  <a:pt x="1096645" y="71120"/>
                </a:lnTo>
                <a:close/>
              </a:path>
              <a:path w="1370329" h="384175">
                <a:moveTo>
                  <a:pt x="1072007" y="77597"/>
                </a:moveTo>
                <a:lnTo>
                  <a:pt x="1059814" y="80772"/>
                </a:lnTo>
                <a:lnTo>
                  <a:pt x="1062989" y="93091"/>
                </a:lnTo>
                <a:lnTo>
                  <a:pt x="1075309" y="89916"/>
                </a:lnTo>
                <a:lnTo>
                  <a:pt x="1072007" y="77597"/>
                </a:lnTo>
                <a:close/>
              </a:path>
              <a:path w="1370329" h="384175">
                <a:moveTo>
                  <a:pt x="1047496" y="84074"/>
                </a:moveTo>
                <a:lnTo>
                  <a:pt x="1035176" y="87249"/>
                </a:lnTo>
                <a:lnTo>
                  <a:pt x="1038478" y="99568"/>
                </a:lnTo>
                <a:lnTo>
                  <a:pt x="1050671" y="96266"/>
                </a:lnTo>
                <a:lnTo>
                  <a:pt x="1047496" y="84074"/>
                </a:lnTo>
                <a:close/>
              </a:path>
              <a:path w="1370329" h="384175">
                <a:moveTo>
                  <a:pt x="1022985" y="90550"/>
                </a:moveTo>
                <a:lnTo>
                  <a:pt x="1010665" y="93725"/>
                </a:lnTo>
                <a:lnTo>
                  <a:pt x="1013840" y="106045"/>
                </a:lnTo>
                <a:lnTo>
                  <a:pt x="1026160" y="102743"/>
                </a:lnTo>
                <a:lnTo>
                  <a:pt x="1022985" y="90550"/>
                </a:lnTo>
                <a:close/>
              </a:path>
              <a:path w="1370329" h="384175">
                <a:moveTo>
                  <a:pt x="998347" y="97028"/>
                </a:moveTo>
                <a:lnTo>
                  <a:pt x="986027" y="100203"/>
                </a:lnTo>
                <a:lnTo>
                  <a:pt x="989329" y="112522"/>
                </a:lnTo>
                <a:lnTo>
                  <a:pt x="1001649" y="109220"/>
                </a:lnTo>
                <a:lnTo>
                  <a:pt x="998347" y="97028"/>
                </a:lnTo>
                <a:close/>
              </a:path>
              <a:path w="1370329" h="384175">
                <a:moveTo>
                  <a:pt x="973836" y="103505"/>
                </a:moveTo>
                <a:lnTo>
                  <a:pt x="961516" y="106680"/>
                </a:lnTo>
                <a:lnTo>
                  <a:pt x="964819" y="118999"/>
                </a:lnTo>
                <a:lnTo>
                  <a:pt x="977011" y="115697"/>
                </a:lnTo>
                <a:lnTo>
                  <a:pt x="973836" y="103505"/>
                </a:lnTo>
                <a:close/>
              </a:path>
              <a:path w="1370329" h="384175">
                <a:moveTo>
                  <a:pt x="949198" y="109855"/>
                </a:moveTo>
                <a:lnTo>
                  <a:pt x="937005" y="113157"/>
                </a:lnTo>
                <a:lnTo>
                  <a:pt x="940180" y="125475"/>
                </a:lnTo>
                <a:lnTo>
                  <a:pt x="952500" y="122174"/>
                </a:lnTo>
                <a:lnTo>
                  <a:pt x="949198" y="109855"/>
                </a:lnTo>
                <a:close/>
              </a:path>
              <a:path w="1370329" h="384175">
                <a:moveTo>
                  <a:pt x="924687" y="116332"/>
                </a:moveTo>
                <a:lnTo>
                  <a:pt x="912367" y="119634"/>
                </a:lnTo>
                <a:lnTo>
                  <a:pt x="915670" y="131953"/>
                </a:lnTo>
                <a:lnTo>
                  <a:pt x="927862" y="128650"/>
                </a:lnTo>
                <a:lnTo>
                  <a:pt x="924687" y="116332"/>
                </a:lnTo>
                <a:close/>
              </a:path>
              <a:path w="1370329" h="384175">
                <a:moveTo>
                  <a:pt x="900176" y="122809"/>
                </a:moveTo>
                <a:lnTo>
                  <a:pt x="887857" y="126111"/>
                </a:lnTo>
                <a:lnTo>
                  <a:pt x="891032" y="138430"/>
                </a:lnTo>
                <a:lnTo>
                  <a:pt x="903351" y="135128"/>
                </a:lnTo>
                <a:lnTo>
                  <a:pt x="900176" y="122809"/>
                </a:lnTo>
                <a:close/>
              </a:path>
              <a:path w="1370329" h="384175">
                <a:moveTo>
                  <a:pt x="875538" y="129286"/>
                </a:moveTo>
                <a:lnTo>
                  <a:pt x="863219" y="132587"/>
                </a:lnTo>
                <a:lnTo>
                  <a:pt x="866521" y="144780"/>
                </a:lnTo>
                <a:lnTo>
                  <a:pt x="878839" y="141605"/>
                </a:lnTo>
                <a:lnTo>
                  <a:pt x="875538" y="129286"/>
                </a:lnTo>
                <a:close/>
              </a:path>
              <a:path w="1370329" h="384175">
                <a:moveTo>
                  <a:pt x="851026" y="135762"/>
                </a:moveTo>
                <a:lnTo>
                  <a:pt x="838708" y="139065"/>
                </a:lnTo>
                <a:lnTo>
                  <a:pt x="841883" y="151257"/>
                </a:lnTo>
                <a:lnTo>
                  <a:pt x="854201" y="148082"/>
                </a:lnTo>
                <a:lnTo>
                  <a:pt x="851026" y="135762"/>
                </a:lnTo>
                <a:close/>
              </a:path>
              <a:path w="1370329" h="384175">
                <a:moveTo>
                  <a:pt x="826388" y="142240"/>
                </a:moveTo>
                <a:lnTo>
                  <a:pt x="814197" y="145542"/>
                </a:lnTo>
                <a:lnTo>
                  <a:pt x="817372" y="157734"/>
                </a:lnTo>
                <a:lnTo>
                  <a:pt x="829690" y="154559"/>
                </a:lnTo>
                <a:lnTo>
                  <a:pt x="826388" y="142240"/>
                </a:lnTo>
                <a:close/>
              </a:path>
              <a:path w="1370329" h="384175">
                <a:moveTo>
                  <a:pt x="801877" y="148717"/>
                </a:moveTo>
                <a:lnTo>
                  <a:pt x="789559" y="152019"/>
                </a:lnTo>
                <a:lnTo>
                  <a:pt x="792861" y="164211"/>
                </a:lnTo>
                <a:lnTo>
                  <a:pt x="805052" y="161036"/>
                </a:lnTo>
                <a:lnTo>
                  <a:pt x="801877" y="148717"/>
                </a:lnTo>
                <a:close/>
              </a:path>
              <a:path w="1370329" h="384175">
                <a:moveTo>
                  <a:pt x="777366" y="155194"/>
                </a:moveTo>
                <a:lnTo>
                  <a:pt x="765048" y="158369"/>
                </a:lnTo>
                <a:lnTo>
                  <a:pt x="768223" y="170687"/>
                </a:lnTo>
                <a:lnTo>
                  <a:pt x="780541" y="167512"/>
                </a:lnTo>
                <a:lnTo>
                  <a:pt x="777366" y="155194"/>
                </a:lnTo>
                <a:close/>
              </a:path>
              <a:path w="1370329" h="384175">
                <a:moveTo>
                  <a:pt x="752728" y="161671"/>
                </a:moveTo>
                <a:lnTo>
                  <a:pt x="740410" y="164846"/>
                </a:lnTo>
                <a:lnTo>
                  <a:pt x="743712" y="177165"/>
                </a:lnTo>
                <a:lnTo>
                  <a:pt x="756030" y="173990"/>
                </a:lnTo>
                <a:lnTo>
                  <a:pt x="752728" y="161671"/>
                </a:lnTo>
                <a:close/>
              </a:path>
              <a:path w="1370329" h="384175">
                <a:moveTo>
                  <a:pt x="728217" y="168148"/>
                </a:moveTo>
                <a:lnTo>
                  <a:pt x="715899" y="171323"/>
                </a:lnTo>
                <a:lnTo>
                  <a:pt x="719074" y="183642"/>
                </a:lnTo>
                <a:lnTo>
                  <a:pt x="731392" y="180467"/>
                </a:lnTo>
                <a:lnTo>
                  <a:pt x="728217" y="168148"/>
                </a:lnTo>
                <a:close/>
              </a:path>
              <a:path w="1370329" h="384175">
                <a:moveTo>
                  <a:pt x="703579" y="174625"/>
                </a:moveTo>
                <a:lnTo>
                  <a:pt x="691388" y="177800"/>
                </a:lnTo>
                <a:lnTo>
                  <a:pt x="694563" y="190119"/>
                </a:lnTo>
                <a:lnTo>
                  <a:pt x="706882" y="186944"/>
                </a:lnTo>
                <a:lnTo>
                  <a:pt x="703579" y="174625"/>
                </a:lnTo>
                <a:close/>
              </a:path>
              <a:path w="1370329" h="384175">
                <a:moveTo>
                  <a:pt x="679069" y="181101"/>
                </a:moveTo>
                <a:lnTo>
                  <a:pt x="666750" y="184276"/>
                </a:lnTo>
                <a:lnTo>
                  <a:pt x="670051" y="196596"/>
                </a:lnTo>
                <a:lnTo>
                  <a:pt x="682244" y="193294"/>
                </a:lnTo>
                <a:lnTo>
                  <a:pt x="679069" y="181101"/>
                </a:lnTo>
                <a:close/>
              </a:path>
              <a:path w="1370329" h="384175">
                <a:moveTo>
                  <a:pt x="654430" y="187579"/>
                </a:moveTo>
                <a:lnTo>
                  <a:pt x="642238" y="190754"/>
                </a:lnTo>
                <a:lnTo>
                  <a:pt x="645413" y="203073"/>
                </a:lnTo>
                <a:lnTo>
                  <a:pt x="657733" y="199771"/>
                </a:lnTo>
                <a:lnTo>
                  <a:pt x="654430" y="187579"/>
                </a:lnTo>
                <a:close/>
              </a:path>
              <a:path w="1370329" h="384175">
                <a:moveTo>
                  <a:pt x="629920" y="194056"/>
                </a:moveTo>
                <a:lnTo>
                  <a:pt x="617601" y="197231"/>
                </a:lnTo>
                <a:lnTo>
                  <a:pt x="620902" y="209550"/>
                </a:lnTo>
                <a:lnTo>
                  <a:pt x="633222" y="206248"/>
                </a:lnTo>
                <a:lnTo>
                  <a:pt x="629920" y="194056"/>
                </a:lnTo>
                <a:close/>
              </a:path>
              <a:path w="1370329" h="384175">
                <a:moveTo>
                  <a:pt x="605409" y="200533"/>
                </a:moveTo>
                <a:lnTo>
                  <a:pt x="593089" y="203708"/>
                </a:lnTo>
                <a:lnTo>
                  <a:pt x="596264" y="216026"/>
                </a:lnTo>
                <a:lnTo>
                  <a:pt x="608584" y="212725"/>
                </a:lnTo>
                <a:lnTo>
                  <a:pt x="605409" y="200533"/>
                </a:lnTo>
                <a:close/>
              </a:path>
              <a:path w="1370329" h="384175">
                <a:moveTo>
                  <a:pt x="580771" y="206883"/>
                </a:moveTo>
                <a:lnTo>
                  <a:pt x="568578" y="210185"/>
                </a:lnTo>
                <a:lnTo>
                  <a:pt x="571753" y="222504"/>
                </a:lnTo>
                <a:lnTo>
                  <a:pt x="584073" y="219201"/>
                </a:lnTo>
                <a:lnTo>
                  <a:pt x="580771" y="206883"/>
                </a:lnTo>
                <a:close/>
              </a:path>
              <a:path w="1370329" h="384175">
                <a:moveTo>
                  <a:pt x="556260" y="213360"/>
                </a:moveTo>
                <a:lnTo>
                  <a:pt x="543940" y="216662"/>
                </a:lnTo>
                <a:lnTo>
                  <a:pt x="547242" y="228981"/>
                </a:lnTo>
                <a:lnTo>
                  <a:pt x="559435" y="225679"/>
                </a:lnTo>
                <a:lnTo>
                  <a:pt x="556260" y="213360"/>
                </a:lnTo>
                <a:close/>
              </a:path>
              <a:path w="1370329" h="384175">
                <a:moveTo>
                  <a:pt x="531622" y="219837"/>
                </a:moveTo>
                <a:lnTo>
                  <a:pt x="519429" y="223138"/>
                </a:lnTo>
                <a:lnTo>
                  <a:pt x="522604" y="235331"/>
                </a:lnTo>
                <a:lnTo>
                  <a:pt x="534924" y="232156"/>
                </a:lnTo>
                <a:lnTo>
                  <a:pt x="531622" y="219837"/>
                </a:lnTo>
                <a:close/>
              </a:path>
              <a:path w="1370329" h="384175">
                <a:moveTo>
                  <a:pt x="507111" y="226313"/>
                </a:moveTo>
                <a:lnTo>
                  <a:pt x="494791" y="229616"/>
                </a:lnTo>
                <a:lnTo>
                  <a:pt x="498094" y="241808"/>
                </a:lnTo>
                <a:lnTo>
                  <a:pt x="510413" y="238633"/>
                </a:lnTo>
                <a:lnTo>
                  <a:pt x="507111" y="226313"/>
                </a:lnTo>
                <a:close/>
              </a:path>
              <a:path w="1370329" h="384175">
                <a:moveTo>
                  <a:pt x="482600" y="232791"/>
                </a:moveTo>
                <a:lnTo>
                  <a:pt x="470280" y="236093"/>
                </a:lnTo>
                <a:lnTo>
                  <a:pt x="473455" y="248285"/>
                </a:lnTo>
                <a:lnTo>
                  <a:pt x="485775" y="245110"/>
                </a:lnTo>
                <a:lnTo>
                  <a:pt x="482600" y="232791"/>
                </a:lnTo>
                <a:close/>
              </a:path>
              <a:path w="1370329" h="384175">
                <a:moveTo>
                  <a:pt x="457962" y="239268"/>
                </a:moveTo>
                <a:lnTo>
                  <a:pt x="445770" y="242570"/>
                </a:lnTo>
                <a:lnTo>
                  <a:pt x="448945" y="254762"/>
                </a:lnTo>
                <a:lnTo>
                  <a:pt x="461263" y="251587"/>
                </a:lnTo>
                <a:lnTo>
                  <a:pt x="457962" y="239268"/>
                </a:lnTo>
                <a:close/>
              </a:path>
              <a:path w="1370329" h="384175">
                <a:moveTo>
                  <a:pt x="433450" y="245745"/>
                </a:moveTo>
                <a:lnTo>
                  <a:pt x="421132" y="249047"/>
                </a:lnTo>
                <a:lnTo>
                  <a:pt x="424434" y="261238"/>
                </a:lnTo>
                <a:lnTo>
                  <a:pt x="436625" y="258063"/>
                </a:lnTo>
                <a:lnTo>
                  <a:pt x="433450" y="245745"/>
                </a:lnTo>
                <a:close/>
              </a:path>
              <a:path w="1370329" h="384175">
                <a:moveTo>
                  <a:pt x="408813" y="252222"/>
                </a:moveTo>
                <a:lnTo>
                  <a:pt x="396621" y="255397"/>
                </a:lnTo>
                <a:lnTo>
                  <a:pt x="399796" y="267716"/>
                </a:lnTo>
                <a:lnTo>
                  <a:pt x="412114" y="264541"/>
                </a:lnTo>
                <a:lnTo>
                  <a:pt x="408813" y="252222"/>
                </a:lnTo>
                <a:close/>
              </a:path>
              <a:path w="1370329" h="384175">
                <a:moveTo>
                  <a:pt x="384301" y="258699"/>
                </a:moveTo>
                <a:lnTo>
                  <a:pt x="371983" y="261874"/>
                </a:lnTo>
                <a:lnTo>
                  <a:pt x="375285" y="274193"/>
                </a:lnTo>
                <a:lnTo>
                  <a:pt x="387476" y="271018"/>
                </a:lnTo>
                <a:lnTo>
                  <a:pt x="384301" y="258699"/>
                </a:lnTo>
                <a:close/>
              </a:path>
              <a:path w="1370329" h="384175">
                <a:moveTo>
                  <a:pt x="359790" y="265175"/>
                </a:moveTo>
                <a:lnTo>
                  <a:pt x="347472" y="268350"/>
                </a:lnTo>
                <a:lnTo>
                  <a:pt x="350647" y="280670"/>
                </a:lnTo>
                <a:lnTo>
                  <a:pt x="362965" y="277495"/>
                </a:lnTo>
                <a:lnTo>
                  <a:pt x="359790" y="265175"/>
                </a:lnTo>
                <a:close/>
              </a:path>
              <a:path w="1370329" h="384175">
                <a:moveTo>
                  <a:pt x="335152" y="271653"/>
                </a:moveTo>
                <a:lnTo>
                  <a:pt x="322961" y="274828"/>
                </a:lnTo>
                <a:lnTo>
                  <a:pt x="326136" y="287147"/>
                </a:lnTo>
                <a:lnTo>
                  <a:pt x="338454" y="283845"/>
                </a:lnTo>
                <a:lnTo>
                  <a:pt x="335152" y="271653"/>
                </a:lnTo>
                <a:close/>
              </a:path>
              <a:path w="1370329" h="384175">
                <a:moveTo>
                  <a:pt x="310641" y="278130"/>
                </a:moveTo>
                <a:lnTo>
                  <a:pt x="298323" y="281305"/>
                </a:lnTo>
                <a:lnTo>
                  <a:pt x="301625" y="293624"/>
                </a:lnTo>
                <a:lnTo>
                  <a:pt x="313816" y="290322"/>
                </a:lnTo>
                <a:lnTo>
                  <a:pt x="310641" y="278130"/>
                </a:lnTo>
                <a:close/>
              </a:path>
              <a:path w="1370329" h="384175">
                <a:moveTo>
                  <a:pt x="286003" y="284607"/>
                </a:moveTo>
                <a:lnTo>
                  <a:pt x="273812" y="287782"/>
                </a:lnTo>
                <a:lnTo>
                  <a:pt x="276987" y="300100"/>
                </a:lnTo>
                <a:lnTo>
                  <a:pt x="289305" y="296799"/>
                </a:lnTo>
                <a:lnTo>
                  <a:pt x="286003" y="284607"/>
                </a:lnTo>
                <a:close/>
              </a:path>
              <a:path w="1370329" h="384175">
                <a:moveTo>
                  <a:pt x="261492" y="291084"/>
                </a:moveTo>
                <a:lnTo>
                  <a:pt x="249174" y="294259"/>
                </a:lnTo>
                <a:lnTo>
                  <a:pt x="252475" y="306578"/>
                </a:lnTo>
                <a:lnTo>
                  <a:pt x="264667" y="303275"/>
                </a:lnTo>
                <a:lnTo>
                  <a:pt x="261492" y="291084"/>
                </a:lnTo>
                <a:close/>
              </a:path>
              <a:path w="1370329" h="384175">
                <a:moveTo>
                  <a:pt x="236982" y="297561"/>
                </a:moveTo>
                <a:lnTo>
                  <a:pt x="224662" y="300736"/>
                </a:lnTo>
                <a:lnTo>
                  <a:pt x="227837" y="313055"/>
                </a:lnTo>
                <a:lnTo>
                  <a:pt x="240157" y="309753"/>
                </a:lnTo>
                <a:lnTo>
                  <a:pt x="236982" y="297561"/>
                </a:lnTo>
                <a:close/>
              </a:path>
              <a:path w="1370329" h="384175">
                <a:moveTo>
                  <a:pt x="212344" y="303911"/>
                </a:moveTo>
                <a:lnTo>
                  <a:pt x="200025" y="307213"/>
                </a:lnTo>
                <a:lnTo>
                  <a:pt x="203326" y="319532"/>
                </a:lnTo>
                <a:lnTo>
                  <a:pt x="215646" y="316230"/>
                </a:lnTo>
                <a:lnTo>
                  <a:pt x="212344" y="303911"/>
                </a:lnTo>
                <a:close/>
              </a:path>
              <a:path w="1370329" h="384175">
                <a:moveTo>
                  <a:pt x="187833" y="310388"/>
                </a:moveTo>
                <a:lnTo>
                  <a:pt x="175513" y="313690"/>
                </a:lnTo>
                <a:lnTo>
                  <a:pt x="178815" y="326009"/>
                </a:lnTo>
                <a:lnTo>
                  <a:pt x="191008" y="322707"/>
                </a:lnTo>
                <a:lnTo>
                  <a:pt x="187833" y="310388"/>
                </a:lnTo>
                <a:close/>
              </a:path>
              <a:path w="1370329" h="384175">
                <a:moveTo>
                  <a:pt x="163195" y="316865"/>
                </a:moveTo>
                <a:lnTo>
                  <a:pt x="151002" y="320167"/>
                </a:lnTo>
                <a:lnTo>
                  <a:pt x="154177" y="332359"/>
                </a:lnTo>
                <a:lnTo>
                  <a:pt x="166497" y="329184"/>
                </a:lnTo>
                <a:lnTo>
                  <a:pt x="163195" y="316865"/>
                </a:lnTo>
                <a:close/>
              </a:path>
              <a:path w="1370329" h="384175">
                <a:moveTo>
                  <a:pt x="138684" y="323342"/>
                </a:moveTo>
                <a:lnTo>
                  <a:pt x="126364" y="326644"/>
                </a:lnTo>
                <a:lnTo>
                  <a:pt x="129666" y="338836"/>
                </a:lnTo>
                <a:lnTo>
                  <a:pt x="141859" y="335661"/>
                </a:lnTo>
                <a:lnTo>
                  <a:pt x="138684" y="323342"/>
                </a:lnTo>
                <a:close/>
              </a:path>
              <a:path w="1370329" h="384175">
                <a:moveTo>
                  <a:pt x="114173" y="329819"/>
                </a:moveTo>
                <a:lnTo>
                  <a:pt x="101853" y="333121"/>
                </a:lnTo>
                <a:lnTo>
                  <a:pt x="105028" y="345313"/>
                </a:lnTo>
                <a:lnTo>
                  <a:pt x="117348" y="342138"/>
                </a:lnTo>
                <a:lnTo>
                  <a:pt x="114173" y="329819"/>
                </a:lnTo>
                <a:close/>
              </a:path>
              <a:path w="1370329" h="384175">
                <a:moveTo>
                  <a:pt x="64008" y="310261"/>
                </a:moveTo>
                <a:lnTo>
                  <a:pt x="0" y="366395"/>
                </a:lnTo>
                <a:lnTo>
                  <a:pt x="83438" y="383921"/>
                </a:lnTo>
                <a:lnTo>
                  <a:pt x="76202" y="356488"/>
                </a:lnTo>
                <a:lnTo>
                  <a:pt x="62991" y="356488"/>
                </a:lnTo>
                <a:lnTo>
                  <a:pt x="59816" y="344170"/>
                </a:lnTo>
                <a:lnTo>
                  <a:pt x="65024" y="342773"/>
                </a:lnTo>
                <a:lnTo>
                  <a:pt x="72584" y="342773"/>
                </a:lnTo>
                <a:lnTo>
                  <a:pt x="64008" y="310261"/>
                </a:lnTo>
                <a:close/>
              </a:path>
              <a:path w="1370329" h="384175">
                <a:moveTo>
                  <a:pt x="65024" y="342773"/>
                </a:moveTo>
                <a:lnTo>
                  <a:pt x="59816" y="344170"/>
                </a:lnTo>
                <a:lnTo>
                  <a:pt x="62991" y="356488"/>
                </a:lnTo>
                <a:lnTo>
                  <a:pt x="68199" y="355092"/>
                </a:lnTo>
                <a:lnTo>
                  <a:pt x="65024" y="342773"/>
                </a:lnTo>
                <a:close/>
              </a:path>
              <a:path w="1370329" h="384175">
                <a:moveTo>
                  <a:pt x="72584" y="342773"/>
                </a:moveTo>
                <a:lnTo>
                  <a:pt x="65024" y="342773"/>
                </a:lnTo>
                <a:lnTo>
                  <a:pt x="68199" y="355092"/>
                </a:lnTo>
                <a:lnTo>
                  <a:pt x="62991" y="356488"/>
                </a:lnTo>
                <a:lnTo>
                  <a:pt x="76202" y="356488"/>
                </a:lnTo>
                <a:lnTo>
                  <a:pt x="72584" y="342773"/>
                </a:lnTo>
                <a:close/>
              </a:path>
              <a:path w="1370329" h="384175">
                <a:moveTo>
                  <a:pt x="89535" y="336296"/>
                </a:moveTo>
                <a:lnTo>
                  <a:pt x="77215" y="339598"/>
                </a:lnTo>
                <a:lnTo>
                  <a:pt x="80517" y="351790"/>
                </a:lnTo>
                <a:lnTo>
                  <a:pt x="92837" y="348615"/>
                </a:lnTo>
                <a:lnTo>
                  <a:pt x="89535" y="336296"/>
                </a:lnTo>
                <a:close/>
              </a:path>
            </a:pathLst>
          </a:custGeom>
          <a:solidFill>
            <a:srgbClr val="FF0000"/>
          </a:solidFill>
        </p:spPr>
        <p:txBody>
          <a:bodyPr wrap="square" lIns="0" tIns="0" rIns="0" bIns="0" rtlCol="0"/>
          <a:lstStyle/>
          <a:p>
            <a:endParaRPr/>
          </a:p>
        </p:txBody>
      </p:sp>
      <p:sp>
        <p:nvSpPr>
          <p:cNvPr id="24" name="object 24"/>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25" name="object 25"/>
          <p:cNvSpPr txBox="1"/>
          <p:nvPr/>
        </p:nvSpPr>
        <p:spPr>
          <a:xfrm>
            <a:off x="8009636" y="346075"/>
            <a:ext cx="1096645" cy="299720"/>
          </a:xfrm>
          <a:prstGeom prst="rect">
            <a:avLst/>
          </a:prstGeom>
        </p:spPr>
        <p:txBody>
          <a:bodyPr vert="horz" wrap="square" lIns="0" tIns="12700" rIns="0" bIns="0" rtlCol="0">
            <a:spAutoFit/>
          </a:bodyPr>
          <a:lstStyle/>
          <a:p>
            <a:pPr marL="12700">
              <a:spcBef>
                <a:spcPts val="100"/>
              </a:spcBef>
            </a:pPr>
            <a:r>
              <a:rPr b="1" spc="-40" dirty="0">
                <a:solidFill>
                  <a:srgbClr val="5F5F5F"/>
                </a:solidFill>
                <a:latin typeface="Arial"/>
                <a:cs typeface="Arial"/>
              </a:rPr>
              <a:t>Test </a:t>
            </a:r>
            <a:r>
              <a:rPr b="1" dirty="0">
                <a:solidFill>
                  <a:srgbClr val="5F5F5F"/>
                </a:solidFill>
                <a:latin typeface="Arial"/>
                <a:cs typeface="Arial"/>
              </a:rPr>
              <a:t>du</a:t>
            </a:r>
            <a:r>
              <a:rPr b="1" spc="-30" dirty="0">
                <a:solidFill>
                  <a:srgbClr val="5F5F5F"/>
                </a:solidFill>
                <a:latin typeface="Arial"/>
                <a:cs typeface="Arial"/>
              </a:rPr>
              <a:t> </a:t>
            </a:r>
            <a:r>
              <a:rPr b="1" i="1" dirty="0">
                <a:solidFill>
                  <a:srgbClr val="5F5F5F"/>
                </a:solidFill>
                <a:latin typeface="Symbol"/>
                <a:cs typeface="Symbol"/>
              </a:rPr>
              <a:t></a:t>
            </a:r>
            <a:r>
              <a:rPr b="1" baseline="25462" dirty="0">
                <a:solidFill>
                  <a:srgbClr val="5F5F5F"/>
                </a:solidFill>
                <a:latin typeface="Arial"/>
                <a:cs typeface="Arial"/>
              </a:rPr>
              <a:t>2</a:t>
            </a:r>
            <a:endParaRPr baseline="25462">
              <a:latin typeface="Arial"/>
              <a:cs typeface="Arial"/>
            </a:endParaRPr>
          </a:p>
        </p:txBody>
      </p:sp>
      <p:sp>
        <p:nvSpPr>
          <p:cNvPr id="26" name="object 26"/>
          <p:cNvSpPr txBox="1"/>
          <p:nvPr/>
        </p:nvSpPr>
        <p:spPr>
          <a:xfrm>
            <a:off x="1781657" y="3664711"/>
            <a:ext cx="5104130" cy="574040"/>
          </a:xfrm>
          <a:prstGeom prst="rect">
            <a:avLst/>
          </a:prstGeom>
        </p:spPr>
        <p:txBody>
          <a:bodyPr vert="horz" wrap="square" lIns="0" tIns="12700" rIns="0" bIns="0" rtlCol="0">
            <a:spAutoFit/>
          </a:bodyPr>
          <a:lstStyle/>
          <a:p>
            <a:pPr marL="1931670" marR="5080" indent="-1919605">
              <a:spcBef>
                <a:spcPts val="100"/>
              </a:spcBef>
            </a:pPr>
            <a:r>
              <a:rPr spc="-5" dirty="0">
                <a:latin typeface="Arial"/>
                <a:cs typeface="Arial"/>
              </a:rPr>
              <a:t>Si hasard </a:t>
            </a:r>
            <a:r>
              <a:rPr dirty="0">
                <a:latin typeface="Arial"/>
                <a:cs typeface="Arial"/>
              </a:rPr>
              <a:t>: </a:t>
            </a:r>
            <a:r>
              <a:rPr spc="-5" dirty="0">
                <a:latin typeface="Arial"/>
                <a:cs typeface="Arial"/>
              </a:rPr>
              <a:t>même nb de DC </a:t>
            </a:r>
            <a:r>
              <a:rPr dirty="0">
                <a:latin typeface="Arial"/>
                <a:cs typeface="Arial"/>
              </a:rPr>
              <a:t>et </a:t>
            </a:r>
            <a:r>
              <a:rPr spc="-5" dirty="0">
                <a:latin typeface="Arial"/>
                <a:cs typeface="Arial"/>
              </a:rPr>
              <a:t>de vivants dans les  </a:t>
            </a:r>
            <a:r>
              <a:rPr dirty="0">
                <a:latin typeface="Arial"/>
                <a:cs typeface="Arial"/>
              </a:rPr>
              <a:t>2</a:t>
            </a:r>
            <a:r>
              <a:rPr spc="-10" dirty="0">
                <a:latin typeface="Arial"/>
                <a:cs typeface="Arial"/>
              </a:rPr>
              <a:t> </a:t>
            </a:r>
            <a:r>
              <a:rPr spc="-5" dirty="0">
                <a:latin typeface="Arial"/>
                <a:cs typeface="Arial"/>
              </a:rPr>
              <a:t>groupes…</a:t>
            </a:r>
            <a:endParaRPr>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14</a:t>
            </a:r>
            <a:endParaRPr sz="2000">
              <a:latin typeface="Arial"/>
              <a:cs typeface="Arial"/>
            </a:endParaRPr>
          </a:p>
        </p:txBody>
      </p:sp>
      <p:sp>
        <p:nvSpPr>
          <p:cNvPr id="3" name="object 3"/>
          <p:cNvSpPr/>
          <p:nvPr/>
        </p:nvSpPr>
        <p:spPr>
          <a:xfrm>
            <a:off x="8040752" y="742950"/>
            <a:ext cx="1881505" cy="0"/>
          </a:xfrm>
          <a:custGeom>
            <a:avLst/>
            <a:gdLst/>
            <a:ahLst/>
            <a:cxnLst/>
            <a:rect l="l" t="t" r="r" b="b"/>
            <a:pathLst>
              <a:path w="1881504">
                <a:moveTo>
                  <a:pt x="0" y="0"/>
                </a:moveTo>
                <a:lnTo>
                  <a:pt x="1881124" y="0"/>
                </a:lnTo>
              </a:path>
            </a:pathLst>
          </a:custGeom>
          <a:ln w="9525">
            <a:solidFill>
              <a:srgbClr val="99CCCC"/>
            </a:solidFill>
          </a:ln>
        </p:spPr>
        <p:txBody>
          <a:bodyPr wrap="square" lIns="0" tIns="0" rIns="0" bIns="0" rtlCol="0"/>
          <a:lstStyle/>
          <a:p>
            <a:endParaRPr/>
          </a:p>
        </p:txBody>
      </p:sp>
      <p:sp>
        <p:nvSpPr>
          <p:cNvPr id="4" name="object 4"/>
          <p:cNvSpPr/>
          <p:nvPr/>
        </p:nvSpPr>
        <p:spPr>
          <a:xfrm>
            <a:off x="2682875" y="742950"/>
            <a:ext cx="965200" cy="0"/>
          </a:xfrm>
          <a:custGeom>
            <a:avLst/>
            <a:gdLst/>
            <a:ahLst/>
            <a:cxnLst/>
            <a:rect l="l" t="t" r="r" b="b"/>
            <a:pathLst>
              <a:path w="965200">
                <a:moveTo>
                  <a:pt x="0" y="0"/>
                </a:moveTo>
                <a:lnTo>
                  <a:pt x="965200" y="0"/>
                </a:lnTo>
              </a:path>
            </a:pathLst>
          </a:custGeom>
          <a:ln w="9525">
            <a:solidFill>
              <a:srgbClr val="99CCCC"/>
            </a:solidFill>
          </a:ln>
        </p:spPr>
        <p:txBody>
          <a:bodyPr wrap="square" lIns="0" tIns="0" rIns="0" bIns="0" rtlCol="0"/>
          <a:lstStyle/>
          <a:p>
            <a:endParaRPr/>
          </a:p>
        </p:txBody>
      </p:sp>
      <p:sp>
        <p:nvSpPr>
          <p:cNvPr id="5" name="object 5"/>
          <p:cNvSpPr/>
          <p:nvPr/>
        </p:nvSpPr>
        <p:spPr>
          <a:xfrm>
            <a:off x="3648075" y="620713"/>
            <a:ext cx="4392930" cy="548005"/>
          </a:xfrm>
          <a:custGeom>
            <a:avLst/>
            <a:gdLst/>
            <a:ahLst/>
            <a:cxnLst/>
            <a:rect l="l" t="t" r="r" b="b"/>
            <a:pathLst>
              <a:path w="4392930" h="548005">
                <a:moveTo>
                  <a:pt x="0" y="547687"/>
                </a:moveTo>
                <a:lnTo>
                  <a:pt x="4392676" y="547687"/>
                </a:lnTo>
                <a:lnTo>
                  <a:pt x="4392676" y="0"/>
                </a:lnTo>
                <a:lnTo>
                  <a:pt x="0" y="0"/>
                </a:lnTo>
                <a:lnTo>
                  <a:pt x="0" y="547687"/>
                </a:lnTo>
                <a:close/>
              </a:path>
            </a:pathLst>
          </a:custGeom>
          <a:solidFill>
            <a:srgbClr val="FFFFFF"/>
          </a:solidFill>
        </p:spPr>
        <p:txBody>
          <a:bodyPr wrap="square" lIns="0" tIns="0" rIns="0" bIns="0" rtlCol="0"/>
          <a:lstStyle/>
          <a:p>
            <a:endParaRPr/>
          </a:p>
        </p:txBody>
      </p:sp>
      <p:sp>
        <p:nvSpPr>
          <p:cNvPr id="11" name="object 11"/>
          <p:cNvSpPr/>
          <p:nvPr/>
        </p:nvSpPr>
        <p:spPr>
          <a:xfrm>
            <a:off x="7700771" y="568452"/>
            <a:ext cx="537972" cy="679703"/>
          </a:xfrm>
          <a:prstGeom prst="rect">
            <a:avLst/>
          </a:prstGeom>
          <a:blipFill>
            <a:blip r:embed="rId2"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3746944" y="391667"/>
            <a:ext cx="4392930" cy="401392"/>
          </a:xfrm>
          <a:prstGeom prst="rect">
            <a:avLst/>
          </a:prstGeom>
          <a:ln w="9525">
            <a:solidFill>
              <a:srgbClr val="000000"/>
            </a:solidFill>
          </a:ln>
        </p:spPr>
        <p:txBody>
          <a:bodyPr vert="horz" wrap="square" lIns="0" tIns="31750" rIns="0" bIns="0" rtlCol="0" anchor="ctr">
            <a:spAutoFit/>
          </a:bodyPr>
          <a:lstStyle/>
          <a:p>
            <a:pPr marL="91440">
              <a:lnSpc>
                <a:spcPct val="100000"/>
              </a:lnSpc>
              <a:spcBef>
                <a:spcPts val="250"/>
              </a:spcBef>
            </a:pPr>
            <a:r>
              <a:rPr sz="2400" dirty="0">
                <a:solidFill>
                  <a:srgbClr val="5F5F5F"/>
                </a:solidFill>
                <a:latin typeface="Comic Sans MS"/>
                <a:cs typeface="Comic Sans MS"/>
              </a:rPr>
              <a:t>PLAN </a:t>
            </a:r>
            <a:r>
              <a:rPr sz="2400" spc="-5" dirty="0">
                <a:solidFill>
                  <a:srgbClr val="5F5F5F"/>
                </a:solidFill>
                <a:latin typeface="Comic Sans MS"/>
                <a:cs typeface="Comic Sans MS"/>
              </a:rPr>
              <a:t>G</a:t>
            </a:r>
            <a:r>
              <a:rPr sz="2400" spc="-5" dirty="0">
                <a:solidFill>
                  <a:srgbClr val="5F5F5F"/>
                </a:solidFill>
              </a:rPr>
              <a:t>É</a:t>
            </a:r>
            <a:r>
              <a:rPr sz="2400" spc="-5" dirty="0">
                <a:solidFill>
                  <a:srgbClr val="5F5F5F"/>
                </a:solidFill>
                <a:latin typeface="Comic Sans MS"/>
                <a:cs typeface="Comic Sans MS"/>
              </a:rPr>
              <a:t>N</a:t>
            </a:r>
            <a:r>
              <a:rPr sz="2400" spc="-5" dirty="0">
                <a:solidFill>
                  <a:srgbClr val="5F5F5F"/>
                </a:solidFill>
              </a:rPr>
              <a:t>É</a:t>
            </a:r>
            <a:r>
              <a:rPr sz="2400" spc="-5" dirty="0">
                <a:solidFill>
                  <a:srgbClr val="5F5F5F"/>
                </a:solidFill>
                <a:latin typeface="Comic Sans MS"/>
                <a:cs typeface="Comic Sans MS"/>
              </a:rPr>
              <a:t>RAL </a:t>
            </a:r>
            <a:r>
              <a:rPr sz="2400" dirty="0">
                <a:solidFill>
                  <a:srgbClr val="5F5F5F"/>
                </a:solidFill>
                <a:latin typeface="Comic Sans MS"/>
                <a:cs typeface="Comic Sans MS"/>
              </a:rPr>
              <a:t>DU</a:t>
            </a:r>
            <a:r>
              <a:rPr sz="2400" spc="-80" dirty="0">
                <a:solidFill>
                  <a:srgbClr val="5F5F5F"/>
                </a:solidFill>
                <a:latin typeface="Comic Sans MS"/>
                <a:cs typeface="Comic Sans MS"/>
              </a:rPr>
              <a:t> </a:t>
            </a:r>
            <a:r>
              <a:rPr sz="2400" dirty="0">
                <a:solidFill>
                  <a:srgbClr val="5F5F5F"/>
                </a:solidFill>
                <a:latin typeface="Comic Sans MS"/>
                <a:cs typeface="Comic Sans MS"/>
              </a:rPr>
              <a:t>COURS</a:t>
            </a:r>
            <a:endParaRPr sz="2400">
              <a:latin typeface="Comic Sans MS"/>
              <a:cs typeface="Comic Sans MS"/>
            </a:endParaRPr>
          </a:p>
        </p:txBody>
      </p:sp>
      <p:sp>
        <p:nvSpPr>
          <p:cNvPr id="13" name="object 13"/>
          <p:cNvSpPr txBox="1"/>
          <p:nvPr/>
        </p:nvSpPr>
        <p:spPr>
          <a:xfrm>
            <a:off x="2490317" y="1596644"/>
            <a:ext cx="2598420" cy="345440"/>
          </a:xfrm>
          <a:prstGeom prst="rect">
            <a:avLst/>
          </a:prstGeom>
        </p:spPr>
        <p:txBody>
          <a:bodyPr vert="horz" wrap="square" lIns="0" tIns="12700" rIns="0" bIns="0" rtlCol="0">
            <a:spAutoFit/>
          </a:bodyPr>
          <a:lstStyle/>
          <a:p>
            <a:pPr marL="12700">
              <a:spcBef>
                <a:spcPts val="100"/>
              </a:spcBef>
            </a:pPr>
            <a:r>
              <a:rPr sz="2100" b="1" dirty="0">
                <a:latin typeface="Verdana"/>
                <a:cs typeface="Verdana"/>
              </a:rPr>
              <a:t>1 -</a:t>
            </a:r>
            <a:r>
              <a:rPr sz="2100" b="1" spc="-105" dirty="0">
                <a:latin typeface="Verdana"/>
                <a:cs typeface="Verdana"/>
              </a:rPr>
              <a:t> </a:t>
            </a:r>
            <a:r>
              <a:rPr sz="2100" b="1" dirty="0">
                <a:latin typeface="Verdana"/>
                <a:cs typeface="Verdana"/>
              </a:rPr>
              <a:t>Biostatistique</a:t>
            </a:r>
            <a:endParaRPr sz="2100">
              <a:latin typeface="Verdana"/>
              <a:cs typeface="Verdana"/>
            </a:endParaRPr>
          </a:p>
        </p:txBody>
      </p:sp>
      <p:sp>
        <p:nvSpPr>
          <p:cNvPr id="14" name="object 14"/>
          <p:cNvSpPr txBox="1">
            <a:spLocks noGrp="1"/>
          </p:cNvSpPr>
          <p:nvPr>
            <p:ph type="body" idx="1"/>
          </p:nvPr>
        </p:nvSpPr>
        <p:spPr>
          <a:xfrm>
            <a:off x="2362200" y="1825626"/>
            <a:ext cx="10515600" cy="2898229"/>
          </a:xfrm>
          <a:prstGeom prst="rect">
            <a:avLst/>
          </a:prstGeom>
        </p:spPr>
        <p:txBody>
          <a:bodyPr vert="horz" wrap="square" lIns="0" tIns="12700" rIns="0" bIns="0" rtlCol="0">
            <a:spAutoFit/>
          </a:bodyPr>
          <a:lstStyle/>
          <a:p>
            <a:pPr marL="818515" indent="-278765">
              <a:lnSpc>
                <a:spcPct val="100000"/>
              </a:lnSpc>
              <a:spcBef>
                <a:spcPts val="100"/>
              </a:spcBef>
              <a:buAutoNum type="arabicPlain" startAt="2"/>
              <a:tabLst>
                <a:tab pos="819785" algn="l"/>
              </a:tabLst>
            </a:pPr>
            <a:r>
              <a:rPr dirty="0"/>
              <a:t>- </a:t>
            </a:r>
            <a:r>
              <a:rPr spc="-5" dirty="0"/>
              <a:t>Statistique</a:t>
            </a:r>
            <a:r>
              <a:rPr spc="-15" dirty="0"/>
              <a:t> </a:t>
            </a:r>
            <a:r>
              <a:rPr spc="-5" dirty="0"/>
              <a:t>Descriptive</a:t>
            </a:r>
          </a:p>
          <a:p>
            <a:pPr marL="527050">
              <a:lnSpc>
                <a:spcPct val="100000"/>
              </a:lnSpc>
              <a:spcBef>
                <a:spcPts val="45"/>
              </a:spcBef>
              <a:buAutoNum type="arabicPlain" startAt="2"/>
            </a:pPr>
            <a:endParaRPr sz="2150">
              <a:latin typeface="Times New Roman"/>
              <a:cs typeface="Times New Roman"/>
            </a:endParaRPr>
          </a:p>
          <a:p>
            <a:pPr marL="818515" indent="-278765">
              <a:lnSpc>
                <a:spcPct val="100000"/>
              </a:lnSpc>
              <a:spcBef>
                <a:spcPts val="5"/>
              </a:spcBef>
              <a:buAutoNum type="arabicPlain" startAt="2"/>
              <a:tabLst>
                <a:tab pos="819785" algn="l"/>
              </a:tabLst>
            </a:pPr>
            <a:r>
              <a:rPr dirty="0">
                <a:solidFill>
                  <a:srgbClr val="006666"/>
                </a:solidFill>
              </a:rPr>
              <a:t>- </a:t>
            </a:r>
            <a:r>
              <a:rPr spc="-5" dirty="0">
                <a:solidFill>
                  <a:srgbClr val="006666"/>
                </a:solidFill>
              </a:rPr>
              <a:t>Statistique</a:t>
            </a:r>
            <a:r>
              <a:rPr spc="-15" dirty="0">
                <a:solidFill>
                  <a:srgbClr val="006666"/>
                </a:solidFill>
              </a:rPr>
              <a:t> </a:t>
            </a:r>
            <a:r>
              <a:rPr spc="-5" dirty="0">
                <a:solidFill>
                  <a:srgbClr val="006666"/>
                </a:solidFill>
              </a:rPr>
              <a:t>Déductive</a:t>
            </a:r>
          </a:p>
          <a:p>
            <a:pPr marL="527050">
              <a:lnSpc>
                <a:spcPct val="100000"/>
              </a:lnSpc>
              <a:spcBef>
                <a:spcPts val="40"/>
              </a:spcBef>
              <a:buAutoNum type="arabicPlain" startAt="2"/>
            </a:pPr>
            <a:endParaRPr sz="2150">
              <a:latin typeface="Times New Roman"/>
              <a:cs typeface="Times New Roman"/>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qualitatifs</a:t>
            </a:r>
            <a:endParaRPr sz="1900">
              <a:latin typeface="Verdana"/>
              <a:cs typeface="Verdana"/>
            </a:endParaRPr>
          </a:p>
          <a:p>
            <a:pPr marL="1377950" lvl="1" indent="-472440">
              <a:lnSpc>
                <a:spcPct val="100000"/>
              </a:lnSpc>
              <a:buClr>
                <a:srgbClr val="000000"/>
              </a:buClr>
              <a:buSzPct val="68421"/>
              <a:buFont typeface="Wingdings"/>
              <a:buChar char=""/>
              <a:tabLst>
                <a:tab pos="1377950" algn="l"/>
                <a:tab pos="1379220" algn="l"/>
              </a:tabLst>
            </a:pPr>
            <a:r>
              <a:rPr sz="1900" b="1" i="1" spc="-5" dirty="0">
                <a:solidFill>
                  <a:srgbClr val="006666"/>
                </a:solidFill>
                <a:latin typeface="Verdana"/>
                <a:cs typeface="Verdana"/>
              </a:rPr>
              <a:t>Liaisons entre caractères qualitatifs et</a:t>
            </a:r>
            <a:r>
              <a:rPr sz="1900" b="1" i="1" spc="20" dirty="0">
                <a:solidFill>
                  <a:srgbClr val="006666"/>
                </a:solidFill>
                <a:latin typeface="Verdana"/>
                <a:cs typeface="Verdana"/>
              </a:rPr>
              <a:t> </a:t>
            </a:r>
            <a:r>
              <a:rPr sz="1900" b="1" i="1" spc="-5" dirty="0">
                <a:solidFill>
                  <a:srgbClr val="006666"/>
                </a:solidFill>
                <a:latin typeface="Verdana"/>
                <a:cs typeface="Verdana"/>
              </a:rPr>
              <a:t>quantitatifs</a:t>
            </a:r>
            <a:endParaRPr sz="1900">
              <a:latin typeface="Verdana"/>
              <a:cs typeface="Verdana"/>
            </a:endParaRPr>
          </a:p>
          <a:p>
            <a:pPr marL="1377950" lvl="1" indent="-472440">
              <a:lnSpc>
                <a:spcPct val="100000"/>
              </a:lnSpc>
              <a:spcBef>
                <a:spcPts val="5"/>
              </a:spcBef>
              <a:buSzPct val="68421"/>
              <a:buFont typeface="Wingdings"/>
              <a:buChar char=""/>
              <a:tabLst>
                <a:tab pos="1377950" algn="l"/>
                <a:tab pos="1379220"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Tests non</a:t>
            </a:r>
            <a:r>
              <a:rPr sz="1900" b="1" i="1" dirty="0">
                <a:latin typeface="Verdana"/>
                <a:cs typeface="Verdana"/>
              </a:rPr>
              <a:t> </a:t>
            </a:r>
            <a:r>
              <a:rPr sz="1900" b="1" i="1" spc="-5" dirty="0">
                <a:latin typeface="Verdana"/>
                <a:cs typeface="Verdana"/>
              </a:rPr>
              <a:t>paramétriques</a:t>
            </a:r>
            <a:endParaRPr sz="1900">
              <a:latin typeface="Verdana"/>
              <a:cs typeface="Verdana"/>
            </a:endParaRPr>
          </a:p>
        </p:txBody>
      </p:sp>
      <p:sp>
        <p:nvSpPr>
          <p:cNvPr id="17" name="object 17"/>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15</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424113" y="2349563"/>
            <a:ext cx="2770505" cy="1224280"/>
          </a:xfrm>
          <a:custGeom>
            <a:avLst/>
            <a:gdLst/>
            <a:ahLst/>
            <a:cxnLst/>
            <a:rect l="l" t="t" r="r" b="b"/>
            <a:pathLst>
              <a:path w="2770504" h="1224279">
                <a:moveTo>
                  <a:pt x="0" y="1223962"/>
                </a:moveTo>
                <a:lnTo>
                  <a:pt x="2770124" y="1223962"/>
                </a:lnTo>
                <a:lnTo>
                  <a:pt x="2770124" y="0"/>
                </a:lnTo>
                <a:lnTo>
                  <a:pt x="0" y="0"/>
                </a:lnTo>
                <a:lnTo>
                  <a:pt x="0" y="1223962"/>
                </a:lnTo>
                <a:close/>
              </a:path>
            </a:pathLst>
          </a:custGeom>
          <a:solidFill>
            <a:srgbClr val="FFCC00"/>
          </a:solidFill>
        </p:spPr>
        <p:txBody>
          <a:bodyPr wrap="square" lIns="0" tIns="0" rIns="0" bIns="0" rtlCol="0"/>
          <a:lstStyle/>
          <a:p>
            <a:endParaRPr/>
          </a:p>
        </p:txBody>
      </p:sp>
      <p:sp>
        <p:nvSpPr>
          <p:cNvPr id="5" name="object 5"/>
          <p:cNvSpPr/>
          <p:nvPr/>
        </p:nvSpPr>
        <p:spPr>
          <a:xfrm>
            <a:off x="2424113" y="2349563"/>
            <a:ext cx="2770505" cy="1224280"/>
          </a:xfrm>
          <a:custGeom>
            <a:avLst/>
            <a:gdLst/>
            <a:ahLst/>
            <a:cxnLst/>
            <a:rect l="l" t="t" r="r" b="b"/>
            <a:pathLst>
              <a:path w="2770504" h="1224279">
                <a:moveTo>
                  <a:pt x="0" y="1223962"/>
                </a:moveTo>
                <a:lnTo>
                  <a:pt x="2770124" y="1223962"/>
                </a:lnTo>
                <a:lnTo>
                  <a:pt x="2770124" y="0"/>
                </a:lnTo>
                <a:lnTo>
                  <a:pt x="0" y="0"/>
                </a:lnTo>
                <a:lnTo>
                  <a:pt x="0" y="1223962"/>
                </a:lnTo>
                <a:close/>
              </a:path>
            </a:pathLst>
          </a:custGeom>
          <a:ln w="9525">
            <a:solidFill>
              <a:srgbClr val="000000"/>
            </a:solidFill>
          </a:ln>
        </p:spPr>
        <p:txBody>
          <a:bodyPr wrap="square" lIns="0" tIns="0" rIns="0" bIns="0" rtlCol="0"/>
          <a:lstStyle/>
          <a:p>
            <a:endParaRPr/>
          </a:p>
        </p:txBody>
      </p:sp>
      <p:sp>
        <p:nvSpPr>
          <p:cNvPr id="6" name="object 6"/>
          <p:cNvSpPr/>
          <p:nvPr/>
        </p:nvSpPr>
        <p:spPr>
          <a:xfrm>
            <a:off x="3372497" y="3191132"/>
            <a:ext cx="38100" cy="15875"/>
          </a:xfrm>
          <a:custGeom>
            <a:avLst/>
            <a:gdLst/>
            <a:ahLst/>
            <a:cxnLst/>
            <a:rect l="l" t="t" r="r" b="b"/>
            <a:pathLst>
              <a:path w="38100" h="15875">
                <a:moveTo>
                  <a:pt x="0" y="15859"/>
                </a:moveTo>
                <a:lnTo>
                  <a:pt x="37651" y="0"/>
                </a:lnTo>
              </a:path>
            </a:pathLst>
          </a:custGeom>
          <a:ln w="7924">
            <a:solidFill>
              <a:srgbClr val="000000"/>
            </a:solidFill>
          </a:ln>
        </p:spPr>
        <p:txBody>
          <a:bodyPr wrap="square" lIns="0" tIns="0" rIns="0" bIns="0" rtlCol="0"/>
          <a:lstStyle/>
          <a:p>
            <a:endParaRPr/>
          </a:p>
        </p:txBody>
      </p:sp>
      <p:sp>
        <p:nvSpPr>
          <p:cNvPr id="7" name="object 7"/>
          <p:cNvSpPr/>
          <p:nvPr/>
        </p:nvSpPr>
        <p:spPr>
          <a:xfrm>
            <a:off x="3410150" y="3194908"/>
            <a:ext cx="53975" cy="229235"/>
          </a:xfrm>
          <a:custGeom>
            <a:avLst/>
            <a:gdLst/>
            <a:ahLst/>
            <a:cxnLst/>
            <a:rect l="l" t="t" r="r" b="b"/>
            <a:pathLst>
              <a:path w="53975" h="229235">
                <a:moveTo>
                  <a:pt x="0" y="0"/>
                </a:moveTo>
                <a:lnTo>
                  <a:pt x="53725" y="228836"/>
                </a:lnTo>
              </a:path>
            </a:pathLst>
          </a:custGeom>
          <a:ln w="19821">
            <a:solidFill>
              <a:srgbClr val="000000"/>
            </a:solidFill>
          </a:ln>
        </p:spPr>
        <p:txBody>
          <a:bodyPr wrap="square" lIns="0" tIns="0" rIns="0" bIns="0" rtlCol="0"/>
          <a:lstStyle/>
          <a:p>
            <a:endParaRPr/>
          </a:p>
        </p:txBody>
      </p:sp>
      <p:sp>
        <p:nvSpPr>
          <p:cNvPr id="8" name="object 8"/>
          <p:cNvSpPr/>
          <p:nvPr/>
        </p:nvSpPr>
        <p:spPr>
          <a:xfrm>
            <a:off x="3468898" y="2816535"/>
            <a:ext cx="69215" cy="607695"/>
          </a:xfrm>
          <a:custGeom>
            <a:avLst/>
            <a:gdLst/>
            <a:ahLst/>
            <a:cxnLst/>
            <a:rect l="l" t="t" r="r" b="b"/>
            <a:pathLst>
              <a:path w="69214" h="607695">
                <a:moveTo>
                  <a:pt x="0" y="607210"/>
                </a:moveTo>
                <a:lnTo>
                  <a:pt x="68774" y="0"/>
                </a:lnTo>
              </a:path>
            </a:pathLst>
          </a:custGeom>
          <a:ln w="10009">
            <a:solidFill>
              <a:srgbClr val="000000"/>
            </a:solidFill>
          </a:ln>
        </p:spPr>
        <p:txBody>
          <a:bodyPr wrap="square" lIns="0" tIns="0" rIns="0" bIns="0" rtlCol="0"/>
          <a:lstStyle/>
          <a:p>
            <a:endParaRPr/>
          </a:p>
        </p:txBody>
      </p:sp>
      <p:sp>
        <p:nvSpPr>
          <p:cNvPr id="9" name="object 9"/>
          <p:cNvSpPr/>
          <p:nvPr/>
        </p:nvSpPr>
        <p:spPr>
          <a:xfrm>
            <a:off x="3537671" y="2816534"/>
            <a:ext cx="970280" cy="0"/>
          </a:xfrm>
          <a:custGeom>
            <a:avLst/>
            <a:gdLst/>
            <a:ahLst/>
            <a:cxnLst/>
            <a:rect l="l" t="t" r="r" b="b"/>
            <a:pathLst>
              <a:path w="970280">
                <a:moveTo>
                  <a:pt x="0" y="0"/>
                </a:moveTo>
                <a:lnTo>
                  <a:pt x="969948" y="0"/>
                </a:lnTo>
              </a:path>
            </a:pathLst>
          </a:custGeom>
          <a:ln w="7548">
            <a:solidFill>
              <a:srgbClr val="000000"/>
            </a:solidFill>
          </a:ln>
        </p:spPr>
        <p:txBody>
          <a:bodyPr wrap="square" lIns="0" tIns="0" rIns="0" bIns="0" rtlCol="0"/>
          <a:lstStyle/>
          <a:p>
            <a:endParaRPr/>
          </a:p>
        </p:txBody>
      </p:sp>
      <p:sp>
        <p:nvSpPr>
          <p:cNvPr id="10" name="object 10"/>
          <p:cNvSpPr/>
          <p:nvPr/>
        </p:nvSpPr>
        <p:spPr>
          <a:xfrm>
            <a:off x="3347403" y="2789723"/>
            <a:ext cx="1181100" cy="0"/>
          </a:xfrm>
          <a:custGeom>
            <a:avLst/>
            <a:gdLst/>
            <a:ahLst/>
            <a:cxnLst/>
            <a:rect l="l" t="t" r="r" b="b"/>
            <a:pathLst>
              <a:path w="1181100">
                <a:moveTo>
                  <a:pt x="0" y="0"/>
                </a:moveTo>
                <a:lnTo>
                  <a:pt x="1180811" y="0"/>
                </a:lnTo>
              </a:path>
            </a:pathLst>
          </a:custGeom>
          <a:ln w="7548">
            <a:solidFill>
              <a:srgbClr val="000000"/>
            </a:solidFill>
          </a:ln>
        </p:spPr>
        <p:txBody>
          <a:bodyPr wrap="square" lIns="0" tIns="0" rIns="0" bIns="0" rtlCol="0"/>
          <a:lstStyle/>
          <a:p>
            <a:endParaRPr/>
          </a:p>
        </p:txBody>
      </p:sp>
      <p:sp>
        <p:nvSpPr>
          <p:cNvPr id="11" name="object 11"/>
          <p:cNvSpPr txBox="1"/>
          <p:nvPr/>
        </p:nvSpPr>
        <p:spPr>
          <a:xfrm>
            <a:off x="4351991" y="2804665"/>
            <a:ext cx="114935" cy="198131"/>
          </a:xfrm>
          <a:prstGeom prst="rect">
            <a:avLst/>
          </a:prstGeom>
        </p:spPr>
        <p:txBody>
          <a:bodyPr vert="horz" wrap="square" lIns="0" tIns="13335" rIns="0" bIns="0" rtlCol="0">
            <a:spAutoFit/>
          </a:bodyPr>
          <a:lstStyle/>
          <a:p>
            <a:pPr>
              <a:spcBef>
                <a:spcPts val="105"/>
              </a:spcBef>
            </a:pPr>
            <a:r>
              <a:rPr sz="1200" b="1" spc="200" dirty="0">
                <a:latin typeface="Times New Roman"/>
                <a:cs typeface="Times New Roman"/>
              </a:rPr>
              <a:t>2</a:t>
            </a:r>
            <a:endParaRPr sz="1200">
              <a:latin typeface="Times New Roman"/>
              <a:cs typeface="Times New Roman"/>
            </a:endParaRPr>
          </a:p>
        </p:txBody>
      </p:sp>
      <p:sp>
        <p:nvSpPr>
          <p:cNvPr id="12" name="object 12"/>
          <p:cNvSpPr txBox="1"/>
          <p:nvPr/>
        </p:nvSpPr>
        <p:spPr>
          <a:xfrm>
            <a:off x="4185812" y="2839813"/>
            <a:ext cx="172085" cy="283210"/>
          </a:xfrm>
          <a:prstGeom prst="rect">
            <a:avLst/>
          </a:prstGeom>
        </p:spPr>
        <p:txBody>
          <a:bodyPr vert="horz" wrap="square" lIns="0" tIns="11430" rIns="0" bIns="0" rtlCol="0">
            <a:spAutoFit/>
          </a:bodyPr>
          <a:lstStyle/>
          <a:p>
            <a:pPr>
              <a:spcBef>
                <a:spcPts val="90"/>
              </a:spcBef>
            </a:pPr>
            <a:r>
              <a:rPr sz="1700" b="1" spc="305" dirty="0">
                <a:latin typeface="Arial"/>
                <a:cs typeface="Arial"/>
              </a:rPr>
              <a:t>s</a:t>
            </a:r>
            <a:endParaRPr sz="1700">
              <a:latin typeface="Arial"/>
              <a:cs typeface="Arial"/>
            </a:endParaRPr>
          </a:p>
        </p:txBody>
      </p:sp>
      <p:sp>
        <p:nvSpPr>
          <p:cNvPr id="13" name="object 13"/>
          <p:cNvSpPr txBox="1"/>
          <p:nvPr/>
        </p:nvSpPr>
        <p:spPr>
          <a:xfrm>
            <a:off x="3559772" y="2743143"/>
            <a:ext cx="297180" cy="283210"/>
          </a:xfrm>
          <a:prstGeom prst="rect">
            <a:avLst/>
          </a:prstGeom>
        </p:spPr>
        <p:txBody>
          <a:bodyPr vert="horz" wrap="square" lIns="0" tIns="11430" rIns="0" bIns="0" rtlCol="0">
            <a:spAutoFit/>
          </a:bodyPr>
          <a:lstStyle/>
          <a:p>
            <a:pPr>
              <a:spcBef>
                <a:spcPts val="90"/>
              </a:spcBef>
            </a:pPr>
            <a:r>
              <a:rPr b="1" u="sng" spc="-262" baseline="-55555" dirty="0">
                <a:uFill>
                  <a:solidFill>
                    <a:srgbClr val="000000"/>
                  </a:solidFill>
                </a:uFill>
                <a:latin typeface="Times New Roman"/>
                <a:cs typeface="Times New Roman"/>
              </a:rPr>
              <a:t> </a:t>
            </a:r>
            <a:r>
              <a:rPr sz="2550" b="1" spc="540" baseline="-24509" dirty="0">
                <a:latin typeface="Arial"/>
                <a:cs typeface="Arial"/>
              </a:rPr>
              <a:t>s</a:t>
            </a:r>
            <a:r>
              <a:rPr sz="1200" b="1" spc="200" dirty="0">
                <a:latin typeface="Times New Roman"/>
                <a:cs typeface="Times New Roman"/>
              </a:rPr>
              <a:t>2</a:t>
            </a:r>
            <a:endParaRPr sz="1200">
              <a:latin typeface="Times New Roman"/>
              <a:cs typeface="Times New Roman"/>
            </a:endParaRPr>
          </a:p>
        </p:txBody>
      </p:sp>
      <p:sp>
        <p:nvSpPr>
          <p:cNvPr id="14" name="object 14"/>
          <p:cNvSpPr txBox="1"/>
          <p:nvPr/>
        </p:nvSpPr>
        <p:spPr>
          <a:xfrm>
            <a:off x="3571807" y="2893435"/>
            <a:ext cx="895350" cy="524510"/>
          </a:xfrm>
          <a:prstGeom prst="rect">
            <a:avLst/>
          </a:prstGeom>
        </p:spPr>
        <p:txBody>
          <a:bodyPr vert="horz" wrap="square" lIns="0" tIns="11430" rIns="0" bIns="0" rtlCol="0">
            <a:spAutoFit/>
          </a:bodyPr>
          <a:lstStyle/>
          <a:p>
            <a:pPr marL="157480">
              <a:lnSpc>
                <a:spcPts val="1970"/>
              </a:lnSpc>
              <a:spcBef>
                <a:spcPts val="90"/>
              </a:spcBef>
              <a:tabLst>
                <a:tab pos="779780" algn="l"/>
              </a:tabLst>
            </a:pPr>
            <a:r>
              <a:rPr sz="1200" b="1" u="sng" spc="200" dirty="0">
                <a:uFill>
                  <a:solidFill>
                    <a:srgbClr val="000000"/>
                  </a:solidFill>
                </a:uFill>
                <a:latin typeface="Times New Roman"/>
                <a:cs typeface="Times New Roman"/>
              </a:rPr>
              <a:t>1</a:t>
            </a:r>
            <a:r>
              <a:rPr sz="1200" b="1" spc="200" dirty="0">
                <a:latin typeface="Times New Roman"/>
                <a:cs typeface="Times New Roman"/>
              </a:rPr>
              <a:t>  </a:t>
            </a:r>
            <a:r>
              <a:rPr sz="1200" b="1" spc="-35" dirty="0">
                <a:latin typeface="Times New Roman"/>
                <a:cs typeface="Times New Roman"/>
              </a:rPr>
              <a:t> </a:t>
            </a:r>
            <a:r>
              <a:rPr sz="2550" b="1" i="1" spc="450" baseline="-21241" dirty="0">
                <a:latin typeface="Symbol"/>
                <a:cs typeface="Symbol"/>
              </a:rPr>
              <a:t></a:t>
            </a:r>
            <a:r>
              <a:rPr sz="2550" spc="202" baseline="-21241" dirty="0">
                <a:latin typeface="Times New Roman"/>
                <a:cs typeface="Times New Roman"/>
              </a:rPr>
              <a:t> </a:t>
            </a:r>
            <a:r>
              <a:rPr sz="1200" b="1" u="sng" spc="100" dirty="0">
                <a:uFill>
                  <a:solidFill>
                    <a:srgbClr val="000000"/>
                  </a:solidFill>
                </a:uFill>
                <a:latin typeface="Times New Roman"/>
                <a:cs typeface="Times New Roman"/>
              </a:rPr>
              <a:t> </a:t>
            </a:r>
            <a:r>
              <a:rPr sz="1200" b="1" u="sng" dirty="0">
                <a:uFill>
                  <a:solidFill>
                    <a:srgbClr val="000000"/>
                  </a:solidFill>
                </a:uFill>
                <a:latin typeface="Times New Roman"/>
                <a:cs typeface="Times New Roman"/>
              </a:rPr>
              <a:t>	</a:t>
            </a:r>
            <a:r>
              <a:rPr sz="1200" b="1" u="sng" spc="200" dirty="0">
                <a:uFill>
                  <a:solidFill>
                    <a:srgbClr val="000000"/>
                  </a:solidFill>
                </a:uFill>
                <a:latin typeface="Times New Roman"/>
                <a:cs typeface="Times New Roman"/>
              </a:rPr>
              <a:t>2</a:t>
            </a:r>
            <a:endParaRPr sz="1200">
              <a:latin typeface="Times New Roman"/>
              <a:cs typeface="Times New Roman"/>
            </a:endParaRPr>
          </a:p>
          <a:p>
            <a:pPr>
              <a:lnSpc>
                <a:spcPts val="1970"/>
              </a:lnSpc>
              <a:tabLst>
                <a:tab pos="600075" algn="l"/>
              </a:tabLst>
            </a:pPr>
            <a:r>
              <a:rPr sz="1700" b="1" spc="240" dirty="0">
                <a:latin typeface="Arial"/>
                <a:cs typeface="Arial"/>
              </a:rPr>
              <a:t>n</a:t>
            </a:r>
            <a:r>
              <a:rPr b="1" spc="300" baseline="-18518" dirty="0">
                <a:latin typeface="Times New Roman"/>
                <a:cs typeface="Times New Roman"/>
              </a:rPr>
              <a:t>1</a:t>
            </a:r>
            <a:r>
              <a:rPr b="1" baseline="-18518" dirty="0">
                <a:latin typeface="Times New Roman"/>
                <a:cs typeface="Times New Roman"/>
              </a:rPr>
              <a:t>	</a:t>
            </a:r>
            <a:r>
              <a:rPr sz="1700" b="1" spc="340" dirty="0">
                <a:latin typeface="Arial"/>
                <a:cs typeface="Arial"/>
              </a:rPr>
              <a:t>n</a:t>
            </a:r>
            <a:r>
              <a:rPr b="1" spc="300" baseline="-18518" dirty="0">
                <a:latin typeface="Times New Roman"/>
                <a:cs typeface="Times New Roman"/>
              </a:rPr>
              <a:t>2</a:t>
            </a:r>
            <a:endParaRPr baseline="-18518">
              <a:latin typeface="Times New Roman"/>
              <a:cs typeface="Times New Roman"/>
            </a:endParaRPr>
          </a:p>
        </p:txBody>
      </p:sp>
      <p:sp>
        <p:nvSpPr>
          <p:cNvPr id="15" name="object 15"/>
          <p:cNvSpPr txBox="1"/>
          <p:nvPr/>
        </p:nvSpPr>
        <p:spPr>
          <a:xfrm>
            <a:off x="3432753" y="2481831"/>
            <a:ext cx="991869" cy="283210"/>
          </a:xfrm>
          <a:prstGeom prst="rect">
            <a:avLst/>
          </a:prstGeom>
        </p:spPr>
        <p:txBody>
          <a:bodyPr vert="horz" wrap="square" lIns="0" tIns="11430" rIns="0" bIns="0" rtlCol="0">
            <a:spAutoFit/>
          </a:bodyPr>
          <a:lstStyle/>
          <a:p>
            <a:pPr>
              <a:spcBef>
                <a:spcPts val="90"/>
              </a:spcBef>
            </a:pPr>
            <a:r>
              <a:rPr sz="1700" b="1" spc="295" dirty="0">
                <a:latin typeface="Arial"/>
                <a:cs typeface="Arial"/>
              </a:rPr>
              <a:t>m</a:t>
            </a:r>
            <a:r>
              <a:rPr b="1" spc="442" baseline="-18518" dirty="0">
                <a:latin typeface="Times New Roman"/>
                <a:cs typeface="Times New Roman"/>
              </a:rPr>
              <a:t>1 </a:t>
            </a:r>
            <a:r>
              <a:rPr sz="1700" b="1" i="1" spc="300" dirty="0">
                <a:latin typeface="Symbol"/>
                <a:cs typeface="Symbol"/>
              </a:rPr>
              <a:t></a:t>
            </a:r>
            <a:r>
              <a:rPr sz="1700" b="1" i="1" spc="-160" dirty="0">
                <a:latin typeface="Times New Roman"/>
                <a:cs typeface="Times New Roman"/>
              </a:rPr>
              <a:t> </a:t>
            </a:r>
            <a:r>
              <a:rPr sz="1700" b="1" spc="350" dirty="0">
                <a:latin typeface="Arial"/>
                <a:cs typeface="Arial"/>
              </a:rPr>
              <a:t>m</a:t>
            </a:r>
            <a:r>
              <a:rPr b="1" spc="525" baseline="-20833" dirty="0">
                <a:latin typeface="Times New Roman"/>
                <a:cs typeface="Times New Roman"/>
              </a:rPr>
              <a:t>2</a:t>
            </a:r>
            <a:endParaRPr baseline="-20833">
              <a:latin typeface="Times New Roman"/>
              <a:cs typeface="Times New Roman"/>
            </a:endParaRPr>
          </a:p>
        </p:txBody>
      </p:sp>
      <p:sp>
        <p:nvSpPr>
          <p:cNvPr id="16" name="object 16"/>
          <p:cNvSpPr txBox="1"/>
          <p:nvPr/>
        </p:nvSpPr>
        <p:spPr>
          <a:xfrm>
            <a:off x="2923673" y="2619284"/>
            <a:ext cx="361315" cy="283210"/>
          </a:xfrm>
          <a:prstGeom prst="rect">
            <a:avLst/>
          </a:prstGeom>
        </p:spPr>
        <p:txBody>
          <a:bodyPr vert="horz" wrap="square" lIns="0" tIns="11430" rIns="0" bIns="0" rtlCol="0">
            <a:spAutoFit/>
          </a:bodyPr>
          <a:lstStyle/>
          <a:p>
            <a:pPr>
              <a:spcBef>
                <a:spcPts val="90"/>
              </a:spcBef>
            </a:pPr>
            <a:r>
              <a:rPr sz="1700" b="1" i="1" spc="240" dirty="0">
                <a:latin typeface="Symbol"/>
                <a:cs typeface="Symbol"/>
              </a:rPr>
              <a:t></a:t>
            </a:r>
            <a:r>
              <a:rPr sz="1700" b="1" i="1" spc="10" dirty="0">
                <a:latin typeface="Times New Roman"/>
                <a:cs typeface="Times New Roman"/>
              </a:rPr>
              <a:t> </a:t>
            </a:r>
            <a:r>
              <a:rPr sz="1700" b="1" i="1" spc="300" dirty="0">
                <a:latin typeface="Symbol"/>
                <a:cs typeface="Symbol"/>
              </a:rPr>
              <a:t></a:t>
            </a:r>
            <a:endParaRPr sz="1700">
              <a:latin typeface="Symbol"/>
              <a:cs typeface="Symbol"/>
            </a:endParaRPr>
          </a:p>
        </p:txBody>
      </p:sp>
      <p:sp>
        <p:nvSpPr>
          <p:cNvPr id="17" name="object 17"/>
          <p:cNvSpPr txBox="1"/>
          <p:nvPr/>
        </p:nvSpPr>
        <p:spPr>
          <a:xfrm>
            <a:off x="2429968" y="1295528"/>
            <a:ext cx="7926705" cy="948055"/>
          </a:xfrm>
          <a:prstGeom prst="rect">
            <a:avLst/>
          </a:prstGeom>
        </p:spPr>
        <p:txBody>
          <a:bodyPr vert="horz" wrap="square" lIns="0" tIns="12700" rIns="0" bIns="0" rtlCol="0">
            <a:spAutoFit/>
          </a:bodyPr>
          <a:lstStyle/>
          <a:p>
            <a:pPr marL="156845">
              <a:spcBef>
                <a:spcPts val="100"/>
              </a:spcBef>
              <a:tabLst>
                <a:tab pos="1290955" algn="l"/>
                <a:tab pos="1508760" algn="l"/>
                <a:tab pos="1927860" algn="l"/>
                <a:tab pos="3010535" algn="l"/>
                <a:tab pos="3330575" algn="l"/>
                <a:tab pos="3941445" algn="l"/>
                <a:tab pos="4451985" algn="l"/>
                <a:tab pos="5482590" algn="l"/>
                <a:tab pos="6184900" algn="l"/>
                <a:tab pos="7379970" algn="l"/>
              </a:tabLst>
            </a:pPr>
            <a:r>
              <a:rPr b="1" i="1" spc="-5" dirty="0">
                <a:solidFill>
                  <a:srgbClr val="5F5F5F"/>
                </a:solidFill>
                <a:latin typeface="Arial"/>
                <a:cs typeface="Arial"/>
              </a:rPr>
              <a:t>Question	</a:t>
            </a:r>
            <a:r>
              <a:rPr b="1" i="1" dirty="0">
                <a:solidFill>
                  <a:srgbClr val="5F5F5F"/>
                </a:solidFill>
                <a:latin typeface="Arial"/>
                <a:cs typeface="Arial"/>
              </a:rPr>
              <a:t>:	</a:t>
            </a:r>
            <a:r>
              <a:rPr spc="-10" dirty="0">
                <a:latin typeface="Arial"/>
                <a:cs typeface="Arial"/>
              </a:rPr>
              <a:t>En	</a:t>
            </a:r>
            <a:r>
              <a:rPr spc="-5" dirty="0">
                <a:latin typeface="Arial"/>
                <a:cs typeface="Arial"/>
              </a:rPr>
              <a:t>moyenne	la	taille	des	individus	d’une	population	</a:t>
            </a:r>
            <a:r>
              <a:rPr i="1" dirty="0">
                <a:latin typeface="Arial"/>
                <a:cs typeface="Arial"/>
              </a:rPr>
              <a:t>A</a:t>
            </a:r>
            <a:endParaRPr>
              <a:latin typeface="Arial"/>
              <a:cs typeface="Arial"/>
            </a:endParaRPr>
          </a:p>
          <a:p>
            <a:pPr marL="156845"/>
            <a:r>
              <a:rPr spc="-5" dirty="0">
                <a:latin typeface="Arial"/>
                <a:cs typeface="Arial"/>
              </a:rPr>
              <a:t>coïncide-t-elle avec la taille des individus </a:t>
            </a:r>
            <a:r>
              <a:rPr spc="-10" dirty="0">
                <a:latin typeface="Arial"/>
                <a:cs typeface="Arial"/>
              </a:rPr>
              <a:t>d’une </a:t>
            </a:r>
            <a:r>
              <a:rPr spc="-5" dirty="0">
                <a:latin typeface="Arial"/>
                <a:cs typeface="Arial"/>
              </a:rPr>
              <a:t>population </a:t>
            </a:r>
            <a:r>
              <a:rPr i="1" dirty="0">
                <a:latin typeface="Arial"/>
                <a:cs typeface="Arial"/>
              </a:rPr>
              <a:t>B</a:t>
            </a:r>
            <a:r>
              <a:rPr i="1" spc="135" dirty="0">
                <a:latin typeface="Arial"/>
                <a:cs typeface="Arial"/>
              </a:rPr>
              <a:t> </a:t>
            </a:r>
            <a:r>
              <a:rPr spc="-5" dirty="0">
                <a:latin typeface="Arial"/>
                <a:cs typeface="Arial"/>
              </a:rPr>
              <a:t>?</a:t>
            </a:r>
            <a:endParaRPr>
              <a:latin typeface="Arial"/>
              <a:cs typeface="Arial"/>
            </a:endParaRPr>
          </a:p>
          <a:p>
            <a:pPr marL="12700">
              <a:spcBef>
                <a:spcPts val="780"/>
              </a:spcBef>
              <a:tabLst>
                <a:tab pos="3956685" algn="l"/>
                <a:tab pos="5499735" algn="l"/>
              </a:tabLst>
            </a:pPr>
            <a:r>
              <a:rPr b="1" spc="-5" dirty="0">
                <a:solidFill>
                  <a:srgbClr val="5F5F5F"/>
                </a:solidFill>
                <a:latin typeface="Arial"/>
                <a:cs typeface="Arial"/>
              </a:rPr>
              <a:t>1 </a:t>
            </a:r>
            <a:r>
              <a:rPr b="1" dirty="0">
                <a:solidFill>
                  <a:srgbClr val="5F5F5F"/>
                </a:solidFill>
                <a:latin typeface="Arial"/>
                <a:cs typeface="Arial"/>
              </a:rPr>
              <a:t>- </a:t>
            </a:r>
            <a:r>
              <a:rPr b="1" spc="-5" dirty="0">
                <a:solidFill>
                  <a:srgbClr val="5F5F5F"/>
                </a:solidFill>
                <a:latin typeface="Arial"/>
                <a:cs typeface="Arial"/>
              </a:rPr>
              <a:t>Comparaison</a:t>
            </a:r>
            <a:r>
              <a:rPr b="1" spc="30" dirty="0">
                <a:solidFill>
                  <a:srgbClr val="5F5F5F"/>
                </a:solidFill>
                <a:latin typeface="Arial"/>
                <a:cs typeface="Arial"/>
              </a:rPr>
              <a:t> </a:t>
            </a:r>
            <a:r>
              <a:rPr b="1" dirty="0">
                <a:solidFill>
                  <a:srgbClr val="5F5F5F"/>
                </a:solidFill>
                <a:latin typeface="Arial"/>
                <a:cs typeface="Arial"/>
              </a:rPr>
              <a:t>de</a:t>
            </a:r>
            <a:r>
              <a:rPr b="1" spc="-5" dirty="0">
                <a:solidFill>
                  <a:srgbClr val="5F5F5F"/>
                </a:solidFill>
                <a:latin typeface="Arial"/>
                <a:cs typeface="Arial"/>
              </a:rPr>
              <a:t> moyennes	</a:t>
            </a:r>
            <a:r>
              <a:rPr b="1" spc="-5" dirty="0">
                <a:solidFill>
                  <a:srgbClr val="006666"/>
                </a:solidFill>
                <a:latin typeface="Arial"/>
                <a:cs typeface="Arial"/>
              </a:rPr>
              <a:t>n</a:t>
            </a:r>
            <a:r>
              <a:rPr b="1" spc="-7" baseline="-20833" dirty="0">
                <a:solidFill>
                  <a:srgbClr val="006666"/>
                </a:solidFill>
                <a:latin typeface="Arial"/>
                <a:cs typeface="Arial"/>
              </a:rPr>
              <a:t>1  </a:t>
            </a:r>
            <a:r>
              <a:rPr b="1" spc="-5" dirty="0">
                <a:solidFill>
                  <a:srgbClr val="006666"/>
                </a:solidFill>
                <a:latin typeface="Arial"/>
                <a:cs typeface="Arial"/>
              </a:rPr>
              <a:t>et </a:t>
            </a:r>
            <a:r>
              <a:rPr b="1" dirty="0">
                <a:solidFill>
                  <a:srgbClr val="006666"/>
                </a:solidFill>
                <a:latin typeface="Arial"/>
                <a:cs typeface="Arial"/>
              </a:rPr>
              <a:t>n</a:t>
            </a:r>
            <a:r>
              <a:rPr b="1" baseline="-20833" dirty="0">
                <a:solidFill>
                  <a:srgbClr val="006666"/>
                </a:solidFill>
                <a:latin typeface="Arial"/>
                <a:cs typeface="Arial"/>
              </a:rPr>
              <a:t>2</a:t>
            </a:r>
            <a:r>
              <a:rPr b="1" spc="15" baseline="-20833" dirty="0">
                <a:solidFill>
                  <a:srgbClr val="006666"/>
                </a:solidFill>
                <a:latin typeface="Arial"/>
                <a:cs typeface="Arial"/>
              </a:rPr>
              <a:t> </a:t>
            </a:r>
            <a:r>
              <a:rPr b="1" dirty="0">
                <a:solidFill>
                  <a:srgbClr val="006666"/>
                </a:solidFill>
                <a:latin typeface="Arial"/>
                <a:cs typeface="Arial"/>
              </a:rPr>
              <a:t>&gt;</a:t>
            </a:r>
            <a:r>
              <a:rPr b="1" spc="5" dirty="0">
                <a:solidFill>
                  <a:srgbClr val="006666"/>
                </a:solidFill>
                <a:latin typeface="Arial"/>
                <a:cs typeface="Arial"/>
              </a:rPr>
              <a:t> </a:t>
            </a:r>
            <a:r>
              <a:rPr b="1" spc="-10" dirty="0">
                <a:solidFill>
                  <a:srgbClr val="006666"/>
                </a:solidFill>
                <a:latin typeface="Arial"/>
                <a:cs typeface="Arial"/>
              </a:rPr>
              <a:t>30	</a:t>
            </a:r>
            <a:r>
              <a:rPr b="1" spc="-5" dirty="0">
                <a:solidFill>
                  <a:srgbClr val="006666"/>
                </a:solidFill>
                <a:latin typeface="Arial"/>
                <a:cs typeface="Arial"/>
              </a:rPr>
              <a:t>"Grands</a:t>
            </a:r>
            <a:r>
              <a:rPr b="1" spc="-70" dirty="0">
                <a:solidFill>
                  <a:srgbClr val="006666"/>
                </a:solidFill>
                <a:latin typeface="Arial"/>
                <a:cs typeface="Arial"/>
              </a:rPr>
              <a:t> </a:t>
            </a:r>
            <a:r>
              <a:rPr b="1" dirty="0">
                <a:solidFill>
                  <a:srgbClr val="006666"/>
                </a:solidFill>
                <a:latin typeface="Arial"/>
                <a:cs typeface="Arial"/>
              </a:rPr>
              <a:t>échantillons"</a:t>
            </a:r>
            <a:endParaRPr>
              <a:latin typeface="Arial"/>
              <a:cs typeface="Arial"/>
            </a:endParaRPr>
          </a:p>
        </p:txBody>
      </p:sp>
      <p:sp>
        <p:nvSpPr>
          <p:cNvPr id="18" name="object 18"/>
          <p:cNvSpPr txBox="1"/>
          <p:nvPr/>
        </p:nvSpPr>
        <p:spPr>
          <a:xfrm>
            <a:off x="2504644" y="3672585"/>
            <a:ext cx="2257425"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Arial"/>
                <a:cs typeface="Arial"/>
              </a:rPr>
              <a:t>2 </a:t>
            </a:r>
            <a:r>
              <a:rPr b="1" dirty="0">
                <a:solidFill>
                  <a:srgbClr val="5F5F5F"/>
                </a:solidFill>
                <a:latin typeface="Arial"/>
                <a:cs typeface="Arial"/>
              </a:rPr>
              <a:t>- </a:t>
            </a:r>
            <a:r>
              <a:rPr b="1" spc="-40" dirty="0">
                <a:solidFill>
                  <a:srgbClr val="5F5F5F"/>
                </a:solidFill>
                <a:latin typeface="Arial"/>
                <a:cs typeface="Arial"/>
              </a:rPr>
              <a:t>Test </a:t>
            </a:r>
            <a:r>
              <a:rPr b="1" dirty="0">
                <a:solidFill>
                  <a:srgbClr val="5F5F5F"/>
                </a:solidFill>
                <a:latin typeface="Arial"/>
                <a:cs typeface="Arial"/>
              </a:rPr>
              <a:t>t </a:t>
            </a:r>
            <a:r>
              <a:rPr b="1" spc="-5" dirty="0">
                <a:solidFill>
                  <a:srgbClr val="5F5F5F"/>
                </a:solidFill>
                <a:latin typeface="Arial"/>
                <a:cs typeface="Arial"/>
              </a:rPr>
              <a:t>de</a:t>
            </a:r>
            <a:r>
              <a:rPr b="1" spc="-20" dirty="0">
                <a:solidFill>
                  <a:srgbClr val="5F5F5F"/>
                </a:solidFill>
                <a:latin typeface="Arial"/>
                <a:cs typeface="Arial"/>
              </a:rPr>
              <a:t> </a:t>
            </a:r>
            <a:r>
              <a:rPr b="1" dirty="0">
                <a:solidFill>
                  <a:srgbClr val="5F5F5F"/>
                </a:solidFill>
                <a:latin typeface="Arial"/>
                <a:cs typeface="Arial"/>
              </a:rPr>
              <a:t>Student</a:t>
            </a:r>
            <a:endParaRPr dirty="0">
              <a:latin typeface="Arial"/>
              <a:cs typeface="Arial"/>
            </a:endParaRPr>
          </a:p>
        </p:txBody>
      </p:sp>
      <p:sp>
        <p:nvSpPr>
          <p:cNvPr id="19" name="object 19"/>
          <p:cNvSpPr/>
          <p:nvPr/>
        </p:nvSpPr>
        <p:spPr>
          <a:xfrm>
            <a:off x="2424113" y="4005262"/>
            <a:ext cx="2771775" cy="1224280"/>
          </a:xfrm>
          <a:custGeom>
            <a:avLst/>
            <a:gdLst/>
            <a:ahLst/>
            <a:cxnLst/>
            <a:rect l="l" t="t" r="r" b="b"/>
            <a:pathLst>
              <a:path w="2771775" h="1224279">
                <a:moveTo>
                  <a:pt x="0" y="1223962"/>
                </a:moveTo>
                <a:lnTo>
                  <a:pt x="2771775" y="1223962"/>
                </a:lnTo>
                <a:lnTo>
                  <a:pt x="2771775" y="0"/>
                </a:lnTo>
                <a:lnTo>
                  <a:pt x="0" y="0"/>
                </a:lnTo>
                <a:lnTo>
                  <a:pt x="0" y="1223962"/>
                </a:lnTo>
                <a:close/>
              </a:path>
            </a:pathLst>
          </a:custGeom>
          <a:solidFill>
            <a:srgbClr val="FFCC00"/>
          </a:solidFill>
        </p:spPr>
        <p:txBody>
          <a:bodyPr wrap="square" lIns="0" tIns="0" rIns="0" bIns="0" rtlCol="0"/>
          <a:lstStyle/>
          <a:p>
            <a:endParaRPr/>
          </a:p>
        </p:txBody>
      </p:sp>
      <p:sp>
        <p:nvSpPr>
          <p:cNvPr id="20" name="object 20"/>
          <p:cNvSpPr/>
          <p:nvPr/>
        </p:nvSpPr>
        <p:spPr>
          <a:xfrm>
            <a:off x="3501881" y="4780882"/>
            <a:ext cx="233679" cy="0"/>
          </a:xfrm>
          <a:custGeom>
            <a:avLst/>
            <a:gdLst/>
            <a:ahLst/>
            <a:cxnLst/>
            <a:rect l="l" t="t" r="r" b="b"/>
            <a:pathLst>
              <a:path w="233680">
                <a:moveTo>
                  <a:pt x="0" y="0"/>
                </a:moveTo>
                <a:lnTo>
                  <a:pt x="233354" y="0"/>
                </a:lnTo>
              </a:path>
            </a:pathLst>
          </a:custGeom>
          <a:ln w="3674">
            <a:solidFill>
              <a:srgbClr val="000000"/>
            </a:solidFill>
          </a:ln>
        </p:spPr>
        <p:txBody>
          <a:bodyPr wrap="square" lIns="0" tIns="0" rIns="0" bIns="0" rtlCol="0"/>
          <a:lstStyle/>
          <a:p>
            <a:endParaRPr/>
          </a:p>
        </p:txBody>
      </p:sp>
      <p:sp>
        <p:nvSpPr>
          <p:cNvPr id="21" name="object 21"/>
          <p:cNvSpPr/>
          <p:nvPr/>
        </p:nvSpPr>
        <p:spPr>
          <a:xfrm>
            <a:off x="3950162" y="4780882"/>
            <a:ext cx="233679" cy="0"/>
          </a:xfrm>
          <a:custGeom>
            <a:avLst/>
            <a:gdLst/>
            <a:ahLst/>
            <a:cxnLst/>
            <a:rect l="l" t="t" r="r" b="b"/>
            <a:pathLst>
              <a:path w="233680">
                <a:moveTo>
                  <a:pt x="0" y="0"/>
                </a:moveTo>
                <a:lnTo>
                  <a:pt x="233354" y="0"/>
                </a:lnTo>
              </a:path>
            </a:pathLst>
          </a:custGeom>
          <a:ln w="3674">
            <a:solidFill>
              <a:srgbClr val="000000"/>
            </a:solidFill>
          </a:ln>
        </p:spPr>
        <p:txBody>
          <a:bodyPr wrap="square" lIns="0" tIns="0" rIns="0" bIns="0" rtlCol="0"/>
          <a:lstStyle/>
          <a:p>
            <a:endParaRPr/>
          </a:p>
        </p:txBody>
      </p:sp>
      <p:sp>
        <p:nvSpPr>
          <p:cNvPr id="22" name="object 22"/>
          <p:cNvSpPr/>
          <p:nvPr/>
        </p:nvSpPr>
        <p:spPr>
          <a:xfrm>
            <a:off x="3364379" y="4826107"/>
            <a:ext cx="27305" cy="15875"/>
          </a:xfrm>
          <a:custGeom>
            <a:avLst/>
            <a:gdLst/>
            <a:ahLst/>
            <a:cxnLst/>
            <a:rect l="l" t="t" r="r" b="b"/>
            <a:pathLst>
              <a:path w="27305" h="15875">
                <a:moveTo>
                  <a:pt x="0" y="15442"/>
                </a:moveTo>
                <a:lnTo>
                  <a:pt x="27279" y="0"/>
                </a:lnTo>
              </a:path>
            </a:pathLst>
          </a:custGeom>
          <a:ln w="7355">
            <a:solidFill>
              <a:srgbClr val="000000"/>
            </a:solidFill>
          </a:ln>
        </p:spPr>
        <p:txBody>
          <a:bodyPr wrap="square" lIns="0" tIns="0" rIns="0" bIns="0" rtlCol="0"/>
          <a:lstStyle/>
          <a:p>
            <a:endParaRPr/>
          </a:p>
        </p:txBody>
      </p:sp>
      <p:sp>
        <p:nvSpPr>
          <p:cNvPr id="23" name="object 23"/>
          <p:cNvSpPr/>
          <p:nvPr/>
        </p:nvSpPr>
        <p:spPr>
          <a:xfrm>
            <a:off x="3391658" y="4829784"/>
            <a:ext cx="40005" cy="222885"/>
          </a:xfrm>
          <a:custGeom>
            <a:avLst/>
            <a:gdLst/>
            <a:ahLst/>
            <a:cxnLst/>
            <a:rect l="l" t="t" r="r" b="b"/>
            <a:pathLst>
              <a:path w="40005" h="222885">
                <a:moveTo>
                  <a:pt x="0" y="0"/>
                </a:moveTo>
                <a:lnTo>
                  <a:pt x="39819" y="222806"/>
                </a:lnTo>
              </a:path>
            </a:pathLst>
          </a:custGeom>
          <a:ln w="14744">
            <a:solidFill>
              <a:srgbClr val="000000"/>
            </a:solidFill>
          </a:ln>
        </p:spPr>
        <p:txBody>
          <a:bodyPr wrap="square" lIns="0" tIns="0" rIns="0" bIns="0" rtlCol="0"/>
          <a:lstStyle/>
          <a:p>
            <a:endParaRPr/>
          </a:p>
        </p:txBody>
      </p:sp>
      <p:sp>
        <p:nvSpPr>
          <p:cNvPr id="24" name="object 24"/>
          <p:cNvSpPr/>
          <p:nvPr/>
        </p:nvSpPr>
        <p:spPr>
          <a:xfrm>
            <a:off x="3435150" y="4461011"/>
            <a:ext cx="50800" cy="591820"/>
          </a:xfrm>
          <a:custGeom>
            <a:avLst/>
            <a:gdLst/>
            <a:ahLst/>
            <a:cxnLst/>
            <a:rect l="l" t="t" r="r" b="b"/>
            <a:pathLst>
              <a:path w="50800" h="591820">
                <a:moveTo>
                  <a:pt x="0" y="591577"/>
                </a:moveTo>
                <a:lnTo>
                  <a:pt x="50515" y="0"/>
                </a:lnTo>
              </a:path>
            </a:pathLst>
          </a:custGeom>
          <a:ln w="7372">
            <a:solidFill>
              <a:srgbClr val="000000"/>
            </a:solidFill>
          </a:ln>
        </p:spPr>
        <p:txBody>
          <a:bodyPr wrap="square" lIns="0" tIns="0" rIns="0" bIns="0" rtlCol="0"/>
          <a:lstStyle/>
          <a:p>
            <a:endParaRPr/>
          </a:p>
        </p:txBody>
      </p:sp>
      <p:sp>
        <p:nvSpPr>
          <p:cNvPr id="25" name="object 25"/>
          <p:cNvSpPr/>
          <p:nvPr/>
        </p:nvSpPr>
        <p:spPr>
          <a:xfrm>
            <a:off x="3485667" y="4461011"/>
            <a:ext cx="713105" cy="0"/>
          </a:xfrm>
          <a:custGeom>
            <a:avLst/>
            <a:gdLst/>
            <a:ahLst/>
            <a:cxnLst/>
            <a:rect l="l" t="t" r="r" b="b"/>
            <a:pathLst>
              <a:path w="713105">
                <a:moveTo>
                  <a:pt x="0" y="0"/>
                </a:moveTo>
                <a:lnTo>
                  <a:pt x="712603" y="0"/>
                </a:lnTo>
              </a:path>
            </a:pathLst>
          </a:custGeom>
          <a:ln w="7349">
            <a:solidFill>
              <a:srgbClr val="000000"/>
            </a:solidFill>
          </a:ln>
        </p:spPr>
        <p:txBody>
          <a:bodyPr wrap="square" lIns="0" tIns="0" rIns="0" bIns="0" rtlCol="0"/>
          <a:lstStyle/>
          <a:p>
            <a:endParaRPr/>
          </a:p>
        </p:txBody>
      </p:sp>
      <p:sp>
        <p:nvSpPr>
          <p:cNvPr id="26" name="object 26"/>
          <p:cNvSpPr/>
          <p:nvPr/>
        </p:nvSpPr>
        <p:spPr>
          <a:xfrm>
            <a:off x="3345568" y="4434907"/>
            <a:ext cx="868044" cy="0"/>
          </a:xfrm>
          <a:custGeom>
            <a:avLst/>
            <a:gdLst/>
            <a:ahLst/>
            <a:cxnLst/>
            <a:rect l="l" t="t" r="r" b="b"/>
            <a:pathLst>
              <a:path w="868044">
                <a:moveTo>
                  <a:pt x="0" y="0"/>
                </a:moveTo>
                <a:lnTo>
                  <a:pt x="867809" y="0"/>
                </a:lnTo>
              </a:path>
            </a:pathLst>
          </a:custGeom>
          <a:ln w="7349">
            <a:solidFill>
              <a:srgbClr val="000000"/>
            </a:solidFill>
          </a:ln>
        </p:spPr>
        <p:txBody>
          <a:bodyPr wrap="square" lIns="0" tIns="0" rIns="0" bIns="0" rtlCol="0"/>
          <a:lstStyle/>
          <a:p>
            <a:endParaRPr/>
          </a:p>
        </p:txBody>
      </p:sp>
      <p:sp>
        <p:nvSpPr>
          <p:cNvPr id="27" name="object 27"/>
          <p:cNvSpPr txBox="1"/>
          <p:nvPr/>
        </p:nvSpPr>
        <p:spPr>
          <a:xfrm>
            <a:off x="2424113" y="4005263"/>
            <a:ext cx="2771775" cy="1032975"/>
          </a:xfrm>
          <a:prstGeom prst="rect">
            <a:avLst/>
          </a:prstGeom>
          <a:ln w="9525">
            <a:solidFill>
              <a:srgbClr val="000000"/>
            </a:solidFill>
          </a:ln>
        </p:spPr>
        <p:txBody>
          <a:bodyPr vert="horz" wrap="square" lIns="0" tIns="141605" rIns="0" bIns="0" rtlCol="0">
            <a:spAutoFit/>
          </a:bodyPr>
          <a:lstStyle/>
          <a:p>
            <a:pPr marL="629285">
              <a:spcBef>
                <a:spcPts val="1115"/>
              </a:spcBef>
            </a:pPr>
            <a:r>
              <a:rPr sz="2475" b="1" baseline="-35353" dirty="0">
                <a:latin typeface="Arial"/>
                <a:cs typeface="Arial"/>
              </a:rPr>
              <a:t>t </a:t>
            </a:r>
            <a:r>
              <a:rPr sz="2475" b="1" i="1" baseline="-35353" dirty="0">
                <a:latin typeface="Symbol"/>
                <a:cs typeface="Symbol"/>
              </a:rPr>
              <a:t></a:t>
            </a:r>
            <a:r>
              <a:rPr sz="2475" b="1" i="1" baseline="-35353" dirty="0">
                <a:latin typeface="Times New Roman"/>
                <a:cs typeface="Times New Roman"/>
              </a:rPr>
              <a:t>  </a:t>
            </a:r>
            <a:r>
              <a:rPr sz="1650" b="1" spc="-30" dirty="0">
                <a:latin typeface="Arial"/>
                <a:cs typeface="Arial"/>
              </a:rPr>
              <a:t>m</a:t>
            </a:r>
            <a:r>
              <a:rPr sz="1725" b="1" spc="-44" baseline="-19323" dirty="0">
                <a:latin typeface="Times New Roman"/>
                <a:cs typeface="Times New Roman"/>
              </a:rPr>
              <a:t>1  </a:t>
            </a:r>
            <a:r>
              <a:rPr sz="1650" b="1" i="1" dirty="0">
                <a:latin typeface="Symbol"/>
                <a:cs typeface="Symbol"/>
              </a:rPr>
              <a:t></a:t>
            </a:r>
            <a:r>
              <a:rPr sz="1650" b="1" i="1" spc="-280" dirty="0">
                <a:latin typeface="Times New Roman"/>
                <a:cs typeface="Times New Roman"/>
              </a:rPr>
              <a:t> </a:t>
            </a:r>
            <a:r>
              <a:rPr sz="1650" b="1" spc="10" dirty="0">
                <a:latin typeface="Arial"/>
                <a:cs typeface="Arial"/>
              </a:rPr>
              <a:t>m</a:t>
            </a:r>
            <a:r>
              <a:rPr sz="1725" b="1" spc="15" baseline="-21739" dirty="0">
                <a:latin typeface="Times New Roman"/>
                <a:cs typeface="Times New Roman"/>
              </a:rPr>
              <a:t>2</a:t>
            </a:r>
            <a:endParaRPr sz="1725" baseline="-21739">
              <a:latin typeface="Times New Roman"/>
              <a:cs typeface="Times New Roman"/>
            </a:endParaRPr>
          </a:p>
          <a:p>
            <a:pPr marL="52069" algn="ctr">
              <a:spcBef>
                <a:spcPts val="25"/>
              </a:spcBef>
            </a:pPr>
            <a:r>
              <a:rPr sz="2475" b="1" spc="37" baseline="-25252" dirty="0">
                <a:latin typeface="Arial"/>
                <a:cs typeface="Arial"/>
              </a:rPr>
              <a:t>s</a:t>
            </a:r>
            <a:r>
              <a:rPr sz="1150" b="1" spc="25" dirty="0">
                <a:latin typeface="Times New Roman"/>
                <a:cs typeface="Times New Roman"/>
              </a:rPr>
              <a:t>2  </a:t>
            </a:r>
            <a:r>
              <a:rPr sz="2475" b="1" i="1" baseline="-58922" dirty="0">
                <a:latin typeface="Symbol"/>
                <a:cs typeface="Symbol"/>
              </a:rPr>
              <a:t></a:t>
            </a:r>
            <a:r>
              <a:rPr sz="2475" b="1" i="1" spc="-89" baseline="-58922" dirty="0">
                <a:latin typeface="Times New Roman"/>
                <a:cs typeface="Times New Roman"/>
              </a:rPr>
              <a:t> </a:t>
            </a:r>
            <a:r>
              <a:rPr sz="2475" b="1" spc="37" baseline="-25252" dirty="0">
                <a:latin typeface="Arial"/>
                <a:cs typeface="Arial"/>
              </a:rPr>
              <a:t>s</a:t>
            </a:r>
            <a:r>
              <a:rPr sz="1150" b="1" spc="25" dirty="0">
                <a:latin typeface="Times New Roman"/>
                <a:cs typeface="Times New Roman"/>
              </a:rPr>
              <a:t>2</a:t>
            </a:r>
            <a:endParaRPr sz="1150">
              <a:latin typeface="Times New Roman"/>
              <a:cs typeface="Times New Roman"/>
            </a:endParaRPr>
          </a:p>
          <a:p>
            <a:pPr marL="45720" algn="ctr">
              <a:spcBef>
                <a:spcPts val="1025"/>
              </a:spcBef>
              <a:tabLst>
                <a:tab pos="487045" algn="l"/>
              </a:tabLst>
            </a:pPr>
            <a:r>
              <a:rPr sz="1650" b="1" spc="-30" dirty="0">
                <a:latin typeface="Arial"/>
                <a:cs typeface="Arial"/>
              </a:rPr>
              <a:t>n</a:t>
            </a:r>
            <a:r>
              <a:rPr sz="1725" b="1" spc="-44" baseline="-19323" dirty="0">
                <a:latin typeface="Times New Roman"/>
                <a:cs typeface="Times New Roman"/>
              </a:rPr>
              <a:t>1	</a:t>
            </a:r>
            <a:r>
              <a:rPr sz="1650" b="1" spc="5" dirty="0">
                <a:latin typeface="Arial"/>
                <a:cs typeface="Arial"/>
              </a:rPr>
              <a:t>n</a:t>
            </a:r>
            <a:r>
              <a:rPr sz="1725" b="1" spc="7" baseline="-19323" dirty="0">
                <a:latin typeface="Times New Roman"/>
                <a:cs typeface="Times New Roman"/>
              </a:rPr>
              <a:t>2</a:t>
            </a:r>
            <a:endParaRPr sz="1725" baseline="-19323">
              <a:latin typeface="Times New Roman"/>
              <a:cs typeface="Times New Roman"/>
            </a:endParaRPr>
          </a:p>
        </p:txBody>
      </p:sp>
      <p:sp>
        <p:nvSpPr>
          <p:cNvPr id="28" name="object 28"/>
          <p:cNvSpPr txBox="1"/>
          <p:nvPr/>
        </p:nvSpPr>
        <p:spPr>
          <a:xfrm>
            <a:off x="6336539" y="2455499"/>
            <a:ext cx="4074795" cy="2051844"/>
          </a:xfrm>
          <a:prstGeom prst="rect">
            <a:avLst/>
          </a:prstGeom>
        </p:spPr>
        <p:txBody>
          <a:bodyPr vert="horz" wrap="square" lIns="0" tIns="149860" rIns="0" bIns="0" rtlCol="0">
            <a:spAutoFit/>
          </a:bodyPr>
          <a:lstStyle/>
          <a:p>
            <a:pPr marR="1017905" algn="ctr">
              <a:spcBef>
                <a:spcPts val="1180"/>
              </a:spcBef>
            </a:pPr>
            <a:r>
              <a:rPr b="1" spc="-30" dirty="0">
                <a:latin typeface="Arial"/>
                <a:cs typeface="Arial"/>
              </a:rPr>
              <a:t>Table </a:t>
            </a:r>
            <a:r>
              <a:rPr b="1" dirty="0">
                <a:latin typeface="Arial"/>
                <a:cs typeface="Arial"/>
              </a:rPr>
              <a:t>de </a:t>
            </a:r>
            <a:r>
              <a:rPr b="1" spc="-5" dirty="0">
                <a:latin typeface="Arial"/>
                <a:cs typeface="Arial"/>
              </a:rPr>
              <a:t>l’écart réduit</a:t>
            </a:r>
            <a:endParaRPr dirty="0">
              <a:latin typeface="Arial"/>
              <a:cs typeface="Arial"/>
            </a:endParaRPr>
          </a:p>
          <a:p>
            <a:pPr marR="1015365" algn="ctr">
              <a:spcBef>
                <a:spcPts val="1080"/>
              </a:spcBef>
            </a:pPr>
            <a:r>
              <a:rPr b="1" i="1" spc="-5" dirty="0">
                <a:latin typeface="Symbol"/>
                <a:cs typeface="Symbol"/>
              </a:rPr>
              <a:t></a:t>
            </a:r>
            <a:r>
              <a:rPr b="1" i="1" spc="-5" dirty="0">
                <a:latin typeface="Times New Roman"/>
                <a:cs typeface="Times New Roman"/>
              </a:rPr>
              <a:t> </a:t>
            </a:r>
            <a:r>
              <a:rPr b="1" dirty="0">
                <a:latin typeface="Arial"/>
                <a:cs typeface="Arial"/>
              </a:rPr>
              <a:t>= </a:t>
            </a:r>
            <a:r>
              <a:rPr b="1" spc="-5" dirty="0">
                <a:latin typeface="Arial"/>
                <a:cs typeface="Arial"/>
              </a:rPr>
              <a:t>1,96 </a:t>
            </a:r>
            <a:r>
              <a:rPr b="1" spc="-15" dirty="0">
                <a:latin typeface="Arial"/>
                <a:cs typeface="Arial"/>
              </a:rPr>
              <a:t>avec </a:t>
            </a:r>
            <a:r>
              <a:rPr b="1" i="1" spc="-5" dirty="0">
                <a:latin typeface="Symbol"/>
                <a:cs typeface="Symbol"/>
              </a:rPr>
              <a:t></a:t>
            </a:r>
            <a:r>
              <a:rPr b="1" i="1" spc="-5" dirty="0">
                <a:latin typeface="Times New Roman"/>
                <a:cs typeface="Times New Roman"/>
              </a:rPr>
              <a:t> </a:t>
            </a:r>
            <a:r>
              <a:rPr b="1" dirty="0">
                <a:latin typeface="Arial"/>
                <a:cs typeface="Arial"/>
              </a:rPr>
              <a:t>= </a:t>
            </a:r>
            <a:r>
              <a:rPr b="1" spc="-5" dirty="0">
                <a:latin typeface="Arial"/>
                <a:cs typeface="Arial"/>
              </a:rPr>
              <a:t>5</a:t>
            </a:r>
            <a:r>
              <a:rPr b="1" spc="120" dirty="0">
                <a:latin typeface="Arial"/>
                <a:cs typeface="Arial"/>
              </a:rPr>
              <a:t> </a:t>
            </a:r>
            <a:r>
              <a:rPr b="1" spc="-5" dirty="0">
                <a:latin typeface="Arial"/>
                <a:cs typeface="Arial"/>
              </a:rPr>
              <a:t>%</a:t>
            </a:r>
            <a:endParaRPr dirty="0">
              <a:latin typeface="Arial"/>
              <a:cs typeface="Arial"/>
            </a:endParaRPr>
          </a:p>
          <a:p>
            <a:pPr>
              <a:spcBef>
                <a:spcPts val="55"/>
              </a:spcBef>
            </a:pPr>
            <a:endParaRPr sz="2650" dirty="0">
              <a:latin typeface="Times New Roman"/>
              <a:cs typeface="Times New Roman"/>
            </a:endParaRPr>
          </a:p>
          <a:p>
            <a:pPr marL="12700">
              <a:tabLst>
                <a:tab pos="1823720" algn="l"/>
              </a:tabLst>
            </a:pPr>
            <a:r>
              <a:rPr b="1" spc="-5" dirty="0">
                <a:solidFill>
                  <a:srgbClr val="006666"/>
                </a:solidFill>
                <a:latin typeface="Arial"/>
                <a:cs typeface="Arial"/>
              </a:rPr>
              <a:t>n</a:t>
            </a:r>
            <a:r>
              <a:rPr b="1" spc="-7" baseline="-20833" dirty="0">
                <a:solidFill>
                  <a:srgbClr val="006666"/>
                </a:solidFill>
                <a:latin typeface="Arial"/>
                <a:cs typeface="Arial"/>
              </a:rPr>
              <a:t>1  </a:t>
            </a:r>
            <a:r>
              <a:rPr b="1" dirty="0">
                <a:solidFill>
                  <a:srgbClr val="006666"/>
                </a:solidFill>
                <a:latin typeface="Arial"/>
                <a:cs typeface="Arial"/>
              </a:rPr>
              <a:t>ou n</a:t>
            </a:r>
            <a:r>
              <a:rPr b="1" baseline="-20833" dirty="0">
                <a:solidFill>
                  <a:srgbClr val="006666"/>
                </a:solidFill>
                <a:latin typeface="Arial"/>
                <a:cs typeface="Arial"/>
              </a:rPr>
              <a:t>2</a:t>
            </a:r>
            <a:r>
              <a:rPr b="1" spc="-7" baseline="-20833" dirty="0">
                <a:solidFill>
                  <a:srgbClr val="006666"/>
                </a:solidFill>
                <a:latin typeface="Arial"/>
                <a:cs typeface="Arial"/>
              </a:rPr>
              <a:t> </a:t>
            </a:r>
            <a:r>
              <a:rPr b="1" dirty="0">
                <a:solidFill>
                  <a:srgbClr val="006666"/>
                </a:solidFill>
                <a:latin typeface="Arial"/>
                <a:cs typeface="Arial"/>
              </a:rPr>
              <a:t>&lt;</a:t>
            </a:r>
            <a:r>
              <a:rPr b="1" spc="5" dirty="0">
                <a:solidFill>
                  <a:srgbClr val="006666"/>
                </a:solidFill>
                <a:latin typeface="Arial"/>
                <a:cs typeface="Arial"/>
              </a:rPr>
              <a:t> </a:t>
            </a:r>
            <a:r>
              <a:rPr b="1" spc="-10" dirty="0">
                <a:solidFill>
                  <a:srgbClr val="006666"/>
                </a:solidFill>
                <a:latin typeface="Arial"/>
                <a:cs typeface="Arial"/>
              </a:rPr>
              <a:t>30	</a:t>
            </a:r>
            <a:r>
              <a:rPr b="1" spc="-5" dirty="0">
                <a:solidFill>
                  <a:srgbClr val="006666"/>
                </a:solidFill>
                <a:latin typeface="Arial"/>
                <a:cs typeface="Arial"/>
              </a:rPr>
              <a:t>"Petits</a:t>
            </a:r>
            <a:r>
              <a:rPr b="1" spc="-60" dirty="0">
                <a:solidFill>
                  <a:srgbClr val="006666"/>
                </a:solidFill>
                <a:latin typeface="Arial"/>
                <a:cs typeface="Arial"/>
              </a:rPr>
              <a:t> </a:t>
            </a:r>
            <a:r>
              <a:rPr b="1" dirty="0">
                <a:solidFill>
                  <a:srgbClr val="006666"/>
                </a:solidFill>
                <a:latin typeface="Arial"/>
                <a:cs typeface="Arial"/>
              </a:rPr>
              <a:t>échantillons"</a:t>
            </a:r>
            <a:endParaRPr dirty="0">
              <a:latin typeface="Arial"/>
              <a:cs typeface="Arial"/>
            </a:endParaRPr>
          </a:p>
          <a:p>
            <a:pPr marR="945515" algn="ctr">
              <a:spcBef>
                <a:spcPts val="1814"/>
              </a:spcBef>
            </a:pPr>
            <a:r>
              <a:rPr b="1" spc="-30" dirty="0">
                <a:latin typeface="Arial"/>
                <a:cs typeface="Arial"/>
              </a:rPr>
              <a:t>Table </a:t>
            </a:r>
            <a:r>
              <a:rPr b="1" dirty="0">
                <a:latin typeface="Arial"/>
                <a:cs typeface="Arial"/>
              </a:rPr>
              <a:t>t de</a:t>
            </a:r>
            <a:r>
              <a:rPr b="1" spc="-5" dirty="0">
                <a:latin typeface="Arial"/>
                <a:cs typeface="Arial"/>
              </a:rPr>
              <a:t> Student</a:t>
            </a:r>
            <a:endParaRPr dirty="0">
              <a:latin typeface="Arial"/>
              <a:cs typeface="Arial"/>
            </a:endParaRPr>
          </a:p>
        </p:txBody>
      </p:sp>
      <p:sp>
        <p:nvSpPr>
          <p:cNvPr id="29" name="object 29"/>
          <p:cNvSpPr txBox="1"/>
          <p:nvPr/>
        </p:nvSpPr>
        <p:spPr>
          <a:xfrm>
            <a:off x="6720333" y="4589145"/>
            <a:ext cx="2356485" cy="299720"/>
          </a:xfrm>
          <a:prstGeom prst="rect">
            <a:avLst/>
          </a:prstGeom>
        </p:spPr>
        <p:txBody>
          <a:bodyPr vert="horz" wrap="square" lIns="0" tIns="12700" rIns="0" bIns="0" rtlCol="0">
            <a:spAutoFit/>
          </a:bodyPr>
          <a:lstStyle/>
          <a:p>
            <a:pPr marL="12700">
              <a:spcBef>
                <a:spcPts val="100"/>
              </a:spcBef>
              <a:tabLst>
                <a:tab pos="1046480" algn="l"/>
              </a:tabLst>
            </a:pPr>
            <a:r>
              <a:rPr b="1" spc="-5" dirty="0">
                <a:latin typeface="Arial"/>
                <a:cs typeface="Arial"/>
              </a:rPr>
              <a:t>Nb </a:t>
            </a:r>
            <a:r>
              <a:rPr b="1" spc="5" dirty="0">
                <a:latin typeface="Arial"/>
                <a:cs typeface="Arial"/>
              </a:rPr>
              <a:t>d</a:t>
            </a:r>
            <a:r>
              <a:rPr b="1" dirty="0">
                <a:latin typeface="Arial"/>
                <a:cs typeface="Arial"/>
              </a:rPr>
              <a:t>dl</a:t>
            </a:r>
            <a:r>
              <a:rPr b="1" spc="-15" dirty="0">
                <a:latin typeface="Arial"/>
                <a:cs typeface="Arial"/>
              </a:rPr>
              <a:t> </a:t>
            </a:r>
            <a:r>
              <a:rPr b="1" dirty="0">
                <a:latin typeface="Arial"/>
                <a:cs typeface="Arial"/>
              </a:rPr>
              <a:t>=	(</a:t>
            </a:r>
            <a:r>
              <a:rPr b="1" spc="10" dirty="0">
                <a:latin typeface="Arial"/>
                <a:cs typeface="Arial"/>
              </a:rPr>
              <a:t>n</a:t>
            </a:r>
            <a:r>
              <a:rPr b="1" spc="-7" baseline="-20833" dirty="0">
                <a:latin typeface="Arial"/>
                <a:cs typeface="Arial"/>
              </a:rPr>
              <a:t>1</a:t>
            </a:r>
            <a:r>
              <a:rPr b="1" dirty="0">
                <a:latin typeface="Arial"/>
                <a:cs typeface="Arial"/>
              </a:rPr>
              <a:t>-1)+(</a:t>
            </a:r>
            <a:r>
              <a:rPr b="1" spc="5" dirty="0">
                <a:latin typeface="Arial"/>
                <a:cs typeface="Arial"/>
              </a:rPr>
              <a:t>n</a:t>
            </a:r>
            <a:r>
              <a:rPr b="1" spc="-7" baseline="-20833" dirty="0">
                <a:latin typeface="Arial"/>
                <a:cs typeface="Arial"/>
              </a:rPr>
              <a:t>2</a:t>
            </a:r>
            <a:r>
              <a:rPr b="1" dirty="0">
                <a:latin typeface="Arial"/>
                <a:cs typeface="Arial"/>
              </a:rPr>
              <a:t>-</a:t>
            </a:r>
            <a:r>
              <a:rPr b="1" spc="-5" dirty="0">
                <a:latin typeface="Arial"/>
                <a:cs typeface="Arial"/>
              </a:rPr>
              <a:t>1)</a:t>
            </a:r>
            <a:endParaRPr dirty="0">
              <a:latin typeface="Arial"/>
              <a:cs typeface="Arial"/>
            </a:endParaRPr>
          </a:p>
        </p:txBody>
      </p:sp>
      <p:sp>
        <p:nvSpPr>
          <p:cNvPr id="30" name="object 30"/>
          <p:cNvSpPr txBox="1"/>
          <p:nvPr/>
        </p:nvSpPr>
        <p:spPr>
          <a:xfrm>
            <a:off x="6320154" y="5617565"/>
            <a:ext cx="3690620"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 </a:t>
            </a:r>
            <a:r>
              <a:rPr b="1" spc="-5" dirty="0">
                <a:solidFill>
                  <a:srgbClr val="006666"/>
                </a:solidFill>
                <a:latin typeface="Arial"/>
                <a:cs typeface="Arial"/>
              </a:rPr>
              <a:t>écart </a:t>
            </a:r>
            <a:r>
              <a:rPr b="1" spc="-10" dirty="0">
                <a:solidFill>
                  <a:srgbClr val="006666"/>
                </a:solidFill>
                <a:latin typeface="Arial"/>
                <a:cs typeface="Arial"/>
              </a:rPr>
              <a:t>type </a:t>
            </a:r>
            <a:r>
              <a:rPr b="1" spc="-5" dirty="0">
                <a:solidFill>
                  <a:srgbClr val="006666"/>
                </a:solidFill>
                <a:latin typeface="Arial"/>
                <a:cs typeface="Arial"/>
              </a:rPr>
              <a:t>sur les 2 </a:t>
            </a:r>
            <a:r>
              <a:rPr b="1" dirty="0">
                <a:solidFill>
                  <a:srgbClr val="006666"/>
                </a:solidFill>
                <a:latin typeface="Arial"/>
                <a:cs typeface="Arial"/>
              </a:rPr>
              <a:t>échantillons</a:t>
            </a:r>
            <a:endParaRPr>
              <a:latin typeface="Arial"/>
              <a:cs typeface="Arial"/>
            </a:endParaRPr>
          </a:p>
        </p:txBody>
      </p:sp>
      <p:sp>
        <p:nvSpPr>
          <p:cNvPr id="31" name="object 31"/>
          <p:cNvSpPr/>
          <p:nvPr/>
        </p:nvSpPr>
        <p:spPr>
          <a:xfrm>
            <a:off x="2508982" y="5792148"/>
            <a:ext cx="2722245" cy="0"/>
          </a:xfrm>
          <a:custGeom>
            <a:avLst/>
            <a:gdLst/>
            <a:ahLst/>
            <a:cxnLst/>
            <a:rect l="l" t="t" r="r" b="b"/>
            <a:pathLst>
              <a:path w="2722245">
                <a:moveTo>
                  <a:pt x="0" y="0"/>
                </a:moveTo>
                <a:lnTo>
                  <a:pt x="2722043" y="0"/>
                </a:lnTo>
              </a:path>
            </a:pathLst>
          </a:custGeom>
          <a:ln w="6361">
            <a:solidFill>
              <a:srgbClr val="000000"/>
            </a:solidFill>
          </a:ln>
        </p:spPr>
        <p:txBody>
          <a:bodyPr wrap="square" lIns="0" tIns="0" rIns="0" bIns="0" rtlCol="0"/>
          <a:lstStyle/>
          <a:p>
            <a:endParaRPr/>
          </a:p>
        </p:txBody>
      </p:sp>
      <p:sp>
        <p:nvSpPr>
          <p:cNvPr id="32" name="object 32"/>
          <p:cNvSpPr/>
          <p:nvPr/>
        </p:nvSpPr>
        <p:spPr>
          <a:xfrm>
            <a:off x="2366537" y="5793421"/>
            <a:ext cx="28575" cy="13970"/>
          </a:xfrm>
          <a:custGeom>
            <a:avLst/>
            <a:gdLst/>
            <a:ahLst/>
            <a:cxnLst/>
            <a:rect l="l" t="t" r="r" b="b"/>
            <a:pathLst>
              <a:path w="28575" h="13970">
                <a:moveTo>
                  <a:pt x="0" y="13365"/>
                </a:moveTo>
                <a:lnTo>
                  <a:pt x="28488" y="0"/>
                </a:lnTo>
              </a:path>
            </a:pathLst>
          </a:custGeom>
          <a:ln w="6602">
            <a:solidFill>
              <a:srgbClr val="000000"/>
            </a:solidFill>
          </a:ln>
        </p:spPr>
        <p:txBody>
          <a:bodyPr wrap="square" lIns="0" tIns="0" rIns="0" bIns="0" rtlCol="0"/>
          <a:lstStyle/>
          <a:p>
            <a:endParaRPr/>
          </a:p>
        </p:txBody>
      </p:sp>
      <p:sp>
        <p:nvSpPr>
          <p:cNvPr id="33" name="object 33"/>
          <p:cNvSpPr/>
          <p:nvPr/>
        </p:nvSpPr>
        <p:spPr>
          <a:xfrm>
            <a:off x="2395026" y="5796604"/>
            <a:ext cx="41275" cy="234315"/>
          </a:xfrm>
          <a:custGeom>
            <a:avLst/>
            <a:gdLst/>
            <a:ahLst/>
            <a:cxnLst/>
            <a:rect l="l" t="t" r="r" b="b"/>
            <a:pathLst>
              <a:path w="41275" h="234314">
                <a:moveTo>
                  <a:pt x="0" y="0"/>
                </a:moveTo>
                <a:lnTo>
                  <a:pt x="40815" y="233892"/>
                </a:lnTo>
              </a:path>
            </a:pathLst>
          </a:custGeom>
          <a:ln w="15321">
            <a:solidFill>
              <a:srgbClr val="000000"/>
            </a:solidFill>
          </a:ln>
        </p:spPr>
        <p:txBody>
          <a:bodyPr wrap="square" lIns="0" tIns="0" rIns="0" bIns="0" rtlCol="0"/>
          <a:lstStyle/>
          <a:p>
            <a:endParaRPr/>
          </a:p>
        </p:txBody>
      </p:sp>
      <p:sp>
        <p:nvSpPr>
          <p:cNvPr id="34" name="object 34"/>
          <p:cNvSpPr/>
          <p:nvPr/>
        </p:nvSpPr>
        <p:spPr>
          <a:xfrm>
            <a:off x="2439693" y="5415375"/>
            <a:ext cx="52705" cy="615315"/>
          </a:xfrm>
          <a:custGeom>
            <a:avLst/>
            <a:gdLst/>
            <a:ahLst/>
            <a:cxnLst/>
            <a:rect l="l" t="t" r="r" b="b"/>
            <a:pathLst>
              <a:path w="52705" h="615314">
                <a:moveTo>
                  <a:pt x="0" y="615122"/>
                </a:moveTo>
                <a:lnTo>
                  <a:pt x="52355" y="0"/>
                </a:lnTo>
              </a:path>
            </a:pathLst>
          </a:custGeom>
          <a:ln w="7690">
            <a:solidFill>
              <a:srgbClr val="000000"/>
            </a:solidFill>
          </a:ln>
        </p:spPr>
        <p:txBody>
          <a:bodyPr wrap="square" lIns="0" tIns="0" rIns="0" bIns="0" rtlCol="0"/>
          <a:lstStyle/>
          <a:p>
            <a:endParaRPr/>
          </a:p>
        </p:txBody>
      </p:sp>
      <p:sp>
        <p:nvSpPr>
          <p:cNvPr id="35" name="object 35"/>
          <p:cNvSpPr/>
          <p:nvPr/>
        </p:nvSpPr>
        <p:spPr>
          <a:xfrm>
            <a:off x="2492047" y="5415374"/>
            <a:ext cx="2754630" cy="0"/>
          </a:xfrm>
          <a:custGeom>
            <a:avLst/>
            <a:gdLst/>
            <a:ahLst/>
            <a:cxnLst/>
            <a:rect l="l" t="t" r="r" b="b"/>
            <a:pathLst>
              <a:path w="2754629">
                <a:moveTo>
                  <a:pt x="0" y="0"/>
                </a:moveTo>
                <a:lnTo>
                  <a:pt x="2754384" y="0"/>
                </a:lnTo>
              </a:path>
            </a:pathLst>
          </a:custGeom>
          <a:ln w="6361">
            <a:solidFill>
              <a:srgbClr val="000000"/>
            </a:solidFill>
          </a:ln>
        </p:spPr>
        <p:txBody>
          <a:bodyPr wrap="square" lIns="0" tIns="0" rIns="0" bIns="0" rtlCol="0"/>
          <a:lstStyle/>
          <a:p>
            <a:endParaRPr/>
          </a:p>
        </p:txBody>
      </p:sp>
      <p:sp>
        <p:nvSpPr>
          <p:cNvPr id="36" name="object 36"/>
          <p:cNvSpPr txBox="1"/>
          <p:nvPr/>
        </p:nvSpPr>
        <p:spPr>
          <a:xfrm>
            <a:off x="3096505" y="5784629"/>
            <a:ext cx="1549400" cy="231474"/>
          </a:xfrm>
          <a:prstGeom prst="rect">
            <a:avLst/>
          </a:prstGeom>
        </p:spPr>
        <p:txBody>
          <a:bodyPr vert="horz" wrap="square" lIns="0" tIns="15875" rIns="0" bIns="0" rtlCol="0">
            <a:spAutoFit/>
          </a:bodyPr>
          <a:lstStyle/>
          <a:p>
            <a:pPr marL="12700">
              <a:spcBef>
                <a:spcPts val="125"/>
              </a:spcBef>
            </a:pPr>
            <a:r>
              <a:rPr sz="1400" b="1" spc="95" dirty="0">
                <a:latin typeface="Times New Roman"/>
                <a:cs typeface="Times New Roman"/>
              </a:rPr>
              <a:t>(</a:t>
            </a:r>
            <a:r>
              <a:rPr sz="1400" b="1" spc="95" dirty="0">
                <a:latin typeface="Arial"/>
                <a:cs typeface="Arial"/>
              </a:rPr>
              <a:t>n</a:t>
            </a:r>
            <a:r>
              <a:rPr sz="1500" b="1" spc="142" baseline="-19444" dirty="0">
                <a:latin typeface="Times New Roman"/>
                <a:cs typeface="Times New Roman"/>
              </a:rPr>
              <a:t>1</a:t>
            </a:r>
            <a:r>
              <a:rPr sz="1500" b="1" spc="225" baseline="-19444" dirty="0">
                <a:latin typeface="Times New Roman"/>
                <a:cs typeface="Times New Roman"/>
              </a:rPr>
              <a:t> </a:t>
            </a:r>
            <a:r>
              <a:rPr sz="1400" b="1" i="1" spc="175" dirty="0">
                <a:latin typeface="Symbol"/>
                <a:cs typeface="Symbol"/>
              </a:rPr>
              <a:t></a:t>
            </a:r>
            <a:r>
              <a:rPr sz="1400" b="1" i="1" spc="-95" dirty="0">
                <a:latin typeface="Times New Roman"/>
                <a:cs typeface="Times New Roman"/>
              </a:rPr>
              <a:t> </a:t>
            </a:r>
            <a:r>
              <a:rPr sz="1400" b="1" spc="114" dirty="0">
                <a:latin typeface="Times New Roman"/>
                <a:cs typeface="Times New Roman"/>
              </a:rPr>
              <a:t>1)</a:t>
            </a:r>
            <a:r>
              <a:rPr sz="1400" b="1" spc="-70" dirty="0">
                <a:latin typeface="Times New Roman"/>
                <a:cs typeface="Times New Roman"/>
              </a:rPr>
              <a:t> </a:t>
            </a:r>
            <a:r>
              <a:rPr sz="1400" b="1" i="1" spc="175" dirty="0">
                <a:latin typeface="Symbol"/>
                <a:cs typeface="Symbol"/>
              </a:rPr>
              <a:t></a:t>
            </a:r>
            <a:r>
              <a:rPr sz="1400" b="1" i="1" spc="-20" dirty="0">
                <a:latin typeface="Times New Roman"/>
                <a:cs typeface="Times New Roman"/>
              </a:rPr>
              <a:t> </a:t>
            </a:r>
            <a:r>
              <a:rPr sz="1400" b="1" spc="120" dirty="0">
                <a:latin typeface="Times New Roman"/>
                <a:cs typeface="Times New Roman"/>
              </a:rPr>
              <a:t>(</a:t>
            </a:r>
            <a:r>
              <a:rPr sz="1400" b="1" spc="120" dirty="0">
                <a:latin typeface="Arial"/>
                <a:cs typeface="Arial"/>
              </a:rPr>
              <a:t>n</a:t>
            </a:r>
            <a:r>
              <a:rPr sz="1500" b="1" spc="179" baseline="-19444" dirty="0">
                <a:latin typeface="Times New Roman"/>
                <a:cs typeface="Times New Roman"/>
              </a:rPr>
              <a:t>2</a:t>
            </a:r>
            <a:r>
              <a:rPr sz="1500" b="1" spc="292" baseline="-19444" dirty="0">
                <a:latin typeface="Times New Roman"/>
                <a:cs typeface="Times New Roman"/>
              </a:rPr>
              <a:t> </a:t>
            </a:r>
            <a:r>
              <a:rPr sz="1400" b="1" i="1" spc="175" dirty="0">
                <a:latin typeface="Symbol"/>
                <a:cs typeface="Symbol"/>
              </a:rPr>
              <a:t></a:t>
            </a:r>
            <a:r>
              <a:rPr sz="1400" b="1" i="1" spc="-95" dirty="0">
                <a:latin typeface="Times New Roman"/>
                <a:cs typeface="Times New Roman"/>
              </a:rPr>
              <a:t> </a:t>
            </a:r>
            <a:r>
              <a:rPr sz="1400" b="1" spc="110" dirty="0">
                <a:latin typeface="Times New Roman"/>
                <a:cs typeface="Times New Roman"/>
              </a:rPr>
              <a:t>1)</a:t>
            </a:r>
            <a:endParaRPr sz="1400">
              <a:latin typeface="Times New Roman"/>
              <a:cs typeface="Times New Roman"/>
            </a:endParaRPr>
          </a:p>
        </p:txBody>
      </p:sp>
      <p:sp>
        <p:nvSpPr>
          <p:cNvPr id="37" name="object 37"/>
          <p:cNvSpPr txBox="1"/>
          <p:nvPr/>
        </p:nvSpPr>
        <p:spPr>
          <a:xfrm>
            <a:off x="2007333" y="5646521"/>
            <a:ext cx="311785" cy="231474"/>
          </a:xfrm>
          <a:prstGeom prst="rect">
            <a:avLst/>
          </a:prstGeom>
        </p:spPr>
        <p:txBody>
          <a:bodyPr vert="horz" wrap="square" lIns="0" tIns="15875" rIns="0" bIns="0" rtlCol="0">
            <a:spAutoFit/>
          </a:bodyPr>
          <a:lstStyle/>
          <a:p>
            <a:pPr marL="12700">
              <a:spcBef>
                <a:spcPts val="125"/>
              </a:spcBef>
            </a:pPr>
            <a:r>
              <a:rPr sz="1400" b="1" spc="180" dirty="0">
                <a:latin typeface="Arial"/>
                <a:cs typeface="Arial"/>
              </a:rPr>
              <a:t>s</a:t>
            </a:r>
            <a:r>
              <a:rPr sz="1400" b="1" spc="-120" dirty="0">
                <a:latin typeface="Arial"/>
                <a:cs typeface="Arial"/>
              </a:rPr>
              <a:t> </a:t>
            </a:r>
            <a:r>
              <a:rPr sz="1400" b="1" i="1" spc="175" dirty="0">
                <a:latin typeface="Symbol"/>
                <a:cs typeface="Symbol"/>
              </a:rPr>
              <a:t></a:t>
            </a:r>
            <a:endParaRPr sz="1400">
              <a:latin typeface="Symbol"/>
              <a:cs typeface="Symbol"/>
            </a:endParaRPr>
          </a:p>
        </p:txBody>
      </p:sp>
      <p:sp>
        <p:nvSpPr>
          <p:cNvPr id="38" name="object 38"/>
          <p:cNvSpPr txBox="1"/>
          <p:nvPr/>
        </p:nvSpPr>
        <p:spPr>
          <a:xfrm>
            <a:off x="2504371" y="5255529"/>
            <a:ext cx="2740025" cy="492125"/>
          </a:xfrm>
          <a:prstGeom prst="rect">
            <a:avLst/>
          </a:prstGeom>
        </p:spPr>
        <p:txBody>
          <a:bodyPr vert="horz" wrap="square" lIns="0" tIns="13970" rIns="0" bIns="0" rtlCol="0">
            <a:spAutoFit/>
          </a:bodyPr>
          <a:lstStyle/>
          <a:p>
            <a:pPr marL="12700">
              <a:spcBef>
                <a:spcPts val="110"/>
              </a:spcBef>
            </a:pPr>
            <a:r>
              <a:rPr sz="4575" b="1" i="1" spc="877" baseline="-10928" dirty="0">
                <a:latin typeface="Symbol"/>
                <a:cs typeface="Symbol"/>
              </a:rPr>
              <a:t></a:t>
            </a:r>
            <a:r>
              <a:rPr sz="1400" b="1" spc="165" dirty="0">
                <a:latin typeface="Times New Roman"/>
                <a:cs typeface="Times New Roman"/>
              </a:rPr>
              <a:t>(</a:t>
            </a:r>
            <a:r>
              <a:rPr sz="1400" b="1" spc="195" dirty="0">
                <a:latin typeface="Arial"/>
                <a:cs typeface="Arial"/>
              </a:rPr>
              <a:t>x</a:t>
            </a:r>
            <a:r>
              <a:rPr sz="1500" b="1" spc="97" baseline="-19444" dirty="0">
                <a:latin typeface="Arial"/>
                <a:cs typeface="Arial"/>
              </a:rPr>
              <a:t>i</a:t>
            </a:r>
            <a:r>
              <a:rPr sz="1500" b="1" baseline="-19444" dirty="0">
                <a:latin typeface="Arial"/>
                <a:cs typeface="Arial"/>
              </a:rPr>
              <a:t> </a:t>
            </a:r>
            <a:r>
              <a:rPr sz="1500" b="1" spc="-172" baseline="-19444" dirty="0">
                <a:latin typeface="Arial"/>
                <a:cs typeface="Arial"/>
              </a:rPr>
              <a:t> </a:t>
            </a:r>
            <a:r>
              <a:rPr sz="1400" b="1" i="1" spc="175" dirty="0">
                <a:latin typeface="Symbol"/>
                <a:cs typeface="Symbol"/>
              </a:rPr>
              <a:t></a:t>
            </a:r>
            <a:r>
              <a:rPr sz="1400" spc="-65" dirty="0">
                <a:latin typeface="Times New Roman"/>
                <a:cs typeface="Times New Roman"/>
              </a:rPr>
              <a:t> </a:t>
            </a:r>
            <a:r>
              <a:rPr sz="1400" b="1" spc="204" dirty="0">
                <a:latin typeface="Arial"/>
                <a:cs typeface="Arial"/>
              </a:rPr>
              <a:t>m</a:t>
            </a:r>
            <a:r>
              <a:rPr sz="1500" b="1" spc="172" baseline="-19444" dirty="0">
                <a:latin typeface="Times New Roman"/>
                <a:cs typeface="Times New Roman"/>
              </a:rPr>
              <a:t>1</a:t>
            </a:r>
            <a:r>
              <a:rPr sz="1500" b="1" spc="-165" baseline="-19444" dirty="0">
                <a:latin typeface="Times New Roman"/>
                <a:cs typeface="Times New Roman"/>
              </a:rPr>
              <a:t> </a:t>
            </a:r>
            <a:r>
              <a:rPr sz="1400" b="1" spc="135" dirty="0">
                <a:latin typeface="Times New Roman"/>
                <a:cs typeface="Times New Roman"/>
              </a:rPr>
              <a:t>)</a:t>
            </a:r>
            <a:r>
              <a:rPr sz="1400" b="1" spc="95" dirty="0">
                <a:latin typeface="Times New Roman"/>
                <a:cs typeface="Times New Roman"/>
              </a:rPr>
              <a:t>²</a:t>
            </a:r>
            <a:r>
              <a:rPr sz="1400" b="1" spc="-60" dirty="0">
                <a:latin typeface="Times New Roman"/>
                <a:cs typeface="Times New Roman"/>
              </a:rPr>
              <a:t> </a:t>
            </a:r>
            <a:r>
              <a:rPr sz="1400" b="1" i="1" spc="175" dirty="0">
                <a:latin typeface="Symbol"/>
                <a:cs typeface="Symbol"/>
              </a:rPr>
              <a:t></a:t>
            </a:r>
            <a:r>
              <a:rPr sz="1400" spc="10" dirty="0">
                <a:latin typeface="Times New Roman"/>
                <a:cs typeface="Times New Roman"/>
              </a:rPr>
              <a:t> </a:t>
            </a:r>
            <a:r>
              <a:rPr sz="4575" b="1" i="1" spc="877" baseline="-10928" dirty="0">
                <a:latin typeface="Symbol"/>
                <a:cs typeface="Symbol"/>
              </a:rPr>
              <a:t></a:t>
            </a:r>
            <a:r>
              <a:rPr sz="1400" b="1" spc="165" dirty="0">
                <a:latin typeface="Times New Roman"/>
                <a:cs typeface="Times New Roman"/>
              </a:rPr>
              <a:t>(</a:t>
            </a:r>
            <a:r>
              <a:rPr sz="1400" b="1" spc="340" dirty="0">
                <a:latin typeface="Arial"/>
                <a:cs typeface="Arial"/>
              </a:rPr>
              <a:t>x</a:t>
            </a:r>
            <a:r>
              <a:rPr sz="1500" b="1" spc="97" baseline="-19444" dirty="0">
                <a:latin typeface="Arial"/>
                <a:cs typeface="Arial"/>
              </a:rPr>
              <a:t>j</a:t>
            </a:r>
            <a:r>
              <a:rPr sz="1500" b="1" baseline="-19444" dirty="0">
                <a:latin typeface="Arial"/>
                <a:cs typeface="Arial"/>
              </a:rPr>
              <a:t> </a:t>
            </a:r>
            <a:r>
              <a:rPr sz="1500" b="1" spc="-195" baseline="-19444" dirty="0">
                <a:latin typeface="Arial"/>
                <a:cs typeface="Arial"/>
              </a:rPr>
              <a:t> </a:t>
            </a:r>
            <a:r>
              <a:rPr sz="1400" b="1" i="1" spc="175" dirty="0">
                <a:latin typeface="Symbol"/>
                <a:cs typeface="Symbol"/>
              </a:rPr>
              <a:t></a:t>
            </a:r>
            <a:r>
              <a:rPr sz="1400" spc="-65" dirty="0">
                <a:latin typeface="Times New Roman"/>
                <a:cs typeface="Times New Roman"/>
              </a:rPr>
              <a:t> </a:t>
            </a:r>
            <a:r>
              <a:rPr sz="1400" b="1" spc="280" dirty="0">
                <a:latin typeface="Arial"/>
                <a:cs typeface="Arial"/>
              </a:rPr>
              <a:t>m</a:t>
            </a:r>
            <a:r>
              <a:rPr sz="1500" b="1" spc="172" baseline="-22222" dirty="0">
                <a:latin typeface="Times New Roman"/>
                <a:cs typeface="Times New Roman"/>
              </a:rPr>
              <a:t>2</a:t>
            </a:r>
            <a:r>
              <a:rPr sz="1500" b="1" spc="-104" baseline="-22222" dirty="0">
                <a:latin typeface="Times New Roman"/>
                <a:cs typeface="Times New Roman"/>
              </a:rPr>
              <a:t> </a:t>
            </a:r>
            <a:r>
              <a:rPr sz="1400" b="1" spc="130" dirty="0">
                <a:latin typeface="Times New Roman"/>
                <a:cs typeface="Times New Roman"/>
              </a:rPr>
              <a:t>)²</a:t>
            </a:r>
            <a:endParaRPr sz="1400">
              <a:latin typeface="Times New Roman"/>
              <a:cs typeface="Times New Roman"/>
            </a:endParaRPr>
          </a:p>
        </p:txBody>
      </p:sp>
      <p:sp>
        <p:nvSpPr>
          <p:cNvPr id="41" name="object 4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42" name="object 42"/>
          <p:cNvSpPr txBox="1"/>
          <p:nvPr/>
        </p:nvSpPr>
        <p:spPr>
          <a:xfrm>
            <a:off x="2971292" y="148209"/>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43" name="object 43"/>
          <p:cNvSpPr txBox="1"/>
          <p:nvPr/>
        </p:nvSpPr>
        <p:spPr>
          <a:xfrm>
            <a:off x="2934969" y="384175"/>
            <a:ext cx="6402070" cy="708025"/>
          </a:xfrm>
          <a:prstGeom prst="rect">
            <a:avLst/>
          </a:prstGeom>
        </p:spPr>
        <p:txBody>
          <a:bodyPr vert="horz" wrap="square" lIns="0" tIns="12065" rIns="0" bIns="0" rtlCol="0">
            <a:spAutoFit/>
          </a:bodyPr>
          <a:lstStyle/>
          <a:p>
            <a:pPr marL="3896995">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marL="12700">
              <a:spcBef>
                <a:spcPts val="1295"/>
              </a:spcBef>
            </a:pPr>
            <a:r>
              <a:rPr b="1" spc="-5" dirty="0">
                <a:latin typeface="Arial"/>
                <a:cs typeface="Arial"/>
              </a:rPr>
              <a:t>Liaison entre caractères </a:t>
            </a:r>
            <a:r>
              <a:rPr b="1" dirty="0">
                <a:latin typeface="Arial"/>
                <a:cs typeface="Arial"/>
              </a:rPr>
              <a:t>qualitatifs </a:t>
            </a:r>
            <a:r>
              <a:rPr b="1" spc="-5" dirty="0">
                <a:latin typeface="Arial"/>
                <a:cs typeface="Arial"/>
              </a:rPr>
              <a:t>et</a:t>
            </a:r>
            <a:r>
              <a:rPr b="1" spc="10" dirty="0">
                <a:latin typeface="Arial"/>
                <a:cs typeface="Arial"/>
              </a:rPr>
              <a:t> </a:t>
            </a:r>
            <a:r>
              <a:rPr b="1" dirty="0">
                <a:latin typeface="Arial"/>
                <a:cs typeface="Arial"/>
              </a:rPr>
              <a:t>quantitatifs</a:t>
            </a:r>
            <a:endParaRPr>
              <a:latin typeface="Arial"/>
              <a:cs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16</a:t>
            </a:r>
            <a:endParaRPr sz="2000">
              <a:latin typeface="Arial"/>
              <a:cs typeface="Arial"/>
            </a:endParaRPr>
          </a:p>
        </p:txBody>
      </p:sp>
      <p:sp>
        <p:nvSpPr>
          <p:cNvPr id="3" name="object 3"/>
          <p:cNvSpPr txBox="1"/>
          <p:nvPr/>
        </p:nvSpPr>
        <p:spPr>
          <a:xfrm>
            <a:off x="2299818" y="1152905"/>
            <a:ext cx="7750175" cy="1259840"/>
          </a:xfrm>
          <a:prstGeom prst="rect">
            <a:avLst/>
          </a:prstGeom>
        </p:spPr>
        <p:txBody>
          <a:bodyPr vert="horz" wrap="square" lIns="0" tIns="12700" rIns="0" bIns="0" rtlCol="0">
            <a:spAutoFit/>
          </a:bodyPr>
          <a:lstStyle/>
          <a:p>
            <a:pPr marL="354965" marR="5080" indent="-342900" algn="just">
              <a:spcBef>
                <a:spcPts val="100"/>
              </a:spcBef>
            </a:pPr>
            <a:r>
              <a:rPr dirty="0">
                <a:latin typeface="Arial"/>
                <a:cs typeface="Arial"/>
              </a:rPr>
              <a:t>On </a:t>
            </a:r>
            <a:r>
              <a:rPr spc="-5" dirty="0">
                <a:latin typeface="Arial"/>
                <a:cs typeface="Arial"/>
              </a:rPr>
              <a:t>cherche à comparer les </a:t>
            </a:r>
            <a:r>
              <a:rPr dirty="0">
                <a:latin typeface="Arial"/>
                <a:cs typeface="Arial"/>
              </a:rPr>
              <a:t>taux </a:t>
            </a:r>
            <a:r>
              <a:rPr spc="-5" dirty="0">
                <a:latin typeface="Arial"/>
                <a:cs typeface="Arial"/>
              </a:rPr>
              <a:t>de </a:t>
            </a:r>
            <a:r>
              <a:rPr spc="5" dirty="0">
                <a:latin typeface="Arial"/>
                <a:cs typeface="Arial"/>
              </a:rPr>
              <a:t>T3 </a:t>
            </a:r>
            <a:r>
              <a:rPr spc="-5" dirty="0">
                <a:latin typeface="Arial"/>
                <a:cs typeface="Arial"/>
              </a:rPr>
              <a:t>libre (hormone thyroïdienne) </a:t>
            </a:r>
            <a:r>
              <a:rPr dirty="0">
                <a:latin typeface="Arial"/>
                <a:cs typeface="Arial"/>
              </a:rPr>
              <a:t>chez  </a:t>
            </a:r>
            <a:r>
              <a:rPr spc="-5" dirty="0">
                <a:latin typeface="Arial"/>
                <a:cs typeface="Arial"/>
              </a:rPr>
              <a:t>des </a:t>
            </a:r>
            <a:r>
              <a:rPr dirty="0">
                <a:latin typeface="Arial"/>
                <a:cs typeface="Arial"/>
              </a:rPr>
              <a:t>femmes </a:t>
            </a:r>
            <a:r>
              <a:rPr spc="-5" dirty="0">
                <a:latin typeface="Arial"/>
                <a:cs typeface="Arial"/>
              </a:rPr>
              <a:t>prenant un </a:t>
            </a:r>
            <a:r>
              <a:rPr spc="-5" dirty="0" err="1">
                <a:latin typeface="Arial"/>
                <a:cs typeface="Arial"/>
              </a:rPr>
              <a:t>contraceptif</a:t>
            </a:r>
            <a:r>
              <a:rPr spc="-5" dirty="0">
                <a:latin typeface="Arial"/>
                <a:cs typeface="Arial"/>
              </a:rPr>
              <a:t> oral</a:t>
            </a:r>
            <a:r>
              <a:rPr lang="fr-FR" spc="-5" dirty="0">
                <a:latin typeface="Arial"/>
                <a:cs typeface="Arial"/>
              </a:rPr>
              <a:t> (</a:t>
            </a:r>
            <a:r>
              <a:rPr lang="fr-FR" spc="-5" dirty="0" err="1">
                <a:latin typeface="Arial"/>
                <a:cs typeface="Arial"/>
              </a:rPr>
              <a:t>c.o</a:t>
            </a:r>
            <a:r>
              <a:rPr lang="fr-FR" spc="-5" dirty="0">
                <a:latin typeface="Arial"/>
                <a:cs typeface="Arial"/>
              </a:rPr>
              <a:t>)</a:t>
            </a:r>
            <a:r>
              <a:rPr spc="-5" dirty="0">
                <a:latin typeface="Arial"/>
                <a:cs typeface="Arial"/>
              </a:rPr>
              <a:t> et chez des </a:t>
            </a:r>
            <a:r>
              <a:rPr dirty="0">
                <a:latin typeface="Arial"/>
                <a:cs typeface="Arial"/>
              </a:rPr>
              <a:t>femmes </a:t>
            </a:r>
            <a:r>
              <a:rPr spc="-10" dirty="0">
                <a:latin typeface="Arial"/>
                <a:cs typeface="Arial"/>
              </a:rPr>
              <a:t>n’en  </a:t>
            </a:r>
            <a:r>
              <a:rPr spc="-5" dirty="0">
                <a:latin typeface="Arial"/>
                <a:cs typeface="Arial"/>
              </a:rPr>
              <a:t>prenant</a:t>
            </a:r>
            <a:r>
              <a:rPr spc="10" dirty="0">
                <a:latin typeface="Arial"/>
                <a:cs typeface="Arial"/>
              </a:rPr>
              <a:t> </a:t>
            </a:r>
            <a:r>
              <a:rPr spc="-5" dirty="0">
                <a:latin typeface="Arial"/>
                <a:cs typeface="Arial"/>
              </a:rPr>
              <a:t>pas.</a:t>
            </a:r>
            <a:endParaRPr dirty="0">
              <a:latin typeface="Arial"/>
              <a:cs typeface="Arial"/>
            </a:endParaRPr>
          </a:p>
          <a:p>
            <a:pPr marL="12700">
              <a:spcBef>
                <a:spcPts val="1080"/>
              </a:spcBef>
            </a:pPr>
            <a:r>
              <a:rPr dirty="0">
                <a:latin typeface="Arial"/>
                <a:cs typeface="Arial"/>
              </a:rPr>
              <a:t>On </a:t>
            </a:r>
            <a:r>
              <a:rPr spc="-5" dirty="0">
                <a:latin typeface="Arial"/>
                <a:cs typeface="Arial"/>
              </a:rPr>
              <a:t>dispose, après </a:t>
            </a:r>
            <a:r>
              <a:rPr spc="-40" dirty="0">
                <a:latin typeface="Arial"/>
                <a:cs typeface="Arial"/>
              </a:rPr>
              <a:t>TAS </a:t>
            </a:r>
            <a:r>
              <a:rPr spc="-5" dirty="0">
                <a:latin typeface="Arial"/>
                <a:cs typeface="Arial"/>
              </a:rPr>
              <a:t>de 2 groupes de </a:t>
            </a:r>
            <a:r>
              <a:rPr dirty="0">
                <a:latin typeface="Arial"/>
                <a:cs typeface="Arial"/>
              </a:rPr>
              <a:t>femmes</a:t>
            </a:r>
            <a:r>
              <a:rPr spc="30" dirty="0">
                <a:latin typeface="Arial"/>
                <a:cs typeface="Arial"/>
              </a:rPr>
              <a:t> </a:t>
            </a:r>
            <a:r>
              <a:rPr dirty="0">
                <a:latin typeface="Arial"/>
                <a:cs typeface="Arial"/>
              </a:rPr>
              <a:t>:</a:t>
            </a:r>
          </a:p>
        </p:txBody>
      </p:sp>
      <p:sp>
        <p:nvSpPr>
          <p:cNvPr id="4" name="object 4"/>
          <p:cNvSpPr txBox="1"/>
          <p:nvPr/>
        </p:nvSpPr>
        <p:spPr>
          <a:xfrm>
            <a:off x="2299818" y="2799081"/>
            <a:ext cx="1829435" cy="792525"/>
          </a:xfrm>
          <a:prstGeom prst="rect">
            <a:avLst/>
          </a:prstGeom>
        </p:spPr>
        <p:txBody>
          <a:bodyPr vert="horz" wrap="square" lIns="0" tIns="12700" rIns="0" bIns="0" rtlCol="0">
            <a:spAutoFit/>
          </a:bodyPr>
          <a:lstStyle/>
          <a:p>
            <a:pPr marL="12700" marR="5080">
              <a:lnSpc>
                <a:spcPct val="150000"/>
              </a:lnSpc>
              <a:spcBef>
                <a:spcPts val="100"/>
              </a:spcBef>
            </a:pPr>
            <a:r>
              <a:rPr dirty="0">
                <a:latin typeface="Arial"/>
                <a:cs typeface="Arial"/>
              </a:rPr>
              <a:t>Femmes </a:t>
            </a:r>
            <a:r>
              <a:rPr spc="-5" dirty="0">
                <a:latin typeface="Arial"/>
                <a:cs typeface="Arial"/>
              </a:rPr>
              <a:t>sans</a:t>
            </a:r>
            <a:r>
              <a:rPr spc="-90" dirty="0">
                <a:latin typeface="Arial"/>
                <a:cs typeface="Arial"/>
              </a:rPr>
              <a:t> </a:t>
            </a:r>
            <a:r>
              <a:rPr dirty="0">
                <a:latin typeface="Arial"/>
                <a:cs typeface="Arial"/>
              </a:rPr>
              <a:t>c.o  Femmes </a:t>
            </a:r>
            <a:r>
              <a:rPr spc="-5" dirty="0">
                <a:latin typeface="Arial"/>
                <a:cs typeface="Arial"/>
              </a:rPr>
              <a:t>avec</a:t>
            </a:r>
            <a:r>
              <a:rPr spc="-90" dirty="0">
                <a:latin typeface="Arial"/>
                <a:cs typeface="Arial"/>
              </a:rPr>
              <a:t> </a:t>
            </a:r>
            <a:r>
              <a:rPr dirty="0">
                <a:latin typeface="Arial"/>
                <a:cs typeface="Arial"/>
              </a:rPr>
              <a:t>c.o</a:t>
            </a:r>
            <a:endParaRPr>
              <a:latin typeface="Arial"/>
              <a:cs typeface="Arial"/>
            </a:endParaRPr>
          </a:p>
        </p:txBody>
      </p:sp>
      <p:sp>
        <p:nvSpPr>
          <p:cNvPr id="5" name="object 5"/>
          <p:cNvSpPr txBox="1"/>
          <p:nvPr/>
        </p:nvSpPr>
        <p:spPr>
          <a:xfrm>
            <a:off x="4547997" y="2799081"/>
            <a:ext cx="650240" cy="792525"/>
          </a:xfrm>
          <a:prstGeom prst="rect">
            <a:avLst/>
          </a:prstGeom>
        </p:spPr>
        <p:txBody>
          <a:bodyPr vert="horz" wrap="square" lIns="0" tIns="12700" rIns="0" bIns="0" rtlCol="0">
            <a:spAutoFit/>
          </a:bodyPr>
          <a:lstStyle/>
          <a:p>
            <a:pPr marL="38100" marR="5080" indent="-26034">
              <a:lnSpc>
                <a:spcPct val="150000"/>
              </a:lnSpc>
              <a:spcBef>
                <a:spcPts val="100"/>
              </a:spcBef>
            </a:pPr>
            <a:r>
              <a:rPr spc="-5" dirty="0">
                <a:latin typeface="Arial"/>
                <a:cs typeface="Arial"/>
              </a:rPr>
              <a:t>n</a:t>
            </a:r>
            <a:r>
              <a:rPr spc="-7" baseline="-20833" dirty="0">
                <a:latin typeface="Arial"/>
                <a:cs typeface="Arial"/>
              </a:rPr>
              <a:t>1</a:t>
            </a:r>
            <a:r>
              <a:rPr spc="-5" dirty="0">
                <a:latin typeface="Arial"/>
                <a:cs typeface="Arial"/>
              </a:rPr>
              <a:t>=50  </a:t>
            </a:r>
            <a:r>
              <a:rPr spc="-10" dirty="0">
                <a:latin typeface="Arial"/>
                <a:cs typeface="Arial"/>
              </a:rPr>
              <a:t>n</a:t>
            </a:r>
            <a:r>
              <a:rPr spc="-7" baseline="-20833" dirty="0">
                <a:latin typeface="Arial"/>
                <a:cs typeface="Arial"/>
              </a:rPr>
              <a:t>2</a:t>
            </a:r>
            <a:r>
              <a:rPr dirty="0">
                <a:latin typeface="Arial"/>
                <a:cs typeface="Arial"/>
              </a:rPr>
              <a:t>=</a:t>
            </a:r>
            <a:r>
              <a:rPr spc="-10" dirty="0">
                <a:latin typeface="Arial"/>
                <a:cs typeface="Arial"/>
              </a:rPr>
              <a:t>33</a:t>
            </a:r>
            <a:endParaRPr>
              <a:latin typeface="Arial"/>
              <a:cs typeface="Arial"/>
            </a:endParaRPr>
          </a:p>
        </p:txBody>
      </p:sp>
      <p:sp>
        <p:nvSpPr>
          <p:cNvPr id="6" name="object 6"/>
          <p:cNvSpPr txBox="1"/>
          <p:nvPr/>
        </p:nvSpPr>
        <p:spPr>
          <a:xfrm>
            <a:off x="5464302" y="2799081"/>
            <a:ext cx="1333500" cy="792525"/>
          </a:xfrm>
          <a:prstGeom prst="rect">
            <a:avLst/>
          </a:prstGeom>
        </p:spPr>
        <p:txBody>
          <a:bodyPr vert="horz" wrap="square" lIns="0" tIns="12700" rIns="0" bIns="0" rtlCol="0">
            <a:spAutoFit/>
          </a:bodyPr>
          <a:lstStyle/>
          <a:p>
            <a:pPr marL="38100" marR="5080" indent="-26034">
              <a:lnSpc>
                <a:spcPct val="150000"/>
              </a:lnSpc>
              <a:spcBef>
                <a:spcPts val="100"/>
              </a:spcBef>
              <a:tabLst>
                <a:tab pos="802005" algn="l"/>
              </a:tabLst>
            </a:pPr>
            <a:r>
              <a:rPr spc="-5" dirty="0">
                <a:latin typeface="Arial"/>
                <a:cs typeface="Arial"/>
              </a:rPr>
              <a:t>m</a:t>
            </a:r>
            <a:r>
              <a:rPr spc="-7" baseline="-20833" dirty="0">
                <a:latin typeface="Arial"/>
                <a:cs typeface="Arial"/>
              </a:rPr>
              <a:t>1</a:t>
            </a:r>
            <a:r>
              <a:rPr spc="-5" dirty="0">
                <a:latin typeface="Arial"/>
                <a:cs typeface="Arial"/>
              </a:rPr>
              <a:t>=2	nmol  m</a:t>
            </a:r>
            <a:r>
              <a:rPr spc="-7" baseline="-20833" dirty="0">
                <a:latin typeface="Arial"/>
                <a:cs typeface="Arial"/>
              </a:rPr>
              <a:t>2</a:t>
            </a:r>
            <a:r>
              <a:rPr spc="-5" dirty="0">
                <a:latin typeface="Arial"/>
                <a:cs typeface="Arial"/>
              </a:rPr>
              <a:t>=2,5</a:t>
            </a:r>
            <a:r>
              <a:rPr spc="-90" dirty="0">
                <a:latin typeface="Arial"/>
                <a:cs typeface="Arial"/>
              </a:rPr>
              <a:t> </a:t>
            </a:r>
            <a:r>
              <a:rPr spc="-5" dirty="0">
                <a:latin typeface="Arial"/>
                <a:cs typeface="Arial"/>
              </a:rPr>
              <a:t>nmol</a:t>
            </a:r>
            <a:endParaRPr>
              <a:latin typeface="Arial"/>
              <a:cs typeface="Arial"/>
            </a:endParaRPr>
          </a:p>
        </p:txBody>
      </p:sp>
      <p:sp>
        <p:nvSpPr>
          <p:cNvPr id="7" name="object 7"/>
          <p:cNvSpPr txBox="1"/>
          <p:nvPr/>
        </p:nvSpPr>
        <p:spPr>
          <a:xfrm>
            <a:off x="7320788" y="2799081"/>
            <a:ext cx="1384300" cy="792525"/>
          </a:xfrm>
          <a:prstGeom prst="rect">
            <a:avLst/>
          </a:prstGeom>
        </p:spPr>
        <p:txBody>
          <a:bodyPr vert="horz" wrap="square" lIns="0" tIns="12700" rIns="0" bIns="0" rtlCol="0">
            <a:spAutoFit/>
          </a:bodyPr>
          <a:lstStyle/>
          <a:p>
            <a:pPr marL="36830" marR="5080" indent="-24765">
              <a:lnSpc>
                <a:spcPct val="150000"/>
              </a:lnSpc>
              <a:spcBef>
                <a:spcPts val="100"/>
              </a:spcBef>
            </a:pPr>
            <a:r>
              <a:rPr spc="-5" dirty="0">
                <a:latin typeface="Arial"/>
                <a:cs typeface="Arial"/>
              </a:rPr>
              <a:t>s</a:t>
            </a:r>
            <a:r>
              <a:rPr spc="-7" baseline="-20833" dirty="0">
                <a:latin typeface="Arial"/>
                <a:cs typeface="Arial"/>
              </a:rPr>
              <a:t>1</a:t>
            </a:r>
            <a:r>
              <a:rPr spc="-5" dirty="0">
                <a:latin typeface="Arial"/>
                <a:cs typeface="Arial"/>
              </a:rPr>
              <a:t>=0,35 nmol  s</a:t>
            </a:r>
            <a:r>
              <a:rPr spc="-7" baseline="-20833" dirty="0">
                <a:latin typeface="Arial"/>
                <a:cs typeface="Arial"/>
              </a:rPr>
              <a:t>2</a:t>
            </a:r>
            <a:r>
              <a:rPr spc="-5" dirty="0">
                <a:latin typeface="Arial"/>
                <a:cs typeface="Arial"/>
              </a:rPr>
              <a:t>=0,30</a:t>
            </a:r>
            <a:r>
              <a:rPr spc="-80" dirty="0">
                <a:latin typeface="Arial"/>
                <a:cs typeface="Arial"/>
              </a:rPr>
              <a:t> </a:t>
            </a:r>
            <a:r>
              <a:rPr spc="-5" dirty="0">
                <a:latin typeface="Arial"/>
                <a:cs typeface="Arial"/>
              </a:rPr>
              <a:t>nmol</a:t>
            </a:r>
            <a:endParaRPr>
              <a:latin typeface="Arial"/>
              <a:cs typeface="Arial"/>
            </a:endParaRPr>
          </a:p>
        </p:txBody>
      </p:sp>
      <p:sp>
        <p:nvSpPr>
          <p:cNvPr id="8" name="object 8"/>
          <p:cNvSpPr txBox="1"/>
          <p:nvPr/>
        </p:nvSpPr>
        <p:spPr>
          <a:xfrm>
            <a:off x="2299818" y="4033347"/>
            <a:ext cx="7109459" cy="848994"/>
          </a:xfrm>
          <a:prstGeom prst="rect">
            <a:avLst/>
          </a:prstGeom>
        </p:spPr>
        <p:txBody>
          <a:bodyPr vert="horz" wrap="square" lIns="0" tIns="149860" rIns="0" bIns="0" rtlCol="0">
            <a:spAutoFit/>
          </a:bodyPr>
          <a:lstStyle/>
          <a:p>
            <a:pPr marL="12700">
              <a:spcBef>
                <a:spcPts val="1180"/>
              </a:spcBef>
            </a:pPr>
            <a:r>
              <a:rPr spc="-10" dirty="0">
                <a:latin typeface="Arial"/>
                <a:cs typeface="Arial"/>
              </a:rPr>
              <a:t>Les </a:t>
            </a:r>
            <a:r>
              <a:rPr spc="-5" dirty="0">
                <a:latin typeface="Arial"/>
                <a:cs typeface="Arial"/>
              </a:rPr>
              <a:t>taux de </a:t>
            </a:r>
            <a:r>
              <a:rPr spc="5" dirty="0">
                <a:latin typeface="Arial"/>
                <a:cs typeface="Arial"/>
              </a:rPr>
              <a:t>T3 </a:t>
            </a:r>
            <a:r>
              <a:rPr spc="-5" dirty="0">
                <a:latin typeface="Arial"/>
                <a:cs typeface="Arial"/>
              </a:rPr>
              <a:t>libre </a:t>
            </a:r>
            <a:r>
              <a:rPr spc="-10" dirty="0">
                <a:latin typeface="Arial"/>
                <a:cs typeface="Arial"/>
              </a:rPr>
              <a:t>peuvent </a:t>
            </a:r>
            <a:r>
              <a:rPr spc="-5" dirty="0">
                <a:latin typeface="Arial"/>
                <a:cs typeface="Arial"/>
              </a:rPr>
              <a:t>ils être considérés comme </a:t>
            </a:r>
            <a:r>
              <a:rPr dirty="0">
                <a:latin typeface="Arial"/>
                <a:cs typeface="Arial"/>
              </a:rPr>
              <a:t>« </a:t>
            </a:r>
            <a:r>
              <a:rPr spc="-10" dirty="0">
                <a:latin typeface="Arial"/>
                <a:cs typeface="Arial"/>
              </a:rPr>
              <a:t>identiques</a:t>
            </a:r>
            <a:r>
              <a:rPr spc="114" dirty="0">
                <a:latin typeface="Arial"/>
                <a:cs typeface="Arial"/>
              </a:rPr>
              <a:t> </a:t>
            </a:r>
            <a:r>
              <a:rPr dirty="0">
                <a:latin typeface="Arial"/>
                <a:cs typeface="Arial"/>
              </a:rPr>
              <a:t>»</a:t>
            </a:r>
            <a:endParaRPr>
              <a:latin typeface="Arial"/>
              <a:cs typeface="Arial"/>
            </a:endParaRPr>
          </a:p>
          <a:p>
            <a:pPr marL="76200">
              <a:spcBef>
                <a:spcPts val="1080"/>
              </a:spcBef>
            </a:pPr>
            <a:r>
              <a:rPr spc="-5" dirty="0">
                <a:latin typeface="Arial"/>
                <a:cs typeface="Arial"/>
              </a:rPr>
              <a:t>dans les 2 groupes ou bien sont ils significativement </a:t>
            </a:r>
            <a:r>
              <a:rPr spc="-10" dirty="0">
                <a:latin typeface="Arial"/>
                <a:cs typeface="Arial"/>
              </a:rPr>
              <a:t>différents</a:t>
            </a:r>
            <a:r>
              <a:rPr spc="140" dirty="0">
                <a:latin typeface="Arial"/>
                <a:cs typeface="Arial"/>
              </a:rPr>
              <a:t> </a:t>
            </a:r>
            <a:r>
              <a:rPr spc="-5" dirty="0">
                <a:latin typeface="Arial"/>
                <a:cs typeface="Arial"/>
              </a:rPr>
              <a:t>?</a:t>
            </a:r>
            <a:endParaRPr>
              <a:latin typeface="Arial"/>
              <a:cs typeface="Arial"/>
            </a:endParaRPr>
          </a:p>
        </p:txBody>
      </p:sp>
      <p:sp>
        <p:nvSpPr>
          <p:cNvPr id="11" name="object 1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3" name="object 13"/>
          <p:cNvSpPr txBox="1"/>
          <p:nvPr/>
        </p:nvSpPr>
        <p:spPr>
          <a:xfrm>
            <a:off x="2670175" y="12598"/>
            <a:ext cx="7264400" cy="783590"/>
          </a:xfrm>
          <a:prstGeom prst="rect">
            <a:avLst/>
          </a:prstGeom>
        </p:spPr>
        <p:txBody>
          <a:bodyPr vert="horz" wrap="square" lIns="0" tIns="147320" rIns="0" bIns="0" rtlCol="0">
            <a:spAutoFit/>
          </a:bodyPr>
          <a:lstStyle/>
          <a:p>
            <a:pPr marL="313690">
              <a:spcBef>
                <a:spcPts val="1160"/>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1065"/>
              </a:spcBef>
              <a:tabLst>
                <a:tab pos="3976370" algn="l"/>
                <a:tab pos="7251065" algn="l"/>
              </a:tabLst>
            </a:pPr>
            <a:r>
              <a:rPr sz="1600" b="1" u="sng" spc="-5" dirty="0">
                <a:solidFill>
                  <a:srgbClr val="5F5F5F"/>
                </a:solidFill>
                <a:uFill>
                  <a:solidFill>
                    <a:srgbClr val="99CCCC"/>
                  </a:solidFill>
                </a:uFill>
                <a:latin typeface="Arial"/>
                <a:cs typeface="Arial"/>
              </a:rPr>
              <a:t> 	Comparaison de</a:t>
            </a:r>
            <a:r>
              <a:rPr sz="1600" b="1" u="sng" spc="-50" dirty="0">
                <a:solidFill>
                  <a:srgbClr val="5F5F5F"/>
                </a:solidFill>
                <a:uFill>
                  <a:solidFill>
                    <a:srgbClr val="99CCCC"/>
                  </a:solidFill>
                </a:uFill>
                <a:latin typeface="Arial"/>
                <a:cs typeface="Arial"/>
              </a:rPr>
              <a:t> </a:t>
            </a:r>
            <a:r>
              <a:rPr sz="1600" b="1" u="sng" spc="-10" dirty="0">
                <a:solidFill>
                  <a:srgbClr val="5F5F5F"/>
                </a:solidFill>
                <a:uFill>
                  <a:solidFill>
                    <a:srgbClr val="99CCCC"/>
                  </a:solidFill>
                </a:uFill>
                <a:latin typeface="Arial"/>
                <a:cs typeface="Arial"/>
              </a:rPr>
              <a:t>moyennes	</a:t>
            </a:r>
            <a:endParaRPr sz="1600">
              <a:latin typeface="Arial"/>
              <a:cs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17</a:t>
            </a:r>
            <a:endParaRPr sz="2000">
              <a:latin typeface="Arial"/>
              <a:cs typeface="Arial"/>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2358644" y="1152905"/>
            <a:ext cx="7690484" cy="574040"/>
          </a:xfrm>
          <a:prstGeom prst="rect">
            <a:avLst/>
          </a:prstGeom>
        </p:spPr>
        <p:txBody>
          <a:bodyPr vert="horz" wrap="square" lIns="0" tIns="12700" rIns="0" bIns="0" rtlCol="0">
            <a:spAutoFit/>
          </a:bodyPr>
          <a:lstStyle/>
          <a:p>
            <a:pPr marL="355600" marR="5080" indent="-342900">
              <a:spcBef>
                <a:spcPts val="100"/>
              </a:spcBef>
              <a:tabLst>
                <a:tab pos="354965" algn="l"/>
              </a:tabLst>
            </a:pPr>
            <a:r>
              <a:rPr b="1" spc="-5" dirty="0">
                <a:solidFill>
                  <a:srgbClr val="006666"/>
                </a:solidFill>
                <a:latin typeface="Arial"/>
                <a:cs typeface="Arial"/>
              </a:rPr>
              <a:t>1.	H0 </a:t>
            </a:r>
            <a:r>
              <a:rPr b="1" dirty="0">
                <a:solidFill>
                  <a:srgbClr val="006666"/>
                </a:solidFill>
                <a:latin typeface="Arial"/>
                <a:cs typeface="Arial"/>
              </a:rPr>
              <a:t>: </a:t>
            </a:r>
            <a:r>
              <a:rPr b="1" spc="-5" dirty="0">
                <a:solidFill>
                  <a:srgbClr val="006666"/>
                </a:solidFill>
                <a:latin typeface="Arial"/>
                <a:cs typeface="Arial"/>
              </a:rPr>
              <a:t>m</a:t>
            </a:r>
            <a:r>
              <a:rPr b="1" spc="-7" baseline="-20833" dirty="0">
                <a:solidFill>
                  <a:srgbClr val="006666"/>
                </a:solidFill>
                <a:latin typeface="Arial"/>
                <a:cs typeface="Arial"/>
              </a:rPr>
              <a:t>1 </a:t>
            </a:r>
            <a:r>
              <a:rPr b="1" spc="-5" dirty="0">
                <a:solidFill>
                  <a:srgbClr val="006666"/>
                </a:solidFill>
                <a:latin typeface="Arial"/>
                <a:cs typeface="Arial"/>
              </a:rPr>
              <a:t>et m</a:t>
            </a:r>
            <a:r>
              <a:rPr b="1" spc="-7" baseline="-20833" dirty="0">
                <a:solidFill>
                  <a:srgbClr val="006666"/>
                </a:solidFill>
                <a:latin typeface="Arial"/>
                <a:cs typeface="Arial"/>
              </a:rPr>
              <a:t>2 </a:t>
            </a:r>
            <a:r>
              <a:rPr b="1" spc="-5" dirty="0">
                <a:solidFill>
                  <a:srgbClr val="006666"/>
                </a:solidFill>
                <a:latin typeface="Arial"/>
                <a:cs typeface="Arial"/>
              </a:rPr>
              <a:t>ne </a:t>
            </a:r>
            <a:r>
              <a:rPr b="1" dirty="0">
                <a:solidFill>
                  <a:srgbClr val="006666"/>
                </a:solidFill>
                <a:latin typeface="Arial"/>
                <a:cs typeface="Arial"/>
              </a:rPr>
              <a:t>sont </a:t>
            </a:r>
            <a:r>
              <a:rPr b="1" spc="-5" dirty="0">
                <a:solidFill>
                  <a:srgbClr val="006666"/>
                </a:solidFill>
                <a:latin typeface="Arial"/>
                <a:cs typeface="Arial"/>
              </a:rPr>
              <a:t>guères différentes. Ce </a:t>
            </a:r>
            <a:r>
              <a:rPr b="1" dirty="0">
                <a:solidFill>
                  <a:srgbClr val="006666"/>
                </a:solidFill>
                <a:latin typeface="Arial"/>
                <a:cs typeface="Arial"/>
              </a:rPr>
              <a:t>sont </a:t>
            </a:r>
            <a:r>
              <a:rPr b="1" spc="-5" dirty="0">
                <a:solidFill>
                  <a:srgbClr val="006666"/>
                </a:solidFill>
                <a:latin typeface="Arial"/>
                <a:cs typeface="Arial"/>
              </a:rPr>
              <a:t>2 estimateurs de  la </a:t>
            </a:r>
            <a:r>
              <a:rPr b="1" spc="-10" dirty="0">
                <a:solidFill>
                  <a:srgbClr val="006666"/>
                </a:solidFill>
                <a:latin typeface="Arial"/>
                <a:cs typeface="Arial"/>
              </a:rPr>
              <a:t>valeur </a:t>
            </a:r>
            <a:r>
              <a:rPr b="1" spc="-5" dirty="0">
                <a:solidFill>
                  <a:srgbClr val="006666"/>
                </a:solidFill>
                <a:latin typeface="Arial"/>
                <a:cs typeface="Arial"/>
              </a:rPr>
              <a:t>moyenne de T3 </a:t>
            </a:r>
            <a:r>
              <a:rPr b="1" dirty="0">
                <a:solidFill>
                  <a:srgbClr val="006666"/>
                </a:solidFill>
                <a:latin typeface="Arial"/>
                <a:cs typeface="Arial"/>
              </a:rPr>
              <a:t>libre </a:t>
            </a:r>
            <a:r>
              <a:rPr b="1" spc="-5" dirty="0">
                <a:solidFill>
                  <a:srgbClr val="006666"/>
                </a:solidFill>
                <a:latin typeface="Arial"/>
                <a:cs typeface="Arial"/>
              </a:rPr>
              <a:t>chez la femme, en</a:t>
            </a:r>
            <a:r>
              <a:rPr b="1" spc="85" dirty="0">
                <a:solidFill>
                  <a:srgbClr val="006666"/>
                </a:solidFill>
                <a:latin typeface="Arial"/>
                <a:cs typeface="Arial"/>
              </a:rPr>
              <a:t> </a:t>
            </a:r>
            <a:r>
              <a:rPr b="1" spc="-5" dirty="0">
                <a:solidFill>
                  <a:srgbClr val="006666"/>
                </a:solidFill>
                <a:latin typeface="Arial"/>
                <a:cs typeface="Arial"/>
              </a:rPr>
              <a:t>général.</a:t>
            </a:r>
            <a:endParaRPr dirty="0">
              <a:latin typeface="Arial"/>
              <a:cs typeface="Arial"/>
            </a:endParaRPr>
          </a:p>
        </p:txBody>
      </p:sp>
      <p:sp>
        <p:nvSpPr>
          <p:cNvPr id="7" name="object 7"/>
          <p:cNvSpPr txBox="1"/>
          <p:nvPr/>
        </p:nvSpPr>
        <p:spPr>
          <a:xfrm>
            <a:off x="2358644" y="1975865"/>
            <a:ext cx="7690484" cy="574040"/>
          </a:xfrm>
          <a:prstGeom prst="rect">
            <a:avLst/>
          </a:prstGeom>
        </p:spPr>
        <p:txBody>
          <a:bodyPr vert="horz" wrap="square" lIns="0" tIns="12700" rIns="0" bIns="0" rtlCol="0">
            <a:spAutoFit/>
          </a:bodyPr>
          <a:lstStyle/>
          <a:p>
            <a:pPr marL="355600" marR="5080" indent="-342900">
              <a:spcBef>
                <a:spcPts val="100"/>
              </a:spcBef>
              <a:tabLst>
                <a:tab pos="492125" algn="l"/>
                <a:tab pos="1539240" algn="l"/>
                <a:tab pos="2242185" algn="l"/>
                <a:tab pos="3530600" algn="l"/>
                <a:tab pos="4755515" algn="l"/>
                <a:tab pos="5522595" algn="l"/>
                <a:tab pos="5947410" algn="l"/>
                <a:tab pos="6513195" algn="l"/>
                <a:tab pos="6924675" algn="l"/>
                <a:tab pos="7475220" algn="l"/>
              </a:tabLst>
            </a:pPr>
            <a:r>
              <a:rPr b="1" spc="-10" dirty="0">
                <a:solidFill>
                  <a:srgbClr val="006666"/>
                </a:solidFill>
                <a:latin typeface="Arial"/>
                <a:cs typeface="Arial"/>
              </a:rPr>
              <a:t>2</a:t>
            </a:r>
            <a:r>
              <a:rPr b="1" dirty="0">
                <a:solidFill>
                  <a:srgbClr val="006666"/>
                </a:solidFill>
                <a:latin typeface="Arial"/>
                <a:cs typeface="Arial"/>
              </a:rPr>
              <a:t>.		</a:t>
            </a:r>
            <a:r>
              <a:rPr b="1" spc="-5" dirty="0">
                <a:solidFill>
                  <a:srgbClr val="006666"/>
                </a:solidFill>
                <a:latin typeface="Arial"/>
                <a:cs typeface="Arial"/>
              </a:rPr>
              <a:t>R</a:t>
            </a:r>
            <a:r>
              <a:rPr b="1" spc="-15" dirty="0">
                <a:solidFill>
                  <a:srgbClr val="006666"/>
                </a:solidFill>
                <a:latin typeface="Arial"/>
                <a:cs typeface="Arial"/>
              </a:rPr>
              <a:t>e</a:t>
            </a:r>
            <a:r>
              <a:rPr b="1" spc="-5" dirty="0">
                <a:solidFill>
                  <a:srgbClr val="006666"/>
                </a:solidFill>
                <a:latin typeface="Arial"/>
                <a:cs typeface="Arial"/>
              </a:rPr>
              <a:t>lati</a:t>
            </a:r>
            <a:r>
              <a:rPr b="1" dirty="0">
                <a:solidFill>
                  <a:srgbClr val="006666"/>
                </a:solidFill>
                <a:latin typeface="Arial"/>
                <a:cs typeface="Arial"/>
              </a:rPr>
              <a:t>o</a:t>
            </a:r>
            <a:r>
              <a:rPr b="1" spc="-5" dirty="0">
                <a:solidFill>
                  <a:srgbClr val="006666"/>
                </a:solidFill>
                <a:latin typeface="Arial"/>
                <a:cs typeface="Arial"/>
              </a:rPr>
              <a:t>n	entre</a:t>
            </a:r>
            <a:r>
              <a:rPr b="1" dirty="0">
                <a:solidFill>
                  <a:srgbClr val="006666"/>
                </a:solidFill>
                <a:latin typeface="Arial"/>
                <a:cs typeface="Arial"/>
              </a:rPr>
              <a:t>	</a:t>
            </a:r>
            <a:r>
              <a:rPr b="1" spc="-5" dirty="0">
                <a:solidFill>
                  <a:srgbClr val="006666"/>
                </a:solidFill>
                <a:latin typeface="Arial"/>
                <a:cs typeface="Arial"/>
              </a:rPr>
              <a:t>car</a:t>
            </a:r>
            <a:r>
              <a:rPr b="1" spc="-15" dirty="0">
                <a:solidFill>
                  <a:srgbClr val="006666"/>
                </a:solidFill>
                <a:latin typeface="Arial"/>
                <a:cs typeface="Arial"/>
              </a:rPr>
              <a:t>a</a:t>
            </a:r>
            <a:r>
              <a:rPr b="1" spc="-5" dirty="0">
                <a:solidFill>
                  <a:srgbClr val="006666"/>
                </a:solidFill>
                <a:latin typeface="Arial"/>
                <a:cs typeface="Arial"/>
              </a:rPr>
              <a:t>c</a:t>
            </a:r>
            <a:r>
              <a:rPr b="1" dirty="0">
                <a:solidFill>
                  <a:srgbClr val="006666"/>
                </a:solidFill>
                <a:latin typeface="Arial"/>
                <a:cs typeface="Arial"/>
              </a:rPr>
              <a:t>tè</a:t>
            </a:r>
            <a:r>
              <a:rPr b="1" spc="-5" dirty="0">
                <a:solidFill>
                  <a:srgbClr val="006666"/>
                </a:solidFill>
                <a:latin typeface="Arial"/>
                <a:cs typeface="Arial"/>
              </a:rPr>
              <a:t>r</a:t>
            </a:r>
            <a:r>
              <a:rPr b="1" spc="-15" dirty="0">
                <a:solidFill>
                  <a:srgbClr val="006666"/>
                </a:solidFill>
                <a:latin typeface="Arial"/>
                <a:cs typeface="Arial"/>
              </a:rPr>
              <a:t>e</a:t>
            </a:r>
            <a:r>
              <a:rPr b="1" spc="-5" dirty="0">
                <a:solidFill>
                  <a:srgbClr val="006666"/>
                </a:solidFill>
                <a:latin typeface="Arial"/>
                <a:cs typeface="Arial"/>
              </a:rPr>
              <a:t>s</a:t>
            </a:r>
            <a:r>
              <a:rPr b="1" dirty="0">
                <a:solidFill>
                  <a:srgbClr val="006666"/>
                </a:solidFill>
                <a:latin typeface="Arial"/>
                <a:cs typeface="Arial"/>
              </a:rPr>
              <a:t>	q</a:t>
            </a:r>
            <a:r>
              <a:rPr b="1" spc="5" dirty="0">
                <a:solidFill>
                  <a:srgbClr val="006666"/>
                </a:solidFill>
                <a:latin typeface="Arial"/>
                <a:cs typeface="Arial"/>
              </a:rPr>
              <a:t>u</a:t>
            </a:r>
            <a:r>
              <a:rPr b="1" spc="-5" dirty="0">
                <a:solidFill>
                  <a:srgbClr val="006666"/>
                </a:solidFill>
                <a:latin typeface="Arial"/>
                <a:cs typeface="Arial"/>
              </a:rPr>
              <a:t>alitatifs</a:t>
            </a:r>
            <a:r>
              <a:rPr b="1" dirty="0">
                <a:solidFill>
                  <a:srgbClr val="006666"/>
                </a:solidFill>
                <a:latin typeface="Arial"/>
                <a:cs typeface="Arial"/>
              </a:rPr>
              <a:t>	</a:t>
            </a:r>
            <a:r>
              <a:rPr b="1" spc="-5" dirty="0">
                <a:solidFill>
                  <a:srgbClr val="006666"/>
                </a:solidFill>
                <a:latin typeface="Arial"/>
                <a:cs typeface="Arial"/>
              </a:rPr>
              <a:t>(prise</a:t>
            </a:r>
            <a:r>
              <a:rPr b="1" dirty="0">
                <a:solidFill>
                  <a:srgbClr val="006666"/>
                </a:solidFill>
                <a:latin typeface="Arial"/>
                <a:cs typeface="Arial"/>
              </a:rPr>
              <a:t>	ou	non	</a:t>
            </a:r>
            <a:r>
              <a:rPr b="1" spc="-5" dirty="0">
                <a:solidFill>
                  <a:srgbClr val="006666"/>
                </a:solidFill>
                <a:latin typeface="Arial"/>
                <a:cs typeface="Arial"/>
              </a:rPr>
              <a:t>de</a:t>
            </a:r>
            <a:r>
              <a:rPr b="1" dirty="0">
                <a:solidFill>
                  <a:srgbClr val="006666"/>
                </a:solidFill>
                <a:latin typeface="Arial"/>
                <a:cs typeface="Arial"/>
              </a:rPr>
              <a:t>	</a:t>
            </a:r>
            <a:r>
              <a:rPr b="1" spc="-10" dirty="0">
                <a:solidFill>
                  <a:srgbClr val="006666"/>
                </a:solidFill>
                <a:latin typeface="Arial"/>
                <a:cs typeface="Arial"/>
              </a:rPr>
              <a:t>c</a:t>
            </a:r>
            <a:r>
              <a:rPr b="1" dirty="0">
                <a:solidFill>
                  <a:srgbClr val="006666"/>
                </a:solidFill>
                <a:latin typeface="Arial"/>
                <a:cs typeface="Arial"/>
              </a:rPr>
              <a:t>.o)	</a:t>
            </a:r>
            <a:r>
              <a:rPr b="1" spc="-10" dirty="0">
                <a:solidFill>
                  <a:srgbClr val="006666"/>
                </a:solidFill>
                <a:latin typeface="Arial"/>
                <a:cs typeface="Arial"/>
              </a:rPr>
              <a:t>et  </a:t>
            </a:r>
            <a:r>
              <a:rPr b="1" dirty="0">
                <a:solidFill>
                  <a:srgbClr val="006666"/>
                </a:solidFill>
                <a:latin typeface="Arial"/>
                <a:cs typeface="Arial"/>
              </a:rPr>
              <a:t>quantitatifs </a:t>
            </a:r>
            <a:r>
              <a:rPr b="1" spc="-5" dirty="0">
                <a:solidFill>
                  <a:srgbClr val="006666"/>
                </a:solidFill>
                <a:latin typeface="Arial"/>
                <a:cs typeface="Arial"/>
              </a:rPr>
              <a:t>(dosages de T3 </a:t>
            </a:r>
            <a:r>
              <a:rPr b="1" dirty="0">
                <a:solidFill>
                  <a:srgbClr val="006666"/>
                </a:solidFill>
                <a:latin typeface="Arial"/>
                <a:cs typeface="Arial"/>
              </a:rPr>
              <a:t>libre, </a:t>
            </a:r>
            <a:r>
              <a:rPr b="1" spc="-5" dirty="0">
                <a:solidFill>
                  <a:srgbClr val="006666"/>
                </a:solidFill>
                <a:latin typeface="Arial"/>
                <a:cs typeface="Arial"/>
              </a:rPr>
              <a:t>ici </a:t>
            </a:r>
            <a:r>
              <a:rPr b="1" spc="-10" dirty="0">
                <a:solidFill>
                  <a:srgbClr val="006666"/>
                </a:solidFill>
                <a:latin typeface="Arial"/>
                <a:cs typeface="Arial"/>
              </a:rPr>
              <a:t>valeur</a:t>
            </a:r>
            <a:r>
              <a:rPr b="1" spc="30" dirty="0">
                <a:solidFill>
                  <a:srgbClr val="006666"/>
                </a:solidFill>
                <a:latin typeface="Arial"/>
                <a:cs typeface="Arial"/>
              </a:rPr>
              <a:t> </a:t>
            </a:r>
            <a:r>
              <a:rPr b="1" spc="-5" dirty="0">
                <a:solidFill>
                  <a:srgbClr val="006666"/>
                </a:solidFill>
                <a:latin typeface="Arial"/>
                <a:cs typeface="Arial"/>
              </a:rPr>
              <a:t>moyenne)</a:t>
            </a:r>
            <a:endParaRPr dirty="0">
              <a:latin typeface="Arial"/>
              <a:cs typeface="Arial"/>
            </a:endParaRPr>
          </a:p>
        </p:txBody>
      </p:sp>
      <p:sp>
        <p:nvSpPr>
          <p:cNvPr id="8" name="object 8"/>
          <p:cNvSpPr txBox="1"/>
          <p:nvPr/>
        </p:nvSpPr>
        <p:spPr>
          <a:xfrm>
            <a:off x="2358645" y="2799079"/>
            <a:ext cx="1635125"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3. n</a:t>
            </a:r>
            <a:r>
              <a:rPr b="1" spc="-7" baseline="-20833" dirty="0">
                <a:solidFill>
                  <a:srgbClr val="006666"/>
                </a:solidFill>
                <a:latin typeface="Arial"/>
                <a:cs typeface="Arial"/>
              </a:rPr>
              <a:t>1 </a:t>
            </a:r>
            <a:r>
              <a:rPr b="1" spc="-5" dirty="0">
                <a:solidFill>
                  <a:srgbClr val="006666"/>
                </a:solidFill>
                <a:latin typeface="Arial"/>
                <a:cs typeface="Arial"/>
              </a:rPr>
              <a:t>et n</a:t>
            </a:r>
            <a:r>
              <a:rPr b="1" spc="-7" baseline="-20833" dirty="0">
                <a:solidFill>
                  <a:srgbClr val="006666"/>
                </a:solidFill>
                <a:latin typeface="Arial"/>
                <a:cs typeface="Arial"/>
              </a:rPr>
              <a:t>2 </a:t>
            </a:r>
            <a:r>
              <a:rPr b="1" dirty="0">
                <a:solidFill>
                  <a:srgbClr val="006666"/>
                </a:solidFill>
                <a:latin typeface="Arial"/>
                <a:cs typeface="Arial"/>
              </a:rPr>
              <a:t>&gt;</a:t>
            </a:r>
            <a:r>
              <a:rPr b="1" spc="275" dirty="0">
                <a:solidFill>
                  <a:srgbClr val="006666"/>
                </a:solidFill>
                <a:latin typeface="Arial"/>
                <a:cs typeface="Arial"/>
              </a:rPr>
              <a:t> </a:t>
            </a:r>
            <a:r>
              <a:rPr b="1" spc="-10" dirty="0">
                <a:solidFill>
                  <a:srgbClr val="006666"/>
                </a:solidFill>
                <a:latin typeface="Arial"/>
                <a:cs typeface="Arial"/>
              </a:rPr>
              <a:t>30</a:t>
            </a:r>
            <a:endParaRPr dirty="0">
              <a:latin typeface="Arial"/>
              <a:cs typeface="Arial"/>
            </a:endParaRPr>
          </a:p>
        </p:txBody>
      </p:sp>
      <p:sp>
        <p:nvSpPr>
          <p:cNvPr id="9" name="object 9"/>
          <p:cNvSpPr/>
          <p:nvPr/>
        </p:nvSpPr>
        <p:spPr>
          <a:xfrm>
            <a:off x="4472433" y="2924176"/>
            <a:ext cx="568325" cy="161925"/>
          </a:xfrm>
          <a:custGeom>
            <a:avLst/>
            <a:gdLst/>
            <a:ahLst/>
            <a:cxnLst/>
            <a:rect l="l" t="t" r="r" b="b"/>
            <a:pathLst>
              <a:path w="568325" h="161925">
                <a:moveTo>
                  <a:pt x="399669" y="0"/>
                </a:moveTo>
                <a:lnTo>
                  <a:pt x="399669" y="40512"/>
                </a:lnTo>
                <a:lnTo>
                  <a:pt x="0" y="40512"/>
                </a:lnTo>
                <a:lnTo>
                  <a:pt x="0" y="121412"/>
                </a:lnTo>
                <a:lnTo>
                  <a:pt x="399669" y="121412"/>
                </a:lnTo>
                <a:lnTo>
                  <a:pt x="399669" y="161925"/>
                </a:lnTo>
                <a:lnTo>
                  <a:pt x="567944" y="80899"/>
                </a:lnTo>
                <a:lnTo>
                  <a:pt x="399669" y="0"/>
                </a:lnTo>
                <a:close/>
              </a:path>
            </a:pathLst>
          </a:custGeom>
          <a:solidFill>
            <a:srgbClr val="006666"/>
          </a:solidFill>
        </p:spPr>
        <p:txBody>
          <a:bodyPr wrap="square" lIns="0" tIns="0" rIns="0" bIns="0" rtlCol="0"/>
          <a:lstStyle/>
          <a:p>
            <a:endParaRPr/>
          </a:p>
        </p:txBody>
      </p:sp>
      <p:sp>
        <p:nvSpPr>
          <p:cNvPr id="10" name="object 10"/>
          <p:cNvSpPr/>
          <p:nvPr/>
        </p:nvSpPr>
        <p:spPr>
          <a:xfrm>
            <a:off x="4409314" y="2964624"/>
            <a:ext cx="42545" cy="81280"/>
          </a:xfrm>
          <a:custGeom>
            <a:avLst/>
            <a:gdLst/>
            <a:ahLst/>
            <a:cxnLst/>
            <a:rect l="l" t="t" r="r" b="b"/>
            <a:pathLst>
              <a:path w="42544" h="81280">
                <a:moveTo>
                  <a:pt x="0" y="80962"/>
                </a:moveTo>
                <a:lnTo>
                  <a:pt x="42068" y="80962"/>
                </a:lnTo>
                <a:lnTo>
                  <a:pt x="42068" y="0"/>
                </a:lnTo>
                <a:lnTo>
                  <a:pt x="0" y="0"/>
                </a:lnTo>
                <a:lnTo>
                  <a:pt x="0" y="80962"/>
                </a:lnTo>
                <a:close/>
              </a:path>
            </a:pathLst>
          </a:custGeom>
          <a:solidFill>
            <a:srgbClr val="006666"/>
          </a:solidFill>
        </p:spPr>
        <p:txBody>
          <a:bodyPr wrap="square" lIns="0" tIns="0" rIns="0" bIns="0" rtlCol="0"/>
          <a:lstStyle/>
          <a:p>
            <a:endParaRPr/>
          </a:p>
        </p:txBody>
      </p:sp>
      <p:sp>
        <p:nvSpPr>
          <p:cNvPr id="11" name="object 11"/>
          <p:cNvSpPr/>
          <p:nvPr/>
        </p:nvSpPr>
        <p:spPr>
          <a:xfrm>
            <a:off x="4367276" y="2964624"/>
            <a:ext cx="21590" cy="81280"/>
          </a:xfrm>
          <a:custGeom>
            <a:avLst/>
            <a:gdLst/>
            <a:ahLst/>
            <a:cxnLst/>
            <a:rect l="l" t="t" r="r" b="b"/>
            <a:pathLst>
              <a:path w="21589" h="81280">
                <a:moveTo>
                  <a:pt x="0" y="80962"/>
                </a:moveTo>
                <a:lnTo>
                  <a:pt x="21033" y="80962"/>
                </a:lnTo>
                <a:lnTo>
                  <a:pt x="21033" y="0"/>
                </a:lnTo>
                <a:lnTo>
                  <a:pt x="0" y="0"/>
                </a:lnTo>
                <a:lnTo>
                  <a:pt x="0" y="80962"/>
                </a:lnTo>
                <a:close/>
              </a:path>
            </a:pathLst>
          </a:custGeom>
          <a:solidFill>
            <a:srgbClr val="006666"/>
          </a:solidFill>
        </p:spPr>
        <p:txBody>
          <a:bodyPr wrap="square" lIns="0" tIns="0" rIns="0" bIns="0" rtlCol="0"/>
          <a:lstStyle/>
          <a:p>
            <a:endParaRPr/>
          </a:p>
        </p:txBody>
      </p:sp>
      <p:sp>
        <p:nvSpPr>
          <p:cNvPr id="12" name="object 12"/>
          <p:cNvSpPr/>
          <p:nvPr/>
        </p:nvSpPr>
        <p:spPr>
          <a:xfrm>
            <a:off x="4472433" y="2924176"/>
            <a:ext cx="568325" cy="161925"/>
          </a:xfrm>
          <a:custGeom>
            <a:avLst/>
            <a:gdLst/>
            <a:ahLst/>
            <a:cxnLst/>
            <a:rect l="l" t="t" r="r" b="b"/>
            <a:pathLst>
              <a:path w="568325" h="161925">
                <a:moveTo>
                  <a:pt x="399669" y="0"/>
                </a:moveTo>
                <a:lnTo>
                  <a:pt x="399669" y="40512"/>
                </a:lnTo>
                <a:lnTo>
                  <a:pt x="0" y="40512"/>
                </a:lnTo>
                <a:lnTo>
                  <a:pt x="0" y="121412"/>
                </a:lnTo>
                <a:lnTo>
                  <a:pt x="399669" y="121412"/>
                </a:lnTo>
                <a:lnTo>
                  <a:pt x="399669" y="161925"/>
                </a:lnTo>
                <a:lnTo>
                  <a:pt x="567944" y="80899"/>
                </a:lnTo>
                <a:lnTo>
                  <a:pt x="399669" y="0"/>
                </a:lnTo>
                <a:close/>
              </a:path>
            </a:pathLst>
          </a:custGeom>
          <a:ln w="9525">
            <a:solidFill>
              <a:srgbClr val="000000"/>
            </a:solidFill>
          </a:ln>
        </p:spPr>
        <p:txBody>
          <a:bodyPr wrap="square" lIns="0" tIns="0" rIns="0" bIns="0" rtlCol="0"/>
          <a:lstStyle/>
          <a:p>
            <a:endParaRPr/>
          </a:p>
        </p:txBody>
      </p:sp>
      <p:sp>
        <p:nvSpPr>
          <p:cNvPr id="13" name="object 13"/>
          <p:cNvSpPr/>
          <p:nvPr/>
        </p:nvSpPr>
        <p:spPr>
          <a:xfrm>
            <a:off x="4409314" y="2964624"/>
            <a:ext cx="42545" cy="81280"/>
          </a:xfrm>
          <a:custGeom>
            <a:avLst/>
            <a:gdLst/>
            <a:ahLst/>
            <a:cxnLst/>
            <a:rect l="l" t="t" r="r" b="b"/>
            <a:pathLst>
              <a:path w="42544" h="81280">
                <a:moveTo>
                  <a:pt x="0" y="80962"/>
                </a:moveTo>
                <a:lnTo>
                  <a:pt x="42068" y="80962"/>
                </a:lnTo>
                <a:lnTo>
                  <a:pt x="42068" y="0"/>
                </a:lnTo>
                <a:lnTo>
                  <a:pt x="0" y="0"/>
                </a:lnTo>
                <a:lnTo>
                  <a:pt x="0" y="80962"/>
                </a:lnTo>
                <a:close/>
              </a:path>
            </a:pathLst>
          </a:custGeom>
          <a:ln w="9525">
            <a:solidFill>
              <a:srgbClr val="000000"/>
            </a:solidFill>
          </a:ln>
        </p:spPr>
        <p:txBody>
          <a:bodyPr wrap="square" lIns="0" tIns="0" rIns="0" bIns="0" rtlCol="0"/>
          <a:lstStyle/>
          <a:p>
            <a:endParaRPr/>
          </a:p>
        </p:txBody>
      </p:sp>
      <p:sp>
        <p:nvSpPr>
          <p:cNvPr id="14" name="object 14"/>
          <p:cNvSpPr/>
          <p:nvPr/>
        </p:nvSpPr>
        <p:spPr>
          <a:xfrm>
            <a:off x="4362514" y="2959862"/>
            <a:ext cx="31115" cy="90805"/>
          </a:xfrm>
          <a:custGeom>
            <a:avLst/>
            <a:gdLst/>
            <a:ahLst/>
            <a:cxnLst/>
            <a:rect l="l" t="t" r="r" b="b"/>
            <a:pathLst>
              <a:path w="31114" h="90805">
                <a:moveTo>
                  <a:pt x="0" y="90487"/>
                </a:moveTo>
                <a:lnTo>
                  <a:pt x="30558" y="90487"/>
                </a:lnTo>
                <a:lnTo>
                  <a:pt x="30558" y="0"/>
                </a:lnTo>
                <a:lnTo>
                  <a:pt x="0" y="0"/>
                </a:lnTo>
                <a:lnTo>
                  <a:pt x="0" y="90487"/>
                </a:lnTo>
                <a:close/>
              </a:path>
            </a:pathLst>
          </a:custGeom>
          <a:solidFill>
            <a:srgbClr val="000000"/>
          </a:solidFill>
        </p:spPr>
        <p:txBody>
          <a:bodyPr wrap="square" lIns="0" tIns="0" rIns="0" bIns="0" rtlCol="0"/>
          <a:lstStyle/>
          <a:p>
            <a:endParaRPr/>
          </a:p>
        </p:txBody>
      </p:sp>
      <p:sp>
        <p:nvSpPr>
          <p:cNvPr id="15" name="object 15"/>
          <p:cNvSpPr/>
          <p:nvPr/>
        </p:nvSpPr>
        <p:spPr>
          <a:xfrm>
            <a:off x="3094920" y="3922054"/>
            <a:ext cx="39370" cy="20955"/>
          </a:xfrm>
          <a:custGeom>
            <a:avLst/>
            <a:gdLst/>
            <a:ahLst/>
            <a:cxnLst/>
            <a:rect l="l" t="t" r="r" b="b"/>
            <a:pathLst>
              <a:path w="39369" h="20954">
                <a:moveTo>
                  <a:pt x="0" y="20840"/>
                </a:moveTo>
                <a:lnTo>
                  <a:pt x="39186" y="0"/>
                </a:lnTo>
              </a:path>
            </a:pathLst>
          </a:custGeom>
          <a:ln w="5790">
            <a:solidFill>
              <a:srgbClr val="000000"/>
            </a:solidFill>
          </a:ln>
        </p:spPr>
        <p:txBody>
          <a:bodyPr wrap="square" lIns="0" tIns="0" rIns="0" bIns="0" rtlCol="0"/>
          <a:lstStyle/>
          <a:p>
            <a:endParaRPr/>
          </a:p>
        </p:txBody>
      </p:sp>
      <p:sp>
        <p:nvSpPr>
          <p:cNvPr id="16" name="object 16"/>
          <p:cNvSpPr/>
          <p:nvPr/>
        </p:nvSpPr>
        <p:spPr>
          <a:xfrm>
            <a:off x="3134108" y="3924948"/>
            <a:ext cx="57785" cy="248920"/>
          </a:xfrm>
          <a:custGeom>
            <a:avLst/>
            <a:gdLst/>
            <a:ahLst/>
            <a:cxnLst/>
            <a:rect l="l" t="t" r="r" b="b"/>
            <a:pathLst>
              <a:path w="57785" h="248920">
                <a:moveTo>
                  <a:pt x="0" y="0"/>
                </a:moveTo>
                <a:lnTo>
                  <a:pt x="57194" y="248639"/>
                </a:lnTo>
              </a:path>
            </a:pathLst>
          </a:custGeom>
          <a:ln w="11610">
            <a:solidFill>
              <a:srgbClr val="000000"/>
            </a:solidFill>
          </a:ln>
        </p:spPr>
        <p:txBody>
          <a:bodyPr wrap="square" lIns="0" tIns="0" rIns="0" bIns="0" rtlCol="0"/>
          <a:lstStyle/>
          <a:p>
            <a:endParaRPr/>
          </a:p>
        </p:txBody>
      </p:sp>
      <p:sp>
        <p:nvSpPr>
          <p:cNvPr id="17" name="object 17"/>
          <p:cNvSpPr/>
          <p:nvPr/>
        </p:nvSpPr>
        <p:spPr>
          <a:xfrm>
            <a:off x="3194497" y="3522030"/>
            <a:ext cx="66040" cy="652145"/>
          </a:xfrm>
          <a:custGeom>
            <a:avLst/>
            <a:gdLst/>
            <a:ahLst/>
            <a:cxnLst/>
            <a:rect l="l" t="t" r="r" b="b"/>
            <a:pathLst>
              <a:path w="66039" h="652145">
                <a:moveTo>
                  <a:pt x="0" y="651558"/>
                </a:moveTo>
                <a:lnTo>
                  <a:pt x="65605" y="0"/>
                </a:lnTo>
              </a:path>
            </a:pathLst>
          </a:custGeom>
          <a:ln w="5805">
            <a:solidFill>
              <a:srgbClr val="000000"/>
            </a:solidFill>
          </a:ln>
        </p:spPr>
        <p:txBody>
          <a:bodyPr wrap="square" lIns="0" tIns="0" rIns="0" bIns="0" rtlCol="0"/>
          <a:lstStyle/>
          <a:p>
            <a:endParaRPr/>
          </a:p>
        </p:txBody>
      </p:sp>
      <p:sp>
        <p:nvSpPr>
          <p:cNvPr id="18" name="object 18"/>
          <p:cNvSpPr/>
          <p:nvPr/>
        </p:nvSpPr>
        <p:spPr>
          <a:xfrm>
            <a:off x="3260103" y="3522029"/>
            <a:ext cx="784225" cy="0"/>
          </a:xfrm>
          <a:custGeom>
            <a:avLst/>
            <a:gdLst/>
            <a:ahLst/>
            <a:cxnLst/>
            <a:rect l="l" t="t" r="r" b="b"/>
            <a:pathLst>
              <a:path w="784225">
                <a:moveTo>
                  <a:pt x="0" y="0"/>
                </a:moveTo>
                <a:lnTo>
                  <a:pt x="783809" y="0"/>
                </a:lnTo>
              </a:path>
            </a:pathLst>
          </a:custGeom>
          <a:ln w="5786">
            <a:solidFill>
              <a:srgbClr val="000000"/>
            </a:solidFill>
          </a:ln>
        </p:spPr>
        <p:txBody>
          <a:bodyPr wrap="square" lIns="0" tIns="0" rIns="0" bIns="0" rtlCol="0"/>
          <a:lstStyle/>
          <a:p>
            <a:endParaRPr/>
          </a:p>
        </p:txBody>
      </p:sp>
      <p:sp>
        <p:nvSpPr>
          <p:cNvPr id="19" name="object 19"/>
          <p:cNvSpPr txBox="1"/>
          <p:nvPr/>
        </p:nvSpPr>
        <p:spPr>
          <a:xfrm>
            <a:off x="3268303" y="3874180"/>
            <a:ext cx="772160" cy="362585"/>
          </a:xfrm>
          <a:prstGeom prst="rect">
            <a:avLst/>
          </a:prstGeom>
        </p:spPr>
        <p:txBody>
          <a:bodyPr vert="horz" wrap="square" lIns="0" tIns="13970" rIns="0" bIns="0" rtlCol="0">
            <a:spAutoFit/>
          </a:bodyPr>
          <a:lstStyle/>
          <a:p>
            <a:pPr marL="12700">
              <a:spcBef>
                <a:spcPts val="110"/>
              </a:spcBef>
              <a:tabLst>
                <a:tab pos="518795" algn="l"/>
              </a:tabLst>
            </a:pPr>
            <a:r>
              <a:rPr sz="2200" b="1" spc="40" dirty="0">
                <a:latin typeface="Times New Roman"/>
                <a:cs typeface="Times New Roman"/>
              </a:rPr>
              <a:t>n</a:t>
            </a:r>
            <a:r>
              <a:rPr sz="1100" b="1" dirty="0">
                <a:latin typeface="Times New Roman"/>
                <a:cs typeface="Times New Roman"/>
              </a:rPr>
              <a:t>1	</a:t>
            </a:r>
            <a:r>
              <a:rPr sz="2200" b="1" spc="105" dirty="0">
                <a:latin typeface="Times New Roman"/>
                <a:cs typeface="Times New Roman"/>
              </a:rPr>
              <a:t>n</a:t>
            </a:r>
            <a:r>
              <a:rPr sz="1100" b="1" dirty="0">
                <a:latin typeface="Times New Roman"/>
                <a:cs typeface="Times New Roman"/>
              </a:rPr>
              <a:t>2</a:t>
            </a:r>
            <a:endParaRPr sz="1100">
              <a:latin typeface="Times New Roman"/>
              <a:cs typeface="Times New Roman"/>
            </a:endParaRPr>
          </a:p>
        </p:txBody>
      </p:sp>
      <p:sp>
        <p:nvSpPr>
          <p:cNvPr id="20" name="object 20"/>
          <p:cNvSpPr txBox="1"/>
          <p:nvPr/>
        </p:nvSpPr>
        <p:spPr>
          <a:xfrm>
            <a:off x="3270627" y="3364743"/>
            <a:ext cx="734060" cy="362585"/>
          </a:xfrm>
          <a:prstGeom prst="rect">
            <a:avLst/>
          </a:prstGeom>
        </p:spPr>
        <p:txBody>
          <a:bodyPr vert="horz" wrap="square" lIns="0" tIns="13970" rIns="0" bIns="0" rtlCol="0">
            <a:spAutoFit/>
          </a:bodyPr>
          <a:lstStyle/>
          <a:p>
            <a:pPr marL="12700">
              <a:spcBef>
                <a:spcPts val="110"/>
              </a:spcBef>
              <a:tabLst>
                <a:tab pos="525145" algn="l"/>
              </a:tabLst>
            </a:pPr>
            <a:r>
              <a:rPr sz="3300" b="1" spc="179" baseline="-25252" dirty="0">
                <a:latin typeface="Times New Roman"/>
                <a:cs typeface="Times New Roman"/>
              </a:rPr>
              <a:t>s</a:t>
            </a:r>
            <a:r>
              <a:rPr sz="1100" b="1" dirty="0">
                <a:latin typeface="Times New Roman"/>
                <a:cs typeface="Times New Roman"/>
              </a:rPr>
              <a:t>2	</a:t>
            </a:r>
            <a:r>
              <a:rPr sz="3300" b="1" spc="187" baseline="-25252" dirty="0">
                <a:latin typeface="Times New Roman"/>
                <a:cs typeface="Times New Roman"/>
              </a:rPr>
              <a:t>s</a:t>
            </a:r>
            <a:r>
              <a:rPr sz="1100" b="1" dirty="0">
                <a:latin typeface="Times New Roman"/>
                <a:cs typeface="Times New Roman"/>
              </a:rPr>
              <a:t>2</a:t>
            </a:r>
            <a:endParaRPr sz="1100">
              <a:latin typeface="Times New Roman"/>
              <a:cs typeface="Times New Roman"/>
            </a:endParaRPr>
          </a:p>
        </p:txBody>
      </p:sp>
      <p:sp>
        <p:nvSpPr>
          <p:cNvPr id="21" name="object 21"/>
          <p:cNvSpPr txBox="1"/>
          <p:nvPr/>
        </p:nvSpPr>
        <p:spPr>
          <a:xfrm>
            <a:off x="3269756" y="3560992"/>
            <a:ext cx="775335" cy="362585"/>
          </a:xfrm>
          <a:prstGeom prst="rect">
            <a:avLst/>
          </a:prstGeom>
        </p:spPr>
        <p:txBody>
          <a:bodyPr vert="horz" wrap="square" lIns="0" tIns="13970" rIns="0" bIns="0" rtlCol="0">
            <a:spAutoFit/>
          </a:bodyPr>
          <a:lstStyle/>
          <a:p>
            <a:pPr marL="12700">
              <a:spcBef>
                <a:spcPts val="110"/>
              </a:spcBef>
            </a:pPr>
            <a:r>
              <a:rPr sz="1100" b="1" u="sng" dirty="0">
                <a:uFill>
                  <a:solidFill>
                    <a:srgbClr val="000000"/>
                  </a:solidFill>
                </a:uFill>
                <a:latin typeface="Times New Roman"/>
                <a:cs typeface="Times New Roman"/>
              </a:rPr>
              <a:t>  </a:t>
            </a:r>
            <a:r>
              <a:rPr sz="1100" b="1" u="sng" spc="90" dirty="0">
                <a:uFill>
                  <a:solidFill>
                    <a:srgbClr val="000000"/>
                  </a:solidFill>
                </a:uFill>
                <a:latin typeface="Times New Roman"/>
                <a:cs typeface="Times New Roman"/>
              </a:rPr>
              <a:t> </a:t>
            </a:r>
            <a:r>
              <a:rPr sz="1100" b="1" u="sng" dirty="0">
                <a:uFill>
                  <a:solidFill>
                    <a:srgbClr val="000000"/>
                  </a:solidFill>
                </a:uFill>
                <a:latin typeface="Times New Roman"/>
                <a:cs typeface="Times New Roman"/>
              </a:rPr>
              <a:t>1</a:t>
            </a:r>
            <a:r>
              <a:rPr sz="1100" b="1" dirty="0">
                <a:latin typeface="Times New Roman"/>
                <a:cs typeface="Times New Roman"/>
              </a:rPr>
              <a:t> </a:t>
            </a:r>
            <a:r>
              <a:rPr sz="3300" b="1" i="1" spc="7" baseline="-21464" dirty="0">
                <a:latin typeface="Symbol"/>
                <a:cs typeface="Symbol"/>
              </a:rPr>
              <a:t></a:t>
            </a:r>
            <a:r>
              <a:rPr sz="2200" b="1" i="1" u="sng" spc="320" dirty="0">
                <a:uFill>
                  <a:solidFill>
                    <a:srgbClr val="000000"/>
                  </a:solidFill>
                </a:uFill>
                <a:latin typeface="Times New Roman"/>
                <a:cs typeface="Times New Roman"/>
              </a:rPr>
              <a:t> </a:t>
            </a:r>
            <a:r>
              <a:rPr sz="1100" b="1" u="sng" dirty="0">
                <a:uFill>
                  <a:solidFill>
                    <a:srgbClr val="000000"/>
                  </a:solidFill>
                </a:uFill>
                <a:latin typeface="Times New Roman"/>
                <a:cs typeface="Times New Roman"/>
              </a:rPr>
              <a:t>2</a:t>
            </a:r>
            <a:r>
              <a:rPr sz="1100" b="1" u="sng" spc="40" dirty="0">
                <a:uFill>
                  <a:solidFill>
                    <a:srgbClr val="000000"/>
                  </a:solidFill>
                </a:uFill>
                <a:latin typeface="Times New Roman"/>
                <a:cs typeface="Times New Roman"/>
              </a:rPr>
              <a:t> </a:t>
            </a:r>
            <a:endParaRPr sz="1100">
              <a:latin typeface="Times New Roman"/>
              <a:cs typeface="Times New Roman"/>
            </a:endParaRPr>
          </a:p>
        </p:txBody>
      </p:sp>
      <p:sp>
        <p:nvSpPr>
          <p:cNvPr id="22" name="object 22"/>
          <p:cNvSpPr txBox="1"/>
          <p:nvPr/>
        </p:nvSpPr>
        <p:spPr>
          <a:xfrm>
            <a:off x="2358645" y="3092368"/>
            <a:ext cx="1710055" cy="362585"/>
          </a:xfrm>
          <a:prstGeom prst="rect">
            <a:avLst/>
          </a:prstGeom>
        </p:spPr>
        <p:txBody>
          <a:bodyPr vert="horz" wrap="square" lIns="0" tIns="13970" rIns="0" bIns="0" rtlCol="0">
            <a:spAutoFit/>
          </a:bodyPr>
          <a:lstStyle/>
          <a:p>
            <a:pPr marL="12700">
              <a:spcBef>
                <a:spcPts val="110"/>
              </a:spcBef>
            </a:pPr>
            <a:r>
              <a:rPr sz="2700" spc="-7" baseline="-49382" dirty="0">
                <a:solidFill>
                  <a:srgbClr val="006666"/>
                </a:solidFill>
                <a:latin typeface="Arial"/>
                <a:cs typeface="Arial"/>
              </a:rPr>
              <a:t>4. </a:t>
            </a:r>
            <a:r>
              <a:rPr sz="3300" b="1" i="1" spc="7" baseline="-35353" dirty="0">
                <a:latin typeface="Symbol"/>
                <a:cs typeface="Symbol"/>
              </a:rPr>
              <a:t></a:t>
            </a:r>
            <a:r>
              <a:rPr sz="3300" b="1" i="1" spc="7" baseline="-35353" dirty="0">
                <a:latin typeface="Times New Roman"/>
                <a:cs typeface="Times New Roman"/>
              </a:rPr>
              <a:t> </a:t>
            </a:r>
            <a:r>
              <a:rPr sz="3300" b="1" i="1" spc="7" baseline="-35353" dirty="0">
                <a:latin typeface="Symbol"/>
                <a:cs typeface="Symbol"/>
              </a:rPr>
              <a:t></a:t>
            </a:r>
            <a:r>
              <a:rPr sz="2200" b="1" i="1" u="sng" spc="5" dirty="0">
                <a:uFill>
                  <a:solidFill>
                    <a:srgbClr val="000000"/>
                  </a:solidFill>
                </a:uFill>
                <a:latin typeface="Times New Roman"/>
                <a:cs typeface="Times New Roman"/>
              </a:rPr>
              <a:t> </a:t>
            </a:r>
            <a:r>
              <a:rPr sz="2200" b="1" u="sng" spc="25" dirty="0">
                <a:uFill>
                  <a:solidFill>
                    <a:srgbClr val="000000"/>
                  </a:solidFill>
                </a:uFill>
                <a:latin typeface="Times New Roman"/>
                <a:cs typeface="Times New Roman"/>
              </a:rPr>
              <a:t>m</a:t>
            </a:r>
            <a:r>
              <a:rPr sz="1100" b="1" u="sng" spc="25" dirty="0">
                <a:uFill>
                  <a:solidFill>
                    <a:srgbClr val="000000"/>
                  </a:solidFill>
                </a:uFill>
                <a:latin typeface="Times New Roman"/>
                <a:cs typeface="Times New Roman"/>
              </a:rPr>
              <a:t>1 </a:t>
            </a:r>
            <a:r>
              <a:rPr sz="2200" b="1" i="1" u="sng" spc="5" dirty="0">
                <a:uFill>
                  <a:solidFill>
                    <a:srgbClr val="000000"/>
                  </a:solidFill>
                </a:uFill>
                <a:latin typeface="Symbol"/>
                <a:cs typeface="Symbol"/>
              </a:rPr>
              <a:t></a:t>
            </a:r>
            <a:r>
              <a:rPr sz="2200" b="1" i="1" u="sng" spc="-95" dirty="0">
                <a:uFill>
                  <a:solidFill>
                    <a:srgbClr val="000000"/>
                  </a:solidFill>
                </a:uFill>
                <a:latin typeface="Times New Roman"/>
                <a:cs typeface="Times New Roman"/>
              </a:rPr>
              <a:t> </a:t>
            </a:r>
            <a:r>
              <a:rPr sz="2200" b="1" u="sng" spc="60" dirty="0">
                <a:uFill>
                  <a:solidFill>
                    <a:srgbClr val="000000"/>
                  </a:solidFill>
                </a:uFill>
                <a:latin typeface="Times New Roman"/>
                <a:cs typeface="Times New Roman"/>
              </a:rPr>
              <a:t>m</a:t>
            </a:r>
            <a:r>
              <a:rPr sz="1100" b="1" u="sng" spc="60" dirty="0">
                <a:uFill>
                  <a:solidFill>
                    <a:srgbClr val="000000"/>
                  </a:solidFill>
                </a:uFill>
                <a:latin typeface="Times New Roman"/>
                <a:cs typeface="Times New Roman"/>
              </a:rPr>
              <a:t>2</a:t>
            </a:r>
            <a:r>
              <a:rPr sz="1100" b="1" u="sng" spc="-135" dirty="0">
                <a:uFill>
                  <a:solidFill>
                    <a:srgbClr val="000000"/>
                  </a:solidFill>
                </a:uFill>
                <a:latin typeface="Times New Roman"/>
                <a:cs typeface="Times New Roman"/>
              </a:rPr>
              <a:t> </a:t>
            </a:r>
            <a:endParaRPr sz="1100">
              <a:latin typeface="Times New Roman"/>
              <a:cs typeface="Times New Roman"/>
            </a:endParaRPr>
          </a:p>
        </p:txBody>
      </p:sp>
      <p:sp>
        <p:nvSpPr>
          <p:cNvPr id="23" name="object 23"/>
          <p:cNvSpPr/>
          <p:nvPr/>
        </p:nvSpPr>
        <p:spPr>
          <a:xfrm>
            <a:off x="4866147" y="3832895"/>
            <a:ext cx="569595" cy="0"/>
          </a:xfrm>
          <a:custGeom>
            <a:avLst/>
            <a:gdLst/>
            <a:ahLst/>
            <a:cxnLst/>
            <a:rect l="l" t="t" r="r" b="b"/>
            <a:pathLst>
              <a:path w="569595">
                <a:moveTo>
                  <a:pt x="0" y="0"/>
                </a:moveTo>
                <a:lnTo>
                  <a:pt x="569527" y="0"/>
                </a:lnTo>
              </a:path>
            </a:pathLst>
          </a:custGeom>
          <a:ln w="3175">
            <a:solidFill>
              <a:srgbClr val="000000"/>
            </a:solidFill>
          </a:ln>
        </p:spPr>
        <p:txBody>
          <a:bodyPr wrap="square" lIns="0" tIns="0" rIns="0" bIns="0" rtlCol="0"/>
          <a:lstStyle/>
          <a:p>
            <a:endParaRPr/>
          </a:p>
        </p:txBody>
      </p:sp>
      <p:sp>
        <p:nvSpPr>
          <p:cNvPr id="24" name="object 24"/>
          <p:cNvSpPr/>
          <p:nvPr/>
        </p:nvSpPr>
        <p:spPr>
          <a:xfrm>
            <a:off x="5692969" y="3832895"/>
            <a:ext cx="569595" cy="0"/>
          </a:xfrm>
          <a:custGeom>
            <a:avLst/>
            <a:gdLst/>
            <a:ahLst/>
            <a:cxnLst/>
            <a:rect l="l" t="t" r="r" b="b"/>
            <a:pathLst>
              <a:path w="569595">
                <a:moveTo>
                  <a:pt x="0" y="0"/>
                </a:moveTo>
                <a:lnTo>
                  <a:pt x="569495" y="0"/>
                </a:lnTo>
              </a:path>
            </a:pathLst>
          </a:custGeom>
          <a:ln w="3175">
            <a:solidFill>
              <a:srgbClr val="000000"/>
            </a:solidFill>
          </a:ln>
        </p:spPr>
        <p:txBody>
          <a:bodyPr wrap="square" lIns="0" tIns="0" rIns="0" bIns="0" rtlCol="0"/>
          <a:lstStyle/>
          <a:p>
            <a:endParaRPr/>
          </a:p>
        </p:txBody>
      </p:sp>
      <p:sp>
        <p:nvSpPr>
          <p:cNvPr id="25" name="object 25"/>
          <p:cNvSpPr/>
          <p:nvPr/>
        </p:nvSpPr>
        <p:spPr>
          <a:xfrm>
            <a:off x="4691643" y="3870057"/>
            <a:ext cx="36830" cy="19685"/>
          </a:xfrm>
          <a:custGeom>
            <a:avLst/>
            <a:gdLst/>
            <a:ahLst/>
            <a:cxnLst/>
            <a:rect l="l" t="t" r="r" b="b"/>
            <a:pathLst>
              <a:path w="36830" h="19685">
                <a:moveTo>
                  <a:pt x="0" y="19388"/>
                </a:moveTo>
                <a:lnTo>
                  <a:pt x="36253" y="0"/>
                </a:lnTo>
              </a:path>
            </a:pathLst>
          </a:custGeom>
          <a:ln w="5389">
            <a:solidFill>
              <a:srgbClr val="000000"/>
            </a:solidFill>
          </a:ln>
        </p:spPr>
        <p:txBody>
          <a:bodyPr wrap="square" lIns="0" tIns="0" rIns="0" bIns="0" rtlCol="0"/>
          <a:lstStyle/>
          <a:p>
            <a:endParaRPr/>
          </a:p>
        </p:txBody>
      </p:sp>
      <p:sp>
        <p:nvSpPr>
          <p:cNvPr id="26" name="object 26"/>
          <p:cNvSpPr/>
          <p:nvPr/>
        </p:nvSpPr>
        <p:spPr>
          <a:xfrm>
            <a:off x="4727898" y="3872749"/>
            <a:ext cx="53975" cy="233045"/>
          </a:xfrm>
          <a:custGeom>
            <a:avLst/>
            <a:gdLst/>
            <a:ahLst/>
            <a:cxnLst/>
            <a:rect l="l" t="t" r="r" b="b"/>
            <a:pathLst>
              <a:path w="53975" h="233045">
                <a:moveTo>
                  <a:pt x="0" y="0"/>
                </a:moveTo>
                <a:lnTo>
                  <a:pt x="53567" y="232926"/>
                </a:lnTo>
              </a:path>
            </a:pathLst>
          </a:custGeom>
          <a:ln w="10819">
            <a:solidFill>
              <a:srgbClr val="000000"/>
            </a:solidFill>
          </a:ln>
        </p:spPr>
        <p:txBody>
          <a:bodyPr wrap="square" lIns="0" tIns="0" rIns="0" bIns="0" rtlCol="0"/>
          <a:lstStyle/>
          <a:p>
            <a:endParaRPr/>
          </a:p>
        </p:txBody>
      </p:sp>
      <p:sp>
        <p:nvSpPr>
          <p:cNvPr id="27" name="object 27"/>
          <p:cNvSpPr/>
          <p:nvPr/>
        </p:nvSpPr>
        <p:spPr>
          <a:xfrm>
            <a:off x="4784171" y="3495488"/>
            <a:ext cx="61594" cy="610235"/>
          </a:xfrm>
          <a:custGeom>
            <a:avLst/>
            <a:gdLst/>
            <a:ahLst/>
            <a:cxnLst/>
            <a:rect l="l" t="t" r="r" b="b"/>
            <a:pathLst>
              <a:path w="61595" h="610235">
                <a:moveTo>
                  <a:pt x="0" y="610187"/>
                </a:moveTo>
                <a:lnTo>
                  <a:pt x="61143" y="0"/>
                </a:lnTo>
              </a:path>
            </a:pathLst>
          </a:custGeom>
          <a:ln w="5410">
            <a:solidFill>
              <a:srgbClr val="000000"/>
            </a:solidFill>
          </a:ln>
        </p:spPr>
        <p:txBody>
          <a:bodyPr wrap="square" lIns="0" tIns="0" rIns="0" bIns="0" rtlCol="0"/>
          <a:lstStyle/>
          <a:p>
            <a:endParaRPr/>
          </a:p>
        </p:txBody>
      </p:sp>
      <p:sp>
        <p:nvSpPr>
          <p:cNvPr id="28" name="object 28"/>
          <p:cNvSpPr/>
          <p:nvPr/>
        </p:nvSpPr>
        <p:spPr>
          <a:xfrm>
            <a:off x="4845314" y="3495487"/>
            <a:ext cx="1428750" cy="0"/>
          </a:xfrm>
          <a:custGeom>
            <a:avLst/>
            <a:gdLst/>
            <a:ahLst/>
            <a:cxnLst/>
            <a:rect l="l" t="t" r="r" b="b"/>
            <a:pathLst>
              <a:path w="1428750">
                <a:moveTo>
                  <a:pt x="0" y="0"/>
                </a:moveTo>
                <a:lnTo>
                  <a:pt x="1428301" y="0"/>
                </a:lnTo>
              </a:path>
            </a:pathLst>
          </a:custGeom>
          <a:ln w="5382">
            <a:solidFill>
              <a:srgbClr val="000000"/>
            </a:solidFill>
          </a:ln>
        </p:spPr>
        <p:txBody>
          <a:bodyPr wrap="square" lIns="0" tIns="0" rIns="0" bIns="0" rtlCol="0"/>
          <a:lstStyle/>
          <a:p>
            <a:endParaRPr/>
          </a:p>
        </p:txBody>
      </p:sp>
      <p:sp>
        <p:nvSpPr>
          <p:cNvPr id="29" name="object 29"/>
          <p:cNvSpPr txBox="1"/>
          <p:nvPr/>
        </p:nvSpPr>
        <p:spPr>
          <a:xfrm>
            <a:off x="5838534" y="3822209"/>
            <a:ext cx="287020" cy="339090"/>
          </a:xfrm>
          <a:prstGeom prst="rect">
            <a:avLst/>
          </a:prstGeom>
        </p:spPr>
        <p:txBody>
          <a:bodyPr vert="horz" wrap="square" lIns="0" tIns="13335" rIns="0" bIns="0" rtlCol="0">
            <a:spAutoFit/>
          </a:bodyPr>
          <a:lstStyle/>
          <a:p>
            <a:pPr marL="12700">
              <a:spcBef>
                <a:spcPts val="105"/>
              </a:spcBef>
            </a:pPr>
            <a:r>
              <a:rPr sz="2050" b="1" spc="-5" dirty="0">
                <a:latin typeface="Times New Roman"/>
                <a:cs typeface="Times New Roman"/>
              </a:rPr>
              <a:t>33</a:t>
            </a:r>
            <a:endParaRPr sz="2050">
              <a:latin typeface="Times New Roman"/>
              <a:cs typeface="Times New Roman"/>
            </a:endParaRPr>
          </a:p>
        </p:txBody>
      </p:sp>
      <p:sp>
        <p:nvSpPr>
          <p:cNvPr id="30" name="object 30"/>
          <p:cNvSpPr txBox="1"/>
          <p:nvPr/>
        </p:nvSpPr>
        <p:spPr>
          <a:xfrm>
            <a:off x="5009557" y="3822209"/>
            <a:ext cx="287020" cy="339090"/>
          </a:xfrm>
          <a:prstGeom prst="rect">
            <a:avLst/>
          </a:prstGeom>
        </p:spPr>
        <p:txBody>
          <a:bodyPr vert="horz" wrap="square" lIns="0" tIns="13335" rIns="0" bIns="0" rtlCol="0">
            <a:spAutoFit/>
          </a:bodyPr>
          <a:lstStyle/>
          <a:p>
            <a:pPr marL="12700">
              <a:spcBef>
                <a:spcPts val="105"/>
              </a:spcBef>
            </a:pPr>
            <a:r>
              <a:rPr sz="2050" b="1" spc="-5" dirty="0">
                <a:latin typeface="Times New Roman"/>
                <a:cs typeface="Times New Roman"/>
              </a:rPr>
              <a:t>50</a:t>
            </a:r>
            <a:endParaRPr sz="2050">
              <a:latin typeface="Times New Roman"/>
              <a:cs typeface="Times New Roman"/>
            </a:endParaRPr>
          </a:p>
        </p:txBody>
      </p:sp>
      <p:sp>
        <p:nvSpPr>
          <p:cNvPr id="31" name="object 31"/>
          <p:cNvSpPr txBox="1"/>
          <p:nvPr/>
        </p:nvSpPr>
        <p:spPr>
          <a:xfrm>
            <a:off x="4856153" y="3465683"/>
            <a:ext cx="1390650" cy="339090"/>
          </a:xfrm>
          <a:prstGeom prst="rect">
            <a:avLst/>
          </a:prstGeom>
        </p:spPr>
        <p:txBody>
          <a:bodyPr vert="horz" wrap="square" lIns="0" tIns="13335" rIns="0" bIns="0" rtlCol="0">
            <a:spAutoFit/>
          </a:bodyPr>
          <a:lstStyle/>
          <a:p>
            <a:pPr marL="12700">
              <a:spcBef>
                <a:spcPts val="105"/>
              </a:spcBef>
            </a:pPr>
            <a:r>
              <a:rPr sz="2050" b="1" dirty="0">
                <a:latin typeface="Times New Roman"/>
                <a:cs typeface="Times New Roman"/>
              </a:rPr>
              <a:t>0</a:t>
            </a:r>
            <a:r>
              <a:rPr sz="2050" b="1" spc="30" dirty="0">
                <a:latin typeface="Times New Roman"/>
                <a:cs typeface="Times New Roman"/>
              </a:rPr>
              <a:t>,</a:t>
            </a:r>
            <a:r>
              <a:rPr sz="2050" b="1" spc="-5" dirty="0">
                <a:latin typeface="Times New Roman"/>
                <a:cs typeface="Times New Roman"/>
              </a:rPr>
              <a:t>3</a:t>
            </a:r>
            <a:r>
              <a:rPr sz="2050" b="1" spc="80" dirty="0">
                <a:latin typeface="Times New Roman"/>
                <a:cs typeface="Times New Roman"/>
              </a:rPr>
              <a:t>5</a:t>
            </a:r>
            <a:r>
              <a:rPr sz="1500" b="1" spc="22" baseline="52777" dirty="0">
                <a:latin typeface="Times New Roman"/>
                <a:cs typeface="Times New Roman"/>
              </a:rPr>
              <a:t>2</a:t>
            </a:r>
            <a:r>
              <a:rPr sz="1500" b="1" baseline="52777" dirty="0">
                <a:latin typeface="Times New Roman"/>
                <a:cs typeface="Times New Roman"/>
              </a:rPr>
              <a:t>  </a:t>
            </a:r>
            <a:r>
              <a:rPr sz="1500" b="1" spc="-165" baseline="52777" dirty="0">
                <a:latin typeface="Times New Roman"/>
                <a:cs typeface="Times New Roman"/>
              </a:rPr>
              <a:t> </a:t>
            </a:r>
            <a:r>
              <a:rPr sz="3075" b="1" i="1" spc="7" baseline="-35230" dirty="0">
                <a:latin typeface="Symbol"/>
                <a:cs typeface="Symbol"/>
              </a:rPr>
              <a:t></a:t>
            </a:r>
            <a:r>
              <a:rPr sz="3075" spc="-30" baseline="-35230" dirty="0">
                <a:latin typeface="Times New Roman"/>
                <a:cs typeface="Times New Roman"/>
              </a:rPr>
              <a:t> </a:t>
            </a:r>
            <a:r>
              <a:rPr sz="2050" b="1" dirty="0">
                <a:latin typeface="Times New Roman"/>
                <a:cs typeface="Times New Roman"/>
              </a:rPr>
              <a:t>0</a:t>
            </a:r>
            <a:r>
              <a:rPr sz="2050" b="1" spc="30" dirty="0">
                <a:latin typeface="Times New Roman"/>
                <a:cs typeface="Times New Roman"/>
              </a:rPr>
              <a:t>,</a:t>
            </a:r>
            <a:r>
              <a:rPr sz="2050" b="1" spc="-5" dirty="0">
                <a:latin typeface="Times New Roman"/>
                <a:cs typeface="Times New Roman"/>
              </a:rPr>
              <a:t>3</a:t>
            </a:r>
            <a:r>
              <a:rPr sz="2050" b="1" spc="80" dirty="0">
                <a:latin typeface="Times New Roman"/>
                <a:cs typeface="Times New Roman"/>
              </a:rPr>
              <a:t>0</a:t>
            </a:r>
            <a:r>
              <a:rPr sz="1500" b="1" spc="22" baseline="52777" dirty="0">
                <a:latin typeface="Times New Roman"/>
                <a:cs typeface="Times New Roman"/>
              </a:rPr>
              <a:t>2</a:t>
            </a:r>
            <a:endParaRPr sz="1500" baseline="52777">
              <a:latin typeface="Times New Roman"/>
              <a:cs typeface="Times New Roman"/>
            </a:endParaRPr>
          </a:p>
        </p:txBody>
      </p:sp>
      <p:sp>
        <p:nvSpPr>
          <p:cNvPr id="32" name="object 32"/>
          <p:cNvSpPr txBox="1"/>
          <p:nvPr/>
        </p:nvSpPr>
        <p:spPr>
          <a:xfrm>
            <a:off x="4390390" y="2780286"/>
            <a:ext cx="4873625" cy="867410"/>
          </a:xfrm>
          <a:prstGeom prst="rect">
            <a:avLst/>
          </a:prstGeom>
        </p:spPr>
        <p:txBody>
          <a:bodyPr vert="horz" wrap="square" lIns="0" tIns="31115" rIns="0" bIns="0" rtlCol="0">
            <a:spAutoFit/>
          </a:bodyPr>
          <a:lstStyle/>
          <a:p>
            <a:pPr marL="1114425">
              <a:spcBef>
                <a:spcPts val="245"/>
              </a:spcBef>
            </a:pPr>
            <a:r>
              <a:rPr b="1" spc="-5" dirty="0">
                <a:solidFill>
                  <a:srgbClr val="006666"/>
                </a:solidFill>
                <a:latin typeface="Arial"/>
                <a:cs typeface="Arial"/>
              </a:rPr>
              <a:t>test de comparaison de</a:t>
            </a:r>
            <a:r>
              <a:rPr b="1" dirty="0">
                <a:solidFill>
                  <a:srgbClr val="006666"/>
                </a:solidFill>
                <a:latin typeface="Arial"/>
                <a:cs typeface="Arial"/>
              </a:rPr>
              <a:t> </a:t>
            </a:r>
            <a:r>
              <a:rPr b="1" spc="-5" dirty="0">
                <a:solidFill>
                  <a:srgbClr val="006666"/>
                </a:solidFill>
                <a:latin typeface="Arial"/>
                <a:cs typeface="Arial"/>
              </a:rPr>
              <a:t>moyennes</a:t>
            </a:r>
            <a:endParaRPr dirty="0">
              <a:latin typeface="Arial"/>
              <a:cs typeface="Arial"/>
            </a:endParaRPr>
          </a:p>
          <a:p>
            <a:pPr marL="287020">
              <a:lnSpc>
                <a:spcPts val="2220"/>
              </a:lnSpc>
              <a:spcBef>
                <a:spcPts val="180"/>
              </a:spcBef>
              <a:tabLst>
                <a:tab pos="746760" algn="l"/>
                <a:tab pos="1893570" algn="l"/>
              </a:tabLst>
            </a:pPr>
            <a:r>
              <a:rPr sz="2050" b="1" u="sng" dirty="0">
                <a:uFill>
                  <a:solidFill>
                    <a:srgbClr val="000000"/>
                  </a:solidFill>
                </a:uFill>
                <a:latin typeface="Times New Roman"/>
                <a:cs typeface="Times New Roman"/>
              </a:rPr>
              <a:t> 	</a:t>
            </a:r>
            <a:r>
              <a:rPr sz="2050" b="1" u="sng" spc="5" dirty="0">
                <a:uFill>
                  <a:solidFill>
                    <a:srgbClr val="000000"/>
                  </a:solidFill>
                </a:uFill>
                <a:latin typeface="Times New Roman"/>
                <a:cs typeface="Times New Roman"/>
              </a:rPr>
              <a:t>2,5 </a:t>
            </a:r>
            <a:r>
              <a:rPr sz="2050" b="1" i="1" u="sng" spc="5" dirty="0">
                <a:uFill>
                  <a:solidFill>
                    <a:srgbClr val="000000"/>
                  </a:solidFill>
                </a:uFill>
                <a:latin typeface="Symbol"/>
                <a:cs typeface="Symbol"/>
              </a:rPr>
              <a:t></a:t>
            </a:r>
            <a:r>
              <a:rPr sz="2050" b="1" i="1" u="sng" spc="-400" dirty="0">
                <a:uFill>
                  <a:solidFill>
                    <a:srgbClr val="000000"/>
                  </a:solidFill>
                </a:uFill>
                <a:latin typeface="Times New Roman"/>
                <a:cs typeface="Times New Roman"/>
              </a:rPr>
              <a:t> </a:t>
            </a:r>
            <a:r>
              <a:rPr sz="2050" b="1" u="sng" spc="5" dirty="0">
                <a:uFill>
                  <a:solidFill>
                    <a:srgbClr val="000000"/>
                  </a:solidFill>
                </a:uFill>
                <a:latin typeface="Times New Roman"/>
                <a:cs typeface="Times New Roman"/>
              </a:rPr>
              <a:t>2	</a:t>
            </a:r>
            <a:endParaRPr sz="2050" dirty="0">
              <a:latin typeface="Times New Roman"/>
              <a:cs typeface="Times New Roman"/>
            </a:endParaRPr>
          </a:p>
          <a:p>
            <a:pPr marL="12700">
              <a:lnSpc>
                <a:spcPts val="1920"/>
              </a:lnSpc>
              <a:tabLst>
                <a:tab pos="1987550" algn="l"/>
                <a:tab pos="2248535" algn="l"/>
              </a:tabLst>
            </a:pPr>
            <a:r>
              <a:rPr b="1" dirty="0">
                <a:latin typeface="Arial"/>
                <a:cs typeface="Arial"/>
              </a:rPr>
              <a:t>=	</a:t>
            </a:r>
            <a:r>
              <a:rPr b="1" dirty="0">
                <a:solidFill>
                  <a:srgbClr val="006666"/>
                </a:solidFill>
                <a:latin typeface="Arial"/>
                <a:cs typeface="Arial"/>
              </a:rPr>
              <a:t>=	</a:t>
            </a:r>
            <a:r>
              <a:rPr b="1" spc="-5" dirty="0">
                <a:solidFill>
                  <a:srgbClr val="006666"/>
                </a:solidFill>
                <a:latin typeface="Arial"/>
                <a:cs typeface="Arial"/>
              </a:rPr>
              <a:t>6,94</a:t>
            </a:r>
            <a:endParaRPr dirty="0">
              <a:latin typeface="Arial"/>
              <a:cs typeface="Arial"/>
            </a:endParaRPr>
          </a:p>
        </p:txBody>
      </p:sp>
      <p:sp>
        <p:nvSpPr>
          <p:cNvPr id="33" name="object 33"/>
          <p:cNvSpPr txBox="1"/>
          <p:nvPr/>
        </p:nvSpPr>
        <p:spPr>
          <a:xfrm>
            <a:off x="2481173" y="5123391"/>
            <a:ext cx="7085330" cy="1142365"/>
          </a:xfrm>
          <a:prstGeom prst="rect">
            <a:avLst/>
          </a:prstGeom>
        </p:spPr>
        <p:txBody>
          <a:bodyPr vert="horz" wrap="square" lIns="0" tIns="90805" rIns="0" bIns="0" rtlCol="0">
            <a:spAutoFit/>
          </a:bodyPr>
          <a:lstStyle/>
          <a:p>
            <a:pPr algn="ctr">
              <a:spcBef>
                <a:spcPts val="715"/>
              </a:spcBef>
              <a:tabLst>
                <a:tab pos="1169035" algn="l"/>
                <a:tab pos="2100580" algn="l"/>
                <a:tab pos="6024880" algn="l"/>
              </a:tabLst>
            </a:pPr>
            <a:r>
              <a:rPr b="1" i="1" spc="-5" dirty="0">
                <a:latin typeface="Symbol"/>
                <a:cs typeface="Symbol"/>
              </a:rPr>
              <a:t></a:t>
            </a:r>
            <a:r>
              <a:rPr lang="fr-FR" b="1" i="1" spc="-5" dirty="0">
                <a:latin typeface="Symbol"/>
                <a:cs typeface="Symbol"/>
              </a:rPr>
              <a:t> </a:t>
            </a:r>
            <a:r>
              <a:rPr b="1" spc="-5" dirty="0">
                <a:latin typeface="Arial"/>
                <a:cs typeface="Arial"/>
              </a:rPr>
              <a:t>=</a:t>
            </a:r>
            <a:r>
              <a:rPr b="1" spc="5" dirty="0">
                <a:latin typeface="Arial"/>
                <a:cs typeface="Arial"/>
              </a:rPr>
              <a:t> </a:t>
            </a:r>
            <a:r>
              <a:rPr b="1" spc="-5" dirty="0">
                <a:latin typeface="Arial"/>
                <a:cs typeface="Arial"/>
              </a:rPr>
              <a:t>0,0001	</a:t>
            </a:r>
            <a:r>
              <a:rPr b="1" i="1" spc="5" dirty="0">
                <a:latin typeface="Symbol"/>
                <a:cs typeface="Symbol"/>
              </a:rPr>
              <a:t></a:t>
            </a:r>
            <a:r>
              <a:rPr lang="fr-FR" b="1" i="1" spc="5" dirty="0">
                <a:latin typeface="Symbol"/>
                <a:cs typeface="Symbol"/>
              </a:rPr>
              <a:t> </a:t>
            </a:r>
            <a:r>
              <a:rPr b="1" spc="5" dirty="0">
                <a:latin typeface="Arial"/>
                <a:cs typeface="Arial"/>
              </a:rPr>
              <a:t>=</a:t>
            </a:r>
            <a:r>
              <a:rPr b="1" spc="-25" dirty="0">
                <a:latin typeface="Arial"/>
                <a:cs typeface="Arial"/>
              </a:rPr>
              <a:t> </a:t>
            </a:r>
            <a:r>
              <a:rPr b="1" spc="-5" dirty="0">
                <a:latin typeface="Arial"/>
                <a:cs typeface="Arial"/>
              </a:rPr>
              <a:t>3,89	</a:t>
            </a:r>
            <a:r>
              <a:rPr b="1" spc="-30" dirty="0">
                <a:solidFill>
                  <a:srgbClr val="006666"/>
                </a:solidFill>
                <a:latin typeface="Arial"/>
                <a:cs typeface="Arial"/>
              </a:rPr>
              <a:t>Très </a:t>
            </a:r>
            <a:r>
              <a:rPr b="1" dirty="0">
                <a:solidFill>
                  <a:srgbClr val="006666"/>
                </a:solidFill>
                <a:latin typeface="Arial"/>
                <a:cs typeface="Arial"/>
              </a:rPr>
              <a:t>significatif. On </a:t>
            </a:r>
            <a:r>
              <a:rPr b="1" spc="-5" dirty="0">
                <a:solidFill>
                  <a:srgbClr val="006666"/>
                </a:solidFill>
                <a:latin typeface="Arial"/>
                <a:cs typeface="Arial"/>
              </a:rPr>
              <a:t>rejette</a:t>
            </a:r>
            <a:r>
              <a:rPr b="1" spc="45" dirty="0">
                <a:solidFill>
                  <a:srgbClr val="006666"/>
                </a:solidFill>
                <a:latin typeface="Arial"/>
                <a:cs typeface="Arial"/>
              </a:rPr>
              <a:t> </a:t>
            </a:r>
            <a:r>
              <a:rPr b="1" dirty="0">
                <a:solidFill>
                  <a:srgbClr val="006666"/>
                </a:solidFill>
                <a:latin typeface="Arial"/>
                <a:cs typeface="Arial"/>
              </a:rPr>
              <a:t>H0</a:t>
            </a:r>
            <a:r>
              <a:rPr b="1" spc="10" dirty="0">
                <a:solidFill>
                  <a:srgbClr val="006666"/>
                </a:solidFill>
                <a:latin typeface="Arial"/>
                <a:cs typeface="Arial"/>
              </a:rPr>
              <a:t> </a:t>
            </a:r>
            <a:r>
              <a:rPr b="1" spc="-20" dirty="0">
                <a:solidFill>
                  <a:srgbClr val="006666"/>
                </a:solidFill>
                <a:latin typeface="Arial"/>
                <a:cs typeface="Arial"/>
              </a:rPr>
              <a:t>avec	</a:t>
            </a:r>
            <a:r>
              <a:rPr b="1" dirty="0">
                <a:latin typeface="Arial"/>
                <a:cs typeface="Arial"/>
              </a:rPr>
              <a:t>p&lt;</a:t>
            </a:r>
            <a:r>
              <a:rPr b="1" spc="-80" dirty="0">
                <a:latin typeface="Arial"/>
                <a:cs typeface="Arial"/>
              </a:rPr>
              <a:t> </a:t>
            </a:r>
            <a:r>
              <a:rPr b="1" spc="-5" dirty="0">
                <a:latin typeface="Arial"/>
                <a:cs typeface="Arial"/>
              </a:rPr>
              <a:t>0,0001</a:t>
            </a:r>
            <a:endParaRPr dirty="0">
              <a:latin typeface="Arial"/>
              <a:cs typeface="Arial"/>
            </a:endParaRPr>
          </a:p>
          <a:p>
            <a:pPr marL="104775" algn="ctr">
              <a:spcBef>
                <a:spcPts val="615"/>
              </a:spcBef>
            </a:pPr>
            <a:r>
              <a:rPr b="1" spc="-65" dirty="0">
                <a:solidFill>
                  <a:srgbClr val="006666"/>
                </a:solidFill>
                <a:latin typeface="Arial"/>
                <a:cs typeface="Arial"/>
              </a:rPr>
              <a:t>TAS </a:t>
            </a:r>
            <a:r>
              <a:rPr b="1" dirty="0">
                <a:solidFill>
                  <a:srgbClr val="006666"/>
                </a:solidFill>
                <a:latin typeface="Arial"/>
                <a:cs typeface="Arial"/>
              </a:rPr>
              <a:t>: donc </a:t>
            </a:r>
            <a:r>
              <a:rPr b="1" spc="-5" dirty="0">
                <a:solidFill>
                  <a:srgbClr val="006666"/>
                </a:solidFill>
                <a:latin typeface="Arial"/>
                <a:cs typeface="Arial"/>
              </a:rPr>
              <a:t>médicalement, résultat généralisable</a:t>
            </a:r>
            <a:r>
              <a:rPr b="1" spc="120" dirty="0">
                <a:solidFill>
                  <a:srgbClr val="006666"/>
                </a:solidFill>
                <a:latin typeface="Arial"/>
                <a:cs typeface="Arial"/>
              </a:rPr>
              <a:t> </a:t>
            </a:r>
            <a:r>
              <a:rPr b="1" dirty="0">
                <a:solidFill>
                  <a:srgbClr val="006666"/>
                </a:solidFill>
                <a:latin typeface="Arial"/>
                <a:cs typeface="Arial"/>
              </a:rPr>
              <a:t>:</a:t>
            </a:r>
            <a:endParaRPr dirty="0">
              <a:latin typeface="Arial"/>
              <a:cs typeface="Arial"/>
            </a:endParaRPr>
          </a:p>
          <a:p>
            <a:pPr marL="104139" algn="ctr">
              <a:spcBef>
                <a:spcPts val="1080"/>
              </a:spcBef>
            </a:pPr>
            <a:r>
              <a:rPr b="1" spc="-5" dirty="0">
                <a:solidFill>
                  <a:srgbClr val="006666"/>
                </a:solidFill>
                <a:latin typeface="Arial"/>
                <a:cs typeface="Arial"/>
              </a:rPr>
              <a:t>La prise de contraceptifs oraux augmente </a:t>
            </a:r>
            <a:r>
              <a:rPr b="1" dirty="0">
                <a:solidFill>
                  <a:srgbClr val="006666"/>
                </a:solidFill>
                <a:latin typeface="Arial"/>
                <a:cs typeface="Arial"/>
              </a:rPr>
              <a:t>le </a:t>
            </a:r>
            <a:r>
              <a:rPr b="1" spc="-5" dirty="0">
                <a:solidFill>
                  <a:srgbClr val="006666"/>
                </a:solidFill>
                <a:latin typeface="Arial"/>
                <a:cs typeface="Arial"/>
              </a:rPr>
              <a:t>taux de</a:t>
            </a:r>
            <a:r>
              <a:rPr b="1" spc="70" dirty="0">
                <a:solidFill>
                  <a:srgbClr val="006666"/>
                </a:solidFill>
                <a:latin typeface="Arial"/>
                <a:cs typeface="Arial"/>
              </a:rPr>
              <a:t> </a:t>
            </a:r>
            <a:r>
              <a:rPr b="1" dirty="0">
                <a:solidFill>
                  <a:srgbClr val="006666"/>
                </a:solidFill>
                <a:latin typeface="Arial"/>
                <a:cs typeface="Arial"/>
              </a:rPr>
              <a:t>T3libre</a:t>
            </a:r>
            <a:endParaRPr dirty="0">
              <a:latin typeface="Arial"/>
              <a:cs typeface="Arial"/>
            </a:endParaRPr>
          </a:p>
        </p:txBody>
      </p:sp>
      <p:sp>
        <p:nvSpPr>
          <p:cNvPr id="35" name="object 35"/>
          <p:cNvSpPr txBox="1"/>
          <p:nvPr/>
        </p:nvSpPr>
        <p:spPr>
          <a:xfrm>
            <a:off x="2670175" y="34823"/>
            <a:ext cx="7264400" cy="739140"/>
          </a:xfrm>
          <a:prstGeom prst="rect">
            <a:avLst/>
          </a:prstGeom>
        </p:spPr>
        <p:txBody>
          <a:bodyPr vert="horz" wrap="square" lIns="0" tIns="125095" rIns="0" bIns="0" rtlCol="0">
            <a:spAutoFit/>
          </a:bodyPr>
          <a:lstStyle/>
          <a:p>
            <a:pPr marL="313690">
              <a:spcBef>
                <a:spcPts val="98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90"/>
              </a:spcBef>
              <a:tabLst>
                <a:tab pos="3976370" algn="l"/>
                <a:tab pos="7251065" algn="l"/>
              </a:tabLst>
            </a:pPr>
            <a:r>
              <a:rPr sz="1600" b="1" u="sng" spc="-5" dirty="0">
                <a:solidFill>
                  <a:srgbClr val="5F5F5F"/>
                </a:solidFill>
                <a:uFill>
                  <a:solidFill>
                    <a:srgbClr val="99CCCC"/>
                  </a:solidFill>
                </a:uFill>
                <a:latin typeface="Arial"/>
                <a:cs typeface="Arial"/>
              </a:rPr>
              <a:t> 	Comparaison de</a:t>
            </a:r>
            <a:r>
              <a:rPr sz="1600" b="1" u="sng" spc="-50" dirty="0">
                <a:solidFill>
                  <a:srgbClr val="5F5F5F"/>
                </a:solidFill>
                <a:uFill>
                  <a:solidFill>
                    <a:srgbClr val="99CCCC"/>
                  </a:solidFill>
                </a:uFill>
                <a:latin typeface="Arial"/>
                <a:cs typeface="Arial"/>
              </a:rPr>
              <a:t> </a:t>
            </a:r>
            <a:r>
              <a:rPr sz="1600" b="1" u="sng" spc="-10" dirty="0">
                <a:solidFill>
                  <a:srgbClr val="5F5F5F"/>
                </a:solidFill>
                <a:uFill>
                  <a:solidFill>
                    <a:srgbClr val="99CCCC"/>
                  </a:solidFill>
                </a:uFill>
                <a:latin typeface="Arial"/>
                <a:cs typeface="Arial"/>
              </a:rPr>
              <a:t>moyennes	</a:t>
            </a:r>
            <a:endParaRPr sz="1600">
              <a:latin typeface="Arial"/>
              <a:cs typeface="Arial"/>
            </a:endParaRPr>
          </a:p>
        </p:txBody>
      </p:sp>
      <p:sp>
        <p:nvSpPr>
          <p:cNvPr id="36" name="object 36"/>
          <p:cNvSpPr/>
          <p:nvPr/>
        </p:nvSpPr>
        <p:spPr>
          <a:xfrm>
            <a:off x="2401888" y="4221162"/>
            <a:ext cx="6632575" cy="931862"/>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18</a:t>
            </a:r>
            <a:endParaRPr sz="2000">
              <a:latin typeface="Arial"/>
              <a:cs typeface="Arial"/>
            </a:endParaRPr>
          </a:p>
        </p:txBody>
      </p:sp>
      <p:sp>
        <p:nvSpPr>
          <p:cNvPr id="3" name="object 3"/>
          <p:cNvSpPr/>
          <p:nvPr/>
        </p:nvSpPr>
        <p:spPr>
          <a:xfrm>
            <a:off x="7264401" y="742950"/>
            <a:ext cx="2657475" cy="0"/>
          </a:xfrm>
          <a:custGeom>
            <a:avLst/>
            <a:gdLst/>
            <a:ahLst/>
            <a:cxnLst/>
            <a:rect l="l" t="t" r="r" b="b"/>
            <a:pathLst>
              <a:path w="2657475">
                <a:moveTo>
                  <a:pt x="0" y="0"/>
                </a:moveTo>
                <a:lnTo>
                  <a:pt x="2657475" y="0"/>
                </a:lnTo>
              </a:path>
            </a:pathLst>
          </a:custGeom>
          <a:ln w="9525">
            <a:solidFill>
              <a:srgbClr val="99CCCC"/>
            </a:solidFill>
          </a:ln>
        </p:spPr>
        <p:txBody>
          <a:bodyPr wrap="square" lIns="0" tIns="0" rIns="0" bIns="0" rtlCol="0"/>
          <a:lstStyle/>
          <a:p>
            <a:endParaRPr/>
          </a:p>
        </p:txBody>
      </p:sp>
      <p:sp>
        <p:nvSpPr>
          <p:cNvPr id="4" name="object 4"/>
          <p:cNvSpPr/>
          <p:nvPr/>
        </p:nvSpPr>
        <p:spPr>
          <a:xfrm>
            <a:off x="2682875" y="742950"/>
            <a:ext cx="1757680" cy="0"/>
          </a:xfrm>
          <a:custGeom>
            <a:avLst/>
            <a:gdLst/>
            <a:ahLst/>
            <a:cxnLst/>
            <a:rect l="l" t="t" r="r" b="b"/>
            <a:pathLst>
              <a:path w="1757680">
                <a:moveTo>
                  <a:pt x="0" y="0"/>
                </a:moveTo>
                <a:lnTo>
                  <a:pt x="1757426" y="0"/>
                </a:lnTo>
              </a:path>
            </a:pathLst>
          </a:custGeom>
          <a:ln w="9525">
            <a:solidFill>
              <a:srgbClr val="99CCCC"/>
            </a:solidFill>
          </a:ln>
        </p:spPr>
        <p:txBody>
          <a:bodyPr wrap="square" lIns="0" tIns="0" rIns="0" bIns="0" rtlCol="0"/>
          <a:lstStyle/>
          <a:p>
            <a:endParaRPr/>
          </a:p>
        </p:txBody>
      </p:sp>
      <p:graphicFrame>
        <p:nvGraphicFramePr>
          <p:cNvPr id="5" name="object 5"/>
          <p:cNvGraphicFramePr>
            <a:graphicFrameLocks noGrp="1"/>
          </p:cNvGraphicFramePr>
          <p:nvPr/>
        </p:nvGraphicFramePr>
        <p:xfrm>
          <a:off x="1770062" y="1293749"/>
          <a:ext cx="8639174" cy="3221096"/>
        </p:xfrm>
        <a:graphic>
          <a:graphicData uri="http://schemas.openxmlformats.org/drawingml/2006/table">
            <a:tbl>
              <a:tblPr firstRow="1" bandRow="1">
                <a:tableStyleId>{2D5ABB26-0587-4C30-8999-92F81FD0307C}</a:tableStyleId>
              </a:tblPr>
              <a:tblGrid>
                <a:gridCol w="771525">
                  <a:extLst>
                    <a:ext uri="{9D8B030D-6E8A-4147-A177-3AD203B41FA5}">
                      <a16:colId xmlns:a16="http://schemas.microsoft.com/office/drawing/2014/main" val="20000"/>
                    </a:ext>
                  </a:extLst>
                </a:gridCol>
                <a:gridCol w="977900">
                  <a:extLst>
                    <a:ext uri="{9D8B030D-6E8A-4147-A177-3AD203B41FA5}">
                      <a16:colId xmlns:a16="http://schemas.microsoft.com/office/drawing/2014/main" val="20001"/>
                    </a:ext>
                  </a:extLst>
                </a:gridCol>
                <a:gridCol w="882650">
                  <a:extLst>
                    <a:ext uri="{9D8B030D-6E8A-4147-A177-3AD203B41FA5}">
                      <a16:colId xmlns:a16="http://schemas.microsoft.com/office/drawing/2014/main" val="20002"/>
                    </a:ext>
                  </a:extLst>
                </a:gridCol>
                <a:gridCol w="876300">
                  <a:extLst>
                    <a:ext uri="{9D8B030D-6E8A-4147-A177-3AD203B41FA5}">
                      <a16:colId xmlns:a16="http://schemas.microsoft.com/office/drawing/2014/main" val="20003"/>
                    </a:ext>
                  </a:extLst>
                </a:gridCol>
                <a:gridCol w="749300">
                  <a:extLst>
                    <a:ext uri="{9D8B030D-6E8A-4147-A177-3AD203B41FA5}">
                      <a16:colId xmlns:a16="http://schemas.microsoft.com/office/drawing/2014/main" val="20004"/>
                    </a:ext>
                  </a:extLst>
                </a:gridCol>
                <a:gridCol w="755650">
                  <a:extLst>
                    <a:ext uri="{9D8B030D-6E8A-4147-A177-3AD203B41FA5}">
                      <a16:colId xmlns:a16="http://schemas.microsoft.com/office/drawing/2014/main" val="20005"/>
                    </a:ext>
                  </a:extLst>
                </a:gridCol>
                <a:gridCol w="819150">
                  <a:extLst>
                    <a:ext uri="{9D8B030D-6E8A-4147-A177-3AD203B41FA5}">
                      <a16:colId xmlns:a16="http://schemas.microsoft.com/office/drawing/2014/main" val="20006"/>
                    </a:ext>
                  </a:extLst>
                </a:gridCol>
                <a:gridCol w="601345">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8979">
                  <a:extLst>
                    <a:ext uri="{9D8B030D-6E8A-4147-A177-3AD203B41FA5}">
                      <a16:colId xmlns:a16="http://schemas.microsoft.com/office/drawing/2014/main" val="20009"/>
                    </a:ext>
                  </a:extLst>
                </a:gridCol>
                <a:gridCol w="752475">
                  <a:extLst>
                    <a:ext uri="{9D8B030D-6E8A-4147-A177-3AD203B41FA5}">
                      <a16:colId xmlns:a16="http://schemas.microsoft.com/office/drawing/2014/main" val="20010"/>
                    </a:ext>
                  </a:extLst>
                </a:gridCol>
              </a:tblGrid>
              <a:tr h="517525">
                <a:tc>
                  <a:txBody>
                    <a:bodyPr/>
                    <a:lstStyle/>
                    <a:p>
                      <a:pPr>
                        <a:lnSpc>
                          <a:spcPct val="100000"/>
                        </a:lnSpc>
                      </a:pPr>
                      <a:endParaRPr sz="1000">
                        <a:latin typeface="Times New Roman"/>
                        <a:cs typeface="Times New Roman"/>
                      </a:endParaRPr>
                    </a:p>
                  </a:txBody>
                  <a:tcPr marL="0" marR="0" marT="0" marB="0">
                    <a:lnR w="12700">
                      <a:solidFill>
                        <a:srgbClr val="000000"/>
                      </a:solidFill>
                      <a:prstDash val="solid"/>
                    </a:lnR>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36220">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1655"/>
                        </a:spcBef>
                      </a:pPr>
                      <a:r>
                        <a:rPr sz="1700" b="1" dirty="0">
                          <a:solidFill>
                            <a:srgbClr val="FF0000"/>
                          </a:solidFill>
                          <a:latin typeface="Verdana"/>
                          <a:cs typeface="Verdana"/>
                        </a:rPr>
                        <a:t>0,05</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49225" algn="r">
                        <a:lnSpc>
                          <a:spcPct val="100000"/>
                        </a:lnSpc>
                        <a:spcBef>
                          <a:spcPts val="5"/>
                        </a:spcBef>
                      </a:pPr>
                      <a:r>
                        <a:rPr sz="900" b="1" spc="-5" dirty="0">
                          <a:latin typeface="Verdana"/>
                          <a:cs typeface="Verdana"/>
                        </a:rPr>
                        <a:t>0,0</a:t>
                      </a:r>
                      <a:r>
                        <a:rPr sz="900" b="1" dirty="0">
                          <a:latin typeface="Verdana"/>
                          <a:cs typeface="Verdana"/>
                        </a:rPr>
                        <a:t>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20979">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3175" algn="ctr">
                        <a:lnSpc>
                          <a:spcPct val="100000"/>
                        </a:lnSpc>
                        <a:spcBef>
                          <a:spcPts val="5"/>
                        </a:spcBef>
                      </a:pPr>
                      <a:r>
                        <a:rPr sz="900" b="1" spc="-5" dirty="0">
                          <a:latin typeface="Verdana"/>
                          <a:cs typeface="Verdana"/>
                        </a:rPr>
                        <a:t>0,08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5425" algn="r">
                        <a:lnSpc>
                          <a:spcPct val="100000"/>
                        </a:lnSpc>
                        <a:spcBef>
                          <a:spcPts val="5"/>
                        </a:spcBef>
                      </a:pPr>
                      <a:r>
                        <a:rPr sz="900" b="1" spc="-5" dirty="0">
                          <a:latin typeface="Verdana"/>
                          <a:cs typeface="Verdana"/>
                        </a:rPr>
                        <a:t>0,0</a:t>
                      </a:r>
                      <a:r>
                        <a:rPr sz="900" b="1" dirty="0">
                          <a:latin typeface="Verdana"/>
                          <a:cs typeface="Verdana"/>
                        </a:rPr>
                        <a:t>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5"/>
                        </a:spcBef>
                      </a:pPr>
                      <a:endParaRPr sz="1650">
                        <a:latin typeface="Times New Roman"/>
                        <a:cs typeface="Times New Roman"/>
                      </a:endParaRPr>
                    </a:p>
                    <a:p>
                      <a:pPr marL="317500">
                        <a:lnSpc>
                          <a:spcPct val="100000"/>
                        </a:lnSpc>
                        <a:spcBef>
                          <a:spcPts val="5"/>
                        </a:spcBef>
                      </a:pPr>
                      <a:r>
                        <a:rPr sz="1500" b="1" dirty="0">
                          <a:solidFill>
                            <a:srgbClr val="FF0000"/>
                          </a:solidFill>
                          <a:latin typeface="Verdana"/>
                          <a:cs typeface="Verdana"/>
                        </a:rPr>
                        <a:t>0</a:t>
                      </a:r>
                      <a:endParaRPr sz="15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2,17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11454">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1655"/>
                        </a:spcBef>
                      </a:pPr>
                      <a:r>
                        <a:rPr sz="1700" b="1" dirty="0">
                          <a:solidFill>
                            <a:srgbClr val="FF0000"/>
                          </a:solidFill>
                          <a:latin typeface="Verdana"/>
                          <a:cs typeface="Verdana"/>
                        </a:rPr>
                        <a:t>1,96</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26364"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4945">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1,751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00660"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L="283845">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L="283845">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L="283845">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1</a:t>
                      </a:r>
                      <a:r>
                        <a:rPr sz="900" spc="-5" dirty="0">
                          <a:latin typeface="Verdana"/>
                          <a:cs typeface="Verdana"/>
                        </a:rPr>
                        <a:t>,</a:t>
                      </a:r>
                      <a:r>
                        <a:rPr sz="900" dirty="0">
                          <a:latin typeface="Verdana"/>
                          <a:cs typeface="Verdana"/>
                        </a:rPr>
                        <a:t>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L="283845">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7490"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L="283845">
                        <a:lnSpc>
                          <a:spcPct val="100000"/>
                        </a:lnSpc>
                        <a:spcBef>
                          <a:spcPts val="465"/>
                        </a:spcBef>
                      </a:pPr>
                      <a:r>
                        <a:rPr sz="900" b="1" spc="-5" dirty="0">
                          <a:latin typeface="Verdana"/>
                          <a:cs typeface="Verdana"/>
                        </a:rPr>
                        <a:t>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L="283845">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31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L="283845">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L="283845">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2636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L="283845">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149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1454">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31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4945">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0660"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6" name="object 6"/>
          <p:cNvSpPr txBox="1"/>
          <p:nvPr/>
        </p:nvSpPr>
        <p:spPr>
          <a:xfrm>
            <a:off x="4440301" y="476251"/>
            <a:ext cx="2824480" cy="312265"/>
          </a:xfrm>
          <a:prstGeom prst="rect">
            <a:avLst/>
          </a:prstGeom>
          <a:solidFill>
            <a:srgbClr val="FFFFFF"/>
          </a:solidFill>
          <a:ln w="9525">
            <a:solidFill>
              <a:srgbClr val="000000"/>
            </a:solidFill>
          </a:ln>
        </p:spPr>
        <p:txBody>
          <a:bodyPr vert="horz" wrap="square" lIns="0" tIns="34925" rIns="0" bIns="0" rtlCol="0">
            <a:spAutoFit/>
          </a:bodyPr>
          <a:lstStyle/>
          <a:p>
            <a:pPr marL="91440">
              <a:spcBef>
                <a:spcPts val="275"/>
              </a:spcBef>
            </a:pPr>
            <a:r>
              <a:rPr b="1" spc="-5" dirty="0">
                <a:solidFill>
                  <a:srgbClr val="5F5F5F"/>
                </a:solidFill>
                <a:latin typeface="Comic Sans MS"/>
                <a:cs typeface="Comic Sans MS"/>
              </a:rPr>
              <a:t>Table de l</a:t>
            </a:r>
            <a:r>
              <a:rPr b="1" spc="-5" dirty="0">
                <a:solidFill>
                  <a:srgbClr val="5F5F5F"/>
                </a:solidFill>
                <a:latin typeface="Arial"/>
                <a:cs typeface="Arial"/>
              </a:rPr>
              <a:t>’é</a:t>
            </a:r>
            <a:r>
              <a:rPr b="1" spc="-5" dirty="0">
                <a:solidFill>
                  <a:srgbClr val="5F5F5F"/>
                </a:solidFill>
                <a:latin typeface="Comic Sans MS"/>
                <a:cs typeface="Comic Sans MS"/>
              </a:rPr>
              <a:t>cart</a:t>
            </a:r>
            <a:r>
              <a:rPr b="1" spc="-55" dirty="0">
                <a:solidFill>
                  <a:srgbClr val="5F5F5F"/>
                </a:solidFill>
                <a:latin typeface="Comic Sans MS"/>
                <a:cs typeface="Comic Sans MS"/>
              </a:rPr>
              <a:t> </a:t>
            </a:r>
            <a:r>
              <a:rPr b="1" spc="-5" dirty="0">
                <a:solidFill>
                  <a:srgbClr val="5F5F5F"/>
                </a:solidFill>
                <a:latin typeface="Comic Sans MS"/>
                <a:cs typeface="Comic Sans MS"/>
              </a:rPr>
              <a:t>r</a:t>
            </a:r>
            <a:r>
              <a:rPr b="1" spc="-5" dirty="0">
                <a:solidFill>
                  <a:srgbClr val="5F5F5F"/>
                </a:solidFill>
                <a:latin typeface="Arial"/>
                <a:cs typeface="Arial"/>
              </a:rPr>
              <a:t>é</a:t>
            </a:r>
            <a:r>
              <a:rPr b="1" spc="-5" dirty="0">
                <a:solidFill>
                  <a:srgbClr val="5F5F5F"/>
                </a:solidFill>
                <a:latin typeface="Comic Sans MS"/>
                <a:cs typeface="Comic Sans MS"/>
              </a:rPr>
              <a:t>duit</a:t>
            </a:r>
            <a:endParaRPr>
              <a:latin typeface="Comic Sans MS"/>
              <a:cs typeface="Comic Sans MS"/>
            </a:endParaRPr>
          </a:p>
        </p:txBody>
      </p:sp>
      <p:sp>
        <p:nvSpPr>
          <p:cNvPr id="7" name="object 7"/>
          <p:cNvSpPr/>
          <p:nvPr/>
        </p:nvSpPr>
        <p:spPr>
          <a:xfrm>
            <a:off x="2927350" y="2079688"/>
            <a:ext cx="273050" cy="214312"/>
          </a:xfrm>
          <a:prstGeom prst="rect">
            <a:avLst/>
          </a:prstGeom>
          <a:blipFill>
            <a:blip r:embed="rId2" cstate="print"/>
            <a:stretch>
              <a:fillRect/>
            </a:stretch>
          </a:blipFill>
        </p:spPr>
        <p:txBody>
          <a:bodyPr wrap="square" lIns="0" tIns="0" rIns="0" bIns="0" rtlCol="0"/>
          <a:lstStyle/>
          <a:p>
            <a:endParaRPr/>
          </a:p>
        </p:txBody>
      </p:sp>
      <p:sp>
        <p:nvSpPr>
          <p:cNvPr id="8" name="object 8"/>
          <p:cNvSpPr txBox="1"/>
          <p:nvPr/>
        </p:nvSpPr>
        <p:spPr>
          <a:xfrm>
            <a:off x="3403220" y="4670297"/>
            <a:ext cx="5266055"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a:t>
            </a:r>
            <a:r>
              <a:rPr b="1" dirty="0">
                <a:solidFill>
                  <a:srgbClr val="5F5F5F"/>
                </a:solidFill>
                <a:latin typeface="Comic Sans MS"/>
                <a:cs typeface="Comic Sans MS"/>
              </a:rPr>
              <a:t>pour les petites </a:t>
            </a:r>
            <a:r>
              <a:rPr b="1" spc="-5" dirty="0">
                <a:solidFill>
                  <a:srgbClr val="5F5F5F"/>
                </a:solidFill>
                <a:latin typeface="Comic Sans MS"/>
                <a:cs typeface="Comic Sans MS"/>
              </a:rPr>
              <a:t>valeurs de la</a:t>
            </a:r>
            <a:r>
              <a:rPr b="1" spc="-90" dirty="0">
                <a:solidFill>
                  <a:srgbClr val="5F5F5F"/>
                </a:solidFill>
                <a:latin typeface="Comic Sans MS"/>
                <a:cs typeface="Comic Sans MS"/>
              </a:rPr>
              <a:t> </a:t>
            </a:r>
            <a:r>
              <a:rPr b="1" spc="-5" dirty="0">
                <a:solidFill>
                  <a:srgbClr val="5F5F5F"/>
                </a:solidFill>
                <a:latin typeface="Comic Sans MS"/>
                <a:cs typeface="Comic Sans MS"/>
              </a:rPr>
              <a:t>probabilité</a:t>
            </a:r>
            <a:endParaRPr>
              <a:latin typeface="Comic Sans MS"/>
              <a:cs typeface="Comic Sans MS"/>
            </a:endParaRPr>
          </a:p>
        </p:txBody>
      </p:sp>
      <p:sp>
        <p:nvSpPr>
          <p:cNvPr id="9" name="object 9"/>
          <p:cNvSpPr/>
          <p:nvPr/>
        </p:nvSpPr>
        <p:spPr>
          <a:xfrm>
            <a:off x="2349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2349500" y="3428937"/>
            <a:ext cx="101600" cy="65087"/>
          </a:xfrm>
          <a:prstGeom prst="rect">
            <a:avLst/>
          </a:prstGeom>
          <a:blipFill>
            <a:blip r:embed="rId4" cstate="print"/>
            <a:stretch>
              <a:fillRect/>
            </a:stretch>
          </a:blipFill>
        </p:spPr>
        <p:txBody>
          <a:bodyPr wrap="square" lIns="0" tIns="0" rIns="0" bIns="0" rtlCol="0"/>
          <a:lstStyle/>
          <a:p>
            <a:endParaRPr/>
          </a:p>
        </p:txBody>
      </p:sp>
      <p:graphicFrame>
        <p:nvGraphicFramePr>
          <p:cNvPr id="11" name="object 11"/>
          <p:cNvGraphicFramePr>
            <a:graphicFrameLocks noGrp="1"/>
          </p:cNvGraphicFramePr>
          <p:nvPr/>
        </p:nvGraphicFramePr>
        <p:xfrm>
          <a:off x="2012951" y="4987925"/>
          <a:ext cx="8013699" cy="1035050"/>
        </p:xfrm>
        <a:graphic>
          <a:graphicData uri="http://schemas.openxmlformats.org/drawingml/2006/table">
            <a:tbl>
              <a:tblPr firstRow="1" bandRow="1">
                <a:tableStyleId>{2D5ABB26-0587-4C30-8999-92F81FD0307C}</a:tableStyleId>
              </a:tblPr>
              <a:tblGrid>
                <a:gridCol w="908050">
                  <a:extLst>
                    <a:ext uri="{9D8B030D-6E8A-4147-A177-3AD203B41FA5}">
                      <a16:colId xmlns:a16="http://schemas.microsoft.com/office/drawing/2014/main" val="20000"/>
                    </a:ext>
                  </a:extLst>
                </a:gridCol>
                <a:gridCol w="1152525">
                  <a:extLst>
                    <a:ext uri="{9D8B030D-6E8A-4147-A177-3AD203B41FA5}">
                      <a16:colId xmlns:a16="http://schemas.microsoft.com/office/drawing/2014/main" val="20001"/>
                    </a:ext>
                  </a:extLst>
                </a:gridCol>
                <a:gridCol w="792480">
                  <a:extLst>
                    <a:ext uri="{9D8B030D-6E8A-4147-A177-3AD203B41FA5}">
                      <a16:colId xmlns:a16="http://schemas.microsoft.com/office/drawing/2014/main" val="20002"/>
                    </a:ext>
                  </a:extLst>
                </a:gridCol>
                <a:gridCol w="1133474">
                  <a:extLst>
                    <a:ext uri="{9D8B030D-6E8A-4147-A177-3AD203B41FA5}">
                      <a16:colId xmlns:a16="http://schemas.microsoft.com/office/drawing/2014/main" val="20003"/>
                    </a:ext>
                  </a:extLst>
                </a:gridCol>
                <a:gridCol w="1207770">
                  <a:extLst>
                    <a:ext uri="{9D8B030D-6E8A-4147-A177-3AD203B41FA5}">
                      <a16:colId xmlns:a16="http://schemas.microsoft.com/office/drawing/2014/main" val="20004"/>
                    </a:ext>
                  </a:extLst>
                </a:gridCol>
                <a:gridCol w="1409700">
                  <a:extLst>
                    <a:ext uri="{9D8B030D-6E8A-4147-A177-3AD203B41FA5}">
                      <a16:colId xmlns:a16="http://schemas.microsoft.com/office/drawing/2014/main" val="20005"/>
                    </a:ext>
                  </a:extLst>
                </a:gridCol>
                <a:gridCol w="1409700">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11760">
                        <a:lnSpc>
                          <a:spcPct val="100000"/>
                        </a:lnSpc>
                        <a:spcBef>
                          <a:spcPts val="5"/>
                        </a:spcBef>
                      </a:pPr>
                      <a:r>
                        <a:rPr sz="900" b="1" spc="-5" dirty="0">
                          <a:latin typeface="Verdana"/>
                          <a:cs typeface="Verdana"/>
                        </a:rPr>
                        <a:t>0,000</a:t>
                      </a:r>
                      <a:r>
                        <a:rPr sz="900" b="1" spc="-15" dirty="0">
                          <a:latin typeface="Verdana"/>
                          <a:cs typeface="Verdana"/>
                        </a:rPr>
                        <a:t> </a:t>
                      </a:r>
                      <a:r>
                        <a:rPr sz="900" b="1" spc="-5"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0,000 001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0,000 000</a:t>
                      </a:r>
                      <a:r>
                        <a:rPr sz="900" b="1" spc="-10" dirty="0">
                          <a:latin typeface="Verdana"/>
                          <a:cs typeface="Verdana"/>
                        </a:rPr>
                        <a:t>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0,000 000 01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2540" algn="ctr">
                        <a:lnSpc>
                          <a:spcPct val="100000"/>
                        </a:lnSpc>
                        <a:spcBef>
                          <a:spcPts val="5"/>
                        </a:spcBef>
                      </a:pPr>
                      <a:r>
                        <a:rPr sz="900" b="1" spc="-5" dirty="0">
                          <a:latin typeface="Verdana"/>
                          <a:cs typeface="Verdana"/>
                        </a:rPr>
                        <a:t>0,000 000</a:t>
                      </a:r>
                      <a:r>
                        <a:rPr sz="900" b="1" spc="-10"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3,2905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
                        </a:spcBef>
                      </a:pPr>
                      <a:endParaRPr sz="1550">
                        <a:latin typeface="Times New Roman"/>
                        <a:cs typeface="Times New Roman"/>
                      </a:endParaRPr>
                    </a:p>
                    <a:p>
                      <a:pPr algn="ctr">
                        <a:lnSpc>
                          <a:spcPct val="100000"/>
                        </a:lnSpc>
                      </a:pPr>
                      <a:r>
                        <a:rPr sz="1600" b="1" spc="-5" dirty="0">
                          <a:solidFill>
                            <a:srgbClr val="FF3300"/>
                          </a:solidFill>
                          <a:latin typeface="Verdana"/>
                          <a:cs typeface="Verdana"/>
                        </a:rPr>
                        <a:t>3,89059</a:t>
                      </a:r>
                      <a:endParaRPr sz="16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56210">
                        <a:lnSpc>
                          <a:spcPct val="100000"/>
                        </a:lnSpc>
                        <a:spcBef>
                          <a:spcPts val="5"/>
                        </a:spcBef>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sp>
        <p:nvSpPr>
          <p:cNvPr id="14" name="object 14"/>
          <p:cNvSpPr/>
          <p:nvPr/>
        </p:nvSpPr>
        <p:spPr>
          <a:xfrm>
            <a:off x="1774825" y="6308726"/>
            <a:ext cx="1384300" cy="365125"/>
          </a:xfrm>
          <a:prstGeom prst="rect">
            <a:avLst/>
          </a:prstGeom>
          <a:blipFill>
            <a:blip r:embed="rId5" cstate="print"/>
            <a:stretch>
              <a:fillRect/>
            </a:stretch>
          </a:blipFill>
        </p:spPr>
        <p:txBody>
          <a:bodyPr wrap="square" lIns="0" tIns="0" rIns="0" bIns="0" rtlCol="0"/>
          <a:lstStyle/>
          <a:p>
            <a:endParaRPr/>
          </a:p>
        </p:txBody>
      </p:sp>
      <p:sp>
        <p:nvSpPr>
          <p:cNvPr id="15" name="object 15"/>
          <p:cNvSpPr txBox="1"/>
          <p:nvPr/>
        </p:nvSpPr>
        <p:spPr>
          <a:xfrm>
            <a:off x="3798570" y="938276"/>
            <a:ext cx="170180"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endParaRPr>
              <a:latin typeface="Symbol"/>
              <a:cs typeface="Symbo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19</a:t>
            </a:r>
            <a:endParaRPr sz="2000">
              <a:latin typeface="Arial"/>
              <a:cs typeface="Arial"/>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2358645" y="1040130"/>
            <a:ext cx="7618095" cy="2327275"/>
          </a:xfrm>
          <a:prstGeom prst="rect">
            <a:avLst/>
          </a:prstGeom>
        </p:spPr>
        <p:txBody>
          <a:bodyPr vert="horz" wrap="square" lIns="0" tIns="12700" rIns="0" bIns="0" rtlCol="0">
            <a:spAutoFit/>
          </a:bodyPr>
          <a:lstStyle/>
          <a:p>
            <a:pPr marL="355600" marR="5080" indent="-342900">
              <a:spcBef>
                <a:spcPts val="100"/>
              </a:spcBef>
            </a:pPr>
            <a:r>
              <a:rPr dirty="0">
                <a:latin typeface="Arial"/>
                <a:cs typeface="Arial"/>
              </a:rPr>
              <a:t>On teste </a:t>
            </a:r>
            <a:r>
              <a:rPr spc="-5" dirty="0">
                <a:latin typeface="Arial"/>
                <a:cs typeface="Arial"/>
              </a:rPr>
              <a:t>un antiviral diminuant le nb </a:t>
            </a:r>
            <a:r>
              <a:rPr dirty="0">
                <a:latin typeface="Arial"/>
                <a:cs typeface="Arial"/>
              </a:rPr>
              <a:t>de </a:t>
            </a:r>
            <a:r>
              <a:rPr spc="-5" dirty="0">
                <a:latin typeface="Arial"/>
                <a:cs typeface="Arial"/>
              </a:rPr>
              <a:t>jours de symptômes cliniques chez  des patients infectés par le virus de la</a:t>
            </a:r>
            <a:r>
              <a:rPr spc="70" dirty="0">
                <a:latin typeface="Arial"/>
                <a:cs typeface="Arial"/>
              </a:rPr>
              <a:t> </a:t>
            </a:r>
            <a:r>
              <a:rPr spc="-5" dirty="0">
                <a:latin typeface="Arial"/>
                <a:cs typeface="Arial"/>
              </a:rPr>
              <a:t>grippe.</a:t>
            </a:r>
            <a:endParaRPr>
              <a:latin typeface="Arial"/>
              <a:cs typeface="Arial"/>
            </a:endParaRPr>
          </a:p>
          <a:p>
            <a:pPr marL="12700">
              <a:spcBef>
                <a:spcPts val="600"/>
              </a:spcBef>
            </a:pPr>
            <a:r>
              <a:rPr b="1" dirty="0">
                <a:solidFill>
                  <a:srgbClr val="006666"/>
                </a:solidFill>
                <a:latin typeface="Arial"/>
                <a:cs typeface="Arial"/>
              </a:rPr>
              <a:t>Soit </a:t>
            </a:r>
            <a:r>
              <a:rPr b="1" spc="-5" dirty="0">
                <a:solidFill>
                  <a:srgbClr val="006666"/>
                </a:solidFill>
                <a:latin typeface="Arial"/>
                <a:cs typeface="Arial"/>
              </a:rPr>
              <a:t>100 sujets </a:t>
            </a:r>
            <a:r>
              <a:rPr b="1" dirty="0">
                <a:solidFill>
                  <a:srgbClr val="006666"/>
                </a:solidFill>
                <a:latin typeface="Arial"/>
                <a:cs typeface="Arial"/>
              </a:rPr>
              <a:t>non </a:t>
            </a:r>
            <a:r>
              <a:rPr b="1" spc="-5" dirty="0">
                <a:solidFill>
                  <a:srgbClr val="006666"/>
                </a:solidFill>
                <a:latin typeface="Arial"/>
                <a:cs typeface="Arial"/>
              </a:rPr>
              <a:t>traités, atteints de</a:t>
            </a:r>
            <a:r>
              <a:rPr b="1" spc="15" dirty="0">
                <a:solidFill>
                  <a:srgbClr val="006666"/>
                </a:solidFill>
                <a:latin typeface="Arial"/>
                <a:cs typeface="Arial"/>
              </a:rPr>
              <a:t> </a:t>
            </a:r>
            <a:r>
              <a:rPr b="1" dirty="0">
                <a:solidFill>
                  <a:srgbClr val="006666"/>
                </a:solidFill>
                <a:latin typeface="Arial"/>
                <a:cs typeface="Arial"/>
              </a:rPr>
              <a:t>grippe</a:t>
            </a:r>
            <a:r>
              <a:rPr dirty="0">
                <a:solidFill>
                  <a:srgbClr val="006666"/>
                </a:solidFill>
                <a:latin typeface="Arial"/>
                <a:cs typeface="Arial"/>
              </a:rPr>
              <a:t>.</a:t>
            </a:r>
            <a:endParaRPr>
              <a:latin typeface="Arial"/>
              <a:cs typeface="Arial"/>
            </a:endParaRPr>
          </a:p>
          <a:p>
            <a:pPr marL="12700">
              <a:spcBef>
                <a:spcPts val="600"/>
              </a:spcBef>
              <a:tabLst>
                <a:tab pos="3963035" algn="l"/>
              </a:tabLst>
            </a:pPr>
            <a:r>
              <a:rPr spc="-5" dirty="0">
                <a:latin typeface="Arial"/>
                <a:cs typeface="Arial"/>
              </a:rPr>
              <a:t>Nb </a:t>
            </a:r>
            <a:r>
              <a:rPr spc="-10" dirty="0">
                <a:latin typeface="Arial"/>
                <a:cs typeface="Arial"/>
              </a:rPr>
              <a:t>moyen </a:t>
            </a:r>
            <a:r>
              <a:rPr spc="-5" dirty="0">
                <a:latin typeface="Arial"/>
                <a:cs typeface="Arial"/>
              </a:rPr>
              <a:t>de jours</a:t>
            </a:r>
            <a:r>
              <a:rPr spc="80" dirty="0">
                <a:latin typeface="Arial"/>
                <a:cs typeface="Arial"/>
              </a:rPr>
              <a:t> </a:t>
            </a:r>
            <a:r>
              <a:rPr spc="-5" dirty="0">
                <a:latin typeface="Arial"/>
                <a:cs typeface="Arial"/>
              </a:rPr>
              <a:t>avec</a:t>
            </a:r>
            <a:r>
              <a:rPr spc="10" dirty="0">
                <a:latin typeface="Arial"/>
                <a:cs typeface="Arial"/>
              </a:rPr>
              <a:t> </a:t>
            </a:r>
            <a:r>
              <a:rPr spc="-5" dirty="0">
                <a:latin typeface="Arial"/>
                <a:cs typeface="Arial"/>
              </a:rPr>
              <a:t>symptômes	</a:t>
            </a:r>
            <a:r>
              <a:rPr dirty="0">
                <a:latin typeface="Arial"/>
                <a:cs typeface="Arial"/>
              </a:rPr>
              <a:t>m</a:t>
            </a:r>
            <a:r>
              <a:rPr baseline="-20833" dirty="0">
                <a:latin typeface="Arial"/>
                <a:cs typeface="Arial"/>
              </a:rPr>
              <a:t>1</a:t>
            </a:r>
            <a:r>
              <a:rPr dirty="0">
                <a:latin typeface="Arial"/>
                <a:cs typeface="Arial"/>
              </a:rPr>
              <a:t>= </a:t>
            </a:r>
            <a:r>
              <a:rPr spc="-5" dirty="0">
                <a:latin typeface="Arial"/>
                <a:cs typeface="Arial"/>
              </a:rPr>
              <a:t>4,74 jours et </a:t>
            </a:r>
            <a:r>
              <a:rPr dirty="0">
                <a:latin typeface="Arial"/>
                <a:cs typeface="Arial"/>
              </a:rPr>
              <a:t>s</a:t>
            </a:r>
            <a:r>
              <a:rPr baseline="-20833" dirty="0">
                <a:latin typeface="Arial"/>
                <a:cs typeface="Arial"/>
              </a:rPr>
              <a:t>1</a:t>
            </a:r>
            <a:r>
              <a:rPr dirty="0">
                <a:latin typeface="Arial"/>
                <a:cs typeface="Arial"/>
              </a:rPr>
              <a:t>=</a:t>
            </a:r>
            <a:r>
              <a:rPr spc="-30" dirty="0">
                <a:latin typeface="Arial"/>
                <a:cs typeface="Arial"/>
              </a:rPr>
              <a:t> </a:t>
            </a:r>
            <a:r>
              <a:rPr spc="-5" dirty="0">
                <a:latin typeface="Arial"/>
                <a:cs typeface="Arial"/>
              </a:rPr>
              <a:t>1.</a:t>
            </a:r>
            <a:endParaRPr>
              <a:latin typeface="Arial"/>
              <a:cs typeface="Arial"/>
            </a:endParaRPr>
          </a:p>
          <a:p>
            <a:pPr marL="12700">
              <a:spcBef>
                <a:spcPts val="600"/>
              </a:spcBef>
            </a:pPr>
            <a:r>
              <a:rPr b="1" dirty="0">
                <a:solidFill>
                  <a:srgbClr val="006666"/>
                </a:solidFill>
                <a:latin typeface="Arial"/>
                <a:cs typeface="Arial"/>
              </a:rPr>
              <a:t>Soit </a:t>
            </a:r>
            <a:r>
              <a:rPr b="1" spc="-10" dirty="0">
                <a:solidFill>
                  <a:srgbClr val="006666"/>
                </a:solidFill>
                <a:latin typeface="Arial"/>
                <a:cs typeface="Arial"/>
              </a:rPr>
              <a:t>100 </a:t>
            </a:r>
            <a:r>
              <a:rPr b="1" spc="-5" dirty="0">
                <a:solidFill>
                  <a:srgbClr val="006666"/>
                </a:solidFill>
                <a:latin typeface="Arial"/>
                <a:cs typeface="Arial"/>
              </a:rPr>
              <a:t>autres sujets traités </a:t>
            </a:r>
            <a:r>
              <a:rPr b="1" spc="-20" dirty="0">
                <a:solidFill>
                  <a:srgbClr val="006666"/>
                </a:solidFill>
                <a:latin typeface="Arial"/>
                <a:cs typeface="Arial"/>
              </a:rPr>
              <a:t>avec </a:t>
            </a:r>
            <a:r>
              <a:rPr b="1" spc="-5" dirty="0">
                <a:solidFill>
                  <a:srgbClr val="006666"/>
                </a:solidFill>
                <a:latin typeface="Arial"/>
                <a:cs typeface="Arial"/>
              </a:rPr>
              <a:t>l’antiviral et atteints </a:t>
            </a:r>
            <a:r>
              <a:rPr b="1" dirty="0">
                <a:solidFill>
                  <a:srgbClr val="006666"/>
                </a:solidFill>
                <a:latin typeface="Arial"/>
                <a:cs typeface="Arial"/>
              </a:rPr>
              <a:t>de</a:t>
            </a:r>
            <a:r>
              <a:rPr b="1" spc="140" dirty="0">
                <a:solidFill>
                  <a:srgbClr val="006666"/>
                </a:solidFill>
                <a:latin typeface="Arial"/>
                <a:cs typeface="Arial"/>
              </a:rPr>
              <a:t> </a:t>
            </a:r>
            <a:r>
              <a:rPr b="1" dirty="0">
                <a:solidFill>
                  <a:srgbClr val="006666"/>
                </a:solidFill>
                <a:latin typeface="Arial"/>
                <a:cs typeface="Arial"/>
              </a:rPr>
              <a:t>grippe</a:t>
            </a:r>
            <a:endParaRPr>
              <a:latin typeface="Arial"/>
              <a:cs typeface="Arial"/>
            </a:endParaRPr>
          </a:p>
          <a:p>
            <a:pPr marL="12700">
              <a:spcBef>
                <a:spcPts val="600"/>
              </a:spcBef>
              <a:tabLst>
                <a:tab pos="3963035" algn="l"/>
              </a:tabLst>
            </a:pPr>
            <a:r>
              <a:rPr spc="-5" dirty="0">
                <a:latin typeface="Arial"/>
                <a:cs typeface="Arial"/>
              </a:rPr>
              <a:t>Nb </a:t>
            </a:r>
            <a:r>
              <a:rPr spc="-10" dirty="0">
                <a:latin typeface="Arial"/>
                <a:cs typeface="Arial"/>
              </a:rPr>
              <a:t>moyen </a:t>
            </a:r>
            <a:r>
              <a:rPr spc="-5" dirty="0">
                <a:latin typeface="Arial"/>
                <a:cs typeface="Arial"/>
              </a:rPr>
              <a:t>de jours</a:t>
            </a:r>
            <a:r>
              <a:rPr spc="80" dirty="0">
                <a:latin typeface="Arial"/>
                <a:cs typeface="Arial"/>
              </a:rPr>
              <a:t> </a:t>
            </a:r>
            <a:r>
              <a:rPr spc="-5" dirty="0">
                <a:latin typeface="Arial"/>
                <a:cs typeface="Arial"/>
              </a:rPr>
              <a:t>avec</a:t>
            </a:r>
            <a:r>
              <a:rPr spc="10" dirty="0">
                <a:latin typeface="Arial"/>
                <a:cs typeface="Arial"/>
              </a:rPr>
              <a:t> </a:t>
            </a:r>
            <a:r>
              <a:rPr spc="-5" dirty="0">
                <a:latin typeface="Arial"/>
                <a:cs typeface="Arial"/>
              </a:rPr>
              <a:t>symptômes	m</a:t>
            </a:r>
            <a:r>
              <a:rPr spc="-7" baseline="-20833" dirty="0">
                <a:latin typeface="Arial"/>
                <a:cs typeface="Arial"/>
              </a:rPr>
              <a:t>2 </a:t>
            </a:r>
            <a:r>
              <a:rPr dirty="0">
                <a:latin typeface="Arial"/>
                <a:cs typeface="Arial"/>
              </a:rPr>
              <a:t>= </a:t>
            </a:r>
            <a:r>
              <a:rPr spc="-5" dirty="0">
                <a:latin typeface="Arial"/>
                <a:cs typeface="Arial"/>
              </a:rPr>
              <a:t>4,2 jours et</a:t>
            </a:r>
            <a:r>
              <a:rPr spc="10" dirty="0">
                <a:latin typeface="Arial"/>
                <a:cs typeface="Arial"/>
              </a:rPr>
              <a:t> </a:t>
            </a:r>
            <a:r>
              <a:rPr spc="-5" dirty="0">
                <a:latin typeface="Arial"/>
                <a:cs typeface="Arial"/>
              </a:rPr>
              <a:t>s</a:t>
            </a:r>
            <a:r>
              <a:rPr spc="-7" baseline="-20833" dirty="0">
                <a:latin typeface="Arial"/>
                <a:cs typeface="Arial"/>
              </a:rPr>
              <a:t>2</a:t>
            </a:r>
            <a:r>
              <a:rPr spc="-5" dirty="0">
                <a:latin typeface="Arial"/>
                <a:cs typeface="Arial"/>
              </a:rPr>
              <a:t>=1,7.</a:t>
            </a:r>
            <a:endParaRPr>
              <a:latin typeface="Arial"/>
              <a:cs typeface="Arial"/>
            </a:endParaRPr>
          </a:p>
          <a:p>
            <a:pPr marL="12700">
              <a:spcBef>
                <a:spcPts val="600"/>
              </a:spcBef>
            </a:pPr>
            <a:r>
              <a:rPr i="1" spc="-10" dirty="0">
                <a:latin typeface="Arial"/>
                <a:cs typeface="Arial"/>
              </a:rPr>
              <a:t>Parmi </a:t>
            </a:r>
            <a:r>
              <a:rPr i="1" spc="-5" dirty="0">
                <a:latin typeface="Arial"/>
                <a:cs typeface="Arial"/>
              </a:rPr>
              <a:t>les propositions suivantes choisir celles qui sont exactes</a:t>
            </a:r>
            <a:r>
              <a:rPr i="1" spc="160" dirty="0">
                <a:latin typeface="Arial"/>
                <a:cs typeface="Arial"/>
              </a:rPr>
              <a:t> </a:t>
            </a:r>
            <a:r>
              <a:rPr i="1" dirty="0">
                <a:latin typeface="Arial"/>
                <a:cs typeface="Arial"/>
              </a:rPr>
              <a:t>:</a:t>
            </a:r>
            <a:endParaRPr>
              <a:latin typeface="Arial"/>
              <a:cs typeface="Arial"/>
            </a:endParaRPr>
          </a:p>
        </p:txBody>
      </p:sp>
      <p:sp>
        <p:nvSpPr>
          <p:cNvPr id="8" name="object 8"/>
          <p:cNvSpPr txBox="1"/>
          <p:nvPr/>
        </p:nvSpPr>
        <p:spPr>
          <a:xfrm>
            <a:off x="2670175" y="12598"/>
            <a:ext cx="7264400" cy="783590"/>
          </a:xfrm>
          <a:prstGeom prst="rect">
            <a:avLst/>
          </a:prstGeom>
        </p:spPr>
        <p:txBody>
          <a:bodyPr vert="horz" wrap="square" lIns="0" tIns="147320" rIns="0" bIns="0" rtlCol="0">
            <a:spAutoFit/>
          </a:bodyPr>
          <a:lstStyle/>
          <a:p>
            <a:pPr marL="313690">
              <a:spcBef>
                <a:spcPts val="1160"/>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1065"/>
              </a:spcBef>
              <a:tabLst>
                <a:tab pos="3976370" algn="l"/>
                <a:tab pos="7251065" algn="l"/>
              </a:tabLst>
            </a:pPr>
            <a:r>
              <a:rPr sz="1600" b="1" u="sng" spc="-5" dirty="0">
                <a:solidFill>
                  <a:srgbClr val="5F5F5F"/>
                </a:solidFill>
                <a:uFill>
                  <a:solidFill>
                    <a:srgbClr val="99CCCC"/>
                  </a:solidFill>
                </a:uFill>
                <a:latin typeface="Arial"/>
                <a:cs typeface="Arial"/>
              </a:rPr>
              <a:t> 	Comparaison de</a:t>
            </a:r>
            <a:r>
              <a:rPr sz="1600" b="1" u="sng" spc="-50" dirty="0">
                <a:solidFill>
                  <a:srgbClr val="5F5F5F"/>
                </a:solidFill>
                <a:uFill>
                  <a:solidFill>
                    <a:srgbClr val="99CCCC"/>
                  </a:solidFill>
                </a:uFill>
                <a:latin typeface="Arial"/>
                <a:cs typeface="Arial"/>
              </a:rPr>
              <a:t> </a:t>
            </a:r>
            <a:r>
              <a:rPr sz="1600" b="1" u="sng" spc="-10" dirty="0">
                <a:solidFill>
                  <a:srgbClr val="5F5F5F"/>
                </a:solidFill>
                <a:uFill>
                  <a:solidFill>
                    <a:srgbClr val="99CCCC"/>
                  </a:solidFill>
                </a:uFill>
                <a:latin typeface="Arial"/>
                <a:cs typeface="Arial"/>
              </a:rPr>
              <a:t>moyennes	</a:t>
            </a:r>
            <a:endParaRPr sz="1600">
              <a:latin typeface="Arial"/>
              <a:cs typeface="Arial"/>
            </a:endParaRPr>
          </a:p>
        </p:txBody>
      </p:sp>
      <p:sp>
        <p:nvSpPr>
          <p:cNvPr id="9" name="object 9"/>
          <p:cNvSpPr txBox="1"/>
          <p:nvPr/>
        </p:nvSpPr>
        <p:spPr>
          <a:xfrm>
            <a:off x="2285491" y="3513836"/>
            <a:ext cx="8196580" cy="1123315"/>
          </a:xfrm>
          <a:prstGeom prst="rect">
            <a:avLst/>
          </a:prstGeom>
        </p:spPr>
        <p:txBody>
          <a:bodyPr vert="horz" wrap="square" lIns="0" tIns="12700" rIns="0" bIns="0" rtlCol="0">
            <a:spAutoFit/>
          </a:bodyPr>
          <a:lstStyle/>
          <a:p>
            <a:pPr marL="481965" indent="-469265">
              <a:spcBef>
                <a:spcPts val="100"/>
              </a:spcBef>
              <a:buAutoNum type="alphaUcParenR"/>
              <a:tabLst>
                <a:tab pos="481965" algn="l"/>
                <a:tab pos="482600" algn="l"/>
              </a:tabLst>
            </a:pPr>
            <a:r>
              <a:rPr spc="-5" dirty="0">
                <a:latin typeface="Arial"/>
                <a:cs typeface="Arial"/>
              </a:rPr>
              <a:t>Le </a:t>
            </a:r>
            <a:r>
              <a:rPr dirty="0">
                <a:latin typeface="Arial"/>
                <a:cs typeface="Arial"/>
              </a:rPr>
              <a:t>test </a:t>
            </a:r>
            <a:r>
              <a:rPr spc="-5" dirty="0">
                <a:latin typeface="Arial"/>
                <a:cs typeface="Arial"/>
              </a:rPr>
              <a:t>de comparaison de </a:t>
            </a:r>
            <a:r>
              <a:rPr spc="-10" dirty="0">
                <a:latin typeface="Arial"/>
                <a:cs typeface="Arial"/>
              </a:rPr>
              <a:t>moyennes </a:t>
            </a:r>
            <a:r>
              <a:rPr spc="-5" dirty="0">
                <a:latin typeface="Arial"/>
                <a:cs typeface="Arial"/>
              </a:rPr>
              <a:t>permet de rejeter/accepter</a:t>
            </a:r>
            <a:r>
              <a:rPr spc="150" dirty="0">
                <a:latin typeface="Arial"/>
                <a:cs typeface="Arial"/>
              </a:rPr>
              <a:t> </a:t>
            </a:r>
            <a:r>
              <a:rPr spc="-5" dirty="0">
                <a:latin typeface="Arial"/>
                <a:cs typeface="Arial"/>
              </a:rPr>
              <a:t>H0</a:t>
            </a:r>
            <a:endParaRPr>
              <a:latin typeface="Arial"/>
              <a:cs typeface="Arial"/>
            </a:endParaRPr>
          </a:p>
          <a:p>
            <a:pPr marL="481965" indent="-469265">
              <a:buAutoNum type="alphaUcParenR"/>
              <a:tabLst>
                <a:tab pos="481965" algn="l"/>
                <a:tab pos="482600" algn="l"/>
              </a:tabLst>
            </a:pPr>
            <a:r>
              <a:rPr spc="-5" dirty="0">
                <a:latin typeface="Arial"/>
                <a:cs typeface="Arial"/>
              </a:rPr>
              <a:t>Le </a:t>
            </a:r>
            <a:r>
              <a:rPr dirty="0">
                <a:latin typeface="Arial"/>
                <a:cs typeface="Arial"/>
              </a:rPr>
              <a:t>test </a:t>
            </a:r>
            <a:r>
              <a:rPr spc="-5" dirty="0">
                <a:latin typeface="Arial"/>
                <a:cs typeface="Arial"/>
              </a:rPr>
              <a:t>de comparaison de </a:t>
            </a:r>
            <a:r>
              <a:rPr spc="-10" dirty="0">
                <a:latin typeface="Arial"/>
                <a:cs typeface="Arial"/>
              </a:rPr>
              <a:t>moyennes </a:t>
            </a:r>
            <a:r>
              <a:rPr spc="-5" dirty="0">
                <a:latin typeface="Arial"/>
                <a:cs typeface="Arial"/>
              </a:rPr>
              <a:t>ne permet pas de rejeter/garder</a:t>
            </a:r>
            <a:r>
              <a:rPr spc="180" dirty="0">
                <a:latin typeface="Arial"/>
                <a:cs typeface="Arial"/>
              </a:rPr>
              <a:t> </a:t>
            </a:r>
            <a:r>
              <a:rPr spc="-5" dirty="0">
                <a:latin typeface="Arial"/>
                <a:cs typeface="Arial"/>
              </a:rPr>
              <a:t>H0</a:t>
            </a:r>
            <a:endParaRPr>
              <a:latin typeface="Arial"/>
              <a:cs typeface="Arial"/>
            </a:endParaRPr>
          </a:p>
          <a:p>
            <a:pPr marL="483234" indent="-470534">
              <a:buAutoNum type="alphaUcParenR"/>
              <a:tabLst>
                <a:tab pos="483234" algn="l"/>
                <a:tab pos="483870" algn="l"/>
              </a:tabLst>
            </a:pPr>
            <a:r>
              <a:rPr dirty="0">
                <a:latin typeface="Arial"/>
                <a:cs typeface="Arial"/>
              </a:rPr>
              <a:t>On</a:t>
            </a:r>
            <a:r>
              <a:rPr spc="295" dirty="0">
                <a:latin typeface="Arial"/>
                <a:cs typeface="Arial"/>
              </a:rPr>
              <a:t> </a:t>
            </a:r>
            <a:r>
              <a:rPr spc="-5" dirty="0">
                <a:latin typeface="Arial"/>
                <a:cs typeface="Arial"/>
              </a:rPr>
              <a:t>ne</a:t>
            </a:r>
            <a:r>
              <a:rPr spc="305" dirty="0">
                <a:latin typeface="Arial"/>
                <a:cs typeface="Arial"/>
              </a:rPr>
              <a:t> </a:t>
            </a:r>
            <a:r>
              <a:rPr spc="-5" dirty="0">
                <a:latin typeface="Arial"/>
                <a:cs typeface="Arial"/>
              </a:rPr>
              <a:t>pourra</a:t>
            </a:r>
            <a:r>
              <a:rPr spc="295" dirty="0">
                <a:latin typeface="Arial"/>
                <a:cs typeface="Arial"/>
              </a:rPr>
              <a:t> </a:t>
            </a:r>
            <a:r>
              <a:rPr spc="-5" dirty="0">
                <a:latin typeface="Arial"/>
                <a:cs typeface="Arial"/>
              </a:rPr>
              <a:t>pas</a:t>
            </a:r>
            <a:r>
              <a:rPr spc="305" dirty="0">
                <a:latin typeface="Arial"/>
                <a:cs typeface="Arial"/>
              </a:rPr>
              <a:t> </a:t>
            </a:r>
            <a:r>
              <a:rPr spc="-5" dirty="0">
                <a:latin typeface="Arial"/>
                <a:cs typeface="Arial"/>
              </a:rPr>
              <a:t>conclure</a:t>
            </a:r>
            <a:r>
              <a:rPr spc="315" dirty="0">
                <a:latin typeface="Arial"/>
                <a:cs typeface="Arial"/>
              </a:rPr>
              <a:t> </a:t>
            </a:r>
            <a:r>
              <a:rPr spc="-5" dirty="0">
                <a:latin typeface="Arial"/>
                <a:cs typeface="Arial"/>
              </a:rPr>
              <a:t>à</a:t>
            </a:r>
            <a:r>
              <a:rPr spc="295" dirty="0">
                <a:latin typeface="Arial"/>
                <a:cs typeface="Arial"/>
              </a:rPr>
              <a:t> </a:t>
            </a:r>
            <a:r>
              <a:rPr spc="-10" dirty="0">
                <a:latin typeface="Arial"/>
                <a:cs typeface="Arial"/>
              </a:rPr>
              <a:t>l’efficacité</a:t>
            </a:r>
            <a:r>
              <a:rPr spc="305" dirty="0">
                <a:latin typeface="Arial"/>
                <a:cs typeface="Arial"/>
              </a:rPr>
              <a:t> </a:t>
            </a:r>
            <a:r>
              <a:rPr dirty="0">
                <a:latin typeface="Arial"/>
                <a:cs typeface="Arial"/>
              </a:rPr>
              <a:t>du</a:t>
            </a:r>
            <a:r>
              <a:rPr spc="300" dirty="0">
                <a:latin typeface="Arial"/>
                <a:cs typeface="Arial"/>
              </a:rPr>
              <a:t> </a:t>
            </a:r>
            <a:r>
              <a:rPr dirty="0">
                <a:latin typeface="Arial"/>
                <a:cs typeface="Arial"/>
              </a:rPr>
              <a:t>tt</a:t>
            </a:r>
            <a:r>
              <a:rPr spc="300" dirty="0">
                <a:latin typeface="Arial"/>
                <a:cs typeface="Arial"/>
              </a:rPr>
              <a:t> </a:t>
            </a:r>
            <a:r>
              <a:rPr spc="-5" dirty="0">
                <a:latin typeface="Arial"/>
                <a:cs typeface="Arial"/>
              </a:rPr>
              <a:t>à</a:t>
            </a:r>
            <a:r>
              <a:rPr spc="300" dirty="0">
                <a:latin typeface="Arial"/>
                <a:cs typeface="Arial"/>
              </a:rPr>
              <a:t> </a:t>
            </a:r>
            <a:r>
              <a:rPr spc="-5" dirty="0">
                <a:latin typeface="Arial"/>
                <a:cs typeface="Arial"/>
              </a:rPr>
              <a:t>cause</a:t>
            </a:r>
            <a:r>
              <a:rPr spc="305" dirty="0">
                <a:latin typeface="Arial"/>
                <a:cs typeface="Arial"/>
              </a:rPr>
              <a:t> </a:t>
            </a:r>
            <a:r>
              <a:rPr spc="-5" dirty="0">
                <a:latin typeface="Arial"/>
                <a:cs typeface="Arial"/>
              </a:rPr>
              <a:t>du</a:t>
            </a:r>
            <a:r>
              <a:rPr spc="295" dirty="0">
                <a:latin typeface="Arial"/>
                <a:cs typeface="Arial"/>
              </a:rPr>
              <a:t> </a:t>
            </a:r>
            <a:r>
              <a:rPr spc="-5" dirty="0">
                <a:latin typeface="Arial"/>
                <a:cs typeface="Arial"/>
              </a:rPr>
              <a:t>risque</a:t>
            </a:r>
            <a:r>
              <a:rPr spc="295" dirty="0">
                <a:latin typeface="Arial"/>
                <a:cs typeface="Arial"/>
              </a:rPr>
              <a:t> </a:t>
            </a:r>
            <a:r>
              <a:rPr spc="-5" dirty="0">
                <a:latin typeface="Arial"/>
                <a:cs typeface="Arial"/>
              </a:rPr>
              <a:t>de</a:t>
            </a:r>
            <a:r>
              <a:rPr spc="300" dirty="0">
                <a:latin typeface="Arial"/>
                <a:cs typeface="Arial"/>
              </a:rPr>
              <a:t> </a:t>
            </a:r>
            <a:r>
              <a:rPr dirty="0">
                <a:latin typeface="Arial"/>
                <a:cs typeface="Arial"/>
              </a:rPr>
              <a:t>1ère</a:t>
            </a:r>
            <a:endParaRPr>
              <a:latin typeface="Arial"/>
              <a:cs typeface="Arial"/>
            </a:endParaRPr>
          </a:p>
          <a:p>
            <a:pPr marL="228600"/>
            <a:r>
              <a:rPr spc="-5" dirty="0">
                <a:latin typeface="Arial"/>
                <a:cs typeface="Arial"/>
              </a:rPr>
              <a:t>espèce</a:t>
            </a:r>
            <a:r>
              <a:rPr dirty="0">
                <a:latin typeface="Arial"/>
                <a:cs typeface="Arial"/>
              </a:rPr>
              <a:t> </a:t>
            </a:r>
            <a:r>
              <a:rPr spc="-5" dirty="0">
                <a:latin typeface="Arial"/>
                <a:cs typeface="Arial"/>
              </a:rPr>
              <a:t>5%</a:t>
            </a:r>
            <a:endParaRPr>
              <a:latin typeface="Arial"/>
              <a:cs typeface="Arial"/>
            </a:endParaRPr>
          </a:p>
        </p:txBody>
      </p:sp>
      <p:sp>
        <p:nvSpPr>
          <p:cNvPr id="10" name="object 10"/>
          <p:cNvSpPr txBox="1"/>
          <p:nvPr/>
        </p:nvSpPr>
        <p:spPr>
          <a:xfrm>
            <a:off x="2285492" y="4611370"/>
            <a:ext cx="266065" cy="299720"/>
          </a:xfrm>
          <a:prstGeom prst="rect">
            <a:avLst/>
          </a:prstGeom>
        </p:spPr>
        <p:txBody>
          <a:bodyPr vert="horz" wrap="square" lIns="0" tIns="12700" rIns="0" bIns="0" rtlCol="0">
            <a:spAutoFit/>
          </a:bodyPr>
          <a:lstStyle/>
          <a:p>
            <a:pPr marL="12700">
              <a:spcBef>
                <a:spcPts val="100"/>
              </a:spcBef>
            </a:pPr>
            <a:r>
              <a:rPr spc="-10" dirty="0">
                <a:latin typeface="Arial"/>
                <a:cs typeface="Arial"/>
              </a:rPr>
              <a:t>D)</a:t>
            </a:r>
            <a:endParaRPr>
              <a:latin typeface="Arial"/>
              <a:cs typeface="Arial"/>
            </a:endParaRPr>
          </a:p>
        </p:txBody>
      </p:sp>
      <p:sp>
        <p:nvSpPr>
          <p:cNvPr id="11" name="object 11"/>
          <p:cNvSpPr txBox="1"/>
          <p:nvPr/>
        </p:nvSpPr>
        <p:spPr>
          <a:xfrm>
            <a:off x="2756409" y="4611370"/>
            <a:ext cx="7723505" cy="299720"/>
          </a:xfrm>
          <a:prstGeom prst="rect">
            <a:avLst/>
          </a:prstGeom>
        </p:spPr>
        <p:txBody>
          <a:bodyPr vert="horz" wrap="square" lIns="0" tIns="12700" rIns="0" bIns="0" rtlCol="0">
            <a:spAutoFit/>
          </a:bodyPr>
          <a:lstStyle/>
          <a:p>
            <a:pPr marL="12700">
              <a:spcBef>
                <a:spcPts val="100"/>
              </a:spcBef>
            </a:pPr>
            <a:r>
              <a:rPr dirty="0">
                <a:latin typeface="Arial"/>
                <a:cs typeface="Arial"/>
              </a:rPr>
              <a:t>On</a:t>
            </a:r>
            <a:r>
              <a:rPr spc="229" dirty="0">
                <a:latin typeface="Arial"/>
                <a:cs typeface="Arial"/>
              </a:rPr>
              <a:t> </a:t>
            </a:r>
            <a:r>
              <a:rPr spc="-5" dirty="0">
                <a:latin typeface="Arial"/>
                <a:cs typeface="Arial"/>
              </a:rPr>
              <a:t>ne</a:t>
            </a:r>
            <a:r>
              <a:rPr spc="229" dirty="0">
                <a:latin typeface="Arial"/>
                <a:cs typeface="Arial"/>
              </a:rPr>
              <a:t> </a:t>
            </a:r>
            <a:r>
              <a:rPr spc="-5" dirty="0">
                <a:latin typeface="Arial"/>
                <a:cs typeface="Arial"/>
              </a:rPr>
              <a:t>pourra</a:t>
            </a:r>
            <a:r>
              <a:rPr spc="235" dirty="0">
                <a:latin typeface="Arial"/>
                <a:cs typeface="Arial"/>
              </a:rPr>
              <a:t> </a:t>
            </a:r>
            <a:r>
              <a:rPr spc="-5" dirty="0">
                <a:latin typeface="Arial"/>
                <a:cs typeface="Arial"/>
              </a:rPr>
              <a:t>pas</a:t>
            </a:r>
            <a:r>
              <a:rPr spc="235" dirty="0">
                <a:latin typeface="Arial"/>
                <a:cs typeface="Arial"/>
              </a:rPr>
              <a:t> </a:t>
            </a:r>
            <a:r>
              <a:rPr spc="-5" dirty="0">
                <a:latin typeface="Arial"/>
                <a:cs typeface="Arial"/>
              </a:rPr>
              <a:t>conclure</a:t>
            </a:r>
            <a:r>
              <a:rPr spc="250" dirty="0">
                <a:latin typeface="Arial"/>
                <a:cs typeface="Arial"/>
              </a:rPr>
              <a:t> </a:t>
            </a:r>
            <a:r>
              <a:rPr spc="-5" dirty="0">
                <a:latin typeface="Arial"/>
                <a:cs typeface="Arial"/>
              </a:rPr>
              <a:t>à</a:t>
            </a:r>
            <a:r>
              <a:rPr spc="229" dirty="0">
                <a:latin typeface="Arial"/>
                <a:cs typeface="Arial"/>
              </a:rPr>
              <a:t> </a:t>
            </a:r>
            <a:r>
              <a:rPr spc="-10" dirty="0">
                <a:latin typeface="Arial"/>
                <a:cs typeface="Arial"/>
              </a:rPr>
              <a:t>l’efficacité</a:t>
            </a:r>
            <a:r>
              <a:rPr spc="235" dirty="0">
                <a:latin typeface="Arial"/>
                <a:cs typeface="Arial"/>
              </a:rPr>
              <a:t> </a:t>
            </a:r>
            <a:r>
              <a:rPr dirty="0">
                <a:latin typeface="Arial"/>
                <a:cs typeface="Arial"/>
              </a:rPr>
              <a:t>du</a:t>
            </a:r>
            <a:r>
              <a:rPr spc="229" dirty="0">
                <a:latin typeface="Arial"/>
                <a:cs typeface="Arial"/>
              </a:rPr>
              <a:t> </a:t>
            </a:r>
            <a:r>
              <a:rPr dirty="0">
                <a:latin typeface="Arial"/>
                <a:cs typeface="Arial"/>
              </a:rPr>
              <a:t>tt</a:t>
            </a:r>
            <a:r>
              <a:rPr spc="240" dirty="0">
                <a:latin typeface="Arial"/>
                <a:cs typeface="Arial"/>
              </a:rPr>
              <a:t> </a:t>
            </a:r>
            <a:r>
              <a:rPr spc="-5" dirty="0">
                <a:latin typeface="Arial"/>
                <a:cs typeface="Arial"/>
              </a:rPr>
              <a:t>à</a:t>
            </a:r>
            <a:r>
              <a:rPr spc="235" dirty="0">
                <a:latin typeface="Arial"/>
                <a:cs typeface="Arial"/>
              </a:rPr>
              <a:t> </a:t>
            </a:r>
            <a:r>
              <a:rPr spc="-5" dirty="0">
                <a:latin typeface="Arial"/>
                <a:cs typeface="Arial"/>
              </a:rPr>
              <a:t>cause</a:t>
            </a:r>
            <a:r>
              <a:rPr spc="240" dirty="0">
                <a:latin typeface="Arial"/>
                <a:cs typeface="Arial"/>
              </a:rPr>
              <a:t> </a:t>
            </a:r>
            <a:r>
              <a:rPr dirty="0">
                <a:latin typeface="Arial"/>
                <a:cs typeface="Arial"/>
              </a:rPr>
              <a:t>du</a:t>
            </a:r>
            <a:r>
              <a:rPr spc="235" dirty="0">
                <a:latin typeface="Arial"/>
                <a:cs typeface="Arial"/>
              </a:rPr>
              <a:t> </a:t>
            </a:r>
            <a:r>
              <a:rPr spc="-5" dirty="0">
                <a:latin typeface="Arial"/>
                <a:cs typeface="Arial"/>
              </a:rPr>
              <a:t>risque</a:t>
            </a:r>
            <a:r>
              <a:rPr spc="229" dirty="0">
                <a:latin typeface="Arial"/>
                <a:cs typeface="Arial"/>
              </a:rPr>
              <a:t> </a:t>
            </a:r>
            <a:r>
              <a:rPr spc="-5" dirty="0">
                <a:latin typeface="Arial"/>
                <a:cs typeface="Arial"/>
              </a:rPr>
              <a:t>de</a:t>
            </a:r>
            <a:r>
              <a:rPr spc="245" dirty="0">
                <a:latin typeface="Arial"/>
                <a:cs typeface="Arial"/>
              </a:rPr>
              <a:t> </a:t>
            </a:r>
            <a:r>
              <a:rPr spc="-5" dirty="0">
                <a:latin typeface="Arial"/>
                <a:cs typeface="Arial"/>
              </a:rPr>
              <a:t>2ème</a:t>
            </a:r>
            <a:endParaRPr>
              <a:latin typeface="Arial"/>
              <a:cs typeface="Arial"/>
            </a:endParaRPr>
          </a:p>
        </p:txBody>
      </p:sp>
      <p:sp>
        <p:nvSpPr>
          <p:cNvPr id="12" name="object 12"/>
          <p:cNvSpPr txBox="1"/>
          <p:nvPr/>
        </p:nvSpPr>
        <p:spPr>
          <a:xfrm>
            <a:off x="2285491" y="4885690"/>
            <a:ext cx="8077834" cy="574040"/>
          </a:xfrm>
          <a:prstGeom prst="rect">
            <a:avLst/>
          </a:prstGeom>
        </p:spPr>
        <p:txBody>
          <a:bodyPr vert="horz" wrap="square" lIns="0" tIns="12700" rIns="0" bIns="0" rtlCol="0">
            <a:spAutoFit/>
          </a:bodyPr>
          <a:lstStyle/>
          <a:p>
            <a:pPr marL="228600">
              <a:spcBef>
                <a:spcPts val="100"/>
              </a:spcBef>
            </a:pPr>
            <a:r>
              <a:rPr spc="-5" dirty="0">
                <a:latin typeface="Arial"/>
                <a:cs typeface="Arial"/>
              </a:rPr>
              <a:t>espèce</a:t>
            </a:r>
            <a:r>
              <a:rPr dirty="0">
                <a:latin typeface="Arial"/>
                <a:cs typeface="Arial"/>
              </a:rPr>
              <a:t> </a:t>
            </a:r>
            <a:r>
              <a:rPr spc="-5" dirty="0">
                <a:latin typeface="Arial"/>
                <a:cs typeface="Arial"/>
              </a:rPr>
              <a:t>inconnu</a:t>
            </a:r>
            <a:endParaRPr>
              <a:latin typeface="Arial"/>
              <a:cs typeface="Arial"/>
            </a:endParaRPr>
          </a:p>
          <a:p>
            <a:pPr marL="12700">
              <a:tabLst>
                <a:tab pos="481965" algn="l"/>
              </a:tabLst>
            </a:pPr>
            <a:r>
              <a:rPr spc="-5" dirty="0">
                <a:latin typeface="Arial"/>
                <a:cs typeface="Arial"/>
              </a:rPr>
              <a:t>E)	</a:t>
            </a:r>
            <a:r>
              <a:rPr dirty="0">
                <a:latin typeface="Arial"/>
                <a:cs typeface="Arial"/>
              </a:rPr>
              <a:t>On </a:t>
            </a:r>
            <a:r>
              <a:rPr spc="-5" dirty="0">
                <a:latin typeface="Arial"/>
                <a:cs typeface="Arial"/>
              </a:rPr>
              <a:t>ne pourra pas généraliser le résultat car </a:t>
            </a:r>
            <a:r>
              <a:rPr spc="-10" dirty="0">
                <a:latin typeface="Arial"/>
                <a:cs typeface="Arial"/>
              </a:rPr>
              <a:t>l’étude </a:t>
            </a:r>
            <a:r>
              <a:rPr spc="-5" dirty="0">
                <a:latin typeface="Arial"/>
                <a:cs typeface="Arial"/>
              </a:rPr>
              <a:t>n’a pas </a:t>
            </a:r>
            <a:r>
              <a:rPr dirty="0">
                <a:latin typeface="Arial"/>
                <a:cs typeface="Arial"/>
              </a:rPr>
              <a:t>été </a:t>
            </a:r>
            <a:r>
              <a:rPr spc="-5" dirty="0">
                <a:latin typeface="Arial"/>
                <a:cs typeface="Arial"/>
              </a:rPr>
              <a:t>bien</a:t>
            </a:r>
            <a:r>
              <a:rPr spc="165" dirty="0">
                <a:latin typeface="Arial"/>
                <a:cs typeface="Arial"/>
              </a:rPr>
              <a:t> </a:t>
            </a:r>
            <a:r>
              <a:rPr spc="-5" dirty="0">
                <a:latin typeface="Arial"/>
                <a:cs typeface="Arial"/>
              </a:rPr>
              <a:t>menée</a:t>
            </a:r>
            <a:endParaRPr>
              <a:latin typeface="Arial"/>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1675587" y="1450589"/>
            <a:ext cx="8892540" cy="4325620"/>
          </a:xfrm>
          <a:prstGeom prst="rect">
            <a:avLst/>
          </a:prstGeom>
        </p:spPr>
        <p:txBody>
          <a:bodyPr vert="horz" wrap="square" lIns="0" tIns="36830" rIns="0" bIns="0" rtlCol="0">
            <a:spAutoFit/>
          </a:bodyPr>
          <a:lstStyle/>
          <a:p>
            <a:pPr marL="12700">
              <a:spcBef>
                <a:spcPts val="290"/>
              </a:spcBef>
            </a:pPr>
            <a:r>
              <a:rPr sz="2000" b="1" dirty="0">
                <a:solidFill>
                  <a:srgbClr val="FFFFFF"/>
                </a:solidFill>
                <a:latin typeface="Arial"/>
                <a:cs typeface="Arial"/>
              </a:rPr>
              <a:t>20</a:t>
            </a:r>
            <a:endParaRPr sz="2000">
              <a:latin typeface="Arial"/>
              <a:cs typeface="Arial"/>
            </a:endParaRPr>
          </a:p>
          <a:p>
            <a:pPr marL="1177925" indent="-469900">
              <a:spcBef>
                <a:spcPts val="165"/>
              </a:spcBef>
              <a:buAutoNum type="alphaUcParenR"/>
              <a:tabLst>
                <a:tab pos="1177290" algn="l"/>
                <a:tab pos="1178560" algn="l"/>
              </a:tabLst>
            </a:pPr>
            <a:r>
              <a:rPr spc="-5" dirty="0">
                <a:latin typeface="Arial"/>
                <a:cs typeface="Arial"/>
              </a:rPr>
              <a:t>Le </a:t>
            </a:r>
            <a:r>
              <a:rPr dirty="0">
                <a:latin typeface="Arial"/>
                <a:cs typeface="Arial"/>
              </a:rPr>
              <a:t>test </a:t>
            </a:r>
            <a:r>
              <a:rPr spc="-5" dirty="0">
                <a:latin typeface="Arial"/>
                <a:cs typeface="Arial"/>
              </a:rPr>
              <a:t>de comparaison de </a:t>
            </a:r>
            <a:r>
              <a:rPr spc="-10" dirty="0">
                <a:latin typeface="Arial"/>
                <a:cs typeface="Arial"/>
              </a:rPr>
              <a:t>moyennes </a:t>
            </a:r>
            <a:r>
              <a:rPr spc="-5" dirty="0">
                <a:latin typeface="Arial"/>
                <a:cs typeface="Arial"/>
              </a:rPr>
              <a:t>permet de rejeter/accepter</a:t>
            </a:r>
            <a:r>
              <a:rPr spc="145" dirty="0">
                <a:latin typeface="Arial"/>
                <a:cs typeface="Arial"/>
              </a:rPr>
              <a:t> </a:t>
            </a:r>
            <a:r>
              <a:rPr spc="-5" dirty="0">
                <a:latin typeface="Arial"/>
                <a:cs typeface="Arial"/>
              </a:rPr>
              <a:t>H0</a:t>
            </a:r>
            <a:endParaRPr>
              <a:latin typeface="Arial"/>
              <a:cs typeface="Arial"/>
            </a:endParaRPr>
          </a:p>
          <a:p>
            <a:pPr marL="1177925" indent="-469900">
              <a:buAutoNum type="alphaUcParenR"/>
              <a:tabLst>
                <a:tab pos="1177290" algn="l"/>
                <a:tab pos="1178560" algn="l"/>
              </a:tabLst>
            </a:pPr>
            <a:r>
              <a:rPr spc="-5" dirty="0">
                <a:latin typeface="Arial"/>
                <a:cs typeface="Arial"/>
              </a:rPr>
              <a:t>Le </a:t>
            </a:r>
            <a:r>
              <a:rPr dirty="0">
                <a:latin typeface="Arial"/>
                <a:cs typeface="Arial"/>
              </a:rPr>
              <a:t>test </a:t>
            </a:r>
            <a:r>
              <a:rPr spc="-5" dirty="0">
                <a:latin typeface="Arial"/>
                <a:cs typeface="Arial"/>
              </a:rPr>
              <a:t>de comparaison de </a:t>
            </a:r>
            <a:r>
              <a:rPr spc="-10" dirty="0">
                <a:latin typeface="Arial"/>
                <a:cs typeface="Arial"/>
              </a:rPr>
              <a:t>moyennes </a:t>
            </a:r>
            <a:r>
              <a:rPr spc="-5" dirty="0">
                <a:latin typeface="Arial"/>
                <a:cs typeface="Arial"/>
              </a:rPr>
              <a:t>ne permet pas de rejeter/garder</a:t>
            </a:r>
            <a:r>
              <a:rPr spc="175" dirty="0">
                <a:latin typeface="Arial"/>
                <a:cs typeface="Arial"/>
              </a:rPr>
              <a:t> </a:t>
            </a:r>
            <a:r>
              <a:rPr spc="-5" dirty="0">
                <a:latin typeface="Arial"/>
                <a:cs typeface="Arial"/>
              </a:rPr>
              <a:t>H0</a:t>
            </a:r>
            <a:endParaRPr>
              <a:latin typeface="Arial"/>
              <a:cs typeface="Arial"/>
            </a:endParaRPr>
          </a:p>
          <a:p>
            <a:pPr marL="1050925" marR="5080" indent="-342900">
              <a:buFont typeface="Arial"/>
              <a:buAutoNum type="alphaUcParenR"/>
              <a:tabLst>
                <a:tab pos="1179195" algn="l"/>
                <a:tab pos="1179830" algn="l"/>
              </a:tabLst>
            </a:pPr>
            <a:r>
              <a:rPr dirty="0"/>
              <a:t>	</a:t>
            </a:r>
            <a:r>
              <a:rPr dirty="0">
                <a:latin typeface="Arial"/>
                <a:cs typeface="Arial"/>
              </a:rPr>
              <a:t>On </a:t>
            </a:r>
            <a:r>
              <a:rPr spc="-5" dirty="0">
                <a:latin typeface="Arial"/>
                <a:cs typeface="Arial"/>
              </a:rPr>
              <a:t>ne pourra pas conclure à </a:t>
            </a:r>
            <a:r>
              <a:rPr spc="-10" dirty="0">
                <a:latin typeface="Arial"/>
                <a:cs typeface="Arial"/>
              </a:rPr>
              <a:t>l’efficacité </a:t>
            </a:r>
            <a:r>
              <a:rPr dirty="0">
                <a:latin typeface="Arial"/>
                <a:cs typeface="Arial"/>
              </a:rPr>
              <a:t>du tt </a:t>
            </a:r>
            <a:r>
              <a:rPr spc="-5" dirty="0">
                <a:latin typeface="Arial"/>
                <a:cs typeface="Arial"/>
              </a:rPr>
              <a:t>à cause du risque de </a:t>
            </a:r>
            <a:r>
              <a:rPr dirty="0">
                <a:latin typeface="Arial"/>
                <a:cs typeface="Arial"/>
              </a:rPr>
              <a:t>1ère  </a:t>
            </a:r>
            <a:r>
              <a:rPr spc="-5" dirty="0">
                <a:latin typeface="Arial"/>
                <a:cs typeface="Arial"/>
              </a:rPr>
              <a:t>espèce</a:t>
            </a:r>
            <a:r>
              <a:rPr dirty="0">
                <a:latin typeface="Arial"/>
                <a:cs typeface="Arial"/>
              </a:rPr>
              <a:t> </a:t>
            </a:r>
            <a:r>
              <a:rPr spc="-5" dirty="0">
                <a:latin typeface="Arial"/>
                <a:cs typeface="Arial"/>
              </a:rPr>
              <a:t>5%</a:t>
            </a:r>
            <a:endParaRPr>
              <a:latin typeface="Arial"/>
              <a:cs typeface="Arial"/>
            </a:endParaRPr>
          </a:p>
          <a:p>
            <a:pPr marL="1050925" marR="6985" indent="-342900">
              <a:buFont typeface="Arial"/>
              <a:buAutoNum type="alphaUcParenR"/>
              <a:tabLst>
                <a:tab pos="1179195" algn="l"/>
                <a:tab pos="1179830" algn="l"/>
              </a:tabLst>
            </a:pPr>
            <a:r>
              <a:rPr dirty="0"/>
              <a:t>	</a:t>
            </a:r>
            <a:r>
              <a:rPr dirty="0">
                <a:latin typeface="Arial"/>
                <a:cs typeface="Arial"/>
              </a:rPr>
              <a:t>On </a:t>
            </a:r>
            <a:r>
              <a:rPr spc="-5" dirty="0">
                <a:latin typeface="Arial"/>
                <a:cs typeface="Arial"/>
              </a:rPr>
              <a:t>ne pourra pas conclure à </a:t>
            </a:r>
            <a:r>
              <a:rPr spc="-10" dirty="0">
                <a:latin typeface="Arial"/>
                <a:cs typeface="Arial"/>
              </a:rPr>
              <a:t>l’efficacité </a:t>
            </a:r>
            <a:r>
              <a:rPr dirty="0">
                <a:latin typeface="Arial"/>
                <a:cs typeface="Arial"/>
              </a:rPr>
              <a:t>du tt </a:t>
            </a:r>
            <a:r>
              <a:rPr spc="-5" dirty="0">
                <a:latin typeface="Arial"/>
                <a:cs typeface="Arial"/>
              </a:rPr>
              <a:t>à cause </a:t>
            </a:r>
            <a:r>
              <a:rPr dirty="0">
                <a:latin typeface="Arial"/>
                <a:cs typeface="Arial"/>
              </a:rPr>
              <a:t>du </a:t>
            </a:r>
            <a:r>
              <a:rPr spc="-5" dirty="0">
                <a:latin typeface="Arial"/>
                <a:cs typeface="Arial"/>
              </a:rPr>
              <a:t>risque de 2ème  espèce</a:t>
            </a:r>
            <a:r>
              <a:rPr dirty="0">
                <a:latin typeface="Arial"/>
                <a:cs typeface="Arial"/>
              </a:rPr>
              <a:t> </a:t>
            </a:r>
            <a:r>
              <a:rPr spc="-5" dirty="0">
                <a:latin typeface="Arial"/>
                <a:cs typeface="Arial"/>
              </a:rPr>
              <a:t>inconnu</a:t>
            </a:r>
            <a:endParaRPr>
              <a:latin typeface="Arial"/>
              <a:cs typeface="Arial"/>
            </a:endParaRPr>
          </a:p>
          <a:p>
            <a:pPr marL="1241425" indent="-533400">
              <a:buAutoNum type="alphaUcParenR"/>
              <a:tabLst>
                <a:tab pos="1241425" algn="l"/>
                <a:tab pos="1242060" algn="l"/>
              </a:tabLst>
            </a:pPr>
            <a:r>
              <a:rPr dirty="0">
                <a:latin typeface="Arial"/>
                <a:cs typeface="Arial"/>
              </a:rPr>
              <a:t>On </a:t>
            </a:r>
            <a:r>
              <a:rPr spc="-5" dirty="0">
                <a:latin typeface="Arial"/>
                <a:cs typeface="Arial"/>
              </a:rPr>
              <a:t>ne pourra pas généraliser le résultat car </a:t>
            </a:r>
            <a:r>
              <a:rPr spc="-10" dirty="0">
                <a:latin typeface="Arial"/>
                <a:cs typeface="Arial"/>
              </a:rPr>
              <a:t>l’étude </a:t>
            </a:r>
            <a:r>
              <a:rPr spc="-5" dirty="0">
                <a:latin typeface="Arial"/>
                <a:cs typeface="Arial"/>
              </a:rPr>
              <a:t>n’a pas </a:t>
            </a:r>
            <a:r>
              <a:rPr dirty="0">
                <a:latin typeface="Arial"/>
                <a:cs typeface="Arial"/>
              </a:rPr>
              <a:t>été </a:t>
            </a:r>
            <a:r>
              <a:rPr spc="-5" dirty="0">
                <a:latin typeface="Arial"/>
                <a:cs typeface="Arial"/>
              </a:rPr>
              <a:t>bien</a:t>
            </a:r>
            <a:r>
              <a:rPr spc="155" dirty="0">
                <a:latin typeface="Arial"/>
                <a:cs typeface="Arial"/>
              </a:rPr>
              <a:t> </a:t>
            </a:r>
            <a:r>
              <a:rPr spc="-5" dirty="0">
                <a:latin typeface="Arial"/>
                <a:cs typeface="Arial"/>
              </a:rPr>
              <a:t>menée</a:t>
            </a:r>
            <a:endParaRPr>
              <a:latin typeface="Arial"/>
              <a:cs typeface="Arial"/>
            </a:endParaRPr>
          </a:p>
          <a:p>
            <a:pPr>
              <a:spcBef>
                <a:spcPts val="30"/>
              </a:spcBef>
            </a:pPr>
            <a:endParaRPr sz="2600">
              <a:latin typeface="Times New Roman"/>
              <a:cs typeface="Times New Roman"/>
            </a:endParaRPr>
          </a:p>
          <a:p>
            <a:pPr marL="334645">
              <a:tabLst>
                <a:tab pos="2164080" algn="l"/>
              </a:tabLst>
            </a:pPr>
            <a:r>
              <a:rPr b="1" spc="-5" dirty="0">
                <a:solidFill>
                  <a:srgbClr val="006666"/>
                </a:solidFill>
                <a:latin typeface="Arial"/>
                <a:cs typeface="Arial"/>
              </a:rPr>
              <a:t>Réponse</a:t>
            </a:r>
            <a:r>
              <a:rPr b="1" spc="-65" dirty="0">
                <a:solidFill>
                  <a:srgbClr val="006666"/>
                </a:solidFill>
                <a:latin typeface="Arial"/>
                <a:cs typeface="Arial"/>
              </a:rPr>
              <a:t> </a:t>
            </a:r>
            <a:r>
              <a:rPr b="1" spc="-30" dirty="0">
                <a:solidFill>
                  <a:srgbClr val="006666"/>
                </a:solidFill>
                <a:latin typeface="Arial"/>
                <a:cs typeface="Arial"/>
              </a:rPr>
              <a:t>A</a:t>
            </a:r>
            <a:r>
              <a:rPr spc="-30" dirty="0">
                <a:solidFill>
                  <a:srgbClr val="006666"/>
                </a:solidFill>
                <a:latin typeface="Arial"/>
                <a:cs typeface="Arial"/>
              </a:rPr>
              <a:t>.	</a:t>
            </a:r>
            <a:r>
              <a:rPr spc="-5" dirty="0">
                <a:latin typeface="Arial"/>
                <a:cs typeface="Arial"/>
              </a:rPr>
              <a:t>H0 </a:t>
            </a:r>
            <a:r>
              <a:rPr dirty="0">
                <a:latin typeface="Arial"/>
                <a:cs typeface="Arial"/>
              </a:rPr>
              <a:t>: </a:t>
            </a:r>
            <a:r>
              <a:rPr spc="-5" dirty="0">
                <a:solidFill>
                  <a:srgbClr val="006666"/>
                </a:solidFill>
                <a:latin typeface="Arial"/>
                <a:cs typeface="Arial"/>
              </a:rPr>
              <a:t>m1 et m2 ne sont pas significativement</a:t>
            </a:r>
            <a:r>
              <a:rPr spc="85" dirty="0">
                <a:solidFill>
                  <a:srgbClr val="006666"/>
                </a:solidFill>
                <a:latin typeface="Arial"/>
                <a:cs typeface="Arial"/>
              </a:rPr>
              <a:t> </a:t>
            </a:r>
            <a:r>
              <a:rPr spc="-10" dirty="0">
                <a:solidFill>
                  <a:srgbClr val="006666"/>
                </a:solidFill>
                <a:latin typeface="Arial"/>
                <a:cs typeface="Arial"/>
              </a:rPr>
              <a:t>différentes</a:t>
            </a:r>
            <a:endParaRPr>
              <a:latin typeface="Arial"/>
              <a:cs typeface="Arial"/>
            </a:endParaRPr>
          </a:p>
          <a:p>
            <a:pPr marL="2961640" marR="81280" indent="-2566035"/>
            <a:r>
              <a:rPr spc="-5" dirty="0">
                <a:latin typeface="Arial"/>
                <a:cs typeface="Arial"/>
              </a:rPr>
              <a:t>Le </a:t>
            </a:r>
            <a:r>
              <a:rPr dirty="0">
                <a:latin typeface="Arial"/>
                <a:cs typeface="Arial"/>
              </a:rPr>
              <a:t>test </a:t>
            </a:r>
            <a:r>
              <a:rPr spc="-5" dirty="0">
                <a:latin typeface="Arial"/>
                <a:cs typeface="Arial"/>
              </a:rPr>
              <a:t>de comparaison de </a:t>
            </a:r>
            <a:r>
              <a:rPr spc="-10" dirty="0">
                <a:latin typeface="Arial"/>
                <a:cs typeface="Arial"/>
              </a:rPr>
              <a:t>moyennes, </a:t>
            </a:r>
            <a:r>
              <a:rPr dirty="0">
                <a:latin typeface="Arial"/>
                <a:cs typeface="Arial"/>
              </a:rPr>
              <a:t>comme </a:t>
            </a:r>
            <a:r>
              <a:rPr spc="-5" dirty="0">
                <a:latin typeface="Arial"/>
                <a:cs typeface="Arial"/>
              </a:rPr>
              <a:t>tous les </a:t>
            </a:r>
            <a:r>
              <a:rPr dirty="0">
                <a:latin typeface="Arial"/>
                <a:cs typeface="Arial"/>
              </a:rPr>
              <a:t>tests, </a:t>
            </a:r>
            <a:r>
              <a:rPr spc="-5" dirty="0">
                <a:latin typeface="Arial"/>
                <a:cs typeface="Arial"/>
              </a:rPr>
              <a:t>répond à la question </a:t>
            </a:r>
            <a:r>
              <a:rPr dirty="0">
                <a:latin typeface="Arial"/>
                <a:cs typeface="Arial"/>
              </a:rPr>
              <a:t>:  </a:t>
            </a:r>
            <a:r>
              <a:rPr spc="-5" dirty="0">
                <a:solidFill>
                  <a:srgbClr val="006666"/>
                </a:solidFill>
                <a:latin typeface="Arial"/>
                <a:cs typeface="Arial"/>
              </a:rPr>
              <a:t>peut on accepter ou rejeter H0</a:t>
            </a:r>
            <a:r>
              <a:rPr spc="35" dirty="0">
                <a:solidFill>
                  <a:srgbClr val="006666"/>
                </a:solidFill>
                <a:latin typeface="Arial"/>
                <a:cs typeface="Arial"/>
              </a:rPr>
              <a:t> </a:t>
            </a:r>
            <a:r>
              <a:rPr spc="-5" dirty="0">
                <a:solidFill>
                  <a:srgbClr val="006666"/>
                </a:solidFill>
                <a:latin typeface="Arial"/>
                <a:cs typeface="Arial"/>
              </a:rPr>
              <a:t>?</a:t>
            </a:r>
            <a:endParaRPr>
              <a:latin typeface="Arial"/>
              <a:cs typeface="Arial"/>
            </a:endParaRPr>
          </a:p>
          <a:p>
            <a:pPr marL="334645" marR="209550">
              <a:lnSpc>
                <a:spcPct val="150000"/>
              </a:lnSpc>
              <a:spcBef>
                <a:spcPts val="5"/>
              </a:spcBef>
            </a:pPr>
            <a:r>
              <a:rPr b="1" spc="-5" dirty="0">
                <a:solidFill>
                  <a:srgbClr val="006666"/>
                </a:solidFill>
                <a:latin typeface="Arial"/>
                <a:cs typeface="Arial"/>
              </a:rPr>
              <a:t>Réponse E</a:t>
            </a:r>
            <a:r>
              <a:rPr spc="-5" dirty="0">
                <a:latin typeface="Arial"/>
                <a:cs typeface="Arial"/>
              </a:rPr>
              <a:t>. </a:t>
            </a:r>
            <a:r>
              <a:rPr spc="-20" dirty="0">
                <a:latin typeface="Arial"/>
                <a:cs typeface="Arial"/>
              </a:rPr>
              <a:t>L’étude </a:t>
            </a:r>
            <a:r>
              <a:rPr spc="-5" dirty="0">
                <a:latin typeface="Arial"/>
                <a:cs typeface="Arial"/>
              </a:rPr>
              <a:t>aurait due </a:t>
            </a:r>
            <a:r>
              <a:rPr dirty="0">
                <a:latin typeface="Arial"/>
                <a:cs typeface="Arial"/>
              </a:rPr>
              <a:t>être </a:t>
            </a:r>
            <a:r>
              <a:rPr spc="-5" dirty="0">
                <a:latin typeface="Arial"/>
                <a:cs typeface="Arial"/>
              </a:rPr>
              <a:t>randomisée </a:t>
            </a:r>
            <a:r>
              <a:rPr spc="-25" dirty="0">
                <a:latin typeface="Arial"/>
                <a:cs typeface="Arial"/>
              </a:rPr>
              <a:t>(TAS) </a:t>
            </a:r>
            <a:r>
              <a:rPr dirty="0">
                <a:latin typeface="Arial"/>
                <a:cs typeface="Arial"/>
              </a:rPr>
              <a:t>: </a:t>
            </a:r>
            <a:r>
              <a:rPr spc="-10" dirty="0">
                <a:solidFill>
                  <a:srgbClr val="006666"/>
                </a:solidFill>
                <a:latin typeface="Arial"/>
                <a:cs typeface="Arial"/>
              </a:rPr>
              <a:t>Traitement </a:t>
            </a:r>
            <a:r>
              <a:rPr spc="-5" dirty="0">
                <a:solidFill>
                  <a:srgbClr val="006666"/>
                </a:solidFill>
                <a:latin typeface="Arial"/>
                <a:cs typeface="Arial"/>
              </a:rPr>
              <a:t>contre Placebo  </a:t>
            </a:r>
            <a:r>
              <a:rPr spc="-5" dirty="0">
                <a:latin typeface="Arial"/>
                <a:cs typeface="Arial"/>
              </a:rPr>
              <a:t>Les </a:t>
            </a:r>
            <a:r>
              <a:rPr dirty="0">
                <a:latin typeface="Arial"/>
                <a:cs typeface="Arial"/>
              </a:rPr>
              <a:t>items </a:t>
            </a:r>
            <a:r>
              <a:rPr b="1" spc="-5" dirty="0">
                <a:latin typeface="Arial"/>
                <a:cs typeface="Arial"/>
              </a:rPr>
              <a:t>B</a:t>
            </a:r>
            <a:r>
              <a:rPr b="1" spc="-5" dirty="0">
                <a:solidFill>
                  <a:srgbClr val="006666"/>
                </a:solidFill>
                <a:latin typeface="Arial"/>
                <a:cs typeface="Arial"/>
              </a:rPr>
              <a:t>, </a:t>
            </a:r>
            <a:r>
              <a:rPr b="1" spc="-5" dirty="0">
                <a:latin typeface="Arial"/>
                <a:cs typeface="Arial"/>
              </a:rPr>
              <a:t>C</a:t>
            </a:r>
            <a:r>
              <a:rPr b="1" spc="-5" dirty="0">
                <a:solidFill>
                  <a:srgbClr val="006666"/>
                </a:solidFill>
                <a:latin typeface="Arial"/>
                <a:cs typeface="Arial"/>
              </a:rPr>
              <a:t>, </a:t>
            </a:r>
            <a:r>
              <a:rPr b="1" spc="-5" dirty="0">
                <a:latin typeface="Arial"/>
                <a:cs typeface="Arial"/>
              </a:rPr>
              <a:t>D </a:t>
            </a:r>
            <a:r>
              <a:rPr spc="-5" dirty="0">
                <a:latin typeface="Arial"/>
                <a:cs typeface="Arial"/>
              </a:rPr>
              <a:t>sont faux </a:t>
            </a:r>
            <a:r>
              <a:rPr dirty="0">
                <a:latin typeface="Arial"/>
                <a:cs typeface="Arial"/>
              </a:rPr>
              <a:t>(B), </a:t>
            </a:r>
            <a:r>
              <a:rPr spc="-5" dirty="0">
                <a:latin typeface="Arial"/>
                <a:cs typeface="Arial"/>
              </a:rPr>
              <a:t>ou sans rapport </a:t>
            </a:r>
            <a:r>
              <a:rPr dirty="0">
                <a:latin typeface="Arial"/>
                <a:cs typeface="Arial"/>
              </a:rPr>
              <a:t>(C,</a:t>
            </a:r>
            <a:r>
              <a:rPr spc="65" dirty="0">
                <a:latin typeface="Arial"/>
                <a:cs typeface="Arial"/>
              </a:rPr>
              <a:t> </a:t>
            </a:r>
            <a:r>
              <a:rPr spc="-10" dirty="0">
                <a:latin typeface="Arial"/>
                <a:cs typeface="Arial"/>
              </a:rPr>
              <a:t>D)</a:t>
            </a:r>
            <a:endParaRPr>
              <a:latin typeface="Arial"/>
              <a:cs typeface="Arial"/>
            </a:endParaRPr>
          </a:p>
        </p:txBody>
      </p:sp>
      <p:sp>
        <p:nvSpPr>
          <p:cNvPr id="7" name="object 7"/>
          <p:cNvSpPr txBox="1"/>
          <p:nvPr/>
        </p:nvSpPr>
        <p:spPr>
          <a:xfrm>
            <a:off x="2670175" y="12598"/>
            <a:ext cx="7264400" cy="783590"/>
          </a:xfrm>
          <a:prstGeom prst="rect">
            <a:avLst/>
          </a:prstGeom>
        </p:spPr>
        <p:txBody>
          <a:bodyPr vert="horz" wrap="square" lIns="0" tIns="147320" rIns="0" bIns="0" rtlCol="0">
            <a:spAutoFit/>
          </a:bodyPr>
          <a:lstStyle/>
          <a:p>
            <a:pPr marL="313690">
              <a:spcBef>
                <a:spcPts val="1160"/>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1065"/>
              </a:spcBef>
              <a:tabLst>
                <a:tab pos="3976370" algn="l"/>
                <a:tab pos="7251065" algn="l"/>
              </a:tabLst>
            </a:pPr>
            <a:r>
              <a:rPr sz="1600" b="1" u="sng" spc="-5" dirty="0">
                <a:solidFill>
                  <a:srgbClr val="5F5F5F"/>
                </a:solidFill>
                <a:uFill>
                  <a:solidFill>
                    <a:srgbClr val="99CCCC"/>
                  </a:solidFill>
                </a:uFill>
                <a:latin typeface="Arial"/>
                <a:cs typeface="Arial"/>
              </a:rPr>
              <a:t> 	Comparaison de</a:t>
            </a:r>
            <a:r>
              <a:rPr sz="1600" b="1" u="sng" spc="-50" dirty="0">
                <a:solidFill>
                  <a:srgbClr val="5F5F5F"/>
                </a:solidFill>
                <a:uFill>
                  <a:solidFill>
                    <a:srgbClr val="99CCCC"/>
                  </a:solidFill>
                </a:uFill>
                <a:latin typeface="Arial"/>
                <a:cs typeface="Arial"/>
              </a:rPr>
              <a:t> </a:t>
            </a:r>
            <a:r>
              <a:rPr sz="1600" b="1" u="sng" spc="-10" dirty="0">
                <a:solidFill>
                  <a:srgbClr val="5F5F5F"/>
                </a:solidFill>
                <a:uFill>
                  <a:solidFill>
                    <a:srgbClr val="99CCCC"/>
                  </a:solidFill>
                </a:uFill>
                <a:latin typeface="Arial"/>
                <a:cs typeface="Arial"/>
              </a:rPr>
              <a:t>moyennes	</a:t>
            </a:r>
            <a:endParaRPr sz="1600">
              <a:latin typeface="Arial"/>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21</a:t>
            </a:r>
            <a:endParaRPr sz="2000">
              <a:latin typeface="Arial"/>
              <a:cs typeface="Arial"/>
            </a:endParaRPr>
          </a:p>
        </p:txBody>
      </p:sp>
      <p:sp>
        <p:nvSpPr>
          <p:cNvPr id="3" name="object 3"/>
          <p:cNvSpPr/>
          <p:nvPr/>
        </p:nvSpPr>
        <p:spPr>
          <a:xfrm>
            <a:off x="7696201" y="742950"/>
            <a:ext cx="2225675" cy="0"/>
          </a:xfrm>
          <a:custGeom>
            <a:avLst/>
            <a:gdLst/>
            <a:ahLst/>
            <a:cxnLst/>
            <a:rect l="l" t="t" r="r" b="b"/>
            <a:pathLst>
              <a:path w="2225675">
                <a:moveTo>
                  <a:pt x="0" y="0"/>
                </a:moveTo>
                <a:lnTo>
                  <a:pt x="2225675" y="0"/>
                </a:lnTo>
              </a:path>
            </a:pathLst>
          </a:custGeom>
          <a:ln w="9525">
            <a:solidFill>
              <a:srgbClr val="99CCCC"/>
            </a:solidFill>
          </a:ln>
        </p:spPr>
        <p:txBody>
          <a:bodyPr wrap="square" lIns="0" tIns="0" rIns="0" bIns="0" rtlCol="0"/>
          <a:lstStyle/>
          <a:p>
            <a:endParaRPr/>
          </a:p>
        </p:txBody>
      </p:sp>
      <p:sp>
        <p:nvSpPr>
          <p:cNvPr id="4" name="object 4"/>
          <p:cNvSpPr/>
          <p:nvPr/>
        </p:nvSpPr>
        <p:spPr>
          <a:xfrm>
            <a:off x="2682875" y="742950"/>
            <a:ext cx="2044700" cy="0"/>
          </a:xfrm>
          <a:custGeom>
            <a:avLst/>
            <a:gdLst/>
            <a:ahLst/>
            <a:cxnLst/>
            <a:rect l="l" t="t" r="r" b="b"/>
            <a:pathLst>
              <a:path w="2044700">
                <a:moveTo>
                  <a:pt x="0" y="0"/>
                </a:moveTo>
                <a:lnTo>
                  <a:pt x="2044700" y="0"/>
                </a:lnTo>
              </a:path>
            </a:pathLst>
          </a:custGeom>
          <a:ln w="9525">
            <a:solidFill>
              <a:srgbClr val="99CCCC"/>
            </a:solidFill>
          </a:ln>
        </p:spPr>
        <p:txBody>
          <a:bodyPr wrap="square" lIns="0" tIns="0" rIns="0" bIns="0" rtlCol="0"/>
          <a:lstStyle/>
          <a:p>
            <a:endParaRPr/>
          </a:p>
        </p:txBody>
      </p:sp>
      <p:sp>
        <p:nvSpPr>
          <p:cNvPr id="5" name="object 5"/>
          <p:cNvSpPr txBox="1"/>
          <p:nvPr/>
        </p:nvSpPr>
        <p:spPr>
          <a:xfrm>
            <a:off x="2325166" y="3365268"/>
            <a:ext cx="81280" cy="139065"/>
          </a:xfrm>
          <a:prstGeom prst="rect">
            <a:avLst/>
          </a:prstGeom>
        </p:spPr>
        <p:txBody>
          <a:bodyPr vert="horz" wrap="square" lIns="0" tIns="635" rIns="0" bIns="0" rtlCol="0">
            <a:spAutoFit/>
          </a:bodyPr>
          <a:lstStyle/>
          <a:p>
            <a:pPr>
              <a:spcBef>
                <a:spcPts val="5"/>
              </a:spcBef>
            </a:pPr>
            <a:r>
              <a:rPr sz="900" b="1" spc="-5" dirty="0">
                <a:latin typeface="Verdana"/>
                <a:cs typeface="Verdana"/>
              </a:rPr>
              <a:t>5</a:t>
            </a:r>
            <a:endParaRPr sz="900">
              <a:latin typeface="Verdana"/>
              <a:cs typeface="Verdana"/>
            </a:endParaRPr>
          </a:p>
        </p:txBody>
      </p:sp>
      <p:graphicFrame>
        <p:nvGraphicFramePr>
          <p:cNvPr id="6" name="object 6"/>
          <p:cNvGraphicFramePr>
            <a:graphicFrameLocks noGrp="1"/>
          </p:cNvGraphicFramePr>
          <p:nvPr/>
        </p:nvGraphicFramePr>
        <p:xfrm>
          <a:off x="1985963" y="1293749"/>
          <a:ext cx="8430255" cy="3221096"/>
        </p:xfrm>
        <a:graphic>
          <a:graphicData uri="http://schemas.openxmlformats.org/drawingml/2006/table">
            <a:tbl>
              <a:tblPr firstRow="1" bandRow="1">
                <a:tableStyleId>{2D5ABB26-0587-4C30-8999-92F81FD0307C}</a:tableStyleId>
              </a:tblPr>
              <a:tblGrid>
                <a:gridCol w="624205">
                  <a:extLst>
                    <a:ext uri="{9D8B030D-6E8A-4147-A177-3AD203B41FA5}">
                      <a16:colId xmlns:a16="http://schemas.microsoft.com/office/drawing/2014/main" val="20000"/>
                    </a:ext>
                  </a:extLst>
                </a:gridCol>
                <a:gridCol w="969009">
                  <a:extLst>
                    <a:ext uri="{9D8B030D-6E8A-4147-A177-3AD203B41FA5}">
                      <a16:colId xmlns:a16="http://schemas.microsoft.com/office/drawing/2014/main" val="20001"/>
                    </a:ext>
                  </a:extLst>
                </a:gridCol>
                <a:gridCol w="876935">
                  <a:extLst>
                    <a:ext uri="{9D8B030D-6E8A-4147-A177-3AD203B41FA5}">
                      <a16:colId xmlns:a16="http://schemas.microsoft.com/office/drawing/2014/main" val="20002"/>
                    </a:ext>
                  </a:extLst>
                </a:gridCol>
                <a:gridCol w="869314">
                  <a:extLst>
                    <a:ext uri="{9D8B030D-6E8A-4147-A177-3AD203B41FA5}">
                      <a16:colId xmlns:a16="http://schemas.microsoft.com/office/drawing/2014/main" val="20003"/>
                    </a:ext>
                  </a:extLst>
                </a:gridCol>
                <a:gridCol w="743585">
                  <a:extLst>
                    <a:ext uri="{9D8B030D-6E8A-4147-A177-3AD203B41FA5}">
                      <a16:colId xmlns:a16="http://schemas.microsoft.com/office/drawing/2014/main" val="20004"/>
                    </a:ext>
                  </a:extLst>
                </a:gridCol>
                <a:gridCol w="749935">
                  <a:extLst>
                    <a:ext uri="{9D8B030D-6E8A-4147-A177-3AD203B41FA5}">
                      <a16:colId xmlns:a16="http://schemas.microsoft.com/office/drawing/2014/main" val="20005"/>
                    </a:ext>
                  </a:extLst>
                </a:gridCol>
                <a:gridCol w="883285">
                  <a:extLst>
                    <a:ext uri="{9D8B030D-6E8A-4147-A177-3AD203B41FA5}">
                      <a16:colId xmlns:a16="http://schemas.microsoft.com/office/drawing/2014/main" val="20006"/>
                    </a:ext>
                  </a:extLst>
                </a:gridCol>
                <a:gridCol w="525779">
                  <a:extLst>
                    <a:ext uri="{9D8B030D-6E8A-4147-A177-3AD203B41FA5}">
                      <a16:colId xmlns:a16="http://schemas.microsoft.com/office/drawing/2014/main" val="20007"/>
                    </a:ext>
                  </a:extLst>
                </a:gridCol>
                <a:gridCol w="718184">
                  <a:extLst>
                    <a:ext uri="{9D8B030D-6E8A-4147-A177-3AD203B41FA5}">
                      <a16:colId xmlns:a16="http://schemas.microsoft.com/office/drawing/2014/main" val="20008"/>
                    </a:ext>
                  </a:extLst>
                </a:gridCol>
                <a:gridCol w="723265">
                  <a:extLst>
                    <a:ext uri="{9D8B030D-6E8A-4147-A177-3AD203B41FA5}">
                      <a16:colId xmlns:a16="http://schemas.microsoft.com/office/drawing/2014/main" val="20009"/>
                    </a:ext>
                  </a:extLst>
                </a:gridCol>
                <a:gridCol w="746759">
                  <a:extLst>
                    <a:ext uri="{9D8B030D-6E8A-4147-A177-3AD203B41FA5}">
                      <a16:colId xmlns:a16="http://schemas.microsoft.com/office/drawing/2014/main" val="20010"/>
                    </a:ext>
                  </a:extLst>
                </a:gridCol>
              </a:tblGrid>
              <a:tr h="517525">
                <a:tc>
                  <a:txBody>
                    <a:bodyPr/>
                    <a:lstStyle/>
                    <a:p>
                      <a:pPr>
                        <a:lnSpc>
                          <a:spcPct val="100000"/>
                        </a:lnSpc>
                      </a:pPr>
                      <a:endParaRPr sz="1000">
                        <a:latin typeface="Times New Roman"/>
                        <a:cs typeface="Times New Roman"/>
                      </a:endParaRPr>
                    </a:p>
                  </a:txBody>
                  <a:tcPr marL="0" marR="0" marT="0" marB="0">
                    <a:lnR w="12700">
                      <a:solidFill>
                        <a:srgbClr val="000000"/>
                      </a:solidFill>
                      <a:prstDash val="solid"/>
                    </a:lnR>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96545">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0979" algn="r">
                        <a:lnSpc>
                          <a:spcPct val="100000"/>
                        </a:lnSpc>
                        <a:spcBef>
                          <a:spcPts val="5"/>
                        </a:spcBef>
                      </a:pPr>
                      <a:r>
                        <a:rPr sz="900" b="1" spc="-5" dirty="0">
                          <a:latin typeface="Verdana"/>
                          <a:cs typeface="Verdana"/>
                        </a:rPr>
                        <a:t>0,0</a:t>
                      </a:r>
                      <a:r>
                        <a:rPr sz="900" b="1" dirty="0">
                          <a:latin typeface="Verdana"/>
                          <a:cs typeface="Verdana"/>
                        </a:rPr>
                        <a:t>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55"/>
                        </a:spcBef>
                      </a:pPr>
                      <a:r>
                        <a:rPr sz="1700" b="1" dirty="0">
                          <a:solidFill>
                            <a:srgbClr val="FF0000"/>
                          </a:solidFill>
                          <a:latin typeface="Verdana"/>
                          <a:cs typeface="Verdana"/>
                        </a:rPr>
                        <a:t>0,05</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05" algn="ctr">
                        <a:lnSpc>
                          <a:spcPct val="100000"/>
                        </a:lnSpc>
                        <a:spcBef>
                          <a:spcPts val="5"/>
                        </a:spcBef>
                      </a:pPr>
                      <a:r>
                        <a:rPr sz="900" b="1" spc="-5" dirty="0">
                          <a:latin typeface="Verdana"/>
                          <a:cs typeface="Verdana"/>
                        </a:rPr>
                        <a:t>0,06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540" algn="ctr">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2250" algn="r">
                        <a:lnSpc>
                          <a:spcPct val="100000"/>
                        </a:lnSpc>
                        <a:spcBef>
                          <a:spcPts val="5"/>
                        </a:spcBef>
                      </a:pPr>
                      <a:r>
                        <a:rPr sz="900" b="1" spc="-5" dirty="0">
                          <a:latin typeface="Verdana"/>
                          <a:cs typeface="Verdana"/>
                        </a:rPr>
                        <a:t>0,0</a:t>
                      </a:r>
                      <a:r>
                        <a:rPr sz="900" b="1" dirty="0">
                          <a:latin typeface="Verdana"/>
                          <a:cs typeface="Verdana"/>
                        </a:rPr>
                        <a:t>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5"/>
                        </a:spcBef>
                      </a:pPr>
                      <a:endParaRPr sz="1650">
                        <a:latin typeface="Times New Roman"/>
                        <a:cs typeface="Times New Roman"/>
                      </a:endParaRPr>
                    </a:p>
                    <a:p>
                      <a:pPr marL="635" algn="ctr">
                        <a:lnSpc>
                          <a:spcPct val="100000"/>
                        </a:lnSpc>
                        <a:spcBef>
                          <a:spcPts val="5"/>
                        </a:spcBef>
                      </a:pPr>
                      <a:r>
                        <a:rPr sz="1500" b="1" dirty="0">
                          <a:solidFill>
                            <a:srgbClr val="FF0000"/>
                          </a:solidFill>
                          <a:latin typeface="Verdana"/>
                          <a:cs typeface="Verdana"/>
                        </a:rPr>
                        <a:t>0</a:t>
                      </a:r>
                      <a:endParaRPr sz="15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70510">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33045" algn="r">
                        <a:lnSpc>
                          <a:spcPct val="100000"/>
                        </a:lnSpc>
                        <a:spcBef>
                          <a:spcPts val="5"/>
                        </a:spcBef>
                      </a:pPr>
                      <a:r>
                        <a:rPr sz="900" dirty="0">
                          <a:latin typeface="Verdana"/>
                          <a:cs typeface="Verdana"/>
                        </a:rPr>
                        <a:t>2</a:t>
                      </a:r>
                      <a:r>
                        <a:rPr sz="900" spc="-5" dirty="0">
                          <a:latin typeface="Verdana"/>
                          <a:cs typeface="Verdana"/>
                        </a:rPr>
                        <a:t>,</a:t>
                      </a:r>
                      <a:r>
                        <a:rPr sz="900" dirty="0">
                          <a:latin typeface="Verdana"/>
                          <a:cs typeface="Verdana"/>
                        </a:rPr>
                        <a:t>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55"/>
                        </a:spcBef>
                      </a:pPr>
                      <a:r>
                        <a:rPr sz="1700" b="1" dirty="0">
                          <a:solidFill>
                            <a:srgbClr val="FF0000"/>
                          </a:solidFill>
                          <a:latin typeface="Verdana"/>
                          <a:cs typeface="Verdana"/>
                        </a:rPr>
                        <a:t>1,96</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1,881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1,751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97485"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L="210185">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1,645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L="210185">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1,282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L="210185">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1,036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3679"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L="210185">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0,842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3679"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L="210185">
                        <a:lnSpc>
                          <a:spcPct val="100000"/>
                        </a:lnSpc>
                        <a:spcBef>
                          <a:spcPts val="465"/>
                        </a:spcBef>
                      </a:pPr>
                      <a:r>
                        <a:rPr sz="900" b="1" spc="-5" dirty="0">
                          <a:latin typeface="Verdana"/>
                          <a:cs typeface="Verdana"/>
                        </a:rPr>
                        <a:t>0,</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L="210185">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7340">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L="210185">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L="210185">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7340">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L="210185">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7" name="object 7"/>
          <p:cNvSpPr txBox="1"/>
          <p:nvPr/>
        </p:nvSpPr>
        <p:spPr>
          <a:xfrm>
            <a:off x="4727576" y="549276"/>
            <a:ext cx="2968625" cy="312265"/>
          </a:xfrm>
          <a:prstGeom prst="rect">
            <a:avLst/>
          </a:prstGeom>
          <a:solidFill>
            <a:srgbClr val="FFFFFF"/>
          </a:solidFill>
          <a:ln w="9525">
            <a:solidFill>
              <a:srgbClr val="000000"/>
            </a:solidFill>
          </a:ln>
        </p:spPr>
        <p:txBody>
          <a:bodyPr vert="horz" wrap="square" lIns="0" tIns="34925" rIns="0" bIns="0" rtlCol="0">
            <a:spAutoFit/>
          </a:bodyPr>
          <a:lstStyle/>
          <a:p>
            <a:pPr marL="91440">
              <a:spcBef>
                <a:spcPts val="275"/>
              </a:spcBef>
            </a:pPr>
            <a:r>
              <a:rPr b="1" spc="-5" dirty="0">
                <a:solidFill>
                  <a:srgbClr val="5F5F5F"/>
                </a:solidFill>
                <a:latin typeface="Comic Sans MS"/>
                <a:cs typeface="Comic Sans MS"/>
              </a:rPr>
              <a:t>Table de l</a:t>
            </a:r>
            <a:r>
              <a:rPr b="1" spc="-5" dirty="0">
                <a:solidFill>
                  <a:srgbClr val="5F5F5F"/>
                </a:solidFill>
                <a:latin typeface="Arial"/>
                <a:cs typeface="Arial"/>
              </a:rPr>
              <a:t>’é</a:t>
            </a:r>
            <a:r>
              <a:rPr b="1" spc="-5" dirty="0">
                <a:solidFill>
                  <a:srgbClr val="5F5F5F"/>
                </a:solidFill>
                <a:latin typeface="Comic Sans MS"/>
                <a:cs typeface="Comic Sans MS"/>
              </a:rPr>
              <a:t>cart</a:t>
            </a:r>
            <a:r>
              <a:rPr b="1" spc="-45" dirty="0">
                <a:solidFill>
                  <a:srgbClr val="5F5F5F"/>
                </a:solidFill>
                <a:latin typeface="Comic Sans MS"/>
                <a:cs typeface="Comic Sans MS"/>
              </a:rPr>
              <a:t> </a:t>
            </a:r>
            <a:r>
              <a:rPr b="1" spc="-5" dirty="0">
                <a:solidFill>
                  <a:srgbClr val="5F5F5F"/>
                </a:solidFill>
                <a:latin typeface="Comic Sans MS"/>
                <a:cs typeface="Comic Sans MS"/>
              </a:rPr>
              <a:t>r</a:t>
            </a:r>
            <a:r>
              <a:rPr b="1" spc="-5" dirty="0">
                <a:solidFill>
                  <a:srgbClr val="5F5F5F"/>
                </a:solidFill>
                <a:latin typeface="Arial"/>
                <a:cs typeface="Arial"/>
              </a:rPr>
              <a:t>é</a:t>
            </a:r>
            <a:r>
              <a:rPr b="1" spc="-5" dirty="0">
                <a:solidFill>
                  <a:srgbClr val="5F5F5F"/>
                </a:solidFill>
                <a:latin typeface="Comic Sans MS"/>
                <a:cs typeface="Comic Sans MS"/>
              </a:rPr>
              <a:t>duit</a:t>
            </a:r>
            <a:endParaRPr>
              <a:latin typeface="Comic Sans MS"/>
              <a:cs typeface="Comic Sans MS"/>
            </a:endParaRPr>
          </a:p>
        </p:txBody>
      </p:sp>
      <p:sp>
        <p:nvSpPr>
          <p:cNvPr id="8" name="object 8"/>
          <p:cNvSpPr/>
          <p:nvPr/>
        </p:nvSpPr>
        <p:spPr>
          <a:xfrm>
            <a:off x="2927350" y="2079688"/>
            <a:ext cx="273050" cy="214312"/>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3403220" y="4670297"/>
            <a:ext cx="5266055" cy="299720"/>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a:t>
            </a:r>
            <a:r>
              <a:rPr b="1" dirty="0">
                <a:solidFill>
                  <a:srgbClr val="5F5F5F"/>
                </a:solidFill>
                <a:latin typeface="Comic Sans MS"/>
                <a:cs typeface="Comic Sans MS"/>
              </a:rPr>
              <a:t>pour les petites </a:t>
            </a:r>
            <a:r>
              <a:rPr b="1" spc="-5" dirty="0">
                <a:solidFill>
                  <a:srgbClr val="5F5F5F"/>
                </a:solidFill>
                <a:latin typeface="Comic Sans MS"/>
                <a:cs typeface="Comic Sans MS"/>
              </a:rPr>
              <a:t>valeurs de la</a:t>
            </a:r>
            <a:r>
              <a:rPr b="1" spc="-90" dirty="0">
                <a:solidFill>
                  <a:srgbClr val="5F5F5F"/>
                </a:solidFill>
                <a:latin typeface="Comic Sans MS"/>
                <a:cs typeface="Comic Sans MS"/>
              </a:rPr>
              <a:t> </a:t>
            </a:r>
            <a:r>
              <a:rPr b="1" spc="-5" dirty="0">
                <a:solidFill>
                  <a:srgbClr val="5F5F5F"/>
                </a:solidFill>
                <a:latin typeface="Comic Sans MS"/>
                <a:cs typeface="Comic Sans MS"/>
              </a:rPr>
              <a:t>probabilité</a:t>
            </a:r>
            <a:endParaRPr>
              <a:latin typeface="Comic Sans MS"/>
              <a:cs typeface="Comic Sans MS"/>
            </a:endParaRPr>
          </a:p>
        </p:txBody>
      </p:sp>
      <p:sp>
        <p:nvSpPr>
          <p:cNvPr id="10" name="object 10"/>
          <p:cNvSpPr/>
          <p:nvPr/>
        </p:nvSpPr>
        <p:spPr>
          <a:xfrm>
            <a:off x="2349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2349500" y="3428937"/>
            <a:ext cx="101600" cy="65087"/>
          </a:xfrm>
          <a:prstGeom prst="rect">
            <a:avLst/>
          </a:prstGeom>
          <a:blipFill>
            <a:blip r:embed="rId4" cstate="print"/>
            <a:stretch>
              <a:fillRect/>
            </a:stretch>
          </a:blipFill>
        </p:spPr>
        <p:txBody>
          <a:bodyPr wrap="square" lIns="0" tIns="0" rIns="0" bIns="0" rtlCol="0"/>
          <a:lstStyle/>
          <a:p>
            <a:endParaRPr/>
          </a:p>
        </p:txBody>
      </p:sp>
      <p:graphicFrame>
        <p:nvGraphicFramePr>
          <p:cNvPr id="12" name="object 12"/>
          <p:cNvGraphicFramePr>
            <a:graphicFrameLocks noGrp="1"/>
          </p:cNvGraphicFramePr>
          <p:nvPr/>
        </p:nvGraphicFramePr>
        <p:xfrm>
          <a:off x="2337105" y="5006975"/>
          <a:ext cx="8072119" cy="1035050"/>
        </p:xfrm>
        <a:graphic>
          <a:graphicData uri="http://schemas.openxmlformats.org/drawingml/2006/table">
            <a:tbl>
              <a:tblPr firstRow="1" bandRow="1">
                <a:tableStyleId>{2D5ABB26-0587-4C30-8999-92F81FD0307C}</a:tableStyleId>
              </a:tblPr>
              <a:tblGrid>
                <a:gridCol w="1041400">
                  <a:extLst>
                    <a:ext uri="{9D8B030D-6E8A-4147-A177-3AD203B41FA5}">
                      <a16:colId xmlns:a16="http://schemas.microsoft.com/office/drawing/2014/main" val="20000"/>
                    </a:ext>
                  </a:extLst>
                </a:gridCol>
                <a:gridCol w="790575">
                  <a:extLst>
                    <a:ext uri="{9D8B030D-6E8A-4147-A177-3AD203B41FA5}">
                      <a16:colId xmlns:a16="http://schemas.microsoft.com/office/drawing/2014/main" val="20001"/>
                    </a:ext>
                  </a:extLst>
                </a:gridCol>
                <a:gridCol w="906144">
                  <a:extLst>
                    <a:ext uri="{9D8B030D-6E8A-4147-A177-3AD203B41FA5}">
                      <a16:colId xmlns:a16="http://schemas.microsoft.com/office/drawing/2014/main" val="20002"/>
                    </a:ext>
                  </a:extLst>
                </a:gridCol>
                <a:gridCol w="1308100">
                  <a:extLst>
                    <a:ext uri="{9D8B030D-6E8A-4147-A177-3AD203B41FA5}">
                      <a16:colId xmlns:a16="http://schemas.microsoft.com/office/drawing/2014/main" val="20003"/>
                    </a:ext>
                  </a:extLst>
                </a:gridCol>
                <a:gridCol w="1207770">
                  <a:extLst>
                    <a:ext uri="{9D8B030D-6E8A-4147-A177-3AD203B41FA5}">
                      <a16:colId xmlns:a16="http://schemas.microsoft.com/office/drawing/2014/main" val="20004"/>
                    </a:ext>
                  </a:extLst>
                </a:gridCol>
                <a:gridCol w="1409065">
                  <a:extLst>
                    <a:ext uri="{9D8B030D-6E8A-4147-A177-3AD203B41FA5}">
                      <a16:colId xmlns:a16="http://schemas.microsoft.com/office/drawing/2014/main" val="20005"/>
                    </a:ext>
                  </a:extLst>
                </a:gridCol>
                <a:gridCol w="1409065">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b="1" spc="-10" dirty="0">
                          <a:latin typeface="Verdana"/>
                          <a:cs typeface="Verdana"/>
                        </a:rPr>
                        <a:t>0,000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69545">
                        <a:lnSpc>
                          <a:spcPct val="100000"/>
                        </a:lnSpc>
                      </a:pPr>
                      <a:r>
                        <a:rPr sz="900" b="1" spc="-10" dirty="0">
                          <a:latin typeface="Verdana"/>
                          <a:cs typeface="Verdana"/>
                        </a:rPr>
                        <a:t>0,000</a:t>
                      </a:r>
                      <a:r>
                        <a:rPr sz="900" b="1" spc="-5" dirty="0">
                          <a:latin typeface="Verdana"/>
                          <a:cs typeface="Verdana"/>
                        </a:rPr>
                        <a:t>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0,000</a:t>
                      </a:r>
                      <a:r>
                        <a:rPr sz="900" b="1"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0,000 </a:t>
                      </a:r>
                      <a:r>
                        <a:rPr sz="900" b="1" spc="-5" dirty="0">
                          <a:latin typeface="Verdana"/>
                          <a:cs typeface="Verdana"/>
                        </a:rPr>
                        <a:t>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635" algn="ctr">
                        <a:lnSpc>
                          <a:spcPct val="100000"/>
                        </a:lnSpc>
                      </a:pPr>
                      <a:r>
                        <a:rPr sz="900" b="1" spc="-10" dirty="0">
                          <a:latin typeface="Verdana"/>
                          <a:cs typeface="Verdana"/>
                        </a:rPr>
                        <a:t>0,000 </a:t>
                      </a:r>
                      <a:r>
                        <a:rPr sz="900" b="1" spc="-5" dirty="0">
                          <a:latin typeface="Verdana"/>
                          <a:cs typeface="Verdana"/>
                        </a:rPr>
                        <a:t>000 01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3175" algn="ctr">
                        <a:lnSpc>
                          <a:spcPct val="100000"/>
                        </a:lnSpc>
                      </a:pPr>
                      <a:r>
                        <a:rPr sz="900" b="1" spc="-10" dirty="0">
                          <a:latin typeface="Verdana"/>
                          <a:cs typeface="Verdana"/>
                        </a:rPr>
                        <a:t>0,000 </a:t>
                      </a:r>
                      <a:r>
                        <a:rPr sz="900" b="1" spc="-5" dirty="0">
                          <a:latin typeface="Verdana"/>
                          <a:cs typeface="Verdana"/>
                        </a:rPr>
                        <a:t>000 001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gn="ctr">
                        <a:lnSpc>
                          <a:spcPct val="100000"/>
                        </a:lnSpc>
                        <a:spcBef>
                          <a:spcPts val="1664"/>
                        </a:spcBef>
                      </a:pPr>
                      <a:r>
                        <a:rPr sz="1700" b="1" dirty="0">
                          <a:solidFill>
                            <a:srgbClr val="FF3300"/>
                          </a:solidFill>
                          <a:latin typeface="Verdana"/>
                          <a:cs typeface="Verdana"/>
                        </a:rPr>
                        <a:t>3,2905</a:t>
                      </a:r>
                      <a:endParaRPr sz="1700">
                        <a:latin typeface="Verdana"/>
                        <a:cs typeface="Verdana"/>
                      </a:endParaRPr>
                    </a:p>
                  </a:txBody>
                  <a:tcPr marL="0" marR="0" marT="2114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3,89059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212725">
                        <a:lnSpc>
                          <a:spcPct val="100000"/>
                        </a:lnSpc>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sp>
        <p:nvSpPr>
          <p:cNvPr id="15" name="object 15"/>
          <p:cNvSpPr/>
          <p:nvPr/>
        </p:nvSpPr>
        <p:spPr>
          <a:xfrm>
            <a:off x="1774825" y="6308726"/>
            <a:ext cx="1384300" cy="365125"/>
          </a:xfrm>
          <a:prstGeom prst="rect">
            <a:avLst/>
          </a:prstGeom>
          <a:blipFill>
            <a:blip r:embed="rId5" cstate="print"/>
            <a:stretch>
              <a:fillRect/>
            </a:stretch>
          </a:blipFill>
        </p:spPr>
        <p:txBody>
          <a:bodyPr wrap="square" lIns="0" tIns="0" rIns="0" bIns="0" rtlCol="0"/>
          <a:lstStyle/>
          <a:p>
            <a:endParaRPr/>
          </a:p>
        </p:txBody>
      </p:sp>
      <p:sp>
        <p:nvSpPr>
          <p:cNvPr id="16" name="object 16"/>
          <p:cNvSpPr txBox="1"/>
          <p:nvPr/>
        </p:nvSpPr>
        <p:spPr>
          <a:xfrm>
            <a:off x="3798570" y="938276"/>
            <a:ext cx="170180"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endParaRPr>
              <a:latin typeface="Symbol"/>
              <a:cs typeface="Symbo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22</a:t>
            </a:r>
            <a:endParaRPr sz="2000">
              <a:latin typeface="Arial"/>
              <a:cs typeface="Arial"/>
            </a:endParaRPr>
          </a:p>
        </p:txBody>
      </p:sp>
      <p:sp>
        <p:nvSpPr>
          <p:cNvPr id="3" name="object 3"/>
          <p:cNvSpPr/>
          <p:nvPr/>
        </p:nvSpPr>
        <p:spPr>
          <a:xfrm>
            <a:off x="2466975" y="4011676"/>
            <a:ext cx="2584450" cy="1289050"/>
          </a:xfrm>
          <a:custGeom>
            <a:avLst/>
            <a:gdLst/>
            <a:ahLst/>
            <a:cxnLst/>
            <a:rect l="l" t="t" r="r" b="b"/>
            <a:pathLst>
              <a:path w="2584450" h="1289050">
                <a:moveTo>
                  <a:pt x="2369566" y="0"/>
                </a:moveTo>
                <a:lnTo>
                  <a:pt x="214845" y="0"/>
                </a:lnTo>
                <a:lnTo>
                  <a:pt x="165583" y="5671"/>
                </a:lnTo>
                <a:lnTo>
                  <a:pt x="120362" y="21826"/>
                </a:lnTo>
                <a:lnTo>
                  <a:pt x="80470" y="47176"/>
                </a:lnTo>
                <a:lnTo>
                  <a:pt x="47199" y="80432"/>
                </a:lnTo>
                <a:lnTo>
                  <a:pt x="21837" y="120307"/>
                </a:lnTo>
                <a:lnTo>
                  <a:pt x="5674" y="165511"/>
                </a:lnTo>
                <a:lnTo>
                  <a:pt x="0" y="214756"/>
                </a:lnTo>
                <a:lnTo>
                  <a:pt x="0" y="1074166"/>
                </a:lnTo>
                <a:lnTo>
                  <a:pt x="5674" y="1123418"/>
                </a:lnTo>
                <a:lnTo>
                  <a:pt x="21837" y="1168640"/>
                </a:lnTo>
                <a:lnTo>
                  <a:pt x="47199" y="1208540"/>
                </a:lnTo>
                <a:lnTo>
                  <a:pt x="80470" y="1241823"/>
                </a:lnTo>
                <a:lnTo>
                  <a:pt x="120362" y="1267198"/>
                </a:lnTo>
                <a:lnTo>
                  <a:pt x="165583" y="1283371"/>
                </a:lnTo>
                <a:lnTo>
                  <a:pt x="214845" y="1289050"/>
                </a:lnTo>
                <a:lnTo>
                  <a:pt x="2369566" y="1289050"/>
                </a:lnTo>
                <a:lnTo>
                  <a:pt x="2418858" y="1283371"/>
                </a:lnTo>
                <a:lnTo>
                  <a:pt x="2464096" y="1267198"/>
                </a:lnTo>
                <a:lnTo>
                  <a:pt x="2503993" y="1241823"/>
                </a:lnTo>
                <a:lnTo>
                  <a:pt x="2537263" y="1208540"/>
                </a:lnTo>
                <a:lnTo>
                  <a:pt x="2562620" y="1168640"/>
                </a:lnTo>
                <a:lnTo>
                  <a:pt x="2578778" y="1123418"/>
                </a:lnTo>
                <a:lnTo>
                  <a:pt x="2584450" y="1074166"/>
                </a:lnTo>
                <a:lnTo>
                  <a:pt x="2584450" y="214756"/>
                </a:lnTo>
                <a:lnTo>
                  <a:pt x="2578778" y="165511"/>
                </a:lnTo>
                <a:lnTo>
                  <a:pt x="2562620" y="120307"/>
                </a:lnTo>
                <a:lnTo>
                  <a:pt x="2537263" y="80432"/>
                </a:lnTo>
                <a:lnTo>
                  <a:pt x="2503993" y="47176"/>
                </a:lnTo>
                <a:lnTo>
                  <a:pt x="2464096" y="21826"/>
                </a:lnTo>
                <a:lnTo>
                  <a:pt x="2418858" y="5671"/>
                </a:lnTo>
                <a:lnTo>
                  <a:pt x="2369566" y="0"/>
                </a:lnTo>
                <a:close/>
              </a:path>
            </a:pathLst>
          </a:custGeom>
          <a:solidFill>
            <a:srgbClr val="FFC000"/>
          </a:solidFill>
        </p:spPr>
        <p:txBody>
          <a:bodyPr wrap="square" lIns="0" tIns="0" rIns="0" bIns="0" rtlCol="0"/>
          <a:lstStyle/>
          <a:p>
            <a:endParaRPr/>
          </a:p>
        </p:txBody>
      </p:sp>
      <p:sp>
        <p:nvSpPr>
          <p:cNvPr id="4" name="object 4"/>
          <p:cNvSpPr/>
          <p:nvPr/>
        </p:nvSpPr>
        <p:spPr>
          <a:xfrm>
            <a:off x="2466975" y="4011676"/>
            <a:ext cx="2584450" cy="1289050"/>
          </a:xfrm>
          <a:custGeom>
            <a:avLst/>
            <a:gdLst/>
            <a:ahLst/>
            <a:cxnLst/>
            <a:rect l="l" t="t" r="r" b="b"/>
            <a:pathLst>
              <a:path w="2584450" h="1289050">
                <a:moveTo>
                  <a:pt x="0" y="214756"/>
                </a:moveTo>
                <a:lnTo>
                  <a:pt x="5674" y="165511"/>
                </a:lnTo>
                <a:lnTo>
                  <a:pt x="21837" y="120307"/>
                </a:lnTo>
                <a:lnTo>
                  <a:pt x="47199" y="80432"/>
                </a:lnTo>
                <a:lnTo>
                  <a:pt x="80470" y="47176"/>
                </a:lnTo>
                <a:lnTo>
                  <a:pt x="120362" y="21826"/>
                </a:lnTo>
                <a:lnTo>
                  <a:pt x="165583" y="5671"/>
                </a:lnTo>
                <a:lnTo>
                  <a:pt x="214845" y="0"/>
                </a:lnTo>
                <a:lnTo>
                  <a:pt x="2369566" y="0"/>
                </a:lnTo>
                <a:lnTo>
                  <a:pt x="2418858" y="5671"/>
                </a:lnTo>
                <a:lnTo>
                  <a:pt x="2464096" y="21826"/>
                </a:lnTo>
                <a:lnTo>
                  <a:pt x="2503993" y="47176"/>
                </a:lnTo>
                <a:lnTo>
                  <a:pt x="2537263" y="80432"/>
                </a:lnTo>
                <a:lnTo>
                  <a:pt x="2562620" y="120307"/>
                </a:lnTo>
                <a:lnTo>
                  <a:pt x="2578778" y="165511"/>
                </a:lnTo>
                <a:lnTo>
                  <a:pt x="2584450" y="214756"/>
                </a:lnTo>
                <a:lnTo>
                  <a:pt x="2584450" y="1074166"/>
                </a:lnTo>
                <a:lnTo>
                  <a:pt x="2578778" y="1123418"/>
                </a:lnTo>
                <a:lnTo>
                  <a:pt x="2562620" y="1168640"/>
                </a:lnTo>
                <a:lnTo>
                  <a:pt x="2537263" y="1208540"/>
                </a:lnTo>
                <a:lnTo>
                  <a:pt x="2503993" y="1241823"/>
                </a:lnTo>
                <a:lnTo>
                  <a:pt x="2464096" y="1267198"/>
                </a:lnTo>
                <a:lnTo>
                  <a:pt x="2418858" y="1283371"/>
                </a:lnTo>
                <a:lnTo>
                  <a:pt x="2369566" y="1289050"/>
                </a:lnTo>
                <a:lnTo>
                  <a:pt x="214845" y="1289050"/>
                </a:lnTo>
                <a:lnTo>
                  <a:pt x="165583" y="1283371"/>
                </a:lnTo>
                <a:lnTo>
                  <a:pt x="120362" y="1267198"/>
                </a:lnTo>
                <a:lnTo>
                  <a:pt x="80470" y="1241823"/>
                </a:lnTo>
                <a:lnTo>
                  <a:pt x="47199" y="1208540"/>
                </a:lnTo>
                <a:lnTo>
                  <a:pt x="21837" y="1168640"/>
                </a:lnTo>
                <a:lnTo>
                  <a:pt x="5674" y="1123418"/>
                </a:lnTo>
                <a:lnTo>
                  <a:pt x="0" y="1074166"/>
                </a:lnTo>
                <a:lnTo>
                  <a:pt x="0" y="214756"/>
                </a:lnTo>
                <a:close/>
              </a:path>
            </a:pathLst>
          </a:custGeom>
          <a:ln w="25400">
            <a:solidFill>
              <a:srgbClr val="229494"/>
            </a:solidFill>
          </a:ln>
        </p:spPr>
        <p:txBody>
          <a:bodyPr wrap="square" lIns="0" tIns="0" rIns="0" bIns="0" rtlCol="0"/>
          <a:lstStyle/>
          <a:p>
            <a:endParaRPr/>
          </a:p>
        </p:txBody>
      </p:sp>
      <p:sp>
        <p:nvSpPr>
          <p:cNvPr id="5" name="object 5"/>
          <p:cNvSpPr/>
          <p:nvPr/>
        </p:nvSpPr>
        <p:spPr>
          <a:xfrm>
            <a:off x="2359138" y="2334064"/>
            <a:ext cx="2664460" cy="1224280"/>
          </a:xfrm>
          <a:custGeom>
            <a:avLst/>
            <a:gdLst/>
            <a:ahLst/>
            <a:cxnLst/>
            <a:rect l="l" t="t" r="r" b="b"/>
            <a:pathLst>
              <a:path w="2664460" h="1224279">
                <a:moveTo>
                  <a:pt x="2459799" y="0"/>
                </a:moveTo>
                <a:lnTo>
                  <a:pt x="204000" y="0"/>
                </a:lnTo>
                <a:lnTo>
                  <a:pt x="157226" y="5386"/>
                </a:lnTo>
                <a:lnTo>
                  <a:pt x="114287" y="20730"/>
                </a:lnTo>
                <a:lnTo>
                  <a:pt x="76410" y="44806"/>
                </a:lnTo>
                <a:lnTo>
                  <a:pt x="44817" y="76392"/>
                </a:lnTo>
                <a:lnTo>
                  <a:pt x="20735" y="114262"/>
                </a:lnTo>
                <a:lnTo>
                  <a:pt x="5388" y="157194"/>
                </a:lnTo>
                <a:lnTo>
                  <a:pt x="0" y="203962"/>
                </a:lnTo>
                <a:lnTo>
                  <a:pt x="0" y="1019937"/>
                </a:lnTo>
                <a:lnTo>
                  <a:pt x="5388" y="1066711"/>
                </a:lnTo>
                <a:lnTo>
                  <a:pt x="20735" y="1109661"/>
                </a:lnTo>
                <a:lnTo>
                  <a:pt x="44817" y="1147556"/>
                </a:lnTo>
                <a:lnTo>
                  <a:pt x="76410" y="1179169"/>
                </a:lnTo>
                <a:lnTo>
                  <a:pt x="114287" y="1203270"/>
                </a:lnTo>
                <a:lnTo>
                  <a:pt x="157226" y="1218632"/>
                </a:lnTo>
                <a:lnTo>
                  <a:pt x="204000" y="1224026"/>
                </a:lnTo>
                <a:lnTo>
                  <a:pt x="2459799" y="1224026"/>
                </a:lnTo>
                <a:lnTo>
                  <a:pt x="2506574" y="1218632"/>
                </a:lnTo>
                <a:lnTo>
                  <a:pt x="2549523" y="1203270"/>
                </a:lnTo>
                <a:lnTo>
                  <a:pt x="2587418" y="1179169"/>
                </a:lnTo>
                <a:lnTo>
                  <a:pt x="2619031" y="1147556"/>
                </a:lnTo>
                <a:lnTo>
                  <a:pt x="2643133" y="1109661"/>
                </a:lnTo>
                <a:lnTo>
                  <a:pt x="2658494" y="1066711"/>
                </a:lnTo>
                <a:lnTo>
                  <a:pt x="2663888" y="1019937"/>
                </a:lnTo>
                <a:lnTo>
                  <a:pt x="2663888" y="203962"/>
                </a:lnTo>
                <a:lnTo>
                  <a:pt x="2658494" y="157194"/>
                </a:lnTo>
                <a:lnTo>
                  <a:pt x="2643133" y="114262"/>
                </a:lnTo>
                <a:lnTo>
                  <a:pt x="2619031" y="76392"/>
                </a:lnTo>
                <a:lnTo>
                  <a:pt x="2587418" y="44806"/>
                </a:lnTo>
                <a:lnTo>
                  <a:pt x="2549523" y="20730"/>
                </a:lnTo>
                <a:lnTo>
                  <a:pt x="2506574" y="5386"/>
                </a:lnTo>
                <a:lnTo>
                  <a:pt x="2459799" y="0"/>
                </a:lnTo>
                <a:close/>
              </a:path>
            </a:pathLst>
          </a:custGeom>
          <a:solidFill>
            <a:srgbClr val="FFC000"/>
          </a:solidFill>
        </p:spPr>
        <p:txBody>
          <a:bodyPr wrap="square" lIns="0" tIns="0" rIns="0" bIns="0" rtlCol="0"/>
          <a:lstStyle/>
          <a:p>
            <a:endParaRPr/>
          </a:p>
        </p:txBody>
      </p:sp>
      <p:sp>
        <p:nvSpPr>
          <p:cNvPr id="6" name="object 6"/>
          <p:cNvSpPr/>
          <p:nvPr/>
        </p:nvSpPr>
        <p:spPr>
          <a:xfrm>
            <a:off x="2351087" y="2343150"/>
            <a:ext cx="2664460" cy="1224280"/>
          </a:xfrm>
          <a:custGeom>
            <a:avLst/>
            <a:gdLst/>
            <a:ahLst/>
            <a:cxnLst/>
            <a:rect l="l" t="t" r="r" b="b"/>
            <a:pathLst>
              <a:path w="2664460" h="1224279">
                <a:moveTo>
                  <a:pt x="0" y="203962"/>
                </a:moveTo>
                <a:lnTo>
                  <a:pt x="5388" y="157194"/>
                </a:lnTo>
                <a:lnTo>
                  <a:pt x="20735" y="114262"/>
                </a:lnTo>
                <a:lnTo>
                  <a:pt x="44817" y="76392"/>
                </a:lnTo>
                <a:lnTo>
                  <a:pt x="76410" y="44806"/>
                </a:lnTo>
                <a:lnTo>
                  <a:pt x="114287" y="20730"/>
                </a:lnTo>
                <a:lnTo>
                  <a:pt x="157226" y="5386"/>
                </a:lnTo>
                <a:lnTo>
                  <a:pt x="204000" y="0"/>
                </a:lnTo>
                <a:lnTo>
                  <a:pt x="2459799" y="0"/>
                </a:lnTo>
                <a:lnTo>
                  <a:pt x="2506574" y="5386"/>
                </a:lnTo>
                <a:lnTo>
                  <a:pt x="2549523" y="20730"/>
                </a:lnTo>
                <a:lnTo>
                  <a:pt x="2587418" y="44806"/>
                </a:lnTo>
                <a:lnTo>
                  <a:pt x="2619031" y="76392"/>
                </a:lnTo>
                <a:lnTo>
                  <a:pt x="2643133" y="114262"/>
                </a:lnTo>
                <a:lnTo>
                  <a:pt x="2658494" y="157194"/>
                </a:lnTo>
                <a:lnTo>
                  <a:pt x="2663888" y="203962"/>
                </a:lnTo>
                <a:lnTo>
                  <a:pt x="2663888" y="1019937"/>
                </a:lnTo>
                <a:lnTo>
                  <a:pt x="2658494" y="1066711"/>
                </a:lnTo>
                <a:lnTo>
                  <a:pt x="2643133" y="1109661"/>
                </a:lnTo>
                <a:lnTo>
                  <a:pt x="2619031" y="1147556"/>
                </a:lnTo>
                <a:lnTo>
                  <a:pt x="2587418" y="1179169"/>
                </a:lnTo>
                <a:lnTo>
                  <a:pt x="2549523" y="1203270"/>
                </a:lnTo>
                <a:lnTo>
                  <a:pt x="2506574" y="1218632"/>
                </a:lnTo>
                <a:lnTo>
                  <a:pt x="2459799" y="1224026"/>
                </a:lnTo>
                <a:lnTo>
                  <a:pt x="204000" y="1224026"/>
                </a:lnTo>
                <a:lnTo>
                  <a:pt x="157226" y="1218632"/>
                </a:lnTo>
                <a:lnTo>
                  <a:pt x="114287" y="1203270"/>
                </a:lnTo>
                <a:lnTo>
                  <a:pt x="76410" y="1179169"/>
                </a:lnTo>
                <a:lnTo>
                  <a:pt x="44817" y="1147556"/>
                </a:lnTo>
                <a:lnTo>
                  <a:pt x="20735" y="1109661"/>
                </a:lnTo>
                <a:lnTo>
                  <a:pt x="5388" y="1066711"/>
                </a:lnTo>
                <a:lnTo>
                  <a:pt x="0" y="1019937"/>
                </a:lnTo>
                <a:lnTo>
                  <a:pt x="0" y="203962"/>
                </a:lnTo>
                <a:close/>
              </a:path>
            </a:pathLst>
          </a:custGeom>
          <a:ln w="25400">
            <a:solidFill>
              <a:srgbClr val="229494"/>
            </a:solidFill>
          </a:ln>
        </p:spPr>
        <p:txBody>
          <a:bodyPr wrap="square" lIns="0" tIns="0" rIns="0" bIns="0" rtlCol="0"/>
          <a:lstStyle/>
          <a:p>
            <a:endParaRPr/>
          </a:p>
        </p:txBody>
      </p:sp>
      <p:sp>
        <p:nvSpPr>
          <p:cNvPr id="7" name="object 7"/>
          <p:cNvSpPr/>
          <p:nvPr/>
        </p:nvSpPr>
        <p:spPr>
          <a:xfrm>
            <a:off x="3372592" y="3191132"/>
            <a:ext cx="38100" cy="15875"/>
          </a:xfrm>
          <a:custGeom>
            <a:avLst/>
            <a:gdLst/>
            <a:ahLst/>
            <a:cxnLst/>
            <a:rect l="l" t="t" r="r" b="b"/>
            <a:pathLst>
              <a:path w="38100" h="15875">
                <a:moveTo>
                  <a:pt x="0" y="15859"/>
                </a:moveTo>
                <a:lnTo>
                  <a:pt x="37629" y="0"/>
                </a:lnTo>
              </a:path>
            </a:pathLst>
          </a:custGeom>
          <a:ln w="7923">
            <a:solidFill>
              <a:srgbClr val="000000"/>
            </a:solidFill>
          </a:ln>
        </p:spPr>
        <p:txBody>
          <a:bodyPr wrap="square" lIns="0" tIns="0" rIns="0" bIns="0" rtlCol="0"/>
          <a:lstStyle/>
          <a:p>
            <a:endParaRPr/>
          </a:p>
        </p:txBody>
      </p:sp>
      <p:sp>
        <p:nvSpPr>
          <p:cNvPr id="8" name="object 8"/>
          <p:cNvSpPr/>
          <p:nvPr/>
        </p:nvSpPr>
        <p:spPr>
          <a:xfrm>
            <a:off x="3410222" y="3194908"/>
            <a:ext cx="53975" cy="229235"/>
          </a:xfrm>
          <a:custGeom>
            <a:avLst/>
            <a:gdLst/>
            <a:ahLst/>
            <a:cxnLst/>
            <a:rect l="l" t="t" r="r" b="b"/>
            <a:pathLst>
              <a:path w="53975" h="229235">
                <a:moveTo>
                  <a:pt x="0" y="0"/>
                </a:moveTo>
                <a:lnTo>
                  <a:pt x="53693" y="228836"/>
                </a:lnTo>
              </a:path>
            </a:pathLst>
          </a:custGeom>
          <a:ln w="19810">
            <a:solidFill>
              <a:srgbClr val="000000"/>
            </a:solidFill>
          </a:ln>
        </p:spPr>
        <p:txBody>
          <a:bodyPr wrap="square" lIns="0" tIns="0" rIns="0" bIns="0" rtlCol="0"/>
          <a:lstStyle/>
          <a:p>
            <a:endParaRPr/>
          </a:p>
        </p:txBody>
      </p:sp>
      <p:sp>
        <p:nvSpPr>
          <p:cNvPr id="9" name="object 9"/>
          <p:cNvSpPr/>
          <p:nvPr/>
        </p:nvSpPr>
        <p:spPr>
          <a:xfrm>
            <a:off x="3468935" y="2816535"/>
            <a:ext cx="69215" cy="607695"/>
          </a:xfrm>
          <a:custGeom>
            <a:avLst/>
            <a:gdLst/>
            <a:ahLst/>
            <a:cxnLst/>
            <a:rect l="l" t="t" r="r" b="b"/>
            <a:pathLst>
              <a:path w="69214" h="607695">
                <a:moveTo>
                  <a:pt x="0" y="607210"/>
                </a:moveTo>
                <a:lnTo>
                  <a:pt x="68733" y="0"/>
                </a:lnTo>
              </a:path>
            </a:pathLst>
          </a:custGeom>
          <a:ln w="10003">
            <a:solidFill>
              <a:srgbClr val="000000"/>
            </a:solidFill>
          </a:ln>
        </p:spPr>
        <p:txBody>
          <a:bodyPr wrap="square" lIns="0" tIns="0" rIns="0" bIns="0" rtlCol="0"/>
          <a:lstStyle/>
          <a:p>
            <a:endParaRPr/>
          </a:p>
        </p:txBody>
      </p:sp>
      <p:sp>
        <p:nvSpPr>
          <p:cNvPr id="10" name="object 10"/>
          <p:cNvSpPr/>
          <p:nvPr/>
        </p:nvSpPr>
        <p:spPr>
          <a:xfrm>
            <a:off x="3537667" y="2816534"/>
            <a:ext cx="969644" cy="0"/>
          </a:xfrm>
          <a:custGeom>
            <a:avLst/>
            <a:gdLst/>
            <a:ahLst/>
            <a:cxnLst/>
            <a:rect l="l" t="t" r="r" b="b"/>
            <a:pathLst>
              <a:path w="969644">
                <a:moveTo>
                  <a:pt x="0" y="0"/>
                </a:moveTo>
                <a:lnTo>
                  <a:pt x="969370" y="0"/>
                </a:lnTo>
              </a:path>
            </a:pathLst>
          </a:custGeom>
          <a:ln w="7548">
            <a:solidFill>
              <a:srgbClr val="000000"/>
            </a:solidFill>
          </a:ln>
        </p:spPr>
        <p:txBody>
          <a:bodyPr wrap="square" lIns="0" tIns="0" rIns="0" bIns="0" rtlCol="0"/>
          <a:lstStyle/>
          <a:p>
            <a:endParaRPr/>
          </a:p>
        </p:txBody>
      </p:sp>
      <p:sp>
        <p:nvSpPr>
          <p:cNvPr id="11" name="object 11"/>
          <p:cNvSpPr/>
          <p:nvPr/>
        </p:nvSpPr>
        <p:spPr>
          <a:xfrm>
            <a:off x="3347513" y="2789723"/>
            <a:ext cx="1180465" cy="0"/>
          </a:xfrm>
          <a:custGeom>
            <a:avLst/>
            <a:gdLst/>
            <a:ahLst/>
            <a:cxnLst/>
            <a:rect l="l" t="t" r="r" b="b"/>
            <a:pathLst>
              <a:path w="1180464">
                <a:moveTo>
                  <a:pt x="0" y="0"/>
                </a:moveTo>
                <a:lnTo>
                  <a:pt x="1180107" y="0"/>
                </a:lnTo>
              </a:path>
            </a:pathLst>
          </a:custGeom>
          <a:ln w="7548">
            <a:solidFill>
              <a:srgbClr val="000000"/>
            </a:solidFill>
          </a:ln>
        </p:spPr>
        <p:txBody>
          <a:bodyPr wrap="square" lIns="0" tIns="0" rIns="0" bIns="0" rtlCol="0"/>
          <a:lstStyle/>
          <a:p>
            <a:endParaRPr/>
          </a:p>
        </p:txBody>
      </p:sp>
      <p:sp>
        <p:nvSpPr>
          <p:cNvPr id="12" name="object 12"/>
          <p:cNvSpPr txBox="1"/>
          <p:nvPr/>
        </p:nvSpPr>
        <p:spPr>
          <a:xfrm>
            <a:off x="3559084" y="3134733"/>
            <a:ext cx="902969" cy="283210"/>
          </a:xfrm>
          <a:prstGeom prst="rect">
            <a:avLst/>
          </a:prstGeom>
        </p:spPr>
        <p:txBody>
          <a:bodyPr vert="horz" wrap="square" lIns="0" tIns="11430" rIns="0" bIns="0" rtlCol="0">
            <a:spAutoFit/>
          </a:bodyPr>
          <a:lstStyle/>
          <a:p>
            <a:pPr marL="12700">
              <a:spcBef>
                <a:spcPts val="90"/>
              </a:spcBef>
              <a:tabLst>
                <a:tab pos="612140" algn="l"/>
              </a:tabLst>
            </a:pPr>
            <a:r>
              <a:rPr sz="1700" b="1" spc="235" dirty="0">
                <a:latin typeface="Arial"/>
                <a:cs typeface="Arial"/>
              </a:rPr>
              <a:t>n</a:t>
            </a:r>
            <a:r>
              <a:rPr b="1" spc="300" baseline="-18518" dirty="0">
                <a:latin typeface="Times New Roman"/>
                <a:cs typeface="Times New Roman"/>
              </a:rPr>
              <a:t>1</a:t>
            </a:r>
            <a:r>
              <a:rPr b="1" baseline="-18518" dirty="0">
                <a:latin typeface="Times New Roman"/>
                <a:cs typeface="Times New Roman"/>
              </a:rPr>
              <a:t>	</a:t>
            </a:r>
            <a:r>
              <a:rPr sz="1700" b="1" spc="335" dirty="0">
                <a:latin typeface="Arial"/>
                <a:cs typeface="Arial"/>
              </a:rPr>
              <a:t>n</a:t>
            </a:r>
            <a:r>
              <a:rPr b="1" spc="300" baseline="-18518" dirty="0">
                <a:latin typeface="Times New Roman"/>
                <a:cs typeface="Times New Roman"/>
              </a:rPr>
              <a:t>2</a:t>
            </a:r>
            <a:endParaRPr baseline="-18518" dirty="0">
              <a:latin typeface="Times New Roman"/>
              <a:cs typeface="Times New Roman"/>
            </a:endParaRPr>
          </a:p>
        </p:txBody>
      </p:sp>
      <p:sp>
        <p:nvSpPr>
          <p:cNvPr id="13" name="object 13"/>
          <p:cNvSpPr txBox="1"/>
          <p:nvPr/>
        </p:nvSpPr>
        <p:spPr>
          <a:xfrm>
            <a:off x="3563100" y="2743143"/>
            <a:ext cx="902969" cy="283210"/>
          </a:xfrm>
          <a:prstGeom prst="rect">
            <a:avLst/>
          </a:prstGeom>
        </p:spPr>
        <p:txBody>
          <a:bodyPr vert="horz" wrap="square" lIns="0" tIns="11430" rIns="0" bIns="0" rtlCol="0">
            <a:spAutoFit/>
          </a:bodyPr>
          <a:lstStyle/>
          <a:p>
            <a:pPr marL="12700">
              <a:spcBef>
                <a:spcPts val="90"/>
              </a:spcBef>
              <a:tabLst>
                <a:tab pos="621665" algn="l"/>
              </a:tabLst>
            </a:pPr>
            <a:r>
              <a:rPr sz="2550" b="1" spc="532" baseline="-24509" dirty="0">
                <a:latin typeface="Arial"/>
                <a:cs typeface="Arial"/>
              </a:rPr>
              <a:t>s</a:t>
            </a:r>
            <a:r>
              <a:rPr sz="1200" b="1" spc="200" dirty="0">
                <a:latin typeface="Times New Roman"/>
                <a:cs typeface="Times New Roman"/>
              </a:rPr>
              <a:t>2</a:t>
            </a:r>
            <a:r>
              <a:rPr sz="1200" b="1" dirty="0">
                <a:latin typeface="Times New Roman"/>
                <a:cs typeface="Times New Roman"/>
              </a:rPr>
              <a:t>	</a:t>
            </a:r>
            <a:r>
              <a:rPr sz="2550" b="1" spc="532" baseline="-24509" dirty="0">
                <a:latin typeface="Arial"/>
                <a:cs typeface="Arial"/>
              </a:rPr>
              <a:t>s</a:t>
            </a:r>
            <a:r>
              <a:rPr sz="1200" b="1" spc="200" dirty="0">
                <a:latin typeface="Times New Roman"/>
                <a:cs typeface="Times New Roman"/>
              </a:rPr>
              <a:t>2</a:t>
            </a:r>
            <a:endParaRPr sz="1200">
              <a:latin typeface="Times New Roman"/>
              <a:cs typeface="Times New Roman"/>
            </a:endParaRPr>
          </a:p>
        </p:txBody>
      </p:sp>
      <p:sp>
        <p:nvSpPr>
          <p:cNvPr id="14" name="object 14"/>
          <p:cNvSpPr txBox="1"/>
          <p:nvPr/>
        </p:nvSpPr>
        <p:spPr>
          <a:xfrm>
            <a:off x="3547055" y="2893435"/>
            <a:ext cx="919480" cy="283210"/>
          </a:xfrm>
          <a:prstGeom prst="rect">
            <a:avLst/>
          </a:prstGeom>
        </p:spPr>
        <p:txBody>
          <a:bodyPr vert="horz" wrap="square" lIns="0" tIns="11430" rIns="0" bIns="0" rtlCol="0">
            <a:spAutoFit/>
          </a:bodyPr>
          <a:lstStyle/>
          <a:p>
            <a:pPr marL="12700">
              <a:spcBef>
                <a:spcPts val="90"/>
              </a:spcBef>
              <a:tabLst>
                <a:tab pos="803910" algn="l"/>
              </a:tabLst>
            </a:pPr>
            <a:r>
              <a:rPr sz="1200" b="1" u="sng" spc="100" dirty="0">
                <a:uFill>
                  <a:solidFill>
                    <a:srgbClr val="000000"/>
                  </a:solidFill>
                </a:uFill>
                <a:latin typeface="Times New Roman"/>
                <a:cs typeface="Times New Roman"/>
              </a:rPr>
              <a:t>   </a:t>
            </a:r>
            <a:r>
              <a:rPr sz="1200" b="1" u="sng" spc="30" dirty="0">
                <a:uFill>
                  <a:solidFill>
                    <a:srgbClr val="000000"/>
                  </a:solidFill>
                </a:uFill>
                <a:latin typeface="Times New Roman"/>
                <a:cs typeface="Times New Roman"/>
              </a:rPr>
              <a:t> </a:t>
            </a:r>
            <a:r>
              <a:rPr sz="1200" b="1" u="sng" spc="200" dirty="0">
                <a:uFill>
                  <a:solidFill>
                    <a:srgbClr val="000000"/>
                  </a:solidFill>
                </a:uFill>
                <a:latin typeface="Times New Roman"/>
                <a:cs typeface="Times New Roman"/>
              </a:rPr>
              <a:t>1</a:t>
            </a:r>
            <a:r>
              <a:rPr sz="1200" b="1" dirty="0">
                <a:latin typeface="Times New Roman"/>
                <a:cs typeface="Times New Roman"/>
              </a:rPr>
              <a:t>  </a:t>
            </a:r>
            <a:r>
              <a:rPr sz="1200" b="1" spc="-35" dirty="0">
                <a:latin typeface="Times New Roman"/>
                <a:cs typeface="Times New Roman"/>
              </a:rPr>
              <a:t> </a:t>
            </a:r>
            <a:r>
              <a:rPr lang="fr-FR" sz="1600" b="1" spc="-35" dirty="0">
                <a:latin typeface="Times New Roman"/>
                <a:cs typeface="Times New Roman"/>
              </a:rPr>
              <a:t>+</a:t>
            </a:r>
            <a:r>
              <a:rPr sz="2550" spc="202" baseline="-21241" dirty="0">
                <a:latin typeface="Times New Roman"/>
                <a:cs typeface="Times New Roman"/>
              </a:rPr>
              <a:t> </a:t>
            </a:r>
            <a:r>
              <a:rPr sz="1200" b="1" u="sng" spc="100" dirty="0">
                <a:uFill>
                  <a:solidFill>
                    <a:srgbClr val="000000"/>
                  </a:solidFill>
                </a:uFill>
                <a:latin typeface="Times New Roman"/>
                <a:cs typeface="Times New Roman"/>
              </a:rPr>
              <a:t> </a:t>
            </a:r>
            <a:r>
              <a:rPr sz="1200" b="1" u="sng" dirty="0">
                <a:uFill>
                  <a:solidFill>
                    <a:srgbClr val="000000"/>
                  </a:solidFill>
                </a:uFill>
                <a:latin typeface="Times New Roman"/>
                <a:cs typeface="Times New Roman"/>
              </a:rPr>
              <a:t>	</a:t>
            </a:r>
            <a:r>
              <a:rPr sz="1200" b="1" u="sng" spc="200" dirty="0">
                <a:uFill>
                  <a:solidFill>
                    <a:srgbClr val="000000"/>
                  </a:solidFill>
                </a:uFill>
                <a:latin typeface="Times New Roman"/>
                <a:cs typeface="Times New Roman"/>
              </a:rPr>
              <a:t>2</a:t>
            </a:r>
            <a:endParaRPr sz="1200" dirty="0">
              <a:latin typeface="Times New Roman"/>
              <a:cs typeface="Times New Roman"/>
            </a:endParaRPr>
          </a:p>
        </p:txBody>
      </p:sp>
      <p:sp>
        <p:nvSpPr>
          <p:cNvPr id="15" name="object 15"/>
          <p:cNvSpPr txBox="1"/>
          <p:nvPr/>
        </p:nvSpPr>
        <p:spPr>
          <a:xfrm>
            <a:off x="3425198" y="2481830"/>
            <a:ext cx="1146803" cy="273152"/>
          </a:xfrm>
          <a:prstGeom prst="rect">
            <a:avLst/>
          </a:prstGeom>
        </p:spPr>
        <p:txBody>
          <a:bodyPr vert="horz" wrap="square" lIns="0" tIns="11430" rIns="0" bIns="0" rtlCol="0">
            <a:spAutoFit/>
          </a:bodyPr>
          <a:lstStyle/>
          <a:p>
            <a:pPr marL="12700">
              <a:spcBef>
                <a:spcPts val="90"/>
              </a:spcBef>
            </a:pPr>
            <a:r>
              <a:rPr sz="1700" b="1" spc="295" dirty="0">
                <a:latin typeface="Arial"/>
                <a:cs typeface="Arial"/>
              </a:rPr>
              <a:t>m</a:t>
            </a:r>
            <a:r>
              <a:rPr b="1" spc="442" baseline="-18518" dirty="0">
                <a:latin typeface="Times New Roman"/>
                <a:cs typeface="Times New Roman"/>
              </a:rPr>
              <a:t>1 </a:t>
            </a:r>
            <a:r>
              <a:rPr sz="1700" b="1" i="1" spc="295" dirty="0">
                <a:latin typeface="Symbol"/>
                <a:cs typeface="Symbol"/>
              </a:rPr>
              <a:t></a:t>
            </a:r>
            <a:r>
              <a:rPr sz="1700" b="1" i="1" spc="-150" dirty="0">
                <a:latin typeface="Times New Roman"/>
                <a:cs typeface="Times New Roman"/>
              </a:rPr>
              <a:t> </a:t>
            </a:r>
            <a:r>
              <a:rPr sz="1700" b="1" spc="345" dirty="0">
                <a:latin typeface="Arial"/>
                <a:cs typeface="Arial"/>
              </a:rPr>
              <a:t>m</a:t>
            </a:r>
            <a:r>
              <a:rPr b="1" spc="517" baseline="-20833" dirty="0">
                <a:latin typeface="Times New Roman"/>
                <a:cs typeface="Times New Roman"/>
              </a:rPr>
              <a:t>2</a:t>
            </a:r>
            <a:r>
              <a:rPr lang="fr-FR" b="1" spc="517" baseline="-20833" dirty="0">
                <a:latin typeface="Times New Roman"/>
                <a:cs typeface="Times New Roman"/>
              </a:rPr>
              <a:t> </a:t>
            </a:r>
            <a:endParaRPr baseline="-20833" dirty="0">
              <a:latin typeface="Times New Roman"/>
              <a:cs typeface="Times New Roman"/>
            </a:endParaRPr>
          </a:p>
        </p:txBody>
      </p:sp>
      <p:sp>
        <p:nvSpPr>
          <p:cNvPr id="16" name="object 16"/>
          <p:cNvSpPr txBox="1"/>
          <p:nvPr/>
        </p:nvSpPr>
        <p:spPr>
          <a:xfrm>
            <a:off x="2911335" y="2619284"/>
            <a:ext cx="374015" cy="283210"/>
          </a:xfrm>
          <a:prstGeom prst="rect">
            <a:avLst/>
          </a:prstGeom>
        </p:spPr>
        <p:txBody>
          <a:bodyPr vert="horz" wrap="square" lIns="0" tIns="11430" rIns="0" bIns="0" rtlCol="0">
            <a:spAutoFit/>
          </a:bodyPr>
          <a:lstStyle/>
          <a:p>
            <a:pPr marL="12700">
              <a:spcBef>
                <a:spcPts val="90"/>
              </a:spcBef>
            </a:pPr>
            <a:r>
              <a:rPr sz="1700" b="1" i="1" spc="235" dirty="0">
                <a:latin typeface="Symbol"/>
                <a:cs typeface="Symbol"/>
              </a:rPr>
              <a:t></a:t>
            </a:r>
            <a:r>
              <a:rPr sz="1700" b="1" i="1" spc="15" dirty="0">
                <a:latin typeface="Times New Roman"/>
                <a:cs typeface="Times New Roman"/>
              </a:rPr>
              <a:t> </a:t>
            </a:r>
            <a:r>
              <a:rPr sz="1700" b="1" i="1" spc="295" dirty="0">
                <a:latin typeface="Symbol"/>
                <a:cs typeface="Symbol"/>
              </a:rPr>
              <a:t></a:t>
            </a:r>
            <a:endParaRPr sz="1700" dirty="0">
              <a:latin typeface="Symbol"/>
              <a:cs typeface="Symbol"/>
            </a:endParaRPr>
          </a:p>
        </p:txBody>
      </p:sp>
      <p:sp>
        <p:nvSpPr>
          <p:cNvPr id="17" name="object 17"/>
          <p:cNvSpPr txBox="1"/>
          <p:nvPr/>
        </p:nvSpPr>
        <p:spPr>
          <a:xfrm>
            <a:off x="2429968" y="1295528"/>
            <a:ext cx="7926705" cy="948055"/>
          </a:xfrm>
          <a:prstGeom prst="rect">
            <a:avLst/>
          </a:prstGeom>
        </p:spPr>
        <p:txBody>
          <a:bodyPr vert="horz" wrap="square" lIns="0" tIns="12700" rIns="0" bIns="0" rtlCol="0">
            <a:spAutoFit/>
          </a:bodyPr>
          <a:lstStyle/>
          <a:p>
            <a:pPr marL="156845" marR="372110">
              <a:spcBef>
                <a:spcPts val="100"/>
              </a:spcBef>
              <a:tabLst>
                <a:tab pos="1292225" algn="l"/>
                <a:tab pos="1511935" algn="l"/>
                <a:tab pos="1932305" algn="l"/>
                <a:tab pos="3014980" algn="l"/>
                <a:tab pos="3338195" algn="l"/>
                <a:tab pos="3950335" algn="l"/>
                <a:tab pos="4461510" algn="l"/>
                <a:tab pos="5494655" algn="l"/>
                <a:tab pos="6197600" algn="l"/>
                <a:tab pos="7393940" algn="l"/>
              </a:tabLst>
            </a:pPr>
            <a:r>
              <a:rPr b="1" i="1" dirty="0">
                <a:solidFill>
                  <a:srgbClr val="5F5F5F"/>
                </a:solidFill>
                <a:latin typeface="Arial"/>
                <a:cs typeface="Arial"/>
              </a:rPr>
              <a:t>Q</a:t>
            </a:r>
            <a:r>
              <a:rPr b="1" i="1" spc="5" dirty="0">
                <a:solidFill>
                  <a:srgbClr val="5F5F5F"/>
                </a:solidFill>
                <a:latin typeface="Arial"/>
                <a:cs typeface="Arial"/>
              </a:rPr>
              <a:t>u</a:t>
            </a:r>
            <a:r>
              <a:rPr b="1" i="1" spc="-5" dirty="0">
                <a:solidFill>
                  <a:srgbClr val="5F5F5F"/>
                </a:solidFill>
                <a:latin typeface="Arial"/>
                <a:cs typeface="Arial"/>
              </a:rPr>
              <a:t>e</a:t>
            </a:r>
            <a:r>
              <a:rPr b="1" i="1" spc="-15" dirty="0">
                <a:solidFill>
                  <a:srgbClr val="5F5F5F"/>
                </a:solidFill>
                <a:latin typeface="Arial"/>
                <a:cs typeface="Arial"/>
              </a:rPr>
              <a:t>s</a:t>
            </a:r>
            <a:r>
              <a:rPr b="1" i="1" dirty="0">
                <a:solidFill>
                  <a:srgbClr val="5F5F5F"/>
                </a:solidFill>
                <a:latin typeface="Arial"/>
                <a:cs typeface="Arial"/>
              </a:rPr>
              <a:t>ti</a:t>
            </a:r>
            <a:r>
              <a:rPr b="1" i="1" spc="5" dirty="0">
                <a:solidFill>
                  <a:srgbClr val="5F5F5F"/>
                </a:solidFill>
                <a:latin typeface="Arial"/>
                <a:cs typeface="Arial"/>
              </a:rPr>
              <a:t>o</a:t>
            </a:r>
            <a:r>
              <a:rPr b="1" i="1" dirty="0">
                <a:solidFill>
                  <a:srgbClr val="5F5F5F"/>
                </a:solidFill>
                <a:latin typeface="Arial"/>
                <a:cs typeface="Arial"/>
              </a:rPr>
              <a:t>n	:	</a:t>
            </a:r>
            <a:r>
              <a:rPr spc="-20" dirty="0">
                <a:latin typeface="Arial"/>
                <a:cs typeface="Arial"/>
              </a:rPr>
              <a:t>E</a:t>
            </a:r>
            <a:r>
              <a:rPr spc="-5" dirty="0">
                <a:latin typeface="Arial"/>
                <a:cs typeface="Arial"/>
              </a:rPr>
              <a:t>n</a:t>
            </a:r>
            <a:r>
              <a:rPr dirty="0">
                <a:latin typeface="Arial"/>
                <a:cs typeface="Arial"/>
              </a:rPr>
              <a:t>	</a:t>
            </a:r>
            <a:r>
              <a:rPr spc="-5" dirty="0">
                <a:latin typeface="Arial"/>
                <a:cs typeface="Arial"/>
              </a:rPr>
              <a:t>m</a:t>
            </a:r>
            <a:r>
              <a:rPr dirty="0">
                <a:latin typeface="Arial"/>
                <a:cs typeface="Arial"/>
              </a:rPr>
              <a:t>o</a:t>
            </a:r>
            <a:r>
              <a:rPr spc="-15" dirty="0">
                <a:latin typeface="Arial"/>
                <a:cs typeface="Arial"/>
              </a:rPr>
              <a:t>y</a:t>
            </a:r>
            <a:r>
              <a:rPr spc="-5" dirty="0">
                <a:latin typeface="Arial"/>
                <a:cs typeface="Arial"/>
              </a:rPr>
              <a:t>enne</a:t>
            </a:r>
            <a:r>
              <a:rPr dirty="0">
                <a:latin typeface="Arial"/>
                <a:cs typeface="Arial"/>
              </a:rPr>
              <a:t>	l</a:t>
            </a:r>
            <a:r>
              <a:rPr spc="-5" dirty="0">
                <a:latin typeface="Arial"/>
                <a:cs typeface="Arial"/>
              </a:rPr>
              <a:t>a</a:t>
            </a:r>
            <a:r>
              <a:rPr dirty="0">
                <a:latin typeface="Arial"/>
                <a:cs typeface="Arial"/>
              </a:rPr>
              <a:t>	</a:t>
            </a:r>
            <a:r>
              <a:rPr spc="-5" dirty="0">
                <a:latin typeface="Arial"/>
                <a:cs typeface="Arial"/>
              </a:rPr>
              <a:t>tai</a:t>
            </a:r>
            <a:r>
              <a:rPr spc="-15" dirty="0">
                <a:latin typeface="Arial"/>
                <a:cs typeface="Arial"/>
              </a:rPr>
              <a:t>l</a:t>
            </a:r>
            <a:r>
              <a:rPr spc="-5" dirty="0">
                <a:latin typeface="Arial"/>
                <a:cs typeface="Arial"/>
              </a:rPr>
              <a:t>le</a:t>
            </a:r>
            <a:r>
              <a:rPr dirty="0">
                <a:latin typeface="Arial"/>
                <a:cs typeface="Arial"/>
              </a:rPr>
              <a:t>	</a:t>
            </a:r>
            <a:r>
              <a:rPr spc="-10" dirty="0">
                <a:latin typeface="Arial"/>
                <a:cs typeface="Arial"/>
              </a:rPr>
              <a:t>de</a:t>
            </a:r>
            <a:r>
              <a:rPr spc="-5" dirty="0">
                <a:latin typeface="Arial"/>
                <a:cs typeface="Arial"/>
              </a:rPr>
              <a:t>s</a:t>
            </a:r>
            <a:r>
              <a:rPr dirty="0">
                <a:latin typeface="Arial"/>
                <a:cs typeface="Arial"/>
              </a:rPr>
              <a:t>	in</a:t>
            </a:r>
            <a:r>
              <a:rPr spc="-5" dirty="0">
                <a:latin typeface="Arial"/>
                <a:cs typeface="Arial"/>
              </a:rPr>
              <a:t>d</a:t>
            </a:r>
            <a:r>
              <a:rPr spc="-15" dirty="0">
                <a:latin typeface="Arial"/>
                <a:cs typeface="Arial"/>
              </a:rPr>
              <a:t>i</a:t>
            </a:r>
            <a:r>
              <a:rPr spc="-5" dirty="0">
                <a:latin typeface="Arial"/>
                <a:cs typeface="Arial"/>
              </a:rPr>
              <a:t>vidus</a:t>
            </a:r>
            <a:r>
              <a:rPr dirty="0">
                <a:latin typeface="Arial"/>
                <a:cs typeface="Arial"/>
              </a:rPr>
              <a:t>	</a:t>
            </a:r>
            <a:r>
              <a:rPr spc="-5" dirty="0">
                <a:latin typeface="Arial"/>
                <a:cs typeface="Arial"/>
              </a:rPr>
              <a:t>d’u</a:t>
            </a:r>
            <a:r>
              <a:rPr spc="-10" dirty="0">
                <a:latin typeface="Arial"/>
                <a:cs typeface="Arial"/>
              </a:rPr>
              <a:t>n</a:t>
            </a:r>
            <a:r>
              <a:rPr dirty="0">
                <a:latin typeface="Arial"/>
                <a:cs typeface="Arial"/>
              </a:rPr>
              <a:t>e	</a:t>
            </a:r>
            <a:r>
              <a:rPr spc="-5" dirty="0">
                <a:latin typeface="Arial"/>
                <a:cs typeface="Arial"/>
              </a:rPr>
              <a:t>p</a:t>
            </a:r>
            <a:r>
              <a:rPr spc="-15" dirty="0">
                <a:latin typeface="Arial"/>
                <a:cs typeface="Arial"/>
              </a:rPr>
              <a:t>o</a:t>
            </a:r>
            <a:r>
              <a:rPr spc="-5" dirty="0">
                <a:latin typeface="Arial"/>
                <a:cs typeface="Arial"/>
              </a:rPr>
              <a:t>pul</a:t>
            </a:r>
            <a:r>
              <a:rPr spc="-15" dirty="0">
                <a:latin typeface="Arial"/>
                <a:cs typeface="Arial"/>
              </a:rPr>
              <a:t>a</a:t>
            </a:r>
            <a:r>
              <a:rPr spc="-5" dirty="0">
                <a:latin typeface="Arial"/>
                <a:cs typeface="Arial"/>
              </a:rPr>
              <a:t>ti</a:t>
            </a:r>
            <a:r>
              <a:rPr dirty="0">
                <a:latin typeface="Arial"/>
                <a:cs typeface="Arial"/>
              </a:rPr>
              <a:t>o</a:t>
            </a:r>
            <a:r>
              <a:rPr spc="-5" dirty="0">
                <a:latin typeface="Arial"/>
                <a:cs typeface="Arial"/>
              </a:rPr>
              <a:t>n</a:t>
            </a:r>
            <a:r>
              <a:rPr dirty="0">
                <a:latin typeface="Arial"/>
                <a:cs typeface="Arial"/>
              </a:rPr>
              <a:t>	A  </a:t>
            </a:r>
            <a:r>
              <a:rPr spc="-5" dirty="0">
                <a:latin typeface="Arial"/>
                <a:cs typeface="Arial"/>
              </a:rPr>
              <a:t>coïncide-t-elle avec la taille des individus </a:t>
            </a:r>
            <a:r>
              <a:rPr spc="-10" dirty="0">
                <a:latin typeface="Arial"/>
                <a:cs typeface="Arial"/>
              </a:rPr>
              <a:t>d’une </a:t>
            </a:r>
            <a:r>
              <a:rPr spc="-5" dirty="0">
                <a:latin typeface="Arial"/>
                <a:cs typeface="Arial"/>
              </a:rPr>
              <a:t>population </a:t>
            </a:r>
            <a:r>
              <a:rPr dirty="0">
                <a:latin typeface="Arial"/>
                <a:cs typeface="Arial"/>
              </a:rPr>
              <a:t>B</a:t>
            </a:r>
            <a:r>
              <a:rPr spc="140" dirty="0">
                <a:latin typeface="Arial"/>
                <a:cs typeface="Arial"/>
              </a:rPr>
              <a:t> </a:t>
            </a:r>
            <a:r>
              <a:rPr spc="-5" dirty="0">
                <a:latin typeface="Arial"/>
                <a:cs typeface="Arial"/>
              </a:rPr>
              <a:t>?</a:t>
            </a:r>
            <a:endParaRPr>
              <a:latin typeface="Arial"/>
              <a:cs typeface="Arial"/>
            </a:endParaRPr>
          </a:p>
          <a:p>
            <a:pPr marL="12700">
              <a:spcBef>
                <a:spcPts val="780"/>
              </a:spcBef>
              <a:tabLst>
                <a:tab pos="3956685" algn="l"/>
                <a:tab pos="5499735" algn="l"/>
              </a:tabLst>
            </a:pPr>
            <a:r>
              <a:rPr b="1" spc="-5" dirty="0">
                <a:solidFill>
                  <a:srgbClr val="5F5F5F"/>
                </a:solidFill>
                <a:latin typeface="Arial"/>
                <a:cs typeface="Arial"/>
              </a:rPr>
              <a:t>1 </a:t>
            </a:r>
            <a:r>
              <a:rPr b="1" dirty="0">
                <a:solidFill>
                  <a:srgbClr val="5F5F5F"/>
                </a:solidFill>
                <a:latin typeface="Arial"/>
                <a:cs typeface="Arial"/>
              </a:rPr>
              <a:t>- </a:t>
            </a:r>
            <a:r>
              <a:rPr b="1" spc="-5" dirty="0">
                <a:solidFill>
                  <a:srgbClr val="5F5F5F"/>
                </a:solidFill>
                <a:latin typeface="Arial"/>
                <a:cs typeface="Arial"/>
              </a:rPr>
              <a:t>Comparaison</a:t>
            </a:r>
            <a:r>
              <a:rPr b="1" spc="30" dirty="0">
                <a:solidFill>
                  <a:srgbClr val="5F5F5F"/>
                </a:solidFill>
                <a:latin typeface="Arial"/>
                <a:cs typeface="Arial"/>
              </a:rPr>
              <a:t> </a:t>
            </a:r>
            <a:r>
              <a:rPr b="1" dirty="0">
                <a:solidFill>
                  <a:srgbClr val="5F5F5F"/>
                </a:solidFill>
                <a:latin typeface="Arial"/>
                <a:cs typeface="Arial"/>
              </a:rPr>
              <a:t>de</a:t>
            </a:r>
            <a:r>
              <a:rPr b="1" spc="-5" dirty="0">
                <a:solidFill>
                  <a:srgbClr val="5F5F5F"/>
                </a:solidFill>
                <a:latin typeface="Arial"/>
                <a:cs typeface="Arial"/>
              </a:rPr>
              <a:t> moyennes	</a:t>
            </a:r>
            <a:r>
              <a:rPr b="1" spc="-5" dirty="0">
                <a:solidFill>
                  <a:srgbClr val="006666"/>
                </a:solidFill>
                <a:latin typeface="Arial"/>
                <a:cs typeface="Arial"/>
              </a:rPr>
              <a:t>n</a:t>
            </a:r>
            <a:r>
              <a:rPr b="1" spc="-7" baseline="-20833" dirty="0">
                <a:solidFill>
                  <a:srgbClr val="006666"/>
                </a:solidFill>
                <a:latin typeface="Arial"/>
                <a:cs typeface="Arial"/>
              </a:rPr>
              <a:t>1  </a:t>
            </a:r>
            <a:r>
              <a:rPr b="1" spc="-5" dirty="0">
                <a:solidFill>
                  <a:srgbClr val="006666"/>
                </a:solidFill>
                <a:latin typeface="Arial"/>
                <a:cs typeface="Arial"/>
              </a:rPr>
              <a:t>et </a:t>
            </a:r>
            <a:r>
              <a:rPr b="1" dirty="0">
                <a:solidFill>
                  <a:srgbClr val="006666"/>
                </a:solidFill>
                <a:latin typeface="Arial"/>
                <a:cs typeface="Arial"/>
              </a:rPr>
              <a:t>n</a:t>
            </a:r>
            <a:r>
              <a:rPr b="1" baseline="-20833" dirty="0">
                <a:solidFill>
                  <a:srgbClr val="006666"/>
                </a:solidFill>
                <a:latin typeface="Arial"/>
                <a:cs typeface="Arial"/>
              </a:rPr>
              <a:t>2</a:t>
            </a:r>
            <a:r>
              <a:rPr b="1" spc="15" baseline="-20833" dirty="0">
                <a:solidFill>
                  <a:srgbClr val="006666"/>
                </a:solidFill>
                <a:latin typeface="Arial"/>
                <a:cs typeface="Arial"/>
              </a:rPr>
              <a:t> </a:t>
            </a:r>
            <a:r>
              <a:rPr b="1" dirty="0">
                <a:solidFill>
                  <a:srgbClr val="006666"/>
                </a:solidFill>
                <a:latin typeface="Arial"/>
                <a:cs typeface="Arial"/>
              </a:rPr>
              <a:t>&gt;</a:t>
            </a:r>
            <a:r>
              <a:rPr b="1" spc="5" dirty="0">
                <a:solidFill>
                  <a:srgbClr val="006666"/>
                </a:solidFill>
                <a:latin typeface="Arial"/>
                <a:cs typeface="Arial"/>
              </a:rPr>
              <a:t> </a:t>
            </a:r>
            <a:r>
              <a:rPr b="1" spc="-10" dirty="0">
                <a:solidFill>
                  <a:srgbClr val="006666"/>
                </a:solidFill>
                <a:latin typeface="Arial"/>
                <a:cs typeface="Arial"/>
              </a:rPr>
              <a:t>30	</a:t>
            </a:r>
            <a:r>
              <a:rPr b="1" spc="-5" dirty="0">
                <a:solidFill>
                  <a:srgbClr val="006666"/>
                </a:solidFill>
                <a:latin typeface="Arial"/>
                <a:cs typeface="Arial"/>
              </a:rPr>
              <a:t>"Grands</a:t>
            </a:r>
            <a:r>
              <a:rPr b="1" spc="-70" dirty="0">
                <a:solidFill>
                  <a:srgbClr val="006666"/>
                </a:solidFill>
                <a:latin typeface="Arial"/>
                <a:cs typeface="Arial"/>
              </a:rPr>
              <a:t> </a:t>
            </a:r>
            <a:r>
              <a:rPr b="1" dirty="0">
                <a:solidFill>
                  <a:srgbClr val="006666"/>
                </a:solidFill>
                <a:latin typeface="Arial"/>
                <a:cs typeface="Arial"/>
              </a:rPr>
              <a:t>échantillons"</a:t>
            </a:r>
            <a:endParaRPr>
              <a:latin typeface="Arial"/>
              <a:cs typeface="Arial"/>
            </a:endParaRPr>
          </a:p>
        </p:txBody>
      </p:sp>
      <p:sp>
        <p:nvSpPr>
          <p:cNvPr id="18" name="object 18"/>
          <p:cNvSpPr/>
          <p:nvPr/>
        </p:nvSpPr>
        <p:spPr>
          <a:xfrm>
            <a:off x="3501881" y="4780882"/>
            <a:ext cx="233679" cy="0"/>
          </a:xfrm>
          <a:custGeom>
            <a:avLst/>
            <a:gdLst/>
            <a:ahLst/>
            <a:cxnLst/>
            <a:rect l="l" t="t" r="r" b="b"/>
            <a:pathLst>
              <a:path w="233680">
                <a:moveTo>
                  <a:pt x="0" y="0"/>
                </a:moveTo>
                <a:lnTo>
                  <a:pt x="233354" y="0"/>
                </a:lnTo>
              </a:path>
            </a:pathLst>
          </a:custGeom>
          <a:ln w="3674">
            <a:solidFill>
              <a:srgbClr val="000000"/>
            </a:solidFill>
          </a:ln>
        </p:spPr>
        <p:txBody>
          <a:bodyPr wrap="square" lIns="0" tIns="0" rIns="0" bIns="0" rtlCol="0"/>
          <a:lstStyle/>
          <a:p>
            <a:endParaRPr/>
          </a:p>
        </p:txBody>
      </p:sp>
      <p:sp>
        <p:nvSpPr>
          <p:cNvPr id="19" name="object 19"/>
          <p:cNvSpPr/>
          <p:nvPr/>
        </p:nvSpPr>
        <p:spPr>
          <a:xfrm>
            <a:off x="3950162" y="4780882"/>
            <a:ext cx="233679" cy="0"/>
          </a:xfrm>
          <a:custGeom>
            <a:avLst/>
            <a:gdLst/>
            <a:ahLst/>
            <a:cxnLst/>
            <a:rect l="l" t="t" r="r" b="b"/>
            <a:pathLst>
              <a:path w="233680">
                <a:moveTo>
                  <a:pt x="0" y="0"/>
                </a:moveTo>
                <a:lnTo>
                  <a:pt x="233354" y="0"/>
                </a:lnTo>
              </a:path>
            </a:pathLst>
          </a:custGeom>
          <a:ln w="3674">
            <a:solidFill>
              <a:srgbClr val="000000"/>
            </a:solidFill>
          </a:ln>
        </p:spPr>
        <p:txBody>
          <a:bodyPr wrap="square" lIns="0" tIns="0" rIns="0" bIns="0" rtlCol="0"/>
          <a:lstStyle/>
          <a:p>
            <a:endParaRPr/>
          </a:p>
        </p:txBody>
      </p:sp>
      <p:sp>
        <p:nvSpPr>
          <p:cNvPr id="20" name="object 20"/>
          <p:cNvSpPr/>
          <p:nvPr/>
        </p:nvSpPr>
        <p:spPr>
          <a:xfrm>
            <a:off x="3364379" y="4826107"/>
            <a:ext cx="27305" cy="15875"/>
          </a:xfrm>
          <a:custGeom>
            <a:avLst/>
            <a:gdLst/>
            <a:ahLst/>
            <a:cxnLst/>
            <a:rect l="l" t="t" r="r" b="b"/>
            <a:pathLst>
              <a:path w="27305" h="15875">
                <a:moveTo>
                  <a:pt x="0" y="15442"/>
                </a:moveTo>
                <a:lnTo>
                  <a:pt x="27279" y="0"/>
                </a:lnTo>
              </a:path>
            </a:pathLst>
          </a:custGeom>
          <a:ln w="7355">
            <a:solidFill>
              <a:srgbClr val="000000"/>
            </a:solidFill>
          </a:ln>
        </p:spPr>
        <p:txBody>
          <a:bodyPr wrap="square" lIns="0" tIns="0" rIns="0" bIns="0" rtlCol="0"/>
          <a:lstStyle/>
          <a:p>
            <a:endParaRPr/>
          </a:p>
        </p:txBody>
      </p:sp>
      <p:sp>
        <p:nvSpPr>
          <p:cNvPr id="21" name="object 21"/>
          <p:cNvSpPr/>
          <p:nvPr/>
        </p:nvSpPr>
        <p:spPr>
          <a:xfrm>
            <a:off x="3391658" y="4829784"/>
            <a:ext cx="40005" cy="222885"/>
          </a:xfrm>
          <a:custGeom>
            <a:avLst/>
            <a:gdLst/>
            <a:ahLst/>
            <a:cxnLst/>
            <a:rect l="l" t="t" r="r" b="b"/>
            <a:pathLst>
              <a:path w="40005" h="222885">
                <a:moveTo>
                  <a:pt x="0" y="0"/>
                </a:moveTo>
                <a:lnTo>
                  <a:pt x="39819" y="222806"/>
                </a:lnTo>
              </a:path>
            </a:pathLst>
          </a:custGeom>
          <a:ln w="14744">
            <a:solidFill>
              <a:srgbClr val="000000"/>
            </a:solidFill>
          </a:ln>
        </p:spPr>
        <p:txBody>
          <a:bodyPr wrap="square" lIns="0" tIns="0" rIns="0" bIns="0" rtlCol="0"/>
          <a:lstStyle/>
          <a:p>
            <a:endParaRPr/>
          </a:p>
        </p:txBody>
      </p:sp>
      <p:sp>
        <p:nvSpPr>
          <p:cNvPr id="22" name="object 22"/>
          <p:cNvSpPr/>
          <p:nvPr/>
        </p:nvSpPr>
        <p:spPr>
          <a:xfrm>
            <a:off x="3435150" y="4461011"/>
            <a:ext cx="50800" cy="591820"/>
          </a:xfrm>
          <a:custGeom>
            <a:avLst/>
            <a:gdLst/>
            <a:ahLst/>
            <a:cxnLst/>
            <a:rect l="l" t="t" r="r" b="b"/>
            <a:pathLst>
              <a:path w="50800" h="591820">
                <a:moveTo>
                  <a:pt x="0" y="591577"/>
                </a:moveTo>
                <a:lnTo>
                  <a:pt x="50515" y="0"/>
                </a:lnTo>
              </a:path>
            </a:pathLst>
          </a:custGeom>
          <a:ln w="7372">
            <a:solidFill>
              <a:srgbClr val="000000"/>
            </a:solidFill>
          </a:ln>
        </p:spPr>
        <p:txBody>
          <a:bodyPr wrap="square" lIns="0" tIns="0" rIns="0" bIns="0" rtlCol="0"/>
          <a:lstStyle/>
          <a:p>
            <a:endParaRPr/>
          </a:p>
        </p:txBody>
      </p:sp>
      <p:sp>
        <p:nvSpPr>
          <p:cNvPr id="23" name="object 23"/>
          <p:cNvSpPr/>
          <p:nvPr/>
        </p:nvSpPr>
        <p:spPr>
          <a:xfrm>
            <a:off x="3485667" y="4461011"/>
            <a:ext cx="713105" cy="0"/>
          </a:xfrm>
          <a:custGeom>
            <a:avLst/>
            <a:gdLst/>
            <a:ahLst/>
            <a:cxnLst/>
            <a:rect l="l" t="t" r="r" b="b"/>
            <a:pathLst>
              <a:path w="713105">
                <a:moveTo>
                  <a:pt x="0" y="0"/>
                </a:moveTo>
                <a:lnTo>
                  <a:pt x="712603" y="0"/>
                </a:lnTo>
              </a:path>
            </a:pathLst>
          </a:custGeom>
          <a:ln w="7349">
            <a:solidFill>
              <a:srgbClr val="000000"/>
            </a:solidFill>
          </a:ln>
        </p:spPr>
        <p:txBody>
          <a:bodyPr wrap="square" lIns="0" tIns="0" rIns="0" bIns="0" rtlCol="0"/>
          <a:lstStyle/>
          <a:p>
            <a:endParaRPr/>
          </a:p>
        </p:txBody>
      </p:sp>
      <p:sp>
        <p:nvSpPr>
          <p:cNvPr id="24" name="object 24"/>
          <p:cNvSpPr/>
          <p:nvPr/>
        </p:nvSpPr>
        <p:spPr>
          <a:xfrm>
            <a:off x="3345568" y="4434907"/>
            <a:ext cx="868044" cy="0"/>
          </a:xfrm>
          <a:custGeom>
            <a:avLst/>
            <a:gdLst/>
            <a:ahLst/>
            <a:cxnLst/>
            <a:rect l="l" t="t" r="r" b="b"/>
            <a:pathLst>
              <a:path w="868044">
                <a:moveTo>
                  <a:pt x="0" y="0"/>
                </a:moveTo>
                <a:lnTo>
                  <a:pt x="867809" y="0"/>
                </a:lnTo>
              </a:path>
            </a:pathLst>
          </a:custGeom>
          <a:ln w="7349">
            <a:solidFill>
              <a:srgbClr val="000000"/>
            </a:solidFill>
          </a:ln>
        </p:spPr>
        <p:txBody>
          <a:bodyPr wrap="square" lIns="0" tIns="0" rIns="0" bIns="0" rtlCol="0"/>
          <a:lstStyle/>
          <a:p>
            <a:endParaRPr/>
          </a:p>
        </p:txBody>
      </p:sp>
      <p:sp>
        <p:nvSpPr>
          <p:cNvPr id="25" name="object 25"/>
          <p:cNvSpPr txBox="1"/>
          <p:nvPr/>
        </p:nvSpPr>
        <p:spPr>
          <a:xfrm>
            <a:off x="3498033" y="4259236"/>
            <a:ext cx="673735" cy="736420"/>
          </a:xfrm>
          <a:prstGeom prst="rect">
            <a:avLst/>
          </a:prstGeom>
        </p:spPr>
        <p:txBody>
          <a:bodyPr vert="horz" wrap="square" lIns="0" tIns="12700" rIns="0" bIns="0" rtlCol="0">
            <a:spAutoFit/>
          </a:bodyPr>
          <a:lstStyle/>
          <a:p>
            <a:pPr marL="12700" marR="5080" indent="2540">
              <a:lnSpc>
                <a:spcPct val="151600"/>
              </a:lnSpc>
              <a:spcBef>
                <a:spcPts val="100"/>
              </a:spcBef>
              <a:tabLst>
                <a:tab pos="453390" algn="l"/>
              </a:tabLst>
            </a:pPr>
            <a:r>
              <a:rPr sz="2475" b="1" spc="37" baseline="-25252" dirty="0">
                <a:latin typeface="Arial"/>
                <a:cs typeface="Arial"/>
              </a:rPr>
              <a:t>s</a:t>
            </a:r>
            <a:r>
              <a:rPr sz="1150" b="1" spc="25" dirty="0">
                <a:latin typeface="Times New Roman"/>
                <a:cs typeface="Times New Roman"/>
              </a:rPr>
              <a:t>2 </a:t>
            </a:r>
            <a:r>
              <a:rPr lang="fr-FR" sz="2475" b="1" i="1" baseline="-58922" dirty="0">
                <a:latin typeface="Symbol"/>
                <a:cs typeface="Symbol"/>
              </a:rPr>
              <a:t></a:t>
            </a:r>
            <a:r>
              <a:rPr sz="2475" b="1" i="1" baseline="-58922" dirty="0">
                <a:latin typeface="Times New Roman"/>
                <a:cs typeface="Times New Roman"/>
              </a:rPr>
              <a:t> </a:t>
            </a:r>
            <a:r>
              <a:rPr sz="2475" b="1" spc="37" baseline="-25252" dirty="0">
                <a:latin typeface="Arial"/>
                <a:cs typeface="Arial"/>
              </a:rPr>
              <a:t>s</a:t>
            </a:r>
            <a:r>
              <a:rPr sz="1150" b="1" spc="25" dirty="0">
                <a:latin typeface="Times New Roman"/>
                <a:cs typeface="Times New Roman"/>
              </a:rPr>
              <a:t>2  </a:t>
            </a:r>
            <a:r>
              <a:rPr sz="1650" b="1" spc="-70" dirty="0">
                <a:latin typeface="Arial"/>
                <a:cs typeface="Arial"/>
              </a:rPr>
              <a:t>n</a:t>
            </a:r>
            <a:r>
              <a:rPr sz="1725" b="1" spc="15" baseline="-19323" dirty="0">
                <a:latin typeface="Times New Roman"/>
                <a:cs typeface="Times New Roman"/>
              </a:rPr>
              <a:t>1</a:t>
            </a:r>
            <a:r>
              <a:rPr sz="1725" b="1" baseline="-19323" dirty="0">
                <a:latin typeface="Times New Roman"/>
                <a:cs typeface="Times New Roman"/>
              </a:rPr>
              <a:t>	</a:t>
            </a:r>
            <a:r>
              <a:rPr sz="1650" b="1" dirty="0">
                <a:latin typeface="Arial"/>
                <a:cs typeface="Arial"/>
              </a:rPr>
              <a:t>n</a:t>
            </a:r>
            <a:r>
              <a:rPr sz="1725" b="1" spc="15" baseline="-19323" dirty="0">
                <a:latin typeface="Times New Roman"/>
                <a:cs typeface="Times New Roman"/>
              </a:rPr>
              <a:t>2</a:t>
            </a:r>
            <a:endParaRPr sz="1725" baseline="-19323" dirty="0">
              <a:latin typeface="Times New Roman"/>
              <a:cs typeface="Times New Roman"/>
            </a:endParaRPr>
          </a:p>
        </p:txBody>
      </p:sp>
      <p:sp>
        <p:nvSpPr>
          <p:cNvPr id="26" name="object 26"/>
          <p:cNvSpPr txBox="1"/>
          <p:nvPr/>
        </p:nvSpPr>
        <p:spPr>
          <a:xfrm>
            <a:off x="2504644" y="3672585"/>
            <a:ext cx="2257425" cy="739140"/>
          </a:xfrm>
          <a:prstGeom prst="rect">
            <a:avLst/>
          </a:prstGeom>
        </p:spPr>
        <p:txBody>
          <a:bodyPr vert="horz" wrap="square" lIns="0" tIns="12700" rIns="0" bIns="0" rtlCol="0">
            <a:spAutoFit/>
          </a:bodyPr>
          <a:lstStyle/>
          <a:p>
            <a:pPr algn="ctr">
              <a:spcBef>
                <a:spcPts val="100"/>
              </a:spcBef>
            </a:pPr>
            <a:r>
              <a:rPr b="1" spc="-5" dirty="0">
                <a:solidFill>
                  <a:srgbClr val="5F5F5F"/>
                </a:solidFill>
                <a:latin typeface="Arial"/>
                <a:cs typeface="Arial"/>
              </a:rPr>
              <a:t>2 </a:t>
            </a:r>
            <a:r>
              <a:rPr b="1" dirty="0">
                <a:solidFill>
                  <a:srgbClr val="5F5F5F"/>
                </a:solidFill>
                <a:latin typeface="Arial"/>
                <a:cs typeface="Arial"/>
              </a:rPr>
              <a:t>- </a:t>
            </a:r>
            <a:r>
              <a:rPr b="1" spc="-40" dirty="0">
                <a:solidFill>
                  <a:srgbClr val="5F5F5F"/>
                </a:solidFill>
                <a:latin typeface="Arial"/>
                <a:cs typeface="Arial"/>
              </a:rPr>
              <a:t>Test </a:t>
            </a:r>
            <a:r>
              <a:rPr b="1" dirty="0">
                <a:solidFill>
                  <a:srgbClr val="5F5F5F"/>
                </a:solidFill>
                <a:latin typeface="Arial"/>
                <a:cs typeface="Arial"/>
              </a:rPr>
              <a:t>t </a:t>
            </a:r>
            <a:r>
              <a:rPr b="1" spc="-5" dirty="0">
                <a:solidFill>
                  <a:srgbClr val="5F5F5F"/>
                </a:solidFill>
                <a:latin typeface="Arial"/>
                <a:cs typeface="Arial"/>
              </a:rPr>
              <a:t>de</a:t>
            </a:r>
            <a:r>
              <a:rPr b="1" spc="-20" dirty="0">
                <a:solidFill>
                  <a:srgbClr val="5F5F5F"/>
                </a:solidFill>
                <a:latin typeface="Arial"/>
                <a:cs typeface="Arial"/>
              </a:rPr>
              <a:t> </a:t>
            </a:r>
            <a:r>
              <a:rPr b="1" dirty="0">
                <a:solidFill>
                  <a:srgbClr val="5F5F5F"/>
                </a:solidFill>
                <a:latin typeface="Arial"/>
                <a:cs typeface="Arial"/>
              </a:rPr>
              <a:t>Student</a:t>
            </a:r>
            <a:endParaRPr>
              <a:latin typeface="Arial"/>
              <a:cs typeface="Arial"/>
            </a:endParaRPr>
          </a:p>
          <a:p>
            <a:pPr marR="76835" algn="ctr">
              <a:spcBef>
                <a:spcPts val="1475"/>
              </a:spcBef>
            </a:pPr>
            <a:r>
              <a:rPr sz="2475" b="1" baseline="-35353" dirty="0">
                <a:latin typeface="Arial"/>
                <a:cs typeface="Arial"/>
              </a:rPr>
              <a:t>t </a:t>
            </a:r>
            <a:r>
              <a:rPr sz="2475" b="1" i="1" baseline="-35353" dirty="0">
                <a:latin typeface="Symbol"/>
                <a:cs typeface="Symbol"/>
              </a:rPr>
              <a:t></a:t>
            </a:r>
            <a:r>
              <a:rPr sz="2475" b="1" i="1" baseline="-35353" dirty="0">
                <a:latin typeface="Times New Roman"/>
                <a:cs typeface="Times New Roman"/>
              </a:rPr>
              <a:t> </a:t>
            </a:r>
            <a:r>
              <a:rPr sz="1650" b="1" spc="-30" dirty="0">
                <a:latin typeface="Arial"/>
                <a:cs typeface="Arial"/>
              </a:rPr>
              <a:t>m</a:t>
            </a:r>
            <a:r>
              <a:rPr sz="1725" b="1" spc="-44" baseline="-19323" dirty="0">
                <a:latin typeface="Times New Roman"/>
                <a:cs typeface="Times New Roman"/>
              </a:rPr>
              <a:t>1 </a:t>
            </a:r>
            <a:r>
              <a:rPr sz="1650" b="1" i="1" dirty="0">
                <a:latin typeface="Symbol"/>
                <a:cs typeface="Symbol"/>
              </a:rPr>
              <a:t></a:t>
            </a:r>
            <a:r>
              <a:rPr sz="1650" b="1" i="1" spc="-215" dirty="0">
                <a:latin typeface="Times New Roman"/>
                <a:cs typeface="Times New Roman"/>
              </a:rPr>
              <a:t> </a:t>
            </a:r>
            <a:r>
              <a:rPr sz="1650" b="1" spc="10" dirty="0">
                <a:latin typeface="Arial"/>
                <a:cs typeface="Arial"/>
              </a:rPr>
              <a:t>m</a:t>
            </a:r>
            <a:r>
              <a:rPr sz="1725" b="1" spc="15" baseline="-21739" dirty="0">
                <a:latin typeface="Times New Roman"/>
                <a:cs typeface="Times New Roman"/>
              </a:rPr>
              <a:t>2</a:t>
            </a:r>
            <a:endParaRPr sz="1725" baseline="-21739">
              <a:latin typeface="Times New Roman"/>
              <a:cs typeface="Times New Roman"/>
            </a:endParaRPr>
          </a:p>
        </p:txBody>
      </p:sp>
      <p:sp>
        <p:nvSpPr>
          <p:cNvPr id="27" name="object 27"/>
          <p:cNvSpPr txBox="1"/>
          <p:nvPr/>
        </p:nvSpPr>
        <p:spPr>
          <a:xfrm>
            <a:off x="6336539" y="2455500"/>
            <a:ext cx="4074795" cy="2720975"/>
          </a:xfrm>
          <a:prstGeom prst="rect">
            <a:avLst/>
          </a:prstGeom>
        </p:spPr>
        <p:txBody>
          <a:bodyPr vert="horz" wrap="square" lIns="0" tIns="149860" rIns="0" bIns="0" rtlCol="0">
            <a:spAutoFit/>
          </a:bodyPr>
          <a:lstStyle/>
          <a:p>
            <a:pPr marL="351155">
              <a:spcBef>
                <a:spcPts val="1180"/>
              </a:spcBef>
            </a:pPr>
            <a:r>
              <a:rPr b="1" spc="-30" dirty="0">
                <a:latin typeface="Arial"/>
                <a:cs typeface="Arial"/>
              </a:rPr>
              <a:t>Table </a:t>
            </a:r>
            <a:r>
              <a:rPr b="1" dirty="0">
                <a:latin typeface="Arial"/>
                <a:cs typeface="Arial"/>
              </a:rPr>
              <a:t>de </a:t>
            </a:r>
            <a:r>
              <a:rPr b="1" spc="-5" dirty="0">
                <a:latin typeface="Arial"/>
                <a:cs typeface="Arial"/>
              </a:rPr>
              <a:t>l’écart</a:t>
            </a:r>
            <a:r>
              <a:rPr b="1" spc="5" dirty="0">
                <a:latin typeface="Arial"/>
                <a:cs typeface="Arial"/>
              </a:rPr>
              <a:t> </a:t>
            </a:r>
            <a:r>
              <a:rPr b="1" spc="-5" dirty="0">
                <a:latin typeface="Arial"/>
                <a:cs typeface="Arial"/>
              </a:rPr>
              <a:t>réduit</a:t>
            </a:r>
            <a:endParaRPr dirty="0">
              <a:latin typeface="Arial"/>
              <a:cs typeface="Arial"/>
            </a:endParaRPr>
          </a:p>
          <a:p>
            <a:pPr marL="406400">
              <a:spcBef>
                <a:spcPts val="1080"/>
              </a:spcBef>
            </a:pPr>
            <a:r>
              <a:rPr b="1" i="1" spc="-5" dirty="0">
                <a:latin typeface="Symbol"/>
                <a:cs typeface="Symbol"/>
              </a:rPr>
              <a:t></a:t>
            </a:r>
            <a:r>
              <a:rPr b="1" i="1" spc="-5" dirty="0">
                <a:latin typeface="Times New Roman"/>
                <a:cs typeface="Times New Roman"/>
              </a:rPr>
              <a:t> </a:t>
            </a:r>
            <a:r>
              <a:rPr b="1" dirty="0">
                <a:latin typeface="Arial"/>
                <a:cs typeface="Arial"/>
              </a:rPr>
              <a:t>= </a:t>
            </a:r>
            <a:r>
              <a:rPr b="1" spc="-5" dirty="0">
                <a:latin typeface="Arial"/>
                <a:cs typeface="Arial"/>
              </a:rPr>
              <a:t>1,96 </a:t>
            </a:r>
            <a:r>
              <a:rPr b="1" spc="-15" dirty="0">
                <a:latin typeface="Arial"/>
                <a:cs typeface="Arial"/>
              </a:rPr>
              <a:t>avec </a:t>
            </a:r>
            <a:r>
              <a:rPr b="1" i="1" spc="-5" dirty="0">
                <a:latin typeface="Symbol"/>
                <a:cs typeface="Symbol"/>
              </a:rPr>
              <a:t></a:t>
            </a:r>
            <a:r>
              <a:rPr b="1" i="1" spc="-5" dirty="0">
                <a:latin typeface="Times New Roman"/>
                <a:cs typeface="Times New Roman"/>
              </a:rPr>
              <a:t> </a:t>
            </a:r>
            <a:r>
              <a:rPr b="1" dirty="0">
                <a:latin typeface="Arial"/>
                <a:cs typeface="Arial"/>
              </a:rPr>
              <a:t>= </a:t>
            </a:r>
            <a:r>
              <a:rPr b="1" spc="-5" dirty="0">
                <a:latin typeface="Arial"/>
                <a:cs typeface="Arial"/>
              </a:rPr>
              <a:t>5</a:t>
            </a:r>
            <a:r>
              <a:rPr b="1" spc="140" dirty="0">
                <a:latin typeface="Arial"/>
                <a:cs typeface="Arial"/>
              </a:rPr>
              <a:t> </a:t>
            </a:r>
            <a:r>
              <a:rPr b="1" spc="-5" dirty="0">
                <a:latin typeface="Arial"/>
                <a:cs typeface="Arial"/>
              </a:rPr>
              <a:t>%</a:t>
            </a:r>
            <a:endParaRPr dirty="0">
              <a:latin typeface="Arial"/>
              <a:cs typeface="Arial"/>
            </a:endParaRPr>
          </a:p>
          <a:p>
            <a:pPr>
              <a:spcBef>
                <a:spcPts val="55"/>
              </a:spcBef>
            </a:pPr>
            <a:endParaRPr sz="2650" dirty="0">
              <a:latin typeface="Times New Roman"/>
              <a:cs typeface="Times New Roman"/>
            </a:endParaRPr>
          </a:p>
          <a:p>
            <a:pPr marL="12700">
              <a:tabLst>
                <a:tab pos="1823720" algn="l"/>
              </a:tabLst>
            </a:pPr>
            <a:r>
              <a:rPr b="1" spc="-5" dirty="0">
                <a:solidFill>
                  <a:srgbClr val="006666"/>
                </a:solidFill>
                <a:latin typeface="Arial"/>
                <a:cs typeface="Arial"/>
              </a:rPr>
              <a:t>n</a:t>
            </a:r>
            <a:r>
              <a:rPr b="1" spc="-7" baseline="-20833" dirty="0">
                <a:solidFill>
                  <a:srgbClr val="006666"/>
                </a:solidFill>
                <a:latin typeface="Arial"/>
                <a:cs typeface="Arial"/>
              </a:rPr>
              <a:t>1  </a:t>
            </a:r>
            <a:r>
              <a:rPr b="1" dirty="0">
                <a:solidFill>
                  <a:srgbClr val="006666"/>
                </a:solidFill>
                <a:latin typeface="Arial"/>
                <a:cs typeface="Arial"/>
              </a:rPr>
              <a:t>ou n</a:t>
            </a:r>
            <a:r>
              <a:rPr b="1" baseline="-20833" dirty="0">
                <a:solidFill>
                  <a:srgbClr val="006666"/>
                </a:solidFill>
                <a:latin typeface="Arial"/>
                <a:cs typeface="Arial"/>
              </a:rPr>
              <a:t>2</a:t>
            </a:r>
            <a:r>
              <a:rPr b="1" spc="-7" baseline="-20833" dirty="0">
                <a:solidFill>
                  <a:srgbClr val="006666"/>
                </a:solidFill>
                <a:latin typeface="Arial"/>
                <a:cs typeface="Arial"/>
              </a:rPr>
              <a:t> </a:t>
            </a:r>
            <a:r>
              <a:rPr b="1" dirty="0">
                <a:solidFill>
                  <a:srgbClr val="006666"/>
                </a:solidFill>
                <a:latin typeface="Arial"/>
                <a:cs typeface="Arial"/>
              </a:rPr>
              <a:t>&lt;</a:t>
            </a:r>
            <a:r>
              <a:rPr b="1" spc="5" dirty="0">
                <a:solidFill>
                  <a:srgbClr val="006666"/>
                </a:solidFill>
                <a:latin typeface="Arial"/>
                <a:cs typeface="Arial"/>
              </a:rPr>
              <a:t> </a:t>
            </a:r>
            <a:r>
              <a:rPr b="1" spc="-10" dirty="0">
                <a:solidFill>
                  <a:srgbClr val="006666"/>
                </a:solidFill>
                <a:latin typeface="Arial"/>
                <a:cs typeface="Arial"/>
              </a:rPr>
              <a:t>30	</a:t>
            </a:r>
            <a:r>
              <a:rPr b="1" spc="-5" dirty="0">
                <a:solidFill>
                  <a:srgbClr val="006666"/>
                </a:solidFill>
                <a:latin typeface="Arial"/>
                <a:cs typeface="Arial"/>
              </a:rPr>
              <a:t>"Petits</a:t>
            </a:r>
            <a:r>
              <a:rPr b="1" spc="-60" dirty="0">
                <a:solidFill>
                  <a:srgbClr val="006666"/>
                </a:solidFill>
                <a:latin typeface="Arial"/>
                <a:cs typeface="Arial"/>
              </a:rPr>
              <a:t> </a:t>
            </a:r>
            <a:r>
              <a:rPr b="1" dirty="0">
                <a:solidFill>
                  <a:srgbClr val="006666"/>
                </a:solidFill>
                <a:latin typeface="Arial"/>
                <a:cs typeface="Arial"/>
              </a:rPr>
              <a:t>échantillons"</a:t>
            </a:r>
            <a:endParaRPr dirty="0">
              <a:latin typeface="Arial"/>
              <a:cs typeface="Arial"/>
            </a:endParaRPr>
          </a:p>
          <a:p>
            <a:pPr>
              <a:spcBef>
                <a:spcPts val="5"/>
              </a:spcBef>
            </a:pPr>
            <a:endParaRPr sz="2600" dirty="0">
              <a:latin typeface="Times New Roman"/>
              <a:cs typeface="Times New Roman"/>
            </a:endParaRPr>
          </a:p>
          <a:p>
            <a:pPr marL="358140" marR="1376680" indent="180975">
              <a:lnSpc>
                <a:spcPct val="150100"/>
              </a:lnSpc>
              <a:tabLst>
                <a:tab pos="1392555" algn="l"/>
              </a:tabLst>
            </a:pPr>
            <a:r>
              <a:rPr b="1" spc="-30" dirty="0">
                <a:latin typeface="Arial"/>
                <a:cs typeface="Arial"/>
              </a:rPr>
              <a:t>Table </a:t>
            </a:r>
            <a:r>
              <a:rPr b="1" dirty="0">
                <a:latin typeface="Arial"/>
                <a:cs typeface="Arial"/>
              </a:rPr>
              <a:t>t de Student  </a:t>
            </a:r>
            <a:r>
              <a:rPr b="1" spc="-5" dirty="0">
                <a:latin typeface="Arial"/>
                <a:cs typeface="Arial"/>
              </a:rPr>
              <a:t>Nb</a:t>
            </a:r>
            <a:r>
              <a:rPr b="1" dirty="0">
                <a:latin typeface="Arial"/>
                <a:cs typeface="Arial"/>
              </a:rPr>
              <a:t> </a:t>
            </a:r>
            <a:r>
              <a:rPr b="1" spc="5" dirty="0">
                <a:latin typeface="Arial"/>
                <a:cs typeface="Arial"/>
              </a:rPr>
              <a:t>d</a:t>
            </a:r>
            <a:r>
              <a:rPr b="1" dirty="0">
                <a:latin typeface="Arial"/>
                <a:cs typeface="Arial"/>
              </a:rPr>
              <a:t>dl</a:t>
            </a:r>
            <a:r>
              <a:rPr b="1" spc="-15" dirty="0">
                <a:latin typeface="Arial"/>
                <a:cs typeface="Arial"/>
              </a:rPr>
              <a:t> </a:t>
            </a:r>
            <a:r>
              <a:rPr b="1" dirty="0">
                <a:latin typeface="Arial"/>
                <a:cs typeface="Arial"/>
              </a:rPr>
              <a:t>=	(</a:t>
            </a:r>
            <a:r>
              <a:rPr b="1" spc="10" dirty="0">
                <a:latin typeface="Arial"/>
                <a:cs typeface="Arial"/>
              </a:rPr>
              <a:t>n</a:t>
            </a:r>
            <a:r>
              <a:rPr b="1" spc="-7" baseline="-20833" dirty="0">
                <a:latin typeface="Arial"/>
                <a:cs typeface="Arial"/>
              </a:rPr>
              <a:t>1</a:t>
            </a:r>
            <a:r>
              <a:rPr b="1" dirty="0">
                <a:latin typeface="Arial"/>
                <a:cs typeface="Arial"/>
              </a:rPr>
              <a:t>-1)+(</a:t>
            </a:r>
            <a:r>
              <a:rPr b="1" spc="5" dirty="0">
                <a:latin typeface="Arial"/>
                <a:cs typeface="Arial"/>
              </a:rPr>
              <a:t>n</a:t>
            </a:r>
            <a:r>
              <a:rPr b="1" spc="-7" baseline="-20833" dirty="0">
                <a:latin typeface="Arial"/>
                <a:cs typeface="Arial"/>
              </a:rPr>
              <a:t>2</a:t>
            </a:r>
            <a:r>
              <a:rPr b="1" dirty="0">
                <a:latin typeface="Arial"/>
                <a:cs typeface="Arial"/>
              </a:rPr>
              <a:t>-</a:t>
            </a:r>
            <a:r>
              <a:rPr b="1" spc="-5" dirty="0">
                <a:latin typeface="Arial"/>
                <a:cs typeface="Arial"/>
              </a:rPr>
              <a:t>1)</a:t>
            </a:r>
            <a:endParaRPr dirty="0">
              <a:latin typeface="Arial"/>
              <a:cs typeface="Arial"/>
            </a:endParaRPr>
          </a:p>
        </p:txBody>
      </p:sp>
      <p:sp>
        <p:nvSpPr>
          <p:cNvPr id="28" name="object 28"/>
          <p:cNvSpPr txBox="1"/>
          <p:nvPr/>
        </p:nvSpPr>
        <p:spPr>
          <a:xfrm>
            <a:off x="6320154" y="5617565"/>
            <a:ext cx="3690620"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 </a:t>
            </a:r>
            <a:r>
              <a:rPr b="1" spc="-5" dirty="0">
                <a:solidFill>
                  <a:srgbClr val="006666"/>
                </a:solidFill>
                <a:latin typeface="Arial"/>
                <a:cs typeface="Arial"/>
              </a:rPr>
              <a:t>écart </a:t>
            </a:r>
            <a:r>
              <a:rPr b="1" spc="-10" dirty="0">
                <a:solidFill>
                  <a:srgbClr val="006666"/>
                </a:solidFill>
                <a:latin typeface="Arial"/>
                <a:cs typeface="Arial"/>
              </a:rPr>
              <a:t>type </a:t>
            </a:r>
            <a:r>
              <a:rPr b="1" spc="-5" dirty="0">
                <a:solidFill>
                  <a:srgbClr val="006666"/>
                </a:solidFill>
                <a:latin typeface="Arial"/>
                <a:cs typeface="Arial"/>
              </a:rPr>
              <a:t>sur les 2 </a:t>
            </a:r>
            <a:r>
              <a:rPr b="1" dirty="0">
                <a:solidFill>
                  <a:srgbClr val="006666"/>
                </a:solidFill>
                <a:latin typeface="Arial"/>
                <a:cs typeface="Arial"/>
              </a:rPr>
              <a:t>échantillons</a:t>
            </a:r>
            <a:endParaRPr>
              <a:latin typeface="Arial"/>
              <a:cs typeface="Arial"/>
            </a:endParaRPr>
          </a:p>
        </p:txBody>
      </p:sp>
      <p:sp>
        <p:nvSpPr>
          <p:cNvPr id="29" name="object 29"/>
          <p:cNvSpPr/>
          <p:nvPr/>
        </p:nvSpPr>
        <p:spPr>
          <a:xfrm>
            <a:off x="2508982" y="5792148"/>
            <a:ext cx="2722245" cy="0"/>
          </a:xfrm>
          <a:custGeom>
            <a:avLst/>
            <a:gdLst/>
            <a:ahLst/>
            <a:cxnLst/>
            <a:rect l="l" t="t" r="r" b="b"/>
            <a:pathLst>
              <a:path w="2722245">
                <a:moveTo>
                  <a:pt x="0" y="0"/>
                </a:moveTo>
                <a:lnTo>
                  <a:pt x="2722043" y="0"/>
                </a:lnTo>
              </a:path>
            </a:pathLst>
          </a:custGeom>
          <a:ln w="6361">
            <a:solidFill>
              <a:srgbClr val="000000"/>
            </a:solidFill>
          </a:ln>
        </p:spPr>
        <p:txBody>
          <a:bodyPr wrap="square" lIns="0" tIns="0" rIns="0" bIns="0" rtlCol="0"/>
          <a:lstStyle/>
          <a:p>
            <a:endParaRPr/>
          </a:p>
        </p:txBody>
      </p:sp>
      <p:sp>
        <p:nvSpPr>
          <p:cNvPr id="30" name="object 30"/>
          <p:cNvSpPr/>
          <p:nvPr/>
        </p:nvSpPr>
        <p:spPr>
          <a:xfrm>
            <a:off x="2366537" y="5793421"/>
            <a:ext cx="28575" cy="13970"/>
          </a:xfrm>
          <a:custGeom>
            <a:avLst/>
            <a:gdLst/>
            <a:ahLst/>
            <a:cxnLst/>
            <a:rect l="l" t="t" r="r" b="b"/>
            <a:pathLst>
              <a:path w="28575" h="13970">
                <a:moveTo>
                  <a:pt x="0" y="13365"/>
                </a:moveTo>
                <a:lnTo>
                  <a:pt x="28488" y="0"/>
                </a:lnTo>
              </a:path>
            </a:pathLst>
          </a:custGeom>
          <a:ln w="6602">
            <a:solidFill>
              <a:srgbClr val="000000"/>
            </a:solidFill>
          </a:ln>
        </p:spPr>
        <p:txBody>
          <a:bodyPr wrap="square" lIns="0" tIns="0" rIns="0" bIns="0" rtlCol="0"/>
          <a:lstStyle/>
          <a:p>
            <a:endParaRPr/>
          </a:p>
        </p:txBody>
      </p:sp>
      <p:sp>
        <p:nvSpPr>
          <p:cNvPr id="31" name="object 31"/>
          <p:cNvSpPr/>
          <p:nvPr/>
        </p:nvSpPr>
        <p:spPr>
          <a:xfrm>
            <a:off x="2395026" y="5796604"/>
            <a:ext cx="41275" cy="234315"/>
          </a:xfrm>
          <a:custGeom>
            <a:avLst/>
            <a:gdLst/>
            <a:ahLst/>
            <a:cxnLst/>
            <a:rect l="l" t="t" r="r" b="b"/>
            <a:pathLst>
              <a:path w="41275" h="234314">
                <a:moveTo>
                  <a:pt x="0" y="0"/>
                </a:moveTo>
                <a:lnTo>
                  <a:pt x="40815" y="233892"/>
                </a:lnTo>
              </a:path>
            </a:pathLst>
          </a:custGeom>
          <a:ln w="15321">
            <a:solidFill>
              <a:srgbClr val="000000"/>
            </a:solidFill>
          </a:ln>
        </p:spPr>
        <p:txBody>
          <a:bodyPr wrap="square" lIns="0" tIns="0" rIns="0" bIns="0" rtlCol="0"/>
          <a:lstStyle/>
          <a:p>
            <a:endParaRPr/>
          </a:p>
        </p:txBody>
      </p:sp>
      <p:sp>
        <p:nvSpPr>
          <p:cNvPr id="32" name="object 32"/>
          <p:cNvSpPr/>
          <p:nvPr/>
        </p:nvSpPr>
        <p:spPr>
          <a:xfrm>
            <a:off x="2439693" y="5415375"/>
            <a:ext cx="52705" cy="615315"/>
          </a:xfrm>
          <a:custGeom>
            <a:avLst/>
            <a:gdLst/>
            <a:ahLst/>
            <a:cxnLst/>
            <a:rect l="l" t="t" r="r" b="b"/>
            <a:pathLst>
              <a:path w="52705" h="615314">
                <a:moveTo>
                  <a:pt x="0" y="615122"/>
                </a:moveTo>
                <a:lnTo>
                  <a:pt x="52355" y="0"/>
                </a:lnTo>
              </a:path>
            </a:pathLst>
          </a:custGeom>
          <a:ln w="7690">
            <a:solidFill>
              <a:srgbClr val="000000"/>
            </a:solidFill>
          </a:ln>
        </p:spPr>
        <p:txBody>
          <a:bodyPr wrap="square" lIns="0" tIns="0" rIns="0" bIns="0" rtlCol="0"/>
          <a:lstStyle/>
          <a:p>
            <a:endParaRPr/>
          </a:p>
        </p:txBody>
      </p:sp>
      <p:sp>
        <p:nvSpPr>
          <p:cNvPr id="33" name="object 33"/>
          <p:cNvSpPr/>
          <p:nvPr/>
        </p:nvSpPr>
        <p:spPr>
          <a:xfrm>
            <a:off x="2492047" y="5415374"/>
            <a:ext cx="2754630" cy="0"/>
          </a:xfrm>
          <a:custGeom>
            <a:avLst/>
            <a:gdLst/>
            <a:ahLst/>
            <a:cxnLst/>
            <a:rect l="l" t="t" r="r" b="b"/>
            <a:pathLst>
              <a:path w="2754629">
                <a:moveTo>
                  <a:pt x="0" y="0"/>
                </a:moveTo>
                <a:lnTo>
                  <a:pt x="2754384" y="0"/>
                </a:lnTo>
              </a:path>
            </a:pathLst>
          </a:custGeom>
          <a:ln w="6361">
            <a:solidFill>
              <a:srgbClr val="000000"/>
            </a:solidFill>
          </a:ln>
        </p:spPr>
        <p:txBody>
          <a:bodyPr wrap="square" lIns="0" tIns="0" rIns="0" bIns="0" rtlCol="0"/>
          <a:lstStyle/>
          <a:p>
            <a:endParaRPr/>
          </a:p>
        </p:txBody>
      </p:sp>
      <p:sp>
        <p:nvSpPr>
          <p:cNvPr id="34" name="object 34"/>
          <p:cNvSpPr txBox="1"/>
          <p:nvPr/>
        </p:nvSpPr>
        <p:spPr>
          <a:xfrm>
            <a:off x="3096505" y="5784629"/>
            <a:ext cx="1549400" cy="231474"/>
          </a:xfrm>
          <a:prstGeom prst="rect">
            <a:avLst/>
          </a:prstGeom>
        </p:spPr>
        <p:txBody>
          <a:bodyPr vert="horz" wrap="square" lIns="0" tIns="15875" rIns="0" bIns="0" rtlCol="0">
            <a:spAutoFit/>
          </a:bodyPr>
          <a:lstStyle/>
          <a:p>
            <a:pPr marL="12700">
              <a:spcBef>
                <a:spcPts val="125"/>
              </a:spcBef>
            </a:pPr>
            <a:r>
              <a:rPr sz="1400" b="1" spc="95" dirty="0">
                <a:latin typeface="Times New Roman"/>
                <a:cs typeface="Times New Roman"/>
              </a:rPr>
              <a:t>(</a:t>
            </a:r>
            <a:r>
              <a:rPr sz="1400" b="1" spc="95" dirty="0">
                <a:latin typeface="Arial"/>
                <a:cs typeface="Arial"/>
              </a:rPr>
              <a:t>n</a:t>
            </a:r>
            <a:r>
              <a:rPr sz="1500" b="1" spc="142" baseline="-19444" dirty="0">
                <a:latin typeface="Times New Roman"/>
                <a:cs typeface="Times New Roman"/>
              </a:rPr>
              <a:t>1</a:t>
            </a:r>
            <a:r>
              <a:rPr sz="1500" b="1" spc="225" baseline="-19444" dirty="0">
                <a:latin typeface="Times New Roman"/>
                <a:cs typeface="Times New Roman"/>
              </a:rPr>
              <a:t> </a:t>
            </a:r>
            <a:r>
              <a:rPr sz="1400" b="1" i="1" spc="175" dirty="0">
                <a:latin typeface="Symbol"/>
                <a:cs typeface="Symbol"/>
              </a:rPr>
              <a:t></a:t>
            </a:r>
            <a:r>
              <a:rPr sz="1400" b="1" i="1" spc="-95" dirty="0">
                <a:latin typeface="Times New Roman"/>
                <a:cs typeface="Times New Roman"/>
              </a:rPr>
              <a:t> </a:t>
            </a:r>
            <a:r>
              <a:rPr sz="1400" b="1" spc="114" dirty="0">
                <a:latin typeface="Times New Roman"/>
                <a:cs typeface="Times New Roman"/>
              </a:rPr>
              <a:t>1)</a:t>
            </a:r>
            <a:r>
              <a:rPr sz="1400" b="1" spc="-70" dirty="0">
                <a:latin typeface="Times New Roman"/>
                <a:cs typeface="Times New Roman"/>
              </a:rPr>
              <a:t> </a:t>
            </a:r>
            <a:r>
              <a:rPr sz="1400" b="1" i="1" spc="175" dirty="0">
                <a:latin typeface="Symbol"/>
                <a:cs typeface="Symbol"/>
              </a:rPr>
              <a:t></a:t>
            </a:r>
            <a:r>
              <a:rPr sz="1400" b="1" i="1" spc="-20" dirty="0">
                <a:latin typeface="Times New Roman"/>
                <a:cs typeface="Times New Roman"/>
              </a:rPr>
              <a:t> </a:t>
            </a:r>
            <a:r>
              <a:rPr sz="1400" b="1" spc="120" dirty="0">
                <a:latin typeface="Times New Roman"/>
                <a:cs typeface="Times New Roman"/>
              </a:rPr>
              <a:t>(</a:t>
            </a:r>
            <a:r>
              <a:rPr sz="1400" b="1" spc="120" dirty="0">
                <a:latin typeface="Arial"/>
                <a:cs typeface="Arial"/>
              </a:rPr>
              <a:t>n</a:t>
            </a:r>
            <a:r>
              <a:rPr sz="1500" b="1" spc="179" baseline="-19444" dirty="0">
                <a:latin typeface="Times New Roman"/>
                <a:cs typeface="Times New Roman"/>
              </a:rPr>
              <a:t>2</a:t>
            </a:r>
            <a:r>
              <a:rPr sz="1500" b="1" spc="292" baseline="-19444" dirty="0">
                <a:latin typeface="Times New Roman"/>
                <a:cs typeface="Times New Roman"/>
              </a:rPr>
              <a:t> </a:t>
            </a:r>
            <a:r>
              <a:rPr sz="1400" b="1" i="1" spc="175" dirty="0">
                <a:latin typeface="Symbol"/>
                <a:cs typeface="Symbol"/>
              </a:rPr>
              <a:t></a:t>
            </a:r>
            <a:r>
              <a:rPr sz="1400" b="1" i="1" spc="-95" dirty="0">
                <a:latin typeface="Times New Roman"/>
                <a:cs typeface="Times New Roman"/>
              </a:rPr>
              <a:t> </a:t>
            </a:r>
            <a:r>
              <a:rPr sz="1400" b="1" spc="110" dirty="0">
                <a:latin typeface="Times New Roman"/>
                <a:cs typeface="Times New Roman"/>
              </a:rPr>
              <a:t>1)</a:t>
            </a:r>
            <a:endParaRPr sz="1400">
              <a:latin typeface="Times New Roman"/>
              <a:cs typeface="Times New Roman"/>
            </a:endParaRPr>
          </a:p>
        </p:txBody>
      </p:sp>
      <p:sp>
        <p:nvSpPr>
          <p:cNvPr id="35" name="object 35"/>
          <p:cNvSpPr txBox="1"/>
          <p:nvPr/>
        </p:nvSpPr>
        <p:spPr>
          <a:xfrm>
            <a:off x="2007333" y="5646521"/>
            <a:ext cx="311785" cy="231474"/>
          </a:xfrm>
          <a:prstGeom prst="rect">
            <a:avLst/>
          </a:prstGeom>
        </p:spPr>
        <p:txBody>
          <a:bodyPr vert="horz" wrap="square" lIns="0" tIns="15875" rIns="0" bIns="0" rtlCol="0">
            <a:spAutoFit/>
          </a:bodyPr>
          <a:lstStyle/>
          <a:p>
            <a:pPr marL="12700">
              <a:spcBef>
                <a:spcPts val="125"/>
              </a:spcBef>
            </a:pPr>
            <a:r>
              <a:rPr sz="1400" b="1" spc="180" dirty="0">
                <a:latin typeface="Arial"/>
                <a:cs typeface="Arial"/>
              </a:rPr>
              <a:t>s</a:t>
            </a:r>
            <a:r>
              <a:rPr sz="1400" b="1" spc="-120" dirty="0">
                <a:latin typeface="Arial"/>
                <a:cs typeface="Arial"/>
              </a:rPr>
              <a:t> </a:t>
            </a:r>
            <a:r>
              <a:rPr sz="1400" b="1" i="1" spc="175" dirty="0">
                <a:latin typeface="Symbol"/>
                <a:cs typeface="Symbol"/>
              </a:rPr>
              <a:t></a:t>
            </a:r>
            <a:endParaRPr sz="1400">
              <a:latin typeface="Symbol"/>
              <a:cs typeface="Symbol"/>
            </a:endParaRPr>
          </a:p>
        </p:txBody>
      </p:sp>
      <p:sp>
        <p:nvSpPr>
          <p:cNvPr id="36" name="object 36"/>
          <p:cNvSpPr txBox="1"/>
          <p:nvPr/>
        </p:nvSpPr>
        <p:spPr>
          <a:xfrm>
            <a:off x="2504371" y="5255529"/>
            <a:ext cx="2740025" cy="492125"/>
          </a:xfrm>
          <a:prstGeom prst="rect">
            <a:avLst/>
          </a:prstGeom>
        </p:spPr>
        <p:txBody>
          <a:bodyPr vert="horz" wrap="square" lIns="0" tIns="13970" rIns="0" bIns="0" rtlCol="0">
            <a:spAutoFit/>
          </a:bodyPr>
          <a:lstStyle/>
          <a:p>
            <a:pPr marL="12700">
              <a:spcBef>
                <a:spcPts val="110"/>
              </a:spcBef>
            </a:pPr>
            <a:r>
              <a:rPr sz="4575" b="1" i="1" spc="877" baseline="-10928" dirty="0">
                <a:latin typeface="Symbol"/>
                <a:cs typeface="Symbol"/>
              </a:rPr>
              <a:t></a:t>
            </a:r>
            <a:r>
              <a:rPr sz="1400" b="1" spc="165" dirty="0">
                <a:latin typeface="Times New Roman"/>
                <a:cs typeface="Times New Roman"/>
              </a:rPr>
              <a:t>(</a:t>
            </a:r>
            <a:r>
              <a:rPr sz="1400" b="1" spc="195" dirty="0">
                <a:latin typeface="Arial"/>
                <a:cs typeface="Arial"/>
              </a:rPr>
              <a:t>x</a:t>
            </a:r>
            <a:r>
              <a:rPr sz="1500" b="1" spc="97" baseline="-19444" dirty="0">
                <a:latin typeface="Arial"/>
                <a:cs typeface="Arial"/>
              </a:rPr>
              <a:t>i</a:t>
            </a:r>
            <a:r>
              <a:rPr sz="1500" b="1" baseline="-19444" dirty="0">
                <a:latin typeface="Arial"/>
                <a:cs typeface="Arial"/>
              </a:rPr>
              <a:t> </a:t>
            </a:r>
            <a:r>
              <a:rPr sz="1500" b="1" spc="-172" baseline="-19444" dirty="0">
                <a:latin typeface="Arial"/>
                <a:cs typeface="Arial"/>
              </a:rPr>
              <a:t> </a:t>
            </a:r>
            <a:r>
              <a:rPr sz="1400" b="1" i="1" spc="175" dirty="0">
                <a:latin typeface="Symbol"/>
                <a:cs typeface="Symbol"/>
              </a:rPr>
              <a:t></a:t>
            </a:r>
            <a:r>
              <a:rPr sz="1400" spc="-65" dirty="0">
                <a:latin typeface="Times New Roman"/>
                <a:cs typeface="Times New Roman"/>
              </a:rPr>
              <a:t> </a:t>
            </a:r>
            <a:r>
              <a:rPr sz="1400" b="1" spc="204" dirty="0">
                <a:latin typeface="Arial"/>
                <a:cs typeface="Arial"/>
              </a:rPr>
              <a:t>m</a:t>
            </a:r>
            <a:r>
              <a:rPr sz="1500" b="1" spc="172" baseline="-19444" dirty="0">
                <a:latin typeface="Times New Roman"/>
                <a:cs typeface="Times New Roman"/>
              </a:rPr>
              <a:t>1</a:t>
            </a:r>
            <a:r>
              <a:rPr sz="1500" b="1" spc="-165" baseline="-19444" dirty="0">
                <a:latin typeface="Times New Roman"/>
                <a:cs typeface="Times New Roman"/>
              </a:rPr>
              <a:t> </a:t>
            </a:r>
            <a:r>
              <a:rPr sz="1400" b="1" spc="135" dirty="0">
                <a:latin typeface="Times New Roman"/>
                <a:cs typeface="Times New Roman"/>
              </a:rPr>
              <a:t>)</a:t>
            </a:r>
            <a:r>
              <a:rPr sz="1400" b="1" spc="95" dirty="0">
                <a:latin typeface="Times New Roman"/>
                <a:cs typeface="Times New Roman"/>
              </a:rPr>
              <a:t>²</a:t>
            </a:r>
            <a:r>
              <a:rPr sz="1400" b="1" spc="-60" dirty="0">
                <a:latin typeface="Times New Roman"/>
                <a:cs typeface="Times New Roman"/>
              </a:rPr>
              <a:t> </a:t>
            </a:r>
            <a:r>
              <a:rPr sz="1400" b="1" i="1" spc="175" dirty="0">
                <a:latin typeface="Symbol"/>
                <a:cs typeface="Symbol"/>
              </a:rPr>
              <a:t></a:t>
            </a:r>
            <a:r>
              <a:rPr sz="1400" spc="10" dirty="0">
                <a:latin typeface="Times New Roman"/>
                <a:cs typeface="Times New Roman"/>
              </a:rPr>
              <a:t> </a:t>
            </a:r>
            <a:r>
              <a:rPr sz="4575" b="1" i="1" spc="877" baseline="-10928" dirty="0">
                <a:latin typeface="Symbol"/>
                <a:cs typeface="Symbol"/>
              </a:rPr>
              <a:t></a:t>
            </a:r>
            <a:r>
              <a:rPr sz="1400" b="1" spc="165" dirty="0">
                <a:latin typeface="Times New Roman"/>
                <a:cs typeface="Times New Roman"/>
              </a:rPr>
              <a:t>(</a:t>
            </a:r>
            <a:r>
              <a:rPr sz="1400" b="1" spc="340" dirty="0">
                <a:latin typeface="Arial"/>
                <a:cs typeface="Arial"/>
              </a:rPr>
              <a:t>x</a:t>
            </a:r>
            <a:r>
              <a:rPr sz="1500" b="1" spc="97" baseline="-19444" dirty="0">
                <a:latin typeface="Arial"/>
                <a:cs typeface="Arial"/>
              </a:rPr>
              <a:t>j</a:t>
            </a:r>
            <a:r>
              <a:rPr sz="1500" b="1" baseline="-19444" dirty="0">
                <a:latin typeface="Arial"/>
                <a:cs typeface="Arial"/>
              </a:rPr>
              <a:t> </a:t>
            </a:r>
            <a:r>
              <a:rPr sz="1500" b="1" spc="-195" baseline="-19444" dirty="0">
                <a:latin typeface="Arial"/>
                <a:cs typeface="Arial"/>
              </a:rPr>
              <a:t> </a:t>
            </a:r>
            <a:r>
              <a:rPr sz="1400" b="1" i="1" spc="175" dirty="0">
                <a:latin typeface="Symbol"/>
                <a:cs typeface="Symbol"/>
              </a:rPr>
              <a:t></a:t>
            </a:r>
            <a:r>
              <a:rPr sz="1400" spc="-65" dirty="0">
                <a:latin typeface="Times New Roman"/>
                <a:cs typeface="Times New Roman"/>
              </a:rPr>
              <a:t> </a:t>
            </a:r>
            <a:r>
              <a:rPr sz="1400" b="1" spc="280" dirty="0">
                <a:latin typeface="Arial"/>
                <a:cs typeface="Arial"/>
              </a:rPr>
              <a:t>m</a:t>
            </a:r>
            <a:r>
              <a:rPr sz="1500" b="1" spc="172" baseline="-22222" dirty="0">
                <a:latin typeface="Times New Roman"/>
                <a:cs typeface="Times New Roman"/>
              </a:rPr>
              <a:t>2</a:t>
            </a:r>
            <a:r>
              <a:rPr sz="1500" b="1" spc="-104" baseline="-22222" dirty="0">
                <a:latin typeface="Times New Roman"/>
                <a:cs typeface="Times New Roman"/>
              </a:rPr>
              <a:t> </a:t>
            </a:r>
            <a:r>
              <a:rPr sz="1400" b="1" spc="130" dirty="0">
                <a:latin typeface="Times New Roman"/>
                <a:cs typeface="Times New Roman"/>
              </a:rPr>
              <a:t>)²</a:t>
            </a:r>
            <a:endParaRPr sz="1400">
              <a:latin typeface="Times New Roman"/>
              <a:cs typeface="Times New Roman"/>
            </a:endParaRPr>
          </a:p>
        </p:txBody>
      </p:sp>
      <p:sp>
        <p:nvSpPr>
          <p:cNvPr id="39" name="object 39"/>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40" name="object 40"/>
          <p:cNvSpPr txBox="1"/>
          <p:nvPr/>
        </p:nvSpPr>
        <p:spPr>
          <a:xfrm>
            <a:off x="2670175" y="42698"/>
            <a:ext cx="7264400" cy="1049655"/>
          </a:xfrm>
          <a:prstGeom prst="rect">
            <a:avLst/>
          </a:prstGeom>
        </p:spPr>
        <p:txBody>
          <a:bodyPr vert="horz" wrap="square" lIns="0" tIns="117475" rIns="0" bIns="0" rtlCol="0">
            <a:spAutoFit/>
          </a:bodyPr>
          <a:lstStyle/>
          <a:p>
            <a:pPr marL="313690">
              <a:spcBef>
                <a:spcPts val="92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25"/>
              </a:spcBef>
              <a:tabLst>
                <a:tab pos="4384040" algn="l"/>
                <a:tab pos="7251065" algn="l"/>
              </a:tabLst>
            </a:pPr>
            <a:r>
              <a:rPr sz="1600" b="1" u="sng" spc="-5" dirty="0">
                <a:solidFill>
                  <a:srgbClr val="5F5F5F"/>
                </a:solidFill>
                <a:uFill>
                  <a:solidFill>
                    <a:srgbClr val="99CCCC"/>
                  </a:solidFill>
                </a:uFill>
                <a:latin typeface="Arial"/>
                <a:cs typeface="Arial"/>
              </a:rPr>
              <a:t> 	</a:t>
            </a:r>
            <a:r>
              <a:rPr sz="1600" b="1" u="sng" spc="-35" dirty="0">
                <a:solidFill>
                  <a:srgbClr val="5F5F5F"/>
                </a:solidFill>
                <a:uFill>
                  <a:solidFill>
                    <a:srgbClr val="99CCCC"/>
                  </a:solidFill>
                </a:uFill>
                <a:latin typeface="Arial"/>
                <a:cs typeface="Arial"/>
              </a:rPr>
              <a:t>Test </a:t>
            </a:r>
            <a:r>
              <a:rPr sz="1600" b="1" u="sng" spc="-5" dirty="0">
                <a:solidFill>
                  <a:srgbClr val="5F5F5F"/>
                </a:solidFill>
                <a:uFill>
                  <a:solidFill>
                    <a:srgbClr val="99CCCC"/>
                  </a:solidFill>
                </a:uFill>
                <a:latin typeface="Arial"/>
                <a:cs typeface="Arial"/>
              </a:rPr>
              <a:t>de</a:t>
            </a:r>
            <a:r>
              <a:rPr sz="1600" b="1" u="sng" spc="-25" dirty="0">
                <a:solidFill>
                  <a:srgbClr val="5F5F5F"/>
                </a:solidFill>
                <a:uFill>
                  <a:solidFill>
                    <a:srgbClr val="99CCCC"/>
                  </a:solidFill>
                </a:uFill>
                <a:latin typeface="Arial"/>
                <a:cs typeface="Arial"/>
              </a:rPr>
              <a:t> </a:t>
            </a:r>
            <a:r>
              <a:rPr sz="1600" b="1" u="sng" spc="-5" dirty="0">
                <a:solidFill>
                  <a:srgbClr val="5F5F5F"/>
                </a:solidFill>
                <a:uFill>
                  <a:solidFill>
                    <a:srgbClr val="99CCCC"/>
                  </a:solidFill>
                </a:uFill>
                <a:latin typeface="Arial"/>
                <a:cs typeface="Arial"/>
              </a:rPr>
              <a:t>comparaison	</a:t>
            </a:r>
            <a:endParaRPr sz="1600">
              <a:latin typeface="Arial"/>
              <a:cs typeface="Arial"/>
            </a:endParaRPr>
          </a:p>
          <a:p>
            <a:pPr marL="276860">
              <a:spcBef>
                <a:spcPts val="409"/>
              </a:spcBef>
            </a:pPr>
            <a:r>
              <a:rPr b="1" spc="-5" dirty="0">
                <a:latin typeface="Arial"/>
                <a:cs typeface="Arial"/>
              </a:rPr>
              <a:t>Liaison entre caractères </a:t>
            </a:r>
            <a:r>
              <a:rPr b="1" dirty="0">
                <a:latin typeface="Arial"/>
                <a:cs typeface="Arial"/>
              </a:rPr>
              <a:t>qualitatifs </a:t>
            </a:r>
            <a:r>
              <a:rPr b="1" spc="-5" dirty="0">
                <a:latin typeface="Arial"/>
                <a:cs typeface="Arial"/>
              </a:rPr>
              <a:t>et</a:t>
            </a:r>
            <a:r>
              <a:rPr b="1" spc="10" dirty="0">
                <a:latin typeface="Arial"/>
                <a:cs typeface="Arial"/>
              </a:rPr>
              <a:t> </a:t>
            </a:r>
            <a:r>
              <a:rPr b="1" dirty="0">
                <a:latin typeface="Arial"/>
                <a:cs typeface="Arial"/>
              </a:rPr>
              <a:t>quantitatifs</a:t>
            </a:r>
            <a:endParaRPr>
              <a:latin typeface="Arial"/>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23</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03119" y="1368678"/>
            <a:ext cx="3663950" cy="299720"/>
          </a:xfrm>
          <a:prstGeom prst="rect">
            <a:avLst/>
          </a:prstGeom>
        </p:spPr>
        <p:txBody>
          <a:bodyPr vert="horz" wrap="square" lIns="0" tIns="12700" rIns="0" bIns="0" rtlCol="0">
            <a:spAutoFit/>
          </a:bodyPr>
          <a:lstStyle/>
          <a:p>
            <a:pPr marL="12700">
              <a:spcBef>
                <a:spcPts val="100"/>
              </a:spcBef>
              <a:tabLst>
                <a:tab pos="1586230" algn="l"/>
              </a:tabLst>
            </a:pPr>
            <a:r>
              <a:rPr spc="-5" dirty="0">
                <a:latin typeface="Arial"/>
                <a:cs typeface="Arial"/>
              </a:rPr>
              <a:t>Exemple</a:t>
            </a:r>
            <a:r>
              <a:rPr spc="20" dirty="0">
                <a:latin typeface="Arial"/>
                <a:cs typeface="Arial"/>
              </a:rPr>
              <a:t> </a:t>
            </a:r>
            <a:r>
              <a:rPr spc="-5" dirty="0">
                <a:latin typeface="Arial"/>
                <a:cs typeface="Arial"/>
              </a:rPr>
              <a:t>série	8 valeurs donc n </a:t>
            </a:r>
            <a:r>
              <a:rPr dirty="0">
                <a:latin typeface="Arial"/>
                <a:cs typeface="Arial"/>
              </a:rPr>
              <a:t>=</a:t>
            </a:r>
            <a:r>
              <a:rPr spc="-30" dirty="0">
                <a:latin typeface="Arial"/>
                <a:cs typeface="Arial"/>
              </a:rPr>
              <a:t> </a:t>
            </a:r>
            <a:r>
              <a:rPr spc="-5" dirty="0">
                <a:latin typeface="Arial"/>
                <a:cs typeface="Arial"/>
              </a:rPr>
              <a:t>8</a:t>
            </a:r>
            <a:endParaRPr>
              <a:latin typeface="Arial"/>
              <a:cs typeface="Arial"/>
            </a:endParaRPr>
          </a:p>
        </p:txBody>
      </p:sp>
      <p:sp>
        <p:nvSpPr>
          <p:cNvPr id="8" name="object 8"/>
          <p:cNvSpPr txBox="1"/>
          <p:nvPr/>
        </p:nvSpPr>
        <p:spPr>
          <a:xfrm>
            <a:off x="2767076" y="2953258"/>
            <a:ext cx="6299835" cy="574040"/>
          </a:xfrm>
          <a:prstGeom prst="rect">
            <a:avLst/>
          </a:prstGeom>
        </p:spPr>
        <p:txBody>
          <a:bodyPr vert="horz" wrap="square" lIns="0" tIns="12700" rIns="0" bIns="0" rtlCol="0">
            <a:spAutoFit/>
          </a:bodyPr>
          <a:lstStyle/>
          <a:p>
            <a:pPr marL="1440815" marR="5080" indent="-1428750">
              <a:spcBef>
                <a:spcPts val="100"/>
              </a:spcBef>
              <a:tabLst>
                <a:tab pos="2565400" algn="l"/>
              </a:tabLst>
            </a:pPr>
            <a:r>
              <a:rPr spc="-5" dirty="0">
                <a:latin typeface="Arial"/>
                <a:cs typeface="Arial"/>
              </a:rPr>
              <a:t>Manquant </a:t>
            </a:r>
            <a:r>
              <a:rPr dirty="0">
                <a:latin typeface="Arial"/>
                <a:cs typeface="Arial"/>
              </a:rPr>
              <a:t>= </a:t>
            </a:r>
            <a:r>
              <a:rPr spc="-10" dirty="0">
                <a:latin typeface="Arial"/>
                <a:cs typeface="Arial"/>
              </a:rPr>
              <a:t>51 </a:t>
            </a:r>
            <a:r>
              <a:rPr dirty="0">
                <a:latin typeface="Arial"/>
                <a:cs typeface="Arial"/>
              </a:rPr>
              <a:t>– </a:t>
            </a:r>
            <a:r>
              <a:rPr spc="-5" dirty="0">
                <a:latin typeface="Arial"/>
                <a:cs typeface="Arial"/>
              </a:rPr>
              <a:t>47</a:t>
            </a:r>
            <a:r>
              <a:rPr spc="45" dirty="0">
                <a:latin typeface="Arial"/>
                <a:cs typeface="Arial"/>
              </a:rPr>
              <a:t> </a:t>
            </a:r>
            <a:r>
              <a:rPr dirty="0">
                <a:latin typeface="Arial"/>
                <a:cs typeface="Arial"/>
              </a:rPr>
              <a:t>=</a:t>
            </a:r>
            <a:r>
              <a:rPr spc="-5" dirty="0">
                <a:latin typeface="Arial"/>
                <a:cs typeface="Arial"/>
              </a:rPr>
              <a:t> </a:t>
            </a:r>
            <a:r>
              <a:rPr spc="-5" dirty="0">
                <a:solidFill>
                  <a:srgbClr val="006666"/>
                </a:solidFill>
                <a:latin typeface="Arial"/>
                <a:cs typeface="Arial"/>
              </a:rPr>
              <a:t>4	</a:t>
            </a:r>
            <a:r>
              <a:rPr spc="-5" dirty="0">
                <a:latin typeface="Arial"/>
                <a:cs typeface="Arial"/>
              </a:rPr>
              <a:t>avec n-1 valeurs </a:t>
            </a:r>
            <a:r>
              <a:rPr dirty="0">
                <a:latin typeface="Arial"/>
                <a:cs typeface="Arial"/>
              </a:rPr>
              <a:t>: </a:t>
            </a:r>
            <a:r>
              <a:rPr spc="-5" dirty="0">
                <a:solidFill>
                  <a:srgbClr val="006666"/>
                </a:solidFill>
                <a:latin typeface="Arial"/>
                <a:cs typeface="Arial"/>
              </a:rPr>
              <a:t>on peut calculer la  valeur manquante à partir du</a:t>
            </a:r>
            <a:r>
              <a:rPr spc="40" dirty="0">
                <a:solidFill>
                  <a:srgbClr val="006666"/>
                </a:solidFill>
                <a:latin typeface="Arial"/>
                <a:cs typeface="Arial"/>
              </a:rPr>
              <a:t> </a:t>
            </a:r>
            <a:r>
              <a:rPr spc="-5" dirty="0">
                <a:solidFill>
                  <a:srgbClr val="006666"/>
                </a:solidFill>
                <a:latin typeface="Arial"/>
                <a:cs typeface="Arial"/>
              </a:rPr>
              <a:t>total</a:t>
            </a:r>
            <a:endParaRPr>
              <a:latin typeface="Arial"/>
              <a:cs typeface="Arial"/>
            </a:endParaRPr>
          </a:p>
        </p:txBody>
      </p:sp>
      <p:sp>
        <p:nvSpPr>
          <p:cNvPr id="9" name="object 9"/>
          <p:cNvSpPr txBox="1"/>
          <p:nvPr/>
        </p:nvSpPr>
        <p:spPr>
          <a:xfrm>
            <a:off x="1919288" y="2417698"/>
            <a:ext cx="2160905" cy="322524"/>
          </a:xfrm>
          <a:prstGeom prst="rect">
            <a:avLst/>
          </a:prstGeom>
          <a:ln w="28575">
            <a:solidFill>
              <a:srgbClr val="000000"/>
            </a:solidFill>
          </a:ln>
        </p:spPr>
        <p:txBody>
          <a:bodyPr vert="horz" wrap="square" lIns="0" tIns="45085" rIns="0" bIns="0" rtlCol="0">
            <a:spAutoFit/>
          </a:bodyPr>
          <a:lstStyle/>
          <a:p>
            <a:pPr marL="19685">
              <a:spcBef>
                <a:spcPts val="355"/>
              </a:spcBef>
            </a:pPr>
            <a:r>
              <a:rPr spc="-5" dirty="0">
                <a:latin typeface="Arial"/>
                <a:cs typeface="Arial"/>
              </a:rPr>
              <a:t>1 valeur</a:t>
            </a:r>
            <a:r>
              <a:rPr spc="-30" dirty="0">
                <a:latin typeface="Arial"/>
                <a:cs typeface="Arial"/>
              </a:rPr>
              <a:t> </a:t>
            </a:r>
            <a:r>
              <a:rPr spc="-5" dirty="0">
                <a:latin typeface="Arial"/>
                <a:cs typeface="Arial"/>
              </a:rPr>
              <a:t>manquante</a:t>
            </a:r>
            <a:endParaRPr>
              <a:latin typeface="Arial"/>
              <a:cs typeface="Arial"/>
            </a:endParaRPr>
          </a:p>
        </p:txBody>
      </p:sp>
      <p:graphicFrame>
        <p:nvGraphicFramePr>
          <p:cNvPr id="10" name="object 10"/>
          <p:cNvGraphicFramePr>
            <a:graphicFrameLocks noGrp="1"/>
          </p:cNvGraphicFramePr>
          <p:nvPr/>
        </p:nvGraphicFramePr>
        <p:xfrm>
          <a:off x="4739894" y="1871536"/>
          <a:ext cx="4485634" cy="868290"/>
        </p:xfrm>
        <a:graphic>
          <a:graphicData uri="http://schemas.openxmlformats.org/drawingml/2006/table">
            <a:tbl>
              <a:tblPr firstRow="1" bandRow="1">
                <a:tableStyleId>{2D5ABB26-0587-4C30-8999-92F81FD0307C}</a:tableStyleId>
              </a:tblPr>
              <a:tblGrid>
                <a:gridCol w="311785">
                  <a:extLst>
                    <a:ext uri="{9D8B030D-6E8A-4147-A177-3AD203B41FA5}">
                      <a16:colId xmlns:a16="http://schemas.microsoft.com/office/drawing/2014/main" val="20000"/>
                    </a:ext>
                  </a:extLst>
                </a:gridCol>
                <a:gridCol w="396240">
                  <a:extLst>
                    <a:ext uri="{9D8B030D-6E8A-4147-A177-3AD203B41FA5}">
                      <a16:colId xmlns:a16="http://schemas.microsoft.com/office/drawing/2014/main" val="20001"/>
                    </a:ext>
                  </a:extLst>
                </a:gridCol>
                <a:gridCol w="364490">
                  <a:extLst>
                    <a:ext uri="{9D8B030D-6E8A-4147-A177-3AD203B41FA5}">
                      <a16:colId xmlns:a16="http://schemas.microsoft.com/office/drawing/2014/main" val="20002"/>
                    </a:ext>
                  </a:extLst>
                </a:gridCol>
                <a:gridCol w="464184">
                  <a:extLst>
                    <a:ext uri="{9D8B030D-6E8A-4147-A177-3AD203B41FA5}">
                      <a16:colId xmlns:a16="http://schemas.microsoft.com/office/drawing/2014/main" val="20003"/>
                    </a:ext>
                  </a:extLst>
                </a:gridCol>
                <a:gridCol w="427989">
                  <a:extLst>
                    <a:ext uri="{9D8B030D-6E8A-4147-A177-3AD203B41FA5}">
                      <a16:colId xmlns:a16="http://schemas.microsoft.com/office/drawing/2014/main" val="20004"/>
                    </a:ext>
                  </a:extLst>
                </a:gridCol>
                <a:gridCol w="329564">
                  <a:extLst>
                    <a:ext uri="{9D8B030D-6E8A-4147-A177-3AD203B41FA5}">
                      <a16:colId xmlns:a16="http://schemas.microsoft.com/office/drawing/2014/main" val="20005"/>
                    </a:ext>
                  </a:extLst>
                </a:gridCol>
                <a:gridCol w="361314">
                  <a:extLst>
                    <a:ext uri="{9D8B030D-6E8A-4147-A177-3AD203B41FA5}">
                      <a16:colId xmlns:a16="http://schemas.microsoft.com/office/drawing/2014/main" val="20006"/>
                    </a:ext>
                  </a:extLst>
                </a:gridCol>
                <a:gridCol w="521969">
                  <a:extLst>
                    <a:ext uri="{9D8B030D-6E8A-4147-A177-3AD203B41FA5}">
                      <a16:colId xmlns:a16="http://schemas.microsoft.com/office/drawing/2014/main" val="20007"/>
                    </a:ext>
                  </a:extLst>
                </a:gridCol>
                <a:gridCol w="1308099">
                  <a:extLst>
                    <a:ext uri="{9D8B030D-6E8A-4147-A177-3AD203B41FA5}">
                      <a16:colId xmlns:a16="http://schemas.microsoft.com/office/drawing/2014/main" val="20008"/>
                    </a:ext>
                  </a:extLst>
                </a:gridCol>
              </a:tblGrid>
              <a:tr h="434145">
                <a:tc>
                  <a:txBody>
                    <a:bodyPr/>
                    <a:lstStyle/>
                    <a:p>
                      <a:pPr marL="31750">
                        <a:lnSpc>
                          <a:spcPts val="1989"/>
                        </a:lnSpc>
                      </a:pPr>
                      <a:r>
                        <a:rPr sz="1800" dirty="0">
                          <a:latin typeface="Arial"/>
                          <a:cs typeface="Arial"/>
                        </a:rPr>
                        <a:t>2</a:t>
                      </a:r>
                      <a:endParaRPr sz="1800">
                        <a:latin typeface="Arial"/>
                        <a:cs typeface="Arial"/>
                      </a:endParaRPr>
                    </a:p>
                  </a:txBody>
                  <a:tcPr marL="0" marR="0" marT="0" marB="0"/>
                </a:tc>
                <a:tc>
                  <a:txBody>
                    <a:bodyPr/>
                    <a:lstStyle/>
                    <a:p>
                      <a:pPr marR="107950" algn="r">
                        <a:lnSpc>
                          <a:spcPts val="1989"/>
                        </a:lnSpc>
                      </a:pPr>
                      <a:r>
                        <a:rPr sz="1800" dirty="0">
                          <a:latin typeface="Arial"/>
                          <a:cs typeface="Arial"/>
                        </a:rPr>
                        <a:t>3</a:t>
                      </a:r>
                      <a:endParaRPr sz="1800">
                        <a:latin typeface="Arial"/>
                        <a:cs typeface="Arial"/>
                      </a:endParaRPr>
                    </a:p>
                  </a:txBody>
                  <a:tcPr marL="0" marR="0" marT="0" marB="0"/>
                </a:tc>
                <a:tc>
                  <a:txBody>
                    <a:bodyPr/>
                    <a:lstStyle/>
                    <a:p>
                      <a:pPr marR="113030" algn="r">
                        <a:lnSpc>
                          <a:spcPts val="1989"/>
                        </a:lnSpc>
                      </a:pPr>
                      <a:r>
                        <a:rPr sz="1800" dirty="0">
                          <a:latin typeface="Arial"/>
                          <a:cs typeface="Arial"/>
                        </a:rPr>
                        <a:t>5</a:t>
                      </a:r>
                      <a:endParaRPr sz="1800">
                        <a:latin typeface="Arial"/>
                        <a:cs typeface="Arial"/>
                      </a:endParaRPr>
                    </a:p>
                  </a:txBody>
                  <a:tcPr marL="0" marR="0" marT="0" marB="0"/>
                </a:tc>
                <a:tc>
                  <a:txBody>
                    <a:bodyPr/>
                    <a:lstStyle/>
                    <a:p>
                      <a:pPr marR="81280" algn="r">
                        <a:lnSpc>
                          <a:spcPts val="1989"/>
                        </a:lnSpc>
                      </a:pPr>
                      <a:r>
                        <a:rPr sz="1800" spc="-5" dirty="0">
                          <a:latin typeface="Arial"/>
                          <a:cs typeface="Arial"/>
                        </a:rPr>
                        <a:t>12</a:t>
                      </a:r>
                      <a:endParaRPr sz="1800">
                        <a:latin typeface="Arial"/>
                        <a:cs typeface="Arial"/>
                      </a:endParaRPr>
                    </a:p>
                  </a:txBody>
                  <a:tcPr marL="0" marR="0" marT="0" marB="0"/>
                </a:tc>
                <a:tc>
                  <a:txBody>
                    <a:bodyPr/>
                    <a:lstStyle/>
                    <a:p>
                      <a:pPr marL="88900">
                        <a:lnSpc>
                          <a:spcPts val="1989"/>
                        </a:lnSpc>
                      </a:pPr>
                      <a:r>
                        <a:rPr sz="1800" spc="-10" dirty="0">
                          <a:latin typeface="Arial"/>
                          <a:cs typeface="Arial"/>
                        </a:rPr>
                        <a:t>10</a:t>
                      </a:r>
                      <a:endParaRPr sz="1800">
                        <a:latin typeface="Arial"/>
                        <a:cs typeface="Arial"/>
                      </a:endParaRPr>
                    </a:p>
                  </a:txBody>
                  <a:tcPr marL="0" marR="0" marT="0" marB="0"/>
                </a:tc>
                <a:tc>
                  <a:txBody>
                    <a:bodyPr/>
                    <a:lstStyle/>
                    <a:p>
                      <a:pPr marL="84455">
                        <a:lnSpc>
                          <a:spcPts val="1989"/>
                        </a:lnSpc>
                      </a:pPr>
                      <a:r>
                        <a:rPr sz="1800" dirty="0">
                          <a:latin typeface="Arial"/>
                          <a:cs typeface="Arial"/>
                        </a:rPr>
                        <a:t>4</a:t>
                      </a:r>
                      <a:endParaRPr sz="1800">
                        <a:latin typeface="Arial"/>
                        <a:cs typeface="Arial"/>
                      </a:endParaRPr>
                    </a:p>
                  </a:txBody>
                  <a:tcPr marL="0" marR="0" marT="0" marB="0"/>
                </a:tc>
                <a:tc>
                  <a:txBody>
                    <a:bodyPr/>
                    <a:lstStyle/>
                    <a:p>
                      <a:pPr algn="ctr">
                        <a:lnSpc>
                          <a:spcPts val="1989"/>
                        </a:lnSpc>
                      </a:pPr>
                      <a:r>
                        <a:rPr sz="1800" dirty="0">
                          <a:latin typeface="Arial"/>
                          <a:cs typeface="Arial"/>
                        </a:rPr>
                        <a:t>7</a:t>
                      </a:r>
                      <a:endParaRPr sz="1800">
                        <a:latin typeface="Arial"/>
                        <a:cs typeface="Arial"/>
                      </a:endParaRPr>
                    </a:p>
                  </a:txBody>
                  <a:tcPr marL="0" marR="0" marT="0" marB="0"/>
                </a:tc>
                <a:tc>
                  <a:txBody>
                    <a:bodyPr/>
                    <a:lstStyle/>
                    <a:p>
                      <a:pPr marL="116205">
                        <a:lnSpc>
                          <a:spcPts val="1989"/>
                        </a:lnSpc>
                      </a:pPr>
                      <a:r>
                        <a:rPr sz="1800" dirty="0">
                          <a:latin typeface="Arial"/>
                          <a:cs typeface="Arial"/>
                        </a:rPr>
                        <a:t>8</a:t>
                      </a:r>
                      <a:endParaRPr sz="1800">
                        <a:latin typeface="Arial"/>
                        <a:cs typeface="Arial"/>
                      </a:endParaRPr>
                    </a:p>
                  </a:txBody>
                  <a:tcPr marL="0" marR="0" marT="0" marB="0"/>
                </a:tc>
                <a:tc>
                  <a:txBody>
                    <a:bodyPr/>
                    <a:lstStyle/>
                    <a:p>
                      <a:pPr marR="24765" algn="r">
                        <a:lnSpc>
                          <a:spcPts val="1700"/>
                        </a:lnSpc>
                      </a:pPr>
                      <a:r>
                        <a:rPr sz="1800" spc="-40" dirty="0">
                          <a:latin typeface="Arial"/>
                          <a:cs typeface="Arial"/>
                        </a:rPr>
                        <a:t>Total </a:t>
                      </a:r>
                      <a:r>
                        <a:rPr sz="1800" dirty="0">
                          <a:latin typeface="Arial"/>
                          <a:cs typeface="Arial"/>
                        </a:rPr>
                        <a:t>=</a:t>
                      </a:r>
                      <a:r>
                        <a:rPr sz="1800" spc="-55" dirty="0">
                          <a:latin typeface="Arial"/>
                          <a:cs typeface="Arial"/>
                        </a:rPr>
                        <a:t> </a:t>
                      </a:r>
                      <a:r>
                        <a:rPr sz="1800" spc="-5" dirty="0">
                          <a:latin typeface="Arial"/>
                          <a:cs typeface="Arial"/>
                        </a:rPr>
                        <a:t>51</a:t>
                      </a:r>
                      <a:endParaRPr sz="1800">
                        <a:latin typeface="Arial"/>
                        <a:cs typeface="Arial"/>
                      </a:endParaRPr>
                    </a:p>
                  </a:txBody>
                  <a:tcPr marL="0" marR="0" marT="0" marB="0"/>
                </a:tc>
                <a:extLst>
                  <a:ext uri="{0D108BD9-81ED-4DB2-BD59-A6C34878D82A}">
                    <a16:rowId xmlns:a16="http://schemas.microsoft.com/office/drawing/2014/main" val="10000"/>
                  </a:ext>
                </a:extLst>
              </a:tr>
              <a:tr h="434145">
                <a:tc>
                  <a:txBody>
                    <a:bodyPr/>
                    <a:lstStyle/>
                    <a:p>
                      <a:pPr marL="31750">
                        <a:lnSpc>
                          <a:spcPts val="2080"/>
                        </a:lnSpc>
                        <a:spcBef>
                          <a:spcPts val="1235"/>
                        </a:spcBef>
                      </a:pPr>
                      <a:r>
                        <a:rPr sz="1800" dirty="0">
                          <a:latin typeface="Arial"/>
                          <a:cs typeface="Arial"/>
                        </a:rPr>
                        <a:t>2</a:t>
                      </a:r>
                      <a:endParaRPr sz="1800">
                        <a:latin typeface="Arial"/>
                        <a:cs typeface="Arial"/>
                      </a:endParaRPr>
                    </a:p>
                  </a:txBody>
                  <a:tcPr marL="0" marR="0" marT="156845" marB="0"/>
                </a:tc>
                <a:tc>
                  <a:txBody>
                    <a:bodyPr/>
                    <a:lstStyle/>
                    <a:p>
                      <a:pPr marR="107950" algn="r">
                        <a:lnSpc>
                          <a:spcPts val="2080"/>
                        </a:lnSpc>
                        <a:spcBef>
                          <a:spcPts val="1235"/>
                        </a:spcBef>
                      </a:pPr>
                      <a:r>
                        <a:rPr sz="1800" dirty="0">
                          <a:latin typeface="Arial"/>
                          <a:cs typeface="Arial"/>
                        </a:rPr>
                        <a:t>3</a:t>
                      </a:r>
                      <a:endParaRPr sz="1800">
                        <a:latin typeface="Arial"/>
                        <a:cs typeface="Arial"/>
                      </a:endParaRPr>
                    </a:p>
                  </a:txBody>
                  <a:tcPr marL="0" marR="0" marT="156845" marB="0"/>
                </a:tc>
                <a:tc>
                  <a:txBody>
                    <a:bodyPr/>
                    <a:lstStyle/>
                    <a:p>
                      <a:pPr marR="113030" algn="r">
                        <a:lnSpc>
                          <a:spcPts val="2080"/>
                        </a:lnSpc>
                        <a:spcBef>
                          <a:spcPts val="1235"/>
                        </a:spcBef>
                      </a:pPr>
                      <a:r>
                        <a:rPr sz="1800" dirty="0">
                          <a:latin typeface="Arial"/>
                          <a:cs typeface="Arial"/>
                        </a:rPr>
                        <a:t>5</a:t>
                      </a:r>
                      <a:endParaRPr sz="1800">
                        <a:latin typeface="Arial"/>
                        <a:cs typeface="Arial"/>
                      </a:endParaRPr>
                    </a:p>
                  </a:txBody>
                  <a:tcPr marL="0" marR="0" marT="156845" marB="0"/>
                </a:tc>
                <a:tc>
                  <a:txBody>
                    <a:bodyPr/>
                    <a:lstStyle/>
                    <a:p>
                      <a:pPr marR="81280" algn="r">
                        <a:lnSpc>
                          <a:spcPts val="2080"/>
                        </a:lnSpc>
                        <a:spcBef>
                          <a:spcPts val="1235"/>
                        </a:spcBef>
                      </a:pPr>
                      <a:r>
                        <a:rPr sz="1800" spc="-5" dirty="0">
                          <a:latin typeface="Arial"/>
                          <a:cs typeface="Arial"/>
                        </a:rPr>
                        <a:t>12</a:t>
                      </a:r>
                      <a:endParaRPr sz="1800">
                        <a:latin typeface="Arial"/>
                        <a:cs typeface="Arial"/>
                      </a:endParaRPr>
                    </a:p>
                  </a:txBody>
                  <a:tcPr marL="0" marR="0" marT="156845" marB="0"/>
                </a:tc>
                <a:tc>
                  <a:txBody>
                    <a:bodyPr/>
                    <a:lstStyle/>
                    <a:p>
                      <a:pPr marL="88900">
                        <a:lnSpc>
                          <a:spcPts val="2080"/>
                        </a:lnSpc>
                        <a:spcBef>
                          <a:spcPts val="1235"/>
                        </a:spcBef>
                      </a:pPr>
                      <a:r>
                        <a:rPr sz="1800" spc="-10" dirty="0">
                          <a:latin typeface="Arial"/>
                          <a:cs typeface="Arial"/>
                        </a:rPr>
                        <a:t>10</a:t>
                      </a:r>
                      <a:endParaRPr sz="1800">
                        <a:latin typeface="Arial"/>
                        <a:cs typeface="Arial"/>
                      </a:endParaRPr>
                    </a:p>
                  </a:txBody>
                  <a:tcPr marL="0" marR="0" marT="156845" marB="0"/>
                </a:tc>
                <a:tc>
                  <a:txBody>
                    <a:bodyPr/>
                    <a:lstStyle/>
                    <a:p>
                      <a:pPr>
                        <a:lnSpc>
                          <a:spcPct val="100000"/>
                        </a:lnSpc>
                      </a:pPr>
                      <a:endParaRPr sz="1700">
                        <a:latin typeface="Times New Roman"/>
                        <a:cs typeface="Times New Roman"/>
                      </a:endParaRPr>
                    </a:p>
                  </a:txBody>
                  <a:tcPr marL="0" marR="0" marT="0" marB="0"/>
                </a:tc>
                <a:tc>
                  <a:txBody>
                    <a:bodyPr/>
                    <a:lstStyle/>
                    <a:p>
                      <a:pPr algn="ctr">
                        <a:lnSpc>
                          <a:spcPts val="2080"/>
                        </a:lnSpc>
                        <a:spcBef>
                          <a:spcPts val="1235"/>
                        </a:spcBef>
                      </a:pPr>
                      <a:r>
                        <a:rPr sz="1800" dirty="0">
                          <a:latin typeface="Arial"/>
                          <a:cs typeface="Arial"/>
                        </a:rPr>
                        <a:t>7</a:t>
                      </a:r>
                      <a:endParaRPr sz="1800">
                        <a:latin typeface="Arial"/>
                        <a:cs typeface="Arial"/>
                      </a:endParaRPr>
                    </a:p>
                  </a:txBody>
                  <a:tcPr marL="0" marR="0" marT="156845" marB="0"/>
                </a:tc>
                <a:tc>
                  <a:txBody>
                    <a:bodyPr/>
                    <a:lstStyle/>
                    <a:p>
                      <a:pPr marL="116205">
                        <a:lnSpc>
                          <a:spcPts val="2080"/>
                        </a:lnSpc>
                        <a:spcBef>
                          <a:spcPts val="1235"/>
                        </a:spcBef>
                      </a:pPr>
                      <a:r>
                        <a:rPr sz="1800" dirty="0">
                          <a:latin typeface="Arial"/>
                          <a:cs typeface="Arial"/>
                        </a:rPr>
                        <a:t>8</a:t>
                      </a:r>
                      <a:endParaRPr sz="1800">
                        <a:latin typeface="Arial"/>
                        <a:cs typeface="Arial"/>
                      </a:endParaRPr>
                    </a:p>
                  </a:txBody>
                  <a:tcPr marL="0" marR="0" marT="156845" marB="0"/>
                </a:tc>
                <a:tc>
                  <a:txBody>
                    <a:bodyPr/>
                    <a:lstStyle/>
                    <a:p>
                      <a:pPr marR="24130" algn="r">
                        <a:lnSpc>
                          <a:spcPts val="2080"/>
                        </a:lnSpc>
                        <a:spcBef>
                          <a:spcPts val="1235"/>
                        </a:spcBef>
                      </a:pPr>
                      <a:r>
                        <a:rPr sz="1800" spc="-45" dirty="0">
                          <a:latin typeface="Arial"/>
                          <a:cs typeface="Arial"/>
                        </a:rPr>
                        <a:t>Total </a:t>
                      </a:r>
                      <a:r>
                        <a:rPr sz="1800" dirty="0">
                          <a:latin typeface="Arial"/>
                          <a:cs typeface="Arial"/>
                        </a:rPr>
                        <a:t>=</a:t>
                      </a:r>
                      <a:r>
                        <a:rPr sz="1800" spc="-35" dirty="0">
                          <a:latin typeface="Arial"/>
                          <a:cs typeface="Arial"/>
                        </a:rPr>
                        <a:t> </a:t>
                      </a:r>
                      <a:r>
                        <a:rPr sz="1800" spc="-5" dirty="0">
                          <a:latin typeface="Arial"/>
                          <a:cs typeface="Arial"/>
                        </a:rPr>
                        <a:t>47</a:t>
                      </a:r>
                      <a:endParaRPr sz="1800">
                        <a:latin typeface="Arial"/>
                        <a:cs typeface="Arial"/>
                      </a:endParaRPr>
                    </a:p>
                  </a:txBody>
                  <a:tcPr marL="0" marR="0" marT="156845" marB="0"/>
                </a:tc>
                <a:extLst>
                  <a:ext uri="{0D108BD9-81ED-4DB2-BD59-A6C34878D82A}">
                    <a16:rowId xmlns:a16="http://schemas.microsoft.com/office/drawing/2014/main" val="10001"/>
                  </a:ext>
                </a:extLst>
              </a:tr>
            </a:tbl>
          </a:graphicData>
        </a:graphic>
      </p:graphicFrame>
      <p:sp>
        <p:nvSpPr>
          <p:cNvPr id="11" name="object 11"/>
          <p:cNvSpPr txBox="1"/>
          <p:nvPr/>
        </p:nvSpPr>
        <p:spPr>
          <a:xfrm>
            <a:off x="1919288" y="3995674"/>
            <a:ext cx="5729605" cy="317395"/>
          </a:xfrm>
          <a:prstGeom prst="rect">
            <a:avLst/>
          </a:prstGeom>
          <a:ln w="28575">
            <a:solidFill>
              <a:srgbClr val="000000"/>
            </a:solidFill>
          </a:ln>
        </p:spPr>
        <p:txBody>
          <a:bodyPr vert="horz" wrap="square" lIns="0" tIns="40005" rIns="0" bIns="0" rtlCol="0">
            <a:spAutoFit/>
          </a:bodyPr>
          <a:lstStyle/>
          <a:p>
            <a:pPr marL="84455">
              <a:spcBef>
                <a:spcPts val="315"/>
              </a:spcBef>
              <a:tabLst>
                <a:tab pos="2851785" algn="l"/>
                <a:tab pos="3287395" algn="l"/>
                <a:tab pos="4013835" algn="l"/>
                <a:tab pos="4445635" algn="l"/>
                <a:tab pos="5229225" algn="l"/>
                <a:tab pos="5589270" algn="l"/>
              </a:tabLst>
            </a:pPr>
            <a:r>
              <a:rPr spc="-5" dirty="0">
                <a:latin typeface="Arial"/>
                <a:cs typeface="Arial"/>
              </a:rPr>
              <a:t>2 v</a:t>
            </a:r>
            <a:r>
              <a:rPr spc="-15" dirty="0">
                <a:latin typeface="Arial"/>
                <a:cs typeface="Arial"/>
              </a:rPr>
              <a:t>a</a:t>
            </a:r>
            <a:r>
              <a:rPr spc="-5" dirty="0">
                <a:latin typeface="Arial"/>
                <a:cs typeface="Arial"/>
              </a:rPr>
              <a:t>l</a:t>
            </a:r>
            <a:r>
              <a:rPr spc="-15" dirty="0">
                <a:latin typeface="Arial"/>
                <a:cs typeface="Arial"/>
              </a:rPr>
              <a:t>e</a:t>
            </a:r>
            <a:r>
              <a:rPr spc="-5" dirty="0">
                <a:latin typeface="Arial"/>
                <a:cs typeface="Arial"/>
              </a:rPr>
              <a:t>urs</a:t>
            </a:r>
            <a:r>
              <a:rPr spc="5" dirty="0">
                <a:latin typeface="Arial"/>
                <a:cs typeface="Arial"/>
              </a:rPr>
              <a:t> </a:t>
            </a:r>
            <a:r>
              <a:rPr spc="-5" dirty="0">
                <a:latin typeface="Arial"/>
                <a:cs typeface="Arial"/>
              </a:rPr>
              <a:t>ma</a:t>
            </a:r>
            <a:r>
              <a:rPr spc="-15" dirty="0">
                <a:latin typeface="Arial"/>
                <a:cs typeface="Arial"/>
              </a:rPr>
              <a:t>n</a:t>
            </a:r>
            <a:r>
              <a:rPr spc="-5" dirty="0">
                <a:latin typeface="Arial"/>
                <a:cs typeface="Arial"/>
              </a:rPr>
              <a:t>q</a:t>
            </a:r>
            <a:r>
              <a:rPr spc="-15" dirty="0">
                <a:latin typeface="Arial"/>
                <a:cs typeface="Arial"/>
              </a:rPr>
              <a:t>u</a:t>
            </a:r>
            <a:r>
              <a:rPr spc="-5" dirty="0">
                <a:latin typeface="Arial"/>
                <a:cs typeface="Arial"/>
              </a:rPr>
              <a:t>a</a:t>
            </a:r>
            <a:r>
              <a:rPr spc="-15" dirty="0">
                <a:latin typeface="Arial"/>
                <a:cs typeface="Arial"/>
              </a:rPr>
              <a:t>n</a:t>
            </a:r>
            <a:r>
              <a:rPr dirty="0">
                <a:latin typeface="Arial"/>
                <a:cs typeface="Arial"/>
              </a:rPr>
              <a:t>tes	</a:t>
            </a:r>
            <a:r>
              <a:rPr sz="2700" baseline="3086" dirty="0">
                <a:latin typeface="Arial"/>
                <a:cs typeface="Arial"/>
              </a:rPr>
              <a:t>2	3	</a:t>
            </a:r>
            <a:r>
              <a:rPr sz="2700" spc="-15" baseline="3086" dirty="0">
                <a:latin typeface="Arial"/>
                <a:cs typeface="Arial"/>
              </a:rPr>
              <a:t>1</a:t>
            </a:r>
            <a:r>
              <a:rPr sz="2700" baseline="3086" dirty="0">
                <a:latin typeface="Arial"/>
                <a:cs typeface="Arial"/>
              </a:rPr>
              <a:t>2	</a:t>
            </a:r>
            <a:r>
              <a:rPr sz="2700" spc="-15" baseline="3086" dirty="0">
                <a:latin typeface="Arial"/>
                <a:cs typeface="Arial"/>
              </a:rPr>
              <a:t>1</a:t>
            </a:r>
            <a:r>
              <a:rPr sz="2700" baseline="3086" dirty="0">
                <a:latin typeface="Arial"/>
                <a:cs typeface="Arial"/>
              </a:rPr>
              <a:t>0	7	</a:t>
            </a:r>
            <a:r>
              <a:rPr sz="2700" spc="-7" baseline="3086" dirty="0">
                <a:latin typeface="Arial"/>
                <a:cs typeface="Arial"/>
              </a:rPr>
              <a:t>8</a:t>
            </a:r>
            <a:endParaRPr sz="2700" baseline="3086">
              <a:latin typeface="Arial"/>
              <a:cs typeface="Arial"/>
            </a:endParaRPr>
          </a:p>
        </p:txBody>
      </p:sp>
      <p:sp>
        <p:nvSpPr>
          <p:cNvPr id="12" name="object 12"/>
          <p:cNvSpPr txBox="1"/>
          <p:nvPr/>
        </p:nvSpPr>
        <p:spPr>
          <a:xfrm>
            <a:off x="8178166" y="3955160"/>
            <a:ext cx="1023619" cy="299720"/>
          </a:xfrm>
          <a:prstGeom prst="rect">
            <a:avLst/>
          </a:prstGeom>
        </p:spPr>
        <p:txBody>
          <a:bodyPr vert="horz" wrap="square" lIns="0" tIns="12700" rIns="0" bIns="0" rtlCol="0">
            <a:spAutoFit/>
          </a:bodyPr>
          <a:lstStyle/>
          <a:p>
            <a:pPr marL="12700">
              <a:spcBef>
                <a:spcPts val="100"/>
              </a:spcBef>
            </a:pPr>
            <a:r>
              <a:rPr spc="-45" dirty="0">
                <a:latin typeface="Arial"/>
                <a:cs typeface="Arial"/>
              </a:rPr>
              <a:t>Total </a:t>
            </a:r>
            <a:r>
              <a:rPr dirty="0">
                <a:latin typeface="Arial"/>
                <a:cs typeface="Arial"/>
              </a:rPr>
              <a:t>=</a:t>
            </a:r>
            <a:r>
              <a:rPr spc="-25" dirty="0">
                <a:latin typeface="Arial"/>
                <a:cs typeface="Arial"/>
              </a:rPr>
              <a:t> </a:t>
            </a:r>
            <a:r>
              <a:rPr spc="-5" dirty="0">
                <a:latin typeface="Arial"/>
                <a:cs typeface="Arial"/>
              </a:rPr>
              <a:t>42</a:t>
            </a:r>
            <a:endParaRPr>
              <a:latin typeface="Arial"/>
              <a:cs typeface="Arial"/>
            </a:endParaRPr>
          </a:p>
        </p:txBody>
      </p:sp>
      <p:sp>
        <p:nvSpPr>
          <p:cNvPr id="13" name="object 13"/>
          <p:cNvSpPr txBox="1"/>
          <p:nvPr/>
        </p:nvSpPr>
        <p:spPr>
          <a:xfrm>
            <a:off x="2285491" y="4603242"/>
            <a:ext cx="7694930" cy="882650"/>
          </a:xfrm>
          <a:prstGeom prst="rect">
            <a:avLst/>
          </a:prstGeom>
        </p:spPr>
        <p:txBody>
          <a:bodyPr vert="horz" wrap="square" lIns="0" tIns="12700" rIns="0" bIns="0" rtlCol="0">
            <a:spAutoFit/>
          </a:bodyPr>
          <a:lstStyle/>
          <a:p>
            <a:pPr marL="3219450" marR="5080" indent="-3207385">
              <a:spcBef>
                <a:spcPts val="100"/>
              </a:spcBef>
              <a:tabLst>
                <a:tab pos="3835400" algn="l"/>
                <a:tab pos="4089400" algn="l"/>
              </a:tabLst>
            </a:pPr>
            <a:r>
              <a:rPr spc="-5" dirty="0">
                <a:latin typeface="Arial"/>
                <a:cs typeface="Arial"/>
              </a:rPr>
              <a:t>Somme des manquants </a:t>
            </a:r>
            <a:r>
              <a:rPr dirty="0">
                <a:latin typeface="Arial"/>
                <a:cs typeface="Arial"/>
              </a:rPr>
              <a:t>= </a:t>
            </a:r>
            <a:r>
              <a:rPr spc="-10" dirty="0">
                <a:latin typeface="Arial"/>
                <a:cs typeface="Arial"/>
              </a:rPr>
              <a:t>51 </a:t>
            </a:r>
            <a:r>
              <a:rPr dirty="0">
                <a:latin typeface="Arial"/>
                <a:cs typeface="Arial"/>
              </a:rPr>
              <a:t>–</a:t>
            </a:r>
            <a:r>
              <a:rPr spc="90" dirty="0">
                <a:latin typeface="Arial"/>
                <a:cs typeface="Arial"/>
              </a:rPr>
              <a:t> </a:t>
            </a:r>
            <a:r>
              <a:rPr spc="-5" dirty="0">
                <a:latin typeface="Arial"/>
                <a:cs typeface="Arial"/>
              </a:rPr>
              <a:t>42 </a:t>
            </a:r>
            <a:r>
              <a:rPr dirty="0">
                <a:latin typeface="Arial"/>
                <a:cs typeface="Arial"/>
              </a:rPr>
              <a:t>=	</a:t>
            </a:r>
            <a:r>
              <a:rPr spc="-5" dirty="0">
                <a:solidFill>
                  <a:srgbClr val="006666"/>
                </a:solidFill>
                <a:latin typeface="Arial"/>
                <a:cs typeface="Arial"/>
              </a:rPr>
              <a:t>9	impossible de calculer les 2 valeurs  manquantes</a:t>
            </a:r>
            <a:endParaRPr>
              <a:latin typeface="Arial"/>
              <a:cs typeface="Arial"/>
            </a:endParaRPr>
          </a:p>
          <a:p>
            <a:pPr marR="495934" algn="ctr">
              <a:spcBef>
                <a:spcPts val="265"/>
              </a:spcBef>
            </a:pPr>
            <a:r>
              <a:rPr spc="-5" dirty="0">
                <a:latin typeface="Arial"/>
                <a:cs typeface="Arial"/>
              </a:rPr>
              <a:t>Donc </a:t>
            </a:r>
            <a:r>
              <a:rPr spc="-5" dirty="0">
                <a:solidFill>
                  <a:srgbClr val="006666"/>
                </a:solidFill>
                <a:latin typeface="Arial"/>
                <a:cs typeface="Arial"/>
              </a:rPr>
              <a:t>ddl </a:t>
            </a:r>
            <a:r>
              <a:rPr dirty="0">
                <a:solidFill>
                  <a:srgbClr val="006666"/>
                </a:solidFill>
                <a:latin typeface="Arial"/>
                <a:cs typeface="Arial"/>
              </a:rPr>
              <a:t>= </a:t>
            </a:r>
            <a:r>
              <a:rPr spc="-10" dirty="0">
                <a:solidFill>
                  <a:srgbClr val="006666"/>
                </a:solidFill>
                <a:latin typeface="Arial"/>
                <a:cs typeface="Arial"/>
              </a:rPr>
              <a:t>n-1 </a:t>
            </a:r>
            <a:r>
              <a:rPr dirty="0">
                <a:solidFill>
                  <a:srgbClr val="006666"/>
                </a:solidFill>
                <a:latin typeface="Arial"/>
                <a:cs typeface="Arial"/>
              </a:rPr>
              <a:t>=</a:t>
            </a:r>
            <a:r>
              <a:rPr spc="15" dirty="0">
                <a:solidFill>
                  <a:srgbClr val="006666"/>
                </a:solidFill>
                <a:latin typeface="Arial"/>
                <a:cs typeface="Arial"/>
              </a:rPr>
              <a:t> </a:t>
            </a:r>
            <a:r>
              <a:rPr dirty="0">
                <a:solidFill>
                  <a:srgbClr val="006666"/>
                </a:solidFill>
                <a:latin typeface="Arial"/>
                <a:cs typeface="Arial"/>
              </a:rPr>
              <a:t>7</a:t>
            </a:r>
            <a:endParaRPr>
              <a:latin typeface="Arial"/>
              <a:cs typeface="Arial"/>
            </a:endParaRPr>
          </a:p>
        </p:txBody>
      </p:sp>
      <p:sp>
        <p:nvSpPr>
          <p:cNvPr id="14" name="object 14"/>
          <p:cNvSpPr txBox="1"/>
          <p:nvPr/>
        </p:nvSpPr>
        <p:spPr>
          <a:xfrm>
            <a:off x="3006344" y="215900"/>
            <a:ext cx="4408170" cy="876300"/>
          </a:xfrm>
          <a:prstGeom prst="rect">
            <a:avLst/>
          </a:prstGeom>
        </p:spPr>
        <p:txBody>
          <a:bodyPr vert="horz" wrap="square" lIns="0" tIns="12700" rIns="0" bIns="0" rtlCol="0">
            <a:spAutoFit/>
          </a:bodyPr>
          <a:lstStyle/>
          <a:p>
            <a:pPr marL="1424305">
              <a:spcBef>
                <a:spcPts val="100"/>
              </a:spcBef>
            </a:pPr>
            <a:r>
              <a:rPr spc="-5" dirty="0">
                <a:latin typeface="Arial"/>
                <a:cs typeface="Arial"/>
              </a:rPr>
              <a:t>Précisions concernant les ddl</a:t>
            </a:r>
            <a:endParaRPr>
              <a:latin typeface="Arial"/>
              <a:cs typeface="Arial"/>
            </a:endParaRPr>
          </a:p>
          <a:p>
            <a:pPr>
              <a:spcBef>
                <a:spcPts val="20"/>
              </a:spcBef>
            </a:pPr>
            <a:endParaRPr sz="2050">
              <a:latin typeface="Times New Roman"/>
              <a:cs typeface="Times New Roman"/>
            </a:endParaRPr>
          </a:p>
          <a:p>
            <a:pPr marL="12700"/>
            <a:r>
              <a:rPr spc="-5" dirty="0">
                <a:solidFill>
                  <a:srgbClr val="006666"/>
                </a:solidFill>
                <a:latin typeface="Arial"/>
                <a:cs typeface="Arial"/>
              </a:rPr>
              <a:t>2 </a:t>
            </a:r>
            <a:r>
              <a:rPr dirty="0">
                <a:solidFill>
                  <a:srgbClr val="006666"/>
                </a:solidFill>
                <a:latin typeface="Arial"/>
                <a:cs typeface="Arial"/>
              </a:rPr>
              <a:t>– </a:t>
            </a:r>
            <a:r>
              <a:rPr spc="-5" dirty="0">
                <a:solidFill>
                  <a:srgbClr val="006666"/>
                </a:solidFill>
                <a:latin typeface="Arial"/>
                <a:cs typeface="Arial"/>
              </a:rPr>
              <a:t>Série numérique </a:t>
            </a:r>
            <a:r>
              <a:rPr dirty="0">
                <a:solidFill>
                  <a:srgbClr val="006666"/>
                </a:solidFill>
                <a:latin typeface="Arial"/>
                <a:cs typeface="Arial"/>
              </a:rPr>
              <a:t>: t </a:t>
            </a:r>
            <a:r>
              <a:rPr spc="-5" dirty="0">
                <a:solidFill>
                  <a:srgbClr val="006666"/>
                </a:solidFill>
                <a:latin typeface="Arial"/>
                <a:cs typeface="Arial"/>
              </a:rPr>
              <a:t>de</a:t>
            </a:r>
            <a:r>
              <a:rPr spc="10" dirty="0">
                <a:solidFill>
                  <a:srgbClr val="006666"/>
                </a:solidFill>
                <a:latin typeface="Arial"/>
                <a:cs typeface="Arial"/>
              </a:rPr>
              <a:t> </a:t>
            </a:r>
            <a:r>
              <a:rPr spc="-5" dirty="0">
                <a:solidFill>
                  <a:srgbClr val="006666"/>
                </a:solidFill>
                <a:latin typeface="Arial"/>
                <a:cs typeface="Arial"/>
              </a:rPr>
              <a:t>Student</a:t>
            </a:r>
            <a:endParaRPr>
              <a:latin typeface="Arial"/>
              <a:cs typeface="Arial"/>
            </a:endParaRPr>
          </a:p>
        </p:txBody>
      </p:sp>
      <p:sp>
        <p:nvSpPr>
          <p:cNvPr id="15" name="object 15"/>
          <p:cNvSpPr txBox="1"/>
          <p:nvPr/>
        </p:nvSpPr>
        <p:spPr>
          <a:xfrm>
            <a:off x="2497137" y="5722937"/>
            <a:ext cx="7129780" cy="319318"/>
          </a:xfrm>
          <a:prstGeom prst="rect">
            <a:avLst/>
          </a:prstGeom>
          <a:ln w="28575">
            <a:solidFill>
              <a:srgbClr val="000000"/>
            </a:solidFill>
          </a:ln>
        </p:spPr>
        <p:txBody>
          <a:bodyPr vert="horz" wrap="square" lIns="0" tIns="41910" rIns="0" bIns="0" rtlCol="0">
            <a:spAutoFit/>
          </a:bodyPr>
          <a:lstStyle/>
          <a:p>
            <a:pPr marL="507365">
              <a:spcBef>
                <a:spcPts val="330"/>
              </a:spcBef>
            </a:pPr>
            <a:r>
              <a:rPr dirty="0">
                <a:solidFill>
                  <a:srgbClr val="006666"/>
                </a:solidFill>
                <a:latin typeface="Arial"/>
                <a:cs typeface="Arial"/>
              </a:rPr>
              <a:t>t </a:t>
            </a:r>
            <a:r>
              <a:rPr spc="-10" dirty="0">
                <a:solidFill>
                  <a:srgbClr val="006666"/>
                </a:solidFill>
                <a:latin typeface="Arial"/>
                <a:cs typeface="Arial"/>
              </a:rPr>
              <a:t>de </a:t>
            </a:r>
            <a:r>
              <a:rPr spc="-5" dirty="0">
                <a:solidFill>
                  <a:srgbClr val="006666"/>
                </a:solidFill>
                <a:latin typeface="Arial"/>
                <a:cs typeface="Arial"/>
              </a:rPr>
              <a:t>Student </a:t>
            </a:r>
            <a:r>
              <a:rPr dirty="0">
                <a:solidFill>
                  <a:srgbClr val="006666"/>
                </a:solidFill>
                <a:latin typeface="Arial"/>
                <a:cs typeface="Arial"/>
              </a:rPr>
              <a:t>: </a:t>
            </a:r>
            <a:r>
              <a:rPr spc="-5" dirty="0">
                <a:solidFill>
                  <a:srgbClr val="006666"/>
                </a:solidFill>
                <a:latin typeface="Arial"/>
                <a:cs typeface="Arial"/>
              </a:rPr>
              <a:t>2 séries à comparer donc ddl </a:t>
            </a:r>
            <a:r>
              <a:rPr dirty="0">
                <a:solidFill>
                  <a:srgbClr val="006666"/>
                </a:solidFill>
                <a:latin typeface="Arial"/>
                <a:cs typeface="Arial"/>
              </a:rPr>
              <a:t>= (n</a:t>
            </a:r>
            <a:r>
              <a:rPr baseline="-20833" dirty="0">
                <a:solidFill>
                  <a:srgbClr val="006666"/>
                </a:solidFill>
                <a:latin typeface="Arial"/>
                <a:cs typeface="Arial"/>
              </a:rPr>
              <a:t>1 </a:t>
            </a:r>
            <a:r>
              <a:rPr dirty="0">
                <a:solidFill>
                  <a:srgbClr val="006666"/>
                </a:solidFill>
                <a:latin typeface="Arial"/>
                <a:cs typeface="Arial"/>
              </a:rPr>
              <a:t>- </a:t>
            </a:r>
            <a:r>
              <a:rPr spc="-5" dirty="0">
                <a:solidFill>
                  <a:srgbClr val="006666"/>
                </a:solidFill>
                <a:latin typeface="Arial"/>
                <a:cs typeface="Arial"/>
              </a:rPr>
              <a:t>1) </a:t>
            </a:r>
            <a:r>
              <a:rPr dirty="0">
                <a:solidFill>
                  <a:srgbClr val="006666"/>
                </a:solidFill>
                <a:latin typeface="Arial"/>
                <a:cs typeface="Arial"/>
              </a:rPr>
              <a:t>+ </a:t>
            </a:r>
            <a:r>
              <a:rPr spc="-5" dirty="0">
                <a:solidFill>
                  <a:srgbClr val="006666"/>
                </a:solidFill>
                <a:latin typeface="Arial"/>
                <a:cs typeface="Arial"/>
              </a:rPr>
              <a:t>(n</a:t>
            </a:r>
            <a:r>
              <a:rPr spc="-7" baseline="-20833" dirty="0">
                <a:solidFill>
                  <a:srgbClr val="006666"/>
                </a:solidFill>
                <a:latin typeface="Arial"/>
                <a:cs typeface="Arial"/>
              </a:rPr>
              <a:t>2 </a:t>
            </a:r>
            <a:r>
              <a:rPr dirty="0">
                <a:solidFill>
                  <a:srgbClr val="006666"/>
                </a:solidFill>
                <a:latin typeface="Arial"/>
                <a:cs typeface="Arial"/>
              </a:rPr>
              <a:t>-</a:t>
            </a:r>
            <a:r>
              <a:rPr spc="-80" dirty="0">
                <a:solidFill>
                  <a:srgbClr val="006666"/>
                </a:solidFill>
                <a:latin typeface="Arial"/>
                <a:cs typeface="Arial"/>
              </a:rPr>
              <a:t> </a:t>
            </a:r>
            <a:r>
              <a:rPr spc="-10" dirty="0">
                <a:solidFill>
                  <a:srgbClr val="006666"/>
                </a:solidFill>
                <a:latin typeface="Arial"/>
                <a:cs typeface="Arial"/>
              </a:rPr>
              <a:t>1)</a:t>
            </a:r>
            <a:endParaRPr>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24</a:t>
            </a:r>
            <a:endParaRPr sz="2000">
              <a:latin typeface="Arial"/>
              <a:cs typeface="Arial"/>
            </a:endParaRPr>
          </a:p>
        </p:txBody>
      </p:sp>
      <p:sp>
        <p:nvSpPr>
          <p:cNvPr id="3" name="object 3"/>
          <p:cNvSpPr txBox="1"/>
          <p:nvPr/>
        </p:nvSpPr>
        <p:spPr>
          <a:xfrm>
            <a:off x="2429968" y="1368678"/>
            <a:ext cx="7738745" cy="848360"/>
          </a:xfrm>
          <a:prstGeom prst="rect">
            <a:avLst/>
          </a:prstGeom>
        </p:spPr>
        <p:txBody>
          <a:bodyPr vert="horz" wrap="square" lIns="0" tIns="12700" rIns="0" bIns="0" rtlCol="0">
            <a:spAutoFit/>
          </a:bodyPr>
          <a:lstStyle/>
          <a:p>
            <a:pPr marL="355600" marR="5080" indent="-342900" algn="just">
              <a:spcBef>
                <a:spcPts val="100"/>
              </a:spcBef>
            </a:pPr>
            <a:r>
              <a:rPr spc="-5" dirty="0">
                <a:latin typeface="Arial"/>
                <a:cs typeface="Arial"/>
              </a:rPr>
              <a:t>Soient un </a:t>
            </a:r>
            <a:r>
              <a:rPr dirty="0">
                <a:latin typeface="Arial"/>
                <a:cs typeface="Arial"/>
              </a:rPr>
              <a:t>groupe </a:t>
            </a:r>
            <a:r>
              <a:rPr spc="-5" dirty="0">
                <a:latin typeface="Arial"/>
                <a:cs typeface="Arial"/>
              </a:rPr>
              <a:t>de 15 </a:t>
            </a:r>
            <a:r>
              <a:rPr dirty="0">
                <a:latin typeface="Arial"/>
                <a:cs typeface="Arial"/>
              </a:rPr>
              <a:t>femmes </a:t>
            </a:r>
            <a:r>
              <a:rPr spc="-5" dirty="0">
                <a:latin typeface="Arial"/>
                <a:cs typeface="Arial"/>
              </a:rPr>
              <a:t>obèses, et un autre groupe de 12 </a:t>
            </a:r>
            <a:r>
              <a:rPr dirty="0">
                <a:latin typeface="Arial"/>
                <a:cs typeface="Arial"/>
              </a:rPr>
              <a:t>femmes  </a:t>
            </a:r>
            <a:r>
              <a:rPr spc="-5" dirty="0">
                <a:latin typeface="Arial"/>
                <a:cs typeface="Arial"/>
              </a:rPr>
              <a:t>de poids normal. </a:t>
            </a:r>
            <a:r>
              <a:rPr dirty="0">
                <a:latin typeface="Arial"/>
                <a:cs typeface="Arial"/>
              </a:rPr>
              <a:t>On </a:t>
            </a:r>
            <a:r>
              <a:rPr spc="-5" dirty="0">
                <a:latin typeface="Arial"/>
                <a:cs typeface="Arial"/>
              </a:rPr>
              <a:t>a mesuré le </a:t>
            </a:r>
            <a:r>
              <a:rPr dirty="0">
                <a:latin typeface="Arial"/>
                <a:cs typeface="Arial"/>
              </a:rPr>
              <a:t>taux de </a:t>
            </a:r>
            <a:r>
              <a:rPr spc="-5" dirty="0">
                <a:latin typeface="Arial"/>
                <a:cs typeface="Arial"/>
              </a:rPr>
              <a:t>corticoïdes sanguins moyens à  l’intérieur de </a:t>
            </a:r>
            <a:r>
              <a:rPr dirty="0">
                <a:latin typeface="Arial"/>
                <a:cs typeface="Arial"/>
              </a:rPr>
              <a:t>ces </a:t>
            </a:r>
            <a:r>
              <a:rPr spc="-5" dirty="0">
                <a:latin typeface="Arial"/>
                <a:cs typeface="Arial"/>
              </a:rPr>
              <a:t>2</a:t>
            </a:r>
            <a:r>
              <a:rPr spc="10" dirty="0">
                <a:latin typeface="Arial"/>
                <a:cs typeface="Arial"/>
              </a:rPr>
              <a:t> </a:t>
            </a:r>
            <a:r>
              <a:rPr spc="-5" dirty="0">
                <a:latin typeface="Arial"/>
                <a:cs typeface="Arial"/>
              </a:rPr>
              <a:t>groupes.</a:t>
            </a:r>
            <a:endParaRPr>
              <a:latin typeface="Arial"/>
              <a:cs typeface="Arial"/>
            </a:endParaRPr>
          </a:p>
        </p:txBody>
      </p:sp>
      <p:sp>
        <p:nvSpPr>
          <p:cNvPr id="4" name="object 4"/>
          <p:cNvSpPr txBox="1"/>
          <p:nvPr/>
        </p:nvSpPr>
        <p:spPr>
          <a:xfrm>
            <a:off x="3344673" y="2191893"/>
            <a:ext cx="596265" cy="848360"/>
          </a:xfrm>
          <a:prstGeom prst="rect">
            <a:avLst/>
          </a:prstGeom>
        </p:spPr>
        <p:txBody>
          <a:bodyPr vert="horz" wrap="square" lIns="0" tIns="149860" rIns="0" bIns="0" rtlCol="0">
            <a:spAutoFit/>
          </a:bodyPr>
          <a:lstStyle/>
          <a:p>
            <a:pPr marL="12700">
              <a:spcBef>
                <a:spcPts val="1180"/>
              </a:spcBef>
            </a:pPr>
            <a:r>
              <a:rPr dirty="0">
                <a:latin typeface="Arial"/>
                <a:cs typeface="Arial"/>
              </a:rPr>
              <a:t>Gr </a:t>
            </a:r>
            <a:r>
              <a:rPr spc="-5" dirty="0">
                <a:latin typeface="Arial"/>
                <a:cs typeface="Arial"/>
              </a:rPr>
              <a:t>1</a:t>
            </a:r>
            <a:r>
              <a:rPr spc="-105" dirty="0">
                <a:latin typeface="Arial"/>
                <a:cs typeface="Arial"/>
              </a:rPr>
              <a:t> </a:t>
            </a:r>
            <a:r>
              <a:rPr dirty="0">
                <a:latin typeface="Arial"/>
                <a:cs typeface="Arial"/>
              </a:rPr>
              <a:t>:</a:t>
            </a:r>
            <a:endParaRPr>
              <a:latin typeface="Arial"/>
              <a:cs typeface="Arial"/>
            </a:endParaRPr>
          </a:p>
          <a:p>
            <a:pPr marL="12700">
              <a:spcBef>
                <a:spcPts val="1080"/>
              </a:spcBef>
            </a:pPr>
            <a:r>
              <a:rPr dirty="0">
                <a:latin typeface="Arial"/>
                <a:cs typeface="Arial"/>
              </a:rPr>
              <a:t>Gr </a:t>
            </a:r>
            <a:r>
              <a:rPr spc="-5" dirty="0">
                <a:latin typeface="Arial"/>
                <a:cs typeface="Arial"/>
              </a:rPr>
              <a:t>2</a:t>
            </a:r>
            <a:r>
              <a:rPr spc="-105" dirty="0">
                <a:latin typeface="Arial"/>
                <a:cs typeface="Arial"/>
              </a:rPr>
              <a:t> </a:t>
            </a:r>
            <a:r>
              <a:rPr dirty="0">
                <a:latin typeface="Arial"/>
                <a:cs typeface="Arial"/>
              </a:rPr>
              <a:t>:</a:t>
            </a:r>
            <a:endParaRPr>
              <a:latin typeface="Arial"/>
              <a:cs typeface="Arial"/>
            </a:endParaRPr>
          </a:p>
        </p:txBody>
      </p:sp>
      <p:sp>
        <p:nvSpPr>
          <p:cNvPr id="5" name="object 5"/>
          <p:cNvSpPr txBox="1"/>
          <p:nvPr/>
        </p:nvSpPr>
        <p:spPr>
          <a:xfrm>
            <a:off x="4323080" y="2191893"/>
            <a:ext cx="749935" cy="848360"/>
          </a:xfrm>
          <a:prstGeom prst="rect">
            <a:avLst/>
          </a:prstGeom>
        </p:spPr>
        <p:txBody>
          <a:bodyPr vert="horz" wrap="square" lIns="0" tIns="149860" rIns="0" bIns="0" rtlCol="0">
            <a:spAutoFit/>
          </a:bodyPr>
          <a:lstStyle/>
          <a:p>
            <a:pPr marL="12700">
              <a:spcBef>
                <a:spcPts val="1180"/>
              </a:spcBef>
            </a:pPr>
            <a:r>
              <a:rPr spc="-5" dirty="0">
                <a:latin typeface="Arial"/>
                <a:cs typeface="Arial"/>
              </a:rPr>
              <a:t>n</a:t>
            </a:r>
            <a:r>
              <a:rPr spc="-7" baseline="-20833" dirty="0">
                <a:latin typeface="Arial"/>
                <a:cs typeface="Arial"/>
              </a:rPr>
              <a:t>1  </a:t>
            </a:r>
            <a:r>
              <a:rPr dirty="0">
                <a:latin typeface="Arial"/>
                <a:cs typeface="Arial"/>
              </a:rPr>
              <a:t>=</a:t>
            </a:r>
            <a:r>
              <a:rPr spc="-250" dirty="0">
                <a:latin typeface="Arial"/>
                <a:cs typeface="Arial"/>
              </a:rPr>
              <a:t> </a:t>
            </a:r>
            <a:r>
              <a:rPr spc="-10" dirty="0">
                <a:latin typeface="Arial"/>
                <a:cs typeface="Arial"/>
              </a:rPr>
              <a:t>15</a:t>
            </a:r>
            <a:endParaRPr>
              <a:latin typeface="Arial"/>
              <a:cs typeface="Arial"/>
            </a:endParaRPr>
          </a:p>
          <a:p>
            <a:pPr marL="12700">
              <a:spcBef>
                <a:spcPts val="1080"/>
              </a:spcBef>
            </a:pPr>
            <a:r>
              <a:rPr spc="-5" dirty="0">
                <a:latin typeface="Arial"/>
                <a:cs typeface="Arial"/>
              </a:rPr>
              <a:t>n</a:t>
            </a:r>
            <a:r>
              <a:rPr spc="-7" baseline="-20833" dirty="0">
                <a:latin typeface="Arial"/>
                <a:cs typeface="Arial"/>
              </a:rPr>
              <a:t>2  </a:t>
            </a:r>
            <a:r>
              <a:rPr dirty="0">
                <a:latin typeface="Arial"/>
                <a:cs typeface="Arial"/>
              </a:rPr>
              <a:t>=</a:t>
            </a:r>
            <a:r>
              <a:rPr spc="-250" dirty="0">
                <a:latin typeface="Arial"/>
                <a:cs typeface="Arial"/>
              </a:rPr>
              <a:t> </a:t>
            </a:r>
            <a:r>
              <a:rPr spc="-10" dirty="0">
                <a:latin typeface="Arial"/>
                <a:cs typeface="Arial"/>
              </a:rPr>
              <a:t>12</a:t>
            </a:r>
            <a:endParaRPr>
              <a:latin typeface="Arial"/>
              <a:cs typeface="Arial"/>
            </a:endParaRPr>
          </a:p>
        </p:txBody>
      </p:sp>
      <p:sp>
        <p:nvSpPr>
          <p:cNvPr id="6" name="object 6"/>
          <p:cNvSpPr txBox="1"/>
          <p:nvPr/>
        </p:nvSpPr>
        <p:spPr>
          <a:xfrm>
            <a:off x="6088127" y="2191893"/>
            <a:ext cx="877569" cy="848360"/>
          </a:xfrm>
          <a:prstGeom prst="rect">
            <a:avLst/>
          </a:prstGeom>
        </p:spPr>
        <p:txBody>
          <a:bodyPr vert="horz" wrap="square" lIns="0" tIns="149860" rIns="0" bIns="0" rtlCol="0">
            <a:spAutoFit/>
          </a:bodyPr>
          <a:lstStyle/>
          <a:p>
            <a:pPr marL="12700">
              <a:spcBef>
                <a:spcPts val="1180"/>
              </a:spcBef>
            </a:pPr>
            <a:r>
              <a:rPr spc="-5" dirty="0">
                <a:latin typeface="Arial"/>
                <a:cs typeface="Arial"/>
              </a:rPr>
              <a:t>m</a:t>
            </a:r>
            <a:r>
              <a:rPr spc="-7" baseline="-20833" dirty="0">
                <a:latin typeface="Arial"/>
                <a:cs typeface="Arial"/>
              </a:rPr>
              <a:t>1  </a:t>
            </a:r>
            <a:r>
              <a:rPr dirty="0">
                <a:latin typeface="Arial"/>
                <a:cs typeface="Arial"/>
              </a:rPr>
              <a:t>=</a:t>
            </a:r>
            <a:r>
              <a:rPr spc="-250" dirty="0">
                <a:latin typeface="Arial"/>
                <a:cs typeface="Arial"/>
              </a:rPr>
              <a:t> </a:t>
            </a:r>
            <a:r>
              <a:rPr spc="-5" dirty="0">
                <a:latin typeface="Arial"/>
                <a:cs typeface="Arial"/>
              </a:rPr>
              <a:t>6,3</a:t>
            </a:r>
            <a:endParaRPr>
              <a:latin typeface="Arial"/>
              <a:cs typeface="Arial"/>
            </a:endParaRPr>
          </a:p>
          <a:p>
            <a:pPr marL="12700">
              <a:spcBef>
                <a:spcPts val="1080"/>
              </a:spcBef>
            </a:pPr>
            <a:r>
              <a:rPr spc="-5" dirty="0">
                <a:latin typeface="Arial"/>
                <a:cs typeface="Arial"/>
              </a:rPr>
              <a:t>m</a:t>
            </a:r>
            <a:r>
              <a:rPr spc="-7" baseline="-20833" dirty="0">
                <a:latin typeface="Arial"/>
                <a:cs typeface="Arial"/>
              </a:rPr>
              <a:t>2  </a:t>
            </a:r>
            <a:r>
              <a:rPr dirty="0">
                <a:latin typeface="Arial"/>
                <a:cs typeface="Arial"/>
              </a:rPr>
              <a:t>=</a:t>
            </a:r>
            <a:r>
              <a:rPr spc="-250" dirty="0">
                <a:latin typeface="Arial"/>
                <a:cs typeface="Arial"/>
              </a:rPr>
              <a:t> </a:t>
            </a:r>
            <a:r>
              <a:rPr spc="-5" dirty="0">
                <a:latin typeface="Arial"/>
                <a:cs typeface="Arial"/>
              </a:rPr>
              <a:t>4,5</a:t>
            </a:r>
            <a:endParaRPr>
              <a:latin typeface="Arial"/>
              <a:cs typeface="Arial"/>
            </a:endParaRPr>
          </a:p>
        </p:txBody>
      </p:sp>
      <p:sp>
        <p:nvSpPr>
          <p:cNvPr id="7" name="object 7"/>
          <p:cNvSpPr txBox="1"/>
          <p:nvPr/>
        </p:nvSpPr>
        <p:spPr>
          <a:xfrm>
            <a:off x="7917307" y="2191893"/>
            <a:ext cx="801370" cy="848360"/>
          </a:xfrm>
          <a:prstGeom prst="rect">
            <a:avLst/>
          </a:prstGeom>
        </p:spPr>
        <p:txBody>
          <a:bodyPr vert="horz" wrap="square" lIns="0" tIns="149860" rIns="0" bIns="0" rtlCol="0">
            <a:spAutoFit/>
          </a:bodyPr>
          <a:lstStyle/>
          <a:p>
            <a:pPr marL="12700">
              <a:spcBef>
                <a:spcPts val="1180"/>
              </a:spcBef>
            </a:pPr>
            <a:r>
              <a:rPr spc="-5" dirty="0">
                <a:latin typeface="Arial"/>
                <a:cs typeface="Arial"/>
              </a:rPr>
              <a:t>s</a:t>
            </a:r>
            <a:r>
              <a:rPr spc="-7" baseline="-20833" dirty="0">
                <a:latin typeface="Arial"/>
                <a:cs typeface="Arial"/>
              </a:rPr>
              <a:t>1  </a:t>
            </a:r>
            <a:r>
              <a:rPr dirty="0">
                <a:latin typeface="Arial"/>
                <a:cs typeface="Arial"/>
              </a:rPr>
              <a:t>=</a:t>
            </a:r>
            <a:r>
              <a:rPr spc="-250" dirty="0">
                <a:latin typeface="Arial"/>
                <a:cs typeface="Arial"/>
              </a:rPr>
              <a:t> </a:t>
            </a:r>
            <a:r>
              <a:rPr spc="-5" dirty="0">
                <a:latin typeface="Arial"/>
                <a:cs typeface="Arial"/>
              </a:rPr>
              <a:t>1,8</a:t>
            </a:r>
            <a:endParaRPr>
              <a:latin typeface="Arial"/>
              <a:cs typeface="Arial"/>
            </a:endParaRPr>
          </a:p>
          <a:p>
            <a:pPr marL="12700">
              <a:spcBef>
                <a:spcPts val="1080"/>
              </a:spcBef>
            </a:pPr>
            <a:r>
              <a:rPr spc="-5" dirty="0">
                <a:latin typeface="Arial"/>
                <a:cs typeface="Arial"/>
              </a:rPr>
              <a:t>s</a:t>
            </a:r>
            <a:r>
              <a:rPr spc="-7" baseline="-20833" dirty="0">
                <a:latin typeface="Arial"/>
                <a:cs typeface="Arial"/>
              </a:rPr>
              <a:t>2  </a:t>
            </a:r>
            <a:r>
              <a:rPr dirty="0">
                <a:latin typeface="Arial"/>
                <a:cs typeface="Arial"/>
              </a:rPr>
              <a:t>=</a:t>
            </a:r>
            <a:r>
              <a:rPr spc="-250" dirty="0">
                <a:latin typeface="Arial"/>
                <a:cs typeface="Arial"/>
              </a:rPr>
              <a:t> </a:t>
            </a:r>
            <a:r>
              <a:rPr spc="-5" dirty="0">
                <a:latin typeface="Arial"/>
                <a:cs typeface="Arial"/>
              </a:rPr>
              <a:t>1,6</a:t>
            </a:r>
            <a:endParaRPr>
              <a:latin typeface="Arial"/>
              <a:cs typeface="Arial"/>
            </a:endParaRPr>
          </a:p>
        </p:txBody>
      </p:sp>
      <p:sp>
        <p:nvSpPr>
          <p:cNvPr id="8" name="object 8"/>
          <p:cNvSpPr txBox="1"/>
          <p:nvPr/>
        </p:nvSpPr>
        <p:spPr>
          <a:xfrm>
            <a:off x="2429968" y="3152013"/>
            <a:ext cx="5904865" cy="299720"/>
          </a:xfrm>
          <a:prstGeom prst="rect">
            <a:avLst/>
          </a:prstGeom>
        </p:spPr>
        <p:txBody>
          <a:bodyPr vert="horz" wrap="square" lIns="0" tIns="12700" rIns="0" bIns="0" rtlCol="0">
            <a:spAutoFit/>
          </a:bodyPr>
          <a:lstStyle/>
          <a:p>
            <a:pPr marL="12700">
              <a:spcBef>
                <a:spcPts val="100"/>
              </a:spcBef>
            </a:pPr>
            <a:r>
              <a:rPr spc="-15" dirty="0">
                <a:latin typeface="Arial"/>
                <a:cs typeface="Arial"/>
              </a:rPr>
              <a:t>L’obésité </a:t>
            </a:r>
            <a:r>
              <a:rPr spc="-5" dirty="0">
                <a:latin typeface="Arial"/>
                <a:cs typeface="Arial"/>
              </a:rPr>
              <a:t>a-t-elle une influence sur le taux de corticoïdes</a:t>
            </a:r>
            <a:r>
              <a:rPr spc="105" dirty="0">
                <a:latin typeface="Arial"/>
                <a:cs typeface="Arial"/>
              </a:rPr>
              <a:t> </a:t>
            </a:r>
            <a:r>
              <a:rPr spc="-5" dirty="0">
                <a:latin typeface="Arial"/>
                <a:cs typeface="Arial"/>
              </a:rPr>
              <a:t>?</a:t>
            </a:r>
            <a:endParaRPr>
              <a:latin typeface="Arial"/>
              <a:cs typeface="Arial"/>
            </a:endParaRPr>
          </a:p>
        </p:txBody>
      </p:sp>
      <p:sp>
        <p:nvSpPr>
          <p:cNvPr id="11" name="object 1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3" name="object 13"/>
          <p:cNvSpPr txBox="1"/>
          <p:nvPr/>
        </p:nvSpPr>
        <p:spPr>
          <a:xfrm>
            <a:off x="2670175" y="34823"/>
            <a:ext cx="7264400" cy="739140"/>
          </a:xfrm>
          <a:prstGeom prst="rect">
            <a:avLst/>
          </a:prstGeom>
        </p:spPr>
        <p:txBody>
          <a:bodyPr vert="horz" wrap="square" lIns="0" tIns="125095" rIns="0" bIns="0" rtlCol="0">
            <a:spAutoFit/>
          </a:bodyPr>
          <a:lstStyle/>
          <a:p>
            <a:pPr marL="313690">
              <a:spcBef>
                <a:spcPts val="98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90"/>
              </a:spcBef>
              <a:tabLst>
                <a:tab pos="4914265" algn="l"/>
                <a:tab pos="7251065" algn="l"/>
              </a:tabLst>
            </a:pPr>
            <a:r>
              <a:rPr sz="1600" b="1" u="sng" spc="-5" dirty="0">
                <a:solidFill>
                  <a:srgbClr val="5F5F5F"/>
                </a:solidFill>
                <a:uFill>
                  <a:solidFill>
                    <a:srgbClr val="99CCCC"/>
                  </a:solidFill>
                </a:uFill>
                <a:latin typeface="Arial"/>
                <a:cs typeface="Arial"/>
              </a:rPr>
              <a:t> 	</a:t>
            </a:r>
            <a:r>
              <a:rPr sz="1600" b="1" u="sng" spc="-35" dirty="0">
                <a:solidFill>
                  <a:srgbClr val="5F5F5F"/>
                </a:solidFill>
                <a:uFill>
                  <a:solidFill>
                    <a:srgbClr val="99CCCC"/>
                  </a:solidFill>
                </a:uFill>
                <a:latin typeface="Arial"/>
                <a:cs typeface="Arial"/>
              </a:rPr>
              <a:t>Test </a:t>
            </a:r>
            <a:r>
              <a:rPr sz="1600" b="1" u="sng" spc="-5" dirty="0">
                <a:solidFill>
                  <a:srgbClr val="5F5F5F"/>
                </a:solidFill>
                <a:uFill>
                  <a:solidFill>
                    <a:srgbClr val="99CCCC"/>
                  </a:solidFill>
                </a:uFill>
                <a:latin typeface="Arial"/>
                <a:cs typeface="Arial"/>
              </a:rPr>
              <a:t>t de</a:t>
            </a:r>
            <a:r>
              <a:rPr sz="1600" b="1" u="sng" spc="-15" dirty="0">
                <a:solidFill>
                  <a:srgbClr val="5F5F5F"/>
                </a:solidFill>
                <a:uFill>
                  <a:solidFill>
                    <a:srgbClr val="99CCCC"/>
                  </a:solidFill>
                </a:uFill>
                <a:latin typeface="Arial"/>
                <a:cs typeface="Arial"/>
              </a:rPr>
              <a:t> </a:t>
            </a:r>
            <a:r>
              <a:rPr sz="1600" b="1" u="sng" spc="-5" dirty="0">
                <a:solidFill>
                  <a:srgbClr val="5F5F5F"/>
                </a:solidFill>
                <a:uFill>
                  <a:solidFill>
                    <a:srgbClr val="99CCCC"/>
                  </a:solidFill>
                </a:uFill>
                <a:latin typeface="Arial"/>
                <a:cs typeface="Arial"/>
              </a:rPr>
              <a:t>Student	</a:t>
            </a:r>
            <a:endParaRPr sz="160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25</a:t>
            </a:r>
            <a:endParaRPr sz="2000">
              <a:latin typeface="Arial"/>
              <a:cs typeface="Arial"/>
            </a:endParaRPr>
          </a:p>
        </p:txBody>
      </p:sp>
      <p:sp>
        <p:nvSpPr>
          <p:cNvPr id="5" name="object 5"/>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568947" y="2421001"/>
            <a:ext cx="608330" cy="215900"/>
          </a:xfrm>
          <a:custGeom>
            <a:avLst/>
            <a:gdLst/>
            <a:ahLst/>
            <a:cxnLst/>
            <a:rect l="l" t="t" r="r" b="b"/>
            <a:pathLst>
              <a:path w="608329" h="215900">
                <a:moveTo>
                  <a:pt x="427989" y="0"/>
                </a:moveTo>
                <a:lnTo>
                  <a:pt x="427989" y="53975"/>
                </a:lnTo>
                <a:lnTo>
                  <a:pt x="0" y="53975"/>
                </a:lnTo>
                <a:lnTo>
                  <a:pt x="0" y="161925"/>
                </a:lnTo>
                <a:lnTo>
                  <a:pt x="427989" y="161925"/>
                </a:lnTo>
                <a:lnTo>
                  <a:pt x="427989" y="215900"/>
                </a:lnTo>
                <a:lnTo>
                  <a:pt x="608202" y="107950"/>
                </a:lnTo>
                <a:lnTo>
                  <a:pt x="427989" y="0"/>
                </a:lnTo>
                <a:close/>
              </a:path>
            </a:pathLst>
          </a:custGeom>
          <a:solidFill>
            <a:srgbClr val="006666"/>
          </a:solidFill>
        </p:spPr>
        <p:txBody>
          <a:bodyPr wrap="square" lIns="0" tIns="0" rIns="0" bIns="0" rtlCol="0"/>
          <a:lstStyle/>
          <a:p>
            <a:endParaRPr/>
          </a:p>
        </p:txBody>
      </p:sp>
      <p:sp>
        <p:nvSpPr>
          <p:cNvPr id="7" name="object 7"/>
          <p:cNvSpPr/>
          <p:nvPr/>
        </p:nvSpPr>
        <p:spPr>
          <a:xfrm>
            <a:off x="6523906" y="2474976"/>
            <a:ext cx="0" cy="107950"/>
          </a:xfrm>
          <a:custGeom>
            <a:avLst/>
            <a:gdLst/>
            <a:ahLst/>
            <a:cxnLst/>
            <a:rect l="l" t="t" r="r" b="b"/>
            <a:pathLst>
              <a:path h="107950">
                <a:moveTo>
                  <a:pt x="0" y="0"/>
                </a:moveTo>
                <a:lnTo>
                  <a:pt x="0" y="107950"/>
                </a:lnTo>
              </a:path>
            </a:pathLst>
          </a:custGeom>
          <a:ln w="45045">
            <a:solidFill>
              <a:srgbClr val="006666"/>
            </a:solidFill>
          </a:ln>
        </p:spPr>
        <p:txBody>
          <a:bodyPr wrap="square" lIns="0" tIns="0" rIns="0" bIns="0" rtlCol="0"/>
          <a:lstStyle/>
          <a:p>
            <a:endParaRPr/>
          </a:p>
        </p:txBody>
      </p:sp>
      <p:sp>
        <p:nvSpPr>
          <p:cNvPr id="8" name="object 8"/>
          <p:cNvSpPr/>
          <p:nvPr/>
        </p:nvSpPr>
        <p:spPr>
          <a:xfrm>
            <a:off x="6467687" y="2474976"/>
            <a:ext cx="0" cy="107950"/>
          </a:xfrm>
          <a:custGeom>
            <a:avLst/>
            <a:gdLst/>
            <a:ahLst/>
            <a:cxnLst/>
            <a:rect l="l" t="t" r="r" b="b"/>
            <a:pathLst>
              <a:path h="107950">
                <a:moveTo>
                  <a:pt x="0" y="0"/>
                </a:moveTo>
                <a:lnTo>
                  <a:pt x="0" y="107950"/>
                </a:lnTo>
              </a:path>
            </a:pathLst>
          </a:custGeom>
          <a:ln w="22522">
            <a:solidFill>
              <a:srgbClr val="006666"/>
            </a:solidFill>
          </a:ln>
        </p:spPr>
        <p:txBody>
          <a:bodyPr wrap="square" lIns="0" tIns="0" rIns="0" bIns="0" rtlCol="0"/>
          <a:lstStyle/>
          <a:p>
            <a:endParaRPr/>
          </a:p>
        </p:txBody>
      </p:sp>
      <p:sp>
        <p:nvSpPr>
          <p:cNvPr id="9" name="object 9"/>
          <p:cNvSpPr/>
          <p:nvPr/>
        </p:nvSpPr>
        <p:spPr>
          <a:xfrm>
            <a:off x="6568947" y="2421001"/>
            <a:ext cx="608330" cy="215900"/>
          </a:xfrm>
          <a:custGeom>
            <a:avLst/>
            <a:gdLst/>
            <a:ahLst/>
            <a:cxnLst/>
            <a:rect l="l" t="t" r="r" b="b"/>
            <a:pathLst>
              <a:path w="608329" h="215900">
                <a:moveTo>
                  <a:pt x="427989" y="0"/>
                </a:moveTo>
                <a:lnTo>
                  <a:pt x="427989" y="53975"/>
                </a:lnTo>
                <a:lnTo>
                  <a:pt x="0" y="53975"/>
                </a:lnTo>
                <a:lnTo>
                  <a:pt x="0" y="161925"/>
                </a:lnTo>
                <a:lnTo>
                  <a:pt x="427989" y="161925"/>
                </a:lnTo>
                <a:lnTo>
                  <a:pt x="427989" y="215900"/>
                </a:lnTo>
                <a:lnTo>
                  <a:pt x="608202" y="107950"/>
                </a:lnTo>
                <a:lnTo>
                  <a:pt x="427989" y="0"/>
                </a:lnTo>
                <a:close/>
              </a:path>
            </a:pathLst>
          </a:custGeom>
          <a:ln w="9525">
            <a:solidFill>
              <a:srgbClr val="000000"/>
            </a:solidFill>
          </a:ln>
        </p:spPr>
        <p:txBody>
          <a:bodyPr wrap="square" lIns="0" tIns="0" rIns="0" bIns="0" rtlCol="0"/>
          <a:lstStyle/>
          <a:p>
            <a:endParaRPr/>
          </a:p>
        </p:txBody>
      </p:sp>
      <p:sp>
        <p:nvSpPr>
          <p:cNvPr id="10" name="object 10"/>
          <p:cNvSpPr/>
          <p:nvPr/>
        </p:nvSpPr>
        <p:spPr>
          <a:xfrm>
            <a:off x="6501385" y="2474976"/>
            <a:ext cx="45085" cy="107950"/>
          </a:xfrm>
          <a:custGeom>
            <a:avLst/>
            <a:gdLst/>
            <a:ahLst/>
            <a:cxnLst/>
            <a:rect l="l" t="t" r="r" b="b"/>
            <a:pathLst>
              <a:path w="45085" h="107950">
                <a:moveTo>
                  <a:pt x="0" y="107950"/>
                </a:moveTo>
                <a:lnTo>
                  <a:pt x="45045" y="107950"/>
                </a:lnTo>
                <a:lnTo>
                  <a:pt x="45045" y="0"/>
                </a:lnTo>
                <a:lnTo>
                  <a:pt x="0" y="0"/>
                </a:lnTo>
                <a:lnTo>
                  <a:pt x="0" y="107950"/>
                </a:lnTo>
                <a:close/>
              </a:path>
            </a:pathLst>
          </a:custGeom>
          <a:ln w="9525">
            <a:solidFill>
              <a:srgbClr val="000000"/>
            </a:solidFill>
          </a:ln>
        </p:spPr>
        <p:txBody>
          <a:bodyPr wrap="square" lIns="0" tIns="0" rIns="0" bIns="0" rtlCol="0"/>
          <a:lstStyle/>
          <a:p>
            <a:endParaRPr/>
          </a:p>
        </p:txBody>
      </p:sp>
      <p:sp>
        <p:nvSpPr>
          <p:cNvPr id="11" name="object 11"/>
          <p:cNvSpPr/>
          <p:nvPr/>
        </p:nvSpPr>
        <p:spPr>
          <a:xfrm>
            <a:off x="6456426" y="2474976"/>
            <a:ext cx="22860" cy="107950"/>
          </a:xfrm>
          <a:custGeom>
            <a:avLst/>
            <a:gdLst/>
            <a:ahLst/>
            <a:cxnLst/>
            <a:rect l="l" t="t" r="r" b="b"/>
            <a:pathLst>
              <a:path w="22860" h="107950">
                <a:moveTo>
                  <a:pt x="0" y="107950"/>
                </a:moveTo>
                <a:lnTo>
                  <a:pt x="22522" y="107950"/>
                </a:lnTo>
                <a:lnTo>
                  <a:pt x="22522" y="0"/>
                </a:lnTo>
                <a:lnTo>
                  <a:pt x="0" y="0"/>
                </a:lnTo>
                <a:lnTo>
                  <a:pt x="0" y="107950"/>
                </a:lnTo>
                <a:close/>
              </a:path>
            </a:pathLst>
          </a:custGeom>
          <a:ln w="9525">
            <a:solidFill>
              <a:srgbClr val="000000"/>
            </a:solidFill>
          </a:ln>
        </p:spPr>
        <p:txBody>
          <a:bodyPr wrap="square" lIns="0" tIns="0" rIns="0" bIns="0" rtlCol="0"/>
          <a:lstStyle/>
          <a:p>
            <a:endParaRPr/>
          </a:p>
        </p:txBody>
      </p:sp>
      <p:sp>
        <p:nvSpPr>
          <p:cNvPr id="12" name="object 12"/>
          <p:cNvSpPr txBox="1"/>
          <p:nvPr/>
        </p:nvSpPr>
        <p:spPr>
          <a:xfrm>
            <a:off x="2071218" y="5320691"/>
            <a:ext cx="7547609" cy="941069"/>
          </a:xfrm>
          <a:prstGeom prst="rect">
            <a:avLst/>
          </a:prstGeom>
        </p:spPr>
        <p:txBody>
          <a:bodyPr vert="horz" wrap="square" lIns="0" tIns="13335" rIns="0" bIns="0" rtlCol="0">
            <a:spAutoFit/>
          </a:bodyPr>
          <a:lstStyle/>
          <a:p>
            <a:pPr marL="1123315">
              <a:spcBef>
                <a:spcPts val="105"/>
              </a:spcBef>
            </a:pPr>
            <a:r>
              <a:rPr sz="2000" b="1" dirty="0">
                <a:solidFill>
                  <a:srgbClr val="006666"/>
                </a:solidFill>
                <a:latin typeface="Arial"/>
                <a:cs typeface="Arial"/>
              </a:rPr>
              <a:t>On rejette H0 </a:t>
            </a:r>
            <a:r>
              <a:rPr sz="2000" b="1" spc="-5" dirty="0">
                <a:solidFill>
                  <a:srgbClr val="006666"/>
                </a:solidFill>
                <a:latin typeface="Arial"/>
                <a:cs typeface="Arial"/>
              </a:rPr>
              <a:t>avec </a:t>
            </a:r>
            <a:r>
              <a:rPr sz="2000" b="1" i="1" spc="5" dirty="0">
                <a:solidFill>
                  <a:srgbClr val="006666"/>
                </a:solidFill>
                <a:latin typeface="Symbol"/>
                <a:cs typeface="Symbol"/>
              </a:rPr>
              <a:t></a:t>
            </a:r>
            <a:r>
              <a:rPr lang="fr-FR" sz="2000" b="1" i="1" spc="5" dirty="0">
                <a:solidFill>
                  <a:srgbClr val="006666"/>
                </a:solidFill>
                <a:latin typeface="Symbol"/>
                <a:cs typeface="Symbol"/>
              </a:rPr>
              <a:t> </a:t>
            </a:r>
            <a:r>
              <a:rPr sz="2000" b="1" spc="5" dirty="0">
                <a:solidFill>
                  <a:srgbClr val="006666"/>
                </a:solidFill>
                <a:latin typeface="Arial"/>
                <a:cs typeface="Arial"/>
              </a:rPr>
              <a:t>= </a:t>
            </a:r>
            <a:r>
              <a:rPr sz="2000" b="1" dirty="0">
                <a:solidFill>
                  <a:srgbClr val="006666"/>
                </a:solidFill>
                <a:latin typeface="Arial"/>
                <a:cs typeface="Arial"/>
              </a:rPr>
              <a:t>1% défini a</a:t>
            </a:r>
            <a:r>
              <a:rPr sz="2000" b="1" spc="-180" dirty="0">
                <a:solidFill>
                  <a:srgbClr val="006666"/>
                </a:solidFill>
                <a:latin typeface="Arial"/>
                <a:cs typeface="Arial"/>
              </a:rPr>
              <a:t> </a:t>
            </a:r>
            <a:r>
              <a:rPr sz="2000" b="1" dirty="0">
                <a:solidFill>
                  <a:srgbClr val="006666"/>
                </a:solidFill>
                <a:latin typeface="Arial"/>
                <a:cs typeface="Arial"/>
              </a:rPr>
              <a:t>posteriori.</a:t>
            </a:r>
            <a:endParaRPr sz="2000" dirty="0">
              <a:latin typeface="Arial"/>
              <a:cs typeface="Arial"/>
            </a:endParaRPr>
          </a:p>
          <a:p>
            <a:pPr marL="12700" marR="5080"/>
            <a:r>
              <a:rPr sz="2000" b="1" spc="-5" dirty="0">
                <a:solidFill>
                  <a:srgbClr val="006666"/>
                </a:solidFill>
                <a:latin typeface="Arial"/>
                <a:cs typeface="Arial"/>
              </a:rPr>
              <a:t>Il existe une relation entre obésité </a:t>
            </a:r>
            <a:r>
              <a:rPr sz="2000" b="1" spc="-10" dirty="0">
                <a:solidFill>
                  <a:srgbClr val="006666"/>
                </a:solidFill>
                <a:latin typeface="Arial"/>
                <a:cs typeface="Arial"/>
              </a:rPr>
              <a:t>et </a:t>
            </a:r>
            <a:r>
              <a:rPr sz="2000" b="1" spc="-5" dirty="0">
                <a:solidFill>
                  <a:srgbClr val="006666"/>
                </a:solidFill>
                <a:latin typeface="Arial"/>
                <a:cs typeface="Arial"/>
              </a:rPr>
              <a:t>augmentation du </a:t>
            </a:r>
            <a:r>
              <a:rPr sz="2000" b="1" dirty="0">
                <a:solidFill>
                  <a:srgbClr val="006666"/>
                </a:solidFill>
                <a:latin typeface="Arial"/>
                <a:cs typeface="Arial"/>
              </a:rPr>
              <a:t>taux </a:t>
            </a:r>
            <a:r>
              <a:rPr sz="2000" b="1" spc="-15" dirty="0">
                <a:solidFill>
                  <a:srgbClr val="006666"/>
                </a:solidFill>
                <a:latin typeface="Arial"/>
                <a:cs typeface="Arial"/>
              </a:rPr>
              <a:t>de  </a:t>
            </a:r>
            <a:r>
              <a:rPr sz="2000" b="1" dirty="0">
                <a:solidFill>
                  <a:srgbClr val="006666"/>
                </a:solidFill>
                <a:latin typeface="Arial"/>
                <a:cs typeface="Arial"/>
              </a:rPr>
              <a:t>corticoïdes au </a:t>
            </a:r>
            <a:r>
              <a:rPr sz="2000" b="1" spc="-5" dirty="0">
                <a:solidFill>
                  <a:srgbClr val="006666"/>
                </a:solidFill>
                <a:latin typeface="Arial"/>
                <a:cs typeface="Arial"/>
              </a:rPr>
              <a:t>niveau de </a:t>
            </a:r>
            <a:r>
              <a:rPr sz="2000" b="1" dirty="0">
                <a:solidFill>
                  <a:srgbClr val="006666"/>
                </a:solidFill>
                <a:latin typeface="Arial"/>
                <a:cs typeface="Arial"/>
              </a:rPr>
              <a:t>ces</a:t>
            </a:r>
            <a:r>
              <a:rPr sz="2000" b="1" spc="-45" dirty="0">
                <a:solidFill>
                  <a:srgbClr val="006666"/>
                </a:solidFill>
                <a:latin typeface="Arial"/>
                <a:cs typeface="Arial"/>
              </a:rPr>
              <a:t> </a:t>
            </a:r>
            <a:r>
              <a:rPr sz="2000" b="1" dirty="0">
                <a:solidFill>
                  <a:srgbClr val="006666"/>
                </a:solidFill>
                <a:latin typeface="Arial"/>
                <a:cs typeface="Arial"/>
              </a:rPr>
              <a:t>échantillons.</a:t>
            </a:r>
            <a:endParaRPr sz="2000" dirty="0">
              <a:latin typeface="Arial"/>
              <a:cs typeface="Arial"/>
            </a:endParaRPr>
          </a:p>
        </p:txBody>
      </p:sp>
      <p:sp>
        <p:nvSpPr>
          <p:cNvPr id="13" name="object 13"/>
          <p:cNvSpPr txBox="1"/>
          <p:nvPr/>
        </p:nvSpPr>
        <p:spPr>
          <a:xfrm>
            <a:off x="2429968" y="1557020"/>
            <a:ext cx="7211695" cy="574040"/>
          </a:xfrm>
          <a:prstGeom prst="rect">
            <a:avLst/>
          </a:prstGeom>
        </p:spPr>
        <p:txBody>
          <a:bodyPr vert="horz" wrap="square" lIns="0" tIns="12700" rIns="0" bIns="0" rtlCol="0">
            <a:spAutoFit/>
          </a:bodyPr>
          <a:lstStyle/>
          <a:p>
            <a:pPr marL="355600" marR="5080" indent="-342900">
              <a:spcBef>
                <a:spcPts val="100"/>
              </a:spcBef>
              <a:tabLst>
                <a:tab pos="393065" algn="l"/>
              </a:tabLst>
            </a:pPr>
            <a:r>
              <a:rPr b="1" spc="-5" dirty="0">
                <a:solidFill>
                  <a:srgbClr val="006666"/>
                </a:solidFill>
                <a:latin typeface="Arial"/>
                <a:cs typeface="Arial"/>
              </a:rPr>
              <a:t>2.		Relation entre caractères </a:t>
            </a:r>
            <a:r>
              <a:rPr b="1" dirty="0">
                <a:solidFill>
                  <a:srgbClr val="006666"/>
                </a:solidFill>
                <a:latin typeface="Arial"/>
                <a:cs typeface="Arial"/>
              </a:rPr>
              <a:t>qualitatifs </a:t>
            </a:r>
            <a:r>
              <a:rPr b="1" spc="-5" dirty="0">
                <a:solidFill>
                  <a:srgbClr val="006666"/>
                </a:solidFill>
                <a:latin typeface="Arial"/>
                <a:cs typeface="Arial"/>
              </a:rPr>
              <a:t>(obèses et </a:t>
            </a:r>
            <a:r>
              <a:rPr b="1" dirty="0">
                <a:solidFill>
                  <a:srgbClr val="006666"/>
                </a:solidFill>
                <a:latin typeface="Arial"/>
                <a:cs typeface="Arial"/>
              </a:rPr>
              <a:t>non </a:t>
            </a:r>
            <a:r>
              <a:rPr b="1" spc="-5" dirty="0">
                <a:solidFill>
                  <a:srgbClr val="006666"/>
                </a:solidFill>
                <a:latin typeface="Arial"/>
                <a:cs typeface="Arial"/>
              </a:rPr>
              <a:t>obèses), et  </a:t>
            </a:r>
            <a:r>
              <a:rPr b="1" dirty="0">
                <a:solidFill>
                  <a:srgbClr val="006666"/>
                </a:solidFill>
                <a:latin typeface="Arial"/>
                <a:cs typeface="Arial"/>
              </a:rPr>
              <a:t>quantitatifs </a:t>
            </a:r>
            <a:r>
              <a:rPr b="1" spc="-10" dirty="0">
                <a:solidFill>
                  <a:srgbClr val="006666"/>
                </a:solidFill>
                <a:latin typeface="Arial"/>
                <a:cs typeface="Arial"/>
              </a:rPr>
              <a:t>(valeurs </a:t>
            </a:r>
            <a:r>
              <a:rPr b="1" spc="-5" dirty="0">
                <a:solidFill>
                  <a:srgbClr val="006666"/>
                </a:solidFill>
                <a:latin typeface="Arial"/>
                <a:cs typeface="Arial"/>
              </a:rPr>
              <a:t>de dosages sanguins, </a:t>
            </a:r>
            <a:r>
              <a:rPr b="1" spc="-10" dirty="0">
                <a:solidFill>
                  <a:srgbClr val="006666"/>
                </a:solidFill>
                <a:latin typeface="Arial"/>
                <a:cs typeface="Arial"/>
              </a:rPr>
              <a:t>valeurs</a:t>
            </a:r>
            <a:r>
              <a:rPr b="1" spc="114" dirty="0">
                <a:solidFill>
                  <a:srgbClr val="006666"/>
                </a:solidFill>
                <a:latin typeface="Arial"/>
                <a:cs typeface="Arial"/>
              </a:rPr>
              <a:t> </a:t>
            </a:r>
            <a:r>
              <a:rPr b="1" spc="-5" dirty="0">
                <a:solidFill>
                  <a:srgbClr val="006666"/>
                </a:solidFill>
                <a:latin typeface="Arial"/>
                <a:cs typeface="Arial"/>
              </a:rPr>
              <a:t>moyennes)</a:t>
            </a:r>
            <a:endParaRPr>
              <a:latin typeface="Arial"/>
              <a:cs typeface="Arial"/>
            </a:endParaRPr>
          </a:p>
        </p:txBody>
      </p:sp>
      <p:sp>
        <p:nvSpPr>
          <p:cNvPr id="14" name="object 14"/>
          <p:cNvSpPr txBox="1"/>
          <p:nvPr/>
        </p:nvSpPr>
        <p:spPr>
          <a:xfrm>
            <a:off x="2429967" y="2379929"/>
            <a:ext cx="7688580" cy="1690206"/>
          </a:xfrm>
          <a:prstGeom prst="rect">
            <a:avLst/>
          </a:prstGeom>
        </p:spPr>
        <p:txBody>
          <a:bodyPr vert="horz" wrap="square" lIns="0" tIns="12700" rIns="0" bIns="0" rtlCol="0">
            <a:spAutoFit/>
          </a:bodyPr>
          <a:lstStyle/>
          <a:p>
            <a:pPr marL="419100" indent="-406400">
              <a:spcBef>
                <a:spcPts val="100"/>
              </a:spcBef>
              <a:buAutoNum type="arabicPeriod" startAt="3"/>
              <a:tabLst>
                <a:tab pos="419100" algn="l"/>
                <a:tab pos="419734" algn="l"/>
                <a:tab pos="4859020" algn="l"/>
              </a:tabLst>
            </a:pPr>
            <a:r>
              <a:rPr b="1" dirty="0">
                <a:solidFill>
                  <a:srgbClr val="006666"/>
                </a:solidFill>
                <a:latin typeface="Arial"/>
                <a:cs typeface="Arial"/>
              </a:rPr>
              <a:t>n</a:t>
            </a:r>
            <a:r>
              <a:rPr b="1" baseline="-20833" dirty="0">
                <a:solidFill>
                  <a:srgbClr val="006666"/>
                </a:solidFill>
                <a:latin typeface="Arial"/>
                <a:cs typeface="Arial"/>
              </a:rPr>
              <a:t>1  </a:t>
            </a:r>
            <a:r>
              <a:rPr b="1" spc="-5" dirty="0">
                <a:solidFill>
                  <a:srgbClr val="006666"/>
                </a:solidFill>
                <a:latin typeface="Arial"/>
                <a:cs typeface="Arial"/>
              </a:rPr>
              <a:t>et </a:t>
            </a:r>
            <a:r>
              <a:rPr b="1" dirty="0">
                <a:solidFill>
                  <a:srgbClr val="006666"/>
                </a:solidFill>
                <a:latin typeface="Arial"/>
                <a:cs typeface="Arial"/>
              </a:rPr>
              <a:t>n</a:t>
            </a:r>
            <a:r>
              <a:rPr b="1" baseline="-20833" dirty="0">
                <a:solidFill>
                  <a:srgbClr val="006666"/>
                </a:solidFill>
                <a:latin typeface="Arial"/>
                <a:cs typeface="Arial"/>
              </a:rPr>
              <a:t>2  </a:t>
            </a:r>
            <a:r>
              <a:rPr b="1" dirty="0">
                <a:solidFill>
                  <a:srgbClr val="006666"/>
                </a:solidFill>
                <a:latin typeface="Arial"/>
                <a:cs typeface="Arial"/>
              </a:rPr>
              <a:t>&lt; </a:t>
            </a:r>
            <a:r>
              <a:rPr b="1" spc="-5" dirty="0">
                <a:solidFill>
                  <a:srgbClr val="006666"/>
                </a:solidFill>
                <a:latin typeface="Arial"/>
                <a:cs typeface="Arial"/>
              </a:rPr>
              <a:t>30</a:t>
            </a:r>
            <a:r>
              <a:rPr b="1" spc="-300" dirty="0">
                <a:solidFill>
                  <a:srgbClr val="006666"/>
                </a:solidFill>
                <a:latin typeface="Arial"/>
                <a:cs typeface="Arial"/>
              </a:rPr>
              <a:t> </a:t>
            </a:r>
            <a:r>
              <a:rPr b="1" spc="-5" dirty="0">
                <a:solidFill>
                  <a:srgbClr val="006666"/>
                </a:solidFill>
                <a:latin typeface="Arial"/>
                <a:cs typeface="Arial"/>
              </a:rPr>
              <a:t>petits</a:t>
            </a:r>
            <a:r>
              <a:rPr b="1" spc="10" dirty="0">
                <a:solidFill>
                  <a:srgbClr val="006666"/>
                </a:solidFill>
                <a:latin typeface="Arial"/>
                <a:cs typeface="Arial"/>
              </a:rPr>
              <a:t> </a:t>
            </a:r>
            <a:r>
              <a:rPr b="1" spc="-5" dirty="0">
                <a:solidFill>
                  <a:srgbClr val="006666"/>
                </a:solidFill>
                <a:latin typeface="Arial"/>
                <a:cs typeface="Arial"/>
              </a:rPr>
              <a:t>échantillons	</a:t>
            </a:r>
            <a:r>
              <a:rPr b="1" dirty="0">
                <a:solidFill>
                  <a:srgbClr val="006666"/>
                </a:solidFill>
                <a:latin typeface="Arial"/>
                <a:cs typeface="Arial"/>
              </a:rPr>
              <a:t>t de</a:t>
            </a:r>
            <a:r>
              <a:rPr b="1" spc="-10" dirty="0">
                <a:solidFill>
                  <a:srgbClr val="006666"/>
                </a:solidFill>
                <a:latin typeface="Arial"/>
                <a:cs typeface="Arial"/>
              </a:rPr>
              <a:t> </a:t>
            </a:r>
            <a:r>
              <a:rPr b="1" dirty="0">
                <a:solidFill>
                  <a:srgbClr val="006666"/>
                </a:solidFill>
                <a:latin typeface="Arial"/>
                <a:cs typeface="Arial"/>
              </a:rPr>
              <a:t>student</a:t>
            </a:r>
            <a:endParaRPr>
              <a:latin typeface="Arial"/>
              <a:cs typeface="Arial"/>
            </a:endParaRPr>
          </a:p>
          <a:p>
            <a:pPr>
              <a:spcBef>
                <a:spcPts val="35"/>
              </a:spcBef>
              <a:buClr>
                <a:srgbClr val="006666"/>
              </a:buClr>
              <a:buFont typeface="Arial"/>
              <a:buAutoNum type="arabicPeriod" startAt="3"/>
            </a:pPr>
            <a:endParaRPr sz="1850">
              <a:latin typeface="Times New Roman"/>
              <a:cs typeface="Times New Roman"/>
            </a:endParaRPr>
          </a:p>
          <a:p>
            <a:pPr marL="266700" indent="-254000">
              <a:buAutoNum type="arabicPeriod" startAt="3"/>
              <a:tabLst>
                <a:tab pos="267335" algn="l"/>
              </a:tabLst>
            </a:pPr>
            <a:r>
              <a:rPr b="1" spc="-5" dirty="0">
                <a:solidFill>
                  <a:srgbClr val="006666"/>
                </a:solidFill>
                <a:latin typeface="Arial"/>
                <a:cs typeface="Arial"/>
              </a:rPr>
              <a:t>Calcul de l’écart </a:t>
            </a:r>
            <a:r>
              <a:rPr b="1" spc="-10" dirty="0">
                <a:solidFill>
                  <a:srgbClr val="006666"/>
                </a:solidFill>
                <a:latin typeface="Arial"/>
                <a:cs typeface="Arial"/>
              </a:rPr>
              <a:t>type </a:t>
            </a:r>
            <a:r>
              <a:rPr b="1" spc="-5" dirty="0">
                <a:solidFill>
                  <a:srgbClr val="006666"/>
                </a:solidFill>
                <a:latin typeface="Arial"/>
                <a:cs typeface="Arial"/>
              </a:rPr>
              <a:t>commun aux 2 groupes. La formule s’écrit</a:t>
            </a:r>
            <a:r>
              <a:rPr b="1" spc="120"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a:spcBef>
                <a:spcPts val="30"/>
              </a:spcBef>
            </a:pPr>
            <a:endParaRPr sz="1850">
              <a:latin typeface="Times New Roman"/>
              <a:cs typeface="Times New Roman"/>
            </a:endParaRPr>
          </a:p>
          <a:p>
            <a:pPr marL="1791335" marR="5080" indent="-1588770">
              <a:tabLst>
                <a:tab pos="4975225" algn="l"/>
              </a:tabLst>
            </a:pPr>
            <a:r>
              <a:rPr b="1" spc="-5" dirty="0">
                <a:latin typeface="Arial"/>
                <a:cs typeface="Arial"/>
              </a:rPr>
              <a:t>s</a:t>
            </a:r>
            <a:r>
              <a:rPr b="1" spc="-7" baseline="25462" dirty="0">
                <a:latin typeface="Arial"/>
                <a:cs typeface="Arial"/>
              </a:rPr>
              <a:t>2  </a:t>
            </a:r>
            <a:r>
              <a:rPr b="1" dirty="0">
                <a:latin typeface="Arial"/>
                <a:cs typeface="Arial"/>
              </a:rPr>
              <a:t>= </a:t>
            </a:r>
            <a:r>
              <a:rPr b="1" spc="-5" dirty="0">
                <a:latin typeface="Arial"/>
                <a:cs typeface="Arial"/>
              </a:rPr>
              <a:t>(n</a:t>
            </a:r>
            <a:r>
              <a:rPr b="1" spc="-7" baseline="-20833" dirty="0">
                <a:latin typeface="Arial"/>
                <a:cs typeface="Arial"/>
              </a:rPr>
              <a:t>1</a:t>
            </a:r>
            <a:r>
              <a:rPr b="1" spc="-5" dirty="0">
                <a:latin typeface="Arial"/>
                <a:cs typeface="Arial"/>
              </a:rPr>
              <a:t>-1) x s</a:t>
            </a:r>
            <a:r>
              <a:rPr b="1" spc="-7" baseline="-20833" dirty="0">
                <a:latin typeface="Arial"/>
                <a:cs typeface="Arial"/>
              </a:rPr>
              <a:t>1</a:t>
            </a:r>
            <a:r>
              <a:rPr b="1" spc="-7" baseline="25462" dirty="0">
                <a:latin typeface="Arial"/>
                <a:cs typeface="Arial"/>
              </a:rPr>
              <a:t>2  </a:t>
            </a:r>
            <a:r>
              <a:rPr b="1" dirty="0">
                <a:latin typeface="Arial"/>
                <a:cs typeface="Arial"/>
              </a:rPr>
              <a:t>+ </a:t>
            </a:r>
            <a:r>
              <a:rPr b="1" spc="-5" dirty="0">
                <a:latin typeface="Arial"/>
                <a:cs typeface="Arial"/>
              </a:rPr>
              <a:t>(n</a:t>
            </a:r>
            <a:r>
              <a:rPr b="1" spc="-7" baseline="-20833" dirty="0">
                <a:latin typeface="Arial"/>
                <a:cs typeface="Arial"/>
              </a:rPr>
              <a:t>2</a:t>
            </a:r>
            <a:r>
              <a:rPr b="1" spc="-5" dirty="0">
                <a:latin typeface="Arial"/>
                <a:cs typeface="Arial"/>
              </a:rPr>
              <a:t>-1) x s</a:t>
            </a:r>
            <a:r>
              <a:rPr b="1" spc="-7" baseline="-20833" dirty="0">
                <a:latin typeface="Arial"/>
                <a:cs typeface="Arial"/>
              </a:rPr>
              <a:t>2</a:t>
            </a:r>
            <a:r>
              <a:rPr b="1" spc="-7" baseline="25462" dirty="0">
                <a:latin typeface="Arial"/>
                <a:cs typeface="Arial"/>
              </a:rPr>
              <a:t>2 </a:t>
            </a:r>
            <a:r>
              <a:rPr b="1" spc="82" baseline="25462" dirty="0">
                <a:latin typeface="Arial"/>
                <a:cs typeface="Arial"/>
              </a:rPr>
              <a:t> </a:t>
            </a:r>
            <a:r>
              <a:rPr b="1" dirty="0">
                <a:latin typeface="Arial"/>
                <a:cs typeface="Arial"/>
              </a:rPr>
              <a:t>=</a:t>
            </a:r>
            <a:r>
              <a:rPr b="1" spc="10" dirty="0">
                <a:latin typeface="Arial"/>
                <a:cs typeface="Arial"/>
              </a:rPr>
              <a:t> </a:t>
            </a:r>
            <a:r>
              <a:rPr b="1" spc="-5" dirty="0">
                <a:latin typeface="Arial"/>
                <a:cs typeface="Arial"/>
              </a:rPr>
              <a:t>2,53	</a:t>
            </a:r>
            <a:r>
              <a:rPr b="1" dirty="0">
                <a:latin typeface="Arial"/>
                <a:cs typeface="Arial"/>
              </a:rPr>
              <a:t>nb ddl = </a:t>
            </a:r>
            <a:r>
              <a:rPr b="1" spc="-5" dirty="0">
                <a:latin typeface="Arial"/>
                <a:cs typeface="Arial"/>
              </a:rPr>
              <a:t>(15+12) </a:t>
            </a:r>
            <a:r>
              <a:rPr b="1" dirty="0">
                <a:latin typeface="Arial"/>
                <a:cs typeface="Arial"/>
              </a:rPr>
              <a:t>– </a:t>
            </a:r>
            <a:r>
              <a:rPr b="1" spc="-5" dirty="0">
                <a:latin typeface="Arial"/>
                <a:cs typeface="Arial"/>
              </a:rPr>
              <a:t>2 </a:t>
            </a:r>
            <a:r>
              <a:rPr b="1" dirty="0">
                <a:latin typeface="Arial"/>
                <a:cs typeface="Arial"/>
              </a:rPr>
              <a:t>=</a:t>
            </a:r>
            <a:r>
              <a:rPr b="1" spc="-55" dirty="0">
                <a:latin typeface="Arial"/>
                <a:cs typeface="Arial"/>
              </a:rPr>
              <a:t> </a:t>
            </a:r>
            <a:r>
              <a:rPr b="1" spc="-10" dirty="0">
                <a:latin typeface="Arial"/>
                <a:cs typeface="Arial"/>
              </a:rPr>
              <a:t>25  </a:t>
            </a:r>
            <a:r>
              <a:rPr b="1" spc="-5" dirty="0">
                <a:latin typeface="Arial"/>
                <a:cs typeface="Arial"/>
              </a:rPr>
              <a:t>(n</a:t>
            </a:r>
            <a:r>
              <a:rPr b="1" spc="-7" baseline="-20833" dirty="0">
                <a:latin typeface="Arial"/>
                <a:cs typeface="Arial"/>
              </a:rPr>
              <a:t>1</a:t>
            </a:r>
            <a:r>
              <a:rPr b="1" spc="-5" dirty="0">
                <a:latin typeface="Arial"/>
                <a:cs typeface="Arial"/>
              </a:rPr>
              <a:t>+n</a:t>
            </a:r>
            <a:r>
              <a:rPr b="1" spc="-7" baseline="-20833" dirty="0">
                <a:latin typeface="Arial"/>
                <a:cs typeface="Arial"/>
              </a:rPr>
              <a:t>2</a:t>
            </a:r>
            <a:r>
              <a:rPr b="1" spc="-5" dirty="0">
                <a:latin typeface="Arial"/>
                <a:cs typeface="Arial"/>
              </a:rPr>
              <a:t>-2)</a:t>
            </a:r>
            <a:endParaRPr>
              <a:latin typeface="Arial"/>
              <a:cs typeface="Arial"/>
            </a:endParaRPr>
          </a:p>
        </p:txBody>
      </p:sp>
      <p:sp>
        <p:nvSpPr>
          <p:cNvPr id="15" name="object 15"/>
          <p:cNvSpPr txBox="1"/>
          <p:nvPr/>
        </p:nvSpPr>
        <p:spPr>
          <a:xfrm>
            <a:off x="2429968" y="4300854"/>
            <a:ext cx="299085"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t</a:t>
            </a:r>
            <a:r>
              <a:rPr b="1" spc="-85" dirty="0">
                <a:solidFill>
                  <a:srgbClr val="006666"/>
                </a:solidFill>
                <a:latin typeface="Arial"/>
                <a:cs typeface="Arial"/>
              </a:rPr>
              <a:t> </a:t>
            </a:r>
            <a:r>
              <a:rPr b="1" dirty="0">
                <a:solidFill>
                  <a:srgbClr val="006666"/>
                </a:solidFill>
                <a:latin typeface="Arial"/>
                <a:cs typeface="Arial"/>
              </a:rPr>
              <a:t>=</a:t>
            </a:r>
            <a:endParaRPr>
              <a:latin typeface="Arial"/>
              <a:cs typeface="Arial"/>
            </a:endParaRPr>
          </a:p>
        </p:txBody>
      </p:sp>
      <p:sp>
        <p:nvSpPr>
          <p:cNvPr id="16" name="object 16"/>
          <p:cNvSpPr txBox="1"/>
          <p:nvPr/>
        </p:nvSpPr>
        <p:spPr>
          <a:xfrm>
            <a:off x="5490718" y="4300854"/>
            <a:ext cx="4020185"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&gt; </a:t>
            </a:r>
            <a:r>
              <a:rPr b="1" spc="-5" dirty="0">
                <a:solidFill>
                  <a:srgbClr val="006666"/>
                </a:solidFill>
                <a:latin typeface="Arial"/>
                <a:cs typeface="Arial"/>
              </a:rPr>
              <a:t>2,06 à </a:t>
            </a:r>
            <a:r>
              <a:rPr b="1" spc="-10" dirty="0">
                <a:solidFill>
                  <a:srgbClr val="006666"/>
                </a:solidFill>
                <a:latin typeface="Arial"/>
                <a:cs typeface="Arial"/>
              </a:rPr>
              <a:t>5% </a:t>
            </a:r>
            <a:r>
              <a:rPr b="1" dirty="0">
                <a:latin typeface="Arial"/>
                <a:cs typeface="Arial"/>
              </a:rPr>
              <a:t>lu </a:t>
            </a:r>
            <a:r>
              <a:rPr b="1" spc="-5" dirty="0">
                <a:latin typeface="Arial"/>
                <a:cs typeface="Arial"/>
              </a:rPr>
              <a:t>dans la table </a:t>
            </a:r>
            <a:r>
              <a:rPr b="1" dirty="0">
                <a:latin typeface="Arial"/>
                <a:cs typeface="Arial"/>
              </a:rPr>
              <a:t>t</a:t>
            </a:r>
            <a:r>
              <a:rPr b="1" spc="-5" dirty="0">
                <a:latin typeface="Arial"/>
                <a:cs typeface="Arial"/>
              </a:rPr>
              <a:t> </a:t>
            </a:r>
            <a:r>
              <a:rPr b="1" dirty="0">
                <a:latin typeface="Arial"/>
                <a:cs typeface="Arial"/>
              </a:rPr>
              <a:t>Student</a:t>
            </a:r>
            <a:endParaRPr>
              <a:latin typeface="Arial"/>
              <a:cs typeface="Arial"/>
            </a:endParaRPr>
          </a:p>
        </p:txBody>
      </p:sp>
      <p:sp>
        <p:nvSpPr>
          <p:cNvPr id="17" name="object 17"/>
          <p:cNvSpPr/>
          <p:nvPr/>
        </p:nvSpPr>
        <p:spPr>
          <a:xfrm>
            <a:off x="3476123" y="4756285"/>
            <a:ext cx="398780" cy="0"/>
          </a:xfrm>
          <a:custGeom>
            <a:avLst/>
            <a:gdLst/>
            <a:ahLst/>
            <a:cxnLst/>
            <a:rect l="l" t="t" r="r" b="b"/>
            <a:pathLst>
              <a:path w="398780">
                <a:moveTo>
                  <a:pt x="0" y="0"/>
                </a:moveTo>
                <a:lnTo>
                  <a:pt x="398568" y="0"/>
                </a:lnTo>
              </a:path>
            </a:pathLst>
          </a:custGeom>
          <a:ln w="3175">
            <a:solidFill>
              <a:srgbClr val="000000"/>
            </a:solidFill>
          </a:ln>
        </p:spPr>
        <p:txBody>
          <a:bodyPr wrap="square" lIns="0" tIns="0" rIns="0" bIns="0" rtlCol="0"/>
          <a:lstStyle/>
          <a:p>
            <a:endParaRPr/>
          </a:p>
        </p:txBody>
      </p:sp>
      <p:sp>
        <p:nvSpPr>
          <p:cNvPr id="18" name="object 18"/>
          <p:cNvSpPr/>
          <p:nvPr/>
        </p:nvSpPr>
        <p:spPr>
          <a:xfrm>
            <a:off x="4107970" y="4756285"/>
            <a:ext cx="398780" cy="0"/>
          </a:xfrm>
          <a:custGeom>
            <a:avLst/>
            <a:gdLst/>
            <a:ahLst/>
            <a:cxnLst/>
            <a:rect l="l" t="t" r="r" b="b"/>
            <a:pathLst>
              <a:path w="398780">
                <a:moveTo>
                  <a:pt x="0" y="0"/>
                </a:moveTo>
                <a:lnTo>
                  <a:pt x="398248" y="0"/>
                </a:lnTo>
              </a:path>
            </a:pathLst>
          </a:custGeom>
          <a:ln w="3175">
            <a:solidFill>
              <a:srgbClr val="000000"/>
            </a:solidFill>
          </a:ln>
        </p:spPr>
        <p:txBody>
          <a:bodyPr wrap="square" lIns="0" tIns="0" rIns="0" bIns="0" rtlCol="0"/>
          <a:lstStyle/>
          <a:p>
            <a:endParaRPr/>
          </a:p>
        </p:txBody>
      </p:sp>
      <p:sp>
        <p:nvSpPr>
          <p:cNvPr id="19" name="object 19"/>
          <p:cNvSpPr/>
          <p:nvPr/>
        </p:nvSpPr>
        <p:spPr>
          <a:xfrm>
            <a:off x="3328093" y="4795346"/>
            <a:ext cx="30480" cy="17145"/>
          </a:xfrm>
          <a:custGeom>
            <a:avLst/>
            <a:gdLst/>
            <a:ahLst/>
            <a:cxnLst/>
            <a:rect l="l" t="t" r="r" b="b"/>
            <a:pathLst>
              <a:path w="30480" h="17145">
                <a:moveTo>
                  <a:pt x="0" y="16873"/>
                </a:moveTo>
                <a:lnTo>
                  <a:pt x="30161" y="0"/>
                </a:lnTo>
              </a:path>
            </a:pathLst>
          </a:custGeom>
          <a:ln w="6224">
            <a:solidFill>
              <a:srgbClr val="000000"/>
            </a:solidFill>
          </a:ln>
        </p:spPr>
        <p:txBody>
          <a:bodyPr wrap="square" lIns="0" tIns="0" rIns="0" bIns="0" rtlCol="0"/>
          <a:lstStyle/>
          <a:p>
            <a:endParaRPr/>
          </a:p>
        </p:txBody>
      </p:sp>
      <p:sp>
        <p:nvSpPr>
          <p:cNvPr id="20" name="object 20"/>
          <p:cNvSpPr/>
          <p:nvPr/>
        </p:nvSpPr>
        <p:spPr>
          <a:xfrm>
            <a:off x="3358254" y="4798470"/>
            <a:ext cx="44450" cy="198755"/>
          </a:xfrm>
          <a:custGeom>
            <a:avLst/>
            <a:gdLst/>
            <a:ahLst/>
            <a:cxnLst/>
            <a:rect l="l" t="t" r="r" b="b"/>
            <a:pathLst>
              <a:path w="44450" h="198754">
                <a:moveTo>
                  <a:pt x="0" y="0"/>
                </a:moveTo>
                <a:lnTo>
                  <a:pt x="44010" y="198421"/>
                </a:lnTo>
              </a:path>
            </a:pathLst>
          </a:custGeom>
          <a:ln w="12319">
            <a:solidFill>
              <a:srgbClr val="000000"/>
            </a:solidFill>
          </a:ln>
        </p:spPr>
        <p:txBody>
          <a:bodyPr wrap="square" lIns="0" tIns="0" rIns="0" bIns="0" rtlCol="0"/>
          <a:lstStyle/>
          <a:p>
            <a:endParaRPr/>
          </a:p>
        </p:txBody>
      </p:sp>
      <p:sp>
        <p:nvSpPr>
          <p:cNvPr id="21" name="object 21"/>
          <p:cNvSpPr/>
          <p:nvPr/>
        </p:nvSpPr>
        <p:spPr>
          <a:xfrm>
            <a:off x="3405342" y="4470997"/>
            <a:ext cx="53340" cy="526415"/>
          </a:xfrm>
          <a:custGeom>
            <a:avLst/>
            <a:gdLst/>
            <a:ahLst/>
            <a:cxnLst/>
            <a:rect l="l" t="t" r="r" b="b"/>
            <a:pathLst>
              <a:path w="53339" h="526414">
                <a:moveTo>
                  <a:pt x="0" y="525895"/>
                </a:moveTo>
                <a:lnTo>
                  <a:pt x="53241" y="0"/>
                </a:lnTo>
              </a:path>
            </a:pathLst>
          </a:custGeom>
          <a:ln w="6156">
            <a:solidFill>
              <a:srgbClr val="000000"/>
            </a:solidFill>
          </a:ln>
        </p:spPr>
        <p:txBody>
          <a:bodyPr wrap="square" lIns="0" tIns="0" rIns="0" bIns="0" rtlCol="0"/>
          <a:lstStyle/>
          <a:p>
            <a:endParaRPr/>
          </a:p>
        </p:txBody>
      </p:sp>
      <p:sp>
        <p:nvSpPr>
          <p:cNvPr id="22" name="object 22"/>
          <p:cNvSpPr/>
          <p:nvPr/>
        </p:nvSpPr>
        <p:spPr>
          <a:xfrm>
            <a:off x="3458584" y="4470996"/>
            <a:ext cx="1060450" cy="0"/>
          </a:xfrm>
          <a:custGeom>
            <a:avLst/>
            <a:gdLst/>
            <a:ahLst/>
            <a:cxnLst/>
            <a:rect l="l" t="t" r="r" b="b"/>
            <a:pathLst>
              <a:path w="1060450">
                <a:moveTo>
                  <a:pt x="0" y="0"/>
                </a:moveTo>
                <a:lnTo>
                  <a:pt x="1059951" y="0"/>
                </a:lnTo>
              </a:path>
            </a:pathLst>
          </a:custGeom>
          <a:ln w="6246">
            <a:solidFill>
              <a:srgbClr val="000000"/>
            </a:solidFill>
          </a:ln>
        </p:spPr>
        <p:txBody>
          <a:bodyPr wrap="square" lIns="0" tIns="0" rIns="0" bIns="0" rtlCol="0"/>
          <a:lstStyle/>
          <a:p>
            <a:endParaRPr/>
          </a:p>
        </p:txBody>
      </p:sp>
      <p:sp>
        <p:nvSpPr>
          <p:cNvPr id="23" name="object 23"/>
          <p:cNvSpPr txBox="1"/>
          <p:nvPr/>
        </p:nvSpPr>
        <p:spPr>
          <a:xfrm>
            <a:off x="3472353" y="4394841"/>
            <a:ext cx="1044575" cy="650875"/>
          </a:xfrm>
          <a:prstGeom prst="rect">
            <a:avLst/>
          </a:prstGeom>
        </p:spPr>
        <p:txBody>
          <a:bodyPr vert="horz" wrap="square" lIns="0" tIns="50800" rIns="0" bIns="0" rtlCol="0">
            <a:spAutoFit/>
          </a:bodyPr>
          <a:lstStyle/>
          <a:p>
            <a:pPr algn="ctr">
              <a:spcBef>
                <a:spcPts val="400"/>
              </a:spcBef>
            </a:pPr>
            <a:r>
              <a:rPr b="1" spc="-40" dirty="0">
                <a:latin typeface="Times New Roman"/>
                <a:cs typeface="Times New Roman"/>
              </a:rPr>
              <a:t>2</a:t>
            </a:r>
            <a:r>
              <a:rPr b="1" spc="-40" dirty="0">
                <a:latin typeface="Arial"/>
                <a:cs typeface="Arial"/>
              </a:rPr>
              <a:t>,</a:t>
            </a:r>
            <a:r>
              <a:rPr b="1" spc="-40" dirty="0">
                <a:latin typeface="Times New Roman"/>
                <a:cs typeface="Times New Roman"/>
              </a:rPr>
              <a:t>53 </a:t>
            </a:r>
            <a:r>
              <a:rPr sz="2700" b="1" i="1" spc="-30" baseline="-33950" dirty="0">
                <a:latin typeface="Symbol"/>
                <a:cs typeface="Symbol"/>
              </a:rPr>
              <a:t></a:t>
            </a:r>
            <a:r>
              <a:rPr sz="2700" b="1" i="1" spc="22" baseline="-33950" dirty="0">
                <a:latin typeface="Times New Roman"/>
                <a:cs typeface="Times New Roman"/>
              </a:rPr>
              <a:t> </a:t>
            </a:r>
            <a:r>
              <a:rPr b="1" spc="-45" dirty="0">
                <a:latin typeface="Times New Roman"/>
                <a:cs typeface="Times New Roman"/>
              </a:rPr>
              <a:t>2</a:t>
            </a:r>
            <a:r>
              <a:rPr b="1" spc="-45" dirty="0">
                <a:latin typeface="Arial"/>
                <a:cs typeface="Arial"/>
              </a:rPr>
              <a:t>,</a:t>
            </a:r>
            <a:r>
              <a:rPr b="1" spc="-45" dirty="0">
                <a:latin typeface="Times New Roman"/>
                <a:cs typeface="Times New Roman"/>
              </a:rPr>
              <a:t>53</a:t>
            </a:r>
            <a:endParaRPr>
              <a:latin typeface="Times New Roman"/>
              <a:cs typeface="Times New Roman"/>
            </a:endParaRPr>
          </a:p>
          <a:p>
            <a:pPr marR="6350" algn="ctr">
              <a:spcBef>
                <a:spcPts val="300"/>
              </a:spcBef>
              <a:tabLst>
                <a:tab pos="631190" algn="l"/>
              </a:tabLst>
            </a:pPr>
            <a:r>
              <a:rPr b="1" spc="-25" dirty="0">
                <a:latin typeface="Times New Roman"/>
                <a:cs typeface="Times New Roman"/>
              </a:rPr>
              <a:t>15	</a:t>
            </a:r>
            <a:r>
              <a:rPr b="1" spc="-30" dirty="0">
                <a:latin typeface="Times New Roman"/>
                <a:cs typeface="Times New Roman"/>
              </a:rPr>
              <a:t>12</a:t>
            </a:r>
            <a:endParaRPr>
              <a:latin typeface="Times New Roman"/>
              <a:cs typeface="Times New Roman"/>
            </a:endParaRPr>
          </a:p>
        </p:txBody>
      </p:sp>
      <p:sp>
        <p:nvSpPr>
          <p:cNvPr id="24" name="object 24"/>
          <p:cNvSpPr txBox="1"/>
          <p:nvPr/>
        </p:nvSpPr>
        <p:spPr>
          <a:xfrm>
            <a:off x="3299697" y="4119061"/>
            <a:ext cx="1885950" cy="299085"/>
          </a:xfrm>
          <a:prstGeom prst="rect">
            <a:avLst/>
          </a:prstGeom>
        </p:spPr>
        <p:txBody>
          <a:bodyPr vert="horz" wrap="square" lIns="0" tIns="12065" rIns="0" bIns="0" rtlCol="0">
            <a:spAutoFit/>
          </a:bodyPr>
          <a:lstStyle/>
          <a:p>
            <a:pPr marL="12700">
              <a:spcBef>
                <a:spcPts val="95"/>
              </a:spcBef>
              <a:tabLst>
                <a:tab pos="240029" algn="l"/>
                <a:tab pos="1231265" algn="l"/>
              </a:tabLst>
            </a:pPr>
            <a:r>
              <a:rPr b="1" u="sng" spc="-10" dirty="0">
                <a:uFill>
                  <a:solidFill>
                    <a:srgbClr val="000000"/>
                  </a:solidFill>
                </a:uFill>
                <a:latin typeface="Times New Roman"/>
                <a:cs typeface="Times New Roman"/>
              </a:rPr>
              <a:t> 	</a:t>
            </a:r>
            <a:r>
              <a:rPr b="1" u="sng" spc="-35" dirty="0">
                <a:uFill>
                  <a:solidFill>
                    <a:srgbClr val="000000"/>
                  </a:solidFill>
                </a:uFill>
                <a:latin typeface="Times New Roman"/>
                <a:cs typeface="Times New Roman"/>
              </a:rPr>
              <a:t>6</a:t>
            </a:r>
            <a:r>
              <a:rPr b="1" u="sng" spc="-35" dirty="0">
                <a:uFill>
                  <a:solidFill>
                    <a:srgbClr val="000000"/>
                  </a:solidFill>
                </a:uFill>
                <a:latin typeface="Arial"/>
                <a:cs typeface="Arial"/>
              </a:rPr>
              <a:t>,</a:t>
            </a:r>
            <a:r>
              <a:rPr b="1" u="sng" spc="-35" dirty="0">
                <a:uFill>
                  <a:solidFill>
                    <a:srgbClr val="000000"/>
                  </a:solidFill>
                </a:uFill>
                <a:latin typeface="Times New Roman"/>
                <a:cs typeface="Times New Roman"/>
              </a:rPr>
              <a:t>3</a:t>
            </a:r>
            <a:r>
              <a:rPr b="1" u="sng" spc="-130" dirty="0">
                <a:uFill>
                  <a:solidFill>
                    <a:srgbClr val="000000"/>
                  </a:solidFill>
                </a:uFill>
                <a:latin typeface="Times New Roman"/>
                <a:cs typeface="Times New Roman"/>
              </a:rPr>
              <a:t> </a:t>
            </a:r>
            <a:r>
              <a:rPr b="1" i="1" u="sng" spc="-20" dirty="0">
                <a:uFill>
                  <a:solidFill>
                    <a:srgbClr val="000000"/>
                  </a:solidFill>
                </a:uFill>
                <a:latin typeface="Symbol"/>
                <a:cs typeface="Symbol"/>
              </a:rPr>
              <a:t></a:t>
            </a:r>
            <a:r>
              <a:rPr b="1" i="1" u="sng" spc="-75" dirty="0">
                <a:uFill>
                  <a:solidFill>
                    <a:srgbClr val="000000"/>
                  </a:solidFill>
                </a:uFill>
                <a:latin typeface="Times New Roman"/>
                <a:cs typeface="Times New Roman"/>
              </a:rPr>
              <a:t> </a:t>
            </a:r>
            <a:r>
              <a:rPr b="1" u="sng" spc="-45" dirty="0">
                <a:uFill>
                  <a:solidFill>
                    <a:srgbClr val="000000"/>
                  </a:solidFill>
                </a:uFill>
                <a:latin typeface="Times New Roman"/>
                <a:cs typeface="Times New Roman"/>
              </a:rPr>
              <a:t>4</a:t>
            </a:r>
            <a:r>
              <a:rPr b="1" u="sng" spc="-45" dirty="0">
                <a:uFill>
                  <a:solidFill>
                    <a:srgbClr val="000000"/>
                  </a:solidFill>
                </a:uFill>
                <a:latin typeface="Arial"/>
                <a:cs typeface="Arial"/>
              </a:rPr>
              <a:t>,</a:t>
            </a:r>
            <a:r>
              <a:rPr b="1" u="sng" spc="-45" dirty="0">
                <a:uFill>
                  <a:solidFill>
                    <a:srgbClr val="000000"/>
                  </a:solidFill>
                </a:uFill>
                <a:latin typeface="Times New Roman"/>
                <a:cs typeface="Times New Roman"/>
              </a:rPr>
              <a:t>5	</a:t>
            </a:r>
            <a:r>
              <a:rPr sz="2700" b="1" i="1" spc="-30" baseline="-35493" dirty="0">
                <a:latin typeface="Symbol"/>
                <a:cs typeface="Symbol"/>
              </a:rPr>
              <a:t></a:t>
            </a:r>
            <a:r>
              <a:rPr sz="2700" b="1" i="1" spc="-15" baseline="-35493" dirty="0">
                <a:latin typeface="Times New Roman"/>
                <a:cs typeface="Times New Roman"/>
              </a:rPr>
              <a:t> </a:t>
            </a:r>
            <a:r>
              <a:rPr sz="2700" b="1" spc="-67" baseline="-35493" dirty="0">
                <a:latin typeface="Times New Roman"/>
                <a:cs typeface="Times New Roman"/>
              </a:rPr>
              <a:t>2</a:t>
            </a:r>
            <a:r>
              <a:rPr sz="2700" b="1" spc="-67" baseline="-35493" dirty="0">
                <a:latin typeface="Arial"/>
                <a:cs typeface="Arial"/>
              </a:rPr>
              <a:t>,</a:t>
            </a:r>
            <a:r>
              <a:rPr sz="2700" b="1" spc="-67" baseline="-35493" dirty="0">
                <a:latin typeface="Times New Roman"/>
                <a:cs typeface="Times New Roman"/>
              </a:rPr>
              <a:t>92</a:t>
            </a:r>
            <a:endParaRPr sz="2700" baseline="-35493">
              <a:latin typeface="Times New Roman"/>
              <a:cs typeface="Times New Roman"/>
            </a:endParaRPr>
          </a:p>
        </p:txBody>
      </p:sp>
      <p:sp>
        <p:nvSpPr>
          <p:cNvPr id="25" name="object 25"/>
          <p:cNvSpPr/>
          <p:nvPr/>
        </p:nvSpPr>
        <p:spPr>
          <a:xfrm>
            <a:off x="3216276" y="3789426"/>
            <a:ext cx="2447925" cy="0"/>
          </a:xfrm>
          <a:custGeom>
            <a:avLst/>
            <a:gdLst/>
            <a:ahLst/>
            <a:cxnLst/>
            <a:rect l="l" t="t" r="r" b="b"/>
            <a:pathLst>
              <a:path w="2447925">
                <a:moveTo>
                  <a:pt x="0" y="0"/>
                </a:moveTo>
                <a:lnTo>
                  <a:pt x="2447925" y="0"/>
                </a:lnTo>
              </a:path>
            </a:pathLst>
          </a:custGeom>
          <a:ln w="9525">
            <a:solidFill>
              <a:srgbClr val="000000"/>
            </a:solidFill>
          </a:ln>
        </p:spPr>
        <p:txBody>
          <a:bodyPr wrap="square" lIns="0" tIns="0" rIns="0" bIns="0" rtlCol="0"/>
          <a:lstStyle/>
          <a:p>
            <a:endParaRPr/>
          </a:p>
        </p:txBody>
      </p:sp>
      <p:sp>
        <p:nvSpPr>
          <p:cNvPr id="27" name="object 27"/>
          <p:cNvSpPr txBox="1"/>
          <p:nvPr/>
        </p:nvSpPr>
        <p:spPr>
          <a:xfrm>
            <a:off x="2429968" y="34823"/>
            <a:ext cx="7505065" cy="1273810"/>
          </a:xfrm>
          <a:prstGeom prst="rect">
            <a:avLst/>
          </a:prstGeom>
        </p:spPr>
        <p:txBody>
          <a:bodyPr vert="horz" wrap="square" lIns="0" tIns="125095" rIns="0" bIns="0" rtlCol="0">
            <a:spAutoFit/>
          </a:bodyPr>
          <a:lstStyle/>
          <a:p>
            <a:pPr marL="553720">
              <a:spcBef>
                <a:spcPts val="98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252729">
              <a:spcBef>
                <a:spcPts val="890"/>
              </a:spcBef>
              <a:tabLst>
                <a:tab pos="5154295" algn="l"/>
                <a:tab pos="7491730" algn="l"/>
              </a:tabLst>
            </a:pPr>
            <a:r>
              <a:rPr sz="1600" b="1" u="sng" spc="-5" dirty="0">
                <a:solidFill>
                  <a:srgbClr val="5F5F5F"/>
                </a:solidFill>
                <a:uFill>
                  <a:solidFill>
                    <a:srgbClr val="99CCCC"/>
                  </a:solidFill>
                </a:uFill>
                <a:latin typeface="Arial"/>
                <a:cs typeface="Arial"/>
              </a:rPr>
              <a:t> 	</a:t>
            </a:r>
            <a:r>
              <a:rPr sz="1600" b="1" u="sng" spc="-35" dirty="0">
                <a:solidFill>
                  <a:srgbClr val="5F5F5F"/>
                </a:solidFill>
                <a:uFill>
                  <a:solidFill>
                    <a:srgbClr val="99CCCC"/>
                  </a:solidFill>
                </a:uFill>
                <a:latin typeface="Arial"/>
                <a:cs typeface="Arial"/>
              </a:rPr>
              <a:t>Test </a:t>
            </a:r>
            <a:r>
              <a:rPr sz="1600" b="1" u="sng" spc="-5" dirty="0">
                <a:solidFill>
                  <a:srgbClr val="5F5F5F"/>
                </a:solidFill>
                <a:uFill>
                  <a:solidFill>
                    <a:srgbClr val="99CCCC"/>
                  </a:solidFill>
                </a:uFill>
                <a:latin typeface="Arial"/>
                <a:cs typeface="Arial"/>
              </a:rPr>
              <a:t>t de</a:t>
            </a:r>
            <a:r>
              <a:rPr sz="1600" b="1" u="sng" spc="-15" dirty="0">
                <a:solidFill>
                  <a:srgbClr val="5F5F5F"/>
                </a:solidFill>
                <a:uFill>
                  <a:solidFill>
                    <a:srgbClr val="99CCCC"/>
                  </a:solidFill>
                </a:uFill>
                <a:latin typeface="Arial"/>
                <a:cs typeface="Arial"/>
              </a:rPr>
              <a:t> </a:t>
            </a:r>
            <a:r>
              <a:rPr sz="1600" b="1" u="sng" spc="-5" dirty="0">
                <a:solidFill>
                  <a:srgbClr val="5F5F5F"/>
                </a:solidFill>
                <a:uFill>
                  <a:solidFill>
                    <a:srgbClr val="99CCCC"/>
                  </a:solidFill>
                </a:uFill>
                <a:latin typeface="Arial"/>
                <a:cs typeface="Arial"/>
              </a:rPr>
              <a:t>Student	</a:t>
            </a:r>
            <a:endParaRPr sz="1600">
              <a:latin typeface="Arial"/>
              <a:cs typeface="Arial"/>
            </a:endParaRPr>
          </a:p>
          <a:p>
            <a:pPr>
              <a:spcBef>
                <a:spcPts val="35"/>
              </a:spcBef>
            </a:pPr>
            <a:endParaRPr sz="1750">
              <a:latin typeface="Times New Roman"/>
              <a:cs typeface="Times New Roman"/>
            </a:endParaRPr>
          </a:p>
          <a:p>
            <a:pPr marL="12700">
              <a:tabLst>
                <a:tab pos="419100" algn="l"/>
              </a:tabLst>
            </a:pPr>
            <a:r>
              <a:rPr b="1" spc="-5" dirty="0">
                <a:solidFill>
                  <a:srgbClr val="006666"/>
                </a:solidFill>
                <a:latin typeface="Arial"/>
                <a:cs typeface="Arial"/>
              </a:rPr>
              <a:t>1.	</a:t>
            </a:r>
            <a:r>
              <a:rPr b="1" dirty="0">
                <a:solidFill>
                  <a:srgbClr val="006666"/>
                </a:solidFill>
                <a:latin typeface="Arial"/>
                <a:cs typeface="Arial"/>
              </a:rPr>
              <a:t>H0 : </a:t>
            </a:r>
            <a:r>
              <a:rPr b="1" spc="-5" dirty="0">
                <a:solidFill>
                  <a:srgbClr val="006666"/>
                </a:solidFill>
                <a:latin typeface="Arial"/>
                <a:cs typeface="Arial"/>
              </a:rPr>
              <a:t>m</a:t>
            </a:r>
            <a:r>
              <a:rPr b="1" spc="-7" baseline="-20833" dirty="0">
                <a:solidFill>
                  <a:srgbClr val="006666"/>
                </a:solidFill>
                <a:latin typeface="Arial"/>
                <a:cs typeface="Arial"/>
              </a:rPr>
              <a:t>1 </a:t>
            </a:r>
            <a:r>
              <a:rPr b="1" spc="-5" dirty="0">
                <a:solidFill>
                  <a:srgbClr val="006666"/>
                </a:solidFill>
                <a:latin typeface="Arial"/>
                <a:cs typeface="Arial"/>
              </a:rPr>
              <a:t>et m</a:t>
            </a:r>
            <a:r>
              <a:rPr b="1" spc="-7" baseline="-20833" dirty="0">
                <a:solidFill>
                  <a:srgbClr val="006666"/>
                </a:solidFill>
                <a:latin typeface="Arial"/>
                <a:cs typeface="Arial"/>
              </a:rPr>
              <a:t>2 </a:t>
            </a:r>
            <a:r>
              <a:rPr b="1" dirty="0">
                <a:solidFill>
                  <a:srgbClr val="006666"/>
                </a:solidFill>
                <a:latin typeface="Arial"/>
                <a:cs typeface="Arial"/>
              </a:rPr>
              <a:t>ne </a:t>
            </a:r>
            <a:r>
              <a:rPr b="1" spc="-5" dirty="0">
                <a:solidFill>
                  <a:srgbClr val="006666"/>
                </a:solidFill>
                <a:latin typeface="Arial"/>
                <a:cs typeface="Arial"/>
              </a:rPr>
              <a:t>sont </a:t>
            </a:r>
            <a:r>
              <a:rPr b="1" dirty="0">
                <a:solidFill>
                  <a:srgbClr val="006666"/>
                </a:solidFill>
                <a:latin typeface="Arial"/>
                <a:cs typeface="Arial"/>
              </a:rPr>
              <a:t>pas </a:t>
            </a:r>
            <a:r>
              <a:rPr b="1" spc="-5" dirty="0">
                <a:solidFill>
                  <a:srgbClr val="006666"/>
                </a:solidFill>
                <a:latin typeface="Arial"/>
                <a:cs typeface="Arial"/>
              </a:rPr>
              <a:t>différentes dans </a:t>
            </a:r>
            <a:r>
              <a:rPr b="1" spc="-10" dirty="0">
                <a:solidFill>
                  <a:srgbClr val="006666"/>
                </a:solidFill>
                <a:latin typeface="Arial"/>
                <a:cs typeface="Arial"/>
              </a:rPr>
              <a:t>ces </a:t>
            </a:r>
            <a:r>
              <a:rPr b="1" dirty="0">
                <a:solidFill>
                  <a:srgbClr val="006666"/>
                </a:solidFill>
                <a:latin typeface="Arial"/>
                <a:cs typeface="Arial"/>
              </a:rPr>
              <a:t>2</a:t>
            </a:r>
            <a:r>
              <a:rPr b="1" spc="-315" dirty="0">
                <a:solidFill>
                  <a:srgbClr val="006666"/>
                </a:solidFill>
                <a:latin typeface="Arial"/>
                <a:cs typeface="Arial"/>
              </a:rPr>
              <a:t> </a:t>
            </a:r>
            <a:r>
              <a:rPr b="1" spc="-5" dirty="0">
                <a:solidFill>
                  <a:srgbClr val="006666"/>
                </a:solidFill>
                <a:latin typeface="Arial"/>
                <a:cs typeface="Arial"/>
              </a:rPr>
              <a:t>groupes.</a:t>
            </a:r>
            <a:endParaRPr>
              <a:latin typeface="Arial"/>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26</a:t>
            </a:r>
            <a:endParaRPr sz="2000">
              <a:latin typeface="Arial"/>
              <a:cs typeface="Arial"/>
            </a:endParaRPr>
          </a:p>
        </p:txBody>
      </p:sp>
      <p:sp>
        <p:nvSpPr>
          <p:cNvPr id="3" name="object 3"/>
          <p:cNvSpPr txBox="1"/>
          <p:nvPr/>
        </p:nvSpPr>
        <p:spPr>
          <a:xfrm>
            <a:off x="9659747" y="862860"/>
            <a:ext cx="365125" cy="139065"/>
          </a:xfrm>
          <a:prstGeom prst="rect">
            <a:avLst/>
          </a:prstGeom>
        </p:spPr>
        <p:txBody>
          <a:bodyPr vert="horz" wrap="square" lIns="0" tIns="635" rIns="0" bIns="0" rtlCol="0">
            <a:spAutoFit/>
          </a:bodyPr>
          <a:lstStyle/>
          <a:p>
            <a:pPr>
              <a:spcBef>
                <a:spcPts val="5"/>
              </a:spcBef>
            </a:pPr>
            <a:r>
              <a:rPr sz="900" b="1" spc="-5" dirty="0">
                <a:latin typeface="Verdana"/>
                <a:cs typeface="Verdana"/>
              </a:rPr>
              <a:t>0,00</a:t>
            </a:r>
            <a:r>
              <a:rPr sz="900" b="1" dirty="0">
                <a:latin typeface="Verdana"/>
                <a:cs typeface="Verdana"/>
              </a:rPr>
              <a:t>1</a:t>
            </a:r>
            <a:endParaRPr sz="900">
              <a:latin typeface="Verdana"/>
              <a:cs typeface="Verdana"/>
            </a:endParaRPr>
          </a:p>
        </p:txBody>
      </p:sp>
      <p:sp>
        <p:nvSpPr>
          <p:cNvPr id="4" name="object 4"/>
          <p:cNvSpPr txBox="1"/>
          <p:nvPr/>
        </p:nvSpPr>
        <p:spPr>
          <a:xfrm>
            <a:off x="3792602" y="63"/>
            <a:ext cx="3599179" cy="490518"/>
          </a:xfrm>
          <a:prstGeom prst="rect">
            <a:avLst/>
          </a:prstGeom>
          <a:solidFill>
            <a:srgbClr val="FFFFFF"/>
          </a:solidFill>
          <a:ln w="9525">
            <a:solidFill>
              <a:srgbClr val="000000"/>
            </a:solidFill>
          </a:ln>
        </p:spPr>
        <p:txBody>
          <a:bodyPr vert="horz" wrap="square" lIns="0" tIns="211454" rIns="0" bIns="0" rtlCol="0">
            <a:spAutoFit/>
          </a:bodyPr>
          <a:lstStyle/>
          <a:p>
            <a:pPr marL="91440">
              <a:spcBef>
                <a:spcPts val="1664"/>
              </a:spcBef>
            </a:pPr>
            <a:r>
              <a:rPr b="1" dirty="0">
                <a:solidFill>
                  <a:srgbClr val="5F5F5F"/>
                </a:solidFill>
                <a:latin typeface="Comic Sans MS"/>
                <a:cs typeface="Comic Sans MS"/>
              </a:rPr>
              <a:t>TABLE DU t DE</a:t>
            </a:r>
            <a:r>
              <a:rPr b="1" spc="-85" dirty="0">
                <a:solidFill>
                  <a:srgbClr val="5F5F5F"/>
                </a:solidFill>
                <a:latin typeface="Comic Sans MS"/>
                <a:cs typeface="Comic Sans MS"/>
              </a:rPr>
              <a:t> </a:t>
            </a:r>
            <a:r>
              <a:rPr b="1" spc="-5" dirty="0">
                <a:solidFill>
                  <a:srgbClr val="5F5F5F"/>
                </a:solidFill>
                <a:latin typeface="Comic Sans MS"/>
                <a:cs typeface="Comic Sans MS"/>
              </a:rPr>
              <a:t>STUDENT</a:t>
            </a:r>
            <a:endParaRPr>
              <a:latin typeface="Comic Sans MS"/>
              <a:cs typeface="Comic Sans MS"/>
            </a:endParaRPr>
          </a:p>
        </p:txBody>
      </p:sp>
      <p:graphicFrame>
        <p:nvGraphicFramePr>
          <p:cNvPr id="5" name="object 5"/>
          <p:cNvGraphicFramePr>
            <a:graphicFrameLocks noGrp="1"/>
          </p:cNvGraphicFramePr>
          <p:nvPr/>
        </p:nvGraphicFramePr>
        <p:xfrm>
          <a:off x="2057400" y="685800"/>
          <a:ext cx="8352786" cy="5359390"/>
        </p:xfrm>
        <a:graphic>
          <a:graphicData uri="http://schemas.openxmlformats.org/drawingml/2006/table">
            <a:tbl>
              <a:tblPr firstRow="1" bandRow="1">
                <a:tableStyleId>{2D5ABB26-0587-4C30-8999-92F81FD0307C}</a:tableStyleId>
              </a:tblPr>
              <a:tblGrid>
                <a:gridCol w="481330">
                  <a:extLst>
                    <a:ext uri="{9D8B030D-6E8A-4147-A177-3AD203B41FA5}">
                      <a16:colId xmlns:a16="http://schemas.microsoft.com/office/drawing/2014/main" val="20000"/>
                    </a:ext>
                  </a:extLst>
                </a:gridCol>
                <a:gridCol w="138429">
                  <a:extLst>
                    <a:ext uri="{9D8B030D-6E8A-4147-A177-3AD203B41FA5}">
                      <a16:colId xmlns:a16="http://schemas.microsoft.com/office/drawing/2014/main" val="20001"/>
                    </a:ext>
                  </a:extLst>
                </a:gridCol>
                <a:gridCol w="630554">
                  <a:extLst>
                    <a:ext uri="{9D8B030D-6E8A-4147-A177-3AD203B41FA5}">
                      <a16:colId xmlns:a16="http://schemas.microsoft.com/office/drawing/2014/main" val="20002"/>
                    </a:ext>
                  </a:extLst>
                </a:gridCol>
                <a:gridCol w="863600">
                  <a:extLst>
                    <a:ext uri="{9D8B030D-6E8A-4147-A177-3AD203B41FA5}">
                      <a16:colId xmlns:a16="http://schemas.microsoft.com/office/drawing/2014/main" val="20003"/>
                    </a:ext>
                  </a:extLst>
                </a:gridCol>
                <a:gridCol w="863600">
                  <a:extLst>
                    <a:ext uri="{9D8B030D-6E8A-4147-A177-3AD203B41FA5}">
                      <a16:colId xmlns:a16="http://schemas.microsoft.com/office/drawing/2014/main" val="20004"/>
                    </a:ext>
                  </a:extLst>
                </a:gridCol>
                <a:gridCol w="863600">
                  <a:extLst>
                    <a:ext uri="{9D8B030D-6E8A-4147-A177-3AD203B41FA5}">
                      <a16:colId xmlns:a16="http://schemas.microsoft.com/office/drawing/2014/main" val="20005"/>
                    </a:ext>
                  </a:extLst>
                </a:gridCol>
                <a:gridCol w="863600">
                  <a:extLst>
                    <a:ext uri="{9D8B030D-6E8A-4147-A177-3AD203B41FA5}">
                      <a16:colId xmlns:a16="http://schemas.microsoft.com/office/drawing/2014/main" val="20006"/>
                    </a:ext>
                  </a:extLst>
                </a:gridCol>
                <a:gridCol w="864869">
                  <a:extLst>
                    <a:ext uri="{9D8B030D-6E8A-4147-A177-3AD203B41FA5}">
                      <a16:colId xmlns:a16="http://schemas.microsoft.com/office/drawing/2014/main" val="20007"/>
                    </a:ext>
                  </a:extLst>
                </a:gridCol>
                <a:gridCol w="863600">
                  <a:extLst>
                    <a:ext uri="{9D8B030D-6E8A-4147-A177-3AD203B41FA5}">
                      <a16:colId xmlns:a16="http://schemas.microsoft.com/office/drawing/2014/main" val="20008"/>
                    </a:ext>
                  </a:extLst>
                </a:gridCol>
                <a:gridCol w="768350">
                  <a:extLst>
                    <a:ext uri="{9D8B030D-6E8A-4147-A177-3AD203B41FA5}">
                      <a16:colId xmlns:a16="http://schemas.microsoft.com/office/drawing/2014/main" val="20009"/>
                    </a:ext>
                  </a:extLst>
                </a:gridCol>
                <a:gridCol w="657225">
                  <a:extLst>
                    <a:ext uri="{9D8B030D-6E8A-4147-A177-3AD203B41FA5}">
                      <a16:colId xmlns:a16="http://schemas.microsoft.com/office/drawing/2014/main" val="20010"/>
                    </a:ext>
                  </a:extLst>
                </a:gridCol>
                <a:gridCol w="494029">
                  <a:extLst>
                    <a:ext uri="{9D8B030D-6E8A-4147-A177-3AD203B41FA5}">
                      <a16:colId xmlns:a16="http://schemas.microsoft.com/office/drawing/2014/main" val="20011"/>
                    </a:ext>
                  </a:extLst>
                </a:gridCol>
              </a:tblGrid>
              <a:tr h="330200">
                <a:tc>
                  <a:txBody>
                    <a:bodyPr/>
                    <a:lstStyle/>
                    <a:p>
                      <a:pPr marR="149860" algn="r">
                        <a:lnSpc>
                          <a:spcPts val="1805"/>
                        </a:lnSpc>
                        <a:spcBef>
                          <a:spcPts val="695"/>
                        </a:spcBef>
                      </a:pPr>
                      <a:r>
                        <a:rPr sz="1600" b="1" spc="-5" dirty="0">
                          <a:latin typeface="Arial"/>
                          <a:cs typeface="Arial"/>
                        </a:rPr>
                        <a:t>ddl</a:t>
                      </a:r>
                      <a:endParaRPr sz="1600">
                        <a:latin typeface="Arial"/>
                        <a:cs typeface="Arial"/>
                      </a:endParaRPr>
                    </a:p>
                  </a:txBody>
                  <a:tcPr marL="0" marR="0" marT="882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L="144780">
                        <a:lnSpc>
                          <a:spcPct val="100000"/>
                        </a:lnSpc>
                      </a:pPr>
                      <a:r>
                        <a:rPr sz="900" b="1" spc="-5" dirty="0">
                          <a:latin typeface="Verdana"/>
                          <a:cs typeface="Verdana"/>
                        </a:rPr>
                        <a:t>0,9</a:t>
                      </a:r>
                      <a:endParaRPr sz="900">
                        <a:latin typeface="Verdana"/>
                        <a:cs typeface="Verdana"/>
                      </a:endParaRPr>
                    </a:p>
                  </a:txBody>
                  <a:tcPr marL="0" marR="0" marT="6985" marB="0">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algn="ctr">
                        <a:lnSpc>
                          <a:spcPct val="100000"/>
                        </a:lnSpc>
                      </a:pPr>
                      <a:r>
                        <a:rPr sz="900" b="1" spc="-5" dirty="0">
                          <a:latin typeface="Verdana"/>
                          <a:cs typeface="Verdana"/>
                        </a:rPr>
                        <a:t>0,5</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R="321945" algn="r">
                        <a:lnSpc>
                          <a:spcPct val="100000"/>
                        </a:lnSpc>
                      </a:pPr>
                      <a:r>
                        <a:rPr sz="900" b="1" spc="-5" dirty="0">
                          <a:latin typeface="Verdana"/>
                          <a:cs typeface="Verdana"/>
                        </a:rPr>
                        <a:t>0,3</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R="321945" algn="r">
                        <a:lnSpc>
                          <a:spcPct val="100000"/>
                        </a:lnSpc>
                      </a:pPr>
                      <a:r>
                        <a:rPr sz="900" b="1" spc="-5" dirty="0">
                          <a:latin typeface="Verdana"/>
                          <a:cs typeface="Verdana"/>
                        </a:rPr>
                        <a:t>0,2</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R="321945" algn="r">
                        <a:lnSpc>
                          <a:spcPct val="100000"/>
                        </a:lnSpc>
                      </a:pPr>
                      <a:r>
                        <a:rPr sz="900" b="1" spc="-5" dirty="0">
                          <a:latin typeface="Verdana"/>
                          <a:cs typeface="Verdana"/>
                        </a:rPr>
                        <a:t>0,1</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0"/>
                        </a:spcBef>
                      </a:pPr>
                      <a:r>
                        <a:rPr sz="1700" b="1" dirty="0">
                          <a:solidFill>
                            <a:srgbClr val="FF3300"/>
                          </a:solidFill>
                          <a:latin typeface="Verdana"/>
                          <a:cs typeface="Verdana"/>
                        </a:rPr>
                        <a:t>0,05</a:t>
                      </a:r>
                      <a:endParaRPr sz="1700">
                        <a:latin typeface="Verdana"/>
                        <a:cs typeface="Verdana"/>
                      </a:endParaRPr>
                    </a:p>
                  </a:txBody>
                  <a:tcPr marL="0" marR="0" marT="241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L="2540" algn="ctr">
                        <a:lnSpc>
                          <a:spcPct val="100000"/>
                        </a:lnSpc>
                      </a:pPr>
                      <a:r>
                        <a:rPr sz="900" b="1" spc="-5" dirty="0">
                          <a:latin typeface="Verdana"/>
                          <a:cs typeface="Verdana"/>
                        </a:rPr>
                        <a:t>0,02</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5"/>
                        </a:spcBef>
                      </a:pPr>
                      <a:endParaRPr sz="950">
                        <a:latin typeface="Times New Roman"/>
                        <a:cs typeface="Times New Roman"/>
                      </a:endParaRPr>
                    </a:p>
                    <a:p>
                      <a:pPr marL="635" algn="ctr">
                        <a:lnSpc>
                          <a:spcPct val="100000"/>
                        </a:lnSpc>
                      </a:pPr>
                      <a:r>
                        <a:rPr sz="900" b="1" spc="-5" dirty="0">
                          <a:latin typeface="Verdana"/>
                          <a:cs typeface="Verdana"/>
                        </a:rPr>
                        <a:t>0,01</a:t>
                      </a:r>
                      <a:endParaRPr sz="900">
                        <a:latin typeface="Verdana"/>
                        <a:cs typeface="Verdana"/>
                      </a:endParaRPr>
                    </a:p>
                  </a:txBody>
                  <a:tcPr marL="0" marR="0" marT="69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233679">
                <a:tc>
                  <a:txBody>
                    <a:bodyPr/>
                    <a:lstStyle/>
                    <a:p>
                      <a:pPr marR="191770" algn="r">
                        <a:lnSpc>
                          <a:spcPct val="100000"/>
                        </a:lnSpc>
                        <a:spcBef>
                          <a:spcPts val="370"/>
                        </a:spcBef>
                      </a:pPr>
                      <a:r>
                        <a:rPr sz="900" b="1" dirty="0">
                          <a:latin typeface="Verdana"/>
                          <a:cs typeface="Verdana"/>
                        </a:rPr>
                        <a:t>1</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0,158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dirty="0">
                          <a:latin typeface="Verdana"/>
                          <a:cs typeface="Verdana"/>
                        </a:rPr>
                        <a:t>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963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3</a:t>
                      </a:r>
                      <a:r>
                        <a:rPr sz="900" spc="-5" dirty="0">
                          <a:latin typeface="Verdana"/>
                          <a:cs typeface="Verdana"/>
                        </a:rPr>
                        <a:t>,</a:t>
                      </a:r>
                      <a:r>
                        <a:rPr sz="900" dirty="0">
                          <a:latin typeface="Verdana"/>
                          <a:cs typeface="Verdana"/>
                        </a:rPr>
                        <a:t>078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6</a:t>
                      </a:r>
                      <a:r>
                        <a:rPr sz="900" spc="-5" dirty="0">
                          <a:latin typeface="Verdana"/>
                          <a:cs typeface="Verdana"/>
                        </a:rPr>
                        <a:t>,</a:t>
                      </a:r>
                      <a:r>
                        <a:rPr sz="900" dirty="0">
                          <a:latin typeface="Verdana"/>
                          <a:cs typeface="Verdana"/>
                        </a:rPr>
                        <a:t>314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12,706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31,821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63,657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336550">
                        <a:lnSpc>
                          <a:spcPct val="100000"/>
                        </a:lnSpc>
                        <a:spcBef>
                          <a:spcPts val="390"/>
                        </a:spcBef>
                      </a:pPr>
                      <a:r>
                        <a:rPr sz="900" spc="-5" dirty="0">
                          <a:latin typeface="Verdana"/>
                          <a:cs typeface="Verdana"/>
                        </a:rPr>
                        <a:t>636,619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1"/>
                  </a:ext>
                </a:extLst>
              </a:tr>
              <a:tr h="233680">
                <a:tc>
                  <a:txBody>
                    <a:bodyPr/>
                    <a:lstStyle/>
                    <a:p>
                      <a:pPr marR="191770" algn="r">
                        <a:lnSpc>
                          <a:spcPct val="100000"/>
                        </a:lnSpc>
                        <a:spcBef>
                          <a:spcPts val="365"/>
                        </a:spcBef>
                      </a:pPr>
                      <a:r>
                        <a:rPr sz="900" b="1" dirty="0">
                          <a:latin typeface="Verdana"/>
                          <a:cs typeface="Verdana"/>
                        </a:rPr>
                        <a:t>2</a:t>
                      </a:r>
                      <a:endParaRPr sz="900">
                        <a:latin typeface="Verdana"/>
                        <a:cs typeface="Verdana"/>
                      </a:endParaRPr>
                    </a:p>
                  </a:txBody>
                  <a:tcPr marL="0" marR="0" marT="463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0,142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0,816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386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886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0"/>
                        </a:spcBef>
                      </a:pPr>
                      <a:r>
                        <a:rPr sz="900" dirty="0">
                          <a:latin typeface="Verdana"/>
                          <a:cs typeface="Verdana"/>
                        </a:rPr>
                        <a:t>2</a:t>
                      </a:r>
                      <a:r>
                        <a:rPr sz="900" spc="-5" dirty="0">
                          <a:latin typeface="Verdana"/>
                          <a:cs typeface="Verdana"/>
                        </a:rPr>
                        <a:t>,</a:t>
                      </a:r>
                      <a:r>
                        <a:rPr sz="900" dirty="0">
                          <a:latin typeface="Verdana"/>
                          <a:cs typeface="Verdana"/>
                        </a:rPr>
                        <a:t>92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4,303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6,965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9,925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373380">
                        <a:lnSpc>
                          <a:spcPct val="100000"/>
                        </a:lnSpc>
                        <a:spcBef>
                          <a:spcPts val="390"/>
                        </a:spcBef>
                      </a:pPr>
                      <a:r>
                        <a:rPr sz="900" spc="-5" dirty="0">
                          <a:latin typeface="Verdana"/>
                          <a:cs typeface="Verdana"/>
                        </a:rPr>
                        <a:t>31,598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2"/>
                  </a:ext>
                </a:extLst>
              </a:tr>
              <a:tr h="233679">
                <a:tc>
                  <a:txBody>
                    <a:bodyPr/>
                    <a:lstStyle/>
                    <a:p>
                      <a:pPr marR="191770" algn="r">
                        <a:lnSpc>
                          <a:spcPct val="100000"/>
                        </a:lnSpc>
                        <a:spcBef>
                          <a:spcPts val="370"/>
                        </a:spcBef>
                      </a:pPr>
                      <a:r>
                        <a:rPr sz="900" b="1" dirty="0">
                          <a:latin typeface="Verdana"/>
                          <a:cs typeface="Verdana"/>
                        </a:rPr>
                        <a:t>3</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0,137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0,765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64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25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638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2</a:t>
                      </a:r>
                      <a:r>
                        <a:rPr sz="900" spc="-5" dirty="0">
                          <a:latin typeface="Verdana"/>
                          <a:cs typeface="Verdana"/>
                        </a:rPr>
                        <a:t>,</a:t>
                      </a:r>
                      <a:r>
                        <a:rPr sz="900" dirty="0">
                          <a:latin typeface="Verdana"/>
                          <a:cs typeface="Verdana"/>
                        </a:rPr>
                        <a:t>353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3,182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4,541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5,841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373380">
                        <a:lnSpc>
                          <a:spcPct val="100000"/>
                        </a:lnSpc>
                        <a:spcBef>
                          <a:spcPts val="390"/>
                        </a:spcBef>
                      </a:pPr>
                      <a:r>
                        <a:rPr sz="900" spc="-5" dirty="0">
                          <a:latin typeface="Verdana"/>
                          <a:cs typeface="Verdana"/>
                        </a:rPr>
                        <a:t>12,924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3"/>
                  </a:ext>
                </a:extLst>
              </a:tr>
              <a:tr h="233680">
                <a:tc>
                  <a:txBody>
                    <a:bodyPr/>
                    <a:lstStyle/>
                    <a:p>
                      <a:pPr marR="191770" algn="r">
                        <a:lnSpc>
                          <a:spcPct val="100000"/>
                        </a:lnSpc>
                        <a:spcBef>
                          <a:spcPts val="370"/>
                        </a:spcBef>
                      </a:pPr>
                      <a:r>
                        <a:rPr sz="900" b="1" dirty="0">
                          <a:latin typeface="Verdana"/>
                          <a:cs typeface="Verdana"/>
                        </a:rPr>
                        <a:t>4</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0,134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0,741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64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19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533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2</a:t>
                      </a:r>
                      <a:r>
                        <a:rPr sz="900" spc="-5" dirty="0">
                          <a:latin typeface="Verdana"/>
                          <a:cs typeface="Verdana"/>
                        </a:rPr>
                        <a:t>,</a:t>
                      </a:r>
                      <a:r>
                        <a:rPr sz="900" dirty="0">
                          <a:latin typeface="Verdana"/>
                          <a:cs typeface="Verdana"/>
                        </a:rPr>
                        <a:t>132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2,776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3,747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4,604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8,61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4"/>
                  </a:ext>
                </a:extLst>
              </a:tr>
              <a:tr h="233679">
                <a:tc>
                  <a:txBody>
                    <a:bodyPr/>
                    <a:lstStyle/>
                    <a:p>
                      <a:pPr marR="191770" algn="r">
                        <a:lnSpc>
                          <a:spcPct val="100000"/>
                        </a:lnSpc>
                        <a:spcBef>
                          <a:spcPts val="370"/>
                        </a:spcBef>
                      </a:pPr>
                      <a:r>
                        <a:rPr sz="900" b="1" dirty="0">
                          <a:latin typeface="Verdana"/>
                          <a:cs typeface="Verdana"/>
                        </a:rPr>
                        <a:t>5</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0,132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0,727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156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476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2</a:t>
                      </a:r>
                      <a:r>
                        <a:rPr sz="900" spc="-5" dirty="0">
                          <a:latin typeface="Verdana"/>
                          <a:cs typeface="Verdana"/>
                        </a:rPr>
                        <a:t>,</a:t>
                      </a:r>
                      <a:r>
                        <a:rPr sz="900" dirty="0">
                          <a:latin typeface="Verdana"/>
                          <a:cs typeface="Verdana"/>
                        </a:rPr>
                        <a:t>015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2,571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3,365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4,032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6,869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5"/>
                  </a:ext>
                </a:extLst>
              </a:tr>
              <a:tr h="233679">
                <a:tc>
                  <a:txBody>
                    <a:bodyPr/>
                    <a:lstStyle/>
                    <a:p>
                      <a:pPr marR="191770" algn="r">
                        <a:lnSpc>
                          <a:spcPct val="100000"/>
                        </a:lnSpc>
                        <a:spcBef>
                          <a:spcPts val="370"/>
                        </a:spcBef>
                      </a:pPr>
                      <a:r>
                        <a:rPr sz="900" b="1" dirty="0">
                          <a:latin typeface="Verdana"/>
                          <a:cs typeface="Verdana"/>
                        </a:rPr>
                        <a:t>6</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0,131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0,718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134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44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943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2,447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3,143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3,707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5,959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6"/>
                  </a:ext>
                </a:extLst>
              </a:tr>
              <a:tr h="233680">
                <a:tc>
                  <a:txBody>
                    <a:bodyPr/>
                    <a:lstStyle/>
                    <a:p>
                      <a:pPr marR="191770" algn="r">
                        <a:lnSpc>
                          <a:spcPct val="100000"/>
                        </a:lnSpc>
                        <a:spcBef>
                          <a:spcPts val="370"/>
                        </a:spcBef>
                      </a:pPr>
                      <a:r>
                        <a:rPr sz="900" b="1" dirty="0">
                          <a:latin typeface="Verdana"/>
                          <a:cs typeface="Verdana"/>
                        </a:rPr>
                        <a:t>7</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3365">
                        <a:lnSpc>
                          <a:spcPct val="100000"/>
                        </a:lnSpc>
                        <a:spcBef>
                          <a:spcPts val="390"/>
                        </a:spcBef>
                      </a:pPr>
                      <a:r>
                        <a:rPr sz="900" spc="-5" dirty="0">
                          <a:latin typeface="Verdana"/>
                          <a:cs typeface="Verdana"/>
                        </a:rPr>
                        <a:t>0,13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0,711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119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415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895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2,365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2,998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3,499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5,408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7"/>
                  </a:ext>
                </a:extLst>
              </a:tr>
              <a:tr h="233679">
                <a:tc>
                  <a:txBody>
                    <a:bodyPr/>
                    <a:lstStyle/>
                    <a:p>
                      <a:pPr marR="191770" algn="r">
                        <a:lnSpc>
                          <a:spcPct val="100000"/>
                        </a:lnSpc>
                        <a:spcBef>
                          <a:spcPts val="370"/>
                        </a:spcBef>
                      </a:pPr>
                      <a:r>
                        <a:rPr sz="900" b="1" dirty="0">
                          <a:latin typeface="Verdana"/>
                          <a:cs typeface="Verdana"/>
                        </a:rPr>
                        <a:t>8</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3365">
                        <a:lnSpc>
                          <a:spcPct val="100000"/>
                        </a:lnSpc>
                        <a:spcBef>
                          <a:spcPts val="390"/>
                        </a:spcBef>
                      </a:pPr>
                      <a:r>
                        <a:rPr sz="900" spc="-5" dirty="0">
                          <a:latin typeface="Verdana"/>
                          <a:cs typeface="Verdana"/>
                        </a:rPr>
                        <a:t>0,13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0,706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108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397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86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2,306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2,896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3,355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5,041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8"/>
                  </a:ext>
                </a:extLst>
              </a:tr>
              <a:tr h="233680">
                <a:tc>
                  <a:txBody>
                    <a:bodyPr/>
                    <a:lstStyle/>
                    <a:p>
                      <a:pPr marR="191770" algn="r">
                        <a:lnSpc>
                          <a:spcPct val="100000"/>
                        </a:lnSpc>
                        <a:spcBef>
                          <a:spcPts val="370"/>
                        </a:spcBef>
                      </a:pPr>
                      <a:r>
                        <a:rPr sz="900" b="1" dirty="0">
                          <a:latin typeface="Verdana"/>
                          <a:cs typeface="Verdana"/>
                        </a:rPr>
                        <a:t>9</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0,703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30835"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383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833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2,262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2,821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3,25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4,781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9"/>
                  </a:ext>
                </a:extLst>
              </a:tr>
              <a:tr h="233679">
                <a:tc>
                  <a:txBody>
                    <a:bodyPr/>
                    <a:lstStyle/>
                    <a:p>
                      <a:pPr marR="152400" algn="r">
                        <a:lnSpc>
                          <a:spcPct val="100000"/>
                        </a:lnSpc>
                        <a:spcBef>
                          <a:spcPts val="370"/>
                        </a:spcBef>
                      </a:pPr>
                      <a:r>
                        <a:rPr sz="900" b="1" spc="-5" dirty="0">
                          <a:latin typeface="Verdana"/>
                          <a:cs typeface="Verdana"/>
                        </a:rPr>
                        <a:t>10</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0,129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093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372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812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2,228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2,764</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3,169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4,587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0"/>
                  </a:ext>
                </a:extLst>
              </a:tr>
              <a:tr h="233680">
                <a:tc>
                  <a:txBody>
                    <a:bodyPr/>
                    <a:lstStyle/>
                    <a:p>
                      <a:pPr marR="152400" algn="r">
                        <a:lnSpc>
                          <a:spcPct val="100000"/>
                        </a:lnSpc>
                        <a:spcBef>
                          <a:spcPts val="370"/>
                        </a:spcBef>
                      </a:pPr>
                      <a:r>
                        <a:rPr sz="900" b="1" spc="-5" dirty="0">
                          <a:latin typeface="Verdana"/>
                          <a:cs typeface="Verdana"/>
                        </a:rPr>
                        <a:t>11</a:t>
                      </a:r>
                      <a:endParaRPr sz="900">
                        <a:latin typeface="Verdana"/>
                        <a:cs typeface="Verdana"/>
                      </a:endParaRPr>
                    </a:p>
                  </a:txBody>
                  <a:tcPr marL="0" marR="0" marT="469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0,129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0,697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088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363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796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2,201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2,718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3,106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4,437</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1"/>
                  </a:ext>
                </a:extLst>
              </a:tr>
              <a:tr h="233680">
                <a:tc>
                  <a:txBody>
                    <a:bodyPr/>
                    <a:lstStyle/>
                    <a:p>
                      <a:pPr marR="152400" algn="r">
                        <a:lnSpc>
                          <a:spcPct val="100000"/>
                        </a:lnSpc>
                        <a:spcBef>
                          <a:spcPts val="375"/>
                        </a:spcBef>
                      </a:pPr>
                      <a:r>
                        <a:rPr sz="900" b="1" spc="-5" dirty="0">
                          <a:latin typeface="Verdana"/>
                          <a:cs typeface="Verdana"/>
                        </a:rPr>
                        <a:t>12</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0"/>
                        </a:spcBef>
                      </a:pPr>
                      <a:r>
                        <a:rPr sz="900" spc="-5" dirty="0">
                          <a:latin typeface="Verdana"/>
                          <a:cs typeface="Verdana"/>
                        </a:rPr>
                        <a:t>0,128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0"/>
                        </a:spcBef>
                      </a:pPr>
                      <a:r>
                        <a:rPr sz="900" spc="-5" dirty="0">
                          <a:latin typeface="Verdana"/>
                          <a:cs typeface="Verdana"/>
                        </a:rPr>
                        <a:t>0,695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083</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356</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0"/>
                        </a:spcBef>
                      </a:pPr>
                      <a:r>
                        <a:rPr sz="900" dirty="0">
                          <a:latin typeface="Verdana"/>
                          <a:cs typeface="Verdana"/>
                        </a:rPr>
                        <a:t>1</a:t>
                      </a:r>
                      <a:r>
                        <a:rPr sz="900" spc="-5" dirty="0">
                          <a:latin typeface="Verdana"/>
                          <a:cs typeface="Verdana"/>
                        </a:rPr>
                        <a:t>,</a:t>
                      </a:r>
                      <a:r>
                        <a:rPr sz="900" dirty="0">
                          <a:latin typeface="Verdana"/>
                          <a:cs typeface="Verdana"/>
                        </a:rPr>
                        <a:t>782</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2,179</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0"/>
                        </a:spcBef>
                      </a:pPr>
                      <a:r>
                        <a:rPr sz="900" spc="-5" dirty="0">
                          <a:latin typeface="Verdana"/>
                          <a:cs typeface="Verdana"/>
                        </a:rPr>
                        <a:t>2,681</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900" spc="-5" dirty="0">
                          <a:latin typeface="Verdana"/>
                          <a:cs typeface="Verdana"/>
                        </a:rPr>
                        <a:t>3,055</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0"/>
                        </a:spcBef>
                      </a:pPr>
                      <a:r>
                        <a:rPr sz="900" spc="-5" dirty="0">
                          <a:latin typeface="Verdana"/>
                          <a:cs typeface="Verdana"/>
                        </a:rPr>
                        <a:t>4,318</a:t>
                      </a:r>
                      <a:endParaRPr sz="9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2"/>
                  </a:ext>
                </a:extLst>
              </a:tr>
              <a:tr h="233679">
                <a:tc>
                  <a:txBody>
                    <a:bodyPr/>
                    <a:lstStyle/>
                    <a:p>
                      <a:pPr marR="152400" algn="r">
                        <a:lnSpc>
                          <a:spcPct val="100000"/>
                        </a:lnSpc>
                        <a:spcBef>
                          <a:spcPts val="375"/>
                        </a:spcBef>
                      </a:pPr>
                      <a:r>
                        <a:rPr sz="900" b="1" spc="-5" dirty="0">
                          <a:latin typeface="Verdana"/>
                          <a:cs typeface="Verdana"/>
                        </a:rPr>
                        <a:t>13</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0,694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079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771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2,16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2,65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3,012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4,221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3"/>
                  </a:ext>
                </a:extLst>
              </a:tr>
              <a:tr h="233680">
                <a:tc>
                  <a:txBody>
                    <a:bodyPr/>
                    <a:lstStyle/>
                    <a:p>
                      <a:pPr marR="152400" algn="r">
                        <a:lnSpc>
                          <a:spcPct val="100000"/>
                        </a:lnSpc>
                        <a:spcBef>
                          <a:spcPts val="375"/>
                        </a:spcBef>
                      </a:pPr>
                      <a:r>
                        <a:rPr sz="900" b="1" spc="-5" dirty="0">
                          <a:latin typeface="Verdana"/>
                          <a:cs typeface="Verdana"/>
                        </a:rPr>
                        <a:t>14</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0,692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076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345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761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2,145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2,624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2,977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4,14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4"/>
                  </a:ext>
                </a:extLst>
              </a:tr>
              <a:tr h="233680">
                <a:tc>
                  <a:txBody>
                    <a:bodyPr/>
                    <a:lstStyle/>
                    <a:p>
                      <a:pPr marR="152400" algn="r">
                        <a:lnSpc>
                          <a:spcPct val="100000"/>
                        </a:lnSpc>
                        <a:spcBef>
                          <a:spcPts val="375"/>
                        </a:spcBef>
                      </a:pPr>
                      <a:r>
                        <a:rPr sz="900" b="1" spc="-5" dirty="0">
                          <a:latin typeface="Verdana"/>
                          <a:cs typeface="Verdana"/>
                        </a:rPr>
                        <a:t>15</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dirty="0">
                          <a:latin typeface="Verdana"/>
                          <a:cs typeface="Verdana"/>
                        </a:rPr>
                        <a:t>0,128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dirty="0">
                          <a:latin typeface="Verdana"/>
                          <a:cs typeface="Verdana"/>
                        </a:rPr>
                        <a:t>0,691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1,074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175" algn="r">
                        <a:lnSpc>
                          <a:spcPct val="100000"/>
                        </a:lnSpc>
                        <a:spcBef>
                          <a:spcPts val="395"/>
                        </a:spcBef>
                      </a:pPr>
                      <a:r>
                        <a:rPr sz="900" dirty="0">
                          <a:latin typeface="Verdana"/>
                          <a:cs typeface="Verdana"/>
                        </a:rPr>
                        <a:t>1,341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175" algn="r">
                        <a:lnSpc>
                          <a:spcPct val="100000"/>
                        </a:lnSpc>
                        <a:spcBef>
                          <a:spcPts val="395"/>
                        </a:spcBef>
                      </a:pPr>
                      <a:r>
                        <a:rPr sz="900" dirty="0">
                          <a:latin typeface="Verdana"/>
                          <a:cs typeface="Verdana"/>
                        </a:rPr>
                        <a:t>1,753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dirty="0">
                          <a:latin typeface="Verdana"/>
                          <a:cs typeface="Verdana"/>
                        </a:rPr>
                        <a:t>2,131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dirty="0">
                          <a:latin typeface="Verdana"/>
                          <a:cs typeface="Verdana"/>
                        </a:rPr>
                        <a:t>2,602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95"/>
                        </a:spcBef>
                      </a:pPr>
                      <a:r>
                        <a:rPr sz="900" dirty="0">
                          <a:latin typeface="Verdana"/>
                          <a:cs typeface="Verdana"/>
                        </a:rPr>
                        <a:t>2,947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dirty="0">
                          <a:latin typeface="Verdana"/>
                          <a:cs typeface="Verdana"/>
                        </a:rPr>
                        <a:t>4,073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5"/>
                  </a:ext>
                </a:extLst>
              </a:tr>
              <a:tr h="233680">
                <a:tc>
                  <a:txBody>
                    <a:bodyPr/>
                    <a:lstStyle/>
                    <a:p>
                      <a:pPr marR="152400" algn="r">
                        <a:lnSpc>
                          <a:spcPct val="100000"/>
                        </a:lnSpc>
                        <a:spcBef>
                          <a:spcPts val="375"/>
                        </a:spcBef>
                      </a:pPr>
                      <a:r>
                        <a:rPr sz="900" b="1" spc="-5" dirty="0">
                          <a:latin typeface="Verdana"/>
                          <a:cs typeface="Verdana"/>
                        </a:rPr>
                        <a:t>17</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0,689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069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2,11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2,567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2,898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3,965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6"/>
                  </a:ext>
                </a:extLst>
              </a:tr>
              <a:tr h="233680">
                <a:tc>
                  <a:txBody>
                    <a:bodyPr/>
                    <a:lstStyle/>
                    <a:p>
                      <a:pPr marR="152400" algn="r">
                        <a:lnSpc>
                          <a:spcPct val="100000"/>
                        </a:lnSpc>
                        <a:spcBef>
                          <a:spcPts val="375"/>
                        </a:spcBef>
                      </a:pPr>
                      <a:r>
                        <a:rPr sz="900" b="1" spc="-5" dirty="0">
                          <a:latin typeface="Verdana"/>
                          <a:cs typeface="Verdana"/>
                        </a:rPr>
                        <a:t>18</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0,688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067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734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2,101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2,552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2,878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3,922</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7"/>
                  </a:ext>
                </a:extLst>
              </a:tr>
              <a:tr h="233679">
                <a:tc>
                  <a:txBody>
                    <a:bodyPr/>
                    <a:lstStyle/>
                    <a:p>
                      <a:pPr marR="152400" algn="r">
                        <a:lnSpc>
                          <a:spcPct val="100000"/>
                        </a:lnSpc>
                        <a:spcBef>
                          <a:spcPts val="375"/>
                        </a:spcBef>
                      </a:pPr>
                      <a:r>
                        <a:rPr sz="900" b="1" spc="-5" dirty="0">
                          <a:latin typeface="Verdana"/>
                          <a:cs typeface="Verdana"/>
                        </a:rPr>
                        <a:t>19</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0,688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066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729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2,093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2,539</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2,861</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3,883</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8"/>
                  </a:ext>
                </a:extLst>
              </a:tr>
              <a:tr h="233679">
                <a:tc>
                  <a:txBody>
                    <a:bodyPr/>
                    <a:lstStyle/>
                    <a:p>
                      <a:pPr marR="152400" algn="r">
                        <a:lnSpc>
                          <a:spcPct val="100000"/>
                        </a:lnSpc>
                        <a:spcBef>
                          <a:spcPts val="375"/>
                        </a:spcBef>
                      </a:pPr>
                      <a:r>
                        <a:rPr sz="900" b="1" spc="-10" dirty="0">
                          <a:latin typeface="Verdana"/>
                          <a:cs typeface="Verdana"/>
                        </a:rPr>
                        <a:t>20</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17170">
                        <a:lnSpc>
                          <a:spcPct val="100000"/>
                        </a:lnSpc>
                        <a:spcBef>
                          <a:spcPts val="395"/>
                        </a:spcBef>
                      </a:pPr>
                      <a:r>
                        <a:rPr sz="900" spc="-5" dirty="0">
                          <a:latin typeface="Verdana"/>
                          <a:cs typeface="Verdana"/>
                        </a:rPr>
                        <a:t>0,127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95"/>
                        </a:spcBef>
                      </a:pPr>
                      <a:r>
                        <a:rPr sz="900" spc="-5" dirty="0">
                          <a:latin typeface="Verdana"/>
                          <a:cs typeface="Verdana"/>
                        </a:rPr>
                        <a:t>0,687</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064</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325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95"/>
                        </a:spcBef>
                      </a:pPr>
                      <a:r>
                        <a:rPr sz="900" dirty="0">
                          <a:latin typeface="Verdana"/>
                          <a:cs typeface="Verdana"/>
                        </a:rPr>
                        <a:t>1</a:t>
                      </a:r>
                      <a:r>
                        <a:rPr sz="900" spc="-5" dirty="0">
                          <a:latin typeface="Verdana"/>
                          <a:cs typeface="Verdana"/>
                        </a:rPr>
                        <a:t>,</a:t>
                      </a:r>
                      <a:r>
                        <a:rPr sz="900" dirty="0">
                          <a:latin typeface="Verdana"/>
                          <a:cs typeface="Verdana"/>
                        </a:rPr>
                        <a:t>725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2,086</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95"/>
                        </a:spcBef>
                      </a:pPr>
                      <a:r>
                        <a:rPr sz="900" spc="-5" dirty="0">
                          <a:latin typeface="Verdana"/>
                          <a:cs typeface="Verdana"/>
                        </a:rPr>
                        <a:t>2,528</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5"/>
                        </a:spcBef>
                      </a:pPr>
                      <a:r>
                        <a:rPr sz="900" spc="-5" dirty="0">
                          <a:latin typeface="Verdana"/>
                          <a:cs typeface="Verdana"/>
                        </a:rPr>
                        <a:t>2,845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marL="2540" algn="ctr">
                        <a:lnSpc>
                          <a:spcPct val="100000"/>
                        </a:lnSpc>
                        <a:spcBef>
                          <a:spcPts val="395"/>
                        </a:spcBef>
                      </a:pPr>
                      <a:r>
                        <a:rPr sz="900" spc="-5" dirty="0">
                          <a:latin typeface="Verdana"/>
                          <a:cs typeface="Verdana"/>
                        </a:rPr>
                        <a:t>3,85</a:t>
                      </a:r>
                      <a:endParaRPr sz="900">
                        <a:latin typeface="Verdana"/>
                        <a:cs typeface="Verdana"/>
                      </a:endParaRPr>
                    </a:p>
                  </a:txBody>
                  <a:tcPr marL="0" marR="0" marT="5016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19"/>
                  </a:ext>
                </a:extLst>
              </a:tr>
              <a:tr h="233692">
                <a:tc>
                  <a:txBody>
                    <a:bodyPr/>
                    <a:lstStyle/>
                    <a:p>
                      <a:pPr marR="151765" algn="r">
                        <a:lnSpc>
                          <a:spcPct val="100000"/>
                        </a:lnSpc>
                        <a:spcBef>
                          <a:spcPts val="375"/>
                        </a:spcBef>
                      </a:pPr>
                      <a:r>
                        <a:rPr sz="900" b="1" dirty="0">
                          <a:latin typeface="Verdana"/>
                          <a:cs typeface="Verdana"/>
                        </a:rPr>
                        <a:t>….</a:t>
                      </a:r>
                      <a:endParaRPr sz="900">
                        <a:latin typeface="Verdana"/>
                        <a:cs typeface="Verdana"/>
                      </a:endParaRPr>
                    </a:p>
                  </a:txBody>
                  <a:tcPr marL="0" marR="0" marT="476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20"/>
                  </a:ext>
                </a:extLst>
              </a:tr>
              <a:tr h="355587">
                <a:tc>
                  <a:txBody>
                    <a:bodyPr/>
                    <a:lstStyle/>
                    <a:p>
                      <a:pPr marR="152400" algn="r">
                        <a:lnSpc>
                          <a:spcPct val="100000"/>
                        </a:lnSpc>
                        <a:spcBef>
                          <a:spcPts val="855"/>
                        </a:spcBef>
                      </a:pPr>
                      <a:r>
                        <a:rPr sz="900" b="1" spc="-5" dirty="0">
                          <a:latin typeface="Verdana"/>
                          <a:cs typeface="Verdana"/>
                        </a:rPr>
                        <a:t>25</a:t>
                      </a:r>
                      <a:endParaRPr sz="900">
                        <a:latin typeface="Verdana"/>
                        <a:cs typeface="Verdana"/>
                      </a:endParaRPr>
                    </a:p>
                  </a:txBody>
                  <a:tcPr marL="0" marR="0" marT="108585" marB="0">
                    <a:lnL w="12700">
                      <a:solidFill>
                        <a:srgbClr val="000000"/>
                      </a:solidFill>
                      <a:prstDash val="solid"/>
                    </a:lnL>
                    <a:lnR w="12700">
                      <a:solidFill>
                        <a:srgbClr val="000000"/>
                      </a:solidFill>
                      <a:prstDash val="solid"/>
                    </a:lnR>
                    <a:lnT w="12700">
                      <a:solidFill>
                        <a:srgbClr val="000000"/>
                      </a:solidFill>
                      <a:prstDash val="solid"/>
                    </a:lnT>
                  </a:tcPr>
                </a:tc>
                <a:tc gridSpan="2">
                  <a:txBody>
                    <a:bodyPr/>
                    <a:lstStyle/>
                    <a:p>
                      <a:pPr>
                        <a:lnSpc>
                          <a:spcPct val="100000"/>
                        </a:lnSpc>
                        <a:spcBef>
                          <a:spcPts val="35"/>
                        </a:spcBef>
                      </a:pPr>
                      <a:endParaRPr sz="1150">
                        <a:latin typeface="Times New Roman"/>
                        <a:cs typeface="Times New Roman"/>
                      </a:endParaRPr>
                    </a:p>
                    <a:p>
                      <a:pPr marL="217170">
                        <a:lnSpc>
                          <a:spcPct val="100000"/>
                        </a:lnSpc>
                      </a:pPr>
                      <a:r>
                        <a:rPr sz="900" dirty="0">
                          <a:latin typeface="Verdana"/>
                          <a:cs typeface="Verdana"/>
                        </a:rPr>
                        <a:t>0,127</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nSpc>
                          <a:spcPct val="100000"/>
                        </a:lnSpc>
                        <a:spcBef>
                          <a:spcPts val="35"/>
                        </a:spcBef>
                      </a:pPr>
                      <a:endParaRPr sz="1150">
                        <a:latin typeface="Times New Roman"/>
                        <a:cs typeface="Times New Roman"/>
                      </a:endParaRPr>
                    </a:p>
                    <a:p>
                      <a:pPr algn="ctr">
                        <a:lnSpc>
                          <a:spcPct val="100000"/>
                        </a:lnSpc>
                      </a:pPr>
                      <a:r>
                        <a:rPr sz="900" dirty="0">
                          <a:latin typeface="Verdana"/>
                          <a:cs typeface="Verdana"/>
                        </a:rPr>
                        <a:t>0,684</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150">
                        <a:latin typeface="Times New Roman"/>
                        <a:cs typeface="Times New Roman"/>
                      </a:endParaRPr>
                    </a:p>
                    <a:p>
                      <a:pPr marR="257810" algn="r">
                        <a:lnSpc>
                          <a:spcPct val="100000"/>
                        </a:lnSpc>
                      </a:pPr>
                      <a:r>
                        <a:rPr sz="900" dirty="0">
                          <a:latin typeface="Verdana"/>
                          <a:cs typeface="Verdana"/>
                        </a:rPr>
                        <a:t>1,058</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150">
                        <a:latin typeface="Times New Roman"/>
                        <a:cs typeface="Times New Roman"/>
                      </a:endParaRPr>
                    </a:p>
                    <a:p>
                      <a:pPr marR="257175" algn="r">
                        <a:lnSpc>
                          <a:spcPct val="100000"/>
                        </a:lnSpc>
                      </a:pPr>
                      <a:r>
                        <a:rPr sz="900" dirty="0">
                          <a:latin typeface="Verdana"/>
                          <a:cs typeface="Verdana"/>
                        </a:rPr>
                        <a:t>1,316</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150">
                        <a:latin typeface="Times New Roman"/>
                        <a:cs typeface="Times New Roman"/>
                      </a:endParaRPr>
                    </a:p>
                    <a:p>
                      <a:pPr marR="257175" algn="r">
                        <a:lnSpc>
                          <a:spcPct val="100000"/>
                        </a:lnSpc>
                      </a:pPr>
                      <a:r>
                        <a:rPr sz="900" dirty="0">
                          <a:latin typeface="Verdana"/>
                          <a:cs typeface="Verdana"/>
                        </a:rPr>
                        <a:t>1,708</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90"/>
                        </a:spcBef>
                      </a:pPr>
                      <a:r>
                        <a:rPr sz="1700" b="1" dirty="0">
                          <a:solidFill>
                            <a:srgbClr val="FF3300"/>
                          </a:solidFill>
                          <a:latin typeface="Verdana"/>
                          <a:cs typeface="Verdana"/>
                        </a:rPr>
                        <a:t>2,06</a:t>
                      </a:r>
                      <a:endParaRPr sz="1700">
                        <a:latin typeface="Verdana"/>
                        <a:cs typeface="Verdana"/>
                      </a:endParaRPr>
                    </a:p>
                  </a:txBody>
                  <a:tcPr marL="0" marR="0" marT="4953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150">
                        <a:latin typeface="Times New Roman"/>
                        <a:cs typeface="Times New Roman"/>
                      </a:endParaRPr>
                    </a:p>
                    <a:p>
                      <a:pPr algn="ctr">
                        <a:lnSpc>
                          <a:spcPct val="100000"/>
                        </a:lnSpc>
                      </a:pPr>
                      <a:r>
                        <a:rPr sz="900" dirty="0">
                          <a:latin typeface="Verdana"/>
                          <a:cs typeface="Verdana"/>
                        </a:rPr>
                        <a:t>2,485</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1150">
                        <a:latin typeface="Times New Roman"/>
                        <a:cs typeface="Times New Roman"/>
                      </a:endParaRPr>
                    </a:p>
                    <a:p>
                      <a:pPr marL="1270" algn="ctr">
                        <a:lnSpc>
                          <a:spcPct val="100000"/>
                        </a:lnSpc>
                      </a:pPr>
                      <a:r>
                        <a:rPr sz="900" dirty="0">
                          <a:latin typeface="Verdana"/>
                          <a:cs typeface="Verdana"/>
                        </a:rPr>
                        <a:t>2,787</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gridSpan="2">
                  <a:txBody>
                    <a:bodyPr/>
                    <a:lstStyle/>
                    <a:p>
                      <a:pPr>
                        <a:lnSpc>
                          <a:spcPct val="100000"/>
                        </a:lnSpc>
                        <a:spcBef>
                          <a:spcPts val="35"/>
                        </a:spcBef>
                      </a:pPr>
                      <a:endParaRPr sz="1150">
                        <a:latin typeface="Times New Roman"/>
                        <a:cs typeface="Times New Roman"/>
                      </a:endParaRPr>
                    </a:p>
                    <a:p>
                      <a:pPr marL="2540" algn="ctr">
                        <a:lnSpc>
                          <a:spcPct val="100000"/>
                        </a:lnSpc>
                      </a:pPr>
                      <a:r>
                        <a:rPr sz="900" dirty="0">
                          <a:latin typeface="Verdana"/>
                          <a:cs typeface="Verdana"/>
                        </a:rPr>
                        <a:t>3,725</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21"/>
                  </a:ext>
                </a:extLst>
              </a:tr>
            </a:tbl>
          </a:graphicData>
        </a:graphic>
      </p:graphicFrame>
      <p:sp>
        <p:nvSpPr>
          <p:cNvPr id="6" name="object 6"/>
          <p:cNvSpPr txBox="1"/>
          <p:nvPr/>
        </p:nvSpPr>
        <p:spPr>
          <a:xfrm>
            <a:off x="3295269" y="363473"/>
            <a:ext cx="170180"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endParaRPr>
              <a:latin typeface="Symbol"/>
              <a:cs typeface="Symbol"/>
            </a:endParaRPr>
          </a:p>
        </p:txBody>
      </p:sp>
      <p:sp>
        <p:nvSpPr>
          <p:cNvPr id="8" name="object 8"/>
          <p:cNvSpPr/>
          <p:nvPr/>
        </p:nvSpPr>
        <p:spPr>
          <a:xfrm>
            <a:off x="1774825" y="6326188"/>
            <a:ext cx="1384300" cy="3651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27</a:t>
            </a:r>
            <a:endParaRPr sz="2000">
              <a:latin typeface="Arial"/>
              <a:cs typeface="Arial"/>
            </a:endParaRPr>
          </a:p>
        </p:txBody>
      </p:sp>
      <p:sp>
        <p:nvSpPr>
          <p:cNvPr id="16" name="object 16"/>
          <p:cNvSpPr txBox="1"/>
          <p:nvPr/>
        </p:nvSpPr>
        <p:spPr>
          <a:xfrm>
            <a:off x="4483100" y="2584781"/>
            <a:ext cx="3337560" cy="300355"/>
          </a:xfrm>
          <a:prstGeom prst="rect">
            <a:avLst/>
          </a:prstGeom>
        </p:spPr>
        <p:txBody>
          <a:bodyPr vert="horz" wrap="square" lIns="0" tIns="12700" rIns="0" bIns="0" rtlCol="0">
            <a:spAutoFit/>
          </a:bodyPr>
          <a:lstStyle/>
          <a:p>
            <a:pPr marL="12700">
              <a:spcBef>
                <a:spcPts val="100"/>
              </a:spcBef>
            </a:pPr>
            <a:r>
              <a:rPr b="1" dirty="0">
                <a:solidFill>
                  <a:srgbClr val="5F5F5F"/>
                </a:solidFill>
                <a:latin typeface="Arial"/>
                <a:cs typeface="Arial"/>
              </a:rPr>
              <a:t>1 - </a:t>
            </a:r>
            <a:r>
              <a:rPr b="1" spc="-5" dirty="0">
                <a:solidFill>
                  <a:srgbClr val="5F5F5F"/>
                </a:solidFill>
                <a:latin typeface="Arial"/>
                <a:cs typeface="Arial"/>
              </a:rPr>
              <a:t>Comparaison </a:t>
            </a:r>
            <a:r>
              <a:rPr b="1" dirty="0">
                <a:solidFill>
                  <a:srgbClr val="5F5F5F"/>
                </a:solidFill>
                <a:latin typeface="Arial"/>
                <a:cs typeface="Arial"/>
              </a:rPr>
              <a:t>de</a:t>
            </a:r>
            <a:r>
              <a:rPr b="1" spc="-65" dirty="0">
                <a:solidFill>
                  <a:srgbClr val="5F5F5F"/>
                </a:solidFill>
                <a:latin typeface="Arial"/>
                <a:cs typeface="Arial"/>
              </a:rPr>
              <a:t> </a:t>
            </a:r>
            <a:r>
              <a:rPr b="1" spc="-5" dirty="0">
                <a:solidFill>
                  <a:srgbClr val="5F5F5F"/>
                </a:solidFill>
                <a:latin typeface="Arial"/>
                <a:cs typeface="Arial"/>
              </a:rPr>
              <a:t>moyennes</a:t>
            </a:r>
            <a:endParaRPr>
              <a:latin typeface="Arial"/>
              <a:cs typeface="Arial"/>
            </a:endParaRPr>
          </a:p>
        </p:txBody>
      </p:sp>
      <p:sp>
        <p:nvSpPr>
          <p:cNvPr id="17" name="object 17"/>
          <p:cNvSpPr txBox="1"/>
          <p:nvPr/>
        </p:nvSpPr>
        <p:spPr>
          <a:xfrm>
            <a:off x="4557523" y="4313886"/>
            <a:ext cx="2261235" cy="300355"/>
          </a:xfrm>
          <a:prstGeom prst="rect">
            <a:avLst/>
          </a:prstGeom>
        </p:spPr>
        <p:txBody>
          <a:bodyPr vert="horz" wrap="square" lIns="0" tIns="12700" rIns="0" bIns="0" rtlCol="0">
            <a:spAutoFit/>
          </a:bodyPr>
          <a:lstStyle/>
          <a:p>
            <a:pPr marL="12700">
              <a:spcBef>
                <a:spcPts val="100"/>
              </a:spcBef>
            </a:pPr>
            <a:r>
              <a:rPr b="1" dirty="0">
                <a:solidFill>
                  <a:srgbClr val="5F5F5F"/>
                </a:solidFill>
                <a:latin typeface="Arial"/>
                <a:cs typeface="Arial"/>
              </a:rPr>
              <a:t>2 - </a:t>
            </a:r>
            <a:r>
              <a:rPr b="1" spc="-35" dirty="0">
                <a:solidFill>
                  <a:srgbClr val="5F5F5F"/>
                </a:solidFill>
                <a:latin typeface="Arial"/>
                <a:cs typeface="Arial"/>
              </a:rPr>
              <a:t>Test </a:t>
            </a:r>
            <a:r>
              <a:rPr b="1" dirty="0">
                <a:solidFill>
                  <a:srgbClr val="5F5F5F"/>
                </a:solidFill>
                <a:latin typeface="Arial"/>
                <a:cs typeface="Arial"/>
              </a:rPr>
              <a:t>t de</a:t>
            </a:r>
            <a:r>
              <a:rPr b="1" spc="-45" dirty="0">
                <a:solidFill>
                  <a:srgbClr val="5F5F5F"/>
                </a:solidFill>
                <a:latin typeface="Arial"/>
                <a:cs typeface="Arial"/>
              </a:rPr>
              <a:t> </a:t>
            </a:r>
            <a:r>
              <a:rPr b="1" dirty="0">
                <a:solidFill>
                  <a:srgbClr val="5F5F5F"/>
                </a:solidFill>
                <a:latin typeface="Arial"/>
                <a:cs typeface="Arial"/>
              </a:rPr>
              <a:t>Student</a:t>
            </a:r>
            <a:endParaRPr>
              <a:latin typeface="Arial"/>
              <a:cs typeface="Arial"/>
            </a:endParaRPr>
          </a:p>
        </p:txBody>
      </p:sp>
      <p:sp>
        <p:nvSpPr>
          <p:cNvPr id="18" name="object 18"/>
          <p:cNvSpPr/>
          <p:nvPr/>
        </p:nvSpPr>
        <p:spPr>
          <a:xfrm>
            <a:off x="4476751" y="4684712"/>
            <a:ext cx="2771775" cy="1224280"/>
          </a:xfrm>
          <a:custGeom>
            <a:avLst/>
            <a:gdLst/>
            <a:ahLst/>
            <a:cxnLst/>
            <a:rect l="l" t="t" r="r" b="b"/>
            <a:pathLst>
              <a:path w="2771775" h="1224279">
                <a:moveTo>
                  <a:pt x="0" y="1223962"/>
                </a:moveTo>
                <a:lnTo>
                  <a:pt x="2771775" y="1223962"/>
                </a:lnTo>
                <a:lnTo>
                  <a:pt x="2771775" y="0"/>
                </a:lnTo>
                <a:lnTo>
                  <a:pt x="0" y="0"/>
                </a:lnTo>
                <a:lnTo>
                  <a:pt x="0" y="1223962"/>
                </a:lnTo>
                <a:close/>
              </a:path>
            </a:pathLst>
          </a:custGeom>
          <a:solidFill>
            <a:srgbClr val="FFCC00"/>
          </a:solidFill>
        </p:spPr>
        <p:txBody>
          <a:bodyPr wrap="square" lIns="0" tIns="0" rIns="0" bIns="0" rtlCol="0"/>
          <a:lstStyle/>
          <a:p>
            <a:endParaRPr/>
          </a:p>
        </p:txBody>
      </p:sp>
      <p:sp>
        <p:nvSpPr>
          <p:cNvPr id="19" name="object 19"/>
          <p:cNvSpPr/>
          <p:nvPr/>
        </p:nvSpPr>
        <p:spPr>
          <a:xfrm>
            <a:off x="5554455" y="5460332"/>
            <a:ext cx="233679" cy="0"/>
          </a:xfrm>
          <a:custGeom>
            <a:avLst/>
            <a:gdLst/>
            <a:ahLst/>
            <a:cxnLst/>
            <a:rect l="l" t="t" r="r" b="b"/>
            <a:pathLst>
              <a:path w="233679">
                <a:moveTo>
                  <a:pt x="0" y="0"/>
                </a:moveTo>
                <a:lnTo>
                  <a:pt x="233354" y="0"/>
                </a:lnTo>
              </a:path>
            </a:pathLst>
          </a:custGeom>
          <a:ln w="3674">
            <a:solidFill>
              <a:srgbClr val="000000"/>
            </a:solidFill>
          </a:ln>
        </p:spPr>
        <p:txBody>
          <a:bodyPr wrap="square" lIns="0" tIns="0" rIns="0" bIns="0" rtlCol="0"/>
          <a:lstStyle/>
          <a:p>
            <a:endParaRPr/>
          </a:p>
        </p:txBody>
      </p:sp>
      <p:sp>
        <p:nvSpPr>
          <p:cNvPr id="20" name="object 20"/>
          <p:cNvSpPr/>
          <p:nvPr/>
        </p:nvSpPr>
        <p:spPr>
          <a:xfrm>
            <a:off x="6002736" y="5460332"/>
            <a:ext cx="233679" cy="0"/>
          </a:xfrm>
          <a:custGeom>
            <a:avLst/>
            <a:gdLst/>
            <a:ahLst/>
            <a:cxnLst/>
            <a:rect l="l" t="t" r="r" b="b"/>
            <a:pathLst>
              <a:path w="233679">
                <a:moveTo>
                  <a:pt x="0" y="0"/>
                </a:moveTo>
                <a:lnTo>
                  <a:pt x="233354" y="0"/>
                </a:lnTo>
              </a:path>
            </a:pathLst>
          </a:custGeom>
          <a:ln w="3674">
            <a:solidFill>
              <a:srgbClr val="000000"/>
            </a:solidFill>
          </a:ln>
        </p:spPr>
        <p:txBody>
          <a:bodyPr wrap="square" lIns="0" tIns="0" rIns="0" bIns="0" rtlCol="0"/>
          <a:lstStyle/>
          <a:p>
            <a:endParaRPr/>
          </a:p>
        </p:txBody>
      </p:sp>
      <p:sp>
        <p:nvSpPr>
          <p:cNvPr id="21" name="object 21"/>
          <p:cNvSpPr/>
          <p:nvPr/>
        </p:nvSpPr>
        <p:spPr>
          <a:xfrm>
            <a:off x="5416953" y="5505557"/>
            <a:ext cx="27305" cy="15875"/>
          </a:xfrm>
          <a:custGeom>
            <a:avLst/>
            <a:gdLst/>
            <a:ahLst/>
            <a:cxnLst/>
            <a:rect l="l" t="t" r="r" b="b"/>
            <a:pathLst>
              <a:path w="27304" h="15875">
                <a:moveTo>
                  <a:pt x="0" y="15442"/>
                </a:moveTo>
                <a:lnTo>
                  <a:pt x="27279" y="0"/>
                </a:lnTo>
              </a:path>
            </a:pathLst>
          </a:custGeom>
          <a:ln w="7355">
            <a:solidFill>
              <a:srgbClr val="000000"/>
            </a:solidFill>
          </a:ln>
        </p:spPr>
        <p:txBody>
          <a:bodyPr wrap="square" lIns="0" tIns="0" rIns="0" bIns="0" rtlCol="0"/>
          <a:lstStyle/>
          <a:p>
            <a:endParaRPr/>
          </a:p>
        </p:txBody>
      </p:sp>
      <p:sp>
        <p:nvSpPr>
          <p:cNvPr id="22" name="object 22"/>
          <p:cNvSpPr/>
          <p:nvPr/>
        </p:nvSpPr>
        <p:spPr>
          <a:xfrm>
            <a:off x="5444232" y="5509234"/>
            <a:ext cx="40005" cy="222885"/>
          </a:xfrm>
          <a:custGeom>
            <a:avLst/>
            <a:gdLst/>
            <a:ahLst/>
            <a:cxnLst/>
            <a:rect l="l" t="t" r="r" b="b"/>
            <a:pathLst>
              <a:path w="40004" h="222885">
                <a:moveTo>
                  <a:pt x="0" y="0"/>
                </a:moveTo>
                <a:lnTo>
                  <a:pt x="39819" y="222806"/>
                </a:lnTo>
              </a:path>
            </a:pathLst>
          </a:custGeom>
          <a:ln w="14744">
            <a:solidFill>
              <a:srgbClr val="000000"/>
            </a:solidFill>
          </a:ln>
        </p:spPr>
        <p:txBody>
          <a:bodyPr wrap="square" lIns="0" tIns="0" rIns="0" bIns="0" rtlCol="0"/>
          <a:lstStyle/>
          <a:p>
            <a:endParaRPr/>
          </a:p>
        </p:txBody>
      </p:sp>
      <p:sp>
        <p:nvSpPr>
          <p:cNvPr id="23" name="object 23"/>
          <p:cNvSpPr/>
          <p:nvPr/>
        </p:nvSpPr>
        <p:spPr>
          <a:xfrm>
            <a:off x="5487724" y="5140461"/>
            <a:ext cx="50800" cy="591820"/>
          </a:xfrm>
          <a:custGeom>
            <a:avLst/>
            <a:gdLst/>
            <a:ahLst/>
            <a:cxnLst/>
            <a:rect l="l" t="t" r="r" b="b"/>
            <a:pathLst>
              <a:path w="50800" h="591820">
                <a:moveTo>
                  <a:pt x="0" y="591577"/>
                </a:moveTo>
                <a:lnTo>
                  <a:pt x="50515" y="0"/>
                </a:lnTo>
              </a:path>
            </a:pathLst>
          </a:custGeom>
          <a:ln w="7372">
            <a:solidFill>
              <a:srgbClr val="000000"/>
            </a:solidFill>
          </a:ln>
        </p:spPr>
        <p:txBody>
          <a:bodyPr wrap="square" lIns="0" tIns="0" rIns="0" bIns="0" rtlCol="0"/>
          <a:lstStyle/>
          <a:p>
            <a:endParaRPr/>
          </a:p>
        </p:txBody>
      </p:sp>
      <p:sp>
        <p:nvSpPr>
          <p:cNvPr id="24" name="object 24"/>
          <p:cNvSpPr/>
          <p:nvPr/>
        </p:nvSpPr>
        <p:spPr>
          <a:xfrm>
            <a:off x="5538241" y="5140461"/>
            <a:ext cx="713105" cy="0"/>
          </a:xfrm>
          <a:custGeom>
            <a:avLst/>
            <a:gdLst/>
            <a:ahLst/>
            <a:cxnLst/>
            <a:rect l="l" t="t" r="r" b="b"/>
            <a:pathLst>
              <a:path w="713104">
                <a:moveTo>
                  <a:pt x="0" y="0"/>
                </a:moveTo>
                <a:lnTo>
                  <a:pt x="712603" y="0"/>
                </a:lnTo>
              </a:path>
            </a:pathLst>
          </a:custGeom>
          <a:ln w="7349">
            <a:solidFill>
              <a:srgbClr val="000000"/>
            </a:solidFill>
          </a:ln>
        </p:spPr>
        <p:txBody>
          <a:bodyPr wrap="square" lIns="0" tIns="0" rIns="0" bIns="0" rtlCol="0"/>
          <a:lstStyle/>
          <a:p>
            <a:endParaRPr/>
          </a:p>
        </p:txBody>
      </p:sp>
      <p:sp>
        <p:nvSpPr>
          <p:cNvPr id="25" name="object 25"/>
          <p:cNvSpPr/>
          <p:nvPr/>
        </p:nvSpPr>
        <p:spPr>
          <a:xfrm>
            <a:off x="5398142" y="5114357"/>
            <a:ext cx="868044" cy="0"/>
          </a:xfrm>
          <a:custGeom>
            <a:avLst/>
            <a:gdLst/>
            <a:ahLst/>
            <a:cxnLst/>
            <a:rect l="l" t="t" r="r" b="b"/>
            <a:pathLst>
              <a:path w="868045">
                <a:moveTo>
                  <a:pt x="0" y="0"/>
                </a:moveTo>
                <a:lnTo>
                  <a:pt x="867809" y="0"/>
                </a:lnTo>
              </a:path>
            </a:pathLst>
          </a:custGeom>
          <a:ln w="7349">
            <a:solidFill>
              <a:srgbClr val="000000"/>
            </a:solidFill>
          </a:ln>
        </p:spPr>
        <p:txBody>
          <a:bodyPr wrap="square" lIns="0" tIns="0" rIns="0" bIns="0" rtlCol="0"/>
          <a:lstStyle/>
          <a:p>
            <a:endParaRPr/>
          </a:p>
        </p:txBody>
      </p:sp>
      <p:sp>
        <p:nvSpPr>
          <p:cNvPr id="26" name="object 26"/>
          <p:cNvSpPr txBox="1"/>
          <p:nvPr/>
        </p:nvSpPr>
        <p:spPr>
          <a:xfrm>
            <a:off x="4476751" y="4684713"/>
            <a:ext cx="2771775" cy="1032975"/>
          </a:xfrm>
          <a:prstGeom prst="rect">
            <a:avLst/>
          </a:prstGeom>
          <a:ln w="9525">
            <a:solidFill>
              <a:srgbClr val="000000"/>
            </a:solidFill>
          </a:ln>
        </p:spPr>
        <p:txBody>
          <a:bodyPr vert="horz" wrap="square" lIns="0" tIns="141605" rIns="0" bIns="0" rtlCol="0">
            <a:spAutoFit/>
          </a:bodyPr>
          <a:lstStyle/>
          <a:p>
            <a:pPr marL="629285">
              <a:spcBef>
                <a:spcPts val="1115"/>
              </a:spcBef>
            </a:pPr>
            <a:r>
              <a:rPr sz="2475" b="1" baseline="-35353" dirty="0">
                <a:latin typeface="Arial"/>
                <a:cs typeface="Arial"/>
              </a:rPr>
              <a:t>t </a:t>
            </a:r>
            <a:r>
              <a:rPr sz="2475" b="1" i="1" baseline="-35353" dirty="0">
                <a:latin typeface="Symbol"/>
                <a:cs typeface="Symbol"/>
              </a:rPr>
              <a:t></a:t>
            </a:r>
            <a:r>
              <a:rPr sz="2475" b="1" i="1" baseline="-35353" dirty="0">
                <a:latin typeface="Times New Roman"/>
                <a:cs typeface="Times New Roman"/>
              </a:rPr>
              <a:t>  </a:t>
            </a:r>
            <a:r>
              <a:rPr sz="1650" b="1" spc="-30" dirty="0">
                <a:latin typeface="Arial"/>
                <a:cs typeface="Arial"/>
              </a:rPr>
              <a:t>m</a:t>
            </a:r>
            <a:r>
              <a:rPr sz="1725" b="1" spc="-44" baseline="-19323" dirty="0">
                <a:latin typeface="Times New Roman"/>
                <a:cs typeface="Times New Roman"/>
              </a:rPr>
              <a:t>1  </a:t>
            </a:r>
            <a:r>
              <a:rPr sz="1650" b="1" i="1" dirty="0">
                <a:latin typeface="Symbol"/>
                <a:cs typeface="Symbol"/>
              </a:rPr>
              <a:t></a:t>
            </a:r>
            <a:r>
              <a:rPr sz="1650" b="1" i="1" spc="-280" dirty="0">
                <a:latin typeface="Times New Roman"/>
                <a:cs typeface="Times New Roman"/>
              </a:rPr>
              <a:t> </a:t>
            </a:r>
            <a:r>
              <a:rPr sz="1650" b="1" spc="10" dirty="0">
                <a:latin typeface="Arial"/>
                <a:cs typeface="Arial"/>
              </a:rPr>
              <a:t>m</a:t>
            </a:r>
            <a:r>
              <a:rPr sz="1725" b="1" spc="15" baseline="-21739" dirty="0">
                <a:latin typeface="Times New Roman"/>
                <a:cs typeface="Times New Roman"/>
              </a:rPr>
              <a:t>2</a:t>
            </a:r>
            <a:endParaRPr sz="1725" baseline="-21739">
              <a:latin typeface="Times New Roman"/>
              <a:cs typeface="Times New Roman"/>
            </a:endParaRPr>
          </a:p>
          <a:p>
            <a:pPr marL="52069" algn="ctr">
              <a:spcBef>
                <a:spcPts val="25"/>
              </a:spcBef>
            </a:pPr>
            <a:r>
              <a:rPr sz="2475" b="1" spc="37" baseline="-25252" dirty="0">
                <a:latin typeface="Arial"/>
                <a:cs typeface="Arial"/>
              </a:rPr>
              <a:t>s</a:t>
            </a:r>
            <a:r>
              <a:rPr sz="1150" b="1" spc="25" dirty="0">
                <a:latin typeface="Times New Roman"/>
                <a:cs typeface="Times New Roman"/>
              </a:rPr>
              <a:t>2  </a:t>
            </a:r>
            <a:r>
              <a:rPr sz="2475" b="1" i="1" baseline="-58922" dirty="0">
                <a:latin typeface="Symbol"/>
                <a:cs typeface="Symbol"/>
              </a:rPr>
              <a:t></a:t>
            </a:r>
            <a:r>
              <a:rPr sz="2475" b="1" i="1" spc="-89" baseline="-58922" dirty="0">
                <a:latin typeface="Times New Roman"/>
                <a:cs typeface="Times New Roman"/>
              </a:rPr>
              <a:t> </a:t>
            </a:r>
            <a:r>
              <a:rPr sz="2475" b="1" spc="37" baseline="-25252" dirty="0">
                <a:latin typeface="Arial"/>
                <a:cs typeface="Arial"/>
              </a:rPr>
              <a:t>s</a:t>
            </a:r>
            <a:r>
              <a:rPr sz="1150" b="1" spc="25" dirty="0">
                <a:latin typeface="Times New Roman"/>
                <a:cs typeface="Times New Roman"/>
              </a:rPr>
              <a:t>2</a:t>
            </a:r>
            <a:endParaRPr sz="1150">
              <a:latin typeface="Times New Roman"/>
              <a:cs typeface="Times New Roman"/>
            </a:endParaRPr>
          </a:p>
          <a:p>
            <a:pPr marL="45720" algn="ctr">
              <a:spcBef>
                <a:spcPts val="1025"/>
              </a:spcBef>
              <a:tabLst>
                <a:tab pos="487045" algn="l"/>
              </a:tabLst>
            </a:pPr>
            <a:r>
              <a:rPr sz="1650" b="1" spc="-30" dirty="0">
                <a:latin typeface="Arial"/>
                <a:cs typeface="Arial"/>
              </a:rPr>
              <a:t>n</a:t>
            </a:r>
            <a:r>
              <a:rPr sz="1725" b="1" spc="-44" baseline="-19323" dirty="0">
                <a:latin typeface="Times New Roman"/>
                <a:cs typeface="Times New Roman"/>
              </a:rPr>
              <a:t>1	</a:t>
            </a:r>
            <a:r>
              <a:rPr sz="1650" b="1" spc="5" dirty="0">
                <a:latin typeface="Arial"/>
                <a:cs typeface="Arial"/>
              </a:rPr>
              <a:t>n</a:t>
            </a:r>
            <a:r>
              <a:rPr sz="1725" b="1" spc="7" baseline="-19323" dirty="0">
                <a:latin typeface="Times New Roman"/>
                <a:cs typeface="Times New Roman"/>
              </a:rPr>
              <a:t>2</a:t>
            </a:r>
            <a:endParaRPr sz="1725" baseline="-19323">
              <a:latin typeface="Times New Roman"/>
              <a:cs typeface="Times New Roman"/>
            </a:endParaRPr>
          </a:p>
        </p:txBody>
      </p:sp>
      <p:sp>
        <p:nvSpPr>
          <p:cNvPr id="29" name="object 29"/>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30" name="object 30"/>
          <p:cNvSpPr txBox="1"/>
          <p:nvPr/>
        </p:nvSpPr>
        <p:spPr>
          <a:xfrm>
            <a:off x="2670175" y="34824"/>
            <a:ext cx="7264400" cy="1057275"/>
          </a:xfrm>
          <a:prstGeom prst="rect">
            <a:avLst/>
          </a:prstGeom>
        </p:spPr>
        <p:txBody>
          <a:bodyPr vert="horz" wrap="square" lIns="0" tIns="125095" rIns="0" bIns="0" rtlCol="0">
            <a:spAutoFit/>
          </a:bodyPr>
          <a:lstStyle/>
          <a:p>
            <a:pPr marL="313690">
              <a:spcBef>
                <a:spcPts val="98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90"/>
              </a:spcBef>
              <a:tabLst>
                <a:tab pos="4723765" algn="l"/>
                <a:tab pos="7251065" algn="l"/>
              </a:tabLst>
            </a:pPr>
            <a:r>
              <a:rPr sz="1600" b="1" u="sng" spc="-5" dirty="0">
                <a:solidFill>
                  <a:srgbClr val="5F5F5F"/>
                </a:solidFill>
                <a:uFill>
                  <a:solidFill>
                    <a:srgbClr val="99CCCC"/>
                  </a:solidFill>
                </a:uFill>
                <a:latin typeface="Arial"/>
                <a:cs typeface="Arial"/>
              </a:rPr>
              <a:t> 	</a:t>
            </a:r>
            <a:r>
              <a:rPr sz="1600" b="1" u="sng" spc="-35" dirty="0">
                <a:solidFill>
                  <a:srgbClr val="5F5F5F"/>
                </a:solidFill>
                <a:uFill>
                  <a:solidFill>
                    <a:srgbClr val="99CCCC"/>
                  </a:solidFill>
                </a:uFill>
                <a:latin typeface="Arial"/>
                <a:cs typeface="Arial"/>
              </a:rPr>
              <a:t>Test </a:t>
            </a:r>
            <a:r>
              <a:rPr sz="1600" b="1" u="sng" spc="-5" dirty="0">
                <a:solidFill>
                  <a:srgbClr val="5F5F5F"/>
                </a:solidFill>
                <a:uFill>
                  <a:solidFill>
                    <a:srgbClr val="99CCCC"/>
                  </a:solidFill>
                </a:uFill>
                <a:latin typeface="Arial"/>
                <a:cs typeface="Arial"/>
              </a:rPr>
              <a:t>de</a:t>
            </a:r>
            <a:r>
              <a:rPr sz="1600" b="1" u="sng" spc="-25" dirty="0">
                <a:solidFill>
                  <a:srgbClr val="5F5F5F"/>
                </a:solidFill>
                <a:uFill>
                  <a:solidFill>
                    <a:srgbClr val="99CCCC"/>
                  </a:solidFill>
                </a:uFill>
                <a:latin typeface="Arial"/>
                <a:cs typeface="Arial"/>
              </a:rPr>
              <a:t> </a:t>
            </a:r>
            <a:r>
              <a:rPr sz="1600" b="1" u="sng" spc="-5" dirty="0">
                <a:solidFill>
                  <a:srgbClr val="5F5F5F"/>
                </a:solidFill>
                <a:uFill>
                  <a:solidFill>
                    <a:srgbClr val="99CCCC"/>
                  </a:solidFill>
                </a:uFill>
                <a:latin typeface="Arial"/>
                <a:cs typeface="Arial"/>
              </a:rPr>
              <a:t>comparaison	</a:t>
            </a:r>
            <a:endParaRPr sz="1600">
              <a:latin typeface="Arial"/>
              <a:cs typeface="Arial"/>
            </a:endParaRPr>
          </a:p>
          <a:p>
            <a:pPr marL="276860">
              <a:spcBef>
                <a:spcPts val="345"/>
              </a:spcBef>
            </a:pPr>
            <a:r>
              <a:rPr b="1" spc="-5" dirty="0">
                <a:latin typeface="Arial"/>
                <a:cs typeface="Arial"/>
              </a:rPr>
              <a:t>Liaison entre caractères </a:t>
            </a:r>
            <a:r>
              <a:rPr b="1" dirty="0">
                <a:latin typeface="Arial"/>
                <a:cs typeface="Arial"/>
              </a:rPr>
              <a:t>qualitatifs </a:t>
            </a:r>
            <a:r>
              <a:rPr b="1" spc="-5" dirty="0">
                <a:latin typeface="Arial"/>
                <a:cs typeface="Arial"/>
              </a:rPr>
              <a:t>et</a:t>
            </a:r>
            <a:r>
              <a:rPr b="1" spc="10" dirty="0">
                <a:latin typeface="Arial"/>
                <a:cs typeface="Arial"/>
              </a:rPr>
              <a:t> </a:t>
            </a:r>
            <a:r>
              <a:rPr b="1" dirty="0">
                <a:latin typeface="Arial"/>
                <a:cs typeface="Arial"/>
              </a:rPr>
              <a:t>quantitatifs</a:t>
            </a:r>
            <a:endParaRPr>
              <a:latin typeface="Arial"/>
              <a:cs typeface="Arial"/>
            </a:endParaRPr>
          </a:p>
        </p:txBody>
      </p:sp>
      <p:sp>
        <p:nvSpPr>
          <p:cNvPr id="31" name="object 31"/>
          <p:cNvSpPr txBox="1"/>
          <p:nvPr/>
        </p:nvSpPr>
        <p:spPr>
          <a:xfrm>
            <a:off x="4755896" y="1440002"/>
            <a:ext cx="2350135" cy="848994"/>
          </a:xfrm>
          <a:prstGeom prst="rect">
            <a:avLst/>
          </a:prstGeom>
        </p:spPr>
        <p:txBody>
          <a:bodyPr vert="horz" wrap="square" lIns="0" tIns="12700" rIns="0" bIns="0" rtlCol="0">
            <a:spAutoFit/>
          </a:bodyPr>
          <a:lstStyle/>
          <a:p>
            <a:pPr algn="ctr">
              <a:spcBef>
                <a:spcPts val="100"/>
              </a:spcBef>
            </a:pPr>
            <a:r>
              <a:rPr b="1" spc="-5" dirty="0">
                <a:latin typeface="Arial"/>
                <a:cs typeface="Arial"/>
              </a:rPr>
              <a:t>Séries</a:t>
            </a:r>
            <a:r>
              <a:rPr b="1" spc="-10" dirty="0">
                <a:latin typeface="Arial"/>
                <a:cs typeface="Arial"/>
              </a:rPr>
              <a:t> </a:t>
            </a:r>
            <a:r>
              <a:rPr b="1" spc="-5" dirty="0">
                <a:latin typeface="Arial"/>
                <a:cs typeface="Arial"/>
              </a:rPr>
              <a:t>appariées</a:t>
            </a:r>
            <a:endParaRPr>
              <a:latin typeface="Arial"/>
              <a:cs typeface="Arial"/>
            </a:endParaRPr>
          </a:p>
          <a:p>
            <a:pPr algn="ctr">
              <a:lnSpc>
                <a:spcPct val="100000"/>
              </a:lnSpc>
            </a:pPr>
            <a:r>
              <a:rPr b="1" dirty="0">
                <a:latin typeface="Arial"/>
                <a:cs typeface="Arial"/>
              </a:rPr>
              <a:t>ou</a:t>
            </a:r>
            <a:endParaRPr>
              <a:latin typeface="Arial"/>
              <a:cs typeface="Arial"/>
            </a:endParaRPr>
          </a:p>
          <a:p>
            <a:pPr algn="ctr">
              <a:lnSpc>
                <a:spcPct val="100000"/>
              </a:lnSpc>
            </a:pPr>
            <a:r>
              <a:rPr b="1" dirty="0">
                <a:latin typeface="Arial"/>
                <a:cs typeface="Arial"/>
              </a:rPr>
              <a:t>Méthode </a:t>
            </a:r>
            <a:r>
              <a:rPr b="1" spc="-5" dirty="0">
                <a:latin typeface="Arial"/>
                <a:cs typeface="Arial"/>
              </a:rPr>
              <a:t>des</a:t>
            </a:r>
            <a:r>
              <a:rPr b="1" spc="-85" dirty="0">
                <a:latin typeface="Arial"/>
                <a:cs typeface="Arial"/>
              </a:rPr>
              <a:t> </a:t>
            </a:r>
            <a:r>
              <a:rPr b="1" dirty="0">
                <a:latin typeface="Arial"/>
                <a:cs typeface="Arial"/>
              </a:rPr>
              <a:t>couples</a:t>
            </a:r>
            <a:endParaRPr>
              <a:latin typeface="Arial"/>
              <a:cs typeface="Arial"/>
            </a:endParaRPr>
          </a:p>
        </p:txBody>
      </p:sp>
      <p:sp>
        <p:nvSpPr>
          <p:cNvPr id="33" name="object 5">
            <a:extLst>
              <a:ext uri="{FF2B5EF4-FFF2-40B4-BE49-F238E27FC236}">
                <a16:creationId xmlns:a16="http://schemas.microsoft.com/office/drawing/2014/main" id="{49940D27-BB5C-4680-AF02-F961AD43F84F}"/>
              </a:ext>
            </a:extLst>
          </p:cNvPr>
          <p:cNvSpPr/>
          <p:nvPr/>
        </p:nvSpPr>
        <p:spPr>
          <a:xfrm>
            <a:off x="4630177" y="3002150"/>
            <a:ext cx="2664460" cy="1224280"/>
          </a:xfrm>
          <a:custGeom>
            <a:avLst/>
            <a:gdLst/>
            <a:ahLst/>
            <a:cxnLst/>
            <a:rect l="l" t="t" r="r" b="b"/>
            <a:pathLst>
              <a:path w="2664460" h="1224279">
                <a:moveTo>
                  <a:pt x="2459799" y="0"/>
                </a:moveTo>
                <a:lnTo>
                  <a:pt x="204000" y="0"/>
                </a:lnTo>
                <a:lnTo>
                  <a:pt x="157226" y="5386"/>
                </a:lnTo>
                <a:lnTo>
                  <a:pt x="114287" y="20730"/>
                </a:lnTo>
                <a:lnTo>
                  <a:pt x="76410" y="44806"/>
                </a:lnTo>
                <a:lnTo>
                  <a:pt x="44817" y="76392"/>
                </a:lnTo>
                <a:lnTo>
                  <a:pt x="20735" y="114262"/>
                </a:lnTo>
                <a:lnTo>
                  <a:pt x="5388" y="157194"/>
                </a:lnTo>
                <a:lnTo>
                  <a:pt x="0" y="203962"/>
                </a:lnTo>
                <a:lnTo>
                  <a:pt x="0" y="1019937"/>
                </a:lnTo>
                <a:lnTo>
                  <a:pt x="5388" y="1066711"/>
                </a:lnTo>
                <a:lnTo>
                  <a:pt x="20735" y="1109661"/>
                </a:lnTo>
                <a:lnTo>
                  <a:pt x="44817" y="1147556"/>
                </a:lnTo>
                <a:lnTo>
                  <a:pt x="76410" y="1179169"/>
                </a:lnTo>
                <a:lnTo>
                  <a:pt x="114287" y="1203270"/>
                </a:lnTo>
                <a:lnTo>
                  <a:pt x="157226" y="1218632"/>
                </a:lnTo>
                <a:lnTo>
                  <a:pt x="204000" y="1224026"/>
                </a:lnTo>
                <a:lnTo>
                  <a:pt x="2459799" y="1224026"/>
                </a:lnTo>
                <a:lnTo>
                  <a:pt x="2506574" y="1218632"/>
                </a:lnTo>
                <a:lnTo>
                  <a:pt x="2549523" y="1203270"/>
                </a:lnTo>
                <a:lnTo>
                  <a:pt x="2587418" y="1179169"/>
                </a:lnTo>
                <a:lnTo>
                  <a:pt x="2619031" y="1147556"/>
                </a:lnTo>
                <a:lnTo>
                  <a:pt x="2643133" y="1109661"/>
                </a:lnTo>
                <a:lnTo>
                  <a:pt x="2658494" y="1066711"/>
                </a:lnTo>
                <a:lnTo>
                  <a:pt x="2663888" y="1019937"/>
                </a:lnTo>
                <a:lnTo>
                  <a:pt x="2663888" y="203962"/>
                </a:lnTo>
                <a:lnTo>
                  <a:pt x="2658494" y="157194"/>
                </a:lnTo>
                <a:lnTo>
                  <a:pt x="2643133" y="114262"/>
                </a:lnTo>
                <a:lnTo>
                  <a:pt x="2619031" y="76392"/>
                </a:lnTo>
                <a:lnTo>
                  <a:pt x="2587418" y="44806"/>
                </a:lnTo>
                <a:lnTo>
                  <a:pt x="2549523" y="20730"/>
                </a:lnTo>
                <a:lnTo>
                  <a:pt x="2506574" y="5386"/>
                </a:lnTo>
                <a:lnTo>
                  <a:pt x="2459799" y="0"/>
                </a:lnTo>
                <a:close/>
              </a:path>
            </a:pathLst>
          </a:custGeom>
          <a:solidFill>
            <a:srgbClr val="FFC000"/>
          </a:solidFill>
        </p:spPr>
        <p:txBody>
          <a:bodyPr wrap="square" lIns="0" tIns="0" rIns="0" bIns="0" rtlCol="0"/>
          <a:lstStyle/>
          <a:p>
            <a:endParaRPr/>
          </a:p>
        </p:txBody>
      </p:sp>
      <p:sp>
        <p:nvSpPr>
          <p:cNvPr id="34" name="object 6">
            <a:extLst>
              <a:ext uri="{FF2B5EF4-FFF2-40B4-BE49-F238E27FC236}">
                <a16:creationId xmlns:a16="http://schemas.microsoft.com/office/drawing/2014/main" id="{3B98169C-C131-47E9-888F-59999BA7529F}"/>
              </a:ext>
            </a:extLst>
          </p:cNvPr>
          <p:cNvSpPr/>
          <p:nvPr/>
        </p:nvSpPr>
        <p:spPr>
          <a:xfrm>
            <a:off x="4624130" y="2994647"/>
            <a:ext cx="2664460" cy="1224280"/>
          </a:xfrm>
          <a:custGeom>
            <a:avLst/>
            <a:gdLst/>
            <a:ahLst/>
            <a:cxnLst/>
            <a:rect l="l" t="t" r="r" b="b"/>
            <a:pathLst>
              <a:path w="2664460" h="1224279">
                <a:moveTo>
                  <a:pt x="0" y="203962"/>
                </a:moveTo>
                <a:lnTo>
                  <a:pt x="5388" y="157194"/>
                </a:lnTo>
                <a:lnTo>
                  <a:pt x="20735" y="114262"/>
                </a:lnTo>
                <a:lnTo>
                  <a:pt x="44817" y="76392"/>
                </a:lnTo>
                <a:lnTo>
                  <a:pt x="76410" y="44806"/>
                </a:lnTo>
                <a:lnTo>
                  <a:pt x="114287" y="20730"/>
                </a:lnTo>
                <a:lnTo>
                  <a:pt x="157226" y="5386"/>
                </a:lnTo>
                <a:lnTo>
                  <a:pt x="204000" y="0"/>
                </a:lnTo>
                <a:lnTo>
                  <a:pt x="2459799" y="0"/>
                </a:lnTo>
                <a:lnTo>
                  <a:pt x="2506574" y="5386"/>
                </a:lnTo>
                <a:lnTo>
                  <a:pt x="2549523" y="20730"/>
                </a:lnTo>
                <a:lnTo>
                  <a:pt x="2587418" y="44806"/>
                </a:lnTo>
                <a:lnTo>
                  <a:pt x="2619031" y="76392"/>
                </a:lnTo>
                <a:lnTo>
                  <a:pt x="2643133" y="114262"/>
                </a:lnTo>
                <a:lnTo>
                  <a:pt x="2658494" y="157194"/>
                </a:lnTo>
                <a:lnTo>
                  <a:pt x="2663888" y="203962"/>
                </a:lnTo>
                <a:lnTo>
                  <a:pt x="2663888" y="1019937"/>
                </a:lnTo>
                <a:lnTo>
                  <a:pt x="2658494" y="1066711"/>
                </a:lnTo>
                <a:lnTo>
                  <a:pt x="2643133" y="1109661"/>
                </a:lnTo>
                <a:lnTo>
                  <a:pt x="2619031" y="1147556"/>
                </a:lnTo>
                <a:lnTo>
                  <a:pt x="2587418" y="1179169"/>
                </a:lnTo>
                <a:lnTo>
                  <a:pt x="2549523" y="1203270"/>
                </a:lnTo>
                <a:lnTo>
                  <a:pt x="2506574" y="1218632"/>
                </a:lnTo>
                <a:lnTo>
                  <a:pt x="2459799" y="1224026"/>
                </a:lnTo>
                <a:lnTo>
                  <a:pt x="204000" y="1224026"/>
                </a:lnTo>
                <a:lnTo>
                  <a:pt x="157226" y="1218632"/>
                </a:lnTo>
                <a:lnTo>
                  <a:pt x="114287" y="1203270"/>
                </a:lnTo>
                <a:lnTo>
                  <a:pt x="76410" y="1179169"/>
                </a:lnTo>
                <a:lnTo>
                  <a:pt x="44817" y="1147556"/>
                </a:lnTo>
                <a:lnTo>
                  <a:pt x="20735" y="1109661"/>
                </a:lnTo>
                <a:lnTo>
                  <a:pt x="5388" y="1066711"/>
                </a:lnTo>
                <a:lnTo>
                  <a:pt x="0" y="1019937"/>
                </a:lnTo>
                <a:lnTo>
                  <a:pt x="0" y="203962"/>
                </a:lnTo>
                <a:close/>
              </a:path>
            </a:pathLst>
          </a:custGeom>
          <a:ln w="25400">
            <a:solidFill>
              <a:srgbClr val="229494"/>
            </a:solidFill>
          </a:ln>
        </p:spPr>
        <p:txBody>
          <a:bodyPr wrap="square" lIns="0" tIns="0" rIns="0" bIns="0" rtlCol="0"/>
          <a:lstStyle/>
          <a:p>
            <a:endParaRPr dirty="0"/>
          </a:p>
        </p:txBody>
      </p:sp>
      <p:sp>
        <p:nvSpPr>
          <p:cNvPr id="36" name="object 8">
            <a:extLst>
              <a:ext uri="{FF2B5EF4-FFF2-40B4-BE49-F238E27FC236}">
                <a16:creationId xmlns:a16="http://schemas.microsoft.com/office/drawing/2014/main" id="{62227239-54B4-4B80-8D41-527BC8CF0ACB}"/>
              </a:ext>
            </a:extLst>
          </p:cNvPr>
          <p:cNvSpPr/>
          <p:nvPr/>
        </p:nvSpPr>
        <p:spPr>
          <a:xfrm>
            <a:off x="5574709" y="3859874"/>
            <a:ext cx="53975" cy="229235"/>
          </a:xfrm>
          <a:custGeom>
            <a:avLst/>
            <a:gdLst/>
            <a:ahLst/>
            <a:cxnLst/>
            <a:rect l="l" t="t" r="r" b="b"/>
            <a:pathLst>
              <a:path w="53975" h="229235">
                <a:moveTo>
                  <a:pt x="0" y="0"/>
                </a:moveTo>
                <a:lnTo>
                  <a:pt x="53693" y="228836"/>
                </a:lnTo>
              </a:path>
            </a:pathLst>
          </a:custGeom>
          <a:ln w="19810">
            <a:solidFill>
              <a:srgbClr val="000000"/>
            </a:solidFill>
          </a:ln>
        </p:spPr>
        <p:txBody>
          <a:bodyPr wrap="square" lIns="0" tIns="0" rIns="0" bIns="0" rtlCol="0"/>
          <a:lstStyle/>
          <a:p>
            <a:endParaRPr/>
          </a:p>
        </p:txBody>
      </p:sp>
      <p:sp>
        <p:nvSpPr>
          <p:cNvPr id="37" name="object 9">
            <a:extLst>
              <a:ext uri="{FF2B5EF4-FFF2-40B4-BE49-F238E27FC236}">
                <a16:creationId xmlns:a16="http://schemas.microsoft.com/office/drawing/2014/main" id="{CA60CA59-F9D1-42C5-B6CA-5A0BEA85A322}"/>
              </a:ext>
            </a:extLst>
          </p:cNvPr>
          <p:cNvSpPr/>
          <p:nvPr/>
        </p:nvSpPr>
        <p:spPr>
          <a:xfrm>
            <a:off x="5635410" y="3464732"/>
            <a:ext cx="69215" cy="607695"/>
          </a:xfrm>
          <a:custGeom>
            <a:avLst/>
            <a:gdLst/>
            <a:ahLst/>
            <a:cxnLst/>
            <a:rect l="l" t="t" r="r" b="b"/>
            <a:pathLst>
              <a:path w="69214" h="607695">
                <a:moveTo>
                  <a:pt x="0" y="607210"/>
                </a:moveTo>
                <a:lnTo>
                  <a:pt x="68733" y="0"/>
                </a:lnTo>
              </a:path>
            </a:pathLst>
          </a:custGeom>
          <a:ln w="10003">
            <a:solidFill>
              <a:srgbClr val="000000"/>
            </a:solidFill>
          </a:ln>
        </p:spPr>
        <p:txBody>
          <a:bodyPr wrap="square" lIns="0" tIns="0" rIns="0" bIns="0" rtlCol="0"/>
          <a:lstStyle/>
          <a:p>
            <a:endParaRPr/>
          </a:p>
        </p:txBody>
      </p:sp>
      <p:sp>
        <p:nvSpPr>
          <p:cNvPr id="38" name="object 10">
            <a:extLst>
              <a:ext uri="{FF2B5EF4-FFF2-40B4-BE49-F238E27FC236}">
                <a16:creationId xmlns:a16="http://schemas.microsoft.com/office/drawing/2014/main" id="{23E3C0E0-7E7F-42AF-8B9F-13E5EB5CCB26}"/>
              </a:ext>
            </a:extLst>
          </p:cNvPr>
          <p:cNvSpPr/>
          <p:nvPr/>
        </p:nvSpPr>
        <p:spPr>
          <a:xfrm>
            <a:off x="5717173" y="3464731"/>
            <a:ext cx="969644" cy="0"/>
          </a:xfrm>
          <a:custGeom>
            <a:avLst/>
            <a:gdLst/>
            <a:ahLst/>
            <a:cxnLst/>
            <a:rect l="l" t="t" r="r" b="b"/>
            <a:pathLst>
              <a:path w="969644">
                <a:moveTo>
                  <a:pt x="0" y="0"/>
                </a:moveTo>
                <a:lnTo>
                  <a:pt x="969370" y="0"/>
                </a:lnTo>
              </a:path>
            </a:pathLst>
          </a:custGeom>
          <a:ln w="7548">
            <a:solidFill>
              <a:srgbClr val="000000"/>
            </a:solidFill>
          </a:ln>
        </p:spPr>
        <p:txBody>
          <a:bodyPr wrap="square" lIns="0" tIns="0" rIns="0" bIns="0" rtlCol="0"/>
          <a:lstStyle/>
          <a:p>
            <a:endParaRPr/>
          </a:p>
        </p:txBody>
      </p:sp>
      <p:sp>
        <p:nvSpPr>
          <p:cNvPr id="39" name="object 11">
            <a:extLst>
              <a:ext uri="{FF2B5EF4-FFF2-40B4-BE49-F238E27FC236}">
                <a16:creationId xmlns:a16="http://schemas.microsoft.com/office/drawing/2014/main" id="{753C24B0-12BB-4258-BB28-4D80C6BBE603}"/>
              </a:ext>
            </a:extLst>
          </p:cNvPr>
          <p:cNvSpPr/>
          <p:nvPr/>
        </p:nvSpPr>
        <p:spPr>
          <a:xfrm>
            <a:off x="5671294" y="3357947"/>
            <a:ext cx="1180465" cy="0"/>
          </a:xfrm>
          <a:custGeom>
            <a:avLst/>
            <a:gdLst/>
            <a:ahLst/>
            <a:cxnLst/>
            <a:rect l="l" t="t" r="r" b="b"/>
            <a:pathLst>
              <a:path w="1180464">
                <a:moveTo>
                  <a:pt x="0" y="0"/>
                </a:moveTo>
                <a:lnTo>
                  <a:pt x="1180107" y="0"/>
                </a:lnTo>
              </a:path>
            </a:pathLst>
          </a:custGeom>
          <a:ln w="7548">
            <a:solidFill>
              <a:srgbClr val="000000"/>
            </a:solidFill>
          </a:ln>
        </p:spPr>
        <p:txBody>
          <a:bodyPr wrap="square" lIns="0" tIns="0" rIns="0" bIns="0" rtlCol="0"/>
          <a:lstStyle/>
          <a:p>
            <a:endParaRPr/>
          </a:p>
        </p:txBody>
      </p:sp>
      <p:sp>
        <p:nvSpPr>
          <p:cNvPr id="40" name="object 12">
            <a:extLst>
              <a:ext uri="{FF2B5EF4-FFF2-40B4-BE49-F238E27FC236}">
                <a16:creationId xmlns:a16="http://schemas.microsoft.com/office/drawing/2014/main" id="{DA7F1BE6-D131-40FF-9BFA-9E955313E5E4}"/>
              </a:ext>
            </a:extLst>
          </p:cNvPr>
          <p:cNvSpPr txBox="1"/>
          <p:nvPr/>
        </p:nvSpPr>
        <p:spPr>
          <a:xfrm>
            <a:off x="5783848" y="3809447"/>
            <a:ext cx="902969" cy="283210"/>
          </a:xfrm>
          <a:prstGeom prst="rect">
            <a:avLst/>
          </a:prstGeom>
        </p:spPr>
        <p:txBody>
          <a:bodyPr vert="horz" wrap="square" lIns="0" tIns="11430" rIns="0" bIns="0" rtlCol="0">
            <a:spAutoFit/>
          </a:bodyPr>
          <a:lstStyle/>
          <a:p>
            <a:pPr marL="12700">
              <a:spcBef>
                <a:spcPts val="90"/>
              </a:spcBef>
              <a:tabLst>
                <a:tab pos="612140" algn="l"/>
              </a:tabLst>
            </a:pPr>
            <a:r>
              <a:rPr sz="1700" b="1" spc="235" dirty="0">
                <a:latin typeface="Arial"/>
                <a:cs typeface="Arial"/>
              </a:rPr>
              <a:t>n</a:t>
            </a:r>
            <a:r>
              <a:rPr b="1" spc="300" baseline="-18518" dirty="0">
                <a:latin typeface="Times New Roman"/>
                <a:cs typeface="Times New Roman"/>
              </a:rPr>
              <a:t>1</a:t>
            </a:r>
            <a:r>
              <a:rPr b="1" baseline="-18518" dirty="0">
                <a:latin typeface="Times New Roman"/>
                <a:cs typeface="Times New Roman"/>
              </a:rPr>
              <a:t>	</a:t>
            </a:r>
            <a:r>
              <a:rPr sz="1700" b="1" spc="335" dirty="0">
                <a:latin typeface="Arial"/>
                <a:cs typeface="Arial"/>
              </a:rPr>
              <a:t>n</a:t>
            </a:r>
            <a:r>
              <a:rPr b="1" spc="300" baseline="-18518" dirty="0">
                <a:latin typeface="Times New Roman"/>
                <a:cs typeface="Times New Roman"/>
              </a:rPr>
              <a:t>2</a:t>
            </a:r>
            <a:endParaRPr baseline="-18518" dirty="0">
              <a:latin typeface="Times New Roman"/>
              <a:cs typeface="Times New Roman"/>
            </a:endParaRPr>
          </a:p>
        </p:txBody>
      </p:sp>
      <p:sp>
        <p:nvSpPr>
          <p:cNvPr id="41" name="object 13">
            <a:extLst>
              <a:ext uri="{FF2B5EF4-FFF2-40B4-BE49-F238E27FC236}">
                <a16:creationId xmlns:a16="http://schemas.microsoft.com/office/drawing/2014/main" id="{92158BB8-37BE-445D-BEE2-D2C7CA539EBD}"/>
              </a:ext>
            </a:extLst>
          </p:cNvPr>
          <p:cNvSpPr txBox="1"/>
          <p:nvPr/>
        </p:nvSpPr>
        <p:spPr>
          <a:xfrm>
            <a:off x="5783849" y="3444663"/>
            <a:ext cx="902969" cy="283210"/>
          </a:xfrm>
          <a:prstGeom prst="rect">
            <a:avLst/>
          </a:prstGeom>
        </p:spPr>
        <p:txBody>
          <a:bodyPr vert="horz" wrap="square" lIns="0" tIns="11430" rIns="0" bIns="0" rtlCol="0">
            <a:spAutoFit/>
          </a:bodyPr>
          <a:lstStyle/>
          <a:p>
            <a:pPr marL="12700">
              <a:spcBef>
                <a:spcPts val="90"/>
              </a:spcBef>
              <a:tabLst>
                <a:tab pos="621665" algn="l"/>
              </a:tabLst>
            </a:pPr>
            <a:r>
              <a:rPr sz="2550" b="1" spc="532" baseline="-24509" dirty="0">
                <a:latin typeface="Arial"/>
                <a:cs typeface="Arial"/>
              </a:rPr>
              <a:t>s</a:t>
            </a:r>
            <a:r>
              <a:rPr sz="1200" b="1" spc="200" dirty="0">
                <a:latin typeface="Times New Roman"/>
                <a:cs typeface="Times New Roman"/>
              </a:rPr>
              <a:t>2</a:t>
            </a:r>
            <a:r>
              <a:rPr sz="1200" b="1" dirty="0">
                <a:latin typeface="Times New Roman"/>
                <a:cs typeface="Times New Roman"/>
              </a:rPr>
              <a:t>	</a:t>
            </a:r>
            <a:r>
              <a:rPr sz="2550" b="1" spc="532" baseline="-24509" dirty="0">
                <a:latin typeface="Arial"/>
                <a:cs typeface="Arial"/>
              </a:rPr>
              <a:t>s</a:t>
            </a:r>
            <a:r>
              <a:rPr sz="1200" b="1" spc="200" dirty="0">
                <a:latin typeface="Times New Roman"/>
                <a:cs typeface="Times New Roman"/>
              </a:rPr>
              <a:t>2</a:t>
            </a:r>
            <a:endParaRPr sz="1200" dirty="0">
              <a:latin typeface="Times New Roman"/>
              <a:cs typeface="Times New Roman"/>
            </a:endParaRPr>
          </a:p>
        </p:txBody>
      </p:sp>
      <p:sp>
        <p:nvSpPr>
          <p:cNvPr id="42" name="object 14">
            <a:extLst>
              <a:ext uri="{FF2B5EF4-FFF2-40B4-BE49-F238E27FC236}">
                <a16:creationId xmlns:a16="http://schemas.microsoft.com/office/drawing/2014/main" id="{9D316C81-BAC9-4CF2-9217-C4523CA6B5AF}"/>
              </a:ext>
            </a:extLst>
          </p:cNvPr>
          <p:cNvSpPr txBox="1"/>
          <p:nvPr/>
        </p:nvSpPr>
        <p:spPr>
          <a:xfrm>
            <a:off x="5742255" y="3586268"/>
            <a:ext cx="919480" cy="283210"/>
          </a:xfrm>
          <a:prstGeom prst="rect">
            <a:avLst/>
          </a:prstGeom>
        </p:spPr>
        <p:txBody>
          <a:bodyPr vert="horz" wrap="square" lIns="0" tIns="11430" rIns="0" bIns="0" rtlCol="0">
            <a:spAutoFit/>
          </a:bodyPr>
          <a:lstStyle/>
          <a:p>
            <a:pPr marL="12700">
              <a:spcBef>
                <a:spcPts val="90"/>
              </a:spcBef>
              <a:tabLst>
                <a:tab pos="803910" algn="l"/>
              </a:tabLst>
            </a:pPr>
            <a:r>
              <a:rPr sz="1200" b="1" u="sng" spc="100" dirty="0">
                <a:uFill>
                  <a:solidFill>
                    <a:srgbClr val="000000"/>
                  </a:solidFill>
                </a:uFill>
                <a:latin typeface="Times New Roman"/>
                <a:cs typeface="Times New Roman"/>
              </a:rPr>
              <a:t>   </a:t>
            </a:r>
            <a:r>
              <a:rPr sz="1200" b="1" u="sng" spc="30" dirty="0">
                <a:uFill>
                  <a:solidFill>
                    <a:srgbClr val="000000"/>
                  </a:solidFill>
                </a:uFill>
                <a:latin typeface="Times New Roman"/>
                <a:cs typeface="Times New Roman"/>
              </a:rPr>
              <a:t> </a:t>
            </a:r>
            <a:r>
              <a:rPr sz="1200" b="1" u="sng" spc="200" dirty="0">
                <a:uFill>
                  <a:solidFill>
                    <a:srgbClr val="000000"/>
                  </a:solidFill>
                </a:uFill>
                <a:latin typeface="Times New Roman"/>
                <a:cs typeface="Times New Roman"/>
              </a:rPr>
              <a:t>1</a:t>
            </a:r>
            <a:r>
              <a:rPr sz="1200" b="1" dirty="0">
                <a:latin typeface="Times New Roman"/>
                <a:cs typeface="Times New Roman"/>
              </a:rPr>
              <a:t>  </a:t>
            </a:r>
            <a:r>
              <a:rPr sz="1200" b="1" spc="-35" dirty="0">
                <a:latin typeface="Times New Roman"/>
                <a:cs typeface="Times New Roman"/>
              </a:rPr>
              <a:t> </a:t>
            </a:r>
            <a:r>
              <a:rPr lang="fr-FR" sz="1600" b="1" spc="-35" dirty="0">
                <a:latin typeface="Times New Roman"/>
                <a:cs typeface="Times New Roman"/>
              </a:rPr>
              <a:t>+</a:t>
            </a:r>
            <a:r>
              <a:rPr sz="2550" spc="202" baseline="-21241" dirty="0">
                <a:latin typeface="Times New Roman"/>
                <a:cs typeface="Times New Roman"/>
              </a:rPr>
              <a:t> </a:t>
            </a:r>
            <a:r>
              <a:rPr sz="1200" b="1" u="sng" spc="100" dirty="0">
                <a:uFill>
                  <a:solidFill>
                    <a:srgbClr val="000000"/>
                  </a:solidFill>
                </a:uFill>
                <a:latin typeface="Times New Roman"/>
                <a:cs typeface="Times New Roman"/>
              </a:rPr>
              <a:t> </a:t>
            </a:r>
            <a:r>
              <a:rPr sz="1200" b="1" u="sng" dirty="0">
                <a:uFill>
                  <a:solidFill>
                    <a:srgbClr val="000000"/>
                  </a:solidFill>
                </a:uFill>
                <a:latin typeface="Times New Roman"/>
                <a:cs typeface="Times New Roman"/>
              </a:rPr>
              <a:t>	</a:t>
            </a:r>
            <a:r>
              <a:rPr sz="1200" b="1" u="sng" spc="200" dirty="0">
                <a:uFill>
                  <a:solidFill>
                    <a:srgbClr val="000000"/>
                  </a:solidFill>
                </a:uFill>
                <a:latin typeface="Times New Roman"/>
                <a:cs typeface="Times New Roman"/>
              </a:rPr>
              <a:t>2</a:t>
            </a:r>
            <a:endParaRPr sz="1200" dirty="0">
              <a:latin typeface="Times New Roman"/>
              <a:cs typeface="Times New Roman"/>
            </a:endParaRPr>
          </a:p>
        </p:txBody>
      </p:sp>
      <p:sp>
        <p:nvSpPr>
          <p:cNvPr id="43" name="object 15">
            <a:extLst>
              <a:ext uri="{FF2B5EF4-FFF2-40B4-BE49-F238E27FC236}">
                <a16:creationId xmlns:a16="http://schemas.microsoft.com/office/drawing/2014/main" id="{4C703551-AE26-4C5A-8912-84CF9F67EDD9}"/>
              </a:ext>
            </a:extLst>
          </p:cNvPr>
          <p:cNvSpPr txBox="1"/>
          <p:nvPr/>
        </p:nvSpPr>
        <p:spPr>
          <a:xfrm>
            <a:off x="5798751" y="3073783"/>
            <a:ext cx="1146803" cy="273152"/>
          </a:xfrm>
          <a:prstGeom prst="rect">
            <a:avLst/>
          </a:prstGeom>
        </p:spPr>
        <p:txBody>
          <a:bodyPr vert="horz" wrap="square" lIns="0" tIns="11430" rIns="0" bIns="0" rtlCol="0">
            <a:spAutoFit/>
          </a:bodyPr>
          <a:lstStyle/>
          <a:p>
            <a:pPr marL="12700">
              <a:spcBef>
                <a:spcPts val="90"/>
              </a:spcBef>
            </a:pPr>
            <a:r>
              <a:rPr sz="1700" b="1" spc="295" dirty="0">
                <a:latin typeface="Arial"/>
                <a:cs typeface="Arial"/>
              </a:rPr>
              <a:t>m</a:t>
            </a:r>
            <a:r>
              <a:rPr b="1" spc="442" baseline="-18518" dirty="0">
                <a:latin typeface="Times New Roman"/>
                <a:cs typeface="Times New Roman"/>
              </a:rPr>
              <a:t>1 </a:t>
            </a:r>
            <a:r>
              <a:rPr sz="1700" b="1" i="1" spc="295" dirty="0">
                <a:latin typeface="Symbol"/>
                <a:cs typeface="Symbol"/>
              </a:rPr>
              <a:t></a:t>
            </a:r>
            <a:r>
              <a:rPr sz="1700" b="1" i="1" spc="-150" dirty="0">
                <a:latin typeface="Times New Roman"/>
                <a:cs typeface="Times New Roman"/>
              </a:rPr>
              <a:t> </a:t>
            </a:r>
            <a:r>
              <a:rPr sz="1700" b="1" spc="345" dirty="0">
                <a:latin typeface="Arial"/>
                <a:cs typeface="Arial"/>
              </a:rPr>
              <a:t>m</a:t>
            </a:r>
            <a:r>
              <a:rPr b="1" spc="517" baseline="-20833" dirty="0">
                <a:latin typeface="Times New Roman"/>
                <a:cs typeface="Times New Roman"/>
              </a:rPr>
              <a:t>2</a:t>
            </a:r>
            <a:r>
              <a:rPr lang="fr-FR" b="1" spc="517" baseline="-20833" dirty="0">
                <a:latin typeface="Times New Roman"/>
                <a:cs typeface="Times New Roman"/>
              </a:rPr>
              <a:t> </a:t>
            </a:r>
            <a:endParaRPr baseline="-20833" dirty="0">
              <a:latin typeface="Times New Roman"/>
              <a:cs typeface="Times New Roman"/>
            </a:endParaRPr>
          </a:p>
        </p:txBody>
      </p:sp>
      <p:sp>
        <p:nvSpPr>
          <p:cNvPr id="44" name="object 16">
            <a:extLst>
              <a:ext uri="{FF2B5EF4-FFF2-40B4-BE49-F238E27FC236}">
                <a16:creationId xmlns:a16="http://schemas.microsoft.com/office/drawing/2014/main" id="{883711F3-59D7-47F7-B75F-589F2563624D}"/>
              </a:ext>
            </a:extLst>
          </p:cNvPr>
          <p:cNvSpPr txBox="1"/>
          <p:nvPr/>
        </p:nvSpPr>
        <p:spPr>
          <a:xfrm>
            <a:off x="5194804" y="3180919"/>
            <a:ext cx="374015" cy="283210"/>
          </a:xfrm>
          <a:prstGeom prst="rect">
            <a:avLst/>
          </a:prstGeom>
        </p:spPr>
        <p:txBody>
          <a:bodyPr vert="horz" wrap="square" lIns="0" tIns="11430" rIns="0" bIns="0" rtlCol="0">
            <a:spAutoFit/>
          </a:bodyPr>
          <a:lstStyle/>
          <a:p>
            <a:pPr marL="12700">
              <a:spcBef>
                <a:spcPts val="90"/>
              </a:spcBef>
            </a:pPr>
            <a:r>
              <a:rPr sz="1700" b="1" i="1" spc="235" dirty="0">
                <a:latin typeface="Symbol"/>
                <a:cs typeface="Symbol"/>
              </a:rPr>
              <a:t></a:t>
            </a:r>
            <a:r>
              <a:rPr sz="1700" b="1" i="1" spc="15" dirty="0">
                <a:latin typeface="Times New Roman"/>
                <a:cs typeface="Times New Roman"/>
              </a:rPr>
              <a:t> </a:t>
            </a:r>
            <a:r>
              <a:rPr sz="1700" b="1" i="1" spc="295" dirty="0">
                <a:latin typeface="Symbol"/>
                <a:cs typeface="Symbol"/>
              </a:rPr>
              <a:t></a:t>
            </a:r>
            <a:endParaRPr sz="1700" dirty="0">
              <a:latin typeface="Symbol"/>
              <a:cs typeface="Symbo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28</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2429968" y="777516"/>
            <a:ext cx="7981315" cy="2392680"/>
          </a:xfrm>
          <a:prstGeom prst="rect">
            <a:avLst/>
          </a:prstGeom>
        </p:spPr>
        <p:txBody>
          <a:bodyPr vert="horz" wrap="square" lIns="0" tIns="99060" rIns="0" bIns="0" rtlCol="0">
            <a:spAutoFit/>
          </a:bodyPr>
          <a:lstStyle/>
          <a:p>
            <a:pPr marL="661670">
              <a:spcBef>
                <a:spcPts val="780"/>
              </a:spcBef>
            </a:pPr>
            <a:r>
              <a:rPr b="1" spc="-5" dirty="0">
                <a:latin typeface="Arial"/>
                <a:cs typeface="Arial"/>
              </a:rPr>
              <a:t>Liaison entre caractères qualitatifs et</a:t>
            </a:r>
            <a:r>
              <a:rPr b="1" spc="15" dirty="0">
                <a:latin typeface="Arial"/>
                <a:cs typeface="Arial"/>
              </a:rPr>
              <a:t> </a:t>
            </a:r>
            <a:r>
              <a:rPr b="1" dirty="0">
                <a:latin typeface="Arial"/>
                <a:cs typeface="Arial"/>
              </a:rPr>
              <a:t>quantitatifs.</a:t>
            </a:r>
            <a:endParaRPr>
              <a:latin typeface="Arial"/>
              <a:cs typeface="Arial"/>
            </a:endParaRPr>
          </a:p>
          <a:p>
            <a:pPr marL="12700">
              <a:spcBef>
                <a:spcPts val="675"/>
              </a:spcBef>
            </a:pPr>
            <a:r>
              <a:rPr b="1" spc="-5" dirty="0">
                <a:latin typeface="Arial"/>
                <a:cs typeface="Arial"/>
              </a:rPr>
              <a:t>Exemple</a:t>
            </a:r>
            <a:endParaRPr>
              <a:latin typeface="Arial"/>
              <a:cs typeface="Arial"/>
            </a:endParaRPr>
          </a:p>
          <a:p>
            <a:pPr marL="12700" marR="5080" algn="just"/>
            <a:r>
              <a:rPr spc="-5" dirty="0">
                <a:latin typeface="Arial"/>
                <a:cs typeface="Arial"/>
              </a:rPr>
              <a:t>Comparer deux méthodes de dosage de la glycémie. </a:t>
            </a:r>
            <a:r>
              <a:rPr dirty="0">
                <a:latin typeface="Arial"/>
                <a:cs typeface="Arial"/>
              </a:rPr>
              <a:t>On </a:t>
            </a:r>
            <a:r>
              <a:rPr spc="-5" dirty="0">
                <a:latin typeface="Arial"/>
                <a:cs typeface="Arial"/>
              </a:rPr>
              <a:t>dispose </a:t>
            </a:r>
            <a:r>
              <a:rPr dirty="0">
                <a:latin typeface="Arial"/>
                <a:cs typeface="Arial"/>
              </a:rPr>
              <a:t>de </a:t>
            </a:r>
            <a:r>
              <a:rPr spc="-5" dirty="0">
                <a:latin typeface="Arial"/>
                <a:cs typeface="Arial"/>
              </a:rPr>
              <a:t>n  patients, auxquels </a:t>
            </a:r>
            <a:r>
              <a:rPr dirty="0">
                <a:latin typeface="Arial"/>
                <a:cs typeface="Arial"/>
              </a:rPr>
              <a:t>on </a:t>
            </a:r>
            <a:r>
              <a:rPr spc="-5" dirty="0">
                <a:latin typeface="Arial"/>
                <a:cs typeface="Arial"/>
              </a:rPr>
              <a:t>prélève 2 tubes de sang. </a:t>
            </a:r>
            <a:r>
              <a:rPr dirty="0">
                <a:latin typeface="Arial"/>
                <a:cs typeface="Arial"/>
              </a:rPr>
              <a:t>On </a:t>
            </a:r>
            <a:r>
              <a:rPr spc="-5" dirty="0">
                <a:latin typeface="Arial"/>
                <a:cs typeface="Arial"/>
              </a:rPr>
              <a:t>dose la glycémie </a:t>
            </a:r>
            <a:r>
              <a:rPr spc="-10" dirty="0">
                <a:latin typeface="Arial"/>
                <a:cs typeface="Arial"/>
              </a:rPr>
              <a:t>dans  </a:t>
            </a:r>
            <a:r>
              <a:rPr spc="-5" dirty="0">
                <a:latin typeface="Arial"/>
                <a:cs typeface="Arial"/>
              </a:rPr>
              <a:t>chacun de </a:t>
            </a:r>
            <a:r>
              <a:rPr dirty="0">
                <a:latin typeface="Arial"/>
                <a:cs typeface="Arial"/>
              </a:rPr>
              <a:t>ces </a:t>
            </a:r>
            <a:r>
              <a:rPr spc="-5" dirty="0">
                <a:latin typeface="Arial"/>
                <a:cs typeface="Arial"/>
              </a:rPr>
              <a:t>tubes par une méthode</a:t>
            </a:r>
            <a:r>
              <a:rPr spc="50" dirty="0">
                <a:latin typeface="Arial"/>
                <a:cs typeface="Arial"/>
              </a:rPr>
              <a:t> </a:t>
            </a:r>
            <a:r>
              <a:rPr spc="-10" dirty="0">
                <a:latin typeface="Arial"/>
                <a:cs typeface="Arial"/>
              </a:rPr>
              <a:t>différente.</a:t>
            </a:r>
            <a:endParaRPr>
              <a:latin typeface="Arial"/>
              <a:cs typeface="Arial"/>
            </a:endParaRPr>
          </a:p>
          <a:p>
            <a:pPr marL="12700" marR="5080" algn="just">
              <a:spcBef>
                <a:spcPts val="5"/>
              </a:spcBef>
            </a:pPr>
            <a:r>
              <a:rPr dirty="0">
                <a:latin typeface="Arial"/>
                <a:cs typeface="Arial"/>
              </a:rPr>
              <a:t>On </a:t>
            </a:r>
            <a:r>
              <a:rPr spc="-5" dirty="0">
                <a:latin typeface="Arial"/>
                <a:cs typeface="Arial"/>
              </a:rPr>
              <a:t>souhaite </a:t>
            </a:r>
            <a:r>
              <a:rPr dirty="0">
                <a:latin typeface="Arial"/>
                <a:cs typeface="Arial"/>
              </a:rPr>
              <a:t>comparer </a:t>
            </a:r>
            <a:r>
              <a:rPr spc="-5" dirty="0">
                <a:latin typeface="Arial"/>
                <a:cs typeface="Arial"/>
              </a:rPr>
              <a:t>les valeurs moyennes de </a:t>
            </a:r>
            <a:r>
              <a:rPr dirty="0">
                <a:latin typeface="Arial"/>
                <a:cs typeface="Arial"/>
              </a:rPr>
              <a:t>ces </a:t>
            </a:r>
            <a:r>
              <a:rPr spc="-5" dirty="0">
                <a:latin typeface="Arial"/>
                <a:cs typeface="Arial"/>
              </a:rPr>
              <a:t>2 séries de n </a:t>
            </a:r>
            <a:r>
              <a:rPr dirty="0">
                <a:latin typeface="Arial"/>
                <a:cs typeface="Arial"/>
              </a:rPr>
              <a:t>résultats. </a:t>
            </a:r>
            <a:r>
              <a:rPr spc="-10" dirty="0">
                <a:latin typeface="Arial"/>
                <a:cs typeface="Arial"/>
              </a:rPr>
              <a:t>La  </a:t>
            </a:r>
            <a:r>
              <a:rPr spc="-5" dirty="0">
                <a:latin typeface="Arial"/>
                <a:cs typeface="Arial"/>
              </a:rPr>
              <a:t>question posée </a:t>
            </a:r>
            <a:r>
              <a:rPr dirty="0">
                <a:latin typeface="Arial"/>
                <a:cs typeface="Arial"/>
              </a:rPr>
              <a:t>est</a:t>
            </a:r>
            <a:r>
              <a:rPr spc="20" dirty="0">
                <a:latin typeface="Arial"/>
                <a:cs typeface="Arial"/>
              </a:rPr>
              <a:t> </a:t>
            </a:r>
            <a:r>
              <a:rPr dirty="0">
                <a:latin typeface="Arial"/>
                <a:cs typeface="Arial"/>
              </a:rPr>
              <a:t>:</a:t>
            </a:r>
            <a:endParaRPr>
              <a:latin typeface="Arial"/>
              <a:cs typeface="Arial"/>
            </a:endParaRPr>
          </a:p>
          <a:p>
            <a:pPr marL="166370"/>
            <a:r>
              <a:rPr b="1" u="heavy" spc="-5" dirty="0">
                <a:solidFill>
                  <a:srgbClr val="006666"/>
                </a:solidFill>
                <a:uFill>
                  <a:solidFill>
                    <a:srgbClr val="006666"/>
                  </a:solidFill>
                </a:uFill>
                <a:latin typeface="Arial"/>
                <a:cs typeface="Arial"/>
              </a:rPr>
              <a:t>Ces 2 méthodes </a:t>
            </a:r>
            <a:r>
              <a:rPr b="1" u="heavy" dirty="0">
                <a:solidFill>
                  <a:srgbClr val="006666"/>
                </a:solidFill>
                <a:uFill>
                  <a:solidFill>
                    <a:srgbClr val="006666"/>
                  </a:solidFill>
                </a:uFill>
                <a:latin typeface="Arial"/>
                <a:cs typeface="Arial"/>
              </a:rPr>
              <a:t>de </a:t>
            </a:r>
            <a:r>
              <a:rPr b="1" u="heavy" spc="-5" dirty="0">
                <a:solidFill>
                  <a:srgbClr val="006666"/>
                </a:solidFill>
                <a:uFill>
                  <a:solidFill>
                    <a:srgbClr val="006666"/>
                  </a:solidFill>
                </a:uFill>
                <a:latin typeface="Arial"/>
                <a:cs typeface="Arial"/>
              </a:rPr>
              <a:t>dosage fournissent elles </a:t>
            </a:r>
            <a:r>
              <a:rPr b="1" u="heavy" dirty="0">
                <a:solidFill>
                  <a:srgbClr val="006666"/>
                </a:solidFill>
                <a:uFill>
                  <a:solidFill>
                    <a:srgbClr val="006666"/>
                  </a:solidFill>
                </a:uFill>
                <a:latin typeface="Arial"/>
                <a:cs typeface="Arial"/>
              </a:rPr>
              <a:t>des </a:t>
            </a:r>
            <a:r>
              <a:rPr b="1" u="heavy" spc="-5" dirty="0">
                <a:solidFill>
                  <a:srgbClr val="006666"/>
                </a:solidFill>
                <a:uFill>
                  <a:solidFill>
                    <a:srgbClr val="006666"/>
                  </a:solidFill>
                </a:uFill>
                <a:latin typeface="Arial"/>
                <a:cs typeface="Arial"/>
              </a:rPr>
              <a:t>résultats </a:t>
            </a:r>
            <a:r>
              <a:rPr b="1" u="heavy" dirty="0">
                <a:solidFill>
                  <a:srgbClr val="006666"/>
                </a:solidFill>
                <a:uFill>
                  <a:solidFill>
                    <a:srgbClr val="006666"/>
                  </a:solidFill>
                </a:uFill>
                <a:latin typeface="Arial"/>
                <a:cs typeface="Arial"/>
              </a:rPr>
              <a:t>identiques</a:t>
            </a:r>
            <a:r>
              <a:rPr b="1" u="heavy" spc="50" dirty="0">
                <a:solidFill>
                  <a:srgbClr val="006666"/>
                </a:solidFill>
                <a:uFill>
                  <a:solidFill>
                    <a:srgbClr val="006666"/>
                  </a:solidFill>
                </a:uFill>
                <a:latin typeface="Arial"/>
                <a:cs typeface="Arial"/>
              </a:rPr>
              <a:t> </a:t>
            </a:r>
            <a:r>
              <a:rPr b="1" u="heavy" dirty="0">
                <a:solidFill>
                  <a:srgbClr val="006666"/>
                </a:solidFill>
                <a:uFill>
                  <a:solidFill>
                    <a:srgbClr val="006666"/>
                  </a:solidFill>
                </a:uFill>
                <a:latin typeface="Arial"/>
                <a:cs typeface="Arial"/>
              </a:rPr>
              <a:t>?</a:t>
            </a:r>
            <a:endParaRPr>
              <a:latin typeface="Arial"/>
              <a:cs typeface="Arial"/>
            </a:endParaRPr>
          </a:p>
        </p:txBody>
      </p:sp>
      <p:sp>
        <p:nvSpPr>
          <p:cNvPr id="8" name="object 8"/>
          <p:cNvSpPr txBox="1"/>
          <p:nvPr/>
        </p:nvSpPr>
        <p:spPr>
          <a:xfrm>
            <a:off x="5470906" y="3551935"/>
            <a:ext cx="110489"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d</a:t>
            </a:r>
            <a:endParaRPr sz="1200">
              <a:latin typeface="Arial"/>
              <a:cs typeface="Arial"/>
            </a:endParaRPr>
          </a:p>
        </p:txBody>
      </p:sp>
      <p:sp>
        <p:nvSpPr>
          <p:cNvPr id="9" name="object 9"/>
          <p:cNvSpPr txBox="1"/>
          <p:nvPr/>
        </p:nvSpPr>
        <p:spPr>
          <a:xfrm>
            <a:off x="2429968" y="3419044"/>
            <a:ext cx="3256915" cy="300355"/>
          </a:xfrm>
          <a:prstGeom prst="rect">
            <a:avLst/>
          </a:prstGeom>
        </p:spPr>
        <p:txBody>
          <a:bodyPr vert="horz" wrap="square" lIns="0" tIns="12700" rIns="0" bIns="0" rtlCol="0">
            <a:spAutoFit/>
          </a:bodyPr>
          <a:lstStyle/>
          <a:p>
            <a:pPr marL="12700">
              <a:spcBef>
                <a:spcPts val="100"/>
              </a:spcBef>
              <a:tabLst>
                <a:tab pos="1410335" algn="l"/>
                <a:tab pos="2501265" algn="l"/>
              </a:tabLst>
            </a:pPr>
            <a:r>
              <a:rPr dirty="0">
                <a:latin typeface="Arial"/>
                <a:cs typeface="Arial"/>
              </a:rPr>
              <a:t>On </a:t>
            </a:r>
            <a:r>
              <a:rPr spc="-5" dirty="0">
                <a:latin typeface="Arial"/>
                <a:cs typeface="Arial"/>
              </a:rPr>
              <a:t>calcule	</a:t>
            </a:r>
            <a:r>
              <a:rPr b="1" spc="-5" dirty="0">
                <a:solidFill>
                  <a:srgbClr val="006666"/>
                </a:solidFill>
                <a:latin typeface="Arial"/>
                <a:cs typeface="Arial"/>
              </a:rPr>
              <a:t>si</a:t>
            </a:r>
            <a:r>
              <a:rPr b="1" dirty="0">
                <a:solidFill>
                  <a:srgbClr val="006666"/>
                </a:solidFill>
                <a:latin typeface="Arial"/>
                <a:cs typeface="Arial"/>
              </a:rPr>
              <a:t> </a:t>
            </a:r>
            <a:r>
              <a:rPr b="1" spc="-5" dirty="0">
                <a:solidFill>
                  <a:srgbClr val="006666"/>
                </a:solidFill>
                <a:latin typeface="Arial"/>
                <a:cs typeface="Arial"/>
              </a:rPr>
              <a:t>n&gt;30	</a:t>
            </a:r>
            <a:r>
              <a:rPr b="1" i="1" dirty="0">
                <a:latin typeface="Symbol"/>
                <a:cs typeface="Symbol"/>
              </a:rPr>
              <a:t></a:t>
            </a:r>
            <a:r>
              <a:rPr b="1" i="1" dirty="0">
                <a:latin typeface="Times New Roman"/>
                <a:cs typeface="Times New Roman"/>
              </a:rPr>
              <a:t> </a:t>
            </a:r>
            <a:r>
              <a:rPr dirty="0">
                <a:latin typeface="Arial"/>
                <a:cs typeface="Arial"/>
              </a:rPr>
              <a:t>= m</a:t>
            </a:r>
            <a:r>
              <a:rPr spc="450" dirty="0">
                <a:latin typeface="Arial"/>
                <a:cs typeface="Arial"/>
              </a:rPr>
              <a:t> </a:t>
            </a:r>
            <a:r>
              <a:rPr b="1" dirty="0">
                <a:latin typeface="Arial"/>
                <a:cs typeface="Arial"/>
              </a:rPr>
              <a:t>/</a:t>
            </a:r>
            <a:endParaRPr>
              <a:latin typeface="Arial"/>
              <a:cs typeface="Arial"/>
            </a:endParaRPr>
          </a:p>
        </p:txBody>
      </p:sp>
      <p:sp>
        <p:nvSpPr>
          <p:cNvPr id="10" name="object 10"/>
          <p:cNvSpPr txBox="1"/>
          <p:nvPr/>
        </p:nvSpPr>
        <p:spPr>
          <a:xfrm>
            <a:off x="9369933" y="3551935"/>
            <a:ext cx="110489"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d</a:t>
            </a:r>
            <a:endParaRPr sz="1200">
              <a:latin typeface="Arial"/>
              <a:cs typeface="Arial"/>
            </a:endParaRPr>
          </a:p>
        </p:txBody>
      </p:sp>
      <p:sp>
        <p:nvSpPr>
          <p:cNvPr id="11" name="object 11"/>
          <p:cNvSpPr txBox="1"/>
          <p:nvPr/>
        </p:nvSpPr>
        <p:spPr>
          <a:xfrm>
            <a:off x="7819772" y="3419044"/>
            <a:ext cx="1787525" cy="300355"/>
          </a:xfrm>
          <a:prstGeom prst="rect">
            <a:avLst/>
          </a:prstGeom>
        </p:spPr>
        <p:txBody>
          <a:bodyPr vert="horz" wrap="square" lIns="0" tIns="12700" rIns="0" bIns="0" rtlCol="0">
            <a:spAutoFit/>
          </a:bodyPr>
          <a:lstStyle/>
          <a:p>
            <a:pPr marL="12700">
              <a:spcBef>
                <a:spcPts val="100"/>
              </a:spcBef>
              <a:tabLst>
                <a:tab pos="1049020" algn="l"/>
                <a:tab pos="1710055" algn="l"/>
              </a:tabLst>
            </a:pPr>
            <a:r>
              <a:rPr b="1" spc="-10" dirty="0">
                <a:solidFill>
                  <a:srgbClr val="006666"/>
                </a:solidFill>
                <a:latin typeface="Arial"/>
                <a:cs typeface="Arial"/>
              </a:rPr>
              <a:t>s</a:t>
            </a:r>
            <a:r>
              <a:rPr b="1" dirty="0">
                <a:solidFill>
                  <a:srgbClr val="006666"/>
                </a:solidFill>
                <a:latin typeface="Arial"/>
                <a:cs typeface="Arial"/>
              </a:rPr>
              <a:t>i</a:t>
            </a:r>
            <a:r>
              <a:rPr b="1" spc="5" dirty="0">
                <a:solidFill>
                  <a:srgbClr val="006666"/>
                </a:solidFill>
                <a:latin typeface="Arial"/>
                <a:cs typeface="Arial"/>
              </a:rPr>
              <a:t> </a:t>
            </a:r>
            <a:r>
              <a:rPr b="1" dirty="0">
                <a:solidFill>
                  <a:srgbClr val="006666"/>
                </a:solidFill>
                <a:latin typeface="Arial"/>
                <a:cs typeface="Arial"/>
              </a:rPr>
              <a:t>n&lt;</a:t>
            </a:r>
            <a:r>
              <a:rPr b="1" spc="-10" dirty="0">
                <a:solidFill>
                  <a:srgbClr val="006666"/>
                </a:solidFill>
                <a:latin typeface="Arial"/>
                <a:cs typeface="Arial"/>
              </a:rPr>
              <a:t>3</a:t>
            </a:r>
            <a:r>
              <a:rPr b="1" dirty="0">
                <a:solidFill>
                  <a:srgbClr val="006666"/>
                </a:solidFill>
                <a:latin typeface="Arial"/>
                <a:cs typeface="Arial"/>
              </a:rPr>
              <a:t>0	</a:t>
            </a:r>
            <a:r>
              <a:rPr dirty="0">
                <a:latin typeface="Arial"/>
                <a:cs typeface="Arial"/>
              </a:rPr>
              <a:t>t</a:t>
            </a:r>
            <a:r>
              <a:rPr spc="-10" dirty="0">
                <a:latin typeface="Arial"/>
                <a:cs typeface="Arial"/>
              </a:rPr>
              <a:t> </a:t>
            </a:r>
            <a:r>
              <a:rPr dirty="0">
                <a:latin typeface="Arial"/>
                <a:cs typeface="Arial"/>
              </a:rPr>
              <a:t>=</a:t>
            </a:r>
            <a:r>
              <a:rPr spc="-5" dirty="0">
                <a:latin typeface="Arial"/>
                <a:cs typeface="Arial"/>
              </a:rPr>
              <a:t> </a:t>
            </a:r>
            <a:r>
              <a:rPr dirty="0">
                <a:latin typeface="Arial"/>
                <a:cs typeface="Arial"/>
              </a:rPr>
              <a:t>m	/</a:t>
            </a:r>
            <a:endParaRPr>
              <a:latin typeface="Arial"/>
              <a:cs typeface="Arial"/>
            </a:endParaRPr>
          </a:p>
        </p:txBody>
      </p:sp>
      <p:sp>
        <p:nvSpPr>
          <p:cNvPr id="12" name="object 12"/>
          <p:cNvSpPr txBox="1"/>
          <p:nvPr/>
        </p:nvSpPr>
        <p:spPr>
          <a:xfrm>
            <a:off x="2429967" y="3937508"/>
            <a:ext cx="7982584" cy="1671955"/>
          </a:xfrm>
          <a:prstGeom prst="rect">
            <a:avLst/>
          </a:prstGeom>
        </p:spPr>
        <p:txBody>
          <a:bodyPr vert="horz" wrap="square" lIns="0" tIns="12700" rIns="0" bIns="0" rtlCol="0">
            <a:spAutoFit/>
          </a:bodyPr>
          <a:lstStyle/>
          <a:p>
            <a:pPr marL="12700" marR="6350" algn="just">
              <a:spcBef>
                <a:spcPts val="100"/>
              </a:spcBef>
            </a:pPr>
            <a:r>
              <a:rPr i="1" spc="-10" dirty="0">
                <a:latin typeface="Arial"/>
                <a:cs typeface="Arial"/>
              </a:rPr>
              <a:t>Avec </a:t>
            </a:r>
            <a:r>
              <a:rPr i="1" spc="-5" dirty="0">
                <a:latin typeface="Arial"/>
                <a:cs typeface="Arial"/>
              </a:rPr>
              <a:t>d=différence des </a:t>
            </a:r>
            <a:r>
              <a:rPr i="1" dirty="0">
                <a:latin typeface="Arial"/>
                <a:cs typeface="Arial"/>
              </a:rPr>
              <a:t>résultats </a:t>
            </a:r>
            <a:r>
              <a:rPr i="1" spc="-5" dirty="0">
                <a:latin typeface="Arial"/>
                <a:cs typeface="Arial"/>
              </a:rPr>
              <a:t>pour un même sujet, m</a:t>
            </a:r>
            <a:r>
              <a:rPr i="1" spc="-7" baseline="-20833" dirty="0">
                <a:latin typeface="Arial"/>
                <a:cs typeface="Arial"/>
              </a:rPr>
              <a:t>d</a:t>
            </a:r>
            <a:r>
              <a:rPr i="1" spc="-5" dirty="0">
                <a:latin typeface="Arial"/>
                <a:cs typeface="Arial"/>
              </a:rPr>
              <a:t>=moyenne </a:t>
            </a:r>
            <a:r>
              <a:rPr i="1" dirty="0">
                <a:latin typeface="Arial"/>
                <a:cs typeface="Arial"/>
              </a:rPr>
              <a:t>des </a:t>
            </a:r>
            <a:r>
              <a:rPr i="1" spc="-10" dirty="0">
                <a:latin typeface="Arial"/>
                <a:cs typeface="Arial"/>
              </a:rPr>
              <a:t>d,  </a:t>
            </a:r>
            <a:r>
              <a:rPr i="1" spc="-5" dirty="0">
                <a:latin typeface="Arial"/>
                <a:cs typeface="Arial"/>
              </a:rPr>
              <a:t>n=nb de couples, s=variance des</a:t>
            </a:r>
            <a:r>
              <a:rPr i="1" spc="45" dirty="0">
                <a:latin typeface="Arial"/>
                <a:cs typeface="Arial"/>
              </a:rPr>
              <a:t> </a:t>
            </a:r>
            <a:r>
              <a:rPr i="1" spc="-5" dirty="0">
                <a:latin typeface="Arial"/>
                <a:cs typeface="Arial"/>
              </a:rPr>
              <a:t>différences</a:t>
            </a:r>
            <a:endParaRPr>
              <a:latin typeface="Arial"/>
              <a:cs typeface="Arial"/>
            </a:endParaRPr>
          </a:p>
          <a:p>
            <a:pPr>
              <a:spcBef>
                <a:spcPts val="30"/>
              </a:spcBef>
            </a:pPr>
            <a:endParaRPr sz="1850">
              <a:latin typeface="Times New Roman"/>
              <a:cs typeface="Times New Roman"/>
            </a:endParaRPr>
          </a:p>
          <a:p>
            <a:pPr marL="12700" marR="5080" algn="just"/>
            <a:r>
              <a:rPr spc="-5" dirty="0">
                <a:latin typeface="Arial"/>
                <a:cs typeface="Arial"/>
              </a:rPr>
              <a:t>Puis la méthodologie </a:t>
            </a:r>
            <a:r>
              <a:rPr dirty="0">
                <a:latin typeface="Arial"/>
                <a:cs typeface="Arial"/>
              </a:rPr>
              <a:t>est </a:t>
            </a:r>
            <a:r>
              <a:rPr spc="-5" dirty="0">
                <a:latin typeface="Arial"/>
                <a:cs typeface="Arial"/>
              </a:rPr>
              <a:t>identique aux </a:t>
            </a:r>
            <a:r>
              <a:rPr dirty="0">
                <a:latin typeface="Arial"/>
                <a:cs typeface="Arial"/>
              </a:rPr>
              <a:t>tests </a:t>
            </a:r>
            <a:r>
              <a:rPr spc="-5" dirty="0">
                <a:latin typeface="Arial"/>
                <a:cs typeface="Arial"/>
              </a:rPr>
              <a:t>déjà </a:t>
            </a:r>
            <a:r>
              <a:rPr dirty="0">
                <a:latin typeface="Arial"/>
                <a:cs typeface="Arial"/>
              </a:rPr>
              <a:t>vus : </a:t>
            </a:r>
            <a:r>
              <a:rPr spc="-5" dirty="0">
                <a:latin typeface="Arial"/>
                <a:cs typeface="Arial"/>
              </a:rPr>
              <a:t>on compare </a:t>
            </a:r>
            <a:r>
              <a:rPr dirty="0">
                <a:latin typeface="Arial"/>
                <a:cs typeface="Arial"/>
              </a:rPr>
              <a:t>cette  </a:t>
            </a:r>
            <a:r>
              <a:rPr spc="-5" dirty="0">
                <a:latin typeface="Arial"/>
                <a:cs typeface="Arial"/>
              </a:rPr>
              <a:t>valeur calculée aux valeurs dans la table adaptée, et la conclusion se </a:t>
            </a:r>
            <a:r>
              <a:rPr dirty="0">
                <a:latin typeface="Arial"/>
                <a:cs typeface="Arial"/>
              </a:rPr>
              <a:t>fait </a:t>
            </a:r>
            <a:r>
              <a:rPr spc="-5" dirty="0">
                <a:latin typeface="Arial"/>
                <a:cs typeface="Arial"/>
              </a:rPr>
              <a:t>de </a:t>
            </a:r>
            <a:r>
              <a:rPr spc="-10" dirty="0">
                <a:latin typeface="Arial"/>
                <a:cs typeface="Arial"/>
              </a:rPr>
              <a:t>la  </a:t>
            </a:r>
            <a:r>
              <a:rPr spc="-5" dirty="0">
                <a:latin typeface="Arial"/>
                <a:cs typeface="Arial"/>
              </a:rPr>
              <a:t>même manière </a:t>
            </a:r>
            <a:r>
              <a:rPr b="1" spc="-5" dirty="0">
                <a:solidFill>
                  <a:srgbClr val="006666"/>
                </a:solidFill>
                <a:latin typeface="Arial"/>
                <a:cs typeface="Arial"/>
              </a:rPr>
              <a:t>en fixant </a:t>
            </a:r>
            <a:r>
              <a:rPr b="1" dirty="0">
                <a:solidFill>
                  <a:srgbClr val="006666"/>
                </a:solidFill>
                <a:latin typeface="Arial"/>
                <a:cs typeface="Arial"/>
              </a:rPr>
              <a:t>un </a:t>
            </a:r>
            <a:r>
              <a:rPr b="1" spc="-5" dirty="0">
                <a:solidFill>
                  <a:srgbClr val="006666"/>
                </a:solidFill>
                <a:latin typeface="Arial"/>
                <a:cs typeface="Arial"/>
              </a:rPr>
              <a:t>risque</a:t>
            </a:r>
            <a:r>
              <a:rPr b="1" spc="35" dirty="0">
                <a:solidFill>
                  <a:srgbClr val="006666"/>
                </a:solidFill>
                <a:latin typeface="Arial"/>
                <a:cs typeface="Arial"/>
              </a:rPr>
              <a:t> </a:t>
            </a:r>
            <a:r>
              <a:rPr b="1" i="1" spc="-10" dirty="0">
                <a:solidFill>
                  <a:srgbClr val="006666"/>
                </a:solidFill>
                <a:latin typeface="Symbol"/>
                <a:cs typeface="Symbol"/>
              </a:rPr>
              <a:t></a:t>
            </a:r>
            <a:endParaRPr>
              <a:latin typeface="Symbol"/>
              <a:cs typeface="Symbol"/>
            </a:endParaRPr>
          </a:p>
        </p:txBody>
      </p:sp>
      <p:sp>
        <p:nvSpPr>
          <p:cNvPr id="13" name="object 13"/>
          <p:cNvSpPr/>
          <p:nvPr/>
        </p:nvSpPr>
        <p:spPr>
          <a:xfrm>
            <a:off x="5871608" y="3661983"/>
            <a:ext cx="236854" cy="0"/>
          </a:xfrm>
          <a:custGeom>
            <a:avLst/>
            <a:gdLst/>
            <a:ahLst/>
            <a:cxnLst/>
            <a:rect l="l" t="t" r="r" b="b"/>
            <a:pathLst>
              <a:path w="236854">
                <a:moveTo>
                  <a:pt x="0" y="0"/>
                </a:moveTo>
                <a:lnTo>
                  <a:pt x="236784" y="0"/>
                </a:lnTo>
              </a:path>
            </a:pathLst>
          </a:custGeom>
          <a:ln w="7962">
            <a:solidFill>
              <a:srgbClr val="000000"/>
            </a:solidFill>
          </a:ln>
        </p:spPr>
        <p:txBody>
          <a:bodyPr wrap="square" lIns="0" tIns="0" rIns="0" bIns="0" rtlCol="0"/>
          <a:lstStyle/>
          <a:p>
            <a:endParaRPr/>
          </a:p>
        </p:txBody>
      </p:sp>
      <p:sp>
        <p:nvSpPr>
          <p:cNvPr id="14" name="object 14"/>
          <p:cNvSpPr/>
          <p:nvPr/>
        </p:nvSpPr>
        <p:spPr>
          <a:xfrm>
            <a:off x="5731742" y="3676397"/>
            <a:ext cx="27940" cy="16510"/>
          </a:xfrm>
          <a:custGeom>
            <a:avLst/>
            <a:gdLst/>
            <a:ahLst/>
            <a:cxnLst/>
            <a:rect l="l" t="t" r="r" b="b"/>
            <a:pathLst>
              <a:path w="27939" h="16510">
                <a:moveTo>
                  <a:pt x="0" y="15932"/>
                </a:moveTo>
                <a:lnTo>
                  <a:pt x="27899" y="0"/>
                </a:lnTo>
              </a:path>
            </a:pathLst>
          </a:custGeom>
          <a:ln w="7899">
            <a:solidFill>
              <a:srgbClr val="000000"/>
            </a:solidFill>
          </a:ln>
        </p:spPr>
        <p:txBody>
          <a:bodyPr wrap="square" lIns="0" tIns="0" rIns="0" bIns="0" rtlCol="0"/>
          <a:lstStyle/>
          <a:p>
            <a:endParaRPr/>
          </a:p>
        </p:txBody>
      </p:sp>
      <p:sp>
        <p:nvSpPr>
          <p:cNvPr id="15" name="object 15"/>
          <p:cNvSpPr/>
          <p:nvPr/>
        </p:nvSpPr>
        <p:spPr>
          <a:xfrm>
            <a:off x="5759642" y="3680191"/>
            <a:ext cx="40640" cy="213360"/>
          </a:xfrm>
          <a:custGeom>
            <a:avLst/>
            <a:gdLst/>
            <a:ahLst/>
            <a:cxnLst/>
            <a:rect l="l" t="t" r="r" b="b"/>
            <a:pathLst>
              <a:path w="40639" h="213360">
                <a:moveTo>
                  <a:pt x="0" y="0"/>
                </a:moveTo>
                <a:lnTo>
                  <a:pt x="40382" y="212806"/>
                </a:lnTo>
              </a:path>
            </a:pathLst>
          </a:custGeom>
          <a:ln w="15068">
            <a:solidFill>
              <a:srgbClr val="000000"/>
            </a:solidFill>
          </a:ln>
        </p:spPr>
        <p:txBody>
          <a:bodyPr wrap="square" lIns="0" tIns="0" rIns="0" bIns="0" rtlCol="0"/>
          <a:lstStyle/>
          <a:p>
            <a:endParaRPr/>
          </a:p>
        </p:txBody>
      </p:sp>
      <p:sp>
        <p:nvSpPr>
          <p:cNvPr id="16" name="object 16"/>
          <p:cNvSpPr/>
          <p:nvPr/>
        </p:nvSpPr>
        <p:spPr>
          <a:xfrm>
            <a:off x="5803695" y="3326273"/>
            <a:ext cx="51435" cy="567055"/>
          </a:xfrm>
          <a:custGeom>
            <a:avLst/>
            <a:gdLst/>
            <a:ahLst/>
            <a:cxnLst/>
            <a:rect l="l" t="t" r="r" b="b"/>
            <a:pathLst>
              <a:path w="51435" h="567054">
                <a:moveTo>
                  <a:pt x="0" y="566724"/>
                </a:moveTo>
                <a:lnTo>
                  <a:pt x="51032" y="0"/>
                </a:lnTo>
              </a:path>
            </a:pathLst>
          </a:custGeom>
          <a:ln w="7711">
            <a:solidFill>
              <a:srgbClr val="000000"/>
            </a:solidFill>
          </a:ln>
        </p:spPr>
        <p:txBody>
          <a:bodyPr wrap="square" lIns="0" tIns="0" rIns="0" bIns="0" rtlCol="0"/>
          <a:lstStyle/>
          <a:p>
            <a:endParaRPr/>
          </a:p>
        </p:txBody>
      </p:sp>
      <p:sp>
        <p:nvSpPr>
          <p:cNvPr id="17" name="object 17"/>
          <p:cNvSpPr/>
          <p:nvPr/>
        </p:nvSpPr>
        <p:spPr>
          <a:xfrm>
            <a:off x="5854727" y="3326272"/>
            <a:ext cx="269240" cy="0"/>
          </a:xfrm>
          <a:custGeom>
            <a:avLst/>
            <a:gdLst/>
            <a:ahLst/>
            <a:cxnLst/>
            <a:rect l="l" t="t" r="r" b="b"/>
            <a:pathLst>
              <a:path w="269239">
                <a:moveTo>
                  <a:pt x="0" y="0"/>
                </a:moveTo>
                <a:lnTo>
                  <a:pt x="268723" y="0"/>
                </a:lnTo>
              </a:path>
            </a:pathLst>
          </a:custGeom>
          <a:ln w="7962">
            <a:solidFill>
              <a:srgbClr val="000000"/>
            </a:solidFill>
          </a:ln>
        </p:spPr>
        <p:txBody>
          <a:bodyPr wrap="square" lIns="0" tIns="0" rIns="0" bIns="0" rtlCol="0"/>
          <a:lstStyle/>
          <a:p>
            <a:endParaRPr/>
          </a:p>
        </p:txBody>
      </p:sp>
      <p:sp>
        <p:nvSpPr>
          <p:cNvPr id="18" name="object 18"/>
          <p:cNvSpPr txBox="1"/>
          <p:nvPr/>
        </p:nvSpPr>
        <p:spPr>
          <a:xfrm>
            <a:off x="5870661" y="3110532"/>
            <a:ext cx="224790" cy="776046"/>
          </a:xfrm>
          <a:prstGeom prst="rect">
            <a:avLst/>
          </a:prstGeom>
        </p:spPr>
        <p:txBody>
          <a:bodyPr vert="horz" wrap="square" lIns="0" tIns="12065" rIns="0" bIns="0" rtlCol="0">
            <a:spAutoFit/>
          </a:bodyPr>
          <a:lstStyle/>
          <a:p>
            <a:pPr marL="52705" marR="5080" indent="-40640">
              <a:lnSpc>
                <a:spcPct val="155500"/>
              </a:lnSpc>
              <a:spcBef>
                <a:spcPts val="95"/>
              </a:spcBef>
            </a:pPr>
            <a:r>
              <a:rPr sz="2550" b="1" spc="37" baseline="-24509" dirty="0">
                <a:latin typeface="Arial"/>
                <a:cs typeface="Arial"/>
              </a:rPr>
              <a:t>s</a:t>
            </a:r>
            <a:r>
              <a:rPr sz="1200" b="1" spc="-5" dirty="0">
                <a:latin typeface="Times New Roman"/>
                <a:cs typeface="Times New Roman"/>
              </a:rPr>
              <a:t>2  </a:t>
            </a:r>
            <a:r>
              <a:rPr sz="1700" b="1" spc="-25" dirty="0">
                <a:latin typeface="Arial"/>
                <a:cs typeface="Arial"/>
              </a:rPr>
              <a:t>n</a:t>
            </a:r>
            <a:endParaRPr sz="1700">
              <a:latin typeface="Arial"/>
              <a:cs typeface="Arial"/>
            </a:endParaRPr>
          </a:p>
        </p:txBody>
      </p:sp>
      <p:sp>
        <p:nvSpPr>
          <p:cNvPr id="19" name="object 19"/>
          <p:cNvSpPr/>
          <p:nvPr/>
        </p:nvSpPr>
        <p:spPr>
          <a:xfrm>
            <a:off x="9783672" y="3628064"/>
            <a:ext cx="216535" cy="0"/>
          </a:xfrm>
          <a:custGeom>
            <a:avLst/>
            <a:gdLst/>
            <a:ahLst/>
            <a:cxnLst/>
            <a:rect l="l" t="t" r="r" b="b"/>
            <a:pathLst>
              <a:path w="216534">
                <a:moveTo>
                  <a:pt x="0" y="0"/>
                </a:moveTo>
                <a:lnTo>
                  <a:pt x="215985" y="0"/>
                </a:lnTo>
              </a:path>
            </a:pathLst>
          </a:custGeom>
          <a:ln w="7245">
            <a:solidFill>
              <a:srgbClr val="000000"/>
            </a:solidFill>
          </a:ln>
        </p:spPr>
        <p:txBody>
          <a:bodyPr wrap="square" lIns="0" tIns="0" rIns="0" bIns="0" rtlCol="0"/>
          <a:lstStyle/>
          <a:p>
            <a:endParaRPr/>
          </a:p>
        </p:txBody>
      </p:sp>
      <p:sp>
        <p:nvSpPr>
          <p:cNvPr id="20" name="object 20"/>
          <p:cNvSpPr/>
          <p:nvPr/>
        </p:nvSpPr>
        <p:spPr>
          <a:xfrm>
            <a:off x="9656091" y="3641182"/>
            <a:ext cx="26034" cy="14604"/>
          </a:xfrm>
          <a:custGeom>
            <a:avLst/>
            <a:gdLst/>
            <a:ahLst/>
            <a:cxnLst/>
            <a:rect l="l" t="t" r="r" b="b"/>
            <a:pathLst>
              <a:path w="26034" h="14604">
                <a:moveTo>
                  <a:pt x="0" y="14497"/>
                </a:moveTo>
                <a:lnTo>
                  <a:pt x="25448" y="0"/>
                </a:lnTo>
              </a:path>
            </a:pathLst>
          </a:custGeom>
          <a:ln w="7193">
            <a:solidFill>
              <a:srgbClr val="000000"/>
            </a:solidFill>
          </a:ln>
        </p:spPr>
        <p:txBody>
          <a:bodyPr wrap="square" lIns="0" tIns="0" rIns="0" bIns="0" rtlCol="0"/>
          <a:lstStyle/>
          <a:p>
            <a:endParaRPr/>
          </a:p>
        </p:txBody>
      </p:sp>
      <p:sp>
        <p:nvSpPr>
          <p:cNvPr id="21" name="object 21"/>
          <p:cNvSpPr/>
          <p:nvPr/>
        </p:nvSpPr>
        <p:spPr>
          <a:xfrm>
            <a:off x="9681540" y="3644635"/>
            <a:ext cx="36830" cy="193675"/>
          </a:xfrm>
          <a:custGeom>
            <a:avLst/>
            <a:gdLst/>
            <a:ahLst/>
            <a:cxnLst/>
            <a:rect l="l" t="t" r="r" b="b"/>
            <a:pathLst>
              <a:path w="36829" h="193675">
                <a:moveTo>
                  <a:pt x="0" y="0"/>
                </a:moveTo>
                <a:lnTo>
                  <a:pt x="36835" y="193650"/>
                </a:lnTo>
              </a:path>
            </a:pathLst>
          </a:custGeom>
          <a:ln w="13743">
            <a:solidFill>
              <a:srgbClr val="000000"/>
            </a:solidFill>
          </a:ln>
        </p:spPr>
        <p:txBody>
          <a:bodyPr wrap="square" lIns="0" tIns="0" rIns="0" bIns="0" rtlCol="0"/>
          <a:lstStyle/>
          <a:p>
            <a:endParaRPr/>
          </a:p>
        </p:txBody>
      </p:sp>
      <p:sp>
        <p:nvSpPr>
          <p:cNvPr id="22" name="object 22"/>
          <p:cNvSpPr/>
          <p:nvPr/>
        </p:nvSpPr>
        <p:spPr>
          <a:xfrm>
            <a:off x="9721723" y="3322575"/>
            <a:ext cx="46990" cy="516255"/>
          </a:xfrm>
          <a:custGeom>
            <a:avLst/>
            <a:gdLst/>
            <a:ahLst/>
            <a:cxnLst/>
            <a:rect l="l" t="t" r="r" b="b"/>
            <a:pathLst>
              <a:path w="46990" h="516254">
                <a:moveTo>
                  <a:pt x="0" y="515710"/>
                </a:moveTo>
                <a:lnTo>
                  <a:pt x="46549" y="0"/>
                </a:lnTo>
              </a:path>
            </a:pathLst>
          </a:custGeom>
          <a:ln w="7033">
            <a:solidFill>
              <a:srgbClr val="000000"/>
            </a:solidFill>
          </a:ln>
        </p:spPr>
        <p:txBody>
          <a:bodyPr wrap="square" lIns="0" tIns="0" rIns="0" bIns="0" rtlCol="0"/>
          <a:lstStyle/>
          <a:p>
            <a:endParaRPr/>
          </a:p>
        </p:txBody>
      </p:sp>
      <p:sp>
        <p:nvSpPr>
          <p:cNvPr id="23" name="object 23"/>
          <p:cNvSpPr/>
          <p:nvPr/>
        </p:nvSpPr>
        <p:spPr>
          <a:xfrm>
            <a:off x="9768274" y="3322574"/>
            <a:ext cx="245745" cy="0"/>
          </a:xfrm>
          <a:custGeom>
            <a:avLst/>
            <a:gdLst/>
            <a:ahLst/>
            <a:cxnLst/>
            <a:rect l="l" t="t" r="r" b="b"/>
            <a:pathLst>
              <a:path w="245745">
                <a:moveTo>
                  <a:pt x="0" y="0"/>
                </a:moveTo>
                <a:lnTo>
                  <a:pt x="245119" y="0"/>
                </a:lnTo>
              </a:path>
            </a:pathLst>
          </a:custGeom>
          <a:ln w="7245">
            <a:solidFill>
              <a:srgbClr val="000000"/>
            </a:solidFill>
          </a:ln>
        </p:spPr>
        <p:txBody>
          <a:bodyPr wrap="square" lIns="0" tIns="0" rIns="0" bIns="0" rtlCol="0"/>
          <a:lstStyle/>
          <a:p>
            <a:endParaRPr/>
          </a:p>
        </p:txBody>
      </p:sp>
      <p:sp>
        <p:nvSpPr>
          <p:cNvPr id="24" name="object 24"/>
          <p:cNvSpPr txBox="1"/>
          <p:nvPr/>
        </p:nvSpPr>
        <p:spPr>
          <a:xfrm>
            <a:off x="9781693" y="3125110"/>
            <a:ext cx="207645" cy="704488"/>
          </a:xfrm>
          <a:prstGeom prst="rect">
            <a:avLst/>
          </a:prstGeom>
        </p:spPr>
        <p:txBody>
          <a:bodyPr vert="horz" wrap="square" lIns="0" tIns="12065" rIns="0" bIns="0" rtlCol="0">
            <a:spAutoFit/>
          </a:bodyPr>
          <a:lstStyle/>
          <a:p>
            <a:pPr marL="48895" marR="5080" indent="-36830">
              <a:lnSpc>
                <a:spcPct val="155200"/>
              </a:lnSpc>
              <a:spcBef>
                <a:spcPts val="95"/>
              </a:spcBef>
            </a:pPr>
            <a:r>
              <a:rPr sz="2325" b="1" spc="30" baseline="-25089" dirty="0">
                <a:latin typeface="Arial"/>
                <a:cs typeface="Arial"/>
              </a:rPr>
              <a:t>s</a:t>
            </a:r>
            <a:r>
              <a:rPr sz="1100" b="1" spc="-10" dirty="0">
                <a:latin typeface="Times New Roman"/>
                <a:cs typeface="Times New Roman"/>
              </a:rPr>
              <a:t>2  </a:t>
            </a:r>
            <a:r>
              <a:rPr sz="1550" b="1" spc="-25" dirty="0">
                <a:latin typeface="Arial"/>
                <a:cs typeface="Arial"/>
              </a:rPr>
              <a:t>n</a:t>
            </a:r>
            <a:endParaRPr sz="1550">
              <a:latin typeface="Arial"/>
              <a:cs typeface="Arial"/>
            </a:endParaRPr>
          </a:p>
        </p:txBody>
      </p:sp>
      <p:sp>
        <p:nvSpPr>
          <p:cNvPr id="25" name="object 25"/>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26" name="object 26"/>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29</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287016" y="1008076"/>
            <a:ext cx="7834630" cy="1123315"/>
          </a:xfrm>
          <a:prstGeom prst="rect">
            <a:avLst/>
          </a:prstGeom>
        </p:spPr>
        <p:txBody>
          <a:bodyPr vert="horz" wrap="square" lIns="0" tIns="12700" rIns="0" bIns="0" rtlCol="0">
            <a:spAutoFit/>
          </a:bodyPr>
          <a:lstStyle/>
          <a:p>
            <a:pPr marL="12700" marR="5080" algn="just">
              <a:spcBef>
                <a:spcPts val="100"/>
              </a:spcBef>
            </a:pPr>
            <a:r>
              <a:rPr dirty="0">
                <a:latin typeface="Arial"/>
                <a:cs typeface="Arial"/>
              </a:rPr>
              <a:t>On </a:t>
            </a:r>
            <a:r>
              <a:rPr spc="-5" dirty="0">
                <a:latin typeface="Arial"/>
                <a:cs typeface="Arial"/>
              </a:rPr>
              <a:t>souhaite évaluer l’intérêt </a:t>
            </a:r>
            <a:r>
              <a:rPr spc="-10" dirty="0">
                <a:latin typeface="Arial"/>
                <a:cs typeface="Arial"/>
              </a:rPr>
              <a:t>d’une </a:t>
            </a:r>
            <a:r>
              <a:rPr spc="-5" dirty="0">
                <a:latin typeface="Arial"/>
                <a:cs typeface="Arial"/>
              </a:rPr>
              <a:t>substance </a:t>
            </a:r>
            <a:r>
              <a:rPr dirty="0">
                <a:latin typeface="Arial"/>
                <a:cs typeface="Arial"/>
              </a:rPr>
              <a:t>S </a:t>
            </a:r>
            <a:r>
              <a:rPr spc="-5" dirty="0">
                <a:latin typeface="Arial"/>
                <a:cs typeface="Arial"/>
              </a:rPr>
              <a:t>capable </a:t>
            </a:r>
            <a:r>
              <a:rPr dirty="0">
                <a:latin typeface="Arial"/>
                <a:cs typeface="Arial"/>
              </a:rPr>
              <a:t>de </a:t>
            </a:r>
            <a:r>
              <a:rPr spc="-5" dirty="0">
                <a:latin typeface="Arial"/>
                <a:cs typeface="Arial"/>
              </a:rPr>
              <a:t>désintoxiquer les  fumeurs. </a:t>
            </a:r>
            <a:r>
              <a:rPr dirty="0">
                <a:latin typeface="Arial"/>
                <a:cs typeface="Arial"/>
              </a:rPr>
              <a:t>On </a:t>
            </a:r>
            <a:r>
              <a:rPr spc="-5" dirty="0">
                <a:latin typeface="Arial"/>
                <a:cs typeface="Arial"/>
              </a:rPr>
              <a:t>constitue par </a:t>
            </a:r>
            <a:r>
              <a:rPr spc="-35" dirty="0">
                <a:latin typeface="Arial"/>
                <a:cs typeface="Arial"/>
              </a:rPr>
              <a:t>T.A.S. </a:t>
            </a:r>
            <a:r>
              <a:rPr spc="-5" dirty="0">
                <a:latin typeface="Arial"/>
                <a:cs typeface="Arial"/>
              </a:rPr>
              <a:t>2 groupes de 40 fumeurs, un reçoit S,  l’autre reçoit un placebo </a:t>
            </a:r>
            <a:r>
              <a:rPr spc="-114" dirty="0">
                <a:latin typeface="Arial"/>
                <a:cs typeface="Arial"/>
              </a:rPr>
              <a:t>P. </a:t>
            </a:r>
            <a:r>
              <a:rPr spc="-5" dirty="0">
                <a:latin typeface="Arial"/>
                <a:cs typeface="Arial"/>
              </a:rPr>
              <a:t>Le traitement dure 2 mois pour les 2 groupes. </a:t>
            </a:r>
            <a:r>
              <a:rPr spc="-10" dirty="0">
                <a:latin typeface="Arial"/>
                <a:cs typeface="Arial"/>
              </a:rPr>
              <a:t>La  </a:t>
            </a:r>
            <a:r>
              <a:rPr spc="-5" dirty="0">
                <a:latin typeface="Arial"/>
                <a:cs typeface="Arial"/>
              </a:rPr>
              <a:t>consommation de cig/jours (C) </a:t>
            </a:r>
            <a:r>
              <a:rPr dirty="0">
                <a:latin typeface="Arial"/>
                <a:cs typeface="Arial"/>
              </a:rPr>
              <a:t>est </a:t>
            </a:r>
            <a:r>
              <a:rPr spc="-5" dirty="0">
                <a:latin typeface="Arial"/>
                <a:cs typeface="Arial"/>
              </a:rPr>
              <a:t>notée avant et après</a:t>
            </a:r>
            <a:r>
              <a:rPr spc="95" dirty="0">
                <a:latin typeface="Arial"/>
                <a:cs typeface="Arial"/>
              </a:rPr>
              <a:t> </a:t>
            </a:r>
            <a:r>
              <a:rPr spc="-5" dirty="0">
                <a:latin typeface="Arial"/>
                <a:cs typeface="Arial"/>
              </a:rPr>
              <a:t>traitement.</a:t>
            </a:r>
            <a:endParaRPr>
              <a:latin typeface="Arial"/>
              <a:cs typeface="Arial"/>
            </a:endParaRPr>
          </a:p>
        </p:txBody>
      </p:sp>
      <p:graphicFrame>
        <p:nvGraphicFramePr>
          <p:cNvPr id="8" name="object 8"/>
          <p:cNvGraphicFramePr>
            <a:graphicFrameLocks noGrp="1"/>
          </p:cNvGraphicFramePr>
          <p:nvPr/>
        </p:nvGraphicFramePr>
        <p:xfrm>
          <a:off x="3849687" y="2406713"/>
          <a:ext cx="4824094" cy="3417824"/>
        </p:xfrm>
        <a:graphic>
          <a:graphicData uri="http://schemas.openxmlformats.org/drawingml/2006/table">
            <a:tbl>
              <a:tblPr firstRow="1" bandRow="1">
                <a:tableStyleId>{2D5ABB26-0587-4C30-8999-92F81FD0307C}</a:tableStyleId>
              </a:tblPr>
              <a:tblGrid>
                <a:gridCol w="1765300">
                  <a:extLst>
                    <a:ext uri="{9D8B030D-6E8A-4147-A177-3AD203B41FA5}">
                      <a16:colId xmlns:a16="http://schemas.microsoft.com/office/drawing/2014/main" val="20000"/>
                    </a:ext>
                  </a:extLst>
                </a:gridCol>
                <a:gridCol w="719455">
                  <a:extLst>
                    <a:ext uri="{9D8B030D-6E8A-4147-A177-3AD203B41FA5}">
                      <a16:colId xmlns:a16="http://schemas.microsoft.com/office/drawing/2014/main" val="20001"/>
                    </a:ext>
                  </a:extLst>
                </a:gridCol>
                <a:gridCol w="755650">
                  <a:extLst>
                    <a:ext uri="{9D8B030D-6E8A-4147-A177-3AD203B41FA5}">
                      <a16:colId xmlns:a16="http://schemas.microsoft.com/office/drawing/2014/main" val="20002"/>
                    </a:ext>
                  </a:extLst>
                </a:gridCol>
                <a:gridCol w="791844">
                  <a:extLst>
                    <a:ext uri="{9D8B030D-6E8A-4147-A177-3AD203B41FA5}">
                      <a16:colId xmlns:a16="http://schemas.microsoft.com/office/drawing/2014/main" val="20003"/>
                    </a:ext>
                  </a:extLst>
                </a:gridCol>
                <a:gridCol w="791845">
                  <a:extLst>
                    <a:ext uri="{9D8B030D-6E8A-4147-A177-3AD203B41FA5}">
                      <a16:colId xmlns:a16="http://schemas.microsoft.com/office/drawing/2014/main" val="20004"/>
                    </a:ext>
                  </a:extLst>
                </a:gridCol>
              </a:tblGrid>
              <a:tr h="684149">
                <a:tc rowSpan="2">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gridSpan="2">
                  <a:txBody>
                    <a:bodyPr/>
                    <a:lstStyle/>
                    <a:p>
                      <a:pPr marL="264795">
                        <a:lnSpc>
                          <a:spcPct val="100000"/>
                        </a:lnSpc>
                        <a:spcBef>
                          <a:spcPts val="310"/>
                        </a:spcBef>
                      </a:pPr>
                      <a:r>
                        <a:rPr sz="1900" b="1" spc="-5" dirty="0">
                          <a:latin typeface="Arial"/>
                          <a:cs typeface="Arial"/>
                        </a:rPr>
                        <a:t>S</a:t>
                      </a:r>
                      <a:r>
                        <a:rPr sz="1900" b="1" spc="-25" dirty="0">
                          <a:latin typeface="Arial"/>
                          <a:cs typeface="Arial"/>
                        </a:rPr>
                        <a:t> </a:t>
                      </a:r>
                      <a:r>
                        <a:rPr sz="1900" b="1" spc="-5" dirty="0">
                          <a:latin typeface="Arial"/>
                          <a:cs typeface="Arial"/>
                        </a:rPr>
                        <a:t>(n=40)</a:t>
                      </a:r>
                      <a:endParaRPr sz="1900">
                        <a:latin typeface="Arial"/>
                        <a:cs typeface="Arial"/>
                      </a:endParaRPr>
                    </a:p>
                  </a:txBody>
                  <a:tcPr marL="0" marR="0" marT="3937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gridSpan="2">
                  <a:txBody>
                    <a:bodyPr/>
                    <a:lstStyle/>
                    <a:p>
                      <a:pPr marL="322580">
                        <a:lnSpc>
                          <a:spcPct val="100000"/>
                        </a:lnSpc>
                        <a:spcBef>
                          <a:spcPts val="310"/>
                        </a:spcBef>
                      </a:pPr>
                      <a:r>
                        <a:rPr sz="1900" b="1" spc="-5" dirty="0">
                          <a:latin typeface="Arial"/>
                          <a:cs typeface="Arial"/>
                        </a:rPr>
                        <a:t>P</a:t>
                      </a:r>
                      <a:r>
                        <a:rPr sz="1900" b="1" spc="-60" dirty="0">
                          <a:latin typeface="Arial"/>
                          <a:cs typeface="Arial"/>
                        </a:rPr>
                        <a:t> </a:t>
                      </a:r>
                      <a:r>
                        <a:rPr sz="1900" b="1" spc="-5" dirty="0">
                          <a:latin typeface="Arial"/>
                          <a:cs typeface="Arial"/>
                        </a:rPr>
                        <a:t>(n=40)</a:t>
                      </a:r>
                      <a:endParaRPr sz="1900">
                        <a:latin typeface="Arial"/>
                        <a:cs typeface="Arial"/>
                      </a:endParaRPr>
                    </a:p>
                  </a:txBody>
                  <a:tcPr marL="0" marR="0" marT="3937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682625">
                <a:tc vMerge="1">
                  <a:txBody>
                    <a:bodyPr/>
                    <a:lstStyle/>
                    <a:p>
                      <a:endParaRPr/>
                    </a:p>
                  </a:txBody>
                  <a:tcPr marL="0" marR="0" marT="0" marB="0">
                    <a:lnR w="28575">
                      <a:solidFill>
                        <a:srgbClr val="000000"/>
                      </a:solidFill>
                      <a:prstDash val="solid"/>
                    </a:lnR>
                    <a:lnB w="28575">
                      <a:solidFill>
                        <a:srgbClr val="000000"/>
                      </a:solidFill>
                      <a:prstDash val="solid"/>
                    </a:lnB>
                  </a:tcPr>
                </a:tc>
                <a:tc>
                  <a:txBody>
                    <a:bodyPr/>
                    <a:lstStyle/>
                    <a:p>
                      <a:pPr marL="635" algn="ctr">
                        <a:lnSpc>
                          <a:spcPct val="100000"/>
                        </a:lnSpc>
                        <a:spcBef>
                          <a:spcPts val="315"/>
                        </a:spcBef>
                      </a:pPr>
                      <a:r>
                        <a:rPr sz="1900" b="1" spc="-5" dirty="0">
                          <a:latin typeface="Arial"/>
                          <a:cs typeface="Arial"/>
                        </a:rPr>
                        <a:t>m</a:t>
                      </a:r>
                      <a:r>
                        <a:rPr sz="1875" b="1" spc="-7" baseline="-20000" dirty="0">
                          <a:latin typeface="Arial"/>
                          <a:cs typeface="Arial"/>
                        </a:rPr>
                        <a:t>1</a:t>
                      </a:r>
                      <a:endParaRPr sz="1875" baseline="-20000">
                        <a:latin typeface="Arial"/>
                        <a:cs typeface="Arial"/>
                      </a:endParaRPr>
                    </a:p>
                  </a:txBody>
                  <a:tcPr marL="0" marR="0" marT="4000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ts val="2020"/>
                        </a:lnSpc>
                      </a:pPr>
                      <a:r>
                        <a:rPr sz="2850" b="1" spc="7" baseline="-17543" dirty="0">
                          <a:latin typeface="Arial"/>
                          <a:cs typeface="Arial"/>
                        </a:rPr>
                        <a:t>s</a:t>
                      </a:r>
                      <a:r>
                        <a:rPr sz="1875" b="1" spc="7" baseline="-46666" dirty="0">
                          <a:latin typeface="Arial"/>
                          <a:cs typeface="Arial"/>
                        </a:rPr>
                        <a:t>1</a:t>
                      </a:r>
                      <a:r>
                        <a:rPr sz="1250" b="1" spc="5" dirty="0">
                          <a:latin typeface="Arial"/>
                          <a:cs typeface="Arial"/>
                        </a:rPr>
                        <a:t>2</a:t>
                      </a:r>
                      <a:endParaRPr sz="1250">
                        <a:latin typeface="Arial"/>
                        <a:cs typeface="Arial"/>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05" algn="ctr">
                        <a:lnSpc>
                          <a:spcPct val="100000"/>
                        </a:lnSpc>
                        <a:spcBef>
                          <a:spcPts val="315"/>
                        </a:spcBef>
                      </a:pPr>
                      <a:r>
                        <a:rPr sz="1900" b="1" spc="-5" dirty="0">
                          <a:latin typeface="Arial"/>
                          <a:cs typeface="Arial"/>
                        </a:rPr>
                        <a:t>m</a:t>
                      </a:r>
                      <a:r>
                        <a:rPr sz="1875" b="1" spc="-7" baseline="-20000" dirty="0">
                          <a:latin typeface="Arial"/>
                          <a:cs typeface="Arial"/>
                        </a:rPr>
                        <a:t>2</a:t>
                      </a:r>
                      <a:endParaRPr sz="1875" baseline="-20000">
                        <a:latin typeface="Arial"/>
                        <a:cs typeface="Arial"/>
                      </a:endParaRPr>
                    </a:p>
                  </a:txBody>
                  <a:tcPr marL="0" marR="0" marT="4000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635" algn="ctr">
                        <a:lnSpc>
                          <a:spcPts val="2020"/>
                        </a:lnSpc>
                      </a:pPr>
                      <a:r>
                        <a:rPr sz="2850" b="1" spc="7" baseline="-17543" dirty="0">
                          <a:latin typeface="Arial"/>
                          <a:cs typeface="Arial"/>
                        </a:rPr>
                        <a:t>s</a:t>
                      </a:r>
                      <a:r>
                        <a:rPr sz="1875" b="1" spc="7" baseline="-46666" dirty="0">
                          <a:latin typeface="Arial"/>
                          <a:cs typeface="Arial"/>
                        </a:rPr>
                        <a:t>2</a:t>
                      </a:r>
                      <a:r>
                        <a:rPr sz="1250" b="1" spc="5" dirty="0">
                          <a:latin typeface="Arial"/>
                          <a:cs typeface="Arial"/>
                        </a:rPr>
                        <a:t>2</a:t>
                      </a:r>
                      <a:endParaRPr sz="1250">
                        <a:latin typeface="Arial"/>
                        <a:cs typeface="Arial"/>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extLst>
                  <a:ext uri="{0D108BD9-81ED-4DB2-BD59-A6C34878D82A}">
                    <a16:rowId xmlns:a16="http://schemas.microsoft.com/office/drawing/2014/main" val="10001"/>
                  </a:ext>
                </a:extLst>
              </a:tr>
              <a:tr h="684276">
                <a:tc>
                  <a:txBody>
                    <a:bodyPr/>
                    <a:lstStyle/>
                    <a:p>
                      <a:pPr marL="331470">
                        <a:lnSpc>
                          <a:spcPct val="100000"/>
                        </a:lnSpc>
                        <a:spcBef>
                          <a:spcPts val="1505"/>
                        </a:spcBef>
                      </a:pPr>
                      <a:r>
                        <a:rPr sz="1900" b="1" spc="-5" dirty="0">
                          <a:latin typeface="Arial"/>
                          <a:cs typeface="Arial"/>
                        </a:rPr>
                        <a:t>C </a:t>
                      </a:r>
                      <a:r>
                        <a:rPr sz="1900" b="1" spc="-10" dirty="0">
                          <a:latin typeface="Arial"/>
                          <a:cs typeface="Arial"/>
                        </a:rPr>
                        <a:t>avant</a:t>
                      </a:r>
                      <a:r>
                        <a:rPr sz="1900" b="1" spc="35" dirty="0">
                          <a:latin typeface="Arial"/>
                          <a:cs typeface="Arial"/>
                        </a:rPr>
                        <a:t> </a:t>
                      </a:r>
                      <a:r>
                        <a:rPr sz="1900" b="1" spc="-5" dirty="0">
                          <a:latin typeface="Arial"/>
                          <a:cs typeface="Arial"/>
                        </a:rPr>
                        <a:t>tt</a:t>
                      </a:r>
                      <a:endParaRPr sz="1900">
                        <a:latin typeface="Arial"/>
                        <a:cs typeface="Arial"/>
                      </a:endParaRPr>
                    </a:p>
                  </a:txBody>
                  <a:tcPr marL="0" marR="0" marT="19113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1505"/>
                        </a:spcBef>
                      </a:pPr>
                      <a:r>
                        <a:rPr sz="1900" b="1" spc="-5" dirty="0">
                          <a:latin typeface="Arial"/>
                          <a:cs typeface="Arial"/>
                        </a:rPr>
                        <a:t>19,5</a:t>
                      </a:r>
                      <a:endParaRPr sz="1900">
                        <a:latin typeface="Arial"/>
                        <a:cs typeface="Arial"/>
                      </a:endParaRPr>
                    </a:p>
                  </a:txBody>
                  <a:tcPr marL="0" marR="0" marT="19113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505"/>
                        </a:spcBef>
                      </a:pPr>
                      <a:r>
                        <a:rPr sz="1900" b="1" spc="-5" dirty="0">
                          <a:latin typeface="Arial"/>
                          <a:cs typeface="Arial"/>
                        </a:rPr>
                        <a:t>54,2</a:t>
                      </a:r>
                      <a:endParaRPr sz="1900">
                        <a:latin typeface="Arial"/>
                        <a:cs typeface="Arial"/>
                      </a:endParaRPr>
                    </a:p>
                  </a:txBody>
                  <a:tcPr marL="0" marR="0" marT="19113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505"/>
                        </a:spcBef>
                      </a:pPr>
                      <a:r>
                        <a:rPr sz="1900" b="1" spc="-5" dirty="0">
                          <a:latin typeface="Arial"/>
                          <a:cs typeface="Arial"/>
                        </a:rPr>
                        <a:t>16,5</a:t>
                      </a:r>
                      <a:endParaRPr sz="1900">
                        <a:latin typeface="Arial"/>
                        <a:cs typeface="Arial"/>
                      </a:endParaRPr>
                    </a:p>
                  </a:txBody>
                  <a:tcPr marL="0" marR="0" marT="19113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505"/>
                        </a:spcBef>
                      </a:pPr>
                      <a:r>
                        <a:rPr sz="1900" b="1" spc="-5" dirty="0">
                          <a:latin typeface="Arial"/>
                          <a:cs typeface="Arial"/>
                        </a:rPr>
                        <a:t>35,6</a:t>
                      </a:r>
                      <a:endParaRPr sz="1900">
                        <a:latin typeface="Arial"/>
                        <a:cs typeface="Arial"/>
                      </a:endParaRPr>
                    </a:p>
                  </a:txBody>
                  <a:tcPr marL="0" marR="0" marT="19113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682625">
                <a:tc>
                  <a:txBody>
                    <a:bodyPr/>
                    <a:lstStyle/>
                    <a:p>
                      <a:pPr marL="325755">
                        <a:lnSpc>
                          <a:spcPct val="100000"/>
                        </a:lnSpc>
                        <a:spcBef>
                          <a:spcPts val="1500"/>
                        </a:spcBef>
                      </a:pPr>
                      <a:r>
                        <a:rPr sz="1900" b="1" spc="-5" dirty="0">
                          <a:latin typeface="Arial"/>
                          <a:cs typeface="Arial"/>
                        </a:rPr>
                        <a:t>C après tt</a:t>
                      </a:r>
                      <a:endParaRPr sz="1900">
                        <a:latin typeface="Arial"/>
                        <a:cs typeface="Arial"/>
                      </a:endParaRPr>
                    </a:p>
                  </a:txBody>
                  <a:tcPr marL="0" marR="0" marT="190500"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1500"/>
                        </a:spcBef>
                      </a:pPr>
                      <a:r>
                        <a:rPr sz="1900" b="1" spc="-5" dirty="0">
                          <a:latin typeface="Arial"/>
                          <a:cs typeface="Arial"/>
                        </a:rPr>
                        <a:t>5,4</a:t>
                      </a:r>
                      <a:endParaRPr sz="1900">
                        <a:latin typeface="Arial"/>
                        <a:cs typeface="Arial"/>
                      </a:endParaRPr>
                    </a:p>
                  </a:txBody>
                  <a:tcPr marL="0" marR="0" marT="19050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500"/>
                        </a:spcBef>
                      </a:pPr>
                      <a:r>
                        <a:rPr sz="1900" b="1" spc="-5" dirty="0">
                          <a:latin typeface="Arial"/>
                          <a:cs typeface="Arial"/>
                        </a:rPr>
                        <a:t>30,4</a:t>
                      </a:r>
                      <a:endParaRPr sz="1900">
                        <a:latin typeface="Arial"/>
                        <a:cs typeface="Arial"/>
                      </a:endParaRPr>
                    </a:p>
                  </a:txBody>
                  <a:tcPr marL="0" marR="0" marT="19050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500"/>
                        </a:spcBef>
                      </a:pPr>
                      <a:r>
                        <a:rPr sz="1900" b="1" spc="-5" dirty="0">
                          <a:latin typeface="Arial"/>
                          <a:cs typeface="Arial"/>
                        </a:rPr>
                        <a:t>3,8</a:t>
                      </a:r>
                      <a:endParaRPr sz="1900">
                        <a:latin typeface="Arial"/>
                        <a:cs typeface="Arial"/>
                      </a:endParaRPr>
                    </a:p>
                  </a:txBody>
                  <a:tcPr marL="0" marR="0" marT="19050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500"/>
                        </a:spcBef>
                      </a:pPr>
                      <a:r>
                        <a:rPr sz="1900" b="1" spc="-5" dirty="0">
                          <a:latin typeface="Arial"/>
                          <a:cs typeface="Arial"/>
                        </a:rPr>
                        <a:t>20,1</a:t>
                      </a:r>
                      <a:endParaRPr sz="1900">
                        <a:latin typeface="Arial"/>
                        <a:cs typeface="Arial"/>
                      </a:endParaRPr>
                    </a:p>
                  </a:txBody>
                  <a:tcPr marL="0" marR="0" marT="19050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684149">
                <a:tc>
                  <a:txBody>
                    <a:bodyPr/>
                    <a:lstStyle/>
                    <a:p>
                      <a:pPr marL="635" algn="ctr">
                        <a:lnSpc>
                          <a:spcPct val="100000"/>
                        </a:lnSpc>
                        <a:spcBef>
                          <a:spcPts val="370"/>
                        </a:spcBef>
                      </a:pPr>
                      <a:r>
                        <a:rPr sz="1900" b="1" spc="-15" dirty="0">
                          <a:latin typeface="Arial"/>
                          <a:cs typeface="Arial"/>
                        </a:rPr>
                        <a:t>Variation</a:t>
                      </a:r>
                      <a:r>
                        <a:rPr sz="1900" b="1" spc="-10" dirty="0">
                          <a:latin typeface="Arial"/>
                          <a:cs typeface="Arial"/>
                        </a:rPr>
                        <a:t> </a:t>
                      </a:r>
                      <a:r>
                        <a:rPr sz="1900" b="1" spc="-5" dirty="0">
                          <a:latin typeface="Arial"/>
                          <a:cs typeface="Arial"/>
                        </a:rPr>
                        <a:t>de</a:t>
                      </a:r>
                      <a:endParaRPr sz="1900">
                        <a:latin typeface="Arial"/>
                        <a:cs typeface="Arial"/>
                      </a:endParaRPr>
                    </a:p>
                    <a:p>
                      <a:pPr marL="1270" algn="ctr">
                        <a:lnSpc>
                          <a:spcPct val="100000"/>
                        </a:lnSpc>
                      </a:pPr>
                      <a:r>
                        <a:rPr sz="1900" b="1" dirty="0">
                          <a:latin typeface="Arial"/>
                          <a:cs typeface="Arial"/>
                        </a:rPr>
                        <a:t>C</a:t>
                      </a:r>
                      <a:endParaRPr sz="1900">
                        <a:latin typeface="Arial"/>
                        <a:cs typeface="Arial"/>
                      </a:endParaRPr>
                    </a:p>
                  </a:txBody>
                  <a:tcPr marL="0" marR="0" marT="46990" marB="0">
                    <a:lnL w="28575">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ct val="100000"/>
                        </a:lnSpc>
                        <a:spcBef>
                          <a:spcPts val="1510"/>
                        </a:spcBef>
                      </a:pPr>
                      <a:r>
                        <a:rPr sz="1900" b="1" spc="-5" dirty="0">
                          <a:latin typeface="Arial"/>
                          <a:cs typeface="Arial"/>
                        </a:rPr>
                        <a:t>14,1</a:t>
                      </a:r>
                      <a:endParaRPr sz="1900">
                        <a:latin typeface="Arial"/>
                        <a:cs typeface="Arial"/>
                      </a:endParaRPr>
                    </a:p>
                  </a:txBody>
                  <a:tcPr marL="0" marR="0" marT="1917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1510"/>
                        </a:spcBef>
                      </a:pPr>
                      <a:r>
                        <a:rPr sz="1900" b="1" spc="-5" dirty="0">
                          <a:latin typeface="Arial"/>
                          <a:cs typeface="Arial"/>
                        </a:rPr>
                        <a:t>9,1</a:t>
                      </a:r>
                      <a:endParaRPr sz="1900">
                        <a:latin typeface="Arial"/>
                        <a:cs typeface="Arial"/>
                      </a:endParaRPr>
                    </a:p>
                  </a:txBody>
                  <a:tcPr marL="0" marR="0" marT="19177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1510"/>
                        </a:spcBef>
                      </a:pPr>
                      <a:r>
                        <a:rPr sz="1900" b="1" spc="-5" dirty="0">
                          <a:latin typeface="Arial"/>
                          <a:cs typeface="Arial"/>
                        </a:rPr>
                        <a:t>12,7</a:t>
                      </a:r>
                      <a:endParaRPr sz="1900">
                        <a:latin typeface="Arial"/>
                        <a:cs typeface="Arial"/>
                      </a:endParaRPr>
                    </a:p>
                  </a:txBody>
                  <a:tcPr marL="0" marR="0" marT="1917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1510"/>
                        </a:spcBef>
                      </a:pPr>
                      <a:r>
                        <a:rPr sz="1900" b="1" spc="-5" dirty="0">
                          <a:latin typeface="Arial"/>
                          <a:cs typeface="Arial"/>
                        </a:rPr>
                        <a:t>8,9</a:t>
                      </a:r>
                      <a:endParaRPr sz="1900">
                        <a:latin typeface="Arial"/>
                        <a:cs typeface="Arial"/>
                      </a:endParaRPr>
                    </a:p>
                  </a:txBody>
                  <a:tcPr marL="0" marR="0" marT="19177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4"/>
                  </a:ext>
                </a:extLst>
              </a:tr>
            </a:tbl>
          </a:graphicData>
        </a:graphic>
      </p:graphicFrame>
      <p:sp>
        <p:nvSpPr>
          <p:cNvPr id="10" name="object 10"/>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1" name="object 11"/>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30</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8" name="object 8"/>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graphicFrame>
        <p:nvGraphicFramePr>
          <p:cNvPr id="9" name="object 9"/>
          <p:cNvGraphicFramePr>
            <a:graphicFrameLocks noGrp="1"/>
          </p:cNvGraphicFramePr>
          <p:nvPr/>
        </p:nvGraphicFramePr>
        <p:xfrm>
          <a:off x="3344862" y="773113"/>
          <a:ext cx="4968238" cy="2736847"/>
        </p:xfrm>
        <a:graphic>
          <a:graphicData uri="http://schemas.openxmlformats.org/drawingml/2006/table">
            <a:tbl>
              <a:tblPr firstRow="1" bandRow="1">
                <a:tableStyleId>{2D5ABB26-0587-4C30-8999-92F81FD0307C}</a:tableStyleId>
              </a:tblPr>
              <a:tblGrid>
                <a:gridCol w="1948814">
                  <a:extLst>
                    <a:ext uri="{9D8B030D-6E8A-4147-A177-3AD203B41FA5}">
                      <a16:colId xmlns:a16="http://schemas.microsoft.com/office/drawing/2014/main" val="20000"/>
                    </a:ext>
                  </a:extLst>
                </a:gridCol>
                <a:gridCol w="793750">
                  <a:extLst>
                    <a:ext uri="{9D8B030D-6E8A-4147-A177-3AD203B41FA5}">
                      <a16:colId xmlns:a16="http://schemas.microsoft.com/office/drawing/2014/main" val="20001"/>
                    </a:ext>
                  </a:extLst>
                </a:gridCol>
                <a:gridCol w="715010">
                  <a:extLst>
                    <a:ext uri="{9D8B030D-6E8A-4147-A177-3AD203B41FA5}">
                      <a16:colId xmlns:a16="http://schemas.microsoft.com/office/drawing/2014/main" val="20002"/>
                    </a:ext>
                  </a:extLst>
                </a:gridCol>
                <a:gridCol w="715010">
                  <a:extLst>
                    <a:ext uri="{9D8B030D-6E8A-4147-A177-3AD203B41FA5}">
                      <a16:colId xmlns:a16="http://schemas.microsoft.com/office/drawing/2014/main" val="20003"/>
                    </a:ext>
                  </a:extLst>
                </a:gridCol>
                <a:gridCol w="795654">
                  <a:extLst>
                    <a:ext uri="{9D8B030D-6E8A-4147-A177-3AD203B41FA5}">
                      <a16:colId xmlns:a16="http://schemas.microsoft.com/office/drawing/2014/main" val="20004"/>
                    </a:ext>
                  </a:extLst>
                </a:gridCol>
              </a:tblGrid>
              <a:tr h="547877">
                <a:tc rowSpan="2">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gridSpan="2">
                  <a:txBody>
                    <a:bodyPr/>
                    <a:lstStyle/>
                    <a:p>
                      <a:pPr marL="282575">
                        <a:lnSpc>
                          <a:spcPct val="100000"/>
                        </a:lnSpc>
                        <a:spcBef>
                          <a:spcPts val="310"/>
                        </a:spcBef>
                      </a:pPr>
                      <a:r>
                        <a:rPr sz="1900" b="1" spc="-5" dirty="0">
                          <a:latin typeface="Arial"/>
                          <a:cs typeface="Arial"/>
                        </a:rPr>
                        <a:t>S</a:t>
                      </a:r>
                      <a:r>
                        <a:rPr sz="1900" b="1" spc="-25" dirty="0">
                          <a:latin typeface="Arial"/>
                          <a:cs typeface="Arial"/>
                        </a:rPr>
                        <a:t> </a:t>
                      </a:r>
                      <a:r>
                        <a:rPr sz="1900" b="1" spc="-5" dirty="0">
                          <a:latin typeface="Arial"/>
                          <a:cs typeface="Arial"/>
                        </a:rPr>
                        <a:t>(n=40)</a:t>
                      </a:r>
                      <a:endParaRPr sz="1900">
                        <a:latin typeface="Arial"/>
                        <a:cs typeface="Arial"/>
                      </a:endParaRPr>
                    </a:p>
                  </a:txBody>
                  <a:tcPr marL="0" marR="0" marT="3937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gridSpan="2">
                  <a:txBody>
                    <a:bodyPr/>
                    <a:lstStyle/>
                    <a:p>
                      <a:pPr marL="285750">
                        <a:lnSpc>
                          <a:spcPct val="100000"/>
                        </a:lnSpc>
                        <a:spcBef>
                          <a:spcPts val="310"/>
                        </a:spcBef>
                      </a:pPr>
                      <a:r>
                        <a:rPr sz="1900" b="1" spc="-5" dirty="0">
                          <a:latin typeface="Arial"/>
                          <a:cs typeface="Arial"/>
                        </a:rPr>
                        <a:t>P</a:t>
                      </a:r>
                      <a:r>
                        <a:rPr sz="1900" b="1" spc="-60" dirty="0">
                          <a:latin typeface="Arial"/>
                          <a:cs typeface="Arial"/>
                        </a:rPr>
                        <a:t> </a:t>
                      </a:r>
                      <a:r>
                        <a:rPr sz="1900" b="1" spc="-5" dirty="0">
                          <a:latin typeface="Arial"/>
                          <a:cs typeface="Arial"/>
                        </a:rPr>
                        <a:t>(n=40)</a:t>
                      </a:r>
                      <a:endParaRPr sz="1900">
                        <a:latin typeface="Arial"/>
                        <a:cs typeface="Arial"/>
                      </a:endParaRPr>
                    </a:p>
                  </a:txBody>
                  <a:tcPr marL="0" marR="0" marT="3937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546608">
                <a:tc vMerge="1">
                  <a:txBody>
                    <a:bodyPr/>
                    <a:lstStyle/>
                    <a:p>
                      <a:endParaRPr/>
                    </a:p>
                  </a:txBody>
                  <a:tcPr marL="0" marR="0" marT="0" marB="0">
                    <a:lnR w="28575">
                      <a:solidFill>
                        <a:srgbClr val="000000"/>
                      </a:solidFill>
                      <a:prstDash val="solid"/>
                    </a:lnR>
                    <a:lnB w="28575">
                      <a:solidFill>
                        <a:srgbClr val="000000"/>
                      </a:solidFill>
                      <a:prstDash val="solid"/>
                    </a:lnB>
                  </a:tcPr>
                </a:tc>
                <a:tc>
                  <a:txBody>
                    <a:bodyPr/>
                    <a:lstStyle/>
                    <a:p>
                      <a:pPr algn="ctr">
                        <a:lnSpc>
                          <a:spcPct val="100000"/>
                        </a:lnSpc>
                        <a:spcBef>
                          <a:spcPts val="310"/>
                        </a:spcBef>
                      </a:pPr>
                      <a:r>
                        <a:rPr sz="1900" b="1" spc="-5" dirty="0">
                          <a:latin typeface="Arial"/>
                          <a:cs typeface="Arial"/>
                        </a:rPr>
                        <a:t>m</a:t>
                      </a:r>
                      <a:r>
                        <a:rPr sz="1875" b="1" spc="-7" baseline="-20000" dirty="0">
                          <a:latin typeface="Arial"/>
                          <a:cs typeface="Arial"/>
                        </a:rPr>
                        <a:t>1</a:t>
                      </a:r>
                      <a:endParaRPr sz="1875" baseline="-200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ts val="2014"/>
                        </a:lnSpc>
                      </a:pPr>
                      <a:r>
                        <a:rPr sz="2850" b="1" spc="7" baseline="-17543" dirty="0">
                          <a:latin typeface="Arial"/>
                          <a:cs typeface="Arial"/>
                        </a:rPr>
                        <a:t>s</a:t>
                      </a:r>
                      <a:r>
                        <a:rPr sz="1875" b="1" spc="7" baseline="-46666" dirty="0">
                          <a:latin typeface="Arial"/>
                          <a:cs typeface="Arial"/>
                        </a:rPr>
                        <a:t>1</a:t>
                      </a:r>
                      <a:r>
                        <a:rPr sz="1250" b="1" spc="5" dirty="0">
                          <a:latin typeface="Arial"/>
                          <a:cs typeface="Arial"/>
                        </a:rPr>
                        <a:t>2</a:t>
                      </a:r>
                      <a:endParaRPr sz="1250">
                        <a:latin typeface="Arial"/>
                        <a:cs typeface="Arial"/>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05" algn="ctr">
                        <a:lnSpc>
                          <a:spcPct val="100000"/>
                        </a:lnSpc>
                        <a:spcBef>
                          <a:spcPts val="310"/>
                        </a:spcBef>
                      </a:pPr>
                      <a:r>
                        <a:rPr sz="1900" b="1" spc="-5" dirty="0">
                          <a:latin typeface="Arial"/>
                          <a:cs typeface="Arial"/>
                        </a:rPr>
                        <a:t>m</a:t>
                      </a:r>
                      <a:r>
                        <a:rPr sz="1875" b="1" spc="-7" baseline="-20000" dirty="0">
                          <a:latin typeface="Arial"/>
                          <a:cs typeface="Arial"/>
                        </a:rPr>
                        <a:t>2</a:t>
                      </a:r>
                      <a:endParaRPr sz="1875" baseline="-200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05" algn="ctr">
                        <a:lnSpc>
                          <a:spcPts val="2014"/>
                        </a:lnSpc>
                      </a:pPr>
                      <a:r>
                        <a:rPr sz="2850" b="1" spc="7" baseline="-17543" dirty="0">
                          <a:latin typeface="Arial"/>
                          <a:cs typeface="Arial"/>
                        </a:rPr>
                        <a:t>s</a:t>
                      </a:r>
                      <a:r>
                        <a:rPr sz="1875" b="1" spc="7" baseline="-46666" dirty="0">
                          <a:latin typeface="Arial"/>
                          <a:cs typeface="Arial"/>
                        </a:rPr>
                        <a:t>2</a:t>
                      </a:r>
                      <a:r>
                        <a:rPr sz="1250" b="1" spc="5" dirty="0">
                          <a:latin typeface="Arial"/>
                          <a:cs typeface="Arial"/>
                        </a:rPr>
                        <a:t>2</a:t>
                      </a:r>
                      <a:endParaRPr sz="1250">
                        <a:latin typeface="Arial"/>
                        <a:cs typeface="Arial"/>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extLst>
                  <a:ext uri="{0D108BD9-81ED-4DB2-BD59-A6C34878D82A}">
                    <a16:rowId xmlns:a16="http://schemas.microsoft.com/office/drawing/2014/main" val="10001"/>
                  </a:ext>
                </a:extLst>
              </a:tr>
              <a:tr h="547877">
                <a:tc>
                  <a:txBody>
                    <a:bodyPr/>
                    <a:lstStyle/>
                    <a:p>
                      <a:pPr algn="ctr">
                        <a:lnSpc>
                          <a:spcPct val="100000"/>
                        </a:lnSpc>
                        <a:spcBef>
                          <a:spcPts val="965"/>
                        </a:spcBef>
                      </a:pPr>
                      <a:r>
                        <a:rPr sz="1900" b="1" spc="-5" dirty="0">
                          <a:latin typeface="Arial"/>
                          <a:cs typeface="Arial"/>
                        </a:rPr>
                        <a:t>C </a:t>
                      </a:r>
                      <a:r>
                        <a:rPr sz="1900" b="1" spc="-10" dirty="0">
                          <a:latin typeface="Arial"/>
                          <a:cs typeface="Arial"/>
                        </a:rPr>
                        <a:t>avant</a:t>
                      </a:r>
                      <a:r>
                        <a:rPr sz="1900" b="1" spc="35" dirty="0">
                          <a:latin typeface="Arial"/>
                          <a:cs typeface="Arial"/>
                        </a:rPr>
                        <a:t> </a:t>
                      </a:r>
                      <a:r>
                        <a:rPr sz="1900" b="1" spc="-5" dirty="0">
                          <a:latin typeface="Arial"/>
                          <a:cs typeface="Arial"/>
                        </a:rPr>
                        <a:t>tt</a:t>
                      </a:r>
                      <a:endParaRPr sz="1900">
                        <a:latin typeface="Arial"/>
                        <a:cs typeface="Arial"/>
                      </a:endParaRPr>
                    </a:p>
                  </a:txBody>
                  <a:tcPr marL="0" marR="0" marT="12255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270" algn="ctr">
                        <a:lnSpc>
                          <a:spcPct val="100000"/>
                        </a:lnSpc>
                        <a:spcBef>
                          <a:spcPts val="965"/>
                        </a:spcBef>
                      </a:pPr>
                      <a:r>
                        <a:rPr sz="1900" b="1" spc="-5" dirty="0">
                          <a:latin typeface="Arial"/>
                          <a:cs typeface="Arial"/>
                        </a:rPr>
                        <a:t>19,5</a:t>
                      </a:r>
                      <a:endParaRPr sz="1900">
                        <a:latin typeface="Arial"/>
                        <a:cs typeface="Arial"/>
                      </a:endParaRPr>
                    </a:p>
                  </a:txBody>
                  <a:tcPr marL="0" marR="0" marT="12255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965"/>
                        </a:spcBef>
                      </a:pPr>
                      <a:r>
                        <a:rPr sz="1900" b="1" spc="-5" dirty="0">
                          <a:latin typeface="Arial"/>
                          <a:cs typeface="Arial"/>
                        </a:rPr>
                        <a:t>54,2</a:t>
                      </a:r>
                      <a:endParaRPr sz="1900">
                        <a:latin typeface="Arial"/>
                        <a:cs typeface="Arial"/>
                      </a:endParaRPr>
                    </a:p>
                  </a:txBody>
                  <a:tcPr marL="0" marR="0" marT="12255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965"/>
                        </a:spcBef>
                      </a:pPr>
                      <a:r>
                        <a:rPr sz="1900" b="1" spc="-5" dirty="0">
                          <a:latin typeface="Arial"/>
                          <a:cs typeface="Arial"/>
                        </a:rPr>
                        <a:t>16,5</a:t>
                      </a:r>
                      <a:endParaRPr sz="1900">
                        <a:latin typeface="Arial"/>
                        <a:cs typeface="Arial"/>
                      </a:endParaRPr>
                    </a:p>
                  </a:txBody>
                  <a:tcPr marL="0" marR="0" marT="12255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965"/>
                        </a:spcBef>
                      </a:pPr>
                      <a:r>
                        <a:rPr sz="1900" b="1" spc="-5" dirty="0">
                          <a:latin typeface="Arial"/>
                          <a:cs typeface="Arial"/>
                        </a:rPr>
                        <a:t>35,6</a:t>
                      </a:r>
                      <a:endParaRPr sz="1900">
                        <a:latin typeface="Arial"/>
                        <a:cs typeface="Arial"/>
                      </a:endParaRPr>
                    </a:p>
                  </a:txBody>
                  <a:tcPr marL="0" marR="0" marT="12255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46608">
                <a:tc>
                  <a:txBody>
                    <a:bodyPr/>
                    <a:lstStyle/>
                    <a:p>
                      <a:pPr algn="ctr">
                        <a:lnSpc>
                          <a:spcPct val="100000"/>
                        </a:lnSpc>
                        <a:spcBef>
                          <a:spcPts val="960"/>
                        </a:spcBef>
                      </a:pPr>
                      <a:r>
                        <a:rPr sz="1900" b="1" spc="-5" dirty="0">
                          <a:latin typeface="Arial"/>
                          <a:cs typeface="Arial"/>
                        </a:rPr>
                        <a:t>C après</a:t>
                      </a:r>
                      <a:r>
                        <a:rPr sz="1900" b="1" dirty="0">
                          <a:latin typeface="Arial"/>
                          <a:cs typeface="Arial"/>
                        </a:rPr>
                        <a:t> </a:t>
                      </a:r>
                      <a:r>
                        <a:rPr sz="1900" b="1" spc="-5" dirty="0">
                          <a:latin typeface="Arial"/>
                          <a:cs typeface="Arial"/>
                        </a:rPr>
                        <a:t>tt</a:t>
                      </a:r>
                      <a:endParaRPr sz="1900">
                        <a:latin typeface="Arial"/>
                        <a:cs typeface="Arial"/>
                      </a:endParaRPr>
                    </a:p>
                  </a:txBody>
                  <a:tcPr marL="0" marR="0" marT="121920"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1270" algn="ctr">
                        <a:lnSpc>
                          <a:spcPct val="100000"/>
                        </a:lnSpc>
                        <a:spcBef>
                          <a:spcPts val="960"/>
                        </a:spcBef>
                      </a:pPr>
                      <a:r>
                        <a:rPr sz="1900" b="1" spc="-5" dirty="0">
                          <a:latin typeface="Arial"/>
                          <a:cs typeface="Arial"/>
                        </a:rPr>
                        <a:t>5,4</a:t>
                      </a:r>
                      <a:endParaRPr sz="1900">
                        <a:latin typeface="Arial"/>
                        <a:cs typeface="Arial"/>
                      </a:endParaRPr>
                    </a:p>
                  </a:txBody>
                  <a:tcPr marL="0" marR="0" marT="12192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60"/>
                        </a:spcBef>
                      </a:pPr>
                      <a:r>
                        <a:rPr sz="1900" b="1" spc="-5" dirty="0">
                          <a:latin typeface="Arial"/>
                          <a:cs typeface="Arial"/>
                        </a:rPr>
                        <a:t>30,4</a:t>
                      </a:r>
                      <a:endParaRPr sz="1900">
                        <a:latin typeface="Arial"/>
                        <a:cs typeface="Arial"/>
                      </a:endParaRPr>
                    </a:p>
                  </a:txBody>
                  <a:tcPr marL="0" marR="0" marT="12192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60"/>
                        </a:spcBef>
                      </a:pPr>
                      <a:r>
                        <a:rPr sz="1900" b="1" spc="-5" dirty="0">
                          <a:latin typeface="Arial"/>
                          <a:cs typeface="Arial"/>
                        </a:rPr>
                        <a:t>3,8</a:t>
                      </a:r>
                      <a:endParaRPr sz="1900">
                        <a:latin typeface="Arial"/>
                        <a:cs typeface="Arial"/>
                      </a:endParaRPr>
                    </a:p>
                  </a:txBody>
                  <a:tcPr marL="0" marR="0" marT="12192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60"/>
                        </a:spcBef>
                      </a:pPr>
                      <a:r>
                        <a:rPr sz="1900" b="1" spc="-5" dirty="0">
                          <a:latin typeface="Arial"/>
                          <a:cs typeface="Arial"/>
                        </a:rPr>
                        <a:t>20,1</a:t>
                      </a:r>
                      <a:endParaRPr sz="1900">
                        <a:latin typeface="Arial"/>
                        <a:cs typeface="Arial"/>
                      </a:endParaRPr>
                    </a:p>
                  </a:txBody>
                  <a:tcPr marL="0" marR="0" marT="12192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547877">
                <a:tc>
                  <a:txBody>
                    <a:bodyPr/>
                    <a:lstStyle/>
                    <a:p>
                      <a:pPr algn="ctr">
                        <a:lnSpc>
                          <a:spcPct val="100000"/>
                        </a:lnSpc>
                        <a:spcBef>
                          <a:spcPts val="970"/>
                        </a:spcBef>
                      </a:pPr>
                      <a:r>
                        <a:rPr sz="1900" b="1" spc="-15" dirty="0">
                          <a:latin typeface="Arial"/>
                          <a:cs typeface="Arial"/>
                        </a:rPr>
                        <a:t>Variation </a:t>
                      </a:r>
                      <a:r>
                        <a:rPr sz="1900" b="1" spc="-5" dirty="0">
                          <a:latin typeface="Arial"/>
                          <a:cs typeface="Arial"/>
                        </a:rPr>
                        <a:t>de C</a:t>
                      </a:r>
                      <a:endParaRPr sz="1900">
                        <a:latin typeface="Arial"/>
                        <a:cs typeface="Arial"/>
                      </a:endParaRPr>
                    </a:p>
                  </a:txBody>
                  <a:tcPr marL="0" marR="0" marT="123190" marB="0">
                    <a:lnL w="28575">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270" algn="ctr">
                        <a:lnSpc>
                          <a:spcPct val="100000"/>
                        </a:lnSpc>
                        <a:spcBef>
                          <a:spcPts val="970"/>
                        </a:spcBef>
                      </a:pPr>
                      <a:r>
                        <a:rPr sz="1900" b="1" spc="-5" dirty="0">
                          <a:latin typeface="Arial"/>
                          <a:cs typeface="Arial"/>
                        </a:rPr>
                        <a:t>14,1</a:t>
                      </a:r>
                      <a:endParaRPr sz="1900">
                        <a:latin typeface="Arial"/>
                        <a:cs typeface="Arial"/>
                      </a:endParaRPr>
                    </a:p>
                  </a:txBody>
                  <a:tcPr marL="0" marR="0" marT="12319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970"/>
                        </a:spcBef>
                      </a:pPr>
                      <a:r>
                        <a:rPr sz="1900" b="1" spc="-5" dirty="0">
                          <a:latin typeface="Arial"/>
                          <a:cs typeface="Arial"/>
                        </a:rPr>
                        <a:t>9,1</a:t>
                      </a:r>
                      <a:endParaRPr sz="1900">
                        <a:latin typeface="Arial"/>
                        <a:cs typeface="Arial"/>
                      </a:endParaRPr>
                    </a:p>
                  </a:txBody>
                  <a:tcPr marL="0" marR="0" marT="12319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970"/>
                        </a:spcBef>
                      </a:pPr>
                      <a:r>
                        <a:rPr sz="1900" b="1" spc="-5" dirty="0">
                          <a:latin typeface="Arial"/>
                          <a:cs typeface="Arial"/>
                        </a:rPr>
                        <a:t>12,7</a:t>
                      </a:r>
                      <a:endParaRPr sz="1900">
                        <a:latin typeface="Arial"/>
                        <a:cs typeface="Arial"/>
                      </a:endParaRPr>
                    </a:p>
                  </a:txBody>
                  <a:tcPr marL="0" marR="0" marT="12319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970"/>
                        </a:spcBef>
                      </a:pPr>
                      <a:r>
                        <a:rPr sz="1900" b="1" spc="-5" dirty="0">
                          <a:latin typeface="Arial"/>
                          <a:cs typeface="Arial"/>
                        </a:rPr>
                        <a:t>8,9</a:t>
                      </a:r>
                      <a:endParaRPr sz="1900">
                        <a:latin typeface="Arial"/>
                        <a:cs typeface="Arial"/>
                      </a:endParaRPr>
                    </a:p>
                  </a:txBody>
                  <a:tcPr marL="0" marR="0" marT="12319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4"/>
                  </a:ext>
                </a:extLst>
              </a:tr>
            </a:tbl>
          </a:graphicData>
        </a:graphic>
      </p:graphicFrame>
      <p:sp>
        <p:nvSpPr>
          <p:cNvPr id="10" name="object 10"/>
          <p:cNvSpPr txBox="1"/>
          <p:nvPr/>
        </p:nvSpPr>
        <p:spPr>
          <a:xfrm>
            <a:off x="1874743" y="3628037"/>
            <a:ext cx="8082915" cy="289823"/>
          </a:xfrm>
          <a:prstGeom prst="rect">
            <a:avLst/>
          </a:prstGeom>
        </p:spPr>
        <p:txBody>
          <a:bodyPr vert="horz" wrap="square" lIns="0" tIns="12700" rIns="0" bIns="0" rtlCol="0">
            <a:spAutoFit/>
          </a:bodyPr>
          <a:lstStyle/>
          <a:p>
            <a:pPr marL="12700">
              <a:spcBef>
                <a:spcPts val="100"/>
              </a:spcBef>
            </a:pPr>
            <a:r>
              <a:rPr spc="-5" dirty="0">
                <a:latin typeface="Arial"/>
                <a:cs typeface="Arial"/>
              </a:rPr>
              <a:t>1) Quelle </a:t>
            </a:r>
            <a:r>
              <a:rPr dirty="0">
                <a:latin typeface="Arial"/>
                <a:cs typeface="Arial"/>
              </a:rPr>
              <a:t>est </a:t>
            </a:r>
            <a:r>
              <a:rPr spc="-5" dirty="0">
                <a:latin typeface="Arial"/>
                <a:cs typeface="Arial"/>
              </a:rPr>
              <a:t>la première précaution à prendre</a:t>
            </a:r>
            <a:r>
              <a:rPr spc="45" dirty="0">
                <a:latin typeface="Arial"/>
                <a:cs typeface="Arial"/>
              </a:rPr>
              <a:t> </a:t>
            </a:r>
            <a:r>
              <a:rPr spc="-5" dirty="0">
                <a:latin typeface="Arial"/>
                <a:cs typeface="Arial"/>
              </a:rPr>
              <a:t>?</a:t>
            </a:r>
            <a:endParaRPr dirty="0">
              <a:latin typeface="Arial"/>
              <a:cs typeface="Arial"/>
            </a:endParaRPr>
          </a:p>
        </p:txBody>
      </p:sp>
      <p:sp>
        <p:nvSpPr>
          <p:cNvPr id="24" name="object 10">
            <a:extLst>
              <a:ext uri="{FF2B5EF4-FFF2-40B4-BE49-F238E27FC236}">
                <a16:creationId xmlns:a16="http://schemas.microsoft.com/office/drawing/2014/main" id="{8A3BD352-54B7-47BD-AC2E-6B713EB77C2F}"/>
              </a:ext>
            </a:extLst>
          </p:cNvPr>
          <p:cNvSpPr txBox="1"/>
          <p:nvPr/>
        </p:nvSpPr>
        <p:spPr>
          <a:xfrm>
            <a:off x="1874742" y="4041465"/>
            <a:ext cx="8082915" cy="566822"/>
          </a:xfrm>
          <a:prstGeom prst="rect">
            <a:avLst/>
          </a:prstGeom>
        </p:spPr>
        <p:txBody>
          <a:bodyPr vert="horz" wrap="square" lIns="0" tIns="12700" rIns="0" bIns="0" rtlCol="0">
            <a:spAutoFit/>
          </a:bodyPr>
          <a:lstStyle/>
          <a:p>
            <a:pPr marL="12700" marR="5080">
              <a:spcBef>
                <a:spcPts val="1680"/>
              </a:spcBef>
            </a:pPr>
            <a:r>
              <a:rPr spc="-5" dirty="0">
                <a:latin typeface="Arial"/>
                <a:cs typeface="Arial"/>
              </a:rPr>
              <a:t>2 </a:t>
            </a:r>
            <a:r>
              <a:rPr dirty="0">
                <a:latin typeface="Arial"/>
                <a:cs typeface="Arial"/>
              </a:rPr>
              <a:t>) </a:t>
            </a:r>
            <a:r>
              <a:rPr spc="-5" dirty="0">
                <a:latin typeface="Arial"/>
                <a:cs typeface="Arial"/>
              </a:rPr>
              <a:t>Dans le groupe Placebo, la conso </a:t>
            </a:r>
            <a:r>
              <a:rPr spc="-10" dirty="0">
                <a:latin typeface="Arial"/>
                <a:cs typeface="Arial"/>
              </a:rPr>
              <a:t>moyenne </a:t>
            </a:r>
            <a:r>
              <a:rPr spc="-5" dirty="0">
                <a:latin typeface="Arial"/>
                <a:cs typeface="Arial"/>
              </a:rPr>
              <a:t>après </a:t>
            </a:r>
            <a:r>
              <a:rPr dirty="0">
                <a:latin typeface="Arial"/>
                <a:cs typeface="Arial"/>
              </a:rPr>
              <a:t>tt </a:t>
            </a:r>
            <a:r>
              <a:rPr spc="-10" dirty="0">
                <a:latin typeface="Arial"/>
                <a:cs typeface="Arial"/>
              </a:rPr>
              <a:t>diffère </a:t>
            </a:r>
            <a:r>
              <a:rPr dirty="0">
                <a:latin typeface="Arial"/>
                <a:cs typeface="Arial"/>
              </a:rPr>
              <a:t>t </a:t>
            </a:r>
            <a:r>
              <a:rPr spc="-10" dirty="0">
                <a:latin typeface="Arial"/>
                <a:cs typeface="Arial"/>
              </a:rPr>
              <a:t>elle </a:t>
            </a:r>
            <a:r>
              <a:rPr spc="-5" dirty="0">
                <a:latin typeface="Arial"/>
                <a:cs typeface="Arial"/>
              </a:rPr>
              <a:t>de la valeur  avant </a:t>
            </a:r>
            <a:r>
              <a:rPr dirty="0">
                <a:latin typeface="Arial"/>
                <a:cs typeface="Arial"/>
              </a:rPr>
              <a:t>tt </a:t>
            </a:r>
            <a:r>
              <a:rPr spc="-5" dirty="0">
                <a:latin typeface="Arial"/>
                <a:cs typeface="Arial"/>
              </a:rPr>
              <a:t>? Interpréter le</a:t>
            </a:r>
            <a:r>
              <a:rPr spc="5" dirty="0">
                <a:latin typeface="Arial"/>
                <a:cs typeface="Arial"/>
              </a:rPr>
              <a:t> </a:t>
            </a:r>
            <a:r>
              <a:rPr spc="-5" dirty="0" err="1">
                <a:latin typeface="Arial"/>
                <a:cs typeface="Arial"/>
              </a:rPr>
              <a:t>résultat</a:t>
            </a:r>
            <a:r>
              <a:rPr spc="-5" dirty="0">
                <a:latin typeface="Arial"/>
                <a:cs typeface="Arial"/>
              </a:rPr>
              <a:t>.</a:t>
            </a:r>
            <a:endParaRPr dirty="0">
              <a:latin typeface="Arial"/>
              <a:cs typeface="Arial"/>
            </a:endParaRPr>
          </a:p>
        </p:txBody>
      </p:sp>
      <p:sp>
        <p:nvSpPr>
          <p:cNvPr id="25" name="object 10">
            <a:extLst>
              <a:ext uri="{FF2B5EF4-FFF2-40B4-BE49-F238E27FC236}">
                <a16:creationId xmlns:a16="http://schemas.microsoft.com/office/drawing/2014/main" id="{13255D09-4A7D-4372-B0D4-547F64562E5D}"/>
              </a:ext>
            </a:extLst>
          </p:cNvPr>
          <p:cNvSpPr txBox="1"/>
          <p:nvPr/>
        </p:nvSpPr>
        <p:spPr>
          <a:xfrm>
            <a:off x="1904334" y="4751343"/>
            <a:ext cx="8082915" cy="289823"/>
          </a:xfrm>
          <a:prstGeom prst="rect">
            <a:avLst/>
          </a:prstGeom>
        </p:spPr>
        <p:txBody>
          <a:bodyPr vert="horz" wrap="square" lIns="0" tIns="12700" rIns="0" bIns="0" rtlCol="0">
            <a:spAutoFit/>
          </a:bodyPr>
          <a:lstStyle/>
          <a:p>
            <a:pPr marL="279400" indent="-266700">
              <a:spcBef>
                <a:spcPts val="1250"/>
              </a:spcBef>
              <a:buAutoNum type="arabicParenR" startAt="3"/>
              <a:tabLst>
                <a:tab pos="280035" algn="l"/>
              </a:tabLst>
            </a:pPr>
            <a:r>
              <a:rPr spc="-5" dirty="0">
                <a:latin typeface="Arial"/>
                <a:cs typeface="Arial"/>
              </a:rPr>
              <a:t>Les 2 groupes </a:t>
            </a:r>
            <a:r>
              <a:rPr spc="-10" dirty="0">
                <a:latin typeface="Arial"/>
                <a:cs typeface="Arial"/>
              </a:rPr>
              <a:t>diffèrent </a:t>
            </a:r>
            <a:r>
              <a:rPr spc="-5" dirty="0">
                <a:latin typeface="Arial"/>
                <a:cs typeface="Arial"/>
              </a:rPr>
              <a:t>ils pour leur conso </a:t>
            </a:r>
            <a:r>
              <a:rPr spc="-10" dirty="0">
                <a:latin typeface="Arial"/>
                <a:cs typeface="Arial"/>
              </a:rPr>
              <a:t>moyenne </a:t>
            </a:r>
            <a:r>
              <a:rPr spc="-5" dirty="0">
                <a:latin typeface="Arial"/>
                <a:cs typeface="Arial"/>
              </a:rPr>
              <a:t>après</a:t>
            </a:r>
            <a:r>
              <a:rPr spc="145" dirty="0">
                <a:latin typeface="Arial"/>
                <a:cs typeface="Arial"/>
              </a:rPr>
              <a:t> </a:t>
            </a:r>
            <a:r>
              <a:rPr spc="-5" dirty="0" err="1">
                <a:latin typeface="Arial"/>
                <a:cs typeface="Arial"/>
              </a:rPr>
              <a:t>traitement</a:t>
            </a:r>
            <a:r>
              <a:rPr spc="-5" dirty="0">
                <a:latin typeface="Arial"/>
                <a:cs typeface="Arial"/>
              </a:rPr>
              <a:t>?</a:t>
            </a:r>
            <a:endParaRPr dirty="0">
              <a:latin typeface="Arial"/>
              <a:cs typeface="Arial"/>
            </a:endParaRPr>
          </a:p>
        </p:txBody>
      </p:sp>
      <p:sp>
        <p:nvSpPr>
          <p:cNvPr id="26" name="object 10">
            <a:extLst>
              <a:ext uri="{FF2B5EF4-FFF2-40B4-BE49-F238E27FC236}">
                <a16:creationId xmlns:a16="http://schemas.microsoft.com/office/drawing/2014/main" id="{B1CBED4F-7D88-49D7-9D57-48A2C87F13CC}"/>
              </a:ext>
            </a:extLst>
          </p:cNvPr>
          <p:cNvSpPr txBox="1"/>
          <p:nvPr/>
        </p:nvSpPr>
        <p:spPr>
          <a:xfrm>
            <a:off x="1912985" y="5253645"/>
            <a:ext cx="8082915" cy="289823"/>
          </a:xfrm>
          <a:prstGeom prst="rect">
            <a:avLst/>
          </a:prstGeom>
        </p:spPr>
        <p:txBody>
          <a:bodyPr vert="horz" wrap="square" lIns="0" tIns="12700" rIns="0" bIns="0" rtlCol="0">
            <a:spAutoFit/>
          </a:bodyPr>
          <a:lstStyle/>
          <a:p>
            <a:pPr marL="12700">
              <a:spcBef>
                <a:spcPts val="1250"/>
              </a:spcBef>
              <a:tabLst>
                <a:tab pos="280035" algn="l"/>
              </a:tabLst>
            </a:pPr>
            <a:r>
              <a:rPr lang="fr-FR" spc="-5" dirty="0">
                <a:latin typeface="Arial"/>
                <a:cs typeface="Arial"/>
              </a:rPr>
              <a:t>4) </a:t>
            </a:r>
            <a:r>
              <a:rPr spc="-5" dirty="0">
                <a:latin typeface="Arial"/>
                <a:cs typeface="Arial"/>
              </a:rPr>
              <a:t>Les 2 groupes </a:t>
            </a:r>
            <a:r>
              <a:rPr spc="-10" dirty="0">
                <a:latin typeface="Arial"/>
                <a:cs typeface="Arial"/>
              </a:rPr>
              <a:t>diffèrent </a:t>
            </a:r>
            <a:r>
              <a:rPr spc="-5" dirty="0">
                <a:latin typeface="Arial"/>
                <a:cs typeface="Arial"/>
              </a:rPr>
              <a:t>ils pour la variation de conso avant/après </a:t>
            </a:r>
            <a:r>
              <a:rPr dirty="0">
                <a:latin typeface="Arial"/>
                <a:cs typeface="Arial"/>
              </a:rPr>
              <a:t>tt</a:t>
            </a:r>
            <a:r>
              <a:rPr spc="114" dirty="0">
                <a:latin typeface="Arial"/>
                <a:cs typeface="Arial"/>
              </a:rPr>
              <a:t> </a:t>
            </a:r>
            <a:r>
              <a:rPr spc="-5" dirty="0">
                <a:latin typeface="Arial"/>
                <a:cs typeface="Arial"/>
              </a:rPr>
              <a:t>?</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4" grpId="0"/>
      <p:bldP spid="25" grpId="0"/>
      <p:bldP spid="2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31</a:t>
            </a:r>
            <a:endParaRPr sz="2000">
              <a:latin typeface="Arial"/>
              <a:cs typeface="Arial"/>
            </a:endParaRPr>
          </a:p>
        </p:txBody>
      </p:sp>
      <p:graphicFrame>
        <p:nvGraphicFramePr>
          <p:cNvPr id="3" name="object 3"/>
          <p:cNvGraphicFramePr>
            <a:graphicFrameLocks noGrp="1"/>
          </p:cNvGraphicFramePr>
          <p:nvPr/>
        </p:nvGraphicFramePr>
        <p:xfrm>
          <a:off x="2452465" y="724662"/>
          <a:ext cx="7454261" cy="2541648"/>
        </p:xfrm>
        <a:graphic>
          <a:graphicData uri="http://schemas.openxmlformats.org/drawingml/2006/table">
            <a:tbl>
              <a:tblPr firstRow="1" bandRow="1">
                <a:tableStyleId>{2D5ABB26-0587-4C30-8999-92F81FD0307C}</a:tableStyleId>
              </a:tblPr>
              <a:tblGrid>
                <a:gridCol w="215900">
                  <a:extLst>
                    <a:ext uri="{9D8B030D-6E8A-4147-A177-3AD203B41FA5}">
                      <a16:colId xmlns:a16="http://schemas.microsoft.com/office/drawing/2014/main" val="20000"/>
                    </a:ext>
                  </a:extLst>
                </a:gridCol>
                <a:gridCol w="1680210">
                  <a:extLst>
                    <a:ext uri="{9D8B030D-6E8A-4147-A177-3AD203B41FA5}">
                      <a16:colId xmlns:a16="http://schemas.microsoft.com/office/drawing/2014/main" val="20001"/>
                    </a:ext>
                  </a:extLst>
                </a:gridCol>
                <a:gridCol w="782319">
                  <a:extLst>
                    <a:ext uri="{9D8B030D-6E8A-4147-A177-3AD203B41FA5}">
                      <a16:colId xmlns:a16="http://schemas.microsoft.com/office/drawing/2014/main" val="20002"/>
                    </a:ext>
                  </a:extLst>
                </a:gridCol>
                <a:gridCol w="698499">
                  <a:extLst>
                    <a:ext uri="{9D8B030D-6E8A-4147-A177-3AD203B41FA5}">
                      <a16:colId xmlns:a16="http://schemas.microsoft.com/office/drawing/2014/main" val="20003"/>
                    </a:ext>
                  </a:extLst>
                </a:gridCol>
                <a:gridCol w="698500">
                  <a:extLst>
                    <a:ext uri="{9D8B030D-6E8A-4147-A177-3AD203B41FA5}">
                      <a16:colId xmlns:a16="http://schemas.microsoft.com/office/drawing/2014/main" val="20004"/>
                    </a:ext>
                  </a:extLst>
                </a:gridCol>
                <a:gridCol w="777239">
                  <a:extLst>
                    <a:ext uri="{9D8B030D-6E8A-4147-A177-3AD203B41FA5}">
                      <a16:colId xmlns:a16="http://schemas.microsoft.com/office/drawing/2014/main" val="20005"/>
                    </a:ext>
                  </a:extLst>
                </a:gridCol>
                <a:gridCol w="2601594">
                  <a:extLst>
                    <a:ext uri="{9D8B030D-6E8A-4147-A177-3AD203B41FA5}">
                      <a16:colId xmlns:a16="http://schemas.microsoft.com/office/drawing/2014/main" val="20006"/>
                    </a:ext>
                  </a:extLst>
                </a:gridCol>
              </a:tblGrid>
              <a:tr h="522732">
                <a:tc rowSpan="2">
                  <a:txBody>
                    <a:bodyPr/>
                    <a:lstStyle/>
                    <a:p>
                      <a:pPr>
                        <a:lnSpc>
                          <a:spcPct val="100000"/>
                        </a:lnSpc>
                      </a:pPr>
                      <a:endParaRPr sz="1700">
                        <a:latin typeface="Times New Roman"/>
                        <a:cs typeface="Times New Roman"/>
                      </a:endParaRPr>
                    </a:p>
                  </a:txBody>
                  <a:tcPr marL="0" marR="0" marT="0" marB="0">
                    <a:lnB w="28575">
                      <a:solidFill>
                        <a:srgbClr val="000000"/>
                      </a:solidFill>
                      <a:prstDash val="solid"/>
                    </a:lnB>
                  </a:tcPr>
                </a:tc>
                <a:tc rowSpan="2">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T w="9525">
                      <a:solidFill>
                        <a:srgbClr val="99CCCC"/>
                      </a:solidFill>
                      <a:prstDash val="solid"/>
                    </a:lnT>
                    <a:lnB w="28575">
                      <a:solidFill>
                        <a:srgbClr val="000000"/>
                      </a:solidFill>
                      <a:prstDash val="solid"/>
                    </a:lnB>
                  </a:tcPr>
                </a:tc>
                <a:tc gridSpan="2">
                  <a:txBody>
                    <a:bodyPr/>
                    <a:lstStyle/>
                    <a:p>
                      <a:pPr marL="264160">
                        <a:lnSpc>
                          <a:spcPct val="100000"/>
                        </a:lnSpc>
                        <a:spcBef>
                          <a:spcPts val="445"/>
                        </a:spcBef>
                      </a:pPr>
                      <a:r>
                        <a:rPr sz="1900" b="1" spc="-5" dirty="0">
                          <a:latin typeface="Arial"/>
                          <a:cs typeface="Arial"/>
                        </a:rPr>
                        <a:t>S</a:t>
                      </a:r>
                      <a:r>
                        <a:rPr sz="1900" b="1" spc="-25" dirty="0">
                          <a:latin typeface="Arial"/>
                          <a:cs typeface="Arial"/>
                        </a:rPr>
                        <a:t> </a:t>
                      </a:r>
                      <a:r>
                        <a:rPr sz="1900" b="1" spc="-5" dirty="0">
                          <a:latin typeface="Arial"/>
                          <a:cs typeface="Arial"/>
                        </a:rPr>
                        <a:t>(n=40)</a:t>
                      </a:r>
                      <a:endParaRPr sz="1900">
                        <a:latin typeface="Arial"/>
                        <a:cs typeface="Arial"/>
                      </a:endParaRPr>
                    </a:p>
                  </a:txBody>
                  <a:tcPr marL="0" marR="0" marT="56515" marB="0">
                    <a:lnL w="28575">
                      <a:solidFill>
                        <a:srgbClr val="000000"/>
                      </a:solidFill>
                      <a:prstDash val="solid"/>
                    </a:lnL>
                    <a:lnR w="28575">
                      <a:solidFill>
                        <a:srgbClr val="000000"/>
                      </a:solidFill>
                      <a:prstDash val="solid"/>
                    </a:lnR>
                    <a:lnT w="38100">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gridSpan="2">
                  <a:txBody>
                    <a:bodyPr/>
                    <a:lstStyle/>
                    <a:p>
                      <a:pPr marL="267335">
                        <a:lnSpc>
                          <a:spcPct val="100000"/>
                        </a:lnSpc>
                        <a:spcBef>
                          <a:spcPts val="445"/>
                        </a:spcBef>
                      </a:pPr>
                      <a:r>
                        <a:rPr sz="1900" b="1" spc="-5" dirty="0">
                          <a:latin typeface="Arial"/>
                          <a:cs typeface="Arial"/>
                        </a:rPr>
                        <a:t>P</a:t>
                      </a:r>
                      <a:r>
                        <a:rPr sz="1900" b="1" spc="-60" dirty="0">
                          <a:latin typeface="Arial"/>
                          <a:cs typeface="Arial"/>
                        </a:rPr>
                        <a:t> </a:t>
                      </a:r>
                      <a:r>
                        <a:rPr sz="1900" b="1" spc="-5" dirty="0">
                          <a:latin typeface="Arial"/>
                          <a:cs typeface="Arial"/>
                        </a:rPr>
                        <a:t>(n=40)</a:t>
                      </a:r>
                      <a:endParaRPr sz="1900">
                        <a:latin typeface="Arial"/>
                        <a:cs typeface="Arial"/>
                      </a:endParaRPr>
                    </a:p>
                  </a:txBody>
                  <a:tcPr marL="0" marR="0" marT="56515" marB="0">
                    <a:lnL w="28575">
                      <a:solidFill>
                        <a:srgbClr val="000000"/>
                      </a:solidFill>
                      <a:prstDash val="solid"/>
                    </a:lnL>
                    <a:lnR w="28575">
                      <a:solidFill>
                        <a:srgbClr val="000000"/>
                      </a:solidFill>
                      <a:prstDash val="solid"/>
                    </a:lnR>
                    <a:lnT w="38100">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rowSpan="5">
                  <a:txBody>
                    <a:bodyPr/>
                    <a:lstStyle/>
                    <a:p>
                      <a:pPr>
                        <a:lnSpc>
                          <a:spcPct val="100000"/>
                        </a:lnSpc>
                      </a:pPr>
                      <a:endParaRPr sz="1700">
                        <a:latin typeface="Times New Roman"/>
                        <a:cs typeface="Times New Roman"/>
                      </a:endParaRPr>
                    </a:p>
                  </a:txBody>
                  <a:tcPr marL="0" marR="0" marT="0" marB="0">
                    <a:lnL w="28575">
                      <a:solidFill>
                        <a:srgbClr val="000000"/>
                      </a:solidFill>
                      <a:prstDash val="solid"/>
                    </a:lnL>
                    <a:lnT w="9525">
                      <a:solidFill>
                        <a:srgbClr val="99CCCC"/>
                      </a:solidFill>
                      <a:prstDash val="solid"/>
                    </a:lnT>
                  </a:tcPr>
                </a:tc>
                <a:extLst>
                  <a:ext uri="{0D108BD9-81ED-4DB2-BD59-A6C34878D82A}">
                    <a16:rowId xmlns:a16="http://schemas.microsoft.com/office/drawing/2014/main" val="10000"/>
                  </a:ext>
                </a:extLst>
              </a:tr>
              <a:tr h="504189">
                <a:tc vMerge="1">
                  <a:txBody>
                    <a:bodyPr/>
                    <a:lstStyle/>
                    <a:p>
                      <a:endParaRPr/>
                    </a:p>
                  </a:txBody>
                  <a:tcPr marL="0" marR="0" marT="0" marB="0">
                    <a:lnB w="28575">
                      <a:solidFill>
                        <a:srgbClr val="000000"/>
                      </a:solidFill>
                      <a:prstDash val="solid"/>
                    </a:lnB>
                  </a:tcPr>
                </a:tc>
                <a:tc vMerge="1">
                  <a:txBody>
                    <a:bodyPr/>
                    <a:lstStyle/>
                    <a:p>
                      <a:endParaRPr/>
                    </a:p>
                  </a:txBody>
                  <a:tcPr marL="0" marR="0" marT="0" marB="0">
                    <a:lnR w="28575">
                      <a:solidFill>
                        <a:srgbClr val="000000"/>
                      </a:solidFill>
                      <a:prstDash val="solid"/>
                    </a:lnR>
                    <a:lnT w="9525">
                      <a:solidFill>
                        <a:srgbClr val="99CCCC"/>
                      </a:solidFill>
                      <a:prstDash val="solid"/>
                    </a:lnT>
                    <a:lnB w="28575">
                      <a:solidFill>
                        <a:srgbClr val="000000"/>
                      </a:solidFill>
                      <a:prstDash val="solid"/>
                    </a:lnB>
                  </a:tcPr>
                </a:tc>
                <a:tc>
                  <a:txBody>
                    <a:bodyPr/>
                    <a:lstStyle/>
                    <a:p>
                      <a:pPr marL="1270" algn="ctr">
                        <a:lnSpc>
                          <a:spcPct val="100000"/>
                        </a:lnSpc>
                        <a:spcBef>
                          <a:spcPts val="310"/>
                        </a:spcBef>
                      </a:pPr>
                      <a:r>
                        <a:rPr sz="1900" b="1" dirty="0">
                          <a:latin typeface="Arial"/>
                          <a:cs typeface="Arial"/>
                        </a:rPr>
                        <a:t>m</a:t>
                      </a:r>
                      <a:r>
                        <a:rPr sz="1875" b="1" baseline="-20000" dirty="0">
                          <a:latin typeface="Arial"/>
                          <a:cs typeface="Arial"/>
                        </a:rPr>
                        <a:t>1</a:t>
                      </a:r>
                      <a:endParaRPr sz="1875" baseline="-200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417195">
                        <a:lnSpc>
                          <a:spcPts val="715"/>
                        </a:lnSpc>
                        <a:spcBef>
                          <a:spcPts val="385"/>
                        </a:spcBef>
                      </a:pPr>
                      <a:r>
                        <a:rPr sz="1250" b="1" dirty="0">
                          <a:latin typeface="Arial"/>
                          <a:cs typeface="Arial"/>
                        </a:rPr>
                        <a:t>2</a:t>
                      </a:r>
                      <a:endParaRPr sz="1250">
                        <a:latin typeface="Arial"/>
                        <a:cs typeface="Arial"/>
                      </a:endParaRPr>
                    </a:p>
                    <a:p>
                      <a:pPr marL="193040">
                        <a:lnSpc>
                          <a:spcPts val="1495"/>
                        </a:lnSpc>
                      </a:pPr>
                      <a:r>
                        <a:rPr sz="1900" b="1" spc="5" dirty="0">
                          <a:latin typeface="Arial"/>
                          <a:cs typeface="Arial"/>
                        </a:rPr>
                        <a:t>s</a:t>
                      </a:r>
                      <a:r>
                        <a:rPr sz="1875" b="1" spc="7" baseline="-20000" dirty="0">
                          <a:latin typeface="Arial"/>
                          <a:cs typeface="Arial"/>
                        </a:rPr>
                        <a:t>1</a:t>
                      </a:r>
                      <a:endParaRPr sz="1875" baseline="-20000">
                        <a:latin typeface="Arial"/>
                        <a:cs typeface="Arial"/>
                      </a:endParaRPr>
                    </a:p>
                  </a:txBody>
                  <a:tcPr marL="0" marR="0" marT="4889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635" algn="ctr">
                        <a:lnSpc>
                          <a:spcPct val="100000"/>
                        </a:lnSpc>
                        <a:spcBef>
                          <a:spcPts val="310"/>
                        </a:spcBef>
                      </a:pPr>
                      <a:r>
                        <a:rPr sz="1900" b="1" dirty="0">
                          <a:latin typeface="Arial"/>
                          <a:cs typeface="Arial"/>
                        </a:rPr>
                        <a:t>m</a:t>
                      </a:r>
                      <a:r>
                        <a:rPr sz="1875" b="1" baseline="-20000" dirty="0">
                          <a:latin typeface="Arial"/>
                          <a:cs typeface="Arial"/>
                        </a:rPr>
                        <a:t>2</a:t>
                      </a:r>
                      <a:endParaRPr sz="1875" baseline="-200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456565">
                        <a:lnSpc>
                          <a:spcPts val="715"/>
                        </a:lnSpc>
                        <a:spcBef>
                          <a:spcPts val="385"/>
                        </a:spcBef>
                      </a:pPr>
                      <a:r>
                        <a:rPr sz="1250" b="1" dirty="0">
                          <a:latin typeface="Arial"/>
                          <a:cs typeface="Arial"/>
                        </a:rPr>
                        <a:t>2</a:t>
                      </a:r>
                      <a:endParaRPr sz="1250">
                        <a:latin typeface="Arial"/>
                        <a:cs typeface="Arial"/>
                      </a:endParaRPr>
                    </a:p>
                    <a:p>
                      <a:pPr marL="232410">
                        <a:lnSpc>
                          <a:spcPts val="1495"/>
                        </a:lnSpc>
                      </a:pPr>
                      <a:r>
                        <a:rPr sz="1900" b="1" spc="5" dirty="0">
                          <a:latin typeface="Arial"/>
                          <a:cs typeface="Arial"/>
                        </a:rPr>
                        <a:t>s</a:t>
                      </a:r>
                      <a:r>
                        <a:rPr sz="1875" b="1" spc="7" baseline="-20000" dirty="0">
                          <a:latin typeface="Arial"/>
                          <a:cs typeface="Arial"/>
                        </a:rPr>
                        <a:t>2</a:t>
                      </a:r>
                      <a:endParaRPr sz="1875" baseline="-20000">
                        <a:latin typeface="Arial"/>
                        <a:cs typeface="Arial"/>
                      </a:endParaRPr>
                    </a:p>
                  </a:txBody>
                  <a:tcPr marL="0" marR="0" marT="4889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vMerge="1">
                  <a:txBody>
                    <a:bodyPr/>
                    <a:lstStyle/>
                    <a:p>
                      <a:endParaRPr/>
                    </a:p>
                  </a:txBody>
                  <a:tcPr marL="0" marR="0" marT="0" marB="0">
                    <a:lnL w="28575">
                      <a:solidFill>
                        <a:srgbClr val="000000"/>
                      </a:solidFill>
                      <a:prstDash val="solid"/>
                    </a:lnL>
                    <a:lnT w="9525">
                      <a:solidFill>
                        <a:srgbClr val="99CCCC"/>
                      </a:solidFill>
                      <a:prstDash val="solid"/>
                    </a:lnT>
                  </a:tcPr>
                </a:tc>
                <a:extLst>
                  <a:ext uri="{0D108BD9-81ED-4DB2-BD59-A6C34878D82A}">
                    <a16:rowId xmlns:a16="http://schemas.microsoft.com/office/drawing/2014/main" val="10001"/>
                  </a:ext>
                </a:extLst>
              </a:tr>
              <a:tr h="505205">
                <a:tc gridSpan="2">
                  <a:txBody>
                    <a:bodyPr/>
                    <a:lstStyle/>
                    <a:p>
                      <a:pPr marL="399415">
                        <a:lnSpc>
                          <a:spcPct val="100000"/>
                        </a:lnSpc>
                        <a:spcBef>
                          <a:spcPts val="800"/>
                        </a:spcBef>
                      </a:pPr>
                      <a:r>
                        <a:rPr sz="1900" b="1" spc="-5" dirty="0">
                          <a:latin typeface="Arial"/>
                          <a:cs typeface="Arial"/>
                        </a:rPr>
                        <a:t>C </a:t>
                      </a:r>
                      <a:r>
                        <a:rPr sz="1900" b="1" spc="-10" dirty="0">
                          <a:latin typeface="Arial"/>
                          <a:cs typeface="Arial"/>
                        </a:rPr>
                        <a:t>avant</a:t>
                      </a:r>
                      <a:r>
                        <a:rPr sz="1900" b="1" spc="35" dirty="0">
                          <a:latin typeface="Arial"/>
                          <a:cs typeface="Arial"/>
                        </a:rPr>
                        <a:t> </a:t>
                      </a:r>
                      <a:r>
                        <a:rPr sz="1900" b="1" spc="-5" dirty="0">
                          <a:latin typeface="Arial"/>
                          <a:cs typeface="Arial"/>
                        </a:rPr>
                        <a:t>tt</a:t>
                      </a:r>
                      <a:endParaRPr sz="1900">
                        <a:latin typeface="Arial"/>
                        <a:cs typeface="Arial"/>
                      </a:endParaRPr>
                    </a:p>
                  </a:txBody>
                  <a:tcPr marL="0" marR="0" marT="10160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a:txBody>
                    <a:bodyPr/>
                    <a:lstStyle/>
                    <a:p>
                      <a:pPr algn="ctr">
                        <a:lnSpc>
                          <a:spcPct val="100000"/>
                        </a:lnSpc>
                        <a:spcBef>
                          <a:spcPts val="800"/>
                        </a:spcBef>
                      </a:pPr>
                      <a:r>
                        <a:rPr sz="1900" b="1" spc="-5" dirty="0">
                          <a:latin typeface="Arial"/>
                          <a:cs typeface="Arial"/>
                        </a:rPr>
                        <a:t>19,5</a:t>
                      </a:r>
                      <a:endParaRPr sz="1900">
                        <a:latin typeface="Arial"/>
                        <a:cs typeface="Arial"/>
                      </a:endParaRPr>
                    </a:p>
                  </a:txBody>
                  <a:tcPr marL="0" marR="0" marT="10160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800"/>
                        </a:spcBef>
                      </a:pPr>
                      <a:r>
                        <a:rPr sz="1900" b="1" spc="-5" dirty="0">
                          <a:latin typeface="Arial"/>
                          <a:cs typeface="Arial"/>
                        </a:rPr>
                        <a:t>54,2</a:t>
                      </a:r>
                      <a:endParaRPr sz="1900">
                        <a:latin typeface="Arial"/>
                        <a:cs typeface="Arial"/>
                      </a:endParaRPr>
                    </a:p>
                  </a:txBody>
                  <a:tcPr marL="0" marR="0" marT="10160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800"/>
                        </a:spcBef>
                      </a:pPr>
                      <a:r>
                        <a:rPr sz="1900" b="1" spc="-5" dirty="0">
                          <a:latin typeface="Arial"/>
                          <a:cs typeface="Arial"/>
                        </a:rPr>
                        <a:t>16,5</a:t>
                      </a:r>
                      <a:endParaRPr sz="1900">
                        <a:latin typeface="Arial"/>
                        <a:cs typeface="Arial"/>
                      </a:endParaRPr>
                    </a:p>
                  </a:txBody>
                  <a:tcPr marL="0" marR="0" marT="10160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800"/>
                        </a:spcBef>
                      </a:pPr>
                      <a:r>
                        <a:rPr sz="1900" b="1" spc="-5" dirty="0">
                          <a:latin typeface="Arial"/>
                          <a:cs typeface="Arial"/>
                        </a:rPr>
                        <a:t>35,6</a:t>
                      </a:r>
                      <a:endParaRPr sz="1900">
                        <a:latin typeface="Arial"/>
                        <a:cs typeface="Arial"/>
                      </a:endParaRPr>
                    </a:p>
                  </a:txBody>
                  <a:tcPr marL="0" marR="0" marT="10160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vMerge="1">
                  <a:txBody>
                    <a:bodyPr/>
                    <a:lstStyle/>
                    <a:p>
                      <a:endParaRPr/>
                    </a:p>
                  </a:txBody>
                  <a:tcPr marL="0" marR="0" marT="0" marB="0">
                    <a:lnL w="28575">
                      <a:solidFill>
                        <a:srgbClr val="000000"/>
                      </a:solidFill>
                      <a:prstDash val="solid"/>
                    </a:lnL>
                    <a:lnT w="9525">
                      <a:solidFill>
                        <a:srgbClr val="99CCCC"/>
                      </a:solidFill>
                      <a:prstDash val="solid"/>
                    </a:lnT>
                  </a:tcPr>
                </a:tc>
                <a:extLst>
                  <a:ext uri="{0D108BD9-81ED-4DB2-BD59-A6C34878D82A}">
                    <a16:rowId xmlns:a16="http://schemas.microsoft.com/office/drawing/2014/main" val="10002"/>
                  </a:ext>
                </a:extLst>
              </a:tr>
              <a:tr h="504189">
                <a:tc gridSpan="2">
                  <a:txBody>
                    <a:bodyPr/>
                    <a:lstStyle/>
                    <a:p>
                      <a:pPr marL="393700">
                        <a:lnSpc>
                          <a:spcPct val="100000"/>
                        </a:lnSpc>
                        <a:spcBef>
                          <a:spcPts val="795"/>
                        </a:spcBef>
                      </a:pPr>
                      <a:r>
                        <a:rPr sz="1900" b="1" spc="-5" dirty="0">
                          <a:latin typeface="Arial"/>
                          <a:cs typeface="Arial"/>
                        </a:rPr>
                        <a:t>C après</a:t>
                      </a:r>
                      <a:r>
                        <a:rPr sz="1900" b="1" dirty="0">
                          <a:latin typeface="Arial"/>
                          <a:cs typeface="Arial"/>
                        </a:rPr>
                        <a:t> </a:t>
                      </a:r>
                      <a:r>
                        <a:rPr sz="1900" b="1" spc="-5" dirty="0">
                          <a:latin typeface="Arial"/>
                          <a:cs typeface="Arial"/>
                        </a:rPr>
                        <a:t>tt</a:t>
                      </a:r>
                      <a:endParaRPr sz="1900">
                        <a:latin typeface="Arial"/>
                        <a:cs typeface="Arial"/>
                      </a:endParaRPr>
                    </a:p>
                  </a:txBody>
                  <a:tcPr marL="0" marR="0" marT="100965"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a:txBody>
                    <a:bodyPr/>
                    <a:lstStyle/>
                    <a:p>
                      <a:pPr algn="ctr">
                        <a:lnSpc>
                          <a:spcPct val="100000"/>
                        </a:lnSpc>
                        <a:spcBef>
                          <a:spcPts val="795"/>
                        </a:spcBef>
                      </a:pPr>
                      <a:r>
                        <a:rPr sz="1900" b="1" spc="-5" dirty="0">
                          <a:latin typeface="Arial"/>
                          <a:cs typeface="Arial"/>
                        </a:rPr>
                        <a:t>5,4</a:t>
                      </a:r>
                      <a:endParaRPr sz="1900">
                        <a:latin typeface="Arial"/>
                        <a:cs typeface="Arial"/>
                      </a:endParaRPr>
                    </a:p>
                  </a:txBody>
                  <a:tcPr marL="0" marR="0" marT="10096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795"/>
                        </a:spcBef>
                      </a:pPr>
                      <a:r>
                        <a:rPr sz="1900" b="1" spc="-5" dirty="0">
                          <a:latin typeface="Arial"/>
                          <a:cs typeface="Arial"/>
                        </a:rPr>
                        <a:t>30,4</a:t>
                      </a:r>
                      <a:endParaRPr sz="1900">
                        <a:latin typeface="Arial"/>
                        <a:cs typeface="Arial"/>
                      </a:endParaRPr>
                    </a:p>
                  </a:txBody>
                  <a:tcPr marL="0" marR="0" marT="1009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795"/>
                        </a:spcBef>
                      </a:pPr>
                      <a:r>
                        <a:rPr sz="1900" b="1" spc="-5" dirty="0">
                          <a:latin typeface="Arial"/>
                          <a:cs typeface="Arial"/>
                        </a:rPr>
                        <a:t>3,8</a:t>
                      </a:r>
                      <a:endParaRPr sz="1900">
                        <a:latin typeface="Arial"/>
                        <a:cs typeface="Arial"/>
                      </a:endParaRPr>
                    </a:p>
                  </a:txBody>
                  <a:tcPr marL="0" marR="0" marT="10096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795"/>
                        </a:spcBef>
                      </a:pPr>
                      <a:r>
                        <a:rPr sz="1900" b="1" spc="-5" dirty="0">
                          <a:latin typeface="Arial"/>
                          <a:cs typeface="Arial"/>
                        </a:rPr>
                        <a:t>20,1</a:t>
                      </a:r>
                      <a:endParaRPr sz="1900">
                        <a:latin typeface="Arial"/>
                        <a:cs typeface="Arial"/>
                      </a:endParaRPr>
                    </a:p>
                  </a:txBody>
                  <a:tcPr marL="0" marR="0" marT="1009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28575">
                      <a:solidFill>
                        <a:srgbClr val="000000"/>
                      </a:solidFill>
                      <a:prstDash val="solid"/>
                    </a:lnL>
                    <a:lnT w="9525">
                      <a:solidFill>
                        <a:srgbClr val="99CCCC"/>
                      </a:solidFill>
                      <a:prstDash val="solid"/>
                    </a:lnT>
                  </a:tcPr>
                </a:tc>
                <a:extLst>
                  <a:ext uri="{0D108BD9-81ED-4DB2-BD59-A6C34878D82A}">
                    <a16:rowId xmlns:a16="http://schemas.microsoft.com/office/drawing/2014/main" val="10003"/>
                  </a:ext>
                </a:extLst>
              </a:tr>
              <a:tr h="505333">
                <a:tc gridSpan="2">
                  <a:txBody>
                    <a:bodyPr/>
                    <a:lstStyle/>
                    <a:p>
                      <a:pPr marL="146685">
                        <a:lnSpc>
                          <a:spcPct val="100000"/>
                        </a:lnSpc>
                        <a:spcBef>
                          <a:spcPts val="800"/>
                        </a:spcBef>
                      </a:pPr>
                      <a:r>
                        <a:rPr sz="1900" b="1" spc="-15" dirty="0">
                          <a:latin typeface="Arial"/>
                          <a:cs typeface="Arial"/>
                        </a:rPr>
                        <a:t>Variation </a:t>
                      </a:r>
                      <a:r>
                        <a:rPr sz="1900" b="1" spc="-5" dirty="0">
                          <a:latin typeface="Arial"/>
                          <a:cs typeface="Arial"/>
                        </a:rPr>
                        <a:t>de</a:t>
                      </a:r>
                      <a:r>
                        <a:rPr sz="1900" b="1" spc="-10" dirty="0">
                          <a:latin typeface="Arial"/>
                          <a:cs typeface="Arial"/>
                        </a:rPr>
                        <a:t> </a:t>
                      </a:r>
                      <a:r>
                        <a:rPr sz="1900" b="1" spc="-5" dirty="0">
                          <a:latin typeface="Arial"/>
                          <a:cs typeface="Arial"/>
                        </a:rPr>
                        <a:t>C</a:t>
                      </a:r>
                      <a:endParaRPr sz="1900">
                        <a:latin typeface="Arial"/>
                        <a:cs typeface="Arial"/>
                      </a:endParaRPr>
                    </a:p>
                  </a:txBody>
                  <a:tcPr marL="0" marR="0" marT="101600" marB="0">
                    <a:lnL w="28575">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hMerge="1">
                  <a:txBody>
                    <a:bodyPr/>
                    <a:lstStyle/>
                    <a:p>
                      <a:endParaRPr/>
                    </a:p>
                  </a:txBody>
                  <a:tcPr marL="0" marR="0" marT="0" marB="0"/>
                </a:tc>
                <a:tc>
                  <a:txBody>
                    <a:bodyPr/>
                    <a:lstStyle/>
                    <a:p>
                      <a:pPr algn="ctr">
                        <a:lnSpc>
                          <a:spcPct val="100000"/>
                        </a:lnSpc>
                        <a:spcBef>
                          <a:spcPts val="800"/>
                        </a:spcBef>
                      </a:pPr>
                      <a:r>
                        <a:rPr sz="1900" b="1" spc="-5" dirty="0">
                          <a:latin typeface="Arial"/>
                          <a:cs typeface="Arial"/>
                        </a:rPr>
                        <a:t>14,1</a:t>
                      </a:r>
                      <a:endParaRPr sz="1900">
                        <a:latin typeface="Arial"/>
                        <a:cs typeface="Arial"/>
                      </a:endParaRPr>
                    </a:p>
                  </a:txBody>
                  <a:tcPr marL="0" marR="0" marT="10160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800"/>
                        </a:spcBef>
                      </a:pPr>
                      <a:r>
                        <a:rPr sz="1900" b="1" spc="-5" dirty="0">
                          <a:latin typeface="Arial"/>
                          <a:cs typeface="Arial"/>
                        </a:rPr>
                        <a:t>9,1</a:t>
                      </a:r>
                      <a:endParaRPr sz="1900">
                        <a:latin typeface="Arial"/>
                        <a:cs typeface="Arial"/>
                      </a:endParaRPr>
                    </a:p>
                  </a:txBody>
                  <a:tcPr marL="0" marR="0" marT="10160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800"/>
                        </a:spcBef>
                      </a:pPr>
                      <a:r>
                        <a:rPr sz="1900" b="1" spc="-5" dirty="0">
                          <a:latin typeface="Arial"/>
                          <a:cs typeface="Arial"/>
                        </a:rPr>
                        <a:t>12,7</a:t>
                      </a:r>
                      <a:endParaRPr sz="1900">
                        <a:latin typeface="Arial"/>
                        <a:cs typeface="Arial"/>
                      </a:endParaRPr>
                    </a:p>
                  </a:txBody>
                  <a:tcPr marL="0" marR="0" marT="10160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800"/>
                        </a:spcBef>
                      </a:pPr>
                      <a:r>
                        <a:rPr sz="1900" b="1" spc="-5" dirty="0">
                          <a:latin typeface="Arial"/>
                          <a:cs typeface="Arial"/>
                        </a:rPr>
                        <a:t>8,9</a:t>
                      </a:r>
                      <a:endParaRPr sz="1900">
                        <a:latin typeface="Arial"/>
                        <a:cs typeface="Arial"/>
                      </a:endParaRPr>
                    </a:p>
                  </a:txBody>
                  <a:tcPr marL="0" marR="0" marT="10160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vMerge="1">
                  <a:txBody>
                    <a:bodyPr/>
                    <a:lstStyle/>
                    <a:p>
                      <a:endParaRPr/>
                    </a:p>
                  </a:txBody>
                  <a:tcPr marL="0" marR="0" marT="0" marB="0">
                    <a:lnL w="28575">
                      <a:solidFill>
                        <a:srgbClr val="000000"/>
                      </a:solidFill>
                      <a:prstDash val="solid"/>
                    </a:lnL>
                    <a:lnT w="9525">
                      <a:solidFill>
                        <a:srgbClr val="99CCCC"/>
                      </a:solidFill>
                      <a:prstDash val="solid"/>
                    </a:lnT>
                  </a:tcPr>
                </a:tc>
                <a:extLst>
                  <a:ext uri="{0D108BD9-81ED-4DB2-BD59-A6C34878D82A}">
                    <a16:rowId xmlns:a16="http://schemas.microsoft.com/office/drawing/2014/main" val="10004"/>
                  </a:ext>
                </a:extLst>
              </a:tr>
            </a:tbl>
          </a:graphicData>
        </a:graphic>
      </p:graphicFrame>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159610" y="3605910"/>
            <a:ext cx="4826635" cy="299720"/>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1)Quelle </a:t>
            </a:r>
            <a:r>
              <a:rPr dirty="0">
                <a:solidFill>
                  <a:srgbClr val="006666"/>
                </a:solidFill>
                <a:latin typeface="Arial"/>
                <a:cs typeface="Arial"/>
              </a:rPr>
              <a:t>est </a:t>
            </a:r>
            <a:r>
              <a:rPr spc="-5" dirty="0">
                <a:solidFill>
                  <a:srgbClr val="006666"/>
                </a:solidFill>
                <a:latin typeface="Arial"/>
                <a:cs typeface="Arial"/>
              </a:rPr>
              <a:t>la première précaution à prendre</a:t>
            </a:r>
            <a:r>
              <a:rPr spc="45" dirty="0">
                <a:solidFill>
                  <a:srgbClr val="006666"/>
                </a:solidFill>
                <a:latin typeface="Arial"/>
                <a:cs typeface="Arial"/>
              </a:rPr>
              <a:t> </a:t>
            </a:r>
            <a:r>
              <a:rPr spc="-5" dirty="0">
                <a:solidFill>
                  <a:srgbClr val="006666"/>
                </a:solidFill>
                <a:latin typeface="Arial"/>
                <a:cs typeface="Arial"/>
              </a:rPr>
              <a:t>?</a:t>
            </a:r>
            <a:endParaRPr>
              <a:latin typeface="Arial"/>
              <a:cs typeface="Arial"/>
            </a:endParaRPr>
          </a:p>
        </p:txBody>
      </p:sp>
      <p:sp>
        <p:nvSpPr>
          <p:cNvPr id="9" name="object 9"/>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0" name="object 10"/>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
        <p:nvSpPr>
          <p:cNvPr id="11" name="object 11"/>
          <p:cNvSpPr txBox="1"/>
          <p:nvPr/>
        </p:nvSpPr>
        <p:spPr>
          <a:xfrm>
            <a:off x="1926743" y="4111879"/>
            <a:ext cx="5051425" cy="848360"/>
          </a:xfrm>
          <a:prstGeom prst="rect">
            <a:avLst/>
          </a:prstGeom>
        </p:spPr>
        <p:txBody>
          <a:bodyPr vert="horz" wrap="square" lIns="0" tIns="149860" rIns="0" bIns="0" rtlCol="0">
            <a:spAutoFit/>
          </a:bodyPr>
          <a:lstStyle/>
          <a:p>
            <a:pPr marL="12700">
              <a:spcBef>
                <a:spcPts val="1180"/>
              </a:spcBef>
            </a:pPr>
            <a:r>
              <a:rPr b="1" spc="-5" dirty="0">
                <a:solidFill>
                  <a:srgbClr val="006666"/>
                </a:solidFill>
                <a:latin typeface="Arial"/>
                <a:cs typeface="Arial"/>
              </a:rPr>
              <a:t>Conso </a:t>
            </a:r>
            <a:r>
              <a:rPr b="1" dirty="0">
                <a:solidFill>
                  <a:srgbClr val="006666"/>
                </a:solidFill>
                <a:latin typeface="Arial"/>
                <a:cs typeface="Arial"/>
              </a:rPr>
              <a:t>identique </a:t>
            </a:r>
            <a:r>
              <a:rPr b="1" spc="-5" dirty="0">
                <a:solidFill>
                  <a:srgbClr val="006666"/>
                </a:solidFill>
                <a:latin typeface="Arial"/>
                <a:cs typeface="Arial"/>
              </a:rPr>
              <a:t>dans les 2</a:t>
            </a:r>
            <a:r>
              <a:rPr b="1" spc="-10" dirty="0">
                <a:solidFill>
                  <a:srgbClr val="006666"/>
                </a:solidFill>
                <a:latin typeface="Arial"/>
                <a:cs typeface="Arial"/>
              </a:rPr>
              <a:t> </a:t>
            </a:r>
            <a:r>
              <a:rPr b="1" spc="-5" dirty="0">
                <a:solidFill>
                  <a:srgbClr val="006666"/>
                </a:solidFill>
                <a:latin typeface="Arial"/>
                <a:cs typeface="Arial"/>
              </a:rPr>
              <a:t>groupes?</a:t>
            </a:r>
            <a:endParaRPr>
              <a:latin typeface="Arial"/>
              <a:cs typeface="Arial"/>
            </a:endParaRPr>
          </a:p>
          <a:p>
            <a:pPr marL="12700">
              <a:spcBef>
                <a:spcPts val="1080"/>
              </a:spcBef>
              <a:tabLst>
                <a:tab pos="598805" algn="l"/>
                <a:tab pos="918844" algn="l"/>
                <a:tab pos="2012314" algn="l"/>
                <a:tab pos="3016250" algn="l"/>
                <a:tab pos="3627754" algn="l"/>
              </a:tabLst>
            </a:pPr>
            <a:r>
              <a:rPr b="1" spc="-5" dirty="0">
                <a:solidFill>
                  <a:srgbClr val="006666"/>
                </a:solidFill>
                <a:latin typeface="Arial"/>
                <a:cs typeface="Arial"/>
              </a:rPr>
              <a:t>Les	2	groupes	doivent	être	comparables</a:t>
            </a:r>
            <a:endParaRPr>
              <a:latin typeface="Arial"/>
              <a:cs typeface="Arial"/>
            </a:endParaRPr>
          </a:p>
        </p:txBody>
      </p:sp>
      <p:sp>
        <p:nvSpPr>
          <p:cNvPr id="12" name="object 12"/>
          <p:cNvSpPr txBox="1"/>
          <p:nvPr/>
        </p:nvSpPr>
        <p:spPr>
          <a:xfrm>
            <a:off x="7147306" y="4660519"/>
            <a:ext cx="939165" cy="299720"/>
          </a:xfrm>
          <a:prstGeom prst="rect">
            <a:avLst/>
          </a:prstGeom>
        </p:spPr>
        <p:txBody>
          <a:bodyPr vert="horz" wrap="square" lIns="0" tIns="12700" rIns="0" bIns="0" rtlCol="0">
            <a:spAutoFit/>
          </a:bodyPr>
          <a:lstStyle/>
          <a:p>
            <a:pPr marL="12700">
              <a:spcBef>
                <a:spcPts val="100"/>
              </a:spcBef>
            </a:pPr>
            <a:r>
              <a:rPr b="1" spc="-35" dirty="0">
                <a:solidFill>
                  <a:srgbClr val="006666"/>
                </a:solidFill>
                <a:latin typeface="Arial"/>
                <a:cs typeface="Arial"/>
              </a:rPr>
              <a:t>v</a:t>
            </a:r>
            <a:r>
              <a:rPr b="1" spc="-5" dirty="0">
                <a:solidFill>
                  <a:srgbClr val="006666"/>
                </a:solidFill>
                <a:latin typeface="Arial"/>
                <a:cs typeface="Arial"/>
              </a:rPr>
              <a:t>i</a:t>
            </a:r>
            <a:r>
              <a:rPr b="1" spc="-10" dirty="0">
                <a:solidFill>
                  <a:srgbClr val="006666"/>
                </a:solidFill>
                <a:latin typeface="Arial"/>
                <a:cs typeface="Arial"/>
              </a:rPr>
              <a:t>s</a:t>
            </a:r>
            <a:r>
              <a:rPr b="1" dirty="0">
                <a:solidFill>
                  <a:srgbClr val="006666"/>
                </a:solidFill>
                <a:latin typeface="Arial"/>
                <a:cs typeface="Arial"/>
              </a:rPr>
              <a:t>-</a:t>
            </a:r>
            <a:r>
              <a:rPr b="1" spc="-10" dirty="0">
                <a:solidFill>
                  <a:srgbClr val="006666"/>
                </a:solidFill>
                <a:latin typeface="Arial"/>
                <a:cs typeface="Arial"/>
              </a:rPr>
              <a:t>à</a:t>
            </a:r>
            <a:r>
              <a:rPr b="1" spc="20" dirty="0">
                <a:solidFill>
                  <a:srgbClr val="006666"/>
                </a:solidFill>
                <a:latin typeface="Arial"/>
                <a:cs typeface="Arial"/>
              </a:rPr>
              <a:t>-</a:t>
            </a:r>
            <a:r>
              <a:rPr b="1" spc="-5" dirty="0">
                <a:solidFill>
                  <a:srgbClr val="006666"/>
                </a:solidFill>
                <a:latin typeface="Arial"/>
                <a:cs typeface="Arial"/>
              </a:rPr>
              <a:t>vis</a:t>
            </a:r>
            <a:endParaRPr>
              <a:latin typeface="Arial"/>
              <a:cs typeface="Arial"/>
            </a:endParaRPr>
          </a:p>
        </p:txBody>
      </p:sp>
      <p:sp>
        <p:nvSpPr>
          <p:cNvPr id="13" name="object 13"/>
          <p:cNvSpPr txBox="1"/>
          <p:nvPr/>
        </p:nvSpPr>
        <p:spPr>
          <a:xfrm>
            <a:off x="1926743" y="4934839"/>
            <a:ext cx="6031865" cy="299720"/>
          </a:xfrm>
          <a:prstGeom prst="rect">
            <a:avLst/>
          </a:prstGeom>
        </p:spPr>
        <p:txBody>
          <a:bodyPr vert="horz" wrap="square" lIns="0" tIns="12700" rIns="0" bIns="0" rtlCol="0">
            <a:spAutoFit/>
          </a:bodyPr>
          <a:lstStyle/>
          <a:p>
            <a:pPr marL="12700">
              <a:spcBef>
                <a:spcPts val="100"/>
              </a:spcBef>
              <a:tabLst>
                <a:tab pos="1571625" algn="l"/>
                <a:tab pos="3042285" algn="l"/>
                <a:tab pos="3408679" algn="l"/>
                <a:tab pos="4472305" algn="l"/>
                <a:tab pos="4915535" algn="l"/>
              </a:tabLst>
            </a:pPr>
            <a:r>
              <a:rPr b="1" spc="-5" dirty="0">
                <a:solidFill>
                  <a:srgbClr val="006666"/>
                </a:solidFill>
                <a:latin typeface="Arial"/>
                <a:cs typeface="Arial"/>
              </a:rPr>
              <a:t>susceptibles	d’influencer	la	réponse	</a:t>
            </a:r>
            <a:r>
              <a:rPr b="1" dirty="0">
                <a:solidFill>
                  <a:srgbClr val="006666"/>
                </a:solidFill>
                <a:latin typeface="Arial"/>
                <a:cs typeface="Arial"/>
              </a:rPr>
              <a:t>au	</a:t>
            </a:r>
            <a:r>
              <a:rPr b="1" spc="-5" dirty="0">
                <a:solidFill>
                  <a:srgbClr val="006666"/>
                </a:solidFill>
                <a:latin typeface="Arial"/>
                <a:cs typeface="Arial"/>
              </a:rPr>
              <a:t>traitement</a:t>
            </a:r>
            <a:endParaRPr>
              <a:latin typeface="Arial"/>
              <a:cs typeface="Arial"/>
            </a:endParaRPr>
          </a:p>
        </p:txBody>
      </p:sp>
      <p:sp>
        <p:nvSpPr>
          <p:cNvPr id="14" name="object 14"/>
          <p:cNvSpPr txBox="1"/>
          <p:nvPr/>
        </p:nvSpPr>
        <p:spPr>
          <a:xfrm>
            <a:off x="8110474" y="4660519"/>
            <a:ext cx="1985645" cy="574040"/>
          </a:xfrm>
          <a:prstGeom prst="rect">
            <a:avLst/>
          </a:prstGeom>
        </p:spPr>
        <p:txBody>
          <a:bodyPr vert="horz" wrap="square" lIns="0" tIns="12700" rIns="0" bIns="0" rtlCol="0">
            <a:spAutoFit/>
          </a:bodyPr>
          <a:lstStyle/>
          <a:p>
            <a:pPr marL="12700" marR="5080" indent="141605">
              <a:spcBef>
                <a:spcPts val="100"/>
              </a:spcBef>
              <a:tabLst>
                <a:tab pos="721360" algn="l"/>
                <a:tab pos="1468120" algn="l"/>
              </a:tabLst>
            </a:pPr>
            <a:r>
              <a:rPr b="1" spc="-5" dirty="0">
                <a:solidFill>
                  <a:srgbClr val="006666"/>
                </a:solidFill>
                <a:latin typeface="Arial"/>
                <a:cs typeface="Arial"/>
              </a:rPr>
              <a:t>des	</a:t>
            </a:r>
            <a:r>
              <a:rPr b="1" spc="-365" dirty="0">
                <a:solidFill>
                  <a:srgbClr val="006666"/>
                </a:solidFill>
                <a:latin typeface="Arial"/>
                <a:cs typeface="Arial"/>
              </a:rPr>
              <a:t> </a:t>
            </a:r>
            <a:r>
              <a:rPr b="1" spc="-5" dirty="0">
                <a:solidFill>
                  <a:srgbClr val="006666"/>
                </a:solidFill>
                <a:latin typeface="Arial"/>
                <a:cs typeface="Arial"/>
              </a:rPr>
              <a:t>param</a:t>
            </a:r>
            <a:r>
              <a:rPr b="1" spc="-15" dirty="0">
                <a:solidFill>
                  <a:srgbClr val="006666"/>
                </a:solidFill>
                <a:latin typeface="Arial"/>
                <a:cs typeface="Arial"/>
              </a:rPr>
              <a:t>è</a:t>
            </a:r>
            <a:r>
              <a:rPr b="1" spc="-5" dirty="0">
                <a:solidFill>
                  <a:srgbClr val="006666"/>
                </a:solidFill>
                <a:latin typeface="Arial"/>
                <a:cs typeface="Arial"/>
              </a:rPr>
              <a:t>tres  (âge,</a:t>
            </a:r>
            <a:r>
              <a:rPr b="1" dirty="0">
                <a:solidFill>
                  <a:srgbClr val="006666"/>
                </a:solidFill>
                <a:latin typeface="Arial"/>
                <a:cs typeface="Arial"/>
              </a:rPr>
              <a:t>	</a:t>
            </a:r>
            <a:r>
              <a:rPr b="1" spc="-10" dirty="0">
                <a:solidFill>
                  <a:srgbClr val="006666"/>
                </a:solidFill>
                <a:latin typeface="Arial"/>
                <a:cs typeface="Arial"/>
              </a:rPr>
              <a:t>sexe</a:t>
            </a:r>
            <a:r>
              <a:rPr b="1" spc="-5" dirty="0">
                <a:solidFill>
                  <a:srgbClr val="006666"/>
                </a:solidFill>
                <a:latin typeface="Arial"/>
                <a:cs typeface="Arial"/>
              </a:rPr>
              <a:t>,</a:t>
            </a:r>
            <a:r>
              <a:rPr b="1" dirty="0">
                <a:solidFill>
                  <a:srgbClr val="006666"/>
                </a:solidFill>
                <a:latin typeface="Arial"/>
                <a:cs typeface="Arial"/>
              </a:rPr>
              <a:t>	</a:t>
            </a:r>
            <a:r>
              <a:rPr b="1" spc="-5" dirty="0">
                <a:solidFill>
                  <a:srgbClr val="006666"/>
                </a:solidFill>
                <a:latin typeface="Arial"/>
                <a:cs typeface="Arial"/>
              </a:rPr>
              <a:t>CS</a:t>
            </a:r>
            <a:r>
              <a:rPr b="1" spc="-235" dirty="0">
                <a:solidFill>
                  <a:srgbClr val="006666"/>
                </a:solidFill>
                <a:latin typeface="Arial"/>
                <a:cs typeface="Arial"/>
              </a:rPr>
              <a:t>P</a:t>
            </a:r>
            <a:r>
              <a:rPr b="1" dirty="0">
                <a:solidFill>
                  <a:srgbClr val="006666"/>
                </a:solidFill>
                <a:latin typeface="Arial"/>
                <a:cs typeface="Arial"/>
              </a:rPr>
              <a:t>,</a:t>
            </a:r>
            <a:endParaRPr>
              <a:latin typeface="Arial"/>
              <a:cs typeface="Arial"/>
            </a:endParaRPr>
          </a:p>
        </p:txBody>
      </p:sp>
      <p:sp>
        <p:nvSpPr>
          <p:cNvPr id="15" name="object 15"/>
          <p:cNvSpPr txBox="1"/>
          <p:nvPr/>
        </p:nvSpPr>
        <p:spPr>
          <a:xfrm>
            <a:off x="1926743" y="5072227"/>
            <a:ext cx="7216775" cy="848994"/>
          </a:xfrm>
          <a:prstGeom prst="rect">
            <a:avLst/>
          </a:prstGeom>
        </p:spPr>
        <p:txBody>
          <a:bodyPr vert="horz" wrap="square" lIns="0" tIns="149860" rIns="0" bIns="0" rtlCol="0">
            <a:spAutoFit/>
          </a:bodyPr>
          <a:lstStyle/>
          <a:p>
            <a:pPr marL="12700">
              <a:spcBef>
                <a:spcPts val="1180"/>
              </a:spcBef>
            </a:pPr>
            <a:r>
              <a:rPr b="1" dirty="0">
                <a:solidFill>
                  <a:srgbClr val="006666"/>
                </a:solidFill>
                <a:latin typeface="Arial"/>
                <a:cs typeface="Arial"/>
              </a:rPr>
              <a:t>conso/jour</a:t>
            </a:r>
            <a:r>
              <a:rPr b="1" spc="-25" dirty="0">
                <a:solidFill>
                  <a:srgbClr val="006666"/>
                </a:solidFill>
                <a:latin typeface="Arial"/>
                <a:cs typeface="Arial"/>
              </a:rPr>
              <a:t> </a:t>
            </a:r>
            <a:r>
              <a:rPr b="1" spc="-5" dirty="0">
                <a:solidFill>
                  <a:srgbClr val="006666"/>
                </a:solidFill>
                <a:latin typeface="Arial"/>
                <a:cs typeface="Arial"/>
              </a:rPr>
              <a:t>etc..).</a:t>
            </a:r>
            <a:endParaRPr>
              <a:latin typeface="Arial"/>
              <a:cs typeface="Arial"/>
            </a:endParaRPr>
          </a:p>
          <a:p>
            <a:pPr marL="12700">
              <a:spcBef>
                <a:spcPts val="1080"/>
              </a:spcBef>
            </a:pPr>
            <a:r>
              <a:rPr b="1" spc="-5" dirty="0">
                <a:solidFill>
                  <a:srgbClr val="006666"/>
                </a:solidFill>
                <a:latin typeface="Arial"/>
                <a:cs typeface="Arial"/>
              </a:rPr>
              <a:t>Si ce n’est pas le cas, </a:t>
            </a:r>
            <a:r>
              <a:rPr b="1" dirty="0">
                <a:solidFill>
                  <a:srgbClr val="006666"/>
                </a:solidFill>
                <a:latin typeface="Arial"/>
                <a:cs typeface="Arial"/>
              </a:rPr>
              <a:t>il faut </a:t>
            </a:r>
            <a:r>
              <a:rPr b="1" spc="-5" dirty="0">
                <a:solidFill>
                  <a:srgbClr val="006666"/>
                </a:solidFill>
                <a:latin typeface="Arial"/>
                <a:cs typeface="Arial"/>
              </a:rPr>
              <a:t>en tenir compte </a:t>
            </a:r>
            <a:r>
              <a:rPr b="1" dirty="0">
                <a:solidFill>
                  <a:srgbClr val="006666"/>
                </a:solidFill>
                <a:latin typeface="Arial"/>
                <a:cs typeface="Arial"/>
              </a:rPr>
              <a:t>lors </a:t>
            </a:r>
            <a:r>
              <a:rPr b="1" spc="-5" dirty="0">
                <a:solidFill>
                  <a:srgbClr val="006666"/>
                </a:solidFill>
                <a:latin typeface="Arial"/>
                <a:cs typeface="Arial"/>
              </a:rPr>
              <a:t>des</a:t>
            </a:r>
            <a:r>
              <a:rPr b="1" spc="55" dirty="0">
                <a:solidFill>
                  <a:srgbClr val="006666"/>
                </a:solidFill>
                <a:latin typeface="Arial"/>
                <a:cs typeface="Arial"/>
              </a:rPr>
              <a:t> </a:t>
            </a:r>
            <a:r>
              <a:rPr b="1" dirty="0">
                <a:solidFill>
                  <a:srgbClr val="006666"/>
                </a:solidFill>
                <a:latin typeface="Arial"/>
                <a:cs typeface="Arial"/>
              </a:rPr>
              <a:t>conclusions.</a:t>
            </a:r>
            <a:endParaRPr>
              <a:latin typeface="Arial"/>
              <a:cs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32</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287016" y="942594"/>
            <a:ext cx="7614284" cy="2220595"/>
          </a:xfrm>
          <a:prstGeom prst="rect">
            <a:avLst/>
          </a:prstGeom>
        </p:spPr>
        <p:txBody>
          <a:bodyPr vert="horz" wrap="square" lIns="0" tIns="149860" rIns="0" bIns="0" rtlCol="0">
            <a:spAutoFit/>
          </a:bodyPr>
          <a:lstStyle/>
          <a:p>
            <a:pPr marL="12700">
              <a:spcBef>
                <a:spcPts val="1180"/>
              </a:spcBef>
            </a:pPr>
            <a:r>
              <a:rPr spc="-5" dirty="0">
                <a:latin typeface="Arial"/>
                <a:cs typeface="Arial"/>
              </a:rPr>
              <a:t>Comparaison des conso </a:t>
            </a:r>
            <a:r>
              <a:rPr spc="-10" dirty="0">
                <a:latin typeface="Arial"/>
                <a:cs typeface="Arial"/>
              </a:rPr>
              <a:t>moyennes </a:t>
            </a:r>
            <a:r>
              <a:rPr spc="-5" dirty="0">
                <a:latin typeface="Arial"/>
                <a:cs typeface="Arial"/>
              </a:rPr>
              <a:t>avant </a:t>
            </a:r>
            <a:r>
              <a:rPr dirty="0">
                <a:latin typeface="Arial"/>
                <a:cs typeface="Arial"/>
              </a:rPr>
              <a:t>tt </a:t>
            </a:r>
            <a:r>
              <a:rPr spc="-10" dirty="0">
                <a:latin typeface="Arial"/>
                <a:cs typeface="Arial"/>
              </a:rPr>
              <a:t>dans </a:t>
            </a:r>
            <a:r>
              <a:rPr spc="-5" dirty="0">
                <a:latin typeface="Arial"/>
                <a:cs typeface="Arial"/>
              </a:rPr>
              <a:t>les 2</a:t>
            </a:r>
            <a:r>
              <a:rPr spc="135" dirty="0">
                <a:latin typeface="Arial"/>
                <a:cs typeface="Arial"/>
              </a:rPr>
              <a:t> </a:t>
            </a:r>
            <a:r>
              <a:rPr spc="-5" dirty="0">
                <a:latin typeface="Arial"/>
                <a:cs typeface="Arial"/>
              </a:rPr>
              <a:t>groupes:</a:t>
            </a:r>
            <a:endParaRPr>
              <a:latin typeface="Arial"/>
              <a:cs typeface="Arial"/>
            </a:endParaRPr>
          </a:p>
          <a:p>
            <a:pPr marL="520065" marR="666115" indent="-520065">
              <a:spcBef>
                <a:spcPts val="1080"/>
              </a:spcBef>
              <a:buAutoNum type="arabicPeriod"/>
              <a:tabLst>
                <a:tab pos="520065" algn="l"/>
                <a:tab pos="520700" algn="l"/>
              </a:tabLst>
            </a:pPr>
            <a:r>
              <a:rPr b="1" spc="-5" dirty="0">
                <a:solidFill>
                  <a:srgbClr val="006666"/>
                </a:solidFill>
                <a:latin typeface="Arial"/>
                <a:cs typeface="Arial"/>
              </a:rPr>
              <a:t>H0 </a:t>
            </a:r>
            <a:r>
              <a:rPr b="1" dirty="0">
                <a:solidFill>
                  <a:srgbClr val="006666"/>
                </a:solidFill>
                <a:latin typeface="Arial"/>
                <a:cs typeface="Arial"/>
              </a:rPr>
              <a:t>= </a:t>
            </a:r>
            <a:r>
              <a:rPr b="1" spc="-5" dirty="0">
                <a:solidFill>
                  <a:srgbClr val="006666"/>
                </a:solidFill>
                <a:latin typeface="Arial"/>
                <a:cs typeface="Arial"/>
              </a:rPr>
              <a:t>les moyennes des </a:t>
            </a:r>
            <a:r>
              <a:rPr b="1" dirty="0">
                <a:solidFill>
                  <a:srgbClr val="006666"/>
                </a:solidFill>
                <a:latin typeface="Arial"/>
                <a:cs typeface="Arial"/>
              </a:rPr>
              <a:t>conso sont </a:t>
            </a:r>
            <a:r>
              <a:rPr b="1" spc="-5" dirty="0">
                <a:solidFill>
                  <a:srgbClr val="006666"/>
                </a:solidFill>
                <a:latin typeface="Arial"/>
                <a:cs typeface="Arial"/>
              </a:rPr>
              <a:t>équivalentes dans les 2  groupes.</a:t>
            </a:r>
            <a:endParaRPr>
              <a:latin typeface="Arial"/>
              <a:cs typeface="Arial"/>
            </a:endParaRPr>
          </a:p>
          <a:p>
            <a:pPr marL="520700" marR="5080" indent="-520700">
              <a:spcBef>
                <a:spcPts val="1080"/>
              </a:spcBef>
              <a:buAutoNum type="arabicPeriod"/>
              <a:tabLst>
                <a:tab pos="520700" algn="l"/>
              </a:tabLst>
            </a:pPr>
            <a:r>
              <a:rPr b="1" dirty="0">
                <a:solidFill>
                  <a:srgbClr val="006666"/>
                </a:solidFill>
                <a:latin typeface="Arial"/>
                <a:cs typeface="Arial"/>
              </a:rPr>
              <a:t>Etude </a:t>
            </a:r>
            <a:r>
              <a:rPr b="1" spc="-5" dirty="0">
                <a:solidFill>
                  <a:srgbClr val="006666"/>
                </a:solidFill>
                <a:latin typeface="Arial"/>
                <a:cs typeface="Arial"/>
              </a:rPr>
              <a:t>liaison entre </a:t>
            </a:r>
            <a:r>
              <a:rPr b="1" spc="-10" dirty="0">
                <a:solidFill>
                  <a:srgbClr val="006666"/>
                </a:solidFill>
                <a:latin typeface="Arial"/>
                <a:cs typeface="Arial"/>
              </a:rPr>
              <a:t>variables </a:t>
            </a:r>
            <a:r>
              <a:rPr b="1" spc="-5" dirty="0">
                <a:solidFill>
                  <a:srgbClr val="006666"/>
                </a:solidFill>
                <a:latin typeface="Arial"/>
                <a:cs typeface="Arial"/>
              </a:rPr>
              <a:t>qualitatives </a:t>
            </a:r>
            <a:r>
              <a:rPr b="1" dirty="0">
                <a:solidFill>
                  <a:srgbClr val="006666"/>
                </a:solidFill>
                <a:latin typeface="Arial"/>
                <a:cs typeface="Arial"/>
              </a:rPr>
              <a:t>(S ou P) </a:t>
            </a:r>
            <a:r>
              <a:rPr b="1" spc="-5" dirty="0">
                <a:solidFill>
                  <a:srgbClr val="006666"/>
                </a:solidFill>
                <a:latin typeface="Arial"/>
                <a:cs typeface="Arial"/>
              </a:rPr>
              <a:t>et quantitatives  </a:t>
            </a:r>
            <a:r>
              <a:rPr b="1" dirty="0">
                <a:solidFill>
                  <a:srgbClr val="006666"/>
                </a:solidFill>
                <a:latin typeface="Arial"/>
                <a:cs typeface="Arial"/>
              </a:rPr>
              <a:t>(nb cig/j) </a:t>
            </a:r>
            <a:r>
              <a:rPr b="1" spc="-5" dirty="0">
                <a:solidFill>
                  <a:srgbClr val="006666"/>
                </a:solidFill>
                <a:latin typeface="Arial"/>
                <a:cs typeface="Arial"/>
              </a:rPr>
              <a:t>dans 2 </a:t>
            </a:r>
            <a:r>
              <a:rPr b="1" dirty="0">
                <a:solidFill>
                  <a:srgbClr val="006666"/>
                </a:solidFill>
                <a:latin typeface="Arial"/>
                <a:cs typeface="Arial"/>
              </a:rPr>
              <a:t>échantillons</a:t>
            </a:r>
            <a:r>
              <a:rPr b="1" spc="-40" dirty="0">
                <a:solidFill>
                  <a:srgbClr val="006666"/>
                </a:solidFill>
                <a:latin typeface="Arial"/>
                <a:cs typeface="Arial"/>
              </a:rPr>
              <a:t> </a:t>
            </a:r>
            <a:r>
              <a:rPr b="1" dirty="0">
                <a:solidFill>
                  <a:srgbClr val="006666"/>
                </a:solidFill>
                <a:latin typeface="Arial"/>
                <a:cs typeface="Arial"/>
              </a:rPr>
              <a:t>indépendants</a:t>
            </a:r>
            <a:endParaRPr>
              <a:latin typeface="Arial"/>
              <a:cs typeface="Arial"/>
            </a:endParaRPr>
          </a:p>
          <a:p>
            <a:pPr marL="520065" indent="-316865">
              <a:spcBef>
                <a:spcPts val="1080"/>
              </a:spcBef>
              <a:buAutoNum type="arabicPeriod"/>
              <a:tabLst>
                <a:tab pos="520700" algn="l"/>
                <a:tab pos="2317115" algn="l"/>
              </a:tabLst>
            </a:pPr>
            <a:r>
              <a:rPr b="1" dirty="0">
                <a:solidFill>
                  <a:srgbClr val="006666"/>
                </a:solidFill>
                <a:latin typeface="Arial"/>
                <a:cs typeface="Arial"/>
              </a:rPr>
              <a:t>n&gt; </a:t>
            </a:r>
            <a:r>
              <a:rPr b="1" spc="-5" dirty="0">
                <a:solidFill>
                  <a:srgbClr val="006666"/>
                </a:solidFill>
                <a:latin typeface="Arial"/>
                <a:cs typeface="Arial"/>
              </a:rPr>
              <a:t>30	</a:t>
            </a:r>
            <a:r>
              <a:rPr b="1" spc="-40" dirty="0">
                <a:solidFill>
                  <a:srgbClr val="006666"/>
                </a:solidFill>
                <a:latin typeface="Arial"/>
                <a:cs typeface="Arial"/>
              </a:rPr>
              <a:t>Test </a:t>
            </a:r>
            <a:r>
              <a:rPr b="1" spc="-5" dirty="0">
                <a:solidFill>
                  <a:srgbClr val="006666"/>
                </a:solidFill>
                <a:latin typeface="Arial"/>
                <a:cs typeface="Arial"/>
              </a:rPr>
              <a:t>de comparaison </a:t>
            </a:r>
            <a:r>
              <a:rPr b="1" dirty="0">
                <a:solidFill>
                  <a:srgbClr val="006666"/>
                </a:solidFill>
                <a:latin typeface="Arial"/>
                <a:cs typeface="Arial"/>
              </a:rPr>
              <a:t>de</a:t>
            </a:r>
            <a:r>
              <a:rPr b="1" spc="45" dirty="0">
                <a:solidFill>
                  <a:srgbClr val="006666"/>
                </a:solidFill>
                <a:latin typeface="Arial"/>
                <a:cs typeface="Arial"/>
              </a:rPr>
              <a:t> </a:t>
            </a:r>
            <a:r>
              <a:rPr b="1" spc="-5" dirty="0">
                <a:solidFill>
                  <a:srgbClr val="006666"/>
                </a:solidFill>
                <a:latin typeface="Arial"/>
                <a:cs typeface="Arial"/>
              </a:rPr>
              <a:t>moyennes</a:t>
            </a:r>
            <a:endParaRPr>
              <a:latin typeface="Arial"/>
              <a:cs typeface="Arial"/>
            </a:endParaRPr>
          </a:p>
        </p:txBody>
      </p:sp>
      <p:sp>
        <p:nvSpPr>
          <p:cNvPr id="5" name="object 5"/>
          <p:cNvSpPr txBox="1"/>
          <p:nvPr/>
        </p:nvSpPr>
        <p:spPr>
          <a:xfrm>
            <a:off x="2541524" y="3686302"/>
            <a:ext cx="215900" cy="299720"/>
          </a:xfrm>
          <a:prstGeom prst="rect">
            <a:avLst/>
          </a:prstGeom>
        </p:spPr>
        <p:txBody>
          <a:bodyPr vert="horz" wrap="square" lIns="0" tIns="12700" rIns="0" bIns="0" rtlCol="0">
            <a:spAutoFit/>
          </a:bodyPr>
          <a:lstStyle/>
          <a:p>
            <a:pPr marL="12700">
              <a:spcBef>
                <a:spcPts val="100"/>
              </a:spcBef>
            </a:pPr>
            <a:r>
              <a:rPr spc="-10" dirty="0">
                <a:solidFill>
                  <a:srgbClr val="006666"/>
                </a:solidFill>
                <a:latin typeface="Arial"/>
                <a:cs typeface="Arial"/>
              </a:rPr>
              <a:t>4</a:t>
            </a:r>
            <a:r>
              <a:rPr dirty="0">
                <a:solidFill>
                  <a:srgbClr val="99CCCC"/>
                </a:solidFill>
                <a:latin typeface="Arial"/>
                <a:cs typeface="Arial"/>
              </a:rPr>
              <a:t>.</a:t>
            </a:r>
            <a:endParaRPr>
              <a:latin typeface="Arial"/>
              <a:cs typeface="Arial"/>
            </a:endParaRPr>
          </a:p>
        </p:txBody>
      </p:sp>
      <p:sp>
        <p:nvSpPr>
          <p:cNvPr id="6" name="object 6"/>
          <p:cNvSpPr txBox="1"/>
          <p:nvPr/>
        </p:nvSpPr>
        <p:spPr>
          <a:xfrm>
            <a:off x="4382771" y="3686302"/>
            <a:ext cx="159385" cy="299720"/>
          </a:xfrm>
          <a:prstGeom prst="rect">
            <a:avLst/>
          </a:prstGeom>
        </p:spPr>
        <p:txBody>
          <a:bodyPr vert="horz" wrap="square" lIns="0" tIns="12700" rIns="0" bIns="0" rtlCol="0">
            <a:spAutoFit/>
          </a:bodyPr>
          <a:lstStyle/>
          <a:p>
            <a:pPr marL="12700">
              <a:spcBef>
                <a:spcPts val="100"/>
              </a:spcBef>
            </a:pPr>
            <a:r>
              <a:rPr dirty="0">
                <a:latin typeface="Arial"/>
                <a:cs typeface="Arial"/>
              </a:rPr>
              <a:t>=</a:t>
            </a:r>
            <a:endParaRPr>
              <a:latin typeface="Arial"/>
              <a:cs typeface="Arial"/>
            </a:endParaRPr>
          </a:p>
        </p:txBody>
      </p:sp>
      <p:sp>
        <p:nvSpPr>
          <p:cNvPr id="7" name="object 7"/>
          <p:cNvSpPr txBox="1"/>
          <p:nvPr/>
        </p:nvSpPr>
        <p:spPr>
          <a:xfrm>
            <a:off x="6745604" y="3686302"/>
            <a:ext cx="3176270" cy="299720"/>
          </a:xfrm>
          <a:prstGeom prst="rect">
            <a:avLst/>
          </a:prstGeom>
        </p:spPr>
        <p:txBody>
          <a:bodyPr vert="horz" wrap="square" lIns="0" tIns="12700" rIns="0" bIns="0" rtlCol="0">
            <a:spAutoFit/>
          </a:bodyPr>
          <a:lstStyle/>
          <a:p>
            <a:pPr marL="12700">
              <a:spcBef>
                <a:spcPts val="100"/>
              </a:spcBef>
              <a:tabLst>
                <a:tab pos="1541780" algn="l"/>
              </a:tabLst>
            </a:pPr>
            <a:r>
              <a:rPr b="1" spc="-5" dirty="0">
                <a:latin typeface="Arial"/>
                <a:cs typeface="Arial"/>
              </a:rPr>
              <a:t>2,00</a:t>
            </a:r>
            <a:r>
              <a:rPr b="1" dirty="0">
                <a:latin typeface="Arial"/>
                <a:cs typeface="Arial"/>
              </a:rPr>
              <a:t> &gt; </a:t>
            </a:r>
            <a:r>
              <a:rPr b="1" spc="5" dirty="0">
                <a:latin typeface="Arial"/>
                <a:cs typeface="Arial"/>
              </a:rPr>
              <a:t> </a:t>
            </a:r>
            <a:r>
              <a:rPr b="1" spc="-5" dirty="0">
                <a:latin typeface="Arial"/>
                <a:cs typeface="Arial"/>
              </a:rPr>
              <a:t>1,96	</a:t>
            </a:r>
            <a:r>
              <a:rPr b="1" dirty="0">
                <a:latin typeface="Arial"/>
                <a:cs typeface="Arial"/>
              </a:rPr>
              <a:t>(</a:t>
            </a:r>
            <a:r>
              <a:rPr b="1" i="1" dirty="0">
                <a:latin typeface="Symbol"/>
                <a:cs typeface="Symbol"/>
              </a:rPr>
              <a:t></a:t>
            </a:r>
            <a:r>
              <a:rPr b="1" i="1" dirty="0">
                <a:latin typeface="Times New Roman"/>
                <a:cs typeface="Times New Roman"/>
              </a:rPr>
              <a:t> </a:t>
            </a:r>
            <a:r>
              <a:rPr b="1" dirty="0">
                <a:latin typeface="Arial"/>
                <a:cs typeface="Arial"/>
              </a:rPr>
              <a:t>pour </a:t>
            </a:r>
            <a:r>
              <a:rPr b="1" i="1" spc="-5" dirty="0">
                <a:latin typeface="Symbol"/>
                <a:cs typeface="Symbol"/>
              </a:rPr>
              <a:t></a:t>
            </a:r>
            <a:r>
              <a:rPr b="1" i="1" spc="-5" dirty="0">
                <a:latin typeface="Times New Roman"/>
                <a:cs typeface="Times New Roman"/>
              </a:rPr>
              <a:t> </a:t>
            </a:r>
            <a:r>
              <a:rPr b="1" dirty="0">
                <a:latin typeface="Arial"/>
                <a:cs typeface="Arial"/>
              </a:rPr>
              <a:t>=</a:t>
            </a:r>
            <a:r>
              <a:rPr b="1" spc="25" dirty="0">
                <a:latin typeface="Arial"/>
                <a:cs typeface="Arial"/>
              </a:rPr>
              <a:t> </a:t>
            </a:r>
            <a:r>
              <a:rPr b="1" spc="-15" dirty="0">
                <a:latin typeface="Arial"/>
                <a:cs typeface="Arial"/>
              </a:rPr>
              <a:t>5%)</a:t>
            </a:r>
            <a:endParaRPr>
              <a:latin typeface="Arial"/>
              <a:cs typeface="Arial"/>
            </a:endParaRPr>
          </a:p>
        </p:txBody>
      </p:sp>
      <p:sp>
        <p:nvSpPr>
          <p:cNvPr id="8" name="object 8"/>
          <p:cNvSpPr txBox="1"/>
          <p:nvPr/>
        </p:nvSpPr>
        <p:spPr>
          <a:xfrm>
            <a:off x="2287016" y="4526027"/>
            <a:ext cx="7983220" cy="1152525"/>
          </a:xfrm>
          <a:prstGeom prst="rect">
            <a:avLst/>
          </a:prstGeom>
        </p:spPr>
        <p:txBody>
          <a:bodyPr vert="horz" wrap="square" lIns="0" tIns="13335" rIns="0" bIns="0" rtlCol="0">
            <a:spAutoFit/>
          </a:bodyPr>
          <a:lstStyle/>
          <a:p>
            <a:pPr marL="12700" marR="5080" algn="just">
              <a:lnSpc>
                <a:spcPct val="99800"/>
              </a:lnSpc>
              <a:spcBef>
                <a:spcPts val="105"/>
              </a:spcBef>
            </a:pPr>
            <a:r>
              <a:rPr b="1" u="heavy" dirty="0">
                <a:solidFill>
                  <a:srgbClr val="006666"/>
                </a:solidFill>
                <a:uFill>
                  <a:solidFill>
                    <a:srgbClr val="006666"/>
                  </a:solidFill>
                </a:uFill>
                <a:latin typeface="Arial"/>
                <a:cs typeface="Arial"/>
              </a:rPr>
              <a:t>On </a:t>
            </a:r>
            <a:r>
              <a:rPr b="1" u="heavy" spc="-5" dirty="0">
                <a:solidFill>
                  <a:srgbClr val="006666"/>
                </a:solidFill>
                <a:uFill>
                  <a:solidFill>
                    <a:srgbClr val="006666"/>
                  </a:solidFill>
                </a:uFill>
                <a:latin typeface="Arial"/>
                <a:cs typeface="Arial"/>
              </a:rPr>
              <a:t>rejette H0, </a:t>
            </a:r>
            <a:r>
              <a:rPr b="1" u="heavy" spc="-10" dirty="0">
                <a:solidFill>
                  <a:srgbClr val="006666"/>
                </a:solidFill>
                <a:uFill>
                  <a:solidFill>
                    <a:srgbClr val="006666"/>
                  </a:solidFill>
                </a:uFill>
                <a:latin typeface="Arial"/>
                <a:cs typeface="Arial"/>
              </a:rPr>
              <a:t>avec </a:t>
            </a:r>
            <a:r>
              <a:rPr b="1" u="heavy" dirty="0">
                <a:solidFill>
                  <a:srgbClr val="006666"/>
                </a:solidFill>
                <a:uFill>
                  <a:solidFill>
                    <a:srgbClr val="006666"/>
                  </a:solidFill>
                </a:uFill>
                <a:latin typeface="Arial"/>
                <a:cs typeface="Arial"/>
              </a:rPr>
              <a:t>un </a:t>
            </a:r>
            <a:r>
              <a:rPr b="1" u="heavy" spc="-5" dirty="0">
                <a:solidFill>
                  <a:srgbClr val="006666"/>
                </a:solidFill>
                <a:uFill>
                  <a:solidFill>
                    <a:srgbClr val="006666"/>
                  </a:solidFill>
                </a:uFill>
                <a:latin typeface="Arial"/>
                <a:cs typeface="Arial"/>
              </a:rPr>
              <a:t>risque </a:t>
            </a:r>
            <a:r>
              <a:rPr sz="2000" b="1" i="1" u="heavy" dirty="0">
                <a:solidFill>
                  <a:srgbClr val="006666"/>
                </a:solidFill>
                <a:uFill>
                  <a:solidFill>
                    <a:srgbClr val="006666"/>
                  </a:solidFill>
                </a:uFill>
                <a:latin typeface="Symbol"/>
                <a:cs typeface="Symbol"/>
              </a:rPr>
              <a:t></a:t>
            </a:r>
            <a:r>
              <a:rPr sz="2000" b="1" i="1" u="heavy" dirty="0">
                <a:solidFill>
                  <a:srgbClr val="006666"/>
                </a:solidFill>
                <a:uFill>
                  <a:solidFill>
                    <a:srgbClr val="006666"/>
                  </a:solidFill>
                </a:uFill>
                <a:latin typeface="Times New Roman"/>
                <a:cs typeface="Times New Roman"/>
              </a:rPr>
              <a:t> </a:t>
            </a:r>
            <a:r>
              <a:rPr b="1" u="heavy" dirty="0">
                <a:solidFill>
                  <a:srgbClr val="006666"/>
                </a:solidFill>
                <a:uFill>
                  <a:solidFill>
                    <a:srgbClr val="006666"/>
                  </a:solidFill>
                </a:uFill>
                <a:latin typeface="Arial"/>
                <a:cs typeface="Arial"/>
              </a:rPr>
              <a:t>= </a:t>
            </a:r>
            <a:r>
              <a:rPr b="1" u="heavy" spc="-10" dirty="0">
                <a:solidFill>
                  <a:srgbClr val="006666"/>
                </a:solidFill>
                <a:uFill>
                  <a:solidFill>
                    <a:srgbClr val="006666"/>
                  </a:solidFill>
                </a:uFill>
                <a:latin typeface="Arial"/>
                <a:cs typeface="Arial"/>
              </a:rPr>
              <a:t>5%.</a:t>
            </a:r>
            <a:r>
              <a:rPr b="1" spc="-10" dirty="0">
                <a:solidFill>
                  <a:srgbClr val="006666"/>
                </a:solidFill>
                <a:latin typeface="Arial"/>
                <a:cs typeface="Arial"/>
              </a:rPr>
              <a:t> </a:t>
            </a:r>
            <a:r>
              <a:rPr b="1" dirty="0">
                <a:solidFill>
                  <a:srgbClr val="006666"/>
                </a:solidFill>
                <a:latin typeface="Arial"/>
                <a:cs typeface="Arial"/>
              </a:rPr>
              <a:t>Il </a:t>
            </a:r>
            <a:r>
              <a:rPr b="1" spc="-5" dirty="0">
                <a:solidFill>
                  <a:srgbClr val="006666"/>
                </a:solidFill>
                <a:latin typeface="Arial"/>
                <a:cs typeface="Arial"/>
              </a:rPr>
              <a:t>existe </a:t>
            </a:r>
            <a:r>
              <a:rPr b="1" dirty="0">
                <a:solidFill>
                  <a:srgbClr val="006666"/>
                </a:solidFill>
                <a:latin typeface="Arial"/>
                <a:cs typeface="Arial"/>
              </a:rPr>
              <a:t>donc une</a:t>
            </a:r>
            <a:r>
              <a:rPr b="1" spc="320" dirty="0">
                <a:solidFill>
                  <a:srgbClr val="006666"/>
                </a:solidFill>
                <a:latin typeface="Arial"/>
                <a:cs typeface="Arial"/>
              </a:rPr>
              <a:t> </a:t>
            </a:r>
            <a:r>
              <a:rPr b="1" spc="-5" dirty="0">
                <a:solidFill>
                  <a:srgbClr val="006666"/>
                </a:solidFill>
                <a:latin typeface="Arial"/>
                <a:cs typeface="Arial"/>
              </a:rPr>
              <a:t>différence  significative </a:t>
            </a:r>
            <a:r>
              <a:rPr b="1" dirty="0">
                <a:solidFill>
                  <a:srgbClr val="006666"/>
                </a:solidFill>
                <a:latin typeface="Arial"/>
                <a:cs typeface="Arial"/>
              </a:rPr>
              <a:t>entre les </a:t>
            </a:r>
            <a:r>
              <a:rPr b="1" spc="-5" dirty="0">
                <a:solidFill>
                  <a:srgbClr val="006666"/>
                </a:solidFill>
                <a:latin typeface="Arial"/>
                <a:cs typeface="Arial"/>
              </a:rPr>
              <a:t>conso moyennes </a:t>
            </a:r>
            <a:r>
              <a:rPr b="1" dirty="0">
                <a:solidFill>
                  <a:srgbClr val="006666"/>
                </a:solidFill>
                <a:latin typeface="Arial"/>
                <a:cs typeface="Arial"/>
              </a:rPr>
              <a:t>des 2 </a:t>
            </a:r>
            <a:r>
              <a:rPr b="1" spc="-5" dirty="0">
                <a:solidFill>
                  <a:srgbClr val="006666"/>
                </a:solidFill>
                <a:latin typeface="Arial"/>
                <a:cs typeface="Arial"/>
              </a:rPr>
              <a:t>groupes </a:t>
            </a:r>
            <a:r>
              <a:rPr b="1" dirty="0">
                <a:solidFill>
                  <a:srgbClr val="006666"/>
                </a:solidFill>
                <a:latin typeface="Arial"/>
                <a:cs typeface="Arial"/>
              </a:rPr>
              <a:t>: on fume plus  </a:t>
            </a:r>
            <a:r>
              <a:rPr b="1" spc="-5" dirty="0">
                <a:solidFill>
                  <a:srgbClr val="006666"/>
                </a:solidFill>
                <a:latin typeface="Arial"/>
                <a:cs typeface="Arial"/>
              </a:rPr>
              <a:t>dans le groupe </a:t>
            </a:r>
            <a:r>
              <a:rPr b="1" dirty="0">
                <a:solidFill>
                  <a:srgbClr val="006666"/>
                </a:solidFill>
                <a:latin typeface="Arial"/>
                <a:cs typeface="Arial"/>
              </a:rPr>
              <a:t>S : il </a:t>
            </a:r>
            <a:r>
              <a:rPr b="1" spc="-5" dirty="0">
                <a:solidFill>
                  <a:srgbClr val="006666"/>
                </a:solidFill>
                <a:latin typeface="Arial"/>
                <a:cs typeface="Arial"/>
              </a:rPr>
              <a:t>faudra en tenir compte </a:t>
            </a:r>
            <a:r>
              <a:rPr b="1" dirty="0">
                <a:solidFill>
                  <a:srgbClr val="006666"/>
                </a:solidFill>
                <a:latin typeface="Arial"/>
                <a:cs typeface="Arial"/>
              </a:rPr>
              <a:t>lors </a:t>
            </a:r>
            <a:r>
              <a:rPr b="1" spc="-5" dirty="0">
                <a:solidFill>
                  <a:srgbClr val="006666"/>
                </a:solidFill>
                <a:latin typeface="Arial"/>
                <a:cs typeface="Arial"/>
              </a:rPr>
              <a:t>de l’étude de la variation  de cette conso </a:t>
            </a:r>
            <a:r>
              <a:rPr b="1" spc="-10" dirty="0">
                <a:solidFill>
                  <a:srgbClr val="006666"/>
                </a:solidFill>
                <a:latin typeface="Arial"/>
                <a:cs typeface="Arial"/>
              </a:rPr>
              <a:t>avant/après</a:t>
            </a:r>
            <a:r>
              <a:rPr b="1" spc="60" dirty="0">
                <a:solidFill>
                  <a:srgbClr val="006666"/>
                </a:solidFill>
                <a:latin typeface="Arial"/>
                <a:cs typeface="Arial"/>
              </a:rPr>
              <a:t> </a:t>
            </a:r>
            <a:r>
              <a:rPr b="1" spc="-5" dirty="0">
                <a:solidFill>
                  <a:srgbClr val="006666"/>
                </a:solidFill>
                <a:latin typeface="Arial"/>
                <a:cs typeface="Arial"/>
              </a:rPr>
              <a:t>traitement.</a:t>
            </a:r>
            <a:endParaRPr>
              <a:latin typeface="Arial"/>
              <a:cs typeface="Arial"/>
            </a:endParaRPr>
          </a:p>
        </p:txBody>
      </p:sp>
      <p:sp>
        <p:nvSpPr>
          <p:cNvPr id="11" name="object 11"/>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2" name="object 12"/>
          <p:cNvSpPr/>
          <p:nvPr/>
        </p:nvSpPr>
        <p:spPr>
          <a:xfrm>
            <a:off x="3310884" y="4152305"/>
            <a:ext cx="39370" cy="20955"/>
          </a:xfrm>
          <a:custGeom>
            <a:avLst/>
            <a:gdLst/>
            <a:ahLst/>
            <a:cxnLst/>
            <a:rect l="l" t="t" r="r" b="b"/>
            <a:pathLst>
              <a:path w="39369" h="20954">
                <a:moveTo>
                  <a:pt x="0" y="20840"/>
                </a:moveTo>
                <a:lnTo>
                  <a:pt x="39186" y="0"/>
                </a:lnTo>
              </a:path>
            </a:pathLst>
          </a:custGeom>
          <a:ln w="5790">
            <a:solidFill>
              <a:srgbClr val="000000"/>
            </a:solidFill>
          </a:ln>
        </p:spPr>
        <p:txBody>
          <a:bodyPr wrap="square" lIns="0" tIns="0" rIns="0" bIns="0" rtlCol="0"/>
          <a:lstStyle/>
          <a:p>
            <a:endParaRPr/>
          </a:p>
        </p:txBody>
      </p:sp>
      <p:sp>
        <p:nvSpPr>
          <p:cNvPr id="13" name="object 13"/>
          <p:cNvSpPr/>
          <p:nvPr/>
        </p:nvSpPr>
        <p:spPr>
          <a:xfrm>
            <a:off x="3350072" y="4155199"/>
            <a:ext cx="57785" cy="248920"/>
          </a:xfrm>
          <a:custGeom>
            <a:avLst/>
            <a:gdLst/>
            <a:ahLst/>
            <a:cxnLst/>
            <a:rect l="l" t="t" r="r" b="b"/>
            <a:pathLst>
              <a:path w="57785" h="248920">
                <a:moveTo>
                  <a:pt x="0" y="0"/>
                </a:moveTo>
                <a:lnTo>
                  <a:pt x="57194" y="248639"/>
                </a:lnTo>
              </a:path>
            </a:pathLst>
          </a:custGeom>
          <a:ln w="11610">
            <a:solidFill>
              <a:srgbClr val="000000"/>
            </a:solidFill>
          </a:ln>
        </p:spPr>
        <p:txBody>
          <a:bodyPr wrap="square" lIns="0" tIns="0" rIns="0" bIns="0" rtlCol="0"/>
          <a:lstStyle/>
          <a:p>
            <a:endParaRPr/>
          </a:p>
        </p:txBody>
      </p:sp>
      <p:sp>
        <p:nvSpPr>
          <p:cNvPr id="14" name="object 14"/>
          <p:cNvSpPr/>
          <p:nvPr/>
        </p:nvSpPr>
        <p:spPr>
          <a:xfrm>
            <a:off x="3410460" y="3752281"/>
            <a:ext cx="66040" cy="652145"/>
          </a:xfrm>
          <a:custGeom>
            <a:avLst/>
            <a:gdLst/>
            <a:ahLst/>
            <a:cxnLst/>
            <a:rect l="l" t="t" r="r" b="b"/>
            <a:pathLst>
              <a:path w="66039" h="652145">
                <a:moveTo>
                  <a:pt x="0" y="651558"/>
                </a:moveTo>
                <a:lnTo>
                  <a:pt x="65605" y="0"/>
                </a:lnTo>
              </a:path>
            </a:pathLst>
          </a:custGeom>
          <a:ln w="5805">
            <a:solidFill>
              <a:srgbClr val="000000"/>
            </a:solidFill>
          </a:ln>
        </p:spPr>
        <p:txBody>
          <a:bodyPr wrap="square" lIns="0" tIns="0" rIns="0" bIns="0" rtlCol="0"/>
          <a:lstStyle/>
          <a:p>
            <a:endParaRPr/>
          </a:p>
        </p:txBody>
      </p:sp>
      <p:sp>
        <p:nvSpPr>
          <p:cNvPr id="15" name="object 15"/>
          <p:cNvSpPr/>
          <p:nvPr/>
        </p:nvSpPr>
        <p:spPr>
          <a:xfrm>
            <a:off x="3476067" y="3752280"/>
            <a:ext cx="784225" cy="0"/>
          </a:xfrm>
          <a:custGeom>
            <a:avLst/>
            <a:gdLst/>
            <a:ahLst/>
            <a:cxnLst/>
            <a:rect l="l" t="t" r="r" b="b"/>
            <a:pathLst>
              <a:path w="784225">
                <a:moveTo>
                  <a:pt x="0" y="0"/>
                </a:moveTo>
                <a:lnTo>
                  <a:pt x="783809" y="0"/>
                </a:lnTo>
              </a:path>
            </a:pathLst>
          </a:custGeom>
          <a:ln w="5786">
            <a:solidFill>
              <a:srgbClr val="000000"/>
            </a:solidFill>
          </a:ln>
        </p:spPr>
        <p:txBody>
          <a:bodyPr wrap="square" lIns="0" tIns="0" rIns="0" bIns="0" rtlCol="0"/>
          <a:lstStyle/>
          <a:p>
            <a:endParaRPr/>
          </a:p>
        </p:txBody>
      </p:sp>
      <p:sp>
        <p:nvSpPr>
          <p:cNvPr id="16" name="object 16"/>
          <p:cNvSpPr txBox="1"/>
          <p:nvPr/>
        </p:nvSpPr>
        <p:spPr>
          <a:xfrm>
            <a:off x="3484266" y="4104431"/>
            <a:ext cx="772160" cy="362585"/>
          </a:xfrm>
          <a:prstGeom prst="rect">
            <a:avLst/>
          </a:prstGeom>
        </p:spPr>
        <p:txBody>
          <a:bodyPr vert="horz" wrap="square" lIns="0" tIns="13970" rIns="0" bIns="0" rtlCol="0">
            <a:spAutoFit/>
          </a:bodyPr>
          <a:lstStyle/>
          <a:p>
            <a:pPr marL="12700">
              <a:spcBef>
                <a:spcPts val="110"/>
              </a:spcBef>
              <a:tabLst>
                <a:tab pos="518795" algn="l"/>
              </a:tabLst>
            </a:pPr>
            <a:r>
              <a:rPr sz="2200" b="1" spc="40" dirty="0">
                <a:latin typeface="Times New Roman"/>
                <a:cs typeface="Times New Roman"/>
              </a:rPr>
              <a:t>n</a:t>
            </a:r>
            <a:r>
              <a:rPr sz="1100" b="1" dirty="0">
                <a:latin typeface="Times New Roman"/>
                <a:cs typeface="Times New Roman"/>
              </a:rPr>
              <a:t>1	</a:t>
            </a:r>
            <a:r>
              <a:rPr sz="2200" b="1" spc="105" dirty="0">
                <a:latin typeface="Times New Roman"/>
                <a:cs typeface="Times New Roman"/>
              </a:rPr>
              <a:t>n</a:t>
            </a:r>
            <a:r>
              <a:rPr sz="1100" b="1" dirty="0">
                <a:latin typeface="Times New Roman"/>
                <a:cs typeface="Times New Roman"/>
              </a:rPr>
              <a:t>2</a:t>
            </a:r>
            <a:endParaRPr sz="1100">
              <a:latin typeface="Times New Roman"/>
              <a:cs typeface="Times New Roman"/>
            </a:endParaRPr>
          </a:p>
        </p:txBody>
      </p:sp>
      <p:sp>
        <p:nvSpPr>
          <p:cNvPr id="17" name="object 17"/>
          <p:cNvSpPr txBox="1"/>
          <p:nvPr/>
        </p:nvSpPr>
        <p:spPr>
          <a:xfrm>
            <a:off x="3486590" y="3594993"/>
            <a:ext cx="734060" cy="362585"/>
          </a:xfrm>
          <a:prstGeom prst="rect">
            <a:avLst/>
          </a:prstGeom>
        </p:spPr>
        <p:txBody>
          <a:bodyPr vert="horz" wrap="square" lIns="0" tIns="13970" rIns="0" bIns="0" rtlCol="0">
            <a:spAutoFit/>
          </a:bodyPr>
          <a:lstStyle/>
          <a:p>
            <a:pPr marL="12700">
              <a:spcBef>
                <a:spcPts val="110"/>
              </a:spcBef>
              <a:tabLst>
                <a:tab pos="525145" algn="l"/>
              </a:tabLst>
            </a:pPr>
            <a:r>
              <a:rPr sz="3300" b="1" spc="179" baseline="-25252" dirty="0">
                <a:latin typeface="Times New Roman"/>
                <a:cs typeface="Times New Roman"/>
              </a:rPr>
              <a:t>s</a:t>
            </a:r>
            <a:r>
              <a:rPr sz="1100" b="1" dirty="0">
                <a:latin typeface="Times New Roman"/>
                <a:cs typeface="Times New Roman"/>
              </a:rPr>
              <a:t>2	</a:t>
            </a:r>
            <a:r>
              <a:rPr sz="3300" b="1" spc="187" baseline="-25252" dirty="0">
                <a:latin typeface="Times New Roman"/>
                <a:cs typeface="Times New Roman"/>
              </a:rPr>
              <a:t>s</a:t>
            </a:r>
            <a:r>
              <a:rPr sz="1100" b="1" dirty="0">
                <a:latin typeface="Times New Roman"/>
                <a:cs typeface="Times New Roman"/>
              </a:rPr>
              <a:t>2</a:t>
            </a:r>
            <a:endParaRPr sz="1100">
              <a:latin typeface="Times New Roman"/>
              <a:cs typeface="Times New Roman"/>
            </a:endParaRPr>
          </a:p>
        </p:txBody>
      </p:sp>
      <p:sp>
        <p:nvSpPr>
          <p:cNvPr id="18" name="object 18"/>
          <p:cNvSpPr txBox="1"/>
          <p:nvPr/>
        </p:nvSpPr>
        <p:spPr>
          <a:xfrm>
            <a:off x="3485720" y="3791243"/>
            <a:ext cx="775335" cy="362585"/>
          </a:xfrm>
          <a:prstGeom prst="rect">
            <a:avLst/>
          </a:prstGeom>
        </p:spPr>
        <p:txBody>
          <a:bodyPr vert="horz" wrap="square" lIns="0" tIns="13970" rIns="0" bIns="0" rtlCol="0">
            <a:spAutoFit/>
          </a:bodyPr>
          <a:lstStyle/>
          <a:p>
            <a:pPr marL="12700">
              <a:spcBef>
                <a:spcPts val="110"/>
              </a:spcBef>
            </a:pPr>
            <a:r>
              <a:rPr sz="1100" b="1" u="sng" dirty="0">
                <a:uFill>
                  <a:solidFill>
                    <a:srgbClr val="000000"/>
                  </a:solidFill>
                </a:uFill>
                <a:latin typeface="Times New Roman"/>
                <a:cs typeface="Times New Roman"/>
              </a:rPr>
              <a:t>  </a:t>
            </a:r>
            <a:r>
              <a:rPr sz="1100" b="1" u="sng" spc="90" dirty="0">
                <a:uFill>
                  <a:solidFill>
                    <a:srgbClr val="000000"/>
                  </a:solidFill>
                </a:uFill>
                <a:latin typeface="Times New Roman"/>
                <a:cs typeface="Times New Roman"/>
              </a:rPr>
              <a:t> </a:t>
            </a:r>
            <a:r>
              <a:rPr sz="1100" b="1" u="sng" dirty="0">
                <a:uFill>
                  <a:solidFill>
                    <a:srgbClr val="000000"/>
                  </a:solidFill>
                </a:uFill>
                <a:latin typeface="Times New Roman"/>
                <a:cs typeface="Times New Roman"/>
              </a:rPr>
              <a:t>1</a:t>
            </a:r>
            <a:r>
              <a:rPr sz="1100" b="1" dirty="0">
                <a:latin typeface="Times New Roman"/>
                <a:cs typeface="Times New Roman"/>
              </a:rPr>
              <a:t> </a:t>
            </a:r>
            <a:r>
              <a:rPr sz="3300" b="1" i="1" spc="7" baseline="-21464" dirty="0">
                <a:latin typeface="Symbol"/>
                <a:cs typeface="Symbol"/>
              </a:rPr>
              <a:t></a:t>
            </a:r>
            <a:r>
              <a:rPr sz="2200" b="1" i="1" u="sng" spc="320" dirty="0">
                <a:uFill>
                  <a:solidFill>
                    <a:srgbClr val="000000"/>
                  </a:solidFill>
                </a:uFill>
                <a:latin typeface="Times New Roman"/>
                <a:cs typeface="Times New Roman"/>
              </a:rPr>
              <a:t> </a:t>
            </a:r>
            <a:r>
              <a:rPr sz="1100" b="1" u="sng" dirty="0">
                <a:uFill>
                  <a:solidFill>
                    <a:srgbClr val="000000"/>
                  </a:solidFill>
                </a:uFill>
                <a:latin typeface="Times New Roman"/>
                <a:cs typeface="Times New Roman"/>
              </a:rPr>
              <a:t>2</a:t>
            </a:r>
            <a:r>
              <a:rPr sz="1100" b="1" u="sng" spc="40" dirty="0">
                <a:uFill>
                  <a:solidFill>
                    <a:srgbClr val="000000"/>
                  </a:solidFill>
                </a:uFill>
                <a:latin typeface="Times New Roman"/>
                <a:cs typeface="Times New Roman"/>
              </a:rPr>
              <a:t> </a:t>
            </a:r>
            <a:endParaRPr sz="1100">
              <a:latin typeface="Times New Roman"/>
              <a:cs typeface="Times New Roman"/>
            </a:endParaRPr>
          </a:p>
        </p:txBody>
      </p:sp>
      <p:sp>
        <p:nvSpPr>
          <p:cNvPr id="19" name="object 19"/>
          <p:cNvSpPr txBox="1"/>
          <p:nvPr/>
        </p:nvSpPr>
        <p:spPr>
          <a:xfrm>
            <a:off x="2857792" y="3322619"/>
            <a:ext cx="1426845" cy="362585"/>
          </a:xfrm>
          <a:prstGeom prst="rect">
            <a:avLst/>
          </a:prstGeom>
        </p:spPr>
        <p:txBody>
          <a:bodyPr vert="horz" wrap="square" lIns="0" tIns="13970" rIns="0" bIns="0" rtlCol="0">
            <a:spAutoFit/>
          </a:bodyPr>
          <a:lstStyle/>
          <a:p>
            <a:pPr marL="12700">
              <a:spcBef>
                <a:spcPts val="110"/>
              </a:spcBef>
            </a:pPr>
            <a:r>
              <a:rPr sz="3300" b="1" i="1" spc="7" baseline="-35353" dirty="0">
                <a:latin typeface="Symbol"/>
                <a:cs typeface="Symbol"/>
              </a:rPr>
              <a:t></a:t>
            </a:r>
            <a:r>
              <a:rPr sz="3300" b="1" i="1" spc="7" baseline="-35353" dirty="0">
                <a:latin typeface="Times New Roman"/>
                <a:cs typeface="Times New Roman"/>
              </a:rPr>
              <a:t> </a:t>
            </a:r>
            <a:r>
              <a:rPr sz="3300" b="1" i="1" spc="7" baseline="-35353" dirty="0">
                <a:latin typeface="Symbol"/>
                <a:cs typeface="Symbol"/>
              </a:rPr>
              <a:t></a:t>
            </a:r>
            <a:r>
              <a:rPr sz="2200" b="1" i="1" u="sng" spc="5" dirty="0">
                <a:uFill>
                  <a:solidFill>
                    <a:srgbClr val="000000"/>
                  </a:solidFill>
                </a:uFill>
                <a:latin typeface="Times New Roman"/>
                <a:cs typeface="Times New Roman"/>
              </a:rPr>
              <a:t> </a:t>
            </a:r>
            <a:r>
              <a:rPr sz="2200" b="1" u="sng" spc="25" dirty="0">
                <a:uFill>
                  <a:solidFill>
                    <a:srgbClr val="000000"/>
                  </a:solidFill>
                </a:uFill>
                <a:latin typeface="Times New Roman"/>
                <a:cs typeface="Times New Roman"/>
              </a:rPr>
              <a:t>m</a:t>
            </a:r>
            <a:r>
              <a:rPr sz="1100" b="1" u="sng" spc="25" dirty="0">
                <a:uFill>
                  <a:solidFill>
                    <a:srgbClr val="000000"/>
                  </a:solidFill>
                </a:uFill>
                <a:latin typeface="Times New Roman"/>
                <a:cs typeface="Times New Roman"/>
              </a:rPr>
              <a:t>1 </a:t>
            </a:r>
            <a:r>
              <a:rPr sz="2200" b="1" i="1" u="sng" spc="5" dirty="0">
                <a:uFill>
                  <a:solidFill>
                    <a:srgbClr val="000000"/>
                  </a:solidFill>
                </a:uFill>
                <a:latin typeface="Symbol"/>
                <a:cs typeface="Symbol"/>
              </a:rPr>
              <a:t></a:t>
            </a:r>
            <a:r>
              <a:rPr sz="2200" b="1" i="1" u="sng" spc="-330" dirty="0">
                <a:uFill>
                  <a:solidFill>
                    <a:srgbClr val="000000"/>
                  </a:solidFill>
                </a:uFill>
                <a:latin typeface="Times New Roman"/>
                <a:cs typeface="Times New Roman"/>
              </a:rPr>
              <a:t> </a:t>
            </a:r>
            <a:r>
              <a:rPr sz="2200" b="1" u="sng" spc="60" dirty="0">
                <a:uFill>
                  <a:solidFill>
                    <a:srgbClr val="000000"/>
                  </a:solidFill>
                </a:uFill>
                <a:latin typeface="Times New Roman"/>
                <a:cs typeface="Times New Roman"/>
              </a:rPr>
              <a:t>m</a:t>
            </a:r>
            <a:r>
              <a:rPr sz="1100" b="1" u="sng" spc="60" dirty="0">
                <a:uFill>
                  <a:solidFill>
                    <a:srgbClr val="000000"/>
                  </a:solidFill>
                </a:uFill>
                <a:latin typeface="Times New Roman"/>
                <a:cs typeface="Times New Roman"/>
              </a:rPr>
              <a:t>2</a:t>
            </a:r>
            <a:r>
              <a:rPr sz="1100" b="1" u="sng" spc="-135" dirty="0">
                <a:uFill>
                  <a:solidFill>
                    <a:srgbClr val="000000"/>
                  </a:solidFill>
                </a:uFill>
                <a:latin typeface="Times New Roman"/>
                <a:cs typeface="Times New Roman"/>
              </a:rPr>
              <a:t> </a:t>
            </a:r>
            <a:endParaRPr sz="1100">
              <a:latin typeface="Times New Roman"/>
              <a:cs typeface="Times New Roman"/>
            </a:endParaRPr>
          </a:p>
        </p:txBody>
      </p:sp>
      <p:sp>
        <p:nvSpPr>
          <p:cNvPr id="20" name="object 20"/>
          <p:cNvSpPr/>
          <p:nvPr/>
        </p:nvSpPr>
        <p:spPr>
          <a:xfrm>
            <a:off x="5832986" y="4108934"/>
            <a:ext cx="426720" cy="0"/>
          </a:xfrm>
          <a:custGeom>
            <a:avLst/>
            <a:gdLst/>
            <a:ahLst/>
            <a:cxnLst/>
            <a:rect l="l" t="t" r="r" b="b"/>
            <a:pathLst>
              <a:path w="426720">
                <a:moveTo>
                  <a:pt x="0" y="0"/>
                </a:moveTo>
                <a:lnTo>
                  <a:pt x="426099" y="0"/>
                </a:lnTo>
              </a:path>
            </a:pathLst>
          </a:custGeom>
          <a:ln w="3175">
            <a:solidFill>
              <a:srgbClr val="000000"/>
            </a:solidFill>
          </a:ln>
        </p:spPr>
        <p:txBody>
          <a:bodyPr wrap="square" lIns="0" tIns="0" rIns="0" bIns="0" rtlCol="0"/>
          <a:lstStyle/>
          <a:p>
            <a:endParaRPr/>
          </a:p>
        </p:txBody>
      </p:sp>
      <p:sp>
        <p:nvSpPr>
          <p:cNvPr id="21" name="object 21"/>
          <p:cNvSpPr/>
          <p:nvPr/>
        </p:nvSpPr>
        <p:spPr>
          <a:xfrm>
            <a:off x="4910627" y="4135055"/>
            <a:ext cx="33020" cy="18415"/>
          </a:xfrm>
          <a:custGeom>
            <a:avLst/>
            <a:gdLst/>
            <a:ahLst/>
            <a:cxnLst/>
            <a:rect l="l" t="t" r="r" b="b"/>
            <a:pathLst>
              <a:path w="33020" h="18414">
                <a:moveTo>
                  <a:pt x="0" y="17902"/>
                </a:moveTo>
                <a:lnTo>
                  <a:pt x="32751" y="0"/>
                </a:lnTo>
              </a:path>
            </a:pathLst>
          </a:custGeom>
          <a:ln w="5874">
            <a:solidFill>
              <a:srgbClr val="000000"/>
            </a:solidFill>
          </a:ln>
        </p:spPr>
        <p:txBody>
          <a:bodyPr wrap="square" lIns="0" tIns="0" rIns="0" bIns="0" rtlCol="0"/>
          <a:lstStyle/>
          <a:p>
            <a:endParaRPr/>
          </a:p>
        </p:txBody>
      </p:sp>
      <p:sp>
        <p:nvSpPr>
          <p:cNvPr id="22" name="object 22"/>
          <p:cNvSpPr/>
          <p:nvPr/>
        </p:nvSpPr>
        <p:spPr>
          <a:xfrm>
            <a:off x="4943379" y="4137990"/>
            <a:ext cx="47625" cy="220979"/>
          </a:xfrm>
          <a:custGeom>
            <a:avLst/>
            <a:gdLst/>
            <a:ahLst/>
            <a:cxnLst/>
            <a:rect l="l" t="t" r="r" b="b"/>
            <a:pathLst>
              <a:path w="47625" h="220979">
                <a:moveTo>
                  <a:pt x="0" y="0"/>
                </a:moveTo>
                <a:lnTo>
                  <a:pt x="47504" y="220699"/>
                </a:lnTo>
              </a:path>
            </a:pathLst>
          </a:custGeom>
          <a:ln w="11799">
            <a:solidFill>
              <a:srgbClr val="000000"/>
            </a:solidFill>
          </a:ln>
        </p:spPr>
        <p:txBody>
          <a:bodyPr wrap="square" lIns="0" tIns="0" rIns="0" bIns="0" rtlCol="0"/>
          <a:lstStyle/>
          <a:p>
            <a:endParaRPr/>
          </a:p>
        </p:txBody>
      </p:sp>
      <p:sp>
        <p:nvSpPr>
          <p:cNvPr id="23" name="object 23"/>
          <p:cNvSpPr/>
          <p:nvPr/>
        </p:nvSpPr>
        <p:spPr>
          <a:xfrm>
            <a:off x="4993834" y="3778472"/>
            <a:ext cx="57150" cy="580390"/>
          </a:xfrm>
          <a:custGeom>
            <a:avLst/>
            <a:gdLst/>
            <a:ahLst/>
            <a:cxnLst/>
            <a:rect l="l" t="t" r="r" b="b"/>
            <a:pathLst>
              <a:path w="57150" h="580389">
                <a:moveTo>
                  <a:pt x="0" y="580216"/>
                </a:moveTo>
                <a:lnTo>
                  <a:pt x="56655" y="0"/>
                </a:lnTo>
              </a:path>
            </a:pathLst>
          </a:custGeom>
          <a:ln w="5900">
            <a:solidFill>
              <a:srgbClr val="000000"/>
            </a:solidFill>
          </a:ln>
        </p:spPr>
        <p:txBody>
          <a:bodyPr wrap="square" lIns="0" tIns="0" rIns="0" bIns="0" rtlCol="0"/>
          <a:lstStyle/>
          <a:p>
            <a:endParaRPr/>
          </a:p>
        </p:txBody>
      </p:sp>
      <p:sp>
        <p:nvSpPr>
          <p:cNvPr id="24" name="object 24"/>
          <p:cNvSpPr/>
          <p:nvPr/>
        </p:nvSpPr>
        <p:spPr>
          <a:xfrm>
            <a:off x="5050490" y="3778472"/>
            <a:ext cx="1220470" cy="0"/>
          </a:xfrm>
          <a:custGeom>
            <a:avLst/>
            <a:gdLst/>
            <a:ahLst/>
            <a:cxnLst/>
            <a:rect l="l" t="t" r="r" b="b"/>
            <a:pathLst>
              <a:path w="1220470">
                <a:moveTo>
                  <a:pt x="0" y="0"/>
                </a:moveTo>
                <a:lnTo>
                  <a:pt x="1220403" y="0"/>
                </a:lnTo>
              </a:path>
            </a:pathLst>
          </a:custGeom>
          <a:ln w="5866">
            <a:solidFill>
              <a:srgbClr val="000000"/>
            </a:solidFill>
          </a:ln>
        </p:spPr>
        <p:txBody>
          <a:bodyPr wrap="square" lIns="0" tIns="0" rIns="0" bIns="0" rtlCol="0"/>
          <a:lstStyle/>
          <a:p>
            <a:endParaRPr/>
          </a:p>
        </p:txBody>
      </p:sp>
      <p:sp>
        <p:nvSpPr>
          <p:cNvPr id="25" name="object 25"/>
          <p:cNvSpPr/>
          <p:nvPr/>
        </p:nvSpPr>
        <p:spPr>
          <a:xfrm>
            <a:off x="4895874" y="3748536"/>
            <a:ext cx="1386840" cy="0"/>
          </a:xfrm>
          <a:custGeom>
            <a:avLst/>
            <a:gdLst/>
            <a:ahLst/>
            <a:cxnLst/>
            <a:rect l="l" t="t" r="r" b="b"/>
            <a:pathLst>
              <a:path w="1386839">
                <a:moveTo>
                  <a:pt x="0" y="0"/>
                </a:moveTo>
                <a:lnTo>
                  <a:pt x="1386828" y="0"/>
                </a:lnTo>
              </a:path>
            </a:pathLst>
          </a:custGeom>
          <a:ln w="5866">
            <a:solidFill>
              <a:srgbClr val="000000"/>
            </a:solidFill>
          </a:ln>
        </p:spPr>
        <p:txBody>
          <a:bodyPr wrap="square" lIns="0" tIns="0" rIns="0" bIns="0" rtlCol="0"/>
          <a:lstStyle/>
          <a:p>
            <a:endParaRPr/>
          </a:p>
        </p:txBody>
      </p:sp>
      <p:sp>
        <p:nvSpPr>
          <p:cNvPr id="26" name="object 26"/>
          <p:cNvSpPr txBox="1"/>
          <p:nvPr/>
        </p:nvSpPr>
        <p:spPr>
          <a:xfrm>
            <a:off x="5202729" y="4098699"/>
            <a:ext cx="977265" cy="311150"/>
          </a:xfrm>
          <a:prstGeom prst="rect">
            <a:avLst/>
          </a:prstGeom>
        </p:spPr>
        <p:txBody>
          <a:bodyPr vert="horz" wrap="square" lIns="0" tIns="15240" rIns="0" bIns="0" rtlCol="0">
            <a:spAutoFit/>
          </a:bodyPr>
          <a:lstStyle/>
          <a:p>
            <a:pPr marL="12700">
              <a:spcBef>
                <a:spcPts val="120"/>
              </a:spcBef>
              <a:tabLst>
                <a:tab pos="725805" algn="l"/>
              </a:tabLst>
            </a:pPr>
            <a:r>
              <a:rPr sz="1850" b="1" spc="10" dirty="0">
                <a:latin typeface="Times New Roman"/>
                <a:cs typeface="Times New Roman"/>
              </a:rPr>
              <a:t>4</a:t>
            </a:r>
            <a:r>
              <a:rPr sz="1850" b="1" spc="15" dirty="0">
                <a:latin typeface="Times New Roman"/>
                <a:cs typeface="Times New Roman"/>
              </a:rPr>
              <a:t>0</a:t>
            </a:r>
            <a:r>
              <a:rPr sz="1850" b="1" dirty="0">
                <a:latin typeface="Times New Roman"/>
                <a:cs typeface="Times New Roman"/>
              </a:rPr>
              <a:t>	</a:t>
            </a:r>
            <a:r>
              <a:rPr sz="1850" b="1" spc="10" dirty="0">
                <a:latin typeface="Times New Roman"/>
                <a:cs typeface="Times New Roman"/>
              </a:rPr>
              <a:t>40</a:t>
            </a:r>
            <a:endParaRPr sz="1850">
              <a:latin typeface="Times New Roman"/>
              <a:cs typeface="Times New Roman"/>
            </a:endParaRPr>
          </a:p>
        </p:txBody>
      </p:sp>
      <p:sp>
        <p:nvSpPr>
          <p:cNvPr id="27" name="object 27"/>
          <p:cNvSpPr txBox="1"/>
          <p:nvPr/>
        </p:nvSpPr>
        <p:spPr>
          <a:xfrm>
            <a:off x="5061101" y="3773226"/>
            <a:ext cx="1453515" cy="311150"/>
          </a:xfrm>
          <a:prstGeom prst="rect">
            <a:avLst/>
          </a:prstGeom>
        </p:spPr>
        <p:txBody>
          <a:bodyPr vert="horz" wrap="square" lIns="0" tIns="15240" rIns="0" bIns="0" rtlCol="0">
            <a:spAutoFit/>
          </a:bodyPr>
          <a:lstStyle/>
          <a:p>
            <a:pPr marL="12700">
              <a:spcBef>
                <a:spcPts val="120"/>
              </a:spcBef>
              <a:tabLst>
                <a:tab pos="779780" algn="l"/>
              </a:tabLst>
            </a:pPr>
            <a:r>
              <a:rPr sz="1850" b="1" spc="15" dirty="0">
                <a:latin typeface="Times New Roman"/>
                <a:cs typeface="Times New Roman"/>
              </a:rPr>
              <a:t>54,2	</a:t>
            </a:r>
            <a:r>
              <a:rPr sz="1850" b="1" spc="10" dirty="0">
                <a:latin typeface="Times New Roman"/>
                <a:cs typeface="Times New Roman"/>
              </a:rPr>
              <a:t>35,6</a:t>
            </a:r>
            <a:r>
              <a:rPr sz="1850" b="1" spc="310" dirty="0">
                <a:latin typeface="Times New Roman"/>
                <a:cs typeface="Times New Roman"/>
              </a:rPr>
              <a:t> </a:t>
            </a:r>
            <a:r>
              <a:rPr sz="2700" baseline="23148" dirty="0">
                <a:latin typeface="Arial"/>
                <a:cs typeface="Arial"/>
              </a:rPr>
              <a:t>=</a:t>
            </a:r>
            <a:endParaRPr sz="2700" baseline="23148">
              <a:latin typeface="Arial"/>
              <a:cs typeface="Arial"/>
            </a:endParaRPr>
          </a:p>
        </p:txBody>
      </p:sp>
      <p:sp>
        <p:nvSpPr>
          <p:cNvPr id="28" name="object 28"/>
          <p:cNvSpPr txBox="1"/>
          <p:nvPr/>
        </p:nvSpPr>
        <p:spPr>
          <a:xfrm>
            <a:off x="5056672" y="3834557"/>
            <a:ext cx="733425" cy="311150"/>
          </a:xfrm>
          <a:prstGeom prst="rect">
            <a:avLst/>
          </a:prstGeom>
        </p:spPr>
        <p:txBody>
          <a:bodyPr vert="horz" wrap="square" lIns="0" tIns="15240" rIns="0" bIns="0" rtlCol="0">
            <a:spAutoFit/>
          </a:bodyPr>
          <a:lstStyle/>
          <a:p>
            <a:pPr marL="12700">
              <a:spcBef>
                <a:spcPts val="120"/>
              </a:spcBef>
              <a:tabLst>
                <a:tab pos="570865" algn="l"/>
              </a:tabLst>
            </a:pPr>
            <a:r>
              <a:rPr sz="1100" b="1" u="sng" dirty="0">
                <a:uFill>
                  <a:solidFill>
                    <a:srgbClr val="000000"/>
                  </a:solidFill>
                </a:uFill>
                <a:latin typeface="Times New Roman"/>
                <a:cs typeface="Times New Roman"/>
              </a:rPr>
              <a:t> 	</a:t>
            </a:r>
            <a:r>
              <a:rPr sz="1100" b="1" spc="-140" dirty="0">
                <a:latin typeface="Times New Roman"/>
                <a:cs typeface="Times New Roman"/>
              </a:rPr>
              <a:t> </a:t>
            </a:r>
            <a:r>
              <a:rPr sz="2775" b="1" i="1" spc="22" baseline="-21021" dirty="0">
                <a:latin typeface="Symbol"/>
                <a:cs typeface="Symbol"/>
              </a:rPr>
              <a:t></a:t>
            </a:r>
            <a:endParaRPr sz="2775" baseline="-21021">
              <a:latin typeface="Symbol"/>
              <a:cs typeface="Symbol"/>
            </a:endParaRPr>
          </a:p>
        </p:txBody>
      </p:sp>
      <p:sp>
        <p:nvSpPr>
          <p:cNvPr id="29" name="object 29"/>
          <p:cNvSpPr txBox="1"/>
          <p:nvPr/>
        </p:nvSpPr>
        <p:spPr>
          <a:xfrm>
            <a:off x="5053720" y="3410774"/>
            <a:ext cx="1064260" cy="311150"/>
          </a:xfrm>
          <a:prstGeom prst="rect">
            <a:avLst/>
          </a:prstGeom>
        </p:spPr>
        <p:txBody>
          <a:bodyPr vert="horz" wrap="square" lIns="0" tIns="15240" rIns="0" bIns="0" rtlCol="0">
            <a:spAutoFit/>
          </a:bodyPr>
          <a:lstStyle/>
          <a:p>
            <a:pPr marL="12700">
              <a:spcBef>
                <a:spcPts val="120"/>
              </a:spcBef>
            </a:pPr>
            <a:r>
              <a:rPr sz="1850" b="1" spc="10" dirty="0">
                <a:latin typeface="Times New Roman"/>
                <a:cs typeface="Times New Roman"/>
              </a:rPr>
              <a:t>19,5</a:t>
            </a:r>
            <a:r>
              <a:rPr sz="1850" b="1" spc="-204" dirty="0">
                <a:latin typeface="Times New Roman"/>
                <a:cs typeface="Times New Roman"/>
              </a:rPr>
              <a:t> </a:t>
            </a:r>
            <a:r>
              <a:rPr sz="1850" b="1" i="1" spc="15" dirty="0">
                <a:latin typeface="Symbol"/>
                <a:cs typeface="Symbol"/>
              </a:rPr>
              <a:t></a:t>
            </a:r>
            <a:r>
              <a:rPr sz="1850" b="1" i="1" spc="-235" dirty="0">
                <a:latin typeface="Times New Roman"/>
                <a:cs typeface="Times New Roman"/>
              </a:rPr>
              <a:t> </a:t>
            </a:r>
            <a:r>
              <a:rPr sz="1850" b="1" spc="10" dirty="0">
                <a:latin typeface="Times New Roman"/>
                <a:cs typeface="Times New Roman"/>
              </a:rPr>
              <a:t>16,5</a:t>
            </a:r>
            <a:endParaRPr sz="1850">
              <a:latin typeface="Times New Roman"/>
              <a:cs typeface="Times New Roman"/>
            </a:endParaRPr>
          </a:p>
        </p:txBody>
      </p:sp>
      <p:sp>
        <p:nvSpPr>
          <p:cNvPr id="30" name="object 30"/>
          <p:cNvSpPr/>
          <p:nvPr/>
        </p:nvSpPr>
        <p:spPr>
          <a:xfrm>
            <a:off x="3760723" y="2924175"/>
            <a:ext cx="608330" cy="215900"/>
          </a:xfrm>
          <a:custGeom>
            <a:avLst/>
            <a:gdLst/>
            <a:ahLst/>
            <a:cxnLst/>
            <a:rect l="l" t="t" r="r" b="b"/>
            <a:pathLst>
              <a:path w="608330"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solidFill>
            <a:srgbClr val="006666"/>
          </a:solidFill>
        </p:spPr>
        <p:txBody>
          <a:bodyPr wrap="square" lIns="0" tIns="0" rIns="0" bIns="0" rtlCol="0"/>
          <a:lstStyle/>
          <a:p>
            <a:endParaRPr/>
          </a:p>
        </p:txBody>
      </p:sp>
      <p:sp>
        <p:nvSpPr>
          <p:cNvPr id="31" name="object 31"/>
          <p:cNvSpPr/>
          <p:nvPr/>
        </p:nvSpPr>
        <p:spPr>
          <a:xfrm>
            <a:off x="3715682" y="2978150"/>
            <a:ext cx="0" cy="107950"/>
          </a:xfrm>
          <a:custGeom>
            <a:avLst/>
            <a:gdLst/>
            <a:ahLst/>
            <a:cxnLst/>
            <a:rect l="l" t="t" r="r" b="b"/>
            <a:pathLst>
              <a:path h="107950">
                <a:moveTo>
                  <a:pt x="0" y="0"/>
                </a:moveTo>
                <a:lnTo>
                  <a:pt x="0" y="107950"/>
                </a:lnTo>
              </a:path>
            </a:pathLst>
          </a:custGeom>
          <a:ln w="45045">
            <a:solidFill>
              <a:srgbClr val="006666"/>
            </a:solidFill>
          </a:ln>
        </p:spPr>
        <p:txBody>
          <a:bodyPr wrap="square" lIns="0" tIns="0" rIns="0" bIns="0" rtlCol="0"/>
          <a:lstStyle/>
          <a:p>
            <a:endParaRPr/>
          </a:p>
        </p:txBody>
      </p:sp>
      <p:sp>
        <p:nvSpPr>
          <p:cNvPr id="32" name="object 32"/>
          <p:cNvSpPr/>
          <p:nvPr/>
        </p:nvSpPr>
        <p:spPr>
          <a:xfrm>
            <a:off x="3659336" y="2978150"/>
            <a:ext cx="0" cy="107950"/>
          </a:xfrm>
          <a:custGeom>
            <a:avLst/>
            <a:gdLst/>
            <a:ahLst/>
            <a:cxnLst/>
            <a:rect l="l" t="t" r="r" b="b"/>
            <a:pathLst>
              <a:path h="107950">
                <a:moveTo>
                  <a:pt x="0" y="0"/>
                </a:moveTo>
                <a:lnTo>
                  <a:pt x="0" y="107950"/>
                </a:lnTo>
              </a:path>
            </a:pathLst>
          </a:custGeom>
          <a:ln w="22522">
            <a:solidFill>
              <a:srgbClr val="006666"/>
            </a:solidFill>
          </a:ln>
        </p:spPr>
        <p:txBody>
          <a:bodyPr wrap="square" lIns="0" tIns="0" rIns="0" bIns="0" rtlCol="0"/>
          <a:lstStyle/>
          <a:p>
            <a:endParaRPr/>
          </a:p>
        </p:txBody>
      </p:sp>
      <p:sp>
        <p:nvSpPr>
          <p:cNvPr id="33" name="object 33"/>
          <p:cNvSpPr/>
          <p:nvPr/>
        </p:nvSpPr>
        <p:spPr>
          <a:xfrm>
            <a:off x="3760723" y="2924175"/>
            <a:ext cx="608330" cy="215900"/>
          </a:xfrm>
          <a:custGeom>
            <a:avLst/>
            <a:gdLst/>
            <a:ahLst/>
            <a:cxnLst/>
            <a:rect l="l" t="t" r="r" b="b"/>
            <a:pathLst>
              <a:path w="608330"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ln w="9525">
            <a:solidFill>
              <a:srgbClr val="000000"/>
            </a:solidFill>
          </a:ln>
        </p:spPr>
        <p:txBody>
          <a:bodyPr wrap="square" lIns="0" tIns="0" rIns="0" bIns="0" rtlCol="0"/>
          <a:lstStyle/>
          <a:p>
            <a:endParaRPr/>
          </a:p>
        </p:txBody>
      </p:sp>
      <p:sp>
        <p:nvSpPr>
          <p:cNvPr id="34" name="object 34"/>
          <p:cNvSpPr/>
          <p:nvPr/>
        </p:nvSpPr>
        <p:spPr>
          <a:xfrm>
            <a:off x="3693161" y="2978150"/>
            <a:ext cx="45085" cy="107950"/>
          </a:xfrm>
          <a:custGeom>
            <a:avLst/>
            <a:gdLst/>
            <a:ahLst/>
            <a:cxnLst/>
            <a:rect l="l" t="t" r="r" b="b"/>
            <a:pathLst>
              <a:path w="45085" h="107950">
                <a:moveTo>
                  <a:pt x="0" y="107950"/>
                </a:moveTo>
                <a:lnTo>
                  <a:pt x="45045" y="107950"/>
                </a:lnTo>
                <a:lnTo>
                  <a:pt x="45045" y="0"/>
                </a:lnTo>
                <a:lnTo>
                  <a:pt x="0" y="0"/>
                </a:lnTo>
                <a:lnTo>
                  <a:pt x="0" y="107950"/>
                </a:lnTo>
                <a:close/>
              </a:path>
            </a:pathLst>
          </a:custGeom>
          <a:ln w="9525">
            <a:solidFill>
              <a:srgbClr val="000000"/>
            </a:solidFill>
          </a:ln>
        </p:spPr>
        <p:txBody>
          <a:bodyPr wrap="square" lIns="0" tIns="0" rIns="0" bIns="0" rtlCol="0"/>
          <a:lstStyle/>
          <a:p>
            <a:endParaRPr/>
          </a:p>
        </p:txBody>
      </p:sp>
      <p:sp>
        <p:nvSpPr>
          <p:cNvPr id="35" name="object 35"/>
          <p:cNvSpPr/>
          <p:nvPr/>
        </p:nvSpPr>
        <p:spPr>
          <a:xfrm>
            <a:off x="3648075" y="2978150"/>
            <a:ext cx="22860" cy="107950"/>
          </a:xfrm>
          <a:custGeom>
            <a:avLst/>
            <a:gdLst/>
            <a:ahLst/>
            <a:cxnLst/>
            <a:rect l="l" t="t" r="r" b="b"/>
            <a:pathLst>
              <a:path w="22860" h="107950">
                <a:moveTo>
                  <a:pt x="0" y="107950"/>
                </a:moveTo>
                <a:lnTo>
                  <a:pt x="22522" y="107950"/>
                </a:lnTo>
                <a:lnTo>
                  <a:pt x="22522" y="0"/>
                </a:lnTo>
                <a:lnTo>
                  <a:pt x="0" y="0"/>
                </a:lnTo>
                <a:lnTo>
                  <a:pt x="0" y="107950"/>
                </a:lnTo>
                <a:close/>
              </a:path>
            </a:pathLst>
          </a:custGeom>
          <a:ln w="9525">
            <a:solidFill>
              <a:srgbClr val="000000"/>
            </a:solidFill>
          </a:ln>
        </p:spPr>
        <p:txBody>
          <a:bodyPr wrap="square" lIns="0" tIns="0" rIns="0" bIns="0" rtlCol="0"/>
          <a:lstStyle/>
          <a:p>
            <a:endParaRPr/>
          </a:p>
        </p:txBody>
      </p:sp>
      <p:sp>
        <p:nvSpPr>
          <p:cNvPr id="37" name="object 37"/>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8" name="object 38"/>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1675587" y="1450589"/>
            <a:ext cx="6687820" cy="1747520"/>
          </a:xfrm>
          <a:prstGeom prst="rect">
            <a:avLst/>
          </a:prstGeom>
        </p:spPr>
        <p:txBody>
          <a:bodyPr vert="horz" wrap="square" lIns="0" tIns="36830" rIns="0" bIns="0" rtlCol="0">
            <a:spAutoFit/>
          </a:bodyPr>
          <a:lstStyle/>
          <a:p>
            <a:pPr marL="12700">
              <a:spcBef>
                <a:spcPts val="290"/>
              </a:spcBef>
            </a:pPr>
            <a:r>
              <a:rPr sz="2000" b="1" dirty="0">
                <a:solidFill>
                  <a:srgbClr val="FFFFFF"/>
                </a:solidFill>
                <a:latin typeface="Arial"/>
                <a:cs typeface="Arial"/>
              </a:rPr>
              <a:t>33</a:t>
            </a:r>
            <a:endParaRPr sz="2000">
              <a:latin typeface="Arial"/>
              <a:cs typeface="Arial"/>
            </a:endParaRPr>
          </a:p>
          <a:p>
            <a:pPr marL="479425" marR="309880">
              <a:spcBef>
                <a:spcPts val="165"/>
              </a:spcBef>
              <a:buAutoNum type="arabicPeriod"/>
              <a:tabLst>
                <a:tab pos="734695" algn="l"/>
              </a:tabLst>
            </a:pPr>
            <a:r>
              <a:rPr b="1" spc="-5" dirty="0">
                <a:solidFill>
                  <a:srgbClr val="006666"/>
                </a:solidFill>
                <a:latin typeface="Arial"/>
                <a:cs typeface="Arial"/>
              </a:rPr>
              <a:t>Liaison entre </a:t>
            </a:r>
            <a:r>
              <a:rPr b="1" spc="-10" dirty="0">
                <a:solidFill>
                  <a:srgbClr val="006666"/>
                </a:solidFill>
                <a:latin typeface="Arial"/>
                <a:cs typeface="Arial"/>
              </a:rPr>
              <a:t>variable </a:t>
            </a:r>
            <a:r>
              <a:rPr b="1" spc="-5" dirty="0">
                <a:solidFill>
                  <a:srgbClr val="006666"/>
                </a:solidFill>
                <a:latin typeface="Arial"/>
                <a:cs typeface="Arial"/>
              </a:rPr>
              <a:t>qualitative </a:t>
            </a:r>
            <a:r>
              <a:rPr b="1" spc="-10" dirty="0">
                <a:solidFill>
                  <a:srgbClr val="006666"/>
                </a:solidFill>
                <a:latin typeface="Arial"/>
                <a:cs typeface="Arial"/>
              </a:rPr>
              <a:t>(avant </a:t>
            </a:r>
            <a:r>
              <a:rPr b="1" dirty="0">
                <a:solidFill>
                  <a:srgbClr val="006666"/>
                </a:solidFill>
                <a:latin typeface="Arial"/>
                <a:cs typeface="Arial"/>
              </a:rPr>
              <a:t>/ </a:t>
            </a:r>
            <a:r>
              <a:rPr b="1" spc="-5" dirty="0">
                <a:solidFill>
                  <a:srgbClr val="006666"/>
                </a:solidFill>
                <a:latin typeface="Arial"/>
                <a:cs typeface="Arial"/>
              </a:rPr>
              <a:t>après </a:t>
            </a:r>
            <a:r>
              <a:rPr b="1" dirty="0">
                <a:solidFill>
                  <a:srgbClr val="006666"/>
                </a:solidFill>
                <a:latin typeface="Arial"/>
                <a:cs typeface="Arial"/>
              </a:rPr>
              <a:t>tt) </a:t>
            </a:r>
            <a:r>
              <a:rPr b="1" spc="-5" dirty="0">
                <a:solidFill>
                  <a:srgbClr val="006666"/>
                </a:solidFill>
                <a:latin typeface="Arial"/>
                <a:cs typeface="Arial"/>
              </a:rPr>
              <a:t>et  quantitative </a:t>
            </a:r>
            <a:r>
              <a:rPr b="1" dirty="0">
                <a:solidFill>
                  <a:srgbClr val="006666"/>
                </a:solidFill>
                <a:latin typeface="Arial"/>
                <a:cs typeface="Arial"/>
              </a:rPr>
              <a:t>(nb</a:t>
            </a:r>
            <a:r>
              <a:rPr b="1" spc="25" dirty="0">
                <a:solidFill>
                  <a:srgbClr val="006666"/>
                </a:solidFill>
                <a:latin typeface="Arial"/>
                <a:cs typeface="Arial"/>
              </a:rPr>
              <a:t> </a:t>
            </a:r>
            <a:r>
              <a:rPr b="1" spc="-5" dirty="0">
                <a:solidFill>
                  <a:srgbClr val="006666"/>
                </a:solidFill>
                <a:latin typeface="Arial"/>
                <a:cs typeface="Arial"/>
              </a:rPr>
              <a:t>cig/j)</a:t>
            </a:r>
            <a:endParaRPr>
              <a:latin typeface="Arial"/>
              <a:cs typeface="Arial"/>
            </a:endParaRPr>
          </a:p>
          <a:p>
            <a:pPr marL="733425" indent="-254000">
              <a:spcBef>
                <a:spcPts val="1080"/>
              </a:spcBef>
              <a:buAutoNum type="arabicPeriod"/>
              <a:tabLst>
                <a:tab pos="734060" algn="l"/>
              </a:tabLst>
            </a:pPr>
            <a:r>
              <a:rPr b="1" dirty="0">
                <a:solidFill>
                  <a:srgbClr val="006666"/>
                </a:solidFill>
                <a:latin typeface="Arial"/>
                <a:cs typeface="Arial"/>
              </a:rPr>
              <a:t>Echantillons non </a:t>
            </a:r>
            <a:r>
              <a:rPr b="1" spc="-5" dirty="0">
                <a:solidFill>
                  <a:srgbClr val="006666"/>
                </a:solidFill>
                <a:latin typeface="Arial"/>
                <a:cs typeface="Arial"/>
              </a:rPr>
              <a:t>indépendants (méthode </a:t>
            </a:r>
            <a:r>
              <a:rPr b="1" dirty="0">
                <a:solidFill>
                  <a:srgbClr val="006666"/>
                </a:solidFill>
                <a:latin typeface="Arial"/>
                <a:cs typeface="Arial"/>
              </a:rPr>
              <a:t>des</a:t>
            </a:r>
            <a:r>
              <a:rPr b="1" spc="-5" dirty="0">
                <a:solidFill>
                  <a:srgbClr val="006666"/>
                </a:solidFill>
                <a:latin typeface="Arial"/>
                <a:cs typeface="Arial"/>
              </a:rPr>
              <a:t> couples)</a:t>
            </a:r>
            <a:endParaRPr>
              <a:latin typeface="Arial"/>
              <a:cs typeface="Arial"/>
            </a:endParaRPr>
          </a:p>
          <a:p>
            <a:pPr marL="796290" indent="-316865">
              <a:spcBef>
                <a:spcPts val="1080"/>
              </a:spcBef>
              <a:buAutoNum type="arabicPeriod"/>
              <a:tabLst>
                <a:tab pos="796925" algn="l"/>
                <a:tab pos="2593340" algn="l"/>
              </a:tabLst>
            </a:pPr>
            <a:r>
              <a:rPr b="1" dirty="0">
                <a:solidFill>
                  <a:srgbClr val="006666"/>
                </a:solidFill>
                <a:latin typeface="Arial"/>
                <a:cs typeface="Arial"/>
              </a:rPr>
              <a:t>n</a:t>
            </a:r>
            <a:r>
              <a:rPr b="1" spc="15" dirty="0">
                <a:solidFill>
                  <a:srgbClr val="006666"/>
                </a:solidFill>
                <a:latin typeface="Arial"/>
                <a:cs typeface="Arial"/>
              </a:rPr>
              <a:t> </a:t>
            </a:r>
            <a:r>
              <a:rPr b="1" spc="-5" dirty="0">
                <a:solidFill>
                  <a:srgbClr val="006666"/>
                </a:solidFill>
                <a:latin typeface="Arial"/>
                <a:cs typeface="Arial"/>
              </a:rPr>
              <a:t>&gt;30	</a:t>
            </a:r>
            <a:r>
              <a:rPr b="1" spc="-40" dirty="0">
                <a:solidFill>
                  <a:srgbClr val="006666"/>
                </a:solidFill>
                <a:latin typeface="Arial"/>
                <a:cs typeface="Arial"/>
              </a:rPr>
              <a:t>Test </a:t>
            </a:r>
            <a:r>
              <a:rPr b="1" spc="-5" dirty="0">
                <a:solidFill>
                  <a:srgbClr val="006666"/>
                </a:solidFill>
                <a:latin typeface="Arial"/>
                <a:cs typeface="Arial"/>
              </a:rPr>
              <a:t>de comparaison </a:t>
            </a:r>
            <a:r>
              <a:rPr b="1" dirty="0">
                <a:solidFill>
                  <a:srgbClr val="006666"/>
                </a:solidFill>
                <a:latin typeface="Arial"/>
                <a:cs typeface="Arial"/>
              </a:rPr>
              <a:t>de</a:t>
            </a:r>
            <a:r>
              <a:rPr b="1" spc="40" dirty="0">
                <a:solidFill>
                  <a:srgbClr val="006666"/>
                </a:solidFill>
                <a:latin typeface="Arial"/>
                <a:cs typeface="Arial"/>
              </a:rPr>
              <a:t> </a:t>
            </a:r>
            <a:r>
              <a:rPr b="1" spc="-5" dirty="0">
                <a:solidFill>
                  <a:srgbClr val="006666"/>
                </a:solidFill>
                <a:latin typeface="Arial"/>
                <a:cs typeface="Arial"/>
              </a:rPr>
              <a:t>moyennes</a:t>
            </a:r>
            <a:endParaRPr>
              <a:latin typeface="Arial"/>
              <a:cs typeface="Arial"/>
            </a:endParaRPr>
          </a:p>
        </p:txBody>
      </p:sp>
      <p:sp>
        <p:nvSpPr>
          <p:cNvPr id="7" name="object 7"/>
          <p:cNvSpPr txBox="1"/>
          <p:nvPr/>
        </p:nvSpPr>
        <p:spPr>
          <a:xfrm>
            <a:off x="2142541" y="3721100"/>
            <a:ext cx="804545"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r>
              <a:rPr b="1" i="1" spc="-5" dirty="0">
                <a:latin typeface="Times New Roman"/>
                <a:cs typeface="Times New Roman"/>
              </a:rPr>
              <a:t> </a:t>
            </a:r>
            <a:r>
              <a:rPr b="1" dirty="0">
                <a:latin typeface="Arial"/>
                <a:cs typeface="Arial"/>
              </a:rPr>
              <a:t>= </a:t>
            </a:r>
            <a:r>
              <a:rPr b="1" spc="-10" dirty="0">
                <a:latin typeface="Arial"/>
                <a:cs typeface="Arial"/>
              </a:rPr>
              <a:t>m</a:t>
            </a:r>
            <a:r>
              <a:rPr b="1" spc="-15" baseline="-20833" dirty="0">
                <a:latin typeface="Arial"/>
                <a:cs typeface="Arial"/>
              </a:rPr>
              <a:t>d</a:t>
            </a:r>
            <a:r>
              <a:rPr b="1" spc="150" baseline="-20833" dirty="0">
                <a:latin typeface="Arial"/>
                <a:cs typeface="Arial"/>
              </a:rPr>
              <a:t> </a:t>
            </a:r>
            <a:r>
              <a:rPr b="1" dirty="0">
                <a:latin typeface="Arial"/>
                <a:cs typeface="Arial"/>
              </a:rPr>
              <a:t>/</a:t>
            </a:r>
            <a:endParaRPr>
              <a:latin typeface="Arial"/>
              <a:cs typeface="Arial"/>
            </a:endParaRPr>
          </a:p>
        </p:txBody>
      </p:sp>
      <p:sp>
        <p:nvSpPr>
          <p:cNvPr id="8" name="object 8"/>
          <p:cNvSpPr txBox="1"/>
          <p:nvPr/>
        </p:nvSpPr>
        <p:spPr>
          <a:xfrm>
            <a:off x="3491078" y="3721100"/>
            <a:ext cx="858519" cy="299720"/>
          </a:xfrm>
          <a:prstGeom prst="rect">
            <a:avLst/>
          </a:prstGeom>
        </p:spPr>
        <p:txBody>
          <a:bodyPr vert="horz" wrap="square" lIns="0" tIns="12700" rIns="0" bIns="0" rtlCol="0">
            <a:spAutoFit/>
          </a:bodyPr>
          <a:lstStyle/>
          <a:p>
            <a:pPr marL="12700">
              <a:spcBef>
                <a:spcPts val="100"/>
              </a:spcBef>
            </a:pPr>
            <a:r>
              <a:rPr b="1" dirty="0">
                <a:latin typeface="Arial"/>
                <a:cs typeface="Arial"/>
              </a:rPr>
              <a:t>= </a:t>
            </a:r>
            <a:r>
              <a:rPr b="1" spc="-5" dirty="0">
                <a:latin typeface="Arial"/>
                <a:cs typeface="Arial"/>
              </a:rPr>
              <a:t>12,7</a:t>
            </a:r>
            <a:r>
              <a:rPr b="1" spc="-80" dirty="0">
                <a:latin typeface="Arial"/>
                <a:cs typeface="Arial"/>
              </a:rPr>
              <a:t> </a:t>
            </a:r>
            <a:r>
              <a:rPr b="1" dirty="0">
                <a:latin typeface="Arial"/>
                <a:cs typeface="Arial"/>
              </a:rPr>
              <a:t>/</a:t>
            </a:r>
            <a:endParaRPr>
              <a:latin typeface="Arial"/>
              <a:cs typeface="Arial"/>
            </a:endParaRPr>
          </a:p>
        </p:txBody>
      </p:sp>
      <p:sp>
        <p:nvSpPr>
          <p:cNvPr id="9" name="object 9"/>
          <p:cNvSpPr txBox="1"/>
          <p:nvPr/>
        </p:nvSpPr>
        <p:spPr>
          <a:xfrm>
            <a:off x="5021593" y="3721100"/>
            <a:ext cx="3949700" cy="299720"/>
          </a:xfrm>
          <a:prstGeom prst="rect">
            <a:avLst/>
          </a:prstGeom>
        </p:spPr>
        <p:txBody>
          <a:bodyPr vert="horz" wrap="square" lIns="0" tIns="12700" rIns="0" bIns="0" rtlCol="0">
            <a:spAutoFit/>
          </a:bodyPr>
          <a:lstStyle/>
          <a:p>
            <a:pPr marL="12700">
              <a:spcBef>
                <a:spcPts val="100"/>
              </a:spcBef>
              <a:tabLst>
                <a:tab pos="1350645" algn="l"/>
                <a:tab pos="1611630" algn="l"/>
              </a:tabLst>
            </a:pPr>
            <a:r>
              <a:rPr b="1" dirty="0">
                <a:latin typeface="Arial"/>
                <a:cs typeface="Arial"/>
              </a:rPr>
              <a:t>= </a:t>
            </a:r>
            <a:r>
              <a:rPr b="1" spc="-5" dirty="0">
                <a:latin typeface="Arial"/>
                <a:cs typeface="Arial"/>
              </a:rPr>
              <a:t>26,9	</a:t>
            </a:r>
            <a:r>
              <a:rPr b="1" dirty="0">
                <a:latin typeface="Arial"/>
                <a:cs typeface="Arial"/>
              </a:rPr>
              <a:t>&gt;	</a:t>
            </a:r>
            <a:r>
              <a:rPr b="1" spc="-5" dirty="0">
                <a:latin typeface="Arial"/>
                <a:cs typeface="Arial"/>
              </a:rPr>
              <a:t>1,96 </a:t>
            </a:r>
            <a:r>
              <a:rPr b="1" spc="-10" dirty="0">
                <a:latin typeface="Arial"/>
                <a:cs typeface="Arial"/>
              </a:rPr>
              <a:t>au </a:t>
            </a:r>
            <a:r>
              <a:rPr b="1" spc="-5" dirty="0">
                <a:latin typeface="Arial"/>
                <a:cs typeface="Arial"/>
              </a:rPr>
              <a:t>risque </a:t>
            </a:r>
            <a:r>
              <a:rPr b="1" i="1" spc="-5" dirty="0">
                <a:latin typeface="Symbol"/>
                <a:cs typeface="Symbol"/>
              </a:rPr>
              <a:t></a:t>
            </a:r>
            <a:r>
              <a:rPr b="1" i="1" spc="-5" dirty="0">
                <a:latin typeface="Times New Roman"/>
                <a:cs typeface="Times New Roman"/>
              </a:rPr>
              <a:t> </a:t>
            </a:r>
            <a:r>
              <a:rPr b="1" dirty="0">
                <a:latin typeface="Arial"/>
                <a:cs typeface="Arial"/>
              </a:rPr>
              <a:t>=</a:t>
            </a:r>
            <a:r>
              <a:rPr b="1" spc="60" dirty="0">
                <a:latin typeface="Arial"/>
                <a:cs typeface="Arial"/>
              </a:rPr>
              <a:t> </a:t>
            </a:r>
            <a:r>
              <a:rPr b="1" spc="-10" dirty="0">
                <a:latin typeface="Arial"/>
                <a:cs typeface="Arial"/>
              </a:rPr>
              <a:t>5%</a:t>
            </a:r>
            <a:endParaRPr>
              <a:latin typeface="Arial"/>
              <a:cs typeface="Arial"/>
            </a:endParaRPr>
          </a:p>
        </p:txBody>
      </p:sp>
      <p:sp>
        <p:nvSpPr>
          <p:cNvPr id="10" name="object 10"/>
          <p:cNvSpPr txBox="1"/>
          <p:nvPr/>
        </p:nvSpPr>
        <p:spPr>
          <a:xfrm>
            <a:off x="2142541" y="4132530"/>
            <a:ext cx="7261225" cy="1306195"/>
          </a:xfrm>
          <a:prstGeom prst="rect">
            <a:avLst/>
          </a:prstGeom>
        </p:spPr>
        <p:txBody>
          <a:bodyPr vert="horz" wrap="square" lIns="0" tIns="12700" rIns="0" bIns="0" rtlCol="0">
            <a:spAutoFit/>
          </a:bodyPr>
          <a:lstStyle/>
          <a:p>
            <a:pPr marL="12700">
              <a:spcBef>
                <a:spcPts val="100"/>
              </a:spcBef>
            </a:pPr>
            <a:r>
              <a:rPr b="1" u="heavy" dirty="0">
                <a:solidFill>
                  <a:srgbClr val="006666"/>
                </a:solidFill>
                <a:uFill>
                  <a:solidFill>
                    <a:srgbClr val="006666"/>
                  </a:solidFill>
                </a:uFill>
                <a:latin typeface="Arial"/>
                <a:cs typeface="Arial"/>
              </a:rPr>
              <a:t>On</a:t>
            </a:r>
            <a:r>
              <a:rPr b="1" u="heavy" spc="130" dirty="0">
                <a:solidFill>
                  <a:srgbClr val="006666"/>
                </a:solidFill>
                <a:uFill>
                  <a:solidFill>
                    <a:srgbClr val="006666"/>
                  </a:solidFill>
                </a:uFill>
                <a:latin typeface="Arial"/>
                <a:cs typeface="Arial"/>
              </a:rPr>
              <a:t> </a:t>
            </a:r>
            <a:r>
              <a:rPr b="1" u="heavy" spc="-5" dirty="0">
                <a:solidFill>
                  <a:srgbClr val="006666"/>
                </a:solidFill>
                <a:uFill>
                  <a:solidFill>
                    <a:srgbClr val="006666"/>
                  </a:solidFill>
                </a:uFill>
                <a:latin typeface="Arial"/>
                <a:cs typeface="Arial"/>
              </a:rPr>
              <a:t>rejette</a:t>
            </a:r>
            <a:r>
              <a:rPr b="1" u="heavy" spc="120" dirty="0">
                <a:solidFill>
                  <a:srgbClr val="006666"/>
                </a:solidFill>
                <a:uFill>
                  <a:solidFill>
                    <a:srgbClr val="006666"/>
                  </a:solidFill>
                </a:uFill>
                <a:latin typeface="Arial"/>
                <a:cs typeface="Arial"/>
              </a:rPr>
              <a:t> </a:t>
            </a:r>
            <a:r>
              <a:rPr b="1" u="heavy" spc="-10" dirty="0">
                <a:solidFill>
                  <a:srgbClr val="006666"/>
                </a:solidFill>
                <a:uFill>
                  <a:solidFill>
                    <a:srgbClr val="006666"/>
                  </a:solidFill>
                </a:uFill>
                <a:latin typeface="Arial"/>
                <a:cs typeface="Arial"/>
              </a:rPr>
              <a:t>H0.</a:t>
            </a:r>
            <a:r>
              <a:rPr b="1" spc="130" dirty="0">
                <a:solidFill>
                  <a:srgbClr val="006666"/>
                </a:solidFill>
                <a:latin typeface="Arial"/>
                <a:cs typeface="Arial"/>
              </a:rPr>
              <a:t> </a:t>
            </a:r>
            <a:r>
              <a:rPr b="1" dirty="0">
                <a:solidFill>
                  <a:srgbClr val="006666"/>
                </a:solidFill>
                <a:latin typeface="Arial"/>
                <a:cs typeface="Arial"/>
              </a:rPr>
              <a:t>Il</a:t>
            </a:r>
            <a:r>
              <a:rPr b="1" spc="120" dirty="0">
                <a:solidFill>
                  <a:srgbClr val="006666"/>
                </a:solidFill>
                <a:latin typeface="Arial"/>
                <a:cs typeface="Arial"/>
              </a:rPr>
              <a:t> </a:t>
            </a:r>
            <a:r>
              <a:rPr b="1" spc="-5" dirty="0">
                <a:solidFill>
                  <a:srgbClr val="006666"/>
                </a:solidFill>
                <a:latin typeface="Arial"/>
                <a:cs typeface="Arial"/>
              </a:rPr>
              <a:t>existe</a:t>
            </a:r>
            <a:r>
              <a:rPr b="1" spc="120" dirty="0">
                <a:solidFill>
                  <a:srgbClr val="006666"/>
                </a:solidFill>
                <a:latin typeface="Arial"/>
                <a:cs typeface="Arial"/>
              </a:rPr>
              <a:t> </a:t>
            </a:r>
            <a:r>
              <a:rPr b="1" dirty="0">
                <a:solidFill>
                  <a:srgbClr val="006666"/>
                </a:solidFill>
                <a:latin typeface="Arial"/>
                <a:cs typeface="Arial"/>
              </a:rPr>
              <a:t>une</a:t>
            </a:r>
            <a:r>
              <a:rPr b="1" spc="110" dirty="0">
                <a:solidFill>
                  <a:srgbClr val="006666"/>
                </a:solidFill>
                <a:latin typeface="Arial"/>
                <a:cs typeface="Arial"/>
              </a:rPr>
              <a:t> </a:t>
            </a:r>
            <a:r>
              <a:rPr b="1" spc="-5" dirty="0">
                <a:solidFill>
                  <a:srgbClr val="006666"/>
                </a:solidFill>
                <a:latin typeface="Arial"/>
                <a:cs typeface="Arial"/>
              </a:rPr>
              <a:t>différence</a:t>
            </a:r>
            <a:r>
              <a:rPr b="1" spc="125" dirty="0">
                <a:solidFill>
                  <a:srgbClr val="006666"/>
                </a:solidFill>
                <a:latin typeface="Arial"/>
                <a:cs typeface="Arial"/>
              </a:rPr>
              <a:t> </a:t>
            </a:r>
            <a:r>
              <a:rPr b="1" dirty="0">
                <a:solidFill>
                  <a:srgbClr val="006666"/>
                </a:solidFill>
                <a:latin typeface="Arial"/>
                <a:cs typeface="Arial"/>
              </a:rPr>
              <a:t>très</a:t>
            </a:r>
            <a:r>
              <a:rPr b="1" spc="120" dirty="0">
                <a:solidFill>
                  <a:srgbClr val="006666"/>
                </a:solidFill>
                <a:latin typeface="Arial"/>
                <a:cs typeface="Arial"/>
              </a:rPr>
              <a:t> </a:t>
            </a:r>
            <a:r>
              <a:rPr b="1" spc="-5" dirty="0">
                <a:solidFill>
                  <a:srgbClr val="006666"/>
                </a:solidFill>
                <a:latin typeface="Arial"/>
                <a:cs typeface="Arial"/>
              </a:rPr>
              <a:t>significative</a:t>
            </a:r>
            <a:r>
              <a:rPr b="1" spc="140" dirty="0">
                <a:solidFill>
                  <a:srgbClr val="006666"/>
                </a:solidFill>
                <a:latin typeface="Arial"/>
                <a:cs typeface="Arial"/>
              </a:rPr>
              <a:t> </a:t>
            </a:r>
            <a:r>
              <a:rPr b="1" spc="-5" dirty="0">
                <a:solidFill>
                  <a:srgbClr val="006666"/>
                </a:solidFill>
                <a:latin typeface="Arial"/>
                <a:cs typeface="Arial"/>
              </a:rPr>
              <a:t>(p</a:t>
            </a:r>
            <a:r>
              <a:rPr b="1" spc="120" dirty="0">
                <a:solidFill>
                  <a:srgbClr val="006666"/>
                </a:solidFill>
                <a:latin typeface="Arial"/>
                <a:cs typeface="Arial"/>
              </a:rPr>
              <a:t> </a:t>
            </a:r>
            <a:r>
              <a:rPr b="1" dirty="0">
                <a:solidFill>
                  <a:srgbClr val="006666"/>
                </a:solidFill>
                <a:latin typeface="Arial"/>
                <a:cs typeface="Arial"/>
              </a:rPr>
              <a:t>&lt;</a:t>
            </a:r>
            <a:r>
              <a:rPr b="1" spc="130" dirty="0">
                <a:solidFill>
                  <a:srgbClr val="006666"/>
                </a:solidFill>
                <a:latin typeface="Arial"/>
                <a:cs typeface="Arial"/>
              </a:rPr>
              <a:t> </a:t>
            </a:r>
            <a:r>
              <a:rPr b="1" spc="-10" dirty="0">
                <a:solidFill>
                  <a:srgbClr val="006666"/>
                </a:solidFill>
                <a:latin typeface="Arial"/>
                <a:cs typeface="Arial"/>
              </a:rPr>
              <a:t>0,001</a:t>
            </a:r>
            <a:r>
              <a:rPr spc="-10" dirty="0">
                <a:solidFill>
                  <a:srgbClr val="006666"/>
                </a:solidFill>
                <a:latin typeface="Arial"/>
                <a:cs typeface="Arial"/>
              </a:rPr>
              <a:t>)</a:t>
            </a:r>
            <a:endParaRPr>
              <a:latin typeface="Arial"/>
              <a:cs typeface="Arial"/>
            </a:endParaRPr>
          </a:p>
          <a:p>
            <a:pPr marL="12700"/>
            <a:r>
              <a:rPr b="1" spc="-5" dirty="0">
                <a:solidFill>
                  <a:srgbClr val="006666"/>
                </a:solidFill>
                <a:latin typeface="Arial"/>
                <a:cs typeface="Arial"/>
              </a:rPr>
              <a:t>entre les consommations </a:t>
            </a:r>
            <a:r>
              <a:rPr b="1" spc="-10" dirty="0">
                <a:solidFill>
                  <a:srgbClr val="006666"/>
                </a:solidFill>
                <a:latin typeface="Arial"/>
                <a:cs typeface="Arial"/>
              </a:rPr>
              <a:t>avant </a:t>
            </a:r>
            <a:r>
              <a:rPr b="1" dirty="0">
                <a:solidFill>
                  <a:srgbClr val="006666"/>
                </a:solidFill>
                <a:latin typeface="Arial"/>
                <a:cs typeface="Arial"/>
              </a:rPr>
              <a:t>/ </a:t>
            </a:r>
            <a:r>
              <a:rPr b="1" spc="-5" dirty="0">
                <a:solidFill>
                  <a:srgbClr val="006666"/>
                </a:solidFill>
                <a:latin typeface="Arial"/>
                <a:cs typeface="Arial"/>
              </a:rPr>
              <a:t>après </a:t>
            </a:r>
            <a:r>
              <a:rPr b="1" dirty="0">
                <a:solidFill>
                  <a:srgbClr val="006666"/>
                </a:solidFill>
                <a:latin typeface="Arial"/>
                <a:cs typeface="Arial"/>
              </a:rPr>
              <a:t>tt, </a:t>
            </a:r>
            <a:r>
              <a:rPr b="1" spc="-5" dirty="0">
                <a:solidFill>
                  <a:srgbClr val="006666"/>
                </a:solidFill>
                <a:latin typeface="Arial"/>
                <a:cs typeface="Arial"/>
              </a:rPr>
              <a:t>dans le </a:t>
            </a:r>
            <a:r>
              <a:rPr b="1" dirty="0">
                <a:solidFill>
                  <a:srgbClr val="006666"/>
                </a:solidFill>
                <a:latin typeface="Arial"/>
                <a:cs typeface="Arial"/>
              </a:rPr>
              <a:t>groupe</a:t>
            </a:r>
            <a:r>
              <a:rPr b="1" spc="75" dirty="0">
                <a:solidFill>
                  <a:srgbClr val="006666"/>
                </a:solidFill>
                <a:latin typeface="Arial"/>
                <a:cs typeface="Arial"/>
              </a:rPr>
              <a:t> </a:t>
            </a:r>
            <a:r>
              <a:rPr b="1" spc="-114" dirty="0">
                <a:solidFill>
                  <a:srgbClr val="006666"/>
                </a:solidFill>
                <a:latin typeface="Arial"/>
                <a:cs typeface="Arial"/>
              </a:rPr>
              <a:t>P.</a:t>
            </a:r>
            <a:endParaRPr>
              <a:latin typeface="Arial"/>
              <a:cs typeface="Arial"/>
            </a:endParaRPr>
          </a:p>
          <a:p>
            <a:pPr marL="141605" marR="139065" algn="ctr">
              <a:lnSpc>
                <a:spcPct val="102200"/>
              </a:lnSpc>
              <a:spcBef>
                <a:spcPts val="1345"/>
              </a:spcBef>
            </a:pPr>
            <a:r>
              <a:rPr b="1" spc="-5" dirty="0">
                <a:latin typeface="Arial"/>
                <a:cs typeface="Arial"/>
              </a:rPr>
              <a:t>Effet psychologique </a:t>
            </a:r>
            <a:r>
              <a:rPr b="1" i="1" spc="-5" dirty="0">
                <a:latin typeface="Symbol"/>
                <a:cs typeface="Symbol"/>
              </a:rPr>
              <a:t></a:t>
            </a:r>
            <a:r>
              <a:rPr b="1" i="1" spc="-5" dirty="0">
                <a:latin typeface="Times New Roman"/>
                <a:cs typeface="Times New Roman"/>
              </a:rPr>
              <a:t> </a:t>
            </a:r>
            <a:r>
              <a:rPr b="1" spc="-15" dirty="0">
                <a:latin typeface="Arial"/>
                <a:cs typeface="Arial"/>
              </a:rPr>
              <a:t>envie </a:t>
            </a:r>
            <a:r>
              <a:rPr b="1" dirty="0">
                <a:latin typeface="Arial"/>
                <a:cs typeface="Arial"/>
              </a:rPr>
              <a:t>de </a:t>
            </a:r>
            <a:r>
              <a:rPr b="1" spc="-5" dirty="0">
                <a:latin typeface="Arial"/>
                <a:cs typeface="Arial"/>
              </a:rPr>
              <a:t>profiter </a:t>
            </a:r>
            <a:r>
              <a:rPr b="1" dirty="0">
                <a:latin typeface="Arial"/>
                <a:cs typeface="Arial"/>
              </a:rPr>
              <a:t>de </a:t>
            </a:r>
            <a:r>
              <a:rPr b="1" spc="-5" dirty="0">
                <a:latin typeface="Arial"/>
                <a:cs typeface="Arial"/>
              </a:rPr>
              <a:t>l’étude </a:t>
            </a:r>
            <a:r>
              <a:rPr b="1" dirty="0">
                <a:latin typeface="Arial"/>
                <a:cs typeface="Arial"/>
              </a:rPr>
              <a:t>pour </a:t>
            </a:r>
            <a:r>
              <a:rPr b="1" spc="-5" dirty="0">
                <a:latin typeface="Arial"/>
                <a:cs typeface="Arial"/>
              </a:rPr>
              <a:t>arrêter </a:t>
            </a:r>
            <a:r>
              <a:rPr b="1" dirty="0">
                <a:latin typeface="Arial"/>
                <a:cs typeface="Arial"/>
              </a:rPr>
              <a:t>de  </a:t>
            </a:r>
            <a:r>
              <a:rPr b="1" spc="-5" dirty="0">
                <a:latin typeface="Arial"/>
                <a:cs typeface="Arial"/>
              </a:rPr>
              <a:t>fumer</a:t>
            </a:r>
            <a:r>
              <a:rPr b="1" spc="-15" dirty="0">
                <a:latin typeface="Arial"/>
                <a:cs typeface="Arial"/>
              </a:rPr>
              <a:t> </a:t>
            </a:r>
            <a:r>
              <a:rPr b="1" dirty="0">
                <a:latin typeface="Arial"/>
                <a:cs typeface="Arial"/>
              </a:rPr>
              <a:t>?</a:t>
            </a:r>
            <a:endParaRPr>
              <a:latin typeface="Arial"/>
              <a:cs typeface="Arial"/>
            </a:endParaRPr>
          </a:p>
        </p:txBody>
      </p:sp>
      <p:sp>
        <p:nvSpPr>
          <p:cNvPr id="11" name="object 11"/>
          <p:cNvSpPr/>
          <p:nvPr/>
        </p:nvSpPr>
        <p:spPr>
          <a:xfrm>
            <a:off x="3160114" y="3888285"/>
            <a:ext cx="207010" cy="0"/>
          </a:xfrm>
          <a:custGeom>
            <a:avLst/>
            <a:gdLst/>
            <a:ahLst/>
            <a:cxnLst/>
            <a:rect l="l" t="t" r="r" b="b"/>
            <a:pathLst>
              <a:path w="207010">
                <a:moveTo>
                  <a:pt x="0" y="0"/>
                </a:moveTo>
                <a:lnTo>
                  <a:pt x="206512" y="0"/>
                </a:lnTo>
              </a:path>
            </a:pathLst>
          </a:custGeom>
          <a:ln w="5947">
            <a:solidFill>
              <a:srgbClr val="000000"/>
            </a:solidFill>
          </a:ln>
        </p:spPr>
        <p:txBody>
          <a:bodyPr wrap="square" lIns="0" tIns="0" rIns="0" bIns="0" rtlCol="0"/>
          <a:lstStyle/>
          <a:p>
            <a:endParaRPr/>
          </a:p>
        </p:txBody>
      </p:sp>
      <p:sp>
        <p:nvSpPr>
          <p:cNvPr id="12" name="object 12"/>
          <p:cNvSpPr/>
          <p:nvPr/>
        </p:nvSpPr>
        <p:spPr>
          <a:xfrm>
            <a:off x="3025539" y="3912656"/>
            <a:ext cx="27940" cy="15875"/>
          </a:xfrm>
          <a:custGeom>
            <a:avLst/>
            <a:gdLst/>
            <a:ahLst/>
            <a:cxnLst/>
            <a:rect l="l" t="t" r="r" b="b"/>
            <a:pathLst>
              <a:path w="27940" h="15875">
                <a:moveTo>
                  <a:pt x="0" y="15585"/>
                </a:moveTo>
                <a:lnTo>
                  <a:pt x="27625" y="0"/>
                </a:lnTo>
              </a:path>
            </a:pathLst>
          </a:custGeom>
          <a:ln w="5898">
            <a:solidFill>
              <a:srgbClr val="000000"/>
            </a:solidFill>
          </a:ln>
        </p:spPr>
        <p:txBody>
          <a:bodyPr wrap="square" lIns="0" tIns="0" rIns="0" bIns="0" rtlCol="0"/>
          <a:lstStyle/>
          <a:p>
            <a:endParaRPr/>
          </a:p>
        </p:txBody>
      </p:sp>
      <p:sp>
        <p:nvSpPr>
          <p:cNvPr id="13" name="object 13"/>
          <p:cNvSpPr/>
          <p:nvPr/>
        </p:nvSpPr>
        <p:spPr>
          <a:xfrm>
            <a:off x="3053165" y="3915489"/>
            <a:ext cx="40005" cy="191770"/>
          </a:xfrm>
          <a:custGeom>
            <a:avLst/>
            <a:gdLst/>
            <a:ahLst/>
            <a:cxnLst/>
            <a:rect l="l" t="t" r="r" b="b"/>
            <a:pathLst>
              <a:path w="40005" h="191770">
                <a:moveTo>
                  <a:pt x="0" y="0"/>
                </a:moveTo>
                <a:lnTo>
                  <a:pt x="39934" y="191273"/>
                </a:lnTo>
              </a:path>
            </a:pathLst>
          </a:custGeom>
          <a:ln w="11231">
            <a:solidFill>
              <a:srgbClr val="000000"/>
            </a:solidFill>
          </a:ln>
        </p:spPr>
        <p:txBody>
          <a:bodyPr wrap="square" lIns="0" tIns="0" rIns="0" bIns="0" rtlCol="0"/>
          <a:lstStyle/>
          <a:p>
            <a:endParaRPr/>
          </a:p>
        </p:txBody>
      </p:sp>
      <p:sp>
        <p:nvSpPr>
          <p:cNvPr id="14" name="object 14"/>
          <p:cNvSpPr/>
          <p:nvPr/>
        </p:nvSpPr>
        <p:spPr>
          <a:xfrm>
            <a:off x="3095834" y="3601235"/>
            <a:ext cx="48260" cy="506095"/>
          </a:xfrm>
          <a:custGeom>
            <a:avLst/>
            <a:gdLst/>
            <a:ahLst/>
            <a:cxnLst/>
            <a:rect l="l" t="t" r="r" b="b"/>
            <a:pathLst>
              <a:path w="48259" h="506095">
                <a:moveTo>
                  <a:pt x="0" y="505528"/>
                </a:moveTo>
                <a:lnTo>
                  <a:pt x="48145" y="0"/>
                </a:lnTo>
              </a:path>
            </a:pathLst>
          </a:custGeom>
          <a:ln w="5745">
            <a:solidFill>
              <a:srgbClr val="000000"/>
            </a:solidFill>
          </a:ln>
        </p:spPr>
        <p:txBody>
          <a:bodyPr wrap="square" lIns="0" tIns="0" rIns="0" bIns="0" rtlCol="0"/>
          <a:lstStyle/>
          <a:p>
            <a:endParaRPr/>
          </a:p>
        </p:txBody>
      </p:sp>
      <p:sp>
        <p:nvSpPr>
          <p:cNvPr id="15" name="object 15"/>
          <p:cNvSpPr/>
          <p:nvPr/>
        </p:nvSpPr>
        <p:spPr>
          <a:xfrm>
            <a:off x="3143980" y="3601234"/>
            <a:ext cx="234315" cy="0"/>
          </a:xfrm>
          <a:custGeom>
            <a:avLst/>
            <a:gdLst/>
            <a:ahLst/>
            <a:cxnLst/>
            <a:rect l="l" t="t" r="r" b="b"/>
            <a:pathLst>
              <a:path w="234314">
                <a:moveTo>
                  <a:pt x="0" y="0"/>
                </a:moveTo>
                <a:lnTo>
                  <a:pt x="233856" y="0"/>
                </a:lnTo>
              </a:path>
            </a:pathLst>
          </a:custGeom>
          <a:ln w="5947">
            <a:solidFill>
              <a:srgbClr val="000000"/>
            </a:solidFill>
          </a:ln>
        </p:spPr>
        <p:txBody>
          <a:bodyPr wrap="square" lIns="0" tIns="0" rIns="0" bIns="0" rtlCol="0"/>
          <a:lstStyle/>
          <a:p>
            <a:endParaRPr/>
          </a:p>
        </p:txBody>
      </p:sp>
      <p:sp>
        <p:nvSpPr>
          <p:cNvPr id="16" name="object 16"/>
          <p:cNvSpPr txBox="1"/>
          <p:nvPr/>
        </p:nvSpPr>
        <p:spPr>
          <a:xfrm>
            <a:off x="3155612" y="3363236"/>
            <a:ext cx="200660" cy="792480"/>
          </a:xfrm>
          <a:prstGeom prst="rect">
            <a:avLst/>
          </a:prstGeom>
        </p:spPr>
        <p:txBody>
          <a:bodyPr vert="horz" wrap="square" lIns="0" tIns="151130" rIns="0" bIns="0" rtlCol="0">
            <a:spAutoFit/>
          </a:bodyPr>
          <a:lstStyle/>
          <a:p>
            <a:pPr marL="12700">
              <a:spcBef>
                <a:spcPts val="1190"/>
              </a:spcBef>
            </a:pPr>
            <a:r>
              <a:rPr sz="2400" b="1" spc="67" baseline="-26041" dirty="0">
                <a:latin typeface="Arial"/>
                <a:cs typeface="Arial"/>
              </a:rPr>
              <a:t>s</a:t>
            </a:r>
            <a:r>
              <a:rPr sz="900" b="1" spc="-15" dirty="0">
                <a:latin typeface="Times New Roman"/>
                <a:cs typeface="Times New Roman"/>
              </a:rPr>
              <a:t>2</a:t>
            </a:r>
            <a:endParaRPr sz="900">
              <a:latin typeface="Times New Roman"/>
              <a:cs typeface="Times New Roman"/>
            </a:endParaRPr>
          </a:p>
          <a:p>
            <a:pPr marL="44450">
              <a:spcBef>
                <a:spcPts val="1100"/>
              </a:spcBef>
            </a:pPr>
            <a:r>
              <a:rPr sz="1600" b="1" spc="-15" dirty="0">
                <a:latin typeface="Arial"/>
                <a:cs typeface="Arial"/>
              </a:rPr>
              <a:t>n</a:t>
            </a:r>
            <a:endParaRPr sz="1600">
              <a:latin typeface="Arial"/>
              <a:cs typeface="Arial"/>
            </a:endParaRPr>
          </a:p>
        </p:txBody>
      </p:sp>
      <p:sp>
        <p:nvSpPr>
          <p:cNvPr id="17" name="object 17"/>
          <p:cNvSpPr/>
          <p:nvPr/>
        </p:nvSpPr>
        <p:spPr>
          <a:xfrm>
            <a:off x="4616445" y="3894156"/>
            <a:ext cx="288290" cy="0"/>
          </a:xfrm>
          <a:custGeom>
            <a:avLst/>
            <a:gdLst/>
            <a:ahLst/>
            <a:cxnLst/>
            <a:rect l="l" t="t" r="r" b="b"/>
            <a:pathLst>
              <a:path w="288289">
                <a:moveTo>
                  <a:pt x="0" y="0"/>
                </a:moveTo>
                <a:lnTo>
                  <a:pt x="287961" y="0"/>
                </a:lnTo>
              </a:path>
            </a:pathLst>
          </a:custGeom>
          <a:ln w="5673">
            <a:solidFill>
              <a:srgbClr val="000000"/>
            </a:solidFill>
          </a:ln>
        </p:spPr>
        <p:txBody>
          <a:bodyPr wrap="square" lIns="0" tIns="0" rIns="0" bIns="0" rtlCol="0"/>
          <a:lstStyle/>
          <a:p>
            <a:endParaRPr/>
          </a:p>
        </p:txBody>
      </p:sp>
      <p:sp>
        <p:nvSpPr>
          <p:cNvPr id="18" name="object 18"/>
          <p:cNvSpPr/>
          <p:nvPr/>
        </p:nvSpPr>
        <p:spPr>
          <a:xfrm>
            <a:off x="4465701" y="3932470"/>
            <a:ext cx="31750" cy="17780"/>
          </a:xfrm>
          <a:custGeom>
            <a:avLst/>
            <a:gdLst/>
            <a:ahLst/>
            <a:cxnLst/>
            <a:rect l="l" t="t" r="r" b="b"/>
            <a:pathLst>
              <a:path w="31750" h="17779">
                <a:moveTo>
                  <a:pt x="0" y="17312"/>
                </a:moveTo>
                <a:lnTo>
                  <a:pt x="31198" y="0"/>
                </a:lnTo>
              </a:path>
            </a:pathLst>
          </a:custGeom>
          <a:ln w="5637">
            <a:solidFill>
              <a:srgbClr val="000000"/>
            </a:solidFill>
          </a:ln>
        </p:spPr>
        <p:txBody>
          <a:bodyPr wrap="square" lIns="0" tIns="0" rIns="0" bIns="0" rtlCol="0"/>
          <a:lstStyle/>
          <a:p>
            <a:endParaRPr/>
          </a:p>
        </p:txBody>
      </p:sp>
      <p:sp>
        <p:nvSpPr>
          <p:cNvPr id="19" name="object 19"/>
          <p:cNvSpPr/>
          <p:nvPr/>
        </p:nvSpPr>
        <p:spPr>
          <a:xfrm>
            <a:off x="4496900" y="3935308"/>
            <a:ext cx="45085" cy="204470"/>
          </a:xfrm>
          <a:custGeom>
            <a:avLst/>
            <a:gdLst/>
            <a:ahLst/>
            <a:cxnLst/>
            <a:rect l="l" t="t" r="r" b="b"/>
            <a:pathLst>
              <a:path w="45085" h="204470">
                <a:moveTo>
                  <a:pt x="0" y="0"/>
                </a:moveTo>
                <a:lnTo>
                  <a:pt x="45002" y="204057"/>
                </a:lnTo>
              </a:path>
            </a:pathLst>
          </a:custGeom>
          <a:ln w="11334">
            <a:solidFill>
              <a:srgbClr val="000000"/>
            </a:solidFill>
          </a:ln>
        </p:spPr>
        <p:txBody>
          <a:bodyPr wrap="square" lIns="0" tIns="0" rIns="0" bIns="0" rtlCol="0"/>
          <a:lstStyle/>
          <a:p>
            <a:endParaRPr/>
          </a:p>
        </p:txBody>
      </p:sp>
      <p:sp>
        <p:nvSpPr>
          <p:cNvPr id="20" name="object 20"/>
          <p:cNvSpPr/>
          <p:nvPr/>
        </p:nvSpPr>
        <p:spPr>
          <a:xfrm>
            <a:off x="4544665" y="3601552"/>
            <a:ext cx="53975" cy="537845"/>
          </a:xfrm>
          <a:custGeom>
            <a:avLst/>
            <a:gdLst/>
            <a:ahLst/>
            <a:cxnLst/>
            <a:rect l="l" t="t" r="r" b="b"/>
            <a:pathLst>
              <a:path w="53975" h="537845">
                <a:moveTo>
                  <a:pt x="0" y="537813"/>
                </a:moveTo>
                <a:lnTo>
                  <a:pt x="53837" y="0"/>
                </a:lnTo>
              </a:path>
            </a:pathLst>
          </a:custGeom>
          <a:ln w="5523">
            <a:solidFill>
              <a:srgbClr val="000000"/>
            </a:solidFill>
          </a:ln>
        </p:spPr>
        <p:txBody>
          <a:bodyPr wrap="square" lIns="0" tIns="0" rIns="0" bIns="0" rtlCol="0"/>
          <a:lstStyle/>
          <a:p>
            <a:endParaRPr/>
          </a:p>
        </p:txBody>
      </p:sp>
      <p:sp>
        <p:nvSpPr>
          <p:cNvPr id="21" name="object 21"/>
          <p:cNvSpPr/>
          <p:nvPr/>
        </p:nvSpPr>
        <p:spPr>
          <a:xfrm>
            <a:off x="4598501" y="3601551"/>
            <a:ext cx="317500" cy="0"/>
          </a:xfrm>
          <a:custGeom>
            <a:avLst/>
            <a:gdLst/>
            <a:ahLst/>
            <a:cxnLst/>
            <a:rect l="l" t="t" r="r" b="b"/>
            <a:pathLst>
              <a:path w="317500">
                <a:moveTo>
                  <a:pt x="0" y="0"/>
                </a:moveTo>
                <a:lnTo>
                  <a:pt x="317230" y="0"/>
                </a:lnTo>
              </a:path>
            </a:pathLst>
          </a:custGeom>
          <a:ln w="5673">
            <a:solidFill>
              <a:srgbClr val="000000"/>
            </a:solidFill>
          </a:ln>
        </p:spPr>
        <p:txBody>
          <a:bodyPr wrap="square" lIns="0" tIns="0" rIns="0" bIns="0" rtlCol="0"/>
          <a:lstStyle/>
          <a:p>
            <a:endParaRPr/>
          </a:p>
        </p:txBody>
      </p:sp>
      <p:sp>
        <p:nvSpPr>
          <p:cNvPr id="22" name="object 22"/>
          <p:cNvSpPr txBox="1"/>
          <p:nvPr/>
        </p:nvSpPr>
        <p:spPr>
          <a:xfrm>
            <a:off x="4636605" y="3885826"/>
            <a:ext cx="251460" cy="303530"/>
          </a:xfrm>
          <a:prstGeom prst="rect">
            <a:avLst/>
          </a:prstGeom>
        </p:spPr>
        <p:txBody>
          <a:bodyPr vert="horz" wrap="square" lIns="0" tIns="15240" rIns="0" bIns="0" rtlCol="0">
            <a:spAutoFit/>
          </a:bodyPr>
          <a:lstStyle/>
          <a:p>
            <a:pPr marL="12700">
              <a:spcBef>
                <a:spcPts val="120"/>
              </a:spcBef>
            </a:pPr>
            <a:r>
              <a:rPr b="1" spc="-15" dirty="0">
                <a:latin typeface="Times New Roman"/>
                <a:cs typeface="Times New Roman"/>
              </a:rPr>
              <a:t>40</a:t>
            </a:r>
            <a:endParaRPr>
              <a:latin typeface="Times New Roman"/>
              <a:cs typeface="Times New Roman"/>
            </a:endParaRPr>
          </a:p>
        </p:txBody>
      </p:sp>
      <p:sp>
        <p:nvSpPr>
          <p:cNvPr id="23" name="object 23"/>
          <p:cNvSpPr txBox="1"/>
          <p:nvPr/>
        </p:nvSpPr>
        <p:spPr>
          <a:xfrm>
            <a:off x="4607888" y="3564557"/>
            <a:ext cx="308610" cy="303530"/>
          </a:xfrm>
          <a:prstGeom prst="rect">
            <a:avLst/>
          </a:prstGeom>
        </p:spPr>
        <p:txBody>
          <a:bodyPr vert="horz" wrap="square" lIns="0" tIns="15240" rIns="0" bIns="0" rtlCol="0">
            <a:spAutoFit/>
          </a:bodyPr>
          <a:lstStyle/>
          <a:p>
            <a:pPr marL="12700">
              <a:spcBef>
                <a:spcPts val="120"/>
              </a:spcBef>
            </a:pPr>
            <a:r>
              <a:rPr b="1" spc="-10" dirty="0">
                <a:latin typeface="Times New Roman"/>
                <a:cs typeface="Times New Roman"/>
              </a:rPr>
              <a:t>8,9</a:t>
            </a:r>
            <a:endParaRPr>
              <a:latin typeface="Times New Roman"/>
              <a:cs typeface="Times New Roman"/>
            </a:endParaRPr>
          </a:p>
        </p:txBody>
      </p:sp>
      <p:sp>
        <p:nvSpPr>
          <p:cNvPr id="24" name="object 24"/>
          <p:cNvSpPr/>
          <p:nvPr/>
        </p:nvSpPr>
        <p:spPr>
          <a:xfrm>
            <a:off x="3471798" y="2997200"/>
            <a:ext cx="608330" cy="215900"/>
          </a:xfrm>
          <a:custGeom>
            <a:avLst/>
            <a:gdLst/>
            <a:ahLst/>
            <a:cxnLst/>
            <a:rect l="l" t="t" r="r" b="b"/>
            <a:pathLst>
              <a:path w="608330"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solidFill>
            <a:srgbClr val="006666"/>
          </a:solidFill>
        </p:spPr>
        <p:txBody>
          <a:bodyPr wrap="square" lIns="0" tIns="0" rIns="0" bIns="0" rtlCol="0"/>
          <a:lstStyle/>
          <a:p>
            <a:endParaRPr/>
          </a:p>
        </p:txBody>
      </p:sp>
      <p:sp>
        <p:nvSpPr>
          <p:cNvPr id="25" name="object 25"/>
          <p:cNvSpPr/>
          <p:nvPr/>
        </p:nvSpPr>
        <p:spPr>
          <a:xfrm>
            <a:off x="3426757" y="3051175"/>
            <a:ext cx="0" cy="107950"/>
          </a:xfrm>
          <a:custGeom>
            <a:avLst/>
            <a:gdLst/>
            <a:ahLst/>
            <a:cxnLst/>
            <a:rect l="l" t="t" r="r" b="b"/>
            <a:pathLst>
              <a:path h="107950">
                <a:moveTo>
                  <a:pt x="0" y="0"/>
                </a:moveTo>
                <a:lnTo>
                  <a:pt x="0" y="107950"/>
                </a:lnTo>
              </a:path>
            </a:pathLst>
          </a:custGeom>
          <a:ln w="45045">
            <a:solidFill>
              <a:srgbClr val="006666"/>
            </a:solidFill>
          </a:ln>
        </p:spPr>
        <p:txBody>
          <a:bodyPr wrap="square" lIns="0" tIns="0" rIns="0" bIns="0" rtlCol="0"/>
          <a:lstStyle/>
          <a:p>
            <a:endParaRPr/>
          </a:p>
        </p:txBody>
      </p:sp>
      <p:sp>
        <p:nvSpPr>
          <p:cNvPr id="26" name="object 26"/>
          <p:cNvSpPr/>
          <p:nvPr/>
        </p:nvSpPr>
        <p:spPr>
          <a:xfrm>
            <a:off x="3370411" y="3051175"/>
            <a:ext cx="0" cy="107950"/>
          </a:xfrm>
          <a:custGeom>
            <a:avLst/>
            <a:gdLst/>
            <a:ahLst/>
            <a:cxnLst/>
            <a:rect l="l" t="t" r="r" b="b"/>
            <a:pathLst>
              <a:path h="107950">
                <a:moveTo>
                  <a:pt x="0" y="0"/>
                </a:moveTo>
                <a:lnTo>
                  <a:pt x="0" y="107950"/>
                </a:lnTo>
              </a:path>
            </a:pathLst>
          </a:custGeom>
          <a:ln w="22522">
            <a:solidFill>
              <a:srgbClr val="006666"/>
            </a:solidFill>
          </a:ln>
        </p:spPr>
        <p:txBody>
          <a:bodyPr wrap="square" lIns="0" tIns="0" rIns="0" bIns="0" rtlCol="0"/>
          <a:lstStyle/>
          <a:p>
            <a:endParaRPr/>
          </a:p>
        </p:txBody>
      </p:sp>
      <p:sp>
        <p:nvSpPr>
          <p:cNvPr id="27" name="object 27"/>
          <p:cNvSpPr/>
          <p:nvPr/>
        </p:nvSpPr>
        <p:spPr>
          <a:xfrm>
            <a:off x="3471798" y="2997200"/>
            <a:ext cx="608330" cy="215900"/>
          </a:xfrm>
          <a:custGeom>
            <a:avLst/>
            <a:gdLst/>
            <a:ahLst/>
            <a:cxnLst/>
            <a:rect l="l" t="t" r="r" b="b"/>
            <a:pathLst>
              <a:path w="608330"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ln w="9525">
            <a:solidFill>
              <a:srgbClr val="000000"/>
            </a:solidFill>
          </a:ln>
        </p:spPr>
        <p:txBody>
          <a:bodyPr wrap="square" lIns="0" tIns="0" rIns="0" bIns="0" rtlCol="0"/>
          <a:lstStyle/>
          <a:p>
            <a:endParaRPr/>
          </a:p>
        </p:txBody>
      </p:sp>
      <p:sp>
        <p:nvSpPr>
          <p:cNvPr id="28" name="object 28"/>
          <p:cNvSpPr/>
          <p:nvPr/>
        </p:nvSpPr>
        <p:spPr>
          <a:xfrm>
            <a:off x="3404236" y="3051175"/>
            <a:ext cx="45085" cy="107950"/>
          </a:xfrm>
          <a:custGeom>
            <a:avLst/>
            <a:gdLst/>
            <a:ahLst/>
            <a:cxnLst/>
            <a:rect l="l" t="t" r="r" b="b"/>
            <a:pathLst>
              <a:path w="45085" h="107950">
                <a:moveTo>
                  <a:pt x="0" y="107950"/>
                </a:moveTo>
                <a:lnTo>
                  <a:pt x="45045" y="107950"/>
                </a:lnTo>
                <a:lnTo>
                  <a:pt x="45045" y="0"/>
                </a:lnTo>
                <a:lnTo>
                  <a:pt x="0" y="0"/>
                </a:lnTo>
                <a:lnTo>
                  <a:pt x="0" y="107950"/>
                </a:lnTo>
                <a:close/>
              </a:path>
            </a:pathLst>
          </a:custGeom>
          <a:ln w="9525">
            <a:solidFill>
              <a:srgbClr val="000000"/>
            </a:solidFill>
          </a:ln>
        </p:spPr>
        <p:txBody>
          <a:bodyPr wrap="square" lIns="0" tIns="0" rIns="0" bIns="0" rtlCol="0"/>
          <a:lstStyle/>
          <a:p>
            <a:endParaRPr/>
          </a:p>
        </p:txBody>
      </p:sp>
      <p:sp>
        <p:nvSpPr>
          <p:cNvPr id="29" name="object 29"/>
          <p:cNvSpPr/>
          <p:nvPr/>
        </p:nvSpPr>
        <p:spPr>
          <a:xfrm>
            <a:off x="3359150" y="3051175"/>
            <a:ext cx="22860" cy="107950"/>
          </a:xfrm>
          <a:custGeom>
            <a:avLst/>
            <a:gdLst/>
            <a:ahLst/>
            <a:cxnLst/>
            <a:rect l="l" t="t" r="r" b="b"/>
            <a:pathLst>
              <a:path w="22860" h="107950">
                <a:moveTo>
                  <a:pt x="0" y="107950"/>
                </a:moveTo>
                <a:lnTo>
                  <a:pt x="22522" y="107950"/>
                </a:lnTo>
                <a:lnTo>
                  <a:pt x="22522" y="0"/>
                </a:lnTo>
                <a:lnTo>
                  <a:pt x="0" y="0"/>
                </a:lnTo>
                <a:lnTo>
                  <a:pt x="0" y="107950"/>
                </a:lnTo>
                <a:close/>
              </a:path>
            </a:pathLst>
          </a:custGeom>
          <a:ln w="9525">
            <a:solidFill>
              <a:srgbClr val="000000"/>
            </a:solidFill>
          </a:ln>
        </p:spPr>
        <p:txBody>
          <a:bodyPr wrap="square" lIns="0" tIns="0" rIns="0" bIns="0" rtlCol="0"/>
          <a:lstStyle/>
          <a:p>
            <a:endParaRPr/>
          </a:p>
        </p:txBody>
      </p:sp>
      <p:graphicFrame>
        <p:nvGraphicFramePr>
          <p:cNvPr id="30" name="object 30"/>
          <p:cNvGraphicFramePr>
            <a:graphicFrameLocks noGrp="1"/>
          </p:cNvGraphicFramePr>
          <p:nvPr/>
        </p:nvGraphicFramePr>
        <p:xfrm>
          <a:off x="8674163" y="1327214"/>
          <a:ext cx="1295400" cy="1577973"/>
        </p:xfrm>
        <a:graphic>
          <a:graphicData uri="http://schemas.openxmlformats.org/drawingml/2006/table">
            <a:tbl>
              <a:tblPr firstRow="1" bandRow="1">
                <a:tableStyleId>{2D5ABB26-0587-4C30-8999-92F81FD0307C}</a:tableStyleId>
              </a:tblPr>
              <a:tblGrid>
                <a:gridCol w="647700">
                  <a:extLst>
                    <a:ext uri="{9D8B030D-6E8A-4147-A177-3AD203B41FA5}">
                      <a16:colId xmlns:a16="http://schemas.microsoft.com/office/drawing/2014/main" val="20000"/>
                    </a:ext>
                  </a:extLst>
                </a:gridCol>
                <a:gridCol w="647700">
                  <a:extLst>
                    <a:ext uri="{9D8B030D-6E8A-4147-A177-3AD203B41FA5}">
                      <a16:colId xmlns:a16="http://schemas.microsoft.com/office/drawing/2014/main" val="20001"/>
                    </a:ext>
                  </a:extLst>
                </a:gridCol>
              </a:tblGrid>
              <a:tr h="315849">
                <a:tc gridSpan="2">
                  <a:txBody>
                    <a:bodyPr/>
                    <a:lstStyle/>
                    <a:p>
                      <a:pPr marL="220979">
                        <a:lnSpc>
                          <a:spcPct val="100000"/>
                        </a:lnSpc>
                        <a:spcBef>
                          <a:spcPts val="355"/>
                        </a:spcBef>
                      </a:pPr>
                      <a:r>
                        <a:rPr sz="1300" b="1" spc="-5" dirty="0">
                          <a:latin typeface="Verdana"/>
                          <a:cs typeface="Verdana"/>
                        </a:rPr>
                        <a:t>P</a:t>
                      </a:r>
                      <a:r>
                        <a:rPr sz="1300" b="1" spc="-15" dirty="0">
                          <a:latin typeface="Verdana"/>
                          <a:cs typeface="Verdana"/>
                        </a:rPr>
                        <a:t> </a:t>
                      </a:r>
                      <a:r>
                        <a:rPr sz="1300" b="1" spc="-5" dirty="0">
                          <a:latin typeface="Verdana"/>
                          <a:cs typeface="Verdana"/>
                        </a:rPr>
                        <a:t>(n=40)</a:t>
                      </a:r>
                      <a:endParaRPr sz="1300">
                        <a:latin typeface="Verdana"/>
                        <a:cs typeface="Verdana"/>
                      </a:endParaRPr>
                    </a:p>
                  </a:txBody>
                  <a:tcPr marL="0" marR="0" marT="4508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315975">
                <a:tc>
                  <a:txBody>
                    <a:bodyPr/>
                    <a:lstStyle/>
                    <a:p>
                      <a:pPr marL="635" algn="ctr">
                        <a:lnSpc>
                          <a:spcPct val="100000"/>
                        </a:lnSpc>
                        <a:spcBef>
                          <a:spcPts val="360"/>
                        </a:spcBef>
                      </a:pPr>
                      <a:r>
                        <a:rPr sz="1300" b="1" dirty="0">
                          <a:latin typeface="Verdana"/>
                          <a:cs typeface="Verdana"/>
                        </a:rPr>
                        <a:t>m</a:t>
                      </a:r>
                      <a:r>
                        <a:rPr sz="1275" b="1" baseline="-19607" dirty="0">
                          <a:latin typeface="Verdana"/>
                          <a:cs typeface="Verdana"/>
                        </a:rPr>
                        <a:t>2</a:t>
                      </a:r>
                      <a:endParaRPr sz="1275" baseline="-19607">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8120">
                        <a:lnSpc>
                          <a:spcPts val="570"/>
                        </a:lnSpc>
                        <a:spcBef>
                          <a:spcPts val="360"/>
                        </a:spcBef>
                      </a:pPr>
                      <a:r>
                        <a:rPr sz="1300" b="1" dirty="0">
                          <a:latin typeface="Verdana"/>
                          <a:cs typeface="Verdana"/>
                        </a:rPr>
                        <a:t>s</a:t>
                      </a:r>
                      <a:r>
                        <a:rPr sz="1275" b="1" baseline="-19607" dirty="0">
                          <a:latin typeface="Verdana"/>
                          <a:cs typeface="Verdana"/>
                        </a:rPr>
                        <a:t>2</a:t>
                      </a:r>
                      <a:endParaRPr sz="1275" baseline="-19607">
                        <a:latin typeface="Verdana"/>
                        <a:cs typeface="Verdana"/>
                      </a:endParaRPr>
                    </a:p>
                    <a:p>
                      <a:pPr marL="373380">
                        <a:lnSpc>
                          <a:spcPts val="505"/>
                        </a:lnSpc>
                      </a:pPr>
                      <a:r>
                        <a:rPr sz="850" b="1" dirty="0">
                          <a:latin typeface="Verdana"/>
                          <a:cs typeface="Verdana"/>
                        </a:rPr>
                        <a:t>2</a:t>
                      </a:r>
                      <a:endParaRPr sz="85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extLst>
                  <a:ext uri="{0D108BD9-81ED-4DB2-BD59-A6C34878D82A}">
                    <a16:rowId xmlns:a16="http://schemas.microsoft.com/office/drawing/2014/main" val="10001"/>
                  </a:ext>
                </a:extLst>
              </a:tr>
              <a:tr h="314325">
                <a:tc>
                  <a:txBody>
                    <a:bodyPr/>
                    <a:lstStyle/>
                    <a:p>
                      <a:pPr marL="635" algn="ctr">
                        <a:lnSpc>
                          <a:spcPct val="100000"/>
                        </a:lnSpc>
                        <a:spcBef>
                          <a:spcPts val="455"/>
                        </a:spcBef>
                      </a:pPr>
                      <a:r>
                        <a:rPr sz="1300" b="1" spc="-5" dirty="0">
                          <a:latin typeface="Verdana"/>
                          <a:cs typeface="Verdana"/>
                        </a:rPr>
                        <a:t>16,5</a:t>
                      </a:r>
                      <a:endParaRPr sz="1300">
                        <a:latin typeface="Verdana"/>
                        <a:cs typeface="Verdana"/>
                      </a:endParaRPr>
                    </a:p>
                  </a:txBody>
                  <a:tcPr marL="0" marR="0" marT="577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455"/>
                        </a:spcBef>
                      </a:pPr>
                      <a:r>
                        <a:rPr sz="1300" b="1" spc="-5" dirty="0">
                          <a:latin typeface="Verdana"/>
                          <a:cs typeface="Verdana"/>
                        </a:rPr>
                        <a:t>35,6</a:t>
                      </a:r>
                      <a:endParaRPr sz="1300">
                        <a:latin typeface="Verdana"/>
                        <a:cs typeface="Verdana"/>
                      </a:endParaRPr>
                    </a:p>
                  </a:txBody>
                  <a:tcPr marL="0" marR="0" marT="577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15849">
                <a:tc>
                  <a:txBody>
                    <a:bodyPr/>
                    <a:lstStyle/>
                    <a:p>
                      <a:pPr algn="ctr">
                        <a:lnSpc>
                          <a:spcPct val="100000"/>
                        </a:lnSpc>
                        <a:spcBef>
                          <a:spcPts val="459"/>
                        </a:spcBef>
                      </a:pPr>
                      <a:r>
                        <a:rPr sz="1300" b="1" spc="-5" dirty="0">
                          <a:latin typeface="Verdana"/>
                          <a:cs typeface="Verdana"/>
                        </a:rPr>
                        <a:t>3,8</a:t>
                      </a:r>
                      <a:endParaRPr sz="1300">
                        <a:latin typeface="Verdana"/>
                        <a:cs typeface="Verdana"/>
                      </a:endParaRPr>
                    </a:p>
                  </a:txBody>
                  <a:tcPr marL="0" marR="0" marT="58419"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459"/>
                        </a:spcBef>
                      </a:pPr>
                      <a:r>
                        <a:rPr sz="1300" b="1" spc="-5" dirty="0">
                          <a:latin typeface="Verdana"/>
                          <a:cs typeface="Verdana"/>
                        </a:rPr>
                        <a:t>20,1</a:t>
                      </a:r>
                      <a:endParaRPr sz="1300">
                        <a:latin typeface="Verdana"/>
                        <a:cs typeface="Verdana"/>
                      </a:endParaRPr>
                    </a:p>
                  </a:txBody>
                  <a:tcPr marL="0" marR="0" marT="58419"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15975">
                <a:tc>
                  <a:txBody>
                    <a:bodyPr/>
                    <a:lstStyle/>
                    <a:p>
                      <a:pPr marL="635" algn="ctr">
                        <a:lnSpc>
                          <a:spcPct val="100000"/>
                        </a:lnSpc>
                        <a:spcBef>
                          <a:spcPts val="464"/>
                        </a:spcBef>
                      </a:pPr>
                      <a:r>
                        <a:rPr sz="1300" b="1" spc="-5" dirty="0">
                          <a:solidFill>
                            <a:srgbClr val="FF3300"/>
                          </a:solidFill>
                          <a:latin typeface="Verdana"/>
                          <a:cs typeface="Verdana"/>
                        </a:rPr>
                        <a:t>12,7</a:t>
                      </a:r>
                      <a:endParaRPr sz="1300">
                        <a:latin typeface="Verdana"/>
                        <a:cs typeface="Verdana"/>
                      </a:endParaRPr>
                    </a:p>
                  </a:txBody>
                  <a:tcPr marL="0" marR="0" marT="59054"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464"/>
                        </a:spcBef>
                      </a:pPr>
                      <a:r>
                        <a:rPr sz="1300" b="1" spc="-5" dirty="0">
                          <a:solidFill>
                            <a:srgbClr val="FF0000"/>
                          </a:solidFill>
                          <a:latin typeface="Verdana"/>
                          <a:cs typeface="Verdana"/>
                        </a:rPr>
                        <a:t>8,9</a:t>
                      </a:r>
                      <a:endParaRPr sz="1300">
                        <a:latin typeface="Verdana"/>
                        <a:cs typeface="Verdana"/>
                      </a:endParaRPr>
                    </a:p>
                  </a:txBody>
                  <a:tcPr marL="0" marR="0" marT="59054"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4"/>
                  </a:ext>
                </a:extLst>
              </a:tr>
            </a:tbl>
          </a:graphicData>
        </a:graphic>
      </p:graphicFrame>
      <p:sp>
        <p:nvSpPr>
          <p:cNvPr id="31" name="object 31"/>
          <p:cNvSpPr txBox="1"/>
          <p:nvPr/>
        </p:nvSpPr>
        <p:spPr>
          <a:xfrm>
            <a:off x="2358644" y="1008076"/>
            <a:ext cx="5819140" cy="574675"/>
          </a:xfrm>
          <a:prstGeom prst="rect">
            <a:avLst/>
          </a:prstGeom>
        </p:spPr>
        <p:txBody>
          <a:bodyPr vert="horz" wrap="square" lIns="0" tIns="12700" rIns="0" bIns="0" rtlCol="0">
            <a:spAutoFit/>
          </a:bodyPr>
          <a:lstStyle/>
          <a:p>
            <a:pPr marL="12700">
              <a:spcBef>
                <a:spcPts val="100"/>
              </a:spcBef>
            </a:pPr>
            <a:r>
              <a:rPr dirty="0">
                <a:latin typeface="Arial"/>
                <a:cs typeface="Arial"/>
              </a:rPr>
              <a:t>2 ) </a:t>
            </a:r>
            <a:r>
              <a:rPr spc="-10" dirty="0">
                <a:latin typeface="Arial"/>
                <a:cs typeface="Arial"/>
              </a:rPr>
              <a:t>Dans </a:t>
            </a:r>
            <a:r>
              <a:rPr spc="-5" dirty="0">
                <a:latin typeface="Arial"/>
                <a:cs typeface="Arial"/>
              </a:rPr>
              <a:t>le groupe Placebo, la conso moyenne après</a:t>
            </a:r>
            <a:r>
              <a:rPr spc="265" dirty="0">
                <a:latin typeface="Arial"/>
                <a:cs typeface="Arial"/>
              </a:rPr>
              <a:t> </a:t>
            </a:r>
            <a:r>
              <a:rPr dirty="0">
                <a:latin typeface="Arial"/>
                <a:cs typeface="Arial"/>
              </a:rPr>
              <a:t>tt</a:t>
            </a:r>
            <a:endParaRPr>
              <a:latin typeface="Arial"/>
              <a:cs typeface="Arial"/>
            </a:endParaRPr>
          </a:p>
          <a:p>
            <a:pPr marL="12700"/>
            <a:r>
              <a:rPr spc="-10" dirty="0">
                <a:latin typeface="Arial"/>
                <a:cs typeface="Arial"/>
              </a:rPr>
              <a:t>diffère </a:t>
            </a:r>
            <a:r>
              <a:rPr dirty="0">
                <a:latin typeface="Arial"/>
                <a:cs typeface="Arial"/>
              </a:rPr>
              <a:t>t </a:t>
            </a:r>
            <a:r>
              <a:rPr spc="-5" dirty="0">
                <a:latin typeface="Arial"/>
                <a:cs typeface="Arial"/>
              </a:rPr>
              <a:t>elle de la valeur avant </a:t>
            </a:r>
            <a:r>
              <a:rPr dirty="0">
                <a:latin typeface="Arial"/>
                <a:cs typeface="Arial"/>
              </a:rPr>
              <a:t>tt </a:t>
            </a:r>
            <a:r>
              <a:rPr spc="-5" dirty="0">
                <a:latin typeface="Arial"/>
                <a:cs typeface="Arial"/>
              </a:rPr>
              <a:t>? Interpréter le</a:t>
            </a:r>
            <a:r>
              <a:rPr spc="120" dirty="0">
                <a:latin typeface="Arial"/>
                <a:cs typeface="Arial"/>
              </a:rPr>
              <a:t> </a:t>
            </a:r>
            <a:r>
              <a:rPr spc="-5" dirty="0">
                <a:latin typeface="Arial"/>
                <a:cs typeface="Arial"/>
              </a:rPr>
              <a:t>résultat.</a:t>
            </a:r>
            <a:endParaRPr>
              <a:latin typeface="Arial"/>
              <a:cs typeface="Arial"/>
            </a:endParaRPr>
          </a:p>
        </p:txBody>
      </p:sp>
      <p:sp>
        <p:nvSpPr>
          <p:cNvPr id="33" name="object 33"/>
          <p:cNvSpPr txBox="1"/>
          <p:nvPr/>
        </p:nvSpPr>
        <p:spPr>
          <a:xfrm>
            <a:off x="2933192" y="135381"/>
            <a:ext cx="2381885"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4" name="object 34"/>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1675588" y="1024890"/>
            <a:ext cx="7221855" cy="3024674"/>
          </a:xfrm>
          <a:prstGeom prst="rect">
            <a:avLst/>
          </a:prstGeom>
        </p:spPr>
        <p:txBody>
          <a:bodyPr vert="horz" wrap="square" lIns="0" tIns="67310" rIns="0" bIns="0" rtlCol="0">
            <a:spAutoFit/>
          </a:bodyPr>
          <a:lstStyle/>
          <a:p>
            <a:pPr marL="835025" marR="1117600" indent="-254635">
              <a:lnSpc>
                <a:spcPct val="80000"/>
              </a:lnSpc>
              <a:spcBef>
                <a:spcPts val="530"/>
              </a:spcBef>
              <a:buAutoNum type="arabicParenR" startAt="3"/>
              <a:tabLst>
                <a:tab pos="847725" algn="l"/>
              </a:tabLst>
            </a:pPr>
            <a:r>
              <a:rPr spc="-5" dirty="0">
                <a:latin typeface="Arial"/>
                <a:cs typeface="Arial"/>
              </a:rPr>
              <a:t>Les 2 groupes </a:t>
            </a:r>
            <a:r>
              <a:rPr spc="-10" dirty="0">
                <a:latin typeface="Arial"/>
                <a:cs typeface="Arial"/>
              </a:rPr>
              <a:t>diffèrent </a:t>
            </a:r>
            <a:r>
              <a:rPr spc="-5" dirty="0">
                <a:latin typeface="Arial"/>
                <a:cs typeface="Arial"/>
              </a:rPr>
              <a:t>ils pour leur conso </a:t>
            </a:r>
            <a:r>
              <a:rPr spc="-10" dirty="0">
                <a:latin typeface="Arial"/>
                <a:cs typeface="Arial"/>
              </a:rPr>
              <a:t>moyenne  </a:t>
            </a:r>
            <a:r>
              <a:rPr spc="-5" dirty="0">
                <a:latin typeface="Arial"/>
                <a:cs typeface="Arial"/>
              </a:rPr>
              <a:t>après</a:t>
            </a:r>
            <a:r>
              <a:rPr dirty="0">
                <a:latin typeface="Arial"/>
                <a:cs typeface="Arial"/>
              </a:rPr>
              <a:t> </a:t>
            </a:r>
            <a:r>
              <a:rPr spc="-5" dirty="0">
                <a:latin typeface="Arial"/>
                <a:cs typeface="Arial"/>
              </a:rPr>
              <a:t>traitement?</a:t>
            </a:r>
            <a:endParaRPr>
              <a:latin typeface="Arial"/>
              <a:cs typeface="Arial"/>
            </a:endParaRPr>
          </a:p>
          <a:p>
            <a:pPr marL="12700">
              <a:lnSpc>
                <a:spcPts val="2055"/>
              </a:lnSpc>
            </a:pPr>
            <a:r>
              <a:rPr sz="2000" b="1" dirty="0">
                <a:solidFill>
                  <a:srgbClr val="FFFFFF"/>
                </a:solidFill>
                <a:latin typeface="Arial"/>
                <a:cs typeface="Arial"/>
              </a:rPr>
              <a:t>34</a:t>
            </a:r>
            <a:endParaRPr sz="2000">
              <a:latin typeface="Arial"/>
              <a:cs typeface="Arial"/>
            </a:endParaRPr>
          </a:p>
          <a:p>
            <a:pPr marL="1494790" marR="1913889" lvl="1" indent="-316865">
              <a:spcBef>
                <a:spcPts val="110"/>
              </a:spcBef>
              <a:buAutoNum type="arabicPeriod"/>
              <a:tabLst>
                <a:tab pos="1495425" algn="l"/>
              </a:tabLst>
            </a:pPr>
            <a:r>
              <a:rPr b="1" spc="-5" dirty="0">
                <a:solidFill>
                  <a:srgbClr val="006666"/>
                </a:solidFill>
                <a:latin typeface="Arial"/>
                <a:cs typeface="Arial"/>
              </a:rPr>
              <a:t>H0 </a:t>
            </a:r>
            <a:r>
              <a:rPr b="1" dirty="0">
                <a:solidFill>
                  <a:srgbClr val="006666"/>
                </a:solidFill>
                <a:latin typeface="Arial"/>
                <a:cs typeface="Arial"/>
              </a:rPr>
              <a:t>= </a:t>
            </a:r>
            <a:r>
              <a:rPr b="1" spc="-5" dirty="0">
                <a:solidFill>
                  <a:srgbClr val="006666"/>
                </a:solidFill>
                <a:latin typeface="Arial"/>
                <a:cs typeface="Arial"/>
              </a:rPr>
              <a:t>les moyennes des </a:t>
            </a:r>
            <a:r>
              <a:rPr b="1" dirty="0">
                <a:solidFill>
                  <a:srgbClr val="006666"/>
                </a:solidFill>
                <a:latin typeface="Arial"/>
                <a:cs typeface="Arial"/>
              </a:rPr>
              <a:t>conso sont  </a:t>
            </a:r>
            <a:r>
              <a:rPr b="1" spc="-5" dirty="0">
                <a:solidFill>
                  <a:srgbClr val="006666"/>
                </a:solidFill>
                <a:latin typeface="Arial"/>
                <a:cs typeface="Arial"/>
              </a:rPr>
              <a:t>équivalentes dans les 2</a:t>
            </a:r>
            <a:r>
              <a:rPr b="1" spc="25" dirty="0">
                <a:solidFill>
                  <a:srgbClr val="006666"/>
                </a:solidFill>
                <a:latin typeface="Arial"/>
                <a:cs typeface="Arial"/>
              </a:rPr>
              <a:t> </a:t>
            </a:r>
            <a:r>
              <a:rPr b="1" spc="-5" dirty="0">
                <a:solidFill>
                  <a:srgbClr val="006666"/>
                </a:solidFill>
                <a:latin typeface="Arial"/>
                <a:cs typeface="Arial"/>
              </a:rPr>
              <a:t>groupes.</a:t>
            </a:r>
            <a:endParaRPr>
              <a:latin typeface="Arial"/>
              <a:cs typeface="Arial"/>
            </a:endParaRPr>
          </a:p>
          <a:p>
            <a:pPr lvl="1">
              <a:spcBef>
                <a:spcPts val="30"/>
              </a:spcBef>
              <a:buClr>
                <a:srgbClr val="006666"/>
              </a:buClr>
              <a:buFont typeface="Arial"/>
              <a:buAutoNum type="arabicPeriod"/>
            </a:pPr>
            <a:endParaRPr sz="1850">
              <a:latin typeface="Times New Roman"/>
              <a:cs typeface="Times New Roman"/>
            </a:endParaRPr>
          </a:p>
          <a:p>
            <a:pPr marL="1177925" marR="995680" lvl="1">
              <a:buAutoNum type="arabicPeriod"/>
              <a:tabLst>
                <a:tab pos="1495425" algn="l"/>
              </a:tabLst>
            </a:pPr>
            <a:r>
              <a:rPr b="1" spc="-5" dirty="0">
                <a:solidFill>
                  <a:srgbClr val="006666"/>
                </a:solidFill>
                <a:latin typeface="Arial"/>
                <a:cs typeface="Arial"/>
              </a:rPr>
              <a:t>Liaison entre </a:t>
            </a:r>
            <a:r>
              <a:rPr b="1" spc="-10" dirty="0">
                <a:solidFill>
                  <a:srgbClr val="006666"/>
                </a:solidFill>
                <a:latin typeface="Arial"/>
                <a:cs typeface="Arial"/>
              </a:rPr>
              <a:t>variables </a:t>
            </a:r>
            <a:r>
              <a:rPr b="1" spc="-5" dirty="0">
                <a:solidFill>
                  <a:srgbClr val="006666"/>
                </a:solidFill>
                <a:latin typeface="Arial"/>
                <a:cs typeface="Arial"/>
              </a:rPr>
              <a:t>qualitatives </a:t>
            </a:r>
            <a:r>
              <a:rPr b="1" dirty="0">
                <a:solidFill>
                  <a:srgbClr val="006666"/>
                </a:solidFill>
                <a:latin typeface="Arial"/>
                <a:cs typeface="Arial"/>
              </a:rPr>
              <a:t>(S ou P)  </a:t>
            </a:r>
            <a:r>
              <a:rPr b="1" spc="-5" dirty="0">
                <a:solidFill>
                  <a:srgbClr val="006666"/>
                </a:solidFill>
                <a:latin typeface="Arial"/>
                <a:cs typeface="Arial"/>
              </a:rPr>
              <a:t>et quantitatives(nb </a:t>
            </a:r>
            <a:r>
              <a:rPr b="1" dirty="0">
                <a:solidFill>
                  <a:srgbClr val="006666"/>
                </a:solidFill>
                <a:latin typeface="Arial"/>
                <a:cs typeface="Arial"/>
              </a:rPr>
              <a:t>cig/j) </a:t>
            </a:r>
            <a:r>
              <a:rPr b="1" spc="-5" dirty="0">
                <a:solidFill>
                  <a:srgbClr val="006666"/>
                </a:solidFill>
                <a:latin typeface="Arial"/>
                <a:cs typeface="Arial"/>
              </a:rPr>
              <a:t>dans 2 échantillons  </a:t>
            </a:r>
            <a:r>
              <a:rPr b="1" dirty="0">
                <a:solidFill>
                  <a:srgbClr val="006666"/>
                </a:solidFill>
                <a:latin typeface="Arial"/>
                <a:cs typeface="Arial"/>
              </a:rPr>
              <a:t>indépendants</a:t>
            </a:r>
            <a:endParaRPr>
              <a:latin typeface="Arial"/>
              <a:cs typeface="Arial"/>
            </a:endParaRPr>
          </a:p>
          <a:p>
            <a:pPr lvl="1">
              <a:spcBef>
                <a:spcPts val="35"/>
              </a:spcBef>
              <a:buClr>
                <a:srgbClr val="006666"/>
              </a:buClr>
              <a:buFont typeface="Arial"/>
              <a:buAutoNum type="arabicPeriod"/>
            </a:pPr>
            <a:endParaRPr sz="1850">
              <a:latin typeface="Times New Roman"/>
              <a:cs typeface="Times New Roman"/>
            </a:endParaRPr>
          </a:p>
          <a:p>
            <a:pPr marL="1494790" lvl="1" indent="-316865">
              <a:buAutoNum type="arabicPeriod"/>
              <a:tabLst>
                <a:tab pos="1495425" algn="l"/>
                <a:tab pos="3418204" algn="l"/>
              </a:tabLst>
            </a:pPr>
            <a:r>
              <a:rPr b="1" dirty="0">
                <a:solidFill>
                  <a:srgbClr val="006666"/>
                </a:solidFill>
                <a:latin typeface="Arial"/>
                <a:cs typeface="Arial"/>
              </a:rPr>
              <a:t>n&gt; </a:t>
            </a:r>
            <a:r>
              <a:rPr b="1" spc="-5" dirty="0">
                <a:solidFill>
                  <a:srgbClr val="006666"/>
                </a:solidFill>
                <a:latin typeface="Arial"/>
                <a:cs typeface="Arial"/>
              </a:rPr>
              <a:t>30	</a:t>
            </a:r>
            <a:r>
              <a:rPr b="1" spc="-35" dirty="0">
                <a:solidFill>
                  <a:srgbClr val="006666"/>
                </a:solidFill>
                <a:latin typeface="Arial"/>
                <a:cs typeface="Arial"/>
              </a:rPr>
              <a:t>Test </a:t>
            </a:r>
            <a:r>
              <a:rPr b="1" dirty="0">
                <a:solidFill>
                  <a:srgbClr val="006666"/>
                </a:solidFill>
                <a:latin typeface="Arial"/>
                <a:cs typeface="Arial"/>
              </a:rPr>
              <a:t>de </a:t>
            </a:r>
            <a:r>
              <a:rPr b="1" spc="-5" dirty="0">
                <a:solidFill>
                  <a:srgbClr val="006666"/>
                </a:solidFill>
                <a:latin typeface="Arial"/>
                <a:cs typeface="Arial"/>
              </a:rPr>
              <a:t>comparaison </a:t>
            </a:r>
            <a:r>
              <a:rPr b="1" dirty="0">
                <a:solidFill>
                  <a:srgbClr val="006666"/>
                </a:solidFill>
                <a:latin typeface="Arial"/>
                <a:cs typeface="Arial"/>
              </a:rPr>
              <a:t>de</a:t>
            </a:r>
            <a:r>
              <a:rPr b="1" spc="-5" dirty="0">
                <a:solidFill>
                  <a:srgbClr val="006666"/>
                </a:solidFill>
                <a:latin typeface="Arial"/>
                <a:cs typeface="Arial"/>
              </a:rPr>
              <a:t> moyennes</a:t>
            </a:r>
            <a:endParaRPr>
              <a:latin typeface="Arial"/>
              <a:cs typeface="Arial"/>
            </a:endParaRPr>
          </a:p>
        </p:txBody>
      </p:sp>
      <p:sp>
        <p:nvSpPr>
          <p:cNvPr id="7" name="object 7"/>
          <p:cNvSpPr txBox="1"/>
          <p:nvPr/>
        </p:nvSpPr>
        <p:spPr>
          <a:xfrm>
            <a:off x="2841117" y="4536694"/>
            <a:ext cx="216535"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4.</a:t>
            </a:r>
            <a:endParaRPr>
              <a:latin typeface="Arial"/>
              <a:cs typeface="Arial"/>
            </a:endParaRPr>
          </a:p>
        </p:txBody>
      </p:sp>
      <p:sp>
        <p:nvSpPr>
          <p:cNvPr id="8" name="object 8"/>
          <p:cNvSpPr txBox="1"/>
          <p:nvPr/>
        </p:nvSpPr>
        <p:spPr>
          <a:xfrm>
            <a:off x="4933455" y="4536694"/>
            <a:ext cx="159385"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a:t>
            </a:r>
            <a:endParaRPr>
              <a:latin typeface="Arial"/>
              <a:cs typeface="Arial"/>
            </a:endParaRPr>
          </a:p>
        </p:txBody>
      </p:sp>
      <p:sp>
        <p:nvSpPr>
          <p:cNvPr id="9" name="object 9"/>
          <p:cNvSpPr txBox="1"/>
          <p:nvPr/>
        </p:nvSpPr>
        <p:spPr>
          <a:xfrm>
            <a:off x="6912609" y="4536694"/>
            <a:ext cx="666750"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a:t>
            </a:r>
            <a:r>
              <a:rPr b="1" spc="-75" dirty="0">
                <a:solidFill>
                  <a:srgbClr val="006666"/>
                </a:solidFill>
                <a:latin typeface="Arial"/>
                <a:cs typeface="Arial"/>
              </a:rPr>
              <a:t> </a:t>
            </a:r>
            <a:r>
              <a:rPr b="1" spc="-5" dirty="0">
                <a:solidFill>
                  <a:srgbClr val="006666"/>
                </a:solidFill>
                <a:latin typeface="Arial"/>
                <a:cs typeface="Arial"/>
              </a:rPr>
              <a:t>1,42</a:t>
            </a:r>
            <a:endParaRPr>
              <a:latin typeface="Arial"/>
              <a:cs typeface="Arial"/>
            </a:endParaRPr>
          </a:p>
        </p:txBody>
      </p:sp>
      <p:sp>
        <p:nvSpPr>
          <p:cNvPr id="10" name="object 10"/>
          <p:cNvSpPr txBox="1"/>
          <p:nvPr/>
        </p:nvSpPr>
        <p:spPr>
          <a:xfrm>
            <a:off x="7807599" y="4536694"/>
            <a:ext cx="667385" cy="299720"/>
          </a:xfrm>
          <a:prstGeom prst="rect">
            <a:avLst/>
          </a:prstGeom>
        </p:spPr>
        <p:txBody>
          <a:bodyPr vert="horz" wrap="square" lIns="0" tIns="12700" rIns="0" bIns="0" rtlCol="0">
            <a:spAutoFit/>
          </a:bodyPr>
          <a:lstStyle/>
          <a:p>
            <a:pPr marL="12700">
              <a:spcBef>
                <a:spcPts val="100"/>
              </a:spcBef>
            </a:pPr>
            <a:r>
              <a:rPr b="1" dirty="0">
                <a:solidFill>
                  <a:srgbClr val="006666"/>
                </a:solidFill>
                <a:latin typeface="Arial"/>
                <a:cs typeface="Arial"/>
              </a:rPr>
              <a:t>&lt;</a:t>
            </a:r>
            <a:r>
              <a:rPr b="1" spc="-70" dirty="0">
                <a:solidFill>
                  <a:srgbClr val="006666"/>
                </a:solidFill>
                <a:latin typeface="Arial"/>
                <a:cs typeface="Arial"/>
              </a:rPr>
              <a:t> </a:t>
            </a:r>
            <a:r>
              <a:rPr b="1" spc="-5" dirty="0">
                <a:solidFill>
                  <a:srgbClr val="006666"/>
                </a:solidFill>
                <a:latin typeface="Arial"/>
                <a:cs typeface="Arial"/>
              </a:rPr>
              <a:t>1,96</a:t>
            </a:r>
            <a:endParaRPr>
              <a:latin typeface="Arial"/>
              <a:cs typeface="Arial"/>
            </a:endParaRPr>
          </a:p>
        </p:txBody>
      </p:sp>
      <p:sp>
        <p:nvSpPr>
          <p:cNvPr id="11" name="object 11"/>
          <p:cNvSpPr txBox="1"/>
          <p:nvPr/>
        </p:nvSpPr>
        <p:spPr>
          <a:xfrm>
            <a:off x="2164486" y="5360009"/>
            <a:ext cx="7186930" cy="574040"/>
          </a:xfrm>
          <a:prstGeom prst="rect">
            <a:avLst/>
          </a:prstGeom>
        </p:spPr>
        <p:txBody>
          <a:bodyPr vert="horz" wrap="square" lIns="0" tIns="12700" rIns="0" bIns="0" rtlCol="0">
            <a:spAutoFit/>
          </a:bodyPr>
          <a:lstStyle/>
          <a:p>
            <a:pPr marL="1219835" marR="5080" indent="-1207770">
              <a:spcBef>
                <a:spcPts val="100"/>
              </a:spcBef>
            </a:pPr>
            <a:r>
              <a:rPr b="1" dirty="0">
                <a:solidFill>
                  <a:srgbClr val="006666"/>
                </a:solidFill>
                <a:latin typeface="Arial"/>
                <a:cs typeface="Arial"/>
              </a:rPr>
              <a:t>On </a:t>
            </a:r>
            <a:r>
              <a:rPr b="1" spc="-5" dirty="0">
                <a:solidFill>
                  <a:srgbClr val="006666"/>
                </a:solidFill>
                <a:latin typeface="Arial"/>
                <a:cs typeface="Arial"/>
              </a:rPr>
              <a:t>accepte H0 </a:t>
            </a:r>
            <a:r>
              <a:rPr b="1" dirty="0">
                <a:solidFill>
                  <a:srgbClr val="006666"/>
                </a:solidFill>
                <a:latin typeface="Arial"/>
                <a:cs typeface="Arial"/>
              </a:rPr>
              <a:t>: il </a:t>
            </a:r>
            <a:r>
              <a:rPr b="1" spc="-5" dirty="0">
                <a:solidFill>
                  <a:srgbClr val="006666"/>
                </a:solidFill>
                <a:latin typeface="Arial"/>
                <a:cs typeface="Arial"/>
              </a:rPr>
              <a:t>n’existe </a:t>
            </a:r>
            <a:r>
              <a:rPr b="1" dirty="0">
                <a:solidFill>
                  <a:srgbClr val="006666"/>
                </a:solidFill>
                <a:latin typeface="Arial"/>
                <a:cs typeface="Arial"/>
              </a:rPr>
              <a:t>pas de </a:t>
            </a:r>
            <a:r>
              <a:rPr b="1" spc="-5" dirty="0">
                <a:solidFill>
                  <a:srgbClr val="006666"/>
                </a:solidFill>
                <a:latin typeface="Arial"/>
                <a:cs typeface="Arial"/>
              </a:rPr>
              <a:t>différence significative entre </a:t>
            </a:r>
            <a:r>
              <a:rPr b="1" dirty="0">
                <a:solidFill>
                  <a:srgbClr val="006666"/>
                </a:solidFill>
                <a:latin typeface="Arial"/>
                <a:cs typeface="Arial"/>
              </a:rPr>
              <a:t>les  </a:t>
            </a:r>
            <a:r>
              <a:rPr b="1" spc="-5" dirty="0">
                <a:solidFill>
                  <a:srgbClr val="006666"/>
                </a:solidFill>
                <a:latin typeface="Arial"/>
                <a:cs typeface="Arial"/>
              </a:rPr>
              <a:t>2 </a:t>
            </a:r>
            <a:r>
              <a:rPr b="1" dirty="0">
                <a:solidFill>
                  <a:srgbClr val="006666"/>
                </a:solidFill>
                <a:latin typeface="Arial"/>
                <a:cs typeface="Arial"/>
              </a:rPr>
              <a:t>groupes pour </a:t>
            </a:r>
            <a:r>
              <a:rPr b="1" spc="-5" dirty="0">
                <a:solidFill>
                  <a:srgbClr val="006666"/>
                </a:solidFill>
                <a:latin typeface="Arial"/>
                <a:cs typeface="Arial"/>
              </a:rPr>
              <a:t>la consommation après</a:t>
            </a:r>
            <a:r>
              <a:rPr b="1" spc="-15" dirty="0">
                <a:solidFill>
                  <a:srgbClr val="006666"/>
                </a:solidFill>
                <a:latin typeface="Arial"/>
                <a:cs typeface="Arial"/>
              </a:rPr>
              <a:t> </a:t>
            </a:r>
            <a:r>
              <a:rPr b="1" dirty="0">
                <a:solidFill>
                  <a:srgbClr val="006666"/>
                </a:solidFill>
                <a:latin typeface="Arial"/>
                <a:cs typeface="Arial"/>
              </a:rPr>
              <a:t>tt.</a:t>
            </a:r>
            <a:endParaRPr>
              <a:latin typeface="Arial"/>
              <a:cs typeface="Arial"/>
            </a:endParaRPr>
          </a:p>
        </p:txBody>
      </p:sp>
      <p:sp>
        <p:nvSpPr>
          <p:cNvPr id="12" name="object 12"/>
          <p:cNvSpPr/>
          <p:nvPr/>
        </p:nvSpPr>
        <p:spPr>
          <a:xfrm>
            <a:off x="3694237" y="5041079"/>
            <a:ext cx="41275" cy="22225"/>
          </a:xfrm>
          <a:custGeom>
            <a:avLst/>
            <a:gdLst/>
            <a:ahLst/>
            <a:cxnLst/>
            <a:rect l="l" t="t" r="r" b="b"/>
            <a:pathLst>
              <a:path w="41275" h="22225">
                <a:moveTo>
                  <a:pt x="0" y="21897"/>
                </a:moveTo>
                <a:lnTo>
                  <a:pt x="41172" y="0"/>
                </a:lnTo>
              </a:path>
            </a:pathLst>
          </a:custGeom>
          <a:ln w="6084">
            <a:solidFill>
              <a:srgbClr val="000000"/>
            </a:solidFill>
          </a:ln>
        </p:spPr>
        <p:txBody>
          <a:bodyPr wrap="square" lIns="0" tIns="0" rIns="0" bIns="0" rtlCol="0"/>
          <a:lstStyle/>
          <a:p>
            <a:endParaRPr/>
          </a:p>
        </p:txBody>
      </p:sp>
      <p:sp>
        <p:nvSpPr>
          <p:cNvPr id="13" name="object 13"/>
          <p:cNvSpPr/>
          <p:nvPr/>
        </p:nvSpPr>
        <p:spPr>
          <a:xfrm>
            <a:off x="3735410" y="5044119"/>
            <a:ext cx="60325" cy="261620"/>
          </a:xfrm>
          <a:custGeom>
            <a:avLst/>
            <a:gdLst/>
            <a:ahLst/>
            <a:cxnLst/>
            <a:rect l="l" t="t" r="r" b="b"/>
            <a:pathLst>
              <a:path w="60325" h="261620">
                <a:moveTo>
                  <a:pt x="0" y="0"/>
                </a:moveTo>
                <a:lnTo>
                  <a:pt x="60093" y="261254"/>
                </a:lnTo>
              </a:path>
            </a:pathLst>
          </a:custGeom>
          <a:ln w="12198">
            <a:solidFill>
              <a:srgbClr val="000000"/>
            </a:solidFill>
          </a:ln>
        </p:spPr>
        <p:txBody>
          <a:bodyPr wrap="square" lIns="0" tIns="0" rIns="0" bIns="0" rtlCol="0"/>
          <a:lstStyle/>
          <a:p>
            <a:endParaRPr/>
          </a:p>
        </p:txBody>
      </p:sp>
      <p:sp>
        <p:nvSpPr>
          <p:cNvPr id="14" name="object 14"/>
          <p:cNvSpPr/>
          <p:nvPr/>
        </p:nvSpPr>
        <p:spPr>
          <a:xfrm>
            <a:off x="3798859" y="4620760"/>
            <a:ext cx="69215" cy="685165"/>
          </a:xfrm>
          <a:custGeom>
            <a:avLst/>
            <a:gdLst/>
            <a:ahLst/>
            <a:cxnLst/>
            <a:rect l="l" t="t" r="r" b="b"/>
            <a:pathLst>
              <a:path w="69214" h="685164">
                <a:moveTo>
                  <a:pt x="0" y="684614"/>
                </a:moveTo>
                <a:lnTo>
                  <a:pt x="68930" y="0"/>
                </a:lnTo>
              </a:path>
            </a:pathLst>
          </a:custGeom>
          <a:ln w="6100">
            <a:solidFill>
              <a:srgbClr val="000000"/>
            </a:solidFill>
          </a:ln>
        </p:spPr>
        <p:txBody>
          <a:bodyPr wrap="square" lIns="0" tIns="0" rIns="0" bIns="0" rtlCol="0"/>
          <a:lstStyle/>
          <a:p>
            <a:endParaRPr/>
          </a:p>
        </p:txBody>
      </p:sp>
      <p:sp>
        <p:nvSpPr>
          <p:cNvPr id="15" name="object 15"/>
          <p:cNvSpPr/>
          <p:nvPr/>
        </p:nvSpPr>
        <p:spPr>
          <a:xfrm>
            <a:off x="3867789" y="4620759"/>
            <a:ext cx="823594" cy="0"/>
          </a:xfrm>
          <a:custGeom>
            <a:avLst/>
            <a:gdLst/>
            <a:ahLst/>
            <a:cxnLst/>
            <a:rect l="l" t="t" r="r" b="b"/>
            <a:pathLst>
              <a:path w="823594">
                <a:moveTo>
                  <a:pt x="0" y="0"/>
                </a:moveTo>
                <a:lnTo>
                  <a:pt x="823529" y="0"/>
                </a:lnTo>
              </a:path>
            </a:pathLst>
          </a:custGeom>
          <a:ln w="6079">
            <a:solidFill>
              <a:srgbClr val="000000"/>
            </a:solidFill>
          </a:ln>
        </p:spPr>
        <p:txBody>
          <a:bodyPr wrap="square" lIns="0" tIns="0" rIns="0" bIns="0" rtlCol="0"/>
          <a:lstStyle/>
          <a:p>
            <a:endParaRPr/>
          </a:p>
        </p:txBody>
      </p:sp>
      <p:sp>
        <p:nvSpPr>
          <p:cNvPr id="16" name="object 16"/>
          <p:cNvSpPr txBox="1"/>
          <p:nvPr/>
        </p:nvSpPr>
        <p:spPr>
          <a:xfrm>
            <a:off x="3877050" y="4991419"/>
            <a:ext cx="809625" cy="379730"/>
          </a:xfrm>
          <a:prstGeom prst="rect">
            <a:avLst/>
          </a:prstGeom>
        </p:spPr>
        <p:txBody>
          <a:bodyPr vert="horz" wrap="square" lIns="0" tIns="15875" rIns="0" bIns="0" rtlCol="0">
            <a:spAutoFit/>
          </a:bodyPr>
          <a:lstStyle/>
          <a:p>
            <a:pPr marL="12700">
              <a:spcBef>
                <a:spcPts val="125"/>
              </a:spcBef>
              <a:tabLst>
                <a:tab pos="544830" algn="l"/>
              </a:tabLst>
            </a:pPr>
            <a:r>
              <a:rPr sz="2300" b="1" spc="45" dirty="0">
                <a:latin typeface="Times New Roman"/>
                <a:cs typeface="Times New Roman"/>
              </a:rPr>
              <a:t>n</a:t>
            </a:r>
            <a:r>
              <a:rPr sz="1150" b="1" spc="5" dirty="0">
                <a:latin typeface="Times New Roman"/>
                <a:cs typeface="Times New Roman"/>
              </a:rPr>
              <a:t>1</a:t>
            </a:r>
            <a:r>
              <a:rPr sz="1150" b="1" dirty="0">
                <a:latin typeface="Times New Roman"/>
                <a:cs typeface="Times New Roman"/>
              </a:rPr>
              <a:t>	</a:t>
            </a:r>
            <a:r>
              <a:rPr sz="2300" b="1" spc="114" dirty="0">
                <a:latin typeface="Times New Roman"/>
                <a:cs typeface="Times New Roman"/>
              </a:rPr>
              <a:t>n</a:t>
            </a:r>
            <a:r>
              <a:rPr sz="1150" b="1" spc="5" dirty="0">
                <a:latin typeface="Times New Roman"/>
                <a:cs typeface="Times New Roman"/>
              </a:rPr>
              <a:t>2</a:t>
            </a:r>
            <a:endParaRPr sz="1150">
              <a:latin typeface="Times New Roman"/>
              <a:cs typeface="Times New Roman"/>
            </a:endParaRPr>
          </a:p>
        </p:txBody>
      </p:sp>
      <p:sp>
        <p:nvSpPr>
          <p:cNvPr id="17" name="object 17"/>
          <p:cNvSpPr txBox="1"/>
          <p:nvPr/>
        </p:nvSpPr>
        <p:spPr>
          <a:xfrm>
            <a:off x="3879491" y="4456136"/>
            <a:ext cx="770255" cy="379730"/>
          </a:xfrm>
          <a:prstGeom prst="rect">
            <a:avLst/>
          </a:prstGeom>
        </p:spPr>
        <p:txBody>
          <a:bodyPr vert="horz" wrap="square" lIns="0" tIns="15875" rIns="0" bIns="0" rtlCol="0">
            <a:spAutoFit/>
          </a:bodyPr>
          <a:lstStyle/>
          <a:p>
            <a:pPr marL="12700">
              <a:spcBef>
                <a:spcPts val="125"/>
              </a:spcBef>
              <a:tabLst>
                <a:tab pos="551180" algn="l"/>
              </a:tabLst>
            </a:pPr>
            <a:r>
              <a:rPr sz="3450" b="1" spc="202" baseline="-25362" dirty="0">
                <a:latin typeface="Times New Roman"/>
                <a:cs typeface="Times New Roman"/>
              </a:rPr>
              <a:t>s</a:t>
            </a:r>
            <a:r>
              <a:rPr sz="1150" b="1" spc="5" dirty="0">
                <a:latin typeface="Times New Roman"/>
                <a:cs typeface="Times New Roman"/>
              </a:rPr>
              <a:t>2</a:t>
            </a:r>
            <a:r>
              <a:rPr sz="1150" b="1" dirty="0">
                <a:latin typeface="Times New Roman"/>
                <a:cs typeface="Times New Roman"/>
              </a:rPr>
              <a:t>	</a:t>
            </a:r>
            <a:r>
              <a:rPr sz="3450" b="1" spc="202" baseline="-25362" dirty="0">
                <a:latin typeface="Times New Roman"/>
                <a:cs typeface="Times New Roman"/>
              </a:rPr>
              <a:t>s</a:t>
            </a:r>
            <a:r>
              <a:rPr sz="1150" b="1" spc="5" dirty="0">
                <a:latin typeface="Times New Roman"/>
                <a:cs typeface="Times New Roman"/>
              </a:rPr>
              <a:t>2</a:t>
            </a:r>
            <a:endParaRPr sz="1150">
              <a:latin typeface="Times New Roman"/>
              <a:cs typeface="Times New Roman"/>
            </a:endParaRPr>
          </a:p>
        </p:txBody>
      </p:sp>
      <p:sp>
        <p:nvSpPr>
          <p:cNvPr id="18" name="object 18"/>
          <p:cNvSpPr txBox="1"/>
          <p:nvPr/>
        </p:nvSpPr>
        <p:spPr>
          <a:xfrm>
            <a:off x="3878575" y="4662342"/>
            <a:ext cx="813435" cy="379730"/>
          </a:xfrm>
          <a:prstGeom prst="rect">
            <a:avLst/>
          </a:prstGeom>
        </p:spPr>
        <p:txBody>
          <a:bodyPr vert="horz" wrap="square" lIns="0" tIns="15875" rIns="0" bIns="0" rtlCol="0">
            <a:spAutoFit/>
          </a:bodyPr>
          <a:lstStyle/>
          <a:p>
            <a:pPr marL="12700">
              <a:spcBef>
                <a:spcPts val="125"/>
              </a:spcBef>
            </a:pPr>
            <a:r>
              <a:rPr sz="1150" b="1" u="sng" dirty="0">
                <a:uFill>
                  <a:solidFill>
                    <a:srgbClr val="000000"/>
                  </a:solidFill>
                </a:uFill>
                <a:latin typeface="Times New Roman"/>
                <a:cs typeface="Times New Roman"/>
              </a:rPr>
              <a:t>  </a:t>
            </a:r>
            <a:r>
              <a:rPr sz="1150" b="1" u="sng" spc="100" dirty="0">
                <a:uFill>
                  <a:solidFill>
                    <a:srgbClr val="000000"/>
                  </a:solidFill>
                </a:uFill>
                <a:latin typeface="Times New Roman"/>
                <a:cs typeface="Times New Roman"/>
              </a:rPr>
              <a:t> </a:t>
            </a:r>
            <a:r>
              <a:rPr sz="1150" b="1" u="sng" spc="5" dirty="0">
                <a:uFill>
                  <a:solidFill>
                    <a:srgbClr val="000000"/>
                  </a:solidFill>
                </a:uFill>
                <a:latin typeface="Times New Roman"/>
                <a:cs typeface="Times New Roman"/>
              </a:rPr>
              <a:t>1</a:t>
            </a:r>
            <a:r>
              <a:rPr sz="1150" b="1" spc="295" dirty="0">
                <a:latin typeface="Times New Roman"/>
                <a:cs typeface="Times New Roman"/>
              </a:rPr>
              <a:t> </a:t>
            </a:r>
            <a:r>
              <a:rPr sz="3450" b="1" i="1" spc="22" baseline="-20531" dirty="0">
                <a:latin typeface="Symbol"/>
                <a:cs typeface="Symbol"/>
              </a:rPr>
              <a:t></a:t>
            </a:r>
            <a:r>
              <a:rPr sz="2300" b="1" i="1" u="sng" spc="325" dirty="0">
                <a:uFill>
                  <a:solidFill>
                    <a:srgbClr val="000000"/>
                  </a:solidFill>
                </a:uFill>
                <a:latin typeface="Times New Roman"/>
                <a:cs typeface="Times New Roman"/>
              </a:rPr>
              <a:t> </a:t>
            </a:r>
            <a:r>
              <a:rPr sz="1150" b="1" u="sng" spc="5" dirty="0">
                <a:uFill>
                  <a:solidFill>
                    <a:srgbClr val="000000"/>
                  </a:solidFill>
                </a:uFill>
                <a:latin typeface="Times New Roman"/>
                <a:cs typeface="Times New Roman"/>
              </a:rPr>
              <a:t>2</a:t>
            </a:r>
            <a:r>
              <a:rPr sz="1150" b="1" u="sng" spc="45" dirty="0">
                <a:uFill>
                  <a:solidFill>
                    <a:srgbClr val="000000"/>
                  </a:solidFill>
                </a:uFill>
                <a:latin typeface="Times New Roman"/>
                <a:cs typeface="Times New Roman"/>
              </a:rPr>
              <a:t> </a:t>
            </a:r>
            <a:endParaRPr sz="1150">
              <a:latin typeface="Times New Roman"/>
              <a:cs typeface="Times New Roman"/>
            </a:endParaRPr>
          </a:p>
        </p:txBody>
      </p:sp>
      <p:sp>
        <p:nvSpPr>
          <p:cNvPr id="19" name="object 19"/>
          <p:cNvSpPr txBox="1"/>
          <p:nvPr/>
        </p:nvSpPr>
        <p:spPr>
          <a:xfrm>
            <a:off x="3218827" y="4169942"/>
            <a:ext cx="1497965" cy="379730"/>
          </a:xfrm>
          <a:prstGeom prst="rect">
            <a:avLst/>
          </a:prstGeom>
        </p:spPr>
        <p:txBody>
          <a:bodyPr vert="horz" wrap="square" lIns="0" tIns="15875" rIns="0" bIns="0" rtlCol="0">
            <a:spAutoFit/>
          </a:bodyPr>
          <a:lstStyle/>
          <a:p>
            <a:pPr marL="12700">
              <a:spcBef>
                <a:spcPts val="125"/>
              </a:spcBef>
            </a:pPr>
            <a:r>
              <a:rPr sz="3450" b="1" i="1" spc="15" baseline="-35024" dirty="0">
                <a:latin typeface="Symbol"/>
                <a:cs typeface="Symbol"/>
              </a:rPr>
              <a:t></a:t>
            </a:r>
            <a:r>
              <a:rPr sz="3450" b="1" i="1" spc="15" baseline="-35024" dirty="0">
                <a:latin typeface="Times New Roman"/>
                <a:cs typeface="Times New Roman"/>
              </a:rPr>
              <a:t> </a:t>
            </a:r>
            <a:r>
              <a:rPr sz="3450" b="1" i="1" spc="22" baseline="-35024" dirty="0">
                <a:latin typeface="Symbol"/>
                <a:cs typeface="Symbol"/>
              </a:rPr>
              <a:t></a:t>
            </a:r>
            <a:r>
              <a:rPr sz="2300" b="1" i="1" u="sng" spc="15" dirty="0">
                <a:uFill>
                  <a:solidFill>
                    <a:srgbClr val="000000"/>
                  </a:solidFill>
                </a:uFill>
                <a:latin typeface="Times New Roman"/>
                <a:cs typeface="Times New Roman"/>
              </a:rPr>
              <a:t> </a:t>
            </a:r>
            <a:r>
              <a:rPr sz="2300" b="1" u="sng" spc="30" dirty="0">
                <a:uFill>
                  <a:solidFill>
                    <a:srgbClr val="000000"/>
                  </a:solidFill>
                </a:uFill>
                <a:latin typeface="Times New Roman"/>
                <a:cs typeface="Times New Roman"/>
              </a:rPr>
              <a:t>m</a:t>
            </a:r>
            <a:r>
              <a:rPr sz="1150" b="1" u="sng" spc="30" dirty="0">
                <a:uFill>
                  <a:solidFill>
                    <a:srgbClr val="000000"/>
                  </a:solidFill>
                </a:uFill>
                <a:latin typeface="Times New Roman"/>
                <a:cs typeface="Times New Roman"/>
              </a:rPr>
              <a:t>1 </a:t>
            </a:r>
            <a:r>
              <a:rPr sz="2300" b="1" i="1" u="sng" spc="15" dirty="0">
                <a:uFill>
                  <a:solidFill>
                    <a:srgbClr val="000000"/>
                  </a:solidFill>
                </a:uFill>
                <a:latin typeface="Symbol"/>
                <a:cs typeface="Symbol"/>
              </a:rPr>
              <a:t></a:t>
            </a:r>
            <a:r>
              <a:rPr sz="2300" b="1" i="1" u="sng" spc="-370" dirty="0">
                <a:uFill>
                  <a:solidFill>
                    <a:srgbClr val="000000"/>
                  </a:solidFill>
                </a:uFill>
                <a:latin typeface="Times New Roman"/>
                <a:cs typeface="Times New Roman"/>
              </a:rPr>
              <a:t> </a:t>
            </a:r>
            <a:r>
              <a:rPr sz="2300" b="1" u="sng" spc="70" dirty="0">
                <a:uFill>
                  <a:solidFill>
                    <a:srgbClr val="000000"/>
                  </a:solidFill>
                </a:uFill>
                <a:latin typeface="Times New Roman"/>
                <a:cs typeface="Times New Roman"/>
              </a:rPr>
              <a:t>m</a:t>
            </a:r>
            <a:r>
              <a:rPr sz="1150" b="1" u="sng" spc="70" dirty="0">
                <a:uFill>
                  <a:solidFill>
                    <a:srgbClr val="000000"/>
                  </a:solidFill>
                </a:uFill>
                <a:latin typeface="Times New Roman"/>
                <a:cs typeface="Times New Roman"/>
              </a:rPr>
              <a:t>2</a:t>
            </a:r>
            <a:r>
              <a:rPr sz="1150" b="1" u="sng" spc="-140" dirty="0">
                <a:uFill>
                  <a:solidFill>
                    <a:srgbClr val="000000"/>
                  </a:solidFill>
                </a:uFill>
                <a:latin typeface="Times New Roman"/>
                <a:cs typeface="Times New Roman"/>
              </a:rPr>
              <a:t> </a:t>
            </a:r>
            <a:endParaRPr sz="1150">
              <a:latin typeface="Times New Roman"/>
              <a:cs typeface="Times New Roman"/>
            </a:endParaRPr>
          </a:p>
        </p:txBody>
      </p:sp>
      <p:sp>
        <p:nvSpPr>
          <p:cNvPr id="20" name="object 20"/>
          <p:cNvSpPr/>
          <p:nvPr/>
        </p:nvSpPr>
        <p:spPr>
          <a:xfrm>
            <a:off x="6321959" y="4997130"/>
            <a:ext cx="431800" cy="0"/>
          </a:xfrm>
          <a:custGeom>
            <a:avLst/>
            <a:gdLst/>
            <a:ahLst/>
            <a:cxnLst/>
            <a:rect l="l" t="t" r="r" b="b"/>
            <a:pathLst>
              <a:path w="431800">
                <a:moveTo>
                  <a:pt x="0" y="0"/>
                </a:moveTo>
                <a:lnTo>
                  <a:pt x="431628" y="0"/>
                </a:lnTo>
              </a:path>
            </a:pathLst>
          </a:custGeom>
          <a:ln w="3175">
            <a:solidFill>
              <a:srgbClr val="000000"/>
            </a:solidFill>
          </a:ln>
        </p:spPr>
        <p:txBody>
          <a:bodyPr wrap="square" lIns="0" tIns="0" rIns="0" bIns="0" rtlCol="0"/>
          <a:lstStyle/>
          <a:p>
            <a:endParaRPr/>
          </a:p>
        </p:txBody>
      </p:sp>
      <p:sp>
        <p:nvSpPr>
          <p:cNvPr id="21" name="object 21"/>
          <p:cNvSpPr/>
          <p:nvPr/>
        </p:nvSpPr>
        <p:spPr>
          <a:xfrm>
            <a:off x="5344849" y="5024777"/>
            <a:ext cx="34925" cy="19050"/>
          </a:xfrm>
          <a:custGeom>
            <a:avLst/>
            <a:gdLst/>
            <a:ahLst/>
            <a:cxnLst/>
            <a:rect l="l" t="t" r="r" b="b"/>
            <a:pathLst>
              <a:path w="34925" h="19050">
                <a:moveTo>
                  <a:pt x="0" y="18949"/>
                </a:moveTo>
                <a:lnTo>
                  <a:pt x="34695" y="0"/>
                </a:lnTo>
              </a:path>
            </a:pathLst>
          </a:custGeom>
          <a:ln w="6219">
            <a:solidFill>
              <a:srgbClr val="000000"/>
            </a:solidFill>
          </a:ln>
        </p:spPr>
        <p:txBody>
          <a:bodyPr wrap="square" lIns="0" tIns="0" rIns="0" bIns="0" rtlCol="0"/>
          <a:lstStyle/>
          <a:p>
            <a:endParaRPr/>
          </a:p>
        </p:txBody>
      </p:sp>
      <p:sp>
        <p:nvSpPr>
          <p:cNvPr id="22" name="object 22"/>
          <p:cNvSpPr/>
          <p:nvPr/>
        </p:nvSpPr>
        <p:spPr>
          <a:xfrm>
            <a:off x="5379543" y="5027885"/>
            <a:ext cx="50800" cy="233679"/>
          </a:xfrm>
          <a:custGeom>
            <a:avLst/>
            <a:gdLst/>
            <a:ahLst/>
            <a:cxnLst/>
            <a:rect l="l" t="t" r="r" b="b"/>
            <a:pathLst>
              <a:path w="50800" h="233679">
                <a:moveTo>
                  <a:pt x="0" y="0"/>
                </a:moveTo>
                <a:lnTo>
                  <a:pt x="50324" y="233603"/>
                </a:lnTo>
              </a:path>
            </a:pathLst>
          </a:custGeom>
          <a:ln w="12499">
            <a:solidFill>
              <a:srgbClr val="000000"/>
            </a:solidFill>
          </a:ln>
        </p:spPr>
        <p:txBody>
          <a:bodyPr wrap="square" lIns="0" tIns="0" rIns="0" bIns="0" rtlCol="0"/>
          <a:lstStyle/>
          <a:p>
            <a:endParaRPr/>
          </a:p>
        </p:txBody>
      </p:sp>
      <p:sp>
        <p:nvSpPr>
          <p:cNvPr id="23" name="object 23"/>
          <p:cNvSpPr/>
          <p:nvPr/>
        </p:nvSpPr>
        <p:spPr>
          <a:xfrm>
            <a:off x="5432996" y="4647347"/>
            <a:ext cx="60325" cy="614680"/>
          </a:xfrm>
          <a:custGeom>
            <a:avLst/>
            <a:gdLst/>
            <a:ahLst/>
            <a:cxnLst/>
            <a:rect l="l" t="t" r="r" b="b"/>
            <a:pathLst>
              <a:path w="60325" h="614679">
                <a:moveTo>
                  <a:pt x="0" y="614140"/>
                </a:moveTo>
                <a:lnTo>
                  <a:pt x="60018" y="0"/>
                </a:lnTo>
              </a:path>
            </a:pathLst>
          </a:custGeom>
          <a:ln w="6251">
            <a:solidFill>
              <a:srgbClr val="000000"/>
            </a:solidFill>
          </a:ln>
        </p:spPr>
        <p:txBody>
          <a:bodyPr wrap="square" lIns="0" tIns="0" rIns="0" bIns="0" rtlCol="0"/>
          <a:lstStyle/>
          <a:p>
            <a:endParaRPr/>
          </a:p>
        </p:txBody>
      </p:sp>
      <p:sp>
        <p:nvSpPr>
          <p:cNvPr id="24" name="object 24"/>
          <p:cNvSpPr/>
          <p:nvPr/>
        </p:nvSpPr>
        <p:spPr>
          <a:xfrm>
            <a:off x="5493015" y="4647347"/>
            <a:ext cx="1273175" cy="0"/>
          </a:xfrm>
          <a:custGeom>
            <a:avLst/>
            <a:gdLst/>
            <a:ahLst/>
            <a:cxnLst/>
            <a:rect l="l" t="t" r="r" b="b"/>
            <a:pathLst>
              <a:path w="1273175">
                <a:moveTo>
                  <a:pt x="0" y="0"/>
                </a:moveTo>
                <a:lnTo>
                  <a:pt x="1273082" y="0"/>
                </a:lnTo>
              </a:path>
            </a:pathLst>
          </a:custGeom>
          <a:ln w="6209">
            <a:solidFill>
              <a:srgbClr val="000000"/>
            </a:solidFill>
          </a:ln>
        </p:spPr>
        <p:txBody>
          <a:bodyPr wrap="square" lIns="0" tIns="0" rIns="0" bIns="0" rtlCol="0"/>
          <a:lstStyle/>
          <a:p>
            <a:endParaRPr/>
          </a:p>
        </p:txBody>
      </p:sp>
      <p:sp>
        <p:nvSpPr>
          <p:cNvPr id="25" name="object 25"/>
          <p:cNvSpPr/>
          <p:nvPr/>
        </p:nvSpPr>
        <p:spPr>
          <a:xfrm>
            <a:off x="5329220" y="4615661"/>
            <a:ext cx="1449705" cy="0"/>
          </a:xfrm>
          <a:custGeom>
            <a:avLst/>
            <a:gdLst/>
            <a:ahLst/>
            <a:cxnLst/>
            <a:rect l="l" t="t" r="r" b="b"/>
            <a:pathLst>
              <a:path w="1449704">
                <a:moveTo>
                  <a:pt x="0" y="0"/>
                </a:moveTo>
                <a:lnTo>
                  <a:pt x="1449386" y="0"/>
                </a:lnTo>
              </a:path>
            </a:pathLst>
          </a:custGeom>
          <a:ln w="6209">
            <a:solidFill>
              <a:srgbClr val="000000"/>
            </a:solidFill>
          </a:ln>
        </p:spPr>
        <p:txBody>
          <a:bodyPr wrap="square" lIns="0" tIns="0" rIns="0" bIns="0" rtlCol="0"/>
          <a:lstStyle/>
          <a:p>
            <a:endParaRPr/>
          </a:p>
        </p:txBody>
      </p:sp>
      <p:sp>
        <p:nvSpPr>
          <p:cNvPr id="26" name="object 26"/>
          <p:cNvSpPr txBox="1"/>
          <p:nvPr/>
        </p:nvSpPr>
        <p:spPr>
          <a:xfrm>
            <a:off x="5655043" y="4987039"/>
            <a:ext cx="1023619" cy="327660"/>
          </a:xfrm>
          <a:prstGeom prst="rect">
            <a:avLst/>
          </a:prstGeom>
        </p:spPr>
        <p:txBody>
          <a:bodyPr vert="horz" wrap="square" lIns="0" tIns="16510" rIns="0" bIns="0" rtlCol="0">
            <a:spAutoFit/>
          </a:bodyPr>
          <a:lstStyle/>
          <a:p>
            <a:pPr marL="12700">
              <a:spcBef>
                <a:spcPts val="130"/>
              </a:spcBef>
              <a:tabLst>
                <a:tab pos="758190" algn="l"/>
              </a:tabLst>
            </a:pPr>
            <a:r>
              <a:rPr sz="1950" b="1" spc="15" dirty="0">
                <a:latin typeface="Times New Roman"/>
                <a:cs typeface="Times New Roman"/>
              </a:rPr>
              <a:t>4</a:t>
            </a:r>
            <a:r>
              <a:rPr sz="1950" b="1" spc="20" dirty="0">
                <a:latin typeface="Times New Roman"/>
                <a:cs typeface="Times New Roman"/>
              </a:rPr>
              <a:t>0</a:t>
            </a:r>
            <a:r>
              <a:rPr sz="1950" b="1" dirty="0">
                <a:latin typeface="Times New Roman"/>
                <a:cs typeface="Times New Roman"/>
              </a:rPr>
              <a:t>	</a:t>
            </a:r>
            <a:r>
              <a:rPr sz="1950" b="1" spc="15" dirty="0">
                <a:latin typeface="Times New Roman"/>
                <a:cs typeface="Times New Roman"/>
              </a:rPr>
              <a:t>40</a:t>
            </a:r>
            <a:endParaRPr sz="1950">
              <a:latin typeface="Times New Roman"/>
              <a:cs typeface="Times New Roman"/>
            </a:endParaRPr>
          </a:p>
        </p:txBody>
      </p:sp>
      <p:sp>
        <p:nvSpPr>
          <p:cNvPr id="27" name="object 27"/>
          <p:cNvSpPr txBox="1"/>
          <p:nvPr/>
        </p:nvSpPr>
        <p:spPr>
          <a:xfrm>
            <a:off x="5509060" y="4642537"/>
            <a:ext cx="1264920" cy="327660"/>
          </a:xfrm>
          <a:prstGeom prst="rect">
            <a:avLst/>
          </a:prstGeom>
        </p:spPr>
        <p:txBody>
          <a:bodyPr vert="horz" wrap="square" lIns="0" tIns="16510" rIns="0" bIns="0" rtlCol="0">
            <a:spAutoFit/>
          </a:bodyPr>
          <a:lstStyle/>
          <a:p>
            <a:pPr marL="12700">
              <a:spcBef>
                <a:spcPts val="130"/>
              </a:spcBef>
              <a:tabLst>
                <a:tab pos="821055" algn="l"/>
              </a:tabLst>
            </a:pPr>
            <a:r>
              <a:rPr sz="1950" b="1" spc="15" dirty="0">
                <a:latin typeface="Times New Roman"/>
                <a:cs typeface="Times New Roman"/>
              </a:rPr>
              <a:t>30,4</a:t>
            </a:r>
            <a:r>
              <a:rPr sz="1950" b="1" dirty="0">
                <a:latin typeface="Times New Roman"/>
                <a:cs typeface="Times New Roman"/>
              </a:rPr>
              <a:t>	</a:t>
            </a:r>
            <a:r>
              <a:rPr sz="1950" b="1" spc="15" dirty="0">
                <a:latin typeface="Times New Roman"/>
                <a:cs typeface="Times New Roman"/>
              </a:rPr>
              <a:t>20</a:t>
            </a:r>
            <a:r>
              <a:rPr sz="1950" b="1" spc="-85" dirty="0">
                <a:latin typeface="Times New Roman"/>
                <a:cs typeface="Times New Roman"/>
              </a:rPr>
              <a:t>,</a:t>
            </a:r>
            <a:r>
              <a:rPr sz="1950" b="1" spc="20" dirty="0">
                <a:latin typeface="Times New Roman"/>
                <a:cs typeface="Times New Roman"/>
              </a:rPr>
              <a:t>1</a:t>
            </a:r>
            <a:endParaRPr sz="1950">
              <a:latin typeface="Times New Roman"/>
              <a:cs typeface="Times New Roman"/>
            </a:endParaRPr>
          </a:p>
        </p:txBody>
      </p:sp>
      <p:sp>
        <p:nvSpPr>
          <p:cNvPr id="28" name="object 28"/>
          <p:cNvSpPr txBox="1"/>
          <p:nvPr/>
        </p:nvSpPr>
        <p:spPr>
          <a:xfrm>
            <a:off x="5500317" y="4706018"/>
            <a:ext cx="775335" cy="327660"/>
          </a:xfrm>
          <a:prstGeom prst="rect">
            <a:avLst/>
          </a:prstGeom>
        </p:spPr>
        <p:txBody>
          <a:bodyPr vert="horz" wrap="square" lIns="0" tIns="16510" rIns="0" bIns="0" rtlCol="0">
            <a:spAutoFit/>
          </a:bodyPr>
          <a:lstStyle/>
          <a:p>
            <a:pPr marL="12700">
              <a:spcBef>
                <a:spcPts val="130"/>
              </a:spcBef>
              <a:tabLst>
                <a:tab pos="603885" algn="l"/>
              </a:tabLst>
            </a:pPr>
            <a:r>
              <a:rPr sz="1150" b="1" u="sng" dirty="0">
                <a:uFill>
                  <a:solidFill>
                    <a:srgbClr val="000000"/>
                  </a:solidFill>
                </a:uFill>
                <a:latin typeface="Times New Roman"/>
                <a:cs typeface="Times New Roman"/>
              </a:rPr>
              <a:t> 	</a:t>
            </a:r>
            <a:r>
              <a:rPr sz="1150" b="1" spc="-140" dirty="0">
                <a:latin typeface="Times New Roman"/>
                <a:cs typeface="Times New Roman"/>
              </a:rPr>
              <a:t> </a:t>
            </a:r>
            <a:r>
              <a:rPr sz="2925" b="1" i="1" spc="30" baseline="-21367" dirty="0">
                <a:latin typeface="Symbol"/>
                <a:cs typeface="Symbol"/>
              </a:rPr>
              <a:t></a:t>
            </a:r>
            <a:endParaRPr sz="2925" baseline="-21367">
              <a:latin typeface="Symbol"/>
              <a:cs typeface="Symbol"/>
            </a:endParaRPr>
          </a:p>
        </p:txBody>
      </p:sp>
      <p:sp>
        <p:nvSpPr>
          <p:cNvPr id="29" name="object 29"/>
          <p:cNvSpPr txBox="1"/>
          <p:nvPr/>
        </p:nvSpPr>
        <p:spPr>
          <a:xfrm>
            <a:off x="5611273" y="4258893"/>
            <a:ext cx="889635" cy="327660"/>
          </a:xfrm>
          <a:prstGeom prst="rect">
            <a:avLst/>
          </a:prstGeom>
        </p:spPr>
        <p:txBody>
          <a:bodyPr vert="horz" wrap="square" lIns="0" tIns="16510" rIns="0" bIns="0" rtlCol="0">
            <a:spAutoFit/>
          </a:bodyPr>
          <a:lstStyle/>
          <a:p>
            <a:pPr marL="12700">
              <a:spcBef>
                <a:spcPts val="130"/>
              </a:spcBef>
            </a:pPr>
            <a:r>
              <a:rPr sz="1950" b="1" spc="15" dirty="0">
                <a:latin typeface="Times New Roman"/>
                <a:cs typeface="Times New Roman"/>
              </a:rPr>
              <a:t>5,4 </a:t>
            </a:r>
            <a:r>
              <a:rPr sz="1950" b="1" i="1" spc="20" dirty="0">
                <a:latin typeface="Symbol"/>
                <a:cs typeface="Symbol"/>
              </a:rPr>
              <a:t></a:t>
            </a:r>
            <a:r>
              <a:rPr sz="1950" b="1" i="1" spc="-345" dirty="0">
                <a:latin typeface="Times New Roman"/>
                <a:cs typeface="Times New Roman"/>
              </a:rPr>
              <a:t> </a:t>
            </a:r>
            <a:r>
              <a:rPr sz="1950" b="1" spc="15" dirty="0">
                <a:latin typeface="Times New Roman"/>
                <a:cs typeface="Times New Roman"/>
              </a:rPr>
              <a:t>3,8</a:t>
            </a:r>
            <a:endParaRPr sz="1950">
              <a:latin typeface="Times New Roman"/>
              <a:cs typeface="Times New Roman"/>
            </a:endParaRPr>
          </a:p>
        </p:txBody>
      </p:sp>
      <p:sp>
        <p:nvSpPr>
          <p:cNvPr id="30" name="object 30"/>
          <p:cNvSpPr/>
          <p:nvPr/>
        </p:nvSpPr>
        <p:spPr>
          <a:xfrm>
            <a:off x="4192523" y="3789426"/>
            <a:ext cx="608330" cy="215900"/>
          </a:xfrm>
          <a:custGeom>
            <a:avLst/>
            <a:gdLst/>
            <a:ahLst/>
            <a:cxnLst/>
            <a:rect l="l" t="t" r="r" b="b"/>
            <a:pathLst>
              <a:path w="608329"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solidFill>
            <a:srgbClr val="006666"/>
          </a:solidFill>
        </p:spPr>
        <p:txBody>
          <a:bodyPr wrap="square" lIns="0" tIns="0" rIns="0" bIns="0" rtlCol="0"/>
          <a:lstStyle/>
          <a:p>
            <a:endParaRPr/>
          </a:p>
        </p:txBody>
      </p:sp>
      <p:sp>
        <p:nvSpPr>
          <p:cNvPr id="31" name="object 31"/>
          <p:cNvSpPr/>
          <p:nvPr/>
        </p:nvSpPr>
        <p:spPr>
          <a:xfrm>
            <a:off x="4147482" y="3843401"/>
            <a:ext cx="0" cy="107950"/>
          </a:xfrm>
          <a:custGeom>
            <a:avLst/>
            <a:gdLst/>
            <a:ahLst/>
            <a:cxnLst/>
            <a:rect l="l" t="t" r="r" b="b"/>
            <a:pathLst>
              <a:path h="107950">
                <a:moveTo>
                  <a:pt x="0" y="0"/>
                </a:moveTo>
                <a:lnTo>
                  <a:pt x="0" y="107950"/>
                </a:lnTo>
              </a:path>
            </a:pathLst>
          </a:custGeom>
          <a:ln w="45045">
            <a:solidFill>
              <a:srgbClr val="006666"/>
            </a:solidFill>
          </a:ln>
        </p:spPr>
        <p:txBody>
          <a:bodyPr wrap="square" lIns="0" tIns="0" rIns="0" bIns="0" rtlCol="0"/>
          <a:lstStyle/>
          <a:p>
            <a:endParaRPr/>
          </a:p>
        </p:txBody>
      </p:sp>
      <p:sp>
        <p:nvSpPr>
          <p:cNvPr id="32" name="object 32"/>
          <p:cNvSpPr/>
          <p:nvPr/>
        </p:nvSpPr>
        <p:spPr>
          <a:xfrm>
            <a:off x="4091136" y="3843401"/>
            <a:ext cx="0" cy="107950"/>
          </a:xfrm>
          <a:custGeom>
            <a:avLst/>
            <a:gdLst/>
            <a:ahLst/>
            <a:cxnLst/>
            <a:rect l="l" t="t" r="r" b="b"/>
            <a:pathLst>
              <a:path h="107950">
                <a:moveTo>
                  <a:pt x="0" y="0"/>
                </a:moveTo>
                <a:lnTo>
                  <a:pt x="0" y="107950"/>
                </a:lnTo>
              </a:path>
            </a:pathLst>
          </a:custGeom>
          <a:ln w="22522">
            <a:solidFill>
              <a:srgbClr val="006666"/>
            </a:solidFill>
          </a:ln>
        </p:spPr>
        <p:txBody>
          <a:bodyPr wrap="square" lIns="0" tIns="0" rIns="0" bIns="0" rtlCol="0"/>
          <a:lstStyle/>
          <a:p>
            <a:endParaRPr/>
          </a:p>
        </p:txBody>
      </p:sp>
      <p:sp>
        <p:nvSpPr>
          <p:cNvPr id="33" name="object 33"/>
          <p:cNvSpPr/>
          <p:nvPr/>
        </p:nvSpPr>
        <p:spPr>
          <a:xfrm>
            <a:off x="4192523" y="3789426"/>
            <a:ext cx="608330" cy="215900"/>
          </a:xfrm>
          <a:custGeom>
            <a:avLst/>
            <a:gdLst/>
            <a:ahLst/>
            <a:cxnLst/>
            <a:rect l="l" t="t" r="r" b="b"/>
            <a:pathLst>
              <a:path w="608329" h="215900">
                <a:moveTo>
                  <a:pt x="427863" y="0"/>
                </a:moveTo>
                <a:lnTo>
                  <a:pt x="427863" y="53975"/>
                </a:lnTo>
                <a:lnTo>
                  <a:pt x="0" y="53975"/>
                </a:lnTo>
                <a:lnTo>
                  <a:pt x="0" y="161925"/>
                </a:lnTo>
                <a:lnTo>
                  <a:pt x="427863" y="161925"/>
                </a:lnTo>
                <a:lnTo>
                  <a:pt x="427863" y="215900"/>
                </a:lnTo>
                <a:lnTo>
                  <a:pt x="608076" y="107950"/>
                </a:lnTo>
                <a:lnTo>
                  <a:pt x="427863" y="0"/>
                </a:lnTo>
                <a:close/>
              </a:path>
            </a:pathLst>
          </a:custGeom>
          <a:ln w="9525">
            <a:solidFill>
              <a:srgbClr val="000000"/>
            </a:solidFill>
          </a:ln>
        </p:spPr>
        <p:txBody>
          <a:bodyPr wrap="square" lIns="0" tIns="0" rIns="0" bIns="0" rtlCol="0"/>
          <a:lstStyle/>
          <a:p>
            <a:endParaRPr/>
          </a:p>
        </p:txBody>
      </p:sp>
      <p:sp>
        <p:nvSpPr>
          <p:cNvPr id="34" name="object 34"/>
          <p:cNvSpPr/>
          <p:nvPr/>
        </p:nvSpPr>
        <p:spPr>
          <a:xfrm>
            <a:off x="4124961" y="3843401"/>
            <a:ext cx="45085" cy="107950"/>
          </a:xfrm>
          <a:custGeom>
            <a:avLst/>
            <a:gdLst/>
            <a:ahLst/>
            <a:cxnLst/>
            <a:rect l="l" t="t" r="r" b="b"/>
            <a:pathLst>
              <a:path w="45085" h="107950">
                <a:moveTo>
                  <a:pt x="0" y="107950"/>
                </a:moveTo>
                <a:lnTo>
                  <a:pt x="45045" y="107950"/>
                </a:lnTo>
                <a:lnTo>
                  <a:pt x="45045" y="0"/>
                </a:lnTo>
                <a:lnTo>
                  <a:pt x="0" y="0"/>
                </a:lnTo>
                <a:lnTo>
                  <a:pt x="0" y="107950"/>
                </a:lnTo>
                <a:close/>
              </a:path>
            </a:pathLst>
          </a:custGeom>
          <a:ln w="9525">
            <a:solidFill>
              <a:srgbClr val="000000"/>
            </a:solidFill>
          </a:ln>
        </p:spPr>
        <p:txBody>
          <a:bodyPr wrap="square" lIns="0" tIns="0" rIns="0" bIns="0" rtlCol="0"/>
          <a:lstStyle/>
          <a:p>
            <a:endParaRPr/>
          </a:p>
        </p:txBody>
      </p:sp>
      <p:sp>
        <p:nvSpPr>
          <p:cNvPr id="35" name="object 35"/>
          <p:cNvSpPr/>
          <p:nvPr/>
        </p:nvSpPr>
        <p:spPr>
          <a:xfrm>
            <a:off x="4079875" y="3843401"/>
            <a:ext cx="22860" cy="107950"/>
          </a:xfrm>
          <a:custGeom>
            <a:avLst/>
            <a:gdLst/>
            <a:ahLst/>
            <a:cxnLst/>
            <a:rect l="l" t="t" r="r" b="b"/>
            <a:pathLst>
              <a:path w="22860" h="107950">
                <a:moveTo>
                  <a:pt x="0" y="107950"/>
                </a:moveTo>
                <a:lnTo>
                  <a:pt x="22522" y="107950"/>
                </a:lnTo>
                <a:lnTo>
                  <a:pt x="22522" y="0"/>
                </a:lnTo>
                <a:lnTo>
                  <a:pt x="0" y="0"/>
                </a:lnTo>
                <a:lnTo>
                  <a:pt x="0" y="107950"/>
                </a:lnTo>
                <a:close/>
              </a:path>
            </a:pathLst>
          </a:custGeom>
          <a:ln w="9525">
            <a:solidFill>
              <a:srgbClr val="000000"/>
            </a:solidFill>
          </a:ln>
        </p:spPr>
        <p:txBody>
          <a:bodyPr wrap="square" lIns="0" tIns="0" rIns="0" bIns="0" rtlCol="0"/>
          <a:lstStyle/>
          <a:p>
            <a:endParaRPr/>
          </a:p>
        </p:txBody>
      </p:sp>
      <p:graphicFrame>
        <p:nvGraphicFramePr>
          <p:cNvPr id="36" name="object 36"/>
          <p:cNvGraphicFramePr>
            <a:graphicFrameLocks noGrp="1"/>
          </p:cNvGraphicFramePr>
          <p:nvPr/>
        </p:nvGraphicFramePr>
        <p:xfrm>
          <a:off x="7953439" y="1038288"/>
          <a:ext cx="2592069" cy="1757298"/>
        </p:xfrm>
        <a:graphic>
          <a:graphicData uri="http://schemas.openxmlformats.org/drawingml/2006/table">
            <a:tbl>
              <a:tblPr firstRow="1" bandRow="1">
                <a:tableStyleId>{2D5ABB26-0587-4C30-8999-92F81FD0307C}</a:tableStyleId>
              </a:tblPr>
              <a:tblGrid>
                <a:gridCol w="648970">
                  <a:extLst>
                    <a:ext uri="{9D8B030D-6E8A-4147-A177-3AD203B41FA5}">
                      <a16:colId xmlns:a16="http://schemas.microsoft.com/office/drawing/2014/main" val="20000"/>
                    </a:ext>
                  </a:extLst>
                </a:gridCol>
                <a:gridCol w="647699">
                  <a:extLst>
                    <a:ext uri="{9D8B030D-6E8A-4147-A177-3AD203B41FA5}">
                      <a16:colId xmlns:a16="http://schemas.microsoft.com/office/drawing/2014/main" val="20001"/>
                    </a:ext>
                  </a:extLst>
                </a:gridCol>
                <a:gridCol w="644525">
                  <a:extLst>
                    <a:ext uri="{9D8B030D-6E8A-4147-A177-3AD203B41FA5}">
                      <a16:colId xmlns:a16="http://schemas.microsoft.com/office/drawing/2014/main" val="20002"/>
                    </a:ext>
                  </a:extLst>
                </a:gridCol>
                <a:gridCol w="650875">
                  <a:extLst>
                    <a:ext uri="{9D8B030D-6E8A-4147-A177-3AD203B41FA5}">
                      <a16:colId xmlns:a16="http://schemas.microsoft.com/office/drawing/2014/main" val="20003"/>
                    </a:ext>
                  </a:extLst>
                </a:gridCol>
              </a:tblGrid>
              <a:tr h="351536">
                <a:tc gridSpan="2">
                  <a:txBody>
                    <a:bodyPr/>
                    <a:lstStyle/>
                    <a:p>
                      <a:pPr marL="223520">
                        <a:lnSpc>
                          <a:spcPct val="100000"/>
                        </a:lnSpc>
                        <a:spcBef>
                          <a:spcPts val="355"/>
                        </a:spcBef>
                      </a:pPr>
                      <a:r>
                        <a:rPr sz="1300" b="1" spc="-5" dirty="0">
                          <a:latin typeface="Verdana"/>
                          <a:cs typeface="Verdana"/>
                        </a:rPr>
                        <a:t>S</a:t>
                      </a:r>
                      <a:r>
                        <a:rPr sz="1300" b="1" spc="-10" dirty="0">
                          <a:latin typeface="Verdana"/>
                          <a:cs typeface="Verdana"/>
                        </a:rPr>
                        <a:t> </a:t>
                      </a:r>
                      <a:r>
                        <a:rPr sz="1300" b="1" spc="-5" dirty="0">
                          <a:latin typeface="Verdana"/>
                          <a:cs typeface="Verdana"/>
                        </a:rPr>
                        <a:t>(n=40)</a:t>
                      </a:r>
                      <a:endParaRPr sz="1300">
                        <a:latin typeface="Verdana"/>
                        <a:cs typeface="Verdana"/>
                      </a:endParaRPr>
                    </a:p>
                  </a:txBody>
                  <a:tcPr marL="0" marR="0" marT="4508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gridSpan="2">
                  <a:txBody>
                    <a:bodyPr/>
                    <a:lstStyle/>
                    <a:p>
                      <a:pPr marL="220979">
                        <a:lnSpc>
                          <a:spcPct val="100000"/>
                        </a:lnSpc>
                        <a:spcBef>
                          <a:spcPts val="355"/>
                        </a:spcBef>
                      </a:pPr>
                      <a:r>
                        <a:rPr sz="1300" b="1" spc="-5" dirty="0">
                          <a:latin typeface="Verdana"/>
                          <a:cs typeface="Verdana"/>
                        </a:rPr>
                        <a:t>P</a:t>
                      </a:r>
                      <a:r>
                        <a:rPr sz="1300" b="1" spc="-15" dirty="0">
                          <a:latin typeface="Verdana"/>
                          <a:cs typeface="Verdana"/>
                        </a:rPr>
                        <a:t> </a:t>
                      </a:r>
                      <a:r>
                        <a:rPr sz="1300" b="1" spc="-5" dirty="0">
                          <a:latin typeface="Verdana"/>
                          <a:cs typeface="Verdana"/>
                        </a:rPr>
                        <a:t>(n=40)</a:t>
                      </a:r>
                      <a:endParaRPr sz="1300">
                        <a:latin typeface="Verdana"/>
                        <a:cs typeface="Verdana"/>
                      </a:endParaRPr>
                    </a:p>
                  </a:txBody>
                  <a:tcPr marL="0" marR="0" marT="4508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351663">
                <a:tc>
                  <a:txBody>
                    <a:bodyPr/>
                    <a:lstStyle/>
                    <a:p>
                      <a:pPr marL="1270" algn="ctr">
                        <a:lnSpc>
                          <a:spcPct val="100000"/>
                        </a:lnSpc>
                        <a:spcBef>
                          <a:spcPts val="350"/>
                        </a:spcBef>
                      </a:pPr>
                      <a:r>
                        <a:rPr sz="1300" b="1" dirty="0">
                          <a:latin typeface="Verdana"/>
                          <a:cs typeface="Verdana"/>
                        </a:rPr>
                        <a:t>m</a:t>
                      </a:r>
                      <a:r>
                        <a:rPr sz="1275" b="1" baseline="-19607" dirty="0">
                          <a:latin typeface="Verdana"/>
                          <a:cs typeface="Verdana"/>
                        </a:rPr>
                        <a:t>1</a:t>
                      </a:r>
                      <a:endParaRPr sz="1275" baseline="-19607">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8120">
                        <a:lnSpc>
                          <a:spcPts val="570"/>
                        </a:lnSpc>
                        <a:spcBef>
                          <a:spcPts val="350"/>
                        </a:spcBef>
                      </a:pPr>
                      <a:r>
                        <a:rPr sz="1300" b="1" dirty="0">
                          <a:latin typeface="Verdana"/>
                          <a:cs typeface="Verdana"/>
                        </a:rPr>
                        <a:t>s</a:t>
                      </a:r>
                      <a:r>
                        <a:rPr sz="1275" b="1" baseline="-19607" dirty="0">
                          <a:latin typeface="Verdana"/>
                          <a:cs typeface="Verdana"/>
                        </a:rPr>
                        <a:t>1</a:t>
                      </a:r>
                      <a:endParaRPr sz="1275" baseline="-19607">
                        <a:latin typeface="Verdana"/>
                        <a:cs typeface="Verdana"/>
                      </a:endParaRPr>
                    </a:p>
                    <a:p>
                      <a:pPr marL="373380">
                        <a:lnSpc>
                          <a:spcPts val="505"/>
                        </a:lnSpc>
                      </a:pPr>
                      <a:r>
                        <a:rPr sz="850" b="1" dirty="0">
                          <a:latin typeface="Verdana"/>
                          <a:cs typeface="Verdana"/>
                        </a:rPr>
                        <a:t>2</a:t>
                      </a:r>
                      <a:endParaRPr sz="85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270" algn="ctr">
                        <a:lnSpc>
                          <a:spcPct val="100000"/>
                        </a:lnSpc>
                        <a:spcBef>
                          <a:spcPts val="365"/>
                        </a:spcBef>
                      </a:pPr>
                      <a:r>
                        <a:rPr sz="1300" b="1" dirty="0">
                          <a:latin typeface="Verdana"/>
                          <a:cs typeface="Verdana"/>
                        </a:rPr>
                        <a:t>m</a:t>
                      </a:r>
                      <a:r>
                        <a:rPr sz="1275" b="1" baseline="-19607" dirty="0">
                          <a:latin typeface="Verdana"/>
                          <a:cs typeface="Verdana"/>
                        </a:rPr>
                        <a:t>2</a:t>
                      </a:r>
                      <a:endParaRPr sz="1275" baseline="-19607">
                        <a:latin typeface="Verdana"/>
                        <a:cs typeface="Verdana"/>
                      </a:endParaRPr>
                    </a:p>
                  </a:txBody>
                  <a:tcPr marL="0" marR="0" marT="4635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200025">
                        <a:lnSpc>
                          <a:spcPts val="570"/>
                        </a:lnSpc>
                        <a:spcBef>
                          <a:spcPts val="365"/>
                        </a:spcBef>
                      </a:pPr>
                      <a:r>
                        <a:rPr sz="1300" b="1" dirty="0">
                          <a:latin typeface="Verdana"/>
                          <a:cs typeface="Verdana"/>
                        </a:rPr>
                        <a:t>s</a:t>
                      </a:r>
                      <a:r>
                        <a:rPr sz="1275" b="1" baseline="-19607" dirty="0">
                          <a:latin typeface="Verdana"/>
                          <a:cs typeface="Verdana"/>
                        </a:rPr>
                        <a:t>2</a:t>
                      </a:r>
                      <a:endParaRPr sz="1275" baseline="-19607">
                        <a:latin typeface="Verdana"/>
                        <a:cs typeface="Verdana"/>
                      </a:endParaRPr>
                    </a:p>
                    <a:p>
                      <a:pPr marL="375285">
                        <a:lnSpc>
                          <a:spcPts val="505"/>
                        </a:lnSpc>
                      </a:pPr>
                      <a:r>
                        <a:rPr sz="850" b="1" dirty="0">
                          <a:latin typeface="Verdana"/>
                          <a:cs typeface="Verdana"/>
                        </a:rPr>
                        <a:t>2</a:t>
                      </a:r>
                      <a:endParaRPr sz="850">
                        <a:latin typeface="Verdana"/>
                        <a:cs typeface="Verdana"/>
                      </a:endParaRPr>
                    </a:p>
                  </a:txBody>
                  <a:tcPr marL="0" marR="0" marT="4635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extLst>
                  <a:ext uri="{0D108BD9-81ED-4DB2-BD59-A6C34878D82A}">
                    <a16:rowId xmlns:a16="http://schemas.microsoft.com/office/drawing/2014/main" val="10001"/>
                  </a:ext>
                </a:extLst>
              </a:tr>
              <a:tr h="350900">
                <a:tc>
                  <a:txBody>
                    <a:bodyPr/>
                    <a:lstStyle/>
                    <a:p>
                      <a:pPr algn="ctr">
                        <a:lnSpc>
                          <a:spcPct val="100000"/>
                        </a:lnSpc>
                        <a:spcBef>
                          <a:spcPts val="600"/>
                        </a:spcBef>
                      </a:pPr>
                      <a:r>
                        <a:rPr sz="1300" b="1" spc="-5" dirty="0">
                          <a:latin typeface="Verdana"/>
                          <a:cs typeface="Verdana"/>
                        </a:rPr>
                        <a:t>19,5</a:t>
                      </a:r>
                      <a:endParaRPr sz="1300">
                        <a:latin typeface="Verdana"/>
                        <a:cs typeface="Verdana"/>
                      </a:endParaRPr>
                    </a:p>
                  </a:txBody>
                  <a:tcPr marL="0" marR="0" marT="7620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600"/>
                        </a:spcBef>
                      </a:pPr>
                      <a:r>
                        <a:rPr sz="1300" b="1" spc="-5" dirty="0">
                          <a:latin typeface="Verdana"/>
                          <a:cs typeface="Verdana"/>
                        </a:rPr>
                        <a:t>54,2</a:t>
                      </a:r>
                      <a:endParaRPr sz="1300">
                        <a:latin typeface="Verdana"/>
                        <a:cs typeface="Verdana"/>
                      </a:endParaRPr>
                    </a:p>
                  </a:txBody>
                  <a:tcPr marL="0" marR="0" marT="7620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600"/>
                        </a:spcBef>
                      </a:pPr>
                      <a:r>
                        <a:rPr sz="1300" b="1" spc="-5" dirty="0">
                          <a:latin typeface="Verdana"/>
                          <a:cs typeface="Verdana"/>
                        </a:rPr>
                        <a:t>16,5</a:t>
                      </a:r>
                      <a:endParaRPr sz="1300">
                        <a:latin typeface="Verdana"/>
                        <a:cs typeface="Verdana"/>
                      </a:endParaRPr>
                    </a:p>
                  </a:txBody>
                  <a:tcPr marL="0" marR="0" marT="7620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600"/>
                        </a:spcBef>
                      </a:pPr>
                      <a:r>
                        <a:rPr sz="1300" b="1" spc="-5" dirty="0">
                          <a:latin typeface="Verdana"/>
                          <a:cs typeface="Verdana"/>
                        </a:rPr>
                        <a:t>35,6</a:t>
                      </a:r>
                      <a:endParaRPr sz="1300">
                        <a:latin typeface="Verdana"/>
                        <a:cs typeface="Verdana"/>
                      </a:endParaRPr>
                    </a:p>
                  </a:txBody>
                  <a:tcPr marL="0" marR="0" marT="7620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51536">
                <a:tc>
                  <a:txBody>
                    <a:bodyPr/>
                    <a:lstStyle/>
                    <a:p>
                      <a:pPr marL="635" algn="ctr">
                        <a:lnSpc>
                          <a:spcPct val="100000"/>
                        </a:lnSpc>
                        <a:spcBef>
                          <a:spcPts val="605"/>
                        </a:spcBef>
                      </a:pPr>
                      <a:r>
                        <a:rPr sz="1300" b="1" spc="-5" dirty="0">
                          <a:solidFill>
                            <a:srgbClr val="FF3300"/>
                          </a:solidFill>
                          <a:latin typeface="Verdana"/>
                          <a:cs typeface="Verdana"/>
                        </a:rPr>
                        <a:t>5,4</a:t>
                      </a:r>
                      <a:endParaRPr sz="1300">
                        <a:latin typeface="Verdana"/>
                        <a:cs typeface="Verdana"/>
                      </a:endParaRPr>
                    </a:p>
                  </a:txBody>
                  <a:tcPr marL="0" marR="0" marT="7683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605"/>
                        </a:spcBef>
                      </a:pPr>
                      <a:r>
                        <a:rPr sz="1300" b="1" spc="-5" dirty="0">
                          <a:solidFill>
                            <a:srgbClr val="FF0000"/>
                          </a:solidFill>
                          <a:latin typeface="Verdana"/>
                          <a:cs typeface="Verdana"/>
                        </a:rPr>
                        <a:t>30,4</a:t>
                      </a:r>
                      <a:endParaRPr sz="1300">
                        <a:latin typeface="Verdana"/>
                        <a:cs typeface="Verdana"/>
                      </a:endParaRPr>
                    </a:p>
                  </a:txBody>
                  <a:tcPr marL="0" marR="0" marT="7683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600"/>
                        </a:spcBef>
                      </a:pPr>
                      <a:r>
                        <a:rPr sz="1300" b="1" spc="-5" dirty="0">
                          <a:solidFill>
                            <a:srgbClr val="FF3300"/>
                          </a:solidFill>
                          <a:latin typeface="Verdana"/>
                          <a:cs typeface="Verdana"/>
                        </a:rPr>
                        <a:t>3,8</a:t>
                      </a:r>
                      <a:endParaRPr sz="1300">
                        <a:latin typeface="Verdana"/>
                        <a:cs typeface="Verdana"/>
                      </a:endParaRPr>
                    </a:p>
                  </a:txBody>
                  <a:tcPr marL="0" marR="0" marT="7620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600"/>
                        </a:spcBef>
                      </a:pPr>
                      <a:r>
                        <a:rPr sz="1300" b="1" spc="-5" dirty="0">
                          <a:solidFill>
                            <a:srgbClr val="FF0000"/>
                          </a:solidFill>
                          <a:latin typeface="Verdana"/>
                          <a:cs typeface="Verdana"/>
                        </a:rPr>
                        <a:t>20,1</a:t>
                      </a:r>
                      <a:endParaRPr sz="1300">
                        <a:latin typeface="Verdana"/>
                        <a:cs typeface="Verdana"/>
                      </a:endParaRPr>
                    </a:p>
                  </a:txBody>
                  <a:tcPr marL="0" marR="0" marT="7620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51663">
                <a:tc>
                  <a:txBody>
                    <a:bodyPr/>
                    <a:lstStyle/>
                    <a:p>
                      <a:pPr algn="ctr">
                        <a:lnSpc>
                          <a:spcPct val="100000"/>
                        </a:lnSpc>
                        <a:spcBef>
                          <a:spcPts val="605"/>
                        </a:spcBef>
                      </a:pPr>
                      <a:r>
                        <a:rPr sz="1300" b="1" spc="-5" dirty="0">
                          <a:latin typeface="Verdana"/>
                          <a:cs typeface="Verdana"/>
                        </a:rPr>
                        <a:t>14,1</a:t>
                      </a:r>
                      <a:endParaRPr sz="1300">
                        <a:latin typeface="Verdana"/>
                        <a:cs typeface="Verdana"/>
                      </a:endParaRPr>
                    </a:p>
                  </a:txBody>
                  <a:tcPr marL="0" marR="0" marT="7683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605"/>
                        </a:spcBef>
                      </a:pPr>
                      <a:r>
                        <a:rPr sz="1300" b="1" spc="-5" dirty="0">
                          <a:latin typeface="Verdana"/>
                          <a:cs typeface="Verdana"/>
                        </a:rPr>
                        <a:t>9,1</a:t>
                      </a:r>
                      <a:endParaRPr sz="1300">
                        <a:latin typeface="Verdana"/>
                        <a:cs typeface="Verdana"/>
                      </a:endParaRPr>
                    </a:p>
                  </a:txBody>
                  <a:tcPr marL="0" marR="0" marT="7683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600"/>
                        </a:spcBef>
                      </a:pPr>
                      <a:r>
                        <a:rPr sz="1300" b="1" spc="-5" dirty="0">
                          <a:latin typeface="Verdana"/>
                          <a:cs typeface="Verdana"/>
                        </a:rPr>
                        <a:t>12,7</a:t>
                      </a:r>
                      <a:endParaRPr sz="1300">
                        <a:latin typeface="Verdana"/>
                        <a:cs typeface="Verdana"/>
                      </a:endParaRPr>
                    </a:p>
                  </a:txBody>
                  <a:tcPr marL="0" marR="0" marT="7620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600"/>
                        </a:spcBef>
                      </a:pPr>
                      <a:r>
                        <a:rPr sz="1300" b="1" spc="-5" dirty="0">
                          <a:latin typeface="Verdana"/>
                          <a:cs typeface="Verdana"/>
                        </a:rPr>
                        <a:t>8,9</a:t>
                      </a:r>
                      <a:endParaRPr sz="1300">
                        <a:latin typeface="Verdana"/>
                        <a:cs typeface="Verdana"/>
                      </a:endParaRPr>
                    </a:p>
                  </a:txBody>
                  <a:tcPr marL="0" marR="0" marT="7620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4"/>
                  </a:ext>
                </a:extLst>
              </a:tr>
            </a:tbl>
          </a:graphicData>
        </a:graphic>
      </p:graphicFrame>
      <p:sp>
        <p:nvSpPr>
          <p:cNvPr id="38" name="object 38"/>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9" name="object 39"/>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35</a:t>
            </a:r>
            <a:endParaRPr sz="200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358645" y="726266"/>
            <a:ext cx="7668895" cy="2358390"/>
          </a:xfrm>
          <a:prstGeom prst="rect">
            <a:avLst/>
          </a:prstGeom>
        </p:spPr>
        <p:txBody>
          <a:bodyPr vert="horz" wrap="square" lIns="0" tIns="149860" rIns="0" bIns="0" rtlCol="0">
            <a:spAutoFit/>
          </a:bodyPr>
          <a:lstStyle/>
          <a:p>
            <a:pPr marL="278765" indent="-266065">
              <a:spcBef>
                <a:spcPts val="1180"/>
              </a:spcBef>
              <a:buAutoNum type="arabicParenR" startAt="4"/>
              <a:tabLst>
                <a:tab pos="279400" algn="l"/>
              </a:tabLst>
            </a:pPr>
            <a:r>
              <a:rPr spc="-5" dirty="0">
                <a:latin typeface="Arial"/>
                <a:cs typeface="Arial"/>
              </a:rPr>
              <a:t>Les </a:t>
            </a:r>
            <a:r>
              <a:rPr dirty="0">
                <a:latin typeface="Arial"/>
                <a:cs typeface="Arial"/>
              </a:rPr>
              <a:t>2 </a:t>
            </a:r>
            <a:r>
              <a:rPr spc="-10" dirty="0">
                <a:latin typeface="Arial"/>
                <a:cs typeface="Arial"/>
              </a:rPr>
              <a:t>groupes diffèrent-ils pour </a:t>
            </a:r>
            <a:r>
              <a:rPr dirty="0">
                <a:latin typeface="Arial"/>
                <a:cs typeface="Arial"/>
              </a:rPr>
              <a:t>la </a:t>
            </a:r>
            <a:r>
              <a:rPr spc="-5" dirty="0">
                <a:latin typeface="Arial"/>
                <a:cs typeface="Arial"/>
              </a:rPr>
              <a:t>variation de conso avant/après </a:t>
            </a:r>
            <a:r>
              <a:rPr dirty="0">
                <a:latin typeface="Arial"/>
                <a:cs typeface="Arial"/>
              </a:rPr>
              <a:t>tt</a:t>
            </a:r>
            <a:r>
              <a:rPr spc="125" dirty="0">
                <a:latin typeface="Arial"/>
                <a:cs typeface="Arial"/>
              </a:rPr>
              <a:t> </a:t>
            </a:r>
            <a:r>
              <a:rPr dirty="0">
                <a:latin typeface="Arial"/>
                <a:cs typeface="Arial"/>
              </a:rPr>
              <a:t>?</a:t>
            </a:r>
            <a:endParaRPr>
              <a:latin typeface="Arial"/>
              <a:cs typeface="Arial"/>
            </a:endParaRPr>
          </a:p>
          <a:p>
            <a:pPr marL="12700" marR="5080" indent="126364">
              <a:spcBef>
                <a:spcPts val="1080"/>
              </a:spcBef>
            </a:pPr>
            <a:r>
              <a:rPr b="1" dirty="0">
                <a:solidFill>
                  <a:srgbClr val="186666"/>
                </a:solidFill>
                <a:latin typeface="Arial"/>
                <a:cs typeface="Arial"/>
              </a:rPr>
              <a:t>Il faut </a:t>
            </a:r>
            <a:r>
              <a:rPr b="1" spc="-5" dirty="0">
                <a:solidFill>
                  <a:srgbClr val="186666"/>
                </a:solidFill>
                <a:latin typeface="Arial"/>
                <a:cs typeface="Arial"/>
              </a:rPr>
              <a:t>comparer les variations </a:t>
            </a:r>
            <a:r>
              <a:rPr b="1" spc="-10" dirty="0">
                <a:solidFill>
                  <a:srgbClr val="186666"/>
                </a:solidFill>
                <a:latin typeface="Arial"/>
                <a:cs typeface="Arial"/>
              </a:rPr>
              <a:t>avant </a:t>
            </a:r>
            <a:r>
              <a:rPr b="1" dirty="0">
                <a:solidFill>
                  <a:srgbClr val="186666"/>
                </a:solidFill>
                <a:latin typeface="Arial"/>
                <a:cs typeface="Arial"/>
              </a:rPr>
              <a:t>/ </a:t>
            </a:r>
            <a:r>
              <a:rPr b="1" spc="-5" dirty="0">
                <a:solidFill>
                  <a:srgbClr val="186666"/>
                </a:solidFill>
                <a:latin typeface="Arial"/>
                <a:cs typeface="Arial"/>
              </a:rPr>
              <a:t>après </a:t>
            </a:r>
            <a:r>
              <a:rPr b="1" dirty="0">
                <a:solidFill>
                  <a:srgbClr val="186666"/>
                </a:solidFill>
                <a:latin typeface="Arial"/>
                <a:cs typeface="Arial"/>
              </a:rPr>
              <a:t>tt dans les </a:t>
            </a:r>
            <a:r>
              <a:rPr b="1" spc="-5" dirty="0">
                <a:solidFill>
                  <a:srgbClr val="186666"/>
                </a:solidFill>
                <a:latin typeface="Arial"/>
                <a:cs typeface="Arial"/>
              </a:rPr>
              <a:t>2 </a:t>
            </a:r>
            <a:r>
              <a:rPr b="1" dirty="0">
                <a:solidFill>
                  <a:srgbClr val="186666"/>
                </a:solidFill>
                <a:latin typeface="Arial"/>
                <a:cs typeface="Arial"/>
              </a:rPr>
              <a:t>groupes afin  de </a:t>
            </a:r>
            <a:r>
              <a:rPr b="1" spc="-10" dirty="0">
                <a:solidFill>
                  <a:srgbClr val="186666"/>
                </a:solidFill>
                <a:latin typeface="Arial"/>
                <a:cs typeface="Arial"/>
              </a:rPr>
              <a:t>prouver </a:t>
            </a:r>
            <a:r>
              <a:rPr b="1" spc="-5" dirty="0">
                <a:solidFill>
                  <a:srgbClr val="186666"/>
                </a:solidFill>
                <a:latin typeface="Arial"/>
                <a:cs typeface="Arial"/>
              </a:rPr>
              <a:t>l’intérêt </a:t>
            </a:r>
            <a:r>
              <a:rPr b="1" dirty="0">
                <a:solidFill>
                  <a:srgbClr val="186666"/>
                </a:solidFill>
                <a:latin typeface="Arial"/>
                <a:cs typeface="Arial"/>
              </a:rPr>
              <a:t>de la </a:t>
            </a:r>
            <a:r>
              <a:rPr b="1" spc="-5" dirty="0">
                <a:solidFill>
                  <a:srgbClr val="186666"/>
                </a:solidFill>
                <a:latin typeface="Arial"/>
                <a:cs typeface="Arial"/>
              </a:rPr>
              <a:t>substance</a:t>
            </a:r>
            <a:r>
              <a:rPr b="1" spc="10" dirty="0">
                <a:solidFill>
                  <a:srgbClr val="186666"/>
                </a:solidFill>
                <a:latin typeface="Arial"/>
                <a:cs typeface="Arial"/>
              </a:rPr>
              <a:t> </a:t>
            </a:r>
            <a:r>
              <a:rPr b="1" dirty="0">
                <a:solidFill>
                  <a:srgbClr val="186666"/>
                </a:solidFill>
                <a:latin typeface="Arial"/>
                <a:cs typeface="Arial"/>
              </a:rPr>
              <a:t>S</a:t>
            </a:r>
            <a:endParaRPr>
              <a:latin typeface="Arial"/>
              <a:cs typeface="Arial"/>
            </a:endParaRPr>
          </a:p>
          <a:p>
            <a:pPr marL="12700" marR="1183640" lvl="1" indent="190500">
              <a:spcBef>
                <a:spcPts val="1080"/>
              </a:spcBef>
              <a:buAutoNum type="arabicPeriod"/>
              <a:tabLst>
                <a:tab pos="520700" algn="l"/>
              </a:tabLst>
            </a:pPr>
            <a:r>
              <a:rPr b="1" spc="-5" dirty="0">
                <a:solidFill>
                  <a:srgbClr val="006666"/>
                </a:solidFill>
                <a:latin typeface="Arial"/>
                <a:cs typeface="Arial"/>
              </a:rPr>
              <a:t>H0 </a:t>
            </a:r>
            <a:r>
              <a:rPr b="1" dirty="0">
                <a:solidFill>
                  <a:srgbClr val="006666"/>
                </a:solidFill>
                <a:latin typeface="Arial"/>
                <a:cs typeface="Arial"/>
              </a:rPr>
              <a:t>: Il </a:t>
            </a:r>
            <a:r>
              <a:rPr b="1" spc="-5" dirty="0">
                <a:solidFill>
                  <a:srgbClr val="006666"/>
                </a:solidFill>
                <a:latin typeface="Arial"/>
                <a:cs typeface="Arial"/>
              </a:rPr>
              <a:t>n’existe </a:t>
            </a:r>
            <a:r>
              <a:rPr b="1" dirty="0">
                <a:solidFill>
                  <a:srgbClr val="006666"/>
                </a:solidFill>
                <a:latin typeface="Arial"/>
                <a:cs typeface="Arial"/>
              </a:rPr>
              <a:t>pas de </a:t>
            </a:r>
            <a:r>
              <a:rPr b="1" spc="-5" dirty="0">
                <a:solidFill>
                  <a:srgbClr val="006666"/>
                </a:solidFill>
                <a:latin typeface="Arial"/>
                <a:cs typeface="Arial"/>
              </a:rPr>
              <a:t>différence entre </a:t>
            </a:r>
            <a:r>
              <a:rPr b="1" dirty="0">
                <a:solidFill>
                  <a:srgbClr val="006666"/>
                </a:solidFill>
                <a:latin typeface="Arial"/>
                <a:cs typeface="Arial"/>
              </a:rPr>
              <a:t>les </a:t>
            </a:r>
            <a:r>
              <a:rPr b="1" spc="-5" dirty="0">
                <a:solidFill>
                  <a:srgbClr val="006666"/>
                </a:solidFill>
                <a:latin typeface="Arial"/>
                <a:cs typeface="Arial"/>
              </a:rPr>
              <a:t>variations </a:t>
            </a:r>
            <a:r>
              <a:rPr b="1" dirty="0">
                <a:solidFill>
                  <a:srgbClr val="006666"/>
                </a:solidFill>
                <a:latin typeface="Arial"/>
                <a:cs typeface="Arial"/>
              </a:rPr>
              <a:t>de  </a:t>
            </a:r>
            <a:r>
              <a:rPr b="1" spc="-5" dirty="0">
                <a:solidFill>
                  <a:srgbClr val="006666"/>
                </a:solidFill>
                <a:latin typeface="Arial"/>
                <a:cs typeface="Arial"/>
              </a:rPr>
              <a:t>consommation dans les 2 </a:t>
            </a:r>
            <a:r>
              <a:rPr b="1" dirty="0">
                <a:solidFill>
                  <a:srgbClr val="006666"/>
                </a:solidFill>
                <a:latin typeface="Arial"/>
                <a:cs typeface="Arial"/>
              </a:rPr>
              <a:t>groupes</a:t>
            </a:r>
            <a:endParaRPr>
              <a:latin typeface="Arial"/>
              <a:cs typeface="Arial"/>
            </a:endParaRPr>
          </a:p>
          <a:p>
            <a:pPr marL="12700" marR="59690" lvl="1" indent="190500">
              <a:spcBef>
                <a:spcPts val="5"/>
              </a:spcBef>
              <a:buAutoNum type="arabicPeriod"/>
              <a:tabLst>
                <a:tab pos="520700" algn="l"/>
              </a:tabLst>
            </a:pPr>
            <a:r>
              <a:rPr b="1" dirty="0">
                <a:solidFill>
                  <a:srgbClr val="006666"/>
                </a:solidFill>
                <a:latin typeface="Arial"/>
                <a:cs typeface="Arial"/>
              </a:rPr>
              <a:t>Etude </a:t>
            </a:r>
            <a:r>
              <a:rPr b="1" spc="-5" dirty="0">
                <a:solidFill>
                  <a:srgbClr val="006666"/>
                </a:solidFill>
                <a:latin typeface="Arial"/>
                <a:cs typeface="Arial"/>
              </a:rPr>
              <a:t>liaison entre </a:t>
            </a:r>
            <a:r>
              <a:rPr b="1" spc="-10" dirty="0">
                <a:solidFill>
                  <a:srgbClr val="006666"/>
                </a:solidFill>
                <a:latin typeface="Arial"/>
                <a:cs typeface="Arial"/>
              </a:rPr>
              <a:t>variables </a:t>
            </a:r>
            <a:r>
              <a:rPr b="1" spc="-5" dirty="0">
                <a:solidFill>
                  <a:srgbClr val="006666"/>
                </a:solidFill>
                <a:latin typeface="Arial"/>
                <a:cs typeface="Arial"/>
              </a:rPr>
              <a:t>qualitatives </a:t>
            </a:r>
            <a:r>
              <a:rPr b="1" dirty="0">
                <a:solidFill>
                  <a:srgbClr val="006666"/>
                </a:solidFill>
                <a:latin typeface="Arial"/>
                <a:cs typeface="Arial"/>
              </a:rPr>
              <a:t>(S ou P) </a:t>
            </a:r>
            <a:r>
              <a:rPr b="1" spc="-5" dirty="0">
                <a:solidFill>
                  <a:srgbClr val="006666"/>
                </a:solidFill>
                <a:latin typeface="Arial"/>
                <a:cs typeface="Arial"/>
              </a:rPr>
              <a:t>et quantitatives  </a:t>
            </a:r>
            <a:r>
              <a:rPr b="1" dirty="0">
                <a:solidFill>
                  <a:srgbClr val="006666"/>
                </a:solidFill>
                <a:latin typeface="Arial"/>
                <a:cs typeface="Arial"/>
              </a:rPr>
              <a:t>(nb cig/j) </a:t>
            </a:r>
            <a:r>
              <a:rPr b="1" spc="-5" dirty="0">
                <a:solidFill>
                  <a:srgbClr val="006666"/>
                </a:solidFill>
                <a:latin typeface="Arial"/>
                <a:cs typeface="Arial"/>
              </a:rPr>
              <a:t>dans 2 échantillons</a:t>
            </a:r>
            <a:r>
              <a:rPr b="1" spc="-30" dirty="0">
                <a:solidFill>
                  <a:srgbClr val="006666"/>
                </a:solidFill>
                <a:latin typeface="Arial"/>
                <a:cs typeface="Arial"/>
              </a:rPr>
              <a:t> </a:t>
            </a:r>
            <a:r>
              <a:rPr b="1" dirty="0">
                <a:solidFill>
                  <a:srgbClr val="006666"/>
                </a:solidFill>
                <a:latin typeface="Arial"/>
                <a:cs typeface="Arial"/>
              </a:rPr>
              <a:t>indépendants</a:t>
            </a:r>
            <a:endParaRPr>
              <a:latin typeface="Arial"/>
              <a:cs typeface="Arial"/>
            </a:endParaRPr>
          </a:p>
        </p:txBody>
      </p:sp>
      <p:sp>
        <p:nvSpPr>
          <p:cNvPr id="8" name="object 8"/>
          <p:cNvSpPr txBox="1"/>
          <p:nvPr/>
        </p:nvSpPr>
        <p:spPr>
          <a:xfrm>
            <a:off x="2549144" y="3882008"/>
            <a:ext cx="215900" cy="299720"/>
          </a:xfrm>
          <a:prstGeom prst="rect">
            <a:avLst/>
          </a:prstGeom>
        </p:spPr>
        <p:txBody>
          <a:bodyPr vert="horz" wrap="square" lIns="0" tIns="12700" rIns="0" bIns="0" rtlCol="0">
            <a:spAutoFit/>
          </a:bodyPr>
          <a:lstStyle/>
          <a:p>
            <a:pPr marL="12700">
              <a:spcBef>
                <a:spcPts val="100"/>
              </a:spcBef>
            </a:pPr>
            <a:r>
              <a:rPr b="1" spc="-10" dirty="0">
                <a:solidFill>
                  <a:srgbClr val="006666"/>
                </a:solidFill>
                <a:latin typeface="Arial"/>
                <a:cs typeface="Arial"/>
              </a:rPr>
              <a:t>4</a:t>
            </a:r>
            <a:r>
              <a:rPr b="1" dirty="0">
                <a:solidFill>
                  <a:srgbClr val="99CCCC"/>
                </a:solidFill>
                <a:latin typeface="Arial"/>
                <a:cs typeface="Arial"/>
              </a:rPr>
              <a:t>.</a:t>
            </a:r>
            <a:endParaRPr>
              <a:latin typeface="Arial"/>
              <a:cs typeface="Arial"/>
            </a:endParaRPr>
          </a:p>
        </p:txBody>
      </p:sp>
      <p:sp>
        <p:nvSpPr>
          <p:cNvPr id="9" name="object 9"/>
          <p:cNvSpPr txBox="1"/>
          <p:nvPr/>
        </p:nvSpPr>
        <p:spPr>
          <a:xfrm>
            <a:off x="4518406" y="3882008"/>
            <a:ext cx="159385" cy="299720"/>
          </a:xfrm>
          <a:prstGeom prst="rect">
            <a:avLst/>
          </a:prstGeom>
        </p:spPr>
        <p:txBody>
          <a:bodyPr vert="horz" wrap="square" lIns="0" tIns="12700" rIns="0" bIns="0" rtlCol="0">
            <a:spAutoFit/>
          </a:bodyPr>
          <a:lstStyle/>
          <a:p>
            <a:pPr marL="12700">
              <a:spcBef>
                <a:spcPts val="100"/>
              </a:spcBef>
            </a:pPr>
            <a:r>
              <a:rPr dirty="0">
                <a:solidFill>
                  <a:srgbClr val="006666"/>
                </a:solidFill>
                <a:latin typeface="Arial"/>
                <a:cs typeface="Arial"/>
              </a:rPr>
              <a:t>=</a:t>
            </a:r>
            <a:endParaRPr>
              <a:latin typeface="Arial"/>
              <a:cs typeface="Arial"/>
            </a:endParaRPr>
          </a:p>
        </p:txBody>
      </p:sp>
      <p:sp>
        <p:nvSpPr>
          <p:cNvPr id="10" name="object 10"/>
          <p:cNvSpPr txBox="1"/>
          <p:nvPr/>
        </p:nvSpPr>
        <p:spPr>
          <a:xfrm>
            <a:off x="6303390" y="3882008"/>
            <a:ext cx="3224530" cy="299720"/>
          </a:xfrm>
          <a:prstGeom prst="rect">
            <a:avLst/>
          </a:prstGeom>
        </p:spPr>
        <p:txBody>
          <a:bodyPr vert="horz" wrap="square" lIns="0" tIns="12700" rIns="0" bIns="0" rtlCol="0">
            <a:spAutoFit/>
          </a:bodyPr>
          <a:lstStyle/>
          <a:p>
            <a:pPr marL="12700">
              <a:spcBef>
                <a:spcPts val="100"/>
              </a:spcBef>
              <a:tabLst>
                <a:tab pos="906780" algn="l"/>
                <a:tab pos="1293495" algn="l"/>
              </a:tabLst>
            </a:pPr>
            <a:r>
              <a:rPr dirty="0">
                <a:solidFill>
                  <a:srgbClr val="006666"/>
                </a:solidFill>
                <a:latin typeface="Arial"/>
                <a:cs typeface="Arial"/>
              </a:rPr>
              <a:t>=</a:t>
            </a:r>
            <a:r>
              <a:rPr spc="-5" dirty="0">
                <a:solidFill>
                  <a:srgbClr val="006666"/>
                </a:solidFill>
                <a:latin typeface="Arial"/>
                <a:cs typeface="Arial"/>
              </a:rPr>
              <a:t> </a:t>
            </a:r>
            <a:r>
              <a:rPr b="1" spc="-5" dirty="0">
                <a:solidFill>
                  <a:srgbClr val="006666"/>
                </a:solidFill>
                <a:latin typeface="Arial"/>
                <a:cs typeface="Arial"/>
              </a:rPr>
              <a:t>2,09	</a:t>
            </a:r>
            <a:r>
              <a:rPr b="1" dirty="0">
                <a:solidFill>
                  <a:srgbClr val="006666"/>
                </a:solidFill>
                <a:latin typeface="Arial"/>
                <a:cs typeface="Arial"/>
              </a:rPr>
              <a:t>&gt;	</a:t>
            </a:r>
            <a:r>
              <a:rPr b="1" spc="-5" dirty="0">
                <a:solidFill>
                  <a:srgbClr val="006666"/>
                </a:solidFill>
                <a:latin typeface="Arial"/>
                <a:cs typeface="Arial"/>
              </a:rPr>
              <a:t>1,96 au risque</a:t>
            </a:r>
            <a:r>
              <a:rPr b="1" spc="-40" dirty="0">
                <a:solidFill>
                  <a:srgbClr val="006666"/>
                </a:solidFill>
                <a:latin typeface="Arial"/>
                <a:cs typeface="Arial"/>
              </a:rPr>
              <a:t> </a:t>
            </a:r>
            <a:r>
              <a:rPr b="1" spc="-10" dirty="0">
                <a:solidFill>
                  <a:srgbClr val="006666"/>
                </a:solidFill>
                <a:latin typeface="Arial"/>
                <a:cs typeface="Arial"/>
              </a:rPr>
              <a:t>5%</a:t>
            </a:r>
            <a:endParaRPr>
              <a:latin typeface="Arial"/>
              <a:cs typeface="Arial"/>
            </a:endParaRPr>
          </a:p>
        </p:txBody>
      </p:sp>
      <p:sp>
        <p:nvSpPr>
          <p:cNvPr id="11" name="object 11"/>
          <p:cNvSpPr txBox="1"/>
          <p:nvPr/>
        </p:nvSpPr>
        <p:spPr>
          <a:xfrm>
            <a:off x="2358645" y="4704970"/>
            <a:ext cx="7672705" cy="1534795"/>
          </a:xfrm>
          <a:prstGeom prst="rect">
            <a:avLst/>
          </a:prstGeom>
        </p:spPr>
        <p:txBody>
          <a:bodyPr vert="horz" wrap="square" lIns="0" tIns="12700" rIns="0" bIns="0" rtlCol="0">
            <a:spAutoFit/>
          </a:bodyPr>
          <a:lstStyle/>
          <a:p>
            <a:pPr marL="12700" marR="15875" algn="just">
              <a:spcBef>
                <a:spcPts val="100"/>
              </a:spcBef>
            </a:pPr>
            <a:r>
              <a:rPr b="1" u="heavy" dirty="0">
                <a:solidFill>
                  <a:srgbClr val="006666"/>
                </a:solidFill>
                <a:uFill>
                  <a:solidFill>
                    <a:srgbClr val="006666"/>
                  </a:solidFill>
                </a:uFill>
                <a:latin typeface="Arial"/>
                <a:cs typeface="Arial"/>
              </a:rPr>
              <a:t>On </a:t>
            </a:r>
            <a:r>
              <a:rPr b="1" u="heavy" spc="-5" dirty="0">
                <a:solidFill>
                  <a:srgbClr val="006666"/>
                </a:solidFill>
                <a:uFill>
                  <a:solidFill>
                    <a:srgbClr val="006666"/>
                  </a:solidFill>
                </a:uFill>
                <a:latin typeface="Arial"/>
                <a:cs typeface="Arial"/>
              </a:rPr>
              <a:t>rejette H0 </a:t>
            </a:r>
            <a:r>
              <a:rPr b="1" u="heavy" dirty="0">
                <a:solidFill>
                  <a:srgbClr val="006666"/>
                </a:solidFill>
                <a:uFill>
                  <a:solidFill>
                    <a:srgbClr val="006666"/>
                  </a:solidFill>
                </a:uFill>
                <a:latin typeface="Arial"/>
                <a:cs typeface="Arial"/>
              </a:rPr>
              <a:t>:</a:t>
            </a:r>
            <a:r>
              <a:rPr b="1" dirty="0">
                <a:solidFill>
                  <a:srgbClr val="006666"/>
                </a:solidFill>
                <a:latin typeface="Arial"/>
                <a:cs typeface="Arial"/>
              </a:rPr>
              <a:t> il </a:t>
            </a:r>
            <a:r>
              <a:rPr b="1" spc="-5" dirty="0">
                <a:solidFill>
                  <a:srgbClr val="006666"/>
                </a:solidFill>
                <a:latin typeface="Arial"/>
                <a:cs typeface="Arial"/>
              </a:rPr>
              <a:t>existe </a:t>
            </a:r>
            <a:r>
              <a:rPr b="1" dirty="0">
                <a:solidFill>
                  <a:srgbClr val="006666"/>
                </a:solidFill>
                <a:latin typeface="Arial"/>
                <a:cs typeface="Arial"/>
              </a:rPr>
              <a:t>une </a:t>
            </a:r>
            <a:r>
              <a:rPr b="1" spc="-5" dirty="0">
                <a:solidFill>
                  <a:srgbClr val="006666"/>
                </a:solidFill>
                <a:latin typeface="Arial"/>
                <a:cs typeface="Arial"/>
              </a:rPr>
              <a:t>différence significative entre les variations  de </a:t>
            </a:r>
            <a:r>
              <a:rPr b="1" dirty="0">
                <a:solidFill>
                  <a:srgbClr val="006666"/>
                </a:solidFill>
                <a:latin typeface="Arial"/>
                <a:cs typeface="Arial"/>
              </a:rPr>
              <a:t>conso </a:t>
            </a:r>
            <a:r>
              <a:rPr b="1" spc="-5" dirty="0">
                <a:solidFill>
                  <a:srgbClr val="006666"/>
                </a:solidFill>
                <a:latin typeface="Arial"/>
                <a:cs typeface="Arial"/>
              </a:rPr>
              <a:t>dans les 2 </a:t>
            </a:r>
            <a:r>
              <a:rPr b="1" dirty="0">
                <a:solidFill>
                  <a:srgbClr val="006666"/>
                </a:solidFill>
                <a:latin typeface="Arial"/>
                <a:cs typeface="Arial"/>
              </a:rPr>
              <a:t>groupes </a:t>
            </a:r>
            <a:r>
              <a:rPr b="1" spc="-5" dirty="0">
                <a:solidFill>
                  <a:srgbClr val="006666"/>
                </a:solidFill>
                <a:latin typeface="Arial"/>
                <a:cs typeface="Arial"/>
              </a:rPr>
              <a:t>(p&lt;5%) </a:t>
            </a:r>
            <a:r>
              <a:rPr b="1" dirty="0">
                <a:solidFill>
                  <a:srgbClr val="006666"/>
                </a:solidFill>
                <a:latin typeface="Arial"/>
                <a:cs typeface="Arial"/>
              </a:rPr>
              <a:t>. Conclusion : </a:t>
            </a:r>
            <a:r>
              <a:rPr b="1" spc="-5" dirty="0">
                <a:solidFill>
                  <a:srgbClr val="006666"/>
                </a:solidFill>
                <a:latin typeface="Arial"/>
                <a:cs typeface="Arial"/>
              </a:rPr>
              <a:t>efficacité </a:t>
            </a:r>
            <a:r>
              <a:rPr b="1" dirty="0">
                <a:solidFill>
                  <a:srgbClr val="006666"/>
                </a:solidFill>
                <a:latin typeface="Arial"/>
                <a:cs typeface="Arial"/>
              </a:rPr>
              <a:t>de S. Il </a:t>
            </a:r>
            <a:r>
              <a:rPr b="1" spc="-5" dirty="0">
                <a:solidFill>
                  <a:srgbClr val="006666"/>
                </a:solidFill>
                <a:latin typeface="Arial"/>
                <a:cs typeface="Arial"/>
              </a:rPr>
              <a:t>y  </a:t>
            </a:r>
            <a:r>
              <a:rPr b="1" spc="-10" dirty="0">
                <a:solidFill>
                  <a:srgbClr val="006666"/>
                </a:solidFill>
                <a:latin typeface="Arial"/>
                <a:cs typeface="Arial"/>
              </a:rPr>
              <a:t>avait </a:t>
            </a:r>
            <a:r>
              <a:rPr b="1" spc="-5" dirty="0">
                <a:solidFill>
                  <a:srgbClr val="006666"/>
                </a:solidFill>
                <a:latin typeface="Arial"/>
                <a:cs typeface="Arial"/>
              </a:rPr>
              <a:t>eu </a:t>
            </a:r>
            <a:r>
              <a:rPr b="1" spc="-50" dirty="0">
                <a:solidFill>
                  <a:srgbClr val="006666"/>
                </a:solidFill>
                <a:latin typeface="Arial"/>
                <a:cs typeface="Arial"/>
              </a:rPr>
              <a:t>TAS, </a:t>
            </a:r>
            <a:r>
              <a:rPr b="1" dirty="0">
                <a:solidFill>
                  <a:srgbClr val="006666"/>
                </a:solidFill>
                <a:latin typeface="Arial"/>
                <a:cs typeface="Arial"/>
              </a:rPr>
              <a:t>donc </a:t>
            </a:r>
            <a:r>
              <a:rPr b="1" spc="-5" dirty="0">
                <a:solidFill>
                  <a:srgbClr val="006666"/>
                </a:solidFill>
                <a:latin typeface="Arial"/>
                <a:cs typeface="Arial"/>
              </a:rPr>
              <a:t>résultat</a:t>
            </a:r>
            <a:r>
              <a:rPr b="1" spc="140" dirty="0">
                <a:solidFill>
                  <a:srgbClr val="006666"/>
                </a:solidFill>
                <a:latin typeface="Arial"/>
                <a:cs typeface="Arial"/>
              </a:rPr>
              <a:t> </a:t>
            </a:r>
            <a:r>
              <a:rPr b="1" spc="-5" dirty="0">
                <a:solidFill>
                  <a:srgbClr val="006666"/>
                </a:solidFill>
                <a:latin typeface="Arial"/>
                <a:cs typeface="Arial"/>
              </a:rPr>
              <a:t>généralisable.</a:t>
            </a:r>
            <a:endParaRPr>
              <a:latin typeface="Arial"/>
              <a:cs typeface="Arial"/>
            </a:endParaRPr>
          </a:p>
          <a:p>
            <a:pPr marL="12700" marR="5080" algn="just">
              <a:spcBef>
                <a:spcPts val="1080"/>
              </a:spcBef>
            </a:pPr>
            <a:r>
              <a:rPr b="1" dirty="0">
                <a:solidFill>
                  <a:srgbClr val="006666"/>
                </a:solidFill>
                <a:latin typeface="Arial"/>
                <a:cs typeface="Arial"/>
              </a:rPr>
              <a:t>Conclusion </a:t>
            </a:r>
            <a:r>
              <a:rPr b="1" spc="-5" dirty="0">
                <a:solidFill>
                  <a:srgbClr val="006666"/>
                </a:solidFill>
                <a:latin typeface="Arial"/>
                <a:cs typeface="Arial"/>
              </a:rPr>
              <a:t>: Pas </a:t>
            </a:r>
            <a:r>
              <a:rPr b="1" dirty="0">
                <a:solidFill>
                  <a:srgbClr val="006666"/>
                </a:solidFill>
                <a:latin typeface="Arial"/>
                <a:cs typeface="Arial"/>
              </a:rPr>
              <a:t>de </a:t>
            </a:r>
            <a:r>
              <a:rPr b="1" spc="-5" dirty="0">
                <a:solidFill>
                  <a:srgbClr val="006666"/>
                </a:solidFill>
                <a:latin typeface="Arial"/>
                <a:cs typeface="Arial"/>
              </a:rPr>
              <a:t>différence après </a:t>
            </a:r>
            <a:r>
              <a:rPr b="1" dirty="0">
                <a:solidFill>
                  <a:srgbClr val="006666"/>
                </a:solidFill>
                <a:latin typeface="Arial"/>
                <a:cs typeface="Arial"/>
              </a:rPr>
              <a:t>tt dans </a:t>
            </a:r>
            <a:r>
              <a:rPr b="1" spc="-5" dirty="0">
                <a:solidFill>
                  <a:srgbClr val="006666"/>
                </a:solidFill>
                <a:latin typeface="Arial"/>
                <a:cs typeface="Arial"/>
              </a:rPr>
              <a:t>chaque </a:t>
            </a:r>
            <a:r>
              <a:rPr b="1" dirty="0">
                <a:solidFill>
                  <a:srgbClr val="006666"/>
                </a:solidFill>
                <a:latin typeface="Arial"/>
                <a:cs typeface="Arial"/>
              </a:rPr>
              <a:t>groupe (Quest </a:t>
            </a:r>
            <a:r>
              <a:rPr b="1" spc="-5" dirty="0">
                <a:solidFill>
                  <a:srgbClr val="006666"/>
                </a:solidFill>
                <a:latin typeface="Arial"/>
                <a:cs typeface="Arial"/>
              </a:rPr>
              <a:t>3).  Mais </a:t>
            </a:r>
            <a:r>
              <a:rPr b="1" dirty="0">
                <a:solidFill>
                  <a:srgbClr val="006666"/>
                </a:solidFill>
                <a:latin typeface="Arial"/>
                <a:cs typeface="Arial"/>
              </a:rPr>
              <a:t>Gr S </a:t>
            </a:r>
            <a:r>
              <a:rPr b="1" spc="-5" dirty="0">
                <a:solidFill>
                  <a:srgbClr val="006666"/>
                </a:solidFill>
                <a:latin typeface="Arial"/>
                <a:cs typeface="Arial"/>
              </a:rPr>
              <a:t>fumait </a:t>
            </a:r>
            <a:r>
              <a:rPr b="1" dirty="0">
                <a:solidFill>
                  <a:srgbClr val="006666"/>
                </a:solidFill>
                <a:latin typeface="Arial"/>
                <a:cs typeface="Arial"/>
              </a:rPr>
              <a:t>+ </a:t>
            </a:r>
            <a:r>
              <a:rPr b="1" spc="-5" dirty="0">
                <a:solidFill>
                  <a:srgbClr val="006666"/>
                </a:solidFill>
                <a:latin typeface="Arial"/>
                <a:cs typeface="Arial"/>
              </a:rPr>
              <a:t>(Quest 1) </a:t>
            </a:r>
            <a:r>
              <a:rPr b="1" dirty="0">
                <a:solidFill>
                  <a:srgbClr val="006666"/>
                </a:solidFill>
                <a:latin typeface="Arial"/>
                <a:cs typeface="Arial"/>
              </a:rPr>
              <a:t>&gt;&gt;&gt;&gt; </a:t>
            </a:r>
            <a:r>
              <a:rPr b="1" spc="-5" dirty="0">
                <a:solidFill>
                  <a:srgbClr val="006666"/>
                </a:solidFill>
                <a:latin typeface="Arial"/>
                <a:cs typeface="Arial"/>
              </a:rPr>
              <a:t>Efficacité </a:t>
            </a:r>
            <a:r>
              <a:rPr b="1" dirty="0">
                <a:solidFill>
                  <a:srgbClr val="006666"/>
                </a:solidFill>
                <a:latin typeface="Arial"/>
                <a:cs typeface="Arial"/>
              </a:rPr>
              <a:t>du </a:t>
            </a:r>
            <a:r>
              <a:rPr b="1" spc="-5" dirty="0">
                <a:solidFill>
                  <a:srgbClr val="006666"/>
                </a:solidFill>
                <a:latin typeface="Arial"/>
                <a:cs typeface="Arial"/>
              </a:rPr>
              <a:t>traitement</a:t>
            </a:r>
            <a:r>
              <a:rPr b="1" spc="25" dirty="0">
                <a:solidFill>
                  <a:srgbClr val="006666"/>
                </a:solidFill>
                <a:latin typeface="Arial"/>
                <a:cs typeface="Arial"/>
              </a:rPr>
              <a:t> </a:t>
            </a:r>
            <a:r>
              <a:rPr b="1" dirty="0">
                <a:solidFill>
                  <a:srgbClr val="006666"/>
                </a:solidFill>
                <a:latin typeface="Arial"/>
                <a:cs typeface="Arial"/>
              </a:rPr>
              <a:t>S.</a:t>
            </a:r>
            <a:endParaRPr>
              <a:latin typeface="Arial"/>
              <a:cs typeface="Arial"/>
            </a:endParaRPr>
          </a:p>
        </p:txBody>
      </p:sp>
      <p:sp>
        <p:nvSpPr>
          <p:cNvPr id="12" name="object 12"/>
          <p:cNvSpPr/>
          <p:nvPr/>
        </p:nvSpPr>
        <p:spPr>
          <a:xfrm>
            <a:off x="3245720" y="4306372"/>
            <a:ext cx="31115" cy="17145"/>
          </a:xfrm>
          <a:custGeom>
            <a:avLst/>
            <a:gdLst/>
            <a:ahLst/>
            <a:cxnLst/>
            <a:rect l="l" t="t" r="r" b="b"/>
            <a:pathLst>
              <a:path w="31114" h="17145">
                <a:moveTo>
                  <a:pt x="0" y="17033"/>
                </a:moveTo>
                <a:lnTo>
                  <a:pt x="30543" y="0"/>
                </a:lnTo>
              </a:path>
            </a:pathLst>
          </a:custGeom>
          <a:ln w="8116">
            <a:solidFill>
              <a:srgbClr val="000000"/>
            </a:solidFill>
          </a:ln>
        </p:spPr>
        <p:txBody>
          <a:bodyPr wrap="square" lIns="0" tIns="0" rIns="0" bIns="0" rtlCol="0"/>
          <a:lstStyle/>
          <a:p>
            <a:endParaRPr/>
          </a:p>
        </p:txBody>
      </p:sp>
      <p:sp>
        <p:nvSpPr>
          <p:cNvPr id="13" name="object 13"/>
          <p:cNvSpPr/>
          <p:nvPr/>
        </p:nvSpPr>
        <p:spPr>
          <a:xfrm>
            <a:off x="3276263" y="4310833"/>
            <a:ext cx="43815" cy="245745"/>
          </a:xfrm>
          <a:custGeom>
            <a:avLst/>
            <a:gdLst/>
            <a:ahLst/>
            <a:cxnLst/>
            <a:rect l="l" t="t" r="r" b="b"/>
            <a:pathLst>
              <a:path w="43814" h="245745">
                <a:moveTo>
                  <a:pt x="0" y="0"/>
                </a:moveTo>
                <a:lnTo>
                  <a:pt x="43581" y="245358"/>
                </a:lnTo>
              </a:path>
            </a:pathLst>
          </a:custGeom>
          <a:ln w="16288">
            <a:solidFill>
              <a:srgbClr val="000000"/>
            </a:solidFill>
          </a:ln>
        </p:spPr>
        <p:txBody>
          <a:bodyPr wrap="square" lIns="0" tIns="0" rIns="0" bIns="0" rtlCol="0"/>
          <a:lstStyle/>
          <a:p>
            <a:endParaRPr/>
          </a:p>
        </p:txBody>
      </p:sp>
      <p:sp>
        <p:nvSpPr>
          <p:cNvPr id="14" name="object 14"/>
          <p:cNvSpPr/>
          <p:nvPr/>
        </p:nvSpPr>
        <p:spPr>
          <a:xfrm>
            <a:off x="3323919" y="3903659"/>
            <a:ext cx="55880" cy="652780"/>
          </a:xfrm>
          <a:custGeom>
            <a:avLst/>
            <a:gdLst/>
            <a:ahLst/>
            <a:cxnLst/>
            <a:rect l="l" t="t" r="r" b="b"/>
            <a:pathLst>
              <a:path w="55880" h="652779">
                <a:moveTo>
                  <a:pt x="0" y="652531"/>
                </a:moveTo>
                <a:lnTo>
                  <a:pt x="55789" y="0"/>
                </a:lnTo>
              </a:path>
            </a:pathLst>
          </a:custGeom>
          <a:ln w="8144">
            <a:solidFill>
              <a:srgbClr val="000000"/>
            </a:solidFill>
          </a:ln>
        </p:spPr>
        <p:txBody>
          <a:bodyPr wrap="square" lIns="0" tIns="0" rIns="0" bIns="0" rtlCol="0"/>
          <a:lstStyle/>
          <a:p>
            <a:endParaRPr/>
          </a:p>
        </p:txBody>
      </p:sp>
      <p:sp>
        <p:nvSpPr>
          <p:cNvPr id="15" name="object 15"/>
          <p:cNvSpPr/>
          <p:nvPr/>
        </p:nvSpPr>
        <p:spPr>
          <a:xfrm>
            <a:off x="3379708" y="3903659"/>
            <a:ext cx="787400" cy="0"/>
          </a:xfrm>
          <a:custGeom>
            <a:avLst/>
            <a:gdLst/>
            <a:ahLst/>
            <a:cxnLst/>
            <a:rect l="l" t="t" r="r" b="b"/>
            <a:pathLst>
              <a:path w="787400">
                <a:moveTo>
                  <a:pt x="0" y="0"/>
                </a:moveTo>
                <a:lnTo>
                  <a:pt x="786821" y="0"/>
                </a:lnTo>
              </a:path>
            </a:pathLst>
          </a:custGeom>
          <a:ln w="8106">
            <a:solidFill>
              <a:srgbClr val="000000"/>
            </a:solidFill>
          </a:ln>
        </p:spPr>
        <p:txBody>
          <a:bodyPr wrap="square" lIns="0" tIns="0" rIns="0" bIns="0" rtlCol="0"/>
          <a:lstStyle/>
          <a:p>
            <a:endParaRPr/>
          </a:p>
        </p:txBody>
      </p:sp>
      <p:sp>
        <p:nvSpPr>
          <p:cNvPr id="16" name="object 16"/>
          <p:cNvSpPr/>
          <p:nvPr/>
        </p:nvSpPr>
        <p:spPr>
          <a:xfrm>
            <a:off x="3225364" y="3874865"/>
            <a:ext cx="958215" cy="0"/>
          </a:xfrm>
          <a:custGeom>
            <a:avLst/>
            <a:gdLst/>
            <a:ahLst/>
            <a:cxnLst/>
            <a:rect l="l" t="t" r="r" b="b"/>
            <a:pathLst>
              <a:path w="958214">
                <a:moveTo>
                  <a:pt x="0" y="0"/>
                </a:moveTo>
                <a:lnTo>
                  <a:pt x="957873" y="0"/>
                </a:lnTo>
              </a:path>
            </a:pathLst>
          </a:custGeom>
          <a:ln w="8106">
            <a:solidFill>
              <a:srgbClr val="000000"/>
            </a:solidFill>
          </a:ln>
        </p:spPr>
        <p:txBody>
          <a:bodyPr wrap="square" lIns="0" tIns="0" rIns="0" bIns="0" rtlCol="0"/>
          <a:lstStyle/>
          <a:p>
            <a:endParaRPr/>
          </a:p>
        </p:txBody>
      </p:sp>
      <p:sp>
        <p:nvSpPr>
          <p:cNvPr id="17" name="object 17"/>
          <p:cNvSpPr txBox="1"/>
          <p:nvPr/>
        </p:nvSpPr>
        <p:spPr>
          <a:xfrm>
            <a:off x="3394699" y="4247146"/>
            <a:ext cx="737870" cy="302260"/>
          </a:xfrm>
          <a:prstGeom prst="rect">
            <a:avLst/>
          </a:prstGeom>
        </p:spPr>
        <p:txBody>
          <a:bodyPr vert="horz" wrap="square" lIns="0" tIns="14604" rIns="0" bIns="0" rtlCol="0">
            <a:spAutoFit/>
          </a:bodyPr>
          <a:lstStyle/>
          <a:p>
            <a:pPr marL="12700">
              <a:spcBef>
                <a:spcPts val="114"/>
              </a:spcBef>
              <a:tabLst>
                <a:tab pos="499109" algn="l"/>
              </a:tabLst>
            </a:pPr>
            <a:r>
              <a:rPr b="1" spc="-65" dirty="0">
                <a:latin typeface="Arial"/>
                <a:cs typeface="Arial"/>
              </a:rPr>
              <a:t>n</a:t>
            </a:r>
            <a:r>
              <a:rPr sz="1950" b="1" baseline="-19230" dirty="0">
                <a:latin typeface="Times New Roman"/>
                <a:cs typeface="Times New Roman"/>
              </a:rPr>
              <a:t>1	</a:t>
            </a:r>
            <a:r>
              <a:rPr b="1" spc="15" dirty="0">
                <a:latin typeface="Arial"/>
                <a:cs typeface="Arial"/>
              </a:rPr>
              <a:t>n</a:t>
            </a:r>
            <a:r>
              <a:rPr sz="1950" b="1" baseline="-19230" dirty="0">
                <a:latin typeface="Times New Roman"/>
                <a:cs typeface="Times New Roman"/>
              </a:rPr>
              <a:t>2</a:t>
            </a:r>
            <a:endParaRPr sz="1950" baseline="-19230" dirty="0">
              <a:latin typeface="Times New Roman"/>
              <a:cs typeface="Times New Roman"/>
            </a:endParaRPr>
          </a:p>
        </p:txBody>
      </p:sp>
      <p:sp>
        <p:nvSpPr>
          <p:cNvPr id="18" name="object 18"/>
          <p:cNvSpPr txBox="1"/>
          <p:nvPr/>
        </p:nvSpPr>
        <p:spPr>
          <a:xfrm>
            <a:off x="3397959" y="3826185"/>
            <a:ext cx="737870" cy="302260"/>
          </a:xfrm>
          <a:prstGeom prst="rect">
            <a:avLst/>
          </a:prstGeom>
        </p:spPr>
        <p:txBody>
          <a:bodyPr vert="horz" wrap="square" lIns="0" tIns="14604" rIns="0" bIns="0" rtlCol="0">
            <a:spAutoFit/>
          </a:bodyPr>
          <a:lstStyle/>
          <a:p>
            <a:pPr marL="12700">
              <a:spcBef>
                <a:spcPts val="114"/>
              </a:spcBef>
              <a:tabLst>
                <a:tab pos="507365" algn="l"/>
              </a:tabLst>
            </a:pPr>
            <a:r>
              <a:rPr sz="2700" b="1" spc="82" baseline="-24691" dirty="0">
                <a:latin typeface="Arial"/>
                <a:cs typeface="Arial"/>
              </a:rPr>
              <a:t>s</a:t>
            </a:r>
            <a:r>
              <a:rPr sz="1300" b="1" dirty="0">
                <a:latin typeface="Times New Roman"/>
                <a:cs typeface="Times New Roman"/>
              </a:rPr>
              <a:t>2	</a:t>
            </a:r>
            <a:r>
              <a:rPr sz="2700" b="1" spc="82" baseline="-24691" dirty="0">
                <a:latin typeface="Arial"/>
                <a:cs typeface="Arial"/>
              </a:rPr>
              <a:t>s</a:t>
            </a:r>
            <a:r>
              <a:rPr sz="1300" b="1" dirty="0">
                <a:latin typeface="Times New Roman"/>
                <a:cs typeface="Times New Roman"/>
              </a:rPr>
              <a:t>2</a:t>
            </a:r>
            <a:endParaRPr sz="1300">
              <a:latin typeface="Times New Roman"/>
              <a:cs typeface="Times New Roman"/>
            </a:endParaRPr>
          </a:p>
        </p:txBody>
      </p:sp>
      <p:sp>
        <p:nvSpPr>
          <p:cNvPr id="19" name="object 19"/>
          <p:cNvSpPr txBox="1"/>
          <p:nvPr/>
        </p:nvSpPr>
        <p:spPr>
          <a:xfrm>
            <a:off x="3384937" y="3987594"/>
            <a:ext cx="751205" cy="302260"/>
          </a:xfrm>
          <a:prstGeom prst="rect">
            <a:avLst/>
          </a:prstGeom>
        </p:spPr>
        <p:txBody>
          <a:bodyPr vert="horz" wrap="square" lIns="0" tIns="14604" rIns="0" bIns="0" rtlCol="0">
            <a:spAutoFit/>
          </a:bodyPr>
          <a:lstStyle/>
          <a:p>
            <a:pPr marL="12700">
              <a:spcBef>
                <a:spcPts val="114"/>
              </a:spcBef>
            </a:pPr>
            <a:r>
              <a:rPr sz="1300" b="1" u="sng" dirty="0">
                <a:uFill>
                  <a:solidFill>
                    <a:srgbClr val="000000"/>
                  </a:solidFill>
                </a:uFill>
                <a:latin typeface="Times New Roman"/>
                <a:cs typeface="Times New Roman"/>
              </a:rPr>
              <a:t>  </a:t>
            </a:r>
            <a:r>
              <a:rPr sz="1300" b="1" u="sng" spc="105" dirty="0">
                <a:uFill>
                  <a:solidFill>
                    <a:srgbClr val="000000"/>
                  </a:solidFill>
                </a:uFill>
                <a:latin typeface="Times New Roman"/>
                <a:cs typeface="Times New Roman"/>
              </a:rPr>
              <a:t> </a:t>
            </a:r>
            <a:r>
              <a:rPr sz="1300" b="1" u="sng" dirty="0">
                <a:uFill>
                  <a:solidFill>
                    <a:srgbClr val="000000"/>
                  </a:solidFill>
                </a:uFill>
                <a:latin typeface="Times New Roman"/>
                <a:cs typeface="Times New Roman"/>
              </a:rPr>
              <a:t>1</a:t>
            </a:r>
            <a:r>
              <a:rPr sz="1300" b="1" dirty="0">
                <a:latin typeface="Times New Roman"/>
                <a:cs typeface="Times New Roman"/>
              </a:rPr>
              <a:t> </a:t>
            </a:r>
            <a:r>
              <a:rPr sz="2700" b="1" i="1" spc="15" baseline="-21604" dirty="0">
                <a:latin typeface="Symbol"/>
                <a:cs typeface="Symbol"/>
              </a:rPr>
              <a:t></a:t>
            </a:r>
            <a:r>
              <a:rPr b="1" i="1" u="sng" spc="200" dirty="0">
                <a:uFill>
                  <a:solidFill>
                    <a:srgbClr val="000000"/>
                  </a:solidFill>
                </a:uFill>
                <a:latin typeface="Times New Roman"/>
                <a:cs typeface="Times New Roman"/>
              </a:rPr>
              <a:t> </a:t>
            </a:r>
            <a:r>
              <a:rPr lang="fr-FR" b="1" i="1" u="sng" spc="200" dirty="0">
                <a:uFill>
                  <a:solidFill>
                    <a:srgbClr val="000000"/>
                  </a:solidFill>
                </a:uFill>
                <a:latin typeface="Times New Roman"/>
                <a:cs typeface="Times New Roman"/>
              </a:rPr>
              <a:t>  </a:t>
            </a:r>
            <a:r>
              <a:rPr sz="1300" b="1" u="sng" dirty="0">
                <a:uFill>
                  <a:solidFill>
                    <a:srgbClr val="000000"/>
                  </a:solidFill>
                </a:uFill>
                <a:latin typeface="Times New Roman"/>
                <a:cs typeface="Times New Roman"/>
              </a:rPr>
              <a:t>2</a:t>
            </a:r>
            <a:endParaRPr sz="1300" dirty="0">
              <a:latin typeface="Times New Roman"/>
              <a:cs typeface="Times New Roman"/>
            </a:endParaRPr>
          </a:p>
        </p:txBody>
      </p:sp>
      <p:sp>
        <p:nvSpPr>
          <p:cNvPr id="20" name="object 20"/>
          <p:cNvSpPr txBox="1"/>
          <p:nvPr/>
        </p:nvSpPr>
        <p:spPr>
          <a:xfrm>
            <a:off x="2549144" y="3058795"/>
            <a:ext cx="2200910" cy="788670"/>
          </a:xfrm>
          <a:prstGeom prst="rect">
            <a:avLst/>
          </a:prstGeom>
        </p:spPr>
        <p:txBody>
          <a:bodyPr vert="horz" wrap="square" lIns="0" tIns="12700" rIns="0" bIns="0" rtlCol="0">
            <a:spAutoFit/>
          </a:bodyPr>
          <a:lstStyle/>
          <a:p>
            <a:pPr marL="12700">
              <a:spcBef>
                <a:spcPts val="100"/>
              </a:spcBef>
              <a:tabLst>
                <a:tab pos="1651000" algn="l"/>
              </a:tabLst>
            </a:pPr>
            <a:r>
              <a:rPr b="1" spc="-5" dirty="0">
                <a:solidFill>
                  <a:srgbClr val="006666"/>
                </a:solidFill>
                <a:latin typeface="Arial"/>
                <a:cs typeface="Arial"/>
              </a:rPr>
              <a:t>3.  </a:t>
            </a:r>
            <a:r>
              <a:rPr b="1" dirty="0">
                <a:solidFill>
                  <a:srgbClr val="006666"/>
                </a:solidFill>
                <a:latin typeface="Arial"/>
                <a:cs typeface="Arial"/>
              </a:rPr>
              <a:t>n</a:t>
            </a:r>
            <a:r>
              <a:rPr b="1" spc="5" dirty="0">
                <a:solidFill>
                  <a:srgbClr val="006666"/>
                </a:solidFill>
                <a:latin typeface="Arial"/>
                <a:cs typeface="Arial"/>
              </a:rPr>
              <a:t> </a:t>
            </a:r>
            <a:r>
              <a:rPr b="1" dirty="0">
                <a:solidFill>
                  <a:srgbClr val="006666"/>
                </a:solidFill>
                <a:latin typeface="Arial"/>
                <a:cs typeface="Arial"/>
              </a:rPr>
              <a:t>&gt; </a:t>
            </a:r>
            <a:r>
              <a:rPr b="1" spc="-15" dirty="0">
                <a:solidFill>
                  <a:srgbClr val="006666"/>
                </a:solidFill>
                <a:latin typeface="Arial"/>
                <a:cs typeface="Arial"/>
              </a:rPr>
              <a:t>3</a:t>
            </a:r>
            <a:r>
              <a:rPr b="1" spc="-5" dirty="0">
                <a:solidFill>
                  <a:srgbClr val="006666"/>
                </a:solidFill>
                <a:latin typeface="Arial"/>
                <a:cs typeface="Arial"/>
              </a:rPr>
              <a:t>0</a:t>
            </a:r>
            <a:r>
              <a:rPr b="1" dirty="0">
                <a:solidFill>
                  <a:srgbClr val="006666"/>
                </a:solidFill>
                <a:latin typeface="Arial"/>
                <a:cs typeface="Arial"/>
              </a:rPr>
              <a:t>	&gt;&gt;&gt;&gt;</a:t>
            </a:r>
            <a:endParaRPr>
              <a:latin typeface="Arial"/>
              <a:cs typeface="Arial"/>
            </a:endParaRPr>
          </a:p>
          <a:p>
            <a:pPr marL="332105">
              <a:spcBef>
                <a:spcPts val="1685"/>
              </a:spcBef>
              <a:tabLst>
                <a:tab pos="744855" algn="l"/>
              </a:tabLst>
            </a:pPr>
            <a:r>
              <a:rPr sz="2700" b="1" i="1" spc="7" baseline="-35493" dirty="0">
                <a:latin typeface="Symbol"/>
                <a:cs typeface="Symbol"/>
              </a:rPr>
              <a:t></a:t>
            </a:r>
            <a:r>
              <a:rPr sz="2700" b="1" i="1" spc="-44" baseline="-35493" dirty="0">
                <a:latin typeface="Times New Roman"/>
                <a:cs typeface="Times New Roman"/>
              </a:rPr>
              <a:t> </a:t>
            </a:r>
            <a:r>
              <a:rPr sz="2700" b="1" i="1" spc="15" baseline="-35493" dirty="0">
                <a:latin typeface="Symbol"/>
                <a:cs typeface="Symbol"/>
              </a:rPr>
              <a:t></a:t>
            </a:r>
            <a:r>
              <a:rPr sz="2700" spc="15" baseline="-35493" dirty="0">
                <a:latin typeface="Times New Roman"/>
                <a:cs typeface="Times New Roman"/>
              </a:rPr>
              <a:t>	</a:t>
            </a:r>
            <a:r>
              <a:rPr b="1" spc="-30" dirty="0">
                <a:latin typeface="Arial"/>
                <a:cs typeface="Arial"/>
              </a:rPr>
              <a:t>m</a:t>
            </a:r>
            <a:r>
              <a:rPr sz="1950" b="1" spc="-44" baseline="-19230" dirty="0">
                <a:latin typeface="Times New Roman"/>
                <a:cs typeface="Times New Roman"/>
              </a:rPr>
              <a:t>1 </a:t>
            </a:r>
            <a:r>
              <a:rPr b="1" i="1" spc="10" dirty="0">
                <a:latin typeface="Symbol"/>
                <a:cs typeface="Symbol"/>
              </a:rPr>
              <a:t></a:t>
            </a:r>
            <a:r>
              <a:rPr b="1" i="1" spc="-285" dirty="0">
                <a:latin typeface="Times New Roman"/>
                <a:cs typeface="Times New Roman"/>
              </a:rPr>
              <a:t> </a:t>
            </a:r>
            <a:r>
              <a:rPr b="1" spc="15" dirty="0">
                <a:latin typeface="Arial"/>
                <a:cs typeface="Arial"/>
              </a:rPr>
              <a:t>m</a:t>
            </a:r>
            <a:r>
              <a:rPr sz="1950" b="1" spc="22" baseline="-19230" dirty="0">
                <a:latin typeface="Times New Roman"/>
                <a:cs typeface="Times New Roman"/>
              </a:rPr>
              <a:t>2</a:t>
            </a:r>
            <a:endParaRPr sz="1950" baseline="-19230">
              <a:latin typeface="Times New Roman"/>
              <a:cs typeface="Times New Roman"/>
            </a:endParaRPr>
          </a:p>
        </p:txBody>
      </p:sp>
      <p:sp>
        <p:nvSpPr>
          <p:cNvPr id="21" name="object 21"/>
          <p:cNvSpPr/>
          <p:nvPr/>
        </p:nvSpPr>
        <p:spPr>
          <a:xfrm>
            <a:off x="5795018" y="4264712"/>
            <a:ext cx="315595" cy="0"/>
          </a:xfrm>
          <a:custGeom>
            <a:avLst/>
            <a:gdLst/>
            <a:ahLst/>
            <a:cxnLst/>
            <a:rect l="l" t="t" r="r" b="b"/>
            <a:pathLst>
              <a:path w="315595">
                <a:moveTo>
                  <a:pt x="0" y="0"/>
                </a:moveTo>
                <a:lnTo>
                  <a:pt x="315154" y="0"/>
                </a:lnTo>
              </a:path>
            </a:pathLst>
          </a:custGeom>
          <a:ln w="3175">
            <a:solidFill>
              <a:srgbClr val="000000"/>
            </a:solidFill>
          </a:ln>
        </p:spPr>
        <p:txBody>
          <a:bodyPr wrap="square" lIns="0" tIns="0" rIns="0" bIns="0" rtlCol="0"/>
          <a:lstStyle/>
          <a:p>
            <a:endParaRPr/>
          </a:p>
        </p:txBody>
      </p:sp>
      <p:sp>
        <p:nvSpPr>
          <p:cNvPr id="22" name="object 22"/>
          <p:cNvSpPr/>
          <p:nvPr/>
        </p:nvSpPr>
        <p:spPr>
          <a:xfrm>
            <a:off x="4983558" y="4291837"/>
            <a:ext cx="34290" cy="19050"/>
          </a:xfrm>
          <a:custGeom>
            <a:avLst/>
            <a:gdLst/>
            <a:ahLst/>
            <a:cxnLst/>
            <a:rect l="l" t="t" r="r" b="b"/>
            <a:pathLst>
              <a:path w="34289" h="19050">
                <a:moveTo>
                  <a:pt x="0" y="18591"/>
                </a:moveTo>
                <a:lnTo>
                  <a:pt x="33963" y="0"/>
                </a:lnTo>
              </a:path>
            </a:pathLst>
          </a:custGeom>
          <a:ln w="6098">
            <a:solidFill>
              <a:srgbClr val="000000"/>
            </a:solidFill>
          </a:ln>
        </p:spPr>
        <p:txBody>
          <a:bodyPr wrap="square" lIns="0" tIns="0" rIns="0" bIns="0" rtlCol="0"/>
          <a:lstStyle/>
          <a:p>
            <a:endParaRPr/>
          </a:p>
        </p:txBody>
      </p:sp>
      <p:sp>
        <p:nvSpPr>
          <p:cNvPr id="23" name="object 23"/>
          <p:cNvSpPr/>
          <p:nvPr/>
        </p:nvSpPr>
        <p:spPr>
          <a:xfrm>
            <a:off x="5017522" y="4294885"/>
            <a:ext cx="50165" cy="229235"/>
          </a:xfrm>
          <a:custGeom>
            <a:avLst/>
            <a:gdLst/>
            <a:ahLst/>
            <a:cxnLst/>
            <a:rect l="l" t="t" r="r" b="b"/>
            <a:pathLst>
              <a:path w="50164" h="229235">
                <a:moveTo>
                  <a:pt x="0" y="0"/>
                </a:moveTo>
                <a:lnTo>
                  <a:pt x="49568" y="229188"/>
                </a:lnTo>
              </a:path>
            </a:pathLst>
          </a:custGeom>
          <a:ln w="12236">
            <a:solidFill>
              <a:srgbClr val="000000"/>
            </a:solidFill>
          </a:ln>
        </p:spPr>
        <p:txBody>
          <a:bodyPr wrap="square" lIns="0" tIns="0" rIns="0" bIns="0" rtlCol="0"/>
          <a:lstStyle/>
          <a:p>
            <a:endParaRPr/>
          </a:p>
        </p:txBody>
      </p:sp>
      <p:sp>
        <p:nvSpPr>
          <p:cNvPr id="24" name="object 24"/>
          <p:cNvSpPr/>
          <p:nvPr/>
        </p:nvSpPr>
        <p:spPr>
          <a:xfrm>
            <a:off x="5070152" y="3921539"/>
            <a:ext cx="59055" cy="602615"/>
          </a:xfrm>
          <a:custGeom>
            <a:avLst/>
            <a:gdLst/>
            <a:ahLst/>
            <a:cxnLst/>
            <a:rect l="l" t="t" r="r" b="b"/>
            <a:pathLst>
              <a:path w="59054" h="602614">
                <a:moveTo>
                  <a:pt x="0" y="602534"/>
                </a:moveTo>
                <a:lnTo>
                  <a:pt x="58752" y="0"/>
                </a:lnTo>
              </a:path>
            </a:pathLst>
          </a:custGeom>
          <a:ln w="6119">
            <a:solidFill>
              <a:srgbClr val="000000"/>
            </a:solidFill>
          </a:ln>
        </p:spPr>
        <p:txBody>
          <a:bodyPr wrap="square" lIns="0" tIns="0" rIns="0" bIns="0" rtlCol="0"/>
          <a:lstStyle/>
          <a:p>
            <a:endParaRPr/>
          </a:p>
        </p:txBody>
      </p:sp>
      <p:sp>
        <p:nvSpPr>
          <p:cNvPr id="25" name="object 25"/>
          <p:cNvSpPr/>
          <p:nvPr/>
        </p:nvSpPr>
        <p:spPr>
          <a:xfrm>
            <a:off x="5128904" y="3921538"/>
            <a:ext cx="993775" cy="0"/>
          </a:xfrm>
          <a:custGeom>
            <a:avLst/>
            <a:gdLst/>
            <a:ahLst/>
            <a:cxnLst/>
            <a:rect l="l" t="t" r="r" b="b"/>
            <a:pathLst>
              <a:path w="993775">
                <a:moveTo>
                  <a:pt x="0" y="0"/>
                </a:moveTo>
                <a:lnTo>
                  <a:pt x="993513" y="0"/>
                </a:lnTo>
              </a:path>
            </a:pathLst>
          </a:custGeom>
          <a:ln w="6092">
            <a:solidFill>
              <a:srgbClr val="000000"/>
            </a:solidFill>
          </a:ln>
        </p:spPr>
        <p:txBody>
          <a:bodyPr wrap="square" lIns="0" tIns="0" rIns="0" bIns="0" rtlCol="0"/>
          <a:lstStyle/>
          <a:p>
            <a:endParaRPr/>
          </a:p>
        </p:txBody>
      </p:sp>
      <p:sp>
        <p:nvSpPr>
          <p:cNvPr id="26" name="object 26"/>
          <p:cNvSpPr/>
          <p:nvPr/>
        </p:nvSpPr>
        <p:spPr>
          <a:xfrm>
            <a:off x="4968259" y="3890452"/>
            <a:ext cx="1167130" cy="0"/>
          </a:xfrm>
          <a:custGeom>
            <a:avLst/>
            <a:gdLst/>
            <a:ahLst/>
            <a:cxnLst/>
            <a:rect l="l" t="t" r="r" b="b"/>
            <a:pathLst>
              <a:path w="1167129">
                <a:moveTo>
                  <a:pt x="0" y="0"/>
                </a:moveTo>
                <a:lnTo>
                  <a:pt x="1166697" y="0"/>
                </a:lnTo>
              </a:path>
            </a:pathLst>
          </a:custGeom>
          <a:ln w="6092">
            <a:solidFill>
              <a:srgbClr val="000000"/>
            </a:solidFill>
          </a:ln>
        </p:spPr>
        <p:txBody>
          <a:bodyPr wrap="square" lIns="0" tIns="0" rIns="0" bIns="0" rtlCol="0"/>
          <a:lstStyle/>
          <a:p>
            <a:endParaRPr/>
          </a:p>
        </p:txBody>
      </p:sp>
      <p:sp>
        <p:nvSpPr>
          <p:cNvPr id="27" name="object 27"/>
          <p:cNvSpPr txBox="1"/>
          <p:nvPr/>
        </p:nvSpPr>
        <p:spPr>
          <a:xfrm>
            <a:off x="5214117" y="4254573"/>
            <a:ext cx="876935" cy="321945"/>
          </a:xfrm>
          <a:prstGeom prst="rect">
            <a:avLst/>
          </a:prstGeom>
        </p:spPr>
        <p:txBody>
          <a:bodyPr vert="horz" wrap="square" lIns="0" tIns="11430" rIns="0" bIns="0" rtlCol="0">
            <a:spAutoFit/>
          </a:bodyPr>
          <a:lstStyle/>
          <a:p>
            <a:pPr marL="12700">
              <a:spcBef>
                <a:spcPts val="90"/>
              </a:spcBef>
              <a:tabLst>
                <a:tab pos="616585" algn="l"/>
              </a:tabLst>
            </a:pPr>
            <a:r>
              <a:rPr sz="1950" b="1" spc="-5" dirty="0">
                <a:latin typeface="Times New Roman"/>
                <a:cs typeface="Times New Roman"/>
              </a:rPr>
              <a:t>4</a:t>
            </a:r>
            <a:r>
              <a:rPr sz="1950" b="1" dirty="0">
                <a:latin typeface="Times New Roman"/>
                <a:cs typeface="Times New Roman"/>
              </a:rPr>
              <a:t>0	</a:t>
            </a:r>
            <a:r>
              <a:rPr sz="1950" b="1" spc="-5" dirty="0">
                <a:latin typeface="Times New Roman"/>
                <a:cs typeface="Times New Roman"/>
              </a:rPr>
              <a:t>40</a:t>
            </a:r>
            <a:endParaRPr sz="1950">
              <a:latin typeface="Times New Roman"/>
              <a:cs typeface="Times New Roman"/>
            </a:endParaRPr>
          </a:p>
        </p:txBody>
      </p:sp>
      <p:sp>
        <p:nvSpPr>
          <p:cNvPr id="28" name="object 28"/>
          <p:cNvSpPr txBox="1"/>
          <p:nvPr/>
        </p:nvSpPr>
        <p:spPr>
          <a:xfrm>
            <a:off x="5140376" y="3916581"/>
            <a:ext cx="982344" cy="321945"/>
          </a:xfrm>
          <a:prstGeom prst="rect">
            <a:avLst/>
          </a:prstGeom>
        </p:spPr>
        <p:txBody>
          <a:bodyPr vert="horz" wrap="square" lIns="0" tIns="11430" rIns="0" bIns="0" rtlCol="0">
            <a:spAutoFit/>
          </a:bodyPr>
          <a:lstStyle/>
          <a:p>
            <a:pPr marL="12700">
              <a:spcBef>
                <a:spcPts val="90"/>
              </a:spcBef>
              <a:tabLst>
                <a:tab pos="659130" algn="l"/>
              </a:tabLst>
            </a:pPr>
            <a:r>
              <a:rPr sz="1950" b="1" dirty="0">
                <a:latin typeface="Times New Roman"/>
                <a:cs typeface="Times New Roman"/>
              </a:rPr>
              <a:t>9</a:t>
            </a:r>
            <a:r>
              <a:rPr sz="1950" b="1" spc="-95" dirty="0">
                <a:latin typeface="Times New Roman"/>
                <a:cs typeface="Times New Roman"/>
              </a:rPr>
              <a:t>,</a:t>
            </a:r>
            <a:r>
              <a:rPr sz="1950" b="1" dirty="0">
                <a:latin typeface="Times New Roman"/>
                <a:cs typeface="Times New Roman"/>
              </a:rPr>
              <a:t>1	8,9</a:t>
            </a:r>
            <a:endParaRPr sz="1950">
              <a:latin typeface="Times New Roman"/>
              <a:cs typeface="Times New Roman"/>
            </a:endParaRPr>
          </a:p>
        </p:txBody>
      </p:sp>
      <p:sp>
        <p:nvSpPr>
          <p:cNvPr id="29" name="object 29"/>
          <p:cNvSpPr txBox="1"/>
          <p:nvPr/>
        </p:nvSpPr>
        <p:spPr>
          <a:xfrm>
            <a:off x="5135784" y="3971496"/>
            <a:ext cx="613410" cy="321945"/>
          </a:xfrm>
          <a:prstGeom prst="rect">
            <a:avLst/>
          </a:prstGeom>
        </p:spPr>
        <p:txBody>
          <a:bodyPr vert="horz" wrap="square" lIns="0" tIns="11430" rIns="0" bIns="0" rtlCol="0">
            <a:spAutoFit/>
          </a:bodyPr>
          <a:lstStyle/>
          <a:p>
            <a:pPr marL="12700">
              <a:spcBef>
                <a:spcPts val="90"/>
              </a:spcBef>
              <a:tabLst>
                <a:tab pos="449580" algn="l"/>
              </a:tabLst>
            </a:pPr>
            <a:r>
              <a:rPr sz="1300" b="1" u="sng" dirty="0">
                <a:uFill>
                  <a:solidFill>
                    <a:srgbClr val="000000"/>
                  </a:solidFill>
                </a:uFill>
                <a:latin typeface="Times New Roman"/>
                <a:cs typeface="Times New Roman"/>
              </a:rPr>
              <a:t> 	</a:t>
            </a:r>
            <a:r>
              <a:rPr sz="1300" b="1" spc="-215" dirty="0">
                <a:latin typeface="Times New Roman"/>
                <a:cs typeface="Times New Roman"/>
              </a:rPr>
              <a:t> </a:t>
            </a:r>
            <a:r>
              <a:rPr sz="2925" b="1" i="1" spc="-7" baseline="-22792" dirty="0">
                <a:latin typeface="Symbol"/>
                <a:cs typeface="Symbol"/>
              </a:rPr>
              <a:t></a:t>
            </a:r>
            <a:endParaRPr sz="2925" baseline="-22792">
              <a:latin typeface="Symbol"/>
              <a:cs typeface="Symbol"/>
            </a:endParaRPr>
          </a:p>
        </p:txBody>
      </p:sp>
      <p:sp>
        <p:nvSpPr>
          <p:cNvPr id="30" name="object 30"/>
          <p:cNvSpPr txBox="1"/>
          <p:nvPr/>
        </p:nvSpPr>
        <p:spPr>
          <a:xfrm>
            <a:off x="5003293" y="3058796"/>
            <a:ext cx="3914775" cy="803275"/>
          </a:xfrm>
          <a:prstGeom prst="rect">
            <a:avLst/>
          </a:prstGeom>
        </p:spPr>
        <p:txBody>
          <a:bodyPr vert="horz" wrap="square" lIns="0" tIns="12700" rIns="0" bIns="0" rtlCol="0">
            <a:spAutoFit/>
          </a:bodyPr>
          <a:lstStyle/>
          <a:p>
            <a:pPr marL="111125">
              <a:spcBef>
                <a:spcPts val="100"/>
              </a:spcBef>
            </a:pPr>
            <a:r>
              <a:rPr b="1" spc="-40" dirty="0">
                <a:solidFill>
                  <a:srgbClr val="006666"/>
                </a:solidFill>
                <a:latin typeface="Arial"/>
                <a:cs typeface="Arial"/>
              </a:rPr>
              <a:t>Test </a:t>
            </a:r>
            <a:r>
              <a:rPr b="1" dirty="0">
                <a:solidFill>
                  <a:srgbClr val="006666"/>
                </a:solidFill>
                <a:latin typeface="Arial"/>
                <a:cs typeface="Arial"/>
              </a:rPr>
              <a:t>de </a:t>
            </a:r>
            <a:r>
              <a:rPr b="1" spc="-5" dirty="0">
                <a:solidFill>
                  <a:srgbClr val="006666"/>
                </a:solidFill>
                <a:latin typeface="Arial"/>
                <a:cs typeface="Arial"/>
              </a:rPr>
              <a:t>comparaison </a:t>
            </a:r>
            <a:r>
              <a:rPr b="1" dirty="0">
                <a:solidFill>
                  <a:srgbClr val="006666"/>
                </a:solidFill>
                <a:latin typeface="Arial"/>
                <a:cs typeface="Arial"/>
              </a:rPr>
              <a:t>de</a:t>
            </a:r>
            <a:r>
              <a:rPr b="1" spc="15" dirty="0">
                <a:solidFill>
                  <a:srgbClr val="006666"/>
                </a:solidFill>
                <a:latin typeface="Arial"/>
                <a:cs typeface="Arial"/>
              </a:rPr>
              <a:t> </a:t>
            </a:r>
            <a:r>
              <a:rPr b="1" spc="-5" dirty="0">
                <a:solidFill>
                  <a:srgbClr val="006666"/>
                </a:solidFill>
                <a:latin typeface="Arial"/>
                <a:cs typeface="Arial"/>
              </a:rPr>
              <a:t>moyennes</a:t>
            </a:r>
            <a:endParaRPr>
              <a:latin typeface="Arial"/>
              <a:cs typeface="Arial"/>
            </a:endParaRPr>
          </a:p>
          <a:p>
            <a:pPr marL="12700">
              <a:spcBef>
                <a:spcPts val="1620"/>
              </a:spcBef>
            </a:pPr>
            <a:r>
              <a:rPr sz="1950" b="1" spc="-25" dirty="0">
                <a:latin typeface="Times New Roman"/>
                <a:cs typeface="Times New Roman"/>
              </a:rPr>
              <a:t>14,1</a:t>
            </a:r>
            <a:r>
              <a:rPr sz="1950" b="1" spc="-240" dirty="0">
                <a:latin typeface="Times New Roman"/>
                <a:cs typeface="Times New Roman"/>
              </a:rPr>
              <a:t> </a:t>
            </a:r>
            <a:r>
              <a:rPr sz="1950" b="1" i="1" spc="-5" dirty="0">
                <a:latin typeface="Symbol"/>
                <a:cs typeface="Symbol"/>
              </a:rPr>
              <a:t></a:t>
            </a:r>
            <a:r>
              <a:rPr sz="1950" b="1" i="1" spc="-210" dirty="0">
                <a:latin typeface="Times New Roman"/>
                <a:cs typeface="Times New Roman"/>
              </a:rPr>
              <a:t> </a:t>
            </a:r>
            <a:r>
              <a:rPr sz="1950" b="1" spc="-5" dirty="0">
                <a:latin typeface="Times New Roman"/>
                <a:cs typeface="Times New Roman"/>
              </a:rPr>
              <a:t>12,7</a:t>
            </a:r>
            <a:endParaRPr sz="1950">
              <a:latin typeface="Times New Roman"/>
              <a:cs typeface="Times New Roman"/>
            </a:endParaRPr>
          </a:p>
        </p:txBody>
      </p:sp>
      <p:sp>
        <p:nvSpPr>
          <p:cNvPr id="32" name="object 32"/>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33" name="object 33"/>
          <p:cNvSpPr txBox="1"/>
          <p:nvPr/>
        </p:nvSpPr>
        <p:spPr>
          <a:xfrm>
            <a:off x="6447282" y="203073"/>
            <a:ext cx="2506980" cy="513080"/>
          </a:xfrm>
          <a:prstGeom prst="rect">
            <a:avLst/>
          </a:prstGeom>
        </p:spPr>
        <p:txBody>
          <a:bodyPr vert="horz" wrap="square" lIns="0" tIns="12065" rIns="0" bIns="0" rtlCol="0">
            <a:spAutoFit/>
          </a:bodyPr>
          <a:lstStyle/>
          <a:p>
            <a:pPr algn="ctr">
              <a:spcBef>
                <a:spcPts val="95"/>
              </a:spcBef>
            </a:pPr>
            <a:r>
              <a:rPr sz="1600" b="1" spc="-5" dirty="0">
                <a:solidFill>
                  <a:srgbClr val="006666"/>
                </a:solidFill>
                <a:latin typeface="Arial"/>
                <a:cs typeface="Arial"/>
              </a:rPr>
              <a:t>Cas des séries</a:t>
            </a:r>
            <a:r>
              <a:rPr sz="1600" b="1" spc="-30" dirty="0">
                <a:solidFill>
                  <a:srgbClr val="006666"/>
                </a:solidFill>
                <a:latin typeface="Arial"/>
                <a:cs typeface="Arial"/>
              </a:rPr>
              <a:t> </a:t>
            </a:r>
            <a:r>
              <a:rPr sz="1600" b="1" spc="-5" dirty="0">
                <a:solidFill>
                  <a:srgbClr val="006666"/>
                </a:solidFill>
                <a:latin typeface="Arial"/>
                <a:cs typeface="Arial"/>
              </a:rPr>
              <a:t>appariées.</a:t>
            </a:r>
            <a:endParaRPr sz="1600">
              <a:latin typeface="Arial"/>
              <a:cs typeface="Arial"/>
            </a:endParaRPr>
          </a:p>
          <a:p>
            <a:pPr marL="2540" algn="ctr"/>
            <a:r>
              <a:rPr sz="1600" b="1" spc="-5" dirty="0">
                <a:solidFill>
                  <a:srgbClr val="006666"/>
                </a:solidFill>
                <a:latin typeface="Arial"/>
                <a:cs typeface="Arial"/>
              </a:rPr>
              <a:t>Méthode des</a:t>
            </a:r>
            <a:r>
              <a:rPr sz="1600" b="1" dirty="0">
                <a:solidFill>
                  <a:srgbClr val="006666"/>
                </a:solidFill>
                <a:latin typeface="Arial"/>
                <a:cs typeface="Arial"/>
              </a:rPr>
              <a:t> </a:t>
            </a:r>
            <a:r>
              <a:rPr sz="1600" b="1" spc="-5" dirty="0">
                <a:solidFill>
                  <a:srgbClr val="006666"/>
                </a:solidFill>
                <a:latin typeface="Arial"/>
                <a:cs typeface="Arial"/>
              </a:rPr>
              <a:t>couples</a:t>
            </a:r>
            <a:endParaRPr sz="1600">
              <a:latin typeface="Arial"/>
              <a:cs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36</a:t>
            </a:r>
            <a:endParaRPr sz="2000">
              <a:latin typeface="Arial"/>
              <a:cs typeface="Arial"/>
            </a:endParaRPr>
          </a:p>
        </p:txBody>
      </p:sp>
      <p:sp>
        <p:nvSpPr>
          <p:cNvPr id="3" name="object 3"/>
          <p:cNvSpPr/>
          <p:nvPr/>
        </p:nvSpPr>
        <p:spPr>
          <a:xfrm>
            <a:off x="8040752" y="742950"/>
            <a:ext cx="1881505" cy="0"/>
          </a:xfrm>
          <a:custGeom>
            <a:avLst/>
            <a:gdLst/>
            <a:ahLst/>
            <a:cxnLst/>
            <a:rect l="l" t="t" r="r" b="b"/>
            <a:pathLst>
              <a:path w="1881504">
                <a:moveTo>
                  <a:pt x="0" y="0"/>
                </a:moveTo>
                <a:lnTo>
                  <a:pt x="1881124" y="0"/>
                </a:lnTo>
              </a:path>
            </a:pathLst>
          </a:custGeom>
          <a:ln w="9525">
            <a:solidFill>
              <a:srgbClr val="99CCCC"/>
            </a:solidFill>
          </a:ln>
        </p:spPr>
        <p:txBody>
          <a:bodyPr wrap="square" lIns="0" tIns="0" rIns="0" bIns="0" rtlCol="0"/>
          <a:lstStyle/>
          <a:p>
            <a:endParaRPr/>
          </a:p>
        </p:txBody>
      </p:sp>
      <p:sp>
        <p:nvSpPr>
          <p:cNvPr id="4" name="object 4"/>
          <p:cNvSpPr/>
          <p:nvPr/>
        </p:nvSpPr>
        <p:spPr>
          <a:xfrm>
            <a:off x="2682875" y="742950"/>
            <a:ext cx="965200" cy="0"/>
          </a:xfrm>
          <a:custGeom>
            <a:avLst/>
            <a:gdLst/>
            <a:ahLst/>
            <a:cxnLst/>
            <a:rect l="l" t="t" r="r" b="b"/>
            <a:pathLst>
              <a:path w="965200">
                <a:moveTo>
                  <a:pt x="0" y="0"/>
                </a:moveTo>
                <a:lnTo>
                  <a:pt x="965200" y="0"/>
                </a:lnTo>
              </a:path>
            </a:pathLst>
          </a:custGeom>
          <a:ln w="9525">
            <a:solidFill>
              <a:srgbClr val="99CCCC"/>
            </a:solidFill>
          </a:ln>
        </p:spPr>
        <p:txBody>
          <a:bodyPr wrap="square" lIns="0" tIns="0" rIns="0" bIns="0" rtlCol="0"/>
          <a:lstStyle/>
          <a:p>
            <a:endParaRPr/>
          </a:p>
        </p:txBody>
      </p:sp>
      <p:sp>
        <p:nvSpPr>
          <p:cNvPr id="5" name="object 5"/>
          <p:cNvSpPr/>
          <p:nvPr/>
        </p:nvSpPr>
        <p:spPr>
          <a:xfrm>
            <a:off x="3648075" y="620713"/>
            <a:ext cx="4392930" cy="548005"/>
          </a:xfrm>
          <a:custGeom>
            <a:avLst/>
            <a:gdLst/>
            <a:ahLst/>
            <a:cxnLst/>
            <a:rect l="l" t="t" r="r" b="b"/>
            <a:pathLst>
              <a:path w="4392930" h="548005">
                <a:moveTo>
                  <a:pt x="0" y="547687"/>
                </a:moveTo>
                <a:lnTo>
                  <a:pt x="4392676" y="547687"/>
                </a:lnTo>
                <a:lnTo>
                  <a:pt x="4392676" y="0"/>
                </a:lnTo>
                <a:lnTo>
                  <a:pt x="0" y="0"/>
                </a:lnTo>
                <a:lnTo>
                  <a:pt x="0" y="547687"/>
                </a:lnTo>
                <a:close/>
              </a:path>
            </a:pathLst>
          </a:custGeom>
          <a:solidFill>
            <a:srgbClr val="FFFFFF"/>
          </a:solidFill>
        </p:spPr>
        <p:txBody>
          <a:bodyPr wrap="square" lIns="0" tIns="0" rIns="0" bIns="0" rtlCol="0"/>
          <a:lstStyle/>
          <a:p>
            <a:endParaRPr/>
          </a:p>
        </p:txBody>
      </p:sp>
      <p:sp>
        <p:nvSpPr>
          <p:cNvPr id="6" name="object 6"/>
          <p:cNvSpPr/>
          <p:nvPr/>
        </p:nvSpPr>
        <p:spPr>
          <a:xfrm>
            <a:off x="3549396" y="568452"/>
            <a:ext cx="1543811" cy="67970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4687823" y="560832"/>
            <a:ext cx="608076" cy="679703"/>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4890515" y="568452"/>
            <a:ext cx="653796" cy="679703"/>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5138928" y="560832"/>
            <a:ext cx="608076" cy="679703"/>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5341621" y="568452"/>
            <a:ext cx="2764535" cy="679703"/>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7700771" y="568452"/>
            <a:ext cx="537972" cy="679703"/>
          </a:xfrm>
          <a:prstGeom prst="rect">
            <a:avLst/>
          </a:prstGeom>
          <a:blipFill>
            <a:blip r:embed="rId6"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3648075" y="694018"/>
            <a:ext cx="4392930" cy="401392"/>
          </a:xfrm>
          <a:prstGeom prst="rect">
            <a:avLst/>
          </a:prstGeom>
          <a:ln w="9525">
            <a:solidFill>
              <a:srgbClr val="000000"/>
            </a:solidFill>
          </a:ln>
        </p:spPr>
        <p:txBody>
          <a:bodyPr vert="horz" wrap="square" lIns="0" tIns="31750" rIns="0" bIns="0" rtlCol="0" anchor="ctr">
            <a:spAutoFit/>
          </a:bodyPr>
          <a:lstStyle/>
          <a:p>
            <a:pPr marL="91440">
              <a:lnSpc>
                <a:spcPct val="100000"/>
              </a:lnSpc>
              <a:spcBef>
                <a:spcPts val="250"/>
              </a:spcBef>
            </a:pPr>
            <a:r>
              <a:rPr sz="2400" dirty="0">
                <a:solidFill>
                  <a:srgbClr val="5F5F5F"/>
                </a:solidFill>
                <a:latin typeface="Comic Sans MS"/>
                <a:cs typeface="Comic Sans MS"/>
              </a:rPr>
              <a:t>PLAN </a:t>
            </a:r>
            <a:r>
              <a:rPr sz="2400" spc="-5" dirty="0">
                <a:solidFill>
                  <a:srgbClr val="5F5F5F"/>
                </a:solidFill>
                <a:latin typeface="Comic Sans MS"/>
                <a:cs typeface="Comic Sans MS"/>
              </a:rPr>
              <a:t>G</a:t>
            </a:r>
            <a:r>
              <a:rPr sz="2400" spc="-5" dirty="0">
                <a:solidFill>
                  <a:srgbClr val="5F5F5F"/>
                </a:solidFill>
              </a:rPr>
              <a:t>É</a:t>
            </a:r>
            <a:r>
              <a:rPr sz="2400" spc="-5" dirty="0">
                <a:solidFill>
                  <a:srgbClr val="5F5F5F"/>
                </a:solidFill>
                <a:latin typeface="Comic Sans MS"/>
                <a:cs typeface="Comic Sans MS"/>
              </a:rPr>
              <a:t>N</a:t>
            </a:r>
            <a:r>
              <a:rPr sz="2400" spc="-5" dirty="0">
                <a:solidFill>
                  <a:srgbClr val="5F5F5F"/>
                </a:solidFill>
              </a:rPr>
              <a:t>É</a:t>
            </a:r>
            <a:r>
              <a:rPr sz="2400" spc="-5" dirty="0">
                <a:solidFill>
                  <a:srgbClr val="5F5F5F"/>
                </a:solidFill>
                <a:latin typeface="Comic Sans MS"/>
                <a:cs typeface="Comic Sans MS"/>
              </a:rPr>
              <a:t>RAL </a:t>
            </a:r>
            <a:r>
              <a:rPr sz="2400" dirty="0">
                <a:solidFill>
                  <a:srgbClr val="5F5F5F"/>
                </a:solidFill>
                <a:latin typeface="Comic Sans MS"/>
                <a:cs typeface="Comic Sans MS"/>
              </a:rPr>
              <a:t>DU</a:t>
            </a:r>
            <a:r>
              <a:rPr sz="2400" spc="-80" dirty="0">
                <a:solidFill>
                  <a:srgbClr val="5F5F5F"/>
                </a:solidFill>
                <a:latin typeface="Comic Sans MS"/>
                <a:cs typeface="Comic Sans MS"/>
              </a:rPr>
              <a:t> </a:t>
            </a:r>
            <a:r>
              <a:rPr sz="2400" dirty="0">
                <a:solidFill>
                  <a:srgbClr val="5F5F5F"/>
                </a:solidFill>
                <a:latin typeface="Comic Sans MS"/>
                <a:cs typeface="Comic Sans MS"/>
              </a:rPr>
              <a:t>COURS</a:t>
            </a:r>
            <a:endParaRPr sz="2400">
              <a:latin typeface="Comic Sans MS"/>
              <a:cs typeface="Comic Sans MS"/>
            </a:endParaRPr>
          </a:p>
        </p:txBody>
      </p:sp>
      <p:sp>
        <p:nvSpPr>
          <p:cNvPr id="13" name="object 13"/>
          <p:cNvSpPr txBox="1"/>
          <p:nvPr/>
        </p:nvSpPr>
        <p:spPr>
          <a:xfrm>
            <a:off x="2490318" y="1592071"/>
            <a:ext cx="2671445" cy="345440"/>
          </a:xfrm>
          <a:prstGeom prst="rect">
            <a:avLst/>
          </a:prstGeom>
        </p:spPr>
        <p:txBody>
          <a:bodyPr vert="horz" wrap="square" lIns="0" tIns="12700" rIns="0" bIns="0" rtlCol="0">
            <a:spAutoFit/>
          </a:bodyPr>
          <a:lstStyle/>
          <a:p>
            <a:pPr marL="12700">
              <a:spcBef>
                <a:spcPts val="100"/>
              </a:spcBef>
            </a:pPr>
            <a:r>
              <a:rPr sz="2100" b="1" dirty="0">
                <a:latin typeface="Verdana"/>
                <a:cs typeface="Verdana"/>
              </a:rPr>
              <a:t>1 - </a:t>
            </a:r>
            <a:r>
              <a:rPr sz="2100" b="1" spc="-5" dirty="0">
                <a:latin typeface="Arial"/>
                <a:cs typeface="Arial"/>
              </a:rPr>
              <a:t>La</a:t>
            </a:r>
            <a:r>
              <a:rPr sz="2100" b="1" spc="-55" dirty="0">
                <a:latin typeface="Arial"/>
                <a:cs typeface="Arial"/>
              </a:rPr>
              <a:t> </a:t>
            </a:r>
            <a:r>
              <a:rPr sz="2100" b="1" spc="-5" dirty="0">
                <a:latin typeface="Arial"/>
                <a:cs typeface="Arial"/>
              </a:rPr>
              <a:t>Biostatistique</a:t>
            </a:r>
            <a:endParaRPr sz="2100">
              <a:latin typeface="Arial"/>
              <a:cs typeface="Arial"/>
            </a:endParaRPr>
          </a:p>
        </p:txBody>
      </p:sp>
      <p:sp>
        <p:nvSpPr>
          <p:cNvPr id="14" name="object 14"/>
          <p:cNvSpPr txBox="1">
            <a:spLocks noGrp="1"/>
          </p:cNvSpPr>
          <p:nvPr>
            <p:ph type="body" idx="1"/>
          </p:nvPr>
        </p:nvSpPr>
        <p:spPr>
          <a:xfrm>
            <a:off x="2362200" y="1825626"/>
            <a:ext cx="10515600" cy="2898229"/>
          </a:xfrm>
          <a:prstGeom prst="rect">
            <a:avLst/>
          </a:prstGeom>
        </p:spPr>
        <p:txBody>
          <a:bodyPr vert="horz" wrap="square" lIns="0" tIns="12700" rIns="0" bIns="0" rtlCol="0">
            <a:spAutoFit/>
          </a:bodyPr>
          <a:lstStyle/>
          <a:p>
            <a:pPr marL="818515" indent="-278765">
              <a:lnSpc>
                <a:spcPct val="100000"/>
              </a:lnSpc>
              <a:spcBef>
                <a:spcPts val="100"/>
              </a:spcBef>
              <a:buAutoNum type="arabicPlain" startAt="2"/>
              <a:tabLst>
                <a:tab pos="819785" algn="l"/>
              </a:tabLst>
            </a:pPr>
            <a:r>
              <a:rPr dirty="0"/>
              <a:t>- </a:t>
            </a:r>
            <a:r>
              <a:rPr spc="-5" dirty="0"/>
              <a:t>Statistique</a:t>
            </a:r>
            <a:r>
              <a:rPr spc="-15" dirty="0"/>
              <a:t> </a:t>
            </a:r>
            <a:r>
              <a:rPr spc="-5" dirty="0"/>
              <a:t>Descriptive</a:t>
            </a:r>
          </a:p>
          <a:p>
            <a:pPr marL="527050">
              <a:lnSpc>
                <a:spcPct val="100000"/>
              </a:lnSpc>
              <a:spcBef>
                <a:spcPts val="45"/>
              </a:spcBef>
              <a:buAutoNum type="arabicPlain" startAt="2"/>
            </a:pPr>
            <a:endParaRPr sz="2150">
              <a:latin typeface="Times New Roman"/>
              <a:cs typeface="Times New Roman"/>
            </a:endParaRPr>
          </a:p>
          <a:p>
            <a:pPr marL="818515" indent="-278765">
              <a:lnSpc>
                <a:spcPct val="100000"/>
              </a:lnSpc>
              <a:spcBef>
                <a:spcPts val="5"/>
              </a:spcBef>
              <a:buAutoNum type="arabicPlain" startAt="2"/>
              <a:tabLst>
                <a:tab pos="819785" algn="l"/>
              </a:tabLst>
            </a:pPr>
            <a:r>
              <a:rPr dirty="0">
                <a:solidFill>
                  <a:srgbClr val="006666"/>
                </a:solidFill>
              </a:rPr>
              <a:t>- </a:t>
            </a:r>
            <a:r>
              <a:rPr spc="-5" dirty="0">
                <a:solidFill>
                  <a:srgbClr val="006666"/>
                </a:solidFill>
              </a:rPr>
              <a:t>Statistique</a:t>
            </a:r>
            <a:r>
              <a:rPr spc="-15" dirty="0">
                <a:solidFill>
                  <a:srgbClr val="006666"/>
                </a:solidFill>
              </a:rPr>
              <a:t> </a:t>
            </a:r>
            <a:r>
              <a:rPr spc="-5" dirty="0">
                <a:solidFill>
                  <a:srgbClr val="006666"/>
                </a:solidFill>
              </a:rPr>
              <a:t>Déductive</a:t>
            </a:r>
          </a:p>
          <a:p>
            <a:pPr marL="527050">
              <a:lnSpc>
                <a:spcPct val="100000"/>
              </a:lnSpc>
              <a:spcBef>
                <a:spcPts val="40"/>
              </a:spcBef>
              <a:buAutoNum type="arabicPlain" startAt="2"/>
            </a:pPr>
            <a:endParaRPr sz="2150">
              <a:latin typeface="Times New Roman"/>
              <a:cs typeface="Times New Roman"/>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qualitatifs</a:t>
            </a:r>
            <a:endParaRPr sz="1900">
              <a:latin typeface="Verdana"/>
              <a:cs typeface="Verdana"/>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Liaisons entre caractères qualitatifs et</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1377950" lvl="1" indent="-472440">
              <a:lnSpc>
                <a:spcPct val="100000"/>
              </a:lnSpc>
              <a:spcBef>
                <a:spcPts val="5"/>
              </a:spcBef>
              <a:buClr>
                <a:srgbClr val="000000"/>
              </a:buClr>
              <a:buSzPct val="68421"/>
              <a:buFont typeface="Wingdings"/>
              <a:buChar char=""/>
              <a:tabLst>
                <a:tab pos="1377950" algn="l"/>
                <a:tab pos="1379220" algn="l"/>
              </a:tabLst>
            </a:pPr>
            <a:r>
              <a:rPr sz="1900" b="1" i="1" spc="-5" dirty="0">
                <a:solidFill>
                  <a:srgbClr val="006666"/>
                </a:solidFill>
                <a:latin typeface="Verdana"/>
                <a:cs typeface="Verdana"/>
              </a:rPr>
              <a:t>Liaisons entre caractères</a:t>
            </a:r>
            <a:r>
              <a:rPr sz="1900" b="1" i="1" spc="20" dirty="0">
                <a:solidFill>
                  <a:srgbClr val="006666"/>
                </a:solidFill>
                <a:latin typeface="Verdana"/>
                <a:cs typeface="Verdana"/>
              </a:rPr>
              <a:t> </a:t>
            </a:r>
            <a:r>
              <a:rPr sz="1900" b="1" i="1" spc="-5" dirty="0">
                <a:solidFill>
                  <a:srgbClr val="006666"/>
                </a:solidFill>
                <a:latin typeface="Verdana"/>
                <a:cs typeface="Verdana"/>
              </a:rPr>
              <a:t>quantitatifs</a:t>
            </a:r>
            <a:endParaRPr sz="1900">
              <a:latin typeface="Verdana"/>
              <a:cs typeface="Verdana"/>
            </a:endParaRPr>
          </a:p>
          <a:p>
            <a:pPr marL="1377950" lvl="1" indent="-472440">
              <a:lnSpc>
                <a:spcPct val="100000"/>
              </a:lnSpc>
              <a:buSzPct val="68421"/>
              <a:buFont typeface="Wingdings"/>
              <a:buChar char=""/>
              <a:tabLst>
                <a:tab pos="1377950" algn="l"/>
                <a:tab pos="1379220" algn="l"/>
              </a:tabLst>
            </a:pPr>
            <a:r>
              <a:rPr sz="1900" b="1" i="1" spc="-5" dirty="0">
                <a:latin typeface="Verdana"/>
                <a:cs typeface="Verdana"/>
              </a:rPr>
              <a:t>Tests non</a:t>
            </a:r>
            <a:r>
              <a:rPr sz="1900" b="1" i="1" dirty="0">
                <a:latin typeface="Verdana"/>
                <a:cs typeface="Verdana"/>
              </a:rPr>
              <a:t> </a:t>
            </a:r>
            <a:r>
              <a:rPr sz="1900" b="1" i="1" spc="-5" dirty="0">
                <a:latin typeface="Verdana"/>
                <a:cs typeface="Verdana"/>
              </a:rPr>
              <a:t>paramétriques</a:t>
            </a:r>
            <a:endParaRPr sz="1900">
              <a:latin typeface="Verdana"/>
              <a:cs typeface="Verdana"/>
            </a:endParaRPr>
          </a:p>
        </p:txBody>
      </p:sp>
      <p:sp>
        <p:nvSpPr>
          <p:cNvPr id="17" name="object 17"/>
          <p:cNvSpPr/>
          <p:nvPr/>
        </p:nvSpPr>
        <p:spPr>
          <a:xfrm>
            <a:off x="1774825" y="6308726"/>
            <a:ext cx="1384300" cy="365125"/>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37</a:t>
            </a:r>
            <a:endParaRPr sz="2000">
              <a:latin typeface="Arial"/>
              <a:cs typeface="Arial"/>
            </a:endParaRPr>
          </a:p>
        </p:txBody>
      </p:sp>
      <p:sp>
        <p:nvSpPr>
          <p:cNvPr id="5" name="object 5"/>
          <p:cNvSpPr/>
          <p:nvPr/>
        </p:nvSpPr>
        <p:spPr>
          <a:xfrm>
            <a:off x="1774825" y="6318251"/>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3006344"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7" name="object 7"/>
          <p:cNvSpPr txBox="1"/>
          <p:nvPr/>
        </p:nvSpPr>
        <p:spPr>
          <a:xfrm>
            <a:off x="2646070" y="1292097"/>
            <a:ext cx="1466850" cy="57404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Corrélation</a:t>
            </a:r>
            <a:r>
              <a:rPr b="1" spc="-35" dirty="0">
                <a:solidFill>
                  <a:srgbClr val="006666"/>
                </a:solidFill>
                <a:latin typeface="Arial"/>
                <a:cs typeface="Arial"/>
              </a:rPr>
              <a:t> </a:t>
            </a:r>
            <a:r>
              <a:rPr dirty="0">
                <a:latin typeface="Arial"/>
                <a:cs typeface="Arial"/>
              </a:rPr>
              <a:t>=</a:t>
            </a:r>
            <a:endParaRPr>
              <a:latin typeface="Arial"/>
              <a:cs typeface="Arial"/>
            </a:endParaRPr>
          </a:p>
          <a:p>
            <a:pPr marL="12700"/>
            <a:r>
              <a:rPr b="1" spc="-5" dirty="0">
                <a:solidFill>
                  <a:srgbClr val="006666"/>
                </a:solidFill>
                <a:latin typeface="Arial"/>
                <a:cs typeface="Arial"/>
              </a:rPr>
              <a:t>Régression</a:t>
            </a:r>
            <a:r>
              <a:rPr b="1" spc="-50" dirty="0">
                <a:solidFill>
                  <a:srgbClr val="006666"/>
                </a:solidFill>
                <a:latin typeface="Arial"/>
                <a:cs typeface="Arial"/>
              </a:rPr>
              <a:t> </a:t>
            </a:r>
            <a:r>
              <a:rPr spc="-5" dirty="0">
                <a:latin typeface="Arial"/>
                <a:cs typeface="Arial"/>
              </a:rPr>
              <a:t>=</a:t>
            </a:r>
            <a:endParaRPr>
              <a:latin typeface="Arial"/>
              <a:cs typeface="Arial"/>
            </a:endParaRPr>
          </a:p>
        </p:txBody>
      </p:sp>
      <p:sp>
        <p:nvSpPr>
          <p:cNvPr id="8" name="object 8"/>
          <p:cNvSpPr txBox="1"/>
          <p:nvPr/>
        </p:nvSpPr>
        <p:spPr>
          <a:xfrm>
            <a:off x="4475226" y="1017778"/>
            <a:ext cx="5459730" cy="1122680"/>
          </a:xfrm>
          <a:prstGeom prst="rect">
            <a:avLst/>
          </a:prstGeom>
        </p:spPr>
        <p:txBody>
          <a:bodyPr vert="horz" wrap="square" lIns="0" tIns="12700" rIns="0" bIns="0" rtlCol="0">
            <a:spAutoFit/>
          </a:bodyPr>
          <a:lstStyle/>
          <a:p>
            <a:pPr marL="622300">
              <a:spcBef>
                <a:spcPts val="100"/>
              </a:spcBef>
            </a:pPr>
            <a:r>
              <a:rPr spc="-5" dirty="0">
                <a:latin typeface="Arial"/>
                <a:cs typeface="Arial"/>
              </a:rPr>
              <a:t>Corrélation </a:t>
            </a:r>
            <a:r>
              <a:rPr dirty="0">
                <a:latin typeface="Arial"/>
                <a:cs typeface="Arial"/>
              </a:rPr>
              <a:t>et</a:t>
            </a:r>
            <a:r>
              <a:rPr spc="20" dirty="0">
                <a:latin typeface="Arial"/>
                <a:cs typeface="Arial"/>
              </a:rPr>
              <a:t> </a:t>
            </a:r>
            <a:r>
              <a:rPr spc="-5" dirty="0">
                <a:latin typeface="Arial"/>
                <a:cs typeface="Arial"/>
              </a:rPr>
              <a:t>régression</a:t>
            </a:r>
            <a:endParaRPr>
              <a:latin typeface="Arial"/>
              <a:cs typeface="Arial"/>
            </a:endParaRPr>
          </a:p>
          <a:p>
            <a:pPr marL="12700" marR="5080" algn="just"/>
            <a:r>
              <a:rPr spc="-5" dirty="0">
                <a:latin typeface="Arial"/>
                <a:cs typeface="Arial"/>
              </a:rPr>
              <a:t>Evaluation de la liaison entre 2 variables quantitatives  Méthode mathématique </a:t>
            </a:r>
            <a:r>
              <a:rPr spc="-10" dirty="0">
                <a:latin typeface="Arial"/>
                <a:cs typeface="Arial"/>
              </a:rPr>
              <a:t>expliquant </a:t>
            </a:r>
            <a:r>
              <a:rPr spc="-5" dirty="0">
                <a:latin typeface="Arial"/>
                <a:cs typeface="Arial"/>
              </a:rPr>
              <a:t>les relations entre  variables</a:t>
            </a:r>
            <a:r>
              <a:rPr spc="20" dirty="0">
                <a:latin typeface="Arial"/>
                <a:cs typeface="Arial"/>
              </a:rPr>
              <a:t> </a:t>
            </a:r>
            <a:r>
              <a:rPr spc="-5" dirty="0">
                <a:latin typeface="Arial"/>
                <a:cs typeface="Arial"/>
              </a:rPr>
              <a:t>observées.</a:t>
            </a:r>
            <a:endParaRPr>
              <a:latin typeface="Arial"/>
              <a:cs typeface="Arial"/>
            </a:endParaRPr>
          </a:p>
        </p:txBody>
      </p:sp>
      <p:sp>
        <p:nvSpPr>
          <p:cNvPr id="9" name="object 9"/>
          <p:cNvSpPr txBox="1"/>
          <p:nvPr/>
        </p:nvSpPr>
        <p:spPr>
          <a:xfrm>
            <a:off x="3515105" y="2376932"/>
            <a:ext cx="5017770" cy="299720"/>
          </a:xfrm>
          <a:prstGeom prst="rect">
            <a:avLst/>
          </a:prstGeom>
        </p:spPr>
        <p:txBody>
          <a:bodyPr vert="horz" wrap="square" lIns="0" tIns="12700" rIns="0" bIns="0" rtlCol="0">
            <a:spAutoFit/>
          </a:bodyPr>
          <a:lstStyle/>
          <a:p>
            <a:pPr marL="12700">
              <a:spcBef>
                <a:spcPts val="100"/>
              </a:spcBef>
            </a:pPr>
            <a:r>
              <a:rPr spc="-5" dirty="0">
                <a:latin typeface="Arial"/>
                <a:cs typeface="Arial"/>
              </a:rPr>
              <a:t>Représentation des données </a:t>
            </a:r>
            <a:r>
              <a:rPr dirty="0">
                <a:latin typeface="Arial"/>
                <a:cs typeface="Arial"/>
              </a:rPr>
              <a:t>: </a:t>
            </a:r>
            <a:r>
              <a:rPr b="1" spc="-5" dirty="0">
                <a:solidFill>
                  <a:srgbClr val="006666"/>
                </a:solidFill>
                <a:latin typeface="Arial"/>
                <a:cs typeface="Arial"/>
              </a:rPr>
              <a:t>nuages de</a:t>
            </a:r>
            <a:r>
              <a:rPr b="1" spc="35" dirty="0">
                <a:solidFill>
                  <a:srgbClr val="006666"/>
                </a:solidFill>
                <a:latin typeface="Arial"/>
                <a:cs typeface="Arial"/>
              </a:rPr>
              <a:t> </a:t>
            </a:r>
            <a:r>
              <a:rPr b="1" dirty="0">
                <a:solidFill>
                  <a:srgbClr val="006666"/>
                </a:solidFill>
                <a:latin typeface="Arial"/>
                <a:cs typeface="Arial"/>
              </a:rPr>
              <a:t>points</a:t>
            </a:r>
            <a:endParaRPr>
              <a:latin typeface="Arial"/>
              <a:cs typeface="Arial"/>
            </a:endParaRPr>
          </a:p>
        </p:txBody>
      </p:sp>
      <p:sp>
        <p:nvSpPr>
          <p:cNvPr id="10" name="object 10"/>
          <p:cNvSpPr/>
          <p:nvPr/>
        </p:nvSpPr>
        <p:spPr>
          <a:xfrm>
            <a:off x="5959476" y="3003551"/>
            <a:ext cx="3736975" cy="2657475"/>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2081213" y="3003551"/>
            <a:ext cx="3736975" cy="2657475"/>
          </a:xfrm>
          <a:prstGeom prst="rect">
            <a:avLst/>
          </a:prstGeom>
          <a:blipFill>
            <a:blip r:embed="rId4" cstate="print"/>
            <a:stretch>
              <a:fillRect/>
            </a:stretch>
          </a:blipFill>
        </p:spPr>
        <p:txBody>
          <a:bodyPr wrap="square" lIns="0" tIns="0" rIns="0" bIns="0" rtlCol="0"/>
          <a:lstStyle/>
          <a:p>
            <a:endParaRPr/>
          </a:p>
        </p:txBody>
      </p:sp>
      <p:sp>
        <p:nvSpPr>
          <p:cNvPr id="12" name="object 12"/>
          <p:cNvSpPr/>
          <p:nvPr/>
        </p:nvSpPr>
        <p:spPr>
          <a:xfrm>
            <a:off x="2081213" y="3003550"/>
            <a:ext cx="630555" cy="209550"/>
          </a:xfrm>
          <a:custGeom>
            <a:avLst/>
            <a:gdLst/>
            <a:ahLst/>
            <a:cxnLst/>
            <a:rect l="l" t="t" r="r" b="b"/>
            <a:pathLst>
              <a:path w="630555" h="209550">
                <a:moveTo>
                  <a:pt x="595312" y="0"/>
                </a:moveTo>
                <a:lnTo>
                  <a:pt x="34925" y="0"/>
                </a:lnTo>
                <a:lnTo>
                  <a:pt x="21329" y="2742"/>
                </a:lnTo>
                <a:lnTo>
                  <a:pt x="10228" y="10223"/>
                </a:lnTo>
                <a:lnTo>
                  <a:pt x="2744" y="21324"/>
                </a:lnTo>
                <a:lnTo>
                  <a:pt x="0" y="34925"/>
                </a:lnTo>
                <a:lnTo>
                  <a:pt x="0" y="174625"/>
                </a:lnTo>
                <a:lnTo>
                  <a:pt x="2744" y="188225"/>
                </a:lnTo>
                <a:lnTo>
                  <a:pt x="10228" y="199326"/>
                </a:lnTo>
                <a:lnTo>
                  <a:pt x="21329" y="206807"/>
                </a:lnTo>
                <a:lnTo>
                  <a:pt x="34925" y="209550"/>
                </a:lnTo>
                <a:lnTo>
                  <a:pt x="595312" y="209550"/>
                </a:lnTo>
                <a:lnTo>
                  <a:pt x="608908" y="206807"/>
                </a:lnTo>
                <a:lnTo>
                  <a:pt x="620009" y="199326"/>
                </a:lnTo>
                <a:lnTo>
                  <a:pt x="627493" y="188225"/>
                </a:lnTo>
                <a:lnTo>
                  <a:pt x="630237" y="174625"/>
                </a:lnTo>
                <a:lnTo>
                  <a:pt x="630237" y="34925"/>
                </a:lnTo>
                <a:lnTo>
                  <a:pt x="627493" y="21324"/>
                </a:lnTo>
                <a:lnTo>
                  <a:pt x="620009" y="10223"/>
                </a:lnTo>
                <a:lnTo>
                  <a:pt x="608908" y="2742"/>
                </a:lnTo>
                <a:lnTo>
                  <a:pt x="595312" y="0"/>
                </a:lnTo>
                <a:close/>
              </a:path>
            </a:pathLst>
          </a:custGeom>
          <a:solidFill>
            <a:srgbClr val="FFFFFF"/>
          </a:solidFill>
        </p:spPr>
        <p:txBody>
          <a:bodyPr wrap="square" lIns="0" tIns="0" rIns="0" bIns="0" rtlCol="0"/>
          <a:lstStyle/>
          <a:p>
            <a:endParaRPr/>
          </a:p>
        </p:txBody>
      </p:sp>
      <p:sp>
        <p:nvSpPr>
          <p:cNvPr id="13" name="object 13"/>
          <p:cNvSpPr txBox="1">
            <a:spLocks noGrp="1"/>
          </p:cNvSpPr>
          <p:nvPr>
            <p:ph type="title"/>
          </p:nvPr>
        </p:nvSpPr>
        <p:spPr>
          <a:xfrm>
            <a:off x="-945013" y="325952"/>
            <a:ext cx="13808978" cy="689932"/>
          </a:xfrm>
          <a:prstGeom prst="rect">
            <a:avLst/>
          </a:prstGeom>
        </p:spPr>
        <p:txBody>
          <a:bodyPr vert="horz" wrap="square" lIns="0" tIns="12700" rIns="0" bIns="0" rtlCol="0" anchor="ctr">
            <a:spAutoFit/>
          </a:bodyPr>
          <a:lstStyle/>
          <a:p>
            <a:pPr marL="425450">
              <a:lnSpc>
                <a:spcPct val="100000"/>
              </a:lnSpc>
              <a:spcBef>
                <a:spcPts val="100"/>
              </a:spcBef>
              <a:tabLst>
                <a:tab pos="1085215" algn="l"/>
                <a:tab pos="7663815" algn="l"/>
              </a:tabLst>
            </a:pPr>
            <a:r>
              <a:rPr dirty="0"/>
              <a:t> 	</a:t>
            </a:r>
            <a:r>
              <a:rPr sz="2800" dirty="0"/>
              <a:t>Etude </a:t>
            </a:r>
            <a:r>
              <a:rPr sz="2800" spc="-5" dirty="0"/>
              <a:t>de </a:t>
            </a:r>
            <a:r>
              <a:rPr sz="2800" dirty="0"/>
              <a:t>la </a:t>
            </a:r>
            <a:r>
              <a:rPr sz="2800" spc="-5" dirty="0"/>
              <a:t>liaison entre caractères</a:t>
            </a:r>
            <a:r>
              <a:rPr sz="2800" spc="-10" dirty="0"/>
              <a:t> </a:t>
            </a:r>
            <a:r>
              <a:rPr sz="2800" dirty="0"/>
              <a:t>quantitatifs	</a:t>
            </a:r>
          </a:p>
        </p:txBody>
      </p:sp>
      <p:sp>
        <p:nvSpPr>
          <p:cNvPr id="14" name="object 14"/>
          <p:cNvSpPr/>
          <p:nvPr/>
        </p:nvSpPr>
        <p:spPr>
          <a:xfrm>
            <a:off x="2081213" y="3003550"/>
            <a:ext cx="630555" cy="209550"/>
          </a:xfrm>
          <a:custGeom>
            <a:avLst/>
            <a:gdLst/>
            <a:ahLst/>
            <a:cxnLst/>
            <a:rect l="l" t="t" r="r" b="b"/>
            <a:pathLst>
              <a:path w="630555" h="209550">
                <a:moveTo>
                  <a:pt x="0" y="34925"/>
                </a:moveTo>
                <a:lnTo>
                  <a:pt x="2744" y="21324"/>
                </a:lnTo>
                <a:lnTo>
                  <a:pt x="10228" y="10223"/>
                </a:lnTo>
                <a:lnTo>
                  <a:pt x="21329" y="2742"/>
                </a:lnTo>
                <a:lnTo>
                  <a:pt x="34925" y="0"/>
                </a:lnTo>
                <a:lnTo>
                  <a:pt x="595312" y="0"/>
                </a:lnTo>
                <a:lnTo>
                  <a:pt x="608908" y="2742"/>
                </a:lnTo>
                <a:lnTo>
                  <a:pt x="620009" y="10223"/>
                </a:lnTo>
                <a:lnTo>
                  <a:pt x="627493" y="21324"/>
                </a:lnTo>
                <a:lnTo>
                  <a:pt x="630237" y="34925"/>
                </a:lnTo>
                <a:lnTo>
                  <a:pt x="630237" y="174625"/>
                </a:lnTo>
                <a:lnTo>
                  <a:pt x="627493" y="188225"/>
                </a:lnTo>
                <a:lnTo>
                  <a:pt x="620009" y="199326"/>
                </a:lnTo>
                <a:lnTo>
                  <a:pt x="608908" y="206807"/>
                </a:lnTo>
                <a:lnTo>
                  <a:pt x="595312" y="209550"/>
                </a:lnTo>
                <a:lnTo>
                  <a:pt x="34925" y="209550"/>
                </a:lnTo>
                <a:lnTo>
                  <a:pt x="21329" y="206807"/>
                </a:lnTo>
                <a:lnTo>
                  <a:pt x="10228" y="199326"/>
                </a:lnTo>
                <a:lnTo>
                  <a:pt x="2744" y="188225"/>
                </a:lnTo>
                <a:lnTo>
                  <a:pt x="0" y="174625"/>
                </a:lnTo>
                <a:lnTo>
                  <a:pt x="0" y="34925"/>
                </a:lnTo>
                <a:close/>
              </a:path>
            </a:pathLst>
          </a:custGeom>
          <a:ln w="3175">
            <a:solidFill>
              <a:srgbClr val="000000"/>
            </a:solidFill>
          </a:ln>
        </p:spPr>
        <p:txBody>
          <a:bodyPr wrap="square" lIns="0" tIns="0" rIns="0" bIns="0" rtlCol="0"/>
          <a:lstStyle/>
          <a:p>
            <a:endParaRPr/>
          </a:p>
        </p:txBody>
      </p:sp>
      <p:sp>
        <p:nvSpPr>
          <p:cNvPr id="15" name="object 15"/>
          <p:cNvSpPr/>
          <p:nvPr/>
        </p:nvSpPr>
        <p:spPr>
          <a:xfrm>
            <a:off x="5959476" y="3003550"/>
            <a:ext cx="612775" cy="209550"/>
          </a:xfrm>
          <a:custGeom>
            <a:avLst/>
            <a:gdLst/>
            <a:ahLst/>
            <a:cxnLst/>
            <a:rect l="l" t="t" r="r" b="b"/>
            <a:pathLst>
              <a:path w="612775" h="209550">
                <a:moveTo>
                  <a:pt x="577850" y="0"/>
                </a:moveTo>
                <a:lnTo>
                  <a:pt x="34925" y="0"/>
                </a:lnTo>
                <a:lnTo>
                  <a:pt x="21324" y="2742"/>
                </a:lnTo>
                <a:lnTo>
                  <a:pt x="10223" y="10223"/>
                </a:lnTo>
                <a:lnTo>
                  <a:pt x="2742" y="21324"/>
                </a:lnTo>
                <a:lnTo>
                  <a:pt x="0" y="34925"/>
                </a:lnTo>
                <a:lnTo>
                  <a:pt x="0" y="174625"/>
                </a:lnTo>
                <a:lnTo>
                  <a:pt x="2742" y="188225"/>
                </a:lnTo>
                <a:lnTo>
                  <a:pt x="10223" y="199326"/>
                </a:lnTo>
                <a:lnTo>
                  <a:pt x="21324" y="206807"/>
                </a:lnTo>
                <a:lnTo>
                  <a:pt x="34925" y="209550"/>
                </a:lnTo>
                <a:lnTo>
                  <a:pt x="577850" y="209550"/>
                </a:lnTo>
                <a:lnTo>
                  <a:pt x="591450" y="206807"/>
                </a:lnTo>
                <a:lnTo>
                  <a:pt x="602551" y="199326"/>
                </a:lnTo>
                <a:lnTo>
                  <a:pt x="610032" y="188225"/>
                </a:lnTo>
                <a:lnTo>
                  <a:pt x="612775" y="174625"/>
                </a:lnTo>
                <a:lnTo>
                  <a:pt x="612775" y="34925"/>
                </a:lnTo>
                <a:lnTo>
                  <a:pt x="610032" y="21324"/>
                </a:lnTo>
                <a:lnTo>
                  <a:pt x="602551" y="10223"/>
                </a:lnTo>
                <a:lnTo>
                  <a:pt x="591450" y="2742"/>
                </a:lnTo>
                <a:lnTo>
                  <a:pt x="577850" y="0"/>
                </a:lnTo>
                <a:close/>
              </a:path>
            </a:pathLst>
          </a:custGeom>
          <a:solidFill>
            <a:srgbClr val="FFFFFF"/>
          </a:solidFill>
        </p:spPr>
        <p:txBody>
          <a:bodyPr wrap="square" lIns="0" tIns="0" rIns="0" bIns="0" rtlCol="0"/>
          <a:lstStyle/>
          <a:p>
            <a:endParaRPr/>
          </a:p>
        </p:txBody>
      </p:sp>
      <p:sp>
        <p:nvSpPr>
          <p:cNvPr id="16" name="object 16"/>
          <p:cNvSpPr/>
          <p:nvPr/>
        </p:nvSpPr>
        <p:spPr>
          <a:xfrm>
            <a:off x="5959476" y="3003550"/>
            <a:ext cx="612775" cy="209550"/>
          </a:xfrm>
          <a:custGeom>
            <a:avLst/>
            <a:gdLst/>
            <a:ahLst/>
            <a:cxnLst/>
            <a:rect l="l" t="t" r="r" b="b"/>
            <a:pathLst>
              <a:path w="612775" h="209550">
                <a:moveTo>
                  <a:pt x="0" y="34925"/>
                </a:moveTo>
                <a:lnTo>
                  <a:pt x="2742" y="21324"/>
                </a:lnTo>
                <a:lnTo>
                  <a:pt x="10223" y="10223"/>
                </a:lnTo>
                <a:lnTo>
                  <a:pt x="21324" y="2742"/>
                </a:lnTo>
                <a:lnTo>
                  <a:pt x="34925" y="0"/>
                </a:lnTo>
                <a:lnTo>
                  <a:pt x="577850" y="0"/>
                </a:lnTo>
                <a:lnTo>
                  <a:pt x="591450" y="2742"/>
                </a:lnTo>
                <a:lnTo>
                  <a:pt x="602551" y="10223"/>
                </a:lnTo>
                <a:lnTo>
                  <a:pt x="610032" y="21324"/>
                </a:lnTo>
                <a:lnTo>
                  <a:pt x="612775" y="34925"/>
                </a:lnTo>
                <a:lnTo>
                  <a:pt x="612775" y="174625"/>
                </a:lnTo>
                <a:lnTo>
                  <a:pt x="610032" y="188225"/>
                </a:lnTo>
                <a:lnTo>
                  <a:pt x="602551" y="199326"/>
                </a:lnTo>
                <a:lnTo>
                  <a:pt x="591450" y="206807"/>
                </a:lnTo>
                <a:lnTo>
                  <a:pt x="577850" y="209550"/>
                </a:lnTo>
                <a:lnTo>
                  <a:pt x="34925" y="209550"/>
                </a:lnTo>
                <a:lnTo>
                  <a:pt x="21324" y="206807"/>
                </a:lnTo>
                <a:lnTo>
                  <a:pt x="10223" y="199326"/>
                </a:lnTo>
                <a:lnTo>
                  <a:pt x="2742" y="188225"/>
                </a:lnTo>
                <a:lnTo>
                  <a:pt x="0" y="174625"/>
                </a:lnTo>
                <a:lnTo>
                  <a:pt x="0" y="34925"/>
                </a:lnTo>
                <a:close/>
              </a:path>
            </a:pathLst>
          </a:custGeom>
          <a:ln w="3175">
            <a:solidFill>
              <a:srgbClr val="000000"/>
            </a:solidFill>
          </a:ln>
        </p:spPr>
        <p:txBody>
          <a:bodyPr wrap="square" lIns="0" tIns="0" rIns="0" bIns="0" rtlCol="0"/>
          <a:lstStyle/>
          <a:p>
            <a:endParaRPr/>
          </a:p>
        </p:txBody>
      </p:sp>
      <p:sp>
        <p:nvSpPr>
          <p:cNvPr id="17" name="object 17"/>
          <p:cNvSpPr txBox="1">
            <a:spLocks noGrp="1"/>
          </p:cNvSpPr>
          <p:nvPr>
            <p:ph type="ftr" sz="quarter" idx="5"/>
          </p:nvPr>
        </p:nvSpPr>
        <p:spPr>
          <a:xfrm>
            <a:off x="3058795" y="6322039"/>
            <a:ext cx="4079875" cy="433070"/>
          </a:xfrm>
          <a:prstGeom prst="rect">
            <a:avLst/>
          </a:prstGeom>
        </p:spPr>
        <p:txBody>
          <a:bodyPr vert="horz" wrap="square" lIns="0" tIns="0" rIns="0" bIns="0" rtlCol="0">
            <a:spAutoFit/>
          </a:bodyPr>
          <a:lstStyle>
            <a:defPPr>
              <a:defRPr lang="fr-FR"/>
            </a:defPPr>
            <a:lvl1pPr marL="0" algn="l" defTabSz="914400" rtl="0" eaLnBrk="1" latinLnBrk="0" hangingPunct="1">
              <a:defRPr sz="1400" b="0" i="0" kern="1200">
                <a:solidFill>
                  <a:srgbClr val="775F54"/>
                </a:solidFill>
                <a:latin typeface="Tw Cen MT"/>
                <a:ea typeface="+mn-ea"/>
                <a:cs typeface="Tw Cen MT"/>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80"/>
              </a:lnSpc>
            </a:pPr>
            <a:r>
              <a:rPr lang="fr-FR" spc="-35"/>
              <a:t>PACES </a:t>
            </a:r>
            <a:r>
              <a:rPr lang="fr-FR"/>
              <a:t>- UFR Médecine – </a:t>
            </a:r>
            <a:r>
              <a:rPr lang="fr-FR" spc="-5"/>
              <a:t>Université </a:t>
            </a:r>
            <a:r>
              <a:rPr lang="fr-FR"/>
              <a:t>Nice-Sophia</a:t>
            </a:r>
            <a:r>
              <a:rPr lang="fr-FR" spc="-55"/>
              <a:t> </a:t>
            </a:r>
            <a:r>
              <a:rPr lang="fr-FR"/>
              <a:t>Antipolis</a:t>
            </a:r>
          </a:p>
          <a:p>
            <a:pPr marL="1270" algn="ctr"/>
            <a:r>
              <a:rPr lang="fr-FR"/>
              <a:t>Année </a:t>
            </a:r>
            <a:r>
              <a:rPr lang="fr-FR" spc="-5"/>
              <a:t>universitaire </a:t>
            </a:r>
            <a:r>
              <a:rPr lang="fr-FR"/>
              <a:t>2018 -</a:t>
            </a:r>
            <a:r>
              <a:rPr lang="fr-FR" spc="-60"/>
              <a:t> </a:t>
            </a:r>
            <a:r>
              <a:rPr lang="fr-FR" spc="5"/>
              <a:t>2019</a:t>
            </a:r>
            <a:endParaRPr spc="5"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774825" y="6318251"/>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4151376" y="1484249"/>
            <a:ext cx="4286250" cy="3048000"/>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2710078" y="4896740"/>
            <a:ext cx="7112000" cy="574675"/>
          </a:xfrm>
          <a:prstGeom prst="rect">
            <a:avLst/>
          </a:prstGeom>
        </p:spPr>
        <p:txBody>
          <a:bodyPr vert="horz" wrap="square" lIns="0" tIns="12700" rIns="0" bIns="0" rtlCol="0">
            <a:spAutoFit/>
          </a:bodyPr>
          <a:lstStyle/>
          <a:p>
            <a:pPr algn="ctr">
              <a:spcBef>
                <a:spcPts val="100"/>
              </a:spcBef>
            </a:pPr>
            <a:r>
              <a:rPr spc="-5" dirty="0">
                <a:latin typeface="Arial"/>
                <a:cs typeface="Arial"/>
              </a:rPr>
              <a:t>La </a:t>
            </a:r>
            <a:r>
              <a:rPr spc="-5" dirty="0">
                <a:solidFill>
                  <a:srgbClr val="006666"/>
                </a:solidFill>
                <a:latin typeface="Arial"/>
                <a:cs typeface="Arial"/>
              </a:rPr>
              <a:t>droite de régression </a:t>
            </a:r>
            <a:r>
              <a:rPr spc="-5" dirty="0">
                <a:latin typeface="Arial"/>
                <a:cs typeface="Arial"/>
              </a:rPr>
              <a:t>permet de visualiser si une des 2 variables</a:t>
            </a:r>
            <a:r>
              <a:rPr spc="150" dirty="0">
                <a:latin typeface="Arial"/>
                <a:cs typeface="Arial"/>
              </a:rPr>
              <a:t> </a:t>
            </a:r>
            <a:r>
              <a:rPr dirty="0">
                <a:latin typeface="Arial"/>
                <a:cs typeface="Arial"/>
              </a:rPr>
              <a:t>est</a:t>
            </a:r>
            <a:endParaRPr>
              <a:latin typeface="Arial"/>
              <a:cs typeface="Arial"/>
            </a:endParaRPr>
          </a:p>
          <a:p>
            <a:pPr algn="ctr">
              <a:lnSpc>
                <a:spcPct val="100000"/>
              </a:lnSpc>
            </a:pPr>
            <a:r>
              <a:rPr spc="-10" dirty="0">
                <a:solidFill>
                  <a:srgbClr val="006666"/>
                </a:solidFill>
                <a:latin typeface="Arial"/>
                <a:cs typeface="Arial"/>
              </a:rPr>
              <a:t>dépendante </a:t>
            </a:r>
            <a:r>
              <a:rPr spc="-5" dirty="0">
                <a:latin typeface="Arial"/>
                <a:cs typeface="Arial"/>
              </a:rPr>
              <a:t>de</a:t>
            </a:r>
            <a:r>
              <a:rPr spc="35" dirty="0">
                <a:latin typeface="Arial"/>
                <a:cs typeface="Arial"/>
              </a:rPr>
              <a:t> </a:t>
            </a:r>
            <a:r>
              <a:rPr spc="-5" dirty="0">
                <a:latin typeface="Arial"/>
                <a:cs typeface="Arial"/>
              </a:rPr>
              <a:t>l’autre..</a:t>
            </a:r>
            <a:endParaRPr>
              <a:latin typeface="Arial"/>
              <a:cs typeface="Arial"/>
            </a:endParaRPr>
          </a:p>
        </p:txBody>
      </p:sp>
      <p:sp>
        <p:nvSpPr>
          <p:cNvPr id="8" name="object 8"/>
          <p:cNvSpPr txBox="1"/>
          <p:nvPr/>
        </p:nvSpPr>
        <p:spPr>
          <a:xfrm>
            <a:off x="1675587" y="117941"/>
            <a:ext cx="6786880" cy="1712647"/>
          </a:xfrm>
          <a:prstGeom prst="rect">
            <a:avLst/>
          </a:prstGeom>
        </p:spPr>
        <p:txBody>
          <a:bodyPr vert="horz" wrap="square" lIns="0" tIns="42544" rIns="0" bIns="0" rtlCol="0">
            <a:spAutoFit/>
          </a:bodyPr>
          <a:lstStyle/>
          <a:p>
            <a:pPr marL="1343025">
              <a:spcBef>
                <a:spcPts val="334"/>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643380">
              <a:spcBef>
                <a:spcPts val="265"/>
              </a:spcBef>
            </a:pPr>
            <a:r>
              <a:rPr b="1" dirty="0">
                <a:latin typeface="Arial"/>
                <a:cs typeface="Arial"/>
              </a:rPr>
              <a:t>Etude </a:t>
            </a:r>
            <a:r>
              <a:rPr b="1" spc="-5" dirty="0">
                <a:latin typeface="Arial"/>
                <a:cs typeface="Arial"/>
              </a:rPr>
              <a:t>de </a:t>
            </a:r>
            <a:r>
              <a:rPr b="1" dirty="0">
                <a:latin typeface="Arial"/>
                <a:cs typeface="Arial"/>
              </a:rPr>
              <a:t>la </a:t>
            </a:r>
            <a:r>
              <a:rPr b="1" spc="-5" dirty="0">
                <a:latin typeface="Arial"/>
                <a:cs typeface="Arial"/>
              </a:rPr>
              <a:t>liaison entre caractères</a:t>
            </a:r>
            <a:r>
              <a:rPr b="1" spc="-10" dirty="0">
                <a:latin typeface="Arial"/>
                <a:cs typeface="Arial"/>
              </a:rPr>
              <a:t> </a:t>
            </a:r>
            <a:r>
              <a:rPr b="1" dirty="0">
                <a:latin typeface="Arial"/>
                <a:cs typeface="Arial"/>
              </a:rPr>
              <a:t>quantitatifs</a:t>
            </a:r>
            <a:endParaRPr>
              <a:latin typeface="Arial"/>
              <a:cs typeface="Arial"/>
            </a:endParaRPr>
          </a:p>
          <a:p>
            <a:pPr>
              <a:spcBef>
                <a:spcPts val="20"/>
              </a:spcBef>
            </a:pPr>
            <a:endParaRPr sz="1550">
              <a:latin typeface="Times New Roman"/>
              <a:cs typeface="Times New Roman"/>
            </a:endParaRPr>
          </a:p>
          <a:p>
            <a:pPr marL="3665854"/>
            <a:r>
              <a:rPr b="1" spc="-5" dirty="0">
                <a:solidFill>
                  <a:srgbClr val="006666"/>
                </a:solidFill>
                <a:latin typeface="Arial"/>
                <a:cs typeface="Arial"/>
              </a:rPr>
              <a:t>Nuages </a:t>
            </a:r>
            <a:r>
              <a:rPr b="1" dirty="0">
                <a:solidFill>
                  <a:srgbClr val="006666"/>
                </a:solidFill>
                <a:latin typeface="Arial"/>
                <a:cs typeface="Arial"/>
              </a:rPr>
              <a:t>de</a:t>
            </a:r>
            <a:r>
              <a:rPr b="1" spc="-15" dirty="0">
                <a:solidFill>
                  <a:srgbClr val="006666"/>
                </a:solidFill>
                <a:latin typeface="Arial"/>
                <a:cs typeface="Arial"/>
              </a:rPr>
              <a:t> </a:t>
            </a:r>
            <a:r>
              <a:rPr b="1" dirty="0">
                <a:solidFill>
                  <a:srgbClr val="006666"/>
                </a:solidFill>
                <a:latin typeface="Arial"/>
                <a:cs typeface="Arial"/>
              </a:rPr>
              <a:t>points</a:t>
            </a:r>
            <a:endParaRPr>
              <a:latin typeface="Arial"/>
              <a:cs typeface="Arial"/>
            </a:endParaRPr>
          </a:p>
          <a:p>
            <a:pPr>
              <a:spcBef>
                <a:spcPts val="10"/>
              </a:spcBef>
            </a:pPr>
            <a:endParaRPr sz="1850">
              <a:latin typeface="Times New Roman"/>
              <a:cs typeface="Times New Roman"/>
            </a:endParaRPr>
          </a:p>
          <a:p>
            <a:pPr marL="12700"/>
            <a:r>
              <a:rPr sz="2000" b="1" dirty="0">
                <a:solidFill>
                  <a:srgbClr val="FFFFFF"/>
                </a:solidFill>
                <a:latin typeface="Arial"/>
                <a:cs typeface="Arial"/>
              </a:rPr>
              <a:t>38</a:t>
            </a:r>
            <a:endParaRPr sz="2000">
              <a:latin typeface="Arial"/>
              <a:cs typeface="Arial"/>
            </a:endParaRPr>
          </a:p>
        </p:txBody>
      </p:sp>
      <p:sp>
        <p:nvSpPr>
          <p:cNvPr id="9" name="object 9"/>
          <p:cNvSpPr/>
          <p:nvPr/>
        </p:nvSpPr>
        <p:spPr>
          <a:xfrm>
            <a:off x="4224402" y="1563750"/>
            <a:ext cx="611505" cy="209550"/>
          </a:xfrm>
          <a:custGeom>
            <a:avLst/>
            <a:gdLst/>
            <a:ahLst/>
            <a:cxnLst/>
            <a:rect l="l" t="t" r="r" b="b"/>
            <a:pathLst>
              <a:path w="611504" h="209550">
                <a:moveTo>
                  <a:pt x="576199" y="0"/>
                </a:moveTo>
                <a:lnTo>
                  <a:pt x="34925" y="0"/>
                </a:lnTo>
                <a:lnTo>
                  <a:pt x="21324" y="2742"/>
                </a:lnTo>
                <a:lnTo>
                  <a:pt x="10223" y="10223"/>
                </a:lnTo>
                <a:lnTo>
                  <a:pt x="2742" y="21324"/>
                </a:lnTo>
                <a:lnTo>
                  <a:pt x="0" y="34925"/>
                </a:lnTo>
                <a:lnTo>
                  <a:pt x="0" y="174498"/>
                </a:lnTo>
                <a:lnTo>
                  <a:pt x="2742" y="188118"/>
                </a:lnTo>
                <a:lnTo>
                  <a:pt x="10223" y="199263"/>
                </a:lnTo>
                <a:lnTo>
                  <a:pt x="21324" y="206787"/>
                </a:lnTo>
                <a:lnTo>
                  <a:pt x="34925" y="209550"/>
                </a:lnTo>
                <a:lnTo>
                  <a:pt x="576199" y="209550"/>
                </a:lnTo>
                <a:lnTo>
                  <a:pt x="589799" y="206787"/>
                </a:lnTo>
                <a:lnTo>
                  <a:pt x="600900" y="199263"/>
                </a:lnTo>
                <a:lnTo>
                  <a:pt x="608381" y="188118"/>
                </a:lnTo>
                <a:lnTo>
                  <a:pt x="611124" y="174498"/>
                </a:lnTo>
                <a:lnTo>
                  <a:pt x="611124" y="34925"/>
                </a:lnTo>
                <a:lnTo>
                  <a:pt x="608381" y="21324"/>
                </a:lnTo>
                <a:lnTo>
                  <a:pt x="600900" y="10223"/>
                </a:lnTo>
                <a:lnTo>
                  <a:pt x="589799" y="2742"/>
                </a:lnTo>
                <a:lnTo>
                  <a:pt x="576199" y="0"/>
                </a:lnTo>
                <a:close/>
              </a:path>
            </a:pathLst>
          </a:custGeom>
          <a:solidFill>
            <a:srgbClr val="FFFFFF"/>
          </a:solidFill>
        </p:spPr>
        <p:txBody>
          <a:bodyPr wrap="square" lIns="0" tIns="0" rIns="0" bIns="0" rtlCol="0"/>
          <a:lstStyle/>
          <a:p>
            <a:endParaRPr/>
          </a:p>
        </p:txBody>
      </p:sp>
      <p:sp>
        <p:nvSpPr>
          <p:cNvPr id="10" name="object 10"/>
          <p:cNvSpPr/>
          <p:nvPr/>
        </p:nvSpPr>
        <p:spPr>
          <a:xfrm>
            <a:off x="4224402" y="1563750"/>
            <a:ext cx="611505" cy="209550"/>
          </a:xfrm>
          <a:custGeom>
            <a:avLst/>
            <a:gdLst/>
            <a:ahLst/>
            <a:cxnLst/>
            <a:rect l="l" t="t" r="r" b="b"/>
            <a:pathLst>
              <a:path w="611504" h="209550">
                <a:moveTo>
                  <a:pt x="0" y="34925"/>
                </a:moveTo>
                <a:lnTo>
                  <a:pt x="2742" y="21324"/>
                </a:lnTo>
                <a:lnTo>
                  <a:pt x="10223" y="10223"/>
                </a:lnTo>
                <a:lnTo>
                  <a:pt x="21324" y="2742"/>
                </a:lnTo>
                <a:lnTo>
                  <a:pt x="34925" y="0"/>
                </a:lnTo>
                <a:lnTo>
                  <a:pt x="576199" y="0"/>
                </a:lnTo>
                <a:lnTo>
                  <a:pt x="589799" y="2742"/>
                </a:lnTo>
                <a:lnTo>
                  <a:pt x="600900" y="10223"/>
                </a:lnTo>
                <a:lnTo>
                  <a:pt x="608381" y="21324"/>
                </a:lnTo>
                <a:lnTo>
                  <a:pt x="611124" y="34925"/>
                </a:lnTo>
                <a:lnTo>
                  <a:pt x="611124" y="174498"/>
                </a:lnTo>
                <a:lnTo>
                  <a:pt x="608381" y="188118"/>
                </a:lnTo>
                <a:lnTo>
                  <a:pt x="600900" y="199262"/>
                </a:lnTo>
                <a:lnTo>
                  <a:pt x="589799" y="206787"/>
                </a:lnTo>
                <a:lnTo>
                  <a:pt x="576199" y="209550"/>
                </a:lnTo>
                <a:lnTo>
                  <a:pt x="34925" y="209550"/>
                </a:lnTo>
                <a:lnTo>
                  <a:pt x="21324" y="206787"/>
                </a:lnTo>
                <a:lnTo>
                  <a:pt x="10223" y="199263"/>
                </a:lnTo>
                <a:lnTo>
                  <a:pt x="2742" y="188118"/>
                </a:lnTo>
                <a:lnTo>
                  <a:pt x="0" y="174498"/>
                </a:lnTo>
                <a:lnTo>
                  <a:pt x="0" y="34925"/>
                </a:lnTo>
                <a:close/>
              </a:path>
            </a:pathLst>
          </a:custGeom>
          <a:ln w="3175">
            <a:solidFill>
              <a:srgbClr val="000000"/>
            </a:solidFill>
          </a:ln>
        </p:spPr>
        <p:txBody>
          <a:bodyPr wrap="square" lIns="0" tIns="0" rIns="0" bIns="0" rtlCol="0"/>
          <a:lstStyle/>
          <a:p>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39</a:t>
            </a:r>
            <a:endParaRPr sz="2000">
              <a:latin typeface="Arial"/>
              <a:cs typeface="Arial"/>
            </a:endParaRPr>
          </a:p>
        </p:txBody>
      </p:sp>
      <p:sp>
        <p:nvSpPr>
          <p:cNvPr id="3" name="object 3"/>
          <p:cNvSpPr txBox="1"/>
          <p:nvPr/>
        </p:nvSpPr>
        <p:spPr>
          <a:xfrm>
            <a:off x="1853590" y="5185613"/>
            <a:ext cx="8126730" cy="848994"/>
          </a:xfrm>
          <a:prstGeom prst="rect">
            <a:avLst/>
          </a:prstGeom>
        </p:spPr>
        <p:txBody>
          <a:bodyPr vert="horz" wrap="square" lIns="0" tIns="12700" rIns="0" bIns="0" rtlCol="0">
            <a:spAutoFit/>
          </a:bodyPr>
          <a:lstStyle/>
          <a:p>
            <a:pPr marL="426720" algn="ctr">
              <a:spcBef>
                <a:spcPts val="100"/>
              </a:spcBef>
            </a:pPr>
            <a:r>
              <a:rPr b="1" spc="-5" dirty="0">
                <a:solidFill>
                  <a:srgbClr val="006666"/>
                </a:solidFill>
                <a:latin typeface="Arial"/>
                <a:cs typeface="Arial"/>
              </a:rPr>
              <a:t>Droite </a:t>
            </a:r>
            <a:r>
              <a:rPr b="1" dirty="0">
                <a:solidFill>
                  <a:srgbClr val="006666"/>
                </a:solidFill>
                <a:latin typeface="Arial"/>
                <a:cs typeface="Arial"/>
              </a:rPr>
              <a:t>de</a:t>
            </a:r>
            <a:r>
              <a:rPr b="1" spc="-15" dirty="0">
                <a:solidFill>
                  <a:srgbClr val="006666"/>
                </a:solidFill>
                <a:latin typeface="Arial"/>
                <a:cs typeface="Arial"/>
              </a:rPr>
              <a:t> </a:t>
            </a:r>
            <a:r>
              <a:rPr b="1" spc="-5" dirty="0">
                <a:solidFill>
                  <a:srgbClr val="006666"/>
                </a:solidFill>
                <a:latin typeface="Arial"/>
                <a:cs typeface="Arial"/>
              </a:rPr>
              <a:t>régression:</a:t>
            </a:r>
            <a:endParaRPr>
              <a:latin typeface="Arial"/>
              <a:cs typeface="Arial"/>
            </a:endParaRPr>
          </a:p>
          <a:p>
            <a:pPr marL="12700"/>
            <a:r>
              <a:rPr b="1" u="heavy" spc="-5" dirty="0">
                <a:solidFill>
                  <a:srgbClr val="006666"/>
                </a:solidFill>
                <a:uFill>
                  <a:solidFill>
                    <a:srgbClr val="006666"/>
                  </a:solidFill>
                </a:uFill>
                <a:latin typeface="Arial"/>
                <a:cs typeface="Arial"/>
              </a:rPr>
              <a:t>Droite des </a:t>
            </a:r>
            <a:r>
              <a:rPr b="1" u="heavy" dirty="0">
                <a:solidFill>
                  <a:srgbClr val="006666"/>
                </a:solidFill>
                <a:uFill>
                  <a:solidFill>
                    <a:srgbClr val="006666"/>
                  </a:solidFill>
                </a:uFill>
                <a:latin typeface="Arial"/>
                <a:cs typeface="Arial"/>
              </a:rPr>
              <a:t>moindres </a:t>
            </a:r>
            <a:r>
              <a:rPr b="1" u="heavy" spc="-5" dirty="0">
                <a:solidFill>
                  <a:srgbClr val="006666"/>
                </a:solidFill>
                <a:uFill>
                  <a:solidFill>
                    <a:srgbClr val="006666"/>
                  </a:solidFill>
                </a:uFill>
                <a:latin typeface="Arial"/>
                <a:cs typeface="Arial"/>
              </a:rPr>
              <a:t>carrés</a:t>
            </a:r>
            <a:r>
              <a:rPr b="1" u="heavy" spc="-5" dirty="0">
                <a:uFill>
                  <a:solidFill>
                    <a:srgbClr val="006666"/>
                  </a:solidFill>
                </a:uFill>
                <a:latin typeface="Arial"/>
                <a:cs typeface="Arial"/>
              </a:rPr>
              <a:t>,</a:t>
            </a:r>
            <a:r>
              <a:rPr b="1" spc="-5" dirty="0">
                <a:latin typeface="Arial"/>
                <a:cs typeface="Arial"/>
              </a:rPr>
              <a:t> </a:t>
            </a:r>
            <a:r>
              <a:rPr spc="-5" dirty="0">
                <a:latin typeface="Arial"/>
                <a:cs typeface="Arial"/>
              </a:rPr>
              <a:t>passe au «plus près» de chaque point du</a:t>
            </a:r>
            <a:r>
              <a:rPr spc="110" dirty="0">
                <a:latin typeface="Arial"/>
                <a:cs typeface="Arial"/>
              </a:rPr>
              <a:t> </a:t>
            </a:r>
            <a:r>
              <a:rPr spc="-5" dirty="0">
                <a:latin typeface="Arial"/>
                <a:cs typeface="Arial"/>
              </a:rPr>
              <a:t>graphe.</a:t>
            </a:r>
            <a:endParaRPr>
              <a:latin typeface="Arial"/>
              <a:cs typeface="Arial"/>
            </a:endParaRPr>
          </a:p>
          <a:p>
            <a:pPr marL="429259" algn="ctr"/>
            <a:r>
              <a:rPr spc="-5" dirty="0">
                <a:latin typeface="Arial"/>
                <a:cs typeface="Arial"/>
              </a:rPr>
              <a:t>Dans ce cours, on ne parle que de </a:t>
            </a:r>
            <a:r>
              <a:rPr b="1" spc="-5" dirty="0">
                <a:solidFill>
                  <a:srgbClr val="006666"/>
                </a:solidFill>
                <a:latin typeface="Arial"/>
                <a:cs typeface="Arial"/>
              </a:rPr>
              <a:t>régression</a:t>
            </a:r>
            <a:r>
              <a:rPr b="1" spc="70" dirty="0">
                <a:solidFill>
                  <a:srgbClr val="006666"/>
                </a:solidFill>
                <a:latin typeface="Arial"/>
                <a:cs typeface="Arial"/>
              </a:rPr>
              <a:t> </a:t>
            </a:r>
            <a:r>
              <a:rPr b="1" spc="-5" dirty="0">
                <a:solidFill>
                  <a:srgbClr val="006666"/>
                </a:solidFill>
                <a:latin typeface="Arial"/>
                <a:cs typeface="Arial"/>
              </a:rPr>
              <a:t>linéaire</a:t>
            </a:r>
            <a:r>
              <a:rPr spc="-5" dirty="0">
                <a:latin typeface="Arial"/>
                <a:cs typeface="Arial"/>
              </a:rPr>
              <a:t>.</a:t>
            </a:r>
            <a:endParaRPr>
              <a:latin typeface="Arial"/>
              <a:cs typeface="Arial"/>
            </a:endParaRPr>
          </a:p>
        </p:txBody>
      </p:sp>
      <p:sp>
        <p:nvSpPr>
          <p:cNvPr id="4" name="object 4"/>
          <p:cNvSpPr/>
          <p:nvPr/>
        </p:nvSpPr>
        <p:spPr>
          <a:xfrm>
            <a:off x="4682364" y="1992377"/>
            <a:ext cx="424815" cy="180975"/>
          </a:xfrm>
          <a:custGeom>
            <a:avLst/>
            <a:gdLst/>
            <a:ahLst/>
            <a:cxnLst/>
            <a:rect l="l" t="t" r="r" b="b"/>
            <a:pathLst>
              <a:path w="424814" h="180975">
                <a:moveTo>
                  <a:pt x="298831" y="0"/>
                </a:moveTo>
                <a:lnTo>
                  <a:pt x="298831" y="45212"/>
                </a:lnTo>
                <a:lnTo>
                  <a:pt x="0" y="45212"/>
                </a:lnTo>
                <a:lnTo>
                  <a:pt x="0" y="135636"/>
                </a:lnTo>
                <a:lnTo>
                  <a:pt x="298831" y="135636"/>
                </a:lnTo>
                <a:lnTo>
                  <a:pt x="298831" y="180975"/>
                </a:lnTo>
                <a:lnTo>
                  <a:pt x="424688" y="90424"/>
                </a:lnTo>
                <a:lnTo>
                  <a:pt x="298831" y="0"/>
                </a:lnTo>
                <a:close/>
              </a:path>
            </a:pathLst>
          </a:custGeom>
          <a:solidFill>
            <a:srgbClr val="006666"/>
          </a:solidFill>
        </p:spPr>
        <p:txBody>
          <a:bodyPr wrap="square" lIns="0" tIns="0" rIns="0" bIns="0" rtlCol="0"/>
          <a:lstStyle/>
          <a:p>
            <a:endParaRPr/>
          </a:p>
        </p:txBody>
      </p:sp>
      <p:sp>
        <p:nvSpPr>
          <p:cNvPr id="5" name="object 5"/>
          <p:cNvSpPr/>
          <p:nvPr/>
        </p:nvSpPr>
        <p:spPr>
          <a:xfrm>
            <a:off x="4650972" y="2037525"/>
            <a:ext cx="0" cy="90805"/>
          </a:xfrm>
          <a:custGeom>
            <a:avLst/>
            <a:gdLst/>
            <a:ahLst/>
            <a:cxnLst/>
            <a:rect l="l" t="t" r="r" b="b"/>
            <a:pathLst>
              <a:path h="90805">
                <a:moveTo>
                  <a:pt x="0" y="0"/>
                </a:moveTo>
                <a:lnTo>
                  <a:pt x="0" y="90487"/>
                </a:lnTo>
              </a:path>
            </a:pathLst>
          </a:custGeom>
          <a:ln w="31452">
            <a:solidFill>
              <a:srgbClr val="006666"/>
            </a:solidFill>
          </a:ln>
        </p:spPr>
        <p:txBody>
          <a:bodyPr wrap="square" lIns="0" tIns="0" rIns="0" bIns="0" rtlCol="0"/>
          <a:lstStyle/>
          <a:p>
            <a:endParaRPr/>
          </a:p>
        </p:txBody>
      </p:sp>
      <p:sp>
        <p:nvSpPr>
          <p:cNvPr id="6" name="object 6"/>
          <p:cNvSpPr/>
          <p:nvPr/>
        </p:nvSpPr>
        <p:spPr>
          <a:xfrm>
            <a:off x="4603751" y="2037525"/>
            <a:ext cx="15875" cy="90805"/>
          </a:xfrm>
          <a:custGeom>
            <a:avLst/>
            <a:gdLst/>
            <a:ahLst/>
            <a:cxnLst/>
            <a:rect l="l" t="t" r="r" b="b"/>
            <a:pathLst>
              <a:path w="15875" h="90805">
                <a:moveTo>
                  <a:pt x="0" y="90487"/>
                </a:moveTo>
                <a:lnTo>
                  <a:pt x="15726" y="90487"/>
                </a:lnTo>
                <a:lnTo>
                  <a:pt x="15726" y="0"/>
                </a:lnTo>
                <a:lnTo>
                  <a:pt x="0" y="0"/>
                </a:lnTo>
                <a:lnTo>
                  <a:pt x="0" y="90487"/>
                </a:lnTo>
                <a:close/>
              </a:path>
            </a:pathLst>
          </a:custGeom>
          <a:solidFill>
            <a:srgbClr val="006666"/>
          </a:solidFill>
        </p:spPr>
        <p:txBody>
          <a:bodyPr wrap="square" lIns="0" tIns="0" rIns="0" bIns="0" rtlCol="0"/>
          <a:lstStyle/>
          <a:p>
            <a:endParaRPr/>
          </a:p>
        </p:txBody>
      </p:sp>
      <p:sp>
        <p:nvSpPr>
          <p:cNvPr id="7" name="object 7"/>
          <p:cNvSpPr/>
          <p:nvPr/>
        </p:nvSpPr>
        <p:spPr>
          <a:xfrm>
            <a:off x="4682364" y="1992377"/>
            <a:ext cx="424815" cy="180975"/>
          </a:xfrm>
          <a:custGeom>
            <a:avLst/>
            <a:gdLst/>
            <a:ahLst/>
            <a:cxnLst/>
            <a:rect l="l" t="t" r="r" b="b"/>
            <a:pathLst>
              <a:path w="424814" h="180975">
                <a:moveTo>
                  <a:pt x="298831" y="0"/>
                </a:moveTo>
                <a:lnTo>
                  <a:pt x="298831" y="45212"/>
                </a:lnTo>
                <a:lnTo>
                  <a:pt x="0" y="45212"/>
                </a:lnTo>
                <a:lnTo>
                  <a:pt x="0" y="135636"/>
                </a:lnTo>
                <a:lnTo>
                  <a:pt x="298831" y="135636"/>
                </a:lnTo>
                <a:lnTo>
                  <a:pt x="298831" y="180975"/>
                </a:lnTo>
                <a:lnTo>
                  <a:pt x="424688" y="90424"/>
                </a:lnTo>
                <a:lnTo>
                  <a:pt x="298831" y="0"/>
                </a:lnTo>
                <a:close/>
              </a:path>
            </a:pathLst>
          </a:custGeom>
          <a:ln w="9525">
            <a:solidFill>
              <a:srgbClr val="000000"/>
            </a:solidFill>
          </a:ln>
        </p:spPr>
        <p:txBody>
          <a:bodyPr wrap="square" lIns="0" tIns="0" rIns="0" bIns="0" rtlCol="0"/>
          <a:lstStyle/>
          <a:p>
            <a:endParaRPr/>
          </a:p>
        </p:txBody>
      </p:sp>
      <p:sp>
        <p:nvSpPr>
          <p:cNvPr id="8" name="object 8"/>
          <p:cNvSpPr/>
          <p:nvPr/>
        </p:nvSpPr>
        <p:spPr>
          <a:xfrm>
            <a:off x="4635245" y="2037525"/>
            <a:ext cx="31750" cy="90805"/>
          </a:xfrm>
          <a:custGeom>
            <a:avLst/>
            <a:gdLst/>
            <a:ahLst/>
            <a:cxnLst/>
            <a:rect l="l" t="t" r="r" b="b"/>
            <a:pathLst>
              <a:path w="31750" h="90805">
                <a:moveTo>
                  <a:pt x="0" y="90487"/>
                </a:moveTo>
                <a:lnTo>
                  <a:pt x="31452" y="90487"/>
                </a:lnTo>
                <a:lnTo>
                  <a:pt x="31452" y="0"/>
                </a:lnTo>
                <a:lnTo>
                  <a:pt x="0" y="0"/>
                </a:lnTo>
                <a:lnTo>
                  <a:pt x="0" y="90487"/>
                </a:lnTo>
                <a:close/>
              </a:path>
            </a:pathLst>
          </a:custGeom>
          <a:ln w="9525">
            <a:solidFill>
              <a:srgbClr val="000000"/>
            </a:solidFill>
          </a:ln>
        </p:spPr>
        <p:txBody>
          <a:bodyPr wrap="square" lIns="0" tIns="0" rIns="0" bIns="0" rtlCol="0"/>
          <a:lstStyle/>
          <a:p>
            <a:endParaRPr/>
          </a:p>
        </p:txBody>
      </p:sp>
      <p:sp>
        <p:nvSpPr>
          <p:cNvPr id="9" name="object 9"/>
          <p:cNvSpPr/>
          <p:nvPr/>
        </p:nvSpPr>
        <p:spPr>
          <a:xfrm>
            <a:off x="4598987" y="2032761"/>
            <a:ext cx="25400" cy="100330"/>
          </a:xfrm>
          <a:custGeom>
            <a:avLst/>
            <a:gdLst/>
            <a:ahLst/>
            <a:cxnLst/>
            <a:rect l="l" t="t" r="r" b="b"/>
            <a:pathLst>
              <a:path w="25400" h="100330">
                <a:moveTo>
                  <a:pt x="0" y="100012"/>
                </a:moveTo>
                <a:lnTo>
                  <a:pt x="25251" y="100012"/>
                </a:lnTo>
                <a:lnTo>
                  <a:pt x="25251" y="0"/>
                </a:lnTo>
                <a:lnTo>
                  <a:pt x="0" y="0"/>
                </a:lnTo>
                <a:lnTo>
                  <a:pt x="0" y="100012"/>
                </a:lnTo>
                <a:close/>
              </a:path>
            </a:pathLst>
          </a:custGeom>
          <a:solidFill>
            <a:srgbClr val="000000"/>
          </a:solidFill>
        </p:spPr>
        <p:txBody>
          <a:bodyPr wrap="square" lIns="0" tIns="0" rIns="0" bIns="0" rtlCol="0"/>
          <a:lstStyle/>
          <a:p>
            <a:endParaRPr/>
          </a:p>
        </p:txBody>
      </p:sp>
      <p:sp>
        <p:nvSpPr>
          <p:cNvPr id="12" name="object 12"/>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3" name="object 13"/>
          <p:cNvSpPr/>
          <p:nvPr/>
        </p:nvSpPr>
        <p:spPr>
          <a:xfrm>
            <a:off x="3535427" y="2828925"/>
            <a:ext cx="1905" cy="2125980"/>
          </a:xfrm>
          <a:custGeom>
            <a:avLst/>
            <a:gdLst/>
            <a:ahLst/>
            <a:cxnLst/>
            <a:rect l="l" t="t" r="r" b="b"/>
            <a:pathLst>
              <a:path w="1905" h="2125979">
                <a:moveTo>
                  <a:pt x="0" y="0"/>
                </a:moveTo>
                <a:lnTo>
                  <a:pt x="1524" y="2125599"/>
                </a:lnTo>
              </a:path>
            </a:pathLst>
          </a:custGeom>
          <a:ln w="20637">
            <a:solidFill>
              <a:srgbClr val="000000"/>
            </a:solidFill>
          </a:ln>
        </p:spPr>
        <p:txBody>
          <a:bodyPr wrap="square" lIns="0" tIns="0" rIns="0" bIns="0" rtlCol="0"/>
          <a:lstStyle/>
          <a:p>
            <a:endParaRPr/>
          </a:p>
        </p:txBody>
      </p:sp>
      <p:sp>
        <p:nvSpPr>
          <p:cNvPr id="14" name="object 14"/>
          <p:cNvSpPr/>
          <p:nvPr/>
        </p:nvSpPr>
        <p:spPr>
          <a:xfrm>
            <a:off x="3116325" y="4768850"/>
            <a:ext cx="5904230" cy="0"/>
          </a:xfrm>
          <a:custGeom>
            <a:avLst/>
            <a:gdLst/>
            <a:ahLst/>
            <a:cxnLst/>
            <a:rect l="l" t="t" r="r" b="b"/>
            <a:pathLst>
              <a:path w="5904230">
                <a:moveTo>
                  <a:pt x="0" y="0"/>
                </a:moveTo>
                <a:lnTo>
                  <a:pt x="5903849" y="0"/>
                </a:lnTo>
              </a:path>
            </a:pathLst>
          </a:custGeom>
          <a:ln w="20637">
            <a:solidFill>
              <a:srgbClr val="000000"/>
            </a:solidFill>
          </a:ln>
        </p:spPr>
        <p:txBody>
          <a:bodyPr wrap="square" lIns="0" tIns="0" rIns="0" bIns="0" rtlCol="0"/>
          <a:lstStyle/>
          <a:p>
            <a:endParaRPr/>
          </a:p>
        </p:txBody>
      </p:sp>
      <p:sp>
        <p:nvSpPr>
          <p:cNvPr id="15" name="object 15"/>
          <p:cNvSpPr txBox="1"/>
          <p:nvPr/>
        </p:nvSpPr>
        <p:spPr>
          <a:xfrm>
            <a:off x="3192908" y="4416044"/>
            <a:ext cx="241935" cy="258404"/>
          </a:xfrm>
          <a:prstGeom prst="rect">
            <a:avLst/>
          </a:prstGeom>
        </p:spPr>
        <p:txBody>
          <a:bodyPr vert="horz" wrap="square" lIns="0" tIns="12065" rIns="0" bIns="0" rtlCol="0">
            <a:spAutoFit/>
          </a:bodyPr>
          <a:lstStyle/>
          <a:p>
            <a:pPr marL="12700">
              <a:spcBef>
                <a:spcPts val="95"/>
              </a:spcBef>
            </a:pPr>
            <a:r>
              <a:rPr sz="1600" b="1" spc="-45" dirty="0">
                <a:latin typeface="Arial"/>
                <a:cs typeface="Arial"/>
              </a:rPr>
              <a:t>y1</a:t>
            </a:r>
            <a:endParaRPr sz="1600">
              <a:latin typeface="Arial"/>
              <a:cs typeface="Arial"/>
            </a:endParaRPr>
          </a:p>
        </p:txBody>
      </p:sp>
      <p:sp>
        <p:nvSpPr>
          <p:cNvPr id="16" name="object 16"/>
          <p:cNvSpPr txBox="1"/>
          <p:nvPr/>
        </p:nvSpPr>
        <p:spPr>
          <a:xfrm>
            <a:off x="3192908" y="3441091"/>
            <a:ext cx="241935" cy="731675"/>
          </a:xfrm>
          <a:prstGeom prst="rect">
            <a:avLst/>
          </a:prstGeom>
        </p:spPr>
        <p:txBody>
          <a:bodyPr vert="horz" wrap="square" lIns="0" tIns="12700" rIns="0" bIns="0" rtlCol="0">
            <a:spAutoFit/>
          </a:bodyPr>
          <a:lstStyle/>
          <a:p>
            <a:pPr marL="12700" marR="5080">
              <a:lnSpc>
                <a:spcPct val="156400"/>
              </a:lnSpc>
              <a:spcBef>
                <a:spcPts val="100"/>
              </a:spcBef>
            </a:pPr>
            <a:r>
              <a:rPr sz="1600" b="1" spc="-45" dirty="0">
                <a:latin typeface="Arial"/>
                <a:cs typeface="Arial"/>
              </a:rPr>
              <a:t>y3  y2</a:t>
            </a:r>
            <a:endParaRPr sz="1600">
              <a:latin typeface="Arial"/>
              <a:cs typeface="Arial"/>
            </a:endParaRPr>
          </a:p>
        </p:txBody>
      </p:sp>
      <p:sp>
        <p:nvSpPr>
          <p:cNvPr id="17" name="object 17"/>
          <p:cNvSpPr txBox="1"/>
          <p:nvPr/>
        </p:nvSpPr>
        <p:spPr>
          <a:xfrm>
            <a:off x="3192908" y="2896361"/>
            <a:ext cx="253365" cy="258404"/>
          </a:xfrm>
          <a:prstGeom prst="rect">
            <a:avLst/>
          </a:prstGeom>
        </p:spPr>
        <p:txBody>
          <a:bodyPr vert="horz" wrap="square" lIns="0" tIns="12065" rIns="0" bIns="0" rtlCol="0">
            <a:spAutoFit/>
          </a:bodyPr>
          <a:lstStyle/>
          <a:p>
            <a:pPr marL="12700">
              <a:spcBef>
                <a:spcPts val="95"/>
              </a:spcBef>
            </a:pPr>
            <a:r>
              <a:rPr sz="1600" b="1" spc="-45" dirty="0">
                <a:latin typeface="Arial"/>
                <a:cs typeface="Arial"/>
              </a:rPr>
              <a:t>yn</a:t>
            </a:r>
            <a:endParaRPr sz="1600">
              <a:latin typeface="Arial"/>
              <a:cs typeface="Arial"/>
            </a:endParaRPr>
          </a:p>
        </p:txBody>
      </p:sp>
      <p:sp>
        <p:nvSpPr>
          <p:cNvPr id="18" name="object 18"/>
          <p:cNvSpPr/>
          <p:nvPr/>
        </p:nvSpPr>
        <p:spPr>
          <a:xfrm>
            <a:off x="3521075" y="4546601"/>
            <a:ext cx="793750" cy="1905"/>
          </a:xfrm>
          <a:custGeom>
            <a:avLst/>
            <a:gdLst/>
            <a:ahLst/>
            <a:cxnLst/>
            <a:rect l="l" t="t" r="r" b="b"/>
            <a:pathLst>
              <a:path w="793750" h="1904">
                <a:moveTo>
                  <a:pt x="0" y="0"/>
                </a:moveTo>
                <a:lnTo>
                  <a:pt x="793750" y="1524"/>
                </a:lnTo>
              </a:path>
            </a:pathLst>
          </a:custGeom>
          <a:ln w="3175">
            <a:solidFill>
              <a:srgbClr val="000000"/>
            </a:solidFill>
            <a:prstDash val="sysDot"/>
          </a:ln>
        </p:spPr>
        <p:txBody>
          <a:bodyPr wrap="square" lIns="0" tIns="0" rIns="0" bIns="0" rtlCol="0"/>
          <a:lstStyle/>
          <a:p>
            <a:endParaRPr/>
          </a:p>
        </p:txBody>
      </p:sp>
      <p:sp>
        <p:nvSpPr>
          <p:cNvPr id="19" name="object 19"/>
          <p:cNvSpPr/>
          <p:nvPr/>
        </p:nvSpPr>
        <p:spPr>
          <a:xfrm>
            <a:off x="4314826" y="4538598"/>
            <a:ext cx="1905" cy="265430"/>
          </a:xfrm>
          <a:custGeom>
            <a:avLst/>
            <a:gdLst/>
            <a:ahLst/>
            <a:cxnLst/>
            <a:rect l="l" t="t" r="r" b="b"/>
            <a:pathLst>
              <a:path w="1905" h="265429">
                <a:moveTo>
                  <a:pt x="0" y="265175"/>
                </a:moveTo>
                <a:lnTo>
                  <a:pt x="1650" y="0"/>
                </a:lnTo>
              </a:path>
            </a:pathLst>
          </a:custGeom>
          <a:ln w="3175">
            <a:solidFill>
              <a:srgbClr val="000000"/>
            </a:solidFill>
            <a:prstDash val="sysDot"/>
          </a:ln>
        </p:spPr>
        <p:txBody>
          <a:bodyPr wrap="square" lIns="0" tIns="0" rIns="0" bIns="0" rtlCol="0"/>
          <a:lstStyle/>
          <a:p>
            <a:endParaRPr/>
          </a:p>
        </p:txBody>
      </p:sp>
      <p:sp>
        <p:nvSpPr>
          <p:cNvPr id="20" name="object 20"/>
          <p:cNvSpPr/>
          <p:nvPr/>
        </p:nvSpPr>
        <p:spPr>
          <a:xfrm>
            <a:off x="3535427" y="4005199"/>
            <a:ext cx="1862455" cy="1905"/>
          </a:xfrm>
          <a:custGeom>
            <a:avLst/>
            <a:gdLst/>
            <a:ahLst/>
            <a:cxnLst/>
            <a:rect l="l" t="t" r="r" b="b"/>
            <a:pathLst>
              <a:path w="1862454" h="1904">
                <a:moveTo>
                  <a:pt x="0" y="0"/>
                </a:moveTo>
                <a:lnTo>
                  <a:pt x="1862074" y="1650"/>
                </a:lnTo>
              </a:path>
            </a:pathLst>
          </a:custGeom>
          <a:ln w="3175">
            <a:solidFill>
              <a:srgbClr val="000000"/>
            </a:solidFill>
            <a:prstDash val="sysDot"/>
          </a:ln>
        </p:spPr>
        <p:txBody>
          <a:bodyPr wrap="square" lIns="0" tIns="0" rIns="0" bIns="0" rtlCol="0"/>
          <a:lstStyle/>
          <a:p>
            <a:endParaRPr/>
          </a:p>
        </p:txBody>
      </p:sp>
      <p:sp>
        <p:nvSpPr>
          <p:cNvPr id="21" name="object 21"/>
          <p:cNvSpPr/>
          <p:nvPr/>
        </p:nvSpPr>
        <p:spPr>
          <a:xfrm>
            <a:off x="5399151" y="4043298"/>
            <a:ext cx="11430" cy="760730"/>
          </a:xfrm>
          <a:custGeom>
            <a:avLst/>
            <a:gdLst/>
            <a:ahLst/>
            <a:cxnLst/>
            <a:rect l="l" t="t" r="r" b="b"/>
            <a:pathLst>
              <a:path w="11429" h="760729">
                <a:moveTo>
                  <a:pt x="11049" y="0"/>
                </a:moveTo>
                <a:lnTo>
                  <a:pt x="0" y="760476"/>
                </a:lnTo>
              </a:path>
            </a:pathLst>
          </a:custGeom>
          <a:ln w="3175">
            <a:solidFill>
              <a:srgbClr val="000000"/>
            </a:solidFill>
            <a:prstDash val="sysDot"/>
          </a:ln>
        </p:spPr>
        <p:txBody>
          <a:bodyPr wrap="square" lIns="0" tIns="0" rIns="0" bIns="0" rtlCol="0"/>
          <a:lstStyle/>
          <a:p>
            <a:endParaRPr/>
          </a:p>
        </p:txBody>
      </p:sp>
      <p:sp>
        <p:nvSpPr>
          <p:cNvPr id="22" name="object 22"/>
          <p:cNvSpPr/>
          <p:nvPr/>
        </p:nvSpPr>
        <p:spPr>
          <a:xfrm>
            <a:off x="3521076" y="3859277"/>
            <a:ext cx="2821305" cy="1905"/>
          </a:xfrm>
          <a:custGeom>
            <a:avLst/>
            <a:gdLst/>
            <a:ahLst/>
            <a:cxnLst/>
            <a:rect l="l" t="t" r="r" b="b"/>
            <a:pathLst>
              <a:path w="2821304" h="1904">
                <a:moveTo>
                  <a:pt x="0" y="0"/>
                </a:moveTo>
                <a:lnTo>
                  <a:pt x="2821051" y="1524"/>
                </a:lnTo>
              </a:path>
            </a:pathLst>
          </a:custGeom>
          <a:ln w="3175">
            <a:solidFill>
              <a:srgbClr val="000000"/>
            </a:solidFill>
            <a:prstDash val="sysDot"/>
          </a:ln>
        </p:spPr>
        <p:txBody>
          <a:bodyPr wrap="square" lIns="0" tIns="0" rIns="0" bIns="0" rtlCol="0"/>
          <a:lstStyle/>
          <a:p>
            <a:endParaRPr/>
          </a:p>
        </p:txBody>
      </p:sp>
      <p:sp>
        <p:nvSpPr>
          <p:cNvPr id="23" name="object 23"/>
          <p:cNvSpPr/>
          <p:nvPr/>
        </p:nvSpPr>
        <p:spPr>
          <a:xfrm>
            <a:off x="6334126" y="3829050"/>
            <a:ext cx="8255" cy="965200"/>
          </a:xfrm>
          <a:custGeom>
            <a:avLst/>
            <a:gdLst/>
            <a:ahLst/>
            <a:cxnLst/>
            <a:rect l="l" t="t" r="r" b="b"/>
            <a:pathLst>
              <a:path w="8254" h="965200">
                <a:moveTo>
                  <a:pt x="0" y="0"/>
                </a:moveTo>
                <a:lnTo>
                  <a:pt x="8000" y="965200"/>
                </a:lnTo>
              </a:path>
            </a:pathLst>
          </a:custGeom>
          <a:ln w="3175">
            <a:solidFill>
              <a:srgbClr val="000000"/>
            </a:solidFill>
            <a:prstDash val="sysDot"/>
          </a:ln>
        </p:spPr>
        <p:txBody>
          <a:bodyPr wrap="square" lIns="0" tIns="0" rIns="0" bIns="0" rtlCol="0"/>
          <a:lstStyle/>
          <a:p>
            <a:endParaRPr/>
          </a:p>
        </p:txBody>
      </p:sp>
      <p:sp>
        <p:nvSpPr>
          <p:cNvPr id="24" name="object 24"/>
          <p:cNvSpPr/>
          <p:nvPr/>
        </p:nvSpPr>
        <p:spPr>
          <a:xfrm>
            <a:off x="3535426" y="3000375"/>
            <a:ext cx="5162550" cy="0"/>
          </a:xfrm>
          <a:custGeom>
            <a:avLst/>
            <a:gdLst/>
            <a:ahLst/>
            <a:cxnLst/>
            <a:rect l="l" t="t" r="r" b="b"/>
            <a:pathLst>
              <a:path w="5162550">
                <a:moveTo>
                  <a:pt x="0" y="0"/>
                </a:moveTo>
                <a:lnTo>
                  <a:pt x="5162550" y="0"/>
                </a:lnTo>
              </a:path>
            </a:pathLst>
          </a:custGeom>
          <a:ln w="3175">
            <a:solidFill>
              <a:srgbClr val="000000"/>
            </a:solidFill>
            <a:prstDash val="sysDot"/>
          </a:ln>
        </p:spPr>
        <p:txBody>
          <a:bodyPr wrap="square" lIns="0" tIns="0" rIns="0" bIns="0" rtlCol="0"/>
          <a:lstStyle/>
          <a:p>
            <a:endParaRPr/>
          </a:p>
        </p:txBody>
      </p:sp>
      <p:sp>
        <p:nvSpPr>
          <p:cNvPr id="25" name="object 25"/>
          <p:cNvSpPr/>
          <p:nvPr/>
        </p:nvSpPr>
        <p:spPr>
          <a:xfrm>
            <a:off x="8697977" y="3000376"/>
            <a:ext cx="1905" cy="1812925"/>
          </a:xfrm>
          <a:custGeom>
            <a:avLst/>
            <a:gdLst/>
            <a:ahLst/>
            <a:cxnLst/>
            <a:rect l="l" t="t" r="r" b="b"/>
            <a:pathLst>
              <a:path w="1904" h="1812925">
                <a:moveTo>
                  <a:pt x="0" y="0"/>
                </a:moveTo>
                <a:lnTo>
                  <a:pt x="1524" y="1812925"/>
                </a:lnTo>
              </a:path>
            </a:pathLst>
          </a:custGeom>
          <a:ln w="3175">
            <a:solidFill>
              <a:srgbClr val="000000"/>
            </a:solidFill>
            <a:prstDash val="sysDot"/>
          </a:ln>
        </p:spPr>
        <p:txBody>
          <a:bodyPr wrap="square" lIns="0" tIns="0" rIns="0" bIns="0" rtlCol="0"/>
          <a:lstStyle/>
          <a:p>
            <a:endParaRPr/>
          </a:p>
        </p:txBody>
      </p:sp>
      <p:sp>
        <p:nvSpPr>
          <p:cNvPr id="26" name="object 26"/>
          <p:cNvSpPr txBox="1"/>
          <p:nvPr/>
        </p:nvSpPr>
        <p:spPr>
          <a:xfrm>
            <a:off x="4178936" y="4395271"/>
            <a:ext cx="4755515" cy="669290"/>
          </a:xfrm>
          <a:prstGeom prst="rect">
            <a:avLst/>
          </a:prstGeom>
        </p:spPr>
        <p:txBody>
          <a:bodyPr vert="horz" wrap="square" lIns="0" tIns="79375" rIns="0" bIns="0" rtlCol="0">
            <a:spAutoFit/>
          </a:bodyPr>
          <a:lstStyle/>
          <a:p>
            <a:pPr marL="94615">
              <a:spcBef>
                <a:spcPts val="625"/>
              </a:spcBef>
            </a:pPr>
            <a:r>
              <a:rPr b="1" spc="-5" dirty="0">
                <a:latin typeface="Arial"/>
                <a:cs typeface="Arial"/>
              </a:rPr>
              <a:t>*</a:t>
            </a:r>
            <a:endParaRPr>
              <a:latin typeface="Arial"/>
              <a:cs typeface="Arial"/>
            </a:endParaRPr>
          </a:p>
          <a:p>
            <a:pPr marL="12700">
              <a:spcBef>
                <a:spcPts val="459"/>
              </a:spcBef>
              <a:tabLst>
                <a:tab pos="1109345" algn="l"/>
                <a:tab pos="2093595" algn="l"/>
                <a:tab pos="4505960" algn="l"/>
              </a:tabLst>
            </a:pPr>
            <a:r>
              <a:rPr sz="1600" b="1" spc="-5" dirty="0">
                <a:latin typeface="Arial"/>
                <a:cs typeface="Arial"/>
              </a:rPr>
              <a:t>x1	x2	x3	xn</a:t>
            </a:r>
            <a:endParaRPr sz="1600">
              <a:latin typeface="Arial"/>
              <a:cs typeface="Arial"/>
            </a:endParaRPr>
          </a:p>
        </p:txBody>
      </p:sp>
      <p:sp>
        <p:nvSpPr>
          <p:cNvPr id="27" name="object 27"/>
          <p:cNvSpPr txBox="1"/>
          <p:nvPr/>
        </p:nvSpPr>
        <p:spPr>
          <a:xfrm>
            <a:off x="8616443" y="2885313"/>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28" name="object 28"/>
          <p:cNvSpPr txBox="1"/>
          <p:nvPr/>
        </p:nvSpPr>
        <p:spPr>
          <a:xfrm>
            <a:off x="6274690" y="3774440"/>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29" name="object 29"/>
          <p:cNvSpPr txBox="1"/>
          <p:nvPr/>
        </p:nvSpPr>
        <p:spPr>
          <a:xfrm>
            <a:off x="5358511" y="3918966"/>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30" name="object 30"/>
          <p:cNvSpPr/>
          <p:nvPr/>
        </p:nvSpPr>
        <p:spPr>
          <a:xfrm>
            <a:off x="3808476" y="2901950"/>
            <a:ext cx="4889500" cy="1822450"/>
          </a:xfrm>
          <a:custGeom>
            <a:avLst/>
            <a:gdLst/>
            <a:ahLst/>
            <a:cxnLst/>
            <a:rect l="l" t="t" r="r" b="b"/>
            <a:pathLst>
              <a:path w="4889500" h="1822450">
                <a:moveTo>
                  <a:pt x="0" y="1822450"/>
                </a:moveTo>
                <a:lnTo>
                  <a:pt x="4889500" y="0"/>
                </a:lnTo>
              </a:path>
            </a:pathLst>
          </a:custGeom>
          <a:ln w="41275">
            <a:solidFill>
              <a:srgbClr val="000000"/>
            </a:solidFill>
          </a:ln>
        </p:spPr>
        <p:txBody>
          <a:bodyPr wrap="square" lIns="0" tIns="0" rIns="0" bIns="0" rtlCol="0"/>
          <a:lstStyle/>
          <a:p>
            <a:endParaRPr/>
          </a:p>
        </p:txBody>
      </p:sp>
      <p:sp>
        <p:nvSpPr>
          <p:cNvPr id="31" name="object 31"/>
          <p:cNvSpPr txBox="1"/>
          <p:nvPr/>
        </p:nvSpPr>
        <p:spPr>
          <a:xfrm>
            <a:off x="2670175" y="56006"/>
            <a:ext cx="7264400" cy="739140"/>
          </a:xfrm>
          <a:prstGeom prst="rect">
            <a:avLst/>
          </a:prstGeom>
        </p:spPr>
        <p:txBody>
          <a:bodyPr vert="horz" wrap="square" lIns="0" tIns="104139" rIns="0" bIns="0" rtlCol="0">
            <a:spAutoFit/>
          </a:bodyPr>
          <a:lstStyle/>
          <a:p>
            <a:pPr marL="348615">
              <a:spcBef>
                <a:spcPts val="819"/>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19"/>
              </a:spcBef>
              <a:tabLst>
                <a:tab pos="692785" algn="l"/>
                <a:tab pos="7251065" algn="l"/>
              </a:tabLst>
            </a:pPr>
            <a:r>
              <a:rPr b="1" u="sng" dirty="0">
                <a:uFill>
                  <a:solidFill>
                    <a:srgbClr val="99CCCC"/>
                  </a:solidFill>
                </a:uFill>
                <a:latin typeface="Arial"/>
                <a:cs typeface="Arial"/>
              </a:rPr>
              <a:t> 	Etude </a:t>
            </a:r>
            <a:r>
              <a:rPr b="1" u="sng" spc="-5" dirty="0">
                <a:uFill>
                  <a:solidFill>
                    <a:srgbClr val="99CCCC"/>
                  </a:solidFill>
                </a:uFill>
                <a:latin typeface="Arial"/>
                <a:cs typeface="Arial"/>
              </a:rPr>
              <a:t>de </a:t>
            </a:r>
            <a:r>
              <a:rPr b="1" u="sng" dirty="0">
                <a:uFill>
                  <a:solidFill>
                    <a:srgbClr val="99CCCC"/>
                  </a:solidFill>
                </a:uFill>
                <a:latin typeface="Arial"/>
                <a:cs typeface="Arial"/>
              </a:rPr>
              <a:t>la </a:t>
            </a:r>
            <a:r>
              <a:rPr b="1" u="sng" spc="-5" dirty="0">
                <a:uFill>
                  <a:solidFill>
                    <a:srgbClr val="99CCCC"/>
                  </a:solidFill>
                </a:uFill>
                <a:latin typeface="Arial"/>
                <a:cs typeface="Arial"/>
              </a:rPr>
              <a:t>liaison entre caractères</a:t>
            </a:r>
            <a:r>
              <a:rPr b="1" u="sng" spc="-10" dirty="0">
                <a:uFill>
                  <a:solidFill>
                    <a:srgbClr val="99CCCC"/>
                  </a:solidFill>
                </a:uFill>
                <a:latin typeface="Arial"/>
                <a:cs typeface="Arial"/>
              </a:rPr>
              <a:t> </a:t>
            </a:r>
            <a:r>
              <a:rPr b="1" u="sng" dirty="0">
                <a:uFill>
                  <a:solidFill>
                    <a:srgbClr val="99CCCC"/>
                  </a:solidFill>
                </a:uFill>
                <a:latin typeface="Arial"/>
                <a:cs typeface="Arial"/>
              </a:rPr>
              <a:t>quantitatifs	</a:t>
            </a:r>
            <a:endParaRPr>
              <a:latin typeface="Arial"/>
              <a:cs typeface="Arial"/>
            </a:endParaRPr>
          </a:p>
        </p:txBody>
      </p:sp>
      <p:sp>
        <p:nvSpPr>
          <p:cNvPr id="32" name="object 32"/>
          <p:cNvSpPr txBox="1"/>
          <p:nvPr/>
        </p:nvSpPr>
        <p:spPr>
          <a:xfrm>
            <a:off x="2406193" y="1066927"/>
            <a:ext cx="7740015" cy="1536700"/>
          </a:xfrm>
          <a:prstGeom prst="rect">
            <a:avLst/>
          </a:prstGeom>
        </p:spPr>
        <p:txBody>
          <a:bodyPr vert="horz" wrap="square" lIns="0" tIns="12700" rIns="0" bIns="0" rtlCol="0">
            <a:spAutoFit/>
          </a:bodyPr>
          <a:lstStyle/>
          <a:p>
            <a:pPr marL="194945" indent="-182245">
              <a:spcBef>
                <a:spcPts val="100"/>
              </a:spcBef>
              <a:buSzPct val="94444"/>
              <a:buFont typeface="Wingdings"/>
              <a:buChar char=""/>
              <a:tabLst>
                <a:tab pos="194945" algn="l"/>
                <a:tab pos="585470" algn="l"/>
                <a:tab pos="1574800" algn="l"/>
                <a:tab pos="2854960" algn="l"/>
                <a:tab pos="3300095" algn="l"/>
                <a:tab pos="3792220" algn="l"/>
                <a:tab pos="5138420" algn="l"/>
                <a:tab pos="5530215" algn="l"/>
                <a:tab pos="5845810" algn="l"/>
                <a:tab pos="7470775" algn="l"/>
              </a:tabLst>
            </a:pPr>
            <a:r>
              <a:rPr spc="-10" dirty="0">
                <a:latin typeface="Arial"/>
                <a:cs typeface="Arial"/>
              </a:rPr>
              <a:t>L</a:t>
            </a:r>
            <a:r>
              <a:rPr spc="-5" dirty="0">
                <a:latin typeface="Arial"/>
                <a:cs typeface="Arial"/>
              </a:rPr>
              <a:t>a</a:t>
            </a:r>
            <a:r>
              <a:rPr dirty="0">
                <a:latin typeface="Arial"/>
                <a:cs typeface="Arial"/>
              </a:rPr>
              <a:t>	</a:t>
            </a:r>
            <a:r>
              <a:rPr spc="-5" dirty="0">
                <a:latin typeface="Arial"/>
                <a:cs typeface="Arial"/>
              </a:rPr>
              <a:t>ca</a:t>
            </a:r>
            <a:r>
              <a:rPr spc="-15" dirty="0">
                <a:latin typeface="Arial"/>
                <a:cs typeface="Arial"/>
              </a:rPr>
              <a:t>p</a:t>
            </a:r>
            <a:r>
              <a:rPr spc="-5" dirty="0">
                <a:latin typeface="Arial"/>
                <a:cs typeface="Arial"/>
              </a:rPr>
              <a:t>a</a:t>
            </a:r>
            <a:r>
              <a:rPr dirty="0">
                <a:latin typeface="Arial"/>
                <a:cs typeface="Arial"/>
              </a:rPr>
              <a:t>c</a:t>
            </a:r>
            <a:r>
              <a:rPr spc="-5" dirty="0">
                <a:latin typeface="Arial"/>
                <a:cs typeface="Arial"/>
              </a:rPr>
              <a:t>ité</a:t>
            </a:r>
            <a:r>
              <a:rPr dirty="0">
                <a:latin typeface="Arial"/>
                <a:cs typeface="Arial"/>
              </a:rPr>
              <a:t>	</a:t>
            </a:r>
            <a:r>
              <a:rPr spc="-5" dirty="0">
                <a:latin typeface="Arial"/>
                <a:cs typeface="Arial"/>
              </a:rPr>
              <a:t>res</a:t>
            </a:r>
            <a:r>
              <a:rPr spc="-15" dirty="0">
                <a:latin typeface="Arial"/>
                <a:cs typeface="Arial"/>
              </a:rPr>
              <a:t>p</a:t>
            </a:r>
            <a:r>
              <a:rPr spc="-5" dirty="0">
                <a:latin typeface="Arial"/>
                <a:cs typeface="Arial"/>
              </a:rPr>
              <a:t>ir</a:t>
            </a:r>
            <a:r>
              <a:rPr spc="-15" dirty="0">
                <a:latin typeface="Arial"/>
                <a:cs typeface="Arial"/>
              </a:rPr>
              <a:t>a</a:t>
            </a:r>
            <a:r>
              <a:rPr dirty="0">
                <a:latin typeface="Arial"/>
                <a:cs typeface="Arial"/>
              </a:rPr>
              <a:t>t</a:t>
            </a:r>
            <a:r>
              <a:rPr spc="5" dirty="0">
                <a:latin typeface="Arial"/>
                <a:cs typeface="Arial"/>
              </a:rPr>
              <a:t>o</a:t>
            </a:r>
            <a:r>
              <a:rPr spc="-5" dirty="0">
                <a:latin typeface="Arial"/>
                <a:cs typeface="Arial"/>
              </a:rPr>
              <a:t>ire</a:t>
            </a:r>
            <a:r>
              <a:rPr dirty="0">
                <a:latin typeface="Arial"/>
                <a:cs typeface="Arial"/>
              </a:rPr>
              <a:t>	est	</a:t>
            </a:r>
            <a:r>
              <a:rPr spc="-5" dirty="0">
                <a:latin typeface="Arial"/>
                <a:cs typeface="Arial"/>
              </a:rPr>
              <a:t>e</a:t>
            </a:r>
            <a:r>
              <a:rPr spc="-15" dirty="0">
                <a:latin typeface="Arial"/>
                <a:cs typeface="Arial"/>
              </a:rPr>
              <a:t>l</a:t>
            </a:r>
            <a:r>
              <a:rPr spc="-5" dirty="0">
                <a:latin typeface="Arial"/>
                <a:cs typeface="Arial"/>
              </a:rPr>
              <a:t>le</a:t>
            </a:r>
            <a:r>
              <a:rPr dirty="0">
                <a:latin typeface="Arial"/>
                <a:cs typeface="Arial"/>
              </a:rPr>
              <a:t>	</a:t>
            </a:r>
            <a:r>
              <a:rPr spc="-5" dirty="0">
                <a:latin typeface="Arial"/>
                <a:cs typeface="Arial"/>
              </a:rPr>
              <a:t>dép</a:t>
            </a:r>
            <a:r>
              <a:rPr spc="-15" dirty="0">
                <a:latin typeface="Arial"/>
                <a:cs typeface="Arial"/>
              </a:rPr>
              <a:t>e</a:t>
            </a:r>
            <a:r>
              <a:rPr dirty="0">
                <a:latin typeface="Arial"/>
                <a:cs typeface="Arial"/>
              </a:rPr>
              <a:t>n</a:t>
            </a:r>
            <a:r>
              <a:rPr spc="-5" dirty="0">
                <a:latin typeface="Arial"/>
                <a:cs typeface="Arial"/>
              </a:rPr>
              <a:t>dante</a:t>
            </a:r>
            <a:r>
              <a:rPr dirty="0">
                <a:latin typeface="Arial"/>
                <a:cs typeface="Arial"/>
              </a:rPr>
              <a:t>	</a:t>
            </a:r>
            <a:r>
              <a:rPr spc="-10" dirty="0">
                <a:latin typeface="Arial"/>
                <a:cs typeface="Arial"/>
              </a:rPr>
              <a:t>d</a:t>
            </a:r>
            <a:r>
              <a:rPr spc="-5" dirty="0">
                <a:latin typeface="Arial"/>
                <a:cs typeface="Arial"/>
              </a:rPr>
              <a:t>e</a:t>
            </a:r>
            <a:r>
              <a:rPr dirty="0">
                <a:latin typeface="Arial"/>
                <a:cs typeface="Arial"/>
              </a:rPr>
              <a:t>	</a:t>
            </a:r>
            <a:r>
              <a:rPr spc="-10" dirty="0">
                <a:latin typeface="Arial"/>
                <a:cs typeface="Arial"/>
              </a:rPr>
              <a:t>l</a:t>
            </a:r>
            <a:r>
              <a:rPr spc="-5" dirty="0">
                <a:latin typeface="Arial"/>
                <a:cs typeface="Arial"/>
              </a:rPr>
              <a:t>a</a:t>
            </a:r>
            <a:r>
              <a:rPr dirty="0">
                <a:latin typeface="Arial"/>
                <a:cs typeface="Arial"/>
              </a:rPr>
              <a:t>	</a:t>
            </a:r>
            <a:r>
              <a:rPr spc="-5" dirty="0">
                <a:latin typeface="Arial"/>
                <a:cs typeface="Arial"/>
              </a:rPr>
              <a:t>c</a:t>
            </a:r>
            <a:r>
              <a:rPr dirty="0">
                <a:latin typeface="Arial"/>
                <a:cs typeface="Arial"/>
              </a:rPr>
              <a:t>on</a:t>
            </a:r>
            <a:r>
              <a:rPr spc="-5" dirty="0">
                <a:latin typeface="Arial"/>
                <a:cs typeface="Arial"/>
              </a:rPr>
              <a:t>somm</a:t>
            </a:r>
            <a:r>
              <a:rPr spc="-15" dirty="0">
                <a:latin typeface="Arial"/>
                <a:cs typeface="Arial"/>
              </a:rPr>
              <a:t>a</a:t>
            </a:r>
            <a:r>
              <a:rPr spc="-5" dirty="0">
                <a:latin typeface="Arial"/>
                <a:cs typeface="Arial"/>
              </a:rPr>
              <a:t>tion</a:t>
            </a:r>
            <a:r>
              <a:rPr dirty="0">
                <a:latin typeface="Arial"/>
                <a:cs typeface="Arial"/>
              </a:rPr>
              <a:t>	de</a:t>
            </a:r>
            <a:endParaRPr>
              <a:latin typeface="Arial"/>
              <a:cs typeface="Arial"/>
            </a:endParaRPr>
          </a:p>
          <a:p>
            <a:pPr marL="12700"/>
            <a:r>
              <a:rPr spc="-5" dirty="0">
                <a:latin typeface="Arial"/>
                <a:cs typeface="Arial"/>
              </a:rPr>
              <a:t>cigarettes?</a:t>
            </a:r>
            <a:endParaRPr>
              <a:latin typeface="Arial"/>
              <a:cs typeface="Arial"/>
            </a:endParaRPr>
          </a:p>
          <a:p>
            <a:pPr marL="194945" indent="-182245">
              <a:buSzPct val="94444"/>
              <a:buFont typeface="Wingdings"/>
              <a:buChar char=""/>
              <a:tabLst>
                <a:tab pos="194945" algn="l"/>
              </a:tabLst>
            </a:pPr>
            <a:r>
              <a:rPr spc="-5" dirty="0">
                <a:latin typeface="Arial"/>
                <a:cs typeface="Arial"/>
              </a:rPr>
              <a:t>Le poids des bébés à la naissance </a:t>
            </a:r>
            <a:r>
              <a:rPr dirty="0">
                <a:latin typeface="Arial"/>
                <a:cs typeface="Arial"/>
              </a:rPr>
              <a:t>est </a:t>
            </a:r>
            <a:r>
              <a:rPr spc="-5" dirty="0">
                <a:latin typeface="Arial"/>
                <a:cs typeface="Arial"/>
              </a:rPr>
              <a:t>il lié à </a:t>
            </a:r>
            <a:r>
              <a:rPr spc="-10" dirty="0">
                <a:latin typeface="Arial"/>
                <a:cs typeface="Arial"/>
              </a:rPr>
              <a:t>l’âge </a:t>
            </a:r>
            <a:r>
              <a:rPr spc="-5" dirty="0">
                <a:latin typeface="Arial"/>
                <a:cs typeface="Arial"/>
              </a:rPr>
              <a:t>de la</a:t>
            </a:r>
            <a:r>
              <a:rPr spc="120" dirty="0">
                <a:latin typeface="Arial"/>
                <a:cs typeface="Arial"/>
              </a:rPr>
              <a:t> </a:t>
            </a:r>
            <a:r>
              <a:rPr spc="-5" dirty="0">
                <a:latin typeface="Arial"/>
                <a:cs typeface="Arial"/>
              </a:rPr>
              <a:t>mère?</a:t>
            </a:r>
            <a:endParaRPr>
              <a:latin typeface="Arial"/>
              <a:cs typeface="Arial"/>
            </a:endParaRPr>
          </a:p>
          <a:p>
            <a:pPr marL="12700">
              <a:tabLst>
                <a:tab pos="2959100" algn="l"/>
                <a:tab pos="4362450" algn="l"/>
              </a:tabLst>
            </a:pPr>
            <a:r>
              <a:rPr spc="-5" dirty="0">
                <a:latin typeface="Arial"/>
                <a:cs typeface="Arial"/>
              </a:rPr>
              <a:t>si </a:t>
            </a:r>
            <a:r>
              <a:rPr dirty="0">
                <a:latin typeface="Arial"/>
                <a:cs typeface="Arial"/>
              </a:rPr>
              <a:t>x </a:t>
            </a:r>
            <a:r>
              <a:rPr spc="-5" dirty="0">
                <a:latin typeface="Arial"/>
                <a:cs typeface="Arial"/>
              </a:rPr>
              <a:t>et </a:t>
            </a:r>
            <a:r>
              <a:rPr dirty="0">
                <a:latin typeface="Arial"/>
                <a:cs typeface="Arial"/>
              </a:rPr>
              <a:t>y</a:t>
            </a:r>
            <a:r>
              <a:rPr spc="20" dirty="0">
                <a:latin typeface="Arial"/>
                <a:cs typeface="Arial"/>
              </a:rPr>
              <a:t> </a:t>
            </a:r>
            <a:r>
              <a:rPr spc="-5" dirty="0">
                <a:latin typeface="Arial"/>
                <a:cs typeface="Arial"/>
              </a:rPr>
              <a:t>liées</a:t>
            </a:r>
            <a:r>
              <a:rPr spc="20" dirty="0">
                <a:latin typeface="Arial"/>
                <a:cs typeface="Arial"/>
              </a:rPr>
              <a:t> </a:t>
            </a:r>
            <a:r>
              <a:rPr spc="-5" dirty="0">
                <a:latin typeface="Arial"/>
                <a:cs typeface="Arial"/>
              </a:rPr>
              <a:t>alors	</a:t>
            </a:r>
            <a:r>
              <a:rPr dirty="0">
                <a:solidFill>
                  <a:srgbClr val="5F5F5F"/>
                </a:solidFill>
                <a:latin typeface="Arial"/>
                <a:cs typeface="Arial"/>
              </a:rPr>
              <a:t>y</a:t>
            </a:r>
            <a:r>
              <a:rPr spc="5" dirty="0">
                <a:solidFill>
                  <a:srgbClr val="5F5F5F"/>
                </a:solidFill>
                <a:latin typeface="Arial"/>
                <a:cs typeface="Arial"/>
              </a:rPr>
              <a:t> </a:t>
            </a:r>
            <a:r>
              <a:rPr dirty="0">
                <a:solidFill>
                  <a:srgbClr val="5F5F5F"/>
                </a:solidFill>
                <a:latin typeface="Arial"/>
                <a:cs typeface="Arial"/>
              </a:rPr>
              <a:t>=</a:t>
            </a:r>
            <a:r>
              <a:rPr spc="-5" dirty="0">
                <a:solidFill>
                  <a:srgbClr val="5F5F5F"/>
                </a:solidFill>
                <a:latin typeface="Arial"/>
                <a:cs typeface="Arial"/>
              </a:rPr>
              <a:t> f(x)	</a:t>
            </a:r>
            <a:r>
              <a:rPr b="1" i="1" dirty="0">
                <a:solidFill>
                  <a:srgbClr val="006666"/>
                </a:solidFill>
                <a:latin typeface="Arial"/>
                <a:cs typeface="Arial"/>
              </a:rPr>
              <a:t>droite </a:t>
            </a:r>
            <a:r>
              <a:rPr b="1" i="1" spc="-5" dirty="0">
                <a:solidFill>
                  <a:srgbClr val="006666"/>
                </a:solidFill>
                <a:latin typeface="Arial"/>
                <a:cs typeface="Arial"/>
              </a:rPr>
              <a:t>de régression de y en x</a:t>
            </a:r>
            <a:endParaRPr>
              <a:latin typeface="Arial"/>
              <a:cs typeface="Arial"/>
            </a:endParaRPr>
          </a:p>
          <a:p>
            <a:pPr marL="2267585">
              <a:spcBef>
                <a:spcPts val="1095"/>
              </a:spcBef>
            </a:pPr>
            <a:r>
              <a:rPr dirty="0">
                <a:latin typeface="Arial"/>
                <a:cs typeface="Arial"/>
              </a:rPr>
              <a:t>y </a:t>
            </a:r>
            <a:r>
              <a:rPr spc="-5" dirty="0">
                <a:latin typeface="Arial"/>
                <a:cs typeface="Arial"/>
              </a:rPr>
              <a:t>peut être « </a:t>
            </a:r>
            <a:r>
              <a:rPr spc="-10" dirty="0">
                <a:latin typeface="Arial"/>
                <a:cs typeface="Arial"/>
              </a:rPr>
              <a:t>expliqué </a:t>
            </a:r>
            <a:r>
              <a:rPr spc="-5" dirty="0">
                <a:latin typeface="Arial"/>
                <a:cs typeface="Arial"/>
              </a:rPr>
              <a:t>» </a:t>
            </a:r>
            <a:r>
              <a:rPr spc="-10" dirty="0">
                <a:latin typeface="Arial"/>
                <a:cs typeface="Arial"/>
              </a:rPr>
              <a:t>en </a:t>
            </a:r>
            <a:r>
              <a:rPr dirty="0">
                <a:latin typeface="Arial"/>
                <a:cs typeface="Arial"/>
              </a:rPr>
              <a:t>fc </a:t>
            </a:r>
            <a:r>
              <a:rPr spc="-5" dirty="0">
                <a:latin typeface="Arial"/>
                <a:cs typeface="Arial"/>
              </a:rPr>
              <a:t>de</a:t>
            </a:r>
            <a:r>
              <a:rPr spc="65" dirty="0">
                <a:latin typeface="Arial"/>
                <a:cs typeface="Arial"/>
              </a:rPr>
              <a:t> </a:t>
            </a:r>
            <a:r>
              <a:rPr dirty="0">
                <a:latin typeface="Arial"/>
                <a:cs typeface="Arial"/>
              </a:rPr>
              <a:t>x</a:t>
            </a:r>
            <a:endParaRPr>
              <a:latin typeface="Arial"/>
              <a:cs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40</a:t>
            </a:r>
            <a:endParaRPr sz="2000">
              <a:latin typeface="Arial"/>
              <a:cs typeface="Arial"/>
            </a:endParaRPr>
          </a:p>
        </p:txBody>
      </p:sp>
      <p:sp>
        <p:nvSpPr>
          <p:cNvPr id="5" name="object 5"/>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3509773" y="1125601"/>
            <a:ext cx="1905" cy="2125345"/>
          </a:xfrm>
          <a:custGeom>
            <a:avLst/>
            <a:gdLst/>
            <a:ahLst/>
            <a:cxnLst/>
            <a:rect l="l" t="t" r="r" b="b"/>
            <a:pathLst>
              <a:path w="1905" h="2125345">
                <a:moveTo>
                  <a:pt x="0" y="0"/>
                </a:moveTo>
                <a:lnTo>
                  <a:pt x="1396" y="2124837"/>
                </a:lnTo>
              </a:path>
            </a:pathLst>
          </a:custGeom>
          <a:ln w="20637">
            <a:solidFill>
              <a:srgbClr val="000000"/>
            </a:solidFill>
          </a:ln>
        </p:spPr>
        <p:txBody>
          <a:bodyPr wrap="square" lIns="0" tIns="0" rIns="0" bIns="0" rtlCol="0"/>
          <a:lstStyle/>
          <a:p>
            <a:endParaRPr/>
          </a:p>
        </p:txBody>
      </p:sp>
      <p:sp>
        <p:nvSpPr>
          <p:cNvPr id="7" name="object 7"/>
          <p:cNvSpPr/>
          <p:nvPr/>
        </p:nvSpPr>
        <p:spPr>
          <a:xfrm>
            <a:off x="3090925" y="3064764"/>
            <a:ext cx="5905500" cy="0"/>
          </a:xfrm>
          <a:custGeom>
            <a:avLst/>
            <a:gdLst/>
            <a:ahLst/>
            <a:cxnLst/>
            <a:rect l="l" t="t" r="r" b="b"/>
            <a:pathLst>
              <a:path w="5905500">
                <a:moveTo>
                  <a:pt x="0" y="0"/>
                </a:moveTo>
                <a:lnTo>
                  <a:pt x="5905500" y="0"/>
                </a:lnTo>
              </a:path>
            </a:pathLst>
          </a:custGeom>
          <a:ln w="20637">
            <a:solidFill>
              <a:srgbClr val="000000"/>
            </a:solidFill>
          </a:ln>
        </p:spPr>
        <p:txBody>
          <a:bodyPr wrap="square" lIns="0" tIns="0" rIns="0" bIns="0" rtlCol="0"/>
          <a:lstStyle/>
          <a:p>
            <a:endParaRPr/>
          </a:p>
        </p:txBody>
      </p:sp>
      <p:sp>
        <p:nvSpPr>
          <p:cNvPr id="8" name="object 8"/>
          <p:cNvSpPr txBox="1"/>
          <p:nvPr/>
        </p:nvSpPr>
        <p:spPr>
          <a:xfrm>
            <a:off x="3167634" y="2711323"/>
            <a:ext cx="241935" cy="258404"/>
          </a:xfrm>
          <a:prstGeom prst="rect">
            <a:avLst/>
          </a:prstGeom>
        </p:spPr>
        <p:txBody>
          <a:bodyPr vert="horz" wrap="square" lIns="0" tIns="12065" rIns="0" bIns="0" rtlCol="0">
            <a:spAutoFit/>
          </a:bodyPr>
          <a:lstStyle/>
          <a:p>
            <a:pPr marL="12700">
              <a:spcBef>
                <a:spcPts val="95"/>
              </a:spcBef>
            </a:pPr>
            <a:r>
              <a:rPr sz="1600" b="1" spc="-45" dirty="0">
                <a:latin typeface="Arial"/>
                <a:cs typeface="Arial"/>
              </a:rPr>
              <a:t>y1</a:t>
            </a:r>
            <a:endParaRPr sz="1600">
              <a:latin typeface="Arial"/>
              <a:cs typeface="Arial"/>
            </a:endParaRPr>
          </a:p>
        </p:txBody>
      </p:sp>
      <p:sp>
        <p:nvSpPr>
          <p:cNvPr id="9" name="object 9"/>
          <p:cNvSpPr txBox="1"/>
          <p:nvPr/>
        </p:nvSpPr>
        <p:spPr>
          <a:xfrm>
            <a:off x="3167634" y="1739037"/>
            <a:ext cx="241935" cy="731675"/>
          </a:xfrm>
          <a:prstGeom prst="rect">
            <a:avLst/>
          </a:prstGeom>
        </p:spPr>
        <p:txBody>
          <a:bodyPr vert="horz" wrap="square" lIns="0" tIns="12700" rIns="0" bIns="0" rtlCol="0">
            <a:spAutoFit/>
          </a:bodyPr>
          <a:lstStyle/>
          <a:p>
            <a:pPr marL="12700" marR="5080">
              <a:lnSpc>
                <a:spcPct val="155700"/>
              </a:lnSpc>
              <a:spcBef>
                <a:spcPts val="100"/>
              </a:spcBef>
            </a:pPr>
            <a:r>
              <a:rPr sz="1600" b="1" spc="-45" dirty="0">
                <a:latin typeface="Arial"/>
                <a:cs typeface="Arial"/>
              </a:rPr>
              <a:t>y3  y2</a:t>
            </a:r>
            <a:endParaRPr sz="1600">
              <a:latin typeface="Arial"/>
              <a:cs typeface="Arial"/>
            </a:endParaRPr>
          </a:p>
        </p:txBody>
      </p:sp>
      <p:sp>
        <p:nvSpPr>
          <p:cNvPr id="10" name="object 10"/>
          <p:cNvSpPr txBox="1"/>
          <p:nvPr/>
        </p:nvSpPr>
        <p:spPr>
          <a:xfrm>
            <a:off x="3167634" y="1366266"/>
            <a:ext cx="241935" cy="258404"/>
          </a:xfrm>
          <a:prstGeom prst="rect">
            <a:avLst/>
          </a:prstGeom>
        </p:spPr>
        <p:txBody>
          <a:bodyPr vert="horz" wrap="square" lIns="0" tIns="12065" rIns="0" bIns="0" rtlCol="0">
            <a:spAutoFit/>
          </a:bodyPr>
          <a:lstStyle/>
          <a:p>
            <a:pPr marL="12700">
              <a:spcBef>
                <a:spcPts val="95"/>
              </a:spcBef>
            </a:pPr>
            <a:r>
              <a:rPr sz="1600" b="1" spc="-45" dirty="0">
                <a:latin typeface="Arial"/>
                <a:cs typeface="Arial"/>
              </a:rPr>
              <a:t>y4</a:t>
            </a:r>
            <a:endParaRPr sz="1600">
              <a:latin typeface="Arial"/>
              <a:cs typeface="Arial"/>
            </a:endParaRPr>
          </a:p>
        </p:txBody>
      </p:sp>
      <p:sp>
        <p:nvSpPr>
          <p:cNvPr id="11" name="object 11"/>
          <p:cNvSpPr/>
          <p:nvPr/>
        </p:nvSpPr>
        <p:spPr>
          <a:xfrm>
            <a:off x="3495549" y="2842386"/>
            <a:ext cx="794385" cy="1270"/>
          </a:xfrm>
          <a:custGeom>
            <a:avLst/>
            <a:gdLst/>
            <a:ahLst/>
            <a:cxnLst/>
            <a:rect l="l" t="t" r="r" b="b"/>
            <a:pathLst>
              <a:path w="794385" h="1269">
                <a:moveTo>
                  <a:pt x="0" y="0"/>
                </a:moveTo>
                <a:lnTo>
                  <a:pt x="794003" y="1270"/>
                </a:lnTo>
              </a:path>
            </a:pathLst>
          </a:custGeom>
          <a:ln w="3175">
            <a:solidFill>
              <a:srgbClr val="000000"/>
            </a:solidFill>
            <a:prstDash val="sysDot"/>
          </a:ln>
        </p:spPr>
        <p:txBody>
          <a:bodyPr wrap="square" lIns="0" tIns="0" rIns="0" bIns="0" rtlCol="0"/>
          <a:lstStyle/>
          <a:p>
            <a:endParaRPr/>
          </a:p>
        </p:txBody>
      </p:sp>
      <p:sp>
        <p:nvSpPr>
          <p:cNvPr id="12" name="object 12"/>
          <p:cNvSpPr/>
          <p:nvPr/>
        </p:nvSpPr>
        <p:spPr>
          <a:xfrm>
            <a:off x="4289552" y="2833751"/>
            <a:ext cx="1905" cy="265430"/>
          </a:xfrm>
          <a:custGeom>
            <a:avLst/>
            <a:gdLst/>
            <a:ahLst/>
            <a:cxnLst/>
            <a:rect l="l" t="t" r="r" b="b"/>
            <a:pathLst>
              <a:path w="1905" h="265430">
                <a:moveTo>
                  <a:pt x="0" y="265429"/>
                </a:moveTo>
                <a:lnTo>
                  <a:pt x="1397" y="0"/>
                </a:lnTo>
              </a:path>
            </a:pathLst>
          </a:custGeom>
          <a:ln w="3175">
            <a:solidFill>
              <a:srgbClr val="000000"/>
            </a:solidFill>
            <a:prstDash val="sysDot"/>
          </a:ln>
        </p:spPr>
        <p:txBody>
          <a:bodyPr wrap="square" lIns="0" tIns="0" rIns="0" bIns="0" rtlCol="0"/>
          <a:lstStyle/>
          <a:p>
            <a:endParaRPr/>
          </a:p>
        </p:txBody>
      </p:sp>
      <p:sp>
        <p:nvSpPr>
          <p:cNvPr id="13" name="object 13"/>
          <p:cNvSpPr/>
          <p:nvPr/>
        </p:nvSpPr>
        <p:spPr>
          <a:xfrm>
            <a:off x="3509773" y="2397505"/>
            <a:ext cx="1862455" cy="1270"/>
          </a:xfrm>
          <a:custGeom>
            <a:avLst/>
            <a:gdLst/>
            <a:ahLst/>
            <a:cxnLst/>
            <a:rect l="l" t="t" r="r" b="b"/>
            <a:pathLst>
              <a:path w="1862454" h="1269">
                <a:moveTo>
                  <a:pt x="0" y="0"/>
                </a:moveTo>
                <a:lnTo>
                  <a:pt x="1862327" y="1270"/>
                </a:lnTo>
              </a:path>
            </a:pathLst>
          </a:custGeom>
          <a:ln w="3175">
            <a:solidFill>
              <a:srgbClr val="000000"/>
            </a:solidFill>
            <a:prstDash val="sysDot"/>
          </a:ln>
        </p:spPr>
        <p:txBody>
          <a:bodyPr wrap="square" lIns="0" tIns="0" rIns="0" bIns="0" rtlCol="0"/>
          <a:lstStyle/>
          <a:p>
            <a:endParaRPr/>
          </a:p>
        </p:txBody>
      </p:sp>
      <p:sp>
        <p:nvSpPr>
          <p:cNvPr id="14" name="object 14"/>
          <p:cNvSpPr/>
          <p:nvPr/>
        </p:nvSpPr>
        <p:spPr>
          <a:xfrm>
            <a:off x="5372101" y="2406142"/>
            <a:ext cx="1905" cy="693420"/>
          </a:xfrm>
          <a:custGeom>
            <a:avLst/>
            <a:gdLst/>
            <a:ahLst/>
            <a:cxnLst/>
            <a:rect l="l" t="t" r="r" b="b"/>
            <a:pathLst>
              <a:path w="1904" h="693419">
                <a:moveTo>
                  <a:pt x="0" y="0"/>
                </a:moveTo>
                <a:lnTo>
                  <a:pt x="1397" y="693038"/>
                </a:lnTo>
              </a:path>
            </a:pathLst>
          </a:custGeom>
          <a:ln w="3175">
            <a:solidFill>
              <a:srgbClr val="000000"/>
            </a:solidFill>
            <a:prstDash val="sysDot"/>
          </a:ln>
        </p:spPr>
        <p:txBody>
          <a:bodyPr wrap="square" lIns="0" tIns="0" rIns="0" bIns="0" rtlCol="0"/>
          <a:lstStyle/>
          <a:p>
            <a:endParaRPr/>
          </a:p>
        </p:txBody>
      </p:sp>
      <p:sp>
        <p:nvSpPr>
          <p:cNvPr id="15" name="object 15"/>
          <p:cNvSpPr/>
          <p:nvPr/>
        </p:nvSpPr>
        <p:spPr>
          <a:xfrm>
            <a:off x="3495548" y="1989454"/>
            <a:ext cx="2821940" cy="1270"/>
          </a:xfrm>
          <a:custGeom>
            <a:avLst/>
            <a:gdLst/>
            <a:ahLst/>
            <a:cxnLst/>
            <a:rect l="l" t="t" r="r" b="b"/>
            <a:pathLst>
              <a:path w="2821940" h="1269">
                <a:moveTo>
                  <a:pt x="0" y="0"/>
                </a:moveTo>
                <a:lnTo>
                  <a:pt x="2821940" y="1270"/>
                </a:lnTo>
              </a:path>
            </a:pathLst>
          </a:custGeom>
          <a:ln w="3175">
            <a:solidFill>
              <a:srgbClr val="000000"/>
            </a:solidFill>
            <a:prstDash val="sysDot"/>
          </a:ln>
        </p:spPr>
        <p:txBody>
          <a:bodyPr wrap="square" lIns="0" tIns="0" rIns="0" bIns="0" rtlCol="0"/>
          <a:lstStyle/>
          <a:p>
            <a:endParaRPr/>
          </a:p>
        </p:txBody>
      </p:sp>
      <p:sp>
        <p:nvSpPr>
          <p:cNvPr id="16" name="object 16"/>
          <p:cNvSpPr/>
          <p:nvPr/>
        </p:nvSpPr>
        <p:spPr>
          <a:xfrm>
            <a:off x="6303264" y="1989455"/>
            <a:ext cx="14604" cy="1100455"/>
          </a:xfrm>
          <a:custGeom>
            <a:avLst/>
            <a:gdLst/>
            <a:ahLst/>
            <a:cxnLst/>
            <a:rect l="l" t="t" r="r" b="b"/>
            <a:pathLst>
              <a:path w="14604" h="1100455">
                <a:moveTo>
                  <a:pt x="0" y="0"/>
                </a:moveTo>
                <a:lnTo>
                  <a:pt x="14224" y="1099947"/>
                </a:lnTo>
              </a:path>
            </a:pathLst>
          </a:custGeom>
          <a:ln w="3175">
            <a:solidFill>
              <a:srgbClr val="000000"/>
            </a:solidFill>
            <a:prstDash val="sysDot"/>
          </a:ln>
        </p:spPr>
        <p:txBody>
          <a:bodyPr wrap="square" lIns="0" tIns="0" rIns="0" bIns="0" rtlCol="0"/>
          <a:lstStyle/>
          <a:p>
            <a:endParaRPr/>
          </a:p>
        </p:txBody>
      </p:sp>
      <p:sp>
        <p:nvSpPr>
          <p:cNvPr id="17" name="object 17"/>
          <p:cNvSpPr/>
          <p:nvPr/>
        </p:nvSpPr>
        <p:spPr>
          <a:xfrm>
            <a:off x="3509772" y="1556130"/>
            <a:ext cx="3665220" cy="1270"/>
          </a:xfrm>
          <a:custGeom>
            <a:avLst/>
            <a:gdLst/>
            <a:ahLst/>
            <a:cxnLst/>
            <a:rect l="l" t="t" r="r" b="b"/>
            <a:pathLst>
              <a:path w="3665220" h="1269">
                <a:moveTo>
                  <a:pt x="0" y="0"/>
                </a:moveTo>
                <a:lnTo>
                  <a:pt x="3665219" y="1143"/>
                </a:lnTo>
              </a:path>
            </a:pathLst>
          </a:custGeom>
          <a:ln w="3175">
            <a:solidFill>
              <a:srgbClr val="000000"/>
            </a:solidFill>
            <a:prstDash val="sysDot"/>
          </a:ln>
        </p:spPr>
        <p:txBody>
          <a:bodyPr wrap="square" lIns="0" tIns="0" rIns="0" bIns="0" rtlCol="0"/>
          <a:lstStyle/>
          <a:p>
            <a:endParaRPr/>
          </a:p>
        </p:txBody>
      </p:sp>
      <p:sp>
        <p:nvSpPr>
          <p:cNvPr id="18" name="object 18"/>
          <p:cNvSpPr/>
          <p:nvPr/>
        </p:nvSpPr>
        <p:spPr>
          <a:xfrm>
            <a:off x="7174992" y="1629283"/>
            <a:ext cx="1905" cy="1480185"/>
          </a:xfrm>
          <a:custGeom>
            <a:avLst/>
            <a:gdLst/>
            <a:ahLst/>
            <a:cxnLst/>
            <a:rect l="l" t="t" r="r" b="b"/>
            <a:pathLst>
              <a:path w="1904" h="1480185">
                <a:moveTo>
                  <a:pt x="0" y="0"/>
                </a:moveTo>
                <a:lnTo>
                  <a:pt x="1397" y="1479803"/>
                </a:lnTo>
              </a:path>
            </a:pathLst>
          </a:custGeom>
          <a:ln w="3175">
            <a:solidFill>
              <a:srgbClr val="000000"/>
            </a:solidFill>
            <a:prstDash val="sysDot"/>
          </a:ln>
        </p:spPr>
        <p:txBody>
          <a:bodyPr wrap="square" lIns="0" tIns="0" rIns="0" bIns="0" rtlCol="0"/>
          <a:lstStyle/>
          <a:p>
            <a:endParaRPr/>
          </a:p>
        </p:txBody>
      </p:sp>
      <p:sp>
        <p:nvSpPr>
          <p:cNvPr id="19" name="object 19"/>
          <p:cNvSpPr txBox="1"/>
          <p:nvPr/>
        </p:nvSpPr>
        <p:spPr>
          <a:xfrm>
            <a:off x="7102222" y="1470152"/>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20" name="object 20"/>
          <p:cNvSpPr txBox="1"/>
          <p:nvPr/>
        </p:nvSpPr>
        <p:spPr>
          <a:xfrm>
            <a:off x="6250305" y="1893520"/>
            <a:ext cx="114935" cy="300355"/>
          </a:xfrm>
          <a:prstGeom prst="rect">
            <a:avLst/>
          </a:prstGeom>
        </p:spPr>
        <p:txBody>
          <a:bodyPr vert="horz" wrap="square" lIns="0" tIns="12700" rIns="0" bIns="0" rtlCol="0">
            <a:spAutoFit/>
          </a:bodyPr>
          <a:lstStyle/>
          <a:p>
            <a:pPr marL="12700">
              <a:spcBef>
                <a:spcPts val="100"/>
              </a:spcBef>
            </a:pPr>
            <a:r>
              <a:rPr b="1" dirty="0">
                <a:latin typeface="Arial"/>
                <a:cs typeface="Arial"/>
              </a:rPr>
              <a:t>*</a:t>
            </a:r>
            <a:endParaRPr>
              <a:latin typeface="Arial"/>
              <a:cs typeface="Arial"/>
            </a:endParaRPr>
          </a:p>
        </p:txBody>
      </p:sp>
      <p:sp>
        <p:nvSpPr>
          <p:cNvPr id="21" name="object 21"/>
          <p:cNvSpPr txBox="1"/>
          <p:nvPr/>
        </p:nvSpPr>
        <p:spPr>
          <a:xfrm>
            <a:off x="5333239" y="2291841"/>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22" name="object 22"/>
          <p:cNvSpPr/>
          <p:nvPr/>
        </p:nvSpPr>
        <p:spPr>
          <a:xfrm>
            <a:off x="3782823" y="1701292"/>
            <a:ext cx="3465829" cy="1283970"/>
          </a:xfrm>
          <a:custGeom>
            <a:avLst/>
            <a:gdLst/>
            <a:ahLst/>
            <a:cxnLst/>
            <a:rect l="l" t="t" r="r" b="b"/>
            <a:pathLst>
              <a:path w="3465829" h="1283970">
                <a:moveTo>
                  <a:pt x="0" y="1283589"/>
                </a:moveTo>
                <a:lnTo>
                  <a:pt x="3465576" y="0"/>
                </a:lnTo>
              </a:path>
            </a:pathLst>
          </a:custGeom>
          <a:ln w="41275">
            <a:solidFill>
              <a:srgbClr val="000000"/>
            </a:solidFill>
          </a:ln>
        </p:spPr>
        <p:txBody>
          <a:bodyPr wrap="square" lIns="0" tIns="0" rIns="0" bIns="0" rtlCol="0"/>
          <a:lstStyle/>
          <a:p>
            <a:endParaRPr/>
          </a:p>
        </p:txBody>
      </p:sp>
      <p:sp>
        <p:nvSpPr>
          <p:cNvPr id="23" name="object 23"/>
          <p:cNvSpPr txBox="1"/>
          <p:nvPr/>
        </p:nvSpPr>
        <p:spPr>
          <a:xfrm>
            <a:off x="2670175" y="56006"/>
            <a:ext cx="7264400" cy="739140"/>
          </a:xfrm>
          <a:prstGeom prst="rect">
            <a:avLst/>
          </a:prstGeom>
        </p:spPr>
        <p:txBody>
          <a:bodyPr vert="horz" wrap="square" lIns="0" tIns="104139" rIns="0" bIns="0" rtlCol="0">
            <a:spAutoFit/>
          </a:bodyPr>
          <a:lstStyle/>
          <a:p>
            <a:pPr marL="348615">
              <a:spcBef>
                <a:spcPts val="819"/>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2700">
              <a:spcBef>
                <a:spcPts val="819"/>
              </a:spcBef>
              <a:tabLst>
                <a:tab pos="692785" algn="l"/>
                <a:tab pos="7251065" algn="l"/>
              </a:tabLst>
            </a:pPr>
            <a:r>
              <a:rPr b="1" u="sng" dirty="0">
                <a:uFill>
                  <a:solidFill>
                    <a:srgbClr val="99CCCC"/>
                  </a:solidFill>
                </a:uFill>
                <a:latin typeface="Arial"/>
                <a:cs typeface="Arial"/>
              </a:rPr>
              <a:t> 	Etude </a:t>
            </a:r>
            <a:r>
              <a:rPr b="1" u="sng" spc="-5" dirty="0">
                <a:uFill>
                  <a:solidFill>
                    <a:srgbClr val="99CCCC"/>
                  </a:solidFill>
                </a:uFill>
                <a:latin typeface="Arial"/>
                <a:cs typeface="Arial"/>
              </a:rPr>
              <a:t>de </a:t>
            </a:r>
            <a:r>
              <a:rPr b="1" u="sng" dirty="0">
                <a:uFill>
                  <a:solidFill>
                    <a:srgbClr val="99CCCC"/>
                  </a:solidFill>
                </a:uFill>
                <a:latin typeface="Arial"/>
                <a:cs typeface="Arial"/>
              </a:rPr>
              <a:t>la </a:t>
            </a:r>
            <a:r>
              <a:rPr b="1" u="sng" spc="-5" dirty="0">
                <a:uFill>
                  <a:solidFill>
                    <a:srgbClr val="99CCCC"/>
                  </a:solidFill>
                </a:uFill>
                <a:latin typeface="Arial"/>
                <a:cs typeface="Arial"/>
              </a:rPr>
              <a:t>liaison entre caractères</a:t>
            </a:r>
            <a:r>
              <a:rPr b="1" u="sng" spc="-10" dirty="0">
                <a:uFill>
                  <a:solidFill>
                    <a:srgbClr val="99CCCC"/>
                  </a:solidFill>
                </a:uFill>
                <a:latin typeface="Arial"/>
                <a:cs typeface="Arial"/>
              </a:rPr>
              <a:t> </a:t>
            </a:r>
            <a:r>
              <a:rPr b="1" u="sng" dirty="0">
                <a:uFill>
                  <a:solidFill>
                    <a:srgbClr val="99CCCC"/>
                  </a:solidFill>
                </a:uFill>
                <a:latin typeface="Arial"/>
                <a:cs typeface="Arial"/>
              </a:rPr>
              <a:t>quantitatifs	</a:t>
            </a:r>
            <a:endParaRPr>
              <a:latin typeface="Arial"/>
              <a:cs typeface="Arial"/>
            </a:endParaRPr>
          </a:p>
        </p:txBody>
      </p:sp>
      <p:sp>
        <p:nvSpPr>
          <p:cNvPr id="24" name="object 24"/>
          <p:cNvSpPr txBox="1"/>
          <p:nvPr/>
        </p:nvSpPr>
        <p:spPr>
          <a:xfrm>
            <a:off x="3837178" y="2690201"/>
            <a:ext cx="4534535" cy="1132840"/>
          </a:xfrm>
          <a:prstGeom prst="rect">
            <a:avLst/>
          </a:prstGeom>
        </p:spPr>
        <p:txBody>
          <a:bodyPr vert="horz" wrap="square" lIns="0" tIns="78740" rIns="0" bIns="0" rtlCol="0">
            <a:spAutoFit/>
          </a:bodyPr>
          <a:lstStyle/>
          <a:p>
            <a:pPr marL="411480">
              <a:spcBef>
                <a:spcPts val="620"/>
              </a:spcBef>
            </a:pPr>
            <a:r>
              <a:rPr b="1" spc="-5" dirty="0">
                <a:latin typeface="Arial"/>
                <a:cs typeface="Arial"/>
              </a:rPr>
              <a:t>*</a:t>
            </a:r>
            <a:endParaRPr>
              <a:latin typeface="Arial"/>
              <a:cs typeface="Arial"/>
            </a:endParaRPr>
          </a:p>
          <a:p>
            <a:pPr marL="329565">
              <a:spcBef>
                <a:spcPts val="459"/>
              </a:spcBef>
              <a:tabLst>
                <a:tab pos="1426210" algn="l"/>
                <a:tab pos="2411730" algn="l"/>
                <a:tab pos="3123565" algn="l"/>
              </a:tabLst>
            </a:pPr>
            <a:r>
              <a:rPr sz="1600" b="1" spc="-5" dirty="0">
                <a:latin typeface="Arial"/>
                <a:cs typeface="Arial"/>
              </a:rPr>
              <a:t>x1	x2	x3	x4</a:t>
            </a:r>
            <a:endParaRPr sz="1600">
              <a:latin typeface="Arial"/>
              <a:cs typeface="Arial"/>
            </a:endParaRPr>
          </a:p>
          <a:p>
            <a:pPr marL="12700">
              <a:spcBef>
                <a:spcPts val="1500"/>
              </a:spcBef>
            </a:pPr>
            <a:r>
              <a:rPr spc="-5" dirty="0">
                <a:latin typeface="Arial"/>
                <a:cs typeface="Arial"/>
              </a:rPr>
              <a:t>La </a:t>
            </a:r>
            <a:r>
              <a:rPr spc="-5" dirty="0">
                <a:solidFill>
                  <a:srgbClr val="006666"/>
                </a:solidFill>
                <a:latin typeface="Arial"/>
                <a:cs typeface="Arial"/>
              </a:rPr>
              <a:t>prédiction </a:t>
            </a:r>
            <a:r>
              <a:rPr spc="-5" dirty="0">
                <a:latin typeface="Arial"/>
                <a:cs typeface="Arial"/>
              </a:rPr>
              <a:t>avec une droite de régression</a:t>
            </a:r>
            <a:r>
              <a:rPr spc="60" dirty="0">
                <a:latin typeface="Arial"/>
                <a:cs typeface="Arial"/>
              </a:rPr>
              <a:t> </a:t>
            </a:r>
            <a:r>
              <a:rPr dirty="0">
                <a:latin typeface="Arial"/>
                <a:cs typeface="Arial"/>
              </a:rPr>
              <a:t>:</a:t>
            </a:r>
            <a:endParaRPr>
              <a:latin typeface="Arial"/>
              <a:cs typeface="Arial"/>
            </a:endParaRPr>
          </a:p>
        </p:txBody>
      </p:sp>
      <p:sp>
        <p:nvSpPr>
          <p:cNvPr id="25" name="object 25"/>
          <p:cNvSpPr txBox="1"/>
          <p:nvPr/>
        </p:nvSpPr>
        <p:spPr>
          <a:xfrm>
            <a:off x="3107183" y="3797554"/>
            <a:ext cx="5992495" cy="299720"/>
          </a:xfrm>
          <a:prstGeom prst="rect">
            <a:avLst/>
          </a:prstGeom>
        </p:spPr>
        <p:txBody>
          <a:bodyPr vert="horz" wrap="square" lIns="0" tIns="12700" rIns="0" bIns="0" rtlCol="0">
            <a:spAutoFit/>
          </a:bodyPr>
          <a:lstStyle/>
          <a:p>
            <a:pPr marL="12700">
              <a:spcBef>
                <a:spcPts val="100"/>
              </a:spcBef>
              <a:tabLst>
                <a:tab pos="3096895" algn="l"/>
              </a:tabLst>
            </a:pPr>
            <a:r>
              <a:rPr spc="-5" dirty="0">
                <a:latin typeface="Arial"/>
                <a:cs typeface="Arial"/>
              </a:rPr>
              <a:t>Pour nouvelle valeur</a:t>
            </a:r>
            <a:r>
              <a:rPr spc="50" dirty="0">
                <a:latin typeface="Arial"/>
                <a:cs typeface="Arial"/>
              </a:rPr>
              <a:t> </a:t>
            </a:r>
            <a:r>
              <a:rPr spc="-5" dirty="0">
                <a:latin typeface="Arial"/>
                <a:cs typeface="Arial"/>
              </a:rPr>
              <a:t>de</a:t>
            </a:r>
            <a:r>
              <a:rPr spc="10" dirty="0">
                <a:latin typeface="Arial"/>
                <a:cs typeface="Arial"/>
              </a:rPr>
              <a:t> </a:t>
            </a:r>
            <a:r>
              <a:rPr dirty="0">
                <a:latin typeface="Arial"/>
                <a:cs typeface="Arial"/>
              </a:rPr>
              <a:t>x	</a:t>
            </a:r>
            <a:r>
              <a:rPr spc="-5" dirty="0">
                <a:latin typeface="Arial"/>
                <a:cs typeface="Arial"/>
              </a:rPr>
              <a:t>quelle valeur possible de </a:t>
            </a:r>
            <a:r>
              <a:rPr dirty="0">
                <a:latin typeface="Arial"/>
                <a:cs typeface="Arial"/>
              </a:rPr>
              <a:t>y </a:t>
            </a:r>
            <a:r>
              <a:rPr spc="-5" dirty="0">
                <a:latin typeface="Arial"/>
                <a:cs typeface="Arial"/>
              </a:rPr>
              <a:t>?</a:t>
            </a:r>
            <a:endParaRPr>
              <a:latin typeface="Arial"/>
              <a:cs typeface="Arial"/>
            </a:endParaRPr>
          </a:p>
        </p:txBody>
      </p:sp>
      <p:sp>
        <p:nvSpPr>
          <p:cNvPr id="26" name="object 26"/>
          <p:cNvSpPr/>
          <p:nvPr/>
        </p:nvSpPr>
        <p:spPr>
          <a:xfrm>
            <a:off x="3202052" y="4079875"/>
            <a:ext cx="1905" cy="2127250"/>
          </a:xfrm>
          <a:custGeom>
            <a:avLst/>
            <a:gdLst/>
            <a:ahLst/>
            <a:cxnLst/>
            <a:rect l="l" t="t" r="r" b="b"/>
            <a:pathLst>
              <a:path w="1905" h="2127250">
                <a:moveTo>
                  <a:pt x="0" y="0"/>
                </a:moveTo>
                <a:lnTo>
                  <a:pt x="1524" y="2127250"/>
                </a:lnTo>
              </a:path>
            </a:pathLst>
          </a:custGeom>
          <a:ln w="20637">
            <a:solidFill>
              <a:srgbClr val="000000"/>
            </a:solidFill>
          </a:ln>
        </p:spPr>
        <p:txBody>
          <a:bodyPr wrap="square" lIns="0" tIns="0" rIns="0" bIns="0" rtlCol="0"/>
          <a:lstStyle/>
          <a:p>
            <a:endParaRPr/>
          </a:p>
        </p:txBody>
      </p:sp>
      <p:sp>
        <p:nvSpPr>
          <p:cNvPr id="27" name="object 27"/>
          <p:cNvSpPr/>
          <p:nvPr/>
        </p:nvSpPr>
        <p:spPr>
          <a:xfrm>
            <a:off x="2782887" y="6021387"/>
            <a:ext cx="5904230" cy="0"/>
          </a:xfrm>
          <a:custGeom>
            <a:avLst/>
            <a:gdLst/>
            <a:ahLst/>
            <a:cxnLst/>
            <a:rect l="l" t="t" r="r" b="b"/>
            <a:pathLst>
              <a:path w="5904230">
                <a:moveTo>
                  <a:pt x="0" y="0"/>
                </a:moveTo>
                <a:lnTo>
                  <a:pt x="5903912" y="0"/>
                </a:lnTo>
              </a:path>
            </a:pathLst>
          </a:custGeom>
          <a:ln w="20637">
            <a:solidFill>
              <a:srgbClr val="000000"/>
            </a:solidFill>
          </a:ln>
        </p:spPr>
        <p:txBody>
          <a:bodyPr wrap="square" lIns="0" tIns="0" rIns="0" bIns="0" rtlCol="0"/>
          <a:lstStyle/>
          <a:p>
            <a:endParaRPr/>
          </a:p>
        </p:txBody>
      </p:sp>
      <p:sp>
        <p:nvSpPr>
          <p:cNvPr id="28" name="object 28"/>
          <p:cNvSpPr txBox="1"/>
          <p:nvPr/>
        </p:nvSpPr>
        <p:spPr>
          <a:xfrm>
            <a:off x="3845432" y="6038799"/>
            <a:ext cx="251460" cy="258404"/>
          </a:xfrm>
          <a:prstGeom prst="rect">
            <a:avLst/>
          </a:prstGeom>
        </p:spPr>
        <p:txBody>
          <a:bodyPr vert="horz" wrap="square" lIns="0" tIns="12065" rIns="0" bIns="0" rtlCol="0">
            <a:spAutoFit/>
          </a:bodyPr>
          <a:lstStyle/>
          <a:p>
            <a:pPr marL="12700">
              <a:spcBef>
                <a:spcPts val="95"/>
              </a:spcBef>
            </a:pPr>
            <a:r>
              <a:rPr sz="1600" b="1" spc="-5" dirty="0">
                <a:latin typeface="Arial"/>
                <a:cs typeface="Arial"/>
              </a:rPr>
              <a:t>x1</a:t>
            </a:r>
            <a:endParaRPr sz="1600">
              <a:latin typeface="Arial"/>
              <a:cs typeface="Arial"/>
            </a:endParaRPr>
          </a:p>
        </p:txBody>
      </p:sp>
      <p:sp>
        <p:nvSpPr>
          <p:cNvPr id="29" name="object 29"/>
          <p:cNvSpPr txBox="1"/>
          <p:nvPr/>
        </p:nvSpPr>
        <p:spPr>
          <a:xfrm>
            <a:off x="4942459" y="6038799"/>
            <a:ext cx="251460" cy="258404"/>
          </a:xfrm>
          <a:prstGeom prst="rect">
            <a:avLst/>
          </a:prstGeom>
        </p:spPr>
        <p:txBody>
          <a:bodyPr vert="horz" wrap="square" lIns="0" tIns="12065" rIns="0" bIns="0" rtlCol="0">
            <a:spAutoFit/>
          </a:bodyPr>
          <a:lstStyle/>
          <a:p>
            <a:pPr marL="12700">
              <a:spcBef>
                <a:spcPts val="95"/>
              </a:spcBef>
            </a:pPr>
            <a:r>
              <a:rPr sz="1600" b="1" spc="-5" dirty="0">
                <a:latin typeface="Arial"/>
                <a:cs typeface="Arial"/>
              </a:rPr>
              <a:t>x2</a:t>
            </a:r>
            <a:endParaRPr sz="1600">
              <a:latin typeface="Arial"/>
              <a:cs typeface="Arial"/>
            </a:endParaRPr>
          </a:p>
        </p:txBody>
      </p:sp>
      <p:sp>
        <p:nvSpPr>
          <p:cNvPr id="30" name="object 30"/>
          <p:cNvSpPr txBox="1"/>
          <p:nvPr/>
        </p:nvSpPr>
        <p:spPr>
          <a:xfrm>
            <a:off x="5926963" y="6038799"/>
            <a:ext cx="251460" cy="258404"/>
          </a:xfrm>
          <a:prstGeom prst="rect">
            <a:avLst/>
          </a:prstGeom>
        </p:spPr>
        <p:txBody>
          <a:bodyPr vert="horz" wrap="square" lIns="0" tIns="12065" rIns="0" bIns="0" rtlCol="0">
            <a:spAutoFit/>
          </a:bodyPr>
          <a:lstStyle/>
          <a:p>
            <a:pPr marL="12700">
              <a:spcBef>
                <a:spcPts val="95"/>
              </a:spcBef>
            </a:pPr>
            <a:r>
              <a:rPr sz="1600" b="1" spc="-5" dirty="0">
                <a:latin typeface="Arial"/>
                <a:cs typeface="Arial"/>
              </a:rPr>
              <a:t>x3</a:t>
            </a:r>
            <a:endParaRPr sz="1600">
              <a:latin typeface="Arial"/>
              <a:cs typeface="Arial"/>
            </a:endParaRPr>
          </a:p>
        </p:txBody>
      </p:sp>
      <p:sp>
        <p:nvSpPr>
          <p:cNvPr id="31" name="object 31"/>
          <p:cNvSpPr txBox="1"/>
          <p:nvPr/>
        </p:nvSpPr>
        <p:spPr>
          <a:xfrm>
            <a:off x="6639814" y="6038799"/>
            <a:ext cx="251460" cy="258404"/>
          </a:xfrm>
          <a:prstGeom prst="rect">
            <a:avLst/>
          </a:prstGeom>
        </p:spPr>
        <p:txBody>
          <a:bodyPr vert="horz" wrap="square" lIns="0" tIns="12065" rIns="0" bIns="0" rtlCol="0">
            <a:spAutoFit/>
          </a:bodyPr>
          <a:lstStyle/>
          <a:p>
            <a:pPr marL="12700">
              <a:spcBef>
                <a:spcPts val="95"/>
              </a:spcBef>
            </a:pPr>
            <a:r>
              <a:rPr sz="1600" b="1" spc="-5" dirty="0">
                <a:latin typeface="Arial"/>
                <a:cs typeface="Arial"/>
              </a:rPr>
              <a:t>x4</a:t>
            </a:r>
            <a:endParaRPr sz="1600">
              <a:latin typeface="Arial"/>
              <a:cs typeface="Arial"/>
            </a:endParaRPr>
          </a:p>
        </p:txBody>
      </p:sp>
      <p:sp>
        <p:nvSpPr>
          <p:cNvPr id="32" name="object 32"/>
          <p:cNvSpPr txBox="1"/>
          <p:nvPr/>
        </p:nvSpPr>
        <p:spPr>
          <a:xfrm>
            <a:off x="2859406" y="5667247"/>
            <a:ext cx="241935" cy="258404"/>
          </a:xfrm>
          <a:prstGeom prst="rect">
            <a:avLst/>
          </a:prstGeom>
        </p:spPr>
        <p:txBody>
          <a:bodyPr vert="horz" wrap="square" lIns="0" tIns="12065" rIns="0" bIns="0" rtlCol="0">
            <a:spAutoFit/>
          </a:bodyPr>
          <a:lstStyle/>
          <a:p>
            <a:pPr marL="12700">
              <a:spcBef>
                <a:spcPts val="95"/>
              </a:spcBef>
            </a:pPr>
            <a:r>
              <a:rPr sz="1600" b="1" spc="-45" dirty="0">
                <a:latin typeface="Arial"/>
                <a:cs typeface="Arial"/>
              </a:rPr>
              <a:t>y1</a:t>
            </a:r>
            <a:endParaRPr sz="1600">
              <a:latin typeface="Arial"/>
              <a:cs typeface="Arial"/>
            </a:endParaRPr>
          </a:p>
        </p:txBody>
      </p:sp>
      <p:sp>
        <p:nvSpPr>
          <p:cNvPr id="33" name="object 33"/>
          <p:cNvSpPr txBox="1"/>
          <p:nvPr/>
        </p:nvSpPr>
        <p:spPr>
          <a:xfrm>
            <a:off x="2859406" y="4695851"/>
            <a:ext cx="241935" cy="731675"/>
          </a:xfrm>
          <a:prstGeom prst="rect">
            <a:avLst/>
          </a:prstGeom>
        </p:spPr>
        <p:txBody>
          <a:bodyPr vert="horz" wrap="square" lIns="0" tIns="12700" rIns="0" bIns="0" rtlCol="0">
            <a:spAutoFit/>
          </a:bodyPr>
          <a:lstStyle/>
          <a:p>
            <a:pPr marL="12700" marR="5080">
              <a:lnSpc>
                <a:spcPct val="155600"/>
              </a:lnSpc>
              <a:spcBef>
                <a:spcPts val="100"/>
              </a:spcBef>
            </a:pPr>
            <a:r>
              <a:rPr sz="1600" b="1" spc="-45" dirty="0">
                <a:latin typeface="Arial"/>
                <a:cs typeface="Arial"/>
              </a:rPr>
              <a:t>y3  y2</a:t>
            </a:r>
            <a:endParaRPr sz="1600">
              <a:latin typeface="Arial"/>
              <a:cs typeface="Arial"/>
            </a:endParaRPr>
          </a:p>
        </p:txBody>
      </p:sp>
      <p:sp>
        <p:nvSpPr>
          <p:cNvPr id="34" name="object 34"/>
          <p:cNvSpPr/>
          <p:nvPr/>
        </p:nvSpPr>
        <p:spPr>
          <a:xfrm>
            <a:off x="3187700" y="5797551"/>
            <a:ext cx="793750" cy="1905"/>
          </a:xfrm>
          <a:custGeom>
            <a:avLst/>
            <a:gdLst/>
            <a:ahLst/>
            <a:cxnLst/>
            <a:rect l="l" t="t" r="r" b="b"/>
            <a:pathLst>
              <a:path w="793750" h="1904">
                <a:moveTo>
                  <a:pt x="0" y="0"/>
                </a:moveTo>
                <a:lnTo>
                  <a:pt x="793750" y="1587"/>
                </a:lnTo>
              </a:path>
            </a:pathLst>
          </a:custGeom>
          <a:ln w="3175">
            <a:solidFill>
              <a:srgbClr val="000000"/>
            </a:solidFill>
            <a:prstDash val="sysDot"/>
          </a:ln>
        </p:spPr>
        <p:txBody>
          <a:bodyPr wrap="square" lIns="0" tIns="0" rIns="0" bIns="0" rtlCol="0"/>
          <a:lstStyle/>
          <a:p>
            <a:endParaRPr/>
          </a:p>
        </p:txBody>
      </p:sp>
      <p:sp>
        <p:nvSpPr>
          <p:cNvPr id="35" name="object 35"/>
          <p:cNvSpPr/>
          <p:nvPr/>
        </p:nvSpPr>
        <p:spPr>
          <a:xfrm>
            <a:off x="3981451" y="5789612"/>
            <a:ext cx="1905" cy="265430"/>
          </a:xfrm>
          <a:custGeom>
            <a:avLst/>
            <a:gdLst/>
            <a:ahLst/>
            <a:cxnLst/>
            <a:rect l="l" t="t" r="r" b="b"/>
            <a:pathLst>
              <a:path w="1905" h="265429">
                <a:moveTo>
                  <a:pt x="0" y="265112"/>
                </a:moveTo>
                <a:lnTo>
                  <a:pt x="1650" y="0"/>
                </a:lnTo>
              </a:path>
            </a:pathLst>
          </a:custGeom>
          <a:ln w="3175">
            <a:solidFill>
              <a:srgbClr val="000000"/>
            </a:solidFill>
            <a:prstDash val="sysDot"/>
          </a:ln>
        </p:spPr>
        <p:txBody>
          <a:bodyPr wrap="square" lIns="0" tIns="0" rIns="0" bIns="0" rtlCol="0"/>
          <a:lstStyle/>
          <a:p>
            <a:endParaRPr/>
          </a:p>
        </p:txBody>
      </p:sp>
      <p:sp>
        <p:nvSpPr>
          <p:cNvPr id="36" name="object 36"/>
          <p:cNvSpPr/>
          <p:nvPr/>
        </p:nvSpPr>
        <p:spPr>
          <a:xfrm>
            <a:off x="3202052" y="5353051"/>
            <a:ext cx="1862455" cy="1905"/>
          </a:xfrm>
          <a:custGeom>
            <a:avLst/>
            <a:gdLst/>
            <a:ahLst/>
            <a:cxnLst/>
            <a:rect l="l" t="t" r="r" b="b"/>
            <a:pathLst>
              <a:path w="1862454" h="1904">
                <a:moveTo>
                  <a:pt x="0" y="0"/>
                </a:moveTo>
                <a:lnTo>
                  <a:pt x="1862074" y="1650"/>
                </a:lnTo>
              </a:path>
            </a:pathLst>
          </a:custGeom>
          <a:ln w="3175">
            <a:solidFill>
              <a:srgbClr val="000000"/>
            </a:solidFill>
            <a:prstDash val="sysDot"/>
          </a:ln>
        </p:spPr>
        <p:txBody>
          <a:bodyPr wrap="square" lIns="0" tIns="0" rIns="0" bIns="0" rtlCol="0"/>
          <a:lstStyle/>
          <a:p>
            <a:endParaRPr/>
          </a:p>
        </p:txBody>
      </p:sp>
      <p:sp>
        <p:nvSpPr>
          <p:cNvPr id="37" name="object 37"/>
          <p:cNvSpPr/>
          <p:nvPr/>
        </p:nvSpPr>
        <p:spPr>
          <a:xfrm>
            <a:off x="5064126" y="5361052"/>
            <a:ext cx="1905" cy="694055"/>
          </a:xfrm>
          <a:custGeom>
            <a:avLst/>
            <a:gdLst/>
            <a:ahLst/>
            <a:cxnLst/>
            <a:rect l="l" t="t" r="r" b="b"/>
            <a:pathLst>
              <a:path w="1904" h="694054">
                <a:moveTo>
                  <a:pt x="0" y="0"/>
                </a:moveTo>
                <a:lnTo>
                  <a:pt x="1650" y="693674"/>
                </a:lnTo>
              </a:path>
            </a:pathLst>
          </a:custGeom>
          <a:ln w="3175">
            <a:solidFill>
              <a:srgbClr val="000000"/>
            </a:solidFill>
            <a:prstDash val="sysDot"/>
          </a:ln>
        </p:spPr>
        <p:txBody>
          <a:bodyPr wrap="square" lIns="0" tIns="0" rIns="0" bIns="0" rtlCol="0"/>
          <a:lstStyle/>
          <a:p>
            <a:endParaRPr/>
          </a:p>
        </p:txBody>
      </p:sp>
      <p:sp>
        <p:nvSpPr>
          <p:cNvPr id="38" name="object 38"/>
          <p:cNvSpPr/>
          <p:nvPr/>
        </p:nvSpPr>
        <p:spPr>
          <a:xfrm>
            <a:off x="3187701" y="4944999"/>
            <a:ext cx="2821305" cy="1905"/>
          </a:xfrm>
          <a:custGeom>
            <a:avLst/>
            <a:gdLst/>
            <a:ahLst/>
            <a:cxnLst/>
            <a:rect l="l" t="t" r="r" b="b"/>
            <a:pathLst>
              <a:path w="2821304" h="1904">
                <a:moveTo>
                  <a:pt x="0" y="0"/>
                </a:moveTo>
                <a:lnTo>
                  <a:pt x="2821051" y="1650"/>
                </a:lnTo>
              </a:path>
            </a:pathLst>
          </a:custGeom>
          <a:ln w="3175">
            <a:solidFill>
              <a:srgbClr val="000000"/>
            </a:solidFill>
            <a:prstDash val="sysDot"/>
          </a:ln>
        </p:spPr>
        <p:txBody>
          <a:bodyPr wrap="square" lIns="0" tIns="0" rIns="0" bIns="0" rtlCol="0"/>
          <a:lstStyle/>
          <a:p>
            <a:endParaRPr/>
          </a:p>
        </p:txBody>
      </p:sp>
      <p:sp>
        <p:nvSpPr>
          <p:cNvPr id="39" name="object 39"/>
          <p:cNvSpPr/>
          <p:nvPr/>
        </p:nvSpPr>
        <p:spPr>
          <a:xfrm>
            <a:off x="5994400" y="4944999"/>
            <a:ext cx="14604" cy="1100455"/>
          </a:xfrm>
          <a:custGeom>
            <a:avLst/>
            <a:gdLst/>
            <a:ahLst/>
            <a:cxnLst/>
            <a:rect l="l" t="t" r="r" b="b"/>
            <a:pathLst>
              <a:path w="14604" h="1100454">
                <a:moveTo>
                  <a:pt x="0" y="0"/>
                </a:moveTo>
                <a:lnTo>
                  <a:pt x="14350" y="1100201"/>
                </a:lnTo>
              </a:path>
            </a:pathLst>
          </a:custGeom>
          <a:ln w="3175">
            <a:solidFill>
              <a:srgbClr val="000000"/>
            </a:solidFill>
            <a:prstDash val="sysDot"/>
          </a:ln>
        </p:spPr>
        <p:txBody>
          <a:bodyPr wrap="square" lIns="0" tIns="0" rIns="0" bIns="0" rtlCol="0"/>
          <a:lstStyle/>
          <a:p>
            <a:endParaRPr/>
          </a:p>
        </p:txBody>
      </p:sp>
      <p:sp>
        <p:nvSpPr>
          <p:cNvPr id="40" name="object 40"/>
          <p:cNvSpPr/>
          <p:nvPr/>
        </p:nvSpPr>
        <p:spPr>
          <a:xfrm>
            <a:off x="3202051" y="4511675"/>
            <a:ext cx="3663950" cy="0"/>
          </a:xfrm>
          <a:custGeom>
            <a:avLst/>
            <a:gdLst/>
            <a:ahLst/>
            <a:cxnLst/>
            <a:rect l="l" t="t" r="r" b="b"/>
            <a:pathLst>
              <a:path w="3663950">
                <a:moveTo>
                  <a:pt x="0" y="0"/>
                </a:moveTo>
                <a:lnTo>
                  <a:pt x="3663950" y="0"/>
                </a:lnTo>
              </a:path>
            </a:pathLst>
          </a:custGeom>
          <a:ln w="3175">
            <a:solidFill>
              <a:srgbClr val="000000"/>
            </a:solidFill>
            <a:prstDash val="sysDot"/>
          </a:ln>
        </p:spPr>
        <p:txBody>
          <a:bodyPr wrap="square" lIns="0" tIns="0" rIns="0" bIns="0" rtlCol="0"/>
          <a:lstStyle/>
          <a:p>
            <a:endParaRPr/>
          </a:p>
        </p:txBody>
      </p:sp>
      <p:sp>
        <p:nvSpPr>
          <p:cNvPr id="41" name="object 41"/>
          <p:cNvSpPr/>
          <p:nvPr/>
        </p:nvSpPr>
        <p:spPr>
          <a:xfrm>
            <a:off x="6866002" y="4584700"/>
            <a:ext cx="1905" cy="1479550"/>
          </a:xfrm>
          <a:custGeom>
            <a:avLst/>
            <a:gdLst/>
            <a:ahLst/>
            <a:cxnLst/>
            <a:rect l="l" t="t" r="r" b="b"/>
            <a:pathLst>
              <a:path w="1904" h="1479550">
                <a:moveTo>
                  <a:pt x="0" y="0"/>
                </a:moveTo>
                <a:lnTo>
                  <a:pt x="1524" y="1479550"/>
                </a:lnTo>
              </a:path>
            </a:pathLst>
          </a:custGeom>
          <a:ln w="3175">
            <a:solidFill>
              <a:srgbClr val="000000"/>
            </a:solidFill>
            <a:prstDash val="sysDot"/>
          </a:ln>
        </p:spPr>
        <p:txBody>
          <a:bodyPr wrap="square" lIns="0" tIns="0" rIns="0" bIns="0" rtlCol="0"/>
          <a:lstStyle/>
          <a:p>
            <a:endParaRPr/>
          </a:p>
        </p:txBody>
      </p:sp>
      <p:sp>
        <p:nvSpPr>
          <p:cNvPr id="42" name="object 42"/>
          <p:cNvSpPr txBox="1"/>
          <p:nvPr/>
        </p:nvSpPr>
        <p:spPr>
          <a:xfrm>
            <a:off x="3927730" y="5713272"/>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43" name="object 43"/>
          <p:cNvSpPr txBox="1"/>
          <p:nvPr/>
        </p:nvSpPr>
        <p:spPr>
          <a:xfrm>
            <a:off x="6793739" y="4425442"/>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44" name="object 44"/>
          <p:cNvSpPr txBox="1"/>
          <p:nvPr/>
        </p:nvSpPr>
        <p:spPr>
          <a:xfrm>
            <a:off x="5941315" y="4849495"/>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45" name="object 45"/>
          <p:cNvSpPr txBox="1"/>
          <p:nvPr/>
        </p:nvSpPr>
        <p:spPr>
          <a:xfrm>
            <a:off x="5025010" y="5248147"/>
            <a:ext cx="114935"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a:t>
            </a:r>
            <a:endParaRPr>
              <a:latin typeface="Arial"/>
              <a:cs typeface="Arial"/>
            </a:endParaRPr>
          </a:p>
        </p:txBody>
      </p:sp>
      <p:sp>
        <p:nvSpPr>
          <p:cNvPr id="46" name="object 46"/>
          <p:cNvSpPr/>
          <p:nvPr/>
        </p:nvSpPr>
        <p:spPr>
          <a:xfrm>
            <a:off x="3475102" y="4656074"/>
            <a:ext cx="3463925" cy="1284605"/>
          </a:xfrm>
          <a:custGeom>
            <a:avLst/>
            <a:gdLst/>
            <a:ahLst/>
            <a:cxnLst/>
            <a:rect l="l" t="t" r="r" b="b"/>
            <a:pathLst>
              <a:path w="3463925" h="1284604">
                <a:moveTo>
                  <a:pt x="0" y="1284351"/>
                </a:moveTo>
                <a:lnTo>
                  <a:pt x="3463925" y="0"/>
                </a:lnTo>
              </a:path>
            </a:pathLst>
          </a:custGeom>
          <a:ln w="41275">
            <a:solidFill>
              <a:srgbClr val="000000"/>
            </a:solidFill>
          </a:ln>
        </p:spPr>
        <p:txBody>
          <a:bodyPr wrap="square" lIns="0" tIns="0" rIns="0" bIns="0" rtlCol="0"/>
          <a:lstStyle/>
          <a:p>
            <a:endParaRPr/>
          </a:p>
        </p:txBody>
      </p:sp>
      <p:sp>
        <p:nvSpPr>
          <p:cNvPr id="47" name="object 47"/>
          <p:cNvSpPr txBox="1"/>
          <p:nvPr/>
        </p:nvSpPr>
        <p:spPr>
          <a:xfrm>
            <a:off x="7873365" y="6038799"/>
            <a:ext cx="251460" cy="258404"/>
          </a:xfrm>
          <a:prstGeom prst="rect">
            <a:avLst/>
          </a:prstGeom>
        </p:spPr>
        <p:txBody>
          <a:bodyPr vert="horz" wrap="square" lIns="0" tIns="12065" rIns="0" bIns="0" rtlCol="0">
            <a:spAutoFit/>
          </a:bodyPr>
          <a:lstStyle/>
          <a:p>
            <a:pPr marL="12700">
              <a:spcBef>
                <a:spcPts val="95"/>
              </a:spcBef>
            </a:pPr>
            <a:r>
              <a:rPr sz="1600" b="1" spc="-5" dirty="0">
                <a:solidFill>
                  <a:srgbClr val="006666"/>
                </a:solidFill>
                <a:latin typeface="Arial"/>
                <a:cs typeface="Arial"/>
              </a:rPr>
              <a:t>x5</a:t>
            </a:r>
            <a:endParaRPr sz="1600">
              <a:latin typeface="Arial"/>
              <a:cs typeface="Arial"/>
            </a:endParaRPr>
          </a:p>
        </p:txBody>
      </p:sp>
      <p:sp>
        <p:nvSpPr>
          <p:cNvPr id="48" name="object 48"/>
          <p:cNvSpPr/>
          <p:nvPr/>
        </p:nvSpPr>
        <p:spPr>
          <a:xfrm>
            <a:off x="6872352" y="4214876"/>
            <a:ext cx="1240155" cy="468630"/>
          </a:xfrm>
          <a:custGeom>
            <a:avLst/>
            <a:gdLst/>
            <a:ahLst/>
            <a:cxnLst/>
            <a:rect l="l" t="t" r="r" b="b"/>
            <a:pathLst>
              <a:path w="1240154" h="468629">
                <a:moveTo>
                  <a:pt x="0" y="468249"/>
                </a:moveTo>
                <a:lnTo>
                  <a:pt x="1239774" y="0"/>
                </a:lnTo>
              </a:path>
            </a:pathLst>
          </a:custGeom>
          <a:ln w="25400">
            <a:solidFill>
              <a:srgbClr val="006666"/>
            </a:solidFill>
            <a:prstDash val="lgDash"/>
          </a:ln>
        </p:spPr>
        <p:txBody>
          <a:bodyPr wrap="square" lIns="0" tIns="0" rIns="0" bIns="0" rtlCol="0"/>
          <a:lstStyle/>
          <a:p>
            <a:endParaRPr/>
          </a:p>
        </p:txBody>
      </p:sp>
      <p:sp>
        <p:nvSpPr>
          <p:cNvPr id="49" name="object 49"/>
          <p:cNvSpPr/>
          <p:nvPr/>
        </p:nvSpPr>
        <p:spPr>
          <a:xfrm>
            <a:off x="7967727" y="4338574"/>
            <a:ext cx="1905" cy="1651635"/>
          </a:xfrm>
          <a:custGeom>
            <a:avLst/>
            <a:gdLst/>
            <a:ahLst/>
            <a:cxnLst/>
            <a:rect l="l" t="t" r="r" b="b"/>
            <a:pathLst>
              <a:path w="1904" h="1651635">
                <a:moveTo>
                  <a:pt x="0" y="0"/>
                </a:moveTo>
                <a:lnTo>
                  <a:pt x="1524" y="1651063"/>
                </a:lnTo>
              </a:path>
            </a:pathLst>
          </a:custGeom>
          <a:ln w="28575">
            <a:solidFill>
              <a:srgbClr val="006666"/>
            </a:solidFill>
            <a:prstDash val="sysDash"/>
          </a:ln>
        </p:spPr>
        <p:txBody>
          <a:bodyPr wrap="square" lIns="0" tIns="0" rIns="0" bIns="0" rtlCol="0"/>
          <a:lstStyle/>
          <a:p>
            <a:endParaRPr/>
          </a:p>
        </p:txBody>
      </p:sp>
      <p:sp>
        <p:nvSpPr>
          <p:cNvPr id="50" name="object 50"/>
          <p:cNvSpPr txBox="1"/>
          <p:nvPr/>
        </p:nvSpPr>
        <p:spPr>
          <a:xfrm>
            <a:off x="2859406" y="4076192"/>
            <a:ext cx="241935" cy="491481"/>
          </a:xfrm>
          <a:prstGeom prst="rect">
            <a:avLst/>
          </a:prstGeom>
        </p:spPr>
        <p:txBody>
          <a:bodyPr vert="horz" wrap="square" lIns="0" tIns="9525" rIns="0" bIns="0" rtlCol="0">
            <a:spAutoFit/>
          </a:bodyPr>
          <a:lstStyle/>
          <a:p>
            <a:pPr marL="12700" marR="5080">
              <a:lnSpc>
                <a:spcPct val="100899"/>
              </a:lnSpc>
              <a:spcBef>
                <a:spcPts val="75"/>
              </a:spcBef>
            </a:pPr>
            <a:r>
              <a:rPr sz="1600" b="1" spc="-45" dirty="0">
                <a:solidFill>
                  <a:srgbClr val="006666"/>
                </a:solidFill>
                <a:latin typeface="Arial"/>
                <a:cs typeface="Arial"/>
              </a:rPr>
              <a:t>y5  </a:t>
            </a:r>
            <a:r>
              <a:rPr sz="1600" b="1" spc="-45" dirty="0">
                <a:latin typeface="Arial"/>
                <a:cs typeface="Arial"/>
              </a:rPr>
              <a:t>y4</a:t>
            </a:r>
            <a:endParaRPr sz="1600">
              <a:latin typeface="Arial"/>
              <a:cs typeface="Arial"/>
            </a:endParaRPr>
          </a:p>
        </p:txBody>
      </p:sp>
      <p:sp>
        <p:nvSpPr>
          <p:cNvPr id="51" name="object 51"/>
          <p:cNvSpPr/>
          <p:nvPr/>
        </p:nvSpPr>
        <p:spPr>
          <a:xfrm>
            <a:off x="3216276" y="4292600"/>
            <a:ext cx="4751705" cy="0"/>
          </a:xfrm>
          <a:custGeom>
            <a:avLst/>
            <a:gdLst/>
            <a:ahLst/>
            <a:cxnLst/>
            <a:rect l="l" t="t" r="r" b="b"/>
            <a:pathLst>
              <a:path w="4751705">
                <a:moveTo>
                  <a:pt x="0" y="0"/>
                </a:moveTo>
                <a:lnTo>
                  <a:pt x="4751451" y="0"/>
                </a:lnTo>
              </a:path>
            </a:pathLst>
          </a:custGeom>
          <a:ln w="28575">
            <a:solidFill>
              <a:srgbClr val="006666"/>
            </a:solidFill>
            <a:prstDash val="sysDash"/>
          </a:ln>
        </p:spPr>
        <p:txBody>
          <a:bodyPr wrap="square" lIns="0" tIns="0" rIns="0" bIns="0" rtlCol="0"/>
          <a:lstStyle/>
          <a:p>
            <a:endParaRPr/>
          </a:p>
        </p:txBody>
      </p:sp>
      <p:sp>
        <p:nvSpPr>
          <p:cNvPr id="52" name="object 52"/>
          <p:cNvSpPr txBox="1"/>
          <p:nvPr/>
        </p:nvSpPr>
        <p:spPr>
          <a:xfrm>
            <a:off x="7872730" y="4098417"/>
            <a:ext cx="203835" cy="574040"/>
          </a:xfrm>
          <a:prstGeom prst="rect">
            <a:avLst/>
          </a:prstGeom>
        </p:spPr>
        <p:txBody>
          <a:bodyPr vert="horz" wrap="square" lIns="0" tIns="12700" rIns="0" bIns="0" rtlCol="0">
            <a:spAutoFit/>
          </a:bodyPr>
          <a:lstStyle/>
          <a:p>
            <a:pPr marL="12700">
              <a:spcBef>
                <a:spcPts val="100"/>
              </a:spcBef>
            </a:pPr>
            <a:r>
              <a:rPr sz="3600" spc="-5" dirty="0">
                <a:solidFill>
                  <a:srgbClr val="006666"/>
                </a:solidFill>
                <a:latin typeface="Arial"/>
                <a:cs typeface="Arial"/>
              </a:rPr>
              <a:t>*</a:t>
            </a:r>
            <a:endParaRPr sz="3600">
              <a:latin typeface="Arial"/>
              <a:cs typeface="Arial"/>
            </a:endParaRPr>
          </a:p>
        </p:txBody>
      </p:sp>
      <p:sp>
        <p:nvSpPr>
          <p:cNvPr id="53" name="object 53"/>
          <p:cNvSpPr/>
          <p:nvPr/>
        </p:nvSpPr>
        <p:spPr>
          <a:xfrm>
            <a:off x="5838888" y="3889438"/>
            <a:ext cx="261874" cy="190500"/>
          </a:xfrm>
          <a:prstGeom prst="rect">
            <a:avLst/>
          </a:prstGeom>
          <a:blipFill>
            <a:blip r:embed="rId4" cstate="print"/>
            <a:stretch>
              <a:fillRect/>
            </a:stretch>
          </a:blipFill>
        </p:spPr>
        <p:txBody>
          <a:bodyPr wrap="square" lIns="0" tIns="0" rIns="0" bIns="0" rtlCol="0"/>
          <a:lstStyle/>
          <a:p>
            <a:endParaRPr/>
          </a:p>
        </p:txBody>
      </p:sp>
      <p:sp>
        <p:nvSpPr>
          <p:cNvPr id="54" name="object 54"/>
          <p:cNvSpPr txBox="1">
            <a:spLocks noGrp="1"/>
          </p:cNvSpPr>
          <p:nvPr>
            <p:ph type="ftr" sz="quarter" idx="5"/>
          </p:nvPr>
        </p:nvSpPr>
        <p:spPr>
          <a:xfrm>
            <a:off x="5562600" y="6328599"/>
            <a:ext cx="4114800" cy="420628"/>
          </a:xfrm>
          <a:prstGeom prst="rect">
            <a:avLst/>
          </a:prstGeom>
        </p:spPr>
        <p:txBody>
          <a:bodyPr vert="horz" wrap="square" lIns="0" tIns="0" rIns="0" bIns="0" rtlCol="0" anchor="ctr">
            <a:spAutoFit/>
          </a:bodyPr>
          <a:lstStyle/>
          <a:p>
            <a:pPr>
              <a:lnSpc>
                <a:spcPts val="1580"/>
              </a:lnSpc>
            </a:pPr>
            <a:r>
              <a:rPr spc="-35" dirty="0"/>
              <a:t>PACES </a:t>
            </a:r>
            <a:r>
              <a:rPr dirty="0"/>
              <a:t>- UFR </a:t>
            </a:r>
            <a:r>
              <a:rPr dirty="0" err="1"/>
              <a:t>édecine</a:t>
            </a:r>
            <a:r>
              <a:rPr dirty="0"/>
              <a:t> – </a:t>
            </a:r>
            <a:r>
              <a:rPr spc="-5" dirty="0"/>
              <a:t>Université </a:t>
            </a:r>
            <a:r>
              <a:rPr dirty="0"/>
              <a:t>Nice-Sophia</a:t>
            </a:r>
            <a:r>
              <a:rPr spc="-55" dirty="0"/>
              <a:t> </a:t>
            </a:r>
            <a:r>
              <a:rPr dirty="0"/>
              <a:t>Antipolis</a:t>
            </a:r>
          </a:p>
          <a:p>
            <a:pPr marL="1270"/>
            <a:r>
              <a:rPr dirty="0"/>
              <a:t>Année </a:t>
            </a:r>
            <a:r>
              <a:rPr spc="-5" dirty="0" err="1"/>
              <a:t>universitaire</a:t>
            </a:r>
            <a:r>
              <a:rPr spc="-5" dirty="0"/>
              <a:t> </a:t>
            </a:r>
            <a:r>
              <a:rPr dirty="0"/>
              <a:t>20</a:t>
            </a:r>
            <a:r>
              <a:rPr lang="fr-FR" dirty="0"/>
              <a:t>19</a:t>
            </a:r>
            <a:r>
              <a:rPr dirty="0"/>
              <a:t> -</a:t>
            </a:r>
            <a:r>
              <a:rPr spc="-60" dirty="0"/>
              <a:t> </a:t>
            </a:r>
            <a:r>
              <a:rPr spc="5" dirty="0"/>
              <a:t>20</a:t>
            </a:r>
            <a:r>
              <a:rPr lang="fr-FR" spc="5" dirty="0"/>
              <a:t>20</a:t>
            </a:r>
            <a:endParaRPr spc="5"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r>
              <a:rPr sz="2000" b="1" dirty="0">
                <a:solidFill>
                  <a:srgbClr val="FFFFFF"/>
                </a:solidFill>
                <a:latin typeface="Arial"/>
                <a:cs typeface="Arial"/>
              </a:rPr>
              <a:t>1</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2429967" y="1584401"/>
            <a:ext cx="7836534" cy="848994"/>
          </a:xfrm>
          <a:prstGeom prst="rect">
            <a:avLst/>
          </a:prstGeom>
        </p:spPr>
        <p:txBody>
          <a:bodyPr vert="horz" wrap="square" lIns="0" tIns="12700" rIns="0" bIns="0" rtlCol="0">
            <a:spAutoFit/>
          </a:bodyPr>
          <a:lstStyle/>
          <a:p>
            <a:pPr marL="12700" marR="5080" algn="just">
              <a:spcBef>
                <a:spcPts val="100"/>
              </a:spcBef>
            </a:pPr>
            <a:r>
              <a:rPr b="1" u="heavy" spc="-5" dirty="0">
                <a:solidFill>
                  <a:srgbClr val="006666"/>
                </a:solidFill>
                <a:uFill>
                  <a:solidFill>
                    <a:srgbClr val="006666"/>
                  </a:solidFill>
                </a:uFill>
                <a:latin typeface="Arial"/>
                <a:cs typeface="Arial"/>
              </a:rPr>
              <a:t>coefficient </a:t>
            </a:r>
            <a:r>
              <a:rPr b="1" u="heavy" dirty="0">
                <a:solidFill>
                  <a:srgbClr val="006666"/>
                </a:solidFill>
                <a:uFill>
                  <a:solidFill>
                    <a:srgbClr val="006666"/>
                  </a:solidFill>
                </a:uFill>
                <a:latin typeface="Arial"/>
                <a:cs typeface="Arial"/>
              </a:rPr>
              <a:t>de </a:t>
            </a:r>
            <a:r>
              <a:rPr b="1" u="heavy" spc="-5" dirty="0">
                <a:solidFill>
                  <a:srgbClr val="006666"/>
                </a:solidFill>
                <a:uFill>
                  <a:solidFill>
                    <a:srgbClr val="006666"/>
                  </a:solidFill>
                </a:uFill>
                <a:latin typeface="Arial"/>
                <a:cs typeface="Arial"/>
              </a:rPr>
              <a:t>corrélation</a:t>
            </a:r>
            <a:r>
              <a:rPr b="1" spc="-5" dirty="0">
                <a:solidFill>
                  <a:srgbClr val="006666"/>
                </a:solidFill>
                <a:latin typeface="Arial"/>
                <a:cs typeface="Arial"/>
              </a:rPr>
              <a:t> </a:t>
            </a:r>
            <a:r>
              <a:rPr dirty="0">
                <a:solidFill>
                  <a:srgbClr val="006666"/>
                </a:solidFill>
                <a:latin typeface="Arial"/>
                <a:cs typeface="Arial"/>
              </a:rPr>
              <a:t>= </a:t>
            </a:r>
            <a:r>
              <a:rPr b="1" u="heavy" dirty="0">
                <a:solidFill>
                  <a:srgbClr val="006666"/>
                </a:solidFill>
                <a:uFill>
                  <a:solidFill>
                    <a:srgbClr val="006666"/>
                  </a:solidFill>
                </a:uFill>
                <a:latin typeface="Arial"/>
                <a:cs typeface="Arial"/>
              </a:rPr>
              <a:t>pente</a:t>
            </a:r>
            <a:r>
              <a:rPr b="1" dirty="0">
                <a:solidFill>
                  <a:srgbClr val="006666"/>
                </a:solidFill>
                <a:latin typeface="Arial"/>
                <a:cs typeface="Arial"/>
              </a:rPr>
              <a:t> </a:t>
            </a:r>
            <a:r>
              <a:rPr spc="-5" dirty="0">
                <a:latin typeface="Arial"/>
                <a:cs typeface="Arial"/>
              </a:rPr>
              <a:t>de cette droite. Soient </a:t>
            </a:r>
            <a:r>
              <a:rPr spc="-10" dirty="0">
                <a:latin typeface="Arial"/>
                <a:cs typeface="Arial"/>
              </a:rPr>
              <a:t>(x</a:t>
            </a:r>
            <a:r>
              <a:rPr spc="-15" baseline="-20833" dirty="0">
                <a:latin typeface="Arial"/>
                <a:cs typeface="Arial"/>
              </a:rPr>
              <a:t>i</a:t>
            </a:r>
            <a:r>
              <a:rPr spc="-10" dirty="0">
                <a:latin typeface="Arial"/>
                <a:cs typeface="Arial"/>
              </a:rPr>
              <a:t>,y</a:t>
            </a:r>
            <a:r>
              <a:rPr spc="-15" baseline="-20833" dirty="0">
                <a:latin typeface="Arial"/>
                <a:cs typeface="Arial"/>
              </a:rPr>
              <a:t>i</a:t>
            </a:r>
            <a:r>
              <a:rPr spc="-10" dirty="0">
                <a:latin typeface="Arial"/>
                <a:cs typeface="Arial"/>
              </a:rPr>
              <a:t>) </a:t>
            </a:r>
            <a:r>
              <a:rPr spc="-5" dirty="0">
                <a:latin typeface="Arial"/>
                <a:cs typeface="Arial"/>
              </a:rPr>
              <a:t>les couples  dont on </a:t>
            </a:r>
            <a:r>
              <a:rPr dirty="0">
                <a:latin typeface="Arial"/>
                <a:cs typeface="Arial"/>
              </a:rPr>
              <a:t>cherche </a:t>
            </a:r>
            <a:r>
              <a:rPr spc="-5" dirty="0">
                <a:latin typeface="Arial"/>
                <a:cs typeface="Arial"/>
              </a:rPr>
              <a:t>à étudier la corrélation, </a:t>
            </a:r>
            <a:r>
              <a:rPr dirty="0">
                <a:latin typeface="Arial"/>
                <a:cs typeface="Arial"/>
              </a:rPr>
              <a:t>m</a:t>
            </a:r>
            <a:r>
              <a:rPr baseline="-20833" dirty="0">
                <a:latin typeface="Arial"/>
                <a:cs typeface="Arial"/>
              </a:rPr>
              <a:t>x </a:t>
            </a:r>
            <a:r>
              <a:rPr dirty="0">
                <a:latin typeface="Arial"/>
                <a:cs typeface="Arial"/>
              </a:rPr>
              <a:t>et m</a:t>
            </a:r>
            <a:r>
              <a:rPr baseline="-20833" dirty="0">
                <a:latin typeface="Arial"/>
                <a:cs typeface="Arial"/>
              </a:rPr>
              <a:t>y </a:t>
            </a:r>
            <a:r>
              <a:rPr spc="-5" dirty="0">
                <a:latin typeface="Arial"/>
                <a:cs typeface="Arial"/>
              </a:rPr>
              <a:t>sont les moyennes des </a:t>
            </a:r>
            <a:r>
              <a:rPr spc="-10" dirty="0">
                <a:latin typeface="Arial"/>
                <a:cs typeface="Arial"/>
              </a:rPr>
              <a:t>x</a:t>
            </a:r>
            <a:r>
              <a:rPr spc="-15" baseline="-20833" dirty="0">
                <a:latin typeface="Arial"/>
                <a:cs typeface="Arial"/>
              </a:rPr>
              <a:t>i </a:t>
            </a:r>
            <a:r>
              <a:rPr spc="-5" dirty="0">
                <a:latin typeface="Arial"/>
                <a:cs typeface="Arial"/>
              </a:rPr>
              <a:t>et  </a:t>
            </a:r>
            <a:r>
              <a:rPr spc="-15" dirty="0">
                <a:latin typeface="Arial"/>
                <a:cs typeface="Arial"/>
              </a:rPr>
              <a:t>y</a:t>
            </a:r>
            <a:r>
              <a:rPr spc="-22" baseline="-20833" dirty="0">
                <a:latin typeface="Arial"/>
                <a:cs typeface="Arial"/>
              </a:rPr>
              <a:t>i</a:t>
            </a:r>
            <a:r>
              <a:rPr spc="22" baseline="-20833" dirty="0">
                <a:latin typeface="Arial"/>
                <a:cs typeface="Arial"/>
              </a:rPr>
              <a:t> </a:t>
            </a:r>
            <a:r>
              <a:rPr spc="-5" dirty="0">
                <a:latin typeface="Arial"/>
                <a:cs typeface="Arial"/>
              </a:rPr>
              <a:t>respectivement</a:t>
            </a:r>
            <a:endParaRPr>
              <a:latin typeface="Arial"/>
              <a:cs typeface="Arial"/>
            </a:endParaRPr>
          </a:p>
        </p:txBody>
      </p:sp>
      <p:graphicFrame>
        <p:nvGraphicFramePr>
          <p:cNvPr id="8" name="object 8"/>
          <p:cNvGraphicFramePr>
            <a:graphicFrameLocks noGrp="1"/>
          </p:cNvGraphicFramePr>
          <p:nvPr/>
        </p:nvGraphicFramePr>
        <p:xfrm>
          <a:off x="1850391" y="4535742"/>
          <a:ext cx="6245859" cy="529708"/>
        </p:xfrm>
        <a:graphic>
          <a:graphicData uri="http://schemas.openxmlformats.org/drawingml/2006/table">
            <a:tbl>
              <a:tblPr firstRow="1" bandRow="1">
                <a:tableStyleId>{2D5ABB26-0587-4C30-8999-92F81FD0307C}</a:tableStyleId>
              </a:tblPr>
              <a:tblGrid>
                <a:gridCol w="866775">
                  <a:extLst>
                    <a:ext uri="{9D8B030D-6E8A-4147-A177-3AD203B41FA5}">
                      <a16:colId xmlns:a16="http://schemas.microsoft.com/office/drawing/2014/main" val="20000"/>
                    </a:ext>
                  </a:extLst>
                </a:gridCol>
                <a:gridCol w="1780539">
                  <a:extLst>
                    <a:ext uri="{9D8B030D-6E8A-4147-A177-3AD203B41FA5}">
                      <a16:colId xmlns:a16="http://schemas.microsoft.com/office/drawing/2014/main" val="20001"/>
                    </a:ext>
                  </a:extLst>
                </a:gridCol>
                <a:gridCol w="3598545">
                  <a:extLst>
                    <a:ext uri="{9D8B030D-6E8A-4147-A177-3AD203B41FA5}">
                      <a16:colId xmlns:a16="http://schemas.microsoft.com/office/drawing/2014/main" val="20002"/>
                    </a:ext>
                  </a:extLst>
                </a:gridCol>
              </a:tblGrid>
              <a:tr h="264854">
                <a:tc>
                  <a:txBody>
                    <a:bodyPr/>
                    <a:lstStyle/>
                    <a:p>
                      <a:pPr marR="40005" algn="ctr">
                        <a:lnSpc>
                          <a:spcPts val="1985"/>
                        </a:lnSpc>
                      </a:pPr>
                      <a:r>
                        <a:rPr sz="1800" b="1" u="heavy" dirty="0">
                          <a:uFill>
                            <a:solidFill>
                              <a:srgbClr val="000000"/>
                            </a:solidFill>
                          </a:uFill>
                          <a:latin typeface="Arial"/>
                          <a:cs typeface="Arial"/>
                        </a:rPr>
                        <a:t>Si </a:t>
                      </a:r>
                      <a:r>
                        <a:rPr sz="1800" b="1" u="heavy" spc="-5" dirty="0">
                          <a:uFill>
                            <a:solidFill>
                              <a:srgbClr val="000000"/>
                            </a:solidFill>
                          </a:uFill>
                          <a:latin typeface="Arial"/>
                          <a:cs typeface="Arial"/>
                        </a:rPr>
                        <a:t>r </a:t>
                      </a:r>
                      <a:r>
                        <a:rPr sz="1800" b="1" u="heavy" dirty="0">
                          <a:uFill>
                            <a:solidFill>
                              <a:srgbClr val="000000"/>
                            </a:solidFill>
                          </a:uFill>
                          <a:latin typeface="Arial"/>
                          <a:cs typeface="Arial"/>
                        </a:rPr>
                        <a:t>&gt;</a:t>
                      </a:r>
                      <a:r>
                        <a:rPr sz="1800" b="1" u="heavy" spc="-85" dirty="0">
                          <a:uFill>
                            <a:solidFill>
                              <a:srgbClr val="000000"/>
                            </a:solidFill>
                          </a:uFill>
                          <a:latin typeface="Arial"/>
                          <a:cs typeface="Arial"/>
                        </a:rPr>
                        <a:t> </a:t>
                      </a:r>
                      <a:r>
                        <a:rPr sz="1800" b="1" u="heavy" spc="-5" dirty="0">
                          <a:uFill>
                            <a:solidFill>
                              <a:srgbClr val="000000"/>
                            </a:solidFill>
                          </a:uFill>
                          <a:latin typeface="Arial"/>
                          <a:cs typeface="Arial"/>
                        </a:rPr>
                        <a:t>0</a:t>
                      </a:r>
                      <a:endParaRPr sz="1800">
                        <a:latin typeface="Arial"/>
                        <a:cs typeface="Arial"/>
                      </a:endParaRPr>
                    </a:p>
                  </a:txBody>
                  <a:tcPr marL="0" marR="0" marT="0" marB="0"/>
                </a:tc>
                <a:tc>
                  <a:txBody>
                    <a:bodyPr/>
                    <a:lstStyle/>
                    <a:p>
                      <a:pPr marL="79375">
                        <a:lnSpc>
                          <a:spcPts val="1985"/>
                        </a:lnSpc>
                      </a:pPr>
                      <a:r>
                        <a:rPr sz="1800" spc="-5" dirty="0">
                          <a:latin typeface="Arial"/>
                          <a:cs typeface="Arial"/>
                        </a:rPr>
                        <a:t>liaison</a:t>
                      </a:r>
                      <a:r>
                        <a:rPr sz="1800" dirty="0">
                          <a:latin typeface="Arial"/>
                          <a:cs typeface="Arial"/>
                        </a:rPr>
                        <a:t> </a:t>
                      </a:r>
                      <a:r>
                        <a:rPr sz="1800" spc="-5" dirty="0">
                          <a:latin typeface="Arial"/>
                          <a:cs typeface="Arial"/>
                        </a:rPr>
                        <a:t>positive</a:t>
                      </a:r>
                      <a:endParaRPr sz="1800">
                        <a:latin typeface="Arial"/>
                        <a:cs typeface="Arial"/>
                      </a:endParaRPr>
                    </a:p>
                  </a:txBody>
                  <a:tcPr marL="0" marR="0" marT="0" marB="0"/>
                </a:tc>
                <a:tc>
                  <a:txBody>
                    <a:bodyPr/>
                    <a:lstStyle/>
                    <a:p>
                      <a:pPr marL="100330">
                        <a:lnSpc>
                          <a:spcPts val="1985"/>
                        </a:lnSpc>
                      </a:pPr>
                      <a:r>
                        <a:rPr sz="1800" dirty="0">
                          <a:latin typeface="Arial"/>
                          <a:cs typeface="Arial"/>
                        </a:rPr>
                        <a:t>: x et y </a:t>
                      </a:r>
                      <a:r>
                        <a:rPr sz="1800" spc="-5" dirty="0">
                          <a:latin typeface="Arial"/>
                          <a:cs typeface="Arial"/>
                        </a:rPr>
                        <a:t>varient dans le même</a:t>
                      </a:r>
                      <a:r>
                        <a:rPr sz="1800" spc="-30" dirty="0">
                          <a:latin typeface="Arial"/>
                          <a:cs typeface="Arial"/>
                        </a:rPr>
                        <a:t> </a:t>
                      </a:r>
                      <a:r>
                        <a:rPr sz="1800" spc="-5" dirty="0">
                          <a:latin typeface="Arial"/>
                          <a:cs typeface="Arial"/>
                        </a:rPr>
                        <a:t>sens</a:t>
                      </a:r>
                      <a:endParaRPr sz="1800">
                        <a:latin typeface="Arial"/>
                        <a:cs typeface="Arial"/>
                      </a:endParaRPr>
                    </a:p>
                  </a:txBody>
                  <a:tcPr marL="0" marR="0" marT="0" marB="0"/>
                </a:tc>
                <a:extLst>
                  <a:ext uri="{0D108BD9-81ED-4DB2-BD59-A6C34878D82A}">
                    <a16:rowId xmlns:a16="http://schemas.microsoft.com/office/drawing/2014/main" val="10000"/>
                  </a:ext>
                </a:extLst>
              </a:tr>
              <a:tr h="264854">
                <a:tc>
                  <a:txBody>
                    <a:bodyPr/>
                    <a:lstStyle/>
                    <a:p>
                      <a:pPr marR="40005" algn="ctr">
                        <a:lnSpc>
                          <a:spcPts val="1985"/>
                        </a:lnSpc>
                      </a:pPr>
                      <a:r>
                        <a:rPr sz="1800" b="1" u="heavy" dirty="0">
                          <a:uFill>
                            <a:solidFill>
                              <a:srgbClr val="000000"/>
                            </a:solidFill>
                          </a:uFill>
                          <a:latin typeface="Arial"/>
                          <a:cs typeface="Arial"/>
                        </a:rPr>
                        <a:t>Si </a:t>
                      </a:r>
                      <a:r>
                        <a:rPr sz="1800" b="1" u="heavy" spc="-5" dirty="0">
                          <a:uFill>
                            <a:solidFill>
                              <a:srgbClr val="000000"/>
                            </a:solidFill>
                          </a:uFill>
                          <a:latin typeface="Arial"/>
                          <a:cs typeface="Arial"/>
                        </a:rPr>
                        <a:t>r </a:t>
                      </a:r>
                      <a:r>
                        <a:rPr sz="1800" b="1" u="heavy" dirty="0">
                          <a:uFill>
                            <a:solidFill>
                              <a:srgbClr val="000000"/>
                            </a:solidFill>
                          </a:uFill>
                          <a:latin typeface="Arial"/>
                          <a:cs typeface="Arial"/>
                        </a:rPr>
                        <a:t>&lt;</a:t>
                      </a:r>
                      <a:r>
                        <a:rPr sz="1800" b="1" u="heavy" spc="-85" dirty="0">
                          <a:uFill>
                            <a:solidFill>
                              <a:srgbClr val="000000"/>
                            </a:solidFill>
                          </a:uFill>
                          <a:latin typeface="Arial"/>
                          <a:cs typeface="Arial"/>
                        </a:rPr>
                        <a:t> </a:t>
                      </a:r>
                      <a:r>
                        <a:rPr sz="1800" b="1" u="heavy" spc="-5" dirty="0">
                          <a:uFill>
                            <a:solidFill>
                              <a:srgbClr val="000000"/>
                            </a:solidFill>
                          </a:uFill>
                          <a:latin typeface="Arial"/>
                          <a:cs typeface="Arial"/>
                        </a:rPr>
                        <a:t>0</a:t>
                      </a:r>
                      <a:endParaRPr sz="1800">
                        <a:latin typeface="Arial"/>
                        <a:cs typeface="Arial"/>
                      </a:endParaRPr>
                    </a:p>
                  </a:txBody>
                  <a:tcPr marL="0" marR="0" marT="0" marB="0"/>
                </a:tc>
                <a:tc>
                  <a:txBody>
                    <a:bodyPr/>
                    <a:lstStyle/>
                    <a:p>
                      <a:pPr marL="111125">
                        <a:lnSpc>
                          <a:spcPts val="1985"/>
                        </a:lnSpc>
                      </a:pPr>
                      <a:r>
                        <a:rPr sz="1800" spc="-5" dirty="0">
                          <a:latin typeface="Arial"/>
                          <a:cs typeface="Arial"/>
                        </a:rPr>
                        <a:t>liaison</a:t>
                      </a:r>
                      <a:r>
                        <a:rPr sz="1800" spc="-15" dirty="0">
                          <a:latin typeface="Arial"/>
                          <a:cs typeface="Arial"/>
                        </a:rPr>
                        <a:t> </a:t>
                      </a:r>
                      <a:r>
                        <a:rPr sz="1800" spc="-5" dirty="0">
                          <a:latin typeface="Arial"/>
                          <a:cs typeface="Arial"/>
                        </a:rPr>
                        <a:t>négative</a:t>
                      </a:r>
                      <a:endParaRPr sz="1800">
                        <a:latin typeface="Arial"/>
                        <a:cs typeface="Arial"/>
                      </a:endParaRPr>
                    </a:p>
                  </a:txBody>
                  <a:tcPr marL="0" marR="0" marT="0" marB="0"/>
                </a:tc>
                <a:tc>
                  <a:txBody>
                    <a:bodyPr/>
                    <a:lstStyle/>
                    <a:p>
                      <a:pPr marL="95885">
                        <a:lnSpc>
                          <a:spcPts val="1985"/>
                        </a:lnSpc>
                      </a:pPr>
                      <a:r>
                        <a:rPr sz="1800" dirty="0">
                          <a:latin typeface="Arial"/>
                          <a:cs typeface="Arial"/>
                        </a:rPr>
                        <a:t>: x et y </a:t>
                      </a:r>
                      <a:r>
                        <a:rPr sz="1800" spc="-5" dirty="0">
                          <a:latin typeface="Arial"/>
                          <a:cs typeface="Arial"/>
                        </a:rPr>
                        <a:t>varient en sens</a:t>
                      </a:r>
                      <a:r>
                        <a:rPr sz="1800" spc="-15" dirty="0">
                          <a:latin typeface="Arial"/>
                          <a:cs typeface="Arial"/>
                        </a:rPr>
                        <a:t> </a:t>
                      </a:r>
                      <a:r>
                        <a:rPr sz="1800" spc="-5" dirty="0">
                          <a:latin typeface="Arial"/>
                          <a:cs typeface="Arial"/>
                        </a:rPr>
                        <a:t>inverse</a:t>
                      </a:r>
                      <a:endParaRPr sz="1800">
                        <a:latin typeface="Arial"/>
                        <a:cs typeface="Arial"/>
                      </a:endParaRPr>
                    </a:p>
                  </a:txBody>
                  <a:tcPr marL="0" marR="0" marT="0" marB="0"/>
                </a:tc>
                <a:extLst>
                  <a:ext uri="{0D108BD9-81ED-4DB2-BD59-A6C34878D82A}">
                    <a16:rowId xmlns:a16="http://schemas.microsoft.com/office/drawing/2014/main" val="10001"/>
                  </a:ext>
                </a:extLst>
              </a:tr>
            </a:tbl>
          </a:graphicData>
        </a:graphic>
      </p:graphicFrame>
      <p:sp>
        <p:nvSpPr>
          <p:cNvPr id="9" name="object 9"/>
          <p:cNvSpPr txBox="1"/>
          <p:nvPr/>
        </p:nvSpPr>
        <p:spPr>
          <a:xfrm>
            <a:off x="4768342" y="5439867"/>
            <a:ext cx="3384550"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r est </a:t>
            </a:r>
            <a:r>
              <a:rPr b="1" dirty="0">
                <a:solidFill>
                  <a:srgbClr val="006666"/>
                </a:solidFill>
                <a:latin typeface="Arial"/>
                <a:cs typeface="Arial"/>
              </a:rPr>
              <a:t>toujours &lt; </a:t>
            </a:r>
            <a:r>
              <a:rPr b="1" spc="-5" dirty="0">
                <a:solidFill>
                  <a:srgbClr val="006666"/>
                </a:solidFill>
                <a:latin typeface="Arial"/>
                <a:cs typeface="Arial"/>
              </a:rPr>
              <a:t>1 </a:t>
            </a:r>
            <a:r>
              <a:rPr b="1" spc="-15" dirty="0">
                <a:solidFill>
                  <a:srgbClr val="006666"/>
                </a:solidFill>
                <a:latin typeface="Arial"/>
                <a:cs typeface="Arial"/>
              </a:rPr>
              <a:t>avec </a:t>
            </a:r>
            <a:r>
              <a:rPr spc="-5" dirty="0">
                <a:solidFill>
                  <a:srgbClr val="006666"/>
                </a:solidFill>
                <a:latin typeface="Arial"/>
                <a:cs typeface="Arial"/>
              </a:rPr>
              <a:t>n </a:t>
            </a:r>
            <a:r>
              <a:rPr dirty="0">
                <a:solidFill>
                  <a:srgbClr val="006666"/>
                </a:solidFill>
                <a:latin typeface="Arial"/>
                <a:cs typeface="Arial"/>
              </a:rPr>
              <a:t>– </a:t>
            </a:r>
            <a:r>
              <a:rPr spc="-5" dirty="0">
                <a:solidFill>
                  <a:srgbClr val="006666"/>
                </a:solidFill>
                <a:latin typeface="Arial"/>
                <a:cs typeface="Arial"/>
              </a:rPr>
              <a:t>2</a:t>
            </a:r>
            <a:r>
              <a:rPr dirty="0">
                <a:solidFill>
                  <a:srgbClr val="006666"/>
                </a:solidFill>
                <a:latin typeface="Arial"/>
                <a:cs typeface="Arial"/>
              </a:rPr>
              <a:t> </a:t>
            </a:r>
            <a:r>
              <a:rPr spc="-5" dirty="0">
                <a:solidFill>
                  <a:srgbClr val="006666"/>
                </a:solidFill>
                <a:latin typeface="Arial"/>
                <a:cs typeface="Arial"/>
              </a:rPr>
              <a:t>ddl</a:t>
            </a:r>
            <a:endParaRPr>
              <a:latin typeface="Arial"/>
              <a:cs typeface="Arial"/>
            </a:endParaRPr>
          </a:p>
        </p:txBody>
      </p:sp>
      <p:sp>
        <p:nvSpPr>
          <p:cNvPr id="10" name="object 10"/>
          <p:cNvSpPr/>
          <p:nvPr/>
        </p:nvSpPr>
        <p:spPr>
          <a:xfrm>
            <a:off x="6107176" y="2497202"/>
            <a:ext cx="4248150" cy="1368425"/>
          </a:xfrm>
          <a:custGeom>
            <a:avLst/>
            <a:gdLst/>
            <a:ahLst/>
            <a:cxnLst/>
            <a:rect l="l" t="t" r="r" b="b"/>
            <a:pathLst>
              <a:path w="4248150" h="1368425">
                <a:moveTo>
                  <a:pt x="0" y="1368425"/>
                </a:moveTo>
                <a:lnTo>
                  <a:pt x="4248150" y="1368425"/>
                </a:lnTo>
                <a:lnTo>
                  <a:pt x="4248150" y="0"/>
                </a:lnTo>
                <a:lnTo>
                  <a:pt x="0" y="0"/>
                </a:lnTo>
                <a:lnTo>
                  <a:pt x="0" y="1368425"/>
                </a:lnTo>
                <a:close/>
              </a:path>
            </a:pathLst>
          </a:custGeom>
          <a:solidFill>
            <a:srgbClr val="FFCC00"/>
          </a:solidFill>
        </p:spPr>
        <p:txBody>
          <a:bodyPr wrap="square" lIns="0" tIns="0" rIns="0" bIns="0" rtlCol="0"/>
          <a:lstStyle/>
          <a:p>
            <a:endParaRPr/>
          </a:p>
        </p:txBody>
      </p:sp>
      <p:sp>
        <p:nvSpPr>
          <p:cNvPr id="11" name="object 11"/>
          <p:cNvSpPr/>
          <p:nvPr/>
        </p:nvSpPr>
        <p:spPr>
          <a:xfrm>
            <a:off x="6107176" y="2497202"/>
            <a:ext cx="4248150" cy="1368425"/>
          </a:xfrm>
          <a:custGeom>
            <a:avLst/>
            <a:gdLst/>
            <a:ahLst/>
            <a:cxnLst/>
            <a:rect l="l" t="t" r="r" b="b"/>
            <a:pathLst>
              <a:path w="4248150" h="1368425">
                <a:moveTo>
                  <a:pt x="0" y="1368425"/>
                </a:moveTo>
                <a:lnTo>
                  <a:pt x="4248150" y="1368425"/>
                </a:lnTo>
                <a:lnTo>
                  <a:pt x="4248150" y="0"/>
                </a:lnTo>
                <a:lnTo>
                  <a:pt x="0" y="0"/>
                </a:lnTo>
                <a:lnTo>
                  <a:pt x="0" y="1368425"/>
                </a:lnTo>
                <a:close/>
              </a:path>
            </a:pathLst>
          </a:custGeom>
          <a:ln w="9525">
            <a:solidFill>
              <a:srgbClr val="000000"/>
            </a:solidFill>
          </a:ln>
        </p:spPr>
        <p:txBody>
          <a:bodyPr wrap="square" lIns="0" tIns="0" rIns="0" bIns="0" rtlCol="0"/>
          <a:lstStyle/>
          <a:p>
            <a:endParaRPr/>
          </a:p>
        </p:txBody>
      </p:sp>
      <p:sp>
        <p:nvSpPr>
          <p:cNvPr id="12" name="object 12"/>
          <p:cNvSpPr/>
          <p:nvPr/>
        </p:nvSpPr>
        <p:spPr>
          <a:xfrm>
            <a:off x="7864377" y="3500989"/>
            <a:ext cx="597535" cy="0"/>
          </a:xfrm>
          <a:custGeom>
            <a:avLst/>
            <a:gdLst/>
            <a:ahLst/>
            <a:cxnLst/>
            <a:rect l="l" t="t" r="r" b="b"/>
            <a:pathLst>
              <a:path w="597534">
                <a:moveTo>
                  <a:pt x="0" y="0"/>
                </a:moveTo>
                <a:lnTo>
                  <a:pt x="597178" y="0"/>
                </a:lnTo>
              </a:path>
            </a:pathLst>
          </a:custGeom>
          <a:ln w="3175">
            <a:solidFill>
              <a:srgbClr val="000000"/>
            </a:solidFill>
          </a:ln>
        </p:spPr>
        <p:txBody>
          <a:bodyPr wrap="square" lIns="0" tIns="0" rIns="0" bIns="0" rtlCol="0"/>
          <a:lstStyle/>
          <a:p>
            <a:endParaRPr/>
          </a:p>
        </p:txBody>
      </p:sp>
      <p:sp>
        <p:nvSpPr>
          <p:cNvPr id="13" name="object 13"/>
          <p:cNvSpPr/>
          <p:nvPr/>
        </p:nvSpPr>
        <p:spPr>
          <a:xfrm>
            <a:off x="9273355" y="3500989"/>
            <a:ext cx="593725" cy="0"/>
          </a:xfrm>
          <a:custGeom>
            <a:avLst/>
            <a:gdLst/>
            <a:ahLst/>
            <a:cxnLst/>
            <a:rect l="l" t="t" r="r" b="b"/>
            <a:pathLst>
              <a:path w="593725">
                <a:moveTo>
                  <a:pt x="0" y="0"/>
                </a:moveTo>
                <a:lnTo>
                  <a:pt x="593438" y="0"/>
                </a:lnTo>
              </a:path>
            </a:pathLst>
          </a:custGeom>
          <a:ln w="3175">
            <a:solidFill>
              <a:srgbClr val="000000"/>
            </a:solidFill>
          </a:ln>
        </p:spPr>
        <p:txBody>
          <a:bodyPr wrap="square" lIns="0" tIns="0" rIns="0" bIns="0" rtlCol="0"/>
          <a:lstStyle/>
          <a:p>
            <a:endParaRPr/>
          </a:p>
        </p:txBody>
      </p:sp>
      <p:sp>
        <p:nvSpPr>
          <p:cNvPr id="14" name="object 14"/>
          <p:cNvSpPr/>
          <p:nvPr/>
        </p:nvSpPr>
        <p:spPr>
          <a:xfrm>
            <a:off x="6993980" y="3515576"/>
            <a:ext cx="31750" cy="15875"/>
          </a:xfrm>
          <a:custGeom>
            <a:avLst/>
            <a:gdLst/>
            <a:ahLst/>
            <a:cxnLst/>
            <a:rect l="l" t="t" r="r" b="b"/>
            <a:pathLst>
              <a:path w="31750" h="15875">
                <a:moveTo>
                  <a:pt x="0" y="15340"/>
                </a:moveTo>
                <a:lnTo>
                  <a:pt x="31434" y="0"/>
                </a:lnTo>
              </a:path>
            </a:pathLst>
          </a:custGeom>
          <a:ln w="5149">
            <a:solidFill>
              <a:srgbClr val="000000"/>
            </a:solidFill>
          </a:ln>
        </p:spPr>
        <p:txBody>
          <a:bodyPr wrap="square" lIns="0" tIns="0" rIns="0" bIns="0" rtlCol="0"/>
          <a:lstStyle/>
          <a:p>
            <a:endParaRPr/>
          </a:p>
        </p:txBody>
      </p:sp>
      <p:sp>
        <p:nvSpPr>
          <p:cNvPr id="15" name="object 15"/>
          <p:cNvSpPr/>
          <p:nvPr/>
        </p:nvSpPr>
        <p:spPr>
          <a:xfrm>
            <a:off x="7025414" y="3518091"/>
            <a:ext cx="45720" cy="193675"/>
          </a:xfrm>
          <a:custGeom>
            <a:avLst/>
            <a:gdLst/>
            <a:ahLst/>
            <a:cxnLst/>
            <a:rect l="l" t="t" r="r" b="b"/>
            <a:pathLst>
              <a:path w="45720" h="193675">
                <a:moveTo>
                  <a:pt x="0" y="0"/>
                </a:moveTo>
                <a:lnTo>
                  <a:pt x="45303" y="193138"/>
                </a:lnTo>
              </a:path>
            </a:pathLst>
          </a:custGeom>
          <a:ln w="11259">
            <a:solidFill>
              <a:srgbClr val="000000"/>
            </a:solidFill>
          </a:ln>
        </p:spPr>
        <p:txBody>
          <a:bodyPr wrap="square" lIns="0" tIns="0" rIns="0" bIns="0" rtlCol="0"/>
          <a:lstStyle/>
          <a:p>
            <a:endParaRPr/>
          </a:p>
        </p:txBody>
      </p:sp>
      <p:sp>
        <p:nvSpPr>
          <p:cNvPr id="16" name="object 16"/>
          <p:cNvSpPr/>
          <p:nvPr/>
        </p:nvSpPr>
        <p:spPr>
          <a:xfrm>
            <a:off x="7073551" y="3203737"/>
            <a:ext cx="54610" cy="508000"/>
          </a:xfrm>
          <a:custGeom>
            <a:avLst/>
            <a:gdLst/>
            <a:ahLst/>
            <a:cxnLst/>
            <a:rect l="l" t="t" r="r" b="b"/>
            <a:pathLst>
              <a:path w="54610" h="508000">
                <a:moveTo>
                  <a:pt x="0" y="507492"/>
                </a:moveTo>
                <a:lnTo>
                  <a:pt x="54085" y="0"/>
                </a:lnTo>
              </a:path>
            </a:pathLst>
          </a:custGeom>
          <a:ln w="5655">
            <a:solidFill>
              <a:srgbClr val="000000"/>
            </a:solidFill>
          </a:ln>
        </p:spPr>
        <p:txBody>
          <a:bodyPr wrap="square" lIns="0" tIns="0" rIns="0" bIns="0" rtlCol="0"/>
          <a:lstStyle/>
          <a:p>
            <a:endParaRPr/>
          </a:p>
        </p:txBody>
      </p:sp>
      <p:sp>
        <p:nvSpPr>
          <p:cNvPr id="17" name="object 17"/>
          <p:cNvSpPr txBox="1"/>
          <p:nvPr/>
        </p:nvSpPr>
        <p:spPr>
          <a:xfrm>
            <a:off x="8632890" y="3351834"/>
            <a:ext cx="175895" cy="269240"/>
          </a:xfrm>
          <a:prstGeom prst="rect">
            <a:avLst/>
          </a:prstGeom>
        </p:spPr>
        <p:txBody>
          <a:bodyPr vert="horz" wrap="square" lIns="0" tIns="12700" rIns="0" bIns="0" rtlCol="0">
            <a:spAutoFit/>
          </a:bodyPr>
          <a:lstStyle/>
          <a:p>
            <a:pPr>
              <a:spcBef>
                <a:spcPts val="100"/>
              </a:spcBef>
            </a:pPr>
            <a:r>
              <a:rPr sz="1600" b="1" i="1" spc="140" dirty="0">
                <a:latin typeface="Symbol"/>
                <a:cs typeface="Symbol"/>
              </a:rPr>
              <a:t></a:t>
            </a:r>
            <a:endParaRPr sz="1600">
              <a:latin typeface="Symbol"/>
              <a:cs typeface="Symbol"/>
            </a:endParaRPr>
          </a:p>
        </p:txBody>
      </p:sp>
      <p:sp>
        <p:nvSpPr>
          <p:cNvPr id="18" name="object 18"/>
          <p:cNvSpPr txBox="1"/>
          <p:nvPr/>
        </p:nvSpPr>
        <p:spPr>
          <a:xfrm>
            <a:off x="7220512" y="3351834"/>
            <a:ext cx="175895" cy="269240"/>
          </a:xfrm>
          <a:prstGeom prst="rect">
            <a:avLst/>
          </a:prstGeom>
        </p:spPr>
        <p:txBody>
          <a:bodyPr vert="horz" wrap="square" lIns="0" tIns="12700" rIns="0" bIns="0" rtlCol="0">
            <a:spAutoFit/>
          </a:bodyPr>
          <a:lstStyle/>
          <a:p>
            <a:pPr>
              <a:spcBef>
                <a:spcPts val="100"/>
              </a:spcBef>
            </a:pPr>
            <a:r>
              <a:rPr sz="1600" b="1" i="1" spc="140" dirty="0">
                <a:latin typeface="Symbol"/>
                <a:cs typeface="Symbol"/>
              </a:rPr>
              <a:t></a:t>
            </a:r>
            <a:endParaRPr sz="1600">
              <a:latin typeface="Symbol"/>
              <a:cs typeface="Symbol"/>
            </a:endParaRPr>
          </a:p>
        </p:txBody>
      </p:sp>
      <p:sp>
        <p:nvSpPr>
          <p:cNvPr id="19" name="object 19"/>
          <p:cNvSpPr txBox="1"/>
          <p:nvPr/>
        </p:nvSpPr>
        <p:spPr>
          <a:xfrm>
            <a:off x="9881297" y="3339009"/>
            <a:ext cx="88900" cy="269240"/>
          </a:xfrm>
          <a:prstGeom prst="rect">
            <a:avLst/>
          </a:prstGeom>
        </p:spPr>
        <p:txBody>
          <a:bodyPr vert="horz" wrap="square" lIns="0" tIns="12700" rIns="0" bIns="0" rtlCol="0">
            <a:spAutoFit/>
          </a:bodyPr>
          <a:lstStyle/>
          <a:p>
            <a:pPr>
              <a:spcBef>
                <a:spcPts val="100"/>
              </a:spcBef>
            </a:pPr>
            <a:r>
              <a:rPr sz="1600" b="1" spc="65" dirty="0">
                <a:latin typeface="Times New Roman"/>
                <a:cs typeface="Times New Roman"/>
              </a:rPr>
              <a:t>)</a:t>
            </a:r>
            <a:endParaRPr sz="1600">
              <a:latin typeface="Times New Roman"/>
              <a:cs typeface="Times New Roman"/>
            </a:endParaRPr>
          </a:p>
        </p:txBody>
      </p:sp>
      <p:sp>
        <p:nvSpPr>
          <p:cNvPr id="20" name="object 20"/>
          <p:cNvSpPr txBox="1"/>
          <p:nvPr/>
        </p:nvSpPr>
        <p:spPr>
          <a:xfrm>
            <a:off x="9772288" y="3187325"/>
            <a:ext cx="81915" cy="160300"/>
          </a:xfrm>
          <a:prstGeom prst="rect">
            <a:avLst/>
          </a:prstGeom>
        </p:spPr>
        <p:txBody>
          <a:bodyPr vert="horz" wrap="square" lIns="0" tIns="13970" rIns="0" bIns="0" rtlCol="0">
            <a:spAutoFit/>
          </a:bodyPr>
          <a:lstStyle/>
          <a:p>
            <a:pPr>
              <a:spcBef>
                <a:spcPts val="110"/>
              </a:spcBef>
            </a:pPr>
            <a:r>
              <a:rPr sz="950" b="1" spc="65" dirty="0">
                <a:latin typeface="Times New Roman"/>
                <a:cs typeface="Times New Roman"/>
              </a:rPr>
              <a:t>2</a:t>
            </a:r>
            <a:endParaRPr sz="950">
              <a:latin typeface="Times New Roman"/>
              <a:cs typeface="Times New Roman"/>
            </a:endParaRPr>
          </a:p>
        </p:txBody>
      </p:sp>
      <p:sp>
        <p:nvSpPr>
          <p:cNvPr id="21" name="object 21"/>
          <p:cNvSpPr txBox="1"/>
          <p:nvPr/>
        </p:nvSpPr>
        <p:spPr>
          <a:xfrm>
            <a:off x="8967287" y="3328909"/>
            <a:ext cx="81915" cy="160300"/>
          </a:xfrm>
          <a:prstGeom prst="rect">
            <a:avLst/>
          </a:prstGeom>
        </p:spPr>
        <p:txBody>
          <a:bodyPr vert="horz" wrap="square" lIns="0" tIns="13970" rIns="0" bIns="0" rtlCol="0">
            <a:spAutoFit/>
          </a:bodyPr>
          <a:lstStyle/>
          <a:p>
            <a:pPr>
              <a:spcBef>
                <a:spcPts val="110"/>
              </a:spcBef>
            </a:pPr>
            <a:r>
              <a:rPr sz="950" b="1" spc="65" dirty="0">
                <a:latin typeface="Times New Roman"/>
                <a:cs typeface="Times New Roman"/>
              </a:rPr>
              <a:t>2</a:t>
            </a:r>
            <a:endParaRPr sz="950">
              <a:latin typeface="Times New Roman"/>
              <a:cs typeface="Times New Roman"/>
            </a:endParaRPr>
          </a:p>
        </p:txBody>
      </p:sp>
      <p:sp>
        <p:nvSpPr>
          <p:cNvPr id="22" name="object 22"/>
          <p:cNvSpPr txBox="1"/>
          <p:nvPr/>
        </p:nvSpPr>
        <p:spPr>
          <a:xfrm>
            <a:off x="8366936" y="3187325"/>
            <a:ext cx="81915" cy="160300"/>
          </a:xfrm>
          <a:prstGeom prst="rect">
            <a:avLst/>
          </a:prstGeom>
        </p:spPr>
        <p:txBody>
          <a:bodyPr vert="horz" wrap="square" lIns="0" tIns="13970" rIns="0" bIns="0" rtlCol="0">
            <a:spAutoFit/>
          </a:bodyPr>
          <a:lstStyle/>
          <a:p>
            <a:pPr>
              <a:spcBef>
                <a:spcPts val="110"/>
              </a:spcBef>
            </a:pPr>
            <a:r>
              <a:rPr sz="950" b="1" spc="65" dirty="0">
                <a:latin typeface="Times New Roman"/>
                <a:cs typeface="Times New Roman"/>
              </a:rPr>
              <a:t>2</a:t>
            </a:r>
            <a:endParaRPr sz="950">
              <a:latin typeface="Times New Roman"/>
              <a:cs typeface="Times New Roman"/>
            </a:endParaRPr>
          </a:p>
        </p:txBody>
      </p:sp>
      <p:sp>
        <p:nvSpPr>
          <p:cNvPr id="23" name="object 23"/>
          <p:cNvSpPr txBox="1"/>
          <p:nvPr/>
        </p:nvSpPr>
        <p:spPr>
          <a:xfrm>
            <a:off x="7558309" y="3328909"/>
            <a:ext cx="81915" cy="160300"/>
          </a:xfrm>
          <a:prstGeom prst="rect">
            <a:avLst/>
          </a:prstGeom>
        </p:spPr>
        <p:txBody>
          <a:bodyPr vert="horz" wrap="square" lIns="0" tIns="13970" rIns="0" bIns="0" rtlCol="0">
            <a:spAutoFit/>
          </a:bodyPr>
          <a:lstStyle/>
          <a:p>
            <a:pPr>
              <a:spcBef>
                <a:spcPts val="110"/>
              </a:spcBef>
            </a:pPr>
            <a:r>
              <a:rPr sz="950" b="1" spc="65" dirty="0">
                <a:latin typeface="Times New Roman"/>
                <a:cs typeface="Times New Roman"/>
              </a:rPr>
              <a:t>2</a:t>
            </a:r>
            <a:endParaRPr sz="950">
              <a:latin typeface="Times New Roman"/>
              <a:cs typeface="Times New Roman"/>
            </a:endParaRPr>
          </a:p>
        </p:txBody>
      </p:sp>
      <p:sp>
        <p:nvSpPr>
          <p:cNvPr id="24" name="object 24"/>
          <p:cNvSpPr txBox="1"/>
          <p:nvPr/>
        </p:nvSpPr>
        <p:spPr>
          <a:xfrm>
            <a:off x="9273921" y="3203239"/>
            <a:ext cx="504825" cy="529247"/>
          </a:xfrm>
          <a:prstGeom prst="rect">
            <a:avLst/>
          </a:prstGeom>
        </p:spPr>
        <p:txBody>
          <a:bodyPr vert="horz" wrap="square" lIns="0" tIns="12700" rIns="0" bIns="0" rtlCol="0">
            <a:spAutoFit/>
          </a:bodyPr>
          <a:lstStyle/>
          <a:p>
            <a:pPr marL="224790" marR="5080" indent="-225425">
              <a:lnSpc>
                <a:spcPct val="108800"/>
              </a:lnSpc>
              <a:spcBef>
                <a:spcPts val="100"/>
              </a:spcBef>
            </a:pPr>
            <a:r>
              <a:rPr sz="2400" b="1" spc="209" baseline="3472" dirty="0">
                <a:latin typeface="Times New Roman"/>
                <a:cs typeface="Times New Roman"/>
              </a:rPr>
              <a:t>(</a:t>
            </a:r>
            <a:r>
              <a:rPr sz="1600" b="1" i="1" spc="140" dirty="0">
                <a:latin typeface="Symbol"/>
                <a:cs typeface="Symbol"/>
              </a:rPr>
              <a:t></a:t>
            </a:r>
            <a:r>
              <a:rPr sz="1600" b="1" i="1" spc="-215" dirty="0">
                <a:latin typeface="Times New Roman"/>
                <a:cs typeface="Times New Roman"/>
              </a:rPr>
              <a:t> </a:t>
            </a:r>
            <a:r>
              <a:rPr sz="2400" b="1" spc="157" baseline="3472" dirty="0">
                <a:latin typeface="Arial"/>
                <a:cs typeface="Arial"/>
              </a:rPr>
              <a:t>y</a:t>
            </a:r>
            <a:r>
              <a:rPr sz="2400" b="1" spc="157" baseline="3472" dirty="0">
                <a:latin typeface="Times New Roman"/>
                <a:cs typeface="Times New Roman"/>
              </a:rPr>
              <a:t>)  </a:t>
            </a:r>
            <a:r>
              <a:rPr sz="1600" b="1" spc="120" dirty="0">
                <a:latin typeface="Arial"/>
                <a:cs typeface="Arial"/>
              </a:rPr>
              <a:t>n</a:t>
            </a:r>
            <a:endParaRPr sz="1600">
              <a:latin typeface="Arial"/>
              <a:cs typeface="Arial"/>
            </a:endParaRPr>
          </a:p>
        </p:txBody>
      </p:sp>
      <p:sp>
        <p:nvSpPr>
          <p:cNvPr id="25" name="object 25"/>
          <p:cNvSpPr txBox="1"/>
          <p:nvPr/>
        </p:nvSpPr>
        <p:spPr>
          <a:xfrm>
            <a:off x="8476060" y="3339009"/>
            <a:ext cx="760095" cy="269240"/>
          </a:xfrm>
          <a:prstGeom prst="rect">
            <a:avLst/>
          </a:prstGeom>
        </p:spPr>
        <p:txBody>
          <a:bodyPr vert="horz" wrap="square" lIns="0" tIns="12700" rIns="0" bIns="0" rtlCol="0">
            <a:spAutoFit/>
          </a:bodyPr>
          <a:lstStyle/>
          <a:p>
            <a:pPr>
              <a:spcBef>
                <a:spcPts val="100"/>
              </a:spcBef>
              <a:tabLst>
                <a:tab pos="354330" algn="l"/>
                <a:tab pos="621665" algn="l"/>
              </a:tabLst>
            </a:pPr>
            <a:r>
              <a:rPr sz="1600" b="1" spc="25" dirty="0">
                <a:latin typeface="Times New Roman"/>
                <a:cs typeface="Times New Roman"/>
              </a:rPr>
              <a:t>)</a:t>
            </a:r>
            <a:r>
              <a:rPr sz="1600" b="1" spc="65" dirty="0">
                <a:latin typeface="Times New Roman"/>
                <a:cs typeface="Times New Roman"/>
              </a:rPr>
              <a:t>(</a:t>
            </a:r>
            <a:r>
              <a:rPr sz="1600" b="1" dirty="0">
                <a:latin typeface="Times New Roman"/>
                <a:cs typeface="Times New Roman"/>
              </a:rPr>
              <a:t>	</a:t>
            </a:r>
            <a:r>
              <a:rPr sz="1600" b="1" spc="110" dirty="0">
                <a:latin typeface="Arial"/>
                <a:cs typeface="Arial"/>
              </a:rPr>
              <a:t>y</a:t>
            </a:r>
            <a:r>
              <a:rPr sz="1600" b="1" dirty="0">
                <a:latin typeface="Arial"/>
                <a:cs typeface="Arial"/>
              </a:rPr>
              <a:t>	</a:t>
            </a:r>
            <a:r>
              <a:rPr sz="1600" b="1" i="1" spc="110" dirty="0">
                <a:latin typeface="Symbol"/>
                <a:cs typeface="Symbol"/>
              </a:rPr>
              <a:t></a:t>
            </a:r>
            <a:endParaRPr sz="1600">
              <a:latin typeface="Symbol"/>
              <a:cs typeface="Symbol"/>
            </a:endParaRPr>
          </a:p>
        </p:txBody>
      </p:sp>
      <p:sp>
        <p:nvSpPr>
          <p:cNvPr id="26" name="object 26"/>
          <p:cNvSpPr txBox="1"/>
          <p:nvPr/>
        </p:nvSpPr>
        <p:spPr>
          <a:xfrm>
            <a:off x="7865283" y="3203239"/>
            <a:ext cx="508000" cy="529247"/>
          </a:xfrm>
          <a:prstGeom prst="rect">
            <a:avLst/>
          </a:prstGeom>
        </p:spPr>
        <p:txBody>
          <a:bodyPr vert="horz" wrap="square" lIns="0" tIns="12700" rIns="0" bIns="0" rtlCol="0">
            <a:spAutoFit/>
          </a:bodyPr>
          <a:lstStyle/>
          <a:p>
            <a:pPr marL="226695" marR="5080" indent="-227329">
              <a:lnSpc>
                <a:spcPct val="108800"/>
              </a:lnSpc>
              <a:spcBef>
                <a:spcPts val="100"/>
              </a:spcBef>
            </a:pPr>
            <a:r>
              <a:rPr sz="2400" b="1" spc="209" baseline="3472" dirty="0">
                <a:latin typeface="Times New Roman"/>
                <a:cs typeface="Times New Roman"/>
              </a:rPr>
              <a:t>(</a:t>
            </a:r>
            <a:r>
              <a:rPr sz="1600" b="1" i="1" spc="140" dirty="0">
                <a:latin typeface="Symbol"/>
                <a:cs typeface="Symbol"/>
              </a:rPr>
              <a:t></a:t>
            </a:r>
            <a:r>
              <a:rPr sz="1600" b="1" i="1" spc="-240" dirty="0">
                <a:latin typeface="Times New Roman"/>
                <a:cs typeface="Times New Roman"/>
              </a:rPr>
              <a:t> </a:t>
            </a:r>
            <a:r>
              <a:rPr sz="2400" b="1" spc="195" baseline="3472" dirty="0">
                <a:latin typeface="Arial"/>
                <a:cs typeface="Arial"/>
              </a:rPr>
              <a:t>x</a:t>
            </a:r>
            <a:r>
              <a:rPr sz="2400" b="1" spc="195" baseline="3472" dirty="0">
                <a:latin typeface="Times New Roman"/>
                <a:cs typeface="Times New Roman"/>
              </a:rPr>
              <a:t>)  </a:t>
            </a:r>
            <a:r>
              <a:rPr sz="1600" b="1" spc="120" dirty="0">
                <a:latin typeface="Arial"/>
                <a:cs typeface="Arial"/>
              </a:rPr>
              <a:t>n</a:t>
            </a:r>
            <a:endParaRPr sz="1600">
              <a:latin typeface="Arial"/>
              <a:cs typeface="Arial"/>
            </a:endParaRPr>
          </a:p>
        </p:txBody>
      </p:sp>
      <p:sp>
        <p:nvSpPr>
          <p:cNvPr id="27" name="object 27"/>
          <p:cNvSpPr txBox="1"/>
          <p:nvPr/>
        </p:nvSpPr>
        <p:spPr>
          <a:xfrm>
            <a:off x="7134993" y="3339009"/>
            <a:ext cx="692785" cy="269240"/>
          </a:xfrm>
          <a:prstGeom prst="rect">
            <a:avLst/>
          </a:prstGeom>
        </p:spPr>
        <p:txBody>
          <a:bodyPr vert="horz" wrap="square" lIns="0" tIns="12700" rIns="0" bIns="0" rtlCol="0">
            <a:spAutoFit/>
          </a:bodyPr>
          <a:lstStyle/>
          <a:p>
            <a:pPr>
              <a:spcBef>
                <a:spcPts val="100"/>
              </a:spcBef>
              <a:tabLst>
                <a:tab pos="279400" algn="l"/>
                <a:tab pos="553720" algn="l"/>
              </a:tabLst>
            </a:pPr>
            <a:r>
              <a:rPr sz="1600" b="1" spc="65" dirty="0">
                <a:latin typeface="Times New Roman"/>
                <a:cs typeface="Times New Roman"/>
              </a:rPr>
              <a:t>(	</a:t>
            </a:r>
            <a:r>
              <a:rPr sz="1600" b="1" spc="110" dirty="0">
                <a:latin typeface="Arial"/>
                <a:cs typeface="Arial"/>
              </a:rPr>
              <a:t>x	</a:t>
            </a:r>
            <a:r>
              <a:rPr sz="1600" b="1" i="1" spc="110" dirty="0">
                <a:latin typeface="Symbol"/>
                <a:cs typeface="Symbol"/>
              </a:rPr>
              <a:t></a:t>
            </a:r>
            <a:endParaRPr sz="1600">
              <a:latin typeface="Symbol"/>
              <a:cs typeface="Symbol"/>
            </a:endParaRPr>
          </a:p>
        </p:txBody>
      </p:sp>
      <p:sp>
        <p:nvSpPr>
          <p:cNvPr id="28" name="object 28"/>
          <p:cNvSpPr txBox="1"/>
          <p:nvPr/>
        </p:nvSpPr>
        <p:spPr>
          <a:xfrm>
            <a:off x="7780295" y="2674340"/>
            <a:ext cx="1395730" cy="269240"/>
          </a:xfrm>
          <a:prstGeom prst="rect">
            <a:avLst/>
          </a:prstGeom>
        </p:spPr>
        <p:txBody>
          <a:bodyPr vert="horz" wrap="square" lIns="0" tIns="12700" rIns="0" bIns="0" rtlCol="0">
            <a:spAutoFit/>
          </a:bodyPr>
          <a:lstStyle/>
          <a:p>
            <a:pPr>
              <a:spcBef>
                <a:spcPts val="100"/>
              </a:spcBef>
            </a:pPr>
            <a:r>
              <a:rPr sz="2400" b="1" i="1" spc="209" baseline="-34722" dirty="0">
                <a:latin typeface="Symbol"/>
                <a:cs typeface="Symbol"/>
              </a:rPr>
              <a:t></a:t>
            </a:r>
            <a:r>
              <a:rPr sz="2400" b="1" i="1" spc="-254" baseline="-34722" dirty="0">
                <a:latin typeface="Times New Roman"/>
                <a:cs typeface="Times New Roman"/>
              </a:rPr>
              <a:t> </a:t>
            </a:r>
            <a:r>
              <a:rPr sz="2400" b="1" spc="150" baseline="-31250" dirty="0">
                <a:latin typeface="Arial"/>
                <a:cs typeface="Arial"/>
              </a:rPr>
              <a:t>xy</a:t>
            </a:r>
            <a:r>
              <a:rPr sz="2400" b="1" spc="-217" baseline="-31250" dirty="0">
                <a:latin typeface="Arial"/>
                <a:cs typeface="Arial"/>
              </a:rPr>
              <a:t> </a:t>
            </a:r>
            <a:r>
              <a:rPr sz="2400" b="1" i="1" spc="165" baseline="-31250" dirty="0">
                <a:latin typeface="Symbol"/>
                <a:cs typeface="Symbol"/>
              </a:rPr>
              <a:t></a:t>
            </a:r>
            <a:r>
              <a:rPr sz="2400" b="1" i="1" spc="44" baseline="-31250" dirty="0">
                <a:latin typeface="Times New Roman"/>
                <a:cs typeface="Times New Roman"/>
              </a:rPr>
              <a:t> </a:t>
            </a:r>
            <a:r>
              <a:rPr sz="1600" b="1" i="1" u="sng" spc="140" dirty="0">
                <a:uFill>
                  <a:solidFill>
                    <a:srgbClr val="000000"/>
                  </a:solidFill>
                </a:uFill>
                <a:latin typeface="Symbol"/>
                <a:cs typeface="Symbol"/>
              </a:rPr>
              <a:t></a:t>
            </a:r>
            <a:r>
              <a:rPr sz="1600" b="1" i="1" u="sng" spc="-170" dirty="0">
                <a:uFill>
                  <a:solidFill>
                    <a:srgbClr val="000000"/>
                  </a:solidFill>
                </a:uFill>
                <a:latin typeface="Times New Roman"/>
                <a:cs typeface="Times New Roman"/>
              </a:rPr>
              <a:t> </a:t>
            </a:r>
            <a:r>
              <a:rPr sz="2400" b="1" u="sng" spc="179" baseline="3472" dirty="0">
                <a:uFill>
                  <a:solidFill>
                    <a:srgbClr val="000000"/>
                  </a:solidFill>
                </a:uFill>
                <a:latin typeface="Arial"/>
                <a:cs typeface="Arial"/>
              </a:rPr>
              <a:t>x</a:t>
            </a:r>
            <a:r>
              <a:rPr sz="2400" b="1" u="sng" spc="179" baseline="3472" dirty="0">
                <a:uFill>
                  <a:solidFill>
                    <a:srgbClr val="000000"/>
                  </a:solidFill>
                </a:uFill>
                <a:latin typeface="Times New Roman"/>
                <a:cs typeface="Times New Roman"/>
              </a:rPr>
              <a:t>.</a:t>
            </a:r>
            <a:r>
              <a:rPr sz="1600" b="1" i="1" u="sng" spc="120" dirty="0">
                <a:uFill>
                  <a:solidFill>
                    <a:srgbClr val="000000"/>
                  </a:solidFill>
                </a:uFill>
                <a:latin typeface="Symbol"/>
                <a:cs typeface="Symbol"/>
              </a:rPr>
              <a:t></a:t>
            </a:r>
            <a:r>
              <a:rPr sz="1600" b="1" i="1" u="sng" spc="-135" dirty="0">
                <a:uFill>
                  <a:solidFill>
                    <a:srgbClr val="000000"/>
                  </a:solidFill>
                </a:uFill>
                <a:latin typeface="Times New Roman"/>
                <a:cs typeface="Times New Roman"/>
              </a:rPr>
              <a:t> </a:t>
            </a:r>
            <a:r>
              <a:rPr sz="2400" b="1" u="sng" spc="165" baseline="3472" dirty="0">
                <a:uFill>
                  <a:solidFill>
                    <a:srgbClr val="000000"/>
                  </a:solidFill>
                </a:uFill>
                <a:latin typeface="Arial"/>
                <a:cs typeface="Arial"/>
              </a:rPr>
              <a:t>y</a:t>
            </a:r>
            <a:endParaRPr sz="2400" baseline="3472">
              <a:latin typeface="Arial"/>
              <a:cs typeface="Arial"/>
            </a:endParaRPr>
          </a:p>
        </p:txBody>
      </p:sp>
      <p:sp>
        <p:nvSpPr>
          <p:cNvPr id="29" name="object 29"/>
          <p:cNvSpPr txBox="1"/>
          <p:nvPr/>
        </p:nvSpPr>
        <p:spPr>
          <a:xfrm>
            <a:off x="6639195" y="2939654"/>
            <a:ext cx="3342004" cy="269240"/>
          </a:xfrm>
          <a:prstGeom prst="rect">
            <a:avLst/>
          </a:prstGeom>
        </p:spPr>
        <p:txBody>
          <a:bodyPr vert="horz" wrap="square" lIns="0" tIns="12700" rIns="0" bIns="0" rtlCol="0">
            <a:spAutoFit/>
          </a:bodyPr>
          <a:lstStyle/>
          <a:p>
            <a:pPr>
              <a:spcBef>
                <a:spcPts val="100"/>
              </a:spcBef>
              <a:tabLst>
                <a:tab pos="2092960" algn="l"/>
                <a:tab pos="3328670" algn="l"/>
              </a:tabLst>
            </a:pPr>
            <a:r>
              <a:rPr sz="2400" b="1" spc="112" baseline="-20833" dirty="0">
                <a:latin typeface="Arial"/>
                <a:cs typeface="Arial"/>
              </a:rPr>
              <a:t>r</a:t>
            </a:r>
            <a:r>
              <a:rPr sz="2400" b="1" spc="82" baseline="-20833" dirty="0">
                <a:latin typeface="Arial"/>
                <a:cs typeface="Arial"/>
              </a:rPr>
              <a:t> </a:t>
            </a:r>
            <a:r>
              <a:rPr sz="2400" b="1" i="1" spc="165" baseline="-20833" dirty="0">
                <a:latin typeface="Symbol"/>
                <a:cs typeface="Symbol"/>
              </a:rPr>
              <a:t></a:t>
            </a:r>
            <a:r>
              <a:rPr lang="fr-FR" sz="2400" b="1" i="1" spc="165" baseline="-20833" dirty="0">
                <a:latin typeface="Symbol"/>
                <a:cs typeface="Symbol"/>
              </a:rPr>
              <a:t> </a:t>
            </a:r>
            <a:r>
              <a:rPr sz="1600" b="1" i="1" u="sng" spc="110" dirty="0">
                <a:uFill>
                  <a:solidFill>
                    <a:srgbClr val="000000"/>
                  </a:solidFill>
                </a:uFill>
                <a:latin typeface="Symbol"/>
                <a:cs typeface="Symbol"/>
              </a:rPr>
              <a:t></a:t>
            </a:r>
            <a:r>
              <a:rPr lang="fr-FR" sz="1600" b="1" i="1" u="sng" spc="110" dirty="0">
                <a:uFill>
                  <a:solidFill>
                    <a:srgbClr val="000000"/>
                  </a:solidFill>
                </a:uFill>
                <a:latin typeface="Symbol"/>
                <a:cs typeface="Symbol"/>
              </a:rPr>
              <a:t>                         </a:t>
            </a:r>
            <a:r>
              <a:rPr sz="1600" b="1" u="sng" spc="120" dirty="0">
                <a:uFill>
                  <a:solidFill>
                    <a:srgbClr val="000000"/>
                  </a:solidFill>
                </a:uFill>
                <a:latin typeface="Arial"/>
                <a:cs typeface="Arial"/>
              </a:rPr>
              <a:t>n	</a:t>
            </a:r>
            <a:endParaRPr sz="1600" dirty="0">
              <a:latin typeface="Arial"/>
              <a:cs typeface="Arial"/>
            </a:endParaRPr>
          </a:p>
        </p:txBody>
      </p:sp>
      <p:sp>
        <p:nvSpPr>
          <p:cNvPr id="30" name="object 30"/>
          <p:cNvSpPr/>
          <p:nvPr/>
        </p:nvSpPr>
        <p:spPr>
          <a:xfrm>
            <a:off x="2279651" y="2492376"/>
            <a:ext cx="3745229" cy="1368425"/>
          </a:xfrm>
          <a:custGeom>
            <a:avLst/>
            <a:gdLst/>
            <a:ahLst/>
            <a:cxnLst/>
            <a:rect l="l" t="t" r="r" b="b"/>
            <a:pathLst>
              <a:path w="3745229" h="1368425">
                <a:moveTo>
                  <a:pt x="0" y="1368425"/>
                </a:moveTo>
                <a:lnTo>
                  <a:pt x="3744976" y="1368425"/>
                </a:lnTo>
                <a:lnTo>
                  <a:pt x="3744976" y="0"/>
                </a:lnTo>
                <a:lnTo>
                  <a:pt x="0" y="0"/>
                </a:lnTo>
                <a:lnTo>
                  <a:pt x="0" y="1368425"/>
                </a:lnTo>
                <a:close/>
              </a:path>
            </a:pathLst>
          </a:custGeom>
          <a:solidFill>
            <a:srgbClr val="FFCC00"/>
          </a:solidFill>
        </p:spPr>
        <p:txBody>
          <a:bodyPr wrap="square" lIns="0" tIns="0" rIns="0" bIns="0" rtlCol="0"/>
          <a:lstStyle/>
          <a:p>
            <a:endParaRPr/>
          </a:p>
        </p:txBody>
      </p:sp>
      <p:sp>
        <p:nvSpPr>
          <p:cNvPr id="31" name="object 31"/>
          <p:cNvSpPr/>
          <p:nvPr/>
        </p:nvSpPr>
        <p:spPr>
          <a:xfrm>
            <a:off x="2279651" y="2492376"/>
            <a:ext cx="3745229" cy="1368425"/>
          </a:xfrm>
          <a:custGeom>
            <a:avLst/>
            <a:gdLst/>
            <a:ahLst/>
            <a:cxnLst/>
            <a:rect l="l" t="t" r="r" b="b"/>
            <a:pathLst>
              <a:path w="3745229" h="1368425">
                <a:moveTo>
                  <a:pt x="0" y="1368425"/>
                </a:moveTo>
                <a:lnTo>
                  <a:pt x="3744976" y="1368425"/>
                </a:lnTo>
                <a:lnTo>
                  <a:pt x="3744976" y="0"/>
                </a:lnTo>
                <a:lnTo>
                  <a:pt x="0" y="0"/>
                </a:lnTo>
                <a:lnTo>
                  <a:pt x="0" y="1368425"/>
                </a:lnTo>
                <a:close/>
              </a:path>
            </a:pathLst>
          </a:custGeom>
          <a:ln w="9525">
            <a:solidFill>
              <a:srgbClr val="000000"/>
            </a:solidFill>
          </a:ln>
        </p:spPr>
        <p:txBody>
          <a:bodyPr wrap="square" lIns="0" tIns="0" rIns="0" bIns="0" rtlCol="0"/>
          <a:lstStyle/>
          <a:p>
            <a:endParaRPr/>
          </a:p>
        </p:txBody>
      </p:sp>
      <p:sp>
        <p:nvSpPr>
          <p:cNvPr id="32" name="object 32"/>
          <p:cNvSpPr/>
          <p:nvPr/>
        </p:nvSpPr>
        <p:spPr>
          <a:xfrm>
            <a:off x="2582863" y="2667063"/>
            <a:ext cx="3368675" cy="1014730"/>
          </a:xfrm>
          <a:custGeom>
            <a:avLst/>
            <a:gdLst/>
            <a:ahLst/>
            <a:cxnLst/>
            <a:rect l="l" t="t" r="r" b="b"/>
            <a:pathLst>
              <a:path w="3368675" h="1014729">
                <a:moveTo>
                  <a:pt x="0" y="1014412"/>
                </a:moveTo>
                <a:lnTo>
                  <a:pt x="3368675" y="1014412"/>
                </a:lnTo>
                <a:lnTo>
                  <a:pt x="3368675" y="0"/>
                </a:lnTo>
                <a:lnTo>
                  <a:pt x="0" y="0"/>
                </a:lnTo>
                <a:lnTo>
                  <a:pt x="0" y="1014412"/>
                </a:lnTo>
                <a:close/>
              </a:path>
            </a:pathLst>
          </a:custGeom>
          <a:solidFill>
            <a:srgbClr val="FFFFFF"/>
          </a:solidFill>
        </p:spPr>
        <p:txBody>
          <a:bodyPr wrap="square" lIns="0" tIns="0" rIns="0" bIns="0" rtlCol="0"/>
          <a:lstStyle/>
          <a:p>
            <a:endParaRPr/>
          </a:p>
        </p:txBody>
      </p:sp>
      <p:sp>
        <p:nvSpPr>
          <p:cNvPr id="33" name="object 33"/>
          <p:cNvSpPr/>
          <p:nvPr/>
        </p:nvSpPr>
        <p:spPr>
          <a:xfrm>
            <a:off x="2984501" y="3460750"/>
            <a:ext cx="33655" cy="19050"/>
          </a:xfrm>
          <a:custGeom>
            <a:avLst/>
            <a:gdLst/>
            <a:ahLst/>
            <a:cxnLst/>
            <a:rect l="l" t="t" r="r" b="b"/>
            <a:pathLst>
              <a:path w="33655" h="19050">
                <a:moveTo>
                  <a:pt x="0" y="19050"/>
                </a:moveTo>
                <a:lnTo>
                  <a:pt x="33400" y="0"/>
                </a:lnTo>
              </a:path>
            </a:pathLst>
          </a:custGeom>
          <a:ln w="6349">
            <a:solidFill>
              <a:srgbClr val="000000"/>
            </a:solidFill>
          </a:ln>
        </p:spPr>
        <p:txBody>
          <a:bodyPr wrap="square" lIns="0" tIns="0" rIns="0" bIns="0" rtlCol="0"/>
          <a:lstStyle/>
          <a:p>
            <a:endParaRPr/>
          </a:p>
        </p:txBody>
      </p:sp>
      <p:sp>
        <p:nvSpPr>
          <p:cNvPr id="34" name="object 34"/>
          <p:cNvSpPr/>
          <p:nvPr/>
        </p:nvSpPr>
        <p:spPr>
          <a:xfrm>
            <a:off x="3017900" y="3463925"/>
            <a:ext cx="50800" cy="170180"/>
          </a:xfrm>
          <a:custGeom>
            <a:avLst/>
            <a:gdLst/>
            <a:ahLst/>
            <a:cxnLst/>
            <a:rect l="l" t="t" r="r" b="b"/>
            <a:pathLst>
              <a:path w="50800" h="170179">
                <a:moveTo>
                  <a:pt x="0" y="0"/>
                </a:moveTo>
                <a:lnTo>
                  <a:pt x="50800" y="169925"/>
                </a:lnTo>
              </a:path>
            </a:pathLst>
          </a:custGeom>
          <a:ln w="14287">
            <a:solidFill>
              <a:srgbClr val="000000"/>
            </a:solidFill>
          </a:ln>
        </p:spPr>
        <p:txBody>
          <a:bodyPr wrap="square" lIns="0" tIns="0" rIns="0" bIns="0" rtlCol="0"/>
          <a:lstStyle/>
          <a:p>
            <a:endParaRPr/>
          </a:p>
        </p:txBody>
      </p:sp>
      <p:sp>
        <p:nvSpPr>
          <p:cNvPr id="35" name="object 35"/>
          <p:cNvSpPr/>
          <p:nvPr/>
        </p:nvSpPr>
        <p:spPr>
          <a:xfrm>
            <a:off x="3071876" y="3179699"/>
            <a:ext cx="60325" cy="454025"/>
          </a:xfrm>
          <a:custGeom>
            <a:avLst/>
            <a:gdLst/>
            <a:ahLst/>
            <a:cxnLst/>
            <a:rect l="l" t="t" r="r" b="b"/>
            <a:pathLst>
              <a:path w="60325" h="454025">
                <a:moveTo>
                  <a:pt x="0" y="454025"/>
                </a:moveTo>
                <a:lnTo>
                  <a:pt x="60325" y="0"/>
                </a:lnTo>
              </a:path>
            </a:pathLst>
          </a:custGeom>
          <a:ln w="6350">
            <a:solidFill>
              <a:srgbClr val="000000"/>
            </a:solidFill>
          </a:ln>
        </p:spPr>
        <p:txBody>
          <a:bodyPr wrap="square" lIns="0" tIns="0" rIns="0" bIns="0" rtlCol="0"/>
          <a:lstStyle/>
          <a:p>
            <a:endParaRPr/>
          </a:p>
        </p:txBody>
      </p:sp>
      <p:sp>
        <p:nvSpPr>
          <p:cNvPr id="36" name="object 36"/>
          <p:cNvSpPr/>
          <p:nvPr/>
        </p:nvSpPr>
        <p:spPr>
          <a:xfrm>
            <a:off x="3132201" y="3179827"/>
            <a:ext cx="2764155" cy="1905"/>
          </a:xfrm>
          <a:custGeom>
            <a:avLst/>
            <a:gdLst/>
            <a:ahLst/>
            <a:cxnLst/>
            <a:rect l="l" t="t" r="r" b="b"/>
            <a:pathLst>
              <a:path w="2764154" h="1905">
                <a:moveTo>
                  <a:pt x="0" y="0"/>
                </a:moveTo>
                <a:lnTo>
                  <a:pt x="2763774" y="1524"/>
                </a:lnTo>
              </a:path>
            </a:pathLst>
          </a:custGeom>
          <a:ln w="6350">
            <a:solidFill>
              <a:srgbClr val="000000"/>
            </a:solidFill>
          </a:ln>
        </p:spPr>
        <p:txBody>
          <a:bodyPr wrap="square" lIns="0" tIns="0" rIns="0" bIns="0" rtlCol="0"/>
          <a:lstStyle/>
          <a:p>
            <a:endParaRPr/>
          </a:p>
        </p:txBody>
      </p:sp>
      <p:sp>
        <p:nvSpPr>
          <p:cNvPr id="37" name="object 37"/>
          <p:cNvSpPr/>
          <p:nvPr/>
        </p:nvSpPr>
        <p:spPr>
          <a:xfrm>
            <a:off x="2967101" y="3149601"/>
            <a:ext cx="2943225" cy="1905"/>
          </a:xfrm>
          <a:custGeom>
            <a:avLst/>
            <a:gdLst/>
            <a:ahLst/>
            <a:cxnLst/>
            <a:rect l="l" t="t" r="r" b="b"/>
            <a:pathLst>
              <a:path w="2943225" h="1905">
                <a:moveTo>
                  <a:pt x="0" y="0"/>
                </a:moveTo>
                <a:lnTo>
                  <a:pt x="2943225" y="1650"/>
                </a:lnTo>
              </a:path>
            </a:pathLst>
          </a:custGeom>
          <a:ln w="6350">
            <a:solidFill>
              <a:srgbClr val="000000"/>
            </a:solidFill>
          </a:ln>
        </p:spPr>
        <p:txBody>
          <a:bodyPr wrap="square" lIns="0" tIns="0" rIns="0" bIns="0" rtlCol="0"/>
          <a:lstStyle/>
          <a:p>
            <a:endParaRPr/>
          </a:p>
        </p:txBody>
      </p:sp>
      <p:sp>
        <p:nvSpPr>
          <p:cNvPr id="38" name="object 38"/>
          <p:cNvSpPr txBox="1"/>
          <p:nvPr/>
        </p:nvSpPr>
        <p:spPr>
          <a:xfrm>
            <a:off x="3145283" y="3060319"/>
            <a:ext cx="1786889" cy="619760"/>
          </a:xfrm>
          <a:prstGeom prst="rect">
            <a:avLst/>
          </a:prstGeom>
        </p:spPr>
        <p:txBody>
          <a:bodyPr vert="horz" wrap="square" lIns="0" tIns="12700" rIns="0" bIns="0" rtlCol="0">
            <a:spAutoFit/>
          </a:bodyPr>
          <a:lstStyle/>
          <a:p>
            <a:pPr>
              <a:spcBef>
                <a:spcPts val="100"/>
              </a:spcBef>
              <a:tabLst>
                <a:tab pos="1420495" algn="l"/>
              </a:tabLst>
            </a:pPr>
            <a:r>
              <a:rPr sz="3900" b="1" i="1" spc="-5" dirty="0">
                <a:latin typeface="Symbol"/>
                <a:cs typeface="Symbol"/>
              </a:rPr>
              <a:t></a:t>
            </a:r>
            <a:r>
              <a:rPr sz="3900" spc="-5" dirty="0">
                <a:latin typeface="Times New Roman"/>
                <a:cs typeface="Times New Roman"/>
              </a:rPr>
              <a:t>	</a:t>
            </a:r>
            <a:r>
              <a:rPr sz="3900" b="1" i="1" spc="-5" dirty="0">
                <a:latin typeface="Symbol"/>
                <a:cs typeface="Symbol"/>
              </a:rPr>
              <a:t></a:t>
            </a:r>
            <a:endParaRPr sz="3900">
              <a:latin typeface="Symbol"/>
              <a:cs typeface="Symbol"/>
            </a:endParaRPr>
          </a:p>
        </p:txBody>
      </p:sp>
      <p:sp>
        <p:nvSpPr>
          <p:cNvPr id="39" name="object 39"/>
          <p:cNvSpPr txBox="1"/>
          <p:nvPr/>
        </p:nvSpPr>
        <p:spPr>
          <a:xfrm>
            <a:off x="3522853" y="3239517"/>
            <a:ext cx="2385695" cy="330835"/>
          </a:xfrm>
          <a:prstGeom prst="rect">
            <a:avLst/>
          </a:prstGeom>
        </p:spPr>
        <p:txBody>
          <a:bodyPr vert="horz" wrap="square" lIns="0" tIns="13335" rIns="0" bIns="0" rtlCol="0">
            <a:spAutoFit/>
          </a:bodyPr>
          <a:lstStyle/>
          <a:p>
            <a:pPr>
              <a:spcBef>
                <a:spcPts val="105"/>
              </a:spcBef>
              <a:tabLst>
                <a:tab pos="1419225" algn="l"/>
              </a:tabLst>
            </a:pPr>
            <a:r>
              <a:rPr sz="2000" b="1" spc="45" dirty="0">
                <a:latin typeface="Times New Roman"/>
                <a:cs typeface="Times New Roman"/>
              </a:rPr>
              <a:t>(</a:t>
            </a:r>
            <a:r>
              <a:rPr sz="2000" b="1" spc="45" dirty="0">
                <a:latin typeface="Arial"/>
                <a:cs typeface="Arial"/>
              </a:rPr>
              <a:t>x</a:t>
            </a:r>
            <a:r>
              <a:rPr sz="1650" b="1" spc="67" baseline="-20202" dirty="0">
                <a:latin typeface="Arial"/>
                <a:cs typeface="Arial"/>
              </a:rPr>
              <a:t>i  </a:t>
            </a:r>
            <a:r>
              <a:rPr sz="3000" b="1" i="1" baseline="6944" dirty="0">
                <a:latin typeface="Symbol"/>
                <a:cs typeface="Symbol"/>
              </a:rPr>
              <a:t></a:t>
            </a:r>
            <a:r>
              <a:rPr sz="3000" b="1" i="1" spc="-517" baseline="6944" dirty="0">
                <a:latin typeface="Times New Roman"/>
                <a:cs typeface="Times New Roman"/>
              </a:rPr>
              <a:t> </a:t>
            </a:r>
            <a:r>
              <a:rPr sz="2000" b="1" spc="10" dirty="0">
                <a:latin typeface="Arial"/>
                <a:cs typeface="Arial"/>
              </a:rPr>
              <a:t>m</a:t>
            </a:r>
            <a:r>
              <a:rPr sz="1650" b="1" spc="15" baseline="-20202" dirty="0">
                <a:latin typeface="Arial"/>
                <a:cs typeface="Arial"/>
              </a:rPr>
              <a:t>x</a:t>
            </a:r>
            <a:r>
              <a:rPr sz="1650" b="1" spc="-37" baseline="-20202" dirty="0">
                <a:latin typeface="Arial"/>
                <a:cs typeface="Arial"/>
              </a:rPr>
              <a:t> </a:t>
            </a:r>
            <a:r>
              <a:rPr sz="2000" b="1" dirty="0">
                <a:latin typeface="Times New Roman"/>
                <a:cs typeface="Times New Roman"/>
              </a:rPr>
              <a:t>)²	</a:t>
            </a:r>
            <a:r>
              <a:rPr sz="2000" b="1" spc="40" dirty="0">
                <a:latin typeface="Times New Roman"/>
                <a:cs typeface="Times New Roman"/>
              </a:rPr>
              <a:t>(</a:t>
            </a:r>
            <a:r>
              <a:rPr sz="2000" b="1" spc="40" dirty="0">
                <a:latin typeface="Arial"/>
                <a:cs typeface="Arial"/>
              </a:rPr>
              <a:t>y</a:t>
            </a:r>
            <a:r>
              <a:rPr sz="1650" b="1" spc="60" baseline="-20202" dirty="0">
                <a:latin typeface="Arial"/>
                <a:cs typeface="Arial"/>
              </a:rPr>
              <a:t>i </a:t>
            </a:r>
            <a:r>
              <a:rPr sz="3000" b="1" i="1" baseline="6944" dirty="0">
                <a:latin typeface="Symbol"/>
                <a:cs typeface="Symbol"/>
              </a:rPr>
              <a:t></a:t>
            </a:r>
            <a:r>
              <a:rPr sz="3000" b="1" i="1" baseline="6944" dirty="0">
                <a:latin typeface="Times New Roman"/>
                <a:cs typeface="Times New Roman"/>
              </a:rPr>
              <a:t> </a:t>
            </a:r>
            <a:r>
              <a:rPr sz="2000" b="1" spc="20" dirty="0">
                <a:latin typeface="Arial"/>
                <a:cs typeface="Arial"/>
              </a:rPr>
              <a:t>m</a:t>
            </a:r>
            <a:r>
              <a:rPr sz="1650" b="1" spc="30" baseline="-20202" dirty="0">
                <a:latin typeface="Arial"/>
                <a:cs typeface="Arial"/>
              </a:rPr>
              <a:t>y</a:t>
            </a:r>
            <a:r>
              <a:rPr sz="1650" b="1" spc="-217" baseline="-20202" dirty="0">
                <a:latin typeface="Arial"/>
                <a:cs typeface="Arial"/>
              </a:rPr>
              <a:t> </a:t>
            </a:r>
            <a:r>
              <a:rPr sz="2000" b="1" dirty="0">
                <a:latin typeface="Times New Roman"/>
                <a:cs typeface="Times New Roman"/>
              </a:rPr>
              <a:t>)</a:t>
            </a:r>
            <a:endParaRPr sz="2000">
              <a:latin typeface="Times New Roman"/>
              <a:cs typeface="Times New Roman"/>
            </a:endParaRPr>
          </a:p>
        </p:txBody>
      </p:sp>
      <p:sp>
        <p:nvSpPr>
          <p:cNvPr id="40" name="object 40"/>
          <p:cNvSpPr txBox="1"/>
          <p:nvPr/>
        </p:nvSpPr>
        <p:spPr>
          <a:xfrm>
            <a:off x="3297682" y="2494026"/>
            <a:ext cx="2301240" cy="619760"/>
          </a:xfrm>
          <a:prstGeom prst="rect">
            <a:avLst/>
          </a:prstGeom>
        </p:spPr>
        <p:txBody>
          <a:bodyPr vert="horz" wrap="square" lIns="0" tIns="12700" rIns="0" bIns="0" rtlCol="0">
            <a:spAutoFit/>
          </a:bodyPr>
          <a:lstStyle/>
          <a:p>
            <a:pPr>
              <a:spcBef>
                <a:spcPts val="100"/>
              </a:spcBef>
            </a:pPr>
            <a:r>
              <a:rPr sz="5850" b="1" i="1" spc="262" baseline="-7122" dirty="0">
                <a:latin typeface="Symbol"/>
                <a:cs typeface="Symbol"/>
              </a:rPr>
              <a:t></a:t>
            </a:r>
            <a:r>
              <a:rPr sz="2000" b="1" spc="80" dirty="0">
                <a:latin typeface="Times New Roman"/>
                <a:cs typeface="Times New Roman"/>
              </a:rPr>
              <a:t>(</a:t>
            </a:r>
            <a:r>
              <a:rPr sz="2000" b="1" spc="60" dirty="0">
                <a:latin typeface="Arial"/>
                <a:cs typeface="Arial"/>
              </a:rPr>
              <a:t>x</a:t>
            </a:r>
            <a:r>
              <a:rPr sz="1650" b="1" baseline="-20202" dirty="0">
                <a:latin typeface="Arial"/>
                <a:cs typeface="Arial"/>
              </a:rPr>
              <a:t>i </a:t>
            </a:r>
            <a:r>
              <a:rPr sz="1650" b="1" spc="-120" baseline="-20202" dirty="0">
                <a:latin typeface="Arial"/>
                <a:cs typeface="Arial"/>
              </a:rPr>
              <a:t> </a:t>
            </a:r>
            <a:r>
              <a:rPr sz="3000" b="1" i="1" baseline="6944" dirty="0">
                <a:latin typeface="Symbol"/>
                <a:cs typeface="Symbol"/>
              </a:rPr>
              <a:t></a:t>
            </a:r>
            <a:r>
              <a:rPr sz="3000" spc="-270" baseline="6944" dirty="0">
                <a:latin typeface="Times New Roman"/>
                <a:cs typeface="Times New Roman"/>
              </a:rPr>
              <a:t> </a:t>
            </a:r>
            <a:r>
              <a:rPr sz="2000" b="1" spc="20" dirty="0">
                <a:latin typeface="Arial"/>
                <a:cs typeface="Arial"/>
              </a:rPr>
              <a:t>m</a:t>
            </a:r>
            <a:r>
              <a:rPr sz="1650" b="1" baseline="-20202" dirty="0">
                <a:latin typeface="Arial"/>
                <a:cs typeface="Arial"/>
              </a:rPr>
              <a:t>x</a:t>
            </a:r>
            <a:r>
              <a:rPr sz="1650" b="1" spc="-15" baseline="-20202" dirty="0">
                <a:latin typeface="Arial"/>
                <a:cs typeface="Arial"/>
              </a:rPr>
              <a:t> </a:t>
            </a:r>
            <a:r>
              <a:rPr sz="2000" b="1" dirty="0">
                <a:latin typeface="Times New Roman"/>
                <a:cs typeface="Times New Roman"/>
              </a:rPr>
              <a:t>)</a:t>
            </a:r>
            <a:r>
              <a:rPr sz="2000" b="1" spc="95" dirty="0">
                <a:latin typeface="Times New Roman"/>
                <a:cs typeface="Times New Roman"/>
              </a:rPr>
              <a:t>(</a:t>
            </a:r>
            <a:r>
              <a:rPr sz="2000" b="1" spc="-5" dirty="0">
                <a:latin typeface="Arial"/>
                <a:cs typeface="Arial"/>
              </a:rPr>
              <a:t>y</a:t>
            </a:r>
            <a:r>
              <a:rPr sz="1650" b="1" baseline="-20202" dirty="0">
                <a:latin typeface="Arial"/>
                <a:cs typeface="Arial"/>
              </a:rPr>
              <a:t>i </a:t>
            </a:r>
            <a:r>
              <a:rPr sz="1650" b="1" spc="-142" baseline="-20202" dirty="0">
                <a:latin typeface="Arial"/>
                <a:cs typeface="Arial"/>
              </a:rPr>
              <a:t> </a:t>
            </a:r>
            <a:r>
              <a:rPr sz="3000" b="1" i="1" baseline="6944" dirty="0">
                <a:latin typeface="Symbol"/>
                <a:cs typeface="Symbol"/>
              </a:rPr>
              <a:t></a:t>
            </a:r>
            <a:r>
              <a:rPr sz="3000" spc="-262" baseline="6944" dirty="0">
                <a:latin typeface="Times New Roman"/>
                <a:cs typeface="Times New Roman"/>
              </a:rPr>
              <a:t> </a:t>
            </a:r>
            <a:r>
              <a:rPr sz="2000" b="1" spc="40" dirty="0">
                <a:latin typeface="Arial"/>
                <a:cs typeface="Arial"/>
              </a:rPr>
              <a:t>m</a:t>
            </a:r>
            <a:r>
              <a:rPr sz="1650" b="1" baseline="-20202" dirty="0">
                <a:latin typeface="Arial"/>
                <a:cs typeface="Arial"/>
              </a:rPr>
              <a:t>y</a:t>
            </a:r>
            <a:r>
              <a:rPr sz="1650" b="1" spc="-89" baseline="-20202" dirty="0">
                <a:latin typeface="Arial"/>
                <a:cs typeface="Arial"/>
              </a:rPr>
              <a:t> </a:t>
            </a:r>
            <a:r>
              <a:rPr sz="2000" b="1" dirty="0">
                <a:latin typeface="Times New Roman"/>
                <a:cs typeface="Times New Roman"/>
              </a:rPr>
              <a:t>)</a:t>
            </a:r>
            <a:endParaRPr sz="2000">
              <a:latin typeface="Times New Roman"/>
              <a:cs typeface="Times New Roman"/>
            </a:endParaRPr>
          </a:p>
        </p:txBody>
      </p:sp>
      <p:sp>
        <p:nvSpPr>
          <p:cNvPr id="41" name="object 41"/>
          <p:cNvSpPr txBox="1"/>
          <p:nvPr/>
        </p:nvSpPr>
        <p:spPr>
          <a:xfrm>
            <a:off x="2591105" y="2941067"/>
            <a:ext cx="320675" cy="330835"/>
          </a:xfrm>
          <a:prstGeom prst="rect">
            <a:avLst/>
          </a:prstGeom>
        </p:spPr>
        <p:txBody>
          <a:bodyPr vert="horz" wrap="square" lIns="0" tIns="13335" rIns="0" bIns="0" rtlCol="0">
            <a:spAutoFit/>
          </a:bodyPr>
          <a:lstStyle/>
          <a:p>
            <a:pPr>
              <a:spcBef>
                <a:spcPts val="105"/>
              </a:spcBef>
            </a:pPr>
            <a:r>
              <a:rPr sz="3000" b="1" baseline="-5555" dirty="0">
                <a:latin typeface="Arial"/>
                <a:cs typeface="Arial"/>
              </a:rPr>
              <a:t>r</a:t>
            </a:r>
            <a:r>
              <a:rPr sz="3000" b="1" spc="-150" baseline="-5555" dirty="0">
                <a:latin typeface="Arial"/>
                <a:cs typeface="Arial"/>
              </a:rPr>
              <a:t> </a:t>
            </a:r>
            <a:r>
              <a:rPr sz="2000" b="1" i="1" dirty="0">
                <a:latin typeface="Symbol"/>
                <a:cs typeface="Symbol"/>
              </a:rPr>
              <a:t></a:t>
            </a:r>
            <a:endParaRPr sz="2000">
              <a:latin typeface="Symbol"/>
              <a:cs typeface="Symbol"/>
            </a:endParaRPr>
          </a:p>
        </p:txBody>
      </p:sp>
      <p:graphicFrame>
        <p:nvGraphicFramePr>
          <p:cNvPr id="42" name="object 42"/>
          <p:cNvGraphicFramePr>
            <a:graphicFrameLocks noGrp="1"/>
          </p:cNvGraphicFramePr>
          <p:nvPr>
            <p:extLst>
              <p:ext uri="{D42A27DB-BD31-4B8C-83A1-F6EECF244321}">
                <p14:modId xmlns:p14="http://schemas.microsoft.com/office/powerpoint/2010/main" val="1913073641"/>
              </p:ext>
            </p:extLst>
          </p:nvPr>
        </p:nvGraphicFramePr>
        <p:xfrm>
          <a:off x="8431275" y="4046474"/>
          <a:ext cx="2197575" cy="2789295"/>
        </p:xfrm>
        <a:graphic>
          <a:graphicData uri="http://schemas.openxmlformats.org/drawingml/2006/table">
            <a:tbl>
              <a:tblPr firstRow="1" bandRow="1">
                <a:tableStyleId>{2D5ABB26-0587-4C30-8999-92F81FD0307C}</a:tableStyleId>
              </a:tblPr>
              <a:tblGrid>
                <a:gridCol w="905672">
                  <a:extLst>
                    <a:ext uri="{9D8B030D-6E8A-4147-A177-3AD203B41FA5}">
                      <a16:colId xmlns:a16="http://schemas.microsoft.com/office/drawing/2014/main" val="20000"/>
                    </a:ext>
                  </a:extLst>
                </a:gridCol>
                <a:gridCol w="559139">
                  <a:extLst>
                    <a:ext uri="{9D8B030D-6E8A-4147-A177-3AD203B41FA5}">
                      <a16:colId xmlns:a16="http://schemas.microsoft.com/office/drawing/2014/main" val="20001"/>
                    </a:ext>
                  </a:extLst>
                </a:gridCol>
                <a:gridCol w="732764">
                  <a:extLst>
                    <a:ext uri="{9D8B030D-6E8A-4147-A177-3AD203B41FA5}">
                      <a16:colId xmlns:a16="http://schemas.microsoft.com/office/drawing/2014/main" val="20002"/>
                    </a:ext>
                  </a:extLst>
                </a:gridCol>
              </a:tblGrid>
              <a:tr h="320167">
                <a:tc>
                  <a:txBody>
                    <a:bodyPr/>
                    <a:lstStyle/>
                    <a:p>
                      <a:pPr>
                        <a:lnSpc>
                          <a:spcPct val="100000"/>
                        </a:lnSpc>
                      </a:pPr>
                      <a:endParaRPr sz="17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1270" algn="ctr">
                        <a:lnSpc>
                          <a:spcPct val="100000"/>
                        </a:lnSpc>
                        <a:spcBef>
                          <a:spcPts val="355"/>
                        </a:spcBef>
                      </a:pPr>
                      <a:r>
                        <a:rPr sz="1500" b="1" dirty="0">
                          <a:solidFill>
                            <a:srgbClr val="FFFFFF"/>
                          </a:solidFill>
                          <a:latin typeface="Verdana"/>
                          <a:cs typeface="Verdana"/>
                        </a:rPr>
                        <a:t>X</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2540" algn="ctr">
                        <a:lnSpc>
                          <a:spcPct val="100000"/>
                        </a:lnSpc>
                        <a:spcBef>
                          <a:spcPts val="355"/>
                        </a:spcBef>
                      </a:pPr>
                      <a:r>
                        <a:rPr sz="1500" b="1" dirty="0">
                          <a:solidFill>
                            <a:srgbClr val="FFFFFF"/>
                          </a:solidFill>
                          <a:latin typeface="Verdana"/>
                          <a:cs typeface="Verdana"/>
                        </a:rPr>
                        <a:t>Y</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extLst>
                  <a:ext uri="{0D108BD9-81ED-4DB2-BD59-A6C34878D82A}">
                    <a16:rowId xmlns:a16="http://schemas.microsoft.com/office/drawing/2014/main" val="10000"/>
                  </a:ext>
                </a:extLst>
              </a:tr>
              <a:tr h="320039">
                <a:tc>
                  <a:txBody>
                    <a:bodyPr/>
                    <a:lstStyle/>
                    <a:p>
                      <a:pPr marL="3175" algn="ctr">
                        <a:lnSpc>
                          <a:spcPct val="100000"/>
                        </a:lnSpc>
                        <a:spcBef>
                          <a:spcPts val="355"/>
                        </a:spcBef>
                      </a:pPr>
                      <a:r>
                        <a:rPr sz="1500" spc="-5" dirty="0">
                          <a:latin typeface="Verdana"/>
                          <a:cs typeface="Verdana"/>
                        </a:rPr>
                        <a:t>n1</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1905" algn="ctr">
                        <a:lnSpc>
                          <a:spcPct val="100000"/>
                        </a:lnSpc>
                        <a:spcBef>
                          <a:spcPts val="355"/>
                        </a:spcBef>
                      </a:pPr>
                      <a:r>
                        <a:rPr sz="1500" spc="-10" dirty="0">
                          <a:latin typeface="Verdana"/>
                          <a:cs typeface="Verdana"/>
                        </a:rPr>
                        <a:t>10</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5"/>
                        </a:spcBef>
                      </a:pPr>
                      <a:r>
                        <a:rPr sz="1500" dirty="0">
                          <a:latin typeface="Verdana"/>
                          <a:cs typeface="Verdana"/>
                        </a:rPr>
                        <a:t>4</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1"/>
                  </a:ext>
                </a:extLst>
              </a:tr>
              <a:tr h="320039">
                <a:tc>
                  <a:txBody>
                    <a:bodyPr/>
                    <a:lstStyle/>
                    <a:p>
                      <a:pPr marL="3175" algn="ctr">
                        <a:lnSpc>
                          <a:spcPct val="100000"/>
                        </a:lnSpc>
                        <a:spcBef>
                          <a:spcPts val="355"/>
                        </a:spcBef>
                      </a:pPr>
                      <a:r>
                        <a:rPr sz="1500" spc="-5" dirty="0">
                          <a:latin typeface="Verdana"/>
                          <a:cs typeface="Verdana"/>
                        </a:rPr>
                        <a:t>n2</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905" algn="ctr">
                        <a:lnSpc>
                          <a:spcPct val="100000"/>
                        </a:lnSpc>
                        <a:spcBef>
                          <a:spcPts val="355"/>
                        </a:spcBef>
                      </a:pPr>
                      <a:r>
                        <a:rPr sz="1500" spc="-10" dirty="0">
                          <a:latin typeface="Verdana"/>
                          <a:cs typeface="Verdana"/>
                        </a:rPr>
                        <a:t>12</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500" dirty="0">
                          <a:latin typeface="Verdana"/>
                          <a:cs typeface="Verdana"/>
                        </a:rPr>
                        <a:t>5</a:t>
                      </a: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2"/>
                  </a:ext>
                </a:extLst>
              </a:tr>
              <a:tr h="320167">
                <a:tc>
                  <a:txBody>
                    <a:bodyPr/>
                    <a:lstStyle/>
                    <a:p>
                      <a:pPr marL="3175" algn="ctr">
                        <a:lnSpc>
                          <a:spcPct val="100000"/>
                        </a:lnSpc>
                        <a:spcBef>
                          <a:spcPts val="355"/>
                        </a:spcBef>
                      </a:pPr>
                      <a:r>
                        <a:rPr sz="1500" spc="-5" dirty="0">
                          <a:latin typeface="Verdana"/>
                          <a:cs typeface="Verdana"/>
                        </a:rPr>
                        <a:t>n3</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5"/>
                        </a:spcBef>
                      </a:pPr>
                      <a:r>
                        <a:rPr sz="1500" dirty="0">
                          <a:latin typeface="Verdana"/>
                          <a:cs typeface="Verdana"/>
                        </a:rPr>
                        <a:t>5</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2540" algn="ctr">
                        <a:lnSpc>
                          <a:spcPct val="100000"/>
                        </a:lnSpc>
                        <a:spcBef>
                          <a:spcPts val="355"/>
                        </a:spcBef>
                      </a:pPr>
                      <a:r>
                        <a:rPr sz="1500" spc="-10" dirty="0">
                          <a:latin typeface="Verdana"/>
                          <a:cs typeface="Verdana"/>
                        </a:rPr>
                        <a:t>23</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3"/>
                  </a:ext>
                </a:extLst>
              </a:tr>
              <a:tr h="320027">
                <a:tc>
                  <a:txBody>
                    <a:bodyPr/>
                    <a:lstStyle/>
                    <a:p>
                      <a:pPr marL="3175" algn="ctr">
                        <a:lnSpc>
                          <a:spcPct val="100000"/>
                        </a:lnSpc>
                        <a:spcBef>
                          <a:spcPts val="355"/>
                        </a:spcBef>
                      </a:pPr>
                      <a:r>
                        <a:rPr sz="1500" spc="-5" dirty="0">
                          <a:latin typeface="Verdana"/>
                          <a:cs typeface="Verdana"/>
                        </a:rPr>
                        <a:t>n4</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500" dirty="0">
                          <a:latin typeface="Verdana"/>
                          <a:cs typeface="Verdana"/>
                        </a:rPr>
                        <a:t>9</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500" b="1" dirty="0">
                          <a:solidFill>
                            <a:srgbClr val="FF0000"/>
                          </a:solidFill>
                          <a:latin typeface="Verdana"/>
                          <a:cs typeface="Verdana"/>
                        </a:rPr>
                        <a:t>b</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4"/>
                  </a:ext>
                </a:extLst>
              </a:tr>
              <a:tr h="320078">
                <a:tc>
                  <a:txBody>
                    <a:bodyPr/>
                    <a:lstStyle/>
                    <a:p>
                      <a:pPr marL="3175" algn="ctr">
                        <a:lnSpc>
                          <a:spcPct val="100000"/>
                        </a:lnSpc>
                        <a:spcBef>
                          <a:spcPts val="355"/>
                        </a:spcBef>
                      </a:pPr>
                      <a:r>
                        <a:rPr sz="1500" spc="-5" dirty="0">
                          <a:latin typeface="Verdana"/>
                          <a:cs typeface="Verdana"/>
                        </a:rPr>
                        <a:t>n5</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905" algn="ctr">
                        <a:lnSpc>
                          <a:spcPct val="100000"/>
                        </a:lnSpc>
                        <a:spcBef>
                          <a:spcPts val="355"/>
                        </a:spcBef>
                      </a:pPr>
                      <a:r>
                        <a:rPr sz="1500" spc="-10" dirty="0">
                          <a:latin typeface="Verdana"/>
                          <a:cs typeface="Verdana"/>
                        </a:rPr>
                        <a:t>22</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5"/>
                        </a:spcBef>
                      </a:pPr>
                      <a:r>
                        <a:rPr sz="1500" dirty="0">
                          <a:latin typeface="Verdana"/>
                          <a:cs typeface="Verdana"/>
                        </a:rPr>
                        <a:t>4</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5"/>
                  </a:ext>
                </a:extLst>
              </a:tr>
              <a:tr h="320078">
                <a:tc>
                  <a:txBody>
                    <a:bodyPr/>
                    <a:lstStyle/>
                    <a:p>
                      <a:pPr marL="3175" algn="ctr">
                        <a:lnSpc>
                          <a:spcPct val="100000"/>
                        </a:lnSpc>
                        <a:spcBef>
                          <a:spcPts val="355"/>
                        </a:spcBef>
                      </a:pPr>
                      <a:r>
                        <a:rPr sz="1500" spc="-5" dirty="0">
                          <a:latin typeface="Verdana"/>
                          <a:cs typeface="Verdana"/>
                        </a:rPr>
                        <a:t>n6</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500" b="1" dirty="0">
                          <a:solidFill>
                            <a:srgbClr val="FF0000"/>
                          </a:solidFill>
                          <a:latin typeface="Verdana"/>
                          <a:cs typeface="Verdana"/>
                        </a:rPr>
                        <a:t>a</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500" dirty="0">
                          <a:latin typeface="Verdana"/>
                          <a:cs typeface="Verdana"/>
                        </a:rPr>
                        <a:t>6</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6"/>
                  </a:ext>
                </a:extLst>
              </a:tr>
              <a:tr h="548700">
                <a:tc>
                  <a:txBody>
                    <a:bodyPr/>
                    <a:lstStyle/>
                    <a:p>
                      <a:pPr marL="318135" marR="103505" indent="-204470">
                        <a:lnSpc>
                          <a:spcPct val="100000"/>
                        </a:lnSpc>
                        <a:spcBef>
                          <a:spcPts val="355"/>
                        </a:spcBef>
                      </a:pPr>
                      <a:r>
                        <a:rPr sz="1500" b="1" dirty="0">
                          <a:solidFill>
                            <a:srgbClr val="FFFFFF"/>
                          </a:solidFill>
                          <a:latin typeface="Verdana"/>
                          <a:cs typeface="Verdana"/>
                        </a:rPr>
                        <a:t>Total</a:t>
                      </a:r>
                      <a:endParaRPr sz="1500" dirty="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9FFFF"/>
                    </a:solidFill>
                  </a:tcPr>
                </a:tc>
                <a:tc>
                  <a:txBody>
                    <a:bodyPr/>
                    <a:lstStyle/>
                    <a:p>
                      <a:pPr marL="1905" algn="ctr">
                        <a:lnSpc>
                          <a:spcPct val="100000"/>
                        </a:lnSpc>
                        <a:spcBef>
                          <a:spcPts val="355"/>
                        </a:spcBef>
                      </a:pPr>
                      <a:r>
                        <a:rPr sz="1500" b="1" dirty="0">
                          <a:solidFill>
                            <a:srgbClr val="FFFFFF"/>
                          </a:solidFill>
                          <a:latin typeface="Verdana"/>
                          <a:cs typeface="Verdana"/>
                        </a:rPr>
                        <a:t>63</a:t>
                      </a:r>
                      <a:endParaRPr sz="15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9FFFF"/>
                    </a:solidFill>
                  </a:tcPr>
                </a:tc>
                <a:tc>
                  <a:txBody>
                    <a:bodyPr/>
                    <a:lstStyle/>
                    <a:p>
                      <a:pPr marL="2540" algn="ctr">
                        <a:lnSpc>
                          <a:spcPct val="100000"/>
                        </a:lnSpc>
                        <a:spcBef>
                          <a:spcPts val="355"/>
                        </a:spcBef>
                      </a:pPr>
                      <a:r>
                        <a:rPr sz="1500" b="1" dirty="0">
                          <a:solidFill>
                            <a:srgbClr val="FFFFFF"/>
                          </a:solidFill>
                          <a:latin typeface="Verdana"/>
                          <a:cs typeface="Verdana"/>
                        </a:rPr>
                        <a:t>47</a:t>
                      </a:r>
                      <a:endParaRPr sz="1500" dirty="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9FFFF"/>
                    </a:solidFill>
                  </a:tcPr>
                </a:tc>
                <a:extLst>
                  <a:ext uri="{0D108BD9-81ED-4DB2-BD59-A6C34878D82A}">
                    <a16:rowId xmlns:a16="http://schemas.microsoft.com/office/drawing/2014/main" val="10007"/>
                  </a:ext>
                </a:extLst>
              </a:tr>
            </a:tbl>
          </a:graphicData>
        </a:graphic>
      </p:graphicFrame>
      <p:sp>
        <p:nvSpPr>
          <p:cNvPr id="43" name="object 43"/>
          <p:cNvSpPr txBox="1"/>
          <p:nvPr/>
        </p:nvSpPr>
        <p:spPr>
          <a:xfrm>
            <a:off x="2861818" y="112515"/>
            <a:ext cx="6588125" cy="828040"/>
          </a:xfrm>
          <a:prstGeom prst="rect">
            <a:avLst/>
          </a:prstGeom>
        </p:spPr>
        <p:txBody>
          <a:bodyPr vert="horz" wrap="square" lIns="0" tIns="47625" rIns="0" bIns="0" rtlCol="0">
            <a:spAutoFit/>
          </a:bodyPr>
          <a:lstStyle/>
          <a:p>
            <a:pPr marL="12700">
              <a:spcBef>
                <a:spcPts val="37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301625">
              <a:lnSpc>
                <a:spcPts val="2020"/>
              </a:lnSpc>
              <a:spcBef>
                <a:spcPts val="320"/>
              </a:spcBef>
            </a:pPr>
            <a:r>
              <a:rPr b="1" dirty="0">
                <a:latin typeface="Arial"/>
                <a:cs typeface="Arial"/>
              </a:rPr>
              <a:t>Etude de la liaison </a:t>
            </a:r>
            <a:r>
              <a:rPr b="1" spc="-5" dirty="0">
                <a:latin typeface="Arial"/>
                <a:cs typeface="Arial"/>
              </a:rPr>
              <a:t>entre </a:t>
            </a:r>
            <a:r>
              <a:rPr b="1" spc="-10" dirty="0">
                <a:latin typeface="Arial"/>
                <a:cs typeface="Arial"/>
              </a:rPr>
              <a:t>caractères</a:t>
            </a:r>
            <a:r>
              <a:rPr b="1" spc="-5" dirty="0">
                <a:latin typeface="Arial"/>
                <a:cs typeface="Arial"/>
              </a:rPr>
              <a:t> quantitatifs</a:t>
            </a:r>
            <a:endParaRPr>
              <a:latin typeface="Arial"/>
              <a:cs typeface="Arial"/>
            </a:endParaRPr>
          </a:p>
          <a:p>
            <a:pPr marR="5080" algn="r">
              <a:lnSpc>
                <a:spcPts val="1780"/>
              </a:lnSpc>
            </a:pPr>
            <a:r>
              <a:rPr sz="1600" b="1" spc="-5" dirty="0">
                <a:solidFill>
                  <a:srgbClr val="006666"/>
                </a:solidFill>
                <a:latin typeface="Arial"/>
                <a:cs typeface="Arial"/>
              </a:rPr>
              <a:t>Corrélation</a:t>
            </a:r>
            <a:endParaRPr sz="1600">
              <a:latin typeface="Arial"/>
              <a:cs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r>
              <a:rPr sz="2000" b="1" dirty="0">
                <a:solidFill>
                  <a:srgbClr val="FFFFFF"/>
                </a:solidFill>
                <a:latin typeface="Arial"/>
                <a:cs typeface="Arial"/>
              </a:rPr>
              <a:t>2</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2005013" y="2997201"/>
            <a:ext cx="4572635" cy="1905"/>
          </a:xfrm>
          <a:custGeom>
            <a:avLst/>
            <a:gdLst/>
            <a:ahLst/>
            <a:cxnLst/>
            <a:rect l="l" t="t" r="r" b="b"/>
            <a:pathLst>
              <a:path w="4572635" h="1905">
                <a:moveTo>
                  <a:pt x="0" y="0"/>
                </a:moveTo>
                <a:lnTo>
                  <a:pt x="4572063" y="1650"/>
                </a:lnTo>
              </a:path>
            </a:pathLst>
          </a:custGeom>
          <a:ln w="12700">
            <a:solidFill>
              <a:srgbClr val="000000"/>
            </a:solidFill>
          </a:ln>
        </p:spPr>
        <p:txBody>
          <a:bodyPr wrap="square" lIns="0" tIns="0" rIns="0" bIns="0" rtlCol="0"/>
          <a:lstStyle/>
          <a:p>
            <a:endParaRPr/>
          </a:p>
        </p:txBody>
      </p:sp>
      <p:sp>
        <p:nvSpPr>
          <p:cNvPr id="8" name="object 8"/>
          <p:cNvSpPr/>
          <p:nvPr/>
        </p:nvSpPr>
        <p:spPr>
          <a:xfrm>
            <a:off x="2439467" y="1412876"/>
            <a:ext cx="1905" cy="1934845"/>
          </a:xfrm>
          <a:custGeom>
            <a:avLst/>
            <a:gdLst/>
            <a:ahLst/>
            <a:cxnLst/>
            <a:rect l="l" t="t" r="r" b="b"/>
            <a:pathLst>
              <a:path w="1905" h="1934845">
                <a:moveTo>
                  <a:pt x="0" y="0"/>
                </a:moveTo>
                <a:lnTo>
                  <a:pt x="1435" y="1934337"/>
                </a:lnTo>
              </a:path>
            </a:pathLst>
          </a:custGeom>
          <a:ln w="12700">
            <a:solidFill>
              <a:srgbClr val="000000"/>
            </a:solidFill>
          </a:ln>
        </p:spPr>
        <p:txBody>
          <a:bodyPr wrap="square" lIns="0" tIns="0" rIns="0" bIns="0" rtlCol="0"/>
          <a:lstStyle/>
          <a:p>
            <a:endParaRPr/>
          </a:p>
        </p:txBody>
      </p:sp>
      <p:sp>
        <p:nvSpPr>
          <p:cNvPr id="9" name="object 9"/>
          <p:cNvSpPr txBox="1"/>
          <p:nvPr/>
        </p:nvSpPr>
        <p:spPr>
          <a:xfrm>
            <a:off x="2838704" y="3199638"/>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x1</a:t>
            </a:r>
            <a:endParaRPr sz="1200">
              <a:latin typeface="Arial"/>
              <a:cs typeface="Arial"/>
            </a:endParaRPr>
          </a:p>
        </p:txBody>
      </p:sp>
      <p:sp>
        <p:nvSpPr>
          <p:cNvPr id="10" name="object 10"/>
          <p:cNvSpPr txBox="1"/>
          <p:nvPr/>
        </p:nvSpPr>
        <p:spPr>
          <a:xfrm>
            <a:off x="3525140" y="3199638"/>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x2</a:t>
            </a:r>
            <a:endParaRPr sz="1200">
              <a:latin typeface="Arial"/>
              <a:cs typeface="Arial"/>
            </a:endParaRPr>
          </a:p>
        </p:txBody>
      </p:sp>
      <p:sp>
        <p:nvSpPr>
          <p:cNvPr id="11" name="object 11"/>
          <p:cNvSpPr txBox="1"/>
          <p:nvPr/>
        </p:nvSpPr>
        <p:spPr>
          <a:xfrm>
            <a:off x="4142614" y="3199638"/>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x3</a:t>
            </a:r>
            <a:endParaRPr sz="1200">
              <a:latin typeface="Arial"/>
              <a:cs typeface="Arial"/>
            </a:endParaRPr>
          </a:p>
        </p:txBody>
      </p:sp>
      <p:sp>
        <p:nvSpPr>
          <p:cNvPr id="12" name="object 12"/>
          <p:cNvSpPr txBox="1"/>
          <p:nvPr/>
        </p:nvSpPr>
        <p:spPr>
          <a:xfrm>
            <a:off x="5652643" y="3199638"/>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xn</a:t>
            </a:r>
            <a:endParaRPr sz="1200">
              <a:latin typeface="Arial"/>
              <a:cs typeface="Arial"/>
            </a:endParaRPr>
          </a:p>
        </p:txBody>
      </p:sp>
      <p:sp>
        <p:nvSpPr>
          <p:cNvPr id="13" name="object 13"/>
          <p:cNvSpPr txBox="1"/>
          <p:nvPr/>
        </p:nvSpPr>
        <p:spPr>
          <a:xfrm>
            <a:off x="2221180" y="2854197"/>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y1</a:t>
            </a:r>
            <a:endParaRPr sz="1200">
              <a:latin typeface="Arial"/>
              <a:cs typeface="Arial"/>
            </a:endParaRPr>
          </a:p>
        </p:txBody>
      </p:sp>
      <p:sp>
        <p:nvSpPr>
          <p:cNvPr id="14" name="object 14"/>
          <p:cNvSpPr txBox="1"/>
          <p:nvPr/>
        </p:nvSpPr>
        <p:spPr>
          <a:xfrm>
            <a:off x="2221180" y="2439415"/>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y2</a:t>
            </a:r>
            <a:endParaRPr sz="1200">
              <a:latin typeface="Arial"/>
              <a:cs typeface="Arial"/>
            </a:endParaRPr>
          </a:p>
        </p:txBody>
      </p:sp>
      <p:sp>
        <p:nvSpPr>
          <p:cNvPr id="15" name="object 15"/>
          <p:cNvSpPr txBox="1"/>
          <p:nvPr/>
        </p:nvSpPr>
        <p:spPr>
          <a:xfrm>
            <a:off x="2221180" y="2094103"/>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y3</a:t>
            </a:r>
            <a:endParaRPr sz="1200">
              <a:latin typeface="Arial"/>
              <a:cs typeface="Arial"/>
            </a:endParaRPr>
          </a:p>
        </p:txBody>
      </p:sp>
      <p:sp>
        <p:nvSpPr>
          <p:cNvPr id="16" name="object 16"/>
          <p:cNvSpPr txBox="1"/>
          <p:nvPr/>
        </p:nvSpPr>
        <p:spPr>
          <a:xfrm>
            <a:off x="2221180" y="1472310"/>
            <a:ext cx="183515" cy="197490"/>
          </a:xfrm>
          <a:prstGeom prst="rect">
            <a:avLst/>
          </a:prstGeom>
        </p:spPr>
        <p:txBody>
          <a:bodyPr vert="horz" wrap="square" lIns="0" tIns="12700" rIns="0" bIns="0" rtlCol="0">
            <a:spAutoFit/>
          </a:bodyPr>
          <a:lstStyle/>
          <a:p>
            <a:pPr marL="12700">
              <a:spcBef>
                <a:spcPts val="100"/>
              </a:spcBef>
            </a:pPr>
            <a:r>
              <a:rPr sz="1200" spc="-20" dirty="0">
                <a:latin typeface="Arial"/>
                <a:cs typeface="Arial"/>
              </a:rPr>
              <a:t>yn</a:t>
            </a:r>
            <a:endParaRPr sz="1200">
              <a:latin typeface="Arial"/>
              <a:cs typeface="Arial"/>
            </a:endParaRPr>
          </a:p>
        </p:txBody>
      </p:sp>
      <p:sp>
        <p:nvSpPr>
          <p:cNvPr id="17" name="object 17"/>
          <p:cNvSpPr/>
          <p:nvPr/>
        </p:nvSpPr>
        <p:spPr>
          <a:xfrm>
            <a:off x="2430894" y="2975865"/>
            <a:ext cx="497840" cy="1905"/>
          </a:xfrm>
          <a:custGeom>
            <a:avLst/>
            <a:gdLst/>
            <a:ahLst/>
            <a:cxnLst/>
            <a:rect l="l" t="t" r="r" b="b"/>
            <a:pathLst>
              <a:path w="497840" h="1905">
                <a:moveTo>
                  <a:pt x="0" y="0"/>
                </a:moveTo>
                <a:lnTo>
                  <a:pt x="497471" y="1397"/>
                </a:lnTo>
              </a:path>
            </a:pathLst>
          </a:custGeom>
          <a:ln w="3175">
            <a:solidFill>
              <a:srgbClr val="000000"/>
            </a:solidFill>
            <a:prstDash val="sysDot"/>
          </a:ln>
        </p:spPr>
        <p:txBody>
          <a:bodyPr wrap="square" lIns="0" tIns="0" rIns="0" bIns="0" rtlCol="0"/>
          <a:lstStyle/>
          <a:p>
            <a:endParaRPr/>
          </a:p>
        </p:txBody>
      </p:sp>
      <p:sp>
        <p:nvSpPr>
          <p:cNvPr id="18" name="object 18"/>
          <p:cNvSpPr/>
          <p:nvPr/>
        </p:nvSpPr>
        <p:spPr>
          <a:xfrm>
            <a:off x="2928367" y="2967228"/>
            <a:ext cx="1905" cy="241935"/>
          </a:xfrm>
          <a:custGeom>
            <a:avLst/>
            <a:gdLst/>
            <a:ahLst/>
            <a:cxnLst/>
            <a:rect l="l" t="t" r="r" b="b"/>
            <a:pathLst>
              <a:path w="1905" h="241935">
                <a:moveTo>
                  <a:pt x="0" y="241808"/>
                </a:moveTo>
                <a:lnTo>
                  <a:pt x="1396" y="0"/>
                </a:lnTo>
              </a:path>
            </a:pathLst>
          </a:custGeom>
          <a:ln w="3175">
            <a:solidFill>
              <a:srgbClr val="000000"/>
            </a:solidFill>
            <a:prstDash val="sysDot"/>
          </a:ln>
        </p:spPr>
        <p:txBody>
          <a:bodyPr wrap="square" lIns="0" tIns="0" rIns="0" bIns="0" rtlCol="0"/>
          <a:lstStyle/>
          <a:p>
            <a:endParaRPr/>
          </a:p>
        </p:txBody>
      </p:sp>
      <p:sp>
        <p:nvSpPr>
          <p:cNvPr id="19" name="object 19"/>
          <p:cNvSpPr/>
          <p:nvPr/>
        </p:nvSpPr>
        <p:spPr>
          <a:xfrm>
            <a:off x="2439466" y="2569973"/>
            <a:ext cx="1167130" cy="1905"/>
          </a:xfrm>
          <a:custGeom>
            <a:avLst/>
            <a:gdLst/>
            <a:ahLst/>
            <a:cxnLst/>
            <a:rect l="l" t="t" r="r" b="b"/>
            <a:pathLst>
              <a:path w="1167130" h="1905">
                <a:moveTo>
                  <a:pt x="0" y="0"/>
                </a:moveTo>
                <a:lnTo>
                  <a:pt x="1166571" y="1524"/>
                </a:lnTo>
              </a:path>
            </a:pathLst>
          </a:custGeom>
          <a:ln w="3175">
            <a:solidFill>
              <a:srgbClr val="000000"/>
            </a:solidFill>
            <a:prstDash val="sysDot"/>
          </a:ln>
        </p:spPr>
        <p:txBody>
          <a:bodyPr wrap="square" lIns="0" tIns="0" rIns="0" bIns="0" rtlCol="0"/>
          <a:lstStyle/>
          <a:p>
            <a:endParaRPr/>
          </a:p>
        </p:txBody>
      </p:sp>
      <p:sp>
        <p:nvSpPr>
          <p:cNvPr id="20" name="object 20"/>
          <p:cNvSpPr/>
          <p:nvPr/>
        </p:nvSpPr>
        <p:spPr>
          <a:xfrm>
            <a:off x="3606039" y="2578608"/>
            <a:ext cx="1905" cy="630555"/>
          </a:xfrm>
          <a:custGeom>
            <a:avLst/>
            <a:gdLst/>
            <a:ahLst/>
            <a:cxnLst/>
            <a:rect l="l" t="t" r="r" b="b"/>
            <a:pathLst>
              <a:path w="1905" h="630555">
                <a:moveTo>
                  <a:pt x="0" y="0"/>
                </a:moveTo>
                <a:lnTo>
                  <a:pt x="1397" y="630427"/>
                </a:lnTo>
              </a:path>
            </a:pathLst>
          </a:custGeom>
          <a:ln w="3175">
            <a:solidFill>
              <a:srgbClr val="000000"/>
            </a:solidFill>
            <a:prstDash val="sysDot"/>
          </a:ln>
        </p:spPr>
        <p:txBody>
          <a:bodyPr wrap="square" lIns="0" tIns="0" rIns="0" bIns="0" rtlCol="0"/>
          <a:lstStyle/>
          <a:p>
            <a:endParaRPr/>
          </a:p>
        </p:txBody>
      </p:sp>
      <p:sp>
        <p:nvSpPr>
          <p:cNvPr id="21" name="object 21"/>
          <p:cNvSpPr/>
          <p:nvPr/>
        </p:nvSpPr>
        <p:spPr>
          <a:xfrm>
            <a:off x="2430895" y="2198624"/>
            <a:ext cx="1767205" cy="1905"/>
          </a:xfrm>
          <a:custGeom>
            <a:avLst/>
            <a:gdLst/>
            <a:ahLst/>
            <a:cxnLst/>
            <a:rect l="l" t="t" r="r" b="b"/>
            <a:pathLst>
              <a:path w="1767205" h="1905">
                <a:moveTo>
                  <a:pt x="0" y="0"/>
                </a:moveTo>
                <a:lnTo>
                  <a:pt x="1766963" y="1524"/>
                </a:lnTo>
              </a:path>
            </a:pathLst>
          </a:custGeom>
          <a:ln w="3175">
            <a:solidFill>
              <a:srgbClr val="000000"/>
            </a:solidFill>
            <a:prstDash val="sysDot"/>
          </a:ln>
        </p:spPr>
        <p:txBody>
          <a:bodyPr wrap="square" lIns="0" tIns="0" rIns="0" bIns="0" rtlCol="0"/>
          <a:lstStyle/>
          <a:p>
            <a:endParaRPr/>
          </a:p>
        </p:txBody>
      </p:sp>
      <p:sp>
        <p:nvSpPr>
          <p:cNvPr id="22" name="object 22"/>
          <p:cNvSpPr/>
          <p:nvPr/>
        </p:nvSpPr>
        <p:spPr>
          <a:xfrm>
            <a:off x="4189222" y="2198623"/>
            <a:ext cx="8890" cy="1002030"/>
          </a:xfrm>
          <a:custGeom>
            <a:avLst/>
            <a:gdLst/>
            <a:ahLst/>
            <a:cxnLst/>
            <a:rect l="l" t="t" r="r" b="b"/>
            <a:pathLst>
              <a:path w="8889" h="1002030">
                <a:moveTo>
                  <a:pt x="0" y="0"/>
                </a:moveTo>
                <a:lnTo>
                  <a:pt x="8635" y="1001776"/>
                </a:lnTo>
              </a:path>
            </a:pathLst>
          </a:custGeom>
          <a:ln w="3175">
            <a:solidFill>
              <a:srgbClr val="000000"/>
            </a:solidFill>
            <a:prstDash val="sysDot"/>
          </a:ln>
        </p:spPr>
        <p:txBody>
          <a:bodyPr wrap="square" lIns="0" tIns="0" rIns="0" bIns="0" rtlCol="0"/>
          <a:lstStyle/>
          <a:p>
            <a:endParaRPr/>
          </a:p>
        </p:txBody>
      </p:sp>
      <p:sp>
        <p:nvSpPr>
          <p:cNvPr id="23" name="object 23"/>
          <p:cNvSpPr/>
          <p:nvPr/>
        </p:nvSpPr>
        <p:spPr>
          <a:xfrm>
            <a:off x="2439467" y="1568323"/>
            <a:ext cx="3234055" cy="1905"/>
          </a:xfrm>
          <a:custGeom>
            <a:avLst/>
            <a:gdLst/>
            <a:ahLst/>
            <a:cxnLst/>
            <a:rect l="l" t="t" r="r" b="b"/>
            <a:pathLst>
              <a:path w="3234054" h="1905">
                <a:moveTo>
                  <a:pt x="0" y="0"/>
                </a:moveTo>
                <a:lnTo>
                  <a:pt x="3233750" y="1397"/>
                </a:lnTo>
              </a:path>
            </a:pathLst>
          </a:custGeom>
          <a:ln w="3175">
            <a:solidFill>
              <a:srgbClr val="000000"/>
            </a:solidFill>
            <a:prstDash val="sysDot"/>
          </a:ln>
        </p:spPr>
        <p:txBody>
          <a:bodyPr wrap="square" lIns="0" tIns="0" rIns="0" bIns="0" rtlCol="0"/>
          <a:lstStyle/>
          <a:p>
            <a:endParaRPr/>
          </a:p>
        </p:txBody>
      </p:sp>
      <p:sp>
        <p:nvSpPr>
          <p:cNvPr id="24" name="object 24"/>
          <p:cNvSpPr/>
          <p:nvPr/>
        </p:nvSpPr>
        <p:spPr>
          <a:xfrm>
            <a:off x="5673217" y="1568322"/>
            <a:ext cx="1905" cy="1649730"/>
          </a:xfrm>
          <a:custGeom>
            <a:avLst/>
            <a:gdLst/>
            <a:ahLst/>
            <a:cxnLst/>
            <a:rect l="l" t="t" r="r" b="b"/>
            <a:pathLst>
              <a:path w="1904" h="1649730">
                <a:moveTo>
                  <a:pt x="0" y="0"/>
                </a:moveTo>
                <a:lnTo>
                  <a:pt x="1397" y="1649349"/>
                </a:lnTo>
              </a:path>
            </a:pathLst>
          </a:custGeom>
          <a:ln w="3175">
            <a:solidFill>
              <a:srgbClr val="000000"/>
            </a:solidFill>
            <a:prstDash val="sysDot"/>
          </a:ln>
        </p:spPr>
        <p:txBody>
          <a:bodyPr wrap="square" lIns="0" tIns="0" rIns="0" bIns="0" rtlCol="0"/>
          <a:lstStyle/>
          <a:p>
            <a:endParaRPr/>
          </a:p>
        </p:txBody>
      </p:sp>
      <p:sp>
        <p:nvSpPr>
          <p:cNvPr id="25" name="object 25"/>
          <p:cNvSpPr txBox="1"/>
          <p:nvPr/>
        </p:nvSpPr>
        <p:spPr>
          <a:xfrm>
            <a:off x="2890266" y="2897251"/>
            <a:ext cx="85090"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a:t>
            </a:r>
            <a:endParaRPr sz="1200">
              <a:latin typeface="Arial"/>
              <a:cs typeface="Arial"/>
            </a:endParaRPr>
          </a:p>
        </p:txBody>
      </p:sp>
      <p:sp>
        <p:nvSpPr>
          <p:cNvPr id="26" name="object 26"/>
          <p:cNvSpPr txBox="1"/>
          <p:nvPr/>
        </p:nvSpPr>
        <p:spPr>
          <a:xfrm>
            <a:off x="5618226" y="1463421"/>
            <a:ext cx="85090"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a:t>
            </a:r>
            <a:endParaRPr sz="1200">
              <a:latin typeface="Arial"/>
              <a:cs typeface="Arial"/>
            </a:endParaRPr>
          </a:p>
        </p:txBody>
      </p:sp>
      <p:sp>
        <p:nvSpPr>
          <p:cNvPr id="27" name="object 27"/>
          <p:cNvSpPr txBox="1"/>
          <p:nvPr/>
        </p:nvSpPr>
        <p:spPr>
          <a:xfrm>
            <a:off x="4151122" y="2109978"/>
            <a:ext cx="85090"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a:t>
            </a:r>
            <a:endParaRPr sz="1200">
              <a:latin typeface="Arial"/>
              <a:cs typeface="Arial"/>
            </a:endParaRPr>
          </a:p>
        </p:txBody>
      </p:sp>
      <p:sp>
        <p:nvSpPr>
          <p:cNvPr id="28" name="object 28"/>
          <p:cNvSpPr txBox="1"/>
          <p:nvPr/>
        </p:nvSpPr>
        <p:spPr>
          <a:xfrm>
            <a:off x="3576573" y="2474214"/>
            <a:ext cx="85090"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a:t>
            </a:r>
            <a:endParaRPr sz="1200">
              <a:latin typeface="Arial"/>
              <a:cs typeface="Arial"/>
            </a:endParaRPr>
          </a:p>
        </p:txBody>
      </p:sp>
      <p:sp>
        <p:nvSpPr>
          <p:cNvPr id="29" name="object 29"/>
          <p:cNvSpPr/>
          <p:nvPr/>
        </p:nvSpPr>
        <p:spPr>
          <a:xfrm>
            <a:off x="2611019" y="1447420"/>
            <a:ext cx="3062605" cy="1657985"/>
          </a:xfrm>
          <a:custGeom>
            <a:avLst/>
            <a:gdLst/>
            <a:ahLst/>
            <a:cxnLst/>
            <a:rect l="l" t="t" r="r" b="b"/>
            <a:pathLst>
              <a:path w="3062604" h="1657985">
                <a:moveTo>
                  <a:pt x="0" y="1657984"/>
                </a:moveTo>
                <a:lnTo>
                  <a:pt x="3062198" y="0"/>
                </a:lnTo>
              </a:path>
            </a:pathLst>
          </a:custGeom>
          <a:ln w="25400">
            <a:solidFill>
              <a:srgbClr val="000000"/>
            </a:solidFill>
          </a:ln>
        </p:spPr>
        <p:txBody>
          <a:bodyPr wrap="square" lIns="0" tIns="0" rIns="0" bIns="0" rtlCol="0"/>
          <a:lstStyle/>
          <a:p>
            <a:endParaRPr/>
          </a:p>
        </p:txBody>
      </p:sp>
      <p:sp>
        <p:nvSpPr>
          <p:cNvPr id="30" name="object 30"/>
          <p:cNvSpPr/>
          <p:nvPr/>
        </p:nvSpPr>
        <p:spPr>
          <a:xfrm>
            <a:off x="6816726" y="2276475"/>
            <a:ext cx="2016125" cy="0"/>
          </a:xfrm>
          <a:custGeom>
            <a:avLst/>
            <a:gdLst/>
            <a:ahLst/>
            <a:cxnLst/>
            <a:rect l="l" t="t" r="r" b="b"/>
            <a:pathLst>
              <a:path w="2016125">
                <a:moveTo>
                  <a:pt x="0" y="0"/>
                </a:moveTo>
                <a:lnTo>
                  <a:pt x="2016125" y="0"/>
                </a:lnTo>
              </a:path>
            </a:pathLst>
          </a:custGeom>
          <a:ln w="3175">
            <a:solidFill>
              <a:srgbClr val="000000"/>
            </a:solidFill>
            <a:prstDash val="sysDot"/>
          </a:ln>
        </p:spPr>
        <p:txBody>
          <a:bodyPr wrap="square" lIns="0" tIns="0" rIns="0" bIns="0" rtlCol="0"/>
          <a:lstStyle/>
          <a:p>
            <a:endParaRPr/>
          </a:p>
        </p:txBody>
      </p:sp>
      <p:sp>
        <p:nvSpPr>
          <p:cNvPr id="31" name="object 31"/>
          <p:cNvSpPr/>
          <p:nvPr/>
        </p:nvSpPr>
        <p:spPr>
          <a:xfrm>
            <a:off x="7047739" y="1321943"/>
            <a:ext cx="1905" cy="1805939"/>
          </a:xfrm>
          <a:custGeom>
            <a:avLst/>
            <a:gdLst/>
            <a:ahLst/>
            <a:cxnLst/>
            <a:rect l="l" t="t" r="r" b="b"/>
            <a:pathLst>
              <a:path w="1904" h="1805939">
                <a:moveTo>
                  <a:pt x="0" y="0"/>
                </a:moveTo>
                <a:lnTo>
                  <a:pt x="1397" y="1805559"/>
                </a:lnTo>
              </a:path>
            </a:pathLst>
          </a:custGeom>
          <a:ln w="11113">
            <a:solidFill>
              <a:srgbClr val="000000"/>
            </a:solidFill>
          </a:ln>
        </p:spPr>
        <p:txBody>
          <a:bodyPr wrap="square" lIns="0" tIns="0" rIns="0" bIns="0" rtlCol="0"/>
          <a:lstStyle/>
          <a:p>
            <a:endParaRPr/>
          </a:p>
        </p:txBody>
      </p:sp>
      <p:sp>
        <p:nvSpPr>
          <p:cNvPr id="32" name="object 32"/>
          <p:cNvSpPr/>
          <p:nvPr/>
        </p:nvSpPr>
        <p:spPr>
          <a:xfrm>
            <a:off x="6682359" y="2997581"/>
            <a:ext cx="3653790" cy="1905"/>
          </a:xfrm>
          <a:custGeom>
            <a:avLst/>
            <a:gdLst/>
            <a:ahLst/>
            <a:cxnLst/>
            <a:rect l="l" t="t" r="r" b="b"/>
            <a:pathLst>
              <a:path w="3653790" h="1905">
                <a:moveTo>
                  <a:pt x="0" y="0"/>
                </a:moveTo>
                <a:lnTo>
                  <a:pt x="3653282" y="1524"/>
                </a:lnTo>
              </a:path>
            </a:pathLst>
          </a:custGeom>
          <a:ln w="11113">
            <a:solidFill>
              <a:srgbClr val="000000"/>
            </a:solidFill>
          </a:ln>
        </p:spPr>
        <p:txBody>
          <a:bodyPr wrap="square" lIns="0" tIns="0" rIns="0" bIns="0" rtlCol="0"/>
          <a:lstStyle/>
          <a:p>
            <a:endParaRPr/>
          </a:p>
        </p:txBody>
      </p:sp>
      <p:sp>
        <p:nvSpPr>
          <p:cNvPr id="33" name="object 33"/>
          <p:cNvSpPr txBox="1"/>
          <p:nvPr/>
        </p:nvSpPr>
        <p:spPr>
          <a:xfrm>
            <a:off x="7401306" y="2988691"/>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x1</a:t>
            </a:r>
            <a:endParaRPr sz="1100">
              <a:latin typeface="Arial"/>
              <a:cs typeface="Arial"/>
            </a:endParaRPr>
          </a:p>
        </p:txBody>
      </p:sp>
      <p:sp>
        <p:nvSpPr>
          <p:cNvPr id="34" name="object 34"/>
          <p:cNvSpPr txBox="1"/>
          <p:nvPr/>
        </p:nvSpPr>
        <p:spPr>
          <a:xfrm>
            <a:off x="8230362" y="3005455"/>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x2</a:t>
            </a:r>
            <a:endParaRPr sz="1100">
              <a:latin typeface="Arial"/>
              <a:cs typeface="Arial"/>
            </a:endParaRPr>
          </a:p>
        </p:txBody>
      </p:sp>
      <p:sp>
        <p:nvSpPr>
          <p:cNvPr id="35" name="object 35"/>
          <p:cNvSpPr txBox="1"/>
          <p:nvPr/>
        </p:nvSpPr>
        <p:spPr>
          <a:xfrm>
            <a:off x="8822564" y="3028314"/>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x3</a:t>
            </a:r>
            <a:endParaRPr sz="1100">
              <a:latin typeface="Arial"/>
              <a:cs typeface="Arial"/>
            </a:endParaRPr>
          </a:p>
        </p:txBody>
      </p:sp>
      <p:sp>
        <p:nvSpPr>
          <p:cNvPr id="36" name="object 36"/>
          <p:cNvSpPr txBox="1"/>
          <p:nvPr/>
        </p:nvSpPr>
        <p:spPr>
          <a:xfrm>
            <a:off x="9898507" y="2988691"/>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xn</a:t>
            </a:r>
            <a:endParaRPr sz="1100">
              <a:latin typeface="Arial"/>
              <a:cs typeface="Arial"/>
            </a:endParaRPr>
          </a:p>
        </p:txBody>
      </p:sp>
      <p:sp>
        <p:nvSpPr>
          <p:cNvPr id="37" name="object 37"/>
          <p:cNvSpPr txBox="1"/>
          <p:nvPr/>
        </p:nvSpPr>
        <p:spPr>
          <a:xfrm>
            <a:off x="6853810" y="2665857"/>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yn</a:t>
            </a:r>
            <a:endParaRPr sz="1100">
              <a:latin typeface="Arial"/>
              <a:cs typeface="Arial"/>
            </a:endParaRPr>
          </a:p>
        </p:txBody>
      </p:sp>
      <p:sp>
        <p:nvSpPr>
          <p:cNvPr id="38" name="object 38"/>
          <p:cNvSpPr txBox="1"/>
          <p:nvPr/>
        </p:nvSpPr>
        <p:spPr>
          <a:xfrm>
            <a:off x="6853810" y="2279142"/>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y3</a:t>
            </a:r>
            <a:endParaRPr sz="1100">
              <a:latin typeface="Arial"/>
              <a:cs typeface="Arial"/>
            </a:endParaRPr>
          </a:p>
        </p:txBody>
      </p:sp>
      <p:sp>
        <p:nvSpPr>
          <p:cNvPr id="39" name="object 39"/>
          <p:cNvSpPr txBox="1"/>
          <p:nvPr/>
        </p:nvSpPr>
        <p:spPr>
          <a:xfrm>
            <a:off x="6853810" y="1849374"/>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y2</a:t>
            </a:r>
            <a:endParaRPr sz="1100">
              <a:latin typeface="Arial"/>
              <a:cs typeface="Arial"/>
            </a:endParaRPr>
          </a:p>
        </p:txBody>
      </p:sp>
      <p:sp>
        <p:nvSpPr>
          <p:cNvPr id="40" name="object 40"/>
          <p:cNvSpPr txBox="1"/>
          <p:nvPr/>
        </p:nvSpPr>
        <p:spPr>
          <a:xfrm>
            <a:off x="6853810" y="1376933"/>
            <a:ext cx="170815" cy="182742"/>
          </a:xfrm>
          <a:prstGeom prst="rect">
            <a:avLst/>
          </a:prstGeom>
        </p:spPr>
        <p:txBody>
          <a:bodyPr vert="horz" wrap="square" lIns="0" tIns="13335" rIns="0" bIns="0" rtlCol="0">
            <a:spAutoFit/>
          </a:bodyPr>
          <a:lstStyle/>
          <a:p>
            <a:pPr marL="12700">
              <a:spcBef>
                <a:spcPts val="105"/>
              </a:spcBef>
            </a:pPr>
            <a:r>
              <a:rPr sz="1100" spc="-15" dirty="0">
                <a:latin typeface="Arial"/>
                <a:cs typeface="Arial"/>
              </a:rPr>
              <a:t>y1</a:t>
            </a:r>
            <a:endParaRPr sz="1100">
              <a:latin typeface="Arial"/>
              <a:cs typeface="Arial"/>
            </a:endParaRPr>
          </a:p>
        </p:txBody>
      </p:sp>
      <p:sp>
        <p:nvSpPr>
          <p:cNvPr id="41" name="object 41"/>
          <p:cNvSpPr/>
          <p:nvPr/>
        </p:nvSpPr>
        <p:spPr>
          <a:xfrm>
            <a:off x="7066407" y="1519175"/>
            <a:ext cx="440690" cy="1905"/>
          </a:xfrm>
          <a:custGeom>
            <a:avLst/>
            <a:gdLst/>
            <a:ahLst/>
            <a:cxnLst/>
            <a:rect l="l" t="t" r="r" b="b"/>
            <a:pathLst>
              <a:path w="440689" h="1905">
                <a:moveTo>
                  <a:pt x="0" y="0"/>
                </a:moveTo>
                <a:lnTo>
                  <a:pt x="440435" y="1524"/>
                </a:lnTo>
              </a:path>
            </a:pathLst>
          </a:custGeom>
          <a:ln w="3175">
            <a:solidFill>
              <a:srgbClr val="000000"/>
            </a:solidFill>
            <a:prstDash val="sysDot"/>
          </a:ln>
        </p:spPr>
        <p:txBody>
          <a:bodyPr wrap="square" lIns="0" tIns="0" rIns="0" bIns="0" rtlCol="0"/>
          <a:lstStyle/>
          <a:p>
            <a:endParaRPr/>
          </a:p>
        </p:txBody>
      </p:sp>
      <p:sp>
        <p:nvSpPr>
          <p:cNvPr id="42" name="object 42"/>
          <p:cNvSpPr/>
          <p:nvPr/>
        </p:nvSpPr>
        <p:spPr>
          <a:xfrm>
            <a:off x="9947148" y="2697989"/>
            <a:ext cx="1905" cy="347345"/>
          </a:xfrm>
          <a:custGeom>
            <a:avLst/>
            <a:gdLst/>
            <a:ahLst/>
            <a:cxnLst/>
            <a:rect l="l" t="t" r="r" b="b"/>
            <a:pathLst>
              <a:path w="1904" h="347344">
                <a:moveTo>
                  <a:pt x="0" y="346963"/>
                </a:moveTo>
                <a:lnTo>
                  <a:pt x="1524" y="0"/>
                </a:lnTo>
              </a:path>
            </a:pathLst>
          </a:custGeom>
          <a:ln w="3175">
            <a:solidFill>
              <a:srgbClr val="000000"/>
            </a:solidFill>
            <a:prstDash val="sysDot"/>
          </a:ln>
        </p:spPr>
        <p:txBody>
          <a:bodyPr wrap="square" lIns="0" tIns="0" rIns="0" bIns="0" rtlCol="0"/>
          <a:lstStyle/>
          <a:p>
            <a:endParaRPr/>
          </a:p>
        </p:txBody>
      </p:sp>
      <p:sp>
        <p:nvSpPr>
          <p:cNvPr id="43" name="object 43"/>
          <p:cNvSpPr/>
          <p:nvPr/>
        </p:nvSpPr>
        <p:spPr>
          <a:xfrm>
            <a:off x="7066407" y="1935098"/>
            <a:ext cx="1243330" cy="0"/>
          </a:xfrm>
          <a:custGeom>
            <a:avLst/>
            <a:gdLst/>
            <a:ahLst/>
            <a:cxnLst/>
            <a:rect l="l" t="t" r="r" b="b"/>
            <a:pathLst>
              <a:path w="1243329">
                <a:moveTo>
                  <a:pt x="0" y="0"/>
                </a:moveTo>
                <a:lnTo>
                  <a:pt x="1243329" y="0"/>
                </a:lnTo>
              </a:path>
            </a:pathLst>
          </a:custGeom>
          <a:ln w="3175">
            <a:solidFill>
              <a:srgbClr val="000000"/>
            </a:solidFill>
            <a:prstDash val="sysDot"/>
          </a:ln>
        </p:spPr>
        <p:txBody>
          <a:bodyPr wrap="square" lIns="0" tIns="0" rIns="0" bIns="0" rtlCol="0"/>
          <a:lstStyle/>
          <a:p>
            <a:endParaRPr/>
          </a:p>
        </p:txBody>
      </p:sp>
      <p:sp>
        <p:nvSpPr>
          <p:cNvPr id="44" name="object 44"/>
          <p:cNvSpPr/>
          <p:nvPr/>
        </p:nvSpPr>
        <p:spPr>
          <a:xfrm>
            <a:off x="8309736" y="1935098"/>
            <a:ext cx="0" cy="1041400"/>
          </a:xfrm>
          <a:custGeom>
            <a:avLst/>
            <a:gdLst/>
            <a:ahLst/>
            <a:cxnLst/>
            <a:rect l="l" t="t" r="r" b="b"/>
            <a:pathLst>
              <a:path h="1041400">
                <a:moveTo>
                  <a:pt x="0" y="0"/>
                </a:moveTo>
                <a:lnTo>
                  <a:pt x="0" y="1041146"/>
                </a:lnTo>
              </a:path>
            </a:pathLst>
          </a:custGeom>
          <a:ln w="3175">
            <a:solidFill>
              <a:srgbClr val="000000"/>
            </a:solidFill>
            <a:prstDash val="sysDot"/>
          </a:ln>
        </p:spPr>
        <p:txBody>
          <a:bodyPr wrap="square" lIns="0" tIns="0" rIns="0" bIns="0" rtlCol="0"/>
          <a:lstStyle/>
          <a:p>
            <a:endParaRPr/>
          </a:p>
        </p:txBody>
      </p:sp>
      <p:sp>
        <p:nvSpPr>
          <p:cNvPr id="45" name="object 45"/>
          <p:cNvSpPr/>
          <p:nvPr/>
        </p:nvSpPr>
        <p:spPr>
          <a:xfrm>
            <a:off x="7066407" y="2697989"/>
            <a:ext cx="2811780" cy="1905"/>
          </a:xfrm>
          <a:custGeom>
            <a:avLst/>
            <a:gdLst/>
            <a:ahLst/>
            <a:cxnLst/>
            <a:rect l="l" t="t" r="r" b="b"/>
            <a:pathLst>
              <a:path w="2811779" h="1905">
                <a:moveTo>
                  <a:pt x="0" y="0"/>
                </a:moveTo>
                <a:lnTo>
                  <a:pt x="2811525" y="1524"/>
                </a:lnTo>
              </a:path>
            </a:pathLst>
          </a:custGeom>
          <a:ln w="3175">
            <a:solidFill>
              <a:srgbClr val="000000"/>
            </a:solidFill>
            <a:prstDash val="sysDot"/>
          </a:ln>
        </p:spPr>
        <p:txBody>
          <a:bodyPr wrap="square" lIns="0" tIns="0" rIns="0" bIns="0" rtlCol="0"/>
          <a:lstStyle/>
          <a:p>
            <a:endParaRPr/>
          </a:p>
        </p:txBody>
      </p:sp>
      <p:sp>
        <p:nvSpPr>
          <p:cNvPr id="46" name="object 46"/>
          <p:cNvSpPr/>
          <p:nvPr/>
        </p:nvSpPr>
        <p:spPr>
          <a:xfrm>
            <a:off x="7459217" y="1519175"/>
            <a:ext cx="8890" cy="1489075"/>
          </a:xfrm>
          <a:custGeom>
            <a:avLst/>
            <a:gdLst/>
            <a:ahLst/>
            <a:cxnLst/>
            <a:rect l="l" t="t" r="r" b="b"/>
            <a:pathLst>
              <a:path w="8889" h="1489075">
                <a:moveTo>
                  <a:pt x="0" y="0"/>
                </a:moveTo>
                <a:lnTo>
                  <a:pt x="8636" y="1489075"/>
                </a:lnTo>
              </a:path>
            </a:pathLst>
          </a:custGeom>
          <a:ln w="3175">
            <a:solidFill>
              <a:srgbClr val="000000"/>
            </a:solidFill>
            <a:prstDash val="sysDot"/>
          </a:ln>
        </p:spPr>
        <p:txBody>
          <a:bodyPr wrap="square" lIns="0" tIns="0" rIns="0" bIns="0" rtlCol="0"/>
          <a:lstStyle/>
          <a:p>
            <a:endParaRPr/>
          </a:p>
        </p:txBody>
      </p:sp>
      <p:sp>
        <p:nvSpPr>
          <p:cNvPr id="47" name="object 47"/>
          <p:cNvSpPr/>
          <p:nvPr/>
        </p:nvSpPr>
        <p:spPr>
          <a:xfrm>
            <a:off x="8900286" y="2213355"/>
            <a:ext cx="0" cy="763270"/>
          </a:xfrm>
          <a:custGeom>
            <a:avLst/>
            <a:gdLst/>
            <a:ahLst/>
            <a:cxnLst/>
            <a:rect l="l" t="t" r="r" b="b"/>
            <a:pathLst>
              <a:path h="763269">
                <a:moveTo>
                  <a:pt x="0" y="0"/>
                </a:moveTo>
                <a:lnTo>
                  <a:pt x="0" y="762889"/>
                </a:lnTo>
              </a:path>
            </a:pathLst>
          </a:custGeom>
          <a:ln w="3175">
            <a:solidFill>
              <a:srgbClr val="000000"/>
            </a:solidFill>
            <a:prstDash val="sysDot"/>
          </a:ln>
        </p:spPr>
        <p:txBody>
          <a:bodyPr wrap="square" lIns="0" tIns="0" rIns="0" bIns="0" rtlCol="0"/>
          <a:lstStyle/>
          <a:p>
            <a:endParaRPr/>
          </a:p>
        </p:txBody>
      </p:sp>
      <p:sp>
        <p:nvSpPr>
          <p:cNvPr id="48" name="object 48"/>
          <p:cNvSpPr txBox="1"/>
          <p:nvPr/>
        </p:nvSpPr>
        <p:spPr>
          <a:xfrm>
            <a:off x="7447534" y="1433576"/>
            <a:ext cx="80010" cy="182742"/>
          </a:xfrm>
          <a:prstGeom prst="rect">
            <a:avLst/>
          </a:prstGeom>
        </p:spPr>
        <p:txBody>
          <a:bodyPr vert="horz" wrap="square" lIns="0" tIns="13335" rIns="0" bIns="0" rtlCol="0">
            <a:spAutoFit/>
          </a:bodyPr>
          <a:lstStyle/>
          <a:p>
            <a:pPr marL="12700">
              <a:spcBef>
                <a:spcPts val="105"/>
              </a:spcBef>
            </a:pPr>
            <a:r>
              <a:rPr sz="1100" dirty="0">
                <a:latin typeface="Arial"/>
                <a:cs typeface="Arial"/>
              </a:rPr>
              <a:t>*</a:t>
            </a:r>
            <a:endParaRPr sz="1100">
              <a:latin typeface="Arial"/>
              <a:cs typeface="Arial"/>
            </a:endParaRPr>
          </a:p>
        </p:txBody>
      </p:sp>
      <p:sp>
        <p:nvSpPr>
          <p:cNvPr id="49" name="object 49"/>
          <p:cNvSpPr txBox="1"/>
          <p:nvPr/>
        </p:nvSpPr>
        <p:spPr>
          <a:xfrm>
            <a:off x="9883775" y="2612517"/>
            <a:ext cx="67310" cy="182742"/>
          </a:xfrm>
          <a:prstGeom prst="rect">
            <a:avLst/>
          </a:prstGeom>
        </p:spPr>
        <p:txBody>
          <a:bodyPr vert="horz" wrap="square" lIns="0" tIns="13335" rIns="0" bIns="0" rtlCol="0">
            <a:spAutoFit/>
          </a:bodyPr>
          <a:lstStyle/>
          <a:p>
            <a:pPr>
              <a:spcBef>
                <a:spcPts val="105"/>
              </a:spcBef>
            </a:pPr>
            <a:r>
              <a:rPr sz="1100" dirty="0">
                <a:latin typeface="Arial"/>
                <a:cs typeface="Arial"/>
              </a:rPr>
              <a:t>*</a:t>
            </a:r>
            <a:endParaRPr sz="1100">
              <a:latin typeface="Arial"/>
              <a:cs typeface="Arial"/>
            </a:endParaRPr>
          </a:p>
        </p:txBody>
      </p:sp>
      <p:sp>
        <p:nvSpPr>
          <p:cNvPr id="50" name="object 50"/>
          <p:cNvSpPr txBox="1"/>
          <p:nvPr/>
        </p:nvSpPr>
        <p:spPr>
          <a:xfrm>
            <a:off x="8906382" y="2196464"/>
            <a:ext cx="80010" cy="182742"/>
          </a:xfrm>
          <a:prstGeom prst="rect">
            <a:avLst/>
          </a:prstGeom>
        </p:spPr>
        <p:txBody>
          <a:bodyPr vert="horz" wrap="square" lIns="0" tIns="13335" rIns="0" bIns="0" rtlCol="0">
            <a:spAutoFit/>
          </a:bodyPr>
          <a:lstStyle/>
          <a:p>
            <a:pPr marL="12700">
              <a:spcBef>
                <a:spcPts val="105"/>
              </a:spcBef>
            </a:pPr>
            <a:r>
              <a:rPr sz="1100" dirty="0">
                <a:latin typeface="Arial"/>
                <a:cs typeface="Arial"/>
              </a:rPr>
              <a:t>*</a:t>
            </a:r>
            <a:endParaRPr sz="1100">
              <a:latin typeface="Arial"/>
              <a:cs typeface="Arial"/>
            </a:endParaRPr>
          </a:p>
        </p:txBody>
      </p:sp>
      <p:sp>
        <p:nvSpPr>
          <p:cNvPr id="51" name="object 51"/>
          <p:cNvSpPr txBox="1"/>
          <p:nvPr/>
        </p:nvSpPr>
        <p:spPr>
          <a:xfrm>
            <a:off x="8261857" y="1849374"/>
            <a:ext cx="67310" cy="182742"/>
          </a:xfrm>
          <a:prstGeom prst="rect">
            <a:avLst/>
          </a:prstGeom>
        </p:spPr>
        <p:txBody>
          <a:bodyPr vert="horz" wrap="square" lIns="0" tIns="13335" rIns="0" bIns="0" rtlCol="0">
            <a:spAutoFit/>
          </a:bodyPr>
          <a:lstStyle/>
          <a:p>
            <a:pPr>
              <a:spcBef>
                <a:spcPts val="105"/>
              </a:spcBef>
            </a:pPr>
            <a:r>
              <a:rPr sz="1100" dirty="0">
                <a:latin typeface="Arial"/>
                <a:cs typeface="Arial"/>
              </a:rPr>
              <a:t>*</a:t>
            </a:r>
            <a:endParaRPr sz="1100">
              <a:latin typeface="Arial"/>
              <a:cs typeface="Arial"/>
            </a:endParaRPr>
          </a:p>
        </p:txBody>
      </p:sp>
      <p:sp>
        <p:nvSpPr>
          <p:cNvPr id="52" name="object 52"/>
          <p:cNvSpPr/>
          <p:nvPr/>
        </p:nvSpPr>
        <p:spPr>
          <a:xfrm>
            <a:off x="6999986" y="1311276"/>
            <a:ext cx="3275329" cy="1525905"/>
          </a:xfrm>
          <a:custGeom>
            <a:avLst/>
            <a:gdLst/>
            <a:ahLst/>
            <a:cxnLst/>
            <a:rect l="l" t="t" r="r" b="b"/>
            <a:pathLst>
              <a:path w="3275329" h="1525905">
                <a:moveTo>
                  <a:pt x="0" y="0"/>
                </a:moveTo>
                <a:lnTo>
                  <a:pt x="3274948" y="1525777"/>
                </a:lnTo>
              </a:path>
            </a:pathLst>
          </a:custGeom>
          <a:ln w="22225">
            <a:solidFill>
              <a:srgbClr val="000000"/>
            </a:solidFill>
          </a:ln>
        </p:spPr>
        <p:txBody>
          <a:bodyPr wrap="square" lIns="0" tIns="0" rIns="0" bIns="0" rtlCol="0"/>
          <a:lstStyle/>
          <a:p>
            <a:endParaRPr/>
          </a:p>
        </p:txBody>
      </p:sp>
      <p:sp>
        <p:nvSpPr>
          <p:cNvPr id="53" name="object 53"/>
          <p:cNvSpPr txBox="1"/>
          <p:nvPr/>
        </p:nvSpPr>
        <p:spPr>
          <a:xfrm>
            <a:off x="3000376" y="801752"/>
            <a:ext cx="2232025" cy="352019"/>
          </a:xfrm>
          <a:prstGeom prst="rect">
            <a:avLst/>
          </a:prstGeom>
          <a:ln w="9525">
            <a:solidFill>
              <a:srgbClr val="000000"/>
            </a:solidFill>
          </a:ln>
        </p:spPr>
        <p:txBody>
          <a:bodyPr vert="horz" wrap="square" lIns="0" tIns="74295" rIns="0" bIns="0" rtlCol="0">
            <a:spAutoFit/>
          </a:bodyPr>
          <a:lstStyle/>
          <a:p>
            <a:pPr marL="252729">
              <a:spcBef>
                <a:spcPts val="585"/>
              </a:spcBef>
            </a:pPr>
            <a:r>
              <a:rPr b="1" spc="-5" dirty="0">
                <a:latin typeface="Arial"/>
                <a:cs typeface="Arial"/>
              </a:rPr>
              <a:t>Liaison</a:t>
            </a:r>
            <a:r>
              <a:rPr b="1" spc="-20" dirty="0">
                <a:latin typeface="Arial"/>
                <a:cs typeface="Arial"/>
              </a:rPr>
              <a:t> </a:t>
            </a:r>
            <a:r>
              <a:rPr b="1" spc="-10" dirty="0">
                <a:latin typeface="Arial"/>
                <a:cs typeface="Arial"/>
              </a:rPr>
              <a:t>positive</a:t>
            </a:r>
            <a:endParaRPr>
              <a:latin typeface="Arial"/>
              <a:cs typeface="Arial"/>
            </a:endParaRPr>
          </a:p>
        </p:txBody>
      </p:sp>
      <p:sp>
        <p:nvSpPr>
          <p:cNvPr id="54" name="object 54"/>
          <p:cNvSpPr txBox="1"/>
          <p:nvPr/>
        </p:nvSpPr>
        <p:spPr>
          <a:xfrm>
            <a:off x="6886575" y="765176"/>
            <a:ext cx="2305050" cy="341119"/>
          </a:xfrm>
          <a:prstGeom prst="rect">
            <a:avLst/>
          </a:prstGeom>
          <a:ln w="9525">
            <a:solidFill>
              <a:srgbClr val="000000"/>
            </a:solidFill>
          </a:ln>
        </p:spPr>
        <p:txBody>
          <a:bodyPr vert="horz" wrap="square" lIns="0" tIns="63500" rIns="0" bIns="0" rtlCol="0">
            <a:spAutoFit/>
          </a:bodyPr>
          <a:lstStyle/>
          <a:p>
            <a:pPr marL="226060">
              <a:spcBef>
                <a:spcPts val="500"/>
              </a:spcBef>
            </a:pPr>
            <a:r>
              <a:rPr b="1" spc="-5" dirty="0">
                <a:latin typeface="Arial"/>
                <a:cs typeface="Arial"/>
              </a:rPr>
              <a:t>Liaison</a:t>
            </a:r>
            <a:r>
              <a:rPr b="1" spc="-15" dirty="0">
                <a:latin typeface="Arial"/>
                <a:cs typeface="Arial"/>
              </a:rPr>
              <a:t> </a:t>
            </a:r>
            <a:r>
              <a:rPr b="1" spc="-10" dirty="0">
                <a:latin typeface="Arial"/>
                <a:cs typeface="Arial"/>
              </a:rPr>
              <a:t>négative</a:t>
            </a:r>
            <a:endParaRPr>
              <a:latin typeface="Arial"/>
              <a:cs typeface="Arial"/>
            </a:endParaRPr>
          </a:p>
        </p:txBody>
      </p:sp>
      <p:sp>
        <p:nvSpPr>
          <p:cNvPr id="55" name="object 55"/>
          <p:cNvSpPr/>
          <p:nvPr/>
        </p:nvSpPr>
        <p:spPr>
          <a:xfrm>
            <a:off x="2640013" y="3945001"/>
            <a:ext cx="1905" cy="1892300"/>
          </a:xfrm>
          <a:custGeom>
            <a:avLst/>
            <a:gdLst/>
            <a:ahLst/>
            <a:cxnLst/>
            <a:rect l="l" t="t" r="r" b="b"/>
            <a:pathLst>
              <a:path w="1905" h="1892300">
                <a:moveTo>
                  <a:pt x="0" y="0"/>
                </a:moveTo>
                <a:lnTo>
                  <a:pt x="1587" y="1892236"/>
                </a:lnTo>
              </a:path>
            </a:pathLst>
          </a:custGeom>
          <a:ln w="11113">
            <a:solidFill>
              <a:srgbClr val="000000"/>
            </a:solidFill>
          </a:ln>
        </p:spPr>
        <p:txBody>
          <a:bodyPr wrap="square" lIns="0" tIns="0" rIns="0" bIns="0" rtlCol="0"/>
          <a:lstStyle/>
          <a:p>
            <a:endParaRPr/>
          </a:p>
        </p:txBody>
      </p:sp>
      <p:sp>
        <p:nvSpPr>
          <p:cNvPr id="56" name="object 56"/>
          <p:cNvSpPr/>
          <p:nvPr/>
        </p:nvSpPr>
        <p:spPr>
          <a:xfrm>
            <a:off x="2289175" y="5700713"/>
            <a:ext cx="3507104" cy="1905"/>
          </a:xfrm>
          <a:custGeom>
            <a:avLst/>
            <a:gdLst/>
            <a:ahLst/>
            <a:cxnLst/>
            <a:rect l="l" t="t" r="r" b="b"/>
            <a:pathLst>
              <a:path w="3507104" h="1904">
                <a:moveTo>
                  <a:pt x="0" y="0"/>
                </a:moveTo>
                <a:lnTo>
                  <a:pt x="3506851" y="1587"/>
                </a:lnTo>
              </a:path>
            </a:pathLst>
          </a:custGeom>
          <a:ln w="11113">
            <a:solidFill>
              <a:srgbClr val="000000"/>
            </a:solidFill>
          </a:ln>
        </p:spPr>
        <p:txBody>
          <a:bodyPr wrap="square" lIns="0" tIns="0" rIns="0" bIns="0" rtlCol="0"/>
          <a:lstStyle/>
          <a:p>
            <a:endParaRPr/>
          </a:p>
        </p:txBody>
      </p:sp>
      <p:sp>
        <p:nvSpPr>
          <p:cNvPr id="57" name="object 57"/>
          <p:cNvSpPr txBox="1"/>
          <p:nvPr/>
        </p:nvSpPr>
        <p:spPr>
          <a:xfrm>
            <a:off x="2978278"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x1</a:t>
            </a:r>
            <a:endParaRPr sz="1100">
              <a:latin typeface="Arial"/>
              <a:cs typeface="Arial"/>
            </a:endParaRPr>
          </a:p>
        </p:txBody>
      </p:sp>
      <p:sp>
        <p:nvSpPr>
          <p:cNvPr id="58" name="object 58"/>
          <p:cNvSpPr txBox="1"/>
          <p:nvPr/>
        </p:nvSpPr>
        <p:spPr>
          <a:xfrm>
            <a:off x="3562605"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x2</a:t>
            </a:r>
            <a:endParaRPr sz="1100">
              <a:latin typeface="Arial"/>
              <a:cs typeface="Arial"/>
            </a:endParaRPr>
          </a:p>
        </p:txBody>
      </p:sp>
      <p:sp>
        <p:nvSpPr>
          <p:cNvPr id="59" name="object 59"/>
          <p:cNvSpPr txBox="1"/>
          <p:nvPr/>
        </p:nvSpPr>
        <p:spPr>
          <a:xfrm>
            <a:off x="4088384"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x3</a:t>
            </a:r>
            <a:endParaRPr sz="1100">
              <a:latin typeface="Arial"/>
              <a:cs typeface="Arial"/>
            </a:endParaRPr>
          </a:p>
        </p:txBody>
      </p:sp>
      <p:sp>
        <p:nvSpPr>
          <p:cNvPr id="60" name="object 60"/>
          <p:cNvSpPr txBox="1"/>
          <p:nvPr/>
        </p:nvSpPr>
        <p:spPr>
          <a:xfrm>
            <a:off x="5374386"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xn</a:t>
            </a:r>
            <a:endParaRPr sz="1100">
              <a:latin typeface="Arial"/>
              <a:cs typeface="Arial"/>
            </a:endParaRPr>
          </a:p>
        </p:txBody>
      </p:sp>
      <p:sp>
        <p:nvSpPr>
          <p:cNvPr id="61" name="object 61"/>
          <p:cNvSpPr txBox="1"/>
          <p:nvPr/>
        </p:nvSpPr>
        <p:spPr>
          <a:xfrm>
            <a:off x="2452828" y="4885664"/>
            <a:ext cx="170815" cy="430054"/>
          </a:xfrm>
          <a:prstGeom prst="rect">
            <a:avLst/>
          </a:prstGeom>
        </p:spPr>
        <p:txBody>
          <a:bodyPr vert="horz" wrap="square" lIns="0" tIns="12700" rIns="0" bIns="0" rtlCol="0">
            <a:spAutoFit/>
          </a:bodyPr>
          <a:lstStyle/>
          <a:p>
            <a:pPr marL="12700" marR="5080">
              <a:lnSpc>
                <a:spcPct val="129800"/>
              </a:lnSpc>
              <a:spcBef>
                <a:spcPts val="100"/>
              </a:spcBef>
            </a:pPr>
            <a:r>
              <a:rPr sz="1100" spc="-15" dirty="0">
                <a:latin typeface="Arial"/>
                <a:cs typeface="Arial"/>
              </a:rPr>
              <a:t>y2  y1</a:t>
            </a:r>
            <a:endParaRPr sz="1100">
              <a:latin typeface="Arial"/>
              <a:cs typeface="Arial"/>
            </a:endParaRPr>
          </a:p>
        </p:txBody>
      </p:sp>
      <p:sp>
        <p:nvSpPr>
          <p:cNvPr id="62" name="object 62"/>
          <p:cNvSpPr txBox="1"/>
          <p:nvPr/>
        </p:nvSpPr>
        <p:spPr>
          <a:xfrm>
            <a:off x="2411679" y="4463643"/>
            <a:ext cx="212090" cy="394532"/>
          </a:xfrm>
          <a:prstGeom prst="rect">
            <a:avLst/>
          </a:prstGeom>
        </p:spPr>
        <p:txBody>
          <a:bodyPr vert="horz" wrap="square" lIns="0" tIns="12700" rIns="0" bIns="0" rtlCol="0">
            <a:spAutoFit/>
          </a:bodyPr>
          <a:lstStyle/>
          <a:p>
            <a:pPr marL="53340" marR="5080" indent="-41275">
              <a:lnSpc>
                <a:spcPct val="118300"/>
              </a:lnSpc>
              <a:spcBef>
                <a:spcPts val="100"/>
              </a:spcBef>
            </a:pPr>
            <a:r>
              <a:rPr sz="1100" spc="-15" dirty="0">
                <a:latin typeface="Arial"/>
                <a:cs typeface="Arial"/>
              </a:rPr>
              <a:t>yn  y3</a:t>
            </a:r>
            <a:endParaRPr sz="1100">
              <a:latin typeface="Arial"/>
              <a:cs typeface="Arial"/>
            </a:endParaRPr>
          </a:p>
        </p:txBody>
      </p:sp>
      <p:sp>
        <p:nvSpPr>
          <p:cNvPr id="63" name="object 63"/>
          <p:cNvSpPr txBox="1"/>
          <p:nvPr/>
        </p:nvSpPr>
        <p:spPr>
          <a:xfrm>
            <a:off x="2959353" y="5006722"/>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64" name="object 64"/>
          <p:cNvSpPr txBox="1"/>
          <p:nvPr/>
        </p:nvSpPr>
        <p:spPr>
          <a:xfrm>
            <a:off x="5363336" y="4789171"/>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65" name="object 65"/>
          <p:cNvSpPr txBox="1"/>
          <p:nvPr/>
        </p:nvSpPr>
        <p:spPr>
          <a:xfrm>
            <a:off x="4153280" y="4789171"/>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66" name="object 66"/>
          <p:cNvSpPr txBox="1"/>
          <p:nvPr/>
        </p:nvSpPr>
        <p:spPr>
          <a:xfrm>
            <a:off x="3650107" y="5006722"/>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67" name="object 67"/>
          <p:cNvSpPr/>
          <p:nvPr/>
        </p:nvSpPr>
        <p:spPr>
          <a:xfrm>
            <a:off x="2279651" y="4932427"/>
            <a:ext cx="3961129" cy="9525"/>
          </a:xfrm>
          <a:custGeom>
            <a:avLst/>
            <a:gdLst/>
            <a:ahLst/>
            <a:cxnLst/>
            <a:rect l="l" t="t" r="r" b="b"/>
            <a:pathLst>
              <a:path w="3961129" h="9525">
                <a:moveTo>
                  <a:pt x="0" y="0"/>
                </a:moveTo>
                <a:lnTo>
                  <a:pt x="3960876" y="9525"/>
                </a:lnTo>
              </a:path>
            </a:pathLst>
          </a:custGeom>
          <a:ln w="22225">
            <a:solidFill>
              <a:srgbClr val="000000"/>
            </a:solidFill>
          </a:ln>
        </p:spPr>
        <p:txBody>
          <a:bodyPr wrap="square" lIns="0" tIns="0" rIns="0" bIns="0" rtlCol="0"/>
          <a:lstStyle/>
          <a:p>
            <a:endParaRPr/>
          </a:p>
        </p:txBody>
      </p:sp>
      <p:sp>
        <p:nvSpPr>
          <p:cNvPr id="68" name="object 68"/>
          <p:cNvSpPr txBox="1"/>
          <p:nvPr/>
        </p:nvSpPr>
        <p:spPr>
          <a:xfrm>
            <a:off x="5030851" y="3541776"/>
            <a:ext cx="2305050" cy="360996"/>
          </a:xfrm>
          <a:prstGeom prst="rect">
            <a:avLst/>
          </a:prstGeom>
          <a:ln w="9525">
            <a:solidFill>
              <a:srgbClr val="000000"/>
            </a:solidFill>
          </a:ln>
        </p:spPr>
        <p:txBody>
          <a:bodyPr vert="horz" wrap="square" lIns="0" tIns="83185" rIns="0" bIns="0" rtlCol="0">
            <a:spAutoFit/>
          </a:bodyPr>
          <a:lstStyle/>
          <a:p>
            <a:pPr marL="375920">
              <a:spcBef>
                <a:spcPts val="655"/>
              </a:spcBef>
            </a:pPr>
            <a:r>
              <a:rPr b="1" spc="-5" dirty="0">
                <a:latin typeface="Arial"/>
                <a:cs typeface="Arial"/>
              </a:rPr>
              <a:t>Pas de</a:t>
            </a:r>
            <a:r>
              <a:rPr b="1" spc="-10" dirty="0">
                <a:latin typeface="Arial"/>
                <a:cs typeface="Arial"/>
              </a:rPr>
              <a:t> </a:t>
            </a:r>
            <a:r>
              <a:rPr b="1" spc="-5" dirty="0">
                <a:latin typeface="Arial"/>
                <a:cs typeface="Arial"/>
              </a:rPr>
              <a:t>liaison</a:t>
            </a:r>
            <a:endParaRPr>
              <a:latin typeface="Arial"/>
              <a:cs typeface="Arial"/>
            </a:endParaRPr>
          </a:p>
        </p:txBody>
      </p:sp>
      <p:sp>
        <p:nvSpPr>
          <p:cNvPr id="69" name="object 69"/>
          <p:cNvSpPr/>
          <p:nvPr/>
        </p:nvSpPr>
        <p:spPr>
          <a:xfrm>
            <a:off x="7018402" y="4206875"/>
            <a:ext cx="1905" cy="1611630"/>
          </a:xfrm>
          <a:custGeom>
            <a:avLst/>
            <a:gdLst/>
            <a:ahLst/>
            <a:cxnLst/>
            <a:rect l="l" t="t" r="r" b="b"/>
            <a:pathLst>
              <a:path w="1904" h="1611629">
                <a:moveTo>
                  <a:pt x="0" y="0"/>
                </a:moveTo>
                <a:lnTo>
                  <a:pt x="1524" y="1611312"/>
                </a:lnTo>
              </a:path>
            </a:pathLst>
          </a:custGeom>
          <a:ln w="11113">
            <a:solidFill>
              <a:srgbClr val="000000"/>
            </a:solidFill>
          </a:ln>
        </p:spPr>
        <p:txBody>
          <a:bodyPr wrap="square" lIns="0" tIns="0" rIns="0" bIns="0" rtlCol="0"/>
          <a:lstStyle/>
          <a:p>
            <a:endParaRPr/>
          </a:p>
        </p:txBody>
      </p:sp>
      <p:sp>
        <p:nvSpPr>
          <p:cNvPr id="70" name="object 70"/>
          <p:cNvSpPr/>
          <p:nvPr/>
        </p:nvSpPr>
        <p:spPr>
          <a:xfrm>
            <a:off x="6681851" y="5702301"/>
            <a:ext cx="3365500" cy="1905"/>
          </a:xfrm>
          <a:custGeom>
            <a:avLst/>
            <a:gdLst/>
            <a:ahLst/>
            <a:cxnLst/>
            <a:rect l="l" t="t" r="r" b="b"/>
            <a:pathLst>
              <a:path w="3365500" h="1904">
                <a:moveTo>
                  <a:pt x="0" y="0"/>
                </a:moveTo>
                <a:lnTo>
                  <a:pt x="3365500" y="1587"/>
                </a:lnTo>
              </a:path>
            </a:pathLst>
          </a:custGeom>
          <a:ln w="11113">
            <a:solidFill>
              <a:srgbClr val="000000"/>
            </a:solidFill>
          </a:ln>
        </p:spPr>
        <p:txBody>
          <a:bodyPr wrap="square" lIns="0" tIns="0" rIns="0" bIns="0" rtlCol="0"/>
          <a:lstStyle/>
          <a:p>
            <a:endParaRPr/>
          </a:p>
        </p:txBody>
      </p:sp>
      <p:sp>
        <p:nvSpPr>
          <p:cNvPr id="71" name="object 71"/>
          <p:cNvSpPr txBox="1"/>
          <p:nvPr/>
        </p:nvSpPr>
        <p:spPr>
          <a:xfrm>
            <a:off x="7343395"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x1</a:t>
            </a:r>
            <a:endParaRPr sz="1100">
              <a:latin typeface="Arial"/>
              <a:cs typeface="Arial"/>
            </a:endParaRPr>
          </a:p>
        </p:txBody>
      </p:sp>
      <p:sp>
        <p:nvSpPr>
          <p:cNvPr id="72" name="object 72"/>
          <p:cNvSpPr txBox="1"/>
          <p:nvPr/>
        </p:nvSpPr>
        <p:spPr>
          <a:xfrm>
            <a:off x="7905370"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x2</a:t>
            </a:r>
            <a:endParaRPr sz="1100">
              <a:latin typeface="Arial"/>
              <a:cs typeface="Arial"/>
            </a:endParaRPr>
          </a:p>
        </p:txBody>
      </p:sp>
      <p:sp>
        <p:nvSpPr>
          <p:cNvPr id="73" name="object 73"/>
          <p:cNvSpPr txBox="1"/>
          <p:nvPr/>
        </p:nvSpPr>
        <p:spPr>
          <a:xfrm>
            <a:off x="8408670"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x3</a:t>
            </a:r>
            <a:endParaRPr sz="1100">
              <a:latin typeface="Arial"/>
              <a:cs typeface="Arial"/>
            </a:endParaRPr>
          </a:p>
        </p:txBody>
      </p:sp>
      <p:sp>
        <p:nvSpPr>
          <p:cNvPr id="74" name="object 74"/>
          <p:cNvSpPr txBox="1"/>
          <p:nvPr/>
        </p:nvSpPr>
        <p:spPr>
          <a:xfrm>
            <a:off x="9643999" y="5692547"/>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xn</a:t>
            </a:r>
            <a:endParaRPr sz="1100">
              <a:latin typeface="Arial"/>
              <a:cs typeface="Arial"/>
            </a:endParaRPr>
          </a:p>
        </p:txBody>
      </p:sp>
      <p:sp>
        <p:nvSpPr>
          <p:cNvPr id="75" name="object 75"/>
          <p:cNvSpPr txBox="1"/>
          <p:nvPr/>
        </p:nvSpPr>
        <p:spPr>
          <a:xfrm>
            <a:off x="6728841" y="4801844"/>
            <a:ext cx="170815" cy="601190"/>
          </a:xfrm>
          <a:prstGeom prst="rect">
            <a:avLst/>
          </a:prstGeom>
        </p:spPr>
        <p:txBody>
          <a:bodyPr vert="horz" wrap="square" lIns="0" tIns="24130" rIns="0" bIns="0" rtlCol="0">
            <a:spAutoFit/>
          </a:bodyPr>
          <a:lstStyle/>
          <a:p>
            <a:pPr marL="12700" marR="5080" algn="just">
              <a:lnSpc>
                <a:spcPct val="117000"/>
              </a:lnSpc>
              <a:spcBef>
                <a:spcPts val="190"/>
              </a:spcBef>
            </a:pPr>
            <a:r>
              <a:rPr sz="1100" spc="-15" dirty="0">
                <a:latin typeface="Arial"/>
                <a:cs typeface="Arial"/>
              </a:rPr>
              <a:t>y3  y2  y1</a:t>
            </a:r>
            <a:endParaRPr sz="1100">
              <a:latin typeface="Arial"/>
              <a:cs typeface="Arial"/>
            </a:endParaRPr>
          </a:p>
        </p:txBody>
      </p:sp>
      <p:sp>
        <p:nvSpPr>
          <p:cNvPr id="76" name="object 76"/>
          <p:cNvSpPr txBox="1"/>
          <p:nvPr/>
        </p:nvSpPr>
        <p:spPr>
          <a:xfrm>
            <a:off x="6728841" y="4470020"/>
            <a:ext cx="170815" cy="182101"/>
          </a:xfrm>
          <a:prstGeom prst="rect">
            <a:avLst/>
          </a:prstGeom>
        </p:spPr>
        <p:txBody>
          <a:bodyPr vert="horz" wrap="square" lIns="0" tIns="12700" rIns="0" bIns="0" rtlCol="0">
            <a:spAutoFit/>
          </a:bodyPr>
          <a:lstStyle/>
          <a:p>
            <a:pPr marL="12700">
              <a:spcBef>
                <a:spcPts val="100"/>
              </a:spcBef>
            </a:pPr>
            <a:r>
              <a:rPr sz="1100" spc="-15" dirty="0">
                <a:latin typeface="Arial"/>
                <a:cs typeface="Arial"/>
              </a:rPr>
              <a:t>yn</a:t>
            </a:r>
            <a:endParaRPr sz="1100">
              <a:latin typeface="Arial"/>
              <a:cs typeface="Arial"/>
            </a:endParaRPr>
          </a:p>
        </p:txBody>
      </p:sp>
      <p:sp>
        <p:nvSpPr>
          <p:cNvPr id="77" name="object 77"/>
          <p:cNvSpPr txBox="1"/>
          <p:nvPr/>
        </p:nvSpPr>
        <p:spPr>
          <a:xfrm>
            <a:off x="7324090" y="5108195"/>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78" name="object 78"/>
          <p:cNvSpPr txBox="1"/>
          <p:nvPr/>
        </p:nvSpPr>
        <p:spPr>
          <a:xfrm>
            <a:off x="9632695" y="5022597"/>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79" name="object 79"/>
          <p:cNvSpPr txBox="1"/>
          <p:nvPr/>
        </p:nvSpPr>
        <p:spPr>
          <a:xfrm>
            <a:off x="8472043" y="4924172"/>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0" name="object 80"/>
          <p:cNvSpPr txBox="1"/>
          <p:nvPr/>
        </p:nvSpPr>
        <p:spPr>
          <a:xfrm>
            <a:off x="7987665" y="5108195"/>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1" name="object 81"/>
          <p:cNvSpPr txBox="1"/>
          <p:nvPr/>
        </p:nvSpPr>
        <p:spPr>
          <a:xfrm>
            <a:off x="7505192" y="5293817"/>
            <a:ext cx="80645" cy="182742"/>
          </a:xfrm>
          <a:prstGeom prst="rect">
            <a:avLst/>
          </a:prstGeom>
        </p:spPr>
        <p:txBody>
          <a:bodyPr vert="horz" wrap="square" lIns="0" tIns="13335" rIns="0" bIns="0" rtlCol="0">
            <a:spAutoFit/>
          </a:bodyPr>
          <a:lstStyle/>
          <a:p>
            <a:pPr marL="12700">
              <a:spcBef>
                <a:spcPts val="105"/>
              </a:spcBef>
            </a:pPr>
            <a:r>
              <a:rPr sz="1100" dirty="0">
                <a:latin typeface="Arial"/>
                <a:cs typeface="Arial"/>
              </a:rPr>
              <a:t>*</a:t>
            </a:r>
            <a:endParaRPr sz="1100">
              <a:latin typeface="Arial"/>
              <a:cs typeface="Arial"/>
            </a:endParaRPr>
          </a:p>
        </p:txBody>
      </p:sp>
      <p:sp>
        <p:nvSpPr>
          <p:cNvPr id="82" name="object 82"/>
          <p:cNvSpPr txBox="1"/>
          <p:nvPr/>
        </p:nvSpPr>
        <p:spPr>
          <a:xfrm>
            <a:off x="7686294" y="4541266"/>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3" name="object 83"/>
          <p:cNvSpPr txBox="1"/>
          <p:nvPr/>
        </p:nvSpPr>
        <p:spPr>
          <a:xfrm>
            <a:off x="8110219" y="4757421"/>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4" name="object 84"/>
          <p:cNvSpPr txBox="1"/>
          <p:nvPr/>
        </p:nvSpPr>
        <p:spPr>
          <a:xfrm>
            <a:off x="8653018" y="5108195"/>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5" name="object 85"/>
          <p:cNvSpPr txBox="1"/>
          <p:nvPr/>
        </p:nvSpPr>
        <p:spPr>
          <a:xfrm>
            <a:off x="9135871" y="4614418"/>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6" name="object 86"/>
          <p:cNvSpPr txBox="1"/>
          <p:nvPr/>
        </p:nvSpPr>
        <p:spPr>
          <a:xfrm>
            <a:off x="9015221" y="4984497"/>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7" name="object 87"/>
          <p:cNvSpPr txBox="1"/>
          <p:nvPr/>
        </p:nvSpPr>
        <p:spPr>
          <a:xfrm>
            <a:off x="7505191" y="4798568"/>
            <a:ext cx="80010" cy="182101"/>
          </a:xfrm>
          <a:prstGeom prst="rect">
            <a:avLst/>
          </a:prstGeom>
        </p:spPr>
        <p:txBody>
          <a:bodyPr vert="horz" wrap="square" lIns="0" tIns="12700" rIns="0" bIns="0" rtlCol="0">
            <a:spAutoFit/>
          </a:bodyPr>
          <a:lstStyle/>
          <a:p>
            <a:pPr marL="12700">
              <a:spcBef>
                <a:spcPts val="100"/>
              </a:spcBef>
            </a:pPr>
            <a:r>
              <a:rPr sz="1100" dirty="0">
                <a:latin typeface="Arial"/>
                <a:cs typeface="Arial"/>
              </a:rPr>
              <a:t>*</a:t>
            </a:r>
            <a:endParaRPr sz="1100">
              <a:latin typeface="Arial"/>
              <a:cs typeface="Arial"/>
            </a:endParaRPr>
          </a:p>
        </p:txBody>
      </p:sp>
      <p:sp>
        <p:nvSpPr>
          <p:cNvPr id="88" name="object 88"/>
          <p:cNvSpPr txBox="1"/>
          <p:nvPr/>
        </p:nvSpPr>
        <p:spPr>
          <a:xfrm>
            <a:off x="5022850" y="2089530"/>
            <a:ext cx="502284" cy="299720"/>
          </a:xfrm>
          <a:prstGeom prst="rect">
            <a:avLst/>
          </a:prstGeom>
        </p:spPr>
        <p:txBody>
          <a:bodyPr vert="horz" wrap="square" lIns="0" tIns="12700" rIns="0" bIns="0" rtlCol="0">
            <a:spAutoFit/>
          </a:bodyPr>
          <a:lstStyle/>
          <a:p>
            <a:pPr marL="12700">
              <a:spcBef>
                <a:spcPts val="100"/>
              </a:spcBef>
            </a:pPr>
            <a:r>
              <a:rPr b="1" u="heavy" spc="-5" dirty="0">
                <a:uFill>
                  <a:solidFill>
                    <a:srgbClr val="000000"/>
                  </a:solidFill>
                </a:uFill>
                <a:latin typeface="Arial"/>
                <a:cs typeface="Arial"/>
              </a:rPr>
              <a:t>r </a:t>
            </a:r>
            <a:r>
              <a:rPr b="1" u="heavy" dirty="0">
                <a:uFill>
                  <a:solidFill>
                    <a:srgbClr val="000000"/>
                  </a:solidFill>
                </a:uFill>
                <a:latin typeface="Arial"/>
                <a:cs typeface="Arial"/>
              </a:rPr>
              <a:t>&gt;</a:t>
            </a:r>
            <a:r>
              <a:rPr b="1" u="heavy" spc="-80" dirty="0">
                <a:uFill>
                  <a:solidFill>
                    <a:srgbClr val="000000"/>
                  </a:solidFill>
                </a:uFill>
                <a:latin typeface="Arial"/>
                <a:cs typeface="Arial"/>
              </a:rPr>
              <a:t> </a:t>
            </a:r>
            <a:r>
              <a:rPr b="1" u="heavy" spc="-5" dirty="0">
                <a:uFill>
                  <a:solidFill>
                    <a:srgbClr val="000000"/>
                  </a:solidFill>
                </a:uFill>
                <a:latin typeface="Arial"/>
                <a:cs typeface="Arial"/>
              </a:rPr>
              <a:t>0</a:t>
            </a:r>
            <a:endParaRPr>
              <a:latin typeface="Arial"/>
              <a:cs typeface="Arial"/>
            </a:endParaRPr>
          </a:p>
        </p:txBody>
      </p:sp>
      <p:sp>
        <p:nvSpPr>
          <p:cNvPr id="89" name="object 89"/>
          <p:cNvSpPr txBox="1"/>
          <p:nvPr/>
        </p:nvSpPr>
        <p:spPr>
          <a:xfrm>
            <a:off x="9560814" y="2088007"/>
            <a:ext cx="502284" cy="299720"/>
          </a:xfrm>
          <a:prstGeom prst="rect">
            <a:avLst/>
          </a:prstGeom>
        </p:spPr>
        <p:txBody>
          <a:bodyPr vert="horz" wrap="square" lIns="0" tIns="12700" rIns="0" bIns="0" rtlCol="0">
            <a:spAutoFit/>
          </a:bodyPr>
          <a:lstStyle/>
          <a:p>
            <a:pPr marL="12700">
              <a:spcBef>
                <a:spcPts val="100"/>
              </a:spcBef>
            </a:pPr>
            <a:r>
              <a:rPr b="1" u="heavy" spc="-5" dirty="0">
                <a:uFill>
                  <a:solidFill>
                    <a:srgbClr val="000000"/>
                  </a:solidFill>
                </a:uFill>
                <a:latin typeface="Arial"/>
                <a:cs typeface="Arial"/>
              </a:rPr>
              <a:t>r </a:t>
            </a:r>
            <a:r>
              <a:rPr b="1" u="heavy" dirty="0">
                <a:uFill>
                  <a:solidFill>
                    <a:srgbClr val="000000"/>
                  </a:solidFill>
                </a:uFill>
                <a:latin typeface="Arial"/>
                <a:cs typeface="Arial"/>
              </a:rPr>
              <a:t>&lt;</a:t>
            </a:r>
            <a:r>
              <a:rPr b="1" u="heavy" spc="-80" dirty="0">
                <a:uFill>
                  <a:solidFill>
                    <a:srgbClr val="000000"/>
                  </a:solidFill>
                </a:uFill>
                <a:latin typeface="Arial"/>
                <a:cs typeface="Arial"/>
              </a:rPr>
              <a:t> </a:t>
            </a:r>
            <a:r>
              <a:rPr b="1" u="heavy" spc="-5" dirty="0">
                <a:uFill>
                  <a:solidFill>
                    <a:srgbClr val="000000"/>
                  </a:solidFill>
                </a:uFill>
                <a:latin typeface="Arial"/>
                <a:cs typeface="Arial"/>
              </a:rPr>
              <a:t>0</a:t>
            </a:r>
            <a:endParaRPr>
              <a:latin typeface="Arial"/>
              <a:cs typeface="Arial"/>
            </a:endParaRPr>
          </a:p>
        </p:txBody>
      </p:sp>
      <p:sp>
        <p:nvSpPr>
          <p:cNvPr id="90" name="object 90"/>
          <p:cNvSpPr txBox="1"/>
          <p:nvPr/>
        </p:nvSpPr>
        <p:spPr>
          <a:xfrm>
            <a:off x="2861817" y="85751"/>
            <a:ext cx="3811270" cy="636905"/>
          </a:xfrm>
          <a:prstGeom prst="rect">
            <a:avLst/>
          </a:prstGeom>
        </p:spPr>
        <p:txBody>
          <a:bodyPr vert="horz" wrap="square" lIns="0" tIns="74295" rIns="0" bIns="0" rtlCol="0">
            <a:spAutoFit/>
          </a:bodyPr>
          <a:lstStyle/>
          <a:p>
            <a:pPr marL="12700">
              <a:spcBef>
                <a:spcPts val="585"/>
              </a:spcBef>
            </a:pPr>
            <a:r>
              <a:rPr sz="1600" b="1" spc="-5" dirty="0">
                <a:solidFill>
                  <a:srgbClr val="5F5F5F"/>
                </a:solidFill>
                <a:latin typeface="Arial"/>
                <a:cs typeface="Arial"/>
              </a:rPr>
              <a:t>3 - Statistique</a:t>
            </a:r>
            <a:r>
              <a:rPr sz="1600" b="1" spc="65"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R="5080" algn="r">
              <a:spcBef>
                <a:spcPts val="489"/>
              </a:spcBef>
            </a:pPr>
            <a:r>
              <a:rPr sz="1600" b="1" spc="-5" dirty="0">
                <a:solidFill>
                  <a:srgbClr val="006666"/>
                </a:solidFill>
                <a:latin typeface="Arial"/>
                <a:cs typeface="Arial"/>
              </a:rPr>
              <a:t>Corrélation</a:t>
            </a:r>
            <a:endParaRPr sz="1600">
              <a:latin typeface="Arial"/>
              <a:cs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r>
              <a:rPr sz="2000" b="1" dirty="0">
                <a:solidFill>
                  <a:srgbClr val="FFFFFF"/>
                </a:solidFill>
                <a:latin typeface="Arial"/>
                <a:cs typeface="Arial"/>
              </a:rPr>
              <a:t>3</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03119" y="1295528"/>
            <a:ext cx="7593330" cy="574675"/>
          </a:xfrm>
          <a:prstGeom prst="rect">
            <a:avLst/>
          </a:prstGeom>
        </p:spPr>
        <p:txBody>
          <a:bodyPr vert="horz" wrap="square" lIns="0" tIns="12700" rIns="0" bIns="0" rtlCol="0">
            <a:spAutoFit/>
          </a:bodyPr>
          <a:lstStyle/>
          <a:p>
            <a:pPr marL="12700" marR="5080">
              <a:spcBef>
                <a:spcPts val="100"/>
              </a:spcBef>
            </a:pPr>
            <a:r>
              <a:rPr spc="-5" dirty="0">
                <a:latin typeface="Arial"/>
                <a:cs typeface="Arial"/>
              </a:rPr>
              <a:t>Sur un échantillon de 10 sujets </a:t>
            </a:r>
            <a:r>
              <a:rPr spc="-10" dirty="0">
                <a:latin typeface="Arial"/>
                <a:cs typeface="Arial"/>
              </a:rPr>
              <a:t>d’âges différents, </a:t>
            </a:r>
            <a:r>
              <a:rPr spc="-5" dirty="0">
                <a:latin typeface="Arial"/>
                <a:cs typeface="Arial"/>
              </a:rPr>
              <a:t>on recueille les </a:t>
            </a:r>
            <a:r>
              <a:rPr spc="-10" dirty="0">
                <a:latin typeface="Arial"/>
                <a:cs typeface="Arial"/>
              </a:rPr>
              <a:t>données  </a:t>
            </a:r>
            <a:r>
              <a:rPr spc="-5" dirty="0">
                <a:latin typeface="Arial"/>
                <a:cs typeface="Arial"/>
              </a:rPr>
              <a:t>suivantes </a:t>
            </a:r>
            <a:r>
              <a:rPr dirty="0">
                <a:latin typeface="Arial"/>
                <a:cs typeface="Arial"/>
              </a:rPr>
              <a:t>: </a:t>
            </a:r>
            <a:r>
              <a:rPr spc="-5" dirty="0">
                <a:latin typeface="Arial"/>
                <a:cs typeface="Arial"/>
              </a:rPr>
              <a:t>âge (années) </a:t>
            </a:r>
            <a:r>
              <a:rPr dirty="0">
                <a:latin typeface="Arial"/>
                <a:cs typeface="Arial"/>
              </a:rPr>
              <a:t>et </a:t>
            </a:r>
            <a:r>
              <a:rPr spc="-5" dirty="0">
                <a:latin typeface="Arial"/>
                <a:cs typeface="Arial"/>
              </a:rPr>
              <a:t>concentration de cholestérol dans le sang</a:t>
            </a:r>
            <a:r>
              <a:rPr spc="150" dirty="0">
                <a:latin typeface="Arial"/>
                <a:cs typeface="Arial"/>
              </a:rPr>
              <a:t> </a:t>
            </a:r>
            <a:r>
              <a:rPr spc="-5" dirty="0">
                <a:latin typeface="Arial"/>
                <a:cs typeface="Arial"/>
              </a:rPr>
              <a:t>(g/L)</a:t>
            </a:r>
            <a:endParaRPr>
              <a:latin typeface="Arial"/>
              <a:cs typeface="Arial"/>
            </a:endParaRPr>
          </a:p>
        </p:txBody>
      </p:sp>
      <p:graphicFrame>
        <p:nvGraphicFramePr>
          <p:cNvPr id="8" name="object 8"/>
          <p:cNvGraphicFramePr>
            <a:graphicFrameLocks noGrp="1"/>
          </p:cNvGraphicFramePr>
          <p:nvPr/>
        </p:nvGraphicFramePr>
        <p:xfrm>
          <a:off x="1978026" y="3127438"/>
          <a:ext cx="8373109" cy="812800"/>
        </p:xfrm>
        <a:graphic>
          <a:graphicData uri="http://schemas.openxmlformats.org/drawingml/2006/table">
            <a:tbl>
              <a:tblPr firstRow="1" bandRow="1">
                <a:tableStyleId>{2D5ABB26-0587-4C30-8999-92F81FD0307C}</a:tableStyleId>
              </a:tblPr>
              <a:tblGrid>
                <a:gridCol w="1152525">
                  <a:extLst>
                    <a:ext uri="{9D8B030D-6E8A-4147-A177-3AD203B41FA5}">
                      <a16:colId xmlns:a16="http://schemas.microsoft.com/office/drawing/2014/main" val="20000"/>
                    </a:ext>
                  </a:extLst>
                </a:gridCol>
                <a:gridCol w="647700">
                  <a:extLst>
                    <a:ext uri="{9D8B030D-6E8A-4147-A177-3AD203B41FA5}">
                      <a16:colId xmlns:a16="http://schemas.microsoft.com/office/drawing/2014/main" val="20001"/>
                    </a:ext>
                  </a:extLst>
                </a:gridCol>
                <a:gridCol w="587375">
                  <a:extLst>
                    <a:ext uri="{9D8B030D-6E8A-4147-A177-3AD203B41FA5}">
                      <a16:colId xmlns:a16="http://schemas.microsoft.com/office/drawing/2014/main" val="20002"/>
                    </a:ext>
                  </a:extLst>
                </a:gridCol>
                <a:gridCol w="749300">
                  <a:extLst>
                    <a:ext uri="{9D8B030D-6E8A-4147-A177-3AD203B41FA5}">
                      <a16:colId xmlns:a16="http://schemas.microsoft.com/office/drawing/2014/main" val="20003"/>
                    </a:ext>
                  </a:extLst>
                </a:gridCol>
                <a:gridCol w="747395">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48029">
                  <a:extLst>
                    <a:ext uri="{9D8B030D-6E8A-4147-A177-3AD203B41FA5}">
                      <a16:colId xmlns:a16="http://schemas.microsoft.com/office/drawing/2014/main" val="20006"/>
                    </a:ext>
                  </a:extLst>
                </a:gridCol>
                <a:gridCol w="749300">
                  <a:extLst>
                    <a:ext uri="{9D8B030D-6E8A-4147-A177-3AD203B41FA5}">
                      <a16:colId xmlns:a16="http://schemas.microsoft.com/office/drawing/2014/main" val="20007"/>
                    </a:ext>
                  </a:extLst>
                </a:gridCol>
                <a:gridCol w="747395">
                  <a:extLst>
                    <a:ext uri="{9D8B030D-6E8A-4147-A177-3AD203B41FA5}">
                      <a16:colId xmlns:a16="http://schemas.microsoft.com/office/drawing/2014/main" val="20008"/>
                    </a:ext>
                  </a:extLst>
                </a:gridCol>
                <a:gridCol w="747395">
                  <a:extLst>
                    <a:ext uri="{9D8B030D-6E8A-4147-A177-3AD203B41FA5}">
                      <a16:colId xmlns:a16="http://schemas.microsoft.com/office/drawing/2014/main" val="20009"/>
                    </a:ext>
                  </a:extLst>
                </a:gridCol>
                <a:gridCol w="747395">
                  <a:extLst>
                    <a:ext uri="{9D8B030D-6E8A-4147-A177-3AD203B41FA5}">
                      <a16:colId xmlns:a16="http://schemas.microsoft.com/office/drawing/2014/main" val="20010"/>
                    </a:ext>
                  </a:extLst>
                </a:gridCol>
              </a:tblGrid>
              <a:tr h="431800">
                <a:tc>
                  <a:txBody>
                    <a:bodyPr/>
                    <a:lstStyle/>
                    <a:p>
                      <a:pPr marL="91440">
                        <a:lnSpc>
                          <a:spcPct val="100000"/>
                        </a:lnSpc>
                        <a:spcBef>
                          <a:spcPts val="350"/>
                        </a:spcBef>
                      </a:pPr>
                      <a:r>
                        <a:rPr sz="1900" b="1" spc="-5" dirty="0">
                          <a:latin typeface="Verdana"/>
                          <a:cs typeface="Verdana"/>
                        </a:rPr>
                        <a:t>X</a:t>
                      </a:r>
                      <a:r>
                        <a:rPr sz="1900" b="1" spc="-30" dirty="0">
                          <a:latin typeface="Verdana"/>
                          <a:cs typeface="Verdana"/>
                        </a:rPr>
                        <a:t> </a:t>
                      </a:r>
                      <a:r>
                        <a:rPr sz="1900" b="1" spc="-5" dirty="0">
                          <a:latin typeface="Verdana"/>
                          <a:cs typeface="Verdana"/>
                        </a:rPr>
                        <a:t>âges</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900" spc="-15" dirty="0">
                          <a:latin typeface="Verdana"/>
                          <a:cs typeface="Verdana"/>
                        </a:rPr>
                        <a:t>30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0"/>
                        </a:spcBef>
                      </a:pPr>
                      <a:r>
                        <a:rPr sz="1900" spc="-15" dirty="0">
                          <a:latin typeface="Verdana"/>
                          <a:cs typeface="Verdana"/>
                        </a:rPr>
                        <a:t>60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0"/>
                        </a:spcBef>
                      </a:pPr>
                      <a:r>
                        <a:rPr sz="1900" spc="-15" dirty="0">
                          <a:latin typeface="Verdana"/>
                          <a:cs typeface="Verdana"/>
                        </a:rPr>
                        <a:t>40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20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213995" algn="r">
                        <a:lnSpc>
                          <a:spcPct val="100000"/>
                        </a:lnSpc>
                        <a:spcBef>
                          <a:spcPts val="350"/>
                        </a:spcBef>
                      </a:pPr>
                      <a:r>
                        <a:rPr sz="1900" spc="-10" dirty="0">
                          <a:latin typeface="Verdana"/>
                          <a:cs typeface="Verdana"/>
                        </a:rPr>
                        <a:t>50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30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0"/>
                        </a:spcBef>
                      </a:pPr>
                      <a:r>
                        <a:rPr sz="1900" spc="-15" dirty="0">
                          <a:latin typeface="Verdana"/>
                          <a:cs typeface="Verdana"/>
                        </a:rPr>
                        <a:t>40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1900" spc="-15" dirty="0">
                          <a:latin typeface="Verdana"/>
                          <a:cs typeface="Verdana"/>
                        </a:rPr>
                        <a:t>20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212090" algn="r">
                        <a:lnSpc>
                          <a:spcPct val="100000"/>
                        </a:lnSpc>
                        <a:spcBef>
                          <a:spcPts val="350"/>
                        </a:spcBef>
                      </a:pPr>
                      <a:r>
                        <a:rPr sz="1900" spc="-10" dirty="0">
                          <a:latin typeface="Verdana"/>
                          <a:cs typeface="Verdana"/>
                        </a:rPr>
                        <a:t>70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3175" algn="ctr">
                        <a:lnSpc>
                          <a:spcPct val="100000"/>
                        </a:lnSpc>
                        <a:spcBef>
                          <a:spcPts val="350"/>
                        </a:spcBef>
                      </a:pPr>
                      <a:r>
                        <a:rPr sz="1900" spc="-10" dirty="0">
                          <a:latin typeface="Verdana"/>
                          <a:cs typeface="Verdana"/>
                        </a:rPr>
                        <a:t>60</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81000">
                <a:tc>
                  <a:txBody>
                    <a:bodyPr/>
                    <a:lstStyle/>
                    <a:p>
                      <a:pPr marL="91440">
                        <a:lnSpc>
                          <a:spcPct val="100000"/>
                        </a:lnSpc>
                        <a:spcBef>
                          <a:spcPts val="350"/>
                        </a:spcBef>
                      </a:pPr>
                      <a:r>
                        <a:rPr sz="1900" b="1" spc="-5" dirty="0">
                          <a:latin typeface="Verdana"/>
                          <a:cs typeface="Verdana"/>
                        </a:rPr>
                        <a:t>Y</a:t>
                      </a:r>
                      <a:r>
                        <a:rPr sz="1900" b="1" spc="-25" dirty="0">
                          <a:latin typeface="Verdana"/>
                          <a:cs typeface="Verdana"/>
                        </a:rPr>
                        <a:t> </a:t>
                      </a:r>
                      <a:r>
                        <a:rPr sz="1900" b="1" spc="-10" dirty="0">
                          <a:latin typeface="Verdana"/>
                          <a:cs typeface="Verdana"/>
                        </a:rPr>
                        <a:t>chol</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ct val="100000"/>
                        </a:lnSpc>
                        <a:spcBef>
                          <a:spcPts val="350"/>
                        </a:spcBef>
                      </a:pPr>
                      <a:r>
                        <a:rPr sz="1900" spc="-15" dirty="0">
                          <a:latin typeface="Verdana"/>
                          <a:cs typeface="Verdana"/>
                        </a:rPr>
                        <a:t>1,6</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50"/>
                        </a:spcBef>
                      </a:pPr>
                      <a:r>
                        <a:rPr sz="1900" spc="-15" dirty="0">
                          <a:latin typeface="Verdana"/>
                          <a:cs typeface="Verdana"/>
                        </a:rPr>
                        <a:t>2,5</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0"/>
                        </a:spcBef>
                      </a:pPr>
                      <a:r>
                        <a:rPr sz="1900" spc="-15" dirty="0">
                          <a:latin typeface="Verdana"/>
                          <a:cs typeface="Verdana"/>
                        </a:rPr>
                        <a:t>2,2</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0"/>
                        </a:spcBef>
                      </a:pPr>
                      <a:r>
                        <a:rPr sz="1900" spc="-15" dirty="0">
                          <a:latin typeface="Verdana"/>
                          <a:cs typeface="Verdana"/>
                        </a:rPr>
                        <a:t>1,4</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170180" algn="r">
                        <a:lnSpc>
                          <a:spcPct val="100000"/>
                        </a:lnSpc>
                        <a:spcBef>
                          <a:spcPts val="350"/>
                        </a:spcBef>
                      </a:pPr>
                      <a:r>
                        <a:rPr sz="1900" spc="-10" dirty="0">
                          <a:latin typeface="Verdana"/>
                          <a:cs typeface="Verdana"/>
                        </a:rPr>
                        <a:t>2,7</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0"/>
                        </a:spcBef>
                      </a:pPr>
                      <a:r>
                        <a:rPr sz="1900" spc="-15" dirty="0">
                          <a:latin typeface="Verdana"/>
                          <a:cs typeface="Verdana"/>
                        </a:rPr>
                        <a:t>1,8</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350"/>
                        </a:spcBef>
                      </a:pPr>
                      <a:r>
                        <a:rPr sz="1900" spc="-15" dirty="0">
                          <a:latin typeface="Verdana"/>
                          <a:cs typeface="Verdana"/>
                        </a:rPr>
                        <a:t>2,1</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0"/>
                        </a:spcBef>
                      </a:pPr>
                      <a:r>
                        <a:rPr sz="1900" spc="-10" dirty="0">
                          <a:latin typeface="Verdana"/>
                          <a:cs typeface="Verdana"/>
                        </a:rPr>
                        <a:t>1,5</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169545" algn="r">
                        <a:lnSpc>
                          <a:spcPct val="100000"/>
                        </a:lnSpc>
                        <a:spcBef>
                          <a:spcPts val="350"/>
                        </a:spcBef>
                      </a:pPr>
                      <a:r>
                        <a:rPr sz="1900" spc="-10" dirty="0">
                          <a:latin typeface="Verdana"/>
                          <a:cs typeface="Verdana"/>
                        </a:rPr>
                        <a:t>2,8</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0"/>
                        </a:spcBef>
                      </a:pPr>
                      <a:r>
                        <a:rPr sz="1900" spc="-15" dirty="0">
                          <a:latin typeface="Verdana"/>
                          <a:cs typeface="Verdana"/>
                        </a:rPr>
                        <a:t>2,6</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9" name="object 9"/>
          <p:cNvSpPr txBox="1"/>
          <p:nvPr/>
        </p:nvSpPr>
        <p:spPr>
          <a:xfrm>
            <a:off x="3727196" y="4680966"/>
            <a:ext cx="4011929" cy="299720"/>
          </a:xfrm>
          <a:prstGeom prst="rect">
            <a:avLst/>
          </a:prstGeom>
        </p:spPr>
        <p:txBody>
          <a:bodyPr vert="horz" wrap="square" lIns="0" tIns="12700" rIns="0" bIns="0" rtlCol="0">
            <a:spAutoFit/>
          </a:bodyPr>
          <a:lstStyle/>
          <a:p>
            <a:pPr marL="12700">
              <a:spcBef>
                <a:spcPts val="100"/>
              </a:spcBef>
            </a:pPr>
            <a:r>
              <a:rPr spc="-5" dirty="0">
                <a:latin typeface="Arial"/>
                <a:cs typeface="Arial"/>
              </a:rPr>
              <a:t>Le taux de cholestérol est il lié </a:t>
            </a:r>
            <a:r>
              <a:rPr dirty="0">
                <a:latin typeface="Arial"/>
                <a:cs typeface="Arial"/>
              </a:rPr>
              <a:t>à </a:t>
            </a:r>
            <a:r>
              <a:rPr spc="-10" dirty="0">
                <a:latin typeface="Arial"/>
                <a:cs typeface="Arial"/>
              </a:rPr>
              <a:t>l’âge</a:t>
            </a:r>
            <a:r>
              <a:rPr spc="5" dirty="0">
                <a:latin typeface="Arial"/>
                <a:cs typeface="Arial"/>
              </a:rPr>
              <a:t> </a:t>
            </a:r>
            <a:r>
              <a:rPr dirty="0">
                <a:latin typeface="Arial"/>
                <a:cs typeface="Arial"/>
              </a:rPr>
              <a:t>?</a:t>
            </a:r>
            <a:endParaRPr>
              <a:latin typeface="Arial"/>
              <a:cs typeface="Arial"/>
            </a:endParaRPr>
          </a:p>
        </p:txBody>
      </p:sp>
      <p:sp>
        <p:nvSpPr>
          <p:cNvPr id="11" name="object 11"/>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2" name="object 12"/>
          <p:cNvSpPr txBox="1"/>
          <p:nvPr/>
        </p:nvSpPr>
        <p:spPr>
          <a:xfrm>
            <a:off x="7768591" y="400049"/>
            <a:ext cx="1106805" cy="258404"/>
          </a:xfrm>
          <a:prstGeom prst="rect">
            <a:avLst/>
          </a:prstGeom>
        </p:spPr>
        <p:txBody>
          <a:bodyPr vert="horz" wrap="square" lIns="0" tIns="12065" rIns="0" bIns="0" rtlCol="0">
            <a:spAutoFit/>
          </a:bodyPr>
          <a:lstStyle/>
          <a:p>
            <a:pPr marL="12700">
              <a:spcBef>
                <a:spcPts val="95"/>
              </a:spcBef>
            </a:pPr>
            <a:r>
              <a:rPr sz="1600" b="1" spc="-5" dirty="0">
                <a:solidFill>
                  <a:srgbClr val="006666"/>
                </a:solidFill>
                <a:latin typeface="Arial"/>
                <a:cs typeface="Arial"/>
              </a:rPr>
              <a:t>Corrélation</a:t>
            </a:r>
            <a:endParaRPr sz="1600">
              <a:latin typeface="Arial"/>
              <a:cs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r>
              <a:rPr sz="2000" b="1" dirty="0">
                <a:solidFill>
                  <a:srgbClr val="FFFFFF"/>
                </a:solidFill>
                <a:latin typeface="Arial"/>
                <a:cs typeface="Arial"/>
              </a:rPr>
              <a:t>4</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5193563" y="4266820"/>
            <a:ext cx="537210" cy="0"/>
          </a:xfrm>
          <a:custGeom>
            <a:avLst/>
            <a:gdLst/>
            <a:ahLst/>
            <a:cxnLst/>
            <a:rect l="l" t="t" r="r" b="b"/>
            <a:pathLst>
              <a:path w="537210">
                <a:moveTo>
                  <a:pt x="0" y="0"/>
                </a:moveTo>
                <a:lnTo>
                  <a:pt x="536724" y="0"/>
                </a:lnTo>
              </a:path>
            </a:pathLst>
          </a:custGeom>
          <a:ln w="3175">
            <a:solidFill>
              <a:srgbClr val="000000"/>
            </a:solidFill>
          </a:ln>
        </p:spPr>
        <p:txBody>
          <a:bodyPr wrap="square" lIns="0" tIns="0" rIns="0" bIns="0" rtlCol="0"/>
          <a:lstStyle/>
          <a:p>
            <a:endParaRPr/>
          </a:p>
        </p:txBody>
      </p:sp>
      <p:sp>
        <p:nvSpPr>
          <p:cNvPr id="8" name="object 8"/>
          <p:cNvSpPr/>
          <p:nvPr/>
        </p:nvSpPr>
        <p:spPr>
          <a:xfrm>
            <a:off x="6467716" y="4266820"/>
            <a:ext cx="543560" cy="0"/>
          </a:xfrm>
          <a:custGeom>
            <a:avLst/>
            <a:gdLst/>
            <a:ahLst/>
            <a:cxnLst/>
            <a:rect l="l" t="t" r="r" b="b"/>
            <a:pathLst>
              <a:path w="543560">
                <a:moveTo>
                  <a:pt x="0" y="0"/>
                </a:moveTo>
                <a:lnTo>
                  <a:pt x="543202" y="0"/>
                </a:lnTo>
              </a:path>
            </a:pathLst>
          </a:custGeom>
          <a:ln w="3175">
            <a:solidFill>
              <a:srgbClr val="000000"/>
            </a:solidFill>
          </a:ln>
        </p:spPr>
        <p:txBody>
          <a:bodyPr wrap="square" lIns="0" tIns="0" rIns="0" bIns="0" rtlCol="0"/>
          <a:lstStyle/>
          <a:p>
            <a:endParaRPr/>
          </a:p>
        </p:txBody>
      </p:sp>
      <p:sp>
        <p:nvSpPr>
          <p:cNvPr id="9" name="object 9"/>
          <p:cNvSpPr/>
          <p:nvPr/>
        </p:nvSpPr>
        <p:spPr>
          <a:xfrm>
            <a:off x="4413726" y="4278823"/>
            <a:ext cx="27305" cy="15875"/>
          </a:xfrm>
          <a:custGeom>
            <a:avLst/>
            <a:gdLst/>
            <a:ahLst/>
            <a:cxnLst/>
            <a:rect l="l" t="t" r="r" b="b"/>
            <a:pathLst>
              <a:path w="27305" h="15875">
                <a:moveTo>
                  <a:pt x="0" y="15430"/>
                </a:moveTo>
                <a:lnTo>
                  <a:pt x="27261" y="0"/>
                </a:lnTo>
              </a:path>
            </a:pathLst>
          </a:custGeom>
          <a:ln w="5689">
            <a:solidFill>
              <a:srgbClr val="000000"/>
            </a:solidFill>
          </a:ln>
        </p:spPr>
        <p:txBody>
          <a:bodyPr wrap="square" lIns="0" tIns="0" rIns="0" bIns="0" rtlCol="0"/>
          <a:lstStyle/>
          <a:p>
            <a:endParaRPr/>
          </a:p>
        </p:txBody>
      </p:sp>
      <p:sp>
        <p:nvSpPr>
          <p:cNvPr id="10" name="object 10"/>
          <p:cNvSpPr/>
          <p:nvPr/>
        </p:nvSpPr>
        <p:spPr>
          <a:xfrm>
            <a:off x="4440986" y="4281680"/>
            <a:ext cx="40640" cy="201295"/>
          </a:xfrm>
          <a:custGeom>
            <a:avLst/>
            <a:gdLst/>
            <a:ahLst/>
            <a:cxnLst/>
            <a:rect l="l" t="t" r="r" b="b"/>
            <a:pathLst>
              <a:path w="40639" h="201295">
                <a:moveTo>
                  <a:pt x="0" y="0"/>
                </a:moveTo>
                <a:lnTo>
                  <a:pt x="40183" y="201166"/>
                </a:lnTo>
              </a:path>
            </a:pathLst>
          </a:custGeom>
          <a:ln w="11247">
            <a:solidFill>
              <a:srgbClr val="000000"/>
            </a:solidFill>
          </a:ln>
        </p:spPr>
        <p:txBody>
          <a:bodyPr wrap="square" lIns="0" tIns="0" rIns="0" bIns="0" rtlCol="0"/>
          <a:lstStyle/>
          <a:p>
            <a:endParaRPr/>
          </a:p>
        </p:txBody>
      </p:sp>
      <p:sp>
        <p:nvSpPr>
          <p:cNvPr id="11" name="object 11"/>
          <p:cNvSpPr/>
          <p:nvPr/>
        </p:nvSpPr>
        <p:spPr>
          <a:xfrm>
            <a:off x="4483982" y="3952784"/>
            <a:ext cx="48895" cy="530225"/>
          </a:xfrm>
          <a:custGeom>
            <a:avLst/>
            <a:gdLst/>
            <a:ahLst/>
            <a:cxnLst/>
            <a:rect l="l" t="t" r="r" b="b"/>
            <a:pathLst>
              <a:path w="48894" h="530225">
                <a:moveTo>
                  <a:pt x="0" y="530062"/>
                </a:moveTo>
                <a:lnTo>
                  <a:pt x="48337" y="0"/>
                </a:lnTo>
              </a:path>
            </a:pathLst>
          </a:custGeom>
          <a:ln w="5621">
            <a:solidFill>
              <a:srgbClr val="000000"/>
            </a:solidFill>
          </a:ln>
        </p:spPr>
        <p:txBody>
          <a:bodyPr wrap="square" lIns="0" tIns="0" rIns="0" bIns="0" rtlCol="0"/>
          <a:lstStyle/>
          <a:p>
            <a:endParaRPr/>
          </a:p>
        </p:txBody>
      </p:sp>
      <p:sp>
        <p:nvSpPr>
          <p:cNvPr id="12" name="object 12"/>
          <p:cNvSpPr txBox="1"/>
          <p:nvPr/>
        </p:nvSpPr>
        <p:spPr>
          <a:xfrm>
            <a:off x="7011152" y="4101633"/>
            <a:ext cx="93980" cy="263534"/>
          </a:xfrm>
          <a:prstGeom prst="rect">
            <a:avLst/>
          </a:prstGeom>
        </p:spPr>
        <p:txBody>
          <a:bodyPr vert="horz" wrap="square" lIns="0" tIns="17145" rIns="0" bIns="0" rtlCol="0">
            <a:spAutoFit/>
          </a:bodyPr>
          <a:lstStyle/>
          <a:p>
            <a:pPr marL="12700">
              <a:spcBef>
                <a:spcPts val="135"/>
              </a:spcBef>
            </a:pPr>
            <a:r>
              <a:rPr sz="1600" b="1" dirty="0">
                <a:latin typeface="Times New Roman"/>
                <a:cs typeface="Times New Roman"/>
              </a:rPr>
              <a:t>)</a:t>
            </a:r>
            <a:endParaRPr sz="1600">
              <a:latin typeface="Times New Roman"/>
              <a:cs typeface="Times New Roman"/>
            </a:endParaRPr>
          </a:p>
        </p:txBody>
      </p:sp>
      <p:sp>
        <p:nvSpPr>
          <p:cNvPr id="13" name="object 13"/>
          <p:cNvSpPr txBox="1"/>
          <p:nvPr/>
        </p:nvSpPr>
        <p:spPr>
          <a:xfrm>
            <a:off x="5730521" y="4078500"/>
            <a:ext cx="704850" cy="302895"/>
          </a:xfrm>
          <a:prstGeom prst="rect">
            <a:avLst/>
          </a:prstGeom>
        </p:spPr>
        <p:txBody>
          <a:bodyPr vert="horz" wrap="square" lIns="0" tIns="15240" rIns="0" bIns="0" rtlCol="0">
            <a:spAutoFit/>
          </a:bodyPr>
          <a:lstStyle/>
          <a:p>
            <a:pPr marL="12700">
              <a:spcBef>
                <a:spcPts val="120"/>
              </a:spcBef>
              <a:tabLst>
                <a:tab pos="579755" algn="l"/>
              </a:tabLst>
            </a:pPr>
            <a:r>
              <a:rPr sz="1600" b="1" spc="-35" dirty="0">
                <a:latin typeface="Times New Roman"/>
                <a:cs typeface="Times New Roman"/>
              </a:rPr>
              <a:t>)</a:t>
            </a:r>
            <a:r>
              <a:rPr sz="1600" b="1" spc="60" dirty="0">
                <a:latin typeface="Times New Roman"/>
                <a:cs typeface="Times New Roman"/>
              </a:rPr>
              <a:t>(</a:t>
            </a:r>
            <a:r>
              <a:rPr sz="2700" b="1" i="1" spc="-15" baseline="-4629" dirty="0">
                <a:latin typeface="Symbol"/>
                <a:cs typeface="Symbol"/>
              </a:rPr>
              <a:t></a:t>
            </a:r>
            <a:r>
              <a:rPr sz="2700" spc="-359" baseline="-4629" dirty="0">
                <a:latin typeface="Times New Roman"/>
                <a:cs typeface="Times New Roman"/>
              </a:rPr>
              <a:t> </a:t>
            </a:r>
            <a:r>
              <a:rPr sz="1600" b="1" spc="5" dirty="0">
                <a:latin typeface="Times New Roman"/>
                <a:cs typeface="Times New Roman"/>
              </a:rPr>
              <a:t>y</a:t>
            </a:r>
            <a:r>
              <a:rPr sz="1600" b="1" dirty="0">
                <a:latin typeface="Times New Roman"/>
                <a:cs typeface="Times New Roman"/>
              </a:rPr>
              <a:t>	</a:t>
            </a:r>
            <a:r>
              <a:rPr sz="1600" b="1" i="1" spc="5" dirty="0">
                <a:latin typeface="Symbol"/>
                <a:cs typeface="Symbol"/>
              </a:rPr>
              <a:t></a:t>
            </a:r>
            <a:endParaRPr sz="1600">
              <a:latin typeface="Symbol"/>
              <a:cs typeface="Symbol"/>
            </a:endParaRPr>
          </a:p>
        </p:txBody>
      </p:sp>
      <p:sp>
        <p:nvSpPr>
          <p:cNvPr id="14" name="object 14"/>
          <p:cNvSpPr txBox="1"/>
          <p:nvPr/>
        </p:nvSpPr>
        <p:spPr>
          <a:xfrm>
            <a:off x="5390543" y="4256223"/>
            <a:ext cx="1416685" cy="263534"/>
          </a:xfrm>
          <a:prstGeom prst="rect">
            <a:avLst/>
          </a:prstGeom>
        </p:spPr>
        <p:txBody>
          <a:bodyPr vert="horz" wrap="square" lIns="0" tIns="17145" rIns="0" bIns="0" rtlCol="0">
            <a:spAutoFit/>
          </a:bodyPr>
          <a:lstStyle/>
          <a:p>
            <a:pPr marL="12700">
              <a:spcBef>
                <a:spcPts val="135"/>
              </a:spcBef>
              <a:tabLst>
                <a:tab pos="1289685" algn="l"/>
              </a:tabLst>
            </a:pPr>
            <a:r>
              <a:rPr sz="1600" b="1" spc="5" dirty="0">
                <a:latin typeface="Times New Roman"/>
                <a:cs typeface="Times New Roman"/>
              </a:rPr>
              <a:t>n	n</a:t>
            </a:r>
            <a:endParaRPr sz="1600">
              <a:latin typeface="Times New Roman"/>
              <a:cs typeface="Times New Roman"/>
            </a:endParaRPr>
          </a:p>
        </p:txBody>
      </p:sp>
      <p:sp>
        <p:nvSpPr>
          <p:cNvPr id="15" name="object 15"/>
          <p:cNvSpPr txBox="1"/>
          <p:nvPr/>
        </p:nvSpPr>
        <p:spPr>
          <a:xfrm>
            <a:off x="4526366" y="4078500"/>
            <a:ext cx="635000" cy="302895"/>
          </a:xfrm>
          <a:prstGeom prst="rect">
            <a:avLst/>
          </a:prstGeom>
        </p:spPr>
        <p:txBody>
          <a:bodyPr vert="horz" wrap="square" lIns="0" tIns="15240" rIns="0" bIns="0" rtlCol="0">
            <a:spAutoFit/>
          </a:bodyPr>
          <a:lstStyle/>
          <a:p>
            <a:pPr marL="12700">
              <a:spcBef>
                <a:spcPts val="120"/>
              </a:spcBef>
              <a:tabLst>
                <a:tab pos="509270" algn="l"/>
              </a:tabLst>
            </a:pPr>
            <a:r>
              <a:rPr sz="1600" b="1" spc="60" dirty="0">
                <a:latin typeface="Times New Roman"/>
                <a:cs typeface="Times New Roman"/>
              </a:rPr>
              <a:t>(</a:t>
            </a:r>
            <a:r>
              <a:rPr sz="2700" b="1" i="1" spc="-15" baseline="-4629" dirty="0">
                <a:latin typeface="Symbol"/>
                <a:cs typeface="Symbol"/>
              </a:rPr>
              <a:t></a:t>
            </a:r>
            <a:r>
              <a:rPr sz="2700" spc="-359" baseline="-4629" dirty="0">
                <a:latin typeface="Times New Roman"/>
                <a:cs typeface="Times New Roman"/>
              </a:rPr>
              <a:t> </a:t>
            </a:r>
            <a:r>
              <a:rPr sz="1600" b="1" spc="5" dirty="0">
                <a:latin typeface="Times New Roman"/>
                <a:cs typeface="Times New Roman"/>
              </a:rPr>
              <a:t>x</a:t>
            </a:r>
            <a:r>
              <a:rPr sz="1600" b="1" dirty="0">
                <a:latin typeface="Times New Roman"/>
                <a:cs typeface="Times New Roman"/>
              </a:rPr>
              <a:t>	</a:t>
            </a:r>
            <a:r>
              <a:rPr sz="1600" b="1" i="1" spc="5" dirty="0">
                <a:latin typeface="Symbol"/>
                <a:cs typeface="Symbol"/>
              </a:rPr>
              <a:t></a:t>
            </a:r>
            <a:endParaRPr sz="1600">
              <a:latin typeface="Symbol"/>
              <a:cs typeface="Symbol"/>
            </a:endParaRPr>
          </a:p>
        </p:txBody>
      </p:sp>
      <p:sp>
        <p:nvSpPr>
          <p:cNvPr id="16" name="object 16"/>
          <p:cNvSpPr txBox="1"/>
          <p:nvPr/>
        </p:nvSpPr>
        <p:spPr>
          <a:xfrm>
            <a:off x="2503119" y="1368678"/>
            <a:ext cx="7378700" cy="2312670"/>
          </a:xfrm>
          <a:prstGeom prst="rect">
            <a:avLst/>
          </a:prstGeom>
        </p:spPr>
        <p:txBody>
          <a:bodyPr vert="horz" wrap="square" lIns="0" tIns="12700" rIns="0" bIns="0" rtlCol="0">
            <a:spAutoFit/>
          </a:bodyPr>
          <a:lstStyle/>
          <a:p>
            <a:pPr marL="2061210" marR="5080" indent="-1882775">
              <a:spcBef>
                <a:spcPts val="100"/>
              </a:spcBef>
            </a:pPr>
            <a:r>
              <a:rPr spc="-5" dirty="0">
                <a:solidFill>
                  <a:srgbClr val="006666"/>
                </a:solidFill>
                <a:latin typeface="Arial"/>
                <a:cs typeface="Arial"/>
              </a:rPr>
              <a:t>Existe-t-il un lien entre </a:t>
            </a:r>
            <a:r>
              <a:rPr dirty="0">
                <a:solidFill>
                  <a:srgbClr val="006666"/>
                </a:solidFill>
                <a:latin typeface="Arial"/>
                <a:cs typeface="Arial"/>
              </a:rPr>
              <a:t>ces 2 </a:t>
            </a:r>
            <a:r>
              <a:rPr spc="-5" dirty="0">
                <a:solidFill>
                  <a:srgbClr val="006666"/>
                </a:solidFill>
                <a:latin typeface="Arial"/>
                <a:cs typeface="Arial"/>
              </a:rPr>
              <a:t>séries de </a:t>
            </a:r>
            <a:r>
              <a:rPr spc="-10" dirty="0">
                <a:solidFill>
                  <a:srgbClr val="006666"/>
                </a:solidFill>
                <a:latin typeface="Arial"/>
                <a:cs typeface="Arial"/>
              </a:rPr>
              <a:t>données? </a:t>
            </a:r>
            <a:r>
              <a:rPr dirty="0">
                <a:solidFill>
                  <a:srgbClr val="006666"/>
                </a:solidFill>
                <a:latin typeface="Arial"/>
                <a:cs typeface="Arial"/>
              </a:rPr>
              <a:t>Ou </a:t>
            </a:r>
            <a:r>
              <a:rPr spc="-5" dirty="0">
                <a:solidFill>
                  <a:srgbClr val="006666"/>
                </a:solidFill>
                <a:latin typeface="Arial"/>
                <a:cs typeface="Arial"/>
              </a:rPr>
              <a:t>bien s’agit </a:t>
            </a:r>
            <a:r>
              <a:rPr dirty="0">
                <a:solidFill>
                  <a:srgbClr val="006666"/>
                </a:solidFill>
                <a:latin typeface="Arial"/>
                <a:cs typeface="Arial"/>
              </a:rPr>
              <a:t>t </a:t>
            </a:r>
            <a:r>
              <a:rPr spc="-5" dirty="0">
                <a:solidFill>
                  <a:srgbClr val="006666"/>
                </a:solidFill>
                <a:latin typeface="Arial"/>
                <a:cs typeface="Arial"/>
              </a:rPr>
              <a:t>il de </a:t>
            </a:r>
            <a:r>
              <a:rPr dirty="0">
                <a:solidFill>
                  <a:srgbClr val="006666"/>
                </a:solidFill>
                <a:latin typeface="Arial"/>
                <a:cs typeface="Arial"/>
              </a:rPr>
              <a:t>2  </a:t>
            </a:r>
            <a:r>
              <a:rPr spc="-5" dirty="0">
                <a:solidFill>
                  <a:srgbClr val="006666"/>
                </a:solidFill>
                <a:latin typeface="Arial"/>
                <a:cs typeface="Arial"/>
              </a:rPr>
              <a:t>séries totalement</a:t>
            </a:r>
            <a:r>
              <a:rPr spc="5" dirty="0">
                <a:solidFill>
                  <a:srgbClr val="006666"/>
                </a:solidFill>
                <a:latin typeface="Arial"/>
                <a:cs typeface="Arial"/>
              </a:rPr>
              <a:t> </a:t>
            </a:r>
            <a:r>
              <a:rPr spc="-5" dirty="0">
                <a:solidFill>
                  <a:srgbClr val="006666"/>
                </a:solidFill>
                <a:latin typeface="Arial"/>
                <a:cs typeface="Arial"/>
              </a:rPr>
              <a:t>indépendantes?</a:t>
            </a:r>
            <a:endParaRPr dirty="0">
              <a:latin typeface="Arial"/>
              <a:cs typeface="Arial"/>
            </a:endParaRPr>
          </a:p>
          <a:p>
            <a:pPr marL="12700" marR="2019300">
              <a:lnSpc>
                <a:spcPct val="150000"/>
              </a:lnSpc>
            </a:pPr>
            <a:r>
              <a:rPr spc="-5" dirty="0">
                <a:solidFill>
                  <a:srgbClr val="006666"/>
                </a:solidFill>
                <a:latin typeface="Arial"/>
                <a:cs typeface="Arial"/>
              </a:rPr>
              <a:t>H0 </a:t>
            </a:r>
            <a:r>
              <a:rPr dirty="0">
                <a:solidFill>
                  <a:srgbClr val="006666"/>
                </a:solidFill>
                <a:latin typeface="Arial"/>
                <a:cs typeface="Arial"/>
              </a:rPr>
              <a:t>= </a:t>
            </a:r>
            <a:r>
              <a:rPr spc="-5" dirty="0">
                <a:solidFill>
                  <a:srgbClr val="006666"/>
                </a:solidFill>
                <a:latin typeface="Arial"/>
                <a:cs typeface="Arial"/>
              </a:rPr>
              <a:t>Le taux de cholestérol est </a:t>
            </a:r>
            <a:r>
              <a:rPr spc="-10" dirty="0">
                <a:solidFill>
                  <a:srgbClr val="006666"/>
                </a:solidFill>
                <a:latin typeface="Arial"/>
                <a:cs typeface="Arial"/>
              </a:rPr>
              <a:t>indépendant </a:t>
            </a:r>
            <a:r>
              <a:rPr spc="-5" dirty="0">
                <a:solidFill>
                  <a:srgbClr val="006666"/>
                </a:solidFill>
                <a:latin typeface="Arial"/>
                <a:cs typeface="Arial"/>
              </a:rPr>
              <a:t>de </a:t>
            </a:r>
            <a:r>
              <a:rPr spc="-10" dirty="0">
                <a:solidFill>
                  <a:srgbClr val="006666"/>
                </a:solidFill>
                <a:latin typeface="Arial"/>
                <a:cs typeface="Arial"/>
              </a:rPr>
              <a:t>l’âge  </a:t>
            </a:r>
            <a:r>
              <a:rPr spc="-5" dirty="0">
                <a:solidFill>
                  <a:srgbClr val="006666"/>
                </a:solidFill>
                <a:latin typeface="Arial"/>
                <a:cs typeface="Arial"/>
              </a:rPr>
              <a:t>H1 </a:t>
            </a:r>
            <a:r>
              <a:rPr dirty="0">
                <a:solidFill>
                  <a:srgbClr val="006666"/>
                </a:solidFill>
                <a:latin typeface="Arial"/>
                <a:cs typeface="Arial"/>
              </a:rPr>
              <a:t>= </a:t>
            </a:r>
            <a:r>
              <a:rPr spc="-5" dirty="0">
                <a:solidFill>
                  <a:srgbClr val="006666"/>
                </a:solidFill>
                <a:latin typeface="Arial"/>
                <a:cs typeface="Arial"/>
              </a:rPr>
              <a:t>Le taux de cholestérol est lié </a:t>
            </a:r>
            <a:r>
              <a:rPr dirty="0">
                <a:solidFill>
                  <a:srgbClr val="006666"/>
                </a:solidFill>
                <a:latin typeface="Arial"/>
                <a:cs typeface="Arial"/>
              </a:rPr>
              <a:t>à</a:t>
            </a:r>
            <a:r>
              <a:rPr spc="5" dirty="0">
                <a:solidFill>
                  <a:srgbClr val="006666"/>
                </a:solidFill>
                <a:latin typeface="Arial"/>
                <a:cs typeface="Arial"/>
              </a:rPr>
              <a:t> </a:t>
            </a:r>
            <a:r>
              <a:rPr spc="-10" dirty="0">
                <a:solidFill>
                  <a:srgbClr val="006666"/>
                </a:solidFill>
                <a:latin typeface="Arial"/>
                <a:cs typeface="Arial"/>
              </a:rPr>
              <a:t>l’âge</a:t>
            </a:r>
            <a:endParaRPr dirty="0">
              <a:latin typeface="Arial"/>
              <a:cs typeface="Arial"/>
            </a:endParaRPr>
          </a:p>
          <a:p>
            <a:pPr marL="12700">
              <a:spcBef>
                <a:spcPts val="1080"/>
              </a:spcBef>
              <a:tabLst>
                <a:tab pos="2654300" algn="l"/>
                <a:tab pos="3244850" algn="l"/>
              </a:tabLst>
            </a:pPr>
            <a:r>
              <a:rPr spc="-5" dirty="0">
                <a:solidFill>
                  <a:srgbClr val="006666"/>
                </a:solidFill>
                <a:latin typeface="Arial"/>
                <a:cs typeface="Arial"/>
              </a:rPr>
              <a:t>2</a:t>
            </a:r>
            <a:r>
              <a:rPr spc="10" dirty="0">
                <a:solidFill>
                  <a:srgbClr val="006666"/>
                </a:solidFill>
                <a:latin typeface="Arial"/>
                <a:cs typeface="Arial"/>
              </a:rPr>
              <a:t> </a:t>
            </a:r>
            <a:r>
              <a:rPr spc="-5" dirty="0">
                <a:solidFill>
                  <a:srgbClr val="006666"/>
                </a:solidFill>
                <a:latin typeface="Arial"/>
                <a:cs typeface="Arial"/>
              </a:rPr>
              <a:t>variables</a:t>
            </a:r>
            <a:r>
              <a:rPr spc="35" dirty="0">
                <a:solidFill>
                  <a:srgbClr val="006666"/>
                </a:solidFill>
                <a:latin typeface="Arial"/>
                <a:cs typeface="Arial"/>
              </a:rPr>
              <a:t> </a:t>
            </a:r>
            <a:r>
              <a:rPr spc="-5" dirty="0">
                <a:solidFill>
                  <a:srgbClr val="006666"/>
                </a:solidFill>
                <a:latin typeface="Arial"/>
                <a:cs typeface="Arial"/>
              </a:rPr>
              <a:t>quantitatives	&gt;&gt;&gt;	</a:t>
            </a:r>
            <a:r>
              <a:rPr b="1" spc="-40" dirty="0">
                <a:solidFill>
                  <a:srgbClr val="006666"/>
                </a:solidFill>
                <a:latin typeface="Arial"/>
                <a:cs typeface="Arial"/>
              </a:rPr>
              <a:t>Test </a:t>
            </a:r>
            <a:r>
              <a:rPr b="1" dirty="0">
                <a:solidFill>
                  <a:srgbClr val="006666"/>
                </a:solidFill>
                <a:latin typeface="Arial"/>
                <a:cs typeface="Arial"/>
              </a:rPr>
              <a:t>du </a:t>
            </a:r>
            <a:r>
              <a:rPr b="1" spc="-5" dirty="0">
                <a:solidFill>
                  <a:srgbClr val="006666"/>
                </a:solidFill>
                <a:latin typeface="Arial"/>
                <a:cs typeface="Arial"/>
              </a:rPr>
              <a:t>coefficient de</a:t>
            </a:r>
            <a:r>
              <a:rPr b="1" spc="45" dirty="0">
                <a:solidFill>
                  <a:srgbClr val="006666"/>
                </a:solidFill>
                <a:latin typeface="Arial"/>
                <a:cs typeface="Arial"/>
              </a:rPr>
              <a:t> </a:t>
            </a:r>
            <a:r>
              <a:rPr b="1" spc="-5" dirty="0">
                <a:solidFill>
                  <a:srgbClr val="006666"/>
                </a:solidFill>
                <a:latin typeface="Arial"/>
                <a:cs typeface="Arial"/>
              </a:rPr>
              <a:t>corrélation.</a:t>
            </a:r>
            <a:endParaRPr dirty="0">
              <a:latin typeface="Arial"/>
              <a:cs typeface="Arial"/>
            </a:endParaRPr>
          </a:p>
          <a:p>
            <a:pPr>
              <a:spcBef>
                <a:spcPts val="15"/>
              </a:spcBef>
            </a:pPr>
            <a:endParaRPr sz="1550" dirty="0">
              <a:latin typeface="Times New Roman"/>
              <a:cs typeface="Times New Roman"/>
            </a:endParaRPr>
          </a:p>
          <a:p>
            <a:pPr marR="887730" algn="ctr">
              <a:spcBef>
                <a:spcPts val="5"/>
              </a:spcBef>
            </a:pPr>
            <a:r>
              <a:rPr sz="2700" b="1" i="1" spc="-15" baseline="-37037" dirty="0">
                <a:latin typeface="Symbol"/>
                <a:cs typeface="Symbol"/>
              </a:rPr>
              <a:t></a:t>
            </a:r>
            <a:r>
              <a:rPr sz="2700" b="1" i="1" spc="-359" baseline="-37037" dirty="0">
                <a:latin typeface="Times New Roman"/>
                <a:cs typeface="Times New Roman"/>
              </a:rPr>
              <a:t> </a:t>
            </a:r>
            <a:r>
              <a:rPr sz="2400" b="1" baseline="-34722" dirty="0">
                <a:latin typeface="Times New Roman"/>
                <a:cs typeface="Times New Roman"/>
              </a:rPr>
              <a:t>xy</a:t>
            </a:r>
            <a:r>
              <a:rPr sz="2400" b="1" spc="-172" baseline="-34722" dirty="0">
                <a:latin typeface="Times New Roman"/>
                <a:cs typeface="Times New Roman"/>
              </a:rPr>
              <a:t> </a:t>
            </a:r>
            <a:r>
              <a:rPr sz="2400" b="1" i="1" spc="7" baseline="-34722" dirty="0">
                <a:latin typeface="Symbol"/>
                <a:cs typeface="Symbol"/>
              </a:rPr>
              <a:t></a:t>
            </a:r>
            <a:r>
              <a:rPr sz="2400" b="1" i="1" spc="22" baseline="-34722" dirty="0">
                <a:latin typeface="Times New Roman"/>
                <a:cs typeface="Times New Roman"/>
              </a:rPr>
              <a:t> </a:t>
            </a:r>
            <a:r>
              <a:rPr sz="2700" b="1" i="1" u="sng" spc="-15" baseline="-4629" dirty="0">
                <a:uFill>
                  <a:solidFill>
                    <a:srgbClr val="000000"/>
                  </a:solidFill>
                </a:uFill>
                <a:latin typeface="Symbol"/>
                <a:cs typeface="Symbol"/>
              </a:rPr>
              <a:t></a:t>
            </a:r>
            <a:r>
              <a:rPr sz="2700" b="1" i="1" u="sng" spc="-359" baseline="-4629" dirty="0">
                <a:uFill>
                  <a:solidFill>
                    <a:srgbClr val="000000"/>
                  </a:solidFill>
                </a:uFill>
                <a:latin typeface="Times New Roman"/>
                <a:cs typeface="Times New Roman"/>
              </a:rPr>
              <a:t> </a:t>
            </a:r>
            <a:r>
              <a:rPr sz="1600" b="1" u="sng" dirty="0">
                <a:uFill>
                  <a:solidFill>
                    <a:srgbClr val="000000"/>
                  </a:solidFill>
                </a:uFill>
                <a:latin typeface="Times New Roman"/>
                <a:cs typeface="Times New Roman"/>
              </a:rPr>
              <a:t>x.</a:t>
            </a:r>
            <a:r>
              <a:rPr sz="2700" b="1" i="1" u="sng" baseline="-4629" dirty="0">
                <a:uFill>
                  <a:solidFill>
                    <a:srgbClr val="000000"/>
                  </a:solidFill>
                </a:uFill>
                <a:latin typeface="Symbol"/>
                <a:cs typeface="Symbol"/>
              </a:rPr>
              <a:t></a:t>
            </a:r>
            <a:r>
              <a:rPr sz="2700" b="1" i="1" u="sng" spc="-359" baseline="-4629" dirty="0">
                <a:uFill>
                  <a:solidFill>
                    <a:srgbClr val="000000"/>
                  </a:solidFill>
                </a:uFill>
                <a:latin typeface="Times New Roman"/>
                <a:cs typeface="Times New Roman"/>
              </a:rPr>
              <a:t> </a:t>
            </a:r>
            <a:r>
              <a:rPr sz="1600" b="1" u="sng" spc="5" dirty="0">
                <a:uFill>
                  <a:solidFill>
                    <a:srgbClr val="000000"/>
                  </a:solidFill>
                </a:uFill>
                <a:latin typeface="Times New Roman"/>
                <a:cs typeface="Times New Roman"/>
              </a:rPr>
              <a:t>y</a:t>
            </a:r>
            <a:endParaRPr sz="1600" dirty="0">
              <a:latin typeface="Times New Roman"/>
              <a:cs typeface="Times New Roman"/>
            </a:endParaRPr>
          </a:p>
        </p:txBody>
      </p:sp>
      <p:sp>
        <p:nvSpPr>
          <p:cNvPr id="17" name="object 17"/>
          <p:cNvSpPr txBox="1"/>
          <p:nvPr/>
        </p:nvSpPr>
        <p:spPr>
          <a:xfrm>
            <a:off x="4128124" y="3657600"/>
            <a:ext cx="3036570" cy="263534"/>
          </a:xfrm>
          <a:prstGeom prst="rect">
            <a:avLst/>
          </a:prstGeom>
        </p:spPr>
        <p:txBody>
          <a:bodyPr vert="horz" wrap="square" lIns="0" tIns="17145" rIns="0" bIns="0" rtlCol="0">
            <a:spAutoFit/>
          </a:bodyPr>
          <a:lstStyle/>
          <a:p>
            <a:pPr marL="12700">
              <a:spcBef>
                <a:spcPts val="135"/>
              </a:spcBef>
              <a:tabLst>
                <a:tab pos="1904364" algn="l"/>
                <a:tab pos="3023235" algn="l"/>
              </a:tabLst>
            </a:pPr>
            <a:r>
              <a:rPr sz="2400" b="1" baseline="-20833" dirty="0">
                <a:latin typeface="Times New Roman"/>
                <a:cs typeface="Times New Roman"/>
              </a:rPr>
              <a:t>r</a:t>
            </a:r>
            <a:r>
              <a:rPr sz="2400" b="1" spc="-15" baseline="-20833" dirty="0">
                <a:latin typeface="Times New Roman"/>
                <a:cs typeface="Times New Roman"/>
              </a:rPr>
              <a:t> </a:t>
            </a:r>
            <a:r>
              <a:rPr sz="2400" b="1" i="1" spc="7" baseline="-20833" dirty="0">
                <a:latin typeface="Symbol"/>
                <a:cs typeface="Symbol"/>
              </a:rPr>
              <a:t></a:t>
            </a:r>
            <a:r>
              <a:rPr lang="fr-FR" sz="2400" b="1" i="1" spc="7" baseline="-20833" dirty="0">
                <a:latin typeface="Symbol"/>
                <a:cs typeface="Symbol"/>
              </a:rPr>
              <a:t>   </a:t>
            </a:r>
            <a:r>
              <a:rPr sz="1600" b="1" i="1" u="sng" spc="5" dirty="0">
                <a:uFill>
                  <a:solidFill>
                    <a:srgbClr val="000000"/>
                  </a:solidFill>
                </a:uFill>
                <a:latin typeface="Symbol"/>
                <a:cs typeface="Symbol"/>
              </a:rPr>
              <a:t></a:t>
            </a:r>
            <a:r>
              <a:rPr lang="fr-FR" sz="1600" b="1" i="1" u="sng" spc="5" dirty="0">
                <a:uFill>
                  <a:solidFill>
                    <a:srgbClr val="000000"/>
                  </a:solidFill>
                </a:uFill>
                <a:latin typeface="Symbol"/>
                <a:cs typeface="Symbol"/>
              </a:rPr>
              <a:t> </a:t>
            </a:r>
            <a:r>
              <a:rPr sz="1600" b="1" u="sng" spc="5" dirty="0">
                <a:uFill>
                  <a:solidFill>
                    <a:srgbClr val="000000"/>
                  </a:solidFill>
                </a:uFill>
                <a:latin typeface="Times New Roman"/>
                <a:cs typeface="Times New Roman"/>
              </a:rPr>
              <a:t>	</a:t>
            </a:r>
            <a:r>
              <a:rPr lang="fr-FR" sz="1600" b="1" u="sng" spc="5" dirty="0">
                <a:uFill>
                  <a:solidFill>
                    <a:srgbClr val="000000"/>
                  </a:solidFill>
                </a:uFill>
                <a:latin typeface="Times New Roman"/>
                <a:cs typeface="Times New Roman"/>
              </a:rPr>
              <a:t>___________</a:t>
            </a:r>
            <a:endParaRPr sz="1600" dirty="0">
              <a:latin typeface="Times New Roman"/>
              <a:cs typeface="Times New Roman"/>
            </a:endParaRPr>
          </a:p>
        </p:txBody>
      </p:sp>
      <p:sp>
        <p:nvSpPr>
          <p:cNvPr id="18" name="object 18"/>
          <p:cNvSpPr txBox="1"/>
          <p:nvPr/>
        </p:nvSpPr>
        <p:spPr>
          <a:xfrm>
            <a:off x="6175992" y="4077311"/>
            <a:ext cx="93980" cy="180819"/>
          </a:xfrm>
          <a:prstGeom prst="rect">
            <a:avLst/>
          </a:prstGeom>
        </p:spPr>
        <p:txBody>
          <a:bodyPr vert="horz" wrap="square" lIns="0" tIns="11430" rIns="0" bIns="0" rtlCol="0">
            <a:spAutoFit/>
          </a:bodyPr>
          <a:lstStyle/>
          <a:p>
            <a:pPr marL="12700">
              <a:spcBef>
                <a:spcPts val="90"/>
              </a:spcBef>
            </a:pPr>
            <a:r>
              <a:rPr sz="1100" b="1" spc="-15" dirty="0">
                <a:latin typeface="Times New Roman"/>
                <a:cs typeface="Times New Roman"/>
              </a:rPr>
              <a:t>2</a:t>
            </a:r>
            <a:endParaRPr sz="1100">
              <a:latin typeface="Times New Roman"/>
              <a:cs typeface="Times New Roman"/>
            </a:endParaRPr>
          </a:p>
        </p:txBody>
      </p:sp>
      <p:sp>
        <p:nvSpPr>
          <p:cNvPr id="19" name="object 19"/>
          <p:cNvSpPr txBox="1"/>
          <p:nvPr/>
        </p:nvSpPr>
        <p:spPr>
          <a:xfrm>
            <a:off x="5182550" y="3948485"/>
            <a:ext cx="1819910" cy="302895"/>
          </a:xfrm>
          <a:prstGeom prst="rect">
            <a:avLst/>
          </a:prstGeom>
        </p:spPr>
        <p:txBody>
          <a:bodyPr vert="horz" wrap="square" lIns="0" tIns="15240" rIns="0" bIns="0" rtlCol="0">
            <a:spAutoFit/>
          </a:bodyPr>
          <a:lstStyle/>
          <a:p>
            <a:pPr marL="12700">
              <a:spcBef>
                <a:spcPts val="120"/>
              </a:spcBef>
              <a:tabLst>
                <a:tab pos="1286510" algn="l"/>
              </a:tabLst>
            </a:pPr>
            <a:r>
              <a:rPr sz="1600" b="1" spc="25" dirty="0">
                <a:latin typeface="Times New Roman"/>
                <a:cs typeface="Times New Roman"/>
              </a:rPr>
              <a:t>(</a:t>
            </a:r>
            <a:r>
              <a:rPr sz="2700" b="1" i="1" spc="37" baseline="-4629" dirty="0">
                <a:latin typeface="Symbol"/>
                <a:cs typeface="Symbol"/>
              </a:rPr>
              <a:t></a:t>
            </a:r>
            <a:r>
              <a:rPr sz="2700" b="1" i="1" spc="-359" baseline="-4629" dirty="0">
                <a:latin typeface="Times New Roman"/>
                <a:cs typeface="Times New Roman"/>
              </a:rPr>
              <a:t> </a:t>
            </a:r>
            <a:r>
              <a:rPr sz="1600" b="1" spc="20" dirty="0">
                <a:latin typeface="Times New Roman"/>
                <a:cs typeface="Times New Roman"/>
              </a:rPr>
              <a:t>x)</a:t>
            </a:r>
            <a:r>
              <a:rPr sz="1650" b="1" spc="30" baseline="42929" dirty="0">
                <a:latin typeface="Times New Roman"/>
                <a:cs typeface="Times New Roman"/>
              </a:rPr>
              <a:t>2	</a:t>
            </a:r>
            <a:r>
              <a:rPr sz="1600" b="1" spc="25" dirty="0">
                <a:latin typeface="Times New Roman"/>
                <a:cs typeface="Times New Roman"/>
              </a:rPr>
              <a:t>(</a:t>
            </a:r>
            <a:r>
              <a:rPr sz="2700" b="1" i="1" spc="37" baseline="-4629" dirty="0">
                <a:latin typeface="Symbol"/>
                <a:cs typeface="Symbol"/>
              </a:rPr>
              <a:t></a:t>
            </a:r>
            <a:r>
              <a:rPr sz="2700" b="1" i="1" spc="-442" baseline="-4629" dirty="0">
                <a:latin typeface="Times New Roman"/>
                <a:cs typeface="Times New Roman"/>
              </a:rPr>
              <a:t> </a:t>
            </a:r>
            <a:r>
              <a:rPr sz="1600" b="1" spc="40" dirty="0">
                <a:latin typeface="Times New Roman"/>
                <a:cs typeface="Times New Roman"/>
              </a:rPr>
              <a:t>y)</a:t>
            </a:r>
            <a:r>
              <a:rPr sz="1650" b="1" spc="60" baseline="42929" dirty="0">
                <a:latin typeface="Times New Roman"/>
                <a:cs typeface="Times New Roman"/>
              </a:rPr>
              <a:t>2</a:t>
            </a:r>
            <a:endParaRPr sz="1650" baseline="42929">
              <a:latin typeface="Times New Roman"/>
              <a:cs typeface="Times New Roman"/>
            </a:endParaRPr>
          </a:p>
        </p:txBody>
      </p:sp>
      <p:sp>
        <p:nvSpPr>
          <p:cNvPr id="20" name="object 20"/>
          <p:cNvSpPr txBox="1"/>
          <p:nvPr/>
        </p:nvSpPr>
        <p:spPr>
          <a:xfrm>
            <a:off x="4901806" y="4077311"/>
            <a:ext cx="93980" cy="180819"/>
          </a:xfrm>
          <a:prstGeom prst="rect">
            <a:avLst/>
          </a:prstGeom>
        </p:spPr>
        <p:txBody>
          <a:bodyPr vert="horz" wrap="square" lIns="0" tIns="11430" rIns="0" bIns="0" rtlCol="0">
            <a:spAutoFit/>
          </a:bodyPr>
          <a:lstStyle/>
          <a:p>
            <a:pPr marL="12700">
              <a:spcBef>
                <a:spcPts val="90"/>
              </a:spcBef>
            </a:pPr>
            <a:r>
              <a:rPr sz="1100" b="1" spc="-15" dirty="0">
                <a:latin typeface="Times New Roman"/>
                <a:cs typeface="Times New Roman"/>
              </a:rPr>
              <a:t>2</a:t>
            </a:r>
            <a:endParaRPr sz="1100">
              <a:latin typeface="Times New Roman"/>
              <a:cs typeface="Times New Roman"/>
            </a:endParaRPr>
          </a:p>
        </p:txBody>
      </p:sp>
      <p:graphicFrame>
        <p:nvGraphicFramePr>
          <p:cNvPr id="21" name="object 21"/>
          <p:cNvGraphicFramePr>
            <a:graphicFrameLocks noGrp="1"/>
          </p:cNvGraphicFramePr>
          <p:nvPr/>
        </p:nvGraphicFramePr>
        <p:xfrm>
          <a:off x="2192338" y="4710112"/>
          <a:ext cx="7567293" cy="782700"/>
        </p:xfrm>
        <a:graphic>
          <a:graphicData uri="http://schemas.openxmlformats.org/drawingml/2006/table">
            <a:tbl>
              <a:tblPr firstRow="1" bandRow="1">
                <a:tableStyleId>{2D5ABB26-0587-4C30-8999-92F81FD0307C}</a:tableStyleId>
              </a:tblPr>
              <a:tblGrid>
                <a:gridCol w="1079500">
                  <a:extLst>
                    <a:ext uri="{9D8B030D-6E8A-4147-A177-3AD203B41FA5}">
                      <a16:colId xmlns:a16="http://schemas.microsoft.com/office/drawing/2014/main" val="20000"/>
                    </a:ext>
                  </a:extLst>
                </a:gridCol>
                <a:gridCol w="649605">
                  <a:extLst>
                    <a:ext uri="{9D8B030D-6E8A-4147-A177-3AD203B41FA5}">
                      <a16:colId xmlns:a16="http://schemas.microsoft.com/office/drawing/2014/main" val="20001"/>
                    </a:ext>
                  </a:extLst>
                </a:gridCol>
                <a:gridCol w="598805">
                  <a:extLst>
                    <a:ext uri="{9D8B030D-6E8A-4147-A177-3AD203B41FA5}">
                      <a16:colId xmlns:a16="http://schemas.microsoft.com/office/drawing/2014/main" val="20002"/>
                    </a:ext>
                  </a:extLst>
                </a:gridCol>
                <a:gridCol w="626110">
                  <a:extLst>
                    <a:ext uri="{9D8B030D-6E8A-4147-A177-3AD203B41FA5}">
                      <a16:colId xmlns:a16="http://schemas.microsoft.com/office/drawing/2014/main" val="20003"/>
                    </a:ext>
                  </a:extLst>
                </a:gridCol>
                <a:gridCol w="648335">
                  <a:extLst>
                    <a:ext uri="{9D8B030D-6E8A-4147-A177-3AD203B41FA5}">
                      <a16:colId xmlns:a16="http://schemas.microsoft.com/office/drawing/2014/main" val="20004"/>
                    </a:ext>
                  </a:extLst>
                </a:gridCol>
                <a:gridCol w="648335">
                  <a:extLst>
                    <a:ext uri="{9D8B030D-6E8A-4147-A177-3AD203B41FA5}">
                      <a16:colId xmlns:a16="http://schemas.microsoft.com/office/drawing/2014/main" val="20005"/>
                    </a:ext>
                  </a:extLst>
                </a:gridCol>
                <a:gridCol w="648335">
                  <a:extLst>
                    <a:ext uri="{9D8B030D-6E8A-4147-A177-3AD203B41FA5}">
                      <a16:colId xmlns:a16="http://schemas.microsoft.com/office/drawing/2014/main" val="20006"/>
                    </a:ext>
                  </a:extLst>
                </a:gridCol>
                <a:gridCol w="721360">
                  <a:extLst>
                    <a:ext uri="{9D8B030D-6E8A-4147-A177-3AD203B41FA5}">
                      <a16:colId xmlns:a16="http://schemas.microsoft.com/office/drawing/2014/main" val="20007"/>
                    </a:ext>
                  </a:extLst>
                </a:gridCol>
                <a:gridCol w="648335">
                  <a:extLst>
                    <a:ext uri="{9D8B030D-6E8A-4147-A177-3AD203B41FA5}">
                      <a16:colId xmlns:a16="http://schemas.microsoft.com/office/drawing/2014/main" val="20008"/>
                    </a:ext>
                  </a:extLst>
                </a:gridCol>
                <a:gridCol w="650239">
                  <a:extLst>
                    <a:ext uri="{9D8B030D-6E8A-4147-A177-3AD203B41FA5}">
                      <a16:colId xmlns:a16="http://schemas.microsoft.com/office/drawing/2014/main" val="20009"/>
                    </a:ext>
                  </a:extLst>
                </a:gridCol>
                <a:gridCol w="648334">
                  <a:extLst>
                    <a:ext uri="{9D8B030D-6E8A-4147-A177-3AD203B41FA5}">
                      <a16:colId xmlns:a16="http://schemas.microsoft.com/office/drawing/2014/main" val="20010"/>
                    </a:ext>
                  </a:extLst>
                </a:gridCol>
              </a:tblGrid>
              <a:tr h="381000">
                <a:tc>
                  <a:txBody>
                    <a:bodyPr/>
                    <a:lstStyle/>
                    <a:p>
                      <a:pPr marL="91440">
                        <a:lnSpc>
                          <a:spcPct val="100000"/>
                        </a:lnSpc>
                        <a:spcBef>
                          <a:spcPts val="350"/>
                        </a:spcBef>
                      </a:pPr>
                      <a:r>
                        <a:rPr sz="1900" spc="-5" dirty="0">
                          <a:latin typeface="Verdana"/>
                          <a:cs typeface="Verdana"/>
                        </a:rPr>
                        <a:t>X</a:t>
                      </a:r>
                      <a:r>
                        <a:rPr sz="1900" spc="-35" dirty="0">
                          <a:latin typeface="Verdana"/>
                          <a:cs typeface="Verdana"/>
                        </a:rPr>
                        <a:t> </a:t>
                      </a:r>
                      <a:r>
                        <a:rPr sz="1900" spc="-5" dirty="0">
                          <a:latin typeface="Verdana"/>
                          <a:cs typeface="Verdana"/>
                        </a:rPr>
                        <a:t>âges</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R="165100" algn="r">
                        <a:lnSpc>
                          <a:spcPct val="100000"/>
                        </a:lnSpc>
                        <a:spcBef>
                          <a:spcPts val="350"/>
                        </a:spcBef>
                      </a:pPr>
                      <a:r>
                        <a:rPr sz="1900" spc="-10" dirty="0">
                          <a:latin typeface="Verdana"/>
                          <a:cs typeface="Verdana"/>
                        </a:rPr>
                        <a:t>30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46685">
                        <a:lnSpc>
                          <a:spcPct val="100000"/>
                        </a:lnSpc>
                        <a:spcBef>
                          <a:spcPts val="350"/>
                        </a:spcBef>
                      </a:pPr>
                      <a:r>
                        <a:rPr sz="1900" spc="-10" dirty="0">
                          <a:latin typeface="Verdana"/>
                          <a:cs typeface="Verdana"/>
                        </a:rPr>
                        <a:t>60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40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900" spc="-15" dirty="0">
                          <a:latin typeface="Verdana"/>
                          <a:cs typeface="Verdana"/>
                        </a:rPr>
                        <a:t>20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50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30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40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900" spc="-15" dirty="0">
                          <a:latin typeface="Verdana"/>
                          <a:cs typeface="Verdana"/>
                        </a:rPr>
                        <a:t>20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0"/>
                        </a:spcBef>
                      </a:pPr>
                      <a:r>
                        <a:rPr sz="1900" spc="-15" dirty="0">
                          <a:latin typeface="Verdana"/>
                          <a:cs typeface="Verdana"/>
                        </a:rPr>
                        <a:t>70</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1900" spc="-15" dirty="0">
                          <a:latin typeface="Verdana"/>
                          <a:cs typeface="Verdana"/>
                        </a:rPr>
                        <a:t>60</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401700">
                <a:tc>
                  <a:txBody>
                    <a:bodyPr/>
                    <a:lstStyle/>
                    <a:p>
                      <a:pPr marL="91440">
                        <a:lnSpc>
                          <a:spcPct val="100000"/>
                        </a:lnSpc>
                        <a:spcBef>
                          <a:spcPts val="355"/>
                        </a:spcBef>
                      </a:pPr>
                      <a:r>
                        <a:rPr sz="1900" spc="-5" dirty="0">
                          <a:latin typeface="Verdana"/>
                          <a:cs typeface="Verdana"/>
                        </a:rPr>
                        <a:t>Y</a:t>
                      </a:r>
                      <a:r>
                        <a:rPr sz="1900" spc="-30" dirty="0">
                          <a:latin typeface="Verdana"/>
                          <a:cs typeface="Verdana"/>
                        </a:rPr>
                        <a:t> </a:t>
                      </a:r>
                      <a:r>
                        <a:rPr sz="1900" spc="-5" dirty="0">
                          <a:latin typeface="Verdana"/>
                          <a:cs typeface="Verdana"/>
                        </a:rPr>
                        <a:t>chol</a:t>
                      </a:r>
                      <a:endParaRPr sz="19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R="120650" algn="r">
                        <a:lnSpc>
                          <a:spcPct val="100000"/>
                        </a:lnSpc>
                        <a:spcBef>
                          <a:spcPts val="355"/>
                        </a:spcBef>
                      </a:pPr>
                      <a:r>
                        <a:rPr sz="1900" spc="-10" dirty="0">
                          <a:latin typeface="Verdana"/>
                          <a:cs typeface="Verdana"/>
                        </a:rPr>
                        <a:t>1,6</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02870">
                        <a:lnSpc>
                          <a:spcPct val="100000"/>
                        </a:lnSpc>
                        <a:spcBef>
                          <a:spcPts val="355"/>
                        </a:spcBef>
                      </a:pPr>
                      <a:r>
                        <a:rPr sz="1900" spc="-15" dirty="0">
                          <a:latin typeface="Verdana"/>
                          <a:cs typeface="Verdana"/>
                        </a:rPr>
                        <a:t>2,5</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900" spc="-15" dirty="0">
                          <a:latin typeface="Verdana"/>
                          <a:cs typeface="Verdana"/>
                        </a:rPr>
                        <a:t>2,2</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900" spc="-15" dirty="0">
                          <a:latin typeface="Verdana"/>
                          <a:cs typeface="Verdana"/>
                        </a:rPr>
                        <a:t>1,4</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900" spc="-15" dirty="0">
                          <a:latin typeface="Verdana"/>
                          <a:cs typeface="Verdana"/>
                        </a:rPr>
                        <a:t>2,7</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900" spc="-15" dirty="0">
                          <a:latin typeface="Verdana"/>
                          <a:cs typeface="Verdana"/>
                        </a:rPr>
                        <a:t>1,8</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900" spc="-10" dirty="0">
                          <a:latin typeface="Verdana"/>
                          <a:cs typeface="Verdana"/>
                        </a:rPr>
                        <a:t>2,1</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900" spc="-10" dirty="0">
                          <a:latin typeface="Verdana"/>
                          <a:cs typeface="Verdana"/>
                        </a:rPr>
                        <a:t>1,5</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900" spc="-15" dirty="0">
                          <a:latin typeface="Verdana"/>
                          <a:cs typeface="Verdana"/>
                        </a:rPr>
                        <a:t>2,8</a:t>
                      </a:r>
                      <a:endParaRPr sz="1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900" spc="-15" dirty="0">
                          <a:latin typeface="Verdana"/>
                          <a:cs typeface="Verdana"/>
                        </a:rPr>
                        <a:t>2,6</a:t>
                      </a:r>
                      <a:endParaRPr sz="19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23" name="object 23"/>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24" name="object 24"/>
          <p:cNvSpPr txBox="1"/>
          <p:nvPr/>
        </p:nvSpPr>
        <p:spPr>
          <a:xfrm>
            <a:off x="7768591" y="400049"/>
            <a:ext cx="1106805" cy="258404"/>
          </a:xfrm>
          <a:prstGeom prst="rect">
            <a:avLst/>
          </a:prstGeom>
        </p:spPr>
        <p:txBody>
          <a:bodyPr vert="horz" wrap="square" lIns="0" tIns="12065" rIns="0" bIns="0" rtlCol="0">
            <a:spAutoFit/>
          </a:bodyPr>
          <a:lstStyle/>
          <a:p>
            <a:pPr marL="12700">
              <a:spcBef>
                <a:spcPts val="95"/>
              </a:spcBef>
            </a:pPr>
            <a:r>
              <a:rPr sz="1600" b="1" spc="-5" dirty="0">
                <a:solidFill>
                  <a:srgbClr val="006666"/>
                </a:solidFill>
                <a:latin typeface="Arial"/>
                <a:cs typeface="Arial"/>
              </a:rPr>
              <a:t>Corrélation</a:t>
            </a:r>
            <a:endParaRPr sz="1600">
              <a:latin typeface="Arial"/>
              <a:cs typeface="Arial"/>
            </a:endParaRPr>
          </a:p>
        </p:txBody>
      </p:sp>
      <p:sp>
        <p:nvSpPr>
          <p:cNvPr id="26" name="object 17">
            <a:extLst>
              <a:ext uri="{FF2B5EF4-FFF2-40B4-BE49-F238E27FC236}">
                <a16:creationId xmlns:a16="http://schemas.microsoft.com/office/drawing/2014/main" id="{F42367A2-CD18-4944-BE55-BF47C30280D9}"/>
              </a:ext>
            </a:extLst>
          </p:cNvPr>
          <p:cNvSpPr txBox="1"/>
          <p:nvPr/>
        </p:nvSpPr>
        <p:spPr>
          <a:xfrm flipH="1">
            <a:off x="6019800" y="3489750"/>
            <a:ext cx="1085332" cy="386644"/>
          </a:xfrm>
          <a:prstGeom prst="rect">
            <a:avLst/>
          </a:prstGeom>
        </p:spPr>
        <p:txBody>
          <a:bodyPr vert="horz" wrap="square" lIns="0" tIns="17145" rIns="0" bIns="0" rtlCol="0">
            <a:spAutoFit/>
          </a:bodyPr>
          <a:lstStyle/>
          <a:p>
            <a:pPr marL="12700">
              <a:spcBef>
                <a:spcPts val="135"/>
              </a:spcBef>
              <a:tabLst>
                <a:tab pos="1904364" algn="l"/>
                <a:tab pos="3023235" algn="l"/>
              </a:tabLst>
            </a:pPr>
            <a:r>
              <a:rPr lang="fr-FR" sz="2400" b="1" baseline="-20833" dirty="0">
                <a:latin typeface="Times New Roman"/>
                <a:cs typeface="Times New Roman"/>
              </a:rPr>
              <a:t>n</a:t>
            </a:r>
            <a:endParaRPr sz="1600" dirty="0">
              <a:latin typeface="Times New Roman"/>
              <a:cs typeface="Times New Roman"/>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r>
              <a:rPr sz="2000" b="1" dirty="0">
                <a:solidFill>
                  <a:srgbClr val="FFFFFF"/>
                </a:solidFill>
                <a:latin typeface="Arial"/>
                <a:cs typeface="Arial"/>
              </a:rPr>
              <a:t>5</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429967" y="1015746"/>
            <a:ext cx="4596130" cy="1259840"/>
          </a:xfrm>
          <a:prstGeom prst="rect">
            <a:avLst/>
          </a:prstGeom>
        </p:spPr>
        <p:txBody>
          <a:bodyPr vert="horz" wrap="square" lIns="0" tIns="149860" rIns="0" bIns="0" rtlCol="0">
            <a:spAutoFit/>
          </a:bodyPr>
          <a:lstStyle/>
          <a:p>
            <a:pPr marL="12700">
              <a:spcBef>
                <a:spcPts val="1180"/>
              </a:spcBef>
              <a:tabLst>
                <a:tab pos="215265" algn="l"/>
              </a:tabLst>
            </a:pPr>
            <a:r>
              <a:rPr dirty="0">
                <a:solidFill>
                  <a:srgbClr val="006666"/>
                </a:solidFill>
                <a:latin typeface="Arial"/>
                <a:cs typeface="Arial"/>
              </a:rPr>
              <a:t>r	</a:t>
            </a:r>
            <a:r>
              <a:rPr spc="-5" dirty="0">
                <a:solidFill>
                  <a:srgbClr val="006666"/>
                </a:solidFill>
                <a:latin typeface="Arial"/>
                <a:cs typeface="Arial"/>
              </a:rPr>
              <a:t>calculé </a:t>
            </a:r>
            <a:r>
              <a:rPr dirty="0">
                <a:solidFill>
                  <a:srgbClr val="006666"/>
                </a:solidFill>
                <a:latin typeface="Arial"/>
                <a:cs typeface="Arial"/>
              </a:rPr>
              <a:t>=</a:t>
            </a:r>
            <a:r>
              <a:rPr spc="15" dirty="0">
                <a:solidFill>
                  <a:srgbClr val="006666"/>
                </a:solidFill>
                <a:latin typeface="Arial"/>
                <a:cs typeface="Arial"/>
              </a:rPr>
              <a:t> </a:t>
            </a:r>
            <a:r>
              <a:rPr spc="-5" dirty="0">
                <a:solidFill>
                  <a:srgbClr val="006666"/>
                </a:solidFill>
                <a:latin typeface="Arial"/>
                <a:cs typeface="Arial"/>
              </a:rPr>
              <a:t>0,955</a:t>
            </a:r>
            <a:endParaRPr>
              <a:latin typeface="Arial"/>
              <a:cs typeface="Arial"/>
            </a:endParaRPr>
          </a:p>
          <a:p>
            <a:pPr marL="12700">
              <a:spcBef>
                <a:spcPts val="1080"/>
              </a:spcBef>
            </a:pPr>
            <a:r>
              <a:rPr dirty="0">
                <a:solidFill>
                  <a:srgbClr val="006666"/>
                </a:solidFill>
                <a:latin typeface="Arial"/>
                <a:cs typeface="Arial"/>
              </a:rPr>
              <a:t>r </a:t>
            </a:r>
            <a:r>
              <a:rPr spc="-5" dirty="0">
                <a:solidFill>
                  <a:srgbClr val="006666"/>
                </a:solidFill>
                <a:latin typeface="Arial"/>
                <a:cs typeface="Arial"/>
              </a:rPr>
              <a:t>théorique </a:t>
            </a:r>
            <a:r>
              <a:rPr dirty="0">
                <a:solidFill>
                  <a:srgbClr val="006666"/>
                </a:solidFill>
                <a:latin typeface="Arial"/>
                <a:cs typeface="Arial"/>
              </a:rPr>
              <a:t>(</a:t>
            </a:r>
            <a:r>
              <a:rPr i="1" dirty="0">
                <a:solidFill>
                  <a:srgbClr val="006666"/>
                </a:solidFill>
                <a:latin typeface="Symbol"/>
                <a:cs typeface="Symbol"/>
              </a:rPr>
              <a:t></a:t>
            </a:r>
            <a:r>
              <a:rPr i="1" dirty="0">
                <a:solidFill>
                  <a:srgbClr val="006666"/>
                </a:solidFill>
                <a:latin typeface="Times New Roman"/>
                <a:cs typeface="Times New Roman"/>
              </a:rPr>
              <a:t> </a:t>
            </a:r>
            <a:r>
              <a:rPr dirty="0">
                <a:solidFill>
                  <a:srgbClr val="006666"/>
                </a:solidFill>
                <a:latin typeface="Arial"/>
                <a:cs typeface="Arial"/>
              </a:rPr>
              <a:t>= </a:t>
            </a:r>
            <a:r>
              <a:rPr spc="-5" dirty="0">
                <a:solidFill>
                  <a:srgbClr val="006666"/>
                </a:solidFill>
                <a:latin typeface="Arial"/>
                <a:cs typeface="Arial"/>
              </a:rPr>
              <a:t>1%) avec 10-2 </a:t>
            </a:r>
            <a:r>
              <a:rPr dirty="0">
                <a:solidFill>
                  <a:srgbClr val="006666"/>
                </a:solidFill>
                <a:latin typeface="Arial"/>
                <a:cs typeface="Arial"/>
              </a:rPr>
              <a:t>= </a:t>
            </a:r>
            <a:r>
              <a:rPr spc="-5" dirty="0">
                <a:solidFill>
                  <a:srgbClr val="006666"/>
                </a:solidFill>
                <a:latin typeface="Arial"/>
                <a:cs typeface="Arial"/>
              </a:rPr>
              <a:t>8 ddl </a:t>
            </a:r>
            <a:r>
              <a:rPr dirty="0">
                <a:solidFill>
                  <a:srgbClr val="006666"/>
                </a:solidFill>
                <a:latin typeface="Arial"/>
                <a:cs typeface="Arial"/>
              </a:rPr>
              <a:t>=</a:t>
            </a:r>
            <a:r>
              <a:rPr spc="65" dirty="0">
                <a:solidFill>
                  <a:srgbClr val="006666"/>
                </a:solidFill>
                <a:latin typeface="Arial"/>
                <a:cs typeface="Arial"/>
              </a:rPr>
              <a:t> </a:t>
            </a:r>
            <a:r>
              <a:rPr spc="-5" dirty="0">
                <a:solidFill>
                  <a:srgbClr val="006666"/>
                </a:solidFill>
                <a:latin typeface="Arial"/>
                <a:cs typeface="Arial"/>
              </a:rPr>
              <a:t>0,76</a:t>
            </a:r>
            <a:endParaRPr>
              <a:latin typeface="Arial"/>
              <a:cs typeface="Arial"/>
            </a:endParaRPr>
          </a:p>
          <a:p>
            <a:pPr marL="1466850">
              <a:spcBef>
                <a:spcPts val="1080"/>
              </a:spcBef>
            </a:pPr>
            <a:r>
              <a:rPr dirty="0">
                <a:solidFill>
                  <a:srgbClr val="006666"/>
                </a:solidFill>
                <a:latin typeface="Arial"/>
                <a:cs typeface="Arial"/>
              </a:rPr>
              <a:t>r </a:t>
            </a:r>
            <a:r>
              <a:rPr spc="-5" dirty="0">
                <a:solidFill>
                  <a:srgbClr val="006666"/>
                </a:solidFill>
                <a:latin typeface="Arial"/>
                <a:cs typeface="Arial"/>
              </a:rPr>
              <a:t>calculé </a:t>
            </a:r>
            <a:r>
              <a:rPr dirty="0">
                <a:solidFill>
                  <a:srgbClr val="006666"/>
                </a:solidFill>
                <a:latin typeface="Arial"/>
                <a:cs typeface="Arial"/>
              </a:rPr>
              <a:t>&gt; r</a:t>
            </a:r>
            <a:r>
              <a:rPr spc="-5" dirty="0">
                <a:solidFill>
                  <a:srgbClr val="006666"/>
                </a:solidFill>
                <a:latin typeface="Arial"/>
                <a:cs typeface="Arial"/>
              </a:rPr>
              <a:t> théorique</a:t>
            </a:r>
            <a:endParaRPr>
              <a:latin typeface="Arial"/>
              <a:cs typeface="Arial"/>
            </a:endParaRPr>
          </a:p>
        </p:txBody>
      </p:sp>
      <p:sp>
        <p:nvSpPr>
          <p:cNvPr id="8" name="object 8"/>
          <p:cNvSpPr txBox="1"/>
          <p:nvPr/>
        </p:nvSpPr>
        <p:spPr>
          <a:xfrm>
            <a:off x="7542403" y="1975865"/>
            <a:ext cx="1270000" cy="299720"/>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Rejet </a:t>
            </a:r>
            <a:r>
              <a:rPr b="1" dirty="0">
                <a:solidFill>
                  <a:srgbClr val="006666"/>
                </a:solidFill>
                <a:latin typeface="Arial"/>
                <a:cs typeface="Arial"/>
              </a:rPr>
              <a:t>de</a:t>
            </a:r>
            <a:r>
              <a:rPr b="1" spc="-60" dirty="0">
                <a:solidFill>
                  <a:srgbClr val="006666"/>
                </a:solidFill>
                <a:latin typeface="Arial"/>
                <a:cs typeface="Arial"/>
              </a:rPr>
              <a:t> </a:t>
            </a:r>
            <a:r>
              <a:rPr b="1" spc="-5" dirty="0">
                <a:solidFill>
                  <a:srgbClr val="006666"/>
                </a:solidFill>
                <a:latin typeface="Arial"/>
                <a:cs typeface="Arial"/>
              </a:rPr>
              <a:t>H0</a:t>
            </a:r>
            <a:endParaRPr>
              <a:latin typeface="Arial"/>
              <a:cs typeface="Arial"/>
            </a:endParaRPr>
          </a:p>
        </p:txBody>
      </p:sp>
      <p:sp>
        <p:nvSpPr>
          <p:cNvPr id="9" name="object 9"/>
          <p:cNvSpPr txBox="1"/>
          <p:nvPr/>
        </p:nvSpPr>
        <p:spPr>
          <a:xfrm>
            <a:off x="2429968" y="2387346"/>
            <a:ext cx="7794625" cy="299720"/>
          </a:xfrm>
          <a:prstGeom prst="rect">
            <a:avLst/>
          </a:prstGeom>
        </p:spPr>
        <p:txBody>
          <a:bodyPr vert="horz" wrap="square" lIns="0" tIns="12700" rIns="0" bIns="0" rtlCol="0">
            <a:spAutoFit/>
          </a:bodyPr>
          <a:lstStyle/>
          <a:p>
            <a:pPr marL="12700">
              <a:spcBef>
                <a:spcPts val="100"/>
              </a:spcBef>
            </a:pPr>
            <a:r>
              <a:rPr dirty="0">
                <a:solidFill>
                  <a:srgbClr val="006666"/>
                </a:solidFill>
                <a:latin typeface="Arial"/>
                <a:cs typeface="Arial"/>
              </a:rPr>
              <a:t>Il </a:t>
            </a:r>
            <a:r>
              <a:rPr spc="-5" dirty="0">
                <a:solidFill>
                  <a:srgbClr val="006666"/>
                </a:solidFill>
                <a:latin typeface="Arial"/>
                <a:cs typeface="Arial"/>
              </a:rPr>
              <a:t>existe une relation significative </a:t>
            </a:r>
            <a:r>
              <a:rPr dirty="0">
                <a:solidFill>
                  <a:srgbClr val="006666"/>
                </a:solidFill>
                <a:latin typeface="Arial"/>
                <a:cs typeface="Arial"/>
              </a:rPr>
              <a:t>(</a:t>
            </a:r>
            <a:r>
              <a:rPr i="1" dirty="0">
                <a:solidFill>
                  <a:srgbClr val="006666"/>
                </a:solidFill>
                <a:latin typeface="Symbol"/>
                <a:cs typeface="Symbol"/>
              </a:rPr>
              <a:t></a:t>
            </a:r>
            <a:r>
              <a:rPr dirty="0">
                <a:solidFill>
                  <a:srgbClr val="006666"/>
                </a:solidFill>
                <a:latin typeface="Arial"/>
                <a:cs typeface="Arial"/>
              </a:rPr>
              <a:t>= </a:t>
            </a:r>
            <a:r>
              <a:rPr spc="-5" dirty="0">
                <a:solidFill>
                  <a:srgbClr val="006666"/>
                </a:solidFill>
                <a:latin typeface="Arial"/>
                <a:cs typeface="Arial"/>
              </a:rPr>
              <a:t>1%) entre l’âge et le taux de</a:t>
            </a:r>
            <a:r>
              <a:rPr spc="114" dirty="0">
                <a:solidFill>
                  <a:srgbClr val="006666"/>
                </a:solidFill>
                <a:latin typeface="Arial"/>
                <a:cs typeface="Arial"/>
              </a:rPr>
              <a:t> </a:t>
            </a:r>
            <a:r>
              <a:rPr spc="-5" dirty="0">
                <a:solidFill>
                  <a:srgbClr val="006666"/>
                </a:solidFill>
                <a:latin typeface="Arial"/>
                <a:cs typeface="Arial"/>
              </a:rPr>
              <a:t>cholestérol</a:t>
            </a:r>
            <a:endParaRPr>
              <a:latin typeface="Arial"/>
              <a:cs typeface="Arial"/>
            </a:endParaRPr>
          </a:p>
        </p:txBody>
      </p:sp>
      <p:sp>
        <p:nvSpPr>
          <p:cNvPr id="10" name="object 10"/>
          <p:cNvSpPr/>
          <p:nvPr/>
        </p:nvSpPr>
        <p:spPr>
          <a:xfrm>
            <a:off x="2176490" y="2964099"/>
            <a:ext cx="5022850" cy="2966720"/>
          </a:xfrm>
          <a:custGeom>
            <a:avLst/>
            <a:gdLst/>
            <a:ahLst/>
            <a:cxnLst/>
            <a:rect l="l" t="t" r="r" b="b"/>
            <a:pathLst>
              <a:path w="5022850" h="2966720">
                <a:moveTo>
                  <a:pt x="0" y="2966592"/>
                </a:moveTo>
                <a:lnTo>
                  <a:pt x="5022495" y="2966592"/>
                </a:lnTo>
                <a:lnTo>
                  <a:pt x="5022495" y="0"/>
                </a:lnTo>
                <a:lnTo>
                  <a:pt x="0" y="0"/>
                </a:lnTo>
                <a:lnTo>
                  <a:pt x="0" y="2966592"/>
                </a:lnTo>
                <a:close/>
              </a:path>
            </a:pathLst>
          </a:custGeom>
          <a:solidFill>
            <a:srgbClr val="FFFFFF"/>
          </a:solidFill>
        </p:spPr>
        <p:txBody>
          <a:bodyPr wrap="square" lIns="0" tIns="0" rIns="0" bIns="0" rtlCol="0"/>
          <a:lstStyle/>
          <a:p>
            <a:endParaRPr/>
          </a:p>
        </p:txBody>
      </p:sp>
      <p:sp>
        <p:nvSpPr>
          <p:cNvPr id="11" name="object 11"/>
          <p:cNvSpPr/>
          <p:nvPr/>
        </p:nvSpPr>
        <p:spPr>
          <a:xfrm>
            <a:off x="2176490" y="2964099"/>
            <a:ext cx="5022850" cy="2966720"/>
          </a:xfrm>
          <a:custGeom>
            <a:avLst/>
            <a:gdLst/>
            <a:ahLst/>
            <a:cxnLst/>
            <a:rect l="l" t="t" r="r" b="b"/>
            <a:pathLst>
              <a:path w="5022850" h="2966720">
                <a:moveTo>
                  <a:pt x="0" y="2966592"/>
                </a:moveTo>
                <a:lnTo>
                  <a:pt x="5022495" y="2966592"/>
                </a:lnTo>
                <a:lnTo>
                  <a:pt x="5022495" y="0"/>
                </a:lnTo>
                <a:lnTo>
                  <a:pt x="0" y="0"/>
                </a:lnTo>
                <a:lnTo>
                  <a:pt x="0" y="2966592"/>
                </a:lnTo>
                <a:close/>
              </a:path>
            </a:pathLst>
          </a:custGeom>
          <a:ln w="8064">
            <a:solidFill>
              <a:srgbClr val="000000"/>
            </a:solidFill>
          </a:ln>
        </p:spPr>
        <p:txBody>
          <a:bodyPr wrap="square" lIns="0" tIns="0" rIns="0" bIns="0" rtlCol="0"/>
          <a:lstStyle/>
          <a:p>
            <a:endParaRPr/>
          </a:p>
        </p:txBody>
      </p:sp>
      <p:sp>
        <p:nvSpPr>
          <p:cNvPr id="12" name="object 12"/>
          <p:cNvSpPr/>
          <p:nvPr/>
        </p:nvSpPr>
        <p:spPr>
          <a:xfrm>
            <a:off x="2697739" y="3132499"/>
            <a:ext cx="4352290" cy="2277110"/>
          </a:xfrm>
          <a:custGeom>
            <a:avLst/>
            <a:gdLst/>
            <a:ahLst/>
            <a:cxnLst/>
            <a:rect l="l" t="t" r="r" b="b"/>
            <a:pathLst>
              <a:path w="4352290" h="2277110">
                <a:moveTo>
                  <a:pt x="0" y="2277105"/>
                </a:moveTo>
                <a:lnTo>
                  <a:pt x="4352278" y="2277105"/>
                </a:lnTo>
                <a:lnTo>
                  <a:pt x="4352278" y="0"/>
                </a:lnTo>
                <a:lnTo>
                  <a:pt x="0" y="0"/>
                </a:lnTo>
                <a:lnTo>
                  <a:pt x="0" y="2277105"/>
                </a:lnTo>
                <a:close/>
              </a:path>
            </a:pathLst>
          </a:custGeom>
          <a:solidFill>
            <a:srgbClr val="C0C0C0"/>
          </a:solidFill>
        </p:spPr>
        <p:txBody>
          <a:bodyPr wrap="square" lIns="0" tIns="0" rIns="0" bIns="0" rtlCol="0"/>
          <a:lstStyle/>
          <a:p>
            <a:endParaRPr/>
          </a:p>
        </p:txBody>
      </p:sp>
      <p:sp>
        <p:nvSpPr>
          <p:cNvPr id="13" name="object 13"/>
          <p:cNvSpPr/>
          <p:nvPr/>
        </p:nvSpPr>
        <p:spPr>
          <a:xfrm>
            <a:off x="2701871" y="5036716"/>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4" name="object 14"/>
          <p:cNvSpPr/>
          <p:nvPr/>
        </p:nvSpPr>
        <p:spPr>
          <a:xfrm>
            <a:off x="2701871" y="4651853"/>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5" name="object 15"/>
          <p:cNvSpPr/>
          <p:nvPr/>
        </p:nvSpPr>
        <p:spPr>
          <a:xfrm>
            <a:off x="2701871" y="4274965"/>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6" name="object 16"/>
          <p:cNvSpPr/>
          <p:nvPr/>
        </p:nvSpPr>
        <p:spPr>
          <a:xfrm>
            <a:off x="2701871" y="3898291"/>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7" name="object 17"/>
          <p:cNvSpPr/>
          <p:nvPr/>
        </p:nvSpPr>
        <p:spPr>
          <a:xfrm>
            <a:off x="2701871" y="3513406"/>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8" name="object 18"/>
          <p:cNvSpPr/>
          <p:nvPr/>
        </p:nvSpPr>
        <p:spPr>
          <a:xfrm>
            <a:off x="2701871" y="3136519"/>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19" name="object 19"/>
          <p:cNvSpPr/>
          <p:nvPr/>
        </p:nvSpPr>
        <p:spPr>
          <a:xfrm>
            <a:off x="2701871" y="3136519"/>
            <a:ext cx="4344035" cy="0"/>
          </a:xfrm>
          <a:custGeom>
            <a:avLst/>
            <a:gdLst/>
            <a:ahLst/>
            <a:cxnLst/>
            <a:rect l="l" t="t" r="r" b="b"/>
            <a:pathLst>
              <a:path w="4344035">
                <a:moveTo>
                  <a:pt x="0" y="0"/>
                </a:moveTo>
                <a:lnTo>
                  <a:pt x="4344017" y="0"/>
                </a:lnTo>
              </a:path>
            </a:pathLst>
          </a:custGeom>
          <a:ln w="7996">
            <a:solidFill>
              <a:srgbClr val="808080"/>
            </a:solidFill>
          </a:ln>
        </p:spPr>
        <p:txBody>
          <a:bodyPr wrap="square" lIns="0" tIns="0" rIns="0" bIns="0" rtlCol="0"/>
          <a:lstStyle/>
          <a:p>
            <a:endParaRPr/>
          </a:p>
        </p:txBody>
      </p:sp>
      <p:sp>
        <p:nvSpPr>
          <p:cNvPr id="20" name="object 20"/>
          <p:cNvSpPr/>
          <p:nvPr/>
        </p:nvSpPr>
        <p:spPr>
          <a:xfrm>
            <a:off x="7054148" y="3136519"/>
            <a:ext cx="0" cy="2269490"/>
          </a:xfrm>
          <a:custGeom>
            <a:avLst/>
            <a:gdLst/>
            <a:ahLst/>
            <a:cxnLst/>
            <a:rect l="l" t="t" r="r" b="b"/>
            <a:pathLst>
              <a:path h="2269490">
                <a:moveTo>
                  <a:pt x="0" y="0"/>
                </a:moveTo>
                <a:lnTo>
                  <a:pt x="0" y="2269088"/>
                </a:lnTo>
              </a:path>
            </a:pathLst>
          </a:custGeom>
          <a:ln w="8260">
            <a:solidFill>
              <a:srgbClr val="808080"/>
            </a:solidFill>
          </a:ln>
        </p:spPr>
        <p:txBody>
          <a:bodyPr wrap="square" lIns="0" tIns="0" rIns="0" bIns="0" rtlCol="0"/>
          <a:lstStyle/>
          <a:p>
            <a:endParaRPr/>
          </a:p>
        </p:txBody>
      </p:sp>
      <p:sp>
        <p:nvSpPr>
          <p:cNvPr id="21" name="object 21"/>
          <p:cNvSpPr/>
          <p:nvPr/>
        </p:nvSpPr>
        <p:spPr>
          <a:xfrm>
            <a:off x="2710132" y="5413603"/>
            <a:ext cx="4344035" cy="0"/>
          </a:xfrm>
          <a:custGeom>
            <a:avLst/>
            <a:gdLst/>
            <a:ahLst/>
            <a:cxnLst/>
            <a:rect l="l" t="t" r="r" b="b"/>
            <a:pathLst>
              <a:path w="4344035">
                <a:moveTo>
                  <a:pt x="4344017" y="0"/>
                </a:moveTo>
                <a:lnTo>
                  <a:pt x="0" y="0"/>
                </a:lnTo>
              </a:path>
            </a:pathLst>
          </a:custGeom>
          <a:ln w="7996">
            <a:solidFill>
              <a:srgbClr val="808080"/>
            </a:solidFill>
          </a:ln>
        </p:spPr>
        <p:txBody>
          <a:bodyPr wrap="square" lIns="0" tIns="0" rIns="0" bIns="0" rtlCol="0"/>
          <a:lstStyle/>
          <a:p>
            <a:endParaRPr/>
          </a:p>
        </p:txBody>
      </p:sp>
      <p:sp>
        <p:nvSpPr>
          <p:cNvPr id="22" name="object 22"/>
          <p:cNvSpPr/>
          <p:nvPr/>
        </p:nvSpPr>
        <p:spPr>
          <a:xfrm>
            <a:off x="2701870" y="3144515"/>
            <a:ext cx="0" cy="2269490"/>
          </a:xfrm>
          <a:custGeom>
            <a:avLst/>
            <a:gdLst/>
            <a:ahLst/>
            <a:cxnLst/>
            <a:rect l="l" t="t" r="r" b="b"/>
            <a:pathLst>
              <a:path h="2269490">
                <a:moveTo>
                  <a:pt x="0" y="2269088"/>
                </a:moveTo>
                <a:lnTo>
                  <a:pt x="0" y="0"/>
                </a:lnTo>
              </a:path>
            </a:pathLst>
          </a:custGeom>
          <a:ln w="8260">
            <a:solidFill>
              <a:srgbClr val="808080"/>
            </a:solidFill>
          </a:ln>
        </p:spPr>
        <p:txBody>
          <a:bodyPr wrap="square" lIns="0" tIns="0" rIns="0" bIns="0" rtlCol="0"/>
          <a:lstStyle/>
          <a:p>
            <a:endParaRPr/>
          </a:p>
        </p:txBody>
      </p:sp>
      <p:sp>
        <p:nvSpPr>
          <p:cNvPr id="23" name="object 23"/>
          <p:cNvSpPr/>
          <p:nvPr/>
        </p:nvSpPr>
        <p:spPr>
          <a:xfrm>
            <a:off x="2701870" y="3136519"/>
            <a:ext cx="0" cy="2269490"/>
          </a:xfrm>
          <a:custGeom>
            <a:avLst/>
            <a:gdLst/>
            <a:ahLst/>
            <a:cxnLst/>
            <a:rect l="l" t="t" r="r" b="b"/>
            <a:pathLst>
              <a:path h="2269490">
                <a:moveTo>
                  <a:pt x="0" y="0"/>
                </a:moveTo>
                <a:lnTo>
                  <a:pt x="0" y="2269088"/>
                </a:lnTo>
              </a:path>
            </a:pathLst>
          </a:custGeom>
          <a:ln w="8260">
            <a:solidFill>
              <a:srgbClr val="000000"/>
            </a:solidFill>
          </a:ln>
        </p:spPr>
        <p:txBody>
          <a:bodyPr wrap="square" lIns="0" tIns="0" rIns="0" bIns="0" rtlCol="0"/>
          <a:lstStyle/>
          <a:p>
            <a:endParaRPr/>
          </a:p>
        </p:txBody>
      </p:sp>
      <p:sp>
        <p:nvSpPr>
          <p:cNvPr id="24" name="object 24"/>
          <p:cNvSpPr/>
          <p:nvPr/>
        </p:nvSpPr>
        <p:spPr>
          <a:xfrm>
            <a:off x="2668827" y="5413603"/>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25" name="object 25"/>
          <p:cNvSpPr/>
          <p:nvPr/>
        </p:nvSpPr>
        <p:spPr>
          <a:xfrm>
            <a:off x="2668827" y="5036716"/>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26" name="object 26"/>
          <p:cNvSpPr/>
          <p:nvPr/>
        </p:nvSpPr>
        <p:spPr>
          <a:xfrm>
            <a:off x="2668827" y="4651853"/>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27" name="object 27"/>
          <p:cNvSpPr/>
          <p:nvPr/>
        </p:nvSpPr>
        <p:spPr>
          <a:xfrm>
            <a:off x="2668827" y="4274965"/>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28" name="object 28"/>
          <p:cNvSpPr/>
          <p:nvPr/>
        </p:nvSpPr>
        <p:spPr>
          <a:xfrm>
            <a:off x="2668827" y="3898291"/>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29" name="object 29"/>
          <p:cNvSpPr/>
          <p:nvPr/>
        </p:nvSpPr>
        <p:spPr>
          <a:xfrm>
            <a:off x="2668827" y="3513406"/>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30" name="object 30"/>
          <p:cNvSpPr/>
          <p:nvPr/>
        </p:nvSpPr>
        <p:spPr>
          <a:xfrm>
            <a:off x="2668827" y="3136519"/>
            <a:ext cx="25400" cy="0"/>
          </a:xfrm>
          <a:custGeom>
            <a:avLst/>
            <a:gdLst/>
            <a:ahLst/>
            <a:cxnLst/>
            <a:rect l="l" t="t" r="r" b="b"/>
            <a:pathLst>
              <a:path w="25400">
                <a:moveTo>
                  <a:pt x="0" y="0"/>
                </a:moveTo>
                <a:lnTo>
                  <a:pt x="24782" y="0"/>
                </a:lnTo>
              </a:path>
            </a:pathLst>
          </a:custGeom>
          <a:ln w="7996">
            <a:solidFill>
              <a:srgbClr val="000000"/>
            </a:solidFill>
          </a:ln>
        </p:spPr>
        <p:txBody>
          <a:bodyPr wrap="square" lIns="0" tIns="0" rIns="0" bIns="0" rtlCol="0"/>
          <a:lstStyle/>
          <a:p>
            <a:endParaRPr/>
          </a:p>
        </p:txBody>
      </p:sp>
      <p:sp>
        <p:nvSpPr>
          <p:cNvPr id="31" name="object 31"/>
          <p:cNvSpPr/>
          <p:nvPr/>
        </p:nvSpPr>
        <p:spPr>
          <a:xfrm>
            <a:off x="2701871" y="5413603"/>
            <a:ext cx="4344035" cy="0"/>
          </a:xfrm>
          <a:custGeom>
            <a:avLst/>
            <a:gdLst/>
            <a:ahLst/>
            <a:cxnLst/>
            <a:rect l="l" t="t" r="r" b="b"/>
            <a:pathLst>
              <a:path w="4344035">
                <a:moveTo>
                  <a:pt x="0" y="0"/>
                </a:moveTo>
                <a:lnTo>
                  <a:pt x="4344017" y="0"/>
                </a:lnTo>
              </a:path>
            </a:pathLst>
          </a:custGeom>
          <a:ln w="7996">
            <a:solidFill>
              <a:srgbClr val="000000"/>
            </a:solidFill>
          </a:ln>
        </p:spPr>
        <p:txBody>
          <a:bodyPr wrap="square" lIns="0" tIns="0" rIns="0" bIns="0" rtlCol="0"/>
          <a:lstStyle/>
          <a:p>
            <a:endParaRPr/>
          </a:p>
        </p:txBody>
      </p:sp>
      <p:sp>
        <p:nvSpPr>
          <p:cNvPr id="32" name="object 32"/>
          <p:cNvSpPr/>
          <p:nvPr/>
        </p:nvSpPr>
        <p:spPr>
          <a:xfrm>
            <a:off x="2701870"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3" name="object 33"/>
          <p:cNvSpPr/>
          <p:nvPr/>
        </p:nvSpPr>
        <p:spPr>
          <a:xfrm>
            <a:off x="3248176"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4" name="object 34"/>
          <p:cNvSpPr/>
          <p:nvPr/>
        </p:nvSpPr>
        <p:spPr>
          <a:xfrm>
            <a:off x="3794263"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5" name="object 35"/>
          <p:cNvSpPr/>
          <p:nvPr/>
        </p:nvSpPr>
        <p:spPr>
          <a:xfrm>
            <a:off x="4331978"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6" name="object 36"/>
          <p:cNvSpPr/>
          <p:nvPr/>
        </p:nvSpPr>
        <p:spPr>
          <a:xfrm>
            <a:off x="4878064"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7" name="object 37"/>
          <p:cNvSpPr/>
          <p:nvPr/>
        </p:nvSpPr>
        <p:spPr>
          <a:xfrm>
            <a:off x="5424040"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8" name="object 38"/>
          <p:cNvSpPr/>
          <p:nvPr/>
        </p:nvSpPr>
        <p:spPr>
          <a:xfrm>
            <a:off x="5970127"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39" name="object 39"/>
          <p:cNvSpPr/>
          <p:nvPr/>
        </p:nvSpPr>
        <p:spPr>
          <a:xfrm>
            <a:off x="6508062"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40" name="object 40"/>
          <p:cNvSpPr/>
          <p:nvPr/>
        </p:nvSpPr>
        <p:spPr>
          <a:xfrm>
            <a:off x="7054148" y="5421600"/>
            <a:ext cx="0" cy="24130"/>
          </a:xfrm>
          <a:custGeom>
            <a:avLst/>
            <a:gdLst/>
            <a:ahLst/>
            <a:cxnLst/>
            <a:rect l="l" t="t" r="r" b="b"/>
            <a:pathLst>
              <a:path h="24129">
                <a:moveTo>
                  <a:pt x="0" y="23988"/>
                </a:moveTo>
                <a:lnTo>
                  <a:pt x="0" y="0"/>
                </a:lnTo>
              </a:path>
            </a:pathLst>
          </a:custGeom>
          <a:ln w="8260">
            <a:solidFill>
              <a:srgbClr val="000000"/>
            </a:solidFill>
          </a:ln>
        </p:spPr>
        <p:txBody>
          <a:bodyPr wrap="square" lIns="0" tIns="0" rIns="0" bIns="0" rtlCol="0"/>
          <a:lstStyle/>
          <a:p>
            <a:endParaRPr/>
          </a:p>
        </p:txBody>
      </p:sp>
      <p:sp>
        <p:nvSpPr>
          <p:cNvPr id="41" name="object 41"/>
          <p:cNvSpPr/>
          <p:nvPr/>
        </p:nvSpPr>
        <p:spPr>
          <a:xfrm>
            <a:off x="3769481" y="4323155"/>
            <a:ext cx="50165" cy="48260"/>
          </a:xfrm>
          <a:custGeom>
            <a:avLst/>
            <a:gdLst/>
            <a:ahLst/>
            <a:cxnLst/>
            <a:rect l="l" t="t" r="r" b="b"/>
            <a:pathLst>
              <a:path w="50164" h="48260">
                <a:moveTo>
                  <a:pt x="24782" y="0"/>
                </a:moveTo>
                <a:lnTo>
                  <a:pt x="0" y="23988"/>
                </a:lnTo>
                <a:lnTo>
                  <a:pt x="24782" y="47977"/>
                </a:lnTo>
                <a:lnTo>
                  <a:pt x="49564" y="23988"/>
                </a:lnTo>
                <a:lnTo>
                  <a:pt x="24782" y="0"/>
                </a:lnTo>
                <a:close/>
              </a:path>
            </a:pathLst>
          </a:custGeom>
          <a:solidFill>
            <a:srgbClr val="000080"/>
          </a:solidFill>
        </p:spPr>
        <p:txBody>
          <a:bodyPr wrap="square" lIns="0" tIns="0" rIns="0" bIns="0" rtlCol="0"/>
          <a:lstStyle/>
          <a:p>
            <a:endParaRPr/>
          </a:p>
        </p:txBody>
      </p:sp>
      <p:sp>
        <p:nvSpPr>
          <p:cNvPr id="42" name="object 42"/>
          <p:cNvSpPr/>
          <p:nvPr/>
        </p:nvSpPr>
        <p:spPr>
          <a:xfrm>
            <a:off x="3769481" y="4323155"/>
            <a:ext cx="50165" cy="48260"/>
          </a:xfrm>
          <a:custGeom>
            <a:avLst/>
            <a:gdLst/>
            <a:ahLst/>
            <a:cxnLst/>
            <a:rect l="l" t="t" r="r" b="b"/>
            <a:pathLst>
              <a:path w="50164" h="48260">
                <a:moveTo>
                  <a:pt x="24782" y="0"/>
                </a:moveTo>
                <a:lnTo>
                  <a:pt x="49564" y="23988"/>
                </a:lnTo>
                <a:lnTo>
                  <a:pt x="24782" y="47977"/>
                </a:lnTo>
                <a:lnTo>
                  <a:pt x="0" y="23988"/>
                </a:lnTo>
                <a:lnTo>
                  <a:pt x="24782" y="0"/>
                </a:lnTo>
                <a:close/>
              </a:path>
            </a:pathLst>
          </a:custGeom>
          <a:ln w="8124">
            <a:solidFill>
              <a:srgbClr val="000080"/>
            </a:solidFill>
          </a:ln>
        </p:spPr>
        <p:txBody>
          <a:bodyPr wrap="square" lIns="0" tIns="0" rIns="0" bIns="0" rtlCol="0"/>
          <a:lstStyle/>
          <a:p>
            <a:endParaRPr/>
          </a:p>
        </p:txBody>
      </p:sp>
      <p:sp>
        <p:nvSpPr>
          <p:cNvPr id="43" name="object 43"/>
          <p:cNvSpPr/>
          <p:nvPr/>
        </p:nvSpPr>
        <p:spPr>
          <a:xfrm>
            <a:off x="3769481" y="4250976"/>
            <a:ext cx="50165" cy="48260"/>
          </a:xfrm>
          <a:custGeom>
            <a:avLst/>
            <a:gdLst/>
            <a:ahLst/>
            <a:cxnLst/>
            <a:rect l="l" t="t" r="r" b="b"/>
            <a:pathLst>
              <a:path w="50164" h="48260">
                <a:moveTo>
                  <a:pt x="24782" y="0"/>
                </a:moveTo>
                <a:lnTo>
                  <a:pt x="0" y="23988"/>
                </a:lnTo>
                <a:lnTo>
                  <a:pt x="24782" y="48190"/>
                </a:lnTo>
                <a:lnTo>
                  <a:pt x="49564" y="23988"/>
                </a:lnTo>
                <a:lnTo>
                  <a:pt x="24782" y="0"/>
                </a:lnTo>
                <a:close/>
              </a:path>
            </a:pathLst>
          </a:custGeom>
          <a:solidFill>
            <a:srgbClr val="000080"/>
          </a:solidFill>
        </p:spPr>
        <p:txBody>
          <a:bodyPr wrap="square" lIns="0" tIns="0" rIns="0" bIns="0" rtlCol="0"/>
          <a:lstStyle/>
          <a:p>
            <a:endParaRPr/>
          </a:p>
        </p:txBody>
      </p:sp>
      <p:sp>
        <p:nvSpPr>
          <p:cNvPr id="44" name="object 44"/>
          <p:cNvSpPr/>
          <p:nvPr/>
        </p:nvSpPr>
        <p:spPr>
          <a:xfrm>
            <a:off x="3769481" y="4250976"/>
            <a:ext cx="50165" cy="48260"/>
          </a:xfrm>
          <a:custGeom>
            <a:avLst/>
            <a:gdLst/>
            <a:ahLst/>
            <a:cxnLst/>
            <a:rect l="l" t="t" r="r" b="b"/>
            <a:pathLst>
              <a:path w="50164" h="48260">
                <a:moveTo>
                  <a:pt x="24782" y="0"/>
                </a:moveTo>
                <a:lnTo>
                  <a:pt x="49564" y="23988"/>
                </a:lnTo>
                <a:lnTo>
                  <a:pt x="24782" y="48190"/>
                </a:lnTo>
                <a:lnTo>
                  <a:pt x="0" y="23988"/>
                </a:lnTo>
                <a:lnTo>
                  <a:pt x="24782" y="0"/>
                </a:lnTo>
                <a:close/>
              </a:path>
            </a:pathLst>
          </a:custGeom>
          <a:ln w="8124">
            <a:solidFill>
              <a:srgbClr val="000080"/>
            </a:solidFill>
          </a:ln>
        </p:spPr>
        <p:txBody>
          <a:bodyPr wrap="square" lIns="0" tIns="0" rIns="0" bIns="0" rtlCol="0"/>
          <a:lstStyle/>
          <a:p>
            <a:endParaRPr/>
          </a:p>
        </p:txBody>
      </p:sp>
      <p:sp>
        <p:nvSpPr>
          <p:cNvPr id="45" name="object 45"/>
          <p:cNvSpPr/>
          <p:nvPr/>
        </p:nvSpPr>
        <p:spPr>
          <a:xfrm>
            <a:off x="4307197" y="4178692"/>
            <a:ext cx="50165" cy="48895"/>
          </a:xfrm>
          <a:custGeom>
            <a:avLst/>
            <a:gdLst/>
            <a:ahLst/>
            <a:cxnLst/>
            <a:rect l="l" t="t" r="r" b="b"/>
            <a:pathLst>
              <a:path w="50164" h="48895">
                <a:moveTo>
                  <a:pt x="24782" y="0"/>
                </a:moveTo>
                <a:lnTo>
                  <a:pt x="0" y="24308"/>
                </a:lnTo>
                <a:lnTo>
                  <a:pt x="24782" y="48297"/>
                </a:lnTo>
                <a:lnTo>
                  <a:pt x="49564" y="24308"/>
                </a:lnTo>
                <a:lnTo>
                  <a:pt x="24782" y="0"/>
                </a:lnTo>
                <a:close/>
              </a:path>
            </a:pathLst>
          </a:custGeom>
          <a:solidFill>
            <a:srgbClr val="000080"/>
          </a:solidFill>
        </p:spPr>
        <p:txBody>
          <a:bodyPr wrap="square" lIns="0" tIns="0" rIns="0" bIns="0" rtlCol="0"/>
          <a:lstStyle/>
          <a:p>
            <a:endParaRPr/>
          </a:p>
        </p:txBody>
      </p:sp>
      <p:sp>
        <p:nvSpPr>
          <p:cNvPr id="46" name="object 46"/>
          <p:cNvSpPr/>
          <p:nvPr/>
        </p:nvSpPr>
        <p:spPr>
          <a:xfrm>
            <a:off x="4307197" y="4178692"/>
            <a:ext cx="50165" cy="48895"/>
          </a:xfrm>
          <a:custGeom>
            <a:avLst/>
            <a:gdLst/>
            <a:ahLst/>
            <a:cxnLst/>
            <a:rect l="l" t="t" r="r" b="b"/>
            <a:pathLst>
              <a:path w="50164" h="48895">
                <a:moveTo>
                  <a:pt x="24782" y="0"/>
                </a:moveTo>
                <a:lnTo>
                  <a:pt x="49564" y="24308"/>
                </a:lnTo>
                <a:lnTo>
                  <a:pt x="24782" y="48297"/>
                </a:lnTo>
                <a:lnTo>
                  <a:pt x="0" y="24308"/>
                </a:lnTo>
                <a:lnTo>
                  <a:pt x="24782" y="0"/>
                </a:lnTo>
                <a:close/>
              </a:path>
            </a:pathLst>
          </a:custGeom>
          <a:ln w="8125">
            <a:solidFill>
              <a:srgbClr val="000080"/>
            </a:solidFill>
          </a:ln>
        </p:spPr>
        <p:txBody>
          <a:bodyPr wrap="square" lIns="0" tIns="0" rIns="0" bIns="0" rtlCol="0"/>
          <a:lstStyle/>
          <a:p>
            <a:endParaRPr/>
          </a:p>
        </p:txBody>
      </p:sp>
      <p:sp>
        <p:nvSpPr>
          <p:cNvPr id="47" name="object 47"/>
          <p:cNvSpPr/>
          <p:nvPr/>
        </p:nvSpPr>
        <p:spPr>
          <a:xfrm>
            <a:off x="4307197" y="4026549"/>
            <a:ext cx="50165" cy="48260"/>
          </a:xfrm>
          <a:custGeom>
            <a:avLst/>
            <a:gdLst/>
            <a:ahLst/>
            <a:cxnLst/>
            <a:rect l="l" t="t" r="r" b="b"/>
            <a:pathLst>
              <a:path w="50164" h="48260">
                <a:moveTo>
                  <a:pt x="24782" y="0"/>
                </a:moveTo>
                <a:lnTo>
                  <a:pt x="0" y="23988"/>
                </a:lnTo>
                <a:lnTo>
                  <a:pt x="24782" y="47977"/>
                </a:lnTo>
                <a:lnTo>
                  <a:pt x="49564" y="23988"/>
                </a:lnTo>
                <a:lnTo>
                  <a:pt x="24782" y="0"/>
                </a:lnTo>
                <a:close/>
              </a:path>
            </a:pathLst>
          </a:custGeom>
          <a:solidFill>
            <a:srgbClr val="000080"/>
          </a:solidFill>
        </p:spPr>
        <p:txBody>
          <a:bodyPr wrap="square" lIns="0" tIns="0" rIns="0" bIns="0" rtlCol="0"/>
          <a:lstStyle/>
          <a:p>
            <a:endParaRPr/>
          </a:p>
        </p:txBody>
      </p:sp>
      <p:sp>
        <p:nvSpPr>
          <p:cNvPr id="48" name="object 48"/>
          <p:cNvSpPr/>
          <p:nvPr/>
        </p:nvSpPr>
        <p:spPr>
          <a:xfrm>
            <a:off x="4307197" y="4026549"/>
            <a:ext cx="50165" cy="48260"/>
          </a:xfrm>
          <a:custGeom>
            <a:avLst/>
            <a:gdLst/>
            <a:ahLst/>
            <a:cxnLst/>
            <a:rect l="l" t="t" r="r" b="b"/>
            <a:pathLst>
              <a:path w="50164" h="48260">
                <a:moveTo>
                  <a:pt x="24782" y="0"/>
                </a:moveTo>
                <a:lnTo>
                  <a:pt x="49564" y="23988"/>
                </a:lnTo>
                <a:lnTo>
                  <a:pt x="24782" y="47977"/>
                </a:lnTo>
                <a:lnTo>
                  <a:pt x="0" y="23988"/>
                </a:lnTo>
                <a:lnTo>
                  <a:pt x="24782" y="0"/>
                </a:lnTo>
                <a:close/>
              </a:path>
            </a:pathLst>
          </a:custGeom>
          <a:ln w="8124">
            <a:solidFill>
              <a:srgbClr val="000080"/>
            </a:solidFill>
          </a:ln>
        </p:spPr>
        <p:txBody>
          <a:bodyPr wrap="square" lIns="0" tIns="0" rIns="0" bIns="0" rtlCol="0"/>
          <a:lstStyle/>
          <a:p>
            <a:endParaRPr/>
          </a:p>
        </p:txBody>
      </p:sp>
      <p:sp>
        <p:nvSpPr>
          <p:cNvPr id="49" name="object 49"/>
          <p:cNvSpPr/>
          <p:nvPr/>
        </p:nvSpPr>
        <p:spPr>
          <a:xfrm>
            <a:off x="4853283" y="3721841"/>
            <a:ext cx="50165" cy="48260"/>
          </a:xfrm>
          <a:custGeom>
            <a:avLst/>
            <a:gdLst/>
            <a:ahLst/>
            <a:cxnLst/>
            <a:rect l="l" t="t" r="r" b="b"/>
            <a:pathLst>
              <a:path w="50164" h="48260">
                <a:moveTo>
                  <a:pt x="24782" y="0"/>
                </a:moveTo>
                <a:lnTo>
                  <a:pt x="0" y="23988"/>
                </a:lnTo>
                <a:lnTo>
                  <a:pt x="24782" y="47977"/>
                </a:lnTo>
                <a:lnTo>
                  <a:pt x="49564" y="23988"/>
                </a:lnTo>
                <a:lnTo>
                  <a:pt x="24782" y="0"/>
                </a:lnTo>
                <a:close/>
              </a:path>
            </a:pathLst>
          </a:custGeom>
          <a:solidFill>
            <a:srgbClr val="000080"/>
          </a:solidFill>
        </p:spPr>
        <p:txBody>
          <a:bodyPr wrap="square" lIns="0" tIns="0" rIns="0" bIns="0" rtlCol="0"/>
          <a:lstStyle/>
          <a:p>
            <a:endParaRPr/>
          </a:p>
        </p:txBody>
      </p:sp>
      <p:sp>
        <p:nvSpPr>
          <p:cNvPr id="50" name="object 50"/>
          <p:cNvSpPr/>
          <p:nvPr/>
        </p:nvSpPr>
        <p:spPr>
          <a:xfrm>
            <a:off x="4853283" y="3721841"/>
            <a:ext cx="50165" cy="48260"/>
          </a:xfrm>
          <a:custGeom>
            <a:avLst/>
            <a:gdLst/>
            <a:ahLst/>
            <a:cxnLst/>
            <a:rect l="l" t="t" r="r" b="b"/>
            <a:pathLst>
              <a:path w="50164" h="48260">
                <a:moveTo>
                  <a:pt x="24782" y="0"/>
                </a:moveTo>
                <a:lnTo>
                  <a:pt x="49564" y="23988"/>
                </a:lnTo>
                <a:lnTo>
                  <a:pt x="24782" y="47977"/>
                </a:lnTo>
                <a:lnTo>
                  <a:pt x="0" y="23988"/>
                </a:lnTo>
                <a:lnTo>
                  <a:pt x="24782" y="0"/>
                </a:lnTo>
                <a:close/>
              </a:path>
            </a:pathLst>
          </a:custGeom>
          <a:ln w="8124">
            <a:solidFill>
              <a:srgbClr val="000080"/>
            </a:solidFill>
          </a:ln>
        </p:spPr>
        <p:txBody>
          <a:bodyPr wrap="square" lIns="0" tIns="0" rIns="0" bIns="0" rtlCol="0"/>
          <a:lstStyle/>
          <a:p>
            <a:endParaRPr/>
          </a:p>
        </p:txBody>
      </p:sp>
      <p:sp>
        <p:nvSpPr>
          <p:cNvPr id="51" name="object 51"/>
          <p:cNvSpPr/>
          <p:nvPr/>
        </p:nvSpPr>
        <p:spPr>
          <a:xfrm>
            <a:off x="4853283" y="3794126"/>
            <a:ext cx="50165" cy="48260"/>
          </a:xfrm>
          <a:custGeom>
            <a:avLst/>
            <a:gdLst/>
            <a:ahLst/>
            <a:cxnLst/>
            <a:rect l="l" t="t" r="r" b="b"/>
            <a:pathLst>
              <a:path w="50164" h="48260">
                <a:moveTo>
                  <a:pt x="24782" y="0"/>
                </a:moveTo>
                <a:lnTo>
                  <a:pt x="0" y="23988"/>
                </a:lnTo>
                <a:lnTo>
                  <a:pt x="24782" y="47977"/>
                </a:lnTo>
                <a:lnTo>
                  <a:pt x="49564" y="23988"/>
                </a:lnTo>
                <a:lnTo>
                  <a:pt x="24782" y="0"/>
                </a:lnTo>
                <a:close/>
              </a:path>
            </a:pathLst>
          </a:custGeom>
          <a:solidFill>
            <a:srgbClr val="000080"/>
          </a:solidFill>
        </p:spPr>
        <p:txBody>
          <a:bodyPr wrap="square" lIns="0" tIns="0" rIns="0" bIns="0" rtlCol="0"/>
          <a:lstStyle/>
          <a:p>
            <a:endParaRPr/>
          </a:p>
        </p:txBody>
      </p:sp>
      <p:sp>
        <p:nvSpPr>
          <p:cNvPr id="52" name="object 52"/>
          <p:cNvSpPr/>
          <p:nvPr/>
        </p:nvSpPr>
        <p:spPr>
          <a:xfrm>
            <a:off x="4853283" y="3794126"/>
            <a:ext cx="50165" cy="48260"/>
          </a:xfrm>
          <a:custGeom>
            <a:avLst/>
            <a:gdLst/>
            <a:ahLst/>
            <a:cxnLst/>
            <a:rect l="l" t="t" r="r" b="b"/>
            <a:pathLst>
              <a:path w="50164" h="48260">
                <a:moveTo>
                  <a:pt x="24782" y="0"/>
                </a:moveTo>
                <a:lnTo>
                  <a:pt x="49564" y="23988"/>
                </a:lnTo>
                <a:lnTo>
                  <a:pt x="24782" y="47977"/>
                </a:lnTo>
                <a:lnTo>
                  <a:pt x="0" y="23988"/>
                </a:lnTo>
                <a:lnTo>
                  <a:pt x="24782" y="0"/>
                </a:lnTo>
                <a:close/>
              </a:path>
            </a:pathLst>
          </a:custGeom>
          <a:ln w="8124">
            <a:solidFill>
              <a:srgbClr val="000080"/>
            </a:solidFill>
          </a:ln>
        </p:spPr>
        <p:txBody>
          <a:bodyPr wrap="square" lIns="0" tIns="0" rIns="0" bIns="0" rtlCol="0"/>
          <a:lstStyle/>
          <a:p>
            <a:endParaRPr/>
          </a:p>
        </p:txBody>
      </p:sp>
      <p:sp>
        <p:nvSpPr>
          <p:cNvPr id="53" name="object 53"/>
          <p:cNvSpPr/>
          <p:nvPr/>
        </p:nvSpPr>
        <p:spPr>
          <a:xfrm>
            <a:off x="5399259" y="3336958"/>
            <a:ext cx="50165" cy="48895"/>
          </a:xfrm>
          <a:custGeom>
            <a:avLst/>
            <a:gdLst/>
            <a:ahLst/>
            <a:cxnLst/>
            <a:rect l="l" t="t" r="r" b="b"/>
            <a:pathLst>
              <a:path w="50164" h="48895">
                <a:moveTo>
                  <a:pt x="24782" y="0"/>
                </a:moveTo>
                <a:lnTo>
                  <a:pt x="0" y="23988"/>
                </a:lnTo>
                <a:lnTo>
                  <a:pt x="24782" y="48297"/>
                </a:lnTo>
                <a:lnTo>
                  <a:pt x="49564" y="23988"/>
                </a:lnTo>
                <a:lnTo>
                  <a:pt x="24782" y="0"/>
                </a:lnTo>
                <a:close/>
              </a:path>
            </a:pathLst>
          </a:custGeom>
          <a:solidFill>
            <a:srgbClr val="000080"/>
          </a:solidFill>
        </p:spPr>
        <p:txBody>
          <a:bodyPr wrap="square" lIns="0" tIns="0" rIns="0" bIns="0" rtlCol="0"/>
          <a:lstStyle/>
          <a:p>
            <a:endParaRPr/>
          </a:p>
        </p:txBody>
      </p:sp>
      <p:sp>
        <p:nvSpPr>
          <p:cNvPr id="54" name="object 54"/>
          <p:cNvSpPr/>
          <p:nvPr/>
        </p:nvSpPr>
        <p:spPr>
          <a:xfrm>
            <a:off x="5399259" y="3336958"/>
            <a:ext cx="50165" cy="48895"/>
          </a:xfrm>
          <a:custGeom>
            <a:avLst/>
            <a:gdLst/>
            <a:ahLst/>
            <a:cxnLst/>
            <a:rect l="l" t="t" r="r" b="b"/>
            <a:pathLst>
              <a:path w="50164" h="48895">
                <a:moveTo>
                  <a:pt x="24782" y="0"/>
                </a:moveTo>
                <a:lnTo>
                  <a:pt x="49564" y="23988"/>
                </a:lnTo>
                <a:lnTo>
                  <a:pt x="24782" y="48297"/>
                </a:lnTo>
                <a:lnTo>
                  <a:pt x="0" y="23988"/>
                </a:lnTo>
                <a:lnTo>
                  <a:pt x="24782" y="0"/>
                </a:lnTo>
                <a:close/>
              </a:path>
            </a:pathLst>
          </a:custGeom>
          <a:ln w="8125">
            <a:solidFill>
              <a:srgbClr val="000080"/>
            </a:solidFill>
          </a:ln>
        </p:spPr>
        <p:txBody>
          <a:bodyPr wrap="square" lIns="0" tIns="0" rIns="0" bIns="0" rtlCol="0"/>
          <a:lstStyle/>
          <a:p>
            <a:endParaRPr/>
          </a:p>
        </p:txBody>
      </p:sp>
      <p:sp>
        <p:nvSpPr>
          <p:cNvPr id="55" name="object 55"/>
          <p:cNvSpPr/>
          <p:nvPr/>
        </p:nvSpPr>
        <p:spPr>
          <a:xfrm>
            <a:off x="5945345" y="3489418"/>
            <a:ext cx="50165" cy="48260"/>
          </a:xfrm>
          <a:custGeom>
            <a:avLst/>
            <a:gdLst/>
            <a:ahLst/>
            <a:cxnLst/>
            <a:rect l="l" t="t" r="r" b="b"/>
            <a:pathLst>
              <a:path w="50164" h="48260">
                <a:moveTo>
                  <a:pt x="24782" y="0"/>
                </a:moveTo>
                <a:lnTo>
                  <a:pt x="0" y="23988"/>
                </a:lnTo>
                <a:lnTo>
                  <a:pt x="24782" y="47977"/>
                </a:lnTo>
                <a:lnTo>
                  <a:pt x="49784" y="23988"/>
                </a:lnTo>
                <a:lnTo>
                  <a:pt x="24782" y="0"/>
                </a:lnTo>
                <a:close/>
              </a:path>
            </a:pathLst>
          </a:custGeom>
          <a:solidFill>
            <a:srgbClr val="000080"/>
          </a:solidFill>
        </p:spPr>
        <p:txBody>
          <a:bodyPr wrap="square" lIns="0" tIns="0" rIns="0" bIns="0" rtlCol="0"/>
          <a:lstStyle/>
          <a:p>
            <a:endParaRPr/>
          </a:p>
        </p:txBody>
      </p:sp>
      <p:sp>
        <p:nvSpPr>
          <p:cNvPr id="56" name="object 56"/>
          <p:cNvSpPr/>
          <p:nvPr/>
        </p:nvSpPr>
        <p:spPr>
          <a:xfrm>
            <a:off x="5945345" y="3489418"/>
            <a:ext cx="50165" cy="48260"/>
          </a:xfrm>
          <a:custGeom>
            <a:avLst/>
            <a:gdLst/>
            <a:ahLst/>
            <a:cxnLst/>
            <a:rect l="l" t="t" r="r" b="b"/>
            <a:pathLst>
              <a:path w="50164" h="48260">
                <a:moveTo>
                  <a:pt x="24782" y="0"/>
                </a:moveTo>
                <a:lnTo>
                  <a:pt x="49784" y="23988"/>
                </a:lnTo>
                <a:lnTo>
                  <a:pt x="24782" y="47977"/>
                </a:lnTo>
                <a:lnTo>
                  <a:pt x="0" y="23988"/>
                </a:lnTo>
                <a:lnTo>
                  <a:pt x="24782" y="0"/>
                </a:lnTo>
                <a:close/>
              </a:path>
            </a:pathLst>
          </a:custGeom>
          <a:ln w="8123">
            <a:solidFill>
              <a:srgbClr val="000080"/>
            </a:solidFill>
          </a:ln>
        </p:spPr>
        <p:txBody>
          <a:bodyPr wrap="square" lIns="0" tIns="0" rIns="0" bIns="0" rtlCol="0"/>
          <a:lstStyle/>
          <a:p>
            <a:endParaRPr/>
          </a:p>
        </p:txBody>
      </p:sp>
      <p:sp>
        <p:nvSpPr>
          <p:cNvPr id="57" name="object 57"/>
          <p:cNvSpPr/>
          <p:nvPr/>
        </p:nvSpPr>
        <p:spPr>
          <a:xfrm>
            <a:off x="5945345" y="3417239"/>
            <a:ext cx="50165" cy="48260"/>
          </a:xfrm>
          <a:custGeom>
            <a:avLst/>
            <a:gdLst/>
            <a:ahLst/>
            <a:cxnLst/>
            <a:rect l="l" t="t" r="r" b="b"/>
            <a:pathLst>
              <a:path w="50164" h="48260">
                <a:moveTo>
                  <a:pt x="24782" y="0"/>
                </a:moveTo>
                <a:lnTo>
                  <a:pt x="0" y="23988"/>
                </a:lnTo>
                <a:lnTo>
                  <a:pt x="24782" y="47977"/>
                </a:lnTo>
                <a:lnTo>
                  <a:pt x="49784" y="23988"/>
                </a:lnTo>
                <a:lnTo>
                  <a:pt x="24782" y="0"/>
                </a:lnTo>
                <a:close/>
              </a:path>
            </a:pathLst>
          </a:custGeom>
          <a:solidFill>
            <a:srgbClr val="000080"/>
          </a:solidFill>
        </p:spPr>
        <p:txBody>
          <a:bodyPr wrap="square" lIns="0" tIns="0" rIns="0" bIns="0" rtlCol="0"/>
          <a:lstStyle/>
          <a:p>
            <a:endParaRPr/>
          </a:p>
        </p:txBody>
      </p:sp>
      <p:sp>
        <p:nvSpPr>
          <p:cNvPr id="58" name="object 58"/>
          <p:cNvSpPr/>
          <p:nvPr/>
        </p:nvSpPr>
        <p:spPr>
          <a:xfrm>
            <a:off x="5945345" y="3417239"/>
            <a:ext cx="50165" cy="48260"/>
          </a:xfrm>
          <a:custGeom>
            <a:avLst/>
            <a:gdLst/>
            <a:ahLst/>
            <a:cxnLst/>
            <a:rect l="l" t="t" r="r" b="b"/>
            <a:pathLst>
              <a:path w="50164" h="48260">
                <a:moveTo>
                  <a:pt x="24782" y="0"/>
                </a:moveTo>
                <a:lnTo>
                  <a:pt x="49784" y="23988"/>
                </a:lnTo>
                <a:lnTo>
                  <a:pt x="24782" y="47977"/>
                </a:lnTo>
                <a:lnTo>
                  <a:pt x="0" y="23988"/>
                </a:lnTo>
                <a:lnTo>
                  <a:pt x="24782" y="0"/>
                </a:lnTo>
                <a:close/>
              </a:path>
            </a:pathLst>
          </a:custGeom>
          <a:ln w="8123">
            <a:solidFill>
              <a:srgbClr val="000080"/>
            </a:solidFill>
          </a:ln>
        </p:spPr>
        <p:txBody>
          <a:bodyPr wrap="square" lIns="0" tIns="0" rIns="0" bIns="0" rtlCol="0"/>
          <a:lstStyle/>
          <a:p>
            <a:endParaRPr/>
          </a:p>
        </p:txBody>
      </p:sp>
      <p:sp>
        <p:nvSpPr>
          <p:cNvPr id="59" name="object 59"/>
          <p:cNvSpPr/>
          <p:nvPr/>
        </p:nvSpPr>
        <p:spPr>
          <a:xfrm>
            <a:off x="6483061" y="3264778"/>
            <a:ext cx="50165" cy="48260"/>
          </a:xfrm>
          <a:custGeom>
            <a:avLst/>
            <a:gdLst/>
            <a:ahLst/>
            <a:cxnLst/>
            <a:rect l="l" t="t" r="r" b="b"/>
            <a:pathLst>
              <a:path w="50164" h="48260">
                <a:moveTo>
                  <a:pt x="25002" y="0"/>
                </a:moveTo>
                <a:lnTo>
                  <a:pt x="0" y="24201"/>
                </a:lnTo>
                <a:lnTo>
                  <a:pt x="25002" y="48190"/>
                </a:lnTo>
                <a:lnTo>
                  <a:pt x="49784" y="24201"/>
                </a:lnTo>
                <a:lnTo>
                  <a:pt x="25002" y="0"/>
                </a:lnTo>
                <a:close/>
              </a:path>
            </a:pathLst>
          </a:custGeom>
          <a:solidFill>
            <a:srgbClr val="000080"/>
          </a:solidFill>
        </p:spPr>
        <p:txBody>
          <a:bodyPr wrap="square" lIns="0" tIns="0" rIns="0" bIns="0" rtlCol="0"/>
          <a:lstStyle/>
          <a:p>
            <a:endParaRPr/>
          </a:p>
        </p:txBody>
      </p:sp>
      <p:sp>
        <p:nvSpPr>
          <p:cNvPr id="60" name="object 60"/>
          <p:cNvSpPr/>
          <p:nvPr/>
        </p:nvSpPr>
        <p:spPr>
          <a:xfrm>
            <a:off x="6483061" y="3264778"/>
            <a:ext cx="50165" cy="48260"/>
          </a:xfrm>
          <a:custGeom>
            <a:avLst/>
            <a:gdLst/>
            <a:ahLst/>
            <a:cxnLst/>
            <a:rect l="l" t="t" r="r" b="b"/>
            <a:pathLst>
              <a:path w="50164" h="48260">
                <a:moveTo>
                  <a:pt x="25002" y="0"/>
                </a:moveTo>
                <a:lnTo>
                  <a:pt x="49784" y="24201"/>
                </a:lnTo>
                <a:lnTo>
                  <a:pt x="25002" y="48190"/>
                </a:lnTo>
                <a:lnTo>
                  <a:pt x="0" y="24201"/>
                </a:lnTo>
                <a:lnTo>
                  <a:pt x="25002" y="0"/>
                </a:lnTo>
                <a:close/>
              </a:path>
            </a:pathLst>
          </a:custGeom>
          <a:ln w="8124">
            <a:solidFill>
              <a:srgbClr val="000080"/>
            </a:solidFill>
          </a:ln>
        </p:spPr>
        <p:txBody>
          <a:bodyPr wrap="square" lIns="0" tIns="0" rIns="0" bIns="0" rtlCol="0"/>
          <a:lstStyle/>
          <a:p>
            <a:endParaRPr/>
          </a:p>
        </p:txBody>
      </p:sp>
      <p:sp>
        <p:nvSpPr>
          <p:cNvPr id="61" name="object 61"/>
          <p:cNvSpPr txBox="1"/>
          <p:nvPr/>
        </p:nvSpPr>
        <p:spPr>
          <a:xfrm>
            <a:off x="2557034" y="5332670"/>
            <a:ext cx="73025" cy="138499"/>
          </a:xfrm>
          <a:prstGeom prst="rect">
            <a:avLst/>
          </a:prstGeom>
        </p:spPr>
        <p:txBody>
          <a:bodyPr vert="horz" wrap="square" lIns="0" tIns="15240" rIns="0" bIns="0" rtlCol="0">
            <a:spAutoFit/>
          </a:bodyPr>
          <a:lstStyle/>
          <a:p>
            <a:pPr>
              <a:spcBef>
                <a:spcPts val="120"/>
              </a:spcBef>
            </a:pPr>
            <a:r>
              <a:rPr sz="800" spc="25" dirty="0">
                <a:latin typeface="Arial"/>
                <a:cs typeface="Arial"/>
              </a:rPr>
              <a:t>0</a:t>
            </a:r>
            <a:endParaRPr sz="800">
              <a:latin typeface="Arial"/>
              <a:cs typeface="Arial"/>
            </a:endParaRPr>
          </a:p>
        </p:txBody>
      </p:sp>
      <p:sp>
        <p:nvSpPr>
          <p:cNvPr id="62" name="object 62"/>
          <p:cNvSpPr txBox="1"/>
          <p:nvPr/>
        </p:nvSpPr>
        <p:spPr>
          <a:xfrm>
            <a:off x="2466165" y="4955782"/>
            <a:ext cx="163830" cy="138499"/>
          </a:xfrm>
          <a:prstGeom prst="rect">
            <a:avLst/>
          </a:prstGeom>
        </p:spPr>
        <p:txBody>
          <a:bodyPr vert="horz" wrap="square" lIns="0" tIns="15240" rIns="0" bIns="0" rtlCol="0">
            <a:spAutoFit/>
          </a:bodyPr>
          <a:lstStyle/>
          <a:p>
            <a:pPr>
              <a:spcBef>
                <a:spcPts val="120"/>
              </a:spcBef>
            </a:pPr>
            <a:r>
              <a:rPr sz="800" spc="5" dirty="0">
                <a:latin typeface="Arial"/>
                <a:cs typeface="Arial"/>
              </a:rPr>
              <a:t>0</a:t>
            </a:r>
            <a:r>
              <a:rPr sz="800" spc="30" dirty="0">
                <a:latin typeface="Arial"/>
                <a:cs typeface="Arial"/>
              </a:rPr>
              <a:t>,</a:t>
            </a:r>
            <a:r>
              <a:rPr sz="800" spc="25" dirty="0">
                <a:latin typeface="Arial"/>
                <a:cs typeface="Arial"/>
              </a:rPr>
              <a:t>5</a:t>
            </a:r>
            <a:endParaRPr sz="800">
              <a:latin typeface="Arial"/>
              <a:cs typeface="Arial"/>
            </a:endParaRPr>
          </a:p>
        </p:txBody>
      </p:sp>
      <p:sp>
        <p:nvSpPr>
          <p:cNvPr id="63" name="object 63"/>
          <p:cNvSpPr txBox="1"/>
          <p:nvPr/>
        </p:nvSpPr>
        <p:spPr>
          <a:xfrm>
            <a:off x="2466165" y="3817411"/>
            <a:ext cx="163830" cy="933589"/>
          </a:xfrm>
          <a:prstGeom prst="rect">
            <a:avLst/>
          </a:prstGeom>
        </p:spPr>
        <p:txBody>
          <a:bodyPr vert="horz" wrap="square" lIns="0" tIns="15240" rIns="0" bIns="0" rtlCol="0">
            <a:spAutoFit/>
          </a:bodyPr>
          <a:lstStyle/>
          <a:p>
            <a:pPr marL="78105" algn="ctr">
              <a:spcBef>
                <a:spcPts val="120"/>
              </a:spcBef>
            </a:pPr>
            <a:r>
              <a:rPr sz="800" spc="25" dirty="0">
                <a:latin typeface="Arial"/>
                <a:cs typeface="Arial"/>
              </a:rPr>
              <a:t>2</a:t>
            </a:r>
            <a:endParaRPr sz="800">
              <a:latin typeface="Arial"/>
              <a:cs typeface="Arial"/>
            </a:endParaRPr>
          </a:p>
          <a:p>
            <a:pPr>
              <a:lnSpc>
                <a:spcPct val="100000"/>
              </a:lnSpc>
            </a:pPr>
            <a:endParaRPr sz="900">
              <a:latin typeface="Times New Roman"/>
              <a:cs typeface="Times New Roman"/>
            </a:endParaRPr>
          </a:p>
          <a:p>
            <a:pPr>
              <a:spcBef>
                <a:spcPts val="50"/>
              </a:spcBef>
            </a:pPr>
            <a:endParaRPr sz="800">
              <a:latin typeface="Times New Roman"/>
              <a:cs typeface="Times New Roman"/>
            </a:endParaRPr>
          </a:p>
          <a:p>
            <a:pPr marR="5080" algn="ctr"/>
            <a:r>
              <a:rPr sz="800" spc="5" dirty="0">
                <a:latin typeface="Arial"/>
                <a:cs typeface="Arial"/>
              </a:rPr>
              <a:t>1</a:t>
            </a:r>
            <a:r>
              <a:rPr sz="800" spc="30" dirty="0">
                <a:latin typeface="Arial"/>
                <a:cs typeface="Arial"/>
              </a:rPr>
              <a:t>,</a:t>
            </a:r>
            <a:r>
              <a:rPr sz="800" spc="25" dirty="0">
                <a:latin typeface="Arial"/>
                <a:cs typeface="Arial"/>
              </a:rPr>
              <a:t>5</a:t>
            </a:r>
            <a:endParaRPr sz="800">
              <a:latin typeface="Arial"/>
              <a:cs typeface="Arial"/>
            </a:endParaRPr>
          </a:p>
          <a:p>
            <a:pPr>
              <a:lnSpc>
                <a:spcPct val="100000"/>
              </a:lnSpc>
            </a:pPr>
            <a:endParaRPr sz="900">
              <a:latin typeface="Times New Roman"/>
              <a:cs typeface="Times New Roman"/>
            </a:endParaRPr>
          </a:p>
          <a:p>
            <a:pPr>
              <a:spcBef>
                <a:spcPts val="55"/>
              </a:spcBef>
            </a:pPr>
            <a:endParaRPr sz="800">
              <a:latin typeface="Times New Roman"/>
              <a:cs typeface="Times New Roman"/>
            </a:endParaRPr>
          </a:p>
          <a:p>
            <a:pPr marL="78105" algn="ctr"/>
            <a:r>
              <a:rPr sz="800" spc="25" dirty="0">
                <a:latin typeface="Arial"/>
                <a:cs typeface="Arial"/>
              </a:rPr>
              <a:t>1</a:t>
            </a:r>
            <a:endParaRPr sz="800">
              <a:latin typeface="Arial"/>
              <a:cs typeface="Arial"/>
            </a:endParaRPr>
          </a:p>
        </p:txBody>
      </p:sp>
      <p:sp>
        <p:nvSpPr>
          <p:cNvPr id="64" name="object 64"/>
          <p:cNvSpPr txBox="1"/>
          <p:nvPr/>
        </p:nvSpPr>
        <p:spPr>
          <a:xfrm>
            <a:off x="2466165" y="3432527"/>
            <a:ext cx="163830" cy="138499"/>
          </a:xfrm>
          <a:prstGeom prst="rect">
            <a:avLst/>
          </a:prstGeom>
        </p:spPr>
        <p:txBody>
          <a:bodyPr vert="horz" wrap="square" lIns="0" tIns="15240" rIns="0" bIns="0" rtlCol="0">
            <a:spAutoFit/>
          </a:bodyPr>
          <a:lstStyle/>
          <a:p>
            <a:pPr>
              <a:spcBef>
                <a:spcPts val="120"/>
              </a:spcBef>
            </a:pPr>
            <a:r>
              <a:rPr sz="800" spc="5" dirty="0">
                <a:latin typeface="Arial"/>
                <a:cs typeface="Arial"/>
              </a:rPr>
              <a:t>2</a:t>
            </a:r>
            <a:r>
              <a:rPr sz="800" spc="30" dirty="0">
                <a:latin typeface="Arial"/>
                <a:cs typeface="Arial"/>
              </a:rPr>
              <a:t>,</a:t>
            </a:r>
            <a:r>
              <a:rPr sz="800" spc="25" dirty="0">
                <a:latin typeface="Arial"/>
                <a:cs typeface="Arial"/>
              </a:rPr>
              <a:t>5</a:t>
            </a:r>
            <a:endParaRPr sz="800">
              <a:latin typeface="Arial"/>
              <a:cs typeface="Arial"/>
            </a:endParaRPr>
          </a:p>
        </p:txBody>
      </p:sp>
      <p:sp>
        <p:nvSpPr>
          <p:cNvPr id="65" name="object 65"/>
          <p:cNvSpPr txBox="1"/>
          <p:nvPr/>
        </p:nvSpPr>
        <p:spPr>
          <a:xfrm>
            <a:off x="2557034" y="3055639"/>
            <a:ext cx="73025" cy="138499"/>
          </a:xfrm>
          <a:prstGeom prst="rect">
            <a:avLst/>
          </a:prstGeom>
        </p:spPr>
        <p:txBody>
          <a:bodyPr vert="horz" wrap="square" lIns="0" tIns="15240" rIns="0" bIns="0" rtlCol="0">
            <a:spAutoFit/>
          </a:bodyPr>
          <a:lstStyle/>
          <a:p>
            <a:pPr>
              <a:spcBef>
                <a:spcPts val="120"/>
              </a:spcBef>
            </a:pPr>
            <a:r>
              <a:rPr sz="800" spc="25" dirty="0">
                <a:latin typeface="Arial"/>
                <a:cs typeface="Arial"/>
              </a:rPr>
              <a:t>3</a:t>
            </a:r>
            <a:endParaRPr sz="800">
              <a:latin typeface="Arial"/>
              <a:cs typeface="Arial"/>
            </a:endParaRPr>
          </a:p>
        </p:txBody>
      </p:sp>
      <p:sp>
        <p:nvSpPr>
          <p:cNvPr id="66" name="object 66"/>
          <p:cNvSpPr txBox="1"/>
          <p:nvPr/>
        </p:nvSpPr>
        <p:spPr>
          <a:xfrm>
            <a:off x="2672958" y="5485131"/>
            <a:ext cx="73025" cy="138499"/>
          </a:xfrm>
          <a:prstGeom prst="rect">
            <a:avLst/>
          </a:prstGeom>
        </p:spPr>
        <p:txBody>
          <a:bodyPr vert="horz" wrap="square" lIns="0" tIns="15240" rIns="0" bIns="0" rtlCol="0">
            <a:spAutoFit/>
          </a:bodyPr>
          <a:lstStyle/>
          <a:p>
            <a:pPr>
              <a:spcBef>
                <a:spcPts val="120"/>
              </a:spcBef>
            </a:pPr>
            <a:r>
              <a:rPr sz="800" spc="25" dirty="0">
                <a:latin typeface="Arial"/>
                <a:cs typeface="Arial"/>
              </a:rPr>
              <a:t>0</a:t>
            </a:r>
            <a:endParaRPr sz="800">
              <a:latin typeface="Arial"/>
              <a:cs typeface="Arial"/>
            </a:endParaRPr>
          </a:p>
        </p:txBody>
      </p:sp>
      <p:sp>
        <p:nvSpPr>
          <p:cNvPr id="67" name="object 67"/>
          <p:cNvSpPr txBox="1"/>
          <p:nvPr/>
        </p:nvSpPr>
        <p:spPr>
          <a:xfrm>
            <a:off x="3185947"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10</a:t>
            </a:r>
            <a:endParaRPr sz="800">
              <a:latin typeface="Arial"/>
              <a:cs typeface="Arial"/>
            </a:endParaRPr>
          </a:p>
        </p:txBody>
      </p:sp>
      <p:sp>
        <p:nvSpPr>
          <p:cNvPr id="68" name="object 68"/>
          <p:cNvSpPr txBox="1"/>
          <p:nvPr/>
        </p:nvSpPr>
        <p:spPr>
          <a:xfrm>
            <a:off x="3732033"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20</a:t>
            </a:r>
            <a:endParaRPr sz="800">
              <a:latin typeface="Arial"/>
              <a:cs typeface="Arial"/>
            </a:endParaRPr>
          </a:p>
        </p:txBody>
      </p:sp>
      <p:sp>
        <p:nvSpPr>
          <p:cNvPr id="69" name="object 69"/>
          <p:cNvSpPr txBox="1"/>
          <p:nvPr/>
        </p:nvSpPr>
        <p:spPr>
          <a:xfrm>
            <a:off x="4270079"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30</a:t>
            </a:r>
            <a:endParaRPr sz="800">
              <a:latin typeface="Arial"/>
              <a:cs typeface="Arial"/>
            </a:endParaRPr>
          </a:p>
        </p:txBody>
      </p:sp>
      <p:sp>
        <p:nvSpPr>
          <p:cNvPr id="70" name="object 70"/>
          <p:cNvSpPr txBox="1"/>
          <p:nvPr/>
        </p:nvSpPr>
        <p:spPr>
          <a:xfrm>
            <a:off x="4816055"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40</a:t>
            </a:r>
            <a:endParaRPr sz="800">
              <a:latin typeface="Arial"/>
              <a:cs typeface="Arial"/>
            </a:endParaRPr>
          </a:p>
        </p:txBody>
      </p:sp>
      <p:sp>
        <p:nvSpPr>
          <p:cNvPr id="71" name="object 71"/>
          <p:cNvSpPr txBox="1"/>
          <p:nvPr/>
        </p:nvSpPr>
        <p:spPr>
          <a:xfrm>
            <a:off x="5362141"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50</a:t>
            </a:r>
            <a:endParaRPr sz="800">
              <a:latin typeface="Arial"/>
              <a:cs typeface="Arial"/>
            </a:endParaRPr>
          </a:p>
        </p:txBody>
      </p:sp>
      <p:sp>
        <p:nvSpPr>
          <p:cNvPr id="72" name="object 72"/>
          <p:cNvSpPr txBox="1"/>
          <p:nvPr/>
        </p:nvSpPr>
        <p:spPr>
          <a:xfrm>
            <a:off x="5908117"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60</a:t>
            </a:r>
            <a:endParaRPr sz="800">
              <a:latin typeface="Arial"/>
              <a:cs typeface="Arial"/>
            </a:endParaRPr>
          </a:p>
        </p:txBody>
      </p:sp>
      <p:sp>
        <p:nvSpPr>
          <p:cNvPr id="73" name="object 73"/>
          <p:cNvSpPr txBox="1"/>
          <p:nvPr/>
        </p:nvSpPr>
        <p:spPr>
          <a:xfrm>
            <a:off x="6445943" y="5485131"/>
            <a:ext cx="128905" cy="138499"/>
          </a:xfrm>
          <a:prstGeom prst="rect">
            <a:avLst/>
          </a:prstGeom>
        </p:spPr>
        <p:txBody>
          <a:bodyPr vert="horz" wrap="square" lIns="0" tIns="15240" rIns="0" bIns="0" rtlCol="0">
            <a:spAutoFit/>
          </a:bodyPr>
          <a:lstStyle/>
          <a:p>
            <a:pPr>
              <a:spcBef>
                <a:spcPts val="120"/>
              </a:spcBef>
            </a:pPr>
            <a:r>
              <a:rPr sz="800" spc="5" dirty="0">
                <a:latin typeface="Arial"/>
                <a:cs typeface="Arial"/>
              </a:rPr>
              <a:t>70</a:t>
            </a:r>
            <a:endParaRPr sz="800">
              <a:latin typeface="Arial"/>
              <a:cs typeface="Arial"/>
            </a:endParaRPr>
          </a:p>
        </p:txBody>
      </p:sp>
      <p:sp>
        <p:nvSpPr>
          <p:cNvPr id="74" name="object 74"/>
          <p:cNvSpPr txBox="1"/>
          <p:nvPr/>
        </p:nvSpPr>
        <p:spPr>
          <a:xfrm>
            <a:off x="6909311" y="5465994"/>
            <a:ext cx="213360" cy="314325"/>
          </a:xfrm>
          <a:prstGeom prst="rect">
            <a:avLst/>
          </a:prstGeom>
        </p:spPr>
        <p:txBody>
          <a:bodyPr vert="horz" wrap="square" lIns="0" tIns="34290" rIns="0" bIns="0" rtlCol="0">
            <a:spAutoFit/>
          </a:bodyPr>
          <a:lstStyle/>
          <a:p>
            <a:pPr marL="67945" algn="ctr">
              <a:spcBef>
                <a:spcPts val="270"/>
              </a:spcBef>
            </a:pPr>
            <a:r>
              <a:rPr sz="800" spc="5" dirty="0">
                <a:latin typeface="Arial"/>
                <a:cs typeface="Arial"/>
              </a:rPr>
              <a:t>80</a:t>
            </a:r>
            <a:endParaRPr sz="800">
              <a:latin typeface="Arial"/>
              <a:cs typeface="Arial"/>
            </a:endParaRPr>
          </a:p>
          <a:p>
            <a:pPr marR="5080" algn="ctr">
              <a:spcBef>
                <a:spcPts val="175"/>
              </a:spcBef>
            </a:pPr>
            <a:r>
              <a:rPr sz="800" b="1" dirty="0">
                <a:latin typeface="Arial"/>
                <a:cs typeface="Arial"/>
              </a:rPr>
              <a:t>A</a:t>
            </a:r>
            <a:r>
              <a:rPr sz="800" b="1" spc="25" dirty="0">
                <a:latin typeface="Arial"/>
                <a:cs typeface="Arial"/>
              </a:rPr>
              <a:t>ge</a:t>
            </a:r>
            <a:endParaRPr sz="800">
              <a:latin typeface="Arial"/>
              <a:cs typeface="Arial"/>
            </a:endParaRPr>
          </a:p>
        </p:txBody>
      </p:sp>
      <p:sp>
        <p:nvSpPr>
          <p:cNvPr id="75" name="object 75"/>
          <p:cNvSpPr txBox="1"/>
          <p:nvPr/>
        </p:nvSpPr>
        <p:spPr>
          <a:xfrm>
            <a:off x="2306436" y="3117578"/>
            <a:ext cx="130805" cy="845819"/>
          </a:xfrm>
          <a:prstGeom prst="rect">
            <a:avLst/>
          </a:prstGeom>
        </p:spPr>
        <p:txBody>
          <a:bodyPr vert="vert270" wrap="square" lIns="0" tIns="1905" rIns="0" bIns="0" rtlCol="0">
            <a:spAutoFit/>
          </a:bodyPr>
          <a:lstStyle/>
          <a:p>
            <a:pPr marL="12700">
              <a:spcBef>
                <a:spcPts val="15"/>
              </a:spcBef>
            </a:pPr>
            <a:r>
              <a:rPr sz="850" b="1" spc="-25" dirty="0">
                <a:latin typeface="Arial"/>
                <a:cs typeface="Arial"/>
              </a:rPr>
              <a:t>Taux</a:t>
            </a:r>
            <a:r>
              <a:rPr sz="850" b="1" spc="-40" dirty="0">
                <a:latin typeface="Arial"/>
                <a:cs typeface="Arial"/>
              </a:rPr>
              <a:t> </a:t>
            </a:r>
            <a:r>
              <a:rPr sz="850" b="1" spc="-25" dirty="0">
                <a:latin typeface="Arial"/>
                <a:cs typeface="Arial"/>
              </a:rPr>
              <a:t>cholestérol</a:t>
            </a:r>
            <a:endParaRPr sz="850">
              <a:latin typeface="Arial"/>
              <a:cs typeface="Arial"/>
            </a:endParaRPr>
          </a:p>
        </p:txBody>
      </p:sp>
      <p:sp>
        <p:nvSpPr>
          <p:cNvPr id="76" name="object 76"/>
          <p:cNvSpPr/>
          <p:nvPr/>
        </p:nvSpPr>
        <p:spPr>
          <a:xfrm>
            <a:off x="2176490" y="2964099"/>
            <a:ext cx="5022850" cy="2966720"/>
          </a:xfrm>
          <a:custGeom>
            <a:avLst/>
            <a:gdLst/>
            <a:ahLst/>
            <a:cxnLst/>
            <a:rect l="l" t="t" r="r" b="b"/>
            <a:pathLst>
              <a:path w="5022850" h="2966720">
                <a:moveTo>
                  <a:pt x="0" y="2966592"/>
                </a:moveTo>
                <a:lnTo>
                  <a:pt x="5022495" y="2966592"/>
                </a:lnTo>
                <a:lnTo>
                  <a:pt x="5022495" y="0"/>
                </a:lnTo>
                <a:lnTo>
                  <a:pt x="0" y="0"/>
                </a:lnTo>
                <a:lnTo>
                  <a:pt x="0" y="2966592"/>
                </a:lnTo>
                <a:close/>
              </a:path>
            </a:pathLst>
          </a:custGeom>
          <a:ln w="8064">
            <a:solidFill>
              <a:srgbClr val="000000"/>
            </a:solidFill>
          </a:ln>
        </p:spPr>
        <p:txBody>
          <a:bodyPr wrap="square" lIns="0" tIns="0" rIns="0" bIns="0" rtlCol="0"/>
          <a:lstStyle/>
          <a:p>
            <a:endParaRPr/>
          </a:p>
        </p:txBody>
      </p:sp>
      <p:sp>
        <p:nvSpPr>
          <p:cNvPr id="77" name="object 77"/>
          <p:cNvSpPr/>
          <p:nvPr/>
        </p:nvSpPr>
        <p:spPr>
          <a:xfrm>
            <a:off x="3216275" y="3152776"/>
            <a:ext cx="3384550" cy="1584325"/>
          </a:xfrm>
          <a:custGeom>
            <a:avLst/>
            <a:gdLst/>
            <a:ahLst/>
            <a:cxnLst/>
            <a:rect l="l" t="t" r="r" b="b"/>
            <a:pathLst>
              <a:path w="3384550" h="1584325">
                <a:moveTo>
                  <a:pt x="0" y="1584325"/>
                </a:moveTo>
                <a:lnTo>
                  <a:pt x="3384550" y="0"/>
                </a:lnTo>
              </a:path>
            </a:pathLst>
          </a:custGeom>
          <a:ln w="28575">
            <a:solidFill>
              <a:srgbClr val="FF3300"/>
            </a:solidFill>
          </a:ln>
        </p:spPr>
        <p:txBody>
          <a:bodyPr wrap="square" lIns="0" tIns="0" rIns="0" bIns="0" rtlCol="0"/>
          <a:lstStyle/>
          <a:p>
            <a:endParaRPr/>
          </a:p>
        </p:txBody>
      </p:sp>
      <p:sp>
        <p:nvSpPr>
          <p:cNvPr id="78" name="object 78"/>
          <p:cNvSpPr txBox="1"/>
          <p:nvPr/>
        </p:nvSpPr>
        <p:spPr>
          <a:xfrm>
            <a:off x="7312278" y="2796032"/>
            <a:ext cx="3026410" cy="848994"/>
          </a:xfrm>
          <a:prstGeom prst="rect">
            <a:avLst/>
          </a:prstGeom>
        </p:spPr>
        <p:txBody>
          <a:bodyPr vert="horz" wrap="square" lIns="0" tIns="12700" rIns="0" bIns="0" rtlCol="0">
            <a:spAutoFit/>
          </a:bodyPr>
          <a:lstStyle/>
          <a:p>
            <a:pPr marL="12700" marR="5080">
              <a:spcBef>
                <a:spcPts val="100"/>
              </a:spcBef>
            </a:pPr>
            <a:r>
              <a:rPr dirty="0">
                <a:solidFill>
                  <a:srgbClr val="006666"/>
                </a:solidFill>
                <a:latin typeface="Arial"/>
                <a:cs typeface="Arial"/>
              </a:rPr>
              <a:t>Plus </a:t>
            </a:r>
            <a:r>
              <a:rPr spc="-5" dirty="0">
                <a:solidFill>
                  <a:srgbClr val="006666"/>
                </a:solidFill>
                <a:latin typeface="Arial"/>
                <a:cs typeface="Arial"/>
              </a:rPr>
              <a:t>l’âge augmente, plus le  </a:t>
            </a:r>
            <a:r>
              <a:rPr dirty="0">
                <a:solidFill>
                  <a:srgbClr val="006666"/>
                </a:solidFill>
                <a:latin typeface="Arial"/>
                <a:cs typeface="Arial"/>
              </a:rPr>
              <a:t>taux de </a:t>
            </a:r>
            <a:r>
              <a:rPr spc="-5" dirty="0">
                <a:solidFill>
                  <a:srgbClr val="006666"/>
                </a:solidFill>
                <a:latin typeface="Arial"/>
                <a:cs typeface="Arial"/>
              </a:rPr>
              <a:t>cholestérol augmente  Résultat non</a:t>
            </a:r>
            <a:r>
              <a:rPr dirty="0">
                <a:solidFill>
                  <a:srgbClr val="006666"/>
                </a:solidFill>
                <a:latin typeface="Arial"/>
                <a:cs typeface="Arial"/>
              </a:rPr>
              <a:t> </a:t>
            </a:r>
            <a:r>
              <a:rPr spc="-5" dirty="0">
                <a:solidFill>
                  <a:srgbClr val="006666"/>
                </a:solidFill>
                <a:latin typeface="Arial"/>
                <a:cs typeface="Arial"/>
              </a:rPr>
              <a:t>généralisable</a:t>
            </a:r>
            <a:endParaRPr>
              <a:latin typeface="Arial"/>
              <a:cs typeface="Arial"/>
            </a:endParaRPr>
          </a:p>
        </p:txBody>
      </p:sp>
      <p:sp>
        <p:nvSpPr>
          <p:cNvPr id="79" name="object 79"/>
          <p:cNvSpPr txBox="1"/>
          <p:nvPr/>
        </p:nvSpPr>
        <p:spPr>
          <a:xfrm>
            <a:off x="9776586" y="1584402"/>
            <a:ext cx="572770" cy="300355"/>
          </a:xfrm>
          <a:prstGeom prst="rect">
            <a:avLst/>
          </a:prstGeom>
        </p:spPr>
        <p:txBody>
          <a:bodyPr vert="horz" wrap="square" lIns="0" tIns="12700" rIns="0" bIns="0" rtlCol="0">
            <a:spAutoFit/>
          </a:bodyPr>
          <a:lstStyle/>
          <a:p>
            <a:pPr marL="12700">
              <a:spcBef>
                <a:spcPts val="100"/>
              </a:spcBef>
            </a:pPr>
            <a:r>
              <a:rPr u="heavy" spc="-190" dirty="0">
                <a:solidFill>
                  <a:srgbClr val="006666"/>
                </a:solidFill>
                <a:uFill>
                  <a:solidFill>
                    <a:srgbClr val="006666"/>
                  </a:solidFill>
                </a:uFill>
                <a:latin typeface="Arial"/>
                <a:cs typeface="Arial"/>
              </a:rPr>
              <a:t>T</a:t>
            </a:r>
            <a:r>
              <a:rPr u="heavy" spc="-10" dirty="0">
                <a:solidFill>
                  <a:srgbClr val="006666"/>
                </a:solidFill>
                <a:uFill>
                  <a:solidFill>
                    <a:srgbClr val="006666"/>
                  </a:solidFill>
                </a:uFill>
                <a:latin typeface="Arial"/>
                <a:cs typeface="Arial"/>
              </a:rPr>
              <a:t>ab</a:t>
            </a:r>
            <a:r>
              <a:rPr u="heavy" dirty="0">
                <a:solidFill>
                  <a:srgbClr val="006666"/>
                </a:solidFill>
                <a:uFill>
                  <a:solidFill>
                    <a:srgbClr val="006666"/>
                  </a:solidFill>
                </a:uFill>
                <a:latin typeface="Arial"/>
                <a:cs typeface="Arial"/>
              </a:rPr>
              <a:t>le</a:t>
            </a:r>
            <a:endParaRPr dirty="0">
              <a:latin typeface="Arial"/>
              <a:cs typeface="Arial"/>
            </a:endParaRPr>
          </a:p>
        </p:txBody>
      </p:sp>
      <p:sp>
        <p:nvSpPr>
          <p:cNvPr id="81" name="object 81"/>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82" name="object 82"/>
          <p:cNvSpPr txBox="1"/>
          <p:nvPr/>
        </p:nvSpPr>
        <p:spPr>
          <a:xfrm>
            <a:off x="7768591" y="400049"/>
            <a:ext cx="1106805" cy="258404"/>
          </a:xfrm>
          <a:prstGeom prst="rect">
            <a:avLst/>
          </a:prstGeom>
        </p:spPr>
        <p:txBody>
          <a:bodyPr vert="horz" wrap="square" lIns="0" tIns="12065" rIns="0" bIns="0" rtlCol="0">
            <a:spAutoFit/>
          </a:bodyPr>
          <a:lstStyle/>
          <a:p>
            <a:pPr marL="12700">
              <a:spcBef>
                <a:spcPts val="95"/>
              </a:spcBef>
            </a:pPr>
            <a:r>
              <a:rPr sz="1600" b="1" spc="-5" dirty="0">
                <a:solidFill>
                  <a:srgbClr val="006666"/>
                </a:solidFill>
                <a:latin typeface="Arial"/>
                <a:cs typeface="Arial"/>
              </a:rPr>
              <a:t>Corrélation</a:t>
            </a:r>
            <a:endParaRPr sz="1600">
              <a:latin typeface="Arial"/>
              <a:cs typeface="Arial"/>
            </a:endParaRPr>
          </a:p>
        </p:txBody>
      </p:sp>
      <p:sp>
        <p:nvSpPr>
          <p:cNvPr id="83" name="object 83"/>
          <p:cNvSpPr/>
          <p:nvPr/>
        </p:nvSpPr>
        <p:spPr>
          <a:xfrm>
            <a:off x="7535927" y="4076636"/>
            <a:ext cx="623887" cy="569912"/>
          </a:xfrm>
          <a:prstGeom prst="rect">
            <a:avLst/>
          </a:prstGeom>
          <a:blipFill>
            <a:blip r:embed="rId3" cstate="print"/>
            <a:stretch>
              <a:fillRect/>
            </a:stretch>
          </a:blipFill>
        </p:spPr>
        <p:txBody>
          <a:bodyPr wrap="square" lIns="0" tIns="0" rIns="0" bIns="0" rtlCol="0"/>
          <a:lstStyle/>
          <a:p>
            <a:endParaRPr/>
          </a:p>
        </p:txBody>
      </p:sp>
      <p:sp>
        <p:nvSpPr>
          <p:cNvPr id="84" name="object 84"/>
          <p:cNvSpPr txBox="1"/>
          <p:nvPr/>
        </p:nvSpPr>
        <p:spPr>
          <a:xfrm>
            <a:off x="7791703" y="4896740"/>
            <a:ext cx="1790700" cy="574675"/>
          </a:xfrm>
          <a:prstGeom prst="rect">
            <a:avLst/>
          </a:prstGeom>
        </p:spPr>
        <p:txBody>
          <a:bodyPr vert="horz" wrap="square" lIns="0" tIns="12700" rIns="0" bIns="0" rtlCol="0">
            <a:spAutoFit/>
          </a:bodyPr>
          <a:lstStyle/>
          <a:p>
            <a:pPr algn="ctr">
              <a:spcBef>
                <a:spcPts val="100"/>
              </a:spcBef>
            </a:pPr>
            <a:r>
              <a:rPr b="1" spc="-5" dirty="0">
                <a:solidFill>
                  <a:srgbClr val="006666"/>
                </a:solidFill>
                <a:latin typeface="Arial"/>
                <a:cs typeface="Arial"/>
              </a:rPr>
              <a:t>Corrélation</a:t>
            </a:r>
            <a:r>
              <a:rPr b="1" spc="-30" dirty="0">
                <a:solidFill>
                  <a:srgbClr val="006666"/>
                </a:solidFill>
                <a:latin typeface="Arial"/>
                <a:cs typeface="Arial"/>
              </a:rPr>
              <a:t> </a:t>
            </a:r>
            <a:r>
              <a:rPr spc="-10" dirty="0">
                <a:latin typeface="Arial"/>
                <a:cs typeface="Arial"/>
              </a:rPr>
              <a:t>n’est</a:t>
            </a:r>
            <a:endParaRPr>
              <a:latin typeface="Arial"/>
              <a:cs typeface="Arial"/>
            </a:endParaRPr>
          </a:p>
          <a:p>
            <a:pPr marL="1270" algn="ctr"/>
            <a:r>
              <a:rPr spc="-5" dirty="0">
                <a:latin typeface="Arial"/>
                <a:cs typeface="Arial"/>
              </a:rPr>
              <a:t>pas</a:t>
            </a:r>
            <a:r>
              <a:rPr spc="-20" dirty="0">
                <a:latin typeface="Arial"/>
                <a:cs typeface="Arial"/>
              </a:rPr>
              <a:t> </a:t>
            </a:r>
            <a:r>
              <a:rPr b="1" spc="-5" dirty="0">
                <a:solidFill>
                  <a:srgbClr val="006666"/>
                </a:solidFill>
                <a:latin typeface="Arial"/>
                <a:cs typeface="Arial"/>
              </a:rPr>
              <a:t>causalité</a:t>
            </a:r>
            <a:endParaRPr>
              <a:latin typeface="Arial"/>
              <a:cs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6">
            <a:extLst>
              <a:ext uri="{FF2B5EF4-FFF2-40B4-BE49-F238E27FC236}">
                <a16:creationId xmlns:a16="http://schemas.microsoft.com/office/drawing/2014/main" id="{B14FBF6B-9376-46E1-923E-F55E94739B80}"/>
              </a:ext>
            </a:extLst>
          </p:cNvPr>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pic>
        <p:nvPicPr>
          <p:cNvPr id="6" name="Image 5">
            <a:extLst>
              <a:ext uri="{FF2B5EF4-FFF2-40B4-BE49-F238E27FC236}">
                <a16:creationId xmlns:a16="http://schemas.microsoft.com/office/drawing/2014/main" id="{28741597-7017-45B3-8539-CB55A93557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4255" y="1149350"/>
            <a:ext cx="8532159" cy="4800600"/>
          </a:xfrm>
          <a:prstGeom prst="rect">
            <a:avLst/>
          </a:prstGeom>
        </p:spPr>
      </p:pic>
      <p:sp>
        <p:nvSpPr>
          <p:cNvPr id="7" name="object 2">
            <a:extLst>
              <a:ext uri="{FF2B5EF4-FFF2-40B4-BE49-F238E27FC236}">
                <a16:creationId xmlns:a16="http://schemas.microsoft.com/office/drawing/2014/main" id="{C31AD6D0-566C-4E94-B56C-BEC3A14DEBEF}"/>
              </a:ext>
            </a:extLst>
          </p:cNvPr>
          <p:cNvSpPr txBox="1"/>
          <p:nvPr/>
        </p:nvSpPr>
        <p:spPr>
          <a:xfrm>
            <a:off x="1570640" y="1447801"/>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46</a:t>
            </a:r>
            <a:endParaRPr sz="2000" dirty="0">
              <a:latin typeface="Arial"/>
              <a:cs typeface="Arial"/>
            </a:endParaRPr>
          </a:p>
        </p:txBody>
      </p:sp>
      <p:sp>
        <p:nvSpPr>
          <p:cNvPr id="8" name="Rectangle 7">
            <a:extLst>
              <a:ext uri="{FF2B5EF4-FFF2-40B4-BE49-F238E27FC236}">
                <a16:creationId xmlns:a16="http://schemas.microsoft.com/office/drawing/2014/main" id="{A93CDE6B-E4CC-4393-8962-D032B0631AEA}"/>
              </a:ext>
            </a:extLst>
          </p:cNvPr>
          <p:cNvSpPr/>
          <p:nvPr/>
        </p:nvSpPr>
        <p:spPr>
          <a:xfrm>
            <a:off x="2057400" y="2438400"/>
            <a:ext cx="4038600" cy="1524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CDF2A4AC-F75A-4B24-93F8-56A3B7579686}"/>
              </a:ext>
            </a:extLst>
          </p:cNvPr>
          <p:cNvSpPr/>
          <p:nvPr/>
        </p:nvSpPr>
        <p:spPr>
          <a:xfrm>
            <a:off x="4800600" y="1219200"/>
            <a:ext cx="609600" cy="13716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555498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358644" y="1723491"/>
            <a:ext cx="167640" cy="695960"/>
          </a:xfrm>
          <a:prstGeom prst="rect">
            <a:avLst/>
          </a:prstGeom>
        </p:spPr>
        <p:txBody>
          <a:bodyPr vert="horz" wrap="square" lIns="0" tIns="134620" rIns="0" bIns="0" rtlCol="0">
            <a:spAutoFit/>
          </a:bodyPr>
          <a:lstStyle/>
          <a:p>
            <a:pPr marL="12700">
              <a:spcBef>
                <a:spcPts val="1060"/>
              </a:spcBef>
            </a:pPr>
            <a:r>
              <a:rPr sz="1400" dirty="0">
                <a:latin typeface="Wingdings"/>
                <a:cs typeface="Wingdings"/>
              </a:rPr>
              <a:t></a:t>
            </a:r>
            <a:endParaRPr sz="1400">
              <a:latin typeface="Wingdings"/>
              <a:cs typeface="Wingdings"/>
            </a:endParaRPr>
          </a:p>
          <a:p>
            <a:pPr marL="12700">
              <a:spcBef>
                <a:spcPts val="960"/>
              </a:spcBef>
            </a:pPr>
            <a:r>
              <a:rPr sz="1400" dirty="0">
                <a:latin typeface="Wingdings"/>
                <a:cs typeface="Wingdings"/>
              </a:rPr>
              <a:t></a:t>
            </a:r>
            <a:endParaRPr sz="1400">
              <a:latin typeface="Wingdings"/>
              <a:cs typeface="Wingdings"/>
            </a:endParaRPr>
          </a:p>
        </p:txBody>
      </p:sp>
      <p:sp>
        <p:nvSpPr>
          <p:cNvPr id="5" name="object 5"/>
          <p:cNvSpPr txBox="1"/>
          <p:nvPr/>
        </p:nvSpPr>
        <p:spPr>
          <a:xfrm>
            <a:off x="2358644" y="2789937"/>
            <a:ext cx="167640" cy="228909"/>
          </a:xfrm>
          <a:prstGeom prst="rect">
            <a:avLst/>
          </a:prstGeom>
        </p:spPr>
        <p:txBody>
          <a:bodyPr vert="horz" wrap="square" lIns="0" tIns="13335" rIns="0" bIns="0" rtlCol="0">
            <a:spAutoFit/>
          </a:bodyPr>
          <a:lstStyle/>
          <a:p>
            <a:pPr marL="12700">
              <a:spcBef>
                <a:spcPts val="105"/>
              </a:spcBef>
            </a:pPr>
            <a:r>
              <a:rPr sz="1400" dirty="0">
                <a:latin typeface="Wingdings"/>
                <a:cs typeface="Wingdings"/>
              </a:rPr>
              <a:t></a:t>
            </a:r>
            <a:endParaRPr sz="1400">
              <a:latin typeface="Wingdings"/>
              <a:cs typeface="Wingdings"/>
            </a:endParaRPr>
          </a:p>
        </p:txBody>
      </p:sp>
      <p:sp>
        <p:nvSpPr>
          <p:cNvPr id="6" name="object 6"/>
          <p:cNvSpPr txBox="1"/>
          <p:nvPr/>
        </p:nvSpPr>
        <p:spPr>
          <a:xfrm>
            <a:off x="2968244" y="1738732"/>
            <a:ext cx="7030720" cy="1306195"/>
          </a:xfrm>
          <a:prstGeom prst="rect">
            <a:avLst/>
          </a:prstGeom>
        </p:spPr>
        <p:txBody>
          <a:bodyPr vert="horz" wrap="square" lIns="0" tIns="43180" rIns="0" bIns="0" rtlCol="0">
            <a:spAutoFit/>
          </a:bodyPr>
          <a:lstStyle/>
          <a:p>
            <a:pPr marL="12700">
              <a:spcBef>
                <a:spcPts val="340"/>
              </a:spcBef>
            </a:pPr>
            <a:r>
              <a:rPr sz="2000" b="1" dirty="0">
                <a:latin typeface="Arial"/>
                <a:cs typeface="Arial"/>
              </a:rPr>
              <a:t>Utilisation obligatoire si les </a:t>
            </a:r>
            <a:r>
              <a:rPr sz="2000" b="1" spc="-5" dirty="0">
                <a:latin typeface="Arial"/>
                <a:cs typeface="Arial"/>
              </a:rPr>
              <a:t>effectifs </a:t>
            </a:r>
            <a:r>
              <a:rPr sz="2000" b="1" dirty="0">
                <a:latin typeface="Arial"/>
                <a:cs typeface="Arial"/>
              </a:rPr>
              <a:t>sont trop</a:t>
            </a:r>
            <a:r>
              <a:rPr sz="2000" b="1" spc="-180" dirty="0">
                <a:latin typeface="Arial"/>
                <a:cs typeface="Arial"/>
              </a:rPr>
              <a:t> </a:t>
            </a:r>
            <a:r>
              <a:rPr sz="2000" b="1" dirty="0">
                <a:latin typeface="Arial"/>
                <a:cs typeface="Arial"/>
              </a:rPr>
              <a:t>faibles</a:t>
            </a:r>
            <a:endParaRPr sz="2000">
              <a:latin typeface="Arial"/>
              <a:cs typeface="Arial"/>
            </a:endParaRPr>
          </a:p>
          <a:p>
            <a:pPr marL="12700" marR="5080">
              <a:lnSpc>
                <a:spcPts val="2160"/>
              </a:lnSpc>
              <a:spcBef>
                <a:spcPts val="509"/>
              </a:spcBef>
            </a:pPr>
            <a:r>
              <a:rPr sz="2000" b="1" spc="-5" dirty="0">
                <a:latin typeface="Arial"/>
                <a:cs typeface="Arial"/>
              </a:rPr>
              <a:t>(&lt; 5), avec </a:t>
            </a:r>
            <a:r>
              <a:rPr sz="2000" b="1" dirty="0">
                <a:latin typeface="Arial"/>
                <a:cs typeface="Arial"/>
              </a:rPr>
              <a:t>des </a:t>
            </a:r>
            <a:r>
              <a:rPr sz="2000" b="1" spc="-5" dirty="0">
                <a:solidFill>
                  <a:srgbClr val="006666"/>
                </a:solidFill>
                <a:latin typeface="Arial"/>
                <a:cs typeface="Arial"/>
              </a:rPr>
              <a:t>caractères quantitatifs</a:t>
            </a:r>
            <a:r>
              <a:rPr sz="2000" b="1" spc="-5" dirty="0">
                <a:latin typeface="Arial"/>
                <a:cs typeface="Arial"/>
              </a:rPr>
              <a:t>. Dans </a:t>
            </a:r>
            <a:r>
              <a:rPr sz="2000" b="1" dirty="0">
                <a:latin typeface="Arial"/>
                <a:cs typeface="Arial"/>
              </a:rPr>
              <a:t>ce cas, </a:t>
            </a:r>
            <a:r>
              <a:rPr sz="2000" b="1" spc="-5" dirty="0">
                <a:latin typeface="Arial"/>
                <a:cs typeface="Arial"/>
              </a:rPr>
              <a:t>les  </a:t>
            </a:r>
            <a:r>
              <a:rPr sz="2000" b="1" dirty="0">
                <a:latin typeface="Arial"/>
                <a:cs typeface="Arial"/>
              </a:rPr>
              <a:t>populations </a:t>
            </a:r>
            <a:r>
              <a:rPr sz="2000" b="1" spc="-5" dirty="0">
                <a:latin typeface="Arial"/>
                <a:cs typeface="Arial"/>
              </a:rPr>
              <a:t>ne </a:t>
            </a:r>
            <a:r>
              <a:rPr sz="2000" b="1" dirty="0">
                <a:latin typeface="Arial"/>
                <a:cs typeface="Arial"/>
              </a:rPr>
              <a:t>se distribuent pas</a:t>
            </a:r>
            <a:r>
              <a:rPr sz="2000" b="1" spc="-100" dirty="0">
                <a:latin typeface="Arial"/>
                <a:cs typeface="Arial"/>
              </a:rPr>
              <a:t> </a:t>
            </a:r>
            <a:r>
              <a:rPr sz="2000" b="1" dirty="0">
                <a:latin typeface="Arial"/>
                <a:cs typeface="Arial"/>
              </a:rPr>
              <a:t>normalement.</a:t>
            </a:r>
            <a:endParaRPr sz="2000">
              <a:latin typeface="Arial"/>
              <a:cs typeface="Arial"/>
            </a:endParaRPr>
          </a:p>
          <a:p>
            <a:pPr marL="12700">
              <a:spcBef>
                <a:spcPts val="210"/>
              </a:spcBef>
            </a:pPr>
            <a:r>
              <a:rPr sz="2000" b="1" dirty="0">
                <a:latin typeface="Arial"/>
                <a:cs typeface="Arial"/>
              </a:rPr>
              <a:t>Présentent </a:t>
            </a:r>
            <a:r>
              <a:rPr sz="2000" b="1" spc="-5" dirty="0">
                <a:latin typeface="Arial"/>
                <a:cs typeface="Arial"/>
              </a:rPr>
              <a:t>une </a:t>
            </a:r>
            <a:r>
              <a:rPr sz="2000" b="1" dirty="0">
                <a:latin typeface="Arial"/>
                <a:cs typeface="Arial"/>
              </a:rPr>
              <a:t>excellente</a:t>
            </a:r>
            <a:r>
              <a:rPr sz="2000" b="1" spc="-70" dirty="0">
                <a:latin typeface="Arial"/>
                <a:cs typeface="Arial"/>
              </a:rPr>
              <a:t> </a:t>
            </a:r>
            <a:r>
              <a:rPr sz="2000" b="1" dirty="0">
                <a:latin typeface="Arial"/>
                <a:cs typeface="Arial"/>
              </a:rPr>
              <a:t>robustesse</a:t>
            </a:r>
            <a:endParaRPr sz="2000">
              <a:latin typeface="Arial"/>
              <a:cs typeface="Arial"/>
            </a:endParaRPr>
          </a:p>
        </p:txBody>
      </p:sp>
      <p:sp>
        <p:nvSpPr>
          <p:cNvPr id="7" name="object 7"/>
          <p:cNvSpPr txBox="1"/>
          <p:nvPr/>
        </p:nvSpPr>
        <p:spPr>
          <a:xfrm>
            <a:off x="2358644" y="3460497"/>
            <a:ext cx="184150" cy="228909"/>
          </a:xfrm>
          <a:prstGeom prst="rect">
            <a:avLst/>
          </a:prstGeom>
        </p:spPr>
        <p:txBody>
          <a:bodyPr vert="horz" wrap="square" lIns="0" tIns="13335" rIns="0" bIns="0" rtlCol="0">
            <a:spAutoFit/>
          </a:bodyPr>
          <a:lstStyle/>
          <a:p>
            <a:pPr marL="12700">
              <a:spcBef>
                <a:spcPts val="105"/>
              </a:spcBef>
            </a:pPr>
            <a:r>
              <a:rPr sz="1400" b="1" spc="-5" dirty="0">
                <a:solidFill>
                  <a:srgbClr val="5F5F5F"/>
                </a:solidFill>
                <a:latin typeface="Arial"/>
                <a:cs typeface="Arial"/>
              </a:rPr>
              <a:t>1)</a:t>
            </a:r>
            <a:endParaRPr sz="1400">
              <a:latin typeface="Arial"/>
              <a:cs typeface="Arial"/>
            </a:endParaRPr>
          </a:p>
        </p:txBody>
      </p:sp>
      <p:sp>
        <p:nvSpPr>
          <p:cNvPr id="8" name="object 8"/>
          <p:cNvSpPr txBox="1"/>
          <p:nvPr/>
        </p:nvSpPr>
        <p:spPr>
          <a:xfrm>
            <a:off x="2724403" y="3795776"/>
            <a:ext cx="167640" cy="228268"/>
          </a:xfrm>
          <a:prstGeom prst="rect">
            <a:avLst/>
          </a:prstGeom>
        </p:spPr>
        <p:txBody>
          <a:bodyPr vert="horz" wrap="square" lIns="0" tIns="12700" rIns="0" bIns="0" rtlCol="0">
            <a:spAutoFit/>
          </a:bodyPr>
          <a:lstStyle/>
          <a:p>
            <a:pPr marL="12700">
              <a:spcBef>
                <a:spcPts val="100"/>
              </a:spcBef>
            </a:pPr>
            <a:r>
              <a:rPr sz="1400" dirty="0">
                <a:latin typeface="Wingdings"/>
                <a:cs typeface="Wingdings"/>
              </a:rPr>
              <a:t></a:t>
            </a:r>
            <a:endParaRPr sz="1400">
              <a:latin typeface="Wingdings"/>
              <a:cs typeface="Wingdings"/>
            </a:endParaRPr>
          </a:p>
        </p:txBody>
      </p:sp>
      <p:sp>
        <p:nvSpPr>
          <p:cNvPr id="9" name="object 9"/>
          <p:cNvSpPr txBox="1"/>
          <p:nvPr/>
        </p:nvSpPr>
        <p:spPr>
          <a:xfrm>
            <a:off x="2968245" y="3354425"/>
            <a:ext cx="4882515" cy="695960"/>
          </a:xfrm>
          <a:prstGeom prst="rect">
            <a:avLst/>
          </a:prstGeom>
        </p:spPr>
        <p:txBody>
          <a:bodyPr vert="horz" wrap="square" lIns="0" tIns="43180" rIns="0" bIns="0" rtlCol="0">
            <a:spAutoFit/>
          </a:bodyPr>
          <a:lstStyle/>
          <a:p>
            <a:pPr marL="12700">
              <a:spcBef>
                <a:spcPts val="340"/>
              </a:spcBef>
            </a:pPr>
            <a:r>
              <a:rPr sz="2000" b="1" dirty="0">
                <a:solidFill>
                  <a:srgbClr val="5F5F5F"/>
                </a:solidFill>
                <a:latin typeface="Arial"/>
                <a:cs typeface="Arial"/>
              </a:rPr>
              <a:t>LIAISON QUANTITATIFS /</a:t>
            </a:r>
            <a:r>
              <a:rPr sz="2000" b="1" spc="-95" dirty="0">
                <a:solidFill>
                  <a:srgbClr val="5F5F5F"/>
                </a:solidFill>
                <a:latin typeface="Arial"/>
                <a:cs typeface="Arial"/>
              </a:rPr>
              <a:t> </a:t>
            </a:r>
            <a:r>
              <a:rPr sz="2000" b="1" dirty="0">
                <a:solidFill>
                  <a:srgbClr val="5F5F5F"/>
                </a:solidFill>
                <a:latin typeface="Arial"/>
                <a:cs typeface="Arial"/>
              </a:rPr>
              <a:t>QUALITATIFS</a:t>
            </a:r>
            <a:endParaRPr sz="2000" dirty="0">
              <a:latin typeface="Arial"/>
              <a:cs typeface="Arial"/>
            </a:endParaRPr>
          </a:p>
          <a:p>
            <a:pPr marL="393700">
              <a:spcBef>
                <a:spcPts val="240"/>
              </a:spcBef>
            </a:pPr>
            <a:r>
              <a:rPr sz="2000" b="1" dirty="0">
                <a:solidFill>
                  <a:srgbClr val="006666"/>
                </a:solidFill>
                <a:latin typeface="Arial"/>
                <a:cs typeface="Arial"/>
              </a:rPr>
              <a:t>U de Mann &amp;</a:t>
            </a:r>
            <a:r>
              <a:rPr sz="2000" b="1" spc="-45" dirty="0">
                <a:solidFill>
                  <a:srgbClr val="006666"/>
                </a:solidFill>
                <a:latin typeface="Arial"/>
                <a:cs typeface="Arial"/>
              </a:rPr>
              <a:t> </a:t>
            </a:r>
            <a:r>
              <a:rPr sz="2000" b="1" dirty="0">
                <a:solidFill>
                  <a:srgbClr val="006666"/>
                </a:solidFill>
                <a:latin typeface="Arial"/>
                <a:cs typeface="Arial"/>
              </a:rPr>
              <a:t>Whitney</a:t>
            </a:r>
            <a:endParaRPr sz="2000" dirty="0">
              <a:latin typeface="Arial"/>
              <a:cs typeface="Arial"/>
            </a:endParaRPr>
          </a:p>
        </p:txBody>
      </p:sp>
      <p:sp>
        <p:nvSpPr>
          <p:cNvPr id="10" name="object 10"/>
          <p:cNvSpPr txBox="1"/>
          <p:nvPr/>
        </p:nvSpPr>
        <p:spPr>
          <a:xfrm>
            <a:off x="2724403" y="4801870"/>
            <a:ext cx="167640" cy="228268"/>
          </a:xfrm>
          <a:prstGeom prst="rect">
            <a:avLst/>
          </a:prstGeom>
        </p:spPr>
        <p:txBody>
          <a:bodyPr vert="horz" wrap="square" lIns="0" tIns="12700" rIns="0" bIns="0" rtlCol="0">
            <a:spAutoFit/>
          </a:bodyPr>
          <a:lstStyle/>
          <a:p>
            <a:pPr marL="12700">
              <a:spcBef>
                <a:spcPts val="100"/>
              </a:spcBef>
            </a:pPr>
            <a:r>
              <a:rPr sz="1400" dirty="0">
                <a:latin typeface="Wingdings"/>
                <a:cs typeface="Wingdings"/>
              </a:rPr>
              <a:t></a:t>
            </a:r>
            <a:endParaRPr sz="1400">
              <a:latin typeface="Wingdings"/>
              <a:cs typeface="Wingdings"/>
            </a:endParaRPr>
          </a:p>
        </p:txBody>
      </p:sp>
      <p:sp>
        <p:nvSpPr>
          <p:cNvPr id="11" name="object 11"/>
          <p:cNvSpPr txBox="1"/>
          <p:nvPr/>
        </p:nvSpPr>
        <p:spPr>
          <a:xfrm>
            <a:off x="2358644" y="4360519"/>
            <a:ext cx="4535170" cy="663708"/>
          </a:xfrm>
          <a:prstGeom prst="rect">
            <a:avLst/>
          </a:prstGeom>
        </p:spPr>
        <p:txBody>
          <a:bodyPr vert="horz" wrap="square" lIns="0" tIns="12700" rIns="0" bIns="0" rtlCol="0">
            <a:spAutoFit/>
          </a:bodyPr>
          <a:lstStyle/>
          <a:p>
            <a:pPr marL="1003300" marR="5080" indent="-990600">
              <a:lnSpc>
                <a:spcPct val="110000"/>
              </a:lnSpc>
              <a:spcBef>
                <a:spcPts val="100"/>
              </a:spcBef>
              <a:tabLst>
                <a:tab pos="621665" algn="l"/>
              </a:tabLst>
            </a:pPr>
            <a:r>
              <a:rPr sz="2000" b="1" dirty="0">
                <a:solidFill>
                  <a:srgbClr val="5F5F5F"/>
                </a:solidFill>
                <a:latin typeface="Arial"/>
                <a:cs typeface="Arial"/>
              </a:rPr>
              <a:t>2)	LIAISON ENTRE</a:t>
            </a:r>
            <a:r>
              <a:rPr sz="2000" b="1" spc="-70" dirty="0">
                <a:solidFill>
                  <a:srgbClr val="5F5F5F"/>
                </a:solidFill>
                <a:latin typeface="Arial"/>
                <a:cs typeface="Arial"/>
              </a:rPr>
              <a:t> </a:t>
            </a:r>
            <a:r>
              <a:rPr sz="2000" b="1" dirty="0">
                <a:solidFill>
                  <a:srgbClr val="5F5F5F"/>
                </a:solidFill>
                <a:latin typeface="Arial"/>
                <a:cs typeface="Arial"/>
              </a:rPr>
              <a:t>QUANTITATIFS </a:t>
            </a:r>
            <a:r>
              <a:rPr sz="2000" b="1" dirty="0">
                <a:solidFill>
                  <a:srgbClr val="006666"/>
                </a:solidFill>
                <a:latin typeface="Arial"/>
                <a:cs typeface="Arial"/>
              </a:rPr>
              <a:t> Spearman ( =</a:t>
            </a:r>
            <a:r>
              <a:rPr sz="2000" b="1" spc="-70" dirty="0">
                <a:solidFill>
                  <a:srgbClr val="006666"/>
                </a:solidFill>
                <a:latin typeface="Arial"/>
                <a:cs typeface="Arial"/>
              </a:rPr>
              <a:t> </a:t>
            </a:r>
            <a:r>
              <a:rPr sz="2000" b="1" dirty="0">
                <a:solidFill>
                  <a:srgbClr val="006666"/>
                </a:solidFill>
                <a:latin typeface="Arial"/>
                <a:cs typeface="Arial"/>
              </a:rPr>
              <a:t>Corrélation)</a:t>
            </a:r>
            <a:endParaRPr sz="2000">
              <a:latin typeface="Arial"/>
              <a:cs typeface="Arial"/>
            </a:endParaRPr>
          </a:p>
        </p:txBody>
      </p:sp>
      <p:sp>
        <p:nvSpPr>
          <p:cNvPr id="12" name="object 12"/>
          <p:cNvSpPr txBox="1">
            <a:spLocks noGrp="1"/>
          </p:cNvSpPr>
          <p:nvPr>
            <p:ph type="title"/>
          </p:nvPr>
        </p:nvSpPr>
        <p:spPr>
          <a:xfrm>
            <a:off x="3798570" y="1078231"/>
            <a:ext cx="3766820" cy="330835"/>
          </a:xfrm>
          <a:prstGeom prst="rect">
            <a:avLst/>
          </a:prstGeom>
        </p:spPr>
        <p:txBody>
          <a:bodyPr vert="horz" wrap="square" lIns="0" tIns="13335" rIns="0" bIns="0" rtlCol="0" anchor="ctr">
            <a:spAutoFit/>
          </a:bodyPr>
          <a:lstStyle/>
          <a:p>
            <a:pPr marL="12700">
              <a:lnSpc>
                <a:spcPct val="100000"/>
              </a:lnSpc>
              <a:spcBef>
                <a:spcPts val="105"/>
              </a:spcBef>
            </a:pPr>
            <a:r>
              <a:rPr sz="2000" b="1" dirty="0">
                <a:solidFill>
                  <a:srgbClr val="006666"/>
                </a:solidFill>
                <a:latin typeface="Arial"/>
                <a:cs typeface="Arial"/>
              </a:rPr>
              <a:t>TESTS NON</a:t>
            </a:r>
            <a:r>
              <a:rPr sz="2000" b="1" spc="-80" dirty="0">
                <a:solidFill>
                  <a:srgbClr val="006666"/>
                </a:solidFill>
                <a:latin typeface="Arial"/>
                <a:cs typeface="Arial"/>
              </a:rPr>
              <a:t> </a:t>
            </a:r>
            <a:r>
              <a:rPr sz="2000" b="1" spc="-10" dirty="0">
                <a:solidFill>
                  <a:srgbClr val="006666"/>
                </a:solidFill>
                <a:latin typeface="Arial"/>
                <a:cs typeface="Arial"/>
              </a:rPr>
              <a:t>PARAMÉTRIQUES</a:t>
            </a:r>
            <a:endParaRPr sz="2000">
              <a:latin typeface="Arial"/>
              <a:cs typeface="Arial"/>
            </a:endParaRPr>
          </a:p>
        </p:txBody>
      </p:sp>
      <p:sp>
        <p:nvSpPr>
          <p:cNvPr id="15" name="object 1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6" name="object 16"/>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7" name="object 17"/>
          <p:cNvSpPr txBox="1"/>
          <p:nvPr/>
        </p:nvSpPr>
        <p:spPr>
          <a:xfrm>
            <a:off x="6921501" y="400049"/>
            <a:ext cx="2309495" cy="258404"/>
          </a:xfrm>
          <a:prstGeom prst="rect">
            <a:avLst/>
          </a:prstGeom>
        </p:spPr>
        <p:txBody>
          <a:bodyPr vert="horz" wrap="square" lIns="0" tIns="12065" rIns="0" bIns="0" rtlCol="0">
            <a:spAutoFit/>
          </a:bodyPr>
          <a:lstStyle/>
          <a:p>
            <a:pPr marL="12700">
              <a:spcBef>
                <a:spcPts val="95"/>
              </a:spcBef>
            </a:pPr>
            <a:r>
              <a:rPr sz="1600" b="1" spc="-35" dirty="0">
                <a:solidFill>
                  <a:srgbClr val="5F5F5F"/>
                </a:solidFill>
                <a:latin typeface="Arial"/>
                <a:cs typeface="Arial"/>
              </a:rPr>
              <a:t>Test </a:t>
            </a:r>
            <a:r>
              <a:rPr sz="1600" b="1" spc="-10" dirty="0">
                <a:solidFill>
                  <a:srgbClr val="5F5F5F"/>
                </a:solidFill>
                <a:latin typeface="Arial"/>
                <a:cs typeface="Arial"/>
              </a:rPr>
              <a:t>non</a:t>
            </a:r>
            <a:r>
              <a:rPr sz="1600" b="1" spc="5" dirty="0">
                <a:solidFill>
                  <a:srgbClr val="5F5F5F"/>
                </a:solidFill>
                <a:latin typeface="Arial"/>
                <a:cs typeface="Arial"/>
              </a:rPr>
              <a:t> </a:t>
            </a:r>
            <a:r>
              <a:rPr sz="1600" b="1" spc="-5" dirty="0">
                <a:solidFill>
                  <a:srgbClr val="5F5F5F"/>
                </a:solidFill>
                <a:latin typeface="Arial"/>
                <a:cs typeface="Arial"/>
              </a:rPr>
              <a:t>paramétriques</a:t>
            </a:r>
            <a:endParaRPr sz="1600">
              <a:latin typeface="Arial"/>
              <a:cs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F3B18B3A-A5E4-4FB2-8E41-48186729AD6F}"/>
              </a:ext>
            </a:extLst>
          </p:cNvPr>
          <p:cNvSpPr>
            <a:spLocks noGrp="1"/>
          </p:cNvSpPr>
          <p:nvPr>
            <p:ph type="body" idx="1"/>
          </p:nvPr>
        </p:nvSpPr>
        <p:spPr>
          <a:xfrm>
            <a:off x="2472297" y="1177200"/>
            <a:ext cx="8026400" cy="984885"/>
          </a:xfrm>
        </p:spPr>
        <p:txBody>
          <a:bodyPr>
            <a:normAutofit fontScale="70000" lnSpcReduction="20000"/>
          </a:bodyPr>
          <a:lstStyle/>
          <a:p>
            <a:r>
              <a:rPr lang="fr-FR" b="0" dirty="0"/>
              <a:t>Le </a:t>
            </a:r>
            <a:r>
              <a:rPr lang="fr-FR" dirty="0"/>
              <a:t>test de Wilcoxon-Mann-Whitney</a:t>
            </a:r>
            <a:r>
              <a:rPr lang="fr-FR" b="0" dirty="0"/>
              <a:t> (ou </a:t>
            </a:r>
            <a:r>
              <a:rPr lang="fr-FR" dirty="0"/>
              <a:t>test U de Mann-Whitney</a:t>
            </a:r>
            <a:r>
              <a:rPr lang="fr-FR" b="0" dirty="0"/>
              <a:t> ou encore </a:t>
            </a:r>
            <a:r>
              <a:rPr lang="fr-FR" dirty="0"/>
              <a:t>test de la somme des rangs de Wilcoxon</a:t>
            </a:r>
            <a:r>
              <a:rPr lang="fr-FR" b="0" dirty="0"/>
              <a:t>) est un test statistique non paramétrique qui permet de tester l'hypothèse selon laquelle les moyennes de chacun de deux groupes de données sont proches. </a:t>
            </a:r>
            <a:endParaRPr lang="fr-FR" dirty="0"/>
          </a:p>
        </p:txBody>
      </p:sp>
      <p:sp>
        <p:nvSpPr>
          <p:cNvPr id="4" name="object 3">
            <a:extLst>
              <a:ext uri="{FF2B5EF4-FFF2-40B4-BE49-F238E27FC236}">
                <a16:creationId xmlns:a16="http://schemas.microsoft.com/office/drawing/2014/main" id="{825CAA93-3D9B-436A-8177-6011228599A0}"/>
              </a:ext>
            </a:extLst>
          </p:cNvPr>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7" name="object 16">
            <a:extLst>
              <a:ext uri="{FF2B5EF4-FFF2-40B4-BE49-F238E27FC236}">
                <a16:creationId xmlns:a16="http://schemas.microsoft.com/office/drawing/2014/main" id="{ADB8BC5E-178D-4646-9A89-7894B585584C}"/>
              </a:ext>
            </a:extLst>
          </p:cNvPr>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p:txBody>
      </p:sp>
      <p:sp>
        <p:nvSpPr>
          <p:cNvPr id="8" name="object 17">
            <a:extLst>
              <a:ext uri="{FF2B5EF4-FFF2-40B4-BE49-F238E27FC236}">
                <a16:creationId xmlns:a16="http://schemas.microsoft.com/office/drawing/2014/main" id="{D9E881A2-7087-4B3B-9FD4-1904E22E0D33}"/>
              </a:ext>
            </a:extLst>
          </p:cNvPr>
          <p:cNvSpPr txBox="1"/>
          <p:nvPr/>
        </p:nvSpPr>
        <p:spPr>
          <a:xfrm>
            <a:off x="6948936" y="400049"/>
            <a:ext cx="2195065" cy="258404"/>
          </a:xfrm>
          <a:prstGeom prst="rect">
            <a:avLst/>
          </a:prstGeom>
        </p:spPr>
        <p:txBody>
          <a:bodyPr vert="horz" wrap="square" lIns="0" tIns="12065" rIns="0" bIns="0" rtlCol="0">
            <a:spAutoFit/>
          </a:bodyPr>
          <a:lstStyle/>
          <a:p>
            <a:pPr marL="12700">
              <a:spcBef>
                <a:spcPts val="95"/>
              </a:spcBef>
            </a:pPr>
            <a:r>
              <a:rPr lang="fr-FR" sz="1600" b="1" spc="25" dirty="0">
                <a:solidFill>
                  <a:srgbClr val="5F5F5F"/>
                </a:solidFill>
                <a:latin typeface="Arial"/>
                <a:cs typeface="Arial"/>
              </a:rPr>
              <a:t>U de Mann &amp; Whitney</a:t>
            </a:r>
            <a:endParaRPr sz="1600" dirty="0">
              <a:latin typeface="Arial"/>
              <a:cs typeface="Arial"/>
            </a:endParaRPr>
          </a:p>
        </p:txBody>
      </p:sp>
      <p:sp>
        <p:nvSpPr>
          <p:cNvPr id="9" name="Rectangle 8">
            <a:extLst>
              <a:ext uri="{FF2B5EF4-FFF2-40B4-BE49-F238E27FC236}">
                <a16:creationId xmlns:a16="http://schemas.microsoft.com/office/drawing/2014/main" id="{02A1430C-9DAE-450E-A829-98246142E460}"/>
              </a:ext>
            </a:extLst>
          </p:cNvPr>
          <p:cNvSpPr/>
          <p:nvPr/>
        </p:nvSpPr>
        <p:spPr>
          <a:xfrm>
            <a:off x="2008632" y="2362537"/>
            <a:ext cx="8304784" cy="369332"/>
          </a:xfrm>
          <a:prstGeom prst="rect">
            <a:avLst/>
          </a:prstGeom>
        </p:spPr>
        <p:txBody>
          <a:bodyPr wrap="square">
            <a:spAutoFit/>
          </a:bodyPr>
          <a:lstStyle/>
          <a:p>
            <a:endParaRPr lang="fr-FR" dirty="0"/>
          </a:p>
        </p:txBody>
      </p:sp>
      <p:sp>
        <p:nvSpPr>
          <p:cNvPr id="10" name="Espace réservé du texte 2">
            <a:extLst>
              <a:ext uri="{FF2B5EF4-FFF2-40B4-BE49-F238E27FC236}">
                <a16:creationId xmlns:a16="http://schemas.microsoft.com/office/drawing/2014/main" id="{C53AA3C2-D753-4095-BBD7-222AC8D504C4}"/>
              </a:ext>
            </a:extLst>
          </p:cNvPr>
          <p:cNvSpPr txBox="1">
            <a:spLocks/>
          </p:cNvSpPr>
          <p:nvPr/>
        </p:nvSpPr>
        <p:spPr>
          <a:xfrm>
            <a:off x="2479737" y="2301520"/>
            <a:ext cx="8026400" cy="246221"/>
          </a:xfrm>
          <a:prstGeom prst="rect">
            <a:avLst/>
          </a:prstGeom>
        </p:spPr>
        <p:txBody>
          <a:bodyPr wrap="square" lIns="0" tIns="0" rIns="0" bIns="0">
            <a:spAutoFit/>
          </a:bodyPr>
          <a:lstStyle>
            <a:lvl1pPr marL="0">
              <a:defRPr sz="1600" b="1" i="0">
                <a:solidFill>
                  <a:schemeClr val="tx1"/>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b="0" kern="0" dirty="0"/>
              <a:t>2 échantillons indépendants E1 et E2 de taille n1 et n2</a:t>
            </a:r>
            <a:endParaRPr lang="fr-FR" kern="0" dirty="0"/>
          </a:p>
        </p:txBody>
      </p:sp>
      <p:sp>
        <p:nvSpPr>
          <p:cNvPr id="11" name="Espace réservé du texte 2">
            <a:extLst>
              <a:ext uri="{FF2B5EF4-FFF2-40B4-BE49-F238E27FC236}">
                <a16:creationId xmlns:a16="http://schemas.microsoft.com/office/drawing/2014/main" id="{07B566C2-5C1A-4658-8BAB-1555B90C1F58}"/>
              </a:ext>
            </a:extLst>
          </p:cNvPr>
          <p:cNvSpPr txBox="1">
            <a:spLocks/>
          </p:cNvSpPr>
          <p:nvPr/>
        </p:nvSpPr>
        <p:spPr>
          <a:xfrm>
            <a:off x="2240914" y="2759630"/>
            <a:ext cx="8026400" cy="492443"/>
          </a:xfrm>
          <a:prstGeom prst="rect">
            <a:avLst/>
          </a:prstGeom>
        </p:spPr>
        <p:txBody>
          <a:bodyPr wrap="square" lIns="0" tIns="0" rIns="0" bIns="0">
            <a:spAutoFit/>
          </a:bodyPr>
          <a:lstStyle>
            <a:lvl1pPr marL="0">
              <a:defRPr sz="1600" b="1" i="0">
                <a:solidFill>
                  <a:schemeClr val="tx1"/>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b="0" kern="0" dirty="0"/>
              <a:t>On souhaite tester l’hypothèse H0 disant que les moyennes expérimentales dans les 2 échantillons sont égales µ1=µ2</a:t>
            </a:r>
            <a:endParaRPr lang="fr-FR" kern="0" dirty="0"/>
          </a:p>
        </p:txBody>
      </p:sp>
      <p:sp>
        <p:nvSpPr>
          <p:cNvPr id="12" name="Espace réservé du texte 2">
            <a:extLst>
              <a:ext uri="{FF2B5EF4-FFF2-40B4-BE49-F238E27FC236}">
                <a16:creationId xmlns:a16="http://schemas.microsoft.com/office/drawing/2014/main" id="{5D5C5CE8-B6D0-4C5D-9DCE-20475A5A48B6}"/>
              </a:ext>
            </a:extLst>
          </p:cNvPr>
          <p:cNvSpPr txBox="1">
            <a:spLocks/>
          </p:cNvSpPr>
          <p:nvPr/>
        </p:nvSpPr>
        <p:spPr>
          <a:xfrm>
            <a:off x="2225674" y="3429001"/>
            <a:ext cx="8026400" cy="246221"/>
          </a:xfrm>
          <a:prstGeom prst="rect">
            <a:avLst/>
          </a:prstGeom>
        </p:spPr>
        <p:txBody>
          <a:bodyPr wrap="square" lIns="0" tIns="0" rIns="0" bIns="0">
            <a:spAutoFit/>
          </a:bodyPr>
          <a:lstStyle>
            <a:lvl1pPr marL="0">
              <a:defRPr sz="1600" b="1" i="0">
                <a:solidFill>
                  <a:schemeClr val="tx1"/>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b="0" kern="0" dirty="0"/>
              <a:t>On trie les valeurs obtenues dans la réunion des 2 échantillons par ordre croissant</a:t>
            </a:r>
            <a:endParaRPr lang="fr-FR" kern="0" dirty="0"/>
          </a:p>
        </p:txBody>
      </p:sp>
      <p:sp>
        <p:nvSpPr>
          <p:cNvPr id="13" name="Espace réservé du texte 2">
            <a:extLst>
              <a:ext uri="{FF2B5EF4-FFF2-40B4-BE49-F238E27FC236}">
                <a16:creationId xmlns:a16="http://schemas.microsoft.com/office/drawing/2014/main" id="{2EA16E87-DDDB-4FAE-B8DD-3548EBB15E51}"/>
              </a:ext>
            </a:extLst>
          </p:cNvPr>
          <p:cNvSpPr txBox="1">
            <a:spLocks/>
          </p:cNvSpPr>
          <p:nvPr/>
        </p:nvSpPr>
        <p:spPr>
          <a:xfrm>
            <a:off x="2201725" y="3913193"/>
            <a:ext cx="8026400" cy="492443"/>
          </a:xfrm>
          <a:prstGeom prst="rect">
            <a:avLst/>
          </a:prstGeom>
        </p:spPr>
        <p:txBody>
          <a:bodyPr wrap="square" lIns="0" tIns="0" rIns="0" bIns="0">
            <a:spAutoFit/>
          </a:bodyPr>
          <a:lstStyle>
            <a:lvl1pPr marL="0">
              <a:defRPr sz="1600" b="1" i="0">
                <a:solidFill>
                  <a:schemeClr val="tx1"/>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b="0" dirty="0"/>
              <a:t>Pour chaque valeur xi issue de E1, on compte le nombre de valeurs issues de E2 situées après lui dans la liste ordonnée (celles qui sont égales à xi ne comptent que pour 1/2)</a:t>
            </a:r>
            <a:endParaRPr lang="fr-FR" b="0" kern="0" dirty="0"/>
          </a:p>
        </p:txBody>
      </p:sp>
      <p:sp>
        <p:nvSpPr>
          <p:cNvPr id="14" name="Rectangle 13">
            <a:extLst>
              <a:ext uri="{FF2B5EF4-FFF2-40B4-BE49-F238E27FC236}">
                <a16:creationId xmlns:a16="http://schemas.microsoft.com/office/drawing/2014/main" id="{22C2111A-DCC6-419D-8EF8-B1FC351B308F}"/>
              </a:ext>
            </a:extLst>
          </p:cNvPr>
          <p:cNvSpPr/>
          <p:nvPr/>
        </p:nvSpPr>
        <p:spPr>
          <a:xfrm>
            <a:off x="2130258" y="4643607"/>
            <a:ext cx="8344235" cy="830997"/>
          </a:xfrm>
          <a:prstGeom prst="rect">
            <a:avLst/>
          </a:prstGeom>
        </p:spPr>
        <p:txBody>
          <a:bodyPr wrap="square">
            <a:spAutoFit/>
          </a:bodyPr>
          <a:lstStyle/>
          <a:p>
            <a:r>
              <a:rPr lang="fr-FR" sz="1600" dirty="0">
                <a:latin typeface="Arial" panose="020B0604020202020204" pitchFamily="34" charset="0"/>
                <a:cs typeface="Arial" panose="020B0604020202020204" pitchFamily="34" charset="0"/>
              </a:rPr>
              <a:t>On note u1 la somme des nombres ainsi associés aux différentes valeurs issues de E1. On fait de même en échangeant les rôles des deux échantillons, ce qui donne la somme u2. Soit u la plus petite des deux sommes obtenues : u = min{u1 ; u2} . </a:t>
            </a:r>
          </a:p>
        </p:txBody>
      </p:sp>
      <p:sp>
        <p:nvSpPr>
          <p:cNvPr id="15" name="object 2">
            <a:extLst>
              <a:ext uri="{FF2B5EF4-FFF2-40B4-BE49-F238E27FC236}">
                <a16:creationId xmlns:a16="http://schemas.microsoft.com/office/drawing/2014/main" id="{55131185-A809-4756-860B-868D787643CD}"/>
              </a:ext>
            </a:extLst>
          </p:cNvPr>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2</a:t>
            </a:r>
            <a:endParaRPr sz="2000" dirty="0">
              <a:latin typeface="Arial"/>
              <a:cs typeface="Arial"/>
            </a:endParaRPr>
          </a:p>
        </p:txBody>
      </p:sp>
    </p:spTree>
    <p:extLst>
      <p:ext uri="{BB962C8B-B14F-4D97-AF65-F5344CB8AC3E}">
        <p14:creationId xmlns:p14="http://schemas.microsoft.com/office/powerpoint/2010/main" val="4407868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BF90D00-E835-4F30-A9BA-AADEA3F7F293}"/>
              </a:ext>
            </a:extLst>
          </p:cNvPr>
          <p:cNvSpPr/>
          <p:nvPr/>
        </p:nvSpPr>
        <p:spPr>
          <a:xfrm>
            <a:off x="2514600" y="1447800"/>
            <a:ext cx="7924800" cy="338554"/>
          </a:xfrm>
          <a:prstGeom prst="rect">
            <a:avLst/>
          </a:prstGeom>
        </p:spPr>
        <p:txBody>
          <a:bodyPr wrap="square">
            <a:spAutoFit/>
          </a:bodyPr>
          <a:lstStyle/>
          <a:p>
            <a:r>
              <a:rPr lang="fr-FR" sz="1600" dirty="0">
                <a:latin typeface="Arial" panose="020B0604020202020204" pitchFamily="34" charset="0"/>
                <a:cs typeface="Arial" panose="020B0604020202020204" pitchFamily="34" charset="0"/>
              </a:rPr>
              <a:t>On note U la variable aléatoire associée. </a:t>
            </a:r>
          </a:p>
        </p:txBody>
      </p:sp>
      <p:sp>
        <p:nvSpPr>
          <p:cNvPr id="5" name="Rectangle 4">
            <a:extLst>
              <a:ext uri="{FF2B5EF4-FFF2-40B4-BE49-F238E27FC236}">
                <a16:creationId xmlns:a16="http://schemas.microsoft.com/office/drawing/2014/main" id="{032FE486-FBEE-4E29-B7B9-9FA6E7F5A294}"/>
              </a:ext>
            </a:extLst>
          </p:cNvPr>
          <p:cNvSpPr/>
          <p:nvPr/>
        </p:nvSpPr>
        <p:spPr>
          <a:xfrm>
            <a:off x="2514600" y="2362201"/>
            <a:ext cx="7848600" cy="2062103"/>
          </a:xfrm>
          <a:prstGeom prst="rect">
            <a:avLst/>
          </a:prstGeom>
        </p:spPr>
        <p:txBody>
          <a:bodyPr wrap="square">
            <a:spAutoFit/>
          </a:bodyPr>
          <a:lstStyle/>
          <a:p>
            <a:pPr lvl="0">
              <a:defRPr/>
            </a:pPr>
            <a:r>
              <a:rPr lang="fr-FR" sz="1600" dirty="0">
                <a:latin typeface="Arial" panose="020B0604020202020204" pitchFamily="34" charset="0"/>
                <a:cs typeface="Arial" panose="020B0604020202020204" pitchFamily="34" charset="0"/>
              </a:rPr>
              <a:t>Pour n1 et n2 quelconques, on lit dans les tables du test de Mann et Whitney le nombre mα tel que, sous (H0), P(U ≤ mα) = α. </a:t>
            </a:r>
          </a:p>
          <a:p>
            <a:pPr lvl="0">
              <a:defRPr/>
            </a:pPr>
            <a:endParaRPr lang="fr-FR" sz="1600" dirty="0">
              <a:latin typeface="Arial" panose="020B0604020202020204" pitchFamily="34" charset="0"/>
              <a:cs typeface="Arial" panose="020B0604020202020204" pitchFamily="34" charset="0"/>
            </a:endParaRPr>
          </a:p>
          <a:p>
            <a:pPr lvl="0">
              <a:defRPr/>
            </a:pPr>
            <a:r>
              <a:rPr lang="fr-FR" sz="1600" dirty="0">
                <a:latin typeface="Arial" panose="020B0604020202020204" pitchFamily="34" charset="0"/>
                <a:cs typeface="Arial" panose="020B0604020202020204" pitchFamily="34" charset="0"/>
              </a:rPr>
              <a:t>On rejette (H0) au risque d'erreur α si u ≤ mα. Autrement on accepte (H0). </a:t>
            </a:r>
          </a:p>
          <a:p>
            <a:pPr lvl="0">
              <a:defRPr/>
            </a:pPr>
            <a:endParaRPr lang="fr-FR" sz="1600" dirty="0">
              <a:latin typeface="Arial" panose="020B0604020202020204" pitchFamily="34" charset="0"/>
              <a:cs typeface="Arial" panose="020B0604020202020204" pitchFamily="34" charset="0"/>
            </a:endParaRPr>
          </a:p>
          <a:p>
            <a:pPr lvl="0">
              <a:defRPr/>
            </a:pPr>
            <a:r>
              <a:rPr lang="fr-FR" sz="1600" dirty="0">
                <a:latin typeface="Arial" panose="020B0604020202020204" pitchFamily="34" charset="0"/>
                <a:cs typeface="Arial" panose="020B0604020202020204" pitchFamily="34" charset="0"/>
              </a:rPr>
              <a:t>Si n1 et n2 sont assez grands (≥20 en général), sous (H0), U suit approximativement la loi normale N(µ,σ)</a:t>
            </a:r>
          </a:p>
          <a:p>
            <a:pPr lvl="0">
              <a:defRPr/>
            </a:pPr>
            <a:endParaRPr lang="fr-FR" sz="1600" dirty="0">
              <a:latin typeface="Arial" panose="020B0604020202020204" pitchFamily="34" charset="0"/>
              <a:cs typeface="Arial" panose="020B0604020202020204" pitchFamily="34" charset="0"/>
            </a:endParaRPr>
          </a:p>
        </p:txBody>
      </p:sp>
      <p:sp>
        <p:nvSpPr>
          <p:cNvPr id="8" name="object 16">
            <a:extLst>
              <a:ext uri="{FF2B5EF4-FFF2-40B4-BE49-F238E27FC236}">
                <a16:creationId xmlns:a16="http://schemas.microsoft.com/office/drawing/2014/main" id="{C450EA40-0163-41A8-B63A-C044A13F6DA8}"/>
              </a:ext>
            </a:extLst>
          </p:cNvPr>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p:txBody>
      </p:sp>
      <p:sp>
        <p:nvSpPr>
          <p:cNvPr id="9" name="object 17">
            <a:extLst>
              <a:ext uri="{FF2B5EF4-FFF2-40B4-BE49-F238E27FC236}">
                <a16:creationId xmlns:a16="http://schemas.microsoft.com/office/drawing/2014/main" id="{A378D1A4-1D8E-47D5-9484-6A0F9C9DA7C3}"/>
              </a:ext>
            </a:extLst>
          </p:cNvPr>
          <p:cNvSpPr txBox="1"/>
          <p:nvPr/>
        </p:nvSpPr>
        <p:spPr>
          <a:xfrm>
            <a:off x="6948936" y="400049"/>
            <a:ext cx="2195065" cy="258404"/>
          </a:xfrm>
          <a:prstGeom prst="rect">
            <a:avLst/>
          </a:prstGeom>
        </p:spPr>
        <p:txBody>
          <a:bodyPr vert="horz" wrap="square" lIns="0" tIns="12065" rIns="0" bIns="0" rtlCol="0">
            <a:spAutoFit/>
          </a:bodyPr>
          <a:lstStyle/>
          <a:p>
            <a:pPr marL="12700">
              <a:spcBef>
                <a:spcPts val="95"/>
              </a:spcBef>
            </a:pPr>
            <a:r>
              <a:rPr lang="fr-FR" sz="1600" b="1" spc="25" dirty="0">
                <a:solidFill>
                  <a:srgbClr val="5F5F5F"/>
                </a:solidFill>
                <a:latin typeface="Arial"/>
                <a:cs typeface="Arial"/>
              </a:rPr>
              <a:t>U de Mann &amp; Whitney</a:t>
            </a:r>
            <a:endParaRPr sz="1600" dirty="0">
              <a:latin typeface="Arial"/>
              <a:cs typeface="Arial"/>
            </a:endParaRPr>
          </a:p>
        </p:txBody>
      </p:sp>
      <p:sp>
        <p:nvSpPr>
          <p:cNvPr id="10" name="object 3">
            <a:extLst>
              <a:ext uri="{FF2B5EF4-FFF2-40B4-BE49-F238E27FC236}">
                <a16:creationId xmlns:a16="http://schemas.microsoft.com/office/drawing/2014/main" id="{39B350EF-EF3E-4304-BCD1-45EC0D36EA47}"/>
              </a:ext>
            </a:extLst>
          </p:cNvPr>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11" name="object 2">
            <a:extLst>
              <a:ext uri="{FF2B5EF4-FFF2-40B4-BE49-F238E27FC236}">
                <a16:creationId xmlns:a16="http://schemas.microsoft.com/office/drawing/2014/main" id="{6C3759E5-EE6B-4E32-866E-59BAE7BE6950}"/>
              </a:ext>
            </a:extLst>
          </p:cNvPr>
          <p:cNvSpPr txBox="1"/>
          <p:nvPr/>
        </p:nvSpPr>
        <p:spPr>
          <a:xfrm>
            <a:off x="1746301" y="1474088"/>
            <a:ext cx="167005" cy="6418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3</a:t>
            </a:r>
          </a:p>
          <a:p>
            <a:pPr marL="12700">
              <a:spcBef>
                <a:spcPts val="105"/>
              </a:spcBef>
            </a:pPr>
            <a:endParaRPr sz="2000" dirty="0">
              <a:latin typeface="Arial"/>
              <a:cs typeface="Arial"/>
            </a:endParaRPr>
          </a:p>
        </p:txBody>
      </p:sp>
    </p:spTree>
    <p:extLst>
      <p:ext uri="{BB962C8B-B14F-4D97-AF65-F5344CB8AC3E}">
        <p14:creationId xmlns:p14="http://schemas.microsoft.com/office/powerpoint/2010/main" val="6426791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8"/>
            <a:ext cx="167005" cy="3212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graphicFrame>
        <p:nvGraphicFramePr>
          <p:cNvPr id="4" name="object 4"/>
          <p:cNvGraphicFramePr>
            <a:graphicFrameLocks noGrp="1"/>
          </p:cNvGraphicFramePr>
          <p:nvPr/>
        </p:nvGraphicFramePr>
        <p:xfrm>
          <a:off x="6513513" y="1254189"/>
          <a:ext cx="3457575" cy="3409821"/>
        </p:xfrm>
        <a:graphic>
          <a:graphicData uri="http://schemas.openxmlformats.org/drawingml/2006/table">
            <a:tbl>
              <a:tblPr firstRow="1" bandRow="1">
                <a:tableStyleId>{2D5ABB26-0587-4C30-8999-92F81FD0307C}</a:tableStyleId>
              </a:tblPr>
              <a:tblGrid>
                <a:gridCol w="1793875">
                  <a:extLst>
                    <a:ext uri="{9D8B030D-6E8A-4147-A177-3AD203B41FA5}">
                      <a16:colId xmlns:a16="http://schemas.microsoft.com/office/drawing/2014/main" val="20000"/>
                    </a:ext>
                  </a:extLst>
                </a:gridCol>
                <a:gridCol w="1663700">
                  <a:extLst>
                    <a:ext uri="{9D8B030D-6E8A-4147-A177-3AD203B41FA5}">
                      <a16:colId xmlns:a16="http://schemas.microsoft.com/office/drawing/2014/main" val="20001"/>
                    </a:ext>
                  </a:extLst>
                </a:gridCol>
              </a:tblGrid>
              <a:tr h="661288">
                <a:tc>
                  <a:txBody>
                    <a:bodyPr/>
                    <a:lstStyle/>
                    <a:p>
                      <a:pPr marL="1905" algn="ctr">
                        <a:lnSpc>
                          <a:spcPct val="100000"/>
                        </a:lnSpc>
                        <a:spcBef>
                          <a:spcPts val="350"/>
                        </a:spcBef>
                      </a:pPr>
                      <a:r>
                        <a:rPr sz="1700" b="1" dirty="0">
                          <a:solidFill>
                            <a:srgbClr val="FF3300"/>
                          </a:solidFill>
                          <a:latin typeface="Verdana"/>
                          <a:cs typeface="Verdana"/>
                        </a:rPr>
                        <a:t>X</a:t>
                      </a:r>
                      <a:endParaRPr sz="1700">
                        <a:latin typeface="Verdana"/>
                        <a:cs typeface="Verdana"/>
                      </a:endParaRPr>
                    </a:p>
                    <a:p>
                      <a:pPr algn="ctr">
                        <a:lnSpc>
                          <a:spcPct val="100000"/>
                        </a:lnSpc>
                        <a:spcBef>
                          <a:spcPts val="409"/>
                        </a:spcBef>
                      </a:pPr>
                      <a:r>
                        <a:rPr sz="1700" b="1" dirty="0">
                          <a:solidFill>
                            <a:srgbClr val="FF3300"/>
                          </a:solidFill>
                          <a:latin typeface="Verdana"/>
                          <a:cs typeface="Verdana"/>
                        </a:rPr>
                        <a:t>Biostat</a:t>
                      </a:r>
                      <a:endParaRPr sz="17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350"/>
                        </a:spcBef>
                      </a:pPr>
                      <a:r>
                        <a:rPr sz="1700" b="1" dirty="0">
                          <a:solidFill>
                            <a:srgbClr val="006666"/>
                          </a:solidFill>
                          <a:latin typeface="Verdana"/>
                          <a:cs typeface="Verdana"/>
                        </a:rPr>
                        <a:t>Y</a:t>
                      </a:r>
                      <a:endParaRPr sz="1700">
                        <a:latin typeface="Verdana"/>
                        <a:cs typeface="Verdana"/>
                      </a:endParaRPr>
                    </a:p>
                    <a:p>
                      <a:pPr marL="1905" algn="ctr">
                        <a:lnSpc>
                          <a:spcPct val="100000"/>
                        </a:lnSpc>
                        <a:spcBef>
                          <a:spcPts val="409"/>
                        </a:spcBef>
                      </a:pPr>
                      <a:r>
                        <a:rPr sz="1700" b="1" spc="-5" dirty="0">
                          <a:solidFill>
                            <a:srgbClr val="006666"/>
                          </a:solidFill>
                          <a:latin typeface="Verdana"/>
                          <a:cs typeface="Verdana"/>
                        </a:rPr>
                        <a:t>Classement</a:t>
                      </a:r>
                      <a:endParaRPr sz="17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479298">
                <a:tc>
                  <a:txBody>
                    <a:bodyPr/>
                    <a:lstStyle/>
                    <a:p>
                      <a:pPr marL="1905" algn="ctr">
                        <a:lnSpc>
                          <a:spcPct val="100000"/>
                        </a:lnSpc>
                        <a:spcBef>
                          <a:spcPts val="355"/>
                        </a:spcBef>
                      </a:pPr>
                      <a:r>
                        <a:rPr sz="1700" b="1" dirty="0">
                          <a:solidFill>
                            <a:srgbClr val="FF3300"/>
                          </a:solidFill>
                          <a:latin typeface="Verdana"/>
                          <a:cs typeface="Verdana"/>
                        </a:rPr>
                        <a:t>12,4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b="1" dirty="0">
                          <a:solidFill>
                            <a:srgbClr val="006666"/>
                          </a:solidFill>
                          <a:latin typeface="Verdana"/>
                          <a:cs typeface="Verdana"/>
                        </a:rPr>
                        <a:t>210</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479298">
                <a:tc>
                  <a:txBody>
                    <a:bodyPr/>
                    <a:lstStyle/>
                    <a:p>
                      <a:pPr algn="ctr">
                        <a:lnSpc>
                          <a:spcPct val="100000"/>
                        </a:lnSpc>
                        <a:spcBef>
                          <a:spcPts val="355"/>
                        </a:spcBef>
                      </a:pPr>
                      <a:r>
                        <a:rPr sz="1700" b="1" dirty="0">
                          <a:solidFill>
                            <a:srgbClr val="FF3300"/>
                          </a:solidFill>
                          <a:latin typeface="Verdana"/>
                          <a:cs typeface="Verdana"/>
                        </a:rPr>
                        <a:t>4,9</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b="1" dirty="0">
                          <a:solidFill>
                            <a:srgbClr val="006666"/>
                          </a:solidFill>
                          <a:latin typeface="Verdana"/>
                          <a:cs typeface="Verdana"/>
                        </a:rPr>
                        <a:t>555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480949">
                <a:tc>
                  <a:txBody>
                    <a:bodyPr/>
                    <a:lstStyle/>
                    <a:p>
                      <a:pPr marL="1905" algn="ctr">
                        <a:lnSpc>
                          <a:spcPct val="100000"/>
                        </a:lnSpc>
                        <a:spcBef>
                          <a:spcPts val="355"/>
                        </a:spcBef>
                      </a:pPr>
                      <a:r>
                        <a:rPr sz="1700" b="1" dirty="0">
                          <a:solidFill>
                            <a:srgbClr val="FF3300"/>
                          </a:solidFill>
                          <a:latin typeface="Verdana"/>
                          <a:cs typeface="Verdana"/>
                        </a:rPr>
                        <a:t>18,1</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6</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479297">
                <a:tc>
                  <a:txBody>
                    <a:bodyPr/>
                    <a:lstStyle/>
                    <a:p>
                      <a:pPr algn="ctr">
                        <a:lnSpc>
                          <a:spcPct val="100000"/>
                        </a:lnSpc>
                        <a:spcBef>
                          <a:spcPts val="355"/>
                        </a:spcBef>
                      </a:pPr>
                      <a:r>
                        <a:rPr sz="1700" b="1" dirty="0">
                          <a:solidFill>
                            <a:srgbClr val="FF3300"/>
                          </a:solidFill>
                          <a:latin typeface="Verdana"/>
                          <a:cs typeface="Verdana"/>
                        </a:rPr>
                        <a:t>5,4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b="1" dirty="0">
                          <a:solidFill>
                            <a:srgbClr val="006666"/>
                          </a:solidFill>
                          <a:latin typeface="Verdana"/>
                          <a:cs typeface="Verdana"/>
                        </a:rPr>
                        <a:t>445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479298">
                <a:tc>
                  <a:txBody>
                    <a:bodyPr/>
                    <a:lstStyle/>
                    <a:p>
                      <a:pPr marL="1905" algn="ctr">
                        <a:lnSpc>
                          <a:spcPct val="100000"/>
                        </a:lnSpc>
                        <a:spcBef>
                          <a:spcPts val="355"/>
                        </a:spcBef>
                      </a:pPr>
                      <a:r>
                        <a:rPr sz="1700" b="1" dirty="0">
                          <a:solidFill>
                            <a:srgbClr val="FF3300"/>
                          </a:solidFill>
                          <a:latin typeface="Verdana"/>
                          <a:cs typeface="Verdana"/>
                        </a:rPr>
                        <a:t>19,4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50393">
                <a:tc>
                  <a:txBody>
                    <a:bodyPr/>
                    <a:lstStyle/>
                    <a:p>
                      <a:pPr marL="1270" algn="ctr">
                        <a:lnSpc>
                          <a:spcPct val="100000"/>
                        </a:lnSpc>
                        <a:spcBef>
                          <a:spcPts val="355"/>
                        </a:spcBef>
                      </a:pPr>
                      <a:r>
                        <a:rPr sz="1700" b="1" dirty="0">
                          <a:solidFill>
                            <a:srgbClr val="FF3300"/>
                          </a:solidFill>
                          <a:latin typeface="Verdana"/>
                          <a:cs typeface="Verdana"/>
                        </a:rPr>
                        <a:t>16</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55"/>
                        </a:spcBef>
                      </a:pPr>
                      <a:r>
                        <a:rPr sz="1700" b="1" dirty="0">
                          <a:solidFill>
                            <a:srgbClr val="006666"/>
                          </a:solidFill>
                          <a:latin typeface="Verdana"/>
                          <a:cs typeface="Verdana"/>
                        </a:rPr>
                        <a:t>14</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6"/>
                  </a:ext>
                </a:extLst>
              </a:tr>
            </a:tbl>
          </a:graphicData>
        </a:graphic>
      </p:graphicFrame>
      <p:sp>
        <p:nvSpPr>
          <p:cNvPr id="5" name="object 5"/>
          <p:cNvSpPr txBox="1"/>
          <p:nvPr/>
        </p:nvSpPr>
        <p:spPr>
          <a:xfrm>
            <a:off x="1853591" y="2808860"/>
            <a:ext cx="4236085" cy="2083435"/>
          </a:xfrm>
          <a:prstGeom prst="rect">
            <a:avLst/>
          </a:prstGeom>
        </p:spPr>
        <p:txBody>
          <a:bodyPr vert="horz" wrap="square" lIns="0" tIns="12700" rIns="0" bIns="0" rtlCol="0">
            <a:spAutoFit/>
          </a:bodyPr>
          <a:lstStyle/>
          <a:p>
            <a:pPr marL="12700" marR="5080" algn="just">
              <a:spcBef>
                <a:spcPts val="100"/>
              </a:spcBef>
            </a:pPr>
            <a:r>
              <a:rPr dirty="0">
                <a:latin typeface="Arial"/>
                <a:cs typeface="Arial"/>
              </a:rPr>
              <a:t>On </a:t>
            </a:r>
            <a:r>
              <a:rPr spc="-5" dirty="0">
                <a:latin typeface="Arial"/>
                <a:cs typeface="Arial"/>
              </a:rPr>
              <a:t>a recensé pour 6 étudiants les notes  obtenues au concours</a:t>
            </a:r>
            <a:r>
              <a:rPr lang="fr-FR" spc="-5" dirty="0">
                <a:latin typeface="Arial"/>
                <a:cs typeface="Arial"/>
              </a:rPr>
              <a:t> de</a:t>
            </a:r>
            <a:r>
              <a:rPr spc="-5" dirty="0">
                <a:latin typeface="Arial"/>
                <a:cs typeface="Arial"/>
              </a:rPr>
              <a:t> </a:t>
            </a:r>
            <a:r>
              <a:rPr spc="-35" dirty="0">
                <a:latin typeface="Arial"/>
                <a:cs typeface="Arial"/>
              </a:rPr>
              <a:t>PA</a:t>
            </a:r>
            <a:r>
              <a:rPr lang="fr-FR" spc="-35" dirty="0">
                <a:latin typeface="Arial"/>
                <a:cs typeface="Arial"/>
              </a:rPr>
              <a:t>C</a:t>
            </a:r>
            <a:r>
              <a:rPr spc="-35" dirty="0">
                <a:latin typeface="Arial"/>
                <a:cs typeface="Arial"/>
              </a:rPr>
              <a:t>ES </a:t>
            </a:r>
            <a:r>
              <a:rPr spc="-10" dirty="0">
                <a:latin typeface="Arial"/>
                <a:cs typeface="Arial"/>
              </a:rPr>
              <a:t>en  </a:t>
            </a:r>
            <a:r>
              <a:rPr spc="-5" dirty="0">
                <a:latin typeface="Arial"/>
                <a:cs typeface="Arial"/>
              </a:rPr>
              <a:t>Biostatistique, et le classement final à </a:t>
            </a:r>
            <a:r>
              <a:rPr spc="5" dirty="0">
                <a:latin typeface="Arial"/>
                <a:cs typeface="Arial"/>
              </a:rPr>
              <a:t>ce  </a:t>
            </a:r>
            <a:r>
              <a:rPr spc="-5" dirty="0">
                <a:latin typeface="Arial"/>
                <a:cs typeface="Arial"/>
              </a:rPr>
              <a:t>même</a:t>
            </a:r>
            <a:r>
              <a:rPr spc="-10" dirty="0">
                <a:latin typeface="Arial"/>
                <a:cs typeface="Arial"/>
              </a:rPr>
              <a:t> </a:t>
            </a:r>
            <a:r>
              <a:rPr spc="-5" dirty="0">
                <a:latin typeface="Arial"/>
                <a:cs typeface="Arial"/>
              </a:rPr>
              <a:t>concours.</a:t>
            </a:r>
            <a:endParaRPr dirty="0">
              <a:latin typeface="Arial"/>
              <a:cs typeface="Arial"/>
            </a:endParaRPr>
          </a:p>
          <a:p>
            <a:pPr marL="12700" marR="6350" algn="just">
              <a:spcBef>
                <a:spcPts val="1080"/>
              </a:spcBef>
            </a:pPr>
            <a:r>
              <a:rPr dirty="0">
                <a:latin typeface="Arial"/>
                <a:cs typeface="Arial"/>
              </a:rPr>
              <a:t>On </a:t>
            </a:r>
            <a:r>
              <a:rPr spc="-5" dirty="0">
                <a:latin typeface="Arial"/>
                <a:cs typeface="Arial"/>
              </a:rPr>
              <a:t>cherche à établir si il existe une  relation entre </a:t>
            </a:r>
            <a:r>
              <a:rPr dirty="0">
                <a:latin typeface="Arial"/>
                <a:cs typeface="Arial"/>
              </a:rPr>
              <a:t>cette </a:t>
            </a:r>
            <a:r>
              <a:rPr spc="-5" dirty="0">
                <a:latin typeface="Arial"/>
                <a:cs typeface="Arial"/>
              </a:rPr>
              <a:t>note et le classement  final.</a:t>
            </a:r>
            <a:endParaRPr dirty="0">
              <a:latin typeface="Arial"/>
              <a:cs typeface="Arial"/>
            </a:endParaRPr>
          </a:p>
        </p:txBody>
      </p:sp>
      <p:sp>
        <p:nvSpPr>
          <p:cNvPr id="8" name="object 8"/>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495551" y="1052450"/>
            <a:ext cx="3095625" cy="1368425"/>
          </a:xfrm>
          <a:custGeom>
            <a:avLst/>
            <a:gdLst/>
            <a:ahLst/>
            <a:cxnLst/>
            <a:rect l="l" t="t" r="r" b="b"/>
            <a:pathLst>
              <a:path w="3095625" h="1368425">
                <a:moveTo>
                  <a:pt x="0" y="1368425"/>
                </a:moveTo>
                <a:lnTo>
                  <a:pt x="3095625" y="1368425"/>
                </a:lnTo>
                <a:lnTo>
                  <a:pt x="3095625" y="0"/>
                </a:lnTo>
                <a:lnTo>
                  <a:pt x="0" y="0"/>
                </a:lnTo>
                <a:lnTo>
                  <a:pt x="0" y="1368425"/>
                </a:lnTo>
                <a:close/>
              </a:path>
            </a:pathLst>
          </a:custGeom>
          <a:solidFill>
            <a:srgbClr val="FFCC00"/>
          </a:solidFill>
        </p:spPr>
        <p:txBody>
          <a:bodyPr wrap="square" lIns="0" tIns="0" rIns="0" bIns="0" rtlCol="0"/>
          <a:lstStyle/>
          <a:p>
            <a:endParaRPr/>
          </a:p>
        </p:txBody>
      </p:sp>
      <p:sp>
        <p:nvSpPr>
          <p:cNvPr id="10" name="object 10"/>
          <p:cNvSpPr/>
          <p:nvPr/>
        </p:nvSpPr>
        <p:spPr>
          <a:xfrm>
            <a:off x="2495551" y="1052450"/>
            <a:ext cx="3095625" cy="1368425"/>
          </a:xfrm>
          <a:custGeom>
            <a:avLst/>
            <a:gdLst/>
            <a:ahLst/>
            <a:cxnLst/>
            <a:rect l="l" t="t" r="r" b="b"/>
            <a:pathLst>
              <a:path w="3095625" h="1368425">
                <a:moveTo>
                  <a:pt x="0" y="1368425"/>
                </a:moveTo>
                <a:lnTo>
                  <a:pt x="3095625" y="1368425"/>
                </a:lnTo>
                <a:lnTo>
                  <a:pt x="3095625" y="0"/>
                </a:lnTo>
                <a:lnTo>
                  <a:pt x="0" y="0"/>
                </a:lnTo>
                <a:lnTo>
                  <a:pt x="0" y="1368425"/>
                </a:lnTo>
                <a:close/>
              </a:path>
            </a:pathLst>
          </a:custGeom>
          <a:ln w="9525">
            <a:solidFill>
              <a:srgbClr val="000000"/>
            </a:solidFill>
          </a:ln>
        </p:spPr>
        <p:txBody>
          <a:bodyPr wrap="square" lIns="0" tIns="0" rIns="0" bIns="0" rtlCol="0"/>
          <a:lstStyle/>
          <a:p>
            <a:endParaRPr/>
          </a:p>
        </p:txBody>
      </p:sp>
      <p:sp>
        <p:nvSpPr>
          <p:cNvPr id="11" name="object 11"/>
          <p:cNvSpPr/>
          <p:nvPr/>
        </p:nvSpPr>
        <p:spPr>
          <a:xfrm>
            <a:off x="3878117" y="1742107"/>
            <a:ext cx="1513840" cy="0"/>
          </a:xfrm>
          <a:custGeom>
            <a:avLst/>
            <a:gdLst/>
            <a:ahLst/>
            <a:cxnLst/>
            <a:rect l="l" t="t" r="r" b="b"/>
            <a:pathLst>
              <a:path w="1513839">
                <a:moveTo>
                  <a:pt x="0" y="0"/>
                </a:moveTo>
                <a:lnTo>
                  <a:pt x="1513291" y="0"/>
                </a:lnTo>
              </a:path>
            </a:pathLst>
          </a:custGeom>
          <a:ln w="11144">
            <a:solidFill>
              <a:srgbClr val="000000"/>
            </a:solidFill>
          </a:ln>
        </p:spPr>
        <p:txBody>
          <a:bodyPr wrap="square" lIns="0" tIns="0" rIns="0" bIns="0" rtlCol="0"/>
          <a:lstStyle/>
          <a:p>
            <a:endParaRPr/>
          </a:p>
        </p:txBody>
      </p:sp>
      <p:sp>
        <p:nvSpPr>
          <p:cNvPr id="12" name="object 12"/>
          <p:cNvSpPr txBox="1">
            <a:spLocks noGrp="1"/>
          </p:cNvSpPr>
          <p:nvPr>
            <p:ph type="title"/>
          </p:nvPr>
        </p:nvSpPr>
        <p:spPr>
          <a:xfrm>
            <a:off x="4140561" y="1179086"/>
            <a:ext cx="967105" cy="508000"/>
          </a:xfrm>
          <a:prstGeom prst="rect">
            <a:avLst/>
          </a:prstGeom>
        </p:spPr>
        <p:txBody>
          <a:bodyPr vert="horz" wrap="square" lIns="0" tIns="13970" rIns="0" bIns="0" rtlCol="0" anchor="ctr">
            <a:spAutoFit/>
          </a:bodyPr>
          <a:lstStyle/>
          <a:p>
            <a:pPr>
              <a:lnSpc>
                <a:spcPct val="100000"/>
              </a:lnSpc>
              <a:spcBef>
                <a:spcPts val="110"/>
              </a:spcBef>
            </a:pPr>
            <a:r>
              <a:rPr sz="3150" b="1" spc="175" dirty="0">
                <a:solidFill>
                  <a:srgbClr val="000000"/>
                </a:solidFill>
                <a:latin typeface="Times New Roman"/>
                <a:cs typeface="Times New Roman"/>
              </a:rPr>
              <a:t>6</a:t>
            </a:r>
            <a:r>
              <a:rPr sz="4725" i="1" spc="262" baseline="-3527" dirty="0">
                <a:solidFill>
                  <a:srgbClr val="000000"/>
                </a:solidFill>
                <a:latin typeface="Symbol"/>
                <a:cs typeface="Symbol"/>
              </a:rPr>
              <a:t></a:t>
            </a:r>
            <a:r>
              <a:rPr sz="4725" i="1" spc="-825" baseline="-3527" dirty="0">
                <a:solidFill>
                  <a:srgbClr val="000000"/>
                </a:solidFill>
                <a:latin typeface="Times New Roman"/>
                <a:cs typeface="Times New Roman"/>
              </a:rPr>
              <a:t> </a:t>
            </a:r>
            <a:r>
              <a:rPr sz="3150" b="1" spc="110" dirty="0">
                <a:solidFill>
                  <a:srgbClr val="000000"/>
                </a:solidFill>
                <a:latin typeface="Arial"/>
                <a:cs typeface="Arial"/>
              </a:rPr>
              <a:t>d</a:t>
            </a:r>
            <a:r>
              <a:rPr sz="2625" b="1" spc="165" baseline="44444" dirty="0">
                <a:solidFill>
                  <a:srgbClr val="000000"/>
                </a:solidFill>
                <a:latin typeface="Times New Roman"/>
                <a:cs typeface="Times New Roman"/>
              </a:rPr>
              <a:t>2</a:t>
            </a:r>
            <a:endParaRPr sz="2625" baseline="44444">
              <a:latin typeface="Times New Roman"/>
              <a:cs typeface="Times New Roman"/>
            </a:endParaRPr>
          </a:p>
        </p:txBody>
      </p:sp>
      <p:sp>
        <p:nvSpPr>
          <p:cNvPr id="13" name="object 13"/>
          <p:cNvSpPr txBox="1"/>
          <p:nvPr/>
        </p:nvSpPr>
        <p:spPr>
          <a:xfrm>
            <a:off x="2580771" y="1434343"/>
            <a:ext cx="1218565" cy="508000"/>
          </a:xfrm>
          <a:prstGeom prst="rect">
            <a:avLst/>
          </a:prstGeom>
        </p:spPr>
        <p:txBody>
          <a:bodyPr vert="horz" wrap="square" lIns="0" tIns="13970" rIns="0" bIns="0" rtlCol="0">
            <a:spAutoFit/>
          </a:bodyPr>
          <a:lstStyle/>
          <a:p>
            <a:pPr>
              <a:spcBef>
                <a:spcPts val="110"/>
              </a:spcBef>
            </a:pPr>
            <a:r>
              <a:rPr sz="3150" b="1" spc="130" dirty="0">
                <a:latin typeface="Arial"/>
                <a:cs typeface="Arial"/>
              </a:rPr>
              <a:t>r</a:t>
            </a:r>
            <a:r>
              <a:rPr sz="4725" i="1" spc="195" baseline="4409" dirty="0">
                <a:latin typeface="Symbol"/>
                <a:cs typeface="Symbol"/>
              </a:rPr>
              <a:t></a:t>
            </a:r>
            <a:r>
              <a:rPr sz="4725" i="1" spc="-135" baseline="4409" dirty="0">
                <a:latin typeface="Times New Roman"/>
                <a:cs typeface="Times New Roman"/>
              </a:rPr>
              <a:t> </a:t>
            </a:r>
            <a:r>
              <a:rPr sz="3150" i="1" spc="150" dirty="0">
                <a:latin typeface="Symbol"/>
                <a:cs typeface="Symbol"/>
              </a:rPr>
              <a:t></a:t>
            </a:r>
            <a:r>
              <a:rPr sz="3150" i="1" spc="-220" dirty="0">
                <a:latin typeface="Times New Roman"/>
                <a:cs typeface="Times New Roman"/>
              </a:rPr>
              <a:t> </a:t>
            </a:r>
            <a:r>
              <a:rPr sz="3150" b="1" spc="135" dirty="0">
                <a:latin typeface="Times New Roman"/>
                <a:cs typeface="Times New Roman"/>
              </a:rPr>
              <a:t>1</a:t>
            </a:r>
            <a:r>
              <a:rPr sz="3150" b="1" spc="-395" dirty="0">
                <a:latin typeface="Times New Roman"/>
                <a:cs typeface="Times New Roman"/>
              </a:rPr>
              <a:t> </a:t>
            </a:r>
            <a:r>
              <a:rPr sz="3150" i="1" spc="150" dirty="0">
                <a:latin typeface="Symbol"/>
                <a:cs typeface="Symbol"/>
              </a:rPr>
              <a:t></a:t>
            </a:r>
            <a:endParaRPr sz="3150">
              <a:latin typeface="Symbol"/>
              <a:cs typeface="Symbol"/>
            </a:endParaRPr>
          </a:p>
        </p:txBody>
      </p:sp>
      <p:sp>
        <p:nvSpPr>
          <p:cNvPr id="14" name="object 14"/>
          <p:cNvSpPr txBox="1"/>
          <p:nvPr/>
        </p:nvSpPr>
        <p:spPr>
          <a:xfrm>
            <a:off x="3868341" y="1458776"/>
            <a:ext cx="1537970" cy="786765"/>
          </a:xfrm>
          <a:prstGeom prst="rect">
            <a:avLst/>
          </a:prstGeom>
        </p:spPr>
        <p:txBody>
          <a:bodyPr vert="horz" wrap="square" lIns="0" tIns="13335" rIns="0" bIns="0" rtlCol="0">
            <a:spAutoFit/>
          </a:bodyPr>
          <a:lstStyle/>
          <a:p>
            <a:pPr marR="371475" algn="r">
              <a:spcBef>
                <a:spcPts val="105"/>
              </a:spcBef>
            </a:pPr>
            <a:r>
              <a:rPr sz="1750" b="1" spc="40" dirty="0">
                <a:latin typeface="Arial"/>
                <a:cs typeface="Arial"/>
              </a:rPr>
              <a:t>i</a:t>
            </a:r>
            <a:endParaRPr sz="1750">
              <a:latin typeface="Arial"/>
              <a:cs typeface="Arial"/>
            </a:endParaRPr>
          </a:p>
          <a:p>
            <a:pPr>
              <a:spcBef>
                <a:spcPts val="105"/>
              </a:spcBef>
            </a:pPr>
            <a:r>
              <a:rPr sz="3150" b="1" spc="55" dirty="0">
                <a:latin typeface="Arial"/>
                <a:cs typeface="Arial"/>
              </a:rPr>
              <a:t>n</a:t>
            </a:r>
            <a:r>
              <a:rPr sz="3150" b="1" spc="55" dirty="0">
                <a:latin typeface="Times New Roman"/>
                <a:cs typeface="Times New Roman"/>
              </a:rPr>
              <a:t>(</a:t>
            </a:r>
            <a:r>
              <a:rPr sz="3150" b="1" spc="55" dirty="0">
                <a:latin typeface="Arial"/>
                <a:cs typeface="Arial"/>
              </a:rPr>
              <a:t>n</a:t>
            </a:r>
            <a:r>
              <a:rPr sz="2625" b="1" spc="82" baseline="44444" dirty="0">
                <a:latin typeface="Times New Roman"/>
                <a:cs typeface="Times New Roman"/>
              </a:rPr>
              <a:t>2 </a:t>
            </a:r>
            <a:r>
              <a:rPr sz="3150" i="1" spc="150" dirty="0">
                <a:latin typeface="Symbol"/>
                <a:cs typeface="Symbol"/>
              </a:rPr>
              <a:t></a:t>
            </a:r>
            <a:r>
              <a:rPr sz="3150" i="1" spc="-515" dirty="0">
                <a:latin typeface="Times New Roman"/>
                <a:cs typeface="Times New Roman"/>
              </a:rPr>
              <a:t> </a:t>
            </a:r>
            <a:r>
              <a:rPr sz="3150" b="1" spc="70" dirty="0">
                <a:latin typeface="Times New Roman"/>
                <a:cs typeface="Times New Roman"/>
              </a:rPr>
              <a:t>1)</a:t>
            </a:r>
            <a:endParaRPr sz="3150">
              <a:latin typeface="Times New Roman"/>
              <a:cs typeface="Times New Roman"/>
            </a:endParaRPr>
          </a:p>
        </p:txBody>
      </p:sp>
      <p:sp>
        <p:nvSpPr>
          <p:cNvPr id="16" name="object 16"/>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p:txBody>
      </p:sp>
      <p:sp>
        <p:nvSpPr>
          <p:cNvPr id="17" name="object 17"/>
          <p:cNvSpPr txBox="1"/>
          <p:nvPr/>
        </p:nvSpPr>
        <p:spPr>
          <a:xfrm>
            <a:off x="7479284" y="400049"/>
            <a:ext cx="1196340" cy="258404"/>
          </a:xfrm>
          <a:prstGeom prst="rect">
            <a:avLst/>
          </a:prstGeom>
        </p:spPr>
        <p:txBody>
          <a:bodyPr vert="horz" wrap="square" lIns="0" tIns="12065" rIns="0" bIns="0" rtlCol="0">
            <a:spAutoFit/>
          </a:bodyPr>
          <a:lstStyle/>
          <a:p>
            <a:pPr marL="12700">
              <a:spcBef>
                <a:spcPts val="95"/>
              </a:spcBef>
            </a:pPr>
            <a:r>
              <a:rPr sz="1600" b="1" spc="25" dirty="0">
                <a:solidFill>
                  <a:srgbClr val="5F5F5F"/>
                </a:solidFill>
                <a:latin typeface="Arial"/>
                <a:cs typeface="Arial"/>
              </a:rPr>
              <a:t>r’</a:t>
            </a:r>
            <a:r>
              <a:rPr sz="1600" b="1" spc="-135" dirty="0">
                <a:solidFill>
                  <a:srgbClr val="5F5F5F"/>
                </a:solidFill>
                <a:latin typeface="Arial"/>
                <a:cs typeface="Arial"/>
              </a:rPr>
              <a:t> </a:t>
            </a:r>
            <a:r>
              <a:rPr sz="1600" b="1" spc="-5" dirty="0">
                <a:solidFill>
                  <a:srgbClr val="5F5F5F"/>
                </a:solidFill>
                <a:latin typeface="Arial"/>
                <a:cs typeface="Arial"/>
              </a:rPr>
              <a:t>Spearman</a:t>
            </a:r>
            <a:endParaRPr sz="1600">
              <a:latin typeface="Arial"/>
              <a:cs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8"/>
            <a:ext cx="167005" cy="3212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5</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253793" y="1048004"/>
            <a:ext cx="8168005" cy="985519"/>
          </a:xfrm>
          <a:prstGeom prst="rect">
            <a:avLst/>
          </a:prstGeom>
        </p:spPr>
        <p:txBody>
          <a:bodyPr vert="horz" wrap="square" lIns="0" tIns="12700" rIns="0" bIns="0" rtlCol="0">
            <a:spAutoFit/>
          </a:bodyPr>
          <a:lstStyle/>
          <a:p>
            <a:pPr marL="12700" marR="248920">
              <a:spcBef>
                <a:spcPts val="100"/>
              </a:spcBef>
            </a:pPr>
            <a:r>
              <a:rPr spc="-5" dirty="0">
                <a:solidFill>
                  <a:srgbClr val="006666"/>
                </a:solidFill>
                <a:latin typeface="Arial"/>
                <a:cs typeface="Arial"/>
              </a:rPr>
              <a:t>H0 </a:t>
            </a:r>
            <a:r>
              <a:rPr dirty="0">
                <a:solidFill>
                  <a:srgbClr val="006666"/>
                </a:solidFill>
                <a:latin typeface="Arial"/>
                <a:cs typeface="Arial"/>
              </a:rPr>
              <a:t>: Il </a:t>
            </a:r>
            <a:r>
              <a:rPr spc="-5" dirty="0">
                <a:solidFill>
                  <a:srgbClr val="006666"/>
                </a:solidFill>
                <a:latin typeface="Arial"/>
                <a:cs typeface="Arial"/>
              </a:rPr>
              <a:t>n’y </a:t>
            </a:r>
            <a:r>
              <a:rPr dirty="0">
                <a:solidFill>
                  <a:srgbClr val="006666"/>
                </a:solidFill>
                <a:latin typeface="Arial"/>
                <a:cs typeface="Arial"/>
              </a:rPr>
              <a:t>a </a:t>
            </a:r>
            <a:r>
              <a:rPr spc="-5" dirty="0">
                <a:solidFill>
                  <a:srgbClr val="006666"/>
                </a:solidFill>
                <a:latin typeface="Arial"/>
                <a:cs typeface="Arial"/>
              </a:rPr>
              <a:t>pas de lien entre </a:t>
            </a:r>
            <a:r>
              <a:rPr dirty="0">
                <a:solidFill>
                  <a:srgbClr val="006666"/>
                </a:solidFill>
                <a:latin typeface="Arial"/>
                <a:cs typeface="Arial"/>
              </a:rPr>
              <a:t>ces 2 </a:t>
            </a:r>
            <a:r>
              <a:rPr spc="-5" dirty="0">
                <a:solidFill>
                  <a:srgbClr val="006666"/>
                </a:solidFill>
                <a:latin typeface="Arial"/>
                <a:cs typeface="Arial"/>
              </a:rPr>
              <a:t>séries de valeurs numériques. </a:t>
            </a:r>
            <a:r>
              <a:rPr dirty="0">
                <a:solidFill>
                  <a:srgbClr val="006666"/>
                </a:solidFill>
                <a:latin typeface="Arial"/>
                <a:cs typeface="Arial"/>
              </a:rPr>
              <a:t>Il </a:t>
            </a:r>
            <a:r>
              <a:rPr spc="-5" dirty="0">
                <a:solidFill>
                  <a:srgbClr val="006666"/>
                </a:solidFill>
                <a:latin typeface="Arial"/>
                <a:cs typeface="Arial"/>
              </a:rPr>
              <a:t>s’agit de </a:t>
            </a:r>
            <a:r>
              <a:rPr dirty="0">
                <a:solidFill>
                  <a:srgbClr val="006666"/>
                </a:solidFill>
                <a:latin typeface="Arial"/>
                <a:cs typeface="Arial"/>
              </a:rPr>
              <a:t>2  </a:t>
            </a:r>
            <a:r>
              <a:rPr spc="-5" dirty="0">
                <a:solidFill>
                  <a:srgbClr val="006666"/>
                </a:solidFill>
                <a:latin typeface="Arial"/>
                <a:cs typeface="Arial"/>
              </a:rPr>
              <a:t>séries</a:t>
            </a:r>
            <a:r>
              <a:rPr dirty="0">
                <a:solidFill>
                  <a:srgbClr val="006666"/>
                </a:solidFill>
                <a:latin typeface="Arial"/>
                <a:cs typeface="Arial"/>
              </a:rPr>
              <a:t> </a:t>
            </a:r>
            <a:r>
              <a:rPr spc="-5" dirty="0">
                <a:solidFill>
                  <a:srgbClr val="006666"/>
                </a:solidFill>
                <a:latin typeface="Arial"/>
                <a:cs typeface="Arial"/>
              </a:rPr>
              <a:t>indépendantes.</a:t>
            </a:r>
            <a:endParaRPr>
              <a:latin typeface="Arial"/>
              <a:cs typeface="Arial"/>
            </a:endParaRPr>
          </a:p>
          <a:p>
            <a:pPr marL="12700">
              <a:spcBef>
                <a:spcPts val="1080"/>
              </a:spcBef>
              <a:tabLst>
                <a:tab pos="6911975" algn="l"/>
              </a:tabLst>
            </a:pPr>
            <a:r>
              <a:rPr spc="-10" dirty="0">
                <a:solidFill>
                  <a:srgbClr val="006666"/>
                </a:solidFill>
                <a:latin typeface="Arial"/>
                <a:cs typeface="Arial"/>
              </a:rPr>
              <a:t>Données </a:t>
            </a:r>
            <a:r>
              <a:rPr spc="-5" dirty="0">
                <a:solidFill>
                  <a:srgbClr val="006666"/>
                </a:solidFill>
                <a:latin typeface="Arial"/>
                <a:cs typeface="Arial"/>
              </a:rPr>
              <a:t>quantitatives </a:t>
            </a:r>
            <a:r>
              <a:rPr dirty="0">
                <a:solidFill>
                  <a:srgbClr val="006666"/>
                </a:solidFill>
                <a:latin typeface="Arial"/>
                <a:cs typeface="Arial"/>
              </a:rPr>
              <a:t>: </a:t>
            </a:r>
            <a:r>
              <a:rPr spc="-15" dirty="0">
                <a:solidFill>
                  <a:srgbClr val="006666"/>
                </a:solidFill>
                <a:latin typeface="Arial"/>
                <a:cs typeface="Arial"/>
              </a:rPr>
              <a:t>Coeff </a:t>
            </a:r>
            <a:r>
              <a:rPr spc="-5" dirty="0">
                <a:solidFill>
                  <a:srgbClr val="006666"/>
                </a:solidFill>
                <a:latin typeface="Arial"/>
                <a:cs typeface="Arial"/>
              </a:rPr>
              <a:t>de corrélation,</a:t>
            </a:r>
            <a:r>
              <a:rPr spc="150" dirty="0">
                <a:solidFill>
                  <a:srgbClr val="006666"/>
                </a:solidFill>
                <a:latin typeface="Arial"/>
                <a:cs typeface="Arial"/>
              </a:rPr>
              <a:t> </a:t>
            </a:r>
            <a:r>
              <a:rPr spc="-5" dirty="0">
                <a:solidFill>
                  <a:srgbClr val="006666"/>
                </a:solidFill>
                <a:latin typeface="Arial"/>
                <a:cs typeface="Arial"/>
              </a:rPr>
              <a:t>faibles</a:t>
            </a:r>
            <a:r>
              <a:rPr spc="20" dirty="0">
                <a:solidFill>
                  <a:srgbClr val="006666"/>
                </a:solidFill>
                <a:latin typeface="Arial"/>
                <a:cs typeface="Arial"/>
              </a:rPr>
              <a:t> </a:t>
            </a:r>
            <a:r>
              <a:rPr spc="-5" dirty="0">
                <a:solidFill>
                  <a:srgbClr val="006666"/>
                </a:solidFill>
                <a:latin typeface="Arial"/>
                <a:cs typeface="Arial"/>
              </a:rPr>
              <a:t>effectifs	</a:t>
            </a:r>
            <a:r>
              <a:rPr spc="35" dirty="0">
                <a:solidFill>
                  <a:srgbClr val="006666"/>
                </a:solidFill>
                <a:latin typeface="Arial"/>
                <a:cs typeface="Arial"/>
              </a:rPr>
              <a:t>r’</a:t>
            </a:r>
            <a:r>
              <a:rPr spc="-150" dirty="0">
                <a:solidFill>
                  <a:srgbClr val="006666"/>
                </a:solidFill>
                <a:latin typeface="Arial"/>
                <a:cs typeface="Arial"/>
              </a:rPr>
              <a:t> </a:t>
            </a:r>
            <a:r>
              <a:rPr spc="-5" dirty="0">
                <a:solidFill>
                  <a:srgbClr val="006666"/>
                </a:solidFill>
                <a:latin typeface="Arial"/>
                <a:cs typeface="Arial"/>
              </a:rPr>
              <a:t>Spearman</a:t>
            </a:r>
            <a:endParaRPr>
              <a:latin typeface="Arial"/>
              <a:cs typeface="Arial"/>
            </a:endParaRPr>
          </a:p>
        </p:txBody>
      </p:sp>
      <p:sp>
        <p:nvSpPr>
          <p:cNvPr id="5" name="object 5"/>
          <p:cNvSpPr/>
          <p:nvPr/>
        </p:nvSpPr>
        <p:spPr>
          <a:xfrm>
            <a:off x="8559673" y="1844675"/>
            <a:ext cx="475615" cy="144780"/>
          </a:xfrm>
          <a:custGeom>
            <a:avLst/>
            <a:gdLst/>
            <a:ahLst/>
            <a:cxnLst/>
            <a:rect l="l" t="t" r="r" b="b"/>
            <a:pathLst>
              <a:path w="475615" h="144780">
                <a:moveTo>
                  <a:pt x="334645" y="0"/>
                </a:moveTo>
                <a:lnTo>
                  <a:pt x="334645" y="36067"/>
                </a:lnTo>
                <a:lnTo>
                  <a:pt x="0" y="36067"/>
                </a:lnTo>
                <a:lnTo>
                  <a:pt x="0" y="108330"/>
                </a:lnTo>
                <a:lnTo>
                  <a:pt x="334645" y="108330"/>
                </a:lnTo>
                <a:lnTo>
                  <a:pt x="334645" y="144399"/>
                </a:lnTo>
                <a:lnTo>
                  <a:pt x="475487" y="72262"/>
                </a:lnTo>
                <a:lnTo>
                  <a:pt x="334645" y="0"/>
                </a:lnTo>
                <a:close/>
              </a:path>
            </a:pathLst>
          </a:custGeom>
          <a:solidFill>
            <a:srgbClr val="006666"/>
          </a:solidFill>
        </p:spPr>
        <p:txBody>
          <a:bodyPr wrap="square" lIns="0" tIns="0" rIns="0" bIns="0" rtlCol="0"/>
          <a:lstStyle/>
          <a:p>
            <a:endParaRPr/>
          </a:p>
        </p:txBody>
      </p:sp>
      <p:sp>
        <p:nvSpPr>
          <p:cNvPr id="6" name="object 6"/>
          <p:cNvSpPr/>
          <p:nvPr/>
        </p:nvSpPr>
        <p:spPr>
          <a:xfrm>
            <a:off x="8506841" y="1880774"/>
            <a:ext cx="35560" cy="72390"/>
          </a:xfrm>
          <a:custGeom>
            <a:avLst/>
            <a:gdLst/>
            <a:ahLst/>
            <a:cxnLst/>
            <a:rect l="l" t="t" r="r" b="b"/>
            <a:pathLst>
              <a:path w="35559" h="72389">
                <a:moveTo>
                  <a:pt x="0" y="72231"/>
                </a:moveTo>
                <a:lnTo>
                  <a:pt x="35224" y="72231"/>
                </a:lnTo>
                <a:lnTo>
                  <a:pt x="35224" y="0"/>
                </a:lnTo>
                <a:lnTo>
                  <a:pt x="0" y="0"/>
                </a:lnTo>
                <a:lnTo>
                  <a:pt x="0" y="72231"/>
                </a:lnTo>
                <a:close/>
              </a:path>
            </a:pathLst>
          </a:custGeom>
          <a:solidFill>
            <a:srgbClr val="006666"/>
          </a:solidFill>
        </p:spPr>
        <p:txBody>
          <a:bodyPr wrap="square" lIns="0" tIns="0" rIns="0" bIns="0" rtlCol="0"/>
          <a:lstStyle/>
          <a:p>
            <a:endParaRPr/>
          </a:p>
        </p:txBody>
      </p:sp>
      <p:sp>
        <p:nvSpPr>
          <p:cNvPr id="7" name="object 7"/>
          <p:cNvSpPr/>
          <p:nvPr/>
        </p:nvSpPr>
        <p:spPr>
          <a:xfrm>
            <a:off x="8559673" y="1844675"/>
            <a:ext cx="475615" cy="144780"/>
          </a:xfrm>
          <a:custGeom>
            <a:avLst/>
            <a:gdLst/>
            <a:ahLst/>
            <a:cxnLst/>
            <a:rect l="l" t="t" r="r" b="b"/>
            <a:pathLst>
              <a:path w="475615" h="144780">
                <a:moveTo>
                  <a:pt x="334645" y="0"/>
                </a:moveTo>
                <a:lnTo>
                  <a:pt x="334645" y="36067"/>
                </a:lnTo>
                <a:lnTo>
                  <a:pt x="0" y="36067"/>
                </a:lnTo>
                <a:lnTo>
                  <a:pt x="0" y="108330"/>
                </a:lnTo>
                <a:lnTo>
                  <a:pt x="334645" y="108330"/>
                </a:lnTo>
                <a:lnTo>
                  <a:pt x="334645" y="144399"/>
                </a:lnTo>
                <a:lnTo>
                  <a:pt x="475487" y="72262"/>
                </a:lnTo>
                <a:lnTo>
                  <a:pt x="334645" y="0"/>
                </a:lnTo>
                <a:close/>
              </a:path>
            </a:pathLst>
          </a:custGeom>
          <a:ln w="9525">
            <a:solidFill>
              <a:srgbClr val="000000"/>
            </a:solidFill>
          </a:ln>
        </p:spPr>
        <p:txBody>
          <a:bodyPr wrap="square" lIns="0" tIns="0" rIns="0" bIns="0" rtlCol="0"/>
          <a:lstStyle/>
          <a:p>
            <a:endParaRPr/>
          </a:p>
        </p:txBody>
      </p:sp>
      <p:sp>
        <p:nvSpPr>
          <p:cNvPr id="8" name="object 8"/>
          <p:cNvSpPr/>
          <p:nvPr/>
        </p:nvSpPr>
        <p:spPr>
          <a:xfrm>
            <a:off x="8506841" y="1880774"/>
            <a:ext cx="35560" cy="72390"/>
          </a:xfrm>
          <a:custGeom>
            <a:avLst/>
            <a:gdLst/>
            <a:ahLst/>
            <a:cxnLst/>
            <a:rect l="l" t="t" r="r" b="b"/>
            <a:pathLst>
              <a:path w="35559" h="72389">
                <a:moveTo>
                  <a:pt x="0" y="72231"/>
                </a:moveTo>
                <a:lnTo>
                  <a:pt x="35224" y="72231"/>
                </a:lnTo>
                <a:lnTo>
                  <a:pt x="35224" y="0"/>
                </a:lnTo>
                <a:lnTo>
                  <a:pt x="0" y="0"/>
                </a:lnTo>
                <a:lnTo>
                  <a:pt x="0" y="72231"/>
                </a:lnTo>
                <a:close/>
              </a:path>
            </a:pathLst>
          </a:custGeom>
          <a:ln w="9525">
            <a:solidFill>
              <a:srgbClr val="000000"/>
            </a:solidFill>
          </a:ln>
        </p:spPr>
        <p:txBody>
          <a:bodyPr wrap="square" lIns="0" tIns="0" rIns="0" bIns="0" rtlCol="0"/>
          <a:lstStyle/>
          <a:p>
            <a:endParaRPr/>
          </a:p>
        </p:txBody>
      </p:sp>
      <p:sp>
        <p:nvSpPr>
          <p:cNvPr id="9" name="object 9"/>
          <p:cNvSpPr/>
          <p:nvPr/>
        </p:nvSpPr>
        <p:spPr>
          <a:xfrm>
            <a:off x="8471661" y="1880774"/>
            <a:ext cx="17780" cy="72390"/>
          </a:xfrm>
          <a:custGeom>
            <a:avLst/>
            <a:gdLst/>
            <a:ahLst/>
            <a:cxnLst/>
            <a:rect l="l" t="t" r="r" b="b"/>
            <a:pathLst>
              <a:path w="17779" h="72389">
                <a:moveTo>
                  <a:pt x="0" y="72231"/>
                </a:moveTo>
                <a:lnTo>
                  <a:pt x="17612" y="72231"/>
                </a:lnTo>
                <a:lnTo>
                  <a:pt x="17612" y="0"/>
                </a:lnTo>
                <a:lnTo>
                  <a:pt x="0" y="0"/>
                </a:lnTo>
                <a:lnTo>
                  <a:pt x="0" y="72231"/>
                </a:lnTo>
                <a:close/>
              </a:path>
            </a:pathLst>
          </a:custGeom>
          <a:ln w="9524">
            <a:solidFill>
              <a:srgbClr val="000000"/>
            </a:solidFill>
          </a:ln>
        </p:spPr>
        <p:txBody>
          <a:bodyPr wrap="square" lIns="0" tIns="0" rIns="0" bIns="0" rtlCol="0"/>
          <a:lstStyle/>
          <a:p>
            <a:endParaRPr/>
          </a:p>
        </p:txBody>
      </p:sp>
      <p:graphicFrame>
        <p:nvGraphicFramePr>
          <p:cNvPr id="10" name="object 10"/>
          <p:cNvGraphicFramePr>
            <a:graphicFrameLocks noGrp="1"/>
          </p:cNvGraphicFramePr>
          <p:nvPr/>
        </p:nvGraphicFramePr>
        <p:xfrm>
          <a:off x="1905000" y="2335213"/>
          <a:ext cx="6515098" cy="3549649"/>
        </p:xfrm>
        <a:graphic>
          <a:graphicData uri="http://schemas.openxmlformats.org/drawingml/2006/table">
            <a:tbl>
              <a:tblPr firstRow="1" bandRow="1">
                <a:tableStyleId>{2D5ABB26-0587-4C30-8999-92F81FD0307C}</a:tableStyleId>
              </a:tblPr>
              <a:tblGrid>
                <a:gridCol w="1536700">
                  <a:extLst>
                    <a:ext uri="{9D8B030D-6E8A-4147-A177-3AD203B41FA5}">
                      <a16:colId xmlns:a16="http://schemas.microsoft.com/office/drawing/2014/main" val="20000"/>
                    </a:ext>
                  </a:extLst>
                </a:gridCol>
                <a:gridCol w="864869">
                  <a:extLst>
                    <a:ext uri="{9D8B030D-6E8A-4147-A177-3AD203B41FA5}">
                      <a16:colId xmlns:a16="http://schemas.microsoft.com/office/drawing/2014/main" val="20001"/>
                    </a:ext>
                  </a:extLst>
                </a:gridCol>
                <a:gridCol w="1057275">
                  <a:extLst>
                    <a:ext uri="{9D8B030D-6E8A-4147-A177-3AD203B41FA5}">
                      <a16:colId xmlns:a16="http://schemas.microsoft.com/office/drawing/2014/main" val="20002"/>
                    </a:ext>
                  </a:extLst>
                </a:gridCol>
                <a:gridCol w="958850">
                  <a:extLst>
                    <a:ext uri="{9D8B030D-6E8A-4147-A177-3AD203B41FA5}">
                      <a16:colId xmlns:a16="http://schemas.microsoft.com/office/drawing/2014/main" val="20003"/>
                    </a:ext>
                  </a:extLst>
                </a:gridCol>
                <a:gridCol w="1056004">
                  <a:extLst>
                    <a:ext uri="{9D8B030D-6E8A-4147-A177-3AD203B41FA5}">
                      <a16:colId xmlns:a16="http://schemas.microsoft.com/office/drawing/2014/main" val="20004"/>
                    </a:ext>
                  </a:extLst>
                </a:gridCol>
                <a:gridCol w="1041400">
                  <a:extLst>
                    <a:ext uri="{9D8B030D-6E8A-4147-A177-3AD203B41FA5}">
                      <a16:colId xmlns:a16="http://schemas.microsoft.com/office/drawing/2014/main" val="20005"/>
                    </a:ext>
                  </a:extLst>
                </a:gridCol>
              </a:tblGrid>
              <a:tr h="920623">
                <a:tc>
                  <a:txBody>
                    <a:bodyPr/>
                    <a:lstStyle/>
                    <a:p>
                      <a:pPr marL="1905" algn="ctr">
                        <a:lnSpc>
                          <a:spcPct val="100000"/>
                        </a:lnSpc>
                        <a:spcBef>
                          <a:spcPts val="355"/>
                        </a:spcBef>
                      </a:pPr>
                      <a:r>
                        <a:rPr sz="1700" b="1" dirty="0">
                          <a:solidFill>
                            <a:srgbClr val="FF3300"/>
                          </a:solidFill>
                          <a:latin typeface="Verdana"/>
                          <a:cs typeface="Verdana"/>
                        </a:rPr>
                        <a:t>X</a:t>
                      </a:r>
                      <a:endParaRPr sz="1700">
                        <a:latin typeface="Verdana"/>
                        <a:cs typeface="Verdana"/>
                      </a:endParaRPr>
                    </a:p>
                    <a:p>
                      <a:pPr algn="ctr">
                        <a:lnSpc>
                          <a:spcPct val="100000"/>
                        </a:lnSpc>
                        <a:spcBef>
                          <a:spcPts val="409"/>
                        </a:spcBef>
                      </a:pPr>
                      <a:r>
                        <a:rPr sz="1700" b="1" dirty="0">
                          <a:solidFill>
                            <a:srgbClr val="FF3300"/>
                          </a:solidFill>
                          <a:latin typeface="Verdana"/>
                          <a:cs typeface="Verdana"/>
                        </a:rPr>
                        <a:t>Biostat</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89560" marR="280670" algn="ctr">
                        <a:lnSpc>
                          <a:spcPts val="2450"/>
                        </a:lnSpc>
                        <a:spcBef>
                          <a:spcPts val="95"/>
                        </a:spcBef>
                      </a:pPr>
                      <a:r>
                        <a:rPr sz="1700" dirty="0">
                          <a:solidFill>
                            <a:srgbClr val="FF3300"/>
                          </a:solidFill>
                          <a:latin typeface="Verdana"/>
                          <a:cs typeface="Verdana"/>
                        </a:rPr>
                        <a:t>Rg  X</a:t>
                      </a:r>
                      <a:endParaRPr sz="1700">
                        <a:latin typeface="Verdana"/>
                        <a:cs typeface="Verdana"/>
                      </a:endParaRPr>
                    </a:p>
                  </a:txBody>
                  <a:tcPr marL="0" marR="0" marT="1206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5"/>
                        </a:spcBef>
                      </a:pPr>
                      <a:r>
                        <a:rPr sz="1700" b="1" dirty="0">
                          <a:solidFill>
                            <a:srgbClr val="006666"/>
                          </a:solidFill>
                          <a:latin typeface="Verdana"/>
                          <a:cs typeface="Verdana"/>
                        </a:rPr>
                        <a:t>Y</a:t>
                      </a:r>
                      <a:endParaRPr sz="1700">
                        <a:latin typeface="Verdana"/>
                        <a:cs typeface="Verdana"/>
                      </a:endParaRPr>
                    </a:p>
                    <a:p>
                      <a:pPr marL="140970" marR="131445" algn="ctr">
                        <a:lnSpc>
                          <a:spcPct val="100000"/>
                        </a:lnSpc>
                        <a:spcBef>
                          <a:spcPts val="409"/>
                        </a:spcBef>
                      </a:pPr>
                      <a:r>
                        <a:rPr sz="1700" b="1" dirty="0">
                          <a:solidFill>
                            <a:srgbClr val="006666"/>
                          </a:solidFill>
                          <a:latin typeface="Verdana"/>
                          <a:cs typeface="Verdana"/>
                        </a:rPr>
                        <a:t>C</a:t>
                      </a:r>
                      <a:r>
                        <a:rPr sz="1700" b="1" spc="5" dirty="0">
                          <a:solidFill>
                            <a:srgbClr val="006666"/>
                          </a:solidFill>
                          <a:latin typeface="Verdana"/>
                          <a:cs typeface="Verdana"/>
                        </a:rPr>
                        <a:t>l</a:t>
                      </a:r>
                      <a:r>
                        <a:rPr sz="1700" b="1" dirty="0">
                          <a:solidFill>
                            <a:srgbClr val="006666"/>
                          </a:solidFill>
                          <a:latin typeface="Verdana"/>
                          <a:cs typeface="Verdana"/>
                        </a:rPr>
                        <a:t>asse  </a:t>
                      </a:r>
                      <a:r>
                        <a:rPr sz="1700" b="1" spc="-5" dirty="0">
                          <a:solidFill>
                            <a:srgbClr val="006666"/>
                          </a:solidFill>
                          <a:latin typeface="Verdana"/>
                          <a:cs typeface="Verdana"/>
                        </a:rPr>
                        <a:t>ment</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335915" marR="328295" algn="ctr">
                        <a:lnSpc>
                          <a:spcPts val="2450"/>
                        </a:lnSpc>
                        <a:spcBef>
                          <a:spcPts val="95"/>
                        </a:spcBef>
                      </a:pPr>
                      <a:r>
                        <a:rPr sz="1700" dirty="0">
                          <a:solidFill>
                            <a:srgbClr val="006666"/>
                          </a:solidFill>
                          <a:latin typeface="Verdana"/>
                          <a:cs typeface="Verdana"/>
                        </a:rPr>
                        <a:t>Rg  Y</a:t>
                      </a:r>
                      <a:endParaRPr sz="1700">
                        <a:latin typeface="Verdana"/>
                        <a:cs typeface="Verdana"/>
                      </a:endParaRPr>
                    </a:p>
                  </a:txBody>
                  <a:tcPr marL="0" marR="0" marT="1206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83210" marR="273050" indent="158115">
                        <a:lnSpc>
                          <a:spcPts val="2450"/>
                        </a:lnSpc>
                        <a:spcBef>
                          <a:spcPts val="95"/>
                        </a:spcBef>
                      </a:pPr>
                      <a:r>
                        <a:rPr sz="1700" dirty="0">
                          <a:latin typeface="Verdana"/>
                          <a:cs typeface="Verdana"/>
                        </a:rPr>
                        <a:t>d</a:t>
                      </a:r>
                      <a:r>
                        <a:rPr sz="1650" baseline="-20202" dirty="0">
                          <a:latin typeface="Verdana"/>
                          <a:cs typeface="Verdana"/>
                        </a:rPr>
                        <a:t>i  </a:t>
                      </a:r>
                      <a:r>
                        <a:rPr sz="1700" spc="-20" dirty="0">
                          <a:latin typeface="Verdana"/>
                          <a:cs typeface="Verdana"/>
                        </a:rPr>
                        <a:t>r</a:t>
                      </a:r>
                      <a:r>
                        <a:rPr sz="1700" dirty="0">
                          <a:latin typeface="Verdana"/>
                          <a:cs typeface="Verdana"/>
                        </a:rPr>
                        <a:t>ang</a:t>
                      </a:r>
                      <a:endParaRPr sz="1700">
                        <a:latin typeface="Verdana"/>
                        <a:cs typeface="Verdana"/>
                      </a:endParaRPr>
                    </a:p>
                  </a:txBody>
                  <a:tcPr marL="0" marR="0" marT="1206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355"/>
                        </a:spcBef>
                      </a:pPr>
                      <a:r>
                        <a:rPr sz="1700" spc="-5" dirty="0">
                          <a:latin typeface="Verdana"/>
                          <a:cs typeface="Verdana"/>
                        </a:rPr>
                        <a:t>(d</a:t>
                      </a:r>
                      <a:r>
                        <a:rPr sz="1650" spc="-7" baseline="-20202" dirty="0">
                          <a:latin typeface="Verdana"/>
                          <a:cs typeface="Verdana"/>
                        </a:rPr>
                        <a:t>i</a:t>
                      </a:r>
                      <a:r>
                        <a:rPr sz="1700" spc="-5" dirty="0">
                          <a:latin typeface="Verdana"/>
                          <a:cs typeface="Verdana"/>
                        </a:rPr>
                        <a:t>)</a:t>
                      </a:r>
                      <a:r>
                        <a:rPr sz="1650" spc="-7" baseline="25252" dirty="0">
                          <a:latin typeface="Verdana"/>
                          <a:cs typeface="Verdana"/>
                        </a:rPr>
                        <a:t>2</a:t>
                      </a:r>
                      <a:endParaRPr sz="1650" baseline="25252">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457200">
                <a:tc>
                  <a:txBody>
                    <a:bodyPr/>
                    <a:lstStyle/>
                    <a:p>
                      <a:pPr marL="1270" algn="ctr">
                        <a:lnSpc>
                          <a:spcPct val="100000"/>
                        </a:lnSpc>
                        <a:spcBef>
                          <a:spcPts val="355"/>
                        </a:spcBef>
                      </a:pPr>
                      <a:r>
                        <a:rPr sz="1700" spc="-5" dirty="0">
                          <a:solidFill>
                            <a:srgbClr val="FF3300"/>
                          </a:solidFill>
                          <a:latin typeface="Verdana"/>
                          <a:cs typeface="Verdana"/>
                        </a:rPr>
                        <a:t>12,4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FF3300"/>
                          </a:solidFill>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solidFill>
                            <a:srgbClr val="006666"/>
                          </a:solidFill>
                          <a:latin typeface="Verdana"/>
                          <a:cs typeface="Verdana"/>
                        </a:rPr>
                        <a:t>210</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700" dirty="0">
                          <a:solidFill>
                            <a:srgbClr val="006666"/>
                          </a:solidFill>
                          <a:latin typeface="Verdana"/>
                          <a:cs typeface="Verdana"/>
                        </a:rPr>
                        <a:t>4</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01320" algn="r">
                        <a:lnSpc>
                          <a:spcPct val="100000"/>
                        </a:lnSpc>
                        <a:spcBef>
                          <a:spcPts val="355"/>
                        </a:spcBef>
                      </a:pPr>
                      <a:r>
                        <a:rPr sz="1700" spc="-10" dirty="0">
                          <a:latin typeface="Verdana"/>
                          <a:cs typeface="Verdana"/>
                        </a:rPr>
                        <a:t>-</a:t>
                      </a:r>
                      <a:r>
                        <a:rPr sz="1700" dirty="0">
                          <a:latin typeface="Verdana"/>
                          <a:cs typeface="Verdana"/>
                        </a:rPr>
                        <a:t>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700" dirty="0">
                          <a:latin typeface="Verdana"/>
                          <a:cs typeface="Verdana"/>
                        </a:rPr>
                        <a:t>1</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431800">
                <a:tc>
                  <a:txBody>
                    <a:bodyPr/>
                    <a:lstStyle/>
                    <a:p>
                      <a:pPr marL="1270" algn="ctr">
                        <a:lnSpc>
                          <a:spcPct val="100000"/>
                        </a:lnSpc>
                        <a:spcBef>
                          <a:spcPts val="355"/>
                        </a:spcBef>
                      </a:pPr>
                      <a:r>
                        <a:rPr sz="1700" dirty="0">
                          <a:solidFill>
                            <a:srgbClr val="FF3300"/>
                          </a:solidFill>
                          <a:latin typeface="Verdana"/>
                          <a:cs typeface="Verdana"/>
                        </a:rPr>
                        <a:t>4,9</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FF3300"/>
                          </a:solidFill>
                          <a:latin typeface="Verdana"/>
                          <a:cs typeface="Verdana"/>
                        </a:rPr>
                        <a:t>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solidFill>
                            <a:srgbClr val="006666"/>
                          </a:solidFill>
                          <a:latin typeface="Verdana"/>
                          <a:cs typeface="Verdana"/>
                        </a:rPr>
                        <a:t>555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700" dirty="0">
                          <a:solidFill>
                            <a:srgbClr val="006666"/>
                          </a:solidFill>
                          <a:latin typeface="Verdana"/>
                          <a:cs typeface="Verdana"/>
                        </a:rPr>
                        <a:t>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01320" algn="r">
                        <a:lnSpc>
                          <a:spcPct val="100000"/>
                        </a:lnSpc>
                        <a:spcBef>
                          <a:spcPts val="355"/>
                        </a:spcBef>
                      </a:pPr>
                      <a:r>
                        <a:rPr sz="1700" spc="-10" dirty="0">
                          <a:latin typeface="Verdana"/>
                          <a:cs typeface="Verdana"/>
                        </a:rPr>
                        <a:t>-</a:t>
                      </a:r>
                      <a:r>
                        <a:rPr sz="1700" dirty="0">
                          <a:latin typeface="Verdana"/>
                          <a:cs typeface="Verdana"/>
                        </a:rPr>
                        <a:t>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700" spc="-5" dirty="0">
                          <a:latin typeface="Verdana"/>
                          <a:cs typeface="Verdana"/>
                        </a:rPr>
                        <a:t>25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04825">
                <a:tc>
                  <a:txBody>
                    <a:bodyPr/>
                    <a:lstStyle/>
                    <a:p>
                      <a:pPr marL="1270" algn="ctr">
                        <a:lnSpc>
                          <a:spcPct val="100000"/>
                        </a:lnSpc>
                        <a:spcBef>
                          <a:spcPts val="355"/>
                        </a:spcBef>
                      </a:pPr>
                      <a:r>
                        <a:rPr sz="1700" spc="-5" dirty="0">
                          <a:solidFill>
                            <a:srgbClr val="FF3300"/>
                          </a:solidFill>
                          <a:latin typeface="Verdana"/>
                          <a:cs typeface="Verdana"/>
                        </a:rPr>
                        <a:t>18,1</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FF3300"/>
                          </a:solidFill>
                          <a:latin typeface="Verdana"/>
                          <a:cs typeface="Verdana"/>
                        </a:rPr>
                        <a:t>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006666"/>
                          </a:solidFill>
                          <a:latin typeface="Verdana"/>
                          <a:cs typeface="Verdana"/>
                        </a:rPr>
                        <a:t>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700" dirty="0">
                          <a:solidFill>
                            <a:srgbClr val="006666"/>
                          </a:solidFill>
                          <a:latin typeface="Verdana"/>
                          <a:cs typeface="Verdana"/>
                        </a:rPr>
                        <a:t>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50215" algn="r">
                        <a:lnSpc>
                          <a:spcPct val="100000"/>
                        </a:lnSpc>
                        <a:spcBef>
                          <a:spcPts val="355"/>
                        </a:spcBef>
                      </a:pPr>
                      <a:r>
                        <a:rPr sz="1700" dirty="0">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431926">
                <a:tc>
                  <a:txBody>
                    <a:bodyPr/>
                    <a:lstStyle/>
                    <a:p>
                      <a:pPr marL="1270" algn="ctr">
                        <a:lnSpc>
                          <a:spcPct val="100000"/>
                        </a:lnSpc>
                        <a:spcBef>
                          <a:spcPts val="359"/>
                        </a:spcBef>
                      </a:pPr>
                      <a:r>
                        <a:rPr sz="1700" dirty="0">
                          <a:solidFill>
                            <a:srgbClr val="FF3300"/>
                          </a:solidFill>
                          <a:latin typeface="Verdana"/>
                          <a:cs typeface="Verdana"/>
                        </a:rPr>
                        <a:t>5,4</a:t>
                      </a:r>
                      <a:endParaRPr sz="1700">
                        <a:latin typeface="Verdana"/>
                        <a:cs typeface="Verdana"/>
                      </a:endParaRPr>
                    </a:p>
                  </a:txBody>
                  <a:tcPr marL="0" marR="0" marT="45719"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dirty="0">
                          <a:solidFill>
                            <a:srgbClr val="FF3300"/>
                          </a:solidFill>
                          <a:latin typeface="Verdana"/>
                          <a:cs typeface="Verdana"/>
                        </a:rPr>
                        <a:t>2</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spc="-5" dirty="0">
                          <a:solidFill>
                            <a:srgbClr val="006666"/>
                          </a:solidFill>
                          <a:latin typeface="Verdana"/>
                          <a:cs typeface="Verdana"/>
                        </a:rPr>
                        <a:t>445</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9"/>
                        </a:spcBef>
                      </a:pPr>
                      <a:r>
                        <a:rPr sz="1700" dirty="0">
                          <a:solidFill>
                            <a:srgbClr val="006666"/>
                          </a:solidFill>
                          <a:latin typeface="Verdana"/>
                          <a:cs typeface="Verdana"/>
                        </a:rPr>
                        <a:t>5</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01320" algn="r">
                        <a:lnSpc>
                          <a:spcPct val="100000"/>
                        </a:lnSpc>
                        <a:spcBef>
                          <a:spcPts val="359"/>
                        </a:spcBef>
                      </a:pPr>
                      <a:r>
                        <a:rPr sz="1700" spc="-10" dirty="0">
                          <a:latin typeface="Verdana"/>
                          <a:cs typeface="Verdana"/>
                        </a:rPr>
                        <a:t>-</a:t>
                      </a:r>
                      <a:r>
                        <a:rPr sz="1700" dirty="0">
                          <a:latin typeface="Verdana"/>
                          <a:cs typeface="Verdana"/>
                        </a:rPr>
                        <a:t>3</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9"/>
                        </a:spcBef>
                      </a:pPr>
                      <a:r>
                        <a:rPr sz="1700" dirty="0">
                          <a:latin typeface="Verdana"/>
                          <a:cs typeface="Verdana"/>
                        </a:rPr>
                        <a:t>9</a:t>
                      </a:r>
                      <a:endParaRPr sz="1700">
                        <a:latin typeface="Verdana"/>
                        <a:cs typeface="Verdana"/>
                      </a:endParaRPr>
                    </a:p>
                  </a:txBody>
                  <a:tcPr marL="0" marR="0" marT="45719"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431800">
                <a:tc>
                  <a:txBody>
                    <a:bodyPr/>
                    <a:lstStyle/>
                    <a:p>
                      <a:pPr marL="1270" algn="ctr">
                        <a:lnSpc>
                          <a:spcPct val="100000"/>
                        </a:lnSpc>
                        <a:spcBef>
                          <a:spcPts val="359"/>
                        </a:spcBef>
                      </a:pPr>
                      <a:r>
                        <a:rPr sz="1700" spc="-5" dirty="0">
                          <a:solidFill>
                            <a:srgbClr val="FF3300"/>
                          </a:solidFill>
                          <a:latin typeface="Verdana"/>
                          <a:cs typeface="Verdana"/>
                        </a:rPr>
                        <a:t>19,4</a:t>
                      </a:r>
                      <a:endParaRPr sz="1700">
                        <a:latin typeface="Verdana"/>
                        <a:cs typeface="Verdana"/>
                      </a:endParaRPr>
                    </a:p>
                  </a:txBody>
                  <a:tcPr marL="0" marR="0" marT="45719"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dirty="0">
                          <a:solidFill>
                            <a:srgbClr val="FF3300"/>
                          </a:solidFill>
                          <a:latin typeface="Verdana"/>
                          <a:cs typeface="Verdana"/>
                        </a:rPr>
                        <a:t>6</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dirty="0">
                          <a:solidFill>
                            <a:srgbClr val="006666"/>
                          </a:solidFill>
                          <a:latin typeface="Verdana"/>
                          <a:cs typeface="Verdana"/>
                        </a:rPr>
                        <a:t>5</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9"/>
                        </a:spcBef>
                      </a:pPr>
                      <a:r>
                        <a:rPr sz="1700" dirty="0">
                          <a:solidFill>
                            <a:srgbClr val="006666"/>
                          </a:solidFill>
                          <a:latin typeface="Verdana"/>
                          <a:cs typeface="Verdana"/>
                        </a:rPr>
                        <a:t>1</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50215" algn="r">
                        <a:lnSpc>
                          <a:spcPct val="100000"/>
                        </a:lnSpc>
                        <a:spcBef>
                          <a:spcPts val="359"/>
                        </a:spcBef>
                      </a:pPr>
                      <a:r>
                        <a:rPr sz="1700" dirty="0">
                          <a:latin typeface="Verdana"/>
                          <a:cs typeface="Verdana"/>
                        </a:rPr>
                        <a:t>5</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9"/>
                        </a:spcBef>
                      </a:pPr>
                      <a:r>
                        <a:rPr sz="1700" spc="-5" dirty="0">
                          <a:latin typeface="Verdana"/>
                          <a:cs typeface="Verdana"/>
                        </a:rPr>
                        <a:t>25</a:t>
                      </a:r>
                      <a:endParaRPr sz="1700">
                        <a:latin typeface="Verdana"/>
                        <a:cs typeface="Verdana"/>
                      </a:endParaRPr>
                    </a:p>
                  </a:txBody>
                  <a:tcPr marL="0" marR="0" marT="45719"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71475">
                <a:tc>
                  <a:txBody>
                    <a:bodyPr/>
                    <a:lstStyle/>
                    <a:p>
                      <a:pPr marL="1270" algn="ctr">
                        <a:lnSpc>
                          <a:spcPct val="100000"/>
                        </a:lnSpc>
                        <a:spcBef>
                          <a:spcPts val="360"/>
                        </a:spcBef>
                      </a:pPr>
                      <a:r>
                        <a:rPr sz="1700" spc="-5" dirty="0">
                          <a:solidFill>
                            <a:srgbClr val="FF3300"/>
                          </a:solidFill>
                          <a:latin typeface="Verdana"/>
                          <a:cs typeface="Verdana"/>
                        </a:rPr>
                        <a:t>16</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dirty="0">
                          <a:solidFill>
                            <a:srgbClr val="FF3300"/>
                          </a:solidFill>
                          <a:latin typeface="Verdana"/>
                          <a:cs typeface="Verdana"/>
                        </a:rPr>
                        <a:t>4</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spc="-5" dirty="0">
                          <a:solidFill>
                            <a:srgbClr val="006666"/>
                          </a:solidFill>
                          <a:latin typeface="Verdana"/>
                          <a:cs typeface="Verdana"/>
                        </a:rPr>
                        <a:t>14</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60"/>
                        </a:spcBef>
                      </a:pPr>
                      <a:r>
                        <a:rPr sz="1700" dirty="0">
                          <a:solidFill>
                            <a:srgbClr val="006666"/>
                          </a:solidFill>
                          <a:latin typeface="Verdana"/>
                          <a:cs typeface="Verdana"/>
                        </a:rPr>
                        <a:t>3</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450215" algn="r">
                        <a:lnSpc>
                          <a:spcPct val="100000"/>
                        </a:lnSpc>
                        <a:spcBef>
                          <a:spcPts val="360"/>
                        </a:spcBef>
                      </a:pPr>
                      <a:r>
                        <a:rPr sz="1700" dirty="0">
                          <a:latin typeface="Verdana"/>
                          <a:cs typeface="Verdana"/>
                        </a:rPr>
                        <a:t>1</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60"/>
                        </a:spcBef>
                      </a:pPr>
                      <a:r>
                        <a:rPr sz="1700" dirty="0">
                          <a:latin typeface="Verdana"/>
                          <a:cs typeface="Verdana"/>
                        </a:rPr>
                        <a:t>1</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6"/>
                  </a:ext>
                </a:extLst>
              </a:tr>
            </a:tbl>
          </a:graphicData>
        </a:graphic>
      </p:graphicFrame>
      <p:sp>
        <p:nvSpPr>
          <p:cNvPr id="13" name="object 13"/>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4" name="object 14"/>
          <p:cNvSpPr/>
          <p:nvPr/>
        </p:nvSpPr>
        <p:spPr>
          <a:xfrm>
            <a:off x="8796402" y="2852801"/>
            <a:ext cx="1692275" cy="647700"/>
          </a:xfrm>
          <a:custGeom>
            <a:avLst/>
            <a:gdLst/>
            <a:ahLst/>
            <a:cxnLst/>
            <a:rect l="l" t="t" r="r" b="b"/>
            <a:pathLst>
              <a:path w="1692275" h="647700">
                <a:moveTo>
                  <a:pt x="0" y="647700"/>
                </a:moveTo>
                <a:lnTo>
                  <a:pt x="1692275" y="647700"/>
                </a:lnTo>
                <a:lnTo>
                  <a:pt x="1692275" y="0"/>
                </a:lnTo>
                <a:lnTo>
                  <a:pt x="0" y="0"/>
                </a:lnTo>
                <a:lnTo>
                  <a:pt x="0" y="647700"/>
                </a:lnTo>
                <a:close/>
              </a:path>
            </a:pathLst>
          </a:custGeom>
          <a:solidFill>
            <a:srgbClr val="FFCC00"/>
          </a:solidFill>
        </p:spPr>
        <p:txBody>
          <a:bodyPr wrap="square" lIns="0" tIns="0" rIns="0" bIns="0" rtlCol="0"/>
          <a:lstStyle/>
          <a:p>
            <a:endParaRPr/>
          </a:p>
        </p:txBody>
      </p:sp>
      <p:sp>
        <p:nvSpPr>
          <p:cNvPr id="15" name="object 15"/>
          <p:cNvSpPr/>
          <p:nvPr/>
        </p:nvSpPr>
        <p:spPr>
          <a:xfrm>
            <a:off x="8796402" y="2852801"/>
            <a:ext cx="1692275" cy="647700"/>
          </a:xfrm>
          <a:custGeom>
            <a:avLst/>
            <a:gdLst/>
            <a:ahLst/>
            <a:cxnLst/>
            <a:rect l="l" t="t" r="r" b="b"/>
            <a:pathLst>
              <a:path w="1692275" h="647700">
                <a:moveTo>
                  <a:pt x="0" y="647700"/>
                </a:moveTo>
                <a:lnTo>
                  <a:pt x="1692275" y="647700"/>
                </a:lnTo>
                <a:lnTo>
                  <a:pt x="1692275" y="0"/>
                </a:lnTo>
                <a:lnTo>
                  <a:pt x="0" y="0"/>
                </a:lnTo>
                <a:lnTo>
                  <a:pt x="0" y="647700"/>
                </a:lnTo>
                <a:close/>
              </a:path>
            </a:pathLst>
          </a:custGeom>
          <a:ln w="9525">
            <a:solidFill>
              <a:srgbClr val="000000"/>
            </a:solidFill>
          </a:ln>
        </p:spPr>
        <p:txBody>
          <a:bodyPr wrap="square" lIns="0" tIns="0" rIns="0" bIns="0" rtlCol="0"/>
          <a:lstStyle/>
          <a:p>
            <a:endParaRPr/>
          </a:p>
        </p:txBody>
      </p:sp>
      <p:sp>
        <p:nvSpPr>
          <p:cNvPr id="16" name="object 16"/>
          <p:cNvSpPr/>
          <p:nvPr/>
        </p:nvSpPr>
        <p:spPr>
          <a:xfrm>
            <a:off x="9586323" y="3194711"/>
            <a:ext cx="869950" cy="0"/>
          </a:xfrm>
          <a:custGeom>
            <a:avLst/>
            <a:gdLst/>
            <a:ahLst/>
            <a:cxnLst/>
            <a:rect l="l" t="t" r="r" b="b"/>
            <a:pathLst>
              <a:path w="869950">
                <a:moveTo>
                  <a:pt x="0" y="0"/>
                </a:moveTo>
                <a:lnTo>
                  <a:pt x="869650" y="0"/>
                </a:lnTo>
              </a:path>
            </a:pathLst>
          </a:custGeom>
          <a:ln w="4949">
            <a:solidFill>
              <a:srgbClr val="000000"/>
            </a:solidFill>
          </a:ln>
        </p:spPr>
        <p:txBody>
          <a:bodyPr wrap="square" lIns="0" tIns="0" rIns="0" bIns="0" rtlCol="0"/>
          <a:lstStyle/>
          <a:p>
            <a:endParaRPr/>
          </a:p>
        </p:txBody>
      </p:sp>
      <p:sp>
        <p:nvSpPr>
          <p:cNvPr id="17" name="object 17"/>
          <p:cNvSpPr txBox="1"/>
          <p:nvPr/>
        </p:nvSpPr>
        <p:spPr>
          <a:xfrm>
            <a:off x="9737142" y="2948915"/>
            <a:ext cx="561340" cy="228909"/>
          </a:xfrm>
          <a:prstGeom prst="rect">
            <a:avLst/>
          </a:prstGeom>
        </p:spPr>
        <p:txBody>
          <a:bodyPr vert="horz" wrap="square" lIns="0" tIns="13335" rIns="0" bIns="0" rtlCol="0">
            <a:spAutoFit/>
          </a:bodyPr>
          <a:lstStyle/>
          <a:p>
            <a:pPr>
              <a:spcBef>
                <a:spcPts val="105"/>
              </a:spcBef>
            </a:pPr>
            <a:r>
              <a:rPr sz="2100" b="1" spc="517" baseline="3968" dirty="0">
                <a:latin typeface="Times New Roman"/>
                <a:cs typeface="Times New Roman"/>
              </a:rPr>
              <a:t>6</a:t>
            </a:r>
            <a:r>
              <a:rPr sz="1400" b="1" i="1" spc="345" dirty="0">
                <a:latin typeface="Symbol"/>
                <a:cs typeface="Symbol"/>
              </a:rPr>
              <a:t></a:t>
            </a:r>
            <a:r>
              <a:rPr sz="1400" b="1" i="1" spc="-229" dirty="0">
                <a:latin typeface="Times New Roman"/>
                <a:cs typeface="Times New Roman"/>
              </a:rPr>
              <a:t> </a:t>
            </a:r>
            <a:r>
              <a:rPr sz="2100" b="1" spc="375" baseline="3968" dirty="0">
                <a:latin typeface="Arial"/>
                <a:cs typeface="Arial"/>
              </a:rPr>
              <a:t>d</a:t>
            </a:r>
            <a:r>
              <a:rPr sz="1125" b="1" spc="375" baseline="51851" dirty="0">
                <a:latin typeface="Times New Roman"/>
                <a:cs typeface="Times New Roman"/>
              </a:rPr>
              <a:t>2</a:t>
            </a:r>
            <a:endParaRPr sz="1125" baseline="51851">
              <a:latin typeface="Times New Roman"/>
              <a:cs typeface="Times New Roman"/>
            </a:endParaRPr>
          </a:p>
        </p:txBody>
      </p:sp>
      <p:sp>
        <p:nvSpPr>
          <p:cNvPr id="18" name="object 18"/>
          <p:cNvSpPr txBox="1"/>
          <p:nvPr/>
        </p:nvSpPr>
        <p:spPr>
          <a:xfrm>
            <a:off x="8840771" y="3050967"/>
            <a:ext cx="706120" cy="228909"/>
          </a:xfrm>
          <a:prstGeom prst="rect">
            <a:avLst/>
          </a:prstGeom>
        </p:spPr>
        <p:txBody>
          <a:bodyPr vert="horz" wrap="square" lIns="0" tIns="13335" rIns="0" bIns="0" rtlCol="0">
            <a:spAutoFit/>
          </a:bodyPr>
          <a:lstStyle/>
          <a:p>
            <a:pPr>
              <a:spcBef>
                <a:spcPts val="105"/>
              </a:spcBef>
            </a:pPr>
            <a:r>
              <a:rPr sz="1400" b="1" spc="204" dirty="0">
                <a:latin typeface="Arial"/>
                <a:cs typeface="Arial"/>
              </a:rPr>
              <a:t>r</a:t>
            </a:r>
            <a:r>
              <a:rPr sz="2100" b="1" i="1" spc="307" baseline="3968" dirty="0">
                <a:latin typeface="Symbol"/>
                <a:cs typeface="Symbol"/>
              </a:rPr>
              <a:t></a:t>
            </a:r>
            <a:r>
              <a:rPr sz="2100" b="1" i="1" spc="60" baseline="3968" dirty="0">
                <a:latin typeface="Times New Roman"/>
                <a:cs typeface="Times New Roman"/>
              </a:rPr>
              <a:t> </a:t>
            </a:r>
            <a:r>
              <a:rPr sz="1400" b="1" i="1" spc="310" dirty="0">
                <a:latin typeface="Symbol"/>
                <a:cs typeface="Symbol"/>
              </a:rPr>
              <a:t></a:t>
            </a:r>
            <a:r>
              <a:rPr sz="1400" b="1" i="1" spc="-40" dirty="0">
                <a:latin typeface="Times New Roman"/>
                <a:cs typeface="Times New Roman"/>
              </a:rPr>
              <a:t> </a:t>
            </a:r>
            <a:r>
              <a:rPr sz="1400" b="1" spc="280" dirty="0">
                <a:latin typeface="Times New Roman"/>
                <a:cs typeface="Times New Roman"/>
              </a:rPr>
              <a:t>1</a:t>
            </a:r>
            <a:r>
              <a:rPr sz="1400" b="1" spc="-135" dirty="0">
                <a:latin typeface="Times New Roman"/>
                <a:cs typeface="Times New Roman"/>
              </a:rPr>
              <a:t> </a:t>
            </a:r>
            <a:r>
              <a:rPr sz="1400" b="1" i="1" spc="310" dirty="0">
                <a:latin typeface="Symbol"/>
                <a:cs typeface="Symbol"/>
              </a:rPr>
              <a:t></a:t>
            </a:r>
            <a:endParaRPr sz="1400">
              <a:latin typeface="Symbol"/>
              <a:cs typeface="Symbol"/>
            </a:endParaRPr>
          </a:p>
        </p:txBody>
      </p:sp>
      <p:sp>
        <p:nvSpPr>
          <p:cNvPr id="19" name="object 19"/>
          <p:cNvSpPr txBox="1"/>
          <p:nvPr/>
        </p:nvSpPr>
        <p:spPr>
          <a:xfrm>
            <a:off x="9580705" y="3061818"/>
            <a:ext cx="889000" cy="363855"/>
          </a:xfrm>
          <a:prstGeom prst="rect">
            <a:avLst/>
          </a:prstGeom>
        </p:spPr>
        <p:txBody>
          <a:bodyPr vert="horz" wrap="square" lIns="0" tIns="16510" rIns="0" bIns="0" rtlCol="0">
            <a:spAutoFit/>
          </a:bodyPr>
          <a:lstStyle/>
          <a:p>
            <a:pPr marR="215265" algn="r">
              <a:spcBef>
                <a:spcPts val="130"/>
              </a:spcBef>
            </a:pPr>
            <a:r>
              <a:rPr sz="750" b="1" spc="90" dirty="0">
                <a:latin typeface="Arial"/>
                <a:cs typeface="Arial"/>
              </a:rPr>
              <a:t>i</a:t>
            </a:r>
            <a:endParaRPr sz="750">
              <a:latin typeface="Arial"/>
              <a:cs typeface="Arial"/>
            </a:endParaRPr>
          </a:p>
          <a:p>
            <a:pPr>
              <a:spcBef>
                <a:spcPts val="50"/>
              </a:spcBef>
            </a:pPr>
            <a:r>
              <a:rPr sz="1400" b="1" spc="220" dirty="0">
                <a:latin typeface="Arial"/>
                <a:cs typeface="Arial"/>
              </a:rPr>
              <a:t>n</a:t>
            </a:r>
            <a:r>
              <a:rPr sz="1400" b="1" spc="220" dirty="0">
                <a:latin typeface="Times New Roman"/>
                <a:cs typeface="Times New Roman"/>
              </a:rPr>
              <a:t>(</a:t>
            </a:r>
            <a:r>
              <a:rPr sz="1400" b="1" spc="220" dirty="0">
                <a:latin typeface="Arial"/>
                <a:cs typeface="Arial"/>
              </a:rPr>
              <a:t>n</a:t>
            </a:r>
            <a:r>
              <a:rPr sz="1125" b="1" spc="330" baseline="48148" dirty="0">
                <a:latin typeface="Times New Roman"/>
                <a:cs typeface="Times New Roman"/>
              </a:rPr>
              <a:t>2 </a:t>
            </a:r>
            <a:r>
              <a:rPr sz="1400" b="1" i="1" spc="310" dirty="0">
                <a:latin typeface="Symbol"/>
                <a:cs typeface="Symbol"/>
              </a:rPr>
              <a:t></a:t>
            </a:r>
            <a:r>
              <a:rPr sz="1400" b="1" i="1" spc="-60" dirty="0">
                <a:latin typeface="Times New Roman"/>
                <a:cs typeface="Times New Roman"/>
              </a:rPr>
              <a:t> </a:t>
            </a:r>
            <a:r>
              <a:rPr sz="1400" b="1" spc="210" dirty="0">
                <a:latin typeface="Times New Roman"/>
                <a:cs typeface="Times New Roman"/>
              </a:rPr>
              <a:t>1)</a:t>
            </a:r>
            <a:endParaRPr sz="1400">
              <a:latin typeface="Times New Roman"/>
              <a:cs typeface="Times New Roman"/>
            </a:endParaRPr>
          </a:p>
        </p:txBody>
      </p:sp>
      <p:sp>
        <p:nvSpPr>
          <p:cNvPr id="21" name="object 21"/>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22" name="object 22"/>
          <p:cNvSpPr txBox="1"/>
          <p:nvPr/>
        </p:nvSpPr>
        <p:spPr>
          <a:xfrm>
            <a:off x="7479284" y="400049"/>
            <a:ext cx="1196340" cy="258404"/>
          </a:xfrm>
          <a:prstGeom prst="rect">
            <a:avLst/>
          </a:prstGeom>
        </p:spPr>
        <p:txBody>
          <a:bodyPr vert="horz" wrap="square" lIns="0" tIns="12065" rIns="0" bIns="0" rtlCol="0">
            <a:spAutoFit/>
          </a:bodyPr>
          <a:lstStyle/>
          <a:p>
            <a:pPr marL="12700">
              <a:spcBef>
                <a:spcPts val="95"/>
              </a:spcBef>
            </a:pPr>
            <a:r>
              <a:rPr sz="1600" b="1" spc="25" dirty="0">
                <a:solidFill>
                  <a:srgbClr val="5F5F5F"/>
                </a:solidFill>
                <a:latin typeface="Arial"/>
                <a:cs typeface="Arial"/>
              </a:rPr>
              <a:t>r’</a:t>
            </a:r>
            <a:r>
              <a:rPr sz="1600" b="1" spc="-135" dirty="0">
                <a:solidFill>
                  <a:srgbClr val="5F5F5F"/>
                </a:solidFill>
                <a:latin typeface="Arial"/>
                <a:cs typeface="Arial"/>
              </a:rPr>
              <a:t> </a:t>
            </a:r>
            <a:r>
              <a:rPr sz="1600" b="1" spc="-5" dirty="0">
                <a:solidFill>
                  <a:srgbClr val="5F5F5F"/>
                </a:solidFill>
                <a:latin typeface="Arial"/>
                <a:cs typeface="Arial"/>
              </a:rPr>
              <a:t>Spearman</a:t>
            </a:r>
            <a:endParaRPr sz="1600">
              <a:latin typeface="Arial"/>
              <a:cs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8"/>
            <a:ext cx="167005" cy="3212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6</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5232401" y="1268476"/>
            <a:ext cx="2016125" cy="936625"/>
          </a:xfrm>
          <a:custGeom>
            <a:avLst/>
            <a:gdLst/>
            <a:ahLst/>
            <a:cxnLst/>
            <a:rect l="l" t="t" r="r" b="b"/>
            <a:pathLst>
              <a:path w="2016125" h="936625">
                <a:moveTo>
                  <a:pt x="0" y="936625"/>
                </a:moveTo>
                <a:lnTo>
                  <a:pt x="2016125" y="936625"/>
                </a:lnTo>
                <a:lnTo>
                  <a:pt x="2016125" y="0"/>
                </a:lnTo>
                <a:lnTo>
                  <a:pt x="0" y="0"/>
                </a:lnTo>
                <a:lnTo>
                  <a:pt x="0" y="936625"/>
                </a:lnTo>
                <a:close/>
              </a:path>
            </a:pathLst>
          </a:custGeom>
          <a:solidFill>
            <a:srgbClr val="FFCC00"/>
          </a:solidFill>
        </p:spPr>
        <p:txBody>
          <a:bodyPr wrap="square" lIns="0" tIns="0" rIns="0" bIns="0" rtlCol="0"/>
          <a:lstStyle/>
          <a:p>
            <a:endParaRPr/>
          </a:p>
        </p:txBody>
      </p:sp>
      <p:sp>
        <p:nvSpPr>
          <p:cNvPr id="5" name="object 5"/>
          <p:cNvSpPr/>
          <p:nvPr/>
        </p:nvSpPr>
        <p:spPr>
          <a:xfrm>
            <a:off x="5232401" y="1268476"/>
            <a:ext cx="2016125" cy="936625"/>
          </a:xfrm>
          <a:custGeom>
            <a:avLst/>
            <a:gdLst/>
            <a:ahLst/>
            <a:cxnLst/>
            <a:rect l="l" t="t" r="r" b="b"/>
            <a:pathLst>
              <a:path w="2016125" h="936625">
                <a:moveTo>
                  <a:pt x="0" y="936625"/>
                </a:moveTo>
                <a:lnTo>
                  <a:pt x="2016125" y="936625"/>
                </a:lnTo>
                <a:lnTo>
                  <a:pt x="2016125" y="0"/>
                </a:lnTo>
                <a:lnTo>
                  <a:pt x="0" y="0"/>
                </a:lnTo>
                <a:lnTo>
                  <a:pt x="0" y="936625"/>
                </a:lnTo>
                <a:close/>
              </a:path>
            </a:pathLst>
          </a:custGeom>
          <a:ln w="9525">
            <a:solidFill>
              <a:srgbClr val="000000"/>
            </a:solidFill>
          </a:ln>
        </p:spPr>
        <p:txBody>
          <a:bodyPr wrap="square" lIns="0" tIns="0" rIns="0" bIns="0" rtlCol="0"/>
          <a:lstStyle/>
          <a:p>
            <a:endParaRPr/>
          </a:p>
        </p:txBody>
      </p:sp>
      <p:sp>
        <p:nvSpPr>
          <p:cNvPr id="6" name="object 6"/>
          <p:cNvSpPr/>
          <p:nvPr/>
        </p:nvSpPr>
        <p:spPr>
          <a:xfrm>
            <a:off x="6133850" y="1766736"/>
            <a:ext cx="874394" cy="0"/>
          </a:xfrm>
          <a:custGeom>
            <a:avLst/>
            <a:gdLst/>
            <a:ahLst/>
            <a:cxnLst/>
            <a:rect l="l" t="t" r="r" b="b"/>
            <a:pathLst>
              <a:path w="874395">
                <a:moveTo>
                  <a:pt x="0" y="0"/>
                </a:moveTo>
                <a:lnTo>
                  <a:pt x="873780" y="0"/>
                </a:lnTo>
              </a:path>
            </a:pathLst>
          </a:custGeom>
          <a:ln w="7009">
            <a:solidFill>
              <a:srgbClr val="000000"/>
            </a:solidFill>
          </a:ln>
        </p:spPr>
        <p:txBody>
          <a:bodyPr wrap="square" lIns="0" tIns="0" rIns="0" bIns="0" rtlCol="0"/>
          <a:lstStyle/>
          <a:p>
            <a:endParaRPr/>
          </a:p>
        </p:txBody>
      </p:sp>
      <p:sp>
        <p:nvSpPr>
          <p:cNvPr id="7" name="object 7"/>
          <p:cNvSpPr txBox="1"/>
          <p:nvPr/>
        </p:nvSpPr>
        <p:spPr>
          <a:xfrm>
            <a:off x="6285386" y="1407917"/>
            <a:ext cx="563880" cy="328930"/>
          </a:xfrm>
          <a:prstGeom prst="rect">
            <a:avLst/>
          </a:prstGeom>
        </p:spPr>
        <p:txBody>
          <a:bodyPr vert="horz" wrap="square" lIns="0" tIns="17780" rIns="0" bIns="0" rtlCol="0">
            <a:spAutoFit/>
          </a:bodyPr>
          <a:lstStyle/>
          <a:p>
            <a:pPr>
              <a:spcBef>
                <a:spcPts val="140"/>
              </a:spcBef>
            </a:pPr>
            <a:r>
              <a:rPr sz="1950" b="1" spc="20" dirty="0">
                <a:latin typeface="Times New Roman"/>
                <a:cs typeface="Times New Roman"/>
              </a:rPr>
              <a:t>6</a:t>
            </a:r>
            <a:r>
              <a:rPr sz="2925" b="1" i="1" spc="30" baseline="-4273" dirty="0">
                <a:latin typeface="Symbol"/>
                <a:cs typeface="Symbol"/>
              </a:rPr>
              <a:t></a:t>
            </a:r>
            <a:r>
              <a:rPr sz="2925" b="1" i="1" spc="-555" baseline="-4273" dirty="0">
                <a:latin typeface="Times New Roman"/>
                <a:cs typeface="Times New Roman"/>
              </a:rPr>
              <a:t> </a:t>
            </a:r>
            <a:r>
              <a:rPr sz="1950" b="1" dirty="0">
                <a:latin typeface="Arial"/>
                <a:cs typeface="Arial"/>
              </a:rPr>
              <a:t>d</a:t>
            </a:r>
            <a:r>
              <a:rPr sz="1650" b="1" baseline="45454" dirty="0">
                <a:latin typeface="Times New Roman"/>
                <a:cs typeface="Times New Roman"/>
              </a:rPr>
              <a:t>2</a:t>
            </a:r>
            <a:endParaRPr sz="1650" baseline="45454">
              <a:latin typeface="Times New Roman"/>
              <a:cs typeface="Times New Roman"/>
            </a:endParaRPr>
          </a:p>
        </p:txBody>
      </p:sp>
      <p:sp>
        <p:nvSpPr>
          <p:cNvPr id="8" name="object 8"/>
          <p:cNvSpPr txBox="1"/>
          <p:nvPr/>
        </p:nvSpPr>
        <p:spPr>
          <a:xfrm>
            <a:off x="5384758" y="1568459"/>
            <a:ext cx="709295" cy="328930"/>
          </a:xfrm>
          <a:prstGeom prst="rect">
            <a:avLst/>
          </a:prstGeom>
        </p:spPr>
        <p:txBody>
          <a:bodyPr vert="horz" wrap="square" lIns="0" tIns="17780" rIns="0" bIns="0" rtlCol="0">
            <a:spAutoFit/>
          </a:bodyPr>
          <a:lstStyle/>
          <a:p>
            <a:pPr>
              <a:spcBef>
                <a:spcPts val="140"/>
              </a:spcBef>
            </a:pPr>
            <a:r>
              <a:rPr sz="1950" b="1" spc="35" dirty="0">
                <a:latin typeface="Arial"/>
                <a:cs typeface="Arial"/>
              </a:rPr>
              <a:t>r</a:t>
            </a:r>
            <a:r>
              <a:rPr sz="2925" b="1" i="1" spc="52" baseline="4273" dirty="0">
                <a:latin typeface="Symbol"/>
                <a:cs typeface="Symbol"/>
              </a:rPr>
              <a:t></a:t>
            </a:r>
            <a:r>
              <a:rPr sz="2925" b="1" i="1" spc="-142" baseline="4273" dirty="0">
                <a:latin typeface="Times New Roman"/>
                <a:cs typeface="Times New Roman"/>
              </a:rPr>
              <a:t> </a:t>
            </a:r>
            <a:r>
              <a:rPr sz="1950" b="1" i="1" spc="10" dirty="0">
                <a:latin typeface="Symbol"/>
                <a:cs typeface="Symbol"/>
              </a:rPr>
              <a:t></a:t>
            </a:r>
            <a:r>
              <a:rPr sz="1950" b="1" i="1" spc="-175" dirty="0">
                <a:latin typeface="Times New Roman"/>
                <a:cs typeface="Times New Roman"/>
              </a:rPr>
              <a:t> </a:t>
            </a:r>
            <a:r>
              <a:rPr sz="1950" b="1" spc="10" dirty="0">
                <a:latin typeface="Times New Roman"/>
                <a:cs typeface="Times New Roman"/>
              </a:rPr>
              <a:t>1</a:t>
            </a:r>
            <a:r>
              <a:rPr sz="1950" b="1" spc="-270" dirty="0">
                <a:latin typeface="Times New Roman"/>
                <a:cs typeface="Times New Roman"/>
              </a:rPr>
              <a:t> </a:t>
            </a:r>
            <a:r>
              <a:rPr sz="1950" b="1" i="1" spc="10" dirty="0">
                <a:latin typeface="Symbol"/>
                <a:cs typeface="Symbol"/>
              </a:rPr>
              <a:t></a:t>
            </a:r>
            <a:endParaRPr sz="1950">
              <a:latin typeface="Symbol"/>
              <a:cs typeface="Symbol"/>
            </a:endParaRPr>
          </a:p>
        </p:txBody>
      </p:sp>
      <p:sp>
        <p:nvSpPr>
          <p:cNvPr id="9" name="object 9"/>
          <p:cNvSpPr txBox="1"/>
          <p:nvPr/>
        </p:nvSpPr>
        <p:spPr>
          <a:xfrm>
            <a:off x="6128205" y="1583824"/>
            <a:ext cx="893444" cy="504190"/>
          </a:xfrm>
          <a:prstGeom prst="rect">
            <a:avLst/>
          </a:prstGeom>
        </p:spPr>
        <p:txBody>
          <a:bodyPr vert="horz" wrap="square" lIns="0" tIns="12700" rIns="0" bIns="0" rtlCol="0">
            <a:spAutoFit/>
          </a:bodyPr>
          <a:lstStyle/>
          <a:p>
            <a:pPr marR="216535" algn="r">
              <a:spcBef>
                <a:spcPts val="100"/>
              </a:spcBef>
            </a:pPr>
            <a:r>
              <a:rPr sz="1100" b="1" spc="-5" dirty="0">
                <a:latin typeface="Arial"/>
                <a:cs typeface="Arial"/>
              </a:rPr>
              <a:t>i</a:t>
            </a:r>
            <a:endParaRPr sz="1100">
              <a:latin typeface="Arial"/>
              <a:cs typeface="Arial"/>
            </a:endParaRPr>
          </a:p>
          <a:p>
            <a:pPr>
              <a:spcBef>
                <a:spcPts val="100"/>
              </a:spcBef>
            </a:pPr>
            <a:r>
              <a:rPr sz="1950" b="1" spc="-30" dirty="0">
                <a:latin typeface="Arial"/>
                <a:cs typeface="Arial"/>
              </a:rPr>
              <a:t>n</a:t>
            </a:r>
            <a:r>
              <a:rPr sz="1950" b="1" spc="-30" dirty="0">
                <a:latin typeface="Times New Roman"/>
                <a:cs typeface="Times New Roman"/>
              </a:rPr>
              <a:t>(</a:t>
            </a:r>
            <a:r>
              <a:rPr sz="1950" b="1" spc="-30" dirty="0">
                <a:latin typeface="Arial"/>
                <a:cs typeface="Arial"/>
              </a:rPr>
              <a:t>n</a:t>
            </a:r>
            <a:r>
              <a:rPr sz="1650" b="1" spc="-44" baseline="45454" dirty="0">
                <a:latin typeface="Times New Roman"/>
                <a:cs typeface="Times New Roman"/>
              </a:rPr>
              <a:t>2 </a:t>
            </a:r>
            <a:r>
              <a:rPr sz="1950" b="1" i="1" spc="10" dirty="0">
                <a:latin typeface="Symbol"/>
                <a:cs typeface="Symbol"/>
              </a:rPr>
              <a:t></a:t>
            </a:r>
            <a:r>
              <a:rPr sz="1950" b="1" i="1" spc="-285" dirty="0">
                <a:latin typeface="Times New Roman"/>
                <a:cs typeface="Times New Roman"/>
              </a:rPr>
              <a:t> </a:t>
            </a:r>
            <a:r>
              <a:rPr sz="1950" b="1" spc="-15" dirty="0">
                <a:latin typeface="Times New Roman"/>
                <a:cs typeface="Times New Roman"/>
              </a:rPr>
              <a:t>1)</a:t>
            </a:r>
            <a:endParaRPr sz="1950">
              <a:latin typeface="Times New Roman"/>
              <a:cs typeface="Times New Roman"/>
            </a:endParaRPr>
          </a:p>
        </p:txBody>
      </p:sp>
      <p:sp>
        <p:nvSpPr>
          <p:cNvPr id="10" name="object 10"/>
          <p:cNvSpPr txBox="1"/>
          <p:nvPr/>
        </p:nvSpPr>
        <p:spPr>
          <a:xfrm>
            <a:off x="7139432" y="2446731"/>
            <a:ext cx="748030" cy="331470"/>
          </a:xfrm>
          <a:prstGeom prst="rect">
            <a:avLst/>
          </a:prstGeom>
        </p:spPr>
        <p:txBody>
          <a:bodyPr vert="horz" wrap="square" lIns="0" tIns="13335" rIns="0" bIns="0" rtlCol="0">
            <a:spAutoFit/>
          </a:bodyPr>
          <a:lstStyle/>
          <a:p>
            <a:pPr marL="12700">
              <a:spcBef>
                <a:spcPts val="105"/>
              </a:spcBef>
              <a:tabLst>
                <a:tab pos="438784" algn="l"/>
              </a:tabLst>
            </a:pPr>
            <a:r>
              <a:rPr sz="2000" dirty="0">
                <a:solidFill>
                  <a:srgbClr val="006666"/>
                </a:solidFill>
                <a:latin typeface="Arial"/>
                <a:cs typeface="Arial"/>
              </a:rPr>
              <a:t>=	</a:t>
            </a:r>
            <a:r>
              <a:rPr sz="2000" b="1" dirty="0">
                <a:solidFill>
                  <a:srgbClr val="006666"/>
                </a:solidFill>
                <a:latin typeface="Arial"/>
                <a:cs typeface="Arial"/>
              </a:rPr>
              <a:t>-</a:t>
            </a:r>
            <a:r>
              <a:rPr sz="2000" b="1" spc="-95" dirty="0">
                <a:solidFill>
                  <a:srgbClr val="006666"/>
                </a:solidFill>
                <a:latin typeface="Arial"/>
                <a:cs typeface="Arial"/>
              </a:rPr>
              <a:t> </a:t>
            </a:r>
            <a:r>
              <a:rPr sz="2000" b="1" dirty="0">
                <a:solidFill>
                  <a:srgbClr val="006666"/>
                </a:solidFill>
                <a:latin typeface="Arial"/>
                <a:cs typeface="Arial"/>
              </a:rPr>
              <a:t>1</a:t>
            </a:r>
            <a:endParaRPr sz="2000">
              <a:latin typeface="Arial"/>
              <a:cs typeface="Arial"/>
            </a:endParaRPr>
          </a:p>
        </p:txBody>
      </p:sp>
      <p:sp>
        <p:nvSpPr>
          <p:cNvPr id="11" name="object 11"/>
          <p:cNvSpPr txBox="1"/>
          <p:nvPr/>
        </p:nvSpPr>
        <p:spPr>
          <a:xfrm>
            <a:off x="2071218" y="3210561"/>
            <a:ext cx="7593965" cy="2769235"/>
          </a:xfrm>
          <a:prstGeom prst="rect">
            <a:avLst/>
          </a:prstGeom>
        </p:spPr>
        <p:txBody>
          <a:bodyPr vert="horz" wrap="square" lIns="0" tIns="149860" rIns="0" bIns="0" rtlCol="0">
            <a:spAutoFit/>
          </a:bodyPr>
          <a:lstStyle/>
          <a:p>
            <a:pPr marL="217804" algn="ctr">
              <a:spcBef>
                <a:spcPts val="1180"/>
              </a:spcBef>
              <a:tabLst>
                <a:tab pos="4224655" algn="l"/>
              </a:tabLst>
            </a:pPr>
            <a:r>
              <a:rPr b="1" spc="-5" dirty="0">
                <a:latin typeface="Arial"/>
                <a:cs typeface="Arial"/>
              </a:rPr>
              <a:t>Dans </a:t>
            </a:r>
            <a:r>
              <a:rPr b="1" dirty="0">
                <a:latin typeface="Arial"/>
                <a:cs typeface="Arial"/>
              </a:rPr>
              <a:t>la </a:t>
            </a:r>
            <a:r>
              <a:rPr b="1" spc="-5" dirty="0">
                <a:latin typeface="Arial"/>
                <a:cs typeface="Arial"/>
              </a:rPr>
              <a:t>table </a:t>
            </a:r>
            <a:r>
              <a:rPr b="1" dirty="0">
                <a:latin typeface="Arial"/>
                <a:cs typeface="Arial"/>
              </a:rPr>
              <a:t>théorique, </a:t>
            </a:r>
            <a:r>
              <a:rPr b="1" spc="-15" dirty="0">
                <a:latin typeface="Arial"/>
                <a:cs typeface="Arial"/>
              </a:rPr>
              <a:t>avec</a:t>
            </a:r>
            <a:r>
              <a:rPr b="1" spc="60" dirty="0">
                <a:latin typeface="Arial"/>
                <a:cs typeface="Arial"/>
              </a:rPr>
              <a:t> </a:t>
            </a:r>
            <a:r>
              <a:rPr b="1" spc="5" dirty="0">
                <a:latin typeface="Arial"/>
                <a:cs typeface="Arial"/>
              </a:rPr>
              <a:t>n=6</a:t>
            </a:r>
            <a:r>
              <a:rPr b="1" spc="500" dirty="0">
                <a:latin typeface="Arial"/>
                <a:cs typeface="Arial"/>
              </a:rPr>
              <a:t> </a:t>
            </a:r>
            <a:r>
              <a:rPr b="1" dirty="0">
                <a:latin typeface="Arial"/>
                <a:cs typeface="Arial"/>
              </a:rPr>
              <a:t>:	</a:t>
            </a:r>
            <a:r>
              <a:rPr b="1" spc="20" dirty="0">
                <a:solidFill>
                  <a:srgbClr val="006666"/>
                </a:solidFill>
                <a:latin typeface="Arial"/>
                <a:cs typeface="Arial"/>
              </a:rPr>
              <a:t>r’= </a:t>
            </a:r>
            <a:r>
              <a:rPr b="1" spc="-5" dirty="0">
                <a:solidFill>
                  <a:srgbClr val="006666"/>
                </a:solidFill>
                <a:latin typeface="Arial"/>
                <a:cs typeface="Arial"/>
              </a:rPr>
              <a:t>0,89 </a:t>
            </a:r>
            <a:r>
              <a:rPr b="1" spc="-15" dirty="0">
                <a:solidFill>
                  <a:srgbClr val="006666"/>
                </a:solidFill>
                <a:latin typeface="Arial"/>
                <a:cs typeface="Arial"/>
              </a:rPr>
              <a:t>avec </a:t>
            </a:r>
            <a:r>
              <a:rPr b="1" i="1" spc="-5" dirty="0">
                <a:solidFill>
                  <a:srgbClr val="006666"/>
                </a:solidFill>
                <a:latin typeface="Symbol"/>
                <a:cs typeface="Symbol"/>
              </a:rPr>
              <a:t></a:t>
            </a:r>
            <a:r>
              <a:rPr b="1" i="1" spc="-5" dirty="0">
                <a:solidFill>
                  <a:srgbClr val="006666"/>
                </a:solidFill>
                <a:latin typeface="Times New Roman"/>
                <a:cs typeface="Times New Roman"/>
              </a:rPr>
              <a:t> </a:t>
            </a:r>
            <a:r>
              <a:rPr b="1" dirty="0">
                <a:solidFill>
                  <a:srgbClr val="006666"/>
                </a:solidFill>
                <a:latin typeface="Arial"/>
                <a:cs typeface="Arial"/>
              </a:rPr>
              <a:t>=</a:t>
            </a:r>
            <a:r>
              <a:rPr b="1" spc="70" dirty="0">
                <a:solidFill>
                  <a:srgbClr val="006666"/>
                </a:solidFill>
                <a:latin typeface="Arial"/>
                <a:cs typeface="Arial"/>
              </a:rPr>
              <a:t> </a:t>
            </a:r>
            <a:r>
              <a:rPr b="1" spc="-5" dirty="0">
                <a:solidFill>
                  <a:srgbClr val="006666"/>
                </a:solidFill>
                <a:latin typeface="Arial"/>
                <a:cs typeface="Arial"/>
              </a:rPr>
              <a:t>5%</a:t>
            </a:r>
            <a:endParaRPr dirty="0">
              <a:latin typeface="Arial"/>
              <a:cs typeface="Arial"/>
            </a:endParaRPr>
          </a:p>
          <a:p>
            <a:pPr marL="4807585">
              <a:spcBef>
                <a:spcPts val="1080"/>
              </a:spcBef>
            </a:pPr>
            <a:r>
              <a:rPr b="1" spc="20" dirty="0">
                <a:solidFill>
                  <a:srgbClr val="006666"/>
                </a:solidFill>
                <a:latin typeface="Arial"/>
                <a:cs typeface="Arial"/>
              </a:rPr>
              <a:t>r’= </a:t>
            </a:r>
            <a:r>
              <a:rPr b="1" spc="-5" dirty="0">
                <a:solidFill>
                  <a:srgbClr val="006666"/>
                </a:solidFill>
                <a:latin typeface="Arial"/>
                <a:cs typeface="Arial"/>
              </a:rPr>
              <a:t>1 </a:t>
            </a:r>
            <a:r>
              <a:rPr b="1" spc="-15" dirty="0">
                <a:solidFill>
                  <a:srgbClr val="006666"/>
                </a:solidFill>
                <a:latin typeface="Arial"/>
                <a:cs typeface="Arial"/>
              </a:rPr>
              <a:t>avec </a:t>
            </a:r>
            <a:r>
              <a:rPr b="1" i="1" spc="-5" dirty="0">
                <a:solidFill>
                  <a:srgbClr val="006666"/>
                </a:solidFill>
                <a:latin typeface="Symbol"/>
                <a:cs typeface="Symbol"/>
              </a:rPr>
              <a:t></a:t>
            </a:r>
            <a:r>
              <a:rPr b="1" i="1" spc="-5" dirty="0">
                <a:solidFill>
                  <a:srgbClr val="006666"/>
                </a:solidFill>
                <a:latin typeface="Times New Roman"/>
                <a:cs typeface="Times New Roman"/>
              </a:rPr>
              <a:t> </a:t>
            </a:r>
            <a:r>
              <a:rPr b="1" dirty="0">
                <a:solidFill>
                  <a:srgbClr val="006666"/>
                </a:solidFill>
                <a:latin typeface="Arial"/>
                <a:cs typeface="Arial"/>
              </a:rPr>
              <a:t>=</a:t>
            </a:r>
            <a:r>
              <a:rPr b="1" spc="60" dirty="0">
                <a:solidFill>
                  <a:srgbClr val="006666"/>
                </a:solidFill>
                <a:latin typeface="Arial"/>
                <a:cs typeface="Arial"/>
              </a:rPr>
              <a:t> </a:t>
            </a:r>
            <a:r>
              <a:rPr b="1" spc="-5" dirty="0">
                <a:solidFill>
                  <a:srgbClr val="006666"/>
                </a:solidFill>
                <a:latin typeface="Arial"/>
                <a:cs typeface="Arial"/>
              </a:rPr>
              <a:t>1%</a:t>
            </a:r>
            <a:endParaRPr dirty="0">
              <a:latin typeface="Arial"/>
              <a:cs typeface="Arial"/>
            </a:endParaRPr>
          </a:p>
          <a:p>
            <a:pPr marL="215900" algn="ctr">
              <a:spcBef>
                <a:spcPts val="1080"/>
              </a:spcBef>
            </a:pPr>
            <a:r>
              <a:rPr b="1" dirty="0">
                <a:solidFill>
                  <a:srgbClr val="006666"/>
                </a:solidFill>
                <a:latin typeface="Arial"/>
                <a:cs typeface="Arial"/>
              </a:rPr>
              <a:t>Le </a:t>
            </a:r>
            <a:r>
              <a:rPr b="1" spc="30" dirty="0">
                <a:solidFill>
                  <a:srgbClr val="006666"/>
                </a:solidFill>
                <a:latin typeface="Arial"/>
                <a:cs typeface="Arial"/>
              </a:rPr>
              <a:t>r’ </a:t>
            </a:r>
            <a:r>
              <a:rPr b="1" spc="-5" dirty="0">
                <a:solidFill>
                  <a:srgbClr val="006666"/>
                </a:solidFill>
                <a:latin typeface="Arial"/>
                <a:cs typeface="Arial"/>
              </a:rPr>
              <a:t>calculé </a:t>
            </a:r>
            <a:r>
              <a:rPr b="1" dirty="0">
                <a:solidFill>
                  <a:srgbClr val="006666"/>
                </a:solidFill>
                <a:latin typeface="Arial"/>
                <a:cs typeface="Arial"/>
              </a:rPr>
              <a:t>à </a:t>
            </a:r>
            <a:r>
              <a:rPr b="1" spc="-5" dirty="0">
                <a:solidFill>
                  <a:srgbClr val="006666"/>
                </a:solidFill>
                <a:latin typeface="Arial"/>
                <a:cs typeface="Arial"/>
              </a:rPr>
              <a:t>-1 </a:t>
            </a:r>
            <a:r>
              <a:rPr lang="fr-FR" b="1" spc="-5" dirty="0">
                <a:solidFill>
                  <a:srgbClr val="006666"/>
                </a:solidFill>
                <a:latin typeface="Arial"/>
                <a:cs typeface="Arial"/>
              </a:rPr>
              <a:t>≤</a:t>
            </a:r>
            <a:r>
              <a:rPr b="1" dirty="0">
                <a:latin typeface="Arial"/>
                <a:cs typeface="Arial"/>
              </a:rPr>
              <a:t> </a:t>
            </a:r>
            <a:r>
              <a:rPr b="1" spc="30" dirty="0">
                <a:solidFill>
                  <a:srgbClr val="006666"/>
                </a:solidFill>
                <a:latin typeface="Arial"/>
                <a:cs typeface="Arial"/>
              </a:rPr>
              <a:t>r’ </a:t>
            </a:r>
            <a:r>
              <a:rPr b="1" dirty="0">
                <a:solidFill>
                  <a:srgbClr val="006666"/>
                </a:solidFill>
                <a:latin typeface="Arial"/>
                <a:cs typeface="Arial"/>
              </a:rPr>
              <a:t>théorique </a:t>
            </a:r>
            <a:r>
              <a:rPr b="1" dirty="0">
                <a:latin typeface="Arial"/>
                <a:cs typeface="Arial"/>
              </a:rPr>
              <a:t>lu dans la</a:t>
            </a:r>
            <a:r>
              <a:rPr b="1" spc="-325" dirty="0">
                <a:latin typeface="Arial"/>
                <a:cs typeface="Arial"/>
              </a:rPr>
              <a:t> </a:t>
            </a:r>
            <a:r>
              <a:rPr b="1" dirty="0">
                <a:latin typeface="Arial"/>
                <a:cs typeface="Arial"/>
              </a:rPr>
              <a:t>table.</a:t>
            </a:r>
            <a:endParaRPr dirty="0">
              <a:latin typeface="Arial"/>
              <a:cs typeface="Arial"/>
            </a:endParaRPr>
          </a:p>
          <a:p>
            <a:pPr marL="213360" algn="ctr">
              <a:spcBef>
                <a:spcPts val="1080"/>
              </a:spcBef>
            </a:pPr>
            <a:r>
              <a:rPr b="1" dirty="0">
                <a:solidFill>
                  <a:srgbClr val="006666"/>
                </a:solidFill>
                <a:latin typeface="Arial"/>
                <a:cs typeface="Arial"/>
              </a:rPr>
              <a:t>On </a:t>
            </a:r>
            <a:r>
              <a:rPr b="1" spc="-5" dirty="0">
                <a:solidFill>
                  <a:srgbClr val="006666"/>
                </a:solidFill>
                <a:latin typeface="Arial"/>
                <a:cs typeface="Arial"/>
              </a:rPr>
              <a:t>repousse </a:t>
            </a:r>
            <a:r>
              <a:rPr b="1" dirty="0">
                <a:solidFill>
                  <a:srgbClr val="006666"/>
                </a:solidFill>
                <a:latin typeface="Arial"/>
                <a:cs typeface="Arial"/>
              </a:rPr>
              <a:t>donc H0</a:t>
            </a:r>
            <a:r>
              <a:rPr b="1" spc="-5" dirty="0">
                <a:solidFill>
                  <a:srgbClr val="006666"/>
                </a:solidFill>
                <a:latin typeface="Arial"/>
                <a:cs typeface="Arial"/>
              </a:rPr>
              <a:t> </a:t>
            </a:r>
            <a:r>
              <a:rPr b="1" spc="-10" dirty="0">
                <a:solidFill>
                  <a:srgbClr val="006666"/>
                </a:solidFill>
                <a:latin typeface="Arial"/>
                <a:cs typeface="Arial"/>
              </a:rPr>
              <a:t>(p&lt;1%)</a:t>
            </a:r>
            <a:endParaRPr dirty="0">
              <a:latin typeface="Arial"/>
              <a:cs typeface="Arial"/>
            </a:endParaRPr>
          </a:p>
          <a:p>
            <a:pPr marL="215265" algn="ctr">
              <a:spcBef>
                <a:spcPts val="1080"/>
              </a:spcBef>
            </a:pPr>
            <a:r>
              <a:rPr b="1" dirty="0">
                <a:latin typeface="Arial"/>
                <a:cs typeface="Arial"/>
              </a:rPr>
              <a:t>On </a:t>
            </a:r>
            <a:r>
              <a:rPr b="1" spc="-5" dirty="0">
                <a:latin typeface="Arial"/>
                <a:cs typeface="Arial"/>
              </a:rPr>
              <a:t>met en </a:t>
            </a:r>
            <a:r>
              <a:rPr b="1" spc="-10" dirty="0">
                <a:latin typeface="Arial"/>
                <a:cs typeface="Arial"/>
              </a:rPr>
              <a:t>évidence </a:t>
            </a:r>
            <a:r>
              <a:rPr b="1" dirty="0">
                <a:latin typeface="Arial"/>
                <a:cs typeface="Arial"/>
              </a:rPr>
              <a:t>un lien </a:t>
            </a:r>
            <a:r>
              <a:rPr b="1" spc="-5" dirty="0">
                <a:latin typeface="Arial"/>
                <a:cs typeface="Arial"/>
              </a:rPr>
              <a:t>très </a:t>
            </a:r>
            <a:r>
              <a:rPr b="1" dirty="0">
                <a:latin typeface="Arial"/>
                <a:cs typeface="Arial"/>
              </a:rPr>
              <a:t>significatif </a:t>
            </a:r>
            <a:r>
              <a:rPr b="1" spc="-5" dirty="0">
                <a:latin typeface="Arial"/>
                <a:cs typeface="Arial"/>
              </a:rPr>
              <a:t>entre </a:t>
            </a:r>
            <a:r>
              <a:rPr b="1" spc="-10" dirty="0">
                <a:latin typeface="Arial"/>
                <a:cs typeface="Arial"/>
              </a:rPr>
              <a:t>ces </a:t>
            </a:r>
            <a:r>
              <a:rPr b="1" spc="-5" dirty="0">
                <a:latin typeface="Arial"/>
                <a:cs typeface="Arial"/>
              </a:rPr>
              <a:t>2</a:t>
            </a:r>
            <a:r>
              <a:rPr b="1" spc="95" dirty="0">
                <a:latin typeface="Arial"/>
                <a:cs typeface="Arial"/>
              </a:rPr>
              <a:t> </a:t>
            </a:r>
            <a:r>
              <a:rPr b="1" spc="-5" dirty="0">
                <a:latin typeface="Arial"/>
                <a:cs typeface="Arial"/>
              </a:rPr>
              <a:t>séries.</a:t>
            </a:r>
            <a:endParaRPr dirty="0">
              <a:latin typeface="Arial"/>
              <a:cs typeface="Arial"/>
            </a:endParaRPr>
          </a:p>
          <a:p>
            <a:pPr marL="12700" marR="5080" indent="63500">
              <a:spcBef>
                <a:spcPts val="1080"/>
              </a:spcBef>
              <a:tabLst>
                <a:tab pos="3377565" algn="l"/>
              </a:tabLst>
            </a:pPr>
            <a:r>
              <a:rPr b="1" dirty="0">
                <a:solidFill>
                  <a:srgbClr val="006666"/>
                </a:solidFill>
                <a:latin typeface="Arial"/>
                <a:cs typeface="Arial"/>
              </a:rPr>
              <a:t>Il </a:t>
            </a:r>
            <a:r>
              <a:rPr b="1" spc="-5" dirty="0">
                <a:solidFill>
                  <a:srgbClr val="006666"/>
                </a:solidFill>
                <a:latin typeface="Arial"/>
                <a:cs typeface="Arial"/>
              </a:rPr>
              <a:t>s’agit </a:t>
            </a:r>
            <a:r>
              <a:rPr b="1" dirty="0">
                <a:solidFill>
                  <a:srgbClr val="006666"/>
                </a:solidFill>
                <a:latin typeface="Arial"/>
                <a:cs typeface="Arial"/>
              </a:rPr>
              <a:t>de </a:t>
            </a:r>
            <a:r>
              <a:rPr b="1" spc="-5" dirty="0">
                <a:solidFill>
                  <a:srgbClr val="006666"/>
                </a:solidFill>
                <a:latin typeface="Arial"/>
                <a:cs typeface="Arial"/>
              </a:rPr>
              <a:t>2</a:t>
            </a:r>
            <a:r>
              <a:rPr b="1" spc="20" dirty="0">
                <a:solidFill>
                  <a:srgbClr val="006666"/>
                </a:solidFill>
                <a:latin typeface="Arial"/>
                <a:cs typeface="Arial"/>
              </a:rPr>
              <a:t> </a:t>
            </a:r>
            <a:r>
              <a:rPr b="1" spc="-5" dirty="0">
                <a:solidFill>
                  <a:srgbClr val="006666"/>
                </a:solidFill>
                <a:latin typeface="Arial"/>
                <a:cs typeface="Arial"/>
              </a:rPr>
              <a:t>séries</a:t>
            </a:r>
            <a:r>
              <a:rPr b="1" spc="10" dirty="0">
                <a:solidFill>
                  <a:srgbClr val="006666"/>
                </a:solidFill>
                <a:latin typeface="Arial"/>
                <a:cs typeface="Arial"/>
              </a:rPr>
              <a:t> </a:t>
            </a:r>
            <a:r>
              <a:rPr b="1" spc="-5" dirty="0">
                <a:solidFill>
                  <a:srgbClr val="006666"/>
                </a:solidFill>
                <a:latin typeface="Arial"/>
                <a:cs typeface="Arial"/>
              </a:rPr>
              <a:t>corrélées.	</a:t>
            </a:r>
            <a:r>
              <a:rPr b="1" dirty="0">
                <a:solidFill>
                  <a:srgbClr val="006666"/>
                </a:solidFill>
                <a:latin typeface="Arial"/>
                <a:cs typeface="Arial"/>
              </a:rPr>
              <a:t>Plus </a:t>
            </a:r>
            <a:r>
              <a:rPr b="1" spc="-5" dirty="0">
                <a:solidFill>
                  <a:srgbClr val="006666"/>
                </a:solidFill>
                <a:latin typeface="Arial"/>
                <a:cs typeface="Arial"/>
              </a:rPr>
              <a:t>la </a:t>
            </a:r>
            <a:r>
              <a:rPr b="1" dirty="0">
                <a:solidFill>
                  <a:srgbClr val="006666"/>
                </a:solidFill>
                <a:latin typeface="Arial"/>
                <a:cs typeface="Arial"/>
              </a:rPr>
              <a:t>note </a:t>
            </a:r>
            <a:r>
              <a:rPr b="1" spc="-5" dirty="0">
                <a:solidFill>
                  <a:srgbClr val="006666"/>
                </a:solidFill>
                <a:latin typeface="Arial"/>
                <a:cs typeface="Arial"/>
              </a:rPr>
              <a:t>de Biostat </a:t>
            </a:r>
            <a:r>
              <a:rPr b="1" spc="-10" dirty="0">
                <a:solidFill>
                  <a:srgbClr val="006666"/>
                </a:solidFill>
                <a:latin typeface="Arial"/>
                <a:cs typeface="Arial"/>
              </a:rPr>
              <a:t>est élevée, </a:t>
            </a:r>
            <a:r>
              <a:rPr b="1" dirty="0">
                <a:solidFill>
                  <a:srgbClr val="006666"/>
                </a:solidFill>
                <a:latin typeface="Arial"/>
                <a:cs typeface="Arial"/>
              </a:rPr>
              <a:t>plus  petit </a:t>
            </a:r>
            <a:r>
              <a:rPr b="1" spc="-5" dirty="0">
                <a:solidFill>
                  <a:srgbClr val="006666"/>
                </a:solidFill>
                <a:latin typeface="Arial"/>
                <a:cs typeface="Arial"/>
              </a:rPr>
              <a:t>est </a:t>
            </a:r>
            <a:r>
              <a:rPr b="1" dirty="0">
                <a:solidFill>
                  <a:srgbClr val="006666"/>
                </a:solidFill>
                <a:latin typeface="Arial"/>
                <a:cs typeface="Arial"/>
              </a:rPr>
              <a:t>le </a:t>
            </a:r>
            <a:r>
              <a:rPr b="1" spc="-5" dirty="0">
                <a:solidFill>
                  <a:srgbClr val="006666"/>
                </a:solidFill>
                <a:latin typeface="Arial"/>
                <a:cs typeface="Arial"/>
              </a:rPr>
              <a:t>rang </a:t>
            </a:r>
            <a:r>
              <a:rPr b="1" dirty="0">
                <a:solidFill>
                  <a:srgbClr val="006666"/>
                </a:solidFill>
                <a:latin typeface="Arial"/>
                <a:cs typeface="Arial"/>
              </a:rPr>
              <a:t>de </a:t>
            </a:r>
            <a:r>
              <a:rPr b="1" spc="-5" dirty="0">
                <a:solidFill>
                  <a:srgbClr val="006666"/>
                </a:solidFill>
                <a:latin typeface="Arial"/>
                <a:cs typeface="Arial"/>
              </a:rPr>
              <a:t>classement </a:t>
            </a:r>
            <a:r>
              <a:rPr b="1" dirty="0">
                <a:solidFill>
                  <a:srgbClr val="006666"/>
                </a:solidFill>
                <a:latin typeface="Arial"/>
                <a:cs typeface="Arial"/>
              </a:rPr>
              <a:t>(d’où le </a:t>
            </a:r>
            <a:r>
              <a:rPr b="1" spc="-5" dirty="0">
                <a:solidFill>
                  <a:srgbClr val="006666"/>
                </a:solidFill>
                <a:latin typeface="Arial"/>
                <a:cs typeface="Arial"/>
              </a:rPr>
              <a:t>signe </a:t>
            </a:r>
            <a:r>
              <a:rPr b="1" dirty="0">
                <a:solidFill>
                  <a:srgbClr val="006666"/>
                </a:solidFill>
                <a:latin typeface="Arial"/>
                <a:cs typeface="Arial"/>
              </a:rPr>
              <a:t>– pour</a:t>
            </a:r>
            <a:r>
              <a:rPr b="1" spc="-20" dirty="0">
                <a:solidFill>
                  <a:srgbClr val="006666"/>
                </a:solidFill>
                <a:latin typeface="Arial"/>
                <a:cs typeface="Arial"/>
              </a:rPr>
              <a:t> </a:t>
            </a:r>
            <a:r>
              <a:rPr b="1" spc="15" dirty="0">
                <a:solidFill>
                  <a:srgbClr val="006666"/>
                </a:solidFill>
                <a:latin typeface="Arial"/>
                <a:cs typeface="Arial"/>
              </a:rPr>
              <a:t>r’).</a:t>
            </a:r>
            <a:endParaRPr dirty="0">
              <a:latin typeface="Arial"/>
              <a:cs typeface="Arial"/>
            </a:endParaRPr>
          </a:p>
        </p:txBody>
      </p:sp>
      <p:sp>
        <p:nvSpPr>
          <p:cNvPr id="12" name="object 12"/>
          <p:cNvSpPr txBox="1"/>
          <p:nvPr/>
        </p:nvSpPr>
        <p:spPr>
          <a:xfrm>
            <a:off x="6237985" y="2585907"/>
            <a:ext cx="622935" cy="364490"/>
          </a:xfrm>
          <a:prstGeom prst="rect">
            <a:avLst/>
          </a:prstGeom>
        </p:spPr>
        <p:txBody>
          <a:bodyPr vert="horz" wrap="square" lIns="0" tIns="15240" rIns="0" bIns="0" rtlCol="0">
            <a:spAutoFit/>
          </a:bodyPr>
          <a:lstStyle/>
          <a:p>
            <a:pPr marL="12700">
              <a:spcBef>
                <a:spcPts val="120"/>
              </a:spcBef>
            </a:pPr>
            <a:r>
              <a:rPr sz="2200" b="1" spc="25" dirty="0">
                <a:latin typeface="Times New Roman"/>
                <a:cs typeface="Times New Roman"/>
              </a:rPr>
              <a:t>6</a:t>
            </a:r>
            <a:r>
              <a:rPr sz="2200" b="1" spc="105" dirty="0">
                <a:latin typeface="Arial"/>
                <a:cs typeface="Arial"/>
              </a:rPr>
              <a:t>x</a:t>
            </a:r>
            <a:r>
              <a:rPr sz="2200" b="1" spc="10" dirty="0">
                <a:latin typeface="Times New Roman"/>
                <a:cs typeface="Times New Roman"/>
              </a:rPr>
              <a:t>35</a:t>
            </a:r>
            <a:endParaRPr sz="2200">
              <a:latin typeface="Times New Roman"/>
              <a:cs typeface="Times New Roman"/>
            </a:endParaRPr>
          </a:p>
        </p:txBody>
      </p:sp>
      <p:sp>
        <p:nvSpPr>
          <p:cNvPr id="13" name="object 13"/>
          <p:cNvSpPr txBox="1"/>
          <p:nvPr/>
        </p:nvSpPr>
        <p:spPr>
          <a:xfrm>
            <a:off x="5348154" y="2306535"/>
            <a:ext cx="1510665" cy="364490"/>
          </a:xfrm>
          <a:prstGeom prst="rect">
            <a:avLst/>
          </a:prstGeom>
        </p:spPr>
        <p:txBody>
          <a:bodyPr vert="horz" wrap="square" lIns="0" tIns="15240" rIns="0" bIns="0" rtlCol="0">
            <a:spAutoFit/>
          </a:bodyPr>
          <a:lstStyle/>
          <a:p>
            <a:pPr marL="12700">
              <a:spcBef>
                <a:spcPts val="120"/>
              </a:spcBef>
            </a:pPr>
            <a:r>
              <a:rPr sz="3300" b="1" spc="52" baseline="-21464" dirty="0">
                <a:latin typeface="Arial"/>
                <a:cs typeface="Arial"/>
              </a:rPr>
              <a:t>r</a:t>
            </a:r>
            <a:r>
              <a:rPr sz="3300" b="1" i="1" spc="52" baseline="-17676" dirty="0">
                <a:latin typeface="Symbol"/>
                <a:cs typeface="Symbol"/>
              </a:rPr>
              <a:t></a:t>
            </a:r>
            <a:r>
              <a:rPr sz="3300" b="1" i="1" spc="52" baseline="-17676" dirty="0">
                <a:latin typeface="Times New Roman"/>
                <a:cs typeface="Times New Roman"/>
              </a:rPr>
              <a:t> </a:t>
            </a:r>
            <a:r>
              <a:rPr sz="3300" b="1" i="1" spc="-15" baseline="-21464" dirty="0">
                <a:latin typeface="Symbol"/>
                <a:cs typeface="Symbol"/>
              </a:rPr>
              <a:t></a:t>
            </a:r>
            <a:r>
              <a:rPr sz="3300" b="1" i="1" spc="-15" baseline="-21464" dirty="0">
                <a:latin typeface="Times New Roman"/>
                <a:cs typeface="Times New Roman"/>
              </a:rPr>
              <a:t> </a:t>
            </a:r>
            <a:r>
              <a:rPr sz="3300" b="1" spc="-15" baseline="-21464" dirty="0">
                <a:latin typeface="Times New Roman"/>
                <a:cs typeface="Times New Roman"/>
              </a:rPr>
              <a:t>1 </a:t>
            </a:r>
            <a:r>
              <a:rPr sz="3300" b="1" i="1" spc="-15" baseline="-21464" dirty="0">
                <a:latin typeface="Symbol"/>
                <a:cs typeface="Symbol"/>
              </a:rPr>
              <a:t></a:t>
            </a:r>
            <a:r>
              <a:rPr sz="3300" b="1" i="1" spc="-367" baseline="-21464" dirty="0">
                <a:latin typeface="Times New Roman"/>
                <a:cs typeface="Times New Roman"/>
              </a:rPr>
              <a:t> </a:t>
            </a:r>
            <a:r>
              <a:rPr sz="2200" b="1" u="sng" spc="30" dirty="0">
                <a:uFill>
                  <a:solidFill>
                    <a:srgbClr val="000000"/>
                  </a:solidFill>
                </a:uFill>
                <a:latin typeface="Times New Roman"/>
                <a:cs typeface="Times New Roman"/>
              </a:rPr>
              <a:t>6</a:t>
            </a:r>
            <a:r>
              <a:rPr sz="2200" b="1" u="sng" spc="30" dirty="0">
                <a:uFill>
                  <a:solidFill>
                    <a:srgbClr val="000000"/>
                  </a:solidFill>
                </a:uFill>
                <a:latin typeface="Arial"/>
                <a:cs typeface="Arial"/>
              </a:rPr>
              <a:t>x</a:t>
            </a:r>
            <a:r>
              <a:rPr sz="2200" b="1" u="sng" spc="30" dirty="0">
                <a:uFill>
                  <a:solidFill>
                    <a:srgbClr val="000000"/>
                  </a:solidFill>
                </a:uFill>
                <a:latin typeface="Times New Roman"/>
                <a:cs typeface="Times New Roman"/>
              </a:rPr>
              <a:t>70</a:t>
            </a:r>
            <a:endParaRPr sz="2200">
              <a:latin typeface="Times New Roman"/>
              <a:cs typeface="Times New Roman"/>
            </a:endParaRPr>
          </a:p>
        </p:txBody>
      </p:sp>
      <p:sp>
        <p:nvSpPr>
          <p:cNvPr id="16" name="object 16"/>
          <p:cNvSpPr/>
          <p:nvPr/>
        </p:nvSpPr>
        <p:spPr>
          <a:xfrm>
            <a:off x="1631950"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8" name="object 18"/>
          <p:cNvSpPr txBox="1"/>
          <p:nvPr/>
        </p:nvSpPr>
        <p:spPr>
          <a:xfrm>
            <a:off x="2861817" y="148209"/>
            <a:ext cx="2381250"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9" name="object 19"/>
          <p:cNvSpPr txBox="1"/>
          <p:nvPr/>
        </p:nvSpPr>
        <p:spPr>
          <a:xfrm>
            <a:off x="7479284" y="400049"/>
            <a:ext cx="1196340" cy="258404"/>
          </a:xfrm>
          <a:prstGeom prst="rect">
            <a:avLst/>
          </a:prstGeom>
        </p:spPr>
        <p:txBody>
          <a:bodyPr vert="horz" wrap="square" lIns="0" tIns="12065" rIns="0" bIns="0" rtlCol="0">
            <a:spAutoFit/>
          </a:bodyPr>
          <a:lstStyle/>
          <a:p>
            <a:pPr marL="12700">
              <a:spcBef>
                <a:spcPts val="95"/>
              </a:spcBef>
            </a:pPr>
            <a:r>
              <a:rPr sz="1600" b="1" spc="25" dirty="0">
                <a:solidFill>
                  <a:srgbClr val="5F5F5F"/>
                </a:solidFill>
                <a:latin typeface="Arial"/>
                <a:cs typeface="Arial"/>
              </a:rPr>
              <a:t>r’</a:t>
            </a:r>
            <a:r>
              <a:rPr sz="1600" b="1" spc="-135" dirty="0">
                <a:solidFill>
                  <a:srgbClr val="5F5F5F"/>
                </a:solidFill>
                <a:latin typeface="Arial"/>
                <a:cs typeface="Arial"/>
              </a:rPr>
              <a:t> </a:t>
            </a:r>
            <a:r>
              <a:rPr sz="1600" b="1" spc="-5" dirty="0">
                <a:solidFill>
                  <a:srgbClr val="5F5F5F"/>
                </a:solidFill>
                <a:latin typeface="Arial"/>
                <a:cs typeface="Arial"/>
              </a:rPr>
              <a:t>Spearman</a:t>
            </a:r>
            <a:endParaRPr sz="1600">
              <a:latin typeface="Arial"/>
              <a:cs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7</a:t>
            </a:r>
            <a:endParaRPr sz="2000" dirty="0">
              <a:latin typeface="Arial"/>
              <a:cs typeface="Arial"/>
            </a:endParaRPr>
          </a:p>
        </p:txBody>
      </p:sp>
      <p:sp>
        <p:nvSpPr>
          <p:cNvPr id="3" name="object 3"/>
          <p:cNvSpPr/>
          <p:nvPr/>
        </p:nvSpPr>
        <p:spPr>
          <a:xfrm>
            <a:off x="7032625" y="742950"/>
            <a:ext cx="2889250" cy="0"/>
          </a:xfrm>
          <a:custGeom>
            <a:avLst/>
            <a:gdLst/>
            <a:ahLst/>
            <a:cxnLst/>
            <a:rect l="l" t="t" r="r" b="b"/>
            <a:pathLst>
              <a:path w="2889250">
                <a:moveTo>
                  <a:pt x="0" y="0"/>
                </a:moveTo>
                <a:lnTo>
                  <a:pt x="2889250" y="0"/>
                </a:lnTo>
              </a:path>
            </a:pathLst>
          </a:custGeom>
          <a:ln w="9525">
            <a:solidFill>
              <a:srgbClr val="99CCCC"/>
            </a:solidFill>
          </a:ln>
        </p:spPr>
        <p:txBody>
          <a:bodyPr wrap="square" lIns="0" tIns="0" rIns="0" bIns="0" rtlCol="0"/>
          <a:lstStyle/>
          <a:p>
            <a:endParaRPr/>
          </a:p>
        </p:txBody>
      </p:sp>
      <p:sp>
        <p:nvSpPr>
          <p:cNvPr id="4" name="object 4"/>
          <p:cNvSpPr/>
          <p:nvPr/>
        </p:nvSpPr>
        <p:spPr>
          <a:xfrm>
            <a:off x="2682876" y="742950"/>
            <a:ext cx="1684655" cy="0"/>
          </a:xfrm>
          <a:custGeom>
            <a:avLst/>
            <a:gdLst/>
            <a:ahLst/>
            <a:cxnLst/>
            <a:rect l="l" t="t" r="r" b="b"/>
            <a:pathLst>
              <a:path w="1684655">
                <a:moveTo>
                  <a:pt x="0" y="0"/>
                </a:moveTo>
                <a:lnTo>
                  <a:pt x="1684401" y="0"/>
                </a:lnTo>
              </a:path>
            </a:pathLst>
          </a:custGeom>
          <a:ln w="9525">
            <a:solidFill>
              <a:srgbClr val="99CCCC"/>
            </a:solidFill>
          </a:ln>
        </p:spPr>
        <p:txBody>
          <a:bodyPr wrap="square" lIns="0" tIns="0" rIns="0" bIns="0" rtlCol="0"/>
          <a:lstStyle/>
          <a:p>
            <a:endParaRPr/>
          </a:p>
        </p:txBody>
      </p:sp>
      <p:sp>
        <p:nvSpPr>
          <p:cNvPr id="5" name="object 5"/>
          <p:cNvSpPr txBox="1"/>
          <p:nvPr/>
        </p:nvSpPr>
        <p:spPr>
          <a:xfrm>
            <a:off x="4367276" y="333376"/>
            <a:ext cx="2665730" cy="312265"/>
          </a:xfrm>
          <a:prstGeom prst="rect">
            <a:avLst/>
          </a:prstGeom>
          <a:ln w="9525">
            <a:solidFill>
              <a:srgbClr val="000000"/>
            </a:solidFill>
          </a:ln>
        </p:spPr>
        <p:txBody>
          <a:bodyPr vert="horz" wrap="square" lIns="0" tIns="34925" rIns="0" bIns="0" rtlCol="0">
            <a:spAutoFit/>
          </a:bodyPr>
          <a:lstStyle/>
          <a:p>
            <a:pPr marL="91440">
              <a:spcBef>
                <a:spcPts val="275"/>
              </a:spcBef>
            </a:pPr>
            <a:r>
              <a:rPr b="1" spc="-5" dirty="0">
                <a:solidFill>
                  <a:srgbClr val="5F5F5F"/>
                </a:solidFill>
                <a:latin typeface="Comic Sans MS"/>
                <a:cs typeface="Comic Sans MS"/>
              </a:rPr>
              <a:t>Table </a:t>
            </a:r>
            <a:r>
              <a:rPr b="1" dirty="0">
                <a:solidFill>
                  <a:srgbClr val="5F5F5F"/>
                </a:solidFill>
                <a:latin typeface="Comic Sans MS"/>
                <a:cs typeface="Comic Sans MS"/>
              </a:rPr>
              <a:t>r</a:t>
            </a:r>
            <a:r>
              <a:rPr b="1" dirty="0">
                <a:solidFill>
                  <a:srgbClr val="5F5F5F"/>
                </a:solidFill>
                <a:latin typeface="Arial"/>
                <a:cs typeface="Arial"/>
              </a:rPr>
              <a:t>’ </a:t>
            </a:r>
            <a:r>
              <a:rPr b="1" spc="-5" dirty="0">
                <a:solidFill>
                  <a:srgbClr val="5F5F5F"/>
                </a:solidFill>
                <a:latin typeface="Comic Sans MS"/>
                <a:cs typeface="Comic Sans MS"/>
              </a:rPr>
              <a:t>de</a:t>
            </a:r>
            <a:r>
              <a:rPr b="1" spc="-290" dirty="0">
                <a:solidFill>
                  <a:srgbClr val="5F5F5F"/>
                </a:solidFill>
                <a:latin typeface="Comic Sans MS"/>
                <a:cs typeface="Comic Sans MS"/>
              </a:rPr>
              <a:t> </a:t>
            </a:r>
            <a:r>
              <a:rPr b="1" spc="-5" dirty="0">
                <a:solidFill>
                  <a:srgbClr val="5F5F5F"/>
                </a:solidFill>
                <a:latin typeface="Comic Sans MS"/>
                <a:cs typeface="Comic Sans MS"/>
              </a:rPr>
              <a:t>Spearman</a:t>
            </a:r>
            <a:endParaRPr>
              <a:latin typeface="Comic Sans MS"/>
              <a:cs typeface="Comic Sans MS"/>
            </a:endParaRPr>
          </a:p>
        </p:txBody>
      </p:sp>
      <p:sp>
        <p:nvSpPr>
          <p:cNvPr id="8" name="object 8"/>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graphicFrame>
        <p:nvGraphicFramePr>
          <p:cNvPr id="9" name="object 9"/>
          <p:cNvGraphicFramePr>
            <a:graphicFrameLocks noGrp="1"/>
          </p:cNvGraphicFramePr>
          <p:nvPr/>
        </p:nvGraphicFramePr>
        <p:xfrm>
          <a:off x="2309812" y="1687577"/>
          <a:ext cx="7654924" cy="2347847"/>
        </p:xfrm>
        <a:graphic>
          <a:graphicData uri="http://schemas.openxmlformats.org/drawingml/2006/table">
            <a:tbl>
              <a:tblPr firstRow="1" bandRow="1">
                <a:tableStyleId>{2D5ABB26-0587-4C30-8999-92F81FD0307C}</a:tableStyleId>
              </a:tblPr>
              <a:tblGrid>
                <a:gridCol w="2167255">
                  <a:extLst>
                    <a:ext uri="{9D8B030D-6E8A-4147-A177-3AD203B41FA5}">
                      <a16:colId xmlns:a16="http://schemas.microsoft.com/office/drawing/2014/main" val="20000"/>
                    </a:ext>
                  </a:extLst>
                </a:gridCol>
                <a:gridCol w="2743835">
                  <a:extLst>
                    <a:ext uri="{9D8B030D-6E8A-4147-A177-3AD203B41FA5}">
                      <a16:colId xmlns:a16="http://schemas.microsoft.com/office/drawing/2014/main" val="20001"/>
                    </a:ext>
                  </a:extLst>
                </a:gridCol>
                <a:gridCol w="2743834">
                  <a:extLst>
                    <a:ext uri="{9D8B030D-6E8A-4147-A177-3AD203B41FA5}">
                      <a16:colId xmlns:a16="http://schemas.microsoft.com/office/drawing/2014/main" val="20002"/>
                    </a:ext>
                  </a:extLst>
                </a:gridCol>
              </a:tblGrid>
              <a:tr h="365760">
                <a:tc>
                  <a:txBody>
                    <a:bodyPr/>
                    <a:lstStyle/>
                    <a:p>
                      <a:pPr>
                        <a:lnSpc>
                          <a:spcPct val="100000"/>
                        </a:lnSpc>
                      </a:pPr>
                      <a:endParaRPr sz="1500">
                        <a:latin typeface="Times New Roman"/>
                        <a:cs typeface="Times New Roman"/>
                      </a:endParaRPr>
                    </a:p>
                  </a:txBody>
                  <a:tcPr marL="0" marR="0" marT="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tcPr>
                </a:tc>
                <a:tc>
                  <a:txBody>
                    <a:bodyPr/>
                    <a:lstStyle/>
                    <a:p>
                      <a:pPr marL="635" algn="ctr">
                        <a:lnSpc>
                          <a:spcPct val="100000"/>
                        </a:lnSpc>
                        <a:spcBef>
                          <a:spcPts val="170"/>
                        </a:spcBef>
                      </a:pPr>
                      <a:r>
                        <a:rPr sz="1800" b="1" dirty="0">
                          <a:solidFill>
                            <a:srgbClr val="FF3300"/>
                          </a:solidFill>
                          <a:latin typeface="Times New Roman"/>
                          <a:cs typeface="Times New Roman"/>
                        </a:rPr>
                        <a:t>0.05</a:t>
                      </a:r>
                      <a:endParaRPr sz="1800">
                        <a:latin typeface="Times New Roman"/>
                        <a:cs typeface="Times New Roman"/>
                      </a:endParaRPr>
                    </a:p>
                  </a:txBody>
                  <a:tcPr marL="0" marR="0" marT="21590" marB="0">
                    <a:lnL w="28575">
                      <a:solidFill>
                        <a:srgbClr val="000000"/>
                      </a:solidFill>
                      <a:prstDash val="solid"/>
                    </a:lnL>
                    <a:lnR w="12700">
                      <a:solidFill>
                        <a:srgbClr val="000000"/>
                      </a:solidFill>
                      <a:prstDash val="solid"/>
                    </a:lnR>
                    <a:lnT w="28575">
                      <a:solidFill>
                        <a:srgbClr val="000000"/>
                      </a:solidFill>
                      <a:prstDash val="solid"/>
                    </a:lnT>
                    <a:lnB w="28575">
                      <a:solidFill>
                        <a:srgbClr val="000000"/>
                      </a:solidFill>
                      <a:prstDash val="solid"/>
                    </a:lnB>
                  </a:tcPr>
                </a:tc>
                <a:tc>
                  <a:txBody>
                    <a:bodyPr/>
                    <a:lstStyle/>
                    <a:p>
                      <a:pPr algn="ctr">
                        <a:lnSpc>
                          <a:spcPct val="100000"/>
                        </a:lnSpc>
                        <a:spcBef>
                          <a:spcPts val="195"/>
                        </a:spcBef>
                      </a:pPr>
                      <a:r>
                        <a:rPr sz="1500" b="1" dirty="0">
                          <a:latin typeface="Times New Roman"/>
                          <a:cs typeface="Times New Roman"/>
                        </a:rPr>
                        <a:t>0.01</a:t>
                      </a:r>
                      <a:endParaRPr sz="1500">
                        <a:latin typeface="Times New Roman"/>
                        <a:cs typeface="Times New Roman"/>
                      </a:endParaRPr>
                    </a:p>
                  </a:txBody>
                  <a:tcPr marL="0" marR="0" marT="24765" marB="0">
                    <a:lnL w="12700">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tcPr>
                </a:tc>
                <a:extLst>
                  <a:ext uri="{0D108BD9-81ED-4DB2-BD59-A6C34878D82A}">
                    <a16:rowId xmlns:a16="http://schemas.microsoft.com/office/drawing/2014/main" val="10000"/>
                  </a:ext>
                </a:extLst>
              </a:tr>
              <a:tr h="323850">
                <a:tc>
                  <a:txBody>
                    <a:bodyPr/>
                    <a:lstStyle/>
                    <a:p>
                      <a:pPr marR="1028065" algn="r">
                        <a:lnSpc>
                          <a:spcPct val="100000"/>
                        </a:lnSpc>
                        <a:spcBef>
                          <a:spcPts val="195"/>
                        </a:spcBef>
                      </a:pPr>
                      <a:r>
                        <a:rPr sz="1500" b="1" dirty="0">
                          <a:latin typeface="Times New Roman"/>
                          <a:cs typeface="Times New Roman"/>
                        </a:rPr>
                        <a:t>5</a:t>
                      </a:r>
                      <a:endParaRPr sz="1500">
                        <a:latin typeface="Times New Roman"/>
                        <a:cs typeface="Times New Roman"/>
                      </a:endParaRPr>
                    </a:p>
                  </a:txBody>
                  <a:tcPr marL="0" marR="0" marT="24765"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1.00</a:t>
                      </a:r>
                      <a:endParaRPr sz="1500">
                        <a:latin typeface="Times New Roman"/>
                        <a:cs typeface="Times New Roman"/>
                      </a:endParaRPr>
                    </a:p>
                  </a:txBody>
                  <a:tcPr marL="0" marR="0" marT="2476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a:t>
                      </a:r>
                      <a:endParaRPr sz="1500">
                        <a:latin typeface="Times New Roman"/>
                        <a:cs typeface="Times New Roman"/>
                      </a:endParaRPr>
                    </a:p>
                  </a:txBody>
                  <a:tcPr marL="0" marR="0" marT="2476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365887">
                <a:tc>
                  <a:txBody>
                    <a:bodyPr/>
                    <a:lstStyle/>
                    <a:p>
                      <a:pPr marR="1018540" algn="r">
                        <a:lnSpc>
                          <a:spcPct val="100000"/>
                        </a:lnSpc>
                        <a:spcBef>
                          <a:spcPts val="170"/>
                        </a:spcBef>
                      </a:pPr>
                      <a:r>
                        <a:rPr sz="1800" b="1" dirty="0">
                          <a:solidFill>
                            <a:srgbClr val="FF3300"/>
                          </a:solidFill>
                          <a:latin typeface="Times New Roman"/>
                          <a:cs typeface="Times New Roman"/>
                        </a:rPr>
                        <a:t>6</a:t>
                      </a:r>
                      <a:endParaRPr sz="1800">
                        <a:latin typeface="Times New Roman"/>
                        <a:cs typeface="Times New Roman"/>
                      </a:endParaRPr>
                    </a:p>
                  </a:txBody>
                  <a:tcPr marL="0" marR="0" marT="21590"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170"/>
                        </a:spcBef>
                      </a:pPr>
                      <a:r>
                        <a:rPr sz="1800" b="1" dirty="0">
                          <a:solidFill>
                            <a:srgbClr val="FF3300"/>
                          </a:solidFill>
                          <a:latin typeface="Times New Roman"/>
                          <a:cs typeface="Times New Roman"/>
                        </a:rPr>
                        <a:t>0.89</a:t>
                      </a:r>
                      <a:endParaRPr sz="1800">
                        <a:latin typeface="Times New Roman"/>
                        <a:cs typeface="Times New Roman"/>
                      </a:endParaRPr>
                    </a:p>
                  </a:txBody>
                  <a:tcPr marL="0" marR="0" marT="2159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1.00</a:t>
                      </a:r>
                      <a:endParaRPr sz="1500">
                        <a:latin typeface="Times New Roman"/>
                        <a:cs typeface="Times New Roman"/>
                      </a:endParaRPr>
                    </a:p>
                  </a:txBody>
                  <a:tcPr marL="0" marR="0" marT="247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22199">
                <a:tc>
                  <a:txBody>
                    <a:bodyPr/>
                    <a:lstStyle/>
                    <a:p>
                      <a:pPr marR="1028065" algn="r">
                        <a:lnSpc>
                          <a:spcPct val="100000"/>
                        </a:lnSpc>
                        <a:spcBef>
                          <a:spcPts val="195"/>
                        </a:spcBef>
                      </a:pPr>
                      <a:r>
                        <a:rPr sz="1500" b="1" dirty="0">
                          <a:latin typeface="Times New Roman"/>
                          <a:cs typeface="Times New Roman"/>
                        </a:rPr>
                        <a:t>7</a:t>
                      </a:r>
                      <a:endParaRPr sz="1500">
                        <a:latin typeface="Times New Roman"/>
                        <a:cs typeface="Times New Roman"/>
                      </a:endParaRPr>
                    </a:p>
                  </a:txBody>
                  <a:tcPr marL="0" marR="0" marT="24765"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0.79</a:t>
                      </a:r>
                      <a:endParaRPr sz="1500">
                        <a:latin typeface="Times New Roman"/>
                        <a:cs typeface="Times New Roman"/>
                      </a:endParaRPr>
                    </a:p>
                  </a:txBody>
                  <a:tcPr marL="0" marR="0" marT="2476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0.93</a:t>
                      </a:r>
                      <a:endParaRPr sz="1500">
                        <a:latin typeface="Times New Roman"/>
                        <a:cs typeface="Times New Roman"/>
                      </a:endParaRPr>
                    </a:p>
                  </a:txBody>
                  <a:tcPr marL="0" marR="0" marT="247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23976">
                <a:tc>
                  <a:txBody>
                    <a:bodyPr/>
                    <a:lstStyle/>
                    <a:p>
                      <a:pPr marR="1028065" algn="r">
                        <a:lnSpc>
                          <a:spcPct val="100000"/>
                        </a:lnSpc>
                        <a:spcBef>
                          <a:spcPts val="195"/>
                        </a:spcBef>
                      </a:pPr>
                      <a:r>
                        <a:rPr sz="1500" b="1" dirty="0">
                          <a:latin typeface="Times New Roman"/>
                          <a:cs typeface="Times New Roman"/>
                        </a:rPr>
                        <a:t>8</a:t>
                      </a:r>
                      <a:endParaRPr sz="1500">
                        <a:latin typeface="Times New Roman"/>
                        <a:cs typeface="Times New Roman"/>
                      </a:endParaRPr>
                    </a:p>
                  </a:txBody>
                  <a:tcPr marL="0" marR="0" marT="24765"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0.74</a:t>
                      </a:r>
                      <a:endParaRPr sz="1500">
                        <a:latin typeface="Times New Roman"/>
                        <a:cs typeface="Times New Roman"/>
                      </a:endParaRPr>
                    </a:p>
                  </a:txBody>
                  <a:tcPr marL="0" marR="0" marT="2476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0.88</a:t>
                      </a:r>
                      <a:endParaRPr sz="1500">
                        <a:latin typeface="Times New Roman"/>
                        <a:cs typeface="Times New Roman"/>
                      </a:endParaRPr>
                    </a:p>
                  </a:txBody>
                  <a:tcPr marL="0" marR="0" marT="247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323850">
                <a:tc>
                  <a:txBody>
                    <a:bodyPr/>
                    <a:lstStyle/>
                    <a:p>
                      <a:pPr marR="1028065" algn="r">
                        <a:lnSpc>
                          <a:spcPct val="100000"/>
                        </a:lnSpc>
                        <a:spcBef>
                          <a:spcPts val="200"/>
                        </a:spcBef>
                      </a:pPr>
                      <a:r>
                        <a:rPr sz="1500" b="1" dirty="0">
                          <a:latin typeface="Times New Roman"/>
                          <a:cs typeface="Times New Roman"/>
                        </a:rPr>
                        <a:t>9</a:t>
                      </a:r>
                      <a:endParaRPr sz="1500">
                        <a:latin typeface="Times New Roman"/>
                        <a:cs typeface="Times New Roman"/>
                      </a:endParaRPr>
                    </a:p>
                  </a:txBody>
                  <a:tcPr marL="0" marR="0" marT="25400"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00"/>
                        </a:spcBef>
                      </a:pPr>
                      <a:r>
                        <a:rPr sz="1500" dirty="0">
                          <a:latin typeface="Times New Roman"/>
                          <a:cs typeface="Times New Roman"/>
                        </a:rPr>
                        <a:t>0.68</a:t>
                      </a:r>
                      <a:endParaRPr sz="1500">
                        <a:latin typeface="Times New Roman"/>
                        <a:cs typeface="Times New Roman"/>
                      </a:endParaRPr>
                    </a:p>
                  </a:txBody>
                  <a:tcPr marL="0" marR="0" marT="2540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200"/>
                        </a:spcBef>
                      </a:pPr>
                      <a:r>
                        <a:rPr sz="1500" dirty="0">
                          <a:latin typeface="Times New Roman"/>
                          <a:cs typeface="Times New Roman"/>
                        </a:rPr>
                        <a:t>0.83</a:t>
                      </a:r>
                      <a:endParaRPr sz="1500">
                        <a:latin typeface="Times New Roman"/>
                        <a:cs typeface="Times New Roman"/>
                      </a:endParaRPr>
                    </a:p>
                  </a:txBody>
                  <a:tcPr marL="0" marR="0" marT="2540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22325">
                <a:tc>
                  <a:txBody>
                    <a:bodyPr/>
                    <a:lstStyle/>
                    <a:p>
                      <a:pPr marR="980440" algn="r">
                        <a:lnSpc>
                          <a:spcPct val="100000"/>
                        </a:lnSpc>
                        <a:spcBef>
                          <a:spcPts val="195"/>
                        </a:spcBef>
                      </a:pPr>
                      <a:r>
                        <a:rPr sz="1500" b="1" dirty="0">
                          <a:latin typeface="Times New Roman"/>
                          <a:cs typeface="Times New Roman"/>
                        </a:rPr>
                        <a:t>10</a:t>
                      </a:r>
                      <a:endParaRPr sz="1500" dirty="0">
                        <a:latin typeface="Times New Roman"/>
                        <a:cs typeface="Times New Roman"/>
                      </a:endParaRPr>
                    </a:p>
                  </a:txBody>
                  <a:tcPr marL="0" marR="0" marT="24765"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0.65</a:t>
                      </a:r>
                      <a:endParaRPr sz="1500">
                        <a:latin typeface="Times New Roman"/>
                        <a:cs typeface="Times New Roman"/>
                      </a:endParaRPr>
                    </a:p>
                  </a:txBody>
                  <a:tcPr marL="0" marR="0" marT="2476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195"/>
                        </a:spcBef>
                      </a:pPr>
                      <a:r>
                        <a:rPr sz="1500" dirty="0">
                          <a:latin typeface="Times New Roman"/>
                          <a:cs typeface="Times New Roman"/>
                        </a:rPr>
                        <a:t>0.79</a:t>
                      </a:r>
                    </a:p>
                  </a:txBody>
                  <a:tcPr marL="0" marR="0" marT="2476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bl>
          </a:graphicData>
        </a:graphic>
      </p:graphicFrame>
      <p:sp>
        <p:nvSpPr>
          <p:cNvPr id="10" name="object 10"/>
          <p:cNvSpPr txBox="1"/>
          <p:nvPr/>
        </p:nvSpPr>
        <p:spPr>
          <a:xfrm>
            <a:off x="7145020" y="1295400"/>
            <a:ext cx="170180" cy="299720"/>
          </a:xfrm>
          <a:prstGeom prst="rect">
            <a:avLst/>
          </a:prstGeom>
        </p:spPr>
        <p:txBody>
          <a:bodyPr vert="horz" wrap="square" lIns="0" tIns="12700" rIns="0" bIns="0" rtlCol="0">
            <a:spAutoFit/>
          </a:bodyPr>
          <a:lstStyle/>
          <a:p>
            <a:pPr marL="12700">
              <a:spcBef>
                <a:spcPts val="100"/>
              </a:spcBef>
            </a:pPr>
            <a:r>
              <a:rPr b="1" i="1" spc="-5" dirty="0">
                <a:latin typeface="Symbol"/>
                <a:cs typeface="Symbol"/>
              </a:rPr>
              <a:t></a:t>
            </a:r>
            <a:endParaRPr>
              <a:latin typeface="Symbol"/>
              <a:cs typeface="Symbol"/>
            </a:endParaRPr>
          </a:p>
        </p:txBody>
      </p:sp>
      <p:sp>
        <p:nvSpPr>
          <p:cNvPr id="13" name="ZoneTexte 12">
            <a:extLst>
              <a:ext uri="{FF2B5EF4-FFF2-40B4-BE49-F238E27FC236}">
                <a16:creationId xmlns:a16="http://schemas.microsoft.com/office/drawing/2014/main" id="{674B0E1C-3D77-4865-A5C2-9DC680CAB55B}"/>
              </a:ext>
            </a:extLst>
          </p:cNvPr>
          <p:cNvSpPr txBox="1"/>
          <p:nvPr/>
        </p:nvSpPr>
        <p:spPr>
          <a:xfrm>
            <a:off x="3235326" y="1676400"/>
            <a:ext cx="422275" cy="369332"/>
          </a:xfrm>
          <a:prstGeom prst="rect">
            <a:avLst/>
          </a:prstGeom>
          <a:noFill/>
        </p:spPr>
        <p:txBody>
          <a:bodyPr wrap="square" rtlCol="0">
            <a:spAutoFit/>
          </a:bodyPr>
          <a:lstStyle/>
          <a:p>
            <a:r>
              <a:rPr lang="fr-FR" b="1" dirty="0"/>
              <a:t>n</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8</a:t>
            </a:r>
            <a:endParaRPr sz="2000" dirty="0">
              <a:latin typeface="Arial"/>
              <a:cs typeface="Arial"/>
            </a:endParaRPr>
          </a:p>
        </p:txBody>
      </p:sp>
      <p:sp>
        <p:nvSpPr>
          <p:cNvPr id="3" name="object 3"/>
          <p:cNvSpPr/>
          <p:nvPr/>
        </p:nvSpPr>
        <p:spPr>
          <a:xfrm>
            <a:off x="2903219" y="352044"/>
            <a:ext cx="6542532" cy="679703"/>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5385816" y="717805"/>
            <a:ext cx="1443227" cy="67970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6423659" y="717805"/>
            <a:ext cx="537972" cy="679703"/>
          </a:xfrm>
          <a:prstGeom prst="rect">
            <a:avLst/>
          </a:prstGeom>
          <a:blipFill>
            <a:blip r:embed="rId5"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2670175" y="422606"/>
            <a:ext cx="7264400" cy="757555"/>
          </a:xfrm>
          <a:prstGeom prst="rect">
            <a:avLst/>
          </a:prstGeom>
        </p:spPr>
        <p:txBody>
          <a:bodyPr vert="horz" wrap="square" lIns="0" tIns="12700" rIns="0" bIns="0" rtlCol="0" anchor="ctr">
            <a:spAutoFit/>
          </a:bodyPr>
          <a:lstStyle/>
          <a:p>
            <a:pPr marL="12700">
              <a:lnSpc>
                <a:spcPct val="100000"/>
              </a:lnSpc>
              <a:spcBef>
                <a:spcPts val="100"/>
              </a:spcBef>
              <a:tabLst>
                <a:tab pos="423545" algn="l"/>
                <a:tab pos="7251065" algn="l"/>
              </a:tabLst>
            </a:pPr>
            <a:r>
              <a:rPr sz="2400" dirty="0">
                <a:latin typeface="Times New Roman"/>
                <a:cs typeface="Times New Roman"/>
              </a:rPr>
              <a:t> 	</a:t>
            </a:r>
            <a:r>
              <a:rPr sz="2400" b="1" dirty="0">
                <a:latin typeface="Comic Sans MS"/>
                <a:cs typeface="Comic Sans MS"/>
              </a:rPr>
              <a:t>MÉTHODOLOGIE </a:t>
            </a:r>
            <a:r>
              <a:rPr sz="2400" b="1" spc="-5" dirty="0">
                <a:latin typeface="Comic Sans MS"/>
                <a:cs typeface="Comic Sans MS"/>
              </a:rPr>
              <a:t>D’UTILISATION</a:t>
            </a:r>
            <a:r>
              <a:rPr sz="2400" b="1" spc="-65" dirty="0">
                <a:latin typeface="Comic Sans MS"/>
                <a:cs typeface="Comic Sans MS"/>
              </a:rPr>
              <a:t> </a:t>
            </a:r>
            <a:r>
              <a:rPr sz="2400" b="1" spc="-5" dirty="0">
                <a:latin typeface="Comic Sans MS"/>
                <a:cs typeface="Comic Sans MS"/>
              </a:rPr>
              <a:t>DES	</a:t>
            </a:r>
            <a:endParaRPr sz="2400">
              <a:latin typeface="Comic Sans MS"/>
              <a:cs typeface="Comic Sans MS"/>
            </a:endParaRPr>
          </a:p>
          <a:p>
            <a:pPr marR="405130" algn="ctr">
              <a:lnSpc>
                <a:spcPct val="100000"/>
              </a:lnSpc>
            </a:pPr>
            <a:r>
              <a:rPr sz="2400" b="1" dirty="0">
                <a:latin typeface="Comic Sans MS"/>
                <a:cs typeface="Comic Sans MS"/>
              </a:rPr>
              <a:t>TESTS</a:t>
            </a:r>
            <a:endParaRPr sz="2400">
              <a:latin typeface="Comic Sans MS"/>
              <a:cs typeface="Comic Sans MS"/>
            </a:endParaRPr>
          </a:p>
        </p:txBody>
      </p:sp>
      <p:graphicFrame>
        <p:nvGraphicFramePr>
          <p:cNvPr id="7" name="object 7"/>
          <p:cNvGraphicFramePr>
            <a:graphicFrameLocks noGrp="1"/>
          </p:cNvGraphicFramePr>
          <p:nvPr/>
        </p:nvGraphicFramePr>
        <p:xfrm>
          <a:off x="2768601" y="1838389"/>
          <a:ext cx="7414895" cy="4182997"/>
        </p:xfrm>
        <a:graphic>
          <a:graphicData uri="http://schemas.openxmlformats.org/drawingml/2006/table">
            <a:tbl>
              <a:tblPr firstRow="1" bandRow="1">
                <a:tableStyleId>{2D5ABB26-0587-4C30-8999-92F81FD0307C}</a:tableStyleId>
              </a:tblPr>
              <a:tblGrid>
                <a:gridCol w="1654175">
                  <a:extLst>
                    <a:ext uri="{9D8B030D-6E8A-4147-A177-3AD203B41FA5}">
                      <a16:colId xmlns:a16="http://schemas.microsoft.com/office/drawing/2014/main" val="20000"/>
                    </a:ext>
                  </a:extLst>
                </a:gridCol>
                <a:gridCol w="2019300">
                  <a:extLst>
                    <a:ext uri="{9D8B030D-6E8A-4147-A177-3AD203B41FA5}">
                      <a16:colId xmlns:a16="http://schemas.microsoft.com/office/drawing/2014/main" val="20001"/>
                    </a:ext>
                  </a:extLst>
                </a:gridCol>
                <a:gridCol w="1757045">
                  <a:extLst>
                    <a:ext uri="{9D8B030D-6E8A-4147-A177-3AD203B41FA5}">
                      <a16:colId xmlns:a16="http://schemas.microsoft.com/office/drawing/2014/main" val="20002"/>
                    </a:ext>
                  </a:extLst>
                </a:gridCol>
                <a:gridCol w="1984375">
                  <a:extLst>
                    <a:ext uri="{9D8B030D-6E8A-4147-A177-3AD203B41FA5}">
                      <a16:colId xmlns:a16="http://schemas.microsoft.com/office/drawing/2014/main" val="20003"/>
                    </a:ext>
                  </a:extLst>
                </a:gridCol>
              </a:tblGrid>
              <a:tr h="1026160">
                <a:tc>
                  <a:txBody>
                    <a:bodyPr/>
                    <a:lstStyle/>
                    <a:p>
                      <a:pPr>
                        <a:lnSpc>
                          <a:spcPct val="100000"/>
                        </a:lnSpc>
                        <a:spcBef>
                          <a:spcPts val="40"/>
                        </a:spcBef>
                      </a:pPr>
                      <a:endParaRPr sz="2500">
                        <a:latin typeface="Times New Roman"/>
                        <a:cs typeface="Times New Roman"/>
                      </a:endParaRPr>
                    </a:p>
                    <a:p>
                      <a:pPr algn="ctr">
                        <a:lnSpc>
                          <a:spcPct val="100000"/>
                        </a:lnSpc>
                      </a:pPr>
                      <a:r>
                        <a:rPr sz="1800" b="1" spc="-5" dirty="0">
                          <a:latin typeface="Arial"/>
                          <a:cs typeface="Arial"/>
                        </a:rPr>
                        <a:t>Effectif</a:t>
                      </a:r>
                      <a:endParaRPr sz="1800">
                        <a:latin typeface="Arial"/>
                        <a:cs typeface="Arial"/>
                      </a:endParaRPr>
                    </a:p>
                  </a:txBody>
                  <a:tcPr marL="0" marR="0" marT="508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87020" marR="280035" indent="238760">
                        <a:lnSpc>
                          <a:spcPct val="120000"/>
                        </a:lnSpc>
                        <a:spcBef>
                          <a:spcPts val="1185"/>
                        </a:spcBef>
                      </a:pPr>
                      <a:r>
                        <a:rPr sz="1800" b="1" spc="-5" dirty="0">
                          <a:latin typeface="Arial"/>
                          <a:cs typeface="Arial"/>
                        </a:rPr>
                        <a:t>Données  </a:t>
                      </a:r>
                      <a:r>
                        <a:rPr sz="1800" b="1" dirty="0">
                          <a:latin typeface="Arial"/>
                          <a:cs typeface="Arial"/>
                        </a:rPr>
                        <a:t>Q</a:t>
                      </a:r>
                      <a:r>
                        <a:rPr sz="1800" b="1" spc="5" dirty="0">
                          <a:latin typeface="Arial"/>
                          <a:cs typeface="Arial"/>
                        </a:rPr>
                        <a:t>u</a:t>
                      </a:r>
                      <a:r>
                        <a:rPr sz="1800" b="1" dirty="0">
                          <a:latin typeface="Arial"/>
                          <a:cs typeface="Arial"/>
                        </a:rPr>
                        <a:t>antitati</a:t>
                      </a:r>
                      <a:r>
                        <a:rPr sz="1800" b="1" spc="-40" dirty="0">
                          <a:latin typeface="Arial"/>
                          <a:cs typeface="Arial"/>
                        </a:rPr>
                        <a:t>v</a:t>
                      </a:r>
                      <a:r>
                        <a:rPr sz="1800" b="1" dirty="0">
                          <a:latin typeface="Arial"/>
                          <a:cs typeface="Arial"/>
                        </a:rPr>
                        <a:t>es</a:t>
                      </a:r>
                      <a:endParaRPr sz="1800">
                        <a:latin typeface="Arial"/>
                        <a:cs typeface="Arial"/>
                      </a:endParaRPr>
                    </a:p>
                  </a:txBody>
                  <a:tcPr marL="0" marR="0" marT="1504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34315" marR="222250" indent="162560">
                        <a:lnSpc>
                          <a:spcPct val="120000"/>
                        </a:lnSpc>
                        <a:spcBef>
                          <a:spcPts val="1185"/>
                        </a:spcBef>
                      </a:pPr>
                      <a:r>
                        <a:rPr sz="1800" b="1" dirty="0">
                          <a:latin typeface="Arial"/>
                          <a:cs typeface="Arial"/>
                        </a:rPr>
                        <a:t>Données  Q</a:t>
                      </a:r>
                      <a:r>
                        <a:rPr sz="1800" b="1" spc="5" dirty="0">
                          <a:latin typeface="Arial"/>
                          <a:cs typeface="Arial"/>
                        </a:rPr>
                        <a:t>u</a:t>
                      </a:r>
                      <a:r>
                        <a:rPr sz="1800" b="1" dirty="0">
                          <a:latin typeface="Arial"/>
                          <a:cs typeface="Arial"/>
                        </a:rPr>
                        <a:t>alitati</a:t>
                      </a:r>
                      <a:r>
                        <a:rPr sz="1800" b="1" spc="-40" dirty="0">
                          <a:latin typeface="Arial"/>
                          <a:cs typeface="Arial"/>
                        </a:rPr>
                        <a:t>v</a:t>
                      </a:r>
                      <a:r>
                        <a:rPr sz="1800" b="1" dirty="0">
                          <a:latin typeface="Arial"/>
                          <a:cs typeface="Arial"/>
                        </a:rPr>
                        <a:t>es</a:t>
                      </a:r>
                      <a:endParaRPr sz="1800">
                        <a:latin typeface="Arial"/>
                        <a:cs typeface="Arial"/>
                      </a:endParaRPr>
                    </a:p>
                  </a:txBody>
                  <a:tcPr marL="0" marR="0" marT="1504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347345" marR="337185" indent="-635" algn="ctr">
                        <a:lnSpc>
                          <a:spcPts val="2590"/>
                        </a:lnSpc>
                        <a:spcBef>
                          <a:spcPts val="50"/>
                        </a:spcBef>
                      </a:pPr>
                      <a:r>
                        <a:rPr sz="1800" b="1" spc="-5" dirty="0">
                          <a:latin typeface="Arial"/>
                          <a:cs typeface="Arial"/>
                        </a:rPr>
                        <a:t>Données  </a:t>
                      </a:r>
                      <a:r>
                        <a:rPr sz="1800" b="1" dirty="0">
                          <a:latin typeface="Arial"/>
                          <a:cs typeface="Arial"/>
                        </a:rPr>
                        <a:t>Q</a:t>
                      </a:r>
                      <a:r>
                        <a:rPr sz="1800" b="1" spc="5" dirty="0">
                          <a:latin typeface="Arial"/>
                          <a:cs typeface="Arial"/>
                        </a:rPr>
                        <a:t>u</a:t>
                      </a:r>
                      <a:r>
                        <a:rPr sz="1800" b="1" dirty="0">
                          <a:latin typeface="Arial"/>
                          <a:cs typeface="Arial"/>
                        </a:rPr>
                        <a:t>alitati</a:t>
                      </a:r>
                      <a:r>
                        <a:rPr sz="1800" b="1" spc="-40" dirty="0">
                          <a:latin typeface="Arial"/>
                          <a:cs typeface="Arial"/>
                        </a:rPr>
                        <a:t>v</a:t>
                      </a:r>
                      <a:r>
                        <a:rPr sz="1800" b="1" dirty="0">
                          <a:latin typeface="Arial"/>
                          <a:cs typeface="Arial"/>
                        </a:rPr>
                        <a:t>es</a:t>
                      </a:r>
                      <a:endParaRPr sz="1800">
                        <a:latin typeface="Arial"/>
                        <a:cs typeface="Arial"/>
                      </a:endParaRPr>
                    </a:p>
                    <a:p>
                      <a:pPr marL="2540" algn="ctr">
                        <a:lnSpc>
                          <a:spcPct val="100000"/>
                        </a:lnSpc>
                        <a:spcBef>
                          <a:spcPts val="275"/>
                        </a:spcBef>
                      </a:pPr>
                      <a:r>
                        <a:rPr sz="1800" b="1" dirty="0">
                          <a:latin typeface="Arial"/>
                          <a:cs typeface="Arial"/>
                        </a:rPr>
                        <a:t>-</a:t>
                      </a:r>
                      <a:r>
                        <a:rPr sz="1800" b="1" spc="-20" dirty="0">
                          <a:latin typeface="Arial"/>
                          <a:cs typeface="Arial"/>
                        </a:rPr>
                        <a:t> </a:t>
                      </a:r>
                      <a:r>
                        <a:rPr sz="1800" b="1" spc="-5" dirty="0">
                          <a:latin typeface="Arial"/>
                          <a:cs typeface="Arial"/>
                        </a:rPr>
                        <a:t>Quantitatives</a:t>
                      </a:r>
                      <a:endParaRPr sz="1800">
                        <a:latin typeface="Arial"/>
                        <a:cs typeface="Arial"/>
                      </a:endParaRPr>
                    </a:p>
                  </a:txBody>
                  <a:tcPr marL="0" marR="0" marT="63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1068196">
                <a:tc>
                  <a:txBody>
                    <a:bodyPr/>
                    <a:lstStyle/>
                    <a:p>
                      <a:pPr>
                        <a:lnSpc>
                          <a:spcPct val="100000"/>
                        </a:lnSpc>
                        <a:spcBef>
                          <a:spcPts val="35"/>
                        </a:spcBef>
                      </a:pPr>
                      <a:endParaRPr sz="2650">
                        <a:latin typeface="Times New Roman"/>
                        <a:cs typeface="Times New Roman"/>
                      </a:endParaRPr>
                    </a:p>
                    <a:p>
                      <a:pPr algn="ctr">
                        <a:lnSpc>
                          <a:spcPct val="100000"/>
                        </a:lnSpc>
                      </a:pPr>
                      <a:r>
                        <a:rPr sz="1800" b="1" spc="-5" dirty="0">
                          <a:latin typeface="Arial"/>
                          <a:cs typeface="Arial"/>
                        </a:rPr>
                        <a:t>&gt;4 &amp;</a:t>
                      </a:r>
                      <a:r>
                        <a:rPr sz="1800" b="1" spc="-25" dirty="0">
                          <a:latin typeface="Arial"/>
                          <a:cs typeface="Arial"/>
                        </a:rPr>
                        <a:t> </a:t>
                      </a:r>
                      <a:r>
                        <a:rPr sz="1800" b="1" spc="-5" dirty="0">
                          <a:latin typeface="Arial"/>
                          <a:cs typeface="Arial"/>
                        </a:rPr>
                        <a:t>&lt;12</a:t>
                      </a:r>
                      <a:endParaRPr sz="1800">
                        <a:latin typeface="Arial"/>
                        <a:cs typeface="Arial"/>
                      </a:endParaRPr>
                    </a:p>
                  </a:txBody>
                  <a:tcPr marL="0" marR="0" marT="444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nSpc>
                          <a:spcPct val="100000"/>
                        </a:lnSpc>
                        <a:spcBef>
                          <a:spcPts val="35"/>
                        </a:spcBef>
                      </a:pPr>
                      <a:endParaRPr sz="2650">
                        <a:latin typeface="Times New Roman"/>
                        <a:cs typeface="Times New Roman"/>
                      </a:endParaRPr>
                    </a:p>
                    <a:p>
                      <a:pPr marL="186690">
                        <a:lnSpc>
                          <a:spcPct val="100000"/>
                        </a:lnSpc>
                      </a:pPr>
                      <a:r>
                        <a:rPr sz="1800" b="1" spc="30" dirty="0">
                          <a:latin typeface="Arial"/>
                          <a:cs typeface="Arial"/>
                        </a:rPr>
                        <a:t>r’ </a:t>
                      </a:r>
                      <a:r>
                        <a:rPr sz="1800" b="1" dirty="0">
                          <a:latin typeface="Arial"/>
                          <a:cs typeface="Arial"/>
                        </a:rPr>
                        <a:t>de</a:t>
                      </a:r>
                      <a:r>
                        <a:rPr sz="1800" b="1" spc="-170" dirty="0">
                          <a:latin typeface="Arial"/>
                          <a:cs typeface="Arial"/>
                        </a:rPr>
                        <a:t> </a:t>
                      </a:r>
                      <a:r>
                        <a:rPr sz="1800" b="1" spc="-5" dirty="0">
                          <a:latin typeface="Arial"/>
                          <a:cs typeface="Arial"/>
                        </a:rPr>
                        <a:t>Spearman</a:t>
                      </a:r>
                      <a:endParaRPr sz="1800">
                        <a:latin typeface="Arial"/>
                        <a:cs typeface="Arial"/>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2650">
                        <a:latin typeface="Times New Roman"/>
                        <a:cs typeface="Times New Roman"/>
                      </a:endParaRPr>
                    </a:p>
                    <a:p>
                      <a:pPr marL="111760">
                        <a:lnSpc>
                          <a:spcPct val="100000"/>
                        </a:lnSpc>
                      </a:pPr>
                      <a:r>
                        <a:rPr sz="1800" b="1" spc="-5" dirty="0">
                          <a:latin typeface="Arial"/>
                          <a:cs typeface="Arial"/>
                        </a:rPr>
                        <a:t>Comp % </a:t>
                      </a:r>
                      <a:r>
                        <a:rPr sz="1800" b="1" dirty="0">
                          <a:latin typeface="Arial"/>
                          <a:cs typeface="Arial"/>
                        </a:rPr>
                        <a:t>ou</a:t>
                      </a:r>
                      <a:r>
                        <a:rPr sz="1800" b="1" spc="-40" dirty="0">
                          <a:latin typeface="Arial"/>
                          <a:cs typeface="Arial"/>
                        </a:rPr>
                        <a:t> </a:t>
                      </a:r>
                      <a:r>
                        <a:rPr sz="1800" b="1" i="1" dirty="0">
                          <a:latin typeface="Symbol"/>
                          <a:cs typeface="Symbol"/>
                        </a:rPr>
                        <a:t></a:t>
                      </a:r>
                      <a:r>
                        <a:rPr sz="1800" b="1" baseline="25462" dirty="0">
                          <a:latin typeface="Arial"/>
                          <a:cs typeface="Arial"/>
                        </a:rPr>
                        <a:t>2</a:t>
                      </a:r>
                      <a:endParaRPr sz="1800" baseline="25462">
                        <a:latin typeface="Arial"/>
                        <a:cs typeface="Arial"/>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700">
                        <a:latin typeface="Times New Roman"/>
                        <a:cs typeface="Times New Roman"/>
                      </a:endParaRPr>
                    </a:p>
                    <a:p>
                      <a:pPr marL="1905" algn="ctr">
                        <a:lnSpc>
                          <a:spcPct val="100000"/>
                        </a:lnSpc>
                        <a:spcBef>
                          <a:spcPts val="5"/>
                        </a:spcBef>
                      </a:pPr>
                      <a:r>
                        <a:rPr sz="1800" b="1" dirty="0">
                          <a:latin typeface="Arial"/>
                          <a:cs typeface="Arial"/>
                        </a:rPr>
                        <a:t>U </a:t>
                      </a:r>
                      <a:r>
                        <a:rPr sz="1800" b="1" spc="-5" dirty="0">
                          <a:latin typeface="Arial"/>
                          <a:cs typeface="Arial"/>
                        </a:rPr>
                        <a:t>Mann</a:t>
                      </a:r>
                      <a:r>
                        <a:rPr sz="1800" b="1" spc="-25" dirty="0">
                          <a:latin typeface="Arial"/>
                          <a:cs typeface="Arial"/>
                        </a:rPr>
                        <a:t> </a:t>
                      </a:r>
                      <a:r>
                        <a:rPr sz="1800" b="1" dirty="0">
                          <a:latin typeface="Arial"/>
                          <a:cs typeface="Arial"/>
                        </a:rPr>
                        <a:t>&amp;</a:t>
                      </a:r>
                      <a:endParaRPr sz="1800">
                        <a:latin typeface="Arial"/>
                        <a:cs typeface="Arial"/>
                      </a:endParaRPr>
                    </a:p>
                    <a:p>
                      <a:pPr marL="2540" algn="ctr">
                        <a:lnSpc>
                          <a:spcPct val="100000"/>
                        </a:lnSpc>
                      </a:pPr>
                      <a:r>
                        <a:rPr sz="1800" b="1" spc="-5" dirty="0">
                          <a:latin typeface="Arial"/>
                          <a:cs typeface="Arial"/>
                        </a:rPr>
                        <a:t>Withney</a:t>
                      </a:r>
                      <a:endParaRPr sz="1800">
                        <a:latin typeface="Arial"/>
                        <a:cs typeface="Arial"/>
                      </a:endParaRPr>
                    </a:p>
                  </a:txBody>
                  <a:tcPr marL="0" marR="0" marT="571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1079246">
                <a:tc>
                  <a:txBody>
                    <a:bodyPr/>
                    <a:lstStyle/>
                    <a:p>
                      <a:pPr>
                        <a:lnSpc>
                          <a:spcPct val="100000"/>
                        </a:lnSpc>
                        <a:spcBef>
                          <a:spcPts val="20"/>
                        </a:spcBef>
                      </a:pPr>
                      <a:endParaRPr sz="2700">
                        <a:latin typeface="Times New Roman"/>
                        <a:cs typeface="Times New Roman"/>
                      </a:endParaRPr>
                    </a:p>
                    <a:p>
                      <a:pPr algn="ctr">
                        <a:lnSpc>
                          <a:spcPct val="100000"/>
                        </a:lnSpc>
                      </a:pPr>
                      <a:r>
                        <a:rPr sz="1800" b="1" dirty="0">
                          <a:latin typeface="Arial"/>
                          <a:cs typeface="Arial"/>
                        </a:rPr>
                        <a:t>&gt;=12 </a:t>
                      </a:r>
                      <a:r>
                        <a:rPr sz="1800" b="1" spc="-5" dirty="0">
                          <a:latin typeface="Arial"/>
                          <a:cs typeface="Arial"/>
                        </a:rPr>
                        <a:t>&amp; </a:t>
                      </a:r>
                      <a:r>
                        <a:rPr sz="1800" b="1" dirty="0">
                          <a:latin typeface="Arial"/>
                          <a:cs typeface="Arial"/>
                        </a:rPr>
                        <a:t>&lt;</a:t>
                      </a:r>
                      <a:r>
                        <a:rPr sz="1800" b="1" spc="-55" dirty="0">
                          <a:latin typeface="Arial"/>
                          <a:cs typeface="Arial"/>
                        </a:rPr>
                        <a:t> </a:t>
                      </a:r>
                      <a:r>
                        <a:rPr sz="1800" b="1" spc="-10" dirty="0">
                          <a:latin typeface="Arial"/>
                          <a:cs typeface="Arial"/>
                        </a:rPr>
                        <a:t>30</a:t>
                      </a:r>
                      <a:endParaRPr sz="1800">
                        <a:latin typeface="Arial"/>
                        <a:cs typeface="Arial"/>
                      </a:endParaRPr>
                    </a:p>
                  </a:txBody>
                  <a:tcPr marL="0" marR="0" marT="254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nSpc>
                          <a:spcPct val="100000"/>
                        </a:lnSpc>
                        <a:spcBef>
                          <a:spcPts val="35"/>
                        </a:spcBef>
                      </a:pPr>
                      <a:endParaRPr sz="1750">
                        <a:latin typeface="Times New Roman"/>
                        <a:cs typeface="Times New Roman"/>
                      </a:endParaRPr>
                    </a:p>
                    <a:p>
                      <a:pPr marL="342265" marR="335280" indent="210185">
                        <a:lnSpc>
                          <a:spcPct val="100000"/>
                        </a:lnSpc>
                      </a:pPr>
                      <a:r>
                        <a:rPr sz="1800" b="1" spc="-5" dirty="0">
                          <a:latin typeface="Arial"/>
                          <a:cs typeface="Arial"/>
                        </a:rPr>
                        <a:t>Coeff de  corrélation</a:t>
                      </a:r>
                      <a:r>
                        <a:rPr sz="1800" b="1" spc="-50" dirty="0">
                          <a:latin typeface="Arial"/>
                          <a:cs typeface="Arial"/>
                        </a:rPr>
                        <a:t> </a:t>
                      </a:r>
                      <a:r>
                        <a:rPr sz="1800" b="1" spc="-5" dirty="0">
                          <a:latin typeface="Arial"/>
                          <a:cs typeface="Arial"/>
                        </a:rPr>
                        <a:t>r</a:t>
                      </a:r>
                      <a:endParaRPr sz="1800">
                        <a:latin typeface="Arial"/>
                        <a:cs typeface="Arial"/>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20"/>
                        </a:spcBef>
                      </a:pPr>
                      <a:endParaRPr sz="2700">
                        <a:latin typeface="Times New Roman"/>
                        <a:cs typeface="Times New Roman"/>
                      </a:endParaRPr>
                    </a:p>
                    <a:p>
                      <a:pPr marL="111760">
                        <a:lnSpc>
                          <a:spcPct val="100000"/>
                        </a:lnSpc>
                      </a:pPr>
                      <a:r>
                        <a:rPr sz="1800" b="1" spc="-5" dirty="0">
                          <a:latin typeface="Arial"/>
                          <a:cs typeface="Arial"/>
                        </a:rPr>
                        <a:t>Comp % </a:t>
                      </a:r>
                      <a:r>
                        <a:rPr sz="1800" b="1" dirty="0">
                          <a:latin typeface="Arial"/>
                          <a:cs typeface="Arial"/>
                        </a:rPr>
                        <a:t>ou</a:t>
                      </a:r>
                      <a:r>
                        <a:rPr sz="1800" b="1" spc="-40" dirty="0">
                          <a:latin typeface="Arial"/>
                          <a:cs typeface="Arial"/>
                        </a:rPr>
                        <a:t> </a:t>
                      </a:r>
                      <a:r>
                        <a:rPr sz="1800" b="1" i="1" dirty="0">
                          <a:latin typeface="Symbol"/>
                          <a:cs typeface="Symbol"/>
                        </a:rPr>
                        <a:t></a:t>
                      </a:r>
                      <a:r>
                        <a:rPr sz="1800" b="1" baseline="25462" dirty="0">
                          <a:latin typeface="Arial"/>
                          <a:cs typeface="Arial"/>
                        </a:rPr>
                        <a:t>2</a:t>
                      </a:r>
                      <a:endParaRPr sz="1800" baseline="25462">
                        <a:latin typeface="Arial"/>
                        <a:cs typeface="Arial"/>
                      </a:endParaRPr>
                    </a:p>
                  </a:txBody>
                  <a:tcPr marL="0" marR="0" marT="25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20"/>
                        </a:spcBef>
                      </a:pPr>
                      <a:endParaRPr sz="2700">
                        <a:latin typeface="Times New Roman"/>
                        <a:cs typeface="Times New Roman"/>
                      </a:endParaRPr>
                    </a:p>
                    <a:p>
                      <a:pPr marL="496570">
                        <a:lnSpc>
                          <a:spcPct val="100000"/>
                        </a:lnSpc>
                      </a:pPr>
                      <a:r>
                        <a:rPr sz="1800" b="1" dirty="0">
                          <a:latin typeface="Arial"/>
                          <a:cs typeface="Arial"/>
                        </a:rPr>
                        <a:t>t</a:t>
                      </a:r>
                      <a:r>
                        <a:rPr sz="1800" b="1" spc="-15" dirty="0">
                          <a:latin typeface="Arial"/>
                          <a:cs typeface="Arial"/>
                        </a:rPr>
                        <a:t> </a:t>
                      </a:r>
                      <a:r>
                        <a:rPr sz="1800" b="1" dirty="0">
                          <a:latin typeface="Arial"/>
                          <a:cs typeface="Arial"/>
                        </a:rPr>
                        <a:t>Student</a:t>
                      </a:r>
                      <a:endParaRPr sz="1800">
                        <a:latin typeface="Arial"/>
                        <a:cs typeface="Arial"/>
                      </a:endParaRPr>
                    </a:p>
                  </a:txBody>
                  <a:tcPr marL="0" marR="0" marT="254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1009395">
                <a:tc>
                  <a:txBody>
                    <a:bodyPr/>
                    <a:lstStyle/>
                    <a:p>
                      <a:pPr>
                        <a:lnSpc>
                          <a:spcPct val="100000"/>
                        </a:lnSpc>
                        <a:spcBef>
                          <a:spcPts val="35"/>
                        </a:spcBef>
                      </a:pPr>
                      <a:endParaRPr sz="2450">
                        <a:latin typeface="Times New Roman"/>
                        <a:cs typeface="Times New Roman"/>
                      </a:endParaRPr>
                    </a:p>
                    <a:p>
                      <a:pPr marL="1270" algn="ctr">
                        <a:lnSpc>
                          <a:spcPct val="100000"/>
                        </a:lnSpc>
                      </a:pPr>
                      <a:r>
                        <a:rPr sz="1800" b="1" dirty="0">
                          <a:latin typeface="Arial"/>
                          <a:cs typeface="Arial"/>
                        </a:rPr>
                        <a:t>&gt;=</a:t>
                      </a:r>
                      <a:r>
                        <a:rPr sz="1800" b="1" spc="-15" dirty="0">
                          <a:latin typeface="Arial"/>
                          <a:cs typeface="Arial"/>
                        </a:rPr>
                        <a:t> </a:t>
                      </a:r>
                      <a:r>
                        <a:rPr sz="1800" b="1" spc="-5" dirty="0">
                          <a:latin typeface="Arial"/>
                          <a:cs typeface="Arial"/>
                        </a:rPr>
                        <a:t>30</a:t>
                      </a:r>
                      <a:endParaRPr sz="1800">
                        <a:latin typeface="Arial"/>
                        <a:cs typeface="Arial"/>
                      </a:endParaRPr>
                    </a:p>
                  </a:txBody>
                  <a:tcPr marL="0" marR="0" marT="444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342265" marR="335280" indent="210185">
                        <a:lnSpc>
                          <a:spcPct val="100000"/>
                        </a:lnSpc>
                        <a:spcBef>
                          <a:spcPts val="1775"/>
                        </a:spcBef>
                      </a:pPr>
                      <a:r>
                        <a:rPr sz="1800" b="1" spc="-5" dirty="0">
                          <a:latin typeface="Arial"/>
                          <a:cs typeface="Arial"/>
                        </a:rPr>
                        <a:t>Coeff de  corrélation</a:t>
                      </a:r>
                      <a:r>
                        <a:rPr sz="1800" b="1" spc="-50" dirty="0">
                          <a:latin typeface="Arial"/>
                          <a:cs typeface="Arial"/>
                        </a:rPr>
                        <a:t> </a:t>
                      </a:r>
                      <a:r>
                        <a:rPr sz="1800" b="1" spc="-5" dirty="0">
                          <a:latin typeface="Arial"/>
                          <a:cs typeface="Arial"/>
                        </a:rPr>
                        <a:t>r</a:t>
                      </a:r>
                      <a:endParaRPr sz="1800">
                        <a:latin typeface="Arial"/>
                        <a:cs typeface="Arial"/>
                      </a:endParaRPr>
                    </a:p>
                  </a:txBody>
                  <a:tcPr marL="0" marR="0" marT="22542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nSpc>
                          <a:spcPct val="100000"/>
                        </a:lnSpc>
                        <a:spcBef>
                          <a:spcPts val="35"/>
                        </a:spcBef>
                      </a:pPr>
                      <a:endParaRPr sz="2450">
                        <a:latin typeface="Times New Roman"/>
                        <a:cs typeface="Times New Roman"/>
                      </a:endParaRPr>
                    </a:p>
                    <a:p>
                      <a:pPr marL="111760">
                        <a:lnSpc>
                          <a:spcPct val="100000"/>
                        </a:lnSpc>
                      </a:pPr>
                      <a:r>
                        <a:rPr sz="1800" b="1" spc="-5" dirty="0">
                          <a:latin typeface="Arial"/>
                          <a:cs typeface="Arial"/>
                        </a:rPr>
                        <a:t>Comp % </a:t>
                      </a:r>
                      <a:r>
                        <a:rPr sz="1800" b="1" dirty="0">
                          <a:latin typeface="Arial"/>
                          <a:cs typeface="Arial"/>
                        </a:rPr>
                        <a:t>ou</a:t>
                      </a:r>
                      <a:r>
                        <a:rPr sz="1800" b="1" spc="-40" dirty="0">
                          <a:latin typeface="Arial"/>
                          <a:cs typeface="Arial"/>
                        </a:rPr>
                        <a:t> </a:t>
                      </a:r>
                      <a:r>
                        <a:rPr sz="1800" b="1" i="1" dirty="0">
                          <a:latin typeface="Symbol"/>
                          <a:cs typeface="Symbol"/>
                        </a:rPr>
                        <a:t></a:t>
                      </a:r>
                      <a:r>
                        <a:rPr sz="1800" b="1" baseline="25462" dirty="0">
                          <a:latin typeface="Arial"/>
                          <a:cs typeface="Arial"/>
                        </a:rPr>
                        <a:t>2</a:t>
                      </a:r>
                      <a:endParaRPr sz="1800" baseline="25462">
                        <a:latin typeface="Arial"/>
                        <a:cs typeface="Arial"/>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428625" marR="419100" indent="240665">
                        <a:lnSpc>
                          <a:spcPct val="100000"/>
                        </a:lnSpc>
                        <a:spcBef>
                          <a:spcPts val="1775"/>
                        </a:spcBef>
                      </a:pPr>
                      <a:r>
                        <a:rPr sz="1800" b="1" spc="-5" dirty="0">
                          <a:latin typeface="Arial"/>
                          <a:cs typeface="Arial"/>
                        </a:rPr>
                        <a:t>Comp  </a:t>
                      </a:r>
                      <a:r>
                        <a:rPr sz="1800" b="1" dirty="0">
                          <a:latin typeface="Arial"/>
                          <a:cs typeface="Arial"/>
                        </a:rPr>
                        <a:t>mo</a:t>
                      </a:r>
                      <a:r>
                        <a:rPr sz="1800" b="1" spc="-20" dirty="0">
                          <a:latin typeface="Arial"/>
                          <a:cs typeface="Arial"/>
                        </a:rPr>
                        <a:t>y</a:t>
                      </a:r>
                      <a:r>
                        <a:rPr sz="1800" b="1" dirty="0">
                          <a:latin typeface="Arial"/>
                          <a:cs typeface="Arial"/>
                        </a:rPr>
                        <a:t>ennes</a:t>
                      </a:r>
                      <a:endParaRPr sz="1800">
                        <a:latin typeface="Arial"/>
                        <a:cs typeface="Arial"/>
                      </a:endParaRPr>
                    </a:p>
                  </a:txBody>
                  <a:tcPr marL="0" marR="0" marT="22542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10" name="object 10"/>
          <p:cNvSpPr/>
          <p:nvPr/>
        </p:nvSpPr>
        <p:spPr>
          <a:xfrm>
            <a:off x="1774825" y="6308726"/>
            <a:ext cx="1384300" cy="365125"/>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9"/>
            <a:ext cx="16700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9</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208212" y="2565400"/>
            <a:ext cx="7772400" cy="647700"/>
          </a:xfrm>
          <a:custGeom>
            <a:avLst/>
            <a:gdLst/>
            <a:ahLst/>
            <a:cxnLst/>
            <a:rect l="l" t="t" r="r" b="b"/>
            <a:pathLst>
              <a:path w="7772400" h="647700">
                <a:moveTo>
                  <a:pt x="0" y="647700"/>
                </a:moveTo>
                <a:lnTo>
                  <a:pt x="7772400" y="647700"/>
                </a:lnTo>
                <a:lnTo>
                  <a:pt x="7772400" y="0"/>
                </a:lnTo>
                <a:lnTo>
                  <a:pt x="0" y="0"/>
                </a:lnTo>
                <a:lnTo>
                  <a:pt x="0" y="647700"/>
                </a:lnTo>
                <a:close/>
              </a:path>
            </a:pathLst>
          </a:custGeom>
          <a:solidFill>
            <a:srgbClr val="FFFFFF"/>
          </a:solidFill>
        </p:spPr>
        <p:txBody>
          <a:bodyPr wrap="square" lIns="0" tIns="0" rIns="0" bIns="0" rtlCol="0"/>
          <a:lstStyle/>
          <a:p>
            <a:endParaRPr/>
          </a:p>
        </p:txBody>
      </p:sp>
      <p:sp>
        <p:nvSpPr>
          <p:cNvPr id="5" name="object 5"/>
          <p:cNvSpPr/>
          <p:nvPr/>
        </p:nvSpPr>
        <p:spPr>
          <a:xfrm>
            <a:off x="2208212" y="2565400"/>
            <a:ext cx="7772400" cy="647700"/>
          </a:xfrm>
          <a:custGeom>
            <a:avLst/>
            <a:gdLst/>
            <a:ahLst/>
            <a:cxnLst/>
            <a:rect l="l" t="t" r="r" b="b"/>
            <a:pathLst>
              <a:path w="7772400" h="647700">
                <a:moveTo>
                  <a:pt x="0" y="647700"/>
                </a:moveTo>
                <a:lnTo>
                  <a:pt x="7772400" y="647700"/>
                </a:lnTo>
                <a:lnTo>
                  <a:pt x="7772400" y="0"/>
                </a:lnTo>
                <a:lnTo>
                  <a:pt x="0" y="0"/>
                </a:lnTo>
                <a:lnTo>
                  <a:pt x="0" y="647700"/>
                </a:lnTo>
                <a:close/>
              </a:path>
            </a:pathLst>
          </a:custGeom>
          <a:ln w="9525">
            <a:solidFill>
              <a:srgbClr val="000000"/>
            </a:solidFill>
          </a:ln>
        </p:spPr>
        <p:txBody>
          <a:bodyPr wrap="square" lIns="0" tIns="0" rIns="0" bIns="0" rtlCol="0"/>
          <a:lstStyle/>
          <a:p>
            <a:endParaRPr/>
          </a:p>
        </p:txBody>
      </p:sp>
      <p:sp>
        <p:nvSpPr>
          <p:cNvPr id="6" name="object 6"/>
          <p:cNvSpPr/>
          <p:nvPr/>
        </p:nvSpPr>
        <p:spPr>
          <a:xfrm>
            <a:off x="2971800" y="2511552"/>
            <a:ext cx="6266688" cy="67970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8833104" y="2511552"/>
            <a:ext cx="537972" cy="679703"/>
          </a:xfrm>
          <a:prstGeom prst="rect">
            <a:avLst/>
          </a:prstGeom>
          <a:blipFill>
            <a:blip r:embed="rId3" cstate="print"/>
            <a:stretch>
              <a:fillRect/>
            </a:stretch>
          </a:blipFill>
        </p:spPr>
        <p:txBody>
          <a:bodyPr wrap="square" lIns="0" tIns="0" rIns="0" bIns="0" rtlCol="0"/>
          <a:lstStyle/>
          <a:p>
            <a:endParaRPr/>
          </a:p>
        </p:txBody>
      </p:sp>
      <p:sp>
        <p:nvSpPr>
          <p:cNvPr id="8" name="object 8"/>
          <p:cNvSpPr txBox="1">
            <a:spLocks noGrp="1"/>
          </p:cNvSpPr>
          <p:nvPr>
            <p:ph type="title"/>
          </p:nvPr>
        </p:nvSpPr>
        <p:spPr>
          <a:xfrm>
            <a:off x="3150489" y="2583638"/>
            <a:ext cx="5890260" cy="391795"/>
          </a:xfrm>
          <a:prstGeom prst="rect">
            <a:avLst/>
          </a:prstGeom>
        </p:spPr>
        <p:txBody>
          <a:bodyPr vert="horz" wrap="square" lIns="0" tIns="12700" rIns="0" bIns="0" rtlCol="0" anchor="ctr">
            <a:spAutoFit/>
          </a:bodyPr>
          <a:lstStyle/>
          <a:p>
            <a:pPr marL="12700">
              <a:lnSpc>
                <a:spcPct val="100000"/>
              </a:lnSpc>
              <a:spcBef>
                <a:spcPts val="100"/>
              </a:spcBef>
            </a:pPr>
            <a:r>
              <a:rPr sz="2400" b="1" dirty="0">
                <a:latin typeface="Comic Sans MS"/>
                <a:cs typeface="Comic Sans MS"/>
              </a:rPr>
              <a:t>EXERCICES ET </a:t>
            </a:r>
            <a:r>
              <a:rPr sz="2400" b="1" spc="-5" dirty="0">
                <a:latin typeface="Comic Sans MS"/>
                <a:cs typeface="Comic Sans MS"/>
              </a:rPr>
              <a:t>QCM</a:t>
            </a:r>
            <a:r>
              <a:rPr sz="2400" b="1" spc="-75" dirty="0">
                <a:latin typeface="Comic Sans MS"/>
                <a:cs typeface="Comic Sans MS"/>
              </a:rPr>
              <a:t> </a:t>
            </a:r>
            <a:r>
              <a:rPr sz="2400" b="1" dirty="0">
                <a:latin typeface="Comic Sans MS"/>
                <a:cs typeface="Comic Sans MS"/>
              </a:rPr>
              <a:t>ENTRAINEMENT</a:t>
            </a:r>
            <a:endParaRPr sz="2400">
              <a:latin typeface="Comic Sans MS"/>
              <a:cs typeface="Comic Sans MS"/>
            </a:endParaRPr>
          </a:p>
        </p:txBody>
      </p:sp>
      <p:sp>
        <p:nvSpPr>
          <p:cNvPr id="11" name="object 11"/>
          <p:cNvSpPr/>
          <p:nvPr/>
        </p:nvSpPr>
        <p:spPr>
          <a:xfrm>
            <a:off x="1774825" y="6281738"/>
            <a:ext cx="1384300" cy="365125"/>
          </a:xfrm>
          <a:prstGeom prst="rect">
            <a:avLst/>
          </a:prstGeom>
          <a:blipFill>
            <a:blip r:embed="rId4" cstate="print"/>
            <a:stretch>
              <a:fillRect/>
            </a:stretch>
          </a:blipFill>
        </p:spPr>
        <p:txBody>
          <a:bodyPr wrap="square" lIns="0" tIns="0" rIns="0" bIns="0" rtlCol="0"/>
          <a:lstStyle/>
          <a:p>
            <a:endParaRPr/>
          </a:p>
        </p:txBody>
      </p:sp>
      <p:sp>
        <p:nvSpPr>
          <p:cNvPr id="12" name="object 12"/>
          <p:cNvSpPr txBox="1"/>
          <p:nvPr/>
        </p:nvSpPr>
        <p:spPr>
          <a:xfrm>
            <a:off x="1124126" y="3743960"/>
            <a:ext cx="9748006" cy="1397635"/>
          </a:xfrm>
          <a:prstGeom prst="rect">
            <a:avLst/>
          </a:prstGeom>
        </p:spPr>
        <p:txBody>
          <a:bodyPr vert="horz" wrap="square" lIns="0" tIns="12700" rIns="0" bIns="0" rtlCol="0">
            <a:spAutoFit/>
          </a:bodyPr>
          <a:lstStyle/>
          <a:p>
            <a:pPr marL="12700">
              <a:spcBef>
                <a:spcPts val="100"/>
              </a:spcBef>
            </a:pPr>
            <a:r>
              <a:rPr spc="-5" dirty="0">
                <a:solidFill>
                  <a:srgbClr val="008000"/>
                </a:solidFill>
                <a:latin typeface="Arial"/>
                <a:cs typeface="Arial"/>
              </a:rPr>
              <a:t>Remarques</a:t>
            </a:r>
            <a:r>
              <a:rPr spc="20" dirty="0">
                <a:solidFill>
                  <a:srgbClr val="008000"/>
                </a:solidFill>
                <a:latin typeface="Arial"/>
                <a:cs typeface="Arial"/>
              </a:rPr>
              <a:t> </a:t>
            </a:r>
            <a:r>
              <a:rPr dirty="0">
                <a:solidFill>
                  <a:srgbClr val="008000"/>
                </a:solidFill>
                <a:latin typeface="Arial"/>
                <a:cs typeface="Arial"/>
              </a:rPr>
              <a:t>:</a:t>
            </a:r>
            <a:endParaRPr dirty="0">
              <a:latin typeface="Arial"/>
              <a:cs typeface="Arial"/>
            </a:endParaRPr>
          </a:p>
          <a:p>
            <a:pPr marL="1193800" indent="-266700">
              <a:buAutoNum type="arabicParenR"/>
              <a:tabLst>
                <a:tab pos="1194435" algn="l"/>
              </a:tabLst>
            </a:pPr>
            <a:r>
              <a:rPr spc="-5" dirty="0">
                <a:solidFill>
                  <a:srgbClr val="008000"/>
                </a:solidFill>
                <a:latin typeface="Arial"/>
                <a:cs typeface="Arial"/>
              </a:rPr>
              <a:t>Certains </a:t>
            </a:r>
            <a:r>
              <a:rPr spc="-10" dirty="0">
                <a:solidFill>
                  <a:srgbClr val="008000"/>
                </a:solidFill>
                <a:latin typeface="Arial"/>
                <a:cs typeface="Arial"/>
              </a:rPr>
              <a:t>exercices </a:t>
            </a:r>
            <a:r>
              <a:rPr spc="-5" dirty="0">
                <a:solidFill>
                  <a:srgbClr val="008000"/>
                </a:solidFill>
                <a:latin typeface="Arial"/>
                <a:cs typeface="Arial"/>
              </a:rPr>
              <a:t>sont </a:t>
            </a:r>
            <a:r>
              <a:rPr spc="-10" dirty="0">
                <a:solidFill>
                  <a:srgbClr val="008000"/>
                </a:solidFill>
                <a:latin typeface="Arial"/>
                <a:cs typeface="Arial"/>
              </a:rPr>
              <a:t>différents dans </a:t>
            </a:r>
            <a:r>
              <a:rPr spc="-5" dirty="0">
                <a:solidFill>
                  <a:srgbClr val="008000"/>
                </a:solidFill>
                <a:latin typeface="Arial"/>
                <a:cs typeface="Arial"/>
              </a:rPr>
              <a:t>leur </a:t>
            </a:r>
            <a:r>
              <a:rPr dirty="0">
                <a:solidFill>
                  <a:srgbClr val="008000"/>
                </a:solidFill>
                <a:latin typeface="Arial"/>
                <a:cs typeface="Arial"/>
              </a:rPr>
              <a:t>forme de ce</a:t>
            </a:r>
            <a:r>
              <a:rPr spc="120" dirty="0">
                <a:solidFill>
                  <a:srgbClr val="008000"/>
                </a:solidFill>
                <a:latin typeface="Arial"/>
                <a:cs typeface="Arial"/>
              </a:rPr>
              <a:t> </a:t>
            </a:r>
            <a:r>
              <a:rPr spc="-10" dirty="0">
                <a:solidFill>
                  <a:srgbClr val="008000"/>
                </a:solidFill>
                <a:latin typeface="Arial"/>
                <a:cs typeface="Arial"/>
              </a:rPr>
              <a:t>que</a:t>
            </a:r>
            <a:endParaRPr dirty="0">
              <a:latin typeface="Arial"/>
              <a:cs typeface="Arial"/>
            </a:endParaRPr>
          </a:p>
          <a:p>
            <a:pPr marL="12700"/>
            <a:r>
              <a:rPr dirty="0">
                <a:solidFill>
                  <a:srgbClr val="008000"/>
                </a:solidFill>
                <a:latin typeface="Arial"/>
                <a:cs typeface="Arial"/>
              </a:rPr>
              <a:t>sera </a:t>
            </a:r>
            <a:r>
              <a:rPr spc="-10" dirty="0">
                <a:solidFill>
                  <a:srgbClr val="008000"/>
                </a:solidFill>
                <a:latin typeface="Arial"/>
                <a:cs typeface="Arial"/>
              </a:rPr>
              <a:t>l’épreuve </a:t>
            </a:r>
            <a:r>
              <a:rPr spc="-5" dirty="0">
                <a:solidFill>
                  <a:srgbClr val="008000"/>
                </a:solidFill>
                <a:latin typeface="Arial"/>
                <a:cs typeface="Arial"/>
              </a:rPr>
              <a:t>du</a:t>
            </a:r>
            <a:r>
              <a:rPr spc="15" dirty="0">
                <a:solidFill>
                  <a:srgbClr val="008000"/>
                </a:solidFill>
                <a:latin typeface="Arial"/>
                <a:cs typeface="Arial"/>
              </a:rPr>
              <a:t> </a:t>
            </a:r>
            <a:r>
              <a:rPr spc="-5" dirty="0">
                <a:solidFill>
                  <a:srgbClr val="008000"/>
                </a:solidFill>
                <a:latin typeface="Arial"/>
                <a:cs typeface="Arial"/>
              </a:rPr>
              <a:t>concours</a:t>
            </a:r>
            <a:endParaRPr dirty="0">
              <a:latin typeface="Arial"/>
              <a:cs typeface="Arial"/>
            </a:endParaRPr>
          </a:p>
          <a:p>
            <a:pPr marL="12700" marR="191135" indent="914400">
              <a:buAutoNum type="arabicParenR" startAt="2"/>
              <a:tabLst>
                <a:tab pos="1194435" algn="l"/>
              </a:tabLst>
            </a:pPr>
            <a:r>
              <a:rPr spc="-5" dirty="0">
                <a:solidFill>
                  <a:srgbClr val="008000"/>
                </a:solidFill>
                <a:latin typeface="Arial"/>
                <a:cs typeface="Arial"/>
              </a:rPr>
              <a:t>Les buts sont de vous faire </a:t>
            </a:r>
            <a:r>
              <a:rPr spc="-15" dirty="0">
                <a:solidFill>
                  <a:srgbClr val="008000"/>
                </a:solidFill>
                <a:latin typeface="Arial"/>
                <a:cs typeface="Arial"/>
              </a:rPr>
              <a:t>réfléchir, </a:t>
            </a:r>
            <a:r>
              <a:rPr spc="-5" dirty="0">
                <a:solidFill>
                  <a:srgbClr val="008000"/>
                </a:solidFill>
                <a:latin typeface="Arial"/>
                <a:cs typeface="Arial"/>
              </a:rPr>
              <a:t>de réviser le cours, </a:t>
            </a:r>
            <a:r>
              <a:rPr dirty="0">
                <a:solidFill>
                  <a:srgbClr val="008000"/>
                </a:solidFill>
                <a:latin typeface="Arial"/>
                <a:cs typeface="Arial"/>
              </a:rPr>
              <a:t>et  </a:t>
            </a:r>
            <a:r>
              <a:rPr spc="-10" dirty="0">
                <a:solidFill>
                  <a:srgbClr val="008000"/>
                </a:solidFill>
                <a:latin typeface="Arial"/>
                <a:cs typeface="Arial"/>
              </a:rPr>
              <a:t>d’appliquer </a:t>
            </a:r>
            <a:r>
              <a:rPr dirty="0">
                <a:solidFill>
                  <a:srgbClr val="008000"/>
                </a:solidFill>
                <a:latin typeface="Arial"/>
                <a:cs typeface="Arial"/>
              </a:rPr>
              <a:t>vos</a:t>
            </a:r>
            <a:r>
              <a:rPr spc="40" dirty="0">
                <a:solidFill>
                  <a:srgbClr val="008000"/>
                </a:solidFill>
                <a:latin typeface="Arial"/>
                <a:cs typeface="Arial"/>
              </a:rPr>
              <a:t> </a:t>
            </a:r>
            <a:r>
              <a:rPr spc="-5" dirty="0">
                <a:solidFill>
                  <a:srgbClr val="008000"/>
                </a:solidFill>
                <a:latin typeface="Arial"/>
                <a:cs typeface="Arial"/>
              </a:rPr>
              <a:t>connaissances</a:t>
            </a:r>
            <a:endParaRPr dirty="0">
              <a:latin typeface="Arial"/>
              <a:cs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0" y="1474088"/>
            <a:ext cx="311100" cy="3212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10</a:t>
            </a:r>
            <a:endParaRPr sz="2000" dirty="0">
              <a:latin typeface="Arial"/>
              <a:cs typeface="Arial"/>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2670175" y="490854"/>
            <a:ext cx="7264400" cy="299720"/>
          </a:xfrm>
          <a:prstGeom prst="rect">
            <a:avLst/>
          </a:prstGeom>
        </p:spPr>
        <p:txBody>
          <a:bodyPr vert="horz" wrap="square" lIns="0" tIns="12700" rIns="0" bIns="0" rtlCol="0">
            <a:spAutoFit/>
          </a:bodyPr>
          <a:lstStyle/>
          <a:p>
            <a:pPr marL="12700">
              <a:spcBef>
                <a:spcPts val="100"/>
              </a:spcBef>
              <a:tabLst>
                <a:tab pos="492759" algn="l"/>
                <a:tab pos="7251065" algn="l"/>
              </a:tabLst>
            </a:pPr>
            <a:r>
              <a:rPr b="1" u="sng" dirty="0">
                <a:solidFill>
                  <a:srgbClr val="5F5F5F"/>
                </a:solidFill>
                <a:uFill>
                  <a:solidFill>
                    <a:srgbClr val="99CCCC"/>
                  </a:solidFill>
                </a:uFill>
                <a:latin typeface="Tw Cen MT"/>
                <a:cs typeface="Tw Cen MT"/>
              </a:rPr>
              <a:t> 	</a:t>
            </a:r>
            <a:r>
              <a:rPr b="1" u="sng" spc="-5" dirty="0">
                <a:solidFill>
                  <a:srgbClr val="5F5F5F"/>
                </a:solidFill>
                <a:uFill>
                  <a:solidFill>
                    <a:srgbClr val="99CCCC"/>
                  </a:solidFill>
                </a:uFill>
                <a:latin typeface="Tw Cen MT"/>
                <a:cs typeface="Tw Cen MT"/>
              </a:rPr>
              <a:t>QCM	</a:t>
            </a:r>
            <a:endParaRPr>
              <a:latin typeface="Tw Cen MT"/>
              <a:cs typeface="Tw Cen MT"/>
            </a:endParaRPr>
          </a:p>
        </p:txBody>
      </p:sp>
      <p:sp>
        <p:nvSpPr>
          <p:cNvPr id="7" name="object 7"/>
          <p:cNvSpPr txBox="1"/>
          <p:nvPr/>
        </p:nvSpPr>
        <p:spPr>
          <a:xfrm>
            <a:off x="2503120" y="1079753"/>
            <a:ext cx="7763509" cy="574040"/>
          </a:xfrm>
          <a:prstGeom prst="rect">
            <a:avLst/>
          </a:prstGeom>
        </p:spPr>
        <p:txBody>
          <a:bodyPr vert="horz" wrap="square" lIns="0" tIns="12700" rIns="0" bIns="0" rtlCol="0">
            <a:spAutoFit/>
          </a:bodyPr>
          <a:lstStyle/>
          <a:p>
            <a:pPr marL="355600" marR="5080" indent="-343535">
              <a:spcBef>
                <a:spcPts val="100"/>
              </a:spcBef>
            </a:pPr>
            <a:r>
              <a:rPr spc="-5" dirty="0">
                <a:latin typeface="Arial"/>
                <a:cs typeface="Arial"/>
              </a:rPr>
              <a:t>Dans une ville de 10000 habitants, on décide de réaliser une étude. Pour  cela</a:t>
            </a:r>
            <a:r>
              <a:rPr spc="75" dirty="0">
                <a:latin typeface="Arial"/>
                <a:cs typeface="Arial"/>
              </a:rPr>
              <a:t> </a:t>
            </a:r>
            <a:r>
              <a:rPr spc="-5" dirty="0">
                <a:latin typeface="Arial"/>
                <a:cs typeface="Arial"/>
              </a:rPr>
              <a:t>on</a:t>
            </a:r>
            <a:r>
              <a:rPr spc="80" dirty="0">
                <a:latin typeface="Arial"/>
                <a:cs typeface="Arial"/>
              </a:rPr>
              <a:t> </a:t>
            </a:r>
            <a:r>
              <a:rPr dirty="0">
                <a:latin typeface="Arial"/>
                <a:cs typeface="Arial"/>
              </a:rPr>
              <a:t>réalise</a:t>
            </a:r>
            <a:r>
              <a:rPr spc="85" dirty="0">
                <a:latin typeface="Arial"/>
                <a:cs typeface="Arial"/>
              </a:rPr>
              <a:t> </a:t>
            </a:r>
            <a:r>
              <a:rPr spc="-5" dirty="0">
                <a:latin typeface="Arial"/>
                <a:cs typeface="Arial"/>
              </a:rPr>
              <a:t>un</a:t>
            </a:r>
            <a:r>
              <a:rPr spc="80" dirty="0">
                <a:latin typeface="Arial"/>
                <a:cs typeface="Arial"/>
              </a:rPr>
              <a:t> </a:t>
            </a:r>
            <a:r>
              <a:rPr spc="-5" dirty="0">
                <a:latin typeface="Arial"/>
                <a:cs typeface="Arial"/>
              </a:rPr>
              <a:t>échantillon</a:t>
            </a:r>
            <a:r>
              <a:rPr spc="90" dirty="0">
                <a:latin typeface="Arial"/>
                <a:cs typeface="Arial"/>
              </a:rPr>
              <a:t> </a:t>
            </a:r>
            <a:r>
              <a:rPr spc="-5" dirty="0">
                <a:latin typeface="Arial"/>
                <a:cs typeface="Arial"/>
              </a:rPr>
              <a:t>de</a:t>
            </a:r>
            <a:r>
              <a:rPr spc="75" dirty="0">
                <a:latin typeface="Arial"/>
                <a:cs typeface="Arial"/>
              </a:rPr>
              <a:t> </a:t>
            </a:r>
            <a:r>
              <a:rPr dirty="0">
                <a:latin typeface="Arial"/>
                <a:cs typeface="Arial"/>
              </a:rPr>
              <a:t>cette</a:t>
            </a:r>
            <a:r>
              <a:rPr spc="80" dirty="0">
                <a:latin typeface="Arial"/>
                <a:cs typeface="Arial"/>
              </a:rPr>
              <a:t> </a:t>
            </a:r>
            <a:r>
              <a:rPr spc="-5" dirty="0">
                <a:latin typeface="Arial"/>
                <a:cs typeface="Arial"/>
              </a:rPr>
              <a:t>population</a:t>
            </a:r>
            <a:r>
              <a:rPr spc="75" dirty="0">
                <a:latin typeface="Arial"/>
                <a:cs typeface="Arial"/>
              </a:rPr>
              <a:t> </a:t>
            </a:r>
            <a:r>
              <a:rPr spc="-5" dirty="0">
                <a:latin typeface="Arial"/>
                <a:cs typeface="Arial"/>
              </a:rPr>
              <a:t>en</a:t>
            </a:r>
            <a:r>
              <a:rPr spc="80" dirty="0">
                <a:latin typeface="Arial"/>
                <a:cs typeface="Arial"/>
              </a:rPr>
              <a:t> </a:t>
            </a:r>
            <a:r>
              <a:rPr spc="-5" dirty="0">
                <a:latin typeface="Arial"/>
                <a:cs typeface="Arial"/>
              </a:rPr>
              <a:t>choisissant,</a:t>
            </a:r>
            <a:r>
              <a:rPr spc="95" dirty="0">
                <a:latin typeface="Arial"/>
                <a:cs typeface="Arial"/>
              </a:rPr>
              <a:t> </a:t>
            </a:r>
            <a:r>
              <a:rPr spc="-5" dirty="0">
                <a:latin typeface="Arial"/>
                <a:cs typeface="Arial"/>
              </a:rPr>
              <a:t>à</a:t>
            </a:r>
            <a:r>
              <a:rPr spc="75" dirty="0">
                <a:latin typeface="Arial"/>
                <a:cs typeface="Arial"/>
              </a:rPr>
              <a:t> </a:t>
            </a:r>
            <a:r>
              <a:rPr spc="-5" dirty="0">
                <a:latin typeface="Arial"/>
                <a:cs typeface="Arial"/>
              </a:rPr>
              <a:t>partir</a:t>
            </a:r>
            <a:endParaRPr>
              <a:latin typeface="Arial"/>
              <a:cs typeface="Arial"/>
            </a:endParaRPr>
          </a:p>
        </p:txBody>
      </p:sp>
      <p:sp>
        <p:nvSpPr>
          <p:cNvPr id="8" name="object 8"/>
          <p:cNvSpPr txBox="1"/>
          <p:nvPr/>
        </p:nvSpPr>
        <p:spPr>
          <a:xfrm>
            <a:off x="9706737" y="1628394"/>
            <a:ext cx="558165" cy="299720"/>
          </a:xfrm>
          <a:prstGeom prst="rect">
            <a:avLst/>
          </a:prstGeom>
        </p:spPr>
        <p:txBody>
          <a:bodyPr vert="horz" wrap="square" lIns="0" tIns="12700" rIns="0" bIns="0" rtlCol="0">
            <a:spAutoFit/>
          </a:bodyPr>
          <a:lstStyle/>
          <a:p>
            <a:pPr marL="12700">
              <a:spcBef>
                <a:spcPts val="100"/>
              </a:spcBef>
            </a:pPr>
            <a:r>
              <a:rPr spc="-5" dirty="0">
                <a:latin typeface="Arial"/>
                <a:cs typeface="Arial"/>
              </a:rPr>
              <a:t>or</a:t>
            </a:r>
            <a:r>
              <a:rPr spc="-15" dirty="0">
                <a:latin typeface="Arial"/>
                <a:cs typeface="Arial"/>
              </a:rPr>
              <a:t>d</a:t>
            </a:r>
            <a:r>
              <a:rPr spc="-5" dirty="0">
                <a:latin typeface="Arial"/>
                <a:cs typeface="Arial"/>
              </a:rPr>
              <a:t>re</a:t>
            </a:r>
            <a:endParaRPr>
              <a:latin typeface="Arial"/>
              <a:cs typeface="Arial"/>
            </a:endParaRPr>
          </a:p>
        </p:txBody>
      </p:sp>
      <p:sp>
        <p:nvSpPr>
          <p:cNvPr id="9" name="object 9"/>
          <p:cNvSpPr txBox="1"/>
          <p:nvPr/>
        </p:nvSpPr>
        <p:spPr>
          <a:xfrm>
            <a:off x="2503119" y="1628395"/>
            <a:ext cx="7085330" cy="2632075"/>
          </a:xfrm>
          <a:prstGeom prst="rect">
            <a:avLst/>
          </a:prstGeom>
        </p:spPr>
        <p:txBody>
          <a:bodyPr vert="horz" wrap="square" lIns="0" tIns="12700" rIns="0" bIns="0" rtlCol="0">
            <a:spAutoFit/>
          </a:bodyPr>
          <a:lstStyle/>
          <a:p>
            <a:pPr marL="355600">
              <a:spcBef>
                <a:spcPts val="100"/>
              </a:spcBef>
              <a:tabLst>
                <a:tab pos="937260" algn="l"/>
                <a:tab pos="1671955" algn="l"/>
                <a:tab pos="3056255" algn="l"/>
                <a:tab pos="3563620" algn="l"/>
                <a:tab pos="4157979" algn="l"/>
                <a:tab pos="5389880" algn="l"/>
                <a:tab pos="6671309" algn="l"/>
              </a:tabLst>
            </a:pPr>
            <a:r>
              <a:rPr spc="-5" dirty="0">
                <a:latin typeface="Arial"/>
                <a:cs typeface="Arial"/>
              </a:rPr>
              <a:t>des	listes	électorales,	les	200	premières	personnes	</a:t>
            </a:r>
            <a:r>
              <a:rPr spc="-10" dirty="0">
                <a:latin typeface="Arial"/>
                <a:cs typeface="Arial"/>
              </a:rPr>
              <a:t>par</a:t>
            </a:r>
            <a:endParaRPr>
              <a:latin typeface="Arial"/>
              <a:cs typeface="Arial"/>
            </a:endParaRPr>
          </a:p>
          <a:p>
            <a:pPr marL="355600"/>
            <a:r>
              <a:rPr spc="-10" dirty="0">
                <a:latin typeface="Arial"/>
                <a:cs typeface="Arial"/>
              </a:rPr>
              <a:t>alphabétique. </a:t>
            </a:r>
            <a:r>
              <a:rPr spc="-5" dirty="0">
                <a:latin typeface="Arial"/>
                <a:cs typeface="Arial"/>
              </a:rPr>
              <a:t>Quelles sont les propositions</a:t>
            </a:r>
            <a:r>
              <a:rPr spc="100" dirty="0">
                <a:latin typeface="Arial"/>
                <a:cs typeface="Arial"/>
              </a:rPr>
              <a:t> </a:t>
            </a:r>
            <a:r>
              <a:rPr spc="-5" dirty="0">
                <a:latin typeface="Arial"/>
                <a:cs typeface="Arial"/>
              </a:rPr>
              <a:t>exactes?</a:t>
            </a:r>
            <a:endParaRPr>
              <a:latin typeface="Arial"/>
              <a:cs typeface="Arial"/>
            </a:endParaRPr>
          </a:p>
          <a:p>
            <a:pPr marL="355600" indent="-342900">
              <a:spcBef>
                <a:spcPts val="1080"/>
              </a:spcBef>
              <a:buAutoNum type="alphaUcParenR"/>
              <a:tabLst>
                <a:tab pos="356235" algn="l"/>
              </a:tabLst>
            </a:pPr>
            <a:r>
              <a:rPr dirty="0">
                <a:latin typeface="Arial"/>
                <a:cs typeface="Arial"/>
              </a:rPr>
              <a:t>Il </a:t>
            </a:r>
            <a:r>
              <a:rPr spc="-5" dirty="0">
                <a:latin typeface="Arial"/>
                <a:cs typeface="Arial"/>
              </a:rPr>
              <a:t>s’agit d’un échantillon représentatif de la</a:t>
            </a:r>
            <a:r>
              <a:rPr spc="65" dirty="0">
                <a:latin typeface="Arial"/>
                <a:cs typeface="Arial"/>
              </a:rPr>
              <a:t> </a:t>
            </a:r>
            <a:r>
              <a:rPr spc="-5" dirty="0">
                <a:latin typeface="Arial"/>
                <a:cs typeface="Arial"/>
              </a:rPr>
              <a:t>population.</a:t>
            </a:r>
            <a:endParaRPr>
              <a:latin typeface="Arial"/>
              <a:cs typeface="Arial"/>
            </a:endParaRPr>
          </a:p>
          <a:p>
            <a:pPr marL="355600" indent="-342900">
              <a:spcBef>
                <a:spcPts val="1080"/>
              </a:spcBef>
              <a:buAutoNum type="alphaUcParenR"/>
              <a:tabLst>
                <a:tab pos="356235" algn="l"/>
              </a:tabLst>
            </a:pPr>
            <a:r>
              <a:rPr dirty="0">
                <a:latin typeface="Arial"/>
                <a:cs typeface="Arial"/>
              </a:rPr>
              <a:t>Il </a:t>
            </a:r>
            <a:r>
              <a:rPr spc="-5" dirty="0">
                <a:latin typeface="Arial"/>
                <a:cs typeface="Arial"/>
              </a:rPr>
              <a:t>ne s’agit pas d’un échantillon représentatif de la</a:t>
            </a:r>
            <a:r>
              <a:rPr spc="85" dirty="0">
                <a:latin typeface="Arial"/>
                <a:cs typeface="Arial"/>
              </a:rPr>
              <a:t> </a:t>
            </a:r>
            <a:r>
              <a:rPr spc="-5" dirty="0">
                <a:latin typeface="Arial"/>
                <a:cs typeface="Arial"/>
              </a:rPr>
              <a:t>population.</a:t>
            </a:r>
            <a:endParaRPr>
              <a:latin typeface="Arial"/>
              <a:cs typeface="Arial"/>
            </a:endParaRPr>
          </a:p>
          <a:p>
            <a:pPr marL="355600" indent="-342900">
              <a:spcBef>
                <a:spcPts val="1080"/>
              </a:spcBef>
              <a:buAutoNum type="alphaUcParenR"/>
              <a:tabLst>
                <a:tab pos="356235" algn="l"/>
              </a:tabLst>
            </a:pPr>
            <a:r>
              <a:rPr spc="-5" dirty="0">
                <a:latin typeface="Arial"/>
                <a:cs typeface="Arial"/>
              </a:rPr>
              <a:t>Les noms de famille sont répartis aléatoirement dans la</a:t>
            </a:r>
            <a:r>
              <a:rPr spc="140" dirty="0">
                <a:latin typeface="Arial"/>
                <a:cs typeface="Arial"/>
              </a:rPr>
              <a:t> </a:t>
            </a:r>
            <a:r>
              <a:rPr spc="-5" dirty="0">
                <a:latin typeface="Arial"/>
                <a:cs typeface="Arial"/>
              </a:rPr>
              <a:t>population</a:t>
            </a:r>
            <a:endParaRPr>
              <a:latin typeface="Arial"/>
              <a:cs typeface="Arial"/>
            </a:endParaRPr>
          </a:p>
          <a:p>
            <a:pPr marL="355600" indent="-342900">
              <a:spcBef>
                <a:spcPts val="1085"/>
              </a:spcBef>
              <a:buAutoNum type="alphaUcParenR"/>
              <a:tabLst>
                <a:tab pos="356235" algn="l"/>
              </a:tabLst>
            </a:pPr>
            <a:r>
              <a:rPr spc="-5" dirty="0">
                <a:latin typeface="Arial"/>
                <a:cs typeface="Arial"/>
              </a:rPr>
              <a:t>Prendre </a:t>
            </a:r>
            <a:r>
              <a:rPr spc="-10" dirty="0">
                <a:latin typeface="Arial"/>
                <a:cs typeface="Arial"/>
              </a:rPr>
              <a:t>une personne </a:t>
            </a:r>
            <a:r>
              <a:rPr spc="-5" dirty="0">
                <a:latin typeface="Arial"/>
                <a:cs typeface="Arial"/>
              </a:rPr>
              <a:t>sur 50 est </a:t>
            </a:r>
            <a:r>
              <a:rPr spc="-10" dirty="0">
                <a:latin typeface="Arial"/>
                <a:cs typeface="Arial"/>
              </a:rPr>
              <a:t>équivalent </a:t>
            </a:r>
            <a:r>
              <a:rPr dirty="0">
                <a:latin typeface="Arial"/>
                <a:cs typeface="Arial"/>
              </a:rPr>
              <a:t>à </a:t>
            </a:r>
            <a:r>
              <a:rPr spc="-5" dirty="0">
                <a:latin typeface="Arial"/>
                <a:cs typeface="Arial"/>
              </a:rPr>
              <a:t>réaliser un</a:t>
            </a:r>
            <a:r>
              <a:rPr spc="100" dirty="0">
                <a:latin typeface="Arial"/>
                <a:cs typeface="Arial"/>
              </a:rPr>
              <a:t> </a:t>
            </a:r>
            <a:r>
              <a:rPr spc="-30" dirty="0">
                <a:latin typeface="Arial"/>
                <a:cs typeface="Arial"/>
              </a:rPr>
              <a:t>TAS.</a:t>
            </a:r>
            <a:endParaRPr>
              <a:latin typeface="Arial"/>
              <a:cs typeface="Arial"/>
            </a:endParaRPr>
          </a:p>
          <a:p>
            <a:pPr marL="355600" indent="-342900">
              <a:spcBef>
                <a:spcPts val="1075"/>
              </a:spcBef>
              <a:buAutoNum type="alphaUcParenR"/>
              <a:tabLst>
                <a:tab pos="356235" algn="l"/>
              </a:tabLst>
            </a:pPr>
            <a:r>
              <a:rPr spc="-5" dirty="0">
                <a:latin typeface="Arial"/>
                <a:cs typeface="Arial"/>
              </a:rPr>
              <a:t>200 Personnes </a:t>
            </a:r>
            <a:r>
              <a:rPr dirty="0">
                <a:latin typeface="Arial"/>
                <a:cs typeface="Arial"/>
              </a:rPr>
              <a:t>est </a:t>
            </a:r>
            <a:r>
              <a:rPr spc="-5" dirty="0">
                <a:latin typeface="Arial"/>
                <a:cs typeface="Arial"/>
              </a:rPr>
              <a:t>un </a:t>
            </a:r>
            <a:r>
              <a:rPr dirty="0">
                <a:latin typeface="Arial"/>
                <a:cs typeface="Arial"/>
              </a:rPr>
              <a:t>trop </a:t>
            </a:r>
            <a:r>
              <a:rPr spc="-5" dirty="0">
                <a:latin typeface="Arial"/>
                <a:cs typeface="Arial"/>
              </a:rPr>
              <a:t>petit échantillon pour </a:t>
            </a:r>
            <a:r>
              <a:rPr dirty="0">
                <a:latin typeface="Arial"/>
                <a:cs typeface="Arial"/>
              </a:rPr>
              <a:t>être</a:t>
            </a:r>
            <a:r>
              <a:rPr spc="80" dirty="0">
                <a:latin typeface="Arial"/>
                <a:cs typeface="Arial"/>
              </a:rPr>
              <a:t> </a:t>
            </a:r>
            <a:r>
              <a:rPr spc="-5" dirty="0">
                <a:latin typeface="Arial"/>
                <a:cs typeface="Arial"/>
              </a:rPr>
              <a:t>représentatif.</a:t>
            </a:r>
            <a:endParaRPr>
              <a:latin typeface="Arial"/>
              <a:cs typeface="Arial"/>
            </a:endParaRPr>
          </a:p>
        </p:txBody>
      </p:sp>
      <p:sp>
        <p:nvSpPr>
          <p:cNvPr id="10" name="object 10"/>
          <p:cNvSpPr txBox="1"/>
          <p:nvPr/>
        </p:nvSpPr>
        <p:spPr>
          <a:xfrm>
            <a:off x="2503120" y="4372103"/>
            <a:ext cx="7763509" cy="1397635"/>
          </a:xfrm>
          <a:prstGeom prst="rect">
            <a:avLst/>
          </a:prstGeom>
        </p:spPr>
        <p:txBody>
          <a:bodyPr vert="horz" wrap="square" lIns="0" tIns="12700" rIns="0" bIns="0" rtlCol="0">
            <a:spAutoFit/>
          </a:bodyPr>
          <a:lstStyle/>
          <a:p>
            <a:pPr marL="355600" marR="5080" indent="-343535" algn="just">
              <a:spcBef>
                <a:spcPts val="100"/>
              </a:spcBef>
            </a:pPr>
            <a:r>
              <a:rPr spc="-5" dirty="0">
                <a:solidFill>
                  <a:srgbClr val="006666"/>
                </a:solidFill>
                <a:latin typeface="Arial"/>
                <a:cs typeface="Arial"/>
              </a:rPr>
              <a:t>Réponse </a:t>
            </a:r>
            <a:r>
              <a:rPr b="1" spc="-5" dirty="0">
                <a:solidFill>
                  <a:srgbClr val="006666"/>
                </a:solidFill>
                <a:latin typeface="Arial"/>
                <a:cs typeface="Arial"/>
              </a:rPr>
              <a:t>B </a:t>
            </a:r>
            <a:r>
              <a:rPr dirty="0">
                <a:latin typeface="Arial"/>
                <a:cs typeface="Arial"/>
              </a:rPr>
              <a:t>: </a:t>
            </a:r>
            <a:r>
              <a:rPr spc="-5" dirty="0">
                <a:latin typeface="Arial"/>
                <a:cs typeface="Arial"/>
              </a:rPr>
              <a:t>Le seul moyen d’obtenir un </a:t>
            </a:r>
            <a:r>
              <a:rPr b="1" spc="-5" dirty="0">
                <a:solidFill>
                  <a:srgbClr val="006666"/>
                </a:solidFill>
                <a:latin typeface="Arial"/>
                <a:cs typeface="Arial"/>
              </a:rPr>
              <a:t>échantillon représentatif est le  </a:t>
            </a:r>
            <a:r>
              <a:rPr b="1" spc="-40" dirty="0">
                <a:solidFill>
                  <a:srgbClr val="006666"/>
                </a:solidFill>
                <a:latin typeface="Arial"/>
                <a:cs typeface="Arial"/>
              </a:rPr>
              <a:t>TAS</a:t>
            </a:r>
            <a:r>
              <a:rPr spc="-40" dirty="0">
                <a:latin typeface="Arial"/>
                <a:cs typeface="Arial"/>
              </a:rPr>
              <a:t>. </a:t>
            </a:r>
            <a:r>
              <a:rPr spc="-55" dirty="0">
                <a:latin typeface="Arial"/>
                <a:cs typeface="Arial"/>
              </a:rPr>
              <a:t>Tous </a:t>
            </a:r>
            <a:r>
              <a:rPr spc="-5" dirty="0">
                <a:latin typeface="Arial"/>
                <a:cs typeface="Arial"/>
              </a:rPr>
              <a:t>les autres </a:t>
            </a:r>
            <a:r>
              <a:rPr dirty="0">
                <a:latin typeface="Arial"/>
                <a:cs typeface="Arial"/>
              </a:rPr>
              <a:t>items </a:t>
            </a:r>
            <a:r>
              <a:rPr spc="-5" dirty="0">
                <a:latin typeface="Arial"/>
                <a:cs typeface="Arial"/>
              </a:rPr>
              <a:t>sont faux </a:t>
            </a:r>
            <a:r>
              <a:rPr dirty="0">
                <a:latin typeface="Arial"/>
                <a:cs typeface="Arial"/>
              </a:rPr>
              <a:t>: </a:t>
            </a:r>
            <a:r>
              <a:rPr spc="-5" dirty="0">
                <a:latin typeface="Arial"/>
                <a:cs typeface="Arial"/>
              </a:rPr>
              <a:t>les noms de famille </a:t>
            </a:r>
            <a:r>
              <a:rPr b="1" spc="-5" dirty="0">
                <a:latin typeface="Arial"/>
                <a:cs typeface="Arial"/>
              </a:rPr>
              <a:t>ne </a:t>
            </a:r>
            <a:r>
              <a:rPr b="1" dirty="0">
                <a:latin typeface="Arial"/>
                <a:cs typeface="Arial"/>
              </a:rPr>
              <a:t>sont </a:t>
            </a:r>
            <a:r>
              <a:rPr b="1" spc="-5" dirty="0">
                <a:latin typeface="Arial"/>
                <a:cs typeface="Arial"/>
              </a:rPr>
              <a:t>pas  répartis aléatoirement </a:t>
            </a:r>
            <a:r>
              <a:rPr spc="-5" dirty="0">
                <a:latin typeface="Arial"/>
                <a:cs typeface="Arial"/>
              </a:rPr>
              <a:t>(consonance étrangère), </a:t>
            </a:r>
            <a:r>
              <a:rPr dirty="0">
                <a:latin typeface="Arial"/>
                <a:cs typeface="Arial"/>
              </a:rPr>
              <a:t>1 </a:t>
            </a:r>
            <a:r>
              <a:rPr spc="-5" dirty="0">
                <a:latin typeface="Arial"/>
                <a:cs typeface="Arial"/>
              </a:rPr>
              <a:t>pers/50 est certes   mieux que </a:t>
            </a:r>
            <a:r>
              <a:rPr dirty="0">
                <a:latin typeface="Arial"/>
                <a:cs typeface="Arial"/>
              </a:rPr>
              <a:t>200 </a:t>
            </a:r>
            <a:r>
              <a:rPr spc="-5" dirty="0">
                <a:latin typeface="Arial"/>
                <a:cs typeface="Arial"/>
              </a:rPr>
              <a:t>successifs, </a:t>
            </a:r>
            <a:r>
              <a:rPr b="1" spc="-5" dirty="0">
                <a:solidFill>
                  <a:srgbClr val="006666"/>
                </a:solidFill>
                <a:latin typeface="Arial"/>
                <a:cs typeface="Arial"/>
              </a:rPr>
              <a:t>mais ce n’est pas </a:t>
            </a:r>
            <a:r>
              <a:rPr b="1" dirty="0">
                <a:solidFill>
                  <a:srgbClr val="006666"/>
                </a:solidFill>
                <a:latin typeface="Arial"/>
                <a:cs typeface="Arial"/>
              </a:rPr>
              <a:t>un </a:t>
            </a:r>
            <a:r>
              <a:rPr b="1" spc="-45" dirty="0">
                <a:solidFill>
                  <a:srgbClr val="006666"/>
                </a:solidFill>
                <a:latin typeface="Arial"/>
                <a:cs typeface="Arial"/>
              </a:rPr>
              <a:t>TAS</a:t>
            </a:r>
            <a:r>
              <a:rPr spc="-45" dirty="0">
                <a:latin typeface="Arial"/>
                <a:cs typeface="Arial"/>
              </a:rPr>
              <a:t>, </a:t>
            </a:r>
            <a:r>
              <a:rPr spc="-5" dirty="0">
                <a:latin typeface="Arial"/>
                <a:cs typeface="Arial"/>
              </a:rPr>
              <a:t>et il n’y a pas </a:t>
            </a:r>
            <a:r>
              <a:rPr spc="-10" dirty="0">
                <a:latin typeface="Arial"/>
                <a:cs typeface="Arial"/>
              </a:rPr>
              <a:t>de  </a:t>
            </a:r>
            <a:r>
              <a:rPr spc="-5" dirty="0">
                <a:latin typeface="Arial"/>
                <a:cs typeface="Arial"/>
              </a:rPr>
              <a:t>taille mini pour un échantillon représentatif, </a:t>
            </a:r>
            <a:r>
              <a:rPr b="1" spc="-5" dirty="0">
                <a:latin typeface="Arial"/>
                <a:cs typeface="Arial"/>
              </a:rPr>
              <a:t>seule la méthode</a:t>
            </a:r>
            <a:r>
              <a:rPr b="1" spc="135" dirty="0">
                <a:latin typeface="Arial"/>
                <a:cs typeface="Arial"/>
              </a:rPr>
              <a:t> </a:t>
            </a:r>
            <a:r>
              <a:rPr b="1" dirty="0">
                <a:latin typeface="Arial"/>
                <a:cs typeface="Arial"/>
              </a:rPr>
              <a:t>importe</a:t>
            </a:r>
            <a:r>
              <a:rPr dirty="0">
                <a:latin typeface="Arial"/>
                <a:cs typeface="Aria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46301" y="1474088"/>
            <a:ext cx="324917" cy="321242"/>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11</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graphicFrame>
        <p:nvGraphicFramePr>
          <p:cNvPr id="4" name="object 4"/>
          <p:cNvGraphicFramePr>
            <a:graphicFrameLocks noGrp="1"/>
          </p:cNvGraphicFramePr>
          <p:nvPr/>
        </p:nvGraphicFramePr>
        <p:xfrm>
          <a:off x="2627313" y="2022625"/>
          <a:ext cx="6339203" cy="1477874"/>
        </p:xfrm>
        <a:graphic>
          <a:graphicData uri="http://schemas.openxmlformats.org/drawingml/2006/table">
            <a:tbl>
              <a:tblPr firstRow="1" bandRow="1">
                <a:tableStyleId>{2D5ABB26-0587-4C30-8999-92F81FD0307C}</a:tableStyleId>
              </a:tblPr>
              <a:tblGrid>
                <a:gridCol w="1295400">
                  <a:extLst>
                    <a:ext uri="{9D8B030D-6E8A-4147-A177-3AD203B41FA5}">
                      <a16:colId xmlns:a16="http://schemas.microsoft.com/office/drawing/2014/main" val="20000"/>
                    </a:ext>
                  </a:extLst>
                </a:gridCol>
                <a:gridCol w="73025">
                  <a:extLst>
                    <a:ext uri="{9D8B030D-6E8A-4147-A177-3AD203B41FA5}">
                      <a16:colId xmlns:a16="http://schemas.microsoft.com/office/drawing/2014/main" val="20001"/>
                    </a:ext>
                  </a:extLst>
                </a:gridCol>
                <a:gridCol w="1370964">
                  <a:extLst>
                    <a:ext uri="{9D8B030D-6E8A-4147-A177-3AD203B41FA5}">
                      <a16:colId xmlns:a16="http://schemas.microsoft.com/office/drawing/2014/main" val="20002"/>
                    </a:ext>
                  </a:extLst>
                </a:gridCol>
                <a:gridCol w="1353185">
                  <a:extLst>
                    <a:ext uri="{9D8B030D-6E8A-4147-A177-3AD203B41FA5}">
                      <a16:colId xmlns:a16="http://schemas.microsoft.com/office/drawing/2014/main" val="20003"/>
                    </a:ext>
                  </a:extLst>
                </a:gridCol>
                <a:gridCol w="1452245">
                  <a:extLst>
                    <a:ext uri="{9D8B030D-6E8A-4147-A177-3AD203B41FA5}">
                      <a16:colId xmlns:a16="http://schemas.microsoft.com/office/drawing/2014/main" val="20004"/>
                    </a:ext>
                  </a:extLst>
                </a:gridCol>
                <a:gridCol w="145414">
                  <a:extLst>
                    <a:ext uri="{9D8B030D-6E8A-4147-A177-3AD203B41FA5}">
                      <a16:colId xmlns:a16="http://schemas.microsoft.com/office/drawing/2014/main" val="20005"/>
                    </a:ext>
                  </a:extLst>
                </a:gridCol>
                <a:gridCol w="648970">
                  <a:extLst>
                    <a:ext uri="{9D8B030D-6E8A-4147-A177-3AD203B41FA5}">
                      <a16:colId xmlns:a16="http://schemas.microsoft.com/office/drawing/2014/main" val="20006"/>
                    </a:ext>
                  </a:extLst>
                </a:gridCol>
              </a:tblGrid>
              <a:tr h="253913">
                <a:tc gridSpan="7">
                  <a:txBody>
                    <a:bodyPr/>
                    <a:lstStyle/>
                    <a:p>
                      <a:pPr marL="1958975">
                        <a:lnSpc>
                          <a:spcPts val="1764"/>
                        </a:lnSpc>
                      </a:pPr>
                      <a:r>
                        <a:rPr sz="1600" b="1" spc="-5" dirty="0">
                          <a:latin typeface="Arial"/>
                          <a:cs typeface="Arial"/>
                        </a:rPr>
                        <a:t>Etat du malade après 5 jours de</a:t>
                      </a:r>
                      <a:r>
                        <a:rPr sz="1600" b="1" spc="70" dirty="0">
                          <a:latin typeface="Arial"/>
                          <a:cs typeface="Arial"/>
                        </a:rPr>
                        <a:t> </a:t>
                      </a:r>
                      <a:r>
                        <a:rPr sz="1600" b="1" spc="-5" dirty="0">
                          <a:latin typeface="Arial"/>
                          <a:cs typeface="Arial"/>
                        </a:rPr>
                        <a:t>traitement</a:t>
                      </a:r>
                      <a:endParaRPr sz="1600">
                        <a:latin typeface="Arial"/>
                        <a:cs typeface="Arial"/>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422617">
                <a:tc>
                  <a:txBody>
                    <a:bodyPr/>
                    <a:lstStyle/>
                    <a:p>
                      <a:pPr algn="ctr">
                        <a:lnSpc>
                          <a:spcPct val="100000"/>
                        </a:lnSpc>
                        <a:spcBef>
                          <a:spcPts val="800"/>
                        </a:spcBef>
                      </a:pPr>
                      <a:r>
                        <a:rPr sz="1600" b="1" spc="-15" dirty="0">
                          <a:latin typeface="Arial"/>
                          <a:cs typeface="Arial"/>
                        </a:rPr>
                        <a:t>Traitement</a:t>
                      </a:r>
                      <a:endParaRPr sz="1600">
                        <a:latin typeface="Arial"/>
                        <a:cs typeface="Arial"/>
                      </a:endParaRPr>
                    </a:p>
                  </a:txBody>
                  <a:tcPr marL="0" marR="0" marT="101600" marB="0">
                    <a:lnL w="28575">
                      <a:solidFill>
                        <a:srgbClr val="229494"/>
                      </a:solidFill>
                      <a:prstDash val="solid"/>
                    </a:lnL>
                    <a:lnR w="28575">
                      <a:solidFill>
                        <a:srgbClr val="229494"/>
                      </a:solidFill>
                      <a:prstDash val="solid"/>
                    </a:lnR>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R="121285" algn="ctr">
                        <a:lnSpc>
                          <a:spcPct val="100000"/>
                        </a:lnSpc>
                        <a:spcBef>
                          <a:spcPts val="800"/>
                        </a:spcBef>
                      </a:pPr>
                      <a:r>
                        <a:rPr sz="1600" b="1" spc="-5" dirty="0">
                          <a:latin typeface="Arial"/>
                          <a:cs typeface="Arial"/>
                        </a:rPr>
                        <a:t>Stationnaire</a:t>
                      </a:r>
                      <a:endParaRPr sz="1600">
                        <a:latin typeface="Arial"/>
                        <a:cs typeface="Arial"/>
                      </a:endParaRPr>
                    </a:p>
                  </a:txBody>
                  <a:tcPr marL="0" marR="0" marT="101600" marB="0">
                    <a:lnL w="28575">
                      <a:solidFill>
                        <a:srgbClr val="229494"/>
                      </a:solidFill>
                      <a:prstDash val="solid"/>
                    </a:lnL>
                    <a:lnT w="28575">
                      <a:solidFill>
                        <a:srgbClr val="229494"/>
                      </a:solidFill>
                      <a:prstDash val="solid"/>
                    </a:lnT>
                    <a:solidFill>
                      <a:srgbClr val="F1F1F1"/>
                    </a:solidFill>
                  </a:tcPr>
                </a:tc>
                <a:tc>
                  <a:txBody>
                    <a:bodyPr/>
                    <a:lstStyle/>
                    <a:p>
                      <a:pPr marR="152400" algn="ctr">
                        <a:lnSpc>
                          <a:spcPct val="100000"/>
                        </a:lnSpc>
                        <a:spcBef>
                          <a:spcPts val="800"/>
                        </a:spcBef>
                      </a:pPr>
                      <a:r>
                        <a:rPr sz="1600" b="1" spc="-10" dirty="0">
                          <a:latin typeface="Arial"/>
                          <a:cs typeface="Arial"/>
                        </a:rPr>
                        <a:t>Amélioré</a:t>
                      </a:r>
                      <a:endParaRPr sz="1600">
                        <a:latin typeface="Arial"/>
                        <a:cs typeface="Arial"/>
                      </a:endParaRPr>
                    </a:p>
                  </a:txBody>
                  <a:tcPr marL="0" marR="0" marT="101600" marB="0">
                    <a:lnT w="28575">
                      <a:solidFill>
                        <a:srgbClr val="229494"/>
                      </a:solidFill>
                      <a:prstDash val="solid"/>
                    </a:lnT>
                    <a:solidFill>
                      <a:srgbClr val="F1F1F1"/>
                    </a:solidFill>
                  </a:tcPr>
                </a:tc>
                <a:tc>
                  <a:txBody>
                    <a:bodyPr/>
                    <a:lstStyle/>
                    <a:p>
                      <a:pPr marR="264160" algn="ctr">
                        <a:lnSpc>
                          <a:spcPct val="100000"/>
                        </a:lnSpc>
                        <a:spcBef>
                          <a:spcPts val="800"/>
                        </a:spcBef>
                      </a:pPr>
                      <a:r>
                        <a:rPr sz="1600" b="1" spc="-5" dirty="0">
                          <a:latin typeface="Arial"/>
                          <a:cs typeface="Arial"/>
                        </a:rPr>
                        <a:t>Guéri</a:t>
                      </a:r>
                      <a:endParaRPr sz="1600">
                        <a:latin typeface="Arial"/>
                        <a:cs typeface="Arial"/>
                      </a:endParaRPr>
                    </a:p>
                  </a:txBody>
                  <a:tcPr marL="0" marR="0" marT="101600" marB="0">
                    <a:lnR w="28575">
                      <a:solidFill>
                        <a:srgbClr val="229494"/>
                      </a:solidFill>
                      <a:prstDash val="solid"/>
                    </a:lnR>
                    <a:lnT w="28575">
                      <a:solidFill>
                        <a:srgbClr val="229494"/>
                      </a:solidFill>
                      <a:prstDash val="solid"/>
                    </a:lnT>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L="31750" algn="ctr">
                        <a:lnSpc>
                          <a:spcPct val="100000"/>
                        </a:lnSpc>
                        <a:spcBef>
                          <a:spcPts val="800"/>
                        </a:spcBef>
                      </a:pPr>
                      <a:r>
                        <a:rPr sz="1600" b="1" spc="-30" dirty="0">
                          <a:latin typeface="Arial"/>
                          <a:cs typeface="Arial"/>
                        </a:rPr>
                        <a:t>Total</a:t>
                      </a:r>
                      <a:endParaRPr sz="1600">
                        <a:latin typeface="Arial"/>
                        <a:cs typeface="Arial"/>
                      </a:endParaRPr>
                    </a:p>
                  </a:txBody>
                  <a:tcPr marL="0" marR="0" marT="101600" marB="0">
                    <a:lnL w="28575">
                      <a:solidFill>
                        <a:srgbClr val="229494"/>
                      </a:solidFill>
                      <a:prstDash val="solid"/>
                    </a:lnL>
                    <a:lnR w="28575">
                      <a:solidFill>
                        <a:srgbClr val="229494"/>
                      </a:solidFill>
                      <a:prstDash val="solid"/>
                    </a:lnR>
                    <a:lnT w="28575">
                      <a:solidFill>
                        <a:srgbClr val="229494"/>
                      </a:solidFill>
                      <a:prstDash val="solid"/>
                    </a:lnT>
                    <a:solidFill>
                      <a:srgbClr val="F1F1F1"/>
                    </a:solidFill>
                  </a:tcPr>
                </a:tc>
                <a:extLst>
                  <a:ext uri="{0D108BD9-81ED-4DB2-BD59-A6C34878D82A}">
                    <a16:rowId xmlns:a16="http://schemas.microsoft.com/office/drawing/2014/main" val="10001"/>
                  </a:ext>
                </a:extLst>
              </a:tr>
              <a:tr h="375539">
                <a:tc>
                  <a:txBody>
                    <a:bodyPr/>
                    <a:lstStyle/>
                    <a:p>
                      <a:pPr marR="2540" algn="ctr">
                        <a:lnSpc>
                          <a:spcPct val="100000"/>
                        </a:lnSpc>
                        <a:spcBef>
                          <a:spcPts val="430"/>
                        </a:spcBef>
                      </a:pPr>
                      <a:r>
                        <a:rPr sz="1600" b="1" spc="-10" dirty="0">
                          <a:latin typeface="Arial"/>
                          <a:cs typeface="Arial"/>
                        </a:rPr>
                        <a:t>T1</a:t>
                      </a:r>
                      <a:endParaRPr sz="1600">
                        <a:latin typeface="Arial"/>
                        <a:cs typeface="Arial"/>
                      </a:endParaRPr>
                    </a:p>
                  </a:txBody>
                  <a:tcPr marL="0" marR="0" marT="54610" marB="0">
                    <a:lnL w="28575">
                      <a:solidFill>
                        <a:srgbClr val="229494"/>
                      </a:solidFill>
                      <a:prstDash val="solid"/>
                    </a:lnL>
                    <a:lnR w="28575">
                      <a:solidFill>
                        <a:srgbClr val="229494"/>
                      </a:solidFill>
                      <a:prstDash val="solid"/>
                    </a:lnR>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R="120650" algn="ctr">
                        <a:lnSpc>
                          <a:spcPct val="100000"/>
                        </a:lnSpc>
                        <a:spcBef>
                          <a:spcPts val="430"/>
                        </a:spcBef>
                      </a:pPr>
                      <a:r>
                        <a:rPr sz="1600" spc="-5" dirty="0">
                          <a:latin typeface="Arial"/>
                          <a:cs typeface="Arial"/>
                        </a:rPr>
                        <a:t>15</a:t>
                      </a:r>
                      <a:endParaRPr sz="1600">
                        <a:latin typeface="Arial"/>
                        <a:cs typeface="Arial"/>
                      </a:endParaRPr>
                    </a:p>
                  </a:txBody>
                  <a:tcPr marL="0" marR="0" marT="54610" marB="0">
                    <a:lnL w="28575">
                      <a:solidFill>
                        <a:srgbClr val="229494"/>
                      </a:solidFill>
                      <a:prstDash val="solid"/>
                    </a:lnL>
                    <a:solidFill>
                      <a:srgbClr val="F1F1F1"/>
                    </a:solidFill>
                  </a:tcPr>
                </a:tc>
                <a:tc>
                  <a:txBody>
                    <a:bodyPr/>
                    <a:lstStyle/>
                    <a:p>
                      <a:pPr marR="151130" algn="ctr">
                        <a:lnSpc>
                          <a:spcPct val="100000"/>
                        </a:lnSpc>
                        <a:spcBef>
                          <a:spcPts val="430"/>
                        </a:spcBef>
                      </a:pPr>
                      <a:r>
                        <a:rPr sz="1600" spc="-5" dirty="0">
                          <a:latin typeface="Arial"/>
                          <a:cs typeface="Arial"/>
                        </a:rPr>
                        <a:t>70</a:t>
                      </a:r>
                      <a:endParaRPr sz="1600">
                        <a:latin typeface="Arial"/>
                        <a:cs typeface="Arial"/>
                      </a:endParaRPr>
                    </a:p>
                  </a:txBody>
                  <a:tcPr marL="0" marR="0" marT="54610" marB="0">
                    <a:solidFill>
                      <a:srgbClr val="F1F1F1"/>
                    </a:solidFill>
                  </a:tcPr>
                </a:tc>
                <a:tc>
                  <a:txBody>
                    <a:bodyPr/>
                    <a:lstStyle/>
                    <a:p>
                      <a:pPr marR="262890" algn="ctr">
                        <a:lnSpc>
                          <a:spcPct val="100000"/>
                        </a:lnSpc>
                        <a:spcBef>
                          <a:spcPts val="430"/>
                        </a:spcBef>
                      </a:pPr>
                      <a:r>
                        <a:rPr sz="1600" spc="-5" dirty="0">
                          <a:latin typeface="Arial"/>
                          <a:cs typeface="Arial"/>
                        </a:rPr>
                        <a:t>35</a:t>
                      </a:r>
                      <a:endParaRPr sz="1600">
                        <a:latin typeface="Arial"/>
                        <a:cs typeface="Arial"/>
                      </a:endParaRPr>
                    </a:p>
                  </a:txBody>
                  <a:tcPr marL="0" marR="0" marT="54610" marB="0">
                    <a:lnR w="28575">
                      <a:solidFill>
                        <a:srgbClr val="229494"/>
                      </a:solidFill>
                      <a:prstDash val="solid"/>
                    </a:lnR>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L="34290" algn="ctr">
                        <a:lnSpc>
                          <a:spcPct val="100000"/>
                        </a:lnSpc>
                        <a:spcBef>
                          <a:spcPts val="430"/>
                        </a:spcBef>
                      </a:pPr>
                      <a:r>
                        <a:rPr sz="1600" spc="-5" dirty="0">
                          <a:latin typeface="Arial"/>
                          <a:cs typeface="Arial"/>
                        </a:rPr>
                        <a:t>120</a:t>
                      </a:r>
                      <a:endParaRPr sz="1600">
                        <a:latin typeface="Arial"/>
                        <a:cs typeface="Arial"/>
                      </a:endParaRPr>
                    </a:p>
                  </a:txBody>
                  <a:tcPr marL="0" marR="0" marT="54610" marB="0">
                    <a:lnL w="28575">
                      <a:solidFill>
                        <a:srgbClr val="229494"/>
                      </a:solidFill>
                      <a:prstDash val="solid"/>
                    </a:lnL>
                    <a:lnR w="28575">
                      <a:solidFill>
                        <a:srgbClr val="229494"/>
                      </a:solidFill>
                      <a:prstDash val="solid"/>
                    </a:lnR>
                    <a:solidFill>
                      <a:srgbClr val="F1F1F1"/>
                    </a:solidFill>
                  </a:tcPr>
                </a:tc>
                <a:extLst>
                  <a:ext uri="{0D108BD9-81ED-4DB2-BD59-A6C34878D82A}">
                    <a16:rowId xmlns:a16="http://schemas.microsoft.com/office/drawing/2014/main" val="10002"/>
                  </a:ext>
                </a:extLst>
              </a:tr>
              <a:tr h="425805">
                <a:tc>
                  <a:txBody>
                    <a:bodyPr/>
                    <a:lstStyle/>
                    <a:p>
                      <a:pPr marR="2540" algn="ctr">
                        <a:lnSpc>
                          <a:spcPct val="100000"/>
                        </a:lnSpc>
                        <a:spcBef>
                          <a:spcPts val="430"/>
                        </a:spcBef>
                      </a:pPr>
                      <a:r>
                        <a:rPr sz="1600" b="1" spc="-10" dirty="0">
                          <a:latin typeface="Arial"/>
                          <a:cs typeface="Arial"/>
                        </a:rPr>
                        <a:t>T2</a:t>
                      </a:r>
                      <a:endParaRPr sz="1600">
                        <a:latin typeface="Arial"/>
                        <a:cs typeface="Arial"/>
                      </a:endParaRPr>
                    </a:p>
                  </a:txBody>
                  <a:tcPr marL="0" marR="0" marT="54610" marB="0">
                    <a:lnL w="28575">
                      <a:solidFill>
                        <a:srgbClr val="229494"/>
                      </a:solidFill>
                      <a:prstDash val="solid"/>
                    </a:lnL>
                    <a:lnR w="28575">
                      <a:solidFill>
                        <a:srgbClr val="229494"/>
                      </a:solidFill>
                      <a:prstDash val="solid"/>
                    </a:lnR>
                    <a:lnB w="28575">
                      <a:solidFill>
                        <a:srgbClr val="229494"/>
                      </a:solidFill>
                      <a:prstDash val="solid"/>
                    </a:lnB>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R="120650" algn="ctr">
                        <a:lnSpc>
                          <a:spcPct val="100000"/>
                        </a:lnSpc>
                        <a:spcBef>
                          <a:spcPts val="430"/>
                        </a:spcBef>
                      </a:pPr>
                      <a:r>
                        <a:rPr sz="1600" spc="-5" dirty="0">
                          <a:latin typeface="Arial"/>
                          <a:cs typeface="Arial"/>
                        </a:rPr>
                        <a:t>25</a:t>
                      </a:r>
                      <a:endParaRPr sz="1600">
                        <a:latin typeface="Arial"/>
                        <a:cs typeface="Arial"/>
                      </a:endParaRPr>
                    </a:p>
                  </a:txBody>
                  <a:tcPr marL="0" marR="0" marT="54610" marB="0">
                    <a:lnL w="28575">
                      <a:solidFill>
                        <a:srgbClr val="229494"/>
                      </a:solidFill>
                      <a:prstDash val="solid"/>
                    </a:lnL>
                    <a:lnB w="28575">
                      <a:solidFill>
                        <a:srgbClr val="229494"/>
                      </a:solidFill>
                      <a:prstDash val="solid"/>
                    </a:lnB>
                    <a:solidFill>
                      <a:srgbClr val="F1F1F1"/>
                    </a:solidFill>
                  </a:tcPr>
                </a:tc>
                <a:tc>
                  <a:txBody>
                    <a:bodyPr/>
                    <a:lstStyle/>
                    <a:p>
                      <a:pPr marR="151130" algn="ctr">
                        <a:lnSpc>
                          <a:spcPct val="100000"/>
                        </a:lnSpc>
                        <a:spcBef>
                          <a:spcPts val="430"/>
                        </a:spcBef>
                      </a:pPr>
                      <a:r>
                        <a:rPr sz="1600" spc="-5" dirty="0">
                          <a:latin typeface="Arial"/>
                          <a:cs typeface="Arial"/>
                        </a:rPr>
                        <a:t>85</a:t>
                      </a:r>
                      <a:endParaRPr sz="1600">
                        <a:latin typeface="Arial"/>
                        <a:cs typeface="Arial"/>
                      </a:endParaRPr>
                    </a:p>
                  </a:txBody>
                  <a:tcPr marL="0" marR="0" marT="54610" marB="0">
                    <a:lnB w="28575">
                      <a:solidFill>
                        <a:srgbClr val="229494"/>
                      </a:solidFill>
                      <a:prstDash val="solid"/>
                    </a:lnB>
                    <a:solidFill>
                      <a:srgbClr val="F1F1F1"/>
                    </a:solidFill>
                  </a:tcPr>
                </a:tc>
                <a:tc>
                  <a:txBody>
                    <a:bodyPr/>
                    <a:lstStyle/>
                    <a:p>
                      <a:pPr marR="262890" algn="ctr">
                        <a:lnSpc>
                          <a:spcPct val="100000"/>
                        </a:lnSpc>
                        <a:spcBef>
                          <a:spcPts val="430"/>
                        </a:spcBef>
                      </a:pPr>
                      <a:r>
                        <a:rPr sz="1600" spc="-5" dirty="0">
                          <a:latin typeface="Arial"/>
                          <a:cs typeface="Arial"/>
                        </a:rPr>
                        <a:t>20</a:t>
                      </a:r>
                      <a:endParaRPr sz="1600">
                        <a:latin typeface="Arial"/>
                        <a:cs typeface="Arial"/>
                      </a:endParaRPr>
                    </a:p>
                  </a:txBody>
                  <a:tcPr marL="0" marR="0" marT="54610" marB="0">
                    <a:lnR w="28575">
                      <a:solidFill>
                        <a:srgbClr val="229494"/>
                      </a:solidFill>
                      <a:prstDash val="solid"/>
                    </a:lnR>
                    <a:lnB w="28575">
                      <a:solidFill>
                        <a:srgbClr val="229494"/>
                      </a:solidFill>
                      <a:prstDash val="solid"/>
                    </a:lnB>
                    <a:solidFill>
                      <a:srgbClr val="F1F1F1"/>
                    </a:solidFill>
                  </a:tcPr>
                </a:tc>
                <a:tc>
                  <a:txBody>
                    <a:bodyPr/>
                    <a:lstStyle/>
                    <a:p>
                      <a:pPr>
                        <a:lnSpc>
                          <a:spcPct val="100000"/>
                        </a:lnSpc>
                      </a:pPr>
                      <a:endParaRPr sz="1700">
                        <a:latin typeface="Times New Roman"/>
                        <a:cs typeface="Times New Roman"/>
                      </a:endParaRPr>
                    </a:p>
                  </a:txBody>
                  <a:tcPr marL="0" marR="0" marT="0" marB="0">
                    <a:lnL w="28575">
                      <a:solidFill>
                        <a:srgbClr val="229494"/>
                      </a:solidFill>
                      <a:prstDash val="solid"/>
                    </a:lnL>
                    <a:lnR w="28575">
                      <a:solidFill>
                        <a:srgbClr val="229494"/>
                      </a:solidFill>
                      <a:prstDash val="solid"/>
                    </a:lnR>
                  </a:tcPr>
                </a:tc>
                <a:tc>
                  <a:txBody>
                    <a:bodyPr/>
                    <a:lstStyle/>
                    <a:p>
                      <a:pPr marL="34290" algn="ctr">
                        <a:lnSpc>
                          <a:spcPct val="100000"/>
                        </a:lnSpc>
                        <a:spcBef>
                          <a:spcPts val="430"/>
                        </a:spcBef>
                      </a:pPr>
                      <a:r>
                        <a:rPr sz="1600" spc="-5" dirty="0">
                          <a:latin typeface="Arial"/>
                          <a:cs typeface="Arial"/>
                        </a:rPr>
                        <a:t>130</a:t>
                      </a:r>
                      <a:endParaRPr sz="1600">
                        <a:latin typeface="Arial"/>
                        <a:cs typeface="Arial"/>
                      </a:endParaRPr>
                    </a:p>
                  </a:txBody>
                  <a:tcPr marL="0" marR="0" marT="54610" marB="0">
                    <a:lnL w="28575">
                      <a:solidFill>
                        <a:srgbClr val="229494"/>
                      </a:solidFill>
                      <a:prstDash val="solid"/>
                    </a:lnL>
                    <a:lnR w="28575">
                      <a:solidFill>
                        <a:srgbClr val="229494"/>
                      </a:solidFill>
                      <a:prstDash val="solid"/>
                    </a:lnR>
                    <a:lnB w="28575">
                      <a:solidFill>
                        <a:srgbClr val="229494"/>
                      </a:solidFill>
                      <a:prstDash val="solid"/>
                    </a:lnB>
                    <a:solidFill>
                      <a:srgbClr val="F1F1F1"/>
                    </a:solidFill>
                  </a:tcPr>
                </a:tc>
                <a:extLst>
                  <a:ext uri="{0D108BD9-81ED-4DB2-BD59-A6C34878D82A}">
                    <a16:rowId xmlns:a16="http://schemas.microsoft.com/office/drawing/2014/main" val="10003"/>
                  </a:ext>
                </a:extLst>
              </a:tr>
            </a:tbl>
          </a:graphicData>
        </a:graphic>
      </p:graphicFrame>
      <p:sp>
        <p:nvSpPr>
          <p:cNvPr id="5" name="object 5"/>
          <p:cNvSpPr txBox="1">
            <a:spLocks noGrp="1"/>
          </p:cNvSpPr>
          <p:nvPr>
            <p:ph type="title"/>
          </p:nvPr>
        </p:nvSpPr>
        <p:spPr>
          <a:xfrm>
            <a:off x="2380895" y="1294003"/>
            <a:ext cx="7496175" cy="574040"/>
          </a:xfrm>
          <a:prstGeom prst="rect">
            <a:avLst/>
          </a:prstGeom>
        </p:spPr>
        <p:txBody>
          <a:bodyPr vert="horz" wrap="square" lIns="0" tIns="12700" rIns="0" bIns="0" rtlCol="0" anchor="ctr">
            <a:spAutoFit/>
          </a:bodyPr>
          <a:lstStyle/>
          <a:p>
            <a:pPr marL="12700" marR="5080">
              <a:lnSpc>
                <a:spcPct val="100000"/>
              </a:lnSpc>
              <a:spcBef>
                <a:spcPts val="100"/>
              </a:spcBef>
            </a:pPr>
            <a:r>
              <a:rPr sz="1800" spc="-5" dirty="0">
                <a:solidFill>
                  <a:srgbClr val="000000"/>
                </a:solidFill>
              </a:rPr>
              <a:t>En vue de comparer deux traitements </a:t>
            </a:r>
            <a:r>
              <a:rPr sz="1800" spc="5" dirty="0">
                <a:solidFill>
                  <a:srgbClr val="000000"/>
                </a:solidFill>
              </a:rPr>
              <a:t>T1 </a:t>
            </a:r>
            <a:r>
              <a:rPr sz="1800" dirty="0">
                <a:solidFill>
                  <a:srgbClr val="000000"/>
                </a:solidFill>
              </a:rPr>
              <a:t>et T2, </a:t>
            </a:r>
            <a:r>
              <a:rPr sz="1800" spc="-5" dirty="0">
                <a:solidFill>
                  <a:srgbClr val="000000"/>
                </a:solidFill>
              </a:rPr>
              <a:t>250 patients sont répartis  entre ces 2 traitements par </a:t>
            </a:r>
            <a:r>
              <a:rPr sz="1800" spc="-35" dirty="0">
                <a:solidFill>
                  <a:srgbClr val="000000"/>
                </a:solidFill>
              </a:rPr>
              <a:t>T.A.S. </a:t>
            </a:r>
            <a:r>
              <a:rPr sz="1800" spc="-5" dirty="0">
                <a:solidFill>
                  <a:srgbClr val="000000"/>
                </a:solidFill>
              </a:rPr>
              <a:t>Quel </a:t>
            </a:r>
            <a:r>
              <a:rPr sz="1800" dirty="0">
                <a:solidFill>
                  <a:srgbClr val="000000"/>
                </a:solidFill>
              </a:rPr>
              <a:t>est </a:t>
            </a:r>
            <a:r>
              <a:rPr sz="1800" spc="-5" dirty="0">
                <a:solidFill>
                  <a:srgbClr val="000000"/>
                </a:solidFill>
              </a:rPr>
              <a:t>le meilleur traitement</a:t>
            </a:r>
            <a:r>
              <a:rPr sz="1800" spc="80" dirty="0">
                <a:solidFill>
                  <a:srgbClr val="000000"/>
                </a:solidFill>
              </a:rPr>
              <a:t> </a:t>
            </a:r>
            <a:r>
              <a:rPr sz="1800" spc="-5" dirty="0">
                <a:solidFill>
                  <a:srgbClr val="000000"/>
                </a:solidFill>
              </a:rPr>
              <a:t>?</a:t>
            </a:r>
            <a:endParaRPr sz="1800"/>
          </a:p>
        </p:txBody>
      </p:sp>
      <p:sp>
        <p:nvSpPr>
          <p:cNvPr id="8" name="object 8"/>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9" name="object 9"/>
          <p:cNvSpPr txBox="1"/>
          <p:nvPr/>
        </p:nvSpPr>
        <p:spPr>
          <a:xfrm>
            <a:off x="2071218" y="3528187"/>
            <a:ext cx="7807959" cy="2220595"/>
          </a:xfrm>
          <a:prstGeom prst="rect">
            <a:avLst/>
          </a:prstGeom>
        </p:spPr>
        <p:txBody>
          <a:bodyPr vert="horz" wrap="square" lIns="0" tIns="12700" rIns="0" bIns="0" rtlCol="0">
            <a:spAutoFit/>
          </a:bodyPr>
          <a:lstStyle/>
          <a:p>
            <a:pPr marL="355600" indent="-342900">
              <a:spcBef>
                <a:spcPts val="100"/>
              </a:spcBef>
              <a:buAutoNum type="alphaUcParenR"/>
              <a:tabLst>
                <a:tab pos="355600" algn="l"/>
              </a:tabLst>
            </a:pPr>
            <a:r>
              <a:rPr spc="-5" dirty="0">
                <a:latin typeface="Arial"/>
                <a:cs typeface="Arial"/>
              </a:rPr>
              <a:t>Le </a:t>
            </a:r>
            <a:r>
              <a:rPr dirty="0">
                <a:latin typeface="Arial"/>
                <a:cs typeface="Arial"/>
              </a:rPr>
              <a:t>test </a:t>
            </a:r>
            <a:r>
              <a:rPr spc="-5" dirty="0">
                <a:latin typeface="Arial"/>
                <a:cs typeface="Arial"/>
              </a:rPr>
              <a:t>à </a:t>
            </a:r>
            <a:r>
              <a:rPr spc="-10" dirty="0">
                <a:latin typeface="Arial"/>
                <a:cs typeface="Arial"/>
              </a:rPr>
              <a:t>effectuer </a:t>
            </a:r>
            <a:r>
              <a:rPr dirty="0">
                <a:latin typeface="Arial"/>
                <a:cs typeface="Arial"/>
              </a:rPr>
              <a:t>est </a:t>
            </a:r>
            <a:r>
              <a:rPr spc="-5" dirty="0">
                <a:latin typeface="Arial"/>
                <a:cs typeface="Arial"/>
              </a:rPr>
              <a:t>un </a:t>
            </a:r>
            <a:r>
              <a:rPr dirty="0">
                <a:latin typeface="Arial"/>
                <a:cs typeface="Arial"/>
              </a:rPr>
              <a:t>test </a:t>
            </a:r>
            <a:r>
              <a:rPr spc="-5" dirty="0">
                <a:latin typeface="Arial"/>
                <a:cs typeface="Arial"/>
              </a:rPr>
              <a:t>du</a:t>
            </a:r>
            <a:r>
              <a:rPr spc="20" dirty="0">
                <a:latin typeface="Arial"/>
                <a:cs typeface="Arial"/>
              </a:rPr>
              <a:t> </a:t>
            </a:r>
            <a:r>
              <a:rPr b="1" i="1" dirty="0">
                <a:latin typeface="Symbol"/>
                <a:cs typeface="Symbol"/>
              </a:rPr>
              <a:t></a:t>
            </a:r>
            <a:r>
              <a:rPr sz="1600" b="1" dirty="0">
                <a:latin typeface="Arial"/>
                <a:cs typeface="Arial"/>
              </a:rPr>
              <a:t>2</a:t>
            </a:r>
            <a:endParaRPr sz="1600" dirty="0">
              <a:latin typeface="Arial"/>
              <a:cs typeface="Arial"/>
            </a:endParaRPr>
          </a:p>
          <a:p>
            <a:pPr marL="355600" indent="-342900">
              <a:buAutoNum type="alphaUcParenR"/>
              <a:tabLst>
                <a:tab pos="355600" algn="l"/>
              </a:tabLst>
            </a:pPr>
            <a:r>
              <a:rPr spc="-5" dirty="0">
                <a:latin typeface="Arial"/>
                <a:cs typeface="Arial"/>
              </a:rPr>
              <a:t>Le </a:t>
            </a:r>
            <a:r>
              <a:rPr dirty="0">
                <a:latin typeface="Arial"/>
                <a:cs typeface="Arial"/>
              </a:rPr>
              <a:t>test </a:t>
            </a:r>
            <a:r>
              <a:rPr spc="-5" dirty="0">
                <a:latin typeface="Arial"/>
                <a:cs typeface="Arial"/>
              </a:rPr>
              <a:t>à </a:t>
            </a:r>
            <a:r>
              <a:rPr spc="-10" dirty="0">
                <a:latin typeface="Arial"/>
                <a:cs typeface="Arial"/>
              </a:rPr>
              <a:t>effectuer </a:t>
            </a:r>
            <a:r>
              <a:rPr dirty="0">
                <a:latin typeface="Arial"/>
                <a:cs typeface="Arial"/>
              </a:rPr>
              <a:t>est </a:t>
            </a:r>
            <a:r>
              <a:rPr spc="-5" dirty="0">
                <a:latin typeface="Arial"/>
                <a:cs typeface="Arial"/>
              </a:rPr>
              <a:t>un </a:t>
            </a:r>
            <a:r>
              <a:rPr dirty="0">
                <a:latin typeface="Arial"/>
                <a:cs typeface="Arial"/>
              </a:rPr>
              <a:t>test </a:t>
            </a:r>
            <a:r>
              <a:rPr spc="-5" dirty="0">
                <a:latin typeface="Arial"/>
                <a:cs typeface="Arial"/>
              </a:rPr>
              <a:t>de</a:t>
            </a:r>
            <a:r>
              <a:rPr spc="20" dirty="0">
                <a:latin typeface="Arial"/>
                <a:cs typeface="Arial"/>
              </a:rPr>
              <a:t> </a:t>
            </a:r>
            <a:r>
              <a:rPr spc="-5" dirty="0">
                <a:latin typeface="Arial"/>
                <a:cs typeface="Arial"/>
              </a:rPr>
              <a:t>corrélation</a:t>
            </a:r>
            <a:endParaRPr dirty="0">
              <a:latin typeface="Arial"/>
              <a:cs typeface="Arial"/>
            </a:endParaRPr>
          </a:p>
          <a:p>
            <a:pPr marL="12700" marR="5080">
              <a:buAutoNum type="alphaUcParenR"/>
              <a:tabLst>
                <a:tab pos="346710" algn="l"/>
              </a:tabLst>
            </a:pPr>
            <a:r>
              <a:rPr spc="-5" dirty="0">
                <a:latin typeface="Arial"/>
                <a:cs typeface="Arial"/>
              </a:rPr>
              <a:t>L'hypothèse nulle </a:t>
            </a:r>
            <a:r>
              <a:rPr dirty="0">
                <a:latin typeface="Arial"/>
                <a:cs typeface="Arial"/>
              </a:rPr>
              <a:t>testée est </a:t>
            </a:r>
            <a:r>
              <a:rPr spc="-5" dirty="0">
                <a:latin typeface="Arial"/>
                <a:cs typeface="Arial"/>
              </a:rPr>
              <a:t>que </a:t>
            </a:r>
            <a:r>
              <a:rPr dirty="0">
                <a:latin typeface="Arial"/>
                <a:cs typeface="Arial"/>
              </a:rPr>
              <a:t>les </a:t>
            </a:r>
            <a:r>
              <a:rPr spc="-5" dirty="0">
                <a:latin typeface="Arial"/>
                <a:cs typeface="Arial"/>
              </a:rPr>
              <a:t>nombres de patients stationnaires,  améliorés, guéris sont identiques avec les 2</a:t>
            </a:r>
            <a:r>
              <a:rPr spc="100" dirty="0">
                <a:latin typeface="Arial"/>
                <a:cs typeface="Arial"/>
              </a:rPr>
              <a:t> </a:t>
            </a:r>
            <a:r>
              <a:rPr spc="-5" dirty="0">
                <a:latin typeface="Arial"/>
                <a:cs typeface="Arial"/>
              </a:rPr>
              <a:t>traitements</a:t>
            </a:r>
            <a:endParaRPr dirty="0">
              <a:latin typeface="Arial"/>
              <a:cs typeface="Arial"/>
            </a:endParaRPr>
          </a:p>
          <a:p>
            <a:pPr marL="12700" marR="5080">
              <a:buAutoNum type="alphaUcParenR"/>
              <a:tabLst>
                <a:tab pos="346710" algn="l"/>
              </a:tabLst>
            </a:pPr>
            <a:r>
              <a:rPr spc="-5" dirty="0">
                <a:latin typeface="Arial"/>
                <a:cs typeface="Arial"/>
              </a:rPr>
              <a:t>L'hypothèse nulle </a:t>
            </a:r>
            <a:r>
              <a:rPr dirty="0">
                <a:latin typeface="Arial"/>
                <a:cs typeface="Arial"/>
              </a:rPr>
              <a:t>testée est </a:t>
            </a:r>
            <a:r>
              <a:rPr spc="-5" dirty="0">
                <a:latin typeface="Arial"/>
                <a:cs typeface="Arial"/>
              </a:rPr>
              <a:t>que </a:t>
            </a:r>
            <a:r>
              <a:rPr dirty="0">
                <a:latin typeface="Arial"/>
                <a:cs typeface="Arial"/>
              </a:rPr>
              <a:t>les </a:t>
            </a:r>
            <a:r>
              <a:rPr spc="-5" dirty="0">
                <a:latin typeface="Arial"/>
                <a:cs typeface="Arial"/>
              </a:rPr>
              <a:t>nombres de patients stationnaires,  améliorés, guéris sont </a:t>
            </a:r>
            <a:r>
              <a:rPr spc="-10" dirty="0">
                <a:latin typeface="Arial"/>
                <a:cs typeface="Arial"/>
              </a:rPr>
              <a:t>différents </a:t>
            </a:r>
            <a:r>
              <a:rPr spc="-5" dirty="0">
                <a:latin typeface="Arial"/>
                <a:cs typeface="Arial"/>
              </a:rPr>
              <a:t>avec les 2</a:t>
            </a:r>
            <a:r>
              <a:rPr spc="100" dirty="0">
                <a:latin typeface="Arial"/>
                <a:cs typeface="Arial"/>
              </a:rPr>
              <a:t> </a:t>
            </a:r>
            <a:r>
              <a:rPr spc="-5" dirty="0">
                <a:latin typeface="Arial"/>
                <a:cs typeface="Arial"/>
              </a:rPr>
              <a:t>traitements</a:t>
            </a:r>
            <a:endParaRPr dirty="0">
              <a:latin typeface="Arial"/>
              <a:cs typeface="Arial"/>
            </a:endParaRPr>
          </a:p>
          <a:p>
            <a:pPr marL="12700" marR="5080">
              <a:buAutoNum type="alphaUcParenR"/>
              <a:tabLst>
                <a:tab pos="379730" algn="l"/>
                <a:tab pos="380365" algn="l"/>
                <a:tab pos="720725" algn="l"/>
                <a:tab pos="1036319" algn="l"/>
                <a:tab pos="1545590" algn="l"/>
                <a:tab pos="2711450" algn="l"/>
                <a:tab pos="3660140" algn="l"/>
                <a:tab pos="4103370" algn="l"/>
                <a:tab pos="5309235" algn="l"/>
                <a:tab pos="5865495" algn="l"/>
                <a:tab pos="6715759" algn="l"/>
                <a:tab pos="7235825" algn="l"/>
                <a:tab pos="7666990" algn="l"/>
              </a:tabLst>
            </a:pPr>
            <a:r>
              <a:rPr spc="-10" dirty="0">
                <a:latin typeface="Arial"/>
                <a:cs typeface="Arial"/>
              </a:rPr>
              <a:t>S</a:t>
            </a:r>
            <a:r>
              <a:rPr spc="-5" dirty="0">
                <a:latin typeface="Arial"/>
                <a:cs typeface="Arial"/>
              </a:rPr>
              <a:t>i</a:t>
            </a:r>
            <a:r>
              <a:rPr dirty="0">
                <a:latin typeface="Arial"/>
                <a:cs typeface="Arial"/>
              </a:rPr>
              <a:t>	</a:t>
            </a:r>
            <a:r>
              <a:rPr spc="-10" dirty="0">
                <a:latin typeface="Arial"/>
                <a:cs typeface="Arial"/>
              </a:rPr>
              <a:t>l</a:t>
            </a:r>
            <a:r>
              <a:rPr spc="-5" dirty="0">
                <a:latin typeface="Arial"/>
                <a:cs typeface="Arial"/>
              </a:rPr>
              <a:t>e</a:t>
            </a:r>
            <a:r>
              <a:rPr dirty="0">
                <a:latin typeface="Arial"/>
                <a:cs typeface="Arial"/>
              </a:rPr>
              <a:t>	test	statisti</a:t>
            </a:r>
            <a:r>
              <a:rPr spc="-10" dirty="0">
                <a:latin typeface="Arial"/>
                <a:cs typeface="Arial"/>
              </a:rPr>
              <a:t>q</a:t>
            </a:r>
            <a:r>
              <a:rPr spc="-5" dirty="0">
                <a:latin typeface="Arial"/>
                <a:cs typeface="Arial"/>
              </a:rPr>
              <a:t>ue</a:t>
            </a:r>
            <a:r>
              <a:rPr dirty="0">
                <a:latin typeface="Arial"/>
                <a:cs typeface="Arial"/>
              </a:rPr>
              <a:t>	e</a:t>
            </a:r>
            <a:r>
              <a:rPr spc="-40" dirty="0">
                <a:latin typeface="Arial"/>
                <a:cs typeface="Arial"/>
              </a:rPr>
              <a:t>f</a:t>
            </a:r>
            <a:r>
              <a:rPr dirty="0">
                <a:latin typeface="Arial"/>
                <a:cs typeface="Arial"/>
              </a:rPr>
              <a:t>f</a:t>
            </a:r>
            <a:r>
              <a:rPr spc="5" dirty="0">
                <a:latin typeface="Arial"/>
                <a:cs typeface="Arial"/>
              </a:rPr>
              <a:t>e</a:t>
            </a:r>
            <a:r>
              <a:rPr dirty="0">
                <a:latin typeface="Arial"/>
                <a:cs typeface="Arial"/>
              </a:rPr>
              <a:t>ctué	est	</a:t>
            </a:r>
            <a:r>
              <a:rPr spc="-5" dirty="0">
                <a:latin typeface="Arial"/>
                <a:cs typeface="Arial"/>
              </a:rPr>
              <a:t>si</a:t>
            </a:r>
            <a:r>
              <a:rPr spc="-15" dirty="0">
                <a:latin typeface="Arial"/>
                <a:cs typeface="Arial"/>
              </a:rPr>
              <a:t>g</a:t>
            </a:r>
            <a:r>
              <a:rPr dirty="0">
                <a:latin typeface="Arial"/>
                <a:cs typeface="Arial"/>
              </a:rPr>
              <a:t>n</a:t>
            </a:r>
            <a:r>
              <a:rPr spc="-5" dirty="0">
                <a:latin typeface="Arial"/>
                <a:cs typeface="Arial"/>
              </a:rPr>
              <a:t>ific</a:t>
            </a:r>
            <a:r>
              <a:rPr spc="-15" dirty="0">
                <a:latin typeface="Arial"/>
                <a:cs typeface="Arial"/>
              </a:rPr>
              <a:t>a</a:t>
            </a:r>
            <a:r>
              <a:rPr dirty="0">
                <a:latin typeface="Arial"/>
                <a:cs typeface="Arial"/>
              </a:rPr>
              <a:t>tif,	</a:t>
            </a:r>
            <a:r>
              <a:rPr spc="-5" dirty="0">
                <a:latin typeface="Arial"/>
                <a:cs typeface="Arial"/>
              </a:rPr>
              <a:t>ce</a:t>
            </a:r>
            <a:r>
              <a:rPr spc="-15" dirty="0">
                <a:latin typeface="Arial"/>
                <a:cs typeface="Arial"/>
              </a:rPr>
              <a:t>l</a:t>
            </a:r>
            <a:r>
              <a:rPr spc="-5" dirty="0">
                <a:latin typeface="Arial"/>
                <a:cs typeface="Arial"/>
              </a:rPr>
              <a:t>a</a:t>
            </a:r>
            <a:r>
              <a:rPr dirty="0">
                <a:latin typeface="Arial"/>
                <a:cs typeface="Arial"/>
              </a:rPr>
              <a:t>	</a:t>
            </a:r>
            <a:r>
              <a:rPr spc="-5" dirty="0">
                <a:latin typeface="Arial"/>
                <a:cs typeface="Arial"/>
              </a:rPr>
              <a:t>m</a:t>
            </a:r>
            <a:r>
              <a:rPr dirty="0">
                <a:latin typeface="Arial"/>
                <a:cs typeface="Arial"/>
              </a:rPr>
              <a:t>o</a:t>
            </a:r>
            <a:r>
              <a:rPr spc="-5" dirty="0">
                <a:latin typeface="Arial"/>
                <a:cs typeface="Arial"/>
              </a:rPr>
              <a:t>ntre</a:t>
            </a:r>
            <a:r>
              <a:rPr dirty="0">
                <a:latin typeface="Arial"/>
                <a:cs typeface="Arial"/>
              </a:rPr>
              <a:t>	</a:t>
            </a:r>
            <a:r>
              <a:rPr spc="-10" dirty="0">
                <a:latin typeface="Arial"/>
                <a:cs typeface="Arial"/>
              </a:rPr>
              <a:t>qu</a:t>
            </a:r>
            <a:r>
              <a:rPr spc="-5" dirty="0">
                <a:latin typeface="Arial"/>
                <a:cs typeface="Arial"/>
              </a:rPr>
              <a:t>e</a:t>
            </a:r>
            <a:r>
              <a:rPr dirty="0">
                <a:latin typeface="Arial"/>
                <a:cs typeface="Arial"/>
              </a:rPr>
              <a:t>	</a:t>
            </a:r>
            <a:r>
              <a:rPr spc="-5" dirty="0">
                <a:latin typeface="Arial"/>
                <a:cs typeface="Arial"/>
              </a:rPr>
              <a:t>l</a:t>
            </a:r>
            <a:r>
              <a:rPr spc="-15" dirty="0">
                <a:latin typeface="Arial"/>
                <a:cs typeface="Arial"/>
              </a:rPr>
              <a:t>e</a:t>
            </a:r>
            <a:r>
              <a:rPr dirty="0">
                <a:latin typeface="Arial"/>
                <a:cs typeface="Arial"/>
              </a:rPr>
              <a:t>s	</a:t>
            </a:r>
            <a:r>
              <a:rPr spc="-5" dirty="0">
                <a:latin typeface="Arial"/>
                <a:cs typeface="Arial"/>
              </a:rPr>
              <a:t>2  traitements ont globalement des efficacités</a:t>
            </a:r>
            <a:r>
              <a:rPr spc="85" dirty="0">
                <a:latin typeface="Arial"/>
                <a:cs typeface="Arial"/>
              </a:rPr>
              <a:t> </a:t>
            </a:r>
            <a:r>
              <a:rPr spc="-10" dirty="0">
                <a:latin typeface="Arial"/>
                <a:cs typeface="Arial"/>
              </a:rPr>
              <a:t>différentes</a:t>
            </a:r>
            <a:endParaRPr dirty="0">
              <a:latin typeface="Arial"/>
              <a:cs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2</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03120" y="1079754"/>
            <a:ext cx="7762875" cy="1534795"/>
          </a:xfrm>
          <a:prstGeom prst="rect">
            <a:avLst/>
          </a:prstGeom>
        </p:spPr>
        <p:txBody>
          <a:bodyPr vert="horz" wrap="square" lIns="0" tIns="12700" rIns="0" bIns="0" rtlCol="0">
            <a:spAutoFit/>
          </a:bodyPr>
          <a:lstStyle/>
          <a:p>
            <a:pPr marL="355600" marR="5080" indent="-343535" algn="just">
              <a:spcBef>
                <a:spcPts val="100"/>
              </a:spcBef>
            </a:pPr>
            <a:r>
              <a:rPr spc="-15" dirty="0">
                <a:latin typeface="Arial"/>
                <a:cs typeface="Arial"/>
              </a:rPr>
              <a:t>L’entrainement </a:t>
            </a:r>
            <a:r>
              <a:rPr spc="-5" dirty="0">
                <a:latin typeface="Arial"/>
                <a:cs typeface="Arial"/>
              </a:rPr>
              <a:t>sportif intensif </a:t>
            </a:r>
            <a:r>
              <a:rPr dirty="0">
                <a:latin typeface="Arial"/>
                <a:cs typeface="Arial"/>
              </a:rPr>
              <a:t>est </a:t>
            </a:r>
            <a:r>
              <a:rPr spc="-5" dirty="0">
                <a:latin typeface="Arial"/>
                <a:cs typeface="Arial"/>
              </a:rPr>
              <a:t>réputé </a:t>
            </a:r>
            <a:r>
              <a:rPr dirty="0">
                <a:latin typeface="Arial"/>
                <a:cs typeface="Arial"/>
              </a:rPr>
              <a:t>être </a:t>
            </a:r>
            <a:r>
              <a:rPr spc="-5" dirty="0">
                <a:latin typeface="Arial"/>
                <a:cs typeface="Arial"/>
              </a:rPr>
              <a:t>à l’origine de perturbations  hormonales, surtout chez la femme. </a:t>
            </a:r>
            <a:r>
              <a:rPr dirty="0">
                <a:latin typeface="Arial"/>
                <a:cs typeface="Arial"/>
              </a:rPr>
              <a:t>On </a:t>
            </a:r>
            <a:r>
              <a:rPr spc="-5" dirty="0">
                <a:latin typeface="Arial"/>
                <a:cs typeface="Arial"/>
              </a:rPr>
              <a:t>étudie </a:t>
            </a:r>
            <a:r>
              <a:rPr dirty="0">
                <a:latin typeface="Arial"/>
                <a:cs typeface="Arial"/>
              </a:rPr>
              <a:t>ces </a:t>
            </a:r>
            <a:r>
              <a:rPr spc="-5" dirty="0">
                <a:latin typeface="Arial"/>
                <a:cs typeface="Arial"/>
              </a:rPr>
              <a:t>perturbations sur </a:t>
            </a:r>
            <a:r>
              <a:rPr spc="-10" dirty="0">
                <a:latin typeface="Arial"/>
                <a:cs typeface="Arial"/>
              </a:rPr>
              <a:t>le  cycle</a:t>
            </a:r>
            <a:r>
              <a:rPr spc="10" dirty="0">
                <a:latin typeface="Arial"/>
                <a:cs typeface="Arial"/>
              </a:rPr>
              <a:t> </a:t>
            </a:r>
            <a:r>
              <a:rPr spc="-5" dirty="0">
                <a:latin typeface="Arial"/>
                <a:cs typeface="Arial"/>
              </a:rPr>
              <a:t>menstruel.</a:t>
            </a:r>
            <a:endParaRPr>
              <a:latin typeface="Arial"/>
              <a:cs typeface="Arial"/>
            </a:endParaRPr>
          </a:p>
          <a:p>
            <a:pPr marL="12700">
              <a:spcBef>
                <a:spcPts val="1080"/>
              </a:spcBef>
            </a:pPr>
            <a:r>
              <a:rPr spc="-5" dirty="0">
                <a:latin typeface="Arial"/>
                <a:cs typeface="Arial"/>
              </a:rPr>
              <a:t>Soit</a:t>
            </a:r>
            <a:r>
              <a:rPr spc="155" dirty="0">
                <a:latin typeface="Arial"/>
                <a:cs typeface="Arial"/>
              </a:rPr>
              <a:t> </a:t>
            </a:r>
            <a:r>
              <a:rPr dirty="0">
                <a:latin typeface="Arial"/>
                <a:cs typeface="Arial"/>
              </a:rPr>
              <a:t>3</a:t>
            </a:r>
            <a:r>
              <a:rPr spc="155" dirty="0">
                <a:latin typeface="Arial"/>
                <a:cs typeface="Arial"/>
              </a:rPr>
              <a:t> </a:t>
            </a:r>
            <a:r>
              <a:rPr spc="-10" dirty="0">
                <a:latin typeface="Arial"/>
                <a:cs typeface="Arial"/>
              </a:rPr>
              <a:t>groupes</a:t>
            </a:r>
            <a:r>
              <a:rPr spc="170" dirty="0">
                <a:latin typeface="Arial"/>
                <a:cs typeface="Arial"/>
              </a:rPr>
              <a:t> </a:t>
            </a:r>
            <a:r>
              <a:rPr spc="-5" dirty="0">
                <a:latin typeface="Arial"/>
                <a:cs typeface="Arial"/>
              </a:rPr>
              <a:t>de</a:t>
            </a:r>
            <a:r>
              <a:rPr spc="155" dirty="0">
                <a:latin typeface="Arial"/>
                <a:cs typeface="Arial"/>
              </a:rPr>
              <a:t> </a:t>
            </a:r>
            <a:r>
              <a:rPr spc="-5" dirty="0">
                <a:latin typeface="Arial"/>
                <a:cs typeface="Arial"/>
              </a:rPr>
              <a:t>femmes</a:t>
            </a:r>
            <a:r>
              <a:rPr spc="155" dirty="0">
                <a:latin typeface="Arial"/>
                <a:cs typeface="Arial"/>
              </a:rPr>
              <a:t> </a:t>
            </a:r>
            <a:r>
              <a:rPr dirty="0">
                <a:latin typeface="Arial"/>
                <a:cs typeface="Arial"/>
              </a:rPr>
              <a:t>:</a:t>
            </a:r>
            <a:r>
              <a:rPr spc="155" dirty="0">
                <a:latin typeface="Arial"/>
                <a:cs typeface="Arial"/>
              </a:rPr>
              <a:t> </a:t>
            </a:r>
            <a:r>
              <a:rPr dirty="0">
                <a:latin typeface="Arial"/>
                <a:cs typeface="Arial"/>
              </a:rPr>
              <a:t>Gr</a:t>
            </a:r>
            <a:r>
              <a:rPr spc="165" dirty="0">
                <a:latin typeface="Arial"/>
                <a:cs typeface="Arial"/>
              </a:rPr>
              <a:t> </a:t>
            </a:r>
            <a:r>
              <a:rPr dirty="0">
                <a:latin typeface="Arial"/>
                <a:cs typeface="Arial"/>
              </a:rPr>
              <a:t>1</a:t>
            </a:r>
            <a:r>
              <a:rPr spc="150" dirty="0">
                <a:latin typeface="Arial"/>
                <a:cs typeface="Arial"/>
              </a:rPr>
              <a:t> </a:t>
            </a:r>
            <a:r>
              <a:rPr dirty="0">
                <a:latin typeface="Arial"/>
                <a:cs typeface="Arial"/>
              </a:rPr>
              <a:t>=</a:t>
            </a:r>
            <a:r>
              <a:rPr spc="155" dirty="0">
                <a:latin typeface="Arial"/>
                <a:cs typeface="Arial"/>
              </a:rPr>
              <a:t> </a:t>
            </a:r>
            <a:r>
              <a:rPr spc="-5" dirty="0">
                <a:latin typeface="Arial"/>
                <a:cs typeface="Arial"/>
              </a:rPr>
              <a:t>femmes</a:t>
            </a:r>
            <a:r>
              <a:rPr spc="155" dirty="0">
                <a:latin typeface="Arial"/>
                <a:cs typeface="Arial"/>
              </a:rPr>
              <a:t> </a:t>
            </a:r>
            <a:r>
              <a:rPr spc="-10" dirty="0">
                <a:latin typeface="Arial"/>
                <a:cs typeface="Arial"/>
              </a:rPr>
              <a:t>non</a:t>
            </a:r>
            <a:r>
              <a:rPr spc="160" dirty="0">
                <a:latin typeface="Arial"/>
                <a:cs typeface="Arial"/>
              </a:rPr>
              <a:t> </a:t>
            </a:r>
            <a:r>
              <a:rPr spc="-5" dirty="0">
                <a:latin typeface="Arial"/>
                <a:cs typeface="Arial"/>
              </a:rPr>
              <a:t>sportives,</a:t>
            </a:r>
            <a:r>
              <a:rPr spc="160" dirty="0">
                <a:latin typeface="Arial"/>
                <a:cs typeface="Arial"/>
              </a:rPr>
              <a:t> </a:t>
            </a:r>
            <a:r>
              <a:rPr dirty="0">
                <a:latin typeface="Arial"/>
                <a:cs typeface="Arial"/>
              </a:rPr>
              <a:t>Gr</a:t>
            </a:r>
            <a:r>
              <a:rPr spc="150" dirty="0">
                <a:latin typeface="Arial"/>
                <a:cs typeface="Arial"/>
              </a:rPr>
              <a:t> </a:t>
            </a:r>
            <a:r>
              <a:rPr dirty="0">
                <a:latin typeface="Arial"/>
                <a:cs typeface="Arial"/>
              </a:rPr>
              <a:t>2</a:t>
            </a:r>
            <a:r>
              <a:rPr spc="155" dirty="0">
                <a:latin typeface="Arial"/>
                <a:cs typeface="Arial"/>
              </a:rPr>
              <a:t> </a:t>
            </a:r>
            <a:r>
              <a:rPr dirty="0">
                <a:latin typeface="Arial"/>
                <a:cs typeface="Arial"/>
              </a:rPr>
              <a:t>=</a:t>
            </a:r>
            <a:r>
              <a:rPr spc="150" dirty="0">
                <a:latin typeface="Arial"/>
                <a:cs typeface="Arial"/>
              </a:rPr>
              <a:t> </a:t>
            </a:r>
            <a:r>
              <a:rPr spc="-5" dirty="0">
                <a:latin typeface="Arial"/>
                <a:cs typeface="Arial"/>
              </a:rPr>
              <a:t>femmes</a:t>
            </a:r>
            <a:endParaRPr>
              <a:latin typeface="Arial"/>
              <a:cs typeface="Arial"/>
            </a:endParaRPr>
          </a:p>
          <a:p>
            <a:pPr marL="355600"/>
            <a:r>
              <a:rPr spc="-5" dirty="0">
                <a:latin typeface="Arial"/>
                <a:cs typeface="Arial"/>
              </a:rPr>
              <a:t>faisant du jogging </a:t>
            </a:r>
            <a:r>
              <a:rPr spc="-20" dirty="0">
                <a:latin typeface="Arial"/>
                <a:cs typeface="Arial"/>
              </a:rPr>
              <a:t>loisir, </a:t>
            </a:r>
            <a:r>
              <a:rPr dirty="0">
                <a:latin typeface="Arial"/>
                <a:cs typeface="Arial"/>
              </a:rPr>
              <a:t>Gr </a:t>
            </a:r>
            <a:r>
              <a:rPr spc="-5" dirty="0">
                <a:latin typeface="Arial"/>
                <a:cs typeface="Arial"/>
              </a:rPr>
              <a:t>3 </a:t>
            </a:r>
            <a:r>
              <a:rPr dirty="0">
                <a:latin typeface="Arial"/>
                <a:cs typeface="Arial"/>
              </a:rPr>
              <a:t>= femmes </a:t>
            </a:r>
            <a:r>
              <a:rPr spc="-5" dirty="0">
                <a:latin typeface="Arial"/>
                <a:cs typeface="Arial"/>
              </a:rPr>
              <a:t>courant le</a:t>
            </a:r>
            <a:r>
              <a:rPr spc="85" dirty="0">
                <a:latin typeface="Arial"/>
                <a:cs typeface="Arial"/>
              </a:rPr>
              <a:t> </a:t>
            </a:r>
            <a:r>
              <a:rPr spc="-5" dirty="0">
                <a:latin typeface="Arial"/>
                <a:cs typeface="Arial"/>
              </a:rPr>
              <a:t>marathon</a:t>
            </a:r>
            <a:endParaRPr>
              <a:latin typeface="Arial"/>
              <a:cs typeface="Arial"/>
            </a:endParaRPr>
          </a:p>
        </p:txBody>
      </p:sp>
      <p:graphicFrame>
        <p:nvGraphicFramePr>
          <p:cNvPr id="8" name="object 8"/>
          <p:cNvGraphicFramePr>
            <a:graphicFrameLocks noGrp="1"/>
          </p:cNvGraphicFramePr>
          <p:nvPr/>
        </p:nvGraphicFramePr>
        <p:xfrm>
          <a:off x="2552700" y="3630612"/>
          <a:ext cx="3287394" cy="1727200"/>
        </p:xfrm>
        <a:graphic>
          <a:graphicData uri="http://schemas.openxmlformats.org/drawingml/2006/table">
            <a:tbl>
              <a:tblPr firstRow="1" bandRow="1">
                <a:tableStyleId>{2D5ABB26-0587-4C30-8999-92F81FD0307C}</a:tableStyleId>
              </a:tblPr>
              <a:tblGrid>
                <a:gridCol w="1282700">
                  <a:extLst>
                    <a:ext uri="{9D8B030D-6E8A-4147-A177-3AD203B41FA5}">
                      <a16:colId xmlns:a16="http://schemas.microsoft.com/office/drawing/2014/main" val="20000"/>
                    </a:ext>
                  </a:extLst>
                </a:gridCol>
                <a:gridCol w="1001394">
                  <a:extLst>
                    <a:ext uri="{9D8B030D-6E8A-4147-A177-3AD203B41FA5}">
                      <a16:colId xmlns:a16="http://schemas.microsoft.com/office/drawing/2014/main" val="20001"/>
                    </a:ext>
                  </a:extLst>
                </a:gridCol>
                <a:gridCol w="1003300">
                  <a:extLst>
                    <a:ext uri="{9D8B030D-6E8A-4147-A177-3AD203B41FA5}">
                      <a16:colId xmlns:a16="http://schemas.microsoft.com/office/drawing/2014/main" val="20002"/>
                    </a:ext>
                  </a:extLst>
                </a:gridCol>
              </a:tblGrid>
              <a:tr h="431800">
                <a:tc>
                  <a:txBody>
                    <a:bodyPr/>
                    <a:lstStyle/>
                    <a:p>
                      <a:pPr marL="635" algn="ctr">
                        <a:lnSpc>
                          <a:spcPct val="100000"/>
                        </a:lnSpc>
                        <a:spcBef>
                          <a:spcPts val="350"/>
                        </a:spcBef>
                      </a:pPr>
                      <a:r>
                        <a:rPr sz="1900" b="1" spc="-10" dirty="0">
                          <a:latin typeface="Verdana"/>
                          <a:cs typeface="Verdana"/>
                        </a:rPr>
                        <a:t>Groupe</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350"/>
                        </a:spcBef>
                      </a:pPr>
                      <a:r>
                        <a:rPr sz="1900" b="1" spc="-10" dirty="0">
                          <a:latin typeface="Verdana"/>
                          <a:cs typeface="Verdana"/>
                        </a:rPr>
                        <a:t>Oui</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900" b="1" spc="-5" dirty="0">
                          <a:latin typeface="Verdana"/>
                          <a:cs typeface="Verdana"/>
                        </a:rPr>
                        <a:t>Non</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431800">
                <a:tc>
                  <a:txBody>
                    <a:bodyPr/>
                    <a:lstStyle/>
                    <a:p>
                      <a:pPr algn="ctr">
                        <a:lnSpc>
                          <a:spcPct val="100000"/>
                        </a:lnSpc>
                        <a:spcBef>
                          <a:spcPts val="350"/>
                        </a:spcBef>
                      </a:pPr>
                      <a:r>
                        <a:rPr sz="1900" b="1" dirty="0">
                          <a:latin typeface="Verdana"/>
                          <a:cs typeface="Verdana"/>
                        </a:rPr>
                        <a:t>1</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900" spc="-15" dirty="0">
                          <a:latin typeface="Verdana"/>
                          <a:cs typeface="Verdana"/>
                        </a:rPr>
                        <a:t>14</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1900" spc="-15" dirty="0">
                          <a:latin typeface="Verdana"/>
                          <a:cs typeface="Verdana"/>
                        </a:rPr>
                        <a:t>40</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431800">
                <a:tc>
                  <a:txBody>
                    <a:bodyPr/>
                    <a:lstStyle/>
                    <a:p>
                      <a:pPr algn="ctr">
                        <a:lnSpc>
                          <a:spcPct val="100000"/>
                        </a:lnSpc>
                        <a:spcBef>
                          <a:spcPts val="350"/>
                        </a:spcBef>
                      </a:pPr>
                      <a:r>
                        <a:rPr sz="1900" b="1" dirty="0">
                          <a:latin typeface="Verdana"/>
                          <a:cs typeface="Verdana"/>
                        </a:rPr>
                        <a:t>2</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900" dirty="0">
                          <a:latin typeface="Verdana"/>
                          <a:cs typeface="Verdana"/>
                        </a:rPr>
                        <a:t>9</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1900" spc="-15" dirty="0">
                          <a:latin typeface="Verdana"/>
                          <a:cs typeface="Verdana"/>
                        </a:rPr>
                        <a:t>14</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431800">
                <a:tc>
                  <a:txBody>
                    <a:bodyPr/>
                    <a:lstStyle/>
                    <a:p>
                      <a:pPr algn="ctr">
                        <a:lnSpc>
                          <a:spcPct val="100000"/>
                        </a:lnSpc>
                        <a:spcBef>
                          <a:spcPts val="350"/>
                        </a:spcBef>
                      </a:pPr>
                      <a:r>
                        <a:rPr sz="1900" b="1" dirty="0">
                          <a:latin typeface="Verdana"/>
                          <a:cs typeface="Verdana"/>
                        </a:rPr>
                        <a:t>3</a:t>
                      </a:r>
                      <a:endParaRPr sz="19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ct val="100000"/>
                        </a:lnSpc>
                        <a:spcBef>
                          <a:spcPts val="350"/>
                        </a:spcBef>
                      </a:pPr>
                      <a:r>
                        <a:rPr sz="1900" spc="-15" dirty="0">
                          <a:latin typeface="Verdana"/>
                          <a:cs typeface="Verdana"/>
                        </a:rPr>
                        <a:t>46</a:t>
                      </a:r>
                      <a:endParaRPr sz="1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350"/>
                        </a:spcBef>
                      </a:pPr>
                      <a:r>
                        <a:rPr sz="1900" spc="-15" dirty="0">
                          <a:latin typeface="Verdana"/>
                          <a:cs typeface="Verdana"/>
                        </a:rPr>
                        <a:t>42</a:t>
                      </a:r>
                      <a:endParaRPr sz="19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9" name="object 9"/>
          <p:cNvSpPr txBox="1"/>
          <p:nvPr/>
        </p:nvSpPr>
        <p:spPr>
          <a:xfrm>
            <a:off x="3845942" y="3206814"/>
            <a:ext cx="1979295" cy="317395"/>
          </a:xfrm>
          <a:prstGeom prst="rect">
            <a:avLst/>
          </a:prstGeom>
          <a:ln w="9525">
            <a:solidFill>
              <a:srgbClr val="000000"/>
            </a:solidFill>
          </a:ln>
        </p:spPr>
        <p:txBody>
          <a:bodyPr vert="horz" wrap="square" lIns="0" tIns="40005" rIns="0" bIns="0" rtlCol="0">
            <a:spAutoFit/>
          </a:bodyPr>
          <a:lstStyle/>
          <a:p>
            <a:pPr marL="101600">
              <a:spcBef>
                <a:spcPts val="315"/>
              </a:spcBef>
            </a:pPr>
            <a:r>
              <a:rPr spc="-15" dirty="0">
                <a:latin typeface="Arial"/>
                <a:cs typeface="Arial"/>
              </a:rPr>
              <a:t>Troubles </a:t>
            </a:r>
            <a:r>
              <a:rPr spc="-10" dirty="0">
                <a:latin typeface="Arial"/>
                <a:cs typeface="Arial"/>
              </a:rPr>
              <a:t>du</a:t>
            </a:r>
            <a:r>
              <a:rPr dirty="0">
                <a:latin typeface="Arial"/>
                <a:cs typeface="Arial"/>
              </a:rPr>
              <a:t> </a:t>
            </a:r>
            <a:r>
              <a:rPr spc="-10" dirty="0">
                <a:latin typeface="Arial"/>
                <a:cs typeface="Arial"/>
              </a:rPr>
              <a:t>cycle</a:t>
            </a:r>
            <a:endParaRPr>
              <a:latin typeface="Arial"/>
              <a:cs typeface="Arial"/>
            </a:endParaRPr>
          </a:p>
        </p:txBody>
      </p:sp>
      <p:sp>
        <p:nvSpPr>
          <p:cNvPr id="10" name="object 10"/>
          <p:cNvSpPr txBox="1"/>
          <p:nvPr/>
        </p:nvSpPr>
        <p:spPr>
          <a:xfrm>
            <a:off x="6247004" y="3888486"/>
            <a:ext cx="3859529" cy="574675"/>
          </a:xfrm>
          <a:prstGeom prst="rect">
            <a:avLst/>
          </a:prstGeom>
        </p:spPr>
        <p:txBody>
          <a:bodyPr vert="horz" wrap="square" lIns="0" tIns="12700" rIns="0" bIns="0" rtlCol="0">
            <a:spAutoFit/>
          </a:bodyPr>
          <a:lstStyle/>
          <a:p>
            <a:pPr marL="12700" marR="5080">
              <a:spcBef>
                <a:spcPts val="100"/>
              </a:spcBef>
            </a:pPr>
            <a:r>
              <a:rPr spc="-5" dirty="0">
                <a:latin typeface="Arial"/>
                <a:cs typeface="Arial"/>
              </a:rPr>
              <a:t>Existe-t-il un retentissement hormonal  en fonction de la pratique</a:t>
            </a:r>
            <a:r>
              <a:rPr spc="20" dirty="0">
                <a:latin typeface="Arial"/>
                <a:cs typeface="Arial"/>
              </a:rPr>
              <a:t> </a:t>
            </a:r>
            <a:r>
              <a:rPr spc="-5" dirty="0">
                <a:latin typeface="Arial"/>
                <a:cs typeface="Arial"/>
              </a:rPr>
              <a:t>sportive?</a:t>
            </a:r>
            <a:endParaRPr>
              <a:latin typeface="Arial"/>
              <a:cs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82598" y="1474089"/>
            <a:ext cx="282575" cy="330835"/>
          </a:xfrm>
          <a:prstGeom prst="rect">
            <a:avLst/>
          </a:prstGeom>
        </p:spPr>
        <p:txBody>
          <a:bodyPr vert="horz" wrap="square" lIns="0" tIns="13335" rIns="0" bIns="0" rtlCol="0">
            <a:spAutoFit/>
          </a:bodyPr>
          <a:lstStyle/>
          <a:p>
            <a:pPr marL="12700">
              <a:spcBef>
                <a:spcPts val="105"/>
              </a:spcBef>
            </a:pPr>
            <a:r>
              <a:rPr sz="2000" b="1" spc="-110" dirty="0">
                <a:solidFill>
                  <a:srgbClr val="FFFFFF"/>
                </a:solidFill>
                <a:latin typeface="Arial"/>
                <a:cs typeface="Arial"/>
              </a:rPr>
              <a:t>1</a:t>
            </a:r>
            <a:r>
              <a:rPr lang="fr-FR" sz="2000" b="1" spc="-110" dirty="0">
                <a:solidFill>
                  <a:srgbClr val="FFFFFF"/>
                </a:solidFill>
                <a:latin typeface="Arial"/>
                <a:cs typeface="Arial"/>
              </a:rPr>
              <a:t>3</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03119" y="1368678"/>
            <a:ext cx="2470150" cy="299720"/>
          </a:xfrm>
          <a:prstGeom prst="rect">
            <a:avLst/>
          </a:prstGeom>
        </p:spPr>
        <p:txBody>
          <a:bodyPr vert="horz" wrap="square" lIns="0" tIns="12700" rIns="0" bIns="0" rtlCol="0">
            <a:spAutoFit/>
          </a:bodyPr>
          <a:lstStyle/>
          <a:p>
            <a:pPr marL="12700">
              <a:spcBef>
                <a:spcPts val="100"/>
              </a:spcBef>
              <a:tabLst>
                <a:tab pos="2322830" algn="l"/>
              </a:tabLst>
            </a:pPr>
            <a:r>
              <a:rPr spc="-105" dirty="0">
                <a:latin typeface="Arial"/>
                <a:cs typeface="Arial"/>
              </a:rPr>
              <a:t>L</a:t>
            </a:r>
            <a:r>
              <a:rPr spc="-5" dirty="0">
                <a:latin typeface="Arial"/>
                <a:cs typeface="Arial"/>
              </a:rPr>
              <a:t>’</a:t>
            </a:r>
            <a:r>
              <a:rPr spc="-10" dirty="0">
                <a:latin typeface="Arial"/>
                <a:cs typeface="Arial"/>
              </a:rPr>
              <a:t>e</a:t>
            </a:r>
            <a:r>
              <a:rPr spc="-5" dirty="0">
                <a:latin typeface="Arial"/>
                <a:cs typeface="Arial"/>
              </a:rPr>
              <a:t>ntr</a:t>
            </a:r>
            <a:r>
              <a:rPr spc="-10" dirty="0">
                <a:latin typeface="Arial"/>
                <a:cs typeface="Arial"/>
              </a:rPr>
              <a:t>a</a:t>
            </a:r>
            <a:r>
              <a:rPr spc="-5" dirty="0">
                <a:latin typeface="Arial"/>
                <a:cs typeface="Arial"/>
              </a:rPr>
              <a:t>i</a:t>
            </a:r>
            <a:r>
              <a:rPr spc="-10" dirty="0">
                <a:latin typeface="Arial"/>
                <a:cs typeface="Arial"/>
              </a:rPr>
              <a:t>n</a:t>
            </a:r>
            <a:r>
              <a:rPr spc="-5" dirty="0">
                <a:latin typeface="Arial"/>
                <a:cs typeface="Arial"/>
              </a:rPr>
              <a:t>em</a:t>
            </a:r>
            <a:r>
              <a:rPr spc="-10" dirty="0">
                <a:latin typeface="Arial"/>
                <a:cs typeface="Arial"/>
              </a:rPr>
              <a:t>e</a:t>
            </a:r>
            <a:r>
              <a:rPr spc="-5" dirty="0">
                <a:latin typeface="Arial"/>
                <a:cs typeface="Arial"/>
              </a:rPr>
              <a:t>n</a:t>
            </a:r>
            <a:r>
              <a:rPr dirty="0">
                <a:latin typeface="Arial"/>
                <a:cs typeface="Arial"/>
              </a:rPr>
              <a:t>t</a:t>
            </a:r>
            <a:r>
              <a:rPr spc="25" dirty="0">
                <a:latin typeface="Arial"/>
                <a:cs typeface="Arial"/>
              </a:rPr>
              <a:t> </a:t>
            </a:r>
            <a:r>
              <a:rPr dirty="0">
                <a:latin typeface="Arial"/>
                <a:cs typeface="Arial"/>
              </a:rPr>
              <a:t>sp</a:t>
            </a:r>
            <a:r>
              <a:rPr spc="-10" dirty="0">
                <a:latin typeface="Arial"/>
                <a:cs typeface="Arial"/>
              </a:rPr>
              <a:t>o</a:t>
            </a:r>
            <a:r>
              <a:rPr dirty="0">
                <a:latin typeface="Arial"/>
                <a:cs typeface="Arial"/>
              </a:rPr>
              <a:t>rtif	=</a:t>
            </a:r>
            <a:endParaRPr>
              <a:latin typeface="Arial"/>
              <a:cs typeface="Arial"/>
            </a:endParaRPr>
          </a:p>
        </p:txBody>
      </p:sp>
      <p:sp>
        <p:nvSpPr>
          <p:cNvPr id="8" name="object 8"/>
          <p:cNvSpPr txBox="1"/>
          <p:nvPr/>
        </p:nvSpPr>
        <p:spPr>
          <a:xfrm>
            <a:off x="2503119" y="1780159"/>
            <a:ext cx="2495550" cy="299720"/>
          </a:xfrm>
          <a:prstGeom prst="rect">
            <a:avLst/>
          </a:prstGeom>
        </p:spPr>
        <p:txBody>
          <a:bodyPr vert="horz" wrap="square" lIns="0" tIns="12700" rIns="0" bIns="0" rtlCol="0">
            <a:spAutoFit/>
          </a:bodyPr>
          <a:lstStyle/>
          <a:p>
            <a:pPr marL="12700">
              <a:spcBef>
                <a:spcPts val="100"/>
              </a:spcBef>
              <a:tabLst>
                <a:tab pos="2348865" algn="l"/>
              </a:tabLst>
            </a:pPr>
            <a:r>
              <a:rPr spc="-60" dirty="0">
                <a:latin typeface="Arial"/>
                <a:cs typeface="Arial"/>
              </a:rPr>
              <a:t>T</a:t>
            </a:r>
            <a:r>
              <a:rPr spc="-5" dirty="0">
                <a:latin typeface="Arial"/>
                <a:cs typeface="Arial"/>
              </a:rPr>
              <a:t>ro</a:t>
            </a:r>
            <a:r>
              <a:rPr spc="-15" dirty="0">
                <a:latin typeface="Arial"/>
                <a:cs typeface="Arial"/>
              </a:rPr>
              <a:t>u</a:t>
            </a:r>
            <a:r>
              <a:rPr spc="-5" dirty="0">
                <a:latin typeface="Arial"/>
                <a:cs typeface="Arial"/>
              </a:rPr>
              <a:t>b</a:t>
            </a:r>
            <a:r>
              <a:rPr spc="-15" dirty="0">
                <a:latin typeface="Arial"/>
                <a:cs typeface="Arial"/>
              </a:rPr>
              <a:t>l</a:t>
            </a:r>
            <a:r>
              <a:rPr spc="-5" dirty="0">
                <a:latin typeface="Arial"/>
                <a:cs typeface="Arial"/>
              </a:rPr>
              <a:t>es</a:t>
            </a:r>
            <a:r>
              <a:rPr dirty="0">
                <a:latin typeface="Arial"/>
                <a:cs typeface="Arial"/>
              </a:rPr>
              <a:t> c</a:t>
            </a:r>
            <a:r>
              <a:rPr spc="-30" dirty="0">
                <a:latin typeface="Arial"/>
                <a:cs typeface="Arial"/>
              </a:rPr>
              <a:t>y</a:t>
            </a:r>
            <a:r>
              <a:rPr spc="-5" dirty="0">
                <a:latin typeface="Arial"/>
                <a:cs typeface="Arial"/>
              </a:rPr>
              <a:t>cle</a:t>
            </a:r>
            <a:r>
              <a:rPr dirty="0">
                <a:latin typeface="Arial"/>
                <a:cs typeface="Arial"/>
              </a:rPr>
              <a:t>	=</a:t>
            </a:r>
            <a:endParaRPr>
              <a:latin typeface="Arial"/>
              <a:cs typeface="Arial"/>
            </a:endParaRPr>
          </a:p>
        </p:txBody>
      </p:sp>
      <p:sp>
        <p:nvSpPr>
          <p:cNvPr id="9" name="object 9"/>
          <p:cNvSpPr txBox="1"/>
          <p:nvPr/>
        </p:nvSpPr>
        <p:spPr>
          <a:xfrm>
            <a:off x="5246623" y="1231519"/>
            <a:ext cx="4328160" cy="792525"/>
          </a:xfrm>
          <a:prstGeom prst="rect">
            <a:avLst/>
          </a:prstGeom>
        </p:spPr>
        <p:txBody>
          <a:bodyPr vert="horz" wrap="square" lIns="0" tIns="12700" rIns="0" bIns="0" rtlCol="0">
            <a:spAutoFit/>
          </a:bodyPr>
          <a:lstStyle/>
          <a:p>
            <a:pPr marL="56515" marR="5080" indent="-44450">
              <a:lnSpc>
                <a:spcPct val="150000"/>
              </a:lnSpc>
              <a:spcBef>
                <a:spcPts val="100"/>
              </a:spcBef>
            </a:pPr>
            <a:r>
              <a:rPr spc="-5" dirty="0">
                <a:latin typeface="Arial"/>
                <a:cs typeface="Arial"/>
              </a:rPr>
              <a:t>variable qualitative nominale à 3 modalités  variable qualitative binaire à 2</a:t>
            </a:r>
            <a:r>
              <a:rPr spc="40" dirty="0">
                <a:latin typeface="Arial"/>
                <a:cs typeface="Arial"/>
              </a:rPr>
              <a:t> </a:t>
            </a:r>
            <a:r>
              <a:rPr spc="-5" dirty="0">
                <a:latin typeface="Arial"/>
                <a:cs typeface="Arial"/>
              </a:rPr>
              <a:t>modalités</a:t>
            </a:r>
            <a:endParaRPr>
              <a:latin typeface="Arial"/>
              <a:cs typeface="Arial"/>
            </a:endParaRPr>
          </a:p>
        </p:txBody>
      </p:sp>
      <p:sp>
        <p:nvSpPr>
          <p:cNvPr id="10" name="object 10"/>
          <p:cNvSpPr txBox="1"/>
          <p:nvPr/>
        </p:nvSpPr>
        <p:spPr>
          <a:xfrm>
            <a:off x="2503120" y="2054306"/>
            <a:ext cx="7579995" cy="2536592"/>
          </a:xfrm>
          <a:prstGeom prst="rect">
            <a:avLst/>
          </a:prstGeom>
        </p:spPr>
        <p:txBody>
          <a:bodyPr vert="horz" wrap="square" lIns="0" tIns="149860" rIns="0" bIns="0" rtlCol="0">
            <a:spAutoFit/>
          </a:bodyPr>
          <a:lstStyle/>
          <a:p>
            <a:pPr marL="12700">
              <a:spcBef>
                <a:spcPts val="1180"/>
              </a:spcBef>
            </a:pPr>
            <a:r>
              <a:rPr b="1" spc="-5" dirty="0">
                <a:solidFill>
                  <a:srgbClr val="006666"/>
                </a:solidFill>
                <a:latin typeface="Arial"/>
                <a:cs typeface="Arial"/>
              </a:rPr>
              <a:t>H0 </a:t>
            </a:r>
            <a:r>
              <a:rPr dirty="0">
                <a:latin typeface="Arial"/>
                <a:cs typeface="Arial"/>
              </a:rPr>
              <a:t>= </a:t>
            </a:r>
            <a:r>
              <a:rPr spc="-5" dirty="0">
                <a:latin typeface="Arial"/>
                <a:cs typeface="Arial"/>
              </a:rPr>
              <a:t>La pratique sportive n’a </a:t>
            </a:r>
            <a:r>
              <a:rPr spc="-10" dirty="0">
                <a:latin typeface="Arial"/>
                <a:cs typeface="Arial"/>
              </a:rPr>
              <a:t>pas </a:t>
            </a:r>
            <a:r>
              <a:rPr spc="-5" dirty="0">
                <a:latin typeface="Arial"/>
                <a:cs typeface="Arial"/>
              </a:rPr>
              <a:t>d’influence sur le cycle menstruel</a:t>
            </a:r>
            <a:r>
              <a:rPr spc="90" dirty="0">
                <a:latin typeface="Arial"/>
                <a:cs typeface="Arial"/>
              </a:rPr>
              <a:t> </a:t>
            </a:r>
            <a:r>
              <a:rPr dirty="0">
                <a:latin typeface="Arial"/>
                <a:cs typeface="Arial"/>
              </a:rPr>
              <a:t>:</a:t>
            </a:r>
            <a:endParaRPr>
              <a:latin typeface="Arial"/>
              <a:cs typeface="Arial"/>
            </a:endParaRPr>
          </a:p>
          <a:p>
            <a:pPr marL="177800" algn="ctr">
              <a:spcBef>
                <a:spcPts val="1080"/>
              </a:spcBef>
            </a:pPr>
            <a:r>
              <a:rPr i="1" spc="-5" dirty="0">
                <a:latin typeface="Arial"/>
                <a:cs typeface="Arial"/>
              </a:rPr>
              <a:t>les troubles du cycle sont les </a:t>
            </a:r>
            <a:r>
              <a:rPr i="1" spc="-10" dirty="0">
                <a:latin typeface="Arial"/>
                <a:cs typeface="Arial"/>
              </a:rPr>
              <a:t>mêmes </a:t>
            </a:r>
            <a:r>
              <a:rPr i="1" spc="-5" dirty="0">
                <a:latin typeface="Arial"/>
                <a:cs typeface="Arial"/>
              </a:rPr>
              <a:t>dans les 3</a:t>
            </a:r>
            <a:r>
              <a:rPr i="1" spc="100" dirty="0">
                <a:latin typeface="Arial"/>
                <a:cs typeface="Arial"/>
              </a:rPr>
              <a:t> </a:t>
            </a:r>
            <a:r>
              <a:rPr i="1" spc="-5" dirty="0">
                <a:latin typeface="Arial"/>
                <a:cs typeface="Arial"/>
              </a:rPr>
              <a:t>groupes.</a:t>
            </a:r>
            <a:endParaRPr>
              <a:latin typeface="Arial"/>
              <a:cs typeface="Arial"/>
            </a:endParaRPr>
          </a:p>
          <a:p>
            <a:pPr marL="12700">
              <a:spcBef>
                <a:spcPts val="1080"/>
              </a:spcBef>
            </a:pPr>
            <a:r>
              <a:rPr b="1" spc="-5" dirty="0">
                <a:solidFill>
                  <a:srgbClr val="006666"/>
                </a:solidFill>
                <a:latin typeface="Arial"/>
                <a:cs typeface="Arial"/>
              </a:rPr>
              <a:t>H1 </a:t>
            </a:r>
            <a:r>
              <a:rPr dirty="0">
                <a:latin typeface="Arial"/>
                <a:cs typeface="Arial"/>
              </a:rPr>
              <a:t>= </a:t>
            </a:r>
            <a:r>
              <a:rPr spc="-10" dirty="0">
                <a:latin typeface="Arial"/>
                <a:cs typeface="Arial"/>
              </a:rPr>
              <a:t>La </a:t>
            </a:r>
            <a:r>
              <a:rPr spc="-5" dirty="0">
                <a:latin typeface="Arial"/>
                <a:cs typeface="Arial"/>
              </a:rPr>
              <a:t>pratique sportive a une influence sur le </a:t>
            </a:r>
            <a:r>
              <a:rPr spc="-10" dirty="0">
                <a:latin typeface="Arial"/>
                <a:cs typeface="Arial"/>
              </a:rPr>
              <a:t>cycle </a:t>
            </a:r>
            <a:r>
              <a:rPr spc="-5" dirty="0">
                <a:latin typeface="Arial"/>
                <a:cs typeface="Arial"/>
              </a:rPr>
              <a:t>menstruel</a:t>
            </a:r>
            <a:r>
              <a:rPr spc="135" dirty="0">
                <a:latin typeface="Arial"/>
                <a:cs typeface="Arial"/>
              </a:rPr>
              <a:t> </a:t>
            </a:r>
            <a:r>
              <a:rPr dirty="0">
                <a:latin typeface="Arial"/>
                <a:cs typeface="Arial"/>
              </a:rPr>
              <a:t>:</a:t>
            </a:r>
            <a:endParaRPr>
              <a:latin typeface="Arial"/>
              <a:cs typeface="Arial"/>
            </a:endParaRPr>
          </a:p>
          <a:p>
            <a:pPr marL="179705" algn="ctr">
              <a:spcBef>
                <a:spcPts val="1080"/>
              </a:spcBef>
            </a:pPr>
            <a:r>
              <a:rPr i="1" spc="-5" dirty="0">
                <a:latin typeface="Arial"/>
                <a:cs typeface="Arial"/>
              </a:rPr>
              <a:t>les troubles du cycle sont significativement différents dans les 3</a:t>
            </a:r>
            <a:r>
              <a:rPr i="1" spc="160" dirty="0">
                <a:latin typeface="Arial"/>
                <a:cs typeface="Arial"/>
              </a:rPr>
              <a:t> </a:t>
            </a:r>
            <a:r>
              <a:rPr i="1" spc="-5" dirty="0">
                <a:latin typeface="Arial"/>
                <a:cs typeface="Arial"/>
              </a:rPr>
              <a:t>groupes.</a:t>
            </a:r>
            <a:endParaRPr>
              <a:latin typeface="Arial"/>
              <a:cs typeface="Arial"/>
            </a:endParaRPr>
          </a:p>
          <a:p>
            <a:pPr>
              <a:lnSpc>
                <a:spcPct val="100000"/>
              </a:lnSpc>
            </a:pPr>
            <a:endParaRPr sz="2000">
              <a:latin typeface="Times New Roman"/>
              <a:cs typeface="Times New Roman"/>
            </a:endParaRPr>
          </a:p>
          <a:p>
            <a:pPr>
              <a:spcBef>
                <a:spcPts val="10"/>
              </a:spcBef>
            </a:pPr>
            <a:endParaRPr sz="1750">
              <a:latin typeface="Times New Roman"/>
              <a:cs typeface="Times New Roman"/>
            </a:endParaRPr>
          </a:p>
          <a:p>
            <a:pPr marL="12700">
              <a:spcBef>
                <a:spcPts val="5"/>
              </a:spcBef>
            </a:pPr>
            <a:r>
              <a:rPr spc="-50" dirty="0">
                <a:latin typeface="Arial"/>
                <a:cs typeface="Arial"/>
              </a:rPr>
              <a:t>Test </a:t>
            </a:r>
            <a:r>
              <a:rPr spc="-5" dirty="0">
                <a:latin typeface="Arial"/>
                <a:cs typeface="Arial"/>
              </a:rPr>
              <a:t>de </a:t>
            </a:r>
            <a:r>
              <a:rPr i="1" spc="-5" dirty="0">
                <a:latin typeface="Symbol"/>
                <a:cs typeface="Symbol"/>
              </a:rPr>
              <a:t></a:t>
            </a:r>
            <a:r>
              <a:rPr spc="-7" baseline="25462" dirty="0">
                <a:latin typeface="Arial"/>
                <a:cs typeface="Arial"/>
              </a:rPr>
              <a:t>2</a:t>
            </a:r>
            <a:r>
              <a:rPr spc="-5" dirty="0">
                <a:latin typeface="Arial"/>
                <a:cs typeface="Arial"/>
              </a:rPr>
              <a:t>, avec (3-1)(2-1) </a:t>
            </a:r>
            <a:r>
              <a:rPr dirty="0">
                <a:latin typeface="Arial"/>
                <a:cs typeface="Arial"/>
              </a:rPr>
              <a:t>= </a:t>
            </a:r>
            <a:r>
              <a:rPr spc="-5" dirty="0">
                <a:latin typeface="Arial"/>
                <a:cs typeface="Arial"/>
              </a:rPr>
              <a:t>2</a:t>
            </a:r>
            <a:r>
              <a:rPr spc="45" dirty="0">
                <a:latin typeface="Arial"/>
                <a:cs typeface="Arial"/>
              </a:rPr>
              <a:t> </a:t>
            </a:r>
            <a:r>
              <a:rPr spc="-5" dirty="0">
                <a:latin typeface="Arial"/>
                <a:cs typeface="Arial"/>
              </a:rPr>
              <a:t>ddl.</a:t>
            </a:r>
            <a:endParaRPr>
              <a:latin typeface="Arial"/>
              <a:cs typeface="Arial"/>
            </a:endParaRPr>
          </a:p>
        </p:txBody>
      </p:sp>
      <p:sp>
        <p:nvSpPr>
          <p:cNvPr id="11" name="object 11"/>
          <p:cNvSpPr/>
          <p:nvPr/>
        </p:nvSpPr>
        <p:spPr>
          <a:xfrm>
            <a:off x="7790839" y="4898079"/>
            <a:ext cx="942975" cy="0"/>
          </a:xfrm>
          <a:custGeom>
            <a:avLst/>
            <a:gdLst/>
            <a:ahLst/>
            <a:cxnLst/>
            <a:rect l="l" t="t" r="r" b="b"/>
            <a:pathLst>
              <a:path w="942975">
                <a:moveTo>
                  <a:pt x="0" y="0"/>
                </a:moveTo>
                <a:lnTo>
                  <a:pt x="942950" y="0"/>
                </a:lnTo>
              </a:path>
            </a:pathLst>
          </a:custGeom>
          <a:ln w="7698">
            <a:solidFill>
              <a:srgbClr val="000000"/>
            </a:solidFill>
          </a:ln>
        </p:spPr>
        <p:txBody>
          <a:bodyPr wrap="square" lIns="0" tIns="0" rIns="0" bIns="0" rtlCol="0"/>
          <a:lstStyle/>
          <a:p>
            <a:endParaRPr/>
          </a:p>
        </p:txBody>
      </p:sp>
      <p:sp>
        <p:nvSpPr>
          <p:cNvPr id="12" name="object 12"/>
          <p:cNvSpPr txBox="1"/>
          <p:nvPr/>
        </p:nvSpPr>
        <p:spPr>
          <a:xfrm>
            <a:off x="7410449" y="4577070"/>
            <a:ext cx="366395" cy="575945"/>
          </a:xfrm>
          <a:prstGeom prst="rect">
            <a:avLst/>
          </a:prstGeom>
        </p:spPr>
        <p:txBody>
          <a:bodyPr vert="horz" wrap="square" lIns="0" tIns="13970" rIns="0" bIns="0" rtlCol="0">
            <a:spAutoFit/>
          </a:bodyPr>
          <a:lstStyle/>
          <a:p>
            <a:pPr marL="12700">
              <a:spcBef>
                <a:spcPts val="110"/>
              </a:spcBef>
            </a:pPr>
            <a:r>
              <a:rPr sz="3600" b="1" i="1" spc="114" dirty="0">
                <a:latin typeface="Symbol"/>
                <a:cs typeface="Symbol"/>
              </a:rPr>
              <a:t></a:t>
            </a:r>
            <a:endParaRPr sz="3600">
              <a:latin typeface="Symbol"/>
              <a:cs typeface="Symbol"/>
            </a:endParaRPr>
          </a:p>
        </p:txBody>
      </p:sp>
      <p:sp>
        <p:nvSpPr>
          <p:cNvPr id="13" name="object 13"/>
          <p:cNvSpPr txBox="1"/>
          <p:nvPr/>
        </p:nvSpPr>
        <p:spPr>
          <a:xfrm>
            <a:off x="7238445" y="4728096"/>
            <a:ext cx="147955" cy="271228"/>
          </a:xfrm>
          <a:prstGeom prst="rect">
            <a:avLst/>
          </a:prstGeom>
        </p:spPr>
        <p:txBody>
          <a:bodyPr vert="horz" wrap="square" lIns="0" tIns="17145" rIns="0" bIns="0" rtlCol="0">
            <a:spAutoFit/>
          </a:bodyPr>
          <a:lstStyle/>
          <a:p>
            <a:pPr marL="12700">
              <a:spcBef>
                <a:spcPts val="135"/>
              </a:spcBef>
            </a:pPr>
            <a:r>
              <a:rPr sz="1650" b="1" i="1" spc="55" dirty="0">
                <a:latin typeface="Symbol"/>
                <a:cs typeface="Symbol"/>
              </a:rPr>
              <a:t></a:t>
            </a:r>
            <a:endParaRPr sz="1650">
              <a:latin typeface="Symbol"/>
              <a:cs typeface="Symbol"/>
            </a:endParaRPr>
          </a:p>
        </p:txBody>
      </p:sp>
      <p:sp>
        <p:nvSpPr>
          <p:cNvPr id="14" name="object 14"/>
          <p:cNvSpPr txBox="1"/>
          <p:nvPr/>
        </p:nvSpPr>
        <p:spPr>
          <a:xfrm>
            <a:off x="6933828" y="4701707"/>
            <a:ext cx="147955" cy="271228"/>
          </a:xfrm>
          <a:prstGeom prst="rect">
            <a:avLst/>
          </a:prstGeom>
        </p:spPr>
        <p:txBody>
          <a:bodyPr vert="horz" wrap="square" lIns="0" tIns="17145" rIns="0" bIns="0" rtlCol="0">
            <a:spAutoFit/>
          </a:bodyPr>
          <a:lstStyle/>
          <a:p>
            <a:pPr marL="12700">
              <a:spcBef>
                <a:spcPts val="135"/>
              </a:spcBef>
            </a:pPr>
            <a:r>
              <a:rPr sz="1650" b="1" i="1" spc="55" dirty="0">
                <a:latin typeface="Symbol"/>
                <a:cs typeface="Symbol"/>
              </a:rPr>
              <a:t></a:t>
            </a:r>
            <a:endParaRPr sz="1650">
              <a:latin typeface="Symbol"/>
              <a:cs typeface="Symbol"/>
            </a:endParaRPr>
          </a:p>
        </p:txBody>
      </p:sp>
      <p:sp>
        <p:nvSpPr>
          <p:cNvPr id="15" name="object 15"/>
          <p:cNvSpPr txBox="1"/>
          <p:nvPr/>
        </p:nvSpPr>
        <p:spPr>
          <a:xfrm>
            <a:off x="8142010" y="4890870"/>
            <a:ext cx="223520" cy="271228"/>
          </a:xfrm>
          <a:prstGeom prst="rect">
            <a:avLst/>
          </a:prstGeom>
        </p:spPr>
        <p:txBody>
          <a:bodyPr vert="horz" wrap="square" lIns="0" tIns="17145" rIns="0" bIns="0" rtlCol="0">
            <a:spAutoFit/>
          </a:bodyPr>
          <a:lstStyle/>
          <a:p>
            <a:pPr marL="12700">
              <a:spcBef>
                <a:spcPts val="135"/>
              </a:spcBef>
            </a:pPr>
            <a:r>
              <a:rPr sz="1650" b="1" spc="15" dirty="0">
                <a:latin typeface="Arial"/>
                <a:cs typeface="Arial"/>
              </a:rPr>
              <a:t>C</a:t>
            </a:r>
            <a:r>
              <a:rPr b="1" spc="22" baseline="-18518" dirty="0">
                <a:latin typeface="Arial"/>
                <a:cs typeface="Arial"/>
              </a:rPr>
              <a:t>i</a:t>
            </a:r>
            <a:endParaRPr baseline="-18518">
              <a:latin typeface="Arial"/>
              <a:cs typeface="Arial"/>
            </a:endParaRPr>
          </a:p>
        </p:txBody>
      </p:sp>
      <p:sp>
        <p:nvSpPr>
          <p:cNvPr id="16" name="object 16"/>
          <p:cNvSpPr txBox="1"/>
          <p:nvPr/>
        </p:nvSpPr>
        <p:spPr>
          <a:xfrm>
            <a:off x="8587671" y="4494947"/>
            <a:ext cx="137160" cy="271228"/>
          </a:xfrm>
          <a:prstGeom prst="rect">
            <a:avLst/>
          </a:prstGeom>
        </p:spPr>
        <p:txBody>
          <a:bodyPr vert="horz" wrap="square" lIns="0" tIns="17145" rIns="0" bIns="0" rtlCol="0">
            <a:spAutoFit/>
          </a:bodyPr>
          <a:lstStyle/>
          <a:p>
            <a:pPr marL="12700">
              <a:spcBef>
                <a:spcPts val="135"/>
              </a:spcBef>
            </a:pPr>
            <a:r>
              <a:rPr sz="1650" b="1" spc="50" dirty="0">
                <a:latin typeface="Times New Roman"/>
                <a:cs typeface="Times New Roman"/>
              </a:rPr>
              <a:t>2</a:t>
            </a:r>
            <a:endParaRPr sz="1650">
              <a:latin typeface="Times New Roman"/>
              <a:cs typeface="Times New Roman"/>
            </a:endParaRPr>
          </a:p>
        </p:txBody>
      </p:sp>
      <p:sp>
        <p:nvSpPr>
          <p:cNvPr id="17" name="object 17"/>
          <p:cNvSpPr txBox="1"/>
          <p:nvPr/>
        </p:nvSpPr>
        <p:spPr>
          <a:xfrm>
            <a:off x="7783487" y="4590991"/>
            <a:ext cx="828040" cy="271228"/>
          </a:xfrm>
          <a:prstGeom prst="rect">
            <a:avLst/>
          </a:prstGeom>
        </p:spPr>
        <p:txBody>
          <a:bodyPr vert="horz" wrap="square" lIns="0" tIns="17145" rIns="0" bIns="0" rtlCol="0">
            <a:spAutoFit/>
          </a:bodyPr>
          <a:lstStyle/>
          <a:p>
            <a:pPr marL="12700">
              <a:spcBef>
                <a:spcPts val="135"/>
              </a:spcBef>
            </a:pPr>
            <a:r>
              <a:rPr sz="1650" b="1" spc="30" dirty="0">
                <a:latin typeface="Times New Roman"/>
                <a:cs typeface="Times New Roman"/>
              </a:rPr>
              <a:t>(</a:t>
            </a:r>
            <a:r>
              <a:rPr sz="1650" b="1" spc="30" dirty="0">
                <a:latin typeface="Arial"/>
                <a:cs typeface="Arial"/>
              </a:rPr>
              <a:t>O</a:t>
            </a:r>
            <a:r>
              <a:rPr b="1" spc="44" baseline="-18518" dirty="0">
                <a:latin typeface="Arial"/>
                <a:cs typeface="Arial"/>
              </a:rPr>
              <a:t>i </a:t>
            </a:r>
            <a:r>
              <a:rPr sz="1650" b="1" i="1" spc="55" dirty="0">
                <a:latin typeface="Symbol"/>
                <a:cs typeface="Symbol"/>
              </a:rPr>
              <a:t></a:t>
            </a:r>
            <a:r>
              <a:rPr sz="1650" b="1" i="1" spc="-254" dirty="0">
                <a:latin typeface="Times New Roman"/>
                <a:cs typeface="Times New Roman"/>
              </a:rPr>
              <a:t> </a:t>
            </a:r>
            <a:r>
              <a:rPr sz="1650" b="1" spc="10" dirty="0">
                <a:latin typeface="Arial"/>
                <a:cs typeface="Arial"/>
              </a:rPr>
              <a:t>C</a:t>
            </a:r>
            <a:r>
              <a:rPr b="1" spc="15" baseline="-18518" dirty="0">
                <a:latin typeface="Arial"/>
                <a:cs typeface="Arial"/>
              </a:rPr>
              <a:t>i </a:t>
            </a:r>
            <a:r>
              <a:rPr sz="1650" b="1" spc="35" dirty="0">
                <a:latin typeface="Times New Roman"/>
                <a:cs typeface="Times New Roman"/>
              </a:rPr>
              <a:t>)</a:t>
            </a:r>
            <a:endParaRPr sz="1650">
              <a:latin typeface="Times New Roman"/>
              <a:cs typeface="Times New Roman"/>
            </a:endParaRPr>
          </a:p>
        </p:txBody>
      </p:sp>
      <p:sp>
        <p:nvSpPr>
          <p:cNvPr id="18" name="object 18"/>
          <p:cNvSpPr txBox="1"/>
          <p:nvPr/>
        </p:nvSpPr>
        <p:spPr>
          <a:xfrm>
            <a:off x="7082894" y="4612624"/>
            <a:ext cx="137160" cy="271228"/>
          </a:xfrm>
          <a:prstGeom prst="rect">
            <a:avLst/>
          </a:prstGeom>
        </p:spPr>
        <p:txBody>
          <a:bodyPr vert="horz" wrap="square" lIns="0" tIns="17145" rIns="0" bIns="0" rtlCol="0">
            <a:spAutoFit/>
          </a:bodyPr>
          <a:lstStyle/>
          <a:p>
            <a:pPr marL="12700">
              <a:spcBef>
                <a:spcPts val="135"/>
              </a:spcBef>
            </a:pPr>
            <a:r>
              <a:rPr sz="1650" b="1" spc="50" dirty="0">
                <a:latin typeface="Times New Roman"/>
                <a:cs typeface="Times New Roman"/>
              </a:rPr>
              <a:t>2</a:t>
            </a:r>
            <a:endParaRPr sz="1650">
              <a:latin typeface="Times New Roman"/>
              <a:cs typeface="Times New Roman"/>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4</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8963753" y="2858324"/>
            <a:ext cx="676275" cy="0"/>
          </a:xfrm>
          <a:custGeom>
            <a:avLst/>
            <a:gdLst/>
            <a:ahLst/>
            <a:cxnLst/>
            <a:rect l="l" t="t" r="r" b="b"/>
            <a:pathLst>
              <a:path w="676275">
                <a:moveTo>
                  <a:pt x="0" y="0"/>
                </a:moveTo>
                <a:lnTo>
                  <a:pt x="676028" y="0"/>
                </a:lnTo>
              </a:path>
            </a:pathLst>
          </a:custGeom>
          <a:ln w="5835">
            <a:solidFill>
              <a:srgbClr val="000000"/>
            </a:solidFill>
          </a:ln>
        </p:spPr>
        <p:txBody>
          <a:bodyPr wrap="square" lIns="0" tIns="0" rIns="0" bIns="0" rtlCol="0"/>
          <a:lstStyle/>
          <a:p>
            <a:endParaRPr/>
          </a:p>
        </p:txBody>
      </p:sp>
      <p:sp>
        <p:nvSpPr>
          <p:cNvPr id="8" name="object 8"/>
          <p:cNvSpPr txBox="1"/>
          <p:nvPr/>
        </p:nvSpPr>
        <p:spPr>
          <a:xfrm>
            <a:off x="8687445" y="2611950"/>
            <a:ext cx="269875" cy="442595"/>
          </a:xfrm>
          <a:prstGeom prst="rect">
            <a:avLst/>
          </a:prstGeom>
        </p:spPr>
        <p:txBody>
          <a:bodyPr vert="horz" wrap="square" lIns="0" tIns="17145" rIns="0" bIns="0" rtlCol="0">
            <a:spAutoFit/>
          </a:bodyPr>
          <a:lstStyle/>
          <a:p>
            <a:pPr marL="12700">
              <a:spcBef>
                <a:spcPts val="135"/>
              </a:spcBef>
            </a:pPr>
            <a:r>
              <a:rPr sz="2700" b="1" i="1" spc="-5" dirty="0">
                <a:latin typeface="Symbol"/>
                <a:cs typeface="Symbol"/>
              </a:rPr>
              <a:t></a:t>
            </a:r>
            <a:endParaRPr sz="2700">
              <a:latin typeface="Symbol"/>
              <a:cs typeface="Symbol"/>
            </a:endParaRPr>
          </a:p>
        </p:txBody>
      </p:sp>
      <p:sp>
        <p:nvSpPr>
          <p:cNvPr id="9" name="object 9"/>
          <p:cNvSpPr txBox="1"/>
          <p:nvPr/>
        </p:nvSpPr>
        <p:spPr>
          <a:xfrm>
            <a:off x="8564129" y="2726416"/>
            <a:ext cx="113664" cy="208390"/>
          </a:xfrm>
          <a:prstGeom prst="rect">
            <a:avLst/>
          </a:prstGeom>
        </p:spPr>
        <p:txBody>
          <a:bodyPr vert="horz" wrap="square" lIns="0" tIns="15875" rIns="0" bIns="0" rtlCol="0">
            <a:spAutoFit/>
          </a:bodyPr>
          <a:lstStyle/>
          <a:p>
            <a:pPr marL="12700">
              <a:spcBef>
                <a:spcPts val="125"/>
              </a:spcBef>
            </a:pPr>
            <a:r>
              <a:rPr sz="1250" b="1" i="1" dirty="0">
                <a:latin typeface="Symbol"/>
                <a:cs typeface="Symbol"/>
              </a:rPr>
              <a:t></a:t>
            </a:r>
            <a:endParaRPr sz="1250">
              <a:latin typeface="Symbol"/>
              <a:cs typeface="Symbol"/>
            </a:endParaRPr>
          </a:p>
        </p:txBody>
      </p:sp>
      <p:sp>
        <p:nvSpPr>
          <p:cNvPr id="10" name="object 10"/>
          <p:cNvSpPr txBox="1"/>
          <p:nvPr/>
        </p:nvSpPr>
        <p:spPr>
          <a:xfrm>
            <a:off x="8345741" y="2706415"/>
            <a:ext cx="113664" cy="208390"/>
          </a:xfrm>
          <a:prstGeom prst="rect">
            <a:avLst/>
          </a:prstGeom>
        </p:spPr>
        <p:txBody>
          <a:bodyPr vert="horz" wrap="square" lIns="0" tIns="15875" rIns="0" bIns="0" rtlCol="0">
            <a:spAutoFit/>
          </a:bodyPr>
          <a:lstStyle/>
          <a:p>
            <a:pPr marL="12700">
              <a:spcBef>
                <a:spcPts val="125"/>
              </a:spcBef>
            </a:pPr>
            <a:r>
              <a:rPr sz="1250" b="1" i="1" dirty="0">
                <a:latin typeface="Symbol"/>
                <a:cs typeface="Symbol"/>
              </a:rPr>
              <a:t></a:t>
            </a:r>
            <a:endParaRPr sz="1250">
              <a:latin typeface="Symbol"/>
              <a:cs typeface="Symbol"/>
            </a:endParaRPr>
          </a:p>
        </p:txBody>
      </p:sp>
      <p:sp>
        <p:nvSpPr>
          <p:cNvPr id="11" name="object 11"/>
          <p:cNvSpPr txBox="1"/>
          <p:nvPr/>
        </p:nvSpPr>
        <p:spPr>
          <a:xfrm>
            <a:off x="9129437" y="2709474"/>
            <a:ext cx="357505" cy="152606"/>
          </a:xfrm>
          <a:prstGeom prst="rect">
            <a:avLst/>
          </a:prstGeom>
        </p:spPr>
        <p:txBody>
          <a:bodyPr vert="horz" wrap="square" lIns="0" tIns="13970" rIns="0" bIns="0" rtlCol="0">
            <a:spAutoFit/>
          </a:bodyPr>
          <a:lstStyle/>
          <a:p>
            <a:pPr marL="12700">
              <a:spcBef>
                <a:spcPts val="110"/>
              </a:spcBef>
              <a:tabLst>
                <a:tab pos="312420" algn="l"/>
              </a:tabLst>
            </a:pPr>
            <a:r>
              <a:rPr sz="900" b="1" spc="-5" dirty="0">
                <a:latin typeface="Arial"/>
                <a:cs typeface="Arial"/>
              </a:rPr>
              <a:t>i	i</a:t>
            </a:r>
            <a:endParaRPr sz="900">
              <a:latin typeface="Arial"/>
              <a:cs typeface="Arial"/>
            </a:endParaRPr>
          </a:p>
        </p:txBody>
      </p:sp>
      <p:sp>
        <p:nvSpPr>
          <p:cNvPr id="12" name="object 12"/>
          <p:cNvSpPr txBox="1"/>
          <p:nvPr/>
        </p:nvSpPr>
        <p:spPr>
          <a:xfrm>
            <a:off x="9211922" y="2849786"/>
            <a:ext cx="167640" cy="208390"/>
          </a:xfrm>
          <a:prstGeom prst="rect">
            <a:avLst/>
          </a:prstGeom>
        </p:spPr>
        <p:txBody>
          <a:bodyPr vert="horz" wrap="square" lIns="0" tIns="15875" rIns="0" bIns="0" rtlCol="0">
            <a:spAutoFit/>
          </a:bodyPr>
          <a:lstStyle/>
          <a:p>
            <a:pPr marL="12700">
              <a:spcBef>
                <a:spcPts val="125"/>
              </a:spcBef>
            </a:pPr>
            <a:r>
              <a:rPr sz="1250" b="1" spc="-40" dirty="0">
                <a:latin typeface="Arial"/>
                <a:cs typeface="Arial"/>
              </a:rPr>
              <a:t>C</a:t>
            </a:r>
            <a:r>
              <a:rPr sz="1350" b="1" spc="-7" baseline="-18518" dirty="0">
                <a:latin typeface="Arial"/>
                <a:cs typeface="Arial"/>
              </a:rPr>
              <a:t>i</a:t>
            </a:r>
            <a:endParaRPr sz="1350" baseline="-18518">
              <a:latin typeface="Arial"/>
              <a:cs typeface="Arial"/>
            </a:endParaRPr>
          </a:p>
        </p:txBody>
      </p:sp>
      <p:sp>
        <p:nvSpPr>
          <p:cNvPr id="13" name="object 13"/>
          <p:cNvSpPr txBox="1"/>
          <p:nvPr/>
        </p:nvSpPr>
        <p:spPr>
          <a:xfrm>
            <a:off x="9531429" y="2549707"/>
            <a:ext cx="105410" cy="208390"/>
          </a:xfrm>
          <a:prstGeom prst="rect">
            <a:avLst/>
          </a:prstGeom>
        </p:spPr>
        <p:txBody>
          <a:bodyPr vert="horz" wrap="square" lIns="0" tIns="15875" rIns="0" bIns="0" rtlCol="0">
            <a:spAutoFit/>
          </a:bodyPr>
          <a:lstStyle/>
          <a:p>
            <a:pPr marL="12700">
              <a:spcBef>
                <a:spcPts val="125"/>
              </a:spcBef>
            </a:pPr>
            <a:r>
              <a:rPr sz="1250" b="1" spc="5" dirty="0">
                <a:latin typeface="Times New Roman"/>
                <a:cs typeface="Times New Roman"/>
              </a:rPr>
              <a:t>2</a:t>
            </a:r>
            <a:endParaRPr sz="1250">
              <a:latin typeface="Times New Roman"/>
              <a:cs typeface="Times New Roman"/>
            </a:endParaRPr>
          </a:p>
        </p:txBody>
      </p:sp>
      <p:sp>
        <p:nvSpPr>
          <p:cNvPr id="14" name="object 14"/>
          <p:cNvSpPr txBox="1"/>
          <p:nvPr/>
        </p:nvSpPr>
        <p:spPr>
          <a:xfrm>
            <a:off x="8954888" y="2622501"/>
            <a:ext cx="601345" cy="208390"/>
          </a:xfrm>
          <a:prstGeom prst="rect">
            <a:avLst/>
          </a:prstGeom>
        </p:spPr>
        <p:txBody>
          <a:bodyPr vert="horz" wrap="square" lIns="0" tIns="15875" rIns="0" bIns="0" rtlCol="0">
            <a:spAutoFit/>
          </a:bodyPr>
          <a:lstStyle/>
          <a:p>
            <a:pPr marL="12700">
              <a:spcBef>
                <a:spcPts val="125"/>
              </a:spcBef>
            </a:pPr>
            <a:r>
              <a:rPr sz="1250" b="1" spc="5" dirty="0">
                <a:latin typeface="Times New Roman"/>
                <a:cs typeface="Times New Roman"/>
              </a:rPr>
              <a:t>(</a:t>
            </a:r>
            <a:r>
              <a:rPr sz="1250" b="1" spc="5" dirty="0">
                <a:latin typeface="Arial"/>
                <a:cs typeface="Arial"/>
              </a:rPr>
              <a:t>O </a:t>
            </a:r>
            <a:r>
              <a:rPr sz="1250" b="1" i="1" dirty="0">
                <a:latin typeface="Symbol"/>
                <a:cs typeface="Symbol"/>
              </a:rPr>
              <a:t></a:t>
            </a:r>
            <a:r>
              <a:rPr sz="1250" b="1" i="1" dirty="0">
                <a:latin typeface="Times New Roman"/>
                <a:cs typeface="Times New Roman"/>
              </a:rPr>
              <a:t> </a:t>
            </a:r>
            <a:r>
              <a:rPr sz="1250" b="1" spc="5" dirty="0">
                <a:latin typeface="Arial"/>
                <a:cs typeface="Arial"/>
              </a:rPr>
              <a:t>C</a:t>
            </a:r>
            <a:r>
              <a:rPr sz="1250" b="1" dirty="0">
                <a:latin typeface="Arial"/>
                <a:cs typeface="Arial"/>
              </a:rPr>
              <a:t> </a:t>
            </a:r>
            <a:r>
              <a:rPr sz="1250" b="1" dirty="0">
                <a:latin typeface="Times New Roman"/>
                <a:cs typeface="Times New Roman"/>
              </a:rPr>
              <a:t>)</a:t>
            </a:r>
            <a:endParaRPr sz="1250">
              <a:latin typeface="Times New Roman"/>
              <a:cs typeface="Times New Roman"/>
            </a:endParaRPr>
          </a:p>
        </p:txBody>
      </p:sp>
      <p:sp>
        <p:nvSpPr>
          <p:cNvPr id="15" name="object 15"/>
          <p:cNvSpPr txBox="1"/>
          <p:nvPr/>
        </p:nvSpPr>
        <p:spPr>
          <a:xfrm>
            <a:off x="8452611" y="2638897"/>
            <a:ext cx="105410" cy="208390"/>
          </a:xfrm>
          <a:prstGeom prst="rect">
            <a:avLst/>
          </a:prstGeom>
        </p:spPr>
        <p:txBody>
          <a:bodyPr vert="horz" wrap="square" lIns="0" tIns="15875" rIns="0" bIns="0" rtlCol="0">
            <a:spAutoFit/>
          </a:bodyPr>
          <a:lstStyle/>
          <a:p>
            <a:pPr marL="12700">
              <a:spcBef>
                <a:spcPts val="125"/>
              </a:spcBef>
            </a:pPr>
            <a:r>
              <a:rPr sz="1250" b="1" spc="5" dirty="0">
                <a:latin typeface="Times New Roman"/>
                <a:cs typeface="Times New Roman"/>
              </a:rPr>
              <a:t>2</a:t>
            </a:r>
            <a:endParaRPr sz="1250">
              <a:latin typeface="Times New Roman"/>
              <a:cs typeface="Times New Roman"/>
            </a:endParaRPr>
          </a:p>
        </p:txBody>
      </p:sp>
      <p:sp>
        <p:nvSpPr>
          <p:cNvPr id="16" name="object 16"/>
          <p:cNvSpPr txBox="1"/>
          <p:nvPr/>
        </p:nvSpPr>
        <p:spPr>
          <a:xfrm>
            <a:off x="7831583" y="1086994"/>
            <a:ext cx="2483485" cy="1260475"/>
          </a:xfrm>
          <a:prstGeom prst="rect">
            <a:avLst/>
          </a:prstGeom>
        </p:spPr>
        <p:txBody>
          <a:bodyPr vert="horz" wrap="square" lIns="0" tIns="149860" rIns="0" bIns="0" rtlCol="0">
            <a:spAutoFit/>
          </a:bodyPr>
          <a:lstStyle/>
          <a:p>
            <a:pPr marL="12700">
              <a:spcBef>
                <a:spcPts val="1180"/>
              </a:spcBef>
            </a:pPr>
            <a:r>
              <a:rPr spc="-5" dirty="0">
                <a:solidFill>
                  <a:srgbClr val="006666"/>
                </a:solidFill>
                <a:latin typeface="Arial"/>
                <a:cs typeface="Arial"/>
              </a:rPr>
              <a:t>Rappel</a:t>
            </a:r>
            <a:r>
              <a:rPr spc="10" dirty="0">
                <a:solidFill>
                  <a:srgbClr val="006666"/>
                </a:solidFill>
                <a:latin typeface="Arial"/>
                <a:cs typeface="Arial"/>
              </a:rPr>
              <a:t> </a:t>
            </a:r>
            <a:r>
              <a:rPr dirty="0">
                <a:solidFill>
                  <a:srgbClr val="006666"/>
                </a:solidFill>
                <a:latin typeface="Arial"/>
                <a:cs typeface="Arial"/>
              </a:rPr>
              <a:t>:</a:t>
            </a:r>
            <a:endParaRPr>
              <a:latin typeface="Arial"/>
              <a:cs typeface="Arial"/>
            </a:endParaRPr>
          </a:p>
          <a:p>
            <a:pPr marL="12700">
              <a:spcBef>
                <a:spcPts val="1080"/>
              </a:spcBef>
            </a:pPr>
            <a:r>
              <a:rPr spc="-5" dirty="0">
                <a:solidFill>
                  <a:srgbClr val="006666"/>
                </a:solidFill>
                <a:latin typeface="Arial"/>
                <a:cs typeface="Arial"/>
              </a:rPr>
              <a:t>69/165 </a:t>
            </a:r>
            <a:r>
              <a:rPr dirty="0">
                <a:solidFill>
                  <a:srgbClr val="006666"/>
                </a:solidFill>
                <a:latin typeface="Arial"/>
                <a:cs typeface="Arial"/>
              </a:rPr>
              <a:t>x </a:t>
            </a:r>
            <a:r>
              <a:rPr spc="-5" dirty="0">
                <a:solidFill>
                  <a:srgbClr val="006666"/>
                </a:solidFill>
                <a:latin typeface="Arial"/>
                <a:cs typeface="Arial"/>
              </a:rPr>
              <a:t>54 </a:t>
            </a:r>
            <a:r>
              <a:rPr dirty="0">
                <a:solidFill>
                  <a:srgbClr val="006666"/>
                </a:solidFill>
                <a:latin typeface="Arial"/>
                <a:cs typeface="Arial"/>
              </a:rPr>
              <a:t>=</a:t>
            </a:r>
            <a:r>
              <a:rPr spc="-20" dirty="0">
                <a:solidFill>
                  <a:srgbClr val="006666"/>
                </a:solidFill>
                <a:latin typeface="Arial"/>
                <a:cs typeface="Arial"/>
              </a:rPr>
              <a:t> </a:t>
            </a:r>
            <a:r>
              <a:rPr spc="-5" dirty="0">
                <a:solidFill>
                  <a:srgbClr val="FF3300"/>
                </a:solidFill>
                <a:latin typeface="Arial"/>
                <a:cs typeface="Arial"/>
              </a:rPr>
              <a:t>22,58</a:t>
            </a:r>
            <a:endParaRPr>
              <a:latin typeface="Arial"/>
              <a:cs typeface="Arial"/>
            </a:endParaRPr>
          </a:p>
          <a:p>
            <a:pPr marL="12700">
              <a:spcBef>
                <a:spcPts val="1080"/>
              </a:spcBef>
            </a:pPr>
            <a:r>
              <a:rPr spc="-5" dirty="0">
                <a:solidFill>
                  <a:srgbClr val="006666"/>
                </a:solidFill>
                <a:latin typeface="Arial"/>
                <a:cs typeface="Arial"/>
              </a:rPr>
              <a:t>69/165 </a:t>
            </a:r>
            <a:r>
              <a:rPr dirty="0">
                <a:solidFill>
                  <a:srgbClr val="006666"/>
                </a:solidFill>
                <a:latin typeface="Arial"/>
                <a:cs typeface="Arial"/>
              </a:rPr>
              <a:t>x </a:t>
            </a:r>
            <a:r>
              <a:rPr spc="-5" dirty="0">
                <a:solidFill>
                  <a:srgbClr val="006666"/>
                </a:solidFill>
                <a:latin typeface="Arial"/>
                <a:cs typeface="Arial"/>
              </a:rPr>
              <a:t>23 </a:t>
            </a:r>
            <a:r>
              <a:rPr dirty="0">
                <a:solidFill>
                  <a:srgbClr val="006666"/>
                </a:solidFill>
                <a:latin typeface="Arial"/>
                <a:cs typeface="Arial"/>
              </a:rPr>
              <a:t>= </a:t>
            </a:r>
            <a:r>
              <a:rPr spc="-5" dirty="0">
                <a:solidFill>
                  <a:srgbClr val="FF3300"/>
                </a:solidFill>
                <a:latin typeface="Arial"/>
                <a:cs typeface="Arial"/>
              </a:rPr>
              <a:t>9,62</a:t>
            </a:r>
            <a:r>
              <a:rPr spc="-5" dirty="0">
                <a:solidFill>
                  <a:srgbClr val="99CCCC"/>
                </a:solidFill>
                <a:latin typeface="Arial"/>
                <a:cs typeface="Arial"/>
              </a:rPr>
              <a:t>,</a:t>
            </a:r>
            <a:r>
              <a:rPr spc="-50" dirty="0">
                <a:solidFill>
                  <a:srgbClr val="99CCCC"/>
                </a:solidFill>
                <a:latin typeface="Arial"/>
                <a:cs typeface="Arial"/>
              </a:rPr>
              <a:t> </a:t>
            </a:r>
            <a:r>
              <a:rPr spc="-5" dirty="0">
                <a:solidFill>
                  <a:srgbClr val="006666"/>
                </a:solidFill>
                <a:latin typeface="Arial"/>
                <a:cs typeface="Arial"/>
              </a:rPr>
              <a:t>etc..</a:t>
            </a:r>
            <a:endParaRPr>
              <a:latin typeface="Arial"/>
              <a:cs typeface="Arial"/>
            </a:endParaRPr>
          </a:p>
        </p:txBody>
      </p:sp>
      <p:sp>
        <p:nvSpPr>
          <p:cNvPr id="17" name="object 17"/>
          <p:cNvSpPr txBox="1"/>
          <p:nvPr/>
        </p:nvSpPr>
        <p:spPr>
          <a:xfrm>
            <a:off x="7506080" y="3031825"/>
            <a:ext cx="2011680" cy="848994"/>
          </a:xfrm>
          <a:prstGeom prst="rect">
            <a:avLst/>
          </a:prstGeom>
        </p:spPr>
        <p:txBody>
          <a:bodyPr vert="horz" wrap="square" lIns="0" tIns="149860" rIns="0" bIns="0" rtlCol="0">
            <a:spAutoFit/>
          </a:bodyPr>
          <a:lstStyle/>
          <a:p>
            <a:pPr marL="12700">
              <a:spcBef>
                <a:spcPts val="1180"/>
              </a:spcBef>
              <a:tabLst>
                <a:tab pos="1355725" algn="l"/>
              </a:tabLst>
            </a:pPr>
            <a:r>
              <a:rPr i="1" spc="-5" dirty="0">
                <a:solidFill>
                  <a:srgbClr val="006666"/>
                </a:solidFill>
                <a:latin typeface="Symbol"/>
                <a:cs typeface="Symbol"/>
              </a:rPr>
              <a:t></a:t>
            </a:r>
            <a:r>
              <a:rPr spc="-5" dirty="0">
                <a:solidFill>
                  <a:srgbClr val="006666"/>
                </a:solidFill>
                <a:latin typeface="Arial"/>
                <a:cs typeface="Arial"/>
              </a:rPr>
              <a:t>2</a:t>
            </a:r>
            <a:r>
              <a:rPr dirty="0">
                <a:solidFill>
                  <a:srgbClr val="006666"/>
                </a:solidFill>
                <a:latin typeface="Arial"/>
                <a:cs typeface="Arial"/>
              </a:rPr>
              <a:t> </a:t>
            </a:r>
            <a:r>
              <a:rPr spc="-5" dirty="0">
                <a:solidFill>
                  <a:srgbClr val="006666"/>
                </a:solidFill>
                <a:latin typeface="Arial"/>
                <a:cs typeface="Arial"/>
              </a:rPr>
              <a:t>calculé	</a:t>
            </a:r>
            <a:r>
              <a:rPr dirty="0">
                <a:solidFill>
                  <a:srgbClr val="006666"/>
                </a:solidFill>
                <a:latin typeface="Arial"/>
                <a:cs typeface="Arial"/>
              </a:rPr>
              <a:t>=</a:t>
            </a:r>
            <a:r>
              <a:rPr spc="-85" dirty="0">
                <a:solidFill>
                  <a:srgbClr val="006666"/>
                </a:solidFill>
                <a:latin typeface="Arial"/>
                <a:cs typeface="Arial"/>
              </a:rPr>
              <a:t> </a:t>
            </a:r>
            <a:r>
              <a:rPr b="1" spc="-5" dirty="0">
                <a:solidFill>
                  <a:srgbClr val="006666"/>
                </a:solidFill>
                <a:latin typeface="Arial"/>
                <a:cs typeface="Arial"/>
              </a:rPr>
              <a:t>9,63</a:t>
            </a:r>
            <a:endParaRPr>
              <a:latin typeface="Arial"/>
              <a:cs typeface="Arial"/>
            </a:endParaRPr>
          </a:p>
          <a:p>
            <a:pPr marL="12700">
              <a:spcBef>
                <a:spcPts val="1080"/>
              </a:spcBef>
            </a:pPr>
            <a:r>
              <a:rPr i="1" spc="-5" dirty="0">
                <a:solidFill>
                  <a:srgbClr val="006666"/>
                </a:solidFill>
                <a:latin typeface="Symbol"/>
                <a:cs typeface="Symbol"/>
              </a:rPr>
              <a:t></a:t>
            </a:r>
            <a:r>
              <a:rPr spc="-5" dirty="0">
                <a:solidFill>
                  <a:srgbClr val="006666"/>
                </a:solidFill>
                <a:latin typeface="Arial"/>
                <a:cs typeface="Arial"/>
              </a:rPr>
              <a:t>2 théorique </a:t>
            </a:r>
            <a:r>
              <a:rPr dirty="0">
                <a:solidFill>
                  <a:srgbClr val="006666"/>
                </a:solidFill>
                <a:latin typeface="Arial"/>
                <a:cs typeface="Arial"/>
              </a:rPr>
              <a:t>=</a:t>
            </a:r>
            <a:r>
              <a:rPr spc="-50" dirty="0">
                <a:solidFill>
                  <a:srgbClr val="006666"/>
                </a:solidFill>
                <a:latin typeface="Arial"/>
                <a:cs typeface="Arial"/>
              </a:rPr>
              <a:t> </a:t>
            </a:r>
            <a:r>
              <a:rPr b="1" spc="-5" dirty="0">
                <a:solidFill>
                  <a:srgbClr val="006666"/>
                </a:solidFill>
                <a:latin typeface="Arial"/>
                <a:cs typeface="Arial"/>
              </a:rPr>
              <a:t>5,99</a:t>
            </a:r>
            <a:endParaRPr>
              <a:latin typeface="Arial"/>
              <a:cs typeface="Arial"/>
            </a:endParaRPr>
          </a:p>
        </p:txBody>
      </p:sp>
      <p:sp>
        <p:nvSpPr>
          <p:cNvPr id="18" name="object 18"/>
          <p:cNvSpPr txBox="1"/>
          <p:nvPr/>
        </p:nvSpPr>
        <p:spPr>
          <a:xfrm>
            <a:off x="9670543" y="3031825"/>
            <a:ext cx="794385" cy="848994"/>
          </a:xfrm>
          <a:prstGeom prst="rect">
            <a:avLst/>
          </a:prstGeom>
        </p:spPr>
        <p:txBody>
          <a:bodyPr vert="horz" wrap="square" lIns="0" tIns="149860" rIns="0" bIns="0" rtlCol="0">
            <a:spAutoFit/>
          </a:bodyPr>
          <a:lstStyle/>
          <a:p>
            <a:pPr marL="76200" algn="ctr">
              <a:spcBef>
                <a:spcPts val="1180"/>
              </a:spcBef>
            </a:pPr>
            <a:r>
              <a:rPr spc="-10" dirty="0">
                <a:solidFill>
                  <a:srgbClr val="006666"/>
                </a:solidFill>
                <a:latin typeface="Arial"/>
                <a:cs typeface="Arial"/>
              </a:rPr>
              <a:t>ddl </a:t>
            </a:r>
            <a:r>
              <a:rPr dirty="0">
                <a:solidFill>
                  <a:srgbClr val="006666"/>
                </a:solidFill>
                <a:latin typeface="Arial"/>
                <a:cs typeface="Arial"/>
              </a:rPr>
              <a:t>=</a:t>
            </a:r>
            <a:r>
              <a:rPr spc="-70" dirty="0">
                <a:solidFill>
                  <a:srgbClr val="006666"/>
                </a:solidFill>
                <a:latin typeface="Arial"/>
                <a:cs typeface="Arial"/>
              </a:rPr>
              <a:t> </a:t>
            </a:r>
            <a:r>
              <a:rPr dirty="0">
                <a:solidFill>
                  <a:srgbClr val="006666"/>
                </a:solidFill>
                <a:latin typeface="Arial"/>
                <a:cs typeface="Arial"/>
              </a:rPr>
              <a:t>2</a:t>
            </a:r>
            <a:endParaRPr>
              <a:latin typeface="Arial"/>
              <a:cs typeface="Arial"/>
            </a:endParaRPr>
          </a:p>
          <a:p>
            <a:pPr marR="26670" algn="ctr">
              <a:spcBef>
                <a:spcPts val="1080"/>
              </a:spcBef>
            </a:pPr>
            <a:r>
              <a:rPr i="1" dirty="0">
                <a:solidFill>
                  <a:srgbClr val="006666"/>
                </a:solidFill>
                <a:latin typeface="Symbol"/>
                <a:cs typeface="Symbol"/>
              </a:rPr>
              <a:t></a:t>
            </a:r>
            <a:r>
              <a:rPr i="1" dirty="0">
                <a:solidFill>
                  <a:srgbClr val="006666"/>
                </a:solidFill>
                <a:latin typeface="Times New Roman"/>
                <a:cs typeface="Times New Roman"/>
              </a:rPr>
              <a:t> </a:t>
            </a:r>
            <a:r>
              <a:rPr dirty="0">
                <a:solidFill>
                  <a:srgbClr val="006666"/>
                </a:solidFill>
                <a:latin typeface="Arial"/>
                <a:cs typeface="Arial"/>
              </a:rPr>
              <a:t>=</a:t>
            </a:r>
            <a:r>
              <a:rPr spc="-40" dirty="0">
                <a:solidFill>
                  <a:srgbClr val="006666"/>
                </a:solidFill>
                <a:latin typeface="Arial"/>
                <a:cs typeface="Arial"/>
              </a:rPr>
              <a:t> </a:t>
            </a:r>
            <a:r>
              <a:rPr spc="-10" dirty="0">
                <a:solidFill>
                  <a:srgbClr val="006666"/>
                </a:solidFill>
                <a:latin typeface="Arial"/>
                <a:cs typeface="Arial"/>
              </a:rPr>
              <a:t>5%</a:t>
            </a:r>
            <a:endParaRPr>
              <a:latin typeface="Arial"/>
              <a:cs typeface="Arial"/>
            </a:endParaRPr>
          </a:p>
        </p:txBody>
      </p:sp>
      <p:sp>
        <p:nvSpPr>
          <p:cNvPr id="19" name="object 19"/>
          <p:cNvSpPr txBox="1"/>
          <p:nvPr/>
        </p:nvSpPr>
        <p:spPr>
          <a:xfrm>
            <a:off x="2071218" y="4040078"/>
            <a:ext cx="7896859" cy="1946910"/>
          </a:xfrm>
          <a:prstGeom prst="rect">
            <a:avLst/>
          </a:prstGeom>
        </p:spPr>
        <p:txBody>
          <a:bodyPr vert="horz" wrap="square" lIns="0" tIns="149860" rIns="0" bIns="0" rtlCol="0">
            <a:spAutoFit/>
          </a:bodyPr>
          <a:lstStyle/>
          <a:p>
            <a:pPr marL="12700">
              <a:spcBef>
                <a:spcPts val="1180"/>
              </a:spcBef>
            </a:pPr>
            <a:r>
              <a:rPr i="1" spc="-5" dirty="0">
                <a:solidFill>
                  <a:srgbClr val="006666"/>
                </a:solidFill>
                <a:latin typeface="Symbol"/>
                <a:cs typeface="Symbol"/>
              </a:rPr>
              <a:t></a:t>
            </a:r>
            <a:r>
              <a:rPr spc="-7" baseline="25462" dirty="0">
                <a:solidFill>
                  <a:srgbClr val="006666"/>
                </a:solidFill>
                <a:latin typeface="Arial"/>
                <a:cs typeface="Arial"/>
              </a:rPr>
              <a:t>2 </a:t>
            </a:r>
            <a:r>
              <a:rPr spc="-5" dirty="0">
                <a:solidFill>
                  <a:srgbClr val="006666"/>
                </a:solidFill>
                <a:latin typeface="Arial"/>
                <a:cs typeface="Arial"/>
              </a:rPr>
              <a:t>calculé </a:t>
            </a:r>
            <a:r>
              <a:rPr dirty="0">
                <a:solidFill>
                  <a:srgbClr val="006666"/>
                </a:solidFill>
                <a:latin typeface="Arial"/>
                <a:cs typeface="Arial"/>
              </a:rPr>
              <a:t>&gt; </a:t>
            </a:r>
            <a:r>
              <a:rPr i="1" spc="-5" dirty="0">
                <a:solidFill>
                  <a:srgbClr val="006666"/>
                </a:solidFill>
                <a:latin typeface="Symbol"/>
                <a:cs typeface="Symbol"/>
              </a:rPr>
              <a:t></a:t>
            </a:r>
            <a:r>
              <a:rPr spc="-7" baseline="25462" dirty="0">
                <a:solidFill>
                  <a:srgbClr val="006666"/>
                </a:solidFill>
                <a:latin typeface="Arial"/>
                <a:cs typeface="Arial"/>
              </a:rPr>
              <a:t>2 </a:t>
            </a:r>
            <a:r>
              <a:rPr spc="-5" dirty="0">
                <a:solidFill>
                  <a:srgbClr val="006666"/>
                </a:solidFill>
                <a:latin typeface="Arial"/>
                <a:cs typeface="Arial"/>
              </a:rPr>
              <a:t>théorique </a:t>
            </a:r>
            <a:r>
              <a:rPr dirty="0">
                <a:solidFill>
                  <a:srgbClr val="006666"/>
                </a:solidFill>
                <a:latin typeface="Arial"/>
                <a:cs typeface="Arial"/>
              </a:rPr>
              <a:t>: </a:t>
            </a:r>
            <a:r>
              <a:rPr b="1" dirty="0">
                <a:solidFill>
                  <a:srgbClr val="006666"/>
                </a:solidFill>
                <a:latin typeface="Arial"/>
                <a:cs typeface="Arial"/>
              </a:rPr>
              <a:t>on </a:t>
            </a:r>
            <a:r>
              <a:rPr b="1" spc="-5" dirty="0">
                <a:solidFill>
                  <a:srgbClr val="006666"/>
                </a:solidFill>
                <a:latin typeface="Arial"/>
                <a:cs typeface="Arial"/>
              </a:rPr>
              <a:t>rejette</a:t>
            </a:r>
            <a:r>
              <a:rPr b="1" spc="-315" dirty="0">
                <a:solidFill>
                  <a:srgbClr val="006666"/>
                </a:solidFill>
                <a:latin typeface="Arial"/>
                <a:cs typeface="Arial"/>
              </a:rPr>
              <a:t> </a:t>
            </a:r>
            <a:r>
              <a:rPr b="1" dirty="0">
                <a:solidFill>
                  <a:srgbClr val="006666"/>
                </a:solidFill>
                <a:latin typeface="Arial"/>
                <a:cs typeface="Arial"/>
              </a:rPr>
              <a:t>H0</a:t>
            </a:r>
            <a:endParaRPr>
              <a:latin typeface="Arial"/>
              <a:cs typeface="Arial"/>
            </a:endParaRPr>
          </a:p>
          <a:p>
            <a:pPr marL="12700" marR="549275">
              <a:spcBef>
                <a:spcPts val="1080"/>
              </a:spcBef>
              <a:tabLst>
                <a:tab pos="7071995" algn="l"/>
              </a:tabLst>
            </a:pPr>
            <a:r>
              <a:rPr b="1" dirty="0">
                <a:solidFill>
                  <a:srgbClr val="006666"/>
                </a:solidFill>
                <a:latin typeface="Arial"/>
                <a:cs typeface="Arial"/>
              </a:rPr>
              <a:t>Il</a:t>
            </a:r>
            <a:r>
              <a:rPr b="1" spc="-5" dirty="0">
                <a:solidFill>
                  <a:srgbClr val="006666"/>
                </a:solidFill>
                <a:latin typeface="Arial"/>
                <a:cs typeface="Arial"/>
              </a:rPr>
              <a:t> e</a:t>
            </a:r>
            <a:r>
              <a:rPr b="1" spc="-15" dirty="0">
                <a:solidFill>
                  <a:srgbClr val="006666"/>
                </a:solidFill>
                <a:latin typeface="Arial"/>
                <a:cs typeface="Arial"/>
              </a:rPr>
              <a:t>x</a:t>
            </a:r>
            <a:r>
              <a:rPr b="1" spc="-5" dirty="0">
                <a:solidFill>
                  <a:srgbClr val="006666"/>
                </a:solidFill>
                <a:latin typeface="Arial"/>
                <a:cs typeface="Arial"/>
              </a:rPr>
              <a:t>iste</a:t>
            </a:r>
            <a:r>
              <a:rPr b="1" spc="5" dirty="0">
                <a:solidFill>
                  <a:srgbClr val="006666"/>
                </a:solidFill>
                <a:latin typeface="Arial"/>
                <a:cs typeface="Arial"/>
              </a:rPr>
              <a:t> </a:t>
            </a:r>
            <a:r>
              <a:rPr b="1" dirty="0">
                <a:solidFill>
                  <a:srgbClr val="006666"/>
                </a:solidFill>
                <a:latin typeface="Arial"/>
                <a:cs typeface="Arial"/>
              </a:rPr>
              <a:t>un</a:t>
            </a:r>
            <a:r>
              <a:rPr b="1" spc="-5" dirty="0">
                <a:solidFill>
                  <a:srgbClr val="006666"/>
                </a:solidFill>
                <a:latin typeface="Arial"/>
                <a:cs typeface="Arial"/>
              </a:rPr>
              <a:t> r</a:t>
            </a:r>
            <a:r>
              <a:rPr b="1" spc="-15" dirty="0">
                <a:solidFill>
                  <a:srgbClr val="006666"/>
                </a:solidFill>
                <a:latin typeface="Arial"/>
                <a:cs typeface="Arial"/>
              </a:rPr>
              <a:t>e</a:t>
            </a:r>
            <a:r>
              <a:rPr b="1" spc="-5" dirty="0">
                <a:solidFill>
                  <a:srgbClr val="006666"/>
                </a:solidFill>
                <a:latin typeface="Arial"/>
                <a:cs typeface="Arial"/>
              </a:rPr>
              <a:t>tentis</a:t>
            </a:r>
            <a:r>
              <a:rPr b="1" spc="-15" dirty="0">
                <a:solidFill>
                  <a:srgbClr val="006666"/>
                </a:solidFill>
                <a:latin typeface="Arial"/>
                <a:cs typeface="Arial"/>
              </a:rPr>
              <a:t>s</a:t>
            </a:r>
            <a:r>
              <a:rPr b="1" spc="-5" dirty="0">
                <a:solidFill>
                  <a:srgbClr val="006666"/>
                </a:solidFill>
                <a:latin typeface="Arial"/>
                <a:cs typeface="Arial"/>
              </a:rPr>
              <a:t>e</a:t>
            </a:r>
            <a:r>
              <a:rPr b="1" spc="-15" dirty="0">
                <a:solidFill>
                  <a:srgbClr val="006666"/>
                </a:solidFill>
                <a:latin typeface="Arial"/>
                <a:cs typeface="Arial"/>
              </a:rPr>
              <a:t>m</a:t>
            </a:r>
            <a:r>
              <a:rPr b="1" spc="-5" dirty="0">
                <a:solidFill>
                  <a:srgbClr val="006666"/>
                </a:solidFill>
                <a:latin typeface="Arial"/>
                <a:cs typeface="Arial"/>
              </a:rPr>
              <a:t>ent</a:t>
            </a:r>
            <a:r>
              <a:rPr b="1" spc="10" dirty="0">
                <a:solidFill>
                  <a:srgbClr val="006666"/>
                </a:solidFill>
                <a:latin typeface="Arial"/>
                <a:cs typeface="Arial"/>
              </a:rPr>
              <a:t> </a:t>
            </a:r>
            <a:r>
              <a:rPr b="1" dirty="0">
                <a:solidFill>
                  <a:srgbClr val="006666"/>
                </a:solidFill>
                <a:latin typeface="Arial"/>
                <a:cs typeface="Arial"/>
              </a:rPr>
              <a:t>h</a:t>
            </a:r>
            <a:r>
              <a:rPr b="1" spc="5" dirty="0">
                <a:solidFill>
                  <a:srgbClr val="006666"/>
                </a:solidFill>
                <a:latin typeface="Arial"/>
                <a:cs typeface="Arial"/>
              </a:rPr>
              <a:t>o</a:t>
            </a:r>
            <a:r>
              <a:rPr b="1" spc="-5" dirty="0">
                <a:solidFill>
                  <a:srgbClr val="006666"/>
                </a:solidFill>
                <a:latin typeface="Arial"/>
                <a:cs typeface="Arial"/>
              </a:rPr>
              <a:t>r</a:t>
            </a:r>
            <a:r>
              <a:rPr b="1" spc="-15" dirty="0">
                <a:solidFill>
                  <a:srgbClr val="006666"/>
                </a:solidFill>
                <a:latin typeface="Arial"/>
                <a:cs typeface="Arial"/>
              </a:rPr>
              <a:t>m</a:t>
            </a:r>
            <a:r>
              <a:rPr b="1" dirty="0">
                <a:solidFill>
                  <a:srgbClr val="006666"/>
                </a:solidFill>
                <a:latin typeface="Arial"/>
                <a:cs typeface="Arial"/>
              </a:rPr>
              <a:t>o</a:t>
            </a:r>
            <a:r>
              <a:rPr b="1" spc="5" dirty="0">
                <a:solidFill>
                  <a:srgbClr val="006666"/>
                </a:solidFill>
                <a:latin typeface="Arial"/>
                <a:cs typeface="Arial"/>
              </a:rPr>
              <a:t>n</a:t>
            </a:r>
            <a:r>
              <a:rPr b="1" spc="-5" dirty="0">
                <a:solidFill>
                  <a:srgbClr val="006666"/>
                </a:solidFill>
                <a:latin typeface="Arial"/>
                <a:cs typeface="Arial"/>
              </a:rPr>
              <a:t>al</a:t>
            </a:r>
            <a:r>
              <a:rPr b="1" spc="-10" dirty="0">
                <a:solidFill>
                  <a:srgbClr val="006666"/>
                </a:solidFill>
                <a:latin typeface="Arial"/>
                <a:cs typeface="Arial"/>
              </a:rPr>
              <a:t> </a:t>
            </a:r>
            <a:r>
              <a:rPr b="1" spc="-5" dirty="0">
                <a:solidFill>
                  <a:srgbClr val="006666"/>
                </a:solidFill>
                <a:latin typeface="Arial"/>
                <a:cs typeface="Arial"/>
              </a:rPr>
              <a:t>st</a:t>
            </a:r>
            <a:r>
              <a:rPr b="1" spc="-15" dirty="0">
                <a:solidFill>
                  <a:srgbClr val="006666"/>
                </a:solidFill>
                <a:latin typeface="Arial"/>
                <a:cs typeface="Arial"/>
              </a:rPr>
              <a:t>a</a:t>
            </a:r>
            <a:r>
              <a:rPr b="1" dirty="0">
                <a:solidFill>
                  <a:srgbClr val="006666"/>
                </a:solidFill>
                <a:latin typeface="Arial"/>
                <a:cs typeface="Arial"/>
              </a:rPr>
              <a:t>tistiq</a:t>
            </a:r>
            <a:r>
              <a:rPr b="1" spc="-5" dirty="0">
                <a:solidFill>
                  <a:srgbClr val="006666"/>
                </a:solidFill>
                <a:latin typeface="Arial"/>
                <a:cs typeface="Arial"/>
              </a:rPr>
              <a:t>uem</a:t>
            </a:r>
            <a:r>
              <a:rPr b="1" spc="-15" dirty="0">
                <a:solidFill>
                  <a:srgbClr val="006666"/>
                </a:solidFill>
                <a:latin typeface="Arial"/>
                <a:cs typeface="Arial"/>
              </a:rPr>
              <a:t>e</a:t>
            </a:r>
            <a:r>
              <a:rPr b="1" dirty="0">
                <a:solidFill>
                  <a:srgbClr val="006666"/>
                </a:solidFill>
                <a:latin typeface="Arial"/>
                <a:cs typeface="Arial"/>
              </a:rPr>
              <a:t>nt</a:t>
            </a:r>
            <a:r>
              <a:rPr b="1" spc="5" dirty="0">
                <a:solidFill>
                  <a:srgbClr val="006666"/>
                </a:solidFill>
                <a:latin typeface="Arial"/>
                <a:cs typeface="Arial"/>
              </a:rPr>
              <a:t> </a:t>
            </a:r>
            <a:r>
              <a:rPr b="1" dirty="0">
                <a:solidFill>
                  <a:srgbClr val="006666"/>
                </a:solidFill>
                <a:latin typeface="Arial"/>
                <a:cs typeface="Arial"/>
              </a:rPr>
              <a:t>sig</a:t>
            </a:r>
            <a:r>
              <a:rPr b="1" spc="5" dirty="0">
                <a:solidFill>
                  <a:srgbClr val="006666"/>
                </a:solidFill>
                <a:latin typeface="Arial"/>
                <a:cs typeface="Arial"/>
              </a:rPr>
              <a:t>n</a:t>
            </a:r>
            <a:r>
              <a:rPr b="1" dirty="0">
                <a:solidFill>
                  <a:srgbClr val="006666"/>
                </a:solidFill>
                <a:latin typeface="Arial"/>
                <a:cs typeface="Arial"/>
              </a:rPr>
              <a:t>if</a:t>
            </a:r>
            <a:r>
              <a:rPr b="1" spc="5" dirty="0">
                <a:solidFill>
                  <a:srgbClr val="006666"/>
                </a:solidFill>
                <a:latin typeface="Arial"/>
                <a:cs typeface="Arial"/>
              </a:rPr>
              <a:t>i</a:t>
            </a:r>
            <a:r>
              <a:rPr b="1" spc="-5" dirty="0">
                <a:solidFill>
                  <a:srgbClr val="006666"/>
                </a:solidFill>
                <a:latin typeface="Arial"/>
                <a:cs typeface="Arial"/>
              </a:rPr>
              <a:t>c</a:t>
            </a:r>
            <a:r>
              <a:rPr b="1" spc="-15" dirty="0">
                <a:solidFill>
                  <a:srgbClr val="006666"/>
                </a:solidFill>
                <a:latin typeface="Arial"/>
                <a:cs typeface="Arial"/>
              </a:rPr>
              <a:t>a</a:t>
            </a:r>
            <a:r>
              <a:rPr b="1" dirty="0">
                <a:solidFill>
                  <a:srgbClr val="006666"/>
                </a:solidFill>
                <a:latin typeface="Arial"/>
                <a:cs typeface="Arial"/>
              </a:rPr>
              <a:t>tif	</a:t>
            </a:r>
            <a:r>
              <a:rPr b="1" spc="-5" dirty="0">
                <a:solidFill>
                  <a:srgbClr val="006666"/>
                </a:solidFill>
                <a:latin typeface="Arial"/>
                <a:cs typeface="Arial"/>
              </a:rPr>
              <a:t>en  </a:t>
            </a:r>
            <a:r>
              <a:rPr b="1" dirty="0">
                <a:solidFill>
                  <a:srgbClr val="006666"/>
                </a:solidFill>
                <a:latin typeface="Arial"/>
                <a:cs typeface="Arial"/>
              </a:rPr>
              <a:t>fonction </a:t>
            </a:r>
            <a:r>
              <a:rPr b="1" spc="-5" dirty="0">
                <a:solidFill>
                  <a:srgbClr val="006666"/>
                </a:solidFill>
                <a:latin typeface="Arial"/>
                <a:cs typeface="Arial"/>
              </a:rPr>
              <a:t>de </a:t>
            </a:r>
            <a:r>
              <a:rPr b="1" dirty="0">
                <a:solidFill>
                  <a:srgbClr val="006666"/>
                </a:solidFill>
                <a:latin typeface="Arial"/>
                <a:cs typeface="Arial"/>
              </a:rPr>
              <a:t>la </a:t>
            </a:r>
            <a:r>
              <a:rPr b="1" spc="-5" dirty="0">
                <a:solidFill>
                  <a:srgbClr val="006666"/>
                </a:solidFill>
                <a:latin typeface="Arial"/>
                <a:cs typeface="Arial"/>
              </a:rPr>
              <a:t>pratique </a:t>
            </a:r>
            <a:r>
              <a:rPr b="1" spc="-10" dirty="0">
                <a:solidFill>
                  <a:srgbClr val="006666"/>
                </a:solidFill>
                <a:latin typeface="Arial"/>
                <a:cs typeface="Arial"/>
              </a:rPr>
              <a:t>sportive </a:t>
            </a:r>
            <a:r>
              <a:rPr b="1" spc="5" dirty="0">
                <a:solidFill>
                  <a:srgbClr val="006666"/>
                </a:solidFill>
                <a:latin typeface="Arial"/>
                <a:cs typeface="Arial"/>
              </a:rPr>
              <a:t>(</a:t>
            </a:r>
            <a:r>
              <a:rPr b="1" i="1" spc="5" dirty="0">
                <a:solidFill>
                  <a:srgbClr val="006666"/>
                </a:solidFill>
                <a:latin typeface="Symbol"/>
                <a:cs typeface="Symbol"/>
              </a:rPr>
              <a:t></a:t>
            </a:r>
            <a:r>
              <a:rPr b="1" i="1" spc="5" dirty="0">
                <a:solidFill>
                  <a:srgbClr val="006666"/>
                </a:solidFill>
                <a:latin typeface="Times New Roman"/>
                <a:cs typeface="Times New Roman"/>
              </a:rPr>
              <a:t> </a:t>
            </a:r>
            <a:r>
              <a:rPr b="1" dirty="0">
                <a:solidFill>
                  <a:srgbClr val="006666"/>
                </a:solidFill>
                <a:latin typeface="Arial"/>
                <a:cs typeface="Arial"/>
              </a:rPr>
              <a:t>&lt;</a:t>
            </a:r>
            <a:r>
              <a:rPr b="1" spc="70" dirty="0">
                <a:solidFill>
                  <a:srgbClr val="006666"/>
                </a:solidFill>
                <a:latin typeface="Arial"/>
                <a:cs typeface="Arial"/>
              </a:rPr>
              <a:t> </a:t>
            </a:r>
            <a:r>
              <a:rPr b="1" spc="-10" dirty="0">
                <a:solidFill>
                  <a:srgbClr val="006666"/>
                </a:solidFill>
                <a:latin typeface="Arial"/>
                <a:cs typeface="Arial"/>
              </a:rPr>
              <a:t>5%).</a:t>
            </a:r>
            <a:endParaRPr>
              <a:latin typeface="Arial"/>
              <a:cs typeface="Arial"/>
            </a:endParaRPr>
          </a:p>
          <a:p>
            <a:pPr marL="443865" marR="5080" indent="-431800">
              <a:lnSpc>
                <a:spcPts val="3240"/>
              </a:lnSpc>
              <a:spcBef>
                <a:spcPts val="290"/>
              </a:spcBef>
              <a:tabLst>
                <a:tab pos="3909695" algn="l"/>
                <a:tab pos="4481195" algn="l"/>
                <a:tab pos="6151880" algn="l"/>
                <a:tab pos="6723380" algn="l"/>
              </a:tabLst>
            </a:pPr>
            <a:r>
              <a:rPr spc="-60" dirty="0">
                <a:solidFill>
                  <a:srgbClr val="006666"/>
                </a:solidFill>
                <a:latin typeface="Arial"/>
                <a:cs typeface="Arial"/>
              </a:rPr>
              <a:t>T</a:t>
            </a:r>
            <a:r>
              <a:rPr spc="-5" dirty="0">
                <a:solidFill>
                  <a:srgbClr val="006666"/>
                </a:solidFill>
                <a:latin typeface="Arial"/>
                <a:cs typeface="Arial"/>
              </a:rPr>
              <a:t>ro</a:t>
            </a:r>
            <a:r>
              <a:rPr spc="-15" dirty="0">
                <a:solidFill>
                  <a:srgbClr val="006666"/>
                </a:solidFill>
                <a:latin typeface="Arial"/>
                <a:cs typeface="Arial"/>
              </a:rPr>
              <a:t>u</a:t>
            </a:r>
            <a:r>
              <a:rPr spc="-5" dirty="0">
                <a:solidFill>
                  <a:srgbClr val="006666"/>
                </a:solidFill>
                <a:latin typeface="Arial"/>
                <a:cs typeface="Arial"/>
              </a:rPr>
              <a:t>b</a:t>
            </a:r>
            <a:r>
              <a:rPr spc="-15" dirty="0">
                <a:solidFill>
                  <a:srgbClr val="006666"/>
                </a:solidFill>
                <a:latin typeface="Arial"/>
                <a:cs typeface="Arial"/>
              </a:rPr>
              <a:t>l</a:t>
            </a:r>
            <a:r>
              <a:rPr spc="-5" dirty="0">
                <a:solidFill>
                  <a:srgbClr val="006666"/>
                </a:solidFill>
                <a:latin typeface="Arial"/>
                <a:cs typeface="Arial"/>
              </a:rPr>
              <a:t>es</a:t>
            </a:r>
            <a:r>
              <a:rPr dirty="0">
                <a:solidFill>
                  <a:srgbClr val="006666"/>
                </a:solidFill>
                <a:latin typeface="Arial"/>
                <a:cs typeface="Arial"/>
              </a:rPr>
              <a:t> c</a:t>
            </a:r>
            <a:r>
              <a:rPr spc="-30" dirty="0">
                <a:solidFill>
                  <a:srgbClr val="006666"/>
                </a:solidFill>
                <a:latin typeface="Arial"/>
                <a:cs typeface="Arial"/>
              </a:rPr>
              <a:t>y</a:t>
            </a:r>
            <a:r>
              <a:rPr spc="-5" dirty="0">
                <a:solidFill>
                  <a:srgbClr val="006666"/>
                </a:solidFill>
                <a:latin typeface="Arial"/>
                <a:cs typeface="Arial"/>
              </a:rPr>
              <a:t>cle</a:t>
            </a:r>
            <a:r>
              <a:rPr spc="25" dirty="0">
                <a:solidFill>
                  <a:srgbClr val="006666"/>
                </a:solidFill>
                <a:latin typeface="Arial"/>
                <a:cs typeface="Arial"/>
              </a:rPr>
              <a:t> </a:t>
            </a:r>
            <a:r>
              <a:rPr dirty="0">
                <a:solidFill>
                  <a:srgbClr val="006666"/>
                </a:solidFill>
                <a:latin typeface="Arial"/>
                <a:cs typeface="Arial"/>
              </a:rPr>
              <a:t>: Gr1 </a:t>
            </a:r>
            <a:r>
              <a:rPr spc="-5" dirty="0">
                <a:solidFill>
                  <a:srgbClr val="006666"/>
                </a:solidFill>
                <a:latin typeface="Arial"/>
                <a:cs typeface="Arial"/>
              </a:rPr>
              <a:t> </a:t>
            </a:r>
            <a:r>
              <a:rPr spc="-15" dirty="0">
                <a:solidFill>
                  <a:srgbClr val="006666"/>
                </a:solidFill>
                <a:latin typeface="Arial"/>
                <a:cs typeface="Arial"/>
              </a:rPr>
              <a:t>1</a:t>
            </a:r>
            <a:r>
              <a:rPr spc="-5" dirty="0">
                <a:solidFill>
                  <a:srgbClr val="006666"/>
                </a:solidFill>
                <a:latin typeface="Arial"/>
                <a:cs typeface="Arial"/>
              </a:rPr>
              <a:t>4/</a:t>
            </a:r>
            <a:r>
              <a:rPr spc="-15" dirty="0">
                <a:solidFill>
                  <a:srgbClr val="006666"/>
                </a:solidFill>
                <a:latin typeface="Arial"/>
                <a:cs typeface="Arial"/>
              </a:rPr>
              <a:t>5</a:t>
            </a:r>
            <a:r>
              <a:rPr spc="-5" dirty="0">
                <a:solidFill>
                  <a:srgbClr val="006666"/>
                </a:solidFill>
                <a:latin typeface="Arial"/>
                <a:cs typeface="Arial"/>
              </a:rPr>
              <a:t>4=</a:t>
            </a:r>
            <a:r>
              <a:rPr b="1" spc="-10" dirty="0">
                <a:solidFill>
                  <a:srgbClr val="006666"/>
                </a:solidFill>
                <a:latin typeface="Arial"/>
                <a:cs typeface="Arial"/>
              </a:rPr>
              <a:t>26</a:t>
            </a:r>
            <a:r>
              <a:rPr b="1" spc="-5" dirty="0">
                <a:solidFill>
                  <a:srgbClr val="006666"/>
                </a:solidFill>
                <a:latin typeface="Arial"/>
                <a:cs typeface="Arial"/>
              </a:rPr>
              <a:t>%</a:t>
            </a:r>
            <a:r>
              <a:rPr b="1" dirty="0">
                <a:solidFill>
                  <a:srgbClr val="006666"/>
                </a:solidFill>
                <a:latin typeface="Arial"/>
                <a:cs typeface="Arial"/>
              </a:rPr>
              <a:t>	</a:t>
            </a:r>
            <a:r>
              <a:rPr dirty="0">
                <a:solidFill>
                  <a:srgbClr val="006666"/>
                </a:solidFill>
                <a:latin typeface="Arial"/>
                <a:cs typeface="Arial"/>
              </a:rPr>
              <a:t>Gr2	</a:t>
            </a:r>
            <a:r>
              <a:rPr spc="-5" dirty="0">
                <a:solidFill>
                  <a:srgbClr val="006666"/>
                </a:solidFill>
                <a:latin typeface="Arial"/>
                <a:cs typeface="Arial"/>
              </a:rPr>
              <a:t>9/2</a:t>
            </a:r>
            <a:r>
              <a:rPr spc="-15" dirty="0">
                <a:solidFill>
                  <a:srgbClr val="006666"/>
                </a:solidFill>
                <a:latin typeface="Arial"/>
                <a:cs typeface="Arial"/>
              </a:rPr>
              <a:t>3</a:t>
            </a:r>
            <a:r>
              <a:rPr spc="5" dirty="0">
                <a:solidFill>
                  <a:srgbClr val="006666"/>
                </a:solidFill>
                <a:latin typeface="Arial"/>
                <a:cs typeface="Arial"/>
              </a:rPr>
              <a:t>=</a:t>
            </a:r>
            <a:r>
              <a:rPr b="1" spc="-10" dirty="0">
                <a:solidFill>
                  <a:srgbClr val="006666"/>
                </a:solidFill>
                <a:latin typeface="Arial"/>
                <a:cs typeface="Arial"/>
              </a:rPr>
              <a:t>39</a:t>
            </a:r>
            <a:r>
              <a:rPr b="1" spc="-5" dirty="0">
                <a:solidFill>
                  <a:srgbClr val="006666"/>
                </a:solidFill>
                <a:latin typeface="Arial"/>
                <a:cs typeface="Arial"/>
              </a:rPr>
              <a:t>%</a:t>
            </a:r>
            <a:r>
              <a:rPr b="1" dirty="0">
                <a:solidFill>
                  <a:srgbClr val="006666"/>
                </a:solidFill>
                <a:latin typeface="Arial"/>
                <a:cs typeface="Arial"/>
              </a:rPr>
              <a:t>	</a:t>
            </a:r>
            <a:r>
              <a:rPr dirty="0">
                <a:solidFill>
                  <a:srgbClr val="006666"/>
                </a:solidFill>
                <a:latin typeface="Arial"/>
                <a:cs typeface="Arial"/>
              </a:rPr>
              <a:t>Gr3	</a:t>
            </a:r>
            <a:r>
              <a:rPr spc="-5" dirty="0">
                <a:solidFill>
                  <a:srgbClr val="006666"/>
                </a:solidFill>
                <a:latin typeface="Arial"/>
                <a:cs typeface="Arial"/>
              </a:rPr>
              <a:t>4</a:t>
            </a:r>
            <a:r>
              <a:rPr spc="-15" dirty="0">
                <a:solidFill>
                  <a:srgbClr val="006666"/>
                </a:solidFill>
                <a:latin typeface="Arial"/>
                <a:cs typeface="Arial"/>
              </a:rPr>
              <a:t>6</a:t>
            </a:r>
            <a:r>
              <a:rPr spc="-5" dirty="0">
                <a:solidFill>
                  <a:srgbClr val="006666"/>
                </a:solidFill>
                <a:latin typeface="Arial"/>
                <a:cs typeface="Arial"/>
              </a:rPr>
              <a:t>/8</a:t>
            </a:r>
            <a:r>
              <a:rPr spc="-15" dirty="0">
                <a:solidFill>
                  <a:srgbClr val="006666"/>
                </a:solidFill>
                <a:latin typeface="Arial"/>
                <a:cs typeface="Arial"/>
              </a:rPr>
              <a:t>8</a:t>
            </a:r>
            <a:r>
              <a:rPr spc="5" dirty="0">
                <a:solidFill>
                  <a:srgbClr val="006666"/>
                </a:solidFill>
                <a:latin typeface="Arial"/>
                <a:cs typeface="Arial"/>
              </a:rPr>
              <a:t>=</a:t>
            </a:r>
            <a:r>
              <a:rPr b="1" spc="-10" dirty="0">
                <a:solidFill>
                  <a:srgbClr val="006666"/>
                </a:solidFill>
                <a:latin typeface="Arial"/>
                <a:cs typeface="Arial"/>
              </a:rPr>
              <a:t>52%  </a:t>
            </a:r>
            <a:r>
              <a:rPr spc="-5" dirty="0">
                <a:solidFill>
                  <a:srgbClr val="006666"/>
                </a:solidFill>
                <a:latin typeface="Arial"/>
                <a:cs typeface="Arial"/>
              </a:rPr>
              <a:t>Plus la pratique sportive est importante, plus les troubles</a:t>
            </a:r>
            <a:r>
              <a:rPr spc="125" dirty="0">
                <a:solidFill>
                  <a:srgbClr val="006666"/>
                </a:solidFill>
                <a:latin typeface="Arial"/>
                <a:cs typeface="Arial"/>
              </a:rPr>
              <a:t> </a:t>
            </a:r>
            <a:r>
              <a:rPr spc="-5" dirty="0">
                <a:solidFill>
                  <a:srgbClr val="006666"/>
                </a:solidFill>
                <a:latin typeface="Arial"/>
                <a:cs typeface="Arial"/>
              </a:rPr>
              <a:t>apparaissent</a:t>
            </a:r>
            <a:r>
              <a:rPr spc="-5" dirty="0">
                <a:solidFill>
                  <a:srgbClr val="99CCCC"/>
                </a:solidFill>
                <a:latin typeface="Arial"/>
                <a:cs typeface="Arial"/>
              </a:rPr>
              <a:t>.</a:t>
            </a:r>
            <a:endParaRPr>
              <a:latin typeface="Arial"/>
              <a:cs typeface="Arial"/>
            </a:endParaRPr>
          </a:p>
        </p:txBody>
      </p:sp>
      <p:graphicFrame>
        <p:nvGraphicFramePr>
          <p:cNvPr id="20" name="object 20"/>
          <p:cNvGraphicFramePr>
            <a:graphicFrameLocks noGrp="1"/>
          </p:cNvGraphicFramePr>
          <p:nvPr/>
        </p:nvGraphicFramePr>
        <p:xfrm>
          <a:off x="2265363" y="1047751"/>
          <a:ext cx="5112385" cy="2713035"/>
        </p:xfrm>
        <a:graphic>
          <a:graphicData uri="http://schemas.openxmlformats.org/drawingml/2006/table">
            <a:tbl>
              <a:tblPr firstRow="1" bandRow="1">
                <a:tableStyleId>{2D5ABB26-0587-4C30-8999-92F81FD0307C}</a:tableStyleId>
              </a:tblPr>
              <a:tblGrid>
                <a:gridCol w="1079500">
                  <a:extLst>
                    <a:ext uri="{9D8B030D-6E8A-4147-A177-3AD203B41FA5}">
                      <a16:colId xmlns:a16="http://schemas.microsoft.com/office/drawing/2014/main" val="20000"/>
                    </a:ext>
                  </a:extLst>
                </a:gridCol>
                <a:gridCol w="576580">
                  <a:extLst>
                    <a:ext uri="{9D8B030D-6E8A-4147-A177-3AD203B41FA5}">
                      <a16:colId xmlns:a16="http://schemas.microsoft.com/office/drawing/2014/main" val="20001"/>
                    </a:ext>
                  </a:extLst>
                </a:gridCol>
                <a:gridCol w="1081405">
                  <a:extLst>
                    <a:ext uri="{9D8B030D-6E8A-4147-A177-3AD203B41FA5}">
                      <a16:colId xmlns:a16="http://schemas.microsoft.com/office/drawing/2014/main" val="20002"/>
                    </a:ext>
                  </a:extLst>
                </a:gridCol>
                <a:gridCol w="862330">
                  <a:extLst>
                    <a:ext uri="{9D8B030D-6E8A-4147-A177-3AD203B41FA5}">
                      <a16:colId xmlns:a16="http://schemas.microsoft.com/office/drawing/2014/main" val="20003"/>
                    </a:ext>
                  </a:extLst>
                </a:gridCol>
                <a:gridCol w="577850">
                  <a:extLst>
                    <a:ext uri="{9D8B030D-6E8A-4147-A177-3AD203B41FA5}">
                      <a16:colId xmlns:a16="http://schemas.microsoft.com/office/drawing/2014/main" val="20004"/>
                    </a:ext>
                  </a:extLst>
                </a:gridCol>
                <a:gridCol w="934720">
                  <a:extLst>
                    <a:ext uri="{9D8B030D-6E8A-4147-A177-3AD203B41FA5}">
                      <a16:colId xmlns:a16="http://schemas.microsoft.com/office/drawing/2014/main" val="20005"/>
                    </a:ext>
                  </a:extLst>
                </a:gridCol>
              </a:tblGrid>
              <a:tr h="360362">
                <a:tc gridSpan="2">
                  <a:txBody>
                    <a:bodyPr/>
                    <a:lstStyle/>
                    <a:p>
                      <a:pPr>
                        <a:lnSpc>
                          <a:spcPct val="100000"/>
                        </a:lnSpc>
                      </a:pPr>
                      <a:endParaRPr sz="1700">
                        <a:latin typeface="Times New Roman"/>
                        <a:cs typeface="Times New Roman"/>
                      </a:endParaRPr>
                    </a:p>
                  </a:txBody>
                  <a:tcPr marL="0" marR="0" marT="0" marB="0">
                    <a:lnR w="9525">
                      <a:solidFill>
                        <a:srgbClr val="000000"/>
                      </a:solidFill>
                      <a:prstDash val="solid"/>
                    </a:lnR>
                    <a:lnB w="28575">
                      <a:solidFill>
                        <a:srgbClr val="000000"/>
                      </a:solidFill>
                      <a:prstDash val="solid"/>
                    </a:lnB>
                  </a:tcPr>
                </a:tc>
                <a:tc hMerge="1">
                  <a:txBody>
                    <a:bodyPr/>
                    <a:lstStyle/>
                    <a:p>
                      <a:endParaRPr/>
                    </a:p>
                  </a:txBody>
                  <a:tcPr marL="0" marR="0" marT="0" marB="0"/>
                </a:tc>
                <a:tc gridSpan="2">
                  <a:txBody>
                    <a:bodyPr/>
                    <a:lstStyle/>
                    <a:p>
                      <a:pPr marL="91440">
                        <a:lnSpc>
                          <a:spcPct val="100000"/>
                        </a:lnSpc>
                        <a:spcBef>
                          <a:spcPts val="315"/>
                        </a:spcBef>
                      </a:pPr>
                      <a:r>
                        <a:rPr sz="1800" spc="-15" dirty="0">
                          <a:latin typeface="Arial"/>
                          <a:cs typeface="Arial"/>
                        </a:rPr>
                        <a:t>Troubles </a:t>
                      </a:r>
                      <a:r>
                        <a:rPr sz="1800" spc="-10" dirty="0">
                          <a:latin typeface="Arial"/>
                          <a:cs typeface="Arial"/>
                        </a:rPr>
                        <a:t>du</a:t>
                      </a:r>
                      <a:r>
                        <a:rPr sz="1800" dirty="0">
                          <a:latin typeface="Arial"/>
                          <a:cs typeface="Arial"/>
                        </a:rPr>
                        <a:t> </a:t>
                      </a:r>
                      <a:r>
                        <a:rPr sz="1800" spc="-10" dirty="0">
                          <a:latin typeface="Arial"/>
                          <a:cs typeface="Arial"/>
                        </a:rPr>
                        <a:t>cycle</a:t>
                      </a:r>
                      <a:endParaRPr sz="1800">
                        <a:latin typeface="Arial"/>
                        <a:cs typeface="Arial"/>
                      </a:endParaRPr>
                    </a:p>
                  </a:txBody>
                  <a:tcPr marL="0" marR="0" marT="40005" marB="0">
                    <a:lnL w="9525">
                      <a:solidFill>
                        <a:srgbClr val="000000"/>
                      </a:solidFill>
                      <a:prstDash val="solid"/>
                    </a:lnL>
                    <a:lnR w="9525">
                      <a:solidFill>
                        <a:srgbClr val="000000"/>
                      </a:solidFill>
                      <a:prstDash val="solid"/>
                    </a:lnR>
                    <a:lnT w="9525">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a:lnSpc>
                          <a:spcPct val="100000"/>
                        </a:lnSpc>
                      </a:pPr>
                      <a:endParaRPr sz="1700">
                        <a:latin typeface="Times New Roman"/>
                        <a:cs typeface="Times New Roman"/>
                      </a:endParaRPr>
                    </a:p>
                  </a:txBody>
                  <a:tcPr marL="0" marR="0" marT="0" marB="0">
                    <a:lnL w="9525">
                      <a:solidFill>
                        <a:srgbClr val="000000"/>
                      </a:solidFill>
                      <a:prstDash val="solid"/>
                    </a:lnL>
                    <a:lnB w="28575">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408050">
                <a:tc>
                  <a:txBody>
                    <a:bodyPr/>
                    <a:lstStyle/>
                    <a:p>
                      <a:pPr algn="ctr">
                        <a:lnSpc>
                          <a:spcPct val="100000"/>
                        </a:lnSpc>
                        <a:spcBef>
                          <a:spcPts val="310"/>
                        </a:spcBef>
                      </a:pPr>
                      <a:r>
                        <a:rPr sz="1900" b="1" spc="-5" dirty="0">
                          <a:latin typeface="Arial"/>
                          <a:cs typeface="Arial"/>
                        </a:rPr>
                        <a:t>Groupe</a:t>
                      </a:r>
                      <a:endParaRPr sz="1900">
                        <a:latin typeface="Arial"/>
                        <a:cs typeface="Arial"/>
                      </a:endParaRPr>
                    </a:p>
                  </a:txBody>
                  <a:tcPr marL="0" marR="0" marT="3937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gridSpan="2">
                  <a:txBody>
                    <a:bodyPr/>
                    <a:lstStyle/>
                    <a:p>
                      <a:pPr algn="ctr">
                        <a:lnSpc>
                          <a:spcPct val="100000"/>
                        </a:lnSpc>
                        <a:spcBef>
                          <a:spcPts val="310"/>
                        </a:spcBef>
                      </a:pPr>
                      <a:r>
                        <a:rPr sz="1900" b="1" spc="-5" dirty="0">
                          <a:latin typeface="Arial"/>
                          <a:cs typeface="Arial"/>
                        </a:rPr>
                        <a:t>Oui</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gridSpan="2">
                  <a:txBody>
                    <a:bodyPr/>
                    <a:lstStyle/>
                    <a:p>
                      <a:pPr algn="ctr">
                        <a:lnSpc>
                          <a:spcPct val="100000"/>
                        </a:lnSpc>
                        <a:spcBef>
                          <a:spcPts val="310"/>
                        </a:spcBef>
                      </a:pPr>
                      <a:r>
                        <a:rPr sz="1900" b="1" spc="-5" dirty="0">
                          <a:latin typeface="Arial"/>
                          <a:cs typeface="Arial"/>
                        </a:rPr>
                        <a:t>Non</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hMerge="1">
                  <a:txBody>
                    <a:bodyPr/>
                    <a:lstStyle/>
                    <a:p>
                      <a:endParaRPr/>
                    </a:p>
                  </a:txBody>
                  <a:tcPr marL="0" marR="0" marT="0" marB="0"/>
                </a:tc>
                <a:tc>
                  <a:txBody>
                    <a:bodyPr/>
                    <a:lstStyle/>
                    <a:p>
                      <a:pPr marR="276225" algn="r">
                        <a:lnSpc>
                          <a:spcPct val="100000"/>
                        </a:lnSpc>
                        <a:spcBef>
                          <a:spcPts val="310"/>
                        </a:spcBef>
                      </a:pPr>
                      <a:r>
                        <a:rPr sz="1900" b="1" spc="-145" dirty="0">
                          <a:latin typeface="Arial"/>
                          <a:cs typeface="Arial"/>
                        </a:rPr>
                        <a:t>T</a:t>
                      </a:r>
                      <a:r>
                        <a:rPr sz="1900" b="1" dirty="0">
                          <a:latin typeface="Arial"/>
                          <a:cs typeface="Arial"/>
                        </a:rPr>
                        <a:t>o</a:t>
                      </a:r>
                      <a:r>
                        <a:rPr sz="1900" b="1" spc="5" dirty="0">
                          <a:latin typeface="Arial"/>
                          <a:cs typeface="Arial"/>
                        </a:rPr>
                        <a:t>t</a:t>
                      </a:r>
                      <a:r>
                        <a:rPr sz="1900" b="1" dirty="0">
                          <a:latin typeface="Arial"/>
                          <a:cs typeface="Arial"/>
                        </a:rPr>
                        <a:t>al</a:t>
                      </a:r>
                      <a:endParaRPr sz="1900">
                        <a:latin typeface="Arial"/>
                        <a:cs typeface="Arial"/>
                      </a:endParaRPr>
                    </a:p>
                  </a:txBody>
                  <a:tcPr marL="0" marR="0" marT="3937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1"/>
                  </a:ext>
                </a:extLst>
              </a:tr>
              <a:tr h="542925">
                <a:tc>
                  <a:txBody>
                    <a:bodyPr/>
                    <a:lstStyle/>
                    <a:p>
                      <a:pPr marL="635" algn="ctr">
                        <a:lnSpc>
                          <a:spcPct val="100000"/>
                        </a:lnSpc>
                        <a:spcBef>
                          <a:spcPts val="310"/>
                        </a:spcBef>
                      </a:pPr>
                      <a:r>
                        <a:rPr sz="1900" b="1" dirty="0">
                          <a:latin typeface="Arial"/>
                          <a:cs typeface="Arial"/>
                        </a:rPr>
                        <a:t>1</a:t>
                      </a:r>
                      <a:endParaRPr sz="19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gridSpan="2">
                  <a:txBody>
                    <a:bodyPr/>
                    <a:lstStyle/>
                    <a:p>
                      <a:pPr marL="278130">
                        <a:lnSpc>
                          <a:spcPct val="100000"/>
                        </a:lnSpc>
                        <a:spcBef>
                          <a:spcPts val="310"/>
                        </a:spcBef>
                      </a:pPr>
                      <a:r>
                        <a:rPr sz="1900" spc="-5" dirty="0">
                          <a:latin typeface="Arial"/>
                          <a:cs typeface="Arial"/>
                        </a:rPr>
                        <a:t>14 </a:t>
                      </a:r>
                      <a:r>
                        <a:rPr sz="1900" spc="-5" dirty="0">
                          <a:solidFill>
                            <a:srgbClr val="FF3300"/>
                          </a:solidFill>
                          <a:latin typeface="Arial"/>
                          <a:cs typeface="Arial"/>
                        </a:rPr>
                        <a:t>(22,58)</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68275">
                        <a:lnSpc>
                          <a:spcPct val="100000"/>
                        </a:lnSpc>
                        <a:spcBef>
                          <a:spcPts val="310"/>
                        </a:spcBef>
                      </a:pPr>
                      <a:r>
                        <a:rPr sz="1900" spc="-5" dirty="0">
                          <a:latin typeface="Arial"/>
                          <a:cs typeface="Arial"/>
                        </a:rPr>
                        <a:t>40</a:t>
                      </a:r>
                      <a:r>
                        <a:rPr sz="1900" spc="-15" dirty="0">
                          <a:latin typeface="Arial"/>
                          <a:cs typeface="Arial"/>
                        </a:rPr>
                        <a:t> </a:t>
                      </a:r>
                      <a:r>
                        <a:rPr sz="1900" spc="-5" dirty="0">
                          <a:solidFill>
                            <a:srgbClr val="FF3300"/>
                          </a:solidFill>
                          <a:latin typeface="Arial"/>
                          <a:cs typeface="Arial"/>
                        </a:rPr>
                        <a:t>(31,42)</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10"/>
                        </a:spcBef>
                      </a:pPr>
                      <a:r>
                        <a:rPr sz="1900" b="1" spc="-5" dirty="0">
                          <a:latin typeface="Arial"/>
                          <a:cs typeface="Arial"/>
                        </a:rPr>
                        <a:t>54</a:t>
                      </a:r>
                      <a:endParaRPr sz="1900">
                        <a:latin typeface="Arial"/>
                        <a:cs typeface="Arial"/>
                      </a:endParaRPr>
                    </a:p>
                  </a:txBody>
                  <a:tcPr marL="0" marR="0" marT="3937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36448">
                <a:tc>
                  <a:txBody>
                    <a:bodyPr/>
                    <a:lstStyle/>
                    <a:p>
                      <a:pPr marL="635" algn="ctr">
                        <a:lnSpc>
                          <a:spcPct val="100000"/>
                        </a:lnSpc>
                        <a:spcBef>
                          <a:spcPts val="310"/>
                        </a:spcBef>
                      </a:pPr>
                      <a:r>
                        <a:rPr sz="1900" b="1" dirty="0">
                          <a:latin typeface="Arial"/>
                          <a:cs typeface="Arial"/>
                        </a:rPr>
                        <a:t>2</a:t>
                      </a:r>
                      <a:endParaRPr sz="1900">
                        <a:latin typeface="Arial"/>
                        <a:cs typeface="Arial"/>
                      </a:endParaRPr>
                    </a:p>
                  </a:txBody>
                  <a:tcPr marL="0" marR="0" marT="3937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gridSpan="2">
                  <a:txBody>
                    <a:bodyPr/>
                    <a:lstStyle/>
                    <a:p>
                      <a:pPr marL="412115">
                        <a:lnSpc>
                          <a:spcPct val="100000"/>
                        </a:lnSpc>
                        <a:spcBef>
                          <a:spcPts val="310"/>
                        </a:spcBef>
                      </a:pPr>
                      <a:r>
                        <a:rPr sz="1900" spc="-5" dirty="0">
                          <a:latin typeface="Arial"/>
                          <a:cs typeface="Arial"/>
                        </a:rPr>
                        <a:t>9</a:t>
                      </a:r>
                      <a:r>
                        <a:rPr sz="1900" spc="-15" dirty="0">
                          <a:latin typeface="Arial"/>
                          <a:cs typeface="Arial"/>
                        </a:rPr>
                        <a:t> </a:t>
                      </a:r>
                      <a:r>
                        <a:rPr sz="1900" spc="-5" dirty="0">
                          <a:solidFill>
                            <a:srgbClr val="FF3300"/>
                          </a:solidFill>
                          <a:latin typeface="Arial"/>
                          <a:cs typeface="Arial"/>
                        </a:rPr>
                        <a:t>(9,62)</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34620">
                        <a:lnSpc>
                          <a:spcPct val="100000"/>
                        </a:lnSpc>
                        <a:spcBef>
                          <a:spcPts val="310"/>
                        </a:spcBef>
                      </a:pPr>
                      <a:r>
                        <a:rPr sz="1900" spc="-5" dirty="0">
                          <a:latin typeface="Arial"/>
                          <a:cs typeface="Arial"/>
                        </a:rPr>
                        <a:t>14 </a:t>
                      </a:r>
                      <a:r>
                        <a:rPr sz="1900" spc="-5" dirty="0">
                          <a:solidFill>
                            <a:srgbClr val="FF3300"/>
                          </a:solidFill>
                          <a:latin typeface="Arial"/>
                          <a:cs typeface="Arial"/>
                        </a:rPr>
                        <a:t>(</a:t>
                      </a:r>
                      <a:r>
                        <a:rPr sz="1900" spc="-25" dirty="0">
                          <a:solidFill>
                            <a:srgbClr val="FF3300"/>
                          </a:solidFill>
                          <a:latin typeface="Arial"/>
                          <a:cs typeface="Arial"/>
                        </a:rPr>
                        <a:t> </a:t>
                      </a:r>
                      <a:r>
                        <a:rPr sz="1900" spc="-5" dirty="0">
                          <a:solidFill>
                            <a:srgbClr val="FF3300"/>
                          </a:solidFill>
                          <a:latin typeface="Arial"/>
                          <a:cs typeface="Arial"/>
                        </a:rPr>
                        <a:t>13,38)</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10"/>
                        </a:spcBef>
                      </a:pPr>
                      <a:r>
                        <a:rPr sz="1900" b="1" spc="-5" dirty="0">
                          <a:latin typeface="Arial"/>
                          <a:cs typeface="Arial"/>
                        </a:rPr>
                        <a:t>23</a:t>
                      </a:r>
                      <a:endParaRPr sz="1900">
                        <a:latin typeface="Arial"/>
                        <a:cs typeface="Arial"/>
                      </a:endParaRPr>
                    </a:p>
                  </a:txBody>
                  <a:tcPr marL="0" marR="0" marT="3937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457326">
                <a:tc>
                  <a:txBody>
                    <a:bodyPr/>
                    <a:lstStyle/>
                    <a:p>
                      <a:pPr marL="635" algn="ctr">
                        <a:lnSpc>
                          <a:spcPct val="100000"/>
                        </a:lnSpc>
                        <a:spcBef>
                          <a:spcPts val="315"/>
                        </a:spcBef>
                      </a:pPr>
                      <a:r>
                        <a:rPr sz="1900" b="1" dirty="0">
                          <a:latin typeface="Arial"/>
                          <a:cs typeface="Arial"/>
                        </a:rPr>
                        <a:t>3</a:t>
                      </a:r>
                      <a:endParaRPr sz="1900">
                        <a:latin typeface="Arial"/>
                        <a:cs typeface="Arial"/>
                      </a:endParaRPr>
                    </a:p>
                  </a:txBody>
                  <a:tcPr marL="0" marR="0" marT="4000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gridSpan="2">
                  <a:txBody>
                    <a:bodyPr/>
                    <a:lstStyle/>
                    <a:p>
                      <a:pPr marL="244475">
                        <a:lnSpc>
                          <a:spcPct val="100000"/>
                        </a:lnSpc>
                        <a:spcBef>
                          <a:spcPts val="315"/>
                        </a:spcBef>
                      </a:pPr>
                      <a:r>
                        <a:rPr sz="1900" spc="-5" dirty="0">
                          <a:latin typeface="Arial"/>
                          <a:cs typeface="Arial"/>
                        </a:rPr>
                        <a:t>46 </a:t>
                      </a:r>
                      <a:r>
                        <a:rPr sz="1900" spc="-5" dirty="0">
                          <a:solidFill>
                            <a:srgbClr val="FF3300"/>
                          </a:solidFill>
                          <a:latin typeface="Arial"/>
                          <a:cs typeface="Arial"/>
                        </a:rPr>
                        <a:t>(</a:t>
                      </a:r>
                      <a:r>
                        <a:rPr sz="1900" spc="-15" dirty="0">
                          <a:solidFill>
                            <a:srgbClr val="FF3300"/>
                          </a:solidFill>
                          <a:latin typeface="Arial"/>
                          <a:cs typeface="Arial"/>
                        </a:rPr>
                        <a:t> </a:t>
                      </a:r>
                      <a:r>
                        <a:rPr sz="1900" spc="-5" dirty="0">
                          <a:solidFill>
                            <a:srgbClr val="FF3300"/>
                          </a:solidFill>
                          <a:latin typeface="Arial"/>
                          <a:cs typeface="Arial"/>
                        </a:rPr>
                        <a:t>36,80)</a:t>
                      </a:r>
                      <a:endParaRPr sz="1900">
                        <a:latin typeface="Arial"/>
                        <a:cs typeface="Arial"/>
                      </a:endParaRPr>
                    </a:p>
                  </a:txBody>
                  <a:tcPr marL="0" marR="0" marT="4000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68275">
                        <a:lnSpc>
                          <a:spcPct val="100000"/>
                        </a:lnSpc>
                        <a:spcBef>
                          <a:spcPts val="315"/>
                        </a:spcBef>
                      </a:pPr>
                      <a:r>
                        <a:rPr sz="1900" spc="-5" dirty="0">
                          <a:latin typeface="Arial"/>
                          <a:cs typeface="Arial"/>
                        </a:rPr>
                        <a:t>42</a:t>
                      </a:r>
                      <a:r>
                        <a:rPr sz="1900" spc="-15" dirty="0">
                          <a:latin typeface="Arial"/>
                          <a:cs typeface="Arial"/>
                        </a:rPr>
                        <a:t> </a:t>
                      </a:r>
                      <a:r>
                        <a:rPr sz="1900" spc="-5" dirty="0">
                          <a:solidFill>
                            <a:srgbClr val="FF3300"/>
                          </a:solidFill>
                          <a:latin typeface="Arial"/>
                          <a:cs typeface="Arial"/>
                        </a:rPr>
                        <a:t>(51,20)</a:t>
                      </a:r>
                      <a:endParaRPr sz="1900">
                        <a:latin typeface="Arial"/>
                        <a:cs typeface="Arial"/>
                      </a:endParaRPr>
                    </a:p>
                  </a:txBody>
                  <a:tcPr marL="0" marR="0" marT="4000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315"/>
                        </a:spcBef>
                      </a:pPr>
                      <a:r>
                        <a:rPr sz="1900" b="1" spc="-5" dirty="0">
                          <a:latin typeface="Arial"/>
                          <a:cs typeface="Arial"/>
                        </a:rPr>
                        <a:t>88</a:t>
                      </a:r>
                      <a:endParaRPr sz="1900">
                        <a:latin typeface="Arial"/>
                        <a:cs typeface="Arial"/>
                      </a:endParaRPr>
                    </a:p>
                  </a:txBody>
                  <a:tcPr marL="0" marR="0" marT="4000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407924">
                <a:tc>
                  <a:txBody>
                    <a:bodyPr/>
                    <a:lstStyle/>
                    <a:p>
                      <a:pPr algn="ctr">
                        <a:lnSpc>
                          <a:spcPct val="100000"/>
                        </a:lnSpc>
                        <a:spcBef>
                          <a:spcPts val="320"/>
                        </a:spcBef>
                      </a:pPr>
                      <a:r>
                        <a:rPr sz="1700" b="1" spc="-25" dirty="0">
                          <a:latin typeface="Arial"/>
                          <a:cs typeface="Arial"/>
                        </a:rPr>
                        <a:t>Total</a:t>
                      </a:r>
                      <a:endParaRPr sz="1700">
                        <a:latin typeface="Arial"/>
                        <a:cs typeface="Arial"/>
                      </a:endParaRPr>
                    </a:p>
                  </a:txBody>
                  <a:tcPr marL="0" marR="0" marT="4064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gridSpan="2">
                  <a:txBody>
                    <a:bodyPr/>
                    <a:lstStyle/>
                    <a:p>
                      <a:pPr algn="ctr">
                        <a:lnSpc>
                          <a:spcPct val="100000"/>
                        </a:lnSpc>
                        <a:spcBef>
                          <a:spcPts val="310"/>
                        </a:spcBef>
                      </a:pPr>
                      <a:r>
                        <a:rPr sz="1900" b="1" spc="-5" dirty="0">
                          <a:latin typeface="Arial"/>
                          <a:cs typeface="Arial"/>
                        </a:rPr>
                        <a:t>69</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635" algn="ctr">
                        <a:lnSpc>
                          <a:spcPct val="100000"/>
                        </a:lnSpc>
                        <a:spcBef>
                          <a:spcPts val="310"/>
                        </a:spcBef>
                      </a:pPr>
                      <a:r>
                        <a:rPr sz="1900" b="1" spc="-5" dirty="0">
                          <a:latin typeface="Arial"/>
                          <a:cs typeface="Arial"/>
                        </a:rPr>
                        <a:t>96</a:t>
                      </a:r>
                      <a:endParaRPr sz="1900">
                        <a:latin typeface="Arial"/>
                        <a:cs typeface="Arial"/>
                      </a:endParaRPr>
                    </a:p>
                  </a:txBody>
                  <a:tcPr marL="0" marR="0" marT="3937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a:txBody>
                    <a:bodyPr/>
                    <a:lstStyle/>
                    <a:p>
                      <a:pPr marR="258445" algn="r">
                        <a:lnSpc>
                          <a:spcPct val="100000"/>
                        </a:lnSpc>
                        <a:spcBef>
                          <a:spcPts val="310"/>
                        </a:spcBef>
                      </a:pPr>
                      <a:r>
                        <a:rPr sz="1900" b="1" dirty="0">
                          <a:latin typeface="Arial"/>
                          <a:cs typeface="Arial"/>
                        </a:rPr>
                        <a:t>165</a:t>
                      </a:r>
                      <a:endParaRPr sz="1900">
                        <a:latin typeface="Arial"/>
                        <a:cs typeface="Arial"/>
                      </a:endParaRPr>
                    </a:p>
                  </a:txBody>
                  <a:tcPr marL="0" marR="0" marT="3937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5</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graphicFrame>
        <p:nvGraphicFramePr>
          <p:cNvPr id="4" name="object 4"/>
          <p:cNvGraphicFramePr>
            <a:graphicFrameLocks noGrp="1"/>
          </p:cNvGraphicFramePr>
          <p:nvPr/>
        </p:nvGraphicFramePr>
        <p:xfrm>
          <a:off x="2201863" y="2990851"/>
          <a:ext cx="7635239" cy="638175"/>
        </p:xfrm>
        <a:graphic>
          <a:graphicData uri="http://schemas.openxmlformats.org/drawingml/2006/table">
            <a:tbl>
              <a:tblPr firstRow="1" bandRow="1">
                <a:tableStyleId>{2D5ABB26-0587-4C30-8999-92F81FD0307C}</a:tableStyleId>
              </a:tblPr>
              <a:tblGrid>
                <a:gridCol w="462915">
                  <a:extLst>
                    <a:ext uri="{9D8B030D-6E8A-4147-A177-3AD203B41FA5}">
                      <a16:colId xmlns:a16="http://schemas.microsoft.com/office/drawing/2014/main" val="20000"/>
                    </a:ext>
                  </a:extLst>
                </a:gridCol>
                <a:gridCol w="796925">
                  <a:extLst>
                    <a:ext uri="{9D8B030D-6E8A-4147-A177-3AD203B41FA5}">
                      <a16:colId xmlns:a16="http://schemas.microsoft.com/office/drawing/2014/main" val="20001"/>
                    </a:ext>
                  </a:extLst>
                </a:gridCol>
                <a:gridCol w="796924">
                  <a:extLst>
                    <a:ext uri="{9D8B030D-6E8A-4147-A177-3AD203B41FA5}">
                      <a16:colId xmlns:a16="http://schemas.microsoft.com/office/drawing/2014/main" val="20002"/>
                    </a:ext>
                  </a:extLst>
                </a:gridCol>
                <a:gridCol w="796925">
                  <a:extLst>
                    <a:ext uri="{9D8B030D-6E8A-4147-A177-3AD203B41FA5}">
                      <a16:colId xmlns:a16="http://schemas.microsoft.com/office/drawing/2014/main" val="20003"/>
                    </a:ext>
                  </a:extLst>
                </a:gridCol>
                <a:gridCol w="796925">
                  <a:extLst>
                    <a:ext uri="{9D8B030D-6E8A-4147-A177-3AD203B41FA5}">
                      <a16:colId xmlns:a16="http://schemas.microsoft.com/office/drawing/2014/main" val="20004"/>
                    </a:ext>
                  </a:extLst>
                </a:gridCol>
                <a:gridCol w="796925">
                  <a:extLst>
                    <a:ext uri="{9D8B030D-6E8A-4147-A177-3AD203B41FA5}">
                      <a16:colId xmlns:a16="http://schemas.microsoft.com/office/drawing/2014/main" val="20005"/>
                    </a:ext>
                  </a:extLst>
                </a:gridCol>
                <a:gridCol w="796925">
                  <a:extLst>
                    <a:ext uri="{9D8B030D-6E8A-4147-A177-3AD203B41FA5}">
                      <a16:colId xmlns:a16="http://schemas.microsoft.com/office/drawing/2014/main" val="20006"/>
                    </a:ext>
                  </a:extLst>
                </a:gridCol>
                <a:gridCol w="796925">
                  <a:extLst>
                    <a:ext uri="{9D8B030D-6E8A-4147-A177-3AD203B41FA5}">
                      <a16:colId xmlns:a16="http://schemas.microsoft.com/office/drawing/2014/main" val="20007"/>
                    </a:ext>
                  </a:extLst>
                </a:gridCol>
                <a:gridCol w="796925">
                  <a:extLst>
                    <a:ext uri="{9D8B030D-6E8A-4147-A177-3AD203B41FA5}">
                      <a16:colId xmlns:a16="http://schemas.microsoft.com/office/drawing/2014/main" val="20008"/>
                    </a:ext>
                  </a:extLst>
                </a:gridCol>
                <a:gridCol w="796925">
                  <a:extLst>
                    <a:ext uri="{9D8B030D-6E8A-4147-A177-3AD203B41FA5}">
                      <a16:colId xmlns:a16="http://schemas.microsoft.com/office/drawing/2014/main" val="20009"/>
                    </a:ext>
                  </a:extLst>
                </a:gridCol>
              </a:tblGrid>
              <a:tr h="333375">
                <a:tc>
                  <a:txBody>
                    <a:bodyPr/>
                    <a:lstStyle/>
                    <a:p>
                      <a:pPr algn="ctr">
                        <a:lnSpc>
                          <a:spcPts val="1845"/>
                        </a:lnSpc>
                        <a:spcBef>
                          <a:spcPts val="680"/>
                        </a:spcBef>
                      </a:pPr>
                      <a:r>
                        <a:rPr sz="1600" i="1" dirty="0">
                          <a:latin typeface="Symbol"/>
                          <a:cs typeface="Symbol"/>
                        </a:rPr>
                        <a:t></a:t>
                      </a:r>
                      <a:endParaRPr sz="1600">
                        <a:latin typeface="Symbol"/>
                        <a:cs typeface="Symbol"/>
                      </a:endParaRPr>
                    </a:p>
                  </a:txBody>
                  <a:tcPr marL="0" marR="0" marT="863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0,01</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0,02</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67005">
                        <a:lnSpc>
                          <a:spcPts val="1905"/>
                        </a:lnSpc>
                        <a:spcBef>
                          <a:spcPts val="620"/>
                        </a:spcBef>
                      </a:pPr>
                      <a:r>
                        <a:rPr sz="1600" spc="-5" dirty="0">
                          <a:latin typeface="Verdana"/>
                          <a:cs typeface="Verdana"/>
                        </a:rPr>
                        <a:t>0,03</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0,04</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R="160655" algn="r">
                        <a:lnSpc>
                          <a:spcPts val="1905"/>
                        </a:lnSpc>
                        <a:spcBef>
                          <a:spcPts val="620"/>
                        </a:spcBef>
                      </a:pPr>
                      <a:r>
                        <a:rPr sz="1600" dirty="0">
                          <a:latin typeface="Verdana"/>
                          <a:cs typeface="Verdana"/>
                        </a:rPr>
                        <a:t>0</a:t>
                      </a:r>
                      <a:r>
                        <a:rPr sz="1600" spc="-5" dirty="0">
                          <a:latin typeface="Verdana"/>
                          <a:cs typeface="Verdana"/>
                        </a:rPr>
                        <a:t>,</a:t>
                      </a:r>
                      <a:r>
                        <a:rPr sz="1600" dirty="0">
                          <a:latin typeface="Verdana"/>
                          <a:cs typeface="Verdana"/>
                        </a:rPr>
                        <a:t>05</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0,06</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0,07</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0,08</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5"/>
                        </a:lnSpc>
                        <a:spcBef>
                          <a:spcPts val="620"/>
                        </a:spcBef>
                      </a:pPr>
                      <a:r>
                        <a:rPr sz="1600" spc="-5" dirty="0">
                          <a:latin typeface="Verdana"/>
                          <a:cs typeface="Verdana"/>
                        </a:rPr>
                        <a:t>0,09</a:t>
                      </a:r>
                      <a:endParaRPr sz="1600">
                        <a:latin typeface="Verdana"/>
                        <a:cs typeface="Verdana"/>
                      </a:endParaRPr>
                    </a:p>
                  </a:txBody>
                  <a:tcPr marL="0" marR="0" marT="787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0"/>
                  </a:ext>
                </a:extLst>
              </a:tr>
              <a:tr h="304800">
                <a:tc>
                  <a:txBody>
                    <a:bodyPr/>
                    <a:lstStyle/>
                    <a:p>
                      <a:pPr algn="ctr">
                        <a:lnSpc>
                          <a:spcPts val="2080"/>
                        </a:lnSpc>
                        <a:spcBef>
                          <a:spcPts val="220"/>
                        </a:spcBef>
                      </a:pPr>
                      <a:r>
                        <a:rPr sz="1800" i="1" dirty="0">
                          <a:latin typeface="Symbol"/>
                          <a:cs typeface="Symbol"/>
                        </a:rPr>
                        <a:t></a:t>
                      </a:r>
                      <a:endParaRPr sz="1800">
                        <a:latin typeface="Symbol"/>
                        <a:cs typeface="Symbol"/>
                      </a:endParaRPr>
                    </a:p>
                  </a:txBody>
                  <a:tcPr marL="0" marR="0" marT="279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0"/>
                        </a:lnSpc>
                        <a:spcBef>
                          <a:spcPts val="395"/>
                        </a:spcBef>
                      </a:pPr>
                      <a:r>
                        <a:rPr sz="1600" spc="-5" dirty="0">
                          <a:latin typeface="Verdana"/>
                          <a:cs typeface="Verdana"/>
                        </a:rPr>
                        <a:t>2,576</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0"/>
                        </a:lnSpc>
                        <a:spcBef>
                          <a:spcPts val="395"/>
                        </a:spcBef>
                      </a:pPr>
                      <a:r>
                        <a:rPr sz="1600" spc="-5" dirty="0">
                          <a:latin typeface="Verdana"/>
                          <a:cs typeface="Verdana"/>
                        </a:rPr>
                        <a:t>2,326</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67005">
                        <a:lnSpc>
                          <a:spcPts val="1900"/>
                        </a:lnSpc>
                        <a:spcBef>
                          <a:spcPts val="395"/>
                        </a:spcBef>
                      </a:pPr>
                      <a:r>
                        <a:rPr sz="1600" spc="-5" dirty="0">
                          <a:latin typeface="Verdana"/>
                          <a:cs typeface="Verdana"/>
                        </a:rPr>
                        <a:t>2,17</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0"/>
                        </a:lnSpc>
                        <a:spcBef>
                          <a:spcPts val="395"/>
                        </a:spcBef>
                      </a:pPr>
                      <a:r>
                        <a:rPr sz="1600" spc="-5" dirty="0">
                          <a:latin typeface="Verdana"/>
                          <a:cs typeface="Verdana"/>
                        </a:rPr>
                        <a:t>2,054</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R="160020" algn="r">
                        <a:lnSpc>
                          <a:spcPts val="1900"/>
                        </a:lnSpc>
                        <a:spcBef>
                          <a:spcPts val="395"/>
                        </a:spcBef>
                      </a:pPr>
                      <a:r>
                        <a:rPr sz="1600" dirty="0">
                          <a:latin typeface="Verdana"/>
                          <a:cs typeface="Verdana"/>
                        </a:rPr>
                        <a:t>1,96</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algn="ctr">
                        <a:lnSpc>
                          <a:spcPts val="1900"/>
                        </a:lnSpc>
                        <a:spcBef>
                          <a:spcPts val="395"/>
                        </a:spcBef>
                      </a:pPr>
                      <a:r>
                        <a:rPr sz="1600" spc="-5" dirty="0">
                          <a:latin typeface="Verdana"/>
                          <a:cs typeface="Verdana"/>
                        </a:rPr>
                        <a:t>1,881</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635" algn="ctr">
                        <a:lnSpc>
                          <a:spcPts val="1900"/>
                        </a:lnSpc>
                        <a:spcBef>
                          <a:spcPts val="395"/>
                        </a:spcBef>
                      </a:pPr>
                      <a:r>
                        <a:rPr sz="1600" spc="-5" dirty="0">
                          <a:latin typeface="Verdana"/>
                          <a:cs typeface="Verdana"/>
                        </a:rPr>
                        <a:t>1,812</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ts val="1900"/>
                        </a:lnSpc>
                        <a:spcBef>
                          <a:spcPts val="395"/>
                        </a:spcBef>
                      </a:pPr>
                      <a:r>
                        <a:rPr sz="1600" spc="-5" dirty="0">
                          <a:latin typeface="Verdana"/>
                          <a:cs typeface="Verdana"/>
                        </a:rPr>
                        <a:t>1,751</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ts val="1900"/>
                        </a:lnSpc>
                        <a:spcBef>
                          <a:spcPts val="395"/>
                        </a:spcBef>
                      </a:pPr>
                      <a:r>
                        <a:rPr sz="1600" spc="-5" dirty="0">
                          <a:latin typeface="Verdana"/>
                          <a:cs typeface="Verdana"/>
                        </a:rPr>
                        <a:t>1,695</a:t>
                      </a:r>
                      <a:endParaRPr sz="1600">
                        <a:latin typeface="Verdana"/>
                        <a:cs typeface="Verdana"/>
                      </a:endParaRPr>
                    </a:p>
                  </a:txBody>
                  <a:tcPr marL="0" marR="0" marT="501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1"/>
                  </a:ext>
                </a:extLst>
              </a:tr>
            </a:tbl>
          </a:graphicData>
        </a:graphic>
      </p:graphicFrame>
      <p:sp>
        <p:nvSpPr>
          <p:cNvPr id="5" name="object 5"/>
          <p:cNvSpPr txBox="1"/>
          <p:nvPr/>
        </p:nvSpPr>
        <p:spPr>
          <a:xfrm>
            <a:off x="2287017" y="1213815"/>
            <a:ext cx="7835265" cy="1488440"/>
          </a:xfrm>
          <a:prstGeom prst="rect">
            <a:avLst/>
          </a:prstGeom>
        </p:spPr>
        <p:txBody>
          <a:bodyPr vert="horz" wrap="square" lIns="0" tIns="12065" rIns="0" bIns="0" rtlCol="0">
            <a:spAutoFit/>
          </a:bodyPr>
          <a:lstStyle/>
          <a:p>
            <a:pPr marL="12700" marR="5080" algn="just">
              <a:spcBef>
                <a:spcPts val="95"/>
              </a:spcBef>
            </a:pPr>
            <a:r>
              <a:rPr sz="1600" spc="-10" dirty="0">
                <a:latin typeface="Arial"/>
                <a:cs typeface="Arial"/>
              </a:rPr>
              <a:t>On </a:t>
            </a:r>
            <a:r>
              <a:rPr sz="1600" spc="-5" dirty="0">
                <a:latin typeface="Arial"/>
                <a:cs typeface="Arial"/>
              </a:rPr>
              <a:t>teste un traitement T modifiant </a:t>
            </a:r>
            <a:r>
              <a:rPr sz="1600" dirty="0">
                <a:latin typeface="Arial"/>
                <a:cs typeface="Arial"/>
              </a:rPr>
              <a:t>la </a:t>
            </a:r>
            <a:r>
              <a:rPr sz="1600" spc="-5" dirty="0">
                <a:latin typeface="Arial"/>
                <a:cs typeface="Arial"/>
              </a:rPr>
              <a:t>glycémie. Deux groupes </a:t>
            </a:r>
            <a:r>
              <a:rPr sz="1600" dirty="0">
                <a:latin typeface="Arial"/>
                <a:cs typeface="Arial"/>
              </a:rPr>
              <a:t>de </a:t>
            </a:r>
            <a:r>
              <a:rPr sz="1600" spc="-5" dirty="0">
                <a:latin typeface="Arial"/>
                <a:cs typeface="Arial"/>
              </a:rPr>
              <a:t>49 patients </a:t>
            </a:r>
            <a:r>
              <a:rPr sz="1600" spc="-40" dirty="0">
                <a:latin typeface="Arial"/>
                <a:cs typeface="Arial"/>
              </a:rPr>
              <a:t>T.A.S </a:t>
            </a:r>
            <a:r>
              <a:rPr sz="1600" spc="-5" dirty="0">
                <a:latin typeface="Arial"/>
                <a:cs typeface="Arial"/>
              </a:rPr>
              <a:t>:  les patients du premier groupe (groupe </a:t>
            </a:r>
            <a:r>
              <a:rPr sz="1600" dirty="0">
                <a:latin typeface="Arial"/>
                <a:cs typeface="Arial"/>
              </a:rPr>
              <a:t>T) </a:t>
            </a:r>
            <a:r>
              <a:rPr sz="1600" spc="-5" dirty="0">
                <a:latin typeface="Arial"/>
                <a:cs typeface="Arial"/>
              </a:rPr>
              <a:t>sont </a:t>
            </a:r>
            <a:r>
              <a:rPr sz="1600" dirty="0">
                <a:latin typeface="Arial"/>
                <a:cs typeface="Arial"/>
              </a:rPr>
              <a:t>traités </a:t>
            </a:r>
            <a:r>
              <a:rPr sz="1600" spc="-5" dirty="0">
                <a:latin typeface="Arial"/>
                <a:cs typeface="Arial"/>
              </a:rPr>
              <a:t>par T ; </a:t>
            </a:r>
            <a:r>
              <a:rPr sz="1600" dirty="0">
                <a:latin typeface="Arial"/>
                <a:cs typeface="Arial"/>
              </a:rPr>
              <a:t>ceux </a:t>
            </a:r>
            <a:r>
              <a:rPr sz="1600" spc="-5" dirty="0">
                <a:latin typeface="Arial"/>
                <a:cs typeface="Arial"/>
              </a:rPr>
              <a:t>de l'autre </a:t>
            </a:r>
            <a:r>
              <a:rPr sz="1600" dirty="0">
                <a:latin typeface="Arial"/>
                <a:cs typeface="Arial"/>
              </a:rPr>
              <a:t>groupe  </a:t>
            </a:r>
            <a:r>
              <a:rPr sz="1600" spc="-5" dirty="0">
                <a:latin typeface="Arial"/>
                <a:cs typeface="Arial"/>
              </a:rPr>
              <a:t>sont traités par placebo (groupe P). Au bout d’une semaine</a:t>
            </a:r>
            <a:r>
              <a:rPr sz="1600" spc="20" dirty="0">
                <a:latin typeface="Arial"/>
                <a:cs typeface="Arial"/>
              </a:rPr>
              <a:t> </a:t>
            </a:r>
            <a:r>
              <a:rPr sz="1600" spc="-5" dirty="0">
                <a:latin typeface="Arial"/>
                <a:cs typeface="Arial"/>
              </a:rPr>
              <a:t>:</a:t>
            </a:r>
            <a:endParaRPr sz="1600">
              <a:latin typeface="Arial"/>
              <a:cs typeface="Arial"/>
            </a:endParaRPr>
          </a:p>
          <a:p>
            <a:pPr marL="12700" marR="5715" algn="just"/>
            <a:r>
              <a:rPr sz="1600" spc="-5" dirty="0">
                <a:latin typeface="Arial"/>
                <a:cs typeface="Arial"/>
              </a:rPr>
              <a:t>Les moyennes et écart type calculés dans les deux groupes sont : </a:t>
            </a:r>
            <a:r>
              <a:rPr sz="1600" b="1" dirty="0">
                <a:latin typeface="Arial"/>
                <a:cs typeface="Arial"/>
              </a:rPr>
              <a:t>m</a:t>
            </a:r>
            <a:r>
              <a:rPr sz="1575" b="1" baseline="-23809" dirty="0">
                <a:latin typeface="Arial"/>
                <a:cs typeface="Arial"/>
              </a:rPr>
              <a:t>T </a:t>
            </a:r>
            <a:r>
              <a:rPr sz="1600" b="1" spc="-5" dirty="0">
                <a:latin typeface="Arial"/>
                <a:cs typeface="Arial"/>
              </a:rPr>
              <a:t>= 6,1 </a:t>
            </a:r>
            <a:r>
              <a:rPr sz="1600" b="1" dirty="0">
                <a:latin typeface="Arial"/>
                <a:cs typeface="Arial"/>
              </a:rPr>
              <a:t>mmol/ml</a:t>
            </a:r>
            <a:r>
              <a:rPr sz="1600" dirty="0">
                <a:latin typeface="Arial"/>
                <a:cs typeface="Arial"/>
              </a:rPr>
              <a:t>,  </a:t>
            </a:r>
            <a:r>
              <a:rPr sz="1600" b="1" dirty="0">
                <a:latin typeface="Arial"/>
                <a:cs typeface="Arial"/>
              </a:rPr>
              <a:t>m</a:t>
            </a:r>
            <a:r>
              <a:rPr sz="1575" b="1" baseline="-23809" dirty="0">
                <a:latin typeface="Arial"/>
                <a:cs typeface="Arial"/>
              </a:rPr>
              <a:t>P </a:t>
            </a:r>
            <a:r>
              <a:rPr sz="1600" b="1" spc="-5" dirty="0">
                <a:latin typeface="Arial"/>
                <a:cs typeface="Arial"/>
              </a:rPr>
              <a:t>= 5,6 mmol/ml, </a:t>
            </a:r>
            <a:r>
              <a:rPr sz="1600" b="1" dirty="0">
                <a:latin typeface="Arial"/>
                <a:cs typeface="Arial"/>
              </a:rPr>
              <a:t>s</a:t>
            </a:r>
            <a:r>
              <a:rPr sz="1575" b="1" baseline="-23809" dirty="0">
                <a:latin typeface="Arial"/>
                <a:cs typeface="Arial"/>
              </a:rPr>
              <a:t>T </a:t>
            </a:r>
            <a:r>
              <a:rPr sz="1600" b="1" spc="-5" dirty="0">
                <a:latin typeface="Arial"/>
                <a:cs typeface="Arial"/>
              </a:rPr>
              <a:t>= 0,2, </a:t>
            </a:r>
            <a:r>
              <a:rPr sz="1600" b="1" dirty="0">
                <a:latin typeface="Arial"/>
                <a:cs typeface="Arial"/>
              </a:rPr>
              <a:t>s</a:t>
            </a:r>
            <a:r>
              <a:rPr sz="1575" b="1" baseline="-23809" dirty="0">
                <a:latin typeface="Arial"/>
                <a:cs typeface="Arial"/>
              </a:rPr>
              <a:t>P </a:t>
            </a:r>
            <a:r>
              <a:rPr sz="1600" b="1" spc="-5" dirty="0">
                <a:latin typeface="Arial"/>
                <a:cs typeface="Arial"/>
              </a:rPr>
              <a:t>= 0,3. </a:t>
            </a:r>
            <a:r>
              <a:rPr sz="1600" spc="-5" dirty="0">
                <a:latin typeface="Arial"/>
                <a:cs typeface="Arial"/>
              </a:rPr>
              <a:t>Le paramètre calculé avec </a:t>
            </a:r>
            <a:r>
              <a:rPr sz="1600" dirty="0">
                <a:latin typeface="Arial"/>
                <a:cs typeface="Arial"/>
              </a:rPr>
              <a:t>le </a:t>
            </a:r>
            <a:r>
              <a:rPr sz="1600" spc="-5" dirty="0">
                <a:latin typeface="Arial"/>
                <a:cs typeface="Arial"/>
              </a:rPr>
              <a:t>test adapté est 3,8  </a:t>
            </a:r>
            <a:r>
              <a:rPr sz="1600" spc="-10" dirty="0">
                <a:latin typeface="Arial"/>
                <a:cs typeface="Arial"/>
              </a:rPr>
              <a:t>On </a:t>
            </a:r>
            <a:r>
              <a:rPr sz="1600" spc="-5" dirty="0">
                <a:latin typeface="Arial"/>
                <a:cs typeface="Arial"/>
              </a:rPr>
              <a:t>donne un extrait de </a:t>
            </a:r>
            <a:r>
              <a:rPr sz="1600" dirty="0">
                <a:latin typeface="Arial"/>
                <a:cs typeface="Arial"/>
              </a:rPr>
              <a:t>la </a:t>
            </a:r>
            <a:r>
              <a:rPr sz="1600" spc="-5" dirty="0">
                <a:latin typeface="Arial"/>
                <a:cs typeface="Arial"/>
              </a:rPr>
              <a:t>table de l’écart</a:t>
            </a:r>
            <a:r>
              <a:rPr sz="1600" spc="95" dirty="0">
                <a:latin typeface="Arial"/>
                <a:cs typeface="Arial"/>
              </a:rPr>
              <a:t> </a:t>
            </a:r>
            <a:r>
              <a:rPr sz="1600" spc="-5" dirty="0">
                <a:latin typeface="Arial"/>
                <a:cs typeface="Arial"/>
              </a:rPr>
              <a:t>réduit</a:t>
            </a:r>
            <a:endParaRPr sz="1600">
              <a:latin typeface="Arial"/>
              <a:cs typeface="Arial"/>
            </a:endParaRPr>
          </a:p>
        </p:txBody>
      </p:sp>
      <p:sp>
        <p:nvSpPr>
          <p:cNvPr id="6" name="object 6"/>
          <p:cNvSpPr txBox="1"/>
          <p:nvPr/>
        </p:nvSpPr>
        <p:spPr>
          <a:xfrm>
            <a:off x="2071217" y="4032962"/>
            <a:ext cx="7692390" cy="1671955"/>
          </a:xfrm>
          <a:prstGeom prst="rect">
            <a:avLst/>
          </a:prstGeom>
        </p:spPr>
        <p:txBody>
          <a:bodyPr vert="horz" wrap="square" lIns="0" tIns="12700" rIns="0" bIns="0" rtlCol="0">
            <a:spAutoFit/>
          </a:bodyPr>
          <a:lstStyle/>
          <a:p>
            <a:pPr marL="203200" indent="-190500">
              <a:spcBef>
                <a:spcPts val="100"/>
              </a:spcBef>
              <a:buSzPct val="94444"/>
              <a:buAutoNum type="arabicPeriod"/>
              <a:tabLst>
                <a:tab pos="203835" algn="l"/>
              </a:tabLst>
            </a:pPr>
            <a:r>
              <a:rPr spc="-5" dirty="0">
                <a:latin typeface="Arial"/>
                <a:cs typeface="Arial"/>
              </a:rPr>
              <a:t>L'hypothèse</a:t>
            </a:r>
            <a:r>
              <a:rPr spc="190" dirty="0">
                <a:latin typeface="Arial"/>
                <a:cs typeface="Arial"/>
              </a:rPr>
              <a:t> </a:t>
            </a:r>
            <a:r>
              <a:rPr spc="-5" dirty="0">
                <a:latin typeface="Arial"/>
                <a:cs typeface="Arial"/>
              </a:rPr>
              <a:t>nulle</a:t>
            </a:r>
            <a:r>
              <a:rPr spc="195" dirty="0">
                <a:latin typeface="Arial"/>
                <a:cs typeface="Arial"/>
              </a:rPr>
              <a:t> </a:t>
            </a:r>
            <a:r>
              <a:rPr spc="-5" dirty="0">
                <a:latin typeface="Arial"/>
                <a:cs typeface="Arial"/>
              </a:rPr>
              <a:t>testée</a:t>
            </a:r>
            <a:r>
              <a:rPr spc="185" dirty="0">
                <a:latin typeface="Arial"/>
                <a:cs typeface="Arial"/>
              </a:rPr>
              <a:t> </a:t>
            </a:r>
            <a:r>
              <a:rPr spc="-5" dirty="0">
                <a:latin typeface="Arial"/>
                <a:cs typeface="Arial"/>
              </a:rPr>
              <a:t>est</a:t>
            </a:r>
            <a:r>
              <a:rPr spc="215" dirty="0">
                <a:latin typeface="Arial"/>
                <a:cs typeface="Arial"/>
              </a:rPr>
              <a:t> </a:t>
            </a:r>
            <a:r>
              <a:rPr spc="-10" dirty="0">
                <a:latin typeface="Arial"/>
                <a:cs typeface="Arial"/>
              </a:rPr>
              <a:t>que</a:t>
            </a:r>
            <a:r>
              <a:rPr spc="185" dirty="0">
                <a:latin typeface="Arial"/>
                <a:cs typeface="Arial"/>
              </a:rPr>
              <a:t> </a:t>
            </a:r>
            <a:r>
              <a:rPr spc="-5" dirty="0">
                <a:latin typeface="Arial"/>
                <a:cs typeface="Arial"/>
              </a:rPr>
              <a:t>les</a:t>
            </a:r>
            <a:r>
              <a:rPr spc="200" dirty="0">
                <a:latin typeface="Arial"/>
                <a:cs typeface="Arial"/>
              </a:rPr>
              <a:t> </a:t>
            </a:r>
            <a:r>
              <a:rPr spc="-5" dirty="0">
                <a:latin typeface="Arial"/>
                <a:cs typeface="Arial"/>
              </a:rPr>
              <a:t>moyennes</a:t>
            </a:r>
            <a:r>
              <a:rPr spc="200" dirty="0">
                <a:latin typeface="Arial"/>
                <a:cs typeface="Arial"/>
              </a:rPr>
              <a:t> </a:t>
            </a:r>
            <a:r>
              <a:rPr spc="-5" dirty="0">
                <a:latin typeface="Arial"/>
                <a:cs typeface="Arial"/>
              </a:rPr>
              <a:t>calculées</a:t>
            </a:r>
            <a:r>
              <a:rPr spc="210" dirty="0">
                <a:latin typeface="Arial"/>
                <a:cs typeface="Arial"/>
              </a:rPr>
              <a:t> </a:t>
            </a:r>
            <a:r>
              <a:rPr spc="-5" dirty="0">
                <a:latin typeface="Arial"/>
                <a:cs typeface="Arial"/>
              </a:rPr>
              <a:t>m</a:t>
            </a:r>
            <a:r>
              <a:rPr spc="-7" baseline="-25462" dirty="0">
                <a:latin typeface="Arial"/>
                <a:cs typeface="Arial"/>
              </a:rPr>
              <a:t>T</a:t>
            </a:r>
            <a:r>
              <a:rPr spc="30" baseline="-25462" dirty="0">
                <a:latin typeface="Arial"/>
                <a:cs typeface="Arial"/>
              </a:rPr>
              <a:t> </a:t>
            </a:r>
            <a:r>
              <a:rPr spc="-5" dirty="0">
                <a:latin typeface="Arial"/>
                <a:cs typeface="Arial"/>
              </a:rPr>
              <a:t>et</a:t>
            </a:r>
            <a:r>
              <a:rPr spc="204" dirty="0">
                <a:latin typeface="Arial"/>
                <a:cs typeface="Arial"/>
              </a:rPr>
              <a:t> </a:t>
            </a:r>
            <a:r>
              <a:rPr spc="-5" dirty="0">
                <a:latin typeface="Arial"/>
                <a:cs typeface="Arial"/>
              </a:rPr>
              <a:t>m</a:t>
            </a:r>
            <a:r>
              <a:rPr spc="-7" baseline="-25462" dirty="0">
                <a:latin typeface="Arial"/>
                <a:cs typeface="Arial"/>
              </a:rPr>
              <a:t>P</a:t>
            </a:r>
            <a:r>
              <a:rPr spc="15" baseline="-25462" dirty="0">
                <a:latin typeface="Arial"/>
                <a:cs typeface="Arial"/>
              </a:rPr>
              <a:t> </a:t>
            </a:r>
            <a:r>
              <a:rPr spc="-5" dirty="0">
                <a:latin typeface="Arial"/>
                <a:cs typeface="Arial"/>
              </a:rPr>
              <a:t>sont</a:t>
            </a:r>
            <a:endParaRPr dirty="0">
              <a:latin typeface="Arial"/>
              <a:cs typeface="Arial"/>
            </a:endParaRPr>
          </a:p>
          <a:p>
            <a:pPr marL="12700"/>
            <a:r>
              <a:rPr spc="-5" dirty="0">
                <a:latin typeface="Arial"/>
                <a:cs typeface="Arial"/>
              </a:rPr>
              <a:t>identiques</a:t>
            </a:r>
            <a:endParaRPr dirty="0">
              <a:latin typeface="Arial"/>
              <a:cs typeface="Arial"/>
            </a:endParaRPr>
          </a:p>
          <a:p>
            <a:pPr marL="12700" marR="1342390">
              <a:buSzPct val="94444"/>
              <a:buAutoNum type="arabicPeriod" startAt="2"/>
              <a:tabLst>
                <a:tab pos="203835" algn="l"/>
              </a:tabLst>
            </a:pPr>
            <a:r>
              <a:rPr spc="-5" dirty="0">
                <a:latin typeface="Arial"/>
                <a:cs typeface="Arial"/>
              </a:rPr>
              <a:t>Le </a:t>
            </a:r>
            <a:r>
              <a:rPr dirty="0">
                <a:latin typeface="Arial"/>
                <a:cs typeface="Arial"/>
              </a:rPr>
              <a:t>test </a:t>
            </a:r>
            <a:r>
              <a:rPr spc="-5" dirty="0">
                <a:latin typeface="Arial"/>
                <a:cs typeface="Arial"/>
              </a:rPr>
              <a:t>utilisé montre que </a:t>
            </a:r>
            <a:r>
              <a:rPr dirty="0">
                <a:latin typeface="Arial"/>
                <a:cs typeface="Arial"/>
              </a:rPr>
              <a:t>m</a:t>
            </a:r>
            <a:r>
              <a:rPr baseline="-25462" dirty="0">
                <a:latin typeface="Arial"/>
                <a:cs typeface="Arial"/>
              </a:rPr>
              <a:t>T </a:t>
            </a:r>
            <a:r>
              <a:rPr spc="-5" dirty="0">
                <a:latin typeface="Arial"/>
                <a:cs typeface="Arial"/>
              </a:rPr>
              <a:t>et </a:t>
            </a:r>
            <a:r>
              <a:rPr dirty="0">
                <a:latin typeface="Arial"/>
                <a:cs typeface="Arial"/>
              </a:rPr>
              <a:t>m</a:t>
            </a:r>
            <a:r>
              <a:rPr baseline="-25462" dirty="0">
                <a:latin typeface="Arial"/>
                <a:cs typeface="Arial"/>
              </a:rPr>
              <a:t>P </a:t>
            </a:r>
            <a:r>
              <a:rPr spc="-10" dirty="0">
                <a:latin typeface="Arial"/>
                <a:cs typeface="Arial"/>
              </a:rPr>
              <a:t>diffèrent </a:t>
            </a:r>
            <a:r>
              <a:rPr spc="-5" dirty="0">
                <a:latin typeface="Arial"/>
                <a:cs typeface="Arial"/>
              </a:rPr>
              <a:t>significativement  3.Le degré de signification </a:t>
            </a:r>
            <a:r>
              <a:rPr dirty="0">
                <a:latin typeface="Arial"/>
                <a:cs typeface="Arial"/>
              </a:rPr>
              <a:t>est</a:t>
            </a:r>
            <a:r>
              <a:rPr spc="35" dirty="0">
                <a:latin typeface="Arial"/>
                <a:cs typeface="Arial"/>
              </a:rPr>
              <a:t> </a:t>
            </a:r>
            <a:r>
              <a:rPr spc="-5" dirty="0">
                <a:latin typeface="Arial"/>
                <a:cs typeface="Arial"/>
              </a:rPr>
              <a:t>&lt;1%</a:t>
            </a:r>
            <a:endParaRPr dirty="0">
              <a:latin typeface="Arial"/>
              <a:cs typeface="Arial"/>
            </a:endParaRPr>
          </a:p>
          <a:p>
            <a:pPr marL="203200" indent="-190500">
              <a:buSzPct val="94444"/>
              <a:buAutoNum type="arabicPeriod" startAt="4"/>
              <a:tabLst>
                <a:tab pos="203835" algn="l"/>
              </a:tabLst>
            </a:pPr>
            <a:r>
              <a:rPr spc="-5" dirty="0">
                <a:latin typeface="Arial"/>
                <a:cs typeface="Arial"/>
              </a:rPr>
              <a:t>Le degré de signification </a:t>
            </a:r>
            <a:r>
              <a:rPr dirty="0">
                <a:latin typeface="Arial"/>
                <a:cs typeface="Arial"/>
              </a:rPr>
              <a:t>est </a:t>
            </a:r>
            <a:r>
              <a:rPr spc="-5" dirty="0">
                <a:latin typeface="Arial"/>
                <a:cs typeface="Arial"/>
              </a:rPr>
              <a:t>compris entre 5 % et 1</a:t>
            </a:r>
            <a:r>
              <a:rPr spc="75" dirty="0">
                <a:latin typeface="Arial"/>
                <a:cs typeface="Arial"/>
              </a:rPr>
              <a:t> </a:t>
            </a:r>
            <a:r>
              <a:rPr spc="-5" dirty="0">
                <a:latin typeface="Arial"/>
                <a:cs typeface="Arial"/>
              </a:rPr>
              <a:t>%</a:t>
            </a:r>
            <a:endParaRPr dirty="0">
              <a:latin typeface="Arial"/>
              <a:cs typeface="Arial"/>
            </a:endParaRPr>
          </a:p>
          <a:p>
            <a:pPr marL="203200" indent="-190500">
              <a:buSzPct val="94444"/>
              <a:buAutoNum type="arabicPeriod" startAt="4"/>
              <a:tabLst>
                <a:tab pos="203835" algn="l"/>
              </a:tabLst>
            </a:pPr>
            <a:r>
              <a:rPr spc="-5" dirty="0">
                <a:latin typeface="Arial"/>
                <a:cs typeface="Arial"/>
              </a:rPr>
              <a:t>Le </a:t>
            </a:r>
            <a:r>
              <a:rPr dirty="0">
                <a:latin typeface="Arial"/>
                <a:cs typeface="Arial"/>
              </a:rPr>
              <a:t>test est </a:t>
            </a:r>
            <a:r>
              <a:rPr spc="-5" dirty="0">
                <a:latin typeface="Arial"/>
                <a:cs typeface="Arial"/>
              </a:rPr>
              <a:t>valide car les tailles des groupes sont</a:t>
            </a:r>
            <a:r>
              <a:rPr spc="80" dirty="0">
                <a:latin typeface="Arial"/>
                <a:cs typeface="Arial"/>
              </a:rPr>
              <a:t> </a:t>
            </a:r>
            <a:r>
              <a:rPr spc="-5" dirty="0">
                <a:latin typeface="Arial"/>
                <a:cs typeface="Arial"/>
              </a:rPr>
              <a:t>suffisantes</a:t>
            </a:r>
            <a:endParaRPr dirty="0">
              <a:latin typeface="Arial"/>
              <a:cs typeface="Arial"/>
            </a:endParaRPr>
          </a:p>
        </p:txBody>
      </p:sp>
      <p:sp>
        <p:nvSpPr>
          <p:cNvPr id="9" name="object 9"/>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6</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31950" y="6376988"/>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4591051" y="431750"/>
            <a:ext cx="2310765" cy="300355"/>
          </a:xfrm>
          <a:prstGeom prst="rect">
            <a:avLst/>
          </a:prstGeom>
        </p:spPr>
        <p:txBody>
          <a:bodyPr vert="horz" wrap="square" lIns="0" tIns="12700" rIns="0" bIns="0" rtlCol="0" anchor="ctr">
            <a:spAutoFit/>
          </a:bodyPr>
          <a:lstStyle/>
          <a:p>
            <a:pPr marL="12700">
              <a:lnSpc>
                <a:spcPct val="100000"/>
              </a:lnSpc>
              <a:spcBef>
                <a:spcPts val="100"/>
              </a:spcBef>
            </a:pPr>
            <a:r>
              <a:rPr sz="1800" b="1" spc="-5" dirty="0">
                <a:latin typeface="Arial"/>
                <a:cs typeface="Arial"/>
              </a:rPr>
              <a:t>Exercice </a:t>
            </a:r>
            <a:r>
              <a:rPr sz="1800" b="1" dirty="0">
                <a:latin typeface="Arial"/>
                <a:cs typeface="Arial"/>
              </a:rPr>
              <a:t>de</a:t>
            </a:r>
            <a:r>
              <a:rPr sz="1800" b="1" spc="-50" dirty="0">
                <a:latin typeface="Arial"/>
                <a:cs typeface="Arial"/>
              </a:rPr>
              <a:t> </a:t>
            </a:r>
            <a:r>
              <a:rPr sz="1800" b="1" spc="-5" dirty="0">
                <a:latin typeface="Arial"/>
                <a:cs typeface="Arial"/>
              </a:rPr>
              <a:t>réflexion</a:t>
            </a:r>
            <a:endParaRPr sz="1800">
              <a:latin typeface="Arial"/>
              <a:cs typeface="Arial"/>
            </a:endParaRPr>
          </a:p>
        </p:txBody>
      </p:sp>
      <p:sp>
        <p:nvSpPr>
          <p:cNvPr id="8" name="object 8"/>
          <p:cNvSpPr txBox="1"/>
          <p:nvPr/>
        </p:nvSpPr>
        <p:spPr>
          <a:xfrm>
            <a:off x="2142541" y="1224153"/>
            <a:ext cx="7979409" cy="848360"/>
          </a:xfrm>
          <a:prstGeom prst="rect">
            <a:avLst/>
          </a:prstGeom>
        </p:spPr>
        <p:txBody>
          <a:bodyPr vert="horz" wrap="square" lIns="0" tIns="12700" rIns="0" bIns="0" rtlCol="0">
            <a:spAutoFit/>
          </a:bodyPr>
          <a:lstStyle/>
          <a:p>
            <a:pPr marL="354965" marR="5080" indent="-342900" algn="just">
              <a:spcBef>
                <a:spcPts val="100"/>
              </a:spcBef>
            </a:pPr>
            <a:r>
              <a:rPr dirty="0">
                <a:latin typeface="Arial"/>
                <a:cs typeface="Arial"/>
              </a:rPr>
              <a:t>On </a:t>
            </a:r>
            <a:r>
              <a:rPr spc="-5" dirty="0">
                <a:latin typeface="Arial"/>
                <a:cs typeface="Arial"/>
              </a:rPr>
              <a:t>veut savoir si une nouvelle molécule présente un </a:t>
            </a:r>
            <a:r>
              <a:rPr spc="-10" dirty="0">
                <a:latin typeface="Arial"/>
                <a:cs typeface="Arial"/>
              </a:rPr>
              <a:t>effet </a:t>
            </a:r>
            <a:r>
              <a:rPr spc="-5" dirty="0">
                <a:latin typeface="Arial"/>
                <a:cs typeface="Arial"/>
              </a:rPr>
              <a:t>anti </a:t>
            </a:r>
            <a:r>
              <a:rPr spc="-15" dirty="0">
                <a:latin typeface="Arial"/>
                <a:cs typeface="Arial"/>
              </a:rPr>
              <a:t>dépresseur.  </a:t>
            </a:r>
            <a:r>
              <a:rPr spc="-5" dirty="0">
                <a:latin typeface="Arial"/>
                <a:cs typeface="Arial"/>
              </a:rPr>
              <a:t>Pour cela, on organise un </a:t>
            </a:r>
            <a:r>
              <a:rPr dirty="0">
                <a:latin typeface="Arial"/>
                <a:cs typeface="Arial"/>
              </a:rPr>
              <a:t>essai </a:t>
            </a:r>
            <a:r>
              <a:rPr spc="-5" dirty="0">
                <a:latin typeface="Arial"/>
                <a:cs typeface="Arial"/>
              </a:rPr>
              <a:t>portant sur </a:t>
            </a:r>
            <a:r>
              <a:rPr dirty="0">
                <a:latin typeface="Arial"/>
                <a:cs typeface="Arial"/>
              </a:rPr>
              <a:t>20 </a:t>
            </a:r>
            <a:r>
              <a:rPr spc="-5" dirty="0">
                <a:latin typeface="Arial"/>
                <a:cs typeface="Arial"/>
              </a:rPr>
              <a:t>malades dépressifs, répartis  en 2 groupes.</a:t>
            </a:r>
            <a:endParaRPr>
              <a:latin typeface="Arial"/>
              <a:cs typeface="Arial"/>
            </a:endParaRPr>
          </a:p>
        </p:txBody>
      </p:sp>
      <p:sp>
        <p:nvSpPr>
          <p:cNvPr id="9" name="object 9"/>
          <p:cNvSpPr txBox="1"/>
          <p:nvPr/>
        </p:nvSpPr>
        <p:spPr>
          <a:xfrm>
            <a:off x="1853591" y="2596135"/>
            <a:ext cx="8265795" cy="2241639"/>
          </a:xfrm>
          <a:prstGeom prst="rect">
            <a:avLst/>
          </a:prstGeom>
        </p:spPr>
        <p:txBody>
          <a:bodyPr vert="horz" wrap="square" lIns="0" tIns="12700" rIns="0" bIns="0" rtlCol="0">
            <a:spAutoFit/>
          </a:bodyPr>
          <a:lstStyle/>
          <a:p>
            <a:pPr marL="644525" marR="5080" indent="-342900">
              <a:spcBef>
                <a:spcPts val="100"/>
              </a:spcBef>
            </a:pPr>
            <a:r>
              <a:rPr spc="-5" dirty="0">
                <a:latin typeface="Arial"/>
                <a:cs typeface="Arial"/>
              </a:rPr>
              <a:t>Les 20 malades sont répartis par </a:t>
            </a:r>
            <a:r>
              <a:rPr spc="-40" dirty="0">
                <a:latin typeface="Arial"/>
                <a:cs typeface="Arial"/>
              </a:rPr>
              <a:t>TAS </a:t>
            </a:r>
            <a:r>
              <a:rPr spc="-5" dirty="0">
                <a:latin typeface="Arial"/>
                <a:cs typeface="Arial"/>
              </a:rPr>
              <a:t>en 2 groupes </a:t>
            </a:r>
            <a:r>
              <a:rPr dirty="0">
                <a:latin typeface="Arial"/>
                <a:cs typeface="Arial"/>
              </a:rPr>
              <a:t>de </a:t>
            </a:r>
            <a:r>
              <a:rPr spc="-5" dirty="0">
                <a:latin typeface="Arial"/>
                <a:cs typeface="Arial"/>
              </a:rPr>
              <a:t>10 sujets, l’un recevant  la nouvelle molécule, l’autre recevant un</a:t>
            </a:r>
            <a:r>
              <a:rPr spc="95" dirty="0">
                <a:latin typeface="Arial"/>
                <a:cs typeface="Arial"/>
              </a:rPr>
              <a:t> </a:t>
            </a:r>
            <a:r>
              <a:rPr spc="-5" dirty="0">
                <a:latin typeface="Arial"/>
                <a:cs typeface="Arial"/>
              </a:rPr>
              <a:t>placebo.</a:t>
            </a:r>
            <a:endParaRPr>
              <a:latin typeface="Arial"/>
              <a:cs typeface="Arial"/>
            </a:endParaRPr>
          </a:p>
          <a:p>
            <a:pPr>
              <a:lnSpc>
                <a:spcPct val="100000"/>
              </a:lnSpc>
            </a:pPr>
            <a:endParaRPr sz="2000">
              <a:latin typeface="Times New Roman"/>
              <a:cs typeface="Times New Roman"/>
            </a:endParaRPr>
          </a:p>
          <a:p>
            <a:pPr>
              <a:lnSpc>
                <a:spcPct val="100000"/>
              </a:lnSpc>
            </a:pPr>
            <a:endParaRPr sz="2600">
              <a:latin typeface="Times New Roman"/>
              <a:cs typeface="Times New Roman"/>
            </a:endParaRPr>
          </a:p>
          <a:p>
            <a:pPr marL="355600" marR="292735" indent="-342900">
              <a:lnSpc>
                <a:spcPct val="75000"/>
              </a:lnSpc>
              <a:spcBef>
                <a:spcPts val="5"/>
              </a:spcBef>
            </a:pPr>
            <a:r>
              <a:rPr dirty="0">
                <a:latin typeface="Arial"/>
                <a:cs typeface="Arial"/>
              </a:rPr>
              <a:t>On </a:t>
            </a:r>
            <a:r>
              <a:rPr spc="-5" dirty="0">
                <a:latin typeface="Arial"/>
                <a:cs typeface="Arial"/>
              </a:rPr>
              <a:t>évalue les patients à l’aide d’une </a:t>
            </a:r>
            <a:r>
              <a:rPr dirty="0">
                <a:latin typeface="Arial"/>
                <a:cs typeface="Arial"/>
              </a:rPr>
              <a:t>échelle </a:t>
            </a:r>
            <a:r>
              <a:rPr spc="-5" dirty="0">
                <a:latin typeface="Arial"/>
                <a:cs typeface="Arial"/>
              </a:rPr>
              <a:t>numérique </a:t>
            </a:r>
            <a:r>
              <a:rPr dirty="0">
                <a:latin typeface="Arial"/>
                <a:cs typeface="Arial"/>
              </a:rPr>
              <a:t>de </a:t>
            </a:r>
            <a:r>
              <a:rPr spc="-5" dirty="0">
                <a:latin typeface="Arial"/>
                <a:cs typeface="Arial"/>
              </a:rPr>
              <a:t>0 </a:t>
            </a:r>
            <a:r>
              <a:rPr dirty="0">
                <a:latin typeface="Arial"/>
                <a:cs typeface="Arial"/>
              </a:rPr>
              <a:t>(non </a:t>
            </a:r>
            <a:r>
              <a:rPr spc="-5" dirty="0">
                <a:latin typeface="Arial"/>
                <a:cs typeface="Arial"/>
              </a:rPr>
              <a:t>déprimé) à  50 </a:t>
            </a:r>
            <a:r>
              <a:rPr dirty="0">
                <a:latin typeface="Arial"/>
                <a:cs typeface="Arial"/>
              </a:rPr>
              <a:t>(très </a:t>
            </a:r>
            <a:r>
              <a:rPr spc="-5" dirty="0">
                <a:latin typeface="Arial"/>
                <a:cs typeface="Arial"/>
              </a:rPr>
              <a:t>déprimé). Le groupe témoin reçoit le</a:t>
            </a:r>
            <a:r>
              <a:rPr spc="65" dirty="0">
                <a:latin typeface="Arial"/>
                <a:cs typeface="Arial"/>
              </a:rPr>
              <a:t> </a:t>
            </a:r>
            <a:r>
              <a:rPr spc="-5" dirty="0">
                <a:latin typeface="Arial"/>
                <a:cs typeface="Arial"/>
              </a:rPr>
              <a:t>placebo.</a:t>
            </a:r>
            <a:endParaRPr>
              <a:latin typeface="Arial"/>
              <a:cs typeface="Arial"/>
            </a:endParaRPr>
          </a:p>
          <a:p>
            <a:pPr marL="12700">
              <a:lnSpc>
                <a:spcPts val="1889"/>
              </a:lnSpc>
              <a:spcBef>
                <a:spcPts val="540"/>
              </a:spcBef>
              <a:tabLst>
                <a:tab pos="541020" algn="l"/>
                <a:tab pos="1504950" algn="l"/>
                <a:tab pos="2033270" algn="l"/>
                <a:tab pos="2321560" algn="l"/>
                <a:tab pos="3310890" algn="l"/>
                <a:tab pos="3903979" algn="l"/>
                <a:tab pos="4853305" algn="l"/>
                <a:tab pos="5572760" algn="l"/>
                <a:tab pos="6815455" algn="l"/>
                <a:tab pos="7394575" algn="l"/>
              </a:tabLst>
            </a:pPr>
            <a:r>
              <a:rPr spc="-5" dirty="0">
                <a:latin typeface="Arial"/>
                <a:cs typeface="Arial"/>
              </a:rPr>
              <a:t>Les	patients	des	2	</a:t>
            </a:r>
            <a:r>
              <a:rPr dirty="0">
                <a:latin typeface="Arial"/>
                <a:cs typeface="Arial"/>
              </a:rPr>
              <a:t>groupes	</a:t>
            </a:r>
            <a:r>
              <a:rPr spc="-5" dirty="0">
                <a:latin typeface="Arial"/>
                <a:cs typeface="Arial"/>
              </a:rPr>
              <a:t>sont	évalués	avant	traitement,	puis	après</a:t>
            </a:r>
            <a:endParaRPr>
              <a:latin typeface="Arial"/>
              <a:cs typeface="Arial"/>
            </a:endParaRPr>
          </a:p>
          <a:p>
            <a:pPr marL="355600">
              <a:lnSpc>
                <a:spcPts val="1889"/>
              </a:lnSpc>
            </a:pPr>
            <a:r>
              <a:rPr spc="-5" dirty="0">
                <a:latin typeface="Arial"/>
                <a:cs typeface="Arial"/>
              </a:rPr>
              <a:t>traitement au </a:t>
            </a:r>
            <a:r>
              <a:rPr spc="-10" dirty="0">
                <a:latin typeface="Arial"/>
                <a:cs typeface="Arial"/>
              </a:rPr>
              <a:t>bout </a:t>
            </a:r>
            <a:r>
              <a:rPr spc="-5" dirty="0">
                <a:latin typeface="Arial"/>
                <a:cs typeface="Arial"/>
              </a:rPr>
              <a:t>de 28</a:t>
            </a:r>
            <a:r>
              <a:rPr spc="35" dirty="0">
                <a:latin typeface="Arial"/>
                <a:cs typeface="Arial"/>
              </a:rPr>
              <a:t> </a:t>
            </a:r>
            <a:r>
              <a:rPr spc="-5" dirty="0">
                <a:latin typeface="Arial"/>
                <a:cs typeface="Arial"/>
              </a:rPr>
              <a:t>jours.</a:t>
            </a:r>
            <a:endParaRPr>
              <a:latin typeface="Arial"/>
              <a:cs typeface="Aria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7</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4735449" y="1079753"/>
            <a:ext cx="2740025" cy="299720"/>
          </a:xfrm>
          <a:prstGeom prst="rect">
            <a:avLst/>
          </a:prstGeom>
        </p:spPr>
        <p:txBody>
          <a:bodyPr vert="horz" wrap="square" lIns="0" tIns="12700" rIns="0" bIns="0" rtlCol="0">
            <a:spAutoFit/>
          </a:bodyPr>
          <a:lstStyle/>
          <a:p>
            <a:pPr marL="12700">
              <a:spcBef>
                <a:spcPts val="100"/>
              </a:spcBef>
            </a:pPr>
            <a:r>
              <a:rPr b="1" dirty="0">
                <a:latin typeface="Arial"/>
                <a:cs typeface="Arial"/>
              </a:rPr>
              <a:t>Y </a:t>
            </a:r>
            <a:r>
              <a:rPr b="1" spc="-5" dirty="0">
                <a:latin typeface="Arial"/>
                <a:cs typeface="Arial"/>
              </a:rPr>
              <a:t>a-t-il </a:t>
            </a:r>
            <a:r>
              <a:rPr b="1" dirty="0">
                <a:latin typeface="Arial"/>
                <a:cs typeface="Arial"/>
              </a:rPr>
              <a:t>un </a:t>
            </a:r>
            <a:r>
              <a:rPr b="1" spc="-5" dirty="0">
                <a:latin typeface="Arial"/>
                <a:cs typeface="Arial"/>
              </a:rPr>
              <a:t>effet placebo</a:t>
            </a:r>
            <a:r>
              <a:rPr b="1" spc="-50" dirty="0">
                <a:latin typeface="Arial"/>
                <a:cs typeface="Arial"/>
              </a:rPr>
              <a:t> </a:t>
            </a:r>
            <a:r>
              <a:rPr b="1" spc="-5" dirty="0">
                <a:latin typeface="Arial"/>
                <a:cs typeface="Arial"/>
              </a:rPr>
              <a:t>?</a:t>
            </a:r>
            <a:endParaRPr>
              <a:latin typeface="Arial"/>
              <a:cs typeface="Arial"/>
            </a:endParaRPr>
          </a:p>
        </p:txBody>
      </p:sp>
      <p:sp>
        <p:nvSpPr>
          <p:cNvPr id="5" name="object 5"/>
          <p:cNvSpPr txBox="1"/>
          <p:nvPr/>
        </p:nvSpPr>
        <p:spPr>
          <a:xfrm>
            <a:off x="4735448" y="1514328"/>
            <a:ext cx="5932552" cy="1625445"/>
          </a:xfrm>
          <a:prstGeom prst="rect">
            <a:avLst/>
          </a:prstGeom>
        </p:spPr>
        <p:txBody>
          <a:bodyPr vert="horz" wrap="square" lIns="0" tIns="149225" rIns="0" bIns="0" rtlCol="0">
            <a:spAutoFit/>
          </a:bodyPr>
          <a:lstStyle/>
          <a:p>
            <a:pPr marL="12700">
              <a:spcBef>
                <a:spcPts val="1175"/>
              </a:spcBef>
            </a:pPr>
            <a:r>
              <a:rPr lang="fr-FR" dirty="0">
                <a:latin typeface="Arial"/>
                <a:cs typeface="Arial"/>
              </a:rPr>
              <a:t>A : </a:t>
            </a:r>
            <a:r>
              <a:rPr dirty="0">
                <a:latin typeface="Arial"/>
                <a:cs typeface="Arial"/>
              </a:rPr>
              <a:t>On </a:t>
            </a:r>
            <a:r>
              <a:rPr spc="-5" dirty="0">
                <a:latin typeface="Arial"/>
                <a:cs typeface="Arial"/>
              </a:rPr>
              <a:t>compare les scores (J0 et J28)</a:t>
            </a:r>
            <a:r>
              <a:rPr spc="5" dirty="0">
                <a:latin typeface="Arial"/>
                <a:cs typeface="Arial"/>
              </a:rPr>
              <a:t> </a:t>
            </a:r>
            <a:r>
              <a:rPr spc="-5" dirty="0">
                <a:latin typeface="Arial"/>
                <a:cs typeface="Arial"/>
              </a:rPr>
              <a:t>Témoins</a:t>
            </a:r>
            <a:endParaRPr dirty="0">
              <a:latin typeface="Arial"/>
              <a:cs typeface="Arial"/>
            </a:endParaRPr>
          </a:p>
          <a:p>
            <a:pPr marL="12700">
              <a:spcBef>
                <a:spcPts val="1085"/>
              </a:spcBef>
            </a:pPr>
            <a:r>
              <a:rPr lang="fr-FR" dirty="0">
                <a:latin typeface="Arial"/>
                <a:cs typeface="Arial"/>
              </a:rPr>
              <a:t>B : </a:t>
            </a:r>
            <a:r>
              <a:rPr dirty="0">
                <a:latin typeface="Arial"/>
                <a:cs typeface="Arial"/>
              </a:rPr>
              <a:t>On </a:t>
            </a:r>
            <a:r>
              <a:rPr spc="-5" dirty="0">
                <a:latin typeface="Arial"/>
                <a:cs typeface="Arial"/>
              </a:rPr>
              <a:t>compare les scores (J0 et </a:t>
            </a:r>
            <a:r>
              <a:rPr spc="-10" dirty="0">
                <a:latin typeface="Arial"/>
                <a:cs typeface="Arial"/>
              </a:rPr>
              <a:t>J28) </a:t>
            </a:r>
            <a:r>
              <a:rPr spc="-5" dirty="0">
                <a:latin typeface="Arial"/>
                <a:cs typeface="Arial"/>
              </a:rPr>
              <a:t>Témoins </a:t>
            </a:r>
            <a:r>
              <a:rPr dirty="0">
                <a:latin typeface="Arial"/>
                <a:cs typeface="Arial"/>
              </a:rPr>
              <a:t>/</a:t>
            </a:r>
            <a:r>
              <a:rPr spc="-5" dirty="0">
                <a:latin typeface="Arial"/>
                <a:cs typeface="Arial"/>
              </a:rPr>
              <a:t> </a:t>
            </a:r>
            <a:r>
              <a:rPr spc="-15" dirty="0">
                <a:latin typeface="Arial"/>
                <a:cs typeface="Arial"/>
              </a:rPr>
              <a:t>Traités</a:t>
            </a:r>
            <a:endParaRPr dirty="0">
              <a:latin typeface="Arial"/>
              <a:cs typeface="Arial"/>
            </a:endParaRPr>
          </a:p>
          <a:p>
            <a:pPr marL="12700" marR="716280">
              <a:lnSpc>
                <a:spcPct val="150000"/>
              </a:lnSpc>
            </a:pPr>
            <a:r>
              <a:rPr lang="fr-FR" dirty="0">
                <a:latin typeface="Arial"/>
                <a:cs typeface="Arial"/>
              </a:rPr>
              <a:t>C : </a:t>
            </a:r>
            <a:r>
              <a:rPr dirty="0">
                <a:latin typeface="Arial"/>
                <a:cs typeface="Arial"/>
              </a:rPr>
              <a:t>On </a:t>
            </a:r>
            <a:r>
              <a:rPr spc="-5" dirty="0">
                <a:latin typeface="Arial"/>
                <a:cs typeface="Arial"/>
              </a:rPr>
              <a:t>compare les scores J0 Témoins </a:t>
            </a:r>
            <a:r>
              <a:rPr dirty="0">
                <a:latin typeface="Arial"/>
                <a:cs typeface="Arial"/>
              </a:rPr>
              <a:t>/ </a:t>
            </a:r>
            <a:r>
              <a:rPr spc="-10" dirty="0" err="1">
                <a:latin typeface="Arial"/>
                <a:cs typeface="Arial"/>
              </a:rPr>
              <a:t>Traités</a:t>
            </a:r>
            <a:r>
              <a:rPr spc="-10" dirty="0">
                <a:latin typeface="Arial"/>
                <a:cs typeface="Arial"/>
              </a:rPr>
              <a:t>  </a:t>
            </a:r>
            <a:endParaRPr lang="fr-FR" spc="-10" dirty="0">
              <a:latin typeface="Arial"/>
              <a:cs typeface="Arial"/>
            </a:endParaRPr>
          </a:p>
          <a:p>
            <a:pPr marL="12700" marR="716280">
              <a:lnSpc>
                <a:spcPct val="150000"/>
              </a:lnSpc>
            </a:pPr>
            <a:r>
              <a:rPr lang="fr-FR" spc="-10" dirty="0">
                <a:latin typeface="Arial"/>
                <a:cs typeface="Arial"/>
              </a:rPr>
              <a:t>D : </a:t>
            </a:r>
            <a:r>
              <a:rPr dirty="0">
                <a:latin typeface="Arial"/>
                <a:cs typeface="Arial"/>
              </a:rPr>
              <a:t>On </a:t>
            </a:r>
            <a:r>
              <a:rPr spc="-5" dirty="0">
                <a:latin typeface="Arial"/>
                <a:cs typeface="Arial"/>
              </a:rPr>
              <a:t>compare les scores J28 Témoins </a:t>
            </a:r>
            <a:r>
              <a:rPr dirty="0">
                <a:latin typeface="Arial"/>
                <a:cs typeface="Arial"/>
              </a:rPr>
              <a:t>/</a:t>
            </a:r>
            <a:r>
              <a:rPr spc="-60" dirty="0">
                <a:latin typeface="Arial"/>
                <a:cs typeface="Arial"/>
              </a:rPr>
              <a:t> </a:t>
            </a:r>
            <a:r>
              <a:rPr spc="-10" dirty="0">
                <a:latin typeface="Arial"/>
                <a:cs typeface="Arial"/>
              </a:rPr>
              <a:t>Traités</a:t>
            </a:r>
            <a:endParaRPr dirty="0">
              <a:latin typeface="Arial"/>
              <a:cs typeface="Arial"/>
            </a:endParaRPr>
          </a:p>
        </p:txBody>
      </p:sp>
      <p:sp>
        <p:nvSpPr>
          <p:cNvPr id="6" name="object 6"/>
          <p:cNvSpPr txBox="1"/>
          <p:nvPr/>
        </p:nvSpPr>
        <p:spPr>
          <a:xfrm>
            <a:off x="4760722" y="4032962"/>
            <a:ext cx="5314950" cy="1336675"/>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H0</a:t>
            </a:r>
            <a:r>
              <a:rPr b="1" spc="270" dirty="0">
                <a:solidFill>
                  <a:srgbClr val="006666"/>
                </a:solidFill>
                <a:latin typeface="Arial"/>
                <a:cs typeface="Arial"/>
              </a:rPr>
              <a:t> </a:t>
            </a:r>
            <a:r>
              <a:rPr dirty="0">
                <a:solidFill>
                  <a:srgbClr val="006666"/>
                </a:solidFill>
                <a:latin typeface="Arial"/>
                <a:cs typeface="Arial"/>
              </a:rPr>
              <a:t>=</a:t>
            </a:r>
            <a:r>
              <a:rPr spc="285" dirty="0">
                <a:solidFill>
                  <a:srgbClr val="006666"/>
                </a:solidFill>
                <a:latin typeface="Arial"/>
                <a:cs typeface="Arial"/>
              </a:rPr>
              <a:t> </a:t>
            </a:r>
            <a:r>
              <a:rPr spc="-5" dirty="0">
                <a:solidFill>
                  <a:srgbClr val="006666"/>
                </a:solidFill>
                <a:latin typeface="Arial"/>
                <a:cs typeface="Arial"/>
              </a:rPr>
              <a:t>le</a:t>
            </a:r>
            <a:r>
              <a:rPr spc="270" dirty="0">
                <a:solidFill>
                  <a:srgbClr val="006666"/>
                </a:solidFill>
                <a:latin typeface="Arial"/>
                <a:cs typeface="Arial"/>
              </a:rPr>
              <a:t> </a:t>
            </a:r>
            <a:r>
              <a:rPr spc="-10" dirty="0">
                <a:solidFill>
                  <a:srgbClr val="006666"/>
                </a:solidFill>
                <a:latin typeface="Arial"/>
                <a:cs typeface="Arial"/>
              </a:rPr>
              <a:t>placebo</a:t>
            </a:r>
            <a:r>
              <a:rPr spc="270" dirty="0">
                <a:solidFill>
                  <a:srgbClr val="006666"/>
                </a:solidFill>
                <a:latin typeface="Arial"/>
                <a:cs typeface="Arial"/>
              </a:rPr>
              <a:t> </a:t>
            </a:r>
            <a:r>
              <a:rPr spc="-5" dirty="0">
                <a:solidFill>
                  <a:srgbClr val="006666"/>
                </a:solidFill>
                <a:latin typeface="Arial"/>
                <a:cs typeface="Arial"/>
              </a:rPr>
              <a:t>n’a</a:t>
            </a:r>
            <a:r>
              <a:rPr spc="265" dirty="0">
                <a:solidFill>
                  <a:srgbClr val="006666"/>
                </a:solidFill>
                <a:latin typeface="Arial"/>
                <a:cs typeface="Arial"/>
              </a:rPr>
              <a:t> </a:t>
            </a:r>
            <a:r>
              <a:rPr spc="-5" dirty="0">
                <a:solidFill>
                  <a:srgbClr val="006666"/>
                </a:solidFill>
                <a:latin typeface="Arial"/>
                <a:cs typeface="Arial"/>
              </a:rPr>
              <a:t>aucun</a:t>
            </a:r>
            <a:r>
              <a:rPr spc="275" dirty="0">
                <a:solidFill>
                  <a:srgbClr val="006666"/>
                </a:solidFill>
                <a:latin typeface="Arial"/>
                <a:cs typeface="Arial"/>
              </a:rPr>
              <a:t> </a:t>
            </a:r>
            <a:r>
              <a:rPr spc="-10" dirty="0">
                <a:solidFill>
                  <a:srgbClr val="006666"/>
                </a:solidFill>
                <a:latin typeface="Arial"/>
                <a:cs typeface="Arial"/>
              </a:rPr>
              <a:t>effet</a:t>
            </a:r>
            <a:r>
              <a:rPr spc="275" dirty="0">
                <a:solidFill>
                  <a:srgbClr val="006666"/>
                </a:solidFill>
                <a:latin typeface="Arial"/>
                <a:cs typeface="Arial"/>
              </a:rPr>
              <a:t> </a:t>
            </a:r>
            <a:r>
              <a:rPr spc="-5" dirty="0">
                <a:solidFill>
                  <a:srgbClr val="006666"/>
                </a:solidFill>
                <a:latin typeface="Arial"/>
                <a:cs typeface="Arial"/>
              </a:rPr>
              <a:t>(les</a:t>
            </a:r>
            <a:r>
              <a:rPr spc="275" dirty="0">
                <a:solidFill>
                  <a:srgbClr val="006666"/>
                </a:solidFill>
                <a:latin typeface="Arial"/>
                <a:cs typeface="Arial"/>
              </a:rPr>
              <a:t> </a:t>
            </a:r>
            <a:r>
              <a:rPr spc="-5" dirty="0">
                <a:solidFill>
                  <a:srgbClr val="006666"/>
                </a:solidFill>
                <a:latin typeface="Arial"/>
                <a:cs typeface="Arial"/>
              </a:rPr>
              <a:t>scores</a:t>
            </a:r>
            <a:r>
              <a:rPr spc="280" dirty="0">
                <a:solidFill>
                  <a:srgbClr val="006666"/>
                </a:solidFill>
                <a:latin typeface="Arial"/>
                <a:cs typeface="Arial"/>
              </a:rPr>
              <a:t> </a:t>
            </a:r>
            <a:r>
              <a:rPr spc="-5" dirty="0">
                <a:solidFill>
                  <a:srgbClr val="006666"/>
                </a:solidFill>
                <a:latin typeface="Arial"/>
                <a:cs typeface="Arial"/>
              </a:rPr>
              <a:t>J0</a:t>
            </a:r>
            <a:r>
              <a:rPr spc="270" dirty="0">
                <a:solidFill>
                  <a:srgbClr val="006666"/>
                </a:solidFill>
                <a:latin typeface="Arial"/>
                <a:cs typeface="Arial"/>
              </a:rPr>
              <a:t> </a:t>
            </a:r>
            <a:r>
              <a:rPr spc="-10" dirty="0">
                <a:solidFill>
                  <a:srgbClr val="006666"/>
                </a:solidFill>
                <a:latin typeface="Arial"/>
                <a:cs typeface="Arial"/>
              </a:rPr>
              <a:t>ne</a:t>
            </a:r>
            <a:endParaRPr dirty="0">
              <a:latin typeface="Arial"/>
              <a:cs typeface="Arial"/>
            </a:endParaRPr>
          </a:p>
          <a:p>
            <a:pPr marL="12700"/>
            <a:r>
              <a:rPr spc="-10" dirty="0">
                <a:solidFill>
                  <a:srgbClr val="006666"/>
                </a:solidFill>
                <a:latin typeface="Arial"/>
                <a:cs typeface="Arial"/>
              </a:rPr>
              <a:t>diffèrent </a:t>
            </a:r>
            <a:r>
              <a:rPr spc="-5" dirty="0">
                <a:solidFill>
                  <a:srgbClr val="006666"/>
                </a:solidFill>
                <a:latin typeface="Arial"/>
                <a:cs typeface="Arial"/>
              </a:rPr>
              <a:t>pas des scores</a:t>
            </a:r>
            <a:r>
              <a:rPr spc="45" dirty="0">
                <a:solidFill>
                  <a:srgbClr val="006666"/>
                </a:solidFill>
                <a:latin typeface="Arial"/>
                <a:cs typeface="Arial"/>
              </a:rPr>
              <a:t> </a:t>
            </a:r>
            <a:r>
              <a:rPr spc="-5" dirty="0">
                <a:solidFill>
                  <a:srgbClr val="006666"/>
                </a:solidFill>
                <a:latin typeface="Arial"/>
                <a:cs typeface="Arial"/>
              </a:rPr>
              <a:t>J28)</a:t>
            </a:r>
            <a:endParaRPr dirty="0">
              <a:latin typeface="Arial"/>
              <a:cs typeface="Arial"/>
            </a:endParaRPr>
          </a:p>
          <a:p>
            <a:pPr marL="12700">
              <a:spcBef>
                <a:spcPts val="1080"/>
              </a:spcBef>
              <a:tabLst>
                <a:tab pos="2934335" algn="l"/>
              </a:tabLst>
            </a:pPr>
            <a:r>
              <a:rPr spc="-5" dirty="0">
                <a:solidFill>
                  <a:srgbClr val="006666"/>
                </a:solidFill>
                <a:latin typeface="Arial"/>
                <a:cs typeface="Arial"/>
              </a:rPr>
              <a:t>Comparaison</a:t>
            </a:r>
            <a:r>
              <a:rPr spc="30" dirty="0">
                <a:solidFill>
                  <a:srgbClr val="006666"/>
                </a:solidFill>
                <a:latin typeface="Arial"/>
                <a:cs typeface="Arial"/>
              </a:rPr>
              <a:t> </a:t>
            </a:r>
            <a:r>
              <a:rPr spc="-5" dirty="0">
                <a:solidFill>
                  <a:srgbClr val="006666"/>
                </a:solidFill>
                <a:latin typeface="Arial"/>
                <a:cs typeface="Arial"/>
              </a:rPr>
              <a:t>de</a:t>
            </a:r>
            <a:r>
              <a:rPr spc="25" dirty="0">
                <a:solidFill>
                  <a:srgbClr val="006666"/>
                </a:solidFill>
                <a:latin typeface="Arial"/>
                <a:cs typeface="Arial"/>
              </a:rPr>
              <a:t> </a:t>
            </a:r>
            <a:r>
              <a:rPr spc="-10" dirty="0">
                <a:solidFill>
                  <a:srgbClr val="006666"/>
                </a:solidFill>
                <a:latin typeface="Arial"/>
                <a:cs typeface="Arial"/>
              </a:rPr>
              <a:t>moyennes	</a:t>
            </a:r>
            <a:r>
              <a:rPr spc="-5" dirty="0">
                <a:solidFill>
                  <a:srgbClr val="006666"/>
                </a:solidFill>
                <a:latin typeface="Arial"/>
                <a:cs typeface="Arial"/>
              </a:rPr>
              <a:t>(n=10) </a:t>
            </a:r>
            <a:r>
              <a:rPr spc="-10" dirty="0">
                <a:solidFill>
                  <a:srgbClr val="006666"/>
                </a:solidFill>
                <a:latin typeface="Arial"/>
                <a:cs typeface="Arial"/>
              </a:rPr>
              <a:t>donc</a:t>
            </a:r>
            <a:endParaRPr dirty="0">
              <a:latin typeface="Arial"/>
              <a:cs typeface="Arial"/>
            </a:endParaRPr>
          </a:p>
          <a:p>
            <a:pPr marL="12700">
              <a:spcBef>
                <a:spcPts val="600"/>
              </a:spcBef>
            </a:pPr>
            <a:r>
              <a:rPr spc="-50" dirty="0">
                <a:solidFill>
                  <a:srgbClr val="006666"/>
                </a:solidFill>
                <a:latin typeface="Arial"/>
                <a:cs typeface="Arial"/>
              </a:rPr>
              <a:t>Test </a:t>
            </a:r>
            <a:r>
              <a:rPr dirty="0">
                <a:solidFill>
                  <a:srgbClr val="006666"/>
                </a:solidFill>
                <a:latin typeface="Arial"/>
                <a:cs typeface="Arial"/>
              </a:rPr>
              <a:t>t </a:t>
            </a:r>
            <a:r>
              <a:rPr spc="-5" dirty="0">
                <a:solidFill>
                  <a:srgbClr val="006666"/>
                </a:solidFill>
                <a:latin typeface="Arial"/>
                <a:cs typeface="Arial"/>
              </a:rPr>
              <a:t>student séries appariées ou Mann et</a:t>
            </a:r>
            <a:r>
              <a:rPr spc="110" dirty="0">
                <a:solidFill>
                  <a:srgbClr val="006666"/>
                </a:solidFill>
                <a:latin typeface="Arial"/>
                <a:cs typeface="Arial"/>
              </a:rPr>
              <a:t> </a:t>
            </a:r>
            <a:r>
              <a:rPr spc="-5" dirty="0">
                <a:solidFill>
                  <a:srgbClr val="006666"/>
                </a:solidFill>
                <a:latin typeface="Arial"/>
                <a:cs typeface="Arial"/>
              </a:rPr>
              <a:t>Whitney</a:t>
            </a:r>
            <a:endParaRPr dirty="0">
              <a:latin typeface="Arial"/>
              <a:cs typeface="Arial"/>
            </a:endParaRPr>
          </a:p>
        </p:txBody>
      </p:sp>
      <p:graphicFrame>
        <p:nvGraphicFramePr>
          <p:cNvPr id="7" name="object 7"/>
          <p:cNvGraphicFramePr>
            <a:graphicFrameLocks noGrp="1"/>
          </p:cNvGraphicFramePr>
          <p:nvPr/>
        </p:nvGraphicFramePr>
        <p:xfrm>
          <a:off x="2193925" y="1263651"/>
          <a:ext cx="2377438" cy="3908481"/>
        </p:xfrm>
        <a:graphic>
          <a:graphicData uri="http://schemas.openxmlformats.org/drawingml/2006/table">
            <a:tbl>
              <a:tblPr firstRow="1" bandRow="1">
                <a:tableStyleId>{2D5ABB26-0587-4C30-8999-92F81FD0307C}</a:tableStyleId>
              </a:tblPr>
              <a:tblGrid>
                <a:gridCol w="576580">
                  <a:extLst>
                    <a:ext uri="{9D8B030D-6E8A-4147-A177-3AD203B41FA5}">
                      <a16:colId xmlns:a16="http://schemas.microsoft.com/office/drawing/2014/main" val="20000"/>
                    </a:ext>
                  </a:extLst>
                </a:gridCol>
                <a:gridCol w="575309">
                  <a:extLst>
                    <a:ext uri="{9D8B030D-6E8A-4147-A177-3AD203B41FA5}">
                      <a16:colId xmlns:a16="http://schemas.microsoft.com/office/drawing/2014/main" val="20001"/>
                    </a:ext>
                  </a:extLst>
                </a:gridCol>
                <a:gridCol w="577214">
                  <a:extLst>
                    <a:ext uri="{9D8B030D-6E8A-4147-A177-3AD203B41FA5}">
                      <a16:colId xmlns:a16="http://schemas.microsoft.com/office/drawing/2014/main" val="20002"/>
                    </a:ext>
                  </a:extLst>
                </a:gridCol>
                <a:gridCol w="648335">
                  <a:extLst>
                    <a:ext uri="{9D8B030D-6E8A-4147-A177-3AD203B41FA5}">
                      <a16:colId xmlns:a16="http://schemas.microsoft.com/office/drawing/2014/main" val="20003"/>
                    </a:ext>
                  </a:extLst>
                </a:gridCol>
              </a:tblGrid>
              <a:tr h="378650">
                <a:tc gridSpan="2">
                  <a:txBody>
                    <a:bodyPr/>
                    <a:lstStyle/>
                    <a:p>
                      <a:pPr marL="164465">
                        <a:lnSpc>
                          <a:spcPct val="100000"/>
                        </a:lnSpc>
                        <a:spcBef>
                          <a:spcPts val="310"/>
                        </a:spcBef>
                      </a:pPr>
                      <a:r>
                        <a:rPr sz="1800" spc="-5" dirty="0">
                          <a:latin typeface="Arial"/>
                          <a:cs typeface="Arial"/>
                        </a:rPr>
                        <a:t>Témoins</a:t>
                      </a:r>
                      <a:endParaRPr sz="1800">
                        <a:latin typeface="Arial"/>
                        <a:cs typeface="Arial"/>
                      </a:endParaRPr>
                    </a:p>
                  </a:txBody>
                  <a:tcPr marL="0" marR="0" marT="39370" marB="0">
                    <a:lnL w="9525">
                      <a:solidFill>
                        <a:srgbClr val="000000"/>
                      </a:solidFill>
                      <a:prstDash val="solid"/>
                    </a:lnL>
                    <a:lnR w="28575">
                      <a:solidFill>
                        <a:srgbClr val="000000"/>
                      </a:solidFill>
                      <a:prstDash val="solid"/>
                    </a:lnR>
                    <a:lnT w="9525">
                      <a:solidFill>
                        <a:srgbClr val="000000"/>
                      </a:solidFill>
                      <a:prstDash val="solid"/>
                    </a:lnT>
                    <a:lnB w="28575">
                      <a:solidFill>
                        <a:srgbClr val="000000"/>
                      </a:solidFill>
                      <a:prstDash val="solid"/>
                    </a:lnB>
                    <a:solidFill>
                      <a:srgbClr val="FFCC00"/>
                    </a:solidFill>
                  </a:tcPr>
                </a:tc>
                <a:tc hMerge="1">
                  <a:txBody>
                    <a:bodyPr/>
                    <a:lstStyle/>
                    <a:p>
                      <a:endParaRPr/>
                    </a:p>
                  </a:txBody>
                  <a:tcPr marL="0" marR="0" marT="0" marB="0"/>
                </a:tc>
                <a:tc gridSpan="2">
                  <a:txBody>
                    <a:bodyPr/>
                    <a:lstStyle/>
                    <a:p>
                      <a:pPr marL="235585">
                        <a:lnSpc>
                          <a:spcPct val="100000"/>
                        </a:lnSpc>
                        <a:spcBef>
                          <a:spcPts val="310"/>
                        </a:spcBef>
                      </a:pPr>
                      <a:r>
                        <a:rPr sz="1800" spc="-10" dirty="0">
                          <a:latin typeface="Arial"/>
                          <a:cs typeface="Arial"/>
                        </a:rPr>
                        <a:t>Traités</a:t>
                      </a:r>
                      <a:endParaRPr sz="1800">
                        <a:latin typeface="Arial"/>
                        <a:cs typeface="Arial"/>
                      </a:endParaRPr>
                    </a:p>
                  </a:txBody>
                  <a:tcPr marL="0" marR="0" marT="39370" marB="0">
                    <a:lnL w="28575">
                      <a:solidFill>
                        <a:srgbClr val="000000"/>
                      </a:solidFill>
                      <a:prstDash val="solid"/>
                    </a:lnL>
                    <a:lnR w="9525">
                      <a:solidFill>
                        <a:srgbClr val="000000"/>
                      </a:solidFill>
                      <a:prstDash val="solid"/>
                    </a:lnR>
                    <a:lnT w="9525">
                      <a:solidFill>
                        <a:srgbClr val="000000"/>
                      </a:solidFill>
                      <a:prstDash val="solid"/>
                    </a:lnT>
                    <a:lnB w="28575">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328802">
                <a:tc>
                  <a:txBody>
                    <a:bodyPr/>
                    <a:lstStyle/>
                    <a:p>
                      <a:pPr algn="ctr">
                        <a:lnSpc>
                          <a:spcPct val="100000"/>
                        </a:lnSpc>
                        <a:spcBef>
                          <a:spcPts val="420"/>
                        </a:spcBef>
                      </a:pPr>
                      <a:r>
                        <a:rPr sz="1500" b="1" spc="-10" dirty="0">
                          <a:latin typeface="Verdana"/>
                          <a:cs typeface="Verdana"/>
                        </a:rPr>
                        <a:t>J0</a:t>
                      </a:r>
                      <a:endParaRPr sz="1500">
                        <a:latin typeface="Verdana"/>
                        <a:cs typeface="Verdana"/>
                      </a:endParaRPr>
                    </a:p>
                  </a:txBody>
                  <a:tcPr marL="0" marR="0" marT="5334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420"/>
                        </a:spcBef>
                      </a:pPr>
                      <a:r>
                        <a:rPr sz="1500" b="1" spc="-5" dirty="0">
                          <a:latin typeface="Verdana"/>
                          <a:cs typeface="Verdana"/>
                        </a:rPr>
                        <a:t>J28</a:t>
                      </a:r>
                      <a:endParaRPr sz="1500">
                        <a:latin typeface="Verdana"/>
                        <a:cs typeface="Verdana"/>
                      </a:endParaRPr>
                    </a:p>
                  </a:txBody>
                  <a:tcPr marL="0" marR="0" marT="5334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420"/>
                        </a:spcBef>
                      </a:pPr>
                      <a:r>
                        <a:rPr sz="1500" b="1" spc="-10" dirty="0">
                          <a:latin typeface="Verdana"/>
                          <a:cs typeface="Verdana"/>
                        </a:rPr>
                        <a:t>J0</a:t>
                      </a:r>
                      <a:endParaRPr sz="1500">
                        <a:latin typeface="Verdana"/>
                        <a:cs typeface="Verdana"/>
                      </a:endParaRPr>
                    </a:p>
                  </a:txBody>
                  <a:tcPr marL="0" marR="0" marT="5334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420"/>
                        </a:spcBef>
                      </a:pPr>
                      <a:r>
                        <a:rPr sz="1500" b="1" spc="-5" dirty="0">
                          <a:latin typeface="Verdana"/>
                          <a:cs typeface="Verdana"/>
                        </a:rPr>
                        <a:t>J28</a:t>
                      </a:r>
                      <a:endParaRPr sz="1500">
                        <a:latin typeface="Verdana"/>
                        <a:cs typeface="Verdana"/>
                      </a:endParaRPr>
                    </a:p>
                  </a:txBody>
                  <a:tcPr marL="0" marR="0" marT="5334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1"/>
                  </a:ext>
                </a:extLst>
              </a:tr>
              <a:tr h="320039">
                <a:tc>
                  <a:txBody>
                    <a:bodyPr/>
                    <a:lstStyle/>
                    <a:p>
                      <a:pPr marL="635" algn="ctr">
                        <a:lnSpc>
                          <a:spcPct val="100000"/>
                        </a:lnSpc>
                        <a:spcBef>
                          <a:spcPts val="350"/>
                        </a:spcBef>
                      </a:pPr>
                      <a:r>
                        <a:rPr sz="1500" b="1" dirty="0">
                          <a:latin typeface="Verdana"/>
                          <a:cs typeface="Verdana"/>
                        </a:rPr>
                        <a:t>34</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31</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27</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22</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20167">
                <a:tc>
                  <a:txBody>
                    <a:bodyPr/>
                    <a:lstStyle/>
                    <a:p>
                      <a:pPr marL="635" algn="ct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28</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32</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20039">
                <a:tc>
                  <a:txBody>
                    <a:bodyPr/>
                    <a:lstStyle/>
                    <a:p>
                      <a:pPr marL="635"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26</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23</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320166">
                <a:tc>
                  <a:txBody>
                    <a:bodyPr/>
                    <a:lstStyle/>
                    <a:p>
                      <a:pPr marL="635" algn="ctr">
                        <a:lnSpc>
                          <a:spcPct val="100000"/>
                        </a:lnSpc>
                        <a:spcBef>
                          <a:spcPts val="350"/>
                        </a:spcBef>
                      </a:pPr>
                      <a:r>
                        <a:rPr sz="1500" b="1" dirty="0">
                          <a:latin typeface="Verdana"/>
                          <a:cs typeface="Verdana"/>
                        </a:rPr>
                        <a:t>27</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28</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26</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20040">
                <a:tc>
                  <a:txBody>
                    <a:bodyPr/>
                    <a:lstStyle/>
                    <a:p>
                      <a:pPr marL="635" algn="ctr">
                        <a:lnSpc>
                          <a:spcPct val="100000"/>
                        </a:lnSpc>
                        <a:spcBef>
                          <a:spcPts val="355"/>
                        </a:spcBef>
                      </a:pPr>
                      <a:r>
                        <a:rPr sz="1500" b="1" dirty="0">
                          <a:latin typeface="Verdana"/>
                          <a:cs typeface="Verdana"/>
                        </a:rPr>
                        <a:t>31</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24</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20</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320166">
                <a:tc>
                  <a:txBody>
                    <a:bodyPr/>
                    <a:lstStyle/>
                    <a:p>
                      <a:pPr marL="635" algn="ctr">
                        <a:lnSpc>
                          <a:spcPct val="100000"/>
                        </a:lnSpc>
                        <a:spcBef>
                          <a:spcPts val="350"/>
                        </a:spcBef>
                      </a:pPr>
                      <a:r>
                        <a:rPr sz="1500" b="1" dirty="0">
                          <a:latin typeface="Verdana"/>
                          <a:cs typeface="Verdana"/>
                        </a:rPr>
                        <a:t>24</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33</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27</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320039">
                <a:tc>
                  <a:txBody>
                    <a:bodyPr/>
                    <a:lstStyle/>
                    <a:p>
                      <a:pPr marL="635" algn="ctr">
                        <a:lnSpc>
                          <a:spcPct val="100000"/>
                        </a:lnSpc>
                        <a:spcBef>
                          <a:spcPts val="350"/>
                        </a:spcBef>
                      </a:pPr>
                      <a:r>
                        <a:rPr sz="1500" b="1" dirty="0">
                          <a:latin typeface="Verdana"/>
                          <a:cs typeface="Verdana"/>
                        </a:rPr>
                        <a:t>28</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26</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29</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21</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320167">
                <a:tc>
                  <a:txBody>
                    <a:bodyPr/>
                    <a:lstStyle/>
                    <a:p>
                      <a:pPr marL="635" algn="ctr">
                        <a:lnSpc>
                          <a:spcPct val="100000"/>
                        </a:lnSpc>
                        <a:spcBef>
                          <a:spcPts val="355"/>
                        </a:spcBef>
                      </a:pPr>
                      <a:r>
                        <a:rPr sz="1500" b="1" dirty="0">
                          <a:latin typeface="Verdana"/>
                          <a:cs typeface="Verdana"/>
                        </a:rPr>
                        <a:t>30</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27</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31</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320039">
                <a:tc>
                  <a:txBody>
                    <a:bodyPr/>
                    <a:lstStyle/>
                    <a:p>
                      <a:pPr marL="635" algn="ctr">
                        <a:lnSpc>
                          <a:spcPct val="100000"/>
                        </a:lnSpc>
                        <a:spcBef>
                          <a:spcPts val="355"/>
                        </a:spcBef>
                      </a:pPr>
                      <a:r>
                        <a:rPr sz="1500" b="1" dirty="0">
                          <a:latin typeface="Verdana"/>
                          <a:cs typeface="Verdana"/>
                        </a:rPr>
                        <a:t>35</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32</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32</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320167">
                <a:tc>
                  <a:txBody>
                    <a:bodyPr/>
                    <a:lstStyle/>
                    <a:p>
                      <a:pPr marL="635"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500" b="1" dirty="0">
                          <a:latin typeface="Verdana"/>
                          <a:cs typeface="Verdana"/>
                        </a:rPr>
                        <a:t>29</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500" b="1" dirty="0">
                          <a:latin typeface="Verdana"/>
                          <a:cs typeface="Verdana"/>
                        </a:rPr>
                        <a:t>23</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11"/>
                  </a:ext>
                </a:extLst>
              </a:tr>
            </a:tbl>
          </a:graphicData>
        </a:graphic>
      </p:graphicFrame>
      <p:sp>
        <p:nvSpPr>
          <p:cNvPr id="10" name="object 10"/>
          <p:cNvSpPr/>
          <p:nvPr/>
        </p:nvSpPr>
        <p:spPr>
          <a:xfrm>
            <a:off x="1685925" y="6303963"/>
            <a:ext cx="1384300" cy="365125"/>
          </a:xfrm>
          <a:prstGeom prst="rect">
            <a:avLst/>
          </a:prstGeom>
          <a:blipFill>
            <a:blip r:embed="rId3" cstate="print"/>
            <a:stretch>
              <a:fillRect/>
            </a:stretch>
          </a:blipFill>
        </p:spPr>
        <p:txBody>
          <a:bodyPr wrap="square" lIns="0" tIns="0" rIns="0" bIns="0" rtlCol="0"/>
          <a:lstStyle/>
          <a:p>
            <a:endParaRPr/>
          </a:p>
        </p:txBody>
      </p:sp>
      <p:sp>
        <p:nvSpPr>
          <p:cNvPr id="11" name="object 11"/>
          <p:cNvSpPr txBox="1">
            <a:spLocks noGrp="1"/>
          </p:cNvSpPr>
          <p:nvPr>
            <p:ph type="title"/>
          </p:nvPr>
        </p:nvSpPr>
        <p:spPr>
          <a:xfrm>
            <a:off x="4591051" y="431750"/>
            <a:ext cx="2310765" cy="300355"/>
          </a:xfrm>
          <a:prstGeom prst="rect">
            <a:avLst/>
          </a:prstGeom>
        </p:spPr>
        <p:txBody>
          <a:bodyPr vert="horz" wrap="square" lIns="0" tIns="12700" rIns="0" bIns="0" rtlCol="0" anchor="ctr">
            <a:spAutoFit/>
          </a:bodyPr>
          <a:lstStyle/>
          <a:p>
            <a:pPr marL="12700">
              <a:lnSpc>
                <a:spcPct val="100000"/>
              </a:lnSpc>
              <a:spcBef>
                <a:spcPts val="100"/>
              </a:spcBef>
            </a:pPr>
            <a:r>
              <a:rPr sz="1800" b="1" spc="-5" dirty="0">
                <a:latin typeface="Arial"/>
                <a:cs typeface="Arial"/>
              </a:rPr>
              <a:t>Exercice </a:t>
            </a:r>
            <a:r>
              <a:rPr sz="1800" b="1" dirty="0">
                <a:latin typeface="Arial"/>
                <a:cs typeface="Arial"/>
              </a:rPr>
              <a:t>de</a:t>
            </a:r>
            <a:r>
              <a:rPr sz="1800" b="1" spc="-50" dirty="0">
                <a:latin typeface="Arial"/>
                <a:cs typeface="Arial"/>
              </a:rPr>
              <a:t> </a:t>
            </a:r>
            <a:r>
              <a:rPr sz="1800" b="1" spc="-5" dirty="0">
                <a:latin typeface="Arial"/>
                <a:cs typeface="Arial"/>
              </a:rPr>
              <a:t>réflexion</a:t>
            </a:r>
            <a:endParaRPr sz="180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8"/>
            <a:ext cx="309245" cy="321242"/>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8</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85925" y="6303963"/>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214169" y="863550"/>
            <a:ext cx="1723389" cy="300355"/>
          </a:xfrm>
          <a:prstGeom prst="rect">
            <a:avLst/>
          </a:prstGeom>
        </p:spPr>
        <p:txBody>
          <a:bodyPr vert="horz" wrap="square" lIns="0" tIns="12700" rIns="0" bIns="0" rtlCol="0">
            <a:spAutoFit/>
          </a:bodyPr>
          <a:lstStyle/>
          <a:p>
            <a:pPr marL="12700">
              <a:spcBef>
                <a:spcPts val="100"/>
              </a:spcBef>
            </a:pPr>
            <a:r>
              <a:rPr spc="-5" dirty="0">
                <a:latin typeface="Arial"/>
                <a:cs typeface="Arial"/>
              </a:rPr>
              <a:t>Groupe</a:t>
            </a:r>
            <a:r>
              <a:rPr spc="-85" dirty="0">
                <a:latin typeface="Arial"/>
                <a:cs typeface="Arial"/>
              </a:rPr>
              <a:t> </a:t>
            </a:r>
            <a:r>
              <a:rPr spc="-5" dirty="0">
                <a:latin typeface="Arial"/>
                <a:cs typeface="Arial"/>
              </a:rPr>
              <a:t>Témoins</a:t>
            </a:r>
            <a:endParaRPr>
              <a:latin typeface="Arial"/>
              <a:cs typeface="Arial"/>
            </a:endParaRPr>
          </a:p>
        </p:txBody>
      </p:sp>
      <p:sp>
        <p:nvSpPr>
          <p:cNvPr id="8" name="object 8"/>
          <p:cNvSpPr/>
          <p:nvPr/>
        </p:nvSpPr>
        <p:spPr>
          <a:xfrm>
            <a:off x="7529393" y="2860003"/>
            <a:ext cx="31115" cy="17780"/>
          </a:xfrm>
          <a:custGeom>
            <a:avLst/>
            <a:gdLst/>
            <a:ahLst/>
            <a:cxnLst/>
            <a:rect l="l" t="t" r="r" b="b"/>
            <a:pathLst>
              <a:path w="31114" h="17780">
                <a:moveTo>
                  <a:pt x="0" y="17277"/>
                </a:moveTo>
                <a:lnTo>
                  <a:pt x="31019" y="0"/>
                </a:lnTo>
              </a:path>
            </a:pathLst>
          </a:custGeom>
          <a:ln w="5831">
            <a:solidFill>
              <a:srgbClr val="000000"/>
            </a:solidFill>
          </a:ln>
        </p:spPr>
        <p:txBody>
          <a:bodyPr wrap="square" lIns="0" tIns="0" rIns="0" bIns="0" rtlCol="0"/>
          <a:lstStyle/>
          <a:p>
            <a:endParaRPr/>
          </a:p>
        </p:txBody>
      </p:sp>
      <p:sp>
        <p:nvSpPr>
          <p:cNvPr id="9" name="object 9"/>
          <p:cNvSpPr/>
          <p:nvPr/>
        </p:nvSpPr>
        <p:spPr>
          <a:xfrm>
            <a:off x="7560413" y="2862798"/>
            <a:ext cx="45085" cy="202565"/>
          </a:xfrm>
          <a:custGeom>
            <a:avLst/>
            <a:gdLst/>
            <a:ahLst/>
            <a:cxnLst/>
            <a:rect l="l" t="t" r="r" b="b"/>
            <a:pathLst>
              <a:path w="45085" h="202564">
                <a:moveTo>
                  <a:pt x="0" y="0"/>
                </a:moveTo>
                <a:lnTo>
                  <a:pt x="45030" y="202320"/>
                </a:lnTo>
              </a:path>
            </a:pathLst>
          </a:custGeom>
          <a:ln w="11264">
            <a:solidFill>
              <a:srgbClr val="000000"/>
            </a:solidFill>
          </a:ln>
        </p:spPr>
        <p:txBody>
          <a:bodyPr wrap="square" lIns="0" tIns="0" rIns="0" bIns="0" rtlCol="0"/>
          <a:lstStyle/>
          <a:p>
            <a:endParaRPr/>
          </a:p>
        </p:txBody>
      </p:sp>
      <p:sp>
        <p:nvSpPr>
          <p:cNvPr id="10" name="object 10"/>
          <p:cNvSpPr/>
          <p:nvPr/>
        </p:nvSpPr>
        <p:spPr>
          <a:xfrm>
            <a:off x="7608184" y="2531717"/>
            <a:ext cx="53975" cy="533400"/>
          </a:xfrm>
          <a:custGeom>
            <a:avLst/>
            <a:gdLst/>
            <a:ahLst/>
            <a:cxnLst/>
            <a:rect l="l" t="t" r="r" b="b"/>
            <a:pathLst>
              <a:path w="53975" h="533400">
                <a:moveTo>
                  <a:pt x="0" y="533400"/>
                </a:moveTo>
                <a:lnTo>
                  <a:pt x="53534" y="0"/>
                </a:lnTo>
              </a:path>
            </a:pathLst>
          </a:custGeom>
          <a:ln w="5766">
            <a:solidFill>
              <a:srgbClr val="000000"/>
            </a:solidFill>
          </a:ln>
        </p:spPr>
        <p:txBody>
          <a:bodyPr wrap="square" lIns="0" tIns="0" rIns="0" bIns="0" rtlCol="0"/>
          <a:lstStyle/>
          <a:p>
            <a:endParaRPr/>
          </a:p>
        </p:txBody>
      </p:sp>
      <p:sp>
        <p:nvSpPr>
          <p:cNvPr id="11" name="object 11"/>
          <p:cNvSpPr/>
          <p:nvPr/>
        </p:nvSpPr>
        <p:spPr>
          <a:xfrm>
            <a:off x="7661718" y="2531717"/>
            <a:ext cx="426720" cy="0"/>
          </a:xfrm>
          <a:custGeom>
            <a:avLst/>
            <a:gdLst/>
            <a:ahLst/>
            <a:cxnLst/>
            <a:rect l="l" t="t" r="r" b="b"/>
            <a:pathLst>
              <a:path w="426720">
                <a:moveTo>
                  <a:pt x="0" y="0"/>
                </a:moveTo>
                <a:lnTo>
                  <a:pt x="426100" y="0"/>
                </a:lnTo>
              </a:path>
            </a:pathLst>
          </a:custGeom>
          <a:ln w="5852">
            <a:solidFill>
              <a:srgbClr val="000000"/>
            </a:solidFill>
          </a:ln>
        </p:spPr>
        <p:txBody>
          <a:bodyPr wrap="square" lIns="0" tIns="0" rIns="0" bIns="0" rtlCol="0"/>
          <a:lstStyle/>
          <a:p>
            <a:endParaRPr/>
          </a:p>
        </p:txBody>
      </p:sp>
      <p:sp>
        <p:nvSpPr>
          <p:cNvPr id="12" name="object 12"/>
          <p:cNvSpPr/>
          <p:nvPr/>
        </p:nvSpPr>
        <p:spPr>
          <a:xfrm>
            <a:off x="7515112" y="2502739"/>
            <a:ext cx="584200" cy="0"/>
          </a:xfrm>
          <a:custGeom>
            <a:avLst/>
            <a:gdLst/>
            <a:ahLst/>
            <a:cxnLst/>
            <a:rect l="l" t="t" r="r" b="b"/>
            <a:pathLst>
              <a:path w="584200">
                <a:moveTo>
                  <a:pt x="0" y="0"/>
                </a:moveTo>
                <a:lnTo>
                  <a:pt x="583963" y="0"/>
                </a:lnTo>
              </a:path>
            </a:pathLst>
          </a:custGeom>
          <a:ln w="5852">
            <a:solidFill>
              <a:srgbClr val="000000"/>
            </a:solidFill>
          </a:ln>
        </p:spPr>
        <p:txBody>
          <a:bodyPr wrap="square" lIns="0" tIns="0" rIns="0" bIns="0" rtlCol="0"/>
          <a:lstStyle/>
          <a:p>
            <a:endParaRPr/>
          </a:p>
        </p:txBody>
      </p:sp>
      <p:sp>
        <p:nvSpPr>
          <p:cNvPr id="13" name="object 13"/>
          <p:cNvSpPr txBox="1"/>
          <p:nvPr/>
        </p:nvSpPr>
        <p:spPr>
          <a:xfrm>
            <a:off x="7665220" y="2172883"/>
            <a:ext cx="299085" cy="303530"/>
          </a:xfrm>
          <a:prstGeom prst="rect">
            <a:avLst/>
          </a:prstGeom>
        </p:spPr>
        <p:txBody>
          <a:bodyPr vert="horz" wrap="square" lIns="0" tIns="15240" rIns="0" bIns="0" rtlCol="0">
            <a:spAutoFit/>
          </a:bodyPr>
          <a:lstStyle/>
          <a:p>
            <a:pPr marL="12700">
              <a:spcBef>
                <a:spcPts val="120"/>
              </a:spcBef>
            </a:pPr>
            <a:r>
              <a:rPr b="1" spc="-15" dirty="0">
                <a:latin typeface="Times New Roman"/>
                <a:cs typeface="Times New Roman"/>
              </a:rPr>
              <a:t>2</a:t>
            </a:r>
            <a:r>
              <a:rPr b="1" spc="-90" dirty="0">
                <a:latin typeface="Times New Roman"/>
                <a:cs typeface="Times New Roman"/>
              </a:rPr>
              <a:t>,</a:t>
            </a:r>
            <a:r>
              <a:rPr b="1" spc="-5" dirty="0">
                <a:latin typeface="Times New Roman"/>
                <a:cs typeface="Times New Roman"/>
              </a:rPr>
              <a:t>1</a:t>
            </a:r>
            <a:endParaRPr>
              <a:latin typeface="Times New Roman"/>
              <a:cs typeface="Times New Roman"/>
            </a:endParaRPr>
          </a:p>
        </p:txBody>
      </p:sp>
      <p:sp>
        <p:nvSpPr>
          <p:cNvPr id="14" name="object 14"/>
          <p:cNvSpPr txBox="1"/>
          <p:nvPr/>
        </p:nvSpPr>
        <p:spPr>
          <a:xfrm>
            <a:off x="7181744" y="2320035"/>
            <a:ext cx="1567815" cy="478155"/>
          </a:xfrm>
          <a:prstGeom prst="rect">
            <a:avLst/>
          </a:prstGeom>
        </p:spPr>
        <p:txBody>
          <a:bodyPr vert="horz" wrap="square" lIns="0" tIns="115570" rIns="0" bIns="0" rtlCol="0">
            <a:spAutoFit/>
          </a:bodyPr>
          <a:lstStyle/>
          <a:p>
            <a:pPr marL="501650" marR="5080" indent="-489584">
              <a:lnSpc>
                <a:spcPct val="63600"/>
              </a:lnSpc>
              <a:spcBef>
                <a:spcPts val="910"/>
              </a:spcBef>
              <a:tabLst>
                <a:tab pos="977265" algn="l"/>
              </a:tabLst>
            </a:pPr>
            <a:r>
              <a:rPr b="1" spc="-5" dirty="0">
                <a:latin typeface="Arial"/>
                <a:cs typeface="Arial"/>
              </a:rPr>
              <a:t>t</a:t>
            </a:r>
            <a:r>
              <a:rPr b="1" spc="-45" dirty="0">
                <a:latin typeface="Arial"/>
                <a:cs typeface="Arial"/>
              </a:rPr>
              <a:t> </a:t>
            </a:r>
            <a:r>
              <a:rPr b="1" i="1" spc="-5" dirty="0">
                <a:latin typeface="Symbol"/>
                <a:cs typeface="Symbol"/>
              </a:rPr>
              <a:t></a:t>
            </a:r>
            <a:r>
              <a:rPr spc="-5" dirty="0">
                <a:latin typeface="Times New Roman"/>
                <a:cs typeface="Times New Roman"/>
              </a:rPr>
              <a:t>		</a:t>
            </a:r>
            <a:r>
              <a:rPr b="1" i="1" spc="-5" dirty="0">
                <a:latin typeface="Symbol"/>
                <a:cs typeface="Symbol"/>
              </a:rPr>
              <a:t></a:t>
            </a:r>
            <a:r>
              <a:rPr b="1" i="1" spc="-70" dirty="0">
                <a:latin typeface="Times New Roman"/>
                <a:cs typeface="Times New Roman"/>
              </a:rPr>
              <a:t> </a:t>
            </a:r>
            <a:r>
              <a:rPr b="1" spc="-20" dirty="0">
                <a:latin typeface="Times New Roman"/>
                <a:cs typeface="Times New Roman"/>
              </a:rPr>
              <a:t>2,91  </a:t>
            </a:r>
            <a:r>
              <a:rPr b="1" u="sng" spc="-10" dirty="0">
                <a:uFill>
                  <a:solidFill>
                    <a:srgbClr val="000000"/>
                  </a:solidFill>
                </a:uFill>
                <a:latin typeface="Times New Roman"/>
                <a:cs typeface="Times New Roman"/>
              </a:rPr>
              <a:t>5,21</a:t>
            </a:r>
            <a:endParaRPr>
              <a:latin typeface="Times New Roman"/>
              <a:cs typeface="Times New Roman"/>
            </a:endParaRPr>
          </a:p>
        </p:txBody>
      </p:sp>
      <p:sp>
        <p:nvSpPr>
          <p:cNvPr id="15" name="object 15"/>
          <p:cNvSpPr txBox="1"/>
          <p:nvPr/>
        </p:nvSpPr>
        <p:spPr>
          <a:xfrm>
            <a:off x="6726429" y="1140663"/>
            <a:ext cx="110489" cy="197490"/>
          </a:xfrm>
          <a:prstGeom prst="rect">
            <a:avLst/>
          </a:prstGeom>
        </p:spPr>
        <p:txBody>
          <a:bodyPr vert="horz" wrap="square" lIns="0" tIns="12700" rIns="0" bIns="0" rtlCol="0">
            <a:spAutoFit/>
          </a:bodyPr>
          <a:lstStyle/>
          <a:p>
            <a:pPr marL="12700">
              <a:spcBef>
                <a:spcPts val="100"/>
              </a:spcBef>
            </a:pPr>
            <a:r>
              <a:rPr sz="1200" dirty="0">
                <a:latin typeface="Arial"/>
                <a:cs typeface="Arial"/>
              </a:rPr>
              <a:t>d</a:t>
            </a:r>
            <a:endParaRPr sz="1200">
              <a:latin typeface="Arial"/>
              <a:cs typeface="Arial"/>
            </a:endParaRPr>
          </a:p>
        </p:txBody>
      </p:sp>
      <p:sp>
        <p:nvSpPr>
          <p:cNvPr id="16" name="object 16"/>
          <p:cNvSpPr txBox="1"/>
          <p:nvPr/>
        </p:nvSpPr>
        <p:spPr>
          <a:xfrm>
            <a:off x="6535929" y="1008076"/>
            <a:ext cx="1710055" cy="300355"/>
          </a:xfrm>
          <a:prstGeom prst="rect">
            <a:avLst/>
          </a:prstGeom>
        </p:spPr>
        <p:txBody>
          <a:bodyPr vert="horz" wrap="square" lIns="0" tIns="12700" rIns="0" bIns="0" rtlCol="0">
            <a:spAutoFit/>
          </a:bodyPr>
          <a:lstStyle/>
          <a:p>
            <a:pPr marL="12700">
              <a:spcBef>
                <a:spcPts val="100"/>
              </a:spcBef>
              <a:tabLst>
                <a:tab pos="350520" algn="l"/>
              </a:tabLst>
            </a:pPr>
            <a:r>
              <a:rPr dirty="0">
                <a:latin typeface="Arial"/>
                <a:cs typeface="Arial"/>
              </a:rPr>
              <a:t>m	= </a:t>
            </a:r>
            <a:r>
              <a:rPr spc="-5" dirty="0">
                <a:latin typeface="Arial"/>
                <a:cs typeface="Arial"/>
              </a:rPr>
              <a:t>21/10 </a:t>
            </a:r>
            <a:r>
              <a:rPr dirty="0">
                <a:latin typeface="Arial"/>
                <a:cs typeface="Arial"/>
              </a:rPr>
              <a:t>=</a:t>
            </a:r>
            <a:r>
              <a:rPr spc="-80" dirty="0">
                <a:latin typeface="Arial"/>
                <a:cs typeface="Arial"/>
              </a:rPr>
              <a:t> </a:t>
            </a:r>
            <a:r>
              <a:rPr spc="-5" dirty="0">
                <a:latin typeface="Arial"/>
                <a:cs typeface="Arial"/>
              </a:rPr>
              <a:t>2,1</a:t>
            </a:r>
            <a:endParaRPr>
              <a:latin typeface="Arial"/>
              <a:cs typeface="Arial"/>
            </a:endParaRPr>
          </a:p>
        </p:txBody>
      </p:sp>
      <p:sp>
        <p:nvSpPr>
          <p:cNvPr id="17" name="object 17"/>
          <p:cNvSpPr txBox="1"/>
          <p:nvPr/>
        </p:nvSpPr>
        <p:spPr>
          <a:xfrm>
            <a:off x="6535928" y="1351279"/>
            <a:ext cx="262890" cy="299720"/>
          </a:xfrm>
          <a:prstGeom prst="rect">
            <a:avLst/>
          </a:prstGeom>
        </p:spPr>
        <p:txBody>
          <a:bodyPr vert="horz" wrap="square" lIns="0" tIns="12700" rIns="0" bIns="0" rtlCol="0">
            <a:spAutoFit/>
          </a:bodyPr>
          <a:lstStyle/>
          <a:p>
            <a:pPr marL="12700">
              <a:spcBef>
                <a:spcPts val="100"/>
              </a:spcBef>
            </a:pPr>
            <a:r>
              <a:rPr sz="2700" spc="-7" baseline="-16975" dirty="0">
                <a:latin typeface="Arial"/>
                <a:cs typeface="Arial"/>
              </a:rPr>
              <a:t>S</a:t>
            </a:r>
            <a:r>
              <a:rPr sz="1200" spc="-5" dirty="0">
                <a:latin typeface="Arial"/>
                <a:cs typeface="Arial"/>
              </a:rPr>
              <a:t>2</a:t>
            </a:r>
            <a:endParaRPr sz="1200">
              <a:latin typeface="Arial"/>
              <a:cs typeface="Arial"/>
            </a:endParaRPr>
          </a:p>
        </p:txBody>
      </p:sp>
      <p:sp>
        <p:nvSpPr>
          <p:cNvPr id="18" name="object 18"/>
          <p:cNvSpPr txBox="1"/>
          <p:nvPr/>
        </p:nvSpPr>
        <p:spPr>
          <a:xfrm>
            <a:off x="6773672" y="1552447"/>
            <a:ext cx="110489" cy="197490"/>
          </a:xfrm>
          <a:prstGeom prst="rect">
            <a:avLst/>
          </a:prstGeom>
        </p:spPr>
        <p:txBody>
          <a:bodyPr vert="horz" wrap="square" lIns="0" tIns="12700" rIns="0" bIns="0" rtlCol="0">
            <a:spAutoFit/>
          </a:bodyPr>
          <a:lstStyle/>
          <a:p>
            <a:pPr marL="12700">
              <a:spcBef>
                <a:spcPts val="100"/>
              </a:spcBef>
            </a:pPr>
            <a:r>
              <a:rPr sz="1200" spc="-5" dirty="0">
                <a:latin typeface="Arial"/>
                <a:cs typeface="Arial"/>
              </a:rPr>
              <a:t>d</a:t>
            </a:r>
            <a:endParaRPr sz="1200">
              <a:latin typeface="Arial"/>
              <a:cs typeface="Arial"/>
            </a:endParaRPr>
          </a:p>
        </p:txBody>
      </p:sp>
      <p:sp>
        <p:nvSpPr>
          <p:cNvPr id="19" name="object 19"/>
          <p:cNvSpPr txBox="1"/>
          <p:nvPr/>
        </p:nvSpPr>
        <p:spPr>
          <a:xfrm>
            <a:off x="6919976" y="1419859"/>
            <a:ext cx="666750" cy="299720"/>
          </a:xfrm>
          <a:prstGeom prst="rect">
            <a:avLst/>
          </a:prstGeom>
        </p:spPr>
        <p:txBody>
          <a:bodyPr vert="horz" wrap="square" lIns="0" tIns="12700" rIns="0" bIns="0" rtlCol="0">
            <a:spAutoFit/>
          </a:bodyPr>
          <a:lstStyle/>
          <a:p>
            <a:pPr marL="12700">
              <a:spcBef>
                <a:spcPts val="100"/>
              </a:spcBef>
            </a:pPr>
            <a:r>
              <a:rPr dirty="0">
                <a:latin typeface="Arial"/>
                <a:cs typeface="Arial"/>
              </a:rPr>
              <a:t>=</a:t>
            </a:r>
            <a:r>
              <a:rPr spc="-75" dirty="0">
                <a:latin typeface="Arial"/>
                <a:cs typeface="Arial"/>
              </a:rPr>
              <a:t> </a:t>
            </a:r>
            <a:r>
              <a:rPr spc="-5" dirty="0">
                <a:latin typeface="Arial"/>
                <a:cs typeface="Arial"/>
              </a:rPr>
              <a:t>5,21</a:t>
            </a:r>
            <a:endParaRPr>
              <a:latin typeface="Arial"/>
              <a:cs typeface="Arial"/>
            </a:endParaRPr>
          </a:p>
        </p:txBody>
      </p:sp>
      <p:sp>
        <p:nvSpPr>
          <p:cNvPr id="20" name="object 20"/>
          <p:cNvSpPr txBox="1"/>
          <p:nvPr/>
        </p:nvSpPr>
        <p:spPr>
          <a:xfrm>
            <a:off x="5311902" y="2811353"/>
            <a:ext cx="4964430" cy="2072362"/>
          </a:xfrm>
          <a:prstGeom prst="rect">
            <a:avLst/>
          </a:prstGeom>
        </p:spPr>
        <p:txBody>
          <a:bodyPr vert="horz" wrap="square" lIns="0" tIns="15240" rIns="0" bIns="0" rtlCol="0">
            <a:spAutoFit/>
          </a:bodyPr>
          <a:lstStyle/>
          <a:p>
            <a:pPr marL="159385" algn="ctr">
              <a:spcBef>
                <a:spcPts val="120"/>
              </a:spcBef>
            </a:pPr>
            <a:r>
              <a:rPr b="1" spc="-25" dirty="0">
                <a:latin typeface="Times New Roman"/>
                <a:cs typeface="Times New Roman"/>
              </a:rPr>
              <a:t>10</a:t>
            </a:r>
            <a:endParaRPr dirty="0">
              <a:latin typeface="Times New Roman"/>
              <a:cs typeface="Times New Roman"/>
            </a:endParaRPr>
          </a:p>
          <a:p>
            <a:pPr algn="ctr">
              <a:spcBef>
                <a:spcPts val="1760"/>
              </a:spcBef>
              <a:tabLst>
                <a:tab pos="1205865" algn="l"/>
              </a:tabLst>
            </a:pPr>
            <a:r>
              <a:rPr dirty="0">
                <a:solidFill>
                  <a:srgbClr val="006666"/>
                </a:solidFill>
                <a:latin typeface="Arial"/>
                <a:cs typeface="Arial"/>
              </a:rPr>
              <a:t>t </a:t>
            </a:r>
            <a:r>
              <a:rPr spc="-5" dirty="0">
                <a:solidFill>
                  <a:srgbClr val="006666"/>
                </a:solidFill>
                <a:latin typeface="Arial"/>
                <a:cs typeface="Arial"/>
              </a:rPr>
              <a:t>théorique	(avec 10-1 </a:t>
            </a:r>
            <a:r>
              <a:rPr dirty="0">
                <a:solidFill>
                  <a:srgbClr val="006666"/>
                </a:solidFill>
                <a:latin typeface="Arial"/>
                <a:cs typeface="Arial"/>
              </a:rPr>
              <a:t>= </a:t>
            </a:r>
            <a:r>
              <a:rPr spc="-5" dirty="0">
                <a:solidFill>
                  <a:srgbClr val="006666"/>
                </a:solidFill>
                <a:latin typeface="Arial"/>
                <a:cs typeface="Arial"/>
              </a:rPr>
              <a:t>9 ddl </a:t>
            </a:r>
            <a:r>
              <a:rPr dirty="0">
                <a:solidFill>
                  <a:srgbClr val="006666"/>
                </a:solidFill>
                <a:latin typeface="Arial"/>
                <a:cs typeface="Arial"/>
              </a:rPr>
              <a:t>et </a:t>
            </a:r>
            <a:r>
              <a:rPr i="1" dirty="0">
                <a:solidFill>
                  <a:srgbClr val="006666"/>
                </a:solidFill>
                <a:latin typeface="Symbol"/>
                <a:cs typeface="Symbol"/>
              </a:rPr>
              <a:t></a:t>
            </a:r>
            <a:r>
              <a:rPr i="1" dirty="0">
                <a:solidFill>
                  <a:srgbClr val="006666"/>
                </a:solidFill>
                <a:latin typeface="Times New Roman"/>
                <a:cs typeface="Times New Roman"/>
              </a:rPr>
              <a:t> </a:t>
            </a:r>
            <a:r>
              <a:rPr dirty="0">
                <a:solidFill>
                  <a:srgbClr val="006666"/>
                </a:solidFill>
                <a:latin typeface="Arial"/>
                <a:cs typeface="Arial"/>
              </a:rPr>
              <a:t>= </a:t>
            </a:r>
            <a:r>
              <a:rPr spc="-10" dirty="0">
                <a:solidFill>
                  <a:srgbClr val="006666"/>
                </a:solidFill>
                <a:latin typeface="Arial"/>
                <a:cs typeface="Arial"/>
              </a:rPr>
              <a:t>5% </a:t>
            </a:r>
            <a:r>
              <a:rPr dirty="0">
                <a:solidFill>
                  <a:srgbClr val="006666"/>
                </a:solidFill>
                <a:latin typeface="Arial"/>
                <a:cs typeface="Arial"/>
              </a:rPr>
              <a:t>) =</a:t>
            </a:r>
            <a:r>
              <a:rPr spc="45" dirty="0">
                <a:solidFill>
                  <a:srgbClr val="006666"/>
                </a:solidFill>
                <a:latin typeface="Arial"/>
                <a:cs typeface="Arial"/>
              </a:rPr>
              <a:t> </a:t>
            </a:r>
            <a:r>
              <a:rPr b="1" spc="-5" dirty="0">
                <a:solidFill>
                  <a:srgbClr val="006666"/>
                </a:solidFill>
                <a:latin typeface="Arial"/>
                <a:cs typeface="Arial"/>
              </a:rPr>
              <a:t>2,26</a:t>
            </a:r>
            <a:endParaRPr dirty="0">
              <a:latin typeface="Arial"/>
              <a:cs typeface="Arial"/>
            </a:endParaRPr>
          </a:p>
          <a:p>
            <a:pPr marL="96520" algn="ctr">
              <a:spcBef>
                <a:spcPts val="1085"/>
              </a:spcBef>
              <a:tabLst>
                <a:tab pos="2896870" algn="l"/>
              </a:tabLst>
            </a:pPr>
            <a:r>
              <a:rPr b="1" dirty="0">
                <a:solidFill>
                  <a:srgbClr val="006666"/>
                </a:solidFill>
                <a:latin typeface="Arial"/>
                <a:cs typeface="Arial"/>
              </a:rPr>
              <a:t>t </a:t>
            </a:r>
            <a:r>
              <a:rPr b="1" spc="-5" dirty="0">
                <a:solidFill>
                  <a:srgbClr val="006666"/>
                </a:solidFill>
                <a:latin typeface="Arial"/>
                <a:cs typeface="Arial"/>
              </a:rPr>
              <a:t>calculé </a:t>
            </a:r>
            <a:r>
              <a:rPr b="1" dirty="0">
                <a:solidFill>
                  <a:srgbClr val="006666"/>
                </a:solidFill>
                <a:latin typeface="Arial"/>
                <a:cs typeface="Arial"/>
              </a:rPr>
              <a:t>&gt;</a:t>
            </a:r>
            <a:r>
              <a:rPr b="1" spc="10" dirty="0">
                <a:solidFill>
                  <a:srgbClr val="006666"/>
                </a:solidFill>
                <a:latin typeface="Arial"/>
                <a:cs typeface="Arial"/>
              </a:rPr>
              <a:t> </a:t>
            </a:r>
            <a:r>
              <a:rPr b="1" dirty="0">
                <a:solidFill>
                  <a:srgbClr val="006666"/>
                </a:solidFill>
                <a:latin typeface="Arial"/>
                <a:cs typeface="Arial"/>
              </a:rPr>
              <a:t>t</a:t>
            </a:r>
            <a:r>
              <a:rPr b="1" spc="-5" dirty="0">
                <a:solidFill>
                  <a:srgbClr val="006666"/>
                </a:solidFill>
                <a:latin typeface="Arial"/>
                <a:cs typeface="Arial"/>
              </a:rPr>
              <a:t> </a:t>
            </a:r>
            <a:r>
              <a:rPr b="1" dirty="0">
                <a:solidFill>
                  <a:srgbClr val="006666"/>
                </a:solidFill>
                <a:latin typeface="Arial"/>
                <a:cs typeface="Arial"/>
              </a:rPr>
              <a:t>théorique	</a:t>
            </a:r>
            <a:r>
              <a:rPr b="1" spc="-5" dirty="0">
                <a:solidFill>
                  <a:srgbClr val="006666"/>
                </a:solidFill>
                <a:latin typeface="Arial"/>
                <a:cs typeface="Arial"/>
              </a:rPr>
              <a:t>Rejet </a:t>
            </a:r>
            <a:r>
              <a:rPr b="1" dirty="0">
                <a:solidFill>
                  <a:srgbClr val="006666"/>
                </a:solidFill>
                <a:latin typeface="Arial"/>
                <a:cs typeface="Arial"/>
              </a:rPr>
              <a:t>de</a:t>
            </a:r>
            <a:r>
              <a:rPr b="1" spc="-15" dirty="0">
                <a:solidFill>
                  <a:srgbClr val="006666"/>
                </a:solidFill>
                <a:latin typeface="Arial"/>
                <a:cs typeface="Arial"/>
              </a:rPr>
              <a:t> </a:t>
            </a:r>
            <a:r>
              <a:rPr b="1" spc="-5" dirty="0">
                <a:solidFill>
                  <a:srgbClr val="006666"/>
                </a:solidFill>
                <a:latin typeface="Arial"/>
                <a:cs typeface="Arial"/>
              </a:rPr>
              <a:t>H0</a:t>
            </a:r>
            <a:endParaRPr dirty="0">
              <a:latin typeface="Arial"/>
              <a:cs typeface="Arial"/>
            </a:endParaRPr>
          </a:p>
          <a:p>
            <a:pPr>
              <a:lnSpc>
                <a:spcPct val="100000"/>
              </a:lnSpc>
            </a:pPr>
            <a:endParaRPr sz="2000" dirty="0">
              <a:latin typeface="Times New Roman"/>
              <a:cs typeface="Times New Roman"/>
            </a:endParaRPr>
          </a:p>
          <a:p>
            <a:pPr>
              <a:spcBef>
                <a:spcPts val="5"/>
              </a:spcBef>
            </a:pPr>
            <a:endParaRPr sz="1750" dirty="0">
              <a:latin typeface="Times New Roman"/>
              <a:cs typeface="Times New Roman"/>
            </a:endParaRPr>
          </a:p>
          <a:p>
            <a:pPr marL="94615" algn="ctr"/>
            <a:r>
              <a:rPr b="1" spc="-5" dirty="0">
                <a:solidFill>
                  <a:srgbClr val="006666"/>
                </a:solidFill>
                <a:latin typeface="Arial"/>
                <a:cs typeface="Arial"/>
              </a:rPr>
              <a:t>Le placebo a </a:t>
            </a:r>
            <a:r>
              <a:rPr b="1" dirty="0">
                <a:solidFill>
                  <a:srgbClr val="006666"/>
                </a:solidFill>
                <a:latin typeface="Arial"/>
                <a:cs typeface="Arial"/>
              </a:rPr>
              <a:t>un </a:t>
            </a:r>
            <a:r>
              <a:rPr b="1" spc="-5" dirty="0">
                <a:solidFill>
                  <a:srgbClr val="006666"/>
                </a:solidFill>
                <a:latin typeface="Arial"/>
                <a:cs typeface="Arial"/>
              </a:rPr>
              <a:t>effet</a:t>
            </a:r>
            <a:r>
              <a:rPr b="1" spc="-10" dirty="0">
                <a:solidFill>
                  <a:srgbClr val="006666"/>
                </a:solidFill>
                <a:latin typeface="Arial"/>
                <a:cs typeface="Arial"/>
              </a:rPr>
              <a:t> </a:t>
            </a:r>
            <a:r>
              <a:rPr b="1" dirty="0">
                <a:solidFill>
                  <a:srgbClr val="006666"/>
                </a:solidFill>
                <a:latin typeface="Arial"/>
                <a:cs typeface="Arial"/>
              </a:rPr>
              <a:t>significatif</a:t>
            </a:r>
            <a:endParaRPr dirty="0">
              <a:latin typeface="Arial"/>
              <a:cs typeface="Arial"/>
            </a:endParaRPr>
          </a:p>
        </p:txBody>
      </p:sp>
      <p:graphicFrame>
        <p:nvGraphicFramePr>
          <p:cNvPr id="21" name="object 21"/>
          <p:cNvGraphicFramePr>
            <a:graphicFrameLocks noGrp="1"/>
          </p:cNvGraphicFramePr>
          <p:nvPr/>
        </p:nvGraphicFramePr>
        <p:xfrm>
          <a:off x="2336800" y="1254188"/>
          <a:ext cx="2734944" cy="4248146"/>
        </p:xfrm>
        <a:graphic>
          <a:graphicData uri="http://schemas.openxmlformats.org/drawingml/2006/table">
            <a:tbl>
              <a:tblPr firstRow="1" bandRow="1">
                <a:tableStyleId>{2D5ABB26-0587-4C30-8999-92F81FD0307C}</a:tableStyleId>
              </a:tblPr>
              <a:tblGrid>
                <a:gridCol w="911225">
                  <a:extLst>
                    <a:ext uri="{9D8B030D-6E8A-4147-A177-3AD203B41FA5}">
                      <a16:colId xmlns:a16="http://schemas.microsoft.com/office/drawing/2014/main" val="20000"/>
                    </a:ext>
                  </a:extLst>
                </a:gridCol>
                <a:gridCol w="912494">
                  <a:extLst>
                    <a:ext uri="{9D8B030D-6E8A-4147-A177-3AD203B41FA5}">
                      <a16:colId xmlns:a16="http://schemas.microsoft.com/office/drawing/2014/main" val="20001"/>
                    </a:ext>
                  </a:extLst>
                </a:gridCol>
                <a:gridCol w="911225">
                  <a:extLst>
                    <a:ext uri="{9D8B030D-6E8A-4147-A177-3AD203B41FA5}">
                      <a16:colId xmlns:a16="http://schemas.microsoft.com/office/drawing/2014/main" val="20002"/>
                    </a:ext>
                  </a:extLst>
                </a:gridCol>
              </a:tblGrid>
              <a:tr h="382524">
                <a:tc>
                  <a:txBody>
                    <a:bodyPr/>
                    <a:lstStyle/>
                    <a:p>
                      <a:pPr marR="328930" algn="r">
                        <a:lnSpc>
                          <a:spcPct val="100000"/>
                        </a:lnSpc>
                        <a:spcBef>
                          <a:spcPts val="345"/>
                        </a:spcBef>
                      </a:pPr>
                      <a:r>
                        <a:rPr sz="1500" b="1" spc="-5" dirty="0">
                          <a:latin typeface="Verdana"/>
                          <a:cs typeface="Verdana"/>
                        </a:rPr>
                        <a:t>J0</a:t>
                      </a:r>
                      <a:endParaRPr sz="1500">
                        <a:latin typeface="Verdana"/>
                        <a:cs typeface="Verdana"/>
                      </a:endParaRPr>
                    </a:p>
                  </a:txBody>
                  <a:tcPr marL="0" marR="0" marT="4381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45"/>
                        </a:spcBef>
                      </a:pPr>
                      <a:r>
                        <a:rPr sz="1500" b="1" spc="-5" dirty="0">
                          <a:latin typeface="Verdana"/>
                          <a:cs typeface="Verdana"/>
                        </a:rPr>
                        <a:t>J28</a:t>
                      </a:r>
                      <a:endParaRPr sz="1500">
                        <a:latin typeface="Verdana"/>
                        <a:cs typeface="Verdana"/>
                      </a:endParaRPr>
                    </a:p>
                  </a:txBody>
                  <a:tcPr marL="0" marR="0" marT="4381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345"/>
                        </a:spcBef>
                      </a:pPr>
                      <a:r>
                        <a:rPr sz="1500" b="1" dirty="0">
                          <a:latin typeface="Verdana"/>
                          <a:cs typeface="Verdana"/>
                        </a:rPr>
                        <a:t>Diff</a:t>
                      </a:r>
                      <a:endParaRPr sz="1500">
                        <a:latin typeface="Verdana"/>
                        <a:cs typeface="Verdana"/>
                      </a:endParaRPr>
                    </a:p>
                  </a:txBody>
                  <a:tcPr marL="0" marR="0" marT="4381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382650">
                <a:tc>
                  <a:txBody>
                    <a:bodyPr/>
                    <a:lstStyle/>
                    <a:p>
                      <a:pPr marR="313055" algn="r">
                        <a:lnSpc>
                          <a:spcPct val="100000"/>
                        </a:lnSpc>
                        <a:spcBef>
                          <a:spcPts val="350"/>
                        </a:spcBef>
                      </a:pPr>
                      <a:r>
                        <a:rPr sz="1500" b="1" dirty="0">
                          <a:latin typeface="Verdana"/>
                          <a:cs typeface="Verdana"/>
                        </a:rPr>
                        <a:t>34</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31</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500" b="1" dirty="0">
                          <a:latin typeface="Verdana"/>
                          <a:cs typeface="Verdana"/>
                        </a:rPr>
                        <a:t>3</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384175">
                <a:tc>
                  <a:txBody>
                    <a:bodyPr/>
                    <a:lstStyle/>
                    <a:p>
                      <a:pPr marR="313055" algn="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28</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500" b="1" dirty="0">
                          <a:latin typeface="Verdana"/>
                          <a:cs typeface="Verdana"/>
                        </a:rPr>
                        <a:t>2</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82524">
                <a:tc>
                  <a:txBody>
                    <a:bodyPr/>
                    <a:lstStyle/>
                    <a:p>
                      <a:pPr marR="313055" algn="r">
                        <a:lnSpc>
                          <a:spcPct val="100000"/>
                        </a:lnSpc>
                        <a:spcBef>
                          <a:spcPts val="350"/>
                        </a:spcBef>
                      </a:pPr>
                      <a:r>
                        <a:rPr sz="1500" b="1" dirty="0">
                          <a:latin typeface="Verdana"/>
                          <a:cs typeface="Verdana"/>
                        </a:rPr>
                        <a:t>25</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26</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500" b="1" dirty="0">
                          <a:latin typeface="Verdana"/>
                          <a:cs typeface="Verdana"/>
                        </a:rPr>
                        <a:t>-1</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82650">
                <a:tc>
                  <a:txBody>
                    <a:bodyPr/>
                    <a:lstStyle/>
                    <a:p>
                      <a:pPr marR="313055" algn="r">
                        <a:lnSpc>
                          <a:spcPct val="100000"/>
                        </a:lnSpc>
                        <a:spcBef>
                          <a:spcPts val="355"/>
                        </a:spcBef>
                      </a:pPr>
                      <a:r>
                        <a:rPr sz="1500" b="1" spc="-5" dirty="0">
                          <a:latin typeface="Verdana"/>
                          <a:cs typeface="Verdana"/>
                        </a:rPr>
                        <a:t>27</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spc="-5" dirty="0">
                          <a:latin typeface="Verdana"/>
                          <a:cs typeface="Verdana"/>
                        </a:rPr>
                        <a:t>25</a:t>
                      </a:r>
                      <a:endParaRPr sz="15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500" b="1" dirty="0">
                          <a:latin typeface="Verdana"/>
                          <a:cs typeface="Verdana"/>
                        </a:rPr>
                        <a:t>2</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382524">
                <a:tc>
                  <a:txBody>
                    <a:bodyPr/>
                    <a:lstStyle/>
                    <a:p>
                      <a:pPr marR="313055" algn="r">
                        <a:lnSpc>
                          <a:spcPct val="100000"/>
                        </a:lnSpc>
                        <a:spcBef>
                          <a:spcPts val="350"/>
                        </a:spcBef>
                      </a:pPr>
                      <a:r>
                        <a:rPr sz="1500" b="1" dirty="0">
                          <a:latin typeface="Verdana"/>
                          <a:cs typeface="Verdana"/>
                        </a:rPr>
                        <a:t>31</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24</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500" b="1" dirty="0">
                          <a:latin typeface="Verdana"/>
                          <a:cs typeface="Verdana"/>
                        </a:rPr>
                        <a:t>7</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419100">
                <a:tc>
                  <a:txBody>
                    <a:bodyPr/>
                    <a:lstStyle/>
                    <a:p>
                      <a:pPr marR="313055" algn="r">
                        <a:lnSpc>
                          <a:spcPct val="100000"/>
                        </a:lnSpc>
                        <a:spcBef>
                          <a:spcPts val="355"/>
                        </a:spcBef>
                      </a:pPr>
                      <a:r>
                        <a:rPr sz="1500" b="1" spc="-5" dirty="0">
                          <a:latin typeface="Verdana"/>
                          <a:cs typeface="Verdana"/>
                        </a:rPr>
                        <a:t>24</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spc="-5" dirty="0">
                          <a:latin typeface="Verdana"/>
                          <a:cs typeface="Verdana"/>
                        </a:rPr>
                        <a:t>25</a:t>
                      </a:r>
                      <a:endParaRPr sz="15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500" b="1" spc="-5" dirty="0">
                          <a:latin typeface="Verdana"/>
                          <a:cs typeface="Verdana"/>
                        </a:rPr>
                        <a:t>-1</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382650">
                <a:tc>
                  <a:txBody>
                    <a:bodyPr/>
                    <a:lstStyle/>
                    <a:p>
                      <a:pPr marR="313055" algn="r">
                        <a:lnSpc>
                          <a:spcPct val="100000"/>
                        </a:lnSpc>
                        <a:spcBef>
                          <a:spcPts val="355"/>
                        </a:spcBef>
                      </a:pPr>
                      <a:r>
                        <a:rPr sz="1500" b="1" dirty="0">
                          <a:latin typeface="Verdana"/>
                          <a:cs typeface="Verdana"/>
                        </a:rPr>
                        <a:t>28</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500" b="1" dirty="0">
                          <a:latin typeface="Verdana"/>
                          <a:cs typeface="Verdana"/>
                        </a:rPr>
                        <a:t>2</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384175">
                <a:tc>
                  <a:txBody>
                    <a:bodyPr/>
                    <a:lstStyle/>
                    <a:p>
                      <a:pPr marR="313055" algn="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27</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1500" b="1" dirty="0">
                          <a:latin typeface="Verdana"/>
                          <a:cs typeface="Verdana"/>
                        </a:rPr>
                        <a:t>3</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382524">
                <a:tc>
                  <a:txBody>
                    <a:bodyPr/>
                    <a:lstStyle/>
                    <a:p>
                      <a:pPr marR="313055" algn="r">
                        <a:lnSpc>
                          <a:spcPct val="100000"/>
                        </a:lnSpc>
                        <a:spcBef>
                          <a:spcPts val="355"/>
                        </a:spcBef>
                      </a:pPr>
                      <a:r>
                        <a:rPr sz="1500" b="1" dirty="0">
                          <a:latin typeface="Verdana"/>
                          <a:cs typeface="Verdana"/>
                        </a:rPr>
                        <a:t>35</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32</a:t>
                      </a:r>
                      <a:endParaRPr sz="15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1500" b="1" dirty="0">
                          <a:latin typeface="Verdana"/>
                          <a:cs typeface="Verdana"/>
                        </a:rPr>
                        <a:t>3</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382650">
                <a:tc>
                  <a:txBody>
                    <a:bodyPr/>
                    <a:lstStyle/>
                    <a:p>
                      <a:pPr marR="313055" algn="r">
                        <a:lnSpc>
                          <a:spcPct val="100000"/>
                        </a:lnSpc>
                        <a:spcBef>
                          <a:spcPts val="355"/>
                        </a:spcBef>
                      </a:pPr>
                      <a:r>
                        <a:rPr sz="1500" b="1" dirty="0">
                          <a:latin typeface="Verdana"/>
                          <a:cs typeface="Verdana"/>
                        </a:rPr>
                        <a:t>26</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55"/>
                        </a:spcBef>
                      </a:pPr>
                      <a:r>
                        <a:rPr sz="1500" b="1" dirty="0">
                          <a:latin typeface="Verdana"/>
                          <a:cs typeface="Verdana"/>
                        </a:rPr>
                        <a:t>1</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10"/>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8"/>
            <a:ext cx="309245" cy="321242"/>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1</a:t>
            </a:r>
            <a:r>
              <a:rPr lang="fr-FR" sz="2000" b="1" dirty="0">
                <a:solidFill>
                  <a:srgbClr val="FFFFFF"/>
                </a:solidFill>
                <a:latin typeface="Arial"/>
                <a:cs typeface="Arial"/>
              </a:rPr>
              <a:t>9</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85925" y="6303963"/>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3163570" y="2195237"/>
            <a:ext cx="876300" cy="255904"/>
          </a:xfrm>
          <a:prstGeom prst="rect">
            <a:avLst/>
          </a:prstGeom>
        </p:spPr>
        <p:txBody>
          <a:bodyPr vert="horz" wrap="square" lIns="0" tIns="0" rIns="0" bIns="0" rtlCol="0">
            <a:spAutoFit/>
          </a:bodyPr>
          <a:lstStyle/>
          <a:p>
            <a:pPr>
              <a:lnSpc>
                <a:spcPts val="1989"/>
              </a:lnSpc>
            </a:pPr>
            <a:r>
              <a:rPr spc="10" dirty="0">
                <a:latin typeface="Arial"/>
                <a:cs typeface="Arial"/>
              </a:rPr>
              <a:t>T</a:t>
            </a:r>
            <a:r>
              <a:rPr spc="-10" dirty="0">
                <a:latin typeface="Arial"/>
                <a:cs typeface="Arial"/>
              </a:rPr>
              <a:t>é</a:t>
            </a:r>
            <a:r>
              <a:rPr dirty="0">
                <a:latin typeface="Arial"/>
                <a:cs typeface="Arial"/>
              </a:rPr>
              <a:t>m</a:t>
            </a:r>
            <a:r>
              <a:rPr spc="-10" dirty="0">
                <a:latin typeface="Arial"/>
                <a:cs typeface="Arial"/>
              </a:rPr>
              <a:t>o</a:t>
            </a:r>
            <a:r>
              <a:rPr dirty="0">
                <a:latin typeface="Arial"/>
                <a:cs typeface="Arial"/>
              </a:rPr>
              <a:t>i</a:t>
            </a:r>
            <a:r>
              <a:rPr spc="-15" dirty="0">
                <a:latin typeface="Arial"/>
                <a:cs typeface="Arial"/>
              </a:rPr>
              <a:t>n</a:t>
            </a:r>
            <a:r>
              <a:rPr dirty="0">
                <a:latin typeface="Arial"/>
                <a:cs typeface="Arial"/>
              </a:rPr>
              <a:t>s</a:t>
            </a:r>
            <a:endParaRPr>
              <a:latin typeface="Arial"/>
              <a:cs typeface="Arial"/>
            </a:endParaRPr>
          </a:p>
        </p:txBody>
      </p:sp>
      <p:sp>
        <p:nvSpPr>
          <p:cNvPr id="8" name="object 8"/>
          <p:cNvSpPr txBox="1"/>
          <p:nvPr/>
        </p:nvSpPr>
        <p:spPr>
          <a:xfrm>
            <a:off x="2503119" y="939496"/>
            <a:ext cx="7473950" cy="1054735"/>
          </a:xfrm>
          <a:prstGeom prst="rect">
            <a:avLst/>
          </a:prstGeom>
        </p:spPr>
        <p:txBody>
          <a:bodyPr vert="horz" wrap="square" lIns="0" tIns="12700" rIns="0" bIns="0" rtlCol="0">
            <a:spAutoFit/>
          </a:bodyPr>
          <a:lstStyle/>
          <a:p>
            <a:pPr marL="12700">
              <a:lnSpc>
                <a:spcPts val="1889"/>
              </a:lnSpc>
              <a:spcBef>
                <a:spcPts val="100"/>
              </a:spcBef>
            </a:pPr>
            <a:r>
              <a:rPr spc="-5" dirty="0">
                <a:latin typeface="Arial"/>
                <a:cs typeface="Arial"/>
              </a:rPr>
              <a:t>2.</a:t>
            </a:r>
            <a:r>
              <a:rPr spc="370" dirty="0">
                <a:latin typeface="Arial"/>
                <a:cs typeface="Arial"/>
              </a:rPr>
              <a:t> </a:t>
            </a:r>
            <a:r>
              <a:rPr dirty="0">
                <a:latin typeface="Arial"/>
                <a:cs typeface="Arial"/>
              </a:rPr>
              <a:t>On</a:t>
            </a:r>
            <a:r>
              <a:rPr spc="365" dirty="0">
                <a:latin typeface="Arial"/>
                <a:cs typeface="Arial"/>
              </a:rPr>
              <a:t> </a:t>
            </a:r>
            <a:r>
              <a:rPr spc="-5" dirty="0">
                <a:latin typeface="Arial"/>
                <a:cs typeface="Arial"/>
              </a:rPr>
              <a:t>évalue</a:t>
            </a:r>
            <a:r>
              <a:rPr spc="365" dirty="0">
                <a:latin typeface="Arial"/>
                <a:cs typeface="Arial"/>
              </a:rPr>
              <a:t> </a:t>
            </a:r>
            <a:r>
              <a:rPr spc="-5" dirty="0">
                <a:latin typeface="Arial"/>
                <a:cs typeface="Arial"/>
              </a:rPr>
              <a:t>les</a:t>
            </a:r>
            <a:r>
              <a:rPr spc="375" dirty="0">
                <a:latin typeface="Arial"/>
                <a:cs typeface="Arial"/>
              </a:rPr>
              <a:t> </a:t>
            </a:r>
            <a:r>
              <a:rPr spc="-5" dirty="0">
                <a:latin typeface="Arial"/>
                <a:cs typeface="Arial"/>
              </a:rPr>
              <a:t>patients</a:t>
            </a:r>
            <a:r>
              <a:rPr spc="370" dirty="0">
                <a:latin typeface="Arial"/>
                <a:cs typeface="Arial"/>
              </a:rPr>
              <a:t> </a:t>
            </a:r>
            <a:r>
              <a:rPr dirty="0">
                <a:latin typeface="Arial"/>
                <a:cs typeface="Arial"/>
              </a:rPr>
              <a:t>à</a:t>
            </a:r>
            <a:r>
              <a:rPr spc="365" dirty="0">
                <a:latin typeface="Arial"/>
                <a:cs typeface="Arial"/>
              </a:rPr>
              <a:t> </a:t>
            </a:r>
            <a:r>
              <a:rPr spc="-5" dirty="0">
                <a:latin typeface="Arial"/>
                <a:cs typeface="Arial"/>
              </a:rPr>
              <a:t>l’aide</a:t>
            </a:r>
            <a:r>
              <a:rPr spc="365" dirty="0">
                <a:latin typeface="Arial"/>
                <a:cs typeface="Arial"/>
              </a:rPr>
              <a:t> </a:t>
            </a:r>
            <a:r>
              <a:rPr spc="-5" dirty="0">
                <a:latin typeface="Arial"/>
                <a:cs typeface="Arial"/>
              </a:rPr>
              <a:t>d’une</a:t>
            </a:r>
            <a:r>
              <a:rPr spc="370" dirty="0">
                <a:latin typeface="Arial"/>
                <a:cs typeface="Arial"/>
              </a:rPr>
              <a:t> </a:t>
            </a:r>
            <a:r>
              <a:rPr spc="-5" dirty="0">
                <a:latin typeface="Arial"/>
                <a:cs typeface="Arial"/>
              </a:rPr>
              <a:t>échelle</a:t>
            </a:r>
            <a:r>
              <a:rPr spc="370" dirty="0">
                <a:latin typeface="Arial"/>
                <a:cs typeface="Arial"/>
              </a:rPr>
              <a:t> </a:t>
            </a:r>
            <a:r>
              <a:rPr spc="-5" dirty="0">
                <a:latin typeface="Arial"/>
                <a:cs typeface="Arial"/>
              </a:rPr>
              <a:t>numérique</a:t>
            </a:r>
            <a:r>
              <a:rPr spc="370" dirty="0">
                <a:latin typeface="Arial"/>
                <a:cs typeface="Arial"/>
              </a:rPr>
              <a:t> </a:t>
            </a:r>
            <a:r>
              <a:rPr spc="-5" dirty="0">
                <a:latin typeface="Arial"/>
                <a:cs typeface="Arial"/>
              </a:rPr>
              <a:t>de</a:t>
            </a:r>
            <a:r>
              <a:rPr spc="365" dirty="0">
                <a:latin typeface="Arial"/>
                <a:cs typeface="Arial"/>
              </a:rPr>
              <a:t> </a:t>
            </a:r>
            <a:r>
              <a:rPr dirty="0">
                <a:latin typeface="Arial"/>
                <a:cs typeface="Arial"/>
              </a:rPr>
              <a:t>0</a:t>
            </a:r>
            <a:r>
              <a:rPr spc="365" dirty="0">
                <a:latin typeface="Arial"/>
                <a:cs typeface="Arial"/>
              </a:rPr>
              <a:t> </a:t>
            </a:r>
            <a:r>
              <a:rPr spc="-5" dirty="0">
                <a:latin typeface="Arial"/>
                <a:cs typeface="Arial"/>
              </a:rPr>
              <a:t>(non</a:t>
            </a:r>
            <a:endParaRPr>
              <a:latin typeface="Arial"/>
              <a:cs typeface="Arial"/>
            </a:endParaRPr>
          </a:p>
          <a:p>
            <a:pPr marL="355600">
              <a:lnSpc>
                <a:spcPts val="1889"/>
              </a:lnSpc>
            </a:pPr>
            <a:r>
              <a:rPr spc="-5" dirty="0">
                <a:latin typeface="Arial"/>
                <a:cs typeface="Arial"/>
              </a:rPr>
              <a:t>déprimé) à 50 </a:t>
            </a:r>
            <a:r>
              <a:rPr dirty="0">
                <a:latin typeface="Arial"/>
                <a:cs typeface="Arial"/>
              </a:rPr>
              <a:t>(très </a:t>
            </a:r>
            <a:r>
              <a:rPr spc="-5" dirty="0">
                <a:latin typeface="Arial"/>
                <a:cs typeface="Arial"/>
              </a:rPr>
              <a:t>déprimé). Le groupe témoin reçoit le</a:t>
            </a:r>
            <a:r>
              <a:rPr spc="100" dirty="0">
                <a:latin typeface="Arial"/>
                <a:cs typeface="Arial"/>
              </a:rPr>
              <a:t> </a:t>
            </a:r>
            <a:r>
              <a:rPr spc="-5" dirty="0">
                <a:latin typeface="Arial"/>
                <a:cs typeface="Arial"/>
              </a:rPr>
              <a:t>placebo.</a:t>
            </a:r>
            <a:endParaRPr>
              <a:latin typeface="Arial"/>
              <a:cs typeface="Arial"/>
            </a:endParaRPr>
          </a:p>
          <a:p>
            <a:pPr marL="355600" marR="5080" indent="-343535">
              <a:lnSpc>
                <a:spcPct val="75000"/>
              </a:lnSpc>
              <a:spcBef>
                <a:spcPts val="1080"/>
              </a:spcBef>
            </a:pPr>
            <a:r>
              <a:rPr spc="-5" dirty="0">
                <a:latin typeface="Arial"/>
                <a:cs typeface="Arial"/>
              </a:rPr>
              <a:t>Les patients </a:t>
            </a:r>
            <a:r>
              <a:rPr dirty="0">
                <a:latin typeface="Arial"/>
                <a:cs typeface="Arial"/>
              </a:rPr>
              <a:t>des </a:t>
            </a:r>
            <a:r>
              <a:rPr spc="-5" dirty="0">
                <a:latin typeface="Arial"/>
                <a:cs typeface="Arial"/>
              </a:rPr>
              <a:t>2 groupes sont évalués avant traitement, puis après  traitement au bout de 28</a:t>
            </a:r>
            <a:r>
              <a:rPr spc="40" dirty="0">
                <a:latin typeface="Arial"/>
                <a:cs typeface="Arial"/>
              </a:rPr>
              <a:t> </a:t>
            </a:r>
            <a:r>
              <a:rPr spc="-5" dirty="0">
                <a:latin typeface="Arial"/>
                <a:cs typeface="Arial"/>
              </a:rPr>
              <a:t>jours.</a:t>
            </a:r>
            <a:endParaRPr>
              <a:latin typeface="Arial"/>
              <a:cs typeface="Arial"/>
            </a:endParaRPr>
          </a:p>
        </p:txBody>
      </p:sp>
      <p:graphicFrame>
        <p:nvGraphicFramePr>
          <p:cNvPr id="9" name="object 9"/>
          <p:cNvGraphicFramePr>
            <a:graphicFrameLocks noGrp="1"/>
          </p:cNvGraphicFramePr>
          <p:nvPr/>
        </p:nvGraphicFramePr>
        <p:xfrm>
          <a:off x="2265363" y="2055876"/>
          <a:ext cx="2374899" cy="4116318"/>
        </p:xfrm>
        <a:graphic>
          <a:graphicData uri="http://schemas.openxmlformats.org/drawingml/2006/table">
            <a:tbl>
              <a:tblPr firstRow="1" bandRow="1">
                <a:tableStyleId>{2D5ABB26-0587-4C30-8999-92F81FD0307C}</a:tableStyleId>
              </a:tblPr>
              <a:tblGrid>
                <a:gridCol w="576580">
                  <a:extLst>
                    <a:ext uri="{9D8B030D-6E8A-4147-A177-3AD203B41FA5}">
                      <a16:colId xmlns:a16="http://schemas.microsoft.com/office/drawing/2014/main" val="20000"/>
                    </a:ext>
                  </a:extLst>
                </a:gridCol>
                <a:gridCol w="574675">
                  <a:extLst>
                    <a:ext uri="{9D8B030D-6E8A-4147-A177-3AD203B41FA5}">
                      <a16:colId xmlns:a16="http://schemas.microsoft.com/office/drawing/2014/main" val="20001"/>
                    </a:ext>
                  </a:extLst>
                </a:gridCol>
                <a:gridCol w="575944">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tblGrid>
              <a:tr h="360362">
                <a:tc gridSpan="2">
                  <a:txBody>
                    <a:bodyPr/>
                    <a:lstStyle/>
                    <a:p>
                      <a:pPr marL="164465">
                        <a:lnSpc>
                          <a:spcPct val="100000"/>
                        </a:lnSpc>
                        <a:spcBef>
                          <a:spcPts val="315"/>
                        </a:spcBef>
                      </a:pPr>
                      <a:r>
                        <a:rPr sz="1800" spc="-5" dirty="0">
                          <a:latin typeface="Arial"/>
                          <a:cs typeface="Arial"/>
                        </a:rPr>
                        <a:t>Témoins</a:t>
                      </a:r>
                      <a:endParaRPr sz="1800">
                        <a:latin typeface="Arial"/>
                        <a:cs typeface="Arial"/>
                      </a:endParaRPr>
                    </a:p>
                  </a:txBody>
                  <a:tcPr marL="0" marR="0" marT="40005" marB="0">
                    <a:lnL w="9525">
                      <a:solidFill>
                        <a:srgbClr val="000000"/>
                      </a:solidFill>
                      <a:prstDash val="solid"/>
                    </a:lnL>
                    <a:lnR w="28575">
                      <a:solidFill>
                        <a:srgbClr val="000000"/>
                      </a:solidFill>
                      <a:prstDash val="solid"/>
                    </a:lnR>
                    <a:lnT w="9525">
                      <a:solidFill>
                        <a:srgbClr val="000000"/>
                      </a:solidFill>
                      <a:prstDash val="solid"/>
                    </a:lnT>
                    <a:lnB w="9525">
                      <a:solidFill>
                        <a:srgbClr val="000000"/>
                      </a:solidFill>
                      <a:prstDash val="solid"/>
                    </a:lnB>
                    <a:solidFill>
                      <a:srgbClr val="FFCC00"/>
                    </a:solidFill>
                  </a:tcPr>
                </a:tc>
                <a:tc hMerge="1">
                  <a:txBody>
                    <a:bodyPr/>
                    <a:lstStyle/>
                    <a:p>
                      <a:endParaRPr/>
                    </a:p>
                  </a:txBody>
                  <a:tcPr marL="0" marR="0" marT="0" marB="0"/>
                </a:tc>
                <a:tc gridSpan="2">
                  <a:txBody>
                    <a:bodyPr/>
                    <a:lstStyle/>
                    <a:p>
                      <a:pPr marL="235585">
                        <a:lnSpc>
                          <a:spcPct val="100000"/>
                        </a:lnSpc>
                        <a:spcBef>
                          <a:spcPts val="315"/>
                        </a:spcBef>
                      </a:pPr>
                      <a:r>
                        <a:rPr sz="1800" spc="-10" dirty="0">
                          <a:latin typeface="Arial"/>
                          <a:cs typeface="Arial"/>
                        </a:rPr>
                        <a:t>Traités</a:t>
                      </a:r>
                      <a:endParaRPr sz="1800">
                        <a:latin typeface="Arial"/>
                        <a:cs typeface="Arial"/>
                      </a:endParaRPr>
                    </a:p>
                  </a:txBody>
                  <a:tcPr marL="0" marR="0" marT="40005" marB="0">
                    <a:lnL w="2857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solidFill>
                      <a:srgbClr val="FFCC00"/>
                    </a:solidFill>
                  </a:tcPr>
                </a:tc>
                <a:tc hMerge="1">
                  <a:txBody>
                    <a:bodyPr/>
                    <a:lstStyle/>
                    <a:p>
                      <a:endParaRPr/>
                    </a:p>
                  </a:txBody>
                  <a:tcPr marL="0" marR="0" marT="0" marB="0"/>
                </a:tc>
                <a:extLst>
                  <a:ext uri="{0D108BD9-81ED-4DB2-BD59-A6C34878D82A}">
                    <a16:rowId xmlns:a16="http://schemas.microsoft.com/office/drawing/2014/main" val="10000"/>
                  </a:ext>
                </a:extLst>
              </a:tr>
              <a:tr h="71374">
                <a:tc gridSpan="2">
                  <a:txBody>
                    <a:bodyPr/>
                    <a:lstStyle/>
                    <a:p>
                      <a:pPr>
                        <a:lnSpc>
                          <a:spcPct val="100000"/>
                        </a:lnSpc>
                      </a:pPr>
                      <a:endParaRPr sz="300">
                        <a:latin typeface="Times New Roman"/>
                        <a:cs typeface="Times New Roman"/>
                      </a:endParaRPr>
                    </a:p>
                  </a:txBody>
                  <a:tcPr marL="0" marR="0" marT="0" marB="0">
                    <a:lnT w="9525">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a:lnSpc>
                          <a:spcPct val="100000"/>
                        </a:lnSpc>
                      </a:pPr>
                      <a:endParaRPr sz="300">
                        <a:latin typeface="Times New Roman"/>
                        <a:cs typeface="Times New Roman"/>
                      </a:endParaRPr>
                    </a:p>
                  </a:txBody>
                  <a:tcPr marL="0" marR="0" marT="0" marB="0">
                    <a:lnT w="9525">
                      <a:solidFill>
                        <a:srgbClr val="000000"/>
                      </a:solidFill>
                      <a:prstDash val="solid"/>
                    </a:lnT>
                    <a:lnB w="28575">
                      <a:solidFill>
                        <a:srgbClr val="000000"/>
                      </a:solidFill>
                      <a:prstDash val="solid"/>
                    </a:lnB>
                  </a:tcPr>
                </a:tc>
                <a:tc hMerge="1">
                  <a:txBody>
                    <a:bodyPr/>
                    <a:lstStyle/>
                    <a:p>
                      <a:endParaRPr/>
                    </a:p>
                  </a:txBody>
                  <a:tcPr marL="0" marR="0" marT="0" marB="0"/>
                </a:tc>
                <a:extLst>
                  <a:ext uri="{0D108BD9-81ED-4DB2-BD59-A6C34878D82A}">
                    <a16:rowId xmlns:a16="http://schemas.microsoft.com/office/drawing/2014/main" val="10001"/>
                  </a:ext>
                </a:extLst>
              </a:tr>
              <a:tr h="334899">
                <a:tc>
                  <a:txBody>
                    <a:bodyPr/>
                    <a:lstStyle/>
                    <a:p>
                      <a:pPr algn="ctr">
                        <a:lnSpc>
                          <a:spcPct val="100000"/>
                        </a:lnSpc>
                        <a:spcBef>
                          <a:spcPts val="350"/>
                        </a:spcBef>
                      </a:pPr>
                      <a:r>
                        <a:rPr sz="1500" b="1" spc="-5" dirty="0">
                          <a:latin typeface="Verdana"/>
                          <a:cs typeface="Verdana"/>
                        </a:rPr>
                        <a:t>J0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500" b="1" spc="-5" dirty="0">
                          <a:latin typeface="Verdana"/>
                          <a:cs typeface="Verdana"/>
                        </a:rPr>
                        <a:t>J28</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500" b="1" spc="-5" dirty="0">
                          <a:latin typeface="Verdana"/>
                          <a:cs typeface="Verdana"/>
                        </a:rPr>
                        <a:t>J0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0"/>
                        </a:spcBef>
                      </a:pPr>
                      <a:r>
                        <a:rPr sz="1500" b="1" spc="-5" dirty="0">
                          <a:latin typeface="Verdana"/>
                          <a:cs typeface="Verdana"/>
                        </a:rPr>
                        <a:t>J28</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2"/>
                  </a:ext>
                </a:extLst>
              </a:tr>
              <a:tr h="335025">
                <a:tc>
                  <a:txBody>
                    <a:bodyPr/>
                    <a:lstStyle/>
                    <a:p>
                      <a:pPr marL="635" algn="ctr">
                        <a:lnSpc>
                          <a:spcPct val="100000"/>
                        </a:lnSpc>
                        <a:spcBef>
                          <a:spcPts val="350"/>
                        </a:spcBef>
                      </a:pPr>
                      <a:r>
                        <a:rPr sz="1500" b="1" dirty="0">
                          <a:latin typeface="Verdana"/>
                          <a:cs typeface="Verdana"/>
                        </a:rPr>
                        <a:t>34</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31</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27</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22</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35025">
                <a:tc>
                  <a:txBody>
                    <a:bodyPr/>
                    <a:lstStyle/>
                    <a:p>
                      <a:pPr marL="635" algn="ct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28</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32</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334899">
                <a:tc>
                  <a:txBody>
                    <a:bodyPr/>
                    <a:lstStyle/>
                    <a:p>
                      <a:pPr marL="635" algn="ctr">
                        <a:lnSpc>
                          <a:spcPct val="100000"/>
                        </a:lnSpc>
                        <a:spcBef>
                          <a:spcPts val="350"/>
                        </a:spcBef>
                      </a:pPr>
                      <a:r>
                        <a:rPr sz="1500" b="1" dirty="0">
                          <a:latin typeface="Verdana"/>
                          <a:cs typeface="Verdana"/>
                        </a:rPr>
                        <a:t>25</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26</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1500" b="1" dirty="0">
                          <a:latin typeface="Verdana"/>
                          <a:cs typeface="Verdana"/>
                        </a:rPr>
                        <a:t>30</a:t>
                      </a:r>
                      <a:endParaRPr sz="1500">
                        <a:latin typeface="Verdana"/>
                        <a:cs typeface="Verdana"/>
                      </a:endParaRPr>
                    </a:p>
                  </a:txBody>
                  <a:tcPr marL="0" marR="0" marT="4445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1500" b="1" dirty="0">
                          <a:latin typeface="Verdana"/>
                          <a:cs typeface="Verdana"/>
                        </a:rPr>
                        <a:t>23</a:t>
                      </a:r>
                      <a:endParaRPr sz="1500">
                        <a:latin typeface="Verdana"/>
                        <a:cs typeface="Verdana"/>
                      </a:endParaRPr>
                    </a:p>
                  </a:txBody>
                  <a:tcPr marL="0" marR="0" marT="4445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35025">
                <a:tc>
                  <a:txBody>
                    <a:bodyPr/>
                    <a:lstStyle/>
                    <a:p>
                      <a:pPr marL="635" algn="ctr">
                        <a:lnSpc>
                          <a:spcPct val="100000"/>
                        </a:lnSpc>
                        <a:spcBef>
                          <a:spcPts val="355"/>
                        </a:spcBef>
                      </a:pPr>
                      <a:r>
                        <a:rPr sz="1500" b="1" dirty="0">
                          <a:latin typeface="Verdana"/>
                          <a:cs typeface="Verdana"/>
                        </a:rPr>
                        <a:t>27</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28</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334899">
                <a:tc>
                  <a:txBody>
                    <a:bodyPr/>
                    <a:lstStyle/>
                    <a:p>
                      <a:pPr marL="635" algn="ctr">
                        <a:lnSpc>
                          <a:spcPct val="100000"/>
                        </a:lnSpc>
                        <a:spcBef>
                          <a:spcPts val="355"/>
                        </a:spcBef>
                      </a:pPr>
                      <a:r>
                        <a:rPr sz="1500" b="1" dirty="0">
                          <a:latin typeface="Verdana"/>
                          <a:cs typeface="Verdana"/>
                        </a:rPr>
                        <a:t>31</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24</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20</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335025">
                <a:tc>
                  <a:txBody>
                    <a:bodyPr/>
                    <a:lstStyle/>
                    <a:p>
                      <a:pPr marL="635" algn="ctr">
                        <a:lnSpc>
                          <a:spcPct val="100000"/>
                        </a:lnSpc>
                        <a:spcBef>
                          <a:spcPts val="355"/>
                        </a:spcBef>
                      </a:pPr>
                      <a:r>
                        <a:rPr sz="1500" b="1" dirty="0">
                          <a:latin typeface="Verdana"/>
                          <a:cs typeface="Verdana"/>
                        </a:rPr>
                        <a:t>24</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33</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27</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334899">
                <a:tc>
                  <a:txBody>
                    <a:bodyPr/>
                    <a:lstStyle/>
                    <a:p>
                      <a:pPr marL="635" algn="ctr">
                        <a:lnSpc>
                          <a:spcPct val="100000"/>
                        </a:lnSpc>
                        <a:spcBef>
                          <a:spcPts val="355"/>
                        </a:spcBef>
                      </a:pPr>
                      <a:r>
                        <a:rPr sz="1500" b="1" dirty="0">
                          <a:latin typeface="Verdana"/>
                          <a:cs typeface="Verdana"/>
                        </a:rPr>
                        <a:t>28</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29</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21</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335025">
                <a:tc>
                  <a:txBody>
                    <a:bodyPr/>
                    <a:lstStyle/>
                    <a:p>
                      <a:pPr marL="635" algn="ctr">
                        <a:lnSpc>
                          <a:spcPct val="100000"/>
                        </a:lnSpc>
                        <a:spcBef>
                          <a:spcPts val="355"/>
                        </a:spcBef>
                      </a:pPr>
                      <a:r>
                        <a:rPr sz="1500" b="1" dirty="0">
                          <a:latin typeface="Verdana"/>
                          <a:cs typeface="Verdana"/>
                        </a:rPr>
                        <a:t>30</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27</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dirty="0">
                          <a:latin typeface="Verdana"/>
                          <a:cs typeface="Verdana"/>
                        </a:rPr>
                        <a:t>31</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334899">
                <a:tc>
                  <a:txBody>
                    <a:bodyPr/>
                    <a:lstStyle/>
                    <a:p>
                      <a:pPr marL="635" algn="ctr">
                        <a:lnSpc>
                          <a:spcPct val="100000"/>
                        </a:lnSpc>
                        <a:spcBef>
                          <a:spcPts val="355"/>
                        </a:spcBef>
                      </a:pPr>
                      <a:r>
                        <a:rPr sz="1500" b="1" spc="-5" dirty="0">
                          <a:latin typeface="Verdana"/>
                          <a:cs typeface="Verdana"/>
                        </a:rPr>
                        <a:t>35</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spc="-5" dirty="0">
                          <a:latin typeface="Verdana"/>
                          <a:cs typeface="Verdana"/>
                        </a:rPr>
                        <a:t>32</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1500" b="1" spc="-5" dirty="0">
                          <a:latin typeface="Verdana"/>
                          <a:cs typeface="Verdana"/>
                        </a:rPr>
                        <a:t>32</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500" b="1" spc="-5"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334962">
                <a:tc>
                  <a:txBody>
                    <a:bodyPr/>
                    <a:lstStyle/>
                    <a:p>
                      <a:pPr marL="635" algn="ctr">
                        <a:lnSpc>
                          <a:spcPct val="100000"/>
                        </a:lnSpc>
                        <a:spcBef>
                          <a:spcPts val="355"/>
                        </a:spcBef>
                      </a:pPr>
                      <a:r>
                        <a:rPr sz="1500" b="1" dirty="0">
                          <a:latin typeface="Verdana"/>
                          <a:cs typeface="Verdana"/>
                        </a:rPr>
                        <a:t>26</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500" b="1" dirty="0">
                          <a:latin typeface="Verdana"/>
                          <a:cs typeface="Verdana"/>
                        </a:rPr>
                        <a:t>25</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500" b="1" dirty="0">
                          <a:latin typeface="Verdana"/>
                          <a:cs typeface="Verdana"/>
                        </a:rPr>
                        <a:t>29</a:t>
                      </a:r>
                      <a:endParaRPr sz="15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500" b="1" dirty="0">
                          <a:latin typeface="Verdana"/>
                          <a:cs typeface="Verdana"/>
                        </a:rPr>
                        <a:t>23</a:t>
                      </a:r>
                      <a:endParaRPr sz="15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12"/>
                  </a:ext>
                </a:extLst>
              </a:tr>
            </a:tbl>
          </a:graphicData>
        </a:graphic>
      </p:graphicFrame>
      <p:sp>
        <p:nvSpPr>
          <p:cNvPr id="10" name="object 10"/>
          <p:cNvSpPr txBox="1">
            <a:spLocks noGrp="1"/>
          </p:cNvSpPr>
          <p:nvPr>
            <p:ph type="title"/>
          </p:nvPr>
        </p:nvSpPr>
        <p:spPr>
          <a:xfrm>
            <a:off x="4591051" y="431750"/>
            <a:ext cx="2310765" cy="300355"/>
          </a:xfrm>
          <a:prstGeom prst="rect">
            <a:avLst/>
          </a:prstGeom>
        </p:spPr>
        <p:txBody>
          <a:bodyPr vert="horz" wrap="square" lIns="0" tIns="12700" rIns="0" bIns="0" rtlCol="0" anchor="ctr">
            <a:spAutoFit/>
          </a:bodyPr>
          <a:lstStyle/>
          <a:p>
            <a:pPr marL="12700">
              <a:lnSpc>
                <a:spcPct val="100000"/>
              </a:lnSpc>
              <a:spcBef>
                <a:spcPts val="100"/>
              </a:spcBef>
            </a:pPr>
            <a:r>
              <a:rPr sz="1800" b="1" spc="-5" dirty="0">
                <a:latin typeface="Arial"/>
                <a:cs typeface="Arial"/>
              </a:rPr>
              <a:t>Exercice </a:t>
            </a:r>
            <a:r>
              <a:rPr sz="1800" b="1" dirty="0">
                <a:latin typeface="Arial"/>
                <a:cs typeface="Arial"/>
              </a:rPr>
              <a:t>de</a:t>
            </a:r>
            <a:r>
              <a:rPr sz="1800" b="1" spc="-50" dirty="0">
                <a:latin typeface="Arial"/>
                <a:cs typeface="Arial"/>
              </a:rPr>
              <a:t> </a:t>
            </a:r>
            <a:r>
              <a:rPr sz="1800" b="1" spc="-5" dirty="0">
                <a:latin typeface="Arial"/>
                <a:cs typeface="Arial"/>
              </a:rPr>
              <a:t>réflexion</a:t>
            </a:r>
            <a:endParaRPr sz="1800">
              <a:latin typeface="Arial"/>
              <a:cs typeface="Arial"/>
            </a:endParaRPr>
          </a:p>
        </p:txBody>
      </p:sp>
      <p:sp>
        <p:nvSpPr>
          <p:cNvPr id="12" name="object 12"/>
          <p:cNvSpPr txBox="1"/>
          <p:nvPr/>
        </p:nvSpPr>
        <p:spPr>
          <a:xfrm>
            <a:off x="4984750" y="1951229"/>
            <a:ext cx="5683250" cy="2540439"/>
          </a:xfrm>
          <a:prstGeom prst="rect">
            <a:avLst/>
          </a:prstGeom>
        </p:spPr>
        <p:txBody>
          <a:bodyPr vert="horz" wrap="square" lIns="0" tIns="163830" rIns="0" bIns="0" rtlCol="0">
            <a:spAutoFit/>
          </a:bodyPr>
          <a:lstStyle/>
          <a:p>
            <a:pPr marL="1233170">
              <a:spcBef>
                <a:spcPts val="1290"/>
              </a:spcBef>
            </a:pPr>
            <a:r>
              <a:rPr b="1" spc="-5" dirty="0">
                <a:latin typeface="Arial"/>
                <a:cs typeface="Arial"/>
              </a:rPr>
              <a:t>Le traitement est </a:t>
            </a:r>
            <a:r>
              <a:rPr b="1" dirty="0">
                <a:latin typeface="Arial"/>
                <a:cs typeface="Arial"/>
              </a:rPr>
              <a:t>il </a:t>
            </a:r>
            <a:r>
              <a:rPr b="1" spc="-5" dirty="0">
                <a:latin typeface="Arial"/>
                <a:cs typeface="Arial"/>
              </a:rPr>
              <a:t>efficace</a:t>
            </a:r>
            <a:r>
              <a:rPr b="1" spc="20" dirty="0">
                <a:latin typeface="Arial"/>
                <a:cs typeface="Arial"/>
              </a:rPr>
              <a:t> </a:t>
            </a:r>
            <a:r>
              <a:rPr b="1" dirty="0">
                <a:latin typeface="Arial"/>
                <a:cs typeface="Arial"/>
              </a:rPr>
              <a:t>?</a:t>
            </a:r>
            <a:endParaRPr dirty="0">
              <a:latin typeface="Arial"/>
              <a:cs typeface="Arial"/>
            </a:endParaRPr>
          </a:p>
          <a:p>
            <a:pPr marL="12700">
              <a:spcBef>
                <a:spcPts val="1190"/>
              </a:spcBef>
            </a:pPr>
            <a:r>
              <a:rPr spc="-5" dirty="0">
                <a:latin typeface="Arial"/>
                <a:cs typeface="Arial"/>
              </a:rPr>
              <a:t>Pour chaque patient</a:t>
            </a:r>
            <a:r>
              <a:rPr spc="25" dirty="0">
                <a:latin typeface="Arial"/>
                <a:cs typeface="Arial"/>
              </a:rPr>
              <a:t> </a:t>
            </a:r>
            <a:r>
              <a:rPr dirty="0">
                <a:latin typeface="Arial"/>
                <a:cs typeface="Arial"/>
              </a:rPr>
              <a:t>:</a:t>
            </a:r>
          </a:p>
          <a:p>
            <a:pPr marL="12700">
              <a:spcBef>
                <a:spcPts val="1080"/>
              </a:spcBef>
            </a:pPr>
            <a:r>
              <a:rPr lang="fr-FR" dirty="0">
                <a:latin typeface="Arial"/>
                <a:cs typeface="Arial"/>
              </a:rPr>
              <a:t>A : </a:t>
            </a:r>
            <a:r>
              <a:rPr dirty="0">
                <a:latin typeface="Arial"/>
                <a:cs typeface="Arial"/>
              </a:rPr>
              <a:t>On </a:t>
            </a:r>
            <a:r>
              <a:rPr spc="-5" dirty="0">
                <a:latin typeface="Arial"/>
                <a:cs typeface="Arial"/>
              </a:rPr>
              <a:t>compare les scores (J0 et J28)</a:t>
            </a:r>
            <a:r>
              <a:rPr spc="10" dirty="0">
                <a:latin typeface="Arial"/>
                <a:cs typeface="Arial"/>
              </a:rPr>
              <a:t> </a:t>
            </a:r>
            <a:r>
              <a:rPr spc="-5" dirty="0">
                <a:latin typeface="Arial"/>
                <a:cs typeface="Arial"/>
              </a:rPr>
              <a:t>Témoins</a:t>
            </a:r>
            <a:endParaRPr dirty="0">
              <a:latin typeface="Arial"/>
              <a:cs typeface="Arial"/>
            </a:endParaRPr>
          </a:p>
          <a:p>
            <a:pPr marL="12700" marR="5080">
              <a:lnSpc>
                <a:spcPct val="150000"/>
              </a:lnSpc>
            </a:pPr>
            <a:r>
              <a:rPr lang="fr-FR" dirty="0">
                <a:latin typeface="Arial"/>
                <a:cs typeface="Arial"/>
              </a:rPr>
              <a:t>B : </a:t>
            </a:r>
            <a:r>
              <a:rPr dirty="0">
                <a:latin typeface="Arial"/>
                <a:cs typeface="Arial"/>
              </a:rPr>
              <a:t>On </a:t>
            </a:r>
            <a:r>
              <a:rPr spc="-5" dirty="0">
                <a:latin typeface="Arial"/>
                <a:cs typeface="Arial"/>
              </a:rPr>
              <a:t>compare les scores (J0 et J28) </a:t>
            </a:r>
            <a:r>
              <a:rPr spc="-10" dirty="0" err="1">
                <a:latin typeface="Arial"/>
                <a:cs typeface="Arial"/>
              </a:rPr>
              <a:t>Témoins</a:t>
            </a:r>
            <a:r>
              <a:rPr spc="-10" dirty="0">
                <a:latin typeface="Arial"/>
                <a:cs typeface="Arial"/>
              </a:rPr>
              <a:t>/</a:t>
            </a:r>
            <a:r>
              <a:rPr spc="-10" dirty="0" err="1">
                <a:latin typeface="Arial"/>
                <a:cs typeface="Arial"/>
              </a:rPr>
              <a:t>Traités</a:t>
            </a:r>
            <a:r>
              <a:rPr spc="-10" dirty="0">
                <a:latin typeface="Arial"/>
                <a:cs typeface="Arial"/>
              </a:rPr>
              <a:t>  </a:t>
            </a:r>
            <a:r>
              <a:rPr lang="fr-FR" spc="-10" dirty="0">
                <a:latin typeface="Arial"/>
                <a:cs typeface="Arial"/>
              </a:rPr>
              <a:t>C : </a:t>
            </a:r>
            <a:r>
              <a:rPr dirty="0">
                <a:latin typeface="Arial"/>
                <a:cs typeface="Arial"/>
              </a:rPr>
              <a:t>On </a:t>
            </a:r>
            <a:r>
              <a:rPr spc="-5" dirty="0">
                <a:latin typeface="Arial"/>
                <a:cs typeface="Arial"/>
              </a:rPr>
              <a:t>compare les scores J0 Témoins </a:t>
            </a:r>
            <a:r>
              <a:rPr dirty="0">
                <a:latin typeface="Arial"/>
                <a:cs typeface="Arial"/>
              </a:rPr>
              <a:t>/</a:t>
            </a:r>
            <a:r>
              <a:rPr spc="-40" dirty="0">
                <a:latin typeface="Arial"/>
                <a:cs typeface="Arial"/>
              </a:rPr>
              <a:t> </a:t>
            </a:r>
            <a:r>
              <a:rPr spc="-10" dirty="0">
                <a:latin typeface="Arial"/>
                <a:cs typeface="Arial"/>
              </a:rPr>
              <a:t>Traités</a:t>
            </a:r>
            <a:endParaRPr dirty="0">
              <a:latin typeface="Arial"/>
              <a:cs typeface="Arial"/>
            </a:endParaRPr>
          </a:p>
          <a:p>
            <a:pPr marL="12700">
              <a:spcBef>
                <a:spcPts val="1080"/>
              </a:spcBef>
            </a:pPr>
            <a:r>
              <a:rPr lang="fr-FR" dirty="0">
                <a:latin typeface="Arial"/>
                <a:cs typeface="Arial"/>
              </a:rPr>
              <a:t>D : </a:t>
            </a:r>
            <a:r>
              <a:rPr dirty="0">
                <a:latin typeface="Arial"/>
                <a:cs typeface="Arial"/>
              </a:rPr>
              <a:t>On </a:t>
            </a:r>
            <a:r>
              <a:rPr spc="-5" dirty="0">
                <a:latin typeface="Arial"/>
                <a:cs typeface="Arial"/>
              </a:rPr>
              <a:t>compare les scores J28 Témoins </a:t>
            </a:r>
            <a:r>
              <a:rPr dirty="0">
                <a:latin typeface="Arial"/>
                <a:cs typeface="Arial"/>
              </a:rPr>
              <a:t>/</a:t>
            </a:r>
            <a:r>
              <a:rPr spc="-45" dirty="0">
                <a:latin typeface="Arial"/>
                <a:cs typeface="Arial"/>
              </a:rPr>
              <a:t> </a:t>
            </a:r>
            <a:r>
              <a:rPr spc="-10" dirty="0" err="1">
                <a:latin typeface="Arial"/>
                <a:cs typeface="Arial"/>
              </a:rPr>
              <a:t>Traités</a:t>
            </a:r>
            <a:endParaRPr dirty="0">
              <a:latin typeface="Arial"/>
              <a:cs typeface="Arial"/>
            </a:endParaRPr>
          </a:p>
        </p:txBody>
      </p:sp>
      <p:sp>
        <p:nvSpPr>
          <p:cNvPr id="14" name="object 12">
            <a:extLst>
              <a:ext uri="{FF2B5EF4-FFF2-40B4-BE49-F238E27FC236}">
                <a16:creationId xmlns:a16="http://schemas.microsoft.com/office/drawing/2014/main" id="{08CFB4BC-1860-46D0-8759-F09F206CE843}"/>
              </a:ext>
            </a:extLst>
          </p:cNvPr>
          <p:cNvSpPr txBox="1"/>
          <p:nvPr/>
        </p:nvSpPr>
        <p:spPr>
          <a:xfrm>
            <a:off x="5019584" y="4186544"/>
            <a:ext cx="5209540" cy="1768433"/>
          </a:xfrm>
          <a:prstGeom prst="rect">
            <a:avLst/>
          </a:prstGeom>
        </p:spPr>
        <p:txBody>
          <a:bodyPr vert="horz" wrap="square" lIns="0" tIns="163830" rIns="0" bIns="0" rtlCol="0">
            <a:spAutoFit/>
          </a:bodyPr>
          <a:lstStyle/>
          <a:p>
            <a:pPr>
              <a:spcBef>
                <a:spcPts val="35"/>
              </a:spcBef>
            </a:pPr>
            <a:endParaRPr sz="2550" dirty="0">
              <a:latin typeface="Times New Roman"/>
              <a:cs typeface="Times New Roman"/>
            </a:endParaRPr>
          </a:p>
          <a:p>
            <a:pPr marL="450850" marR="914400" algn="ctr"/>
            <a:r>
              <a:rPr b="1" spc="-5" dirty="0">
                <a:solidFill>
                  <a:srgbClr val="006666"/>
                </a:solidFill>
                <a:latin typeface="Arial"/>
                <a:cs typeface="Arial"/>
              </a:rPr>
              <a:t>Efficacité </a:t>
            </a:r>
            <a:r>
              <a:rPr b="1" dirty="0">
                <a:solidFill>
                  <a:srgbClr val="006666"/>
                </a:solidFill>
                <a:latin typeface="Arial"/>
                <a:cs typeface="Arial"/>
              </a:rPr>
              <a:t>du </a:t>
            </a:r>
            <a:r>
              <a:rPr b="1" spc="-5" dirty="0">
                <a:solidFill>
                  <a:srgbClr val="006666"/>
                </a:solidFill>
                <a:latin typeface="Arial"/>
                <a:cs typeface="Arial"/>
              </a:rPr>
              <a:t>traitement différent </a:t>
            </a:r>
            <a:r>
              <a:rPr b="1" dirty="0">
                <a:solidFill>
                  <a:srgbClr val="006666"/>
                </a:solidFill>
                <a:latin typeface="Arial"/>
                <a:cs typeface="Arial"/>
              </a:rPr>
              <a:t>de  </a:t>
            </a:r>
            <a:r>
              <a:rPr b="1" spc="-5" dirty="0">
                <a:solidFill>
                  <a:srgbClr val="006666"/>
                </a:solidFill>
                <a:latin typeface="Arial"/>
                <a:cs typeface="Arial"/>
              </a:rPr>
              <a:t>Effet traitement</a:t>
            </a:r>
            <a:r>
              <a:rPr b="1" spc="10" dirty="0">
                <a:solidFill>
                  <a:srgbClr val="006666"/>
                </a:solidFill>
                <a:latin typeface="Arial"/>
                <a:cs typeface="Arial"/>
              </a:rPr>
              <a:t> </a:t>
            </a:r>
            <a:r>
              <a:rPr b="1" dirty="0">
                <a:solidFill>
                  <a:srgbClr val="006666"/>
                </a:solidFill>
                <a:latin typeface="Arial"/>
                <a:cs typeface="Arial"/>
              </a:rPr>
              <a:t>!</a:t>
            </a:r>
            <a:endParaRPr dirty="0">
              <a:latin typeface="Arial"/>
              <a:cs typeface="Arial"/>
            </a:endParaRPr>
          </a:p>
          <a:p>
            <a:pPr marL="417830" marR="965200" algn="ctr">
              <a:spcBef>
                <a:spcPts val="770"/>
              </a:spcBef>
            </a:pPr>
            <a:r>
              <a:rPr spc="-5" dirty="0">
                <a:solidFill>
                  <a:srgbClr val="006666"/>
                </a:solidFill>
                <a:latin typeface="Arial"/>
                <a:cs typeface="Arial"/>
              </a:rPr>
              <a:t>Comparer les </a:t>
            </a:r>
            <a:r>
              <a:rPr spc="-10" dirty="0">
                <a:solidFill>
                  <a:srgbClr val="006666"/>
                </a:solidFill>
                <a:latin typeface="Arial"/>
                <a:cs typeface="Arial"/>
              </a:rPr>
              <a:t>différences </a:t>
            </a:r>
            <a:r>
              <a:rPr dirty="0">
                <a:solidFill>
                  <a:srgbClr val="006666"/>
                </a:solidFill>
                <a:latin typeface="Arial"/>
                <a:cs typeface="Arial"/>
              </a:rPr>
              <a:t>(J</a:t>
            </a:r>
            <a:r>
              <a:rPr baseline="-20833" dirty="0">
                <a:solidFill>
                  <a:srgbClr val="006666"/>
                </a:solidFill>
                <a:latin typeface="Arial"/>
                <a:cs typeface="Arial"/>
              </a:rPr>
              <a:t>28 </a:t>
            </a:r>
            <a:r>
              <a:rPr dirty="0">
                <a:solidFill>
                  <a:srgbClr val="006666"/>
                </a:solidFill>
                <a:latin typeface="Arial"/>
                <a:cs typeface="Arial"/>
              </a:rPr>
              <a:t>– </a:t>
            </a:r>
            <a:r>
              <a:rPr spc="-5" dirty="0">
                <a:solidFill>
                  <a:srgbClr val="006666"/>
                </a:solidFill>
                <a:latin typeface="Arial"/>
                <a:cs typeface="Arial"/>
              </a:rPr>
              <a:t>J</a:t>
            </a:r>
            <a:r>
              <a:rPr spc="-7" baseline="-20833" dirty="0">
                <a:solidFill>
                  <a:srgbClr val="006666"/>
                </a:solidFill>
                <a:latin typeface="Arial"/>
                <a:cs typeface="Arial"/>
              </a:rPr>
              <a:t>0</a:t>
            </a:r>
            <a:r>
              <a:rPr spc="-5" dirty="0">
                <a:solidFill>
                  <a:srgbClr val="006666"/>
                </a:solidFill>
                <a:latin typeface="Arial"/>
                <a:cs typeface="Arial"/>
              </a:rPr>
              <a:t>) de  chaque patient, entre les 2</a:t>
            </a:r>
            <a:r>
              <a:rPr spc="15" dirty="0">
                <a:solidFill>
                  <a:srgbClr val="006666"/>
                </a:solidFill>
                <a:latin typeface="Arial"/>
                <a:cs typeface="Arial"/>
              </a:rPr>
              <a:t> </a:t>
            </a:r>
            <a:r>
              <a:rPr spc="-5" dirty="0">
                <a:solidFill>
                  <a:srgbClr val="006666"/>
                </a:solidFill>
                <a:latin typeface="Arial"/>
                <a:cs typeface="Arial"/>
              </a:rPr>
              <a:t>groupes</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20</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85925" y="6303963"/>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2377541" y="1584402"/>
            <a:ext cx="7550784" cy="300355"/>
          </a:xfrm>
          <a:prstGeom prst="rect">
            <a:avLst/>
          </a:prstGeom>
        </p:spPr>
        <p:txBody>
          <a:bodyPr vert="horz" wrap="square" lIns="0" tIns="12700" rIns="0" bIns="0" rtlCol="0">
            <a:spAutoFit/>
          </a:bodyPr>
          <a:lstStyle/>
          <a:p>
            <a:pPr marL="12700">
              <a:spcBef>
                <a:spcPts val="100"/>
              </a:spcBef>
            </a:pPr>
            <a:r>
              <a:rPr spc="-5" dirty="0">
                <a:solidFill>
                  <a:srgbClr val="006666"/>
                </a:solidFill>
                <a:latin typeface="Arial"/>
                <a:cs typeface="Arial"/>
              </a:rPr>
              <a:t>Comparer les </a:t>
            </a:r>
            <a:r>
              <a:rPr spc="-10" dirty="0">
                <a:solidFill>
                  <a:srgbClr val="006666"/>
                </a:solidFill>
                <a:latin typeface="Arial"/>
                <a:cs typeface="Arial"/>
              </a:rPr>
              <a:t>différences </a:t>
            </a:r>
            <a:r>
              <a:rPr spc="-5" dirty="0">
                <a:solidFill>
                  <a:srgbClr val="006666"/>
                </a:solidFill>
                <a:latin typeface="Arial"/>
                <a:cs typeface="Arial"/>
              </a:rPr>
              <a:t>(J</a:t>
            </a:r>
            <a:r>
              <a:rPr spc="-7" baseline="-20833" dirty="0">
                <a:solidFill>
                  <a:srgbClr val="006666"/>
                </a:solidFill>
                <a:latin typeface="Arial"/>
                <a:cs typeface="Arial"/>
              </a:rPr>
              <a:t>28 </a:t>
            </a:r>
            <a:r>
              <a:rPr dirty="0">
                <a:solidFill>
                  <a:srgbClr val="006666"/>
                </a:solidFill>
                <a:latin typeface="Arial"/>
                <a:cs typeface="Arial"/>
              </a:rPr>
              <a:t>– </a:t>
            </a:r>
            <a:r>
              <a:rPr spc="-5" dirty="0">
                <a:solidFill>
                  <a:srgbClr val="006666"/>
                </a:solidFill>
                <a:latin typeface="Arial"/>
                <a:cs typeface="Arial"/>
              </a:rPr>
              <a:t>J</a:t>
            </a:r>
            <a:r>
              <a:rPr spc="-7" baseline="-20833" dirty="0">
                <a:solidFill>
                  <a:srgbClr val="006666"/>
                </a:solidFill>
                <a:latin typeface="Arial"/>
                <a:cs typeface="Arial"/>
              </a:rPr>
              <a:t>0</a:t>
            </a:r>
            <a:r>
              <a:rPr spc="-5" dirty="0">
                <a:solidFill>
                  <a:srgbClr val="006666"/>
                </a:solidFill>
                <a:latin typeface="Arial"/>
                <a:cs typeface="Arial"/>
              </a:rPr>
              <a:t>) de </a:t>
            </a:r>
            <a:r>
              <a:rPr spc="-10" dirty="0">
                <a:solidFill>
                  <a:srgbClr val="006666"/>
                </a:solidFill>
                <a:latin typeface="Arial"/>
                <a:cs typeface="Arial"/>
              </a:rPr>
              <a:t>chaque </a:t>
            </a:r>
            <a:r>
              <a:rPr spc="-5" dirty="0">
                <a:solidFill>
                  <a:srgbClr val="006666"/>
                </a:solidFill>
                <a:latin typeface="Arial"/>
                <a:cs typeface="Arial"/>
              </a:rPr>
              <a:t>patient, entre les </a:t>
            </a:r>
            <a:r>
              <a:rPr dirty="0">
                <a:solidFill>
                  <a:srgbClr val="006666"/>
                </a:solidFill>
                <a:latin typeface="Arial"/>
                <a:cs typeface="Arial"/>
              </a:rPr>
              <a:t>2</a:t>
            </a:r>
            <a:r>
              <a:rPr spc="-5" dirty="0">
                <a:solidFill>
                  <a:srgbClr val="006666"/>
                </a:solidFill>
                <a:latin typeface="Arial"/>
                <a:cs typeface="Arial"/>
              </a:rPr>
              <a:t> </a:t>
            </a:r>
            <a:r>
              <a:rPr spc="-10" dirty="0">
                <a:solidFill>
                  <a:srgbClr val="006666"/>
                </a:solidFill>
                <a:latin typeface="Arial"/>
                <a:cs typeface="Arial"/>
              </a:rPr>
              <a:t>groupes.</a:t>
            </a:r>
            <a:endParaRPr dirty="0">
              <a:latin typeface="Arial"/>
              <a:cs typeface="Arial"/>
            </a:endParaRPr>
          </a:p>
        </p:txBody>
      </p:sp>
      <p:sp>
        <p:nvSpPr>
          <p:cNvPr id="8" name="object 8"/>
          <p:cNvSpPr txBox="1"/>
          <p:nvPr/>
        </p:nvSpPr>
        <p:spPr>
          <a:xfrm>
            <a:off x="2377541" y="2270505"/>
            <a:ext cx="7209790" cy="846386"/>
          </a:xfrm>
          <a:prstGeom prst="rect">
            <a:avLst/>
          </a:prstGeom>
        </p:spPr>
        <p:txBody>
          <a:bodyPr vert="horz" wrap="square" lIns="0" tIns="149860" rIns="0" bIns="0" rtlCol="0">
            <a:spAutoFit/>
          </a:bodyPr>
          <a:lstStyle/>
          <a:p>
            <a:pPr marL="12700">
              <a:spcBef>
                <a:spcPts val="1180"/>
              </a:spcBef>
            </a:pPr>
            <a:r>
              <a:rPr i="1" spc="-5" dirty="0">
                <a:latin typeface="Arial"/>
                <a:cs typeface="Arial"/>
              </a:rPr>
              <a:t>Questions préliminaires</a:t>
            </a:r>
            <a:r>
              <a:rPr i="1" spc="50" dirty="0">
                <a:latin typeface="Arial"/>
                <a:cs typeface="Arial"/>
              </a:rPr>
              <a:t> </a:t>
            </a:r>
            <a:r>
              <a:rPr i="1" dirty="0">
                <a:latin typeface="Arial"/>
                <a:cs typeface="Arial"/>
              </a:rPr>
              <a:t>:</a:t>
            </a:r>
            <a:endParaRPr dirty="0">
              <a:latin typeface="Arial"/>
              <a:cs typeface="Arial"/>
            </a:endParaRPr>
          </a:p>
          <a:p>
            <a:pPr marL="12700">
              <a:spcBef>
                <a:spcPts val="1080"/>
              </a:spcBef>
              <a:tabLst>
                <a:tab pos="2870200" algn="l"/>
              </a:tabLst>
            </a:pPr>
            <a:r>
              <a:rPr spc="-5" dirty="0">
                <a:latin typeface="Arial"/>
                <a:cs typeface="Arial"/>
              </a:rPr>
              <a:t>Quelles sont</a:t>
            </a:r>
            <a:r>
              <a:rPr spc="35" dirty="0">
                <a:latin typeface="Arial"/>
                <a:cs typeface="Arial"/>
              </a:rPr>
              <a:t> </a:t>
            </a:r>
            <a:r>
              <a:rPr spc="-5" dirty="0">
                <a:latin typeface="Arial"/>
                <a:cs typeface="Arial"/>
              </a:rPr>
              <a:t>les</a:t>
            </a:r>
            <a:r>
              <a:rPr spc="10" dirty="0">
                <a:latin typeface="Arial"/>
                <a:cs typeface="Arial"/>
              </a:rPr>
              <a:t> </a:t>
            </a:r>
            <a:r>
              <a:rPr spc="-5" dirty="0">
                <a:latin typeface="Arial"/>
                <a:cs typeface="Arial"/>
              </a:rPr>
              <a:t>variables?	Quel </a:t>
            </a:r>
            <a:r>
              <a:rPr dirty="0">
                <a:latin typeface="Arial"/>
                <a:cs typeface="Arial"/>
              </a:rPr>
              <a:t>est </a:t>
            </a:r>
            <a:r>
              <a:rPr spc="-5" dirty="0">
                <a:latin typeface="Arial"/>
                <a:cs typeface="Arial"/>
              </a:rPr>
              <a:t>le bon </a:t>
            </a:r>
            <a:r>
              <a:rPr dirty="0">
                <a:latin typeface="Arial"/>
                <a:cs typeface="Arial"/>
              </a:rPr>
              <a:t>test</a:t>
            </a:r>
            <a:r>
              <a:rPr spc="-5" dirty="0">
                <a:latin typeface="Arial"/>
                <a:cs typeface="Arial"/>
              </a:rPr>
              <a:t> ?</a:t>
            </a:r>
            <a:endParaRPr dirty="0">
              <a:latin typeface="Arial"/>
              <a:cs typeface="Arial"/>
            </a:endParaRPr>
          </a:p>
        </p:txBody>
      </p:sp>
      <p:sp>
        <p:nvSpPr>
          <p:cNvPr id="10" name="object 10"/>
          <p:cNvSpPr txBox="1"/>
          <p:nvPr/>
        </p:nvSpPr>
        <p:spPr>
          <a:xfrm>
            <a:off x="5040248" y="1003553"/>
            <a:ext cx="3162300"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Le traitement est </a:t>
            </a:r>
            <a:r>
              <a:rPr b="1" dirty="0">
                <a:latin typeface="Arial"/>
                <a:cs typeface="Arial"/>
              </a:rPr>
              <a:t>il </a:t>
            </a:r>
            <a:r>
              <a:rPr b="1" spc="-5" dirty="0">
                <a:latin typeface="Arial"/>
                <a:cs typeface="Arial"/>
              </a:rPr>
              <a:t>efficace</a:t>
            </a:r>
            <a:r>
              <a:rPr b="1" dirty="0">
                <a:latin typeface="Arial"/>
                <a:cs typeface="Arial"/>
              </a:rPr>
              <a:t> ?</a:t>
            </a:r>
            <a:endParaRPr>
              <a:latin typeface="Arial"/>
              <a:cs typeface="Arial"/>
            </a:endParaRPr>
          </a:p>
        </p:txBody>
      </p:sp>
      <p:sp>
        <p:nvSpPr>
          <p:cNvPr id="13" name="object 8">
            <a:extLst>
              <a:ext uri="{FF2B5EF4-FFF2-40B4-BE49-F238E27FC236}">
                <a16:creationId xmlns:a16="http://schemas.microsoft.com/office/drawing/2014/main" id="{28508226-48D3-4638-AEF1-5BBD0EF19AF6}"/>
              </a:ext>
            </a:extLst>
          </p:cNvPr>
          <p:cNvSpPr txBox="1"/>
          <p:nvPr/>
        </p:nvSpPr>
        <p:spPr>
          <a:xfrm>
            <a:off x="2391410" y="3581401"/>
            <a:ext cx="7209790" cy="1400383"/>
          </a:xfrm>
          <a:prstGeom prst="rect">
            <a:avLst/>
          </a:prstGeom>
        </p:spPr>
        <p:txBody>
          <a:bodyPr vert="horz" wrap="square" lIns="0" tIns="149860" rIns="0" bIns="0" rtlCol="0">
            <a:spAutoFit/>
          </a:bodyPr>
          <a:lstStyle/>
          <a:p>
            <a:pPr marL="12700" marR="5080" indent="63500">
              <a:lnSpc>
                <a:spcPct val="150000"/>
              </a:lnSpc>
            </a:pPr>
            <a:r>
              <a:rPr spc="-20" dirty="0">
                <a:solidFill>
                  <a:srgbClr val="006666"/>
                </a:solidFill>
                <a:latin typeface="Arial"/>
                <a:cs typeface="Arial"/>
              </a:rPr>
              <a:t>Variables </a:t>
            </a:r>
            <a:r>
              <a:rPr spc="-5" dirty="0">
                <a:solidFill>
                  <a:srgbClr val="006666"/>
                </a:solidFill>
                <a:latin typeface="Arial"/>
                <a:cs typeface="Arial"/>
              </a:rPr>
              <a:t>qualitatives </a:t>
            </a:r>
            <a:r>
              <a:rPr dirty="0">
                <a:solidFill>
                  <a:srgbClr val="006666"/>
                </a:solidFill>
                <a:latin typeface="Arial"/>
                <a:cs typeface="Arial"/>
              </a:rPr>
              <a:t>/ </a:t>
            </a:r>
            <a:r>
              <a:rPr spc="-5" dirty="0">
                <a:solidFill>
                  <a:srgbClr val="006666"/>
                </a:solidFill>
                <a:latin typeface="Arial"/>
                <a:cs typeface="Arial"/>
              </a:rPr>
              <a:t>variables quantitatives </a:t>
            </a:r>
            <a:r>
              <a:rPr dirty="0">
                <a:solidFill>
                  <a:srgbClr val="006666"/>
                </a:solidFill>
                <a:latin typeface="Arial"/>
                <a:cs typeface="Arial"/>
              </a:rPr>
              <a:t>(Tt </a:t>
            </a:r>
            <a:r>
              <a:rPr spc="-5" dirty="0">
                <a:solidFill>
                  <a:srgbClr val="006666"/>
                </a:solidFill>
                <a:latin typeface="Arial"/>
                <a:cs typeface="Arial"/>
              </a:rPr>
              <a:t>ou Placebo </a:t>
            </a:r>
            <a:r>
              <a:rPr dirty="0">
                <a:solidFill>
                  <a:srgbClr val="006666"/>
                </a:solidFill>
                <a:latin typeface="Arial"/>
                <a:cs typeface="Arial"/>
              </a:rPr>
              <a:t>/ </a:t>
            </a:r>
            <a:r>
              <a:rPr spc="-5" dirty="0">
                <a:solidFill>
                  <a:srgbClr val="006666"/>
                </a:solidFill>
                <a:latin typeface="Arial"/>
                <a:cs typeface="Arial"/>
              </a:rPr>
              <a:t>Scores)  </a:t>
            </a:r>
            <a:r>
              <a:rPr lang="fr-FR" spc="-5" dirty="0">
                <a:solidFill>
                  <a:srgbClr val="006666"/>
                </a:solidFill>
                <a:latin typeface="Arial"/>
                <a:cs typeface="Arial"/>
              </a:rPr>
              <a:t>        </a:t>
            </a:r>
            <a:r>
              <a:rPr spc="-5" dirty="0">
                <a:solidFill>
                  <a:srgbClr val="006666"/>
                </a:solidFill>
                <a:latin typeface="Arial"/>
                <a:cs typeface="Arial"/>
              </a:rPr>
              <a:t>2 groupes indépendants de faible effectif</a:t>
            </a:r>
            <a:r>
              <a:rPr spc="70" dirty="0">
                <a:solidFill>
                  <a:srgbClr val="006666"/>
                </a:solidFill>
                <a:latin typeface="Arial"/>
                <a:cs typeface="Arial"/>
              </a:rPr>
              <a:t> </a:t>
            </a:r>
            <a:r>
              <a:rPr spc="-5" dirty="0">
                <a:solidFill>
                  <a:srgbClr val="006666"/>
                </a:solidFill>
                <a:latin typeface="Arial"/>
                <a:cs typeface="Arial"/>
              </a:rPr>
              <a:t>(n=10).</a:t>
            </a:r>
            <a:endParaRPr dirty="0">
              <a:latin typeface="Arial"/>
              <a:cs typeface="Arial"/>
            </a:endParaRPr>
          </a:p>
          <a:p>
            <a:pPr marL="71755">
              <a:spcBef>
                <a:spcPts val="1085"/>
              </a:spcBef>
            </a:pPr>
            <a:r>
              <a:rPr spc="-50" dirty="0">
                <a:solidFill>
                  <a:srgbClr val="006666"/>
                </a:solidFill>
                <a:latin typeface="Arial"/>
                <a:cs typeface="Arial"/>
              </a:rPr>
              <a:t>Test </a:t>
            </a:r>
            <a:r>
              <a:rPr dirty="0">
                <a:solidFill>
                  <a:srgbClr val="006666"/>
                </a:solidFill>
                <a:latin typeface="Arial"/>
                <a:cs typeface="Arial"/>
              </a:rPr>
              <a:t>t </a:t>
            </a:r>
            <a:r>
              <a:rPr spc="-5" dirty="0">
                <a:solidFill>
                  <a:srgbClr val="006666"/>
                </a:solidFill>
                <a:latin typeface="Arial"/>
                <a:cs typeface="Arial"/>
              </a:rPr>
              <a:t>de Student ou Mann et</a:t>
            </a:r>
            <a:r>
              <a:rPr spc="65" dirty="0">
                <a:solidFill>
                  <a:srgbClr val="006666"/>
                </a:solidFill>
                <a:latin typeface="Arial"/>
                <a:cs typeface="Arial"/>
              </a:rPr>
              <a:t> </a:t>
            </a:r>
            <a:r>
              <a:rPr spc="-25" dirty="0">
                <a:solidFill>
                  <a:srgbClr val="006666"/>
                </a:solidFill>
                <a:latin typeface="Arial"/>
                <a:cs typeface="Arial"/>
              </a:rPr>
              <a:t>Whitney.</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21</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85925" y="6303963"/>
            <a:ext cx="1384300" cy="365125"/>
          </a:xfrm>
          <a:prstGeom prst="rect">
            <a:avLst/>
          </a:prstGeom>
          <a:blipFill>
            <a:blip r:embed="rId3" cstate="print"/>
            <a:stretch>
              <a:fillRect/>
            </a:stretch>
          </a:blipFill>
        </p:spPr>
        <p:txBody>
          <a:bodyPr wrap="square" lIns="0" tIns="0" rIns="0" bIns="0" rtlCol="0"/>
          <a:lstStyle/>
          <a:p>
            <a:endParaRPr/>
          </a:p>
        </p:txBody>
      </p:sp>
      <p:graphicFrame>
        <p:nvGraphicFramePr>
          <p:cNvPr id="7" name="object 7"/>
          <p:cNvGraphicFramePr>
            <a:graphicFrameLocks noGrp="1"/>
          </p:cNvGraphicFramePr>
          <p:nvPr/>
        </p:nvGraphicFramePr>
        <p:xfrm>
          <a:off x="2265362" y="893762"/>
          <a:ext cx="8234042" cy="1327150"/>
        </p:xfrm>
        <a:graphic>
          <a:graphicData uri="http://schemas.openxmlformats.org/drawingml/2006/table">
            <a:tbl>
              <a:tblPr firstRow="1" bandRow="1">
                <a:tableStyleId>{2D5ABB26-0587-4C30-8999-92F81FD0307C}</a:tableStyleId>
              </a:tblPr>
              <a:tblGrid>
                <a:gridCol w="1377950">
                  <a:extLst>
                    <a:ext uri="{9D8B030D-6E8A-4147-A177-3AD203B41FA5}">
                      <a16:colId xmlns:a16="http://schemas.microsoft.com/office/drawing/2014/main" val="20000"/>
                    </a:ext>
                  </a:extLst>
                </a:gridCol>
                <a:gridCol w="576580">
                  <a:extLst>
                    <a:ext uri="{9D8B030D-6E8A-4147-A177-3AD203B41FA5}">
                      <a16:colId xmlns:a16="http://schemas.microsoft.com/office/drawing/2014/main" val="20001"/>
                    </a:ext>
                  </a:extLst>
                </a:gridCol>
                <a:gridCol w="576580">
                  <a:extLst>
                    <a:ext uri="{9D8B030D-6E8A-4147-A177-3AD203B41FA5}">
                      <a16:colId xmlns:a16="http://schemas.microsoft.com/office/drawing/2014/main" val="20002"/>
                    </a:ext>
                  </a:extLst>
                </a:gridCol>
                <a:gridCol w="576580">
                  <a:extLst>
                    <a:ext uri="{9D8B030D-6E8A-4147-A177-3AD203B41FA5}">
                      <a16:colId xmlns:a16="http://schemas.microsoft.com/office/drawing/2014/main" val="20003"/>
                    </a:ext>
                  </a:extLst>
                </a:gridCol>
                <a:gridCol w="633730">
                  <a:extLst>
                    <a:ext uri="{9D8B030D-6E8A-4147-A177-3AD203B41FA5}">
                      <a16:colId xmlns:a16="http://schemas.microsoft.com/office/drawing/2014/main" val="20004"/>
                    </a:ext>
                  </a:extLst>
                </a:gridCol>
                <a:gridCol w="749935">
                  <a:extLst>
                    <a:ext uri="{9D8B030D-6E8A-4147-A177-3AD203B41FA5}">
                      <a16:colId xmlns:a16="http://schemas.microsoft.com/office/drawing/2014/main" val="20005"/>
                    </a:ext>
                  </a:extLst>
                </a:gridCol>
                <a:gridCol w="748664">
                  <a:extLst>
                    <a:ext uri="{9D8B030D-6E8A-4147-A177-3AD203B41FA5}">
                      <a16:colId xmlns:a16="http://schemas.microsoft.com/office/drawing/2014/main" val="20006"/>
                    </a:ext>
                  </a:extLst>
                </a:gridCol>
                <a:gridCol w="749935">
                  <a:extLst>
                    <a:ext uri="{9D8B030D-6E8A-4147-A177-3AD203B41FA5}">
                      <a16:colId xmlns:a16="http://schemas.microsoft.com/office/drawing/2014/main" val="20007"/>
                    </a:ext>
                  </a:extLst>
                </a:gridCol>
                <a:gridCol w="748030">
                  <a:extLst>
                    <a:ext uri="{9D8B030D-6E8A-4147-A177-3AD203B41FA5}">
                      <a16:colId xmlns:a16="http://schemas.microsoft.com/office/drawing/2014/main" val="20008"/>
                    </a:ext>
                  </a:extLst>
                </a:gridCol>
                <a:gridCol w="748029">
                  <a:extLst>
                    <a:ext uri="{9D8B030D-6E8A-4147-A177-3AD203B41FA5}">
                      <a16:colId xmlns:a16="http://schemas.microsoft.com/office/drawing/2014/main" val="20009"/>
                    </a:ext>
                  </a:extLst>
                </a:gridCol>
                <a:gridCol w="748029">
                  <a:extLst>
                    <a:ext uri="{9D8B030D-6E8A-4147-A177-3AD203B41FA5}">
                      <a16:colId xmlns:a16="http://schemas.microsoft.com/office/drawing/2014/main" val="20010"/>
                    </a:ext>
                  </a:extLst>
                </a:gridCol>
              </a:tblGrid>
              <a:tr h="663575">
                <a:tc>
                  <a:txBody>
                    <a:bodyPr/>
                    <a:lstStyle/>
                    <a:p>
                      <a:pPr marL="89535">
                        <a:lnSpc>
                          <a:spcPct val="100000"/>
                        </a:lnSpc>
                        <a:spcBef>
                          <a:spcPts val="365"/>
                        </a:spcBef>
                      </a:pPr>
                      <a:r>
                        <a:rPr sz="1700" b="1" dirty="0">
                          <a:solidFill>
                            <a:srgbClr val="006666"/>
                          </a:solidFill>
                          <a:latin typeface="Verdana"/>
                          <a:cs typeface="Verdana"/>
                        </a:rPr>
                        <a:t>Témoins</a:t>
                      </a:r>
                      <a:endParaRPr sz="1700">
                        <a:latin typeface="Verdana"/>
                        <a:cs typeface="Verdana"/>
                      </a:endParaRPr>
                    </a:p>
                    <a:p>
                      <a:pPr marL="89535">
                        <a:lnSpc>
                          <a:spcPct val="100000"/>
                        </a:lnSpc>
                        <a:spcBef>
                          <a:spcPts val="405"/>
                        </a:spcBef>
                      </a:pPr>
                      <a:r>
                        <a:rPr sz="1700" b="1" spc="5" dirty="0">
                          <a:solidFill>
                            <a:srgbClr val="006666"/>
                          </a:solidFill>
                          <a:latin typeface="Verdana"/>
                          <a:cs typeface="Verdana"/>
                        </a:rPr>
                        <a:t>d=J</a:t>
                      </a:r>
                      <a:r>
                        <a:rPr sz="1650" b="1" spc="7" baseline="-20202" dirty="0">
                          <a:solidFill>
                            <a:srgbClr val="006666"/>
                          </a:solidFill>
                          <a:latin typeface="Verdana"/>
                          <a:cs typeface="Verdana"/>
                        </a:rPr>
                        <a:t>0</a:t>
                      </a:r>
                      <a:r>
                        <a:rPr sz="1700" b="1" spc="5" dirty="0">
                          <a:solidFill>
                            <a:srgbClr val="006666"/>
                          </a:solidFill>
                          <a:latin typeface="Verdana"/>
                          <a:cs typeface="Verdana"/>
                        </a:rPr>
                        <a:t>-J</a:t>
                      </a:r>
                      <a:r>
                        <a:rPr sz="1650" b="1" spc="7" baseline="-20202" dirty="0">
                          <a:solidFill>
                            <a:srgbClr val="006666"/>
                          </a:solidFill>
                          <a:latin typeface="Verdana"/>
                          <a:cs typeface="Verdana"/>
                        </a:rPr>
                        <a:t>28</a:t>
                      </a:r>
                      <a:endParaRPr sz="1650" baseline="-20202">
                        <a:latin typeface="Verdana"/>
                        <a:cs typeface="Verdana"/>
                      </a:endParaRPr>
                    </a:p>
                  </a:txBody>
                  <a:tcPr marL="0" marR="0" marT="4635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1585"/>
                        </a:spcBef>
                      </a:pPr>
                      <a:r>
                        <a:rPr sz="1700" dirty="0">
                          <a:solidFill>
                            <a:srgbClr val="006666"/>
                          </a:solidFill>
                          <a:latin typeface="Verdana"/>
                          <a:cs typeface="Verdana"/>
                        </a:rPr>
                        <a:t>3</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1585"/>
                        </a:spcBef>
                      </a:pPr>
                      <a:r>
                        <a:rPr sz="1700" dirty="0">
                          <a:solidFill>
                            <a:srgbClr val="006666"/>
                          </a:solidFill>
                          <a:latin typeface="Verdana"/>
                          <a:cs typeface="Verdana"/>
                        </a:rPr>
                        <a:t>2</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1585"/>
                        </a:spcBef>
                      </a:pPr>
                      <a:r>
                        <a:rPr sz="1700" spc="-5" dirty="0">
                          <a:solidFill>
                            <a:srgbClr val="006666"/>
                          </a:solidFill>
                          <a:latin typeface="Verdana"/>
                          <a:cs typeface="Verdana"/>
                        </a:rPr>
                        <a:t>-1</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1585"/>
                        </a:spcBef>
                      </a:pPr>
                      <a:r>
                        <a:rPr sz="1700" dirty="0">
                          <a:solidFill>
                            <a:srgbClr val="006666"/>
                          </a:solidFill>
                          <a:latin typeface="Verdana"/>
                          <a:cs typeface="Verdana"/>
                        </a:rPr>
                        <a:t>2</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 algn="ctr">
                        <a:lnSpc>
                          <a:spcPct val="100000"/>
                        </a:lnSpc>
                        <a:spcBef>
                          <a:spcPts val="1585"/>
                        </a:spcBef>
                      </a:pPr>
                      <a:r>
                        <a:rPr sz="1700" dirty="0">
                          <a:solidFill>
                            <a:srgbClr val="006666"/>
                          </a:solidFill>
                          <a:latin typeface="Verdana"/>
                          <a:cs typeface="Verdana"/>
                        </a:rPr>
                        <a:t>7</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1585"/>
                        </a:spcBef>
                      </a:pPr>
                      <a:r>
                        <a:rPr sz="1700" spc="-5" dirty="0">
                          <a:solidFill>
                            <a:srgbClr val="006666"/>
                          </a:solidFill>
                          <a:latin typeface="Verdana"/>
                          <a:cs typeface="Verdana"/>
                        </a:rPr>
                        <a:t>-1</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1585"/>
                        </a:spcBef>
                      </a:pPr>
                      <a:r>
                        <a:rPr sz="1700" dirty="0">
                          <a:solidFill>
                            <a:srgbClr val="006666"/>
                          </a:solidFill>
                          <a:latin typeface="Verdana"/>
                          <a:cs typeface="Verdana"/>
                        </a:rPr>
                        <a:t>2</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1585"/>
                        </a:spcBef>
                      </a:pPr>
                      <a:r>
                        <a:rPr sz="1700" dirty="0">
                          <a:solidFill>
                            <a:srgbClr val="006666"/>
                          </a:solidFill>
                          <a:latin typeface="Verdana"/>
                          <a:cs typeface="Verdana"/>
                        </a:rPr>
                        <a:t>3</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3175" algn="ctr">
                        <a:lnSpc>
                          <a:spcPct val="100000"/>
                        </a:lnSpc>
                        <a:spcBef>
                          <a:spcPts val="1585"/>
                        </a:spcBef>
                      </a:pPr>
                      <a:r>
                        <a:rPr sz="1700" dirty="0">
                          <a:solidFill>
                            <a:srgbClr val="006666"/>
                          </a:solidFill>
                          <a:latin typeface="Verdana"/>
                          <a:cs typeface="Verdana"/>
                        </a:rPr>
                        <a:t>3</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3175" algn="ctr">
                        <a:lnSpc>
                          <a:spcPct val="100000"/>
                        </a:lnSpc>
                        <a:spcBef>
                          <a:spcPts val="1585"/>
                        </a:spcBef>
                      </a:pPr>
                      <a:r>
                        <a:rPr sz="1700" dirty="0">
                          <a:solidFill>
                            <a:srgbClr val="006666"/>
                          </a:solidFill>
                          <a:latin typeface="Verdana"/>
                          <a:cs typeface="Verdana"/>
                        </a:rPr>
                        <a:t>1</a:t>
                      </a:r>
                      <a:endParaRPr sz="1700">
                        <a:latin typeface="Verdana"/>
                        <a:cs typeface="Verdana"/>
                      </a:endParaRPr>
                    </a:p>
                  </a:txBody>
                  <a:tcPr marL="0" marR="0" marT="20129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663575">
                <a:tc>
                  <a:txBody>
                    <a:bodyPr/>
                    <a:lstStyle/>
                    <a:p>
                      <a:pPr marL="89535" marR="290830">
                        <a:lnSpc>
                          <a:spcPts val="2450"/>
                        </a:lnSpc>
                        <a:spcBef>
                          <a:spcPts val="100"/>
                        </a:spcBef>
                      </a:pPr>
                      <a:r>
                        <a:rPr sz="1700" b="1" dirty="0">
                          <a:solidFill>
                            <a:srgbClr val="FF3300"/>
                          </a:solidFill>
                          <a:latin typeface="Verdana"/>
                          <a:cs typeface="Verdana"/>
                        </a:rPr>
                        <a:t>Traités  </a:t>
                      </a:r>
                      <a:r>
                        <a:rPr sz="1700" b="1" spc="-5" dirty="0">
                          <a:solidFill>
                            <a:srgbClr val="FF3300"/>
                          </a:solidFill>
                          <a:latin typeface="Verdana"/>
                          <a:cs typeface="Verdana"/>
                        </a:rPr>
                        <a:t>d=J</a:t>
                      </a:r>
                      <a:r>
                        <a:rPr sz="1650" b="1" baseline="-20202" dirty="0">
                          <a:solidFill>
                            <a:srgbClr val="FF3300"/>
                          </a:solidFill>
                          <a:latin typeface="Verdana"/>
                          <a:cs typeface="Verdana"/>
                        </a:rPr>
                        <a:t>0</a:t>
                      </a:r>
                      <a:r>
                        <a:rPr sz="1700" b="1" spc="-5" dirty="0">
                          <a:solidFill>
                            <a:srgbClr val="FF3300"/>
                          </a:solidFill>
                          <a:latin typeface="Verdana"/>
                          <a:cs typeface="Verdana"/>
                        </a:rPr>
                        <a:t>-</a:t>
                      </a:r>
                      <a:r>
                        <a:rPr sz="1700" b="1" dirty="0">
                          <a:solidFill>
                            <a:srgbClr val="FF3300"/>
                          </a:solidFill>
                          <a:latin typeface="Verdana"/>
                          <a:cs typeface="Verdana"/>
                        </a:rPr>
                        <a:t>J</a:t>
                      </a:r>
                      <a:r>
                        <a:rPr sz="1650" b="1" baseline="-20202" dirty="0">
                          <a:solidFill>
                            <a:srgbClr val="FF3300"/>
                          </a:solidFill>
                          <a:latin typeface="Verdana"/>
                          <a:cs typeface="Verdana"/>
                        </a:rPr>
                        <a:t>28</a:t>
                      </a:r>
                      <a:endParaRPr sz="1650" baseline="-20202">
                        <a:latin typeface="Verdana"/>
                        <a:cs typeface="Verdana"/>
                      </a:endParaRPr>
                    </a:p>
                  </a:txBody>
                  <a:tcPr marL="0" marR="0" marT="1270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1905" algn="ctr">
                        <a:lnSpc>
                          <a:spcPct val="100000"/>
                        </a:lnSpc>
                        <a:spcBef>
                          <a:spcPts val="1585"/>
                        </a:spcBef>
                      </a:pPr>
                      <a:r>
                        <a:rPr sz="1700" dirty="0">
                          <a:solidFill>
                            <a:srgbClr val="FF3300"/>
                          </a:solidFill>
                          <a:latin typeface="Verdana"/>
                          <a:cs typeface="Verdana"/>
                        </a:rPr>
                        <a:t>5</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1585"/>
                        </a:spcBef>
                      </a:pPr>
                      <a:r>
                        <a:rPr sz="1700" dirty="0">
                          <a:solidFill>
                            <a:srgbClr val="FF3300"/>
                          </a:solidFill>
                          <a:latin typeface="Verdana"/>
                          <a:cs typeface="Verdana"/>
                        </a:rPr>
                        <a:t>7</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1585"/>
                        </a:spcBef>
                      </a:pPr>
                      <a:r>
                        <a:rPr sz="1700" dirty="0">
                          <a:solidFill>
                            <a:srgbClr val="FF3300"/>
                          </a:solidFill>
                          <a:latin typeface="Verdana"/>
                          <a:cs typeface="Verdana"/>
                        </a:rPr>
                        <a:t>7</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1585"/>
                        </a:spcBef>
                      </a:pPr>
                      <a:r>
                        <a:rPr sz="1700" dirty="0">
                          <a:solidFill>
                            <a:srgbClr val="FF3300"/>
                          </a:solidFill>
                          <a:latin typeface="Verdana"/>
                          <a:cs typeface="Verdana"/>
                        </a:rPr>
                        <a:t>2</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1585"/>
                        </a:spcBef>
                      </a:pPr>
                      <a:r>
                        <a:rPr sz="1700" dirty="0">
                          <a:solidFill>
                            <a:srgbClr val="FF3300"/>
                          </a:solidFill>
                          <a:latin typeface="Verdana"/>
                          <a:cs typeface="Verdana"/>
                        </a:rPr>
                        <a:t>5</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1585"/>
                        </a:spcBef>
                      </a:pPr>
                      <a:r>
                        <a:rPr sz="1700" dirty="0">
                          <a:solidFill>
                            <a:srgbClr val="FF3300"/>
                          </a:solidFill>
                          <a:latin typeface="Verdana"/>
                          <a:cs typeface="Verdana"/>
                        </a:rPr>
                        <a:t>6</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1585"/>
                        </a:spcBef>
                      </a:pPr>
                      <a:r>
                        <a:rPr sz="1700" dirty="0">
                          <a:solidFill>
                            <a:srgbClr val="FF3300"/>
                          </a:solidFill>
                          <a:latin typeface="Verdana"/>
                          <a:cs typeface="Verdana"/>
                        </a:rPr>
                        <a:t>8</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1585"/>
                        </a:spcBef>
                      </a:pPr>
                      <a:r>
                        <a:rPr sz="1700" dirty="0">
                          <a:solidFill>
                            <a:srgbClr val="FF3300"/>
                          </a:solidFill>
                          <a:latin typeface="Verdana"/>
                          <a:cs typeface="Verdana"/>
                        </a:rPr>
                        <a:t>5</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3175" algn="ctr">
                        <a:lnSpc>
                          <a:spcPct val="100000"/>
                        </a:lnSpc>
                        <a:spcBef>
                          <a:spcPts val="1585"/>
                        </a:spcBef>
                      </a:pPr>
                      <a:r>
                        <a:rPr sz="1700" dirty="0">
                          <a:solidFill>
                            <a:srgbClr val="FF3300"/>
                          </a:solidFill>
                          <a:latin typeface="Verdana"/>
                          <a:cs typeface="Verdana"/>
                        </a:rPr>
                        <a:t>7</a:t>
                      </a:r>
                      <a:endParaRPr sz="1700">
                        <a:latin typeface="Verdana"/>
                        <a:cs typeface="Verdana"/>
                      </a:endParaRPr>
                    </a:p>
                  </a:txBody>
                  <a:tcPr marL="0" marR="0" marT="20129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1585"/>
                        </a:spcBef>
                      </a:pPr>
                      <a:r>
                        <a:rPr sz="1700" dirty="0">
                          <a:solidFill>
                            <a:srgbClr val="FF3300"/>
                          </a:solidFill>
                          <a:latin typeface="Verdana"/>
                          <a:cs typeface="Verdana"/>
                        </a:rPr>
                        <a:t>6</a:t>
                      </a:r>
                      <a:endParaRPr sz="1700">
                        <a:latin typeface="Verdana"/>
                        <a:cs typeface="Verdana"/>
                      </a:endParaRPr>
                    </a:p>
                  </a:txBody>
                  <a:tcPr marL="0" marR="0" marT="20129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8" name="object 8"/>
          <p:cNvSpPr txBox="1">
            <a:spLocks noGrp="1"/>
          </p:cNvSpPr>
          <p:nvPr>
            <p:ph type="title"/>
          </p:nvPr>
        </p:nvSpPr>
        <p:spPr>
          <a:xfrm>
            <a:off x="5167376" y="360426"/>
            <a:ext cx="1941830" cy="299720"/>
          </a:xfrm>
          <a:prstGeom prst="rect">
            <a:avLst/>
          </a:prstGeom>
        </p:spPr>
        <p:txBody>
          <a:bodyPr vert="horz" wrap="square" lIns="0" tIns="12700" rIns="0" bIns="0" rtlCol="0" anchor="ctr">
            <a:spAutoFit/>
          </a:bodyPr>
          <a:lstStyle/>
          <a:p>
            <a:pPr marL="12700">
              <a:lnSpc>
                <a:spcPct val="100000"/>
              </a:lnSpc>
              <a:spcBef>
                <a:spcPts val="100"/>
              </a:spcBef>
            </a:pPr>
            <a:r>
              <a:rPr sz="1800" b="1" spc="-5" dirty="0">
                <a:latin typeface="Arial"/>
                <a:cs typeface="Arial"/>
              </a:rPr>
              <a:t>Mann &amp; </a:t>
            </a:r>
            <a:r>
              <a:rPr sz="1800" b="1" dirty="0">
                <a:latin typeface="Arial"/>
                <a:cs typeface="Arial"/>
              </a:rPr>
              <a:t>Whitney</a:t>
            </a:r>
            <a:r>
              <a:rPr sz="1800" b="1" spc="-85" dirty="0">
                <a:latin typeface="Arial"/>
                <a:cs typeface="Arial"/>
              </a:rPr>
              <a:t> </a:t>
            </a:r>
            <a:r>
              <a:rPr sz="1800" b="1" dirty="0">
                <a:latin typeface="Arial"/>
                <a:cs typeface="Arial"/>
              </a:rPr>
              <a:t>:</a:t>
            </a:r>
            <a:endParaRPr sz="1800">
              <a:latin typeface="Arial"/>
              <a:cs typeface="Arial"/>
            </a:endParaRPr>
          </a:p>
        </p:txBody>
      </p:sp>
      <p:graphicFrame>
        <p:nvGraphicFramePr>
          <p:cNvPr id="9" name="object 9"/>
          <p:cNvGraphicFramePr>
            <a:graphicFrameLocks noGrp="1"/>
          </p:cNvGraphicFramePr>
          <p:nvPr/>
        </p:nvGraphicFramePr>
        <p:xfrm>
          <a:off x="4065587" y="3918013"/>
          <a:ext cx="5980428" cy="865124"/>
        </p:xfrm>
        <a:graphic>
          <a:graphicData uri="http://schemas.openxmlformats.org/drawingml/2006/table">
            <a:tbl>
              <a:tblPr firstRow="1" bandRow="1">
                <a:tableStyleId>{2D5ABB26-0587-4C30-8999-92F81FD0307C}</a:tableStyleId>
              </a:tblPr>
              <a:tblGrid>
                <a:gridCol w="582930">
                  <a:extLst>
                    <a:ext uri="{9D8B030D-6E8A-4147-A177-3AD203B41FA5}">
                      <a16:colId xmlns:a16="http://schemas.microsoft.com/office/drawing/2014/main" val="20000"/>
                    </a:ext>
                  </a:extLst>
                </a:gridCol>
                <a:gridCol w="612775">
                  <a:extLst>
                    <a:ext uri="{9D8B030D-6E8A-4147-A177-3AD203B41FA5}">
                      <a16:colId xmlns:a16="http://schemas.microsoft.com/office/drawing/2014/main" val="20001"/>
                    </a:ext>
                  </a:extLst>
                </a:gridCol>
                <a:gridCol w="598169">
                  <a:extLst>
                    <a:ext uri="{9D8B030D-6E8A-4147-A177-3AD203B41FA5}">
                      <a16:colId xmlns:a16="http://schemas.microsoft.com/office/drawing/2014/main" val="20002"/>
                    </a:ext>
                  </a:extLst>
                </a:gridCol>
                <a:gridCol w="596900">
                  <a:extLst>
                    <a:ext uri="{9D8B030D-6E8A-4147-A177-3AD203B41FA5}">
                      <a16:colId xmlns:a16="http://schemas.microsoft.com/office/drawing/2014/main" val="20003"/>
                    </a:ext>
                  </a:extLst>
                </a:gridCol>
                <a:gridCol w="598805">
                  <a:extLst>
                    <a:ext uri="{9D8B030D-6E8A-4147-A177-3AD203B41FA5}">
                      <a16:colId xmlns:a16="http://schemas.microsoft.com/office/drawing/2014/main" val="20004"/>
                    </a:ext>
                  </a:extLst>
                </a:gridCol>
                <a:gridCol w="595630">
                  <a:extLst>
                    <a:ext uri="{9D8B030D-6E8A-4147-A177-3AD203B41FA5}">
                      <a16:colId xmlns:a16="http://schemas.microsoft.com/office/drawing/2014/main" val="20005"/>
                    </a:ext>
                  </a:extLst>
                </a:gridCol>
                <a:gridCol w="597535">
                  <a:extLst>
                    <a:ext uri="{9D8B030D-6E8A-4147-A177-3AD203B41FA5}">
                      <a16:colId xmlns:a16="http://schemas.microsoft.com/office/drawing/2014/main" val="20006"/>
                    </a:ext>
                  </a:extLst>
                </a:gridCol>
                <a:gridCol w="599439">
                  <a:extLst>
                    <a:ext uri="{9D8B030D-6E8A-4147-A177-3AD203B41FA5}">
                      <a16:colId xmlns:a16="http://schemas.microsoft.com/office/drawing/2014/main" val="20007"/>
                    </a:ext>
                  </a:extLst>
                </a:gridCol>
                <a:gridCol w="597535">
                  <a:extLst>
                    <a:ext uri="{9D8B030D-6E8A-4147-A177-3AD203B41FA5}">
                      <a16:colId xmlns:a16="http://schemas.microsoft.com/office/drawing/2014/main" val="20008"/>
                    </a:ext>
                  </a:extLst>
                </a:gridCol>
                <a:gridCol w="600710">
                  <a:extLst>
                    <a:ext uri="{9D8B030D-6E8A-4147-A177-3AD203B41FA5}">
                      <a16:colId xmlns:a16="http://schemas.microsoft.com/office/drawing/2014/main" val="20009"/>
                    </a:ext>
                  </a:extLst>
                </a:gridCol>
              </a:tblGrid>
              <a:tr h="433324">
                <a:tc>
                  <a:txBody>
                    <a:bodyPr/>
                    <a:lstStyle/>
                    <a:p>
                      <a:pPr marL="1270" algn="ctr">
                        <a:lnSpc>
                          <a:spcPct val="100000"/>
                        </a:lnSpc>
                        <a:spcBef>
                          <a:spcPts val="359"/>
                        </a:spcBef>
                      </a:pPr>
                      <a:r>
                        <a:rPr sz="1700" spc="-5" dirty="0">
                          <a:solidFill>
                            <a:srgbClr val="006666"/>
                          </a:solidFill>
                          <a:latin typeface="Verdana"/>
                          <a:cs typeface="Verdana"/>
                        </a:rPr>
                        <a:t>-1</a:t>
                      </a:r>
                      <a:endParaRPr sz="1700">
                        <a:latin typeface="Verdana"/>
                        <a:cs typeface="Verdana"/>
                      </a:endParaRPr>
                    </a:p>
                  </a:txBody>
                  <a:tcPr marL="0" marR="0" marT="45719"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spc="-5" dirty="0">
                          <a:solidFill>
                            <a:srgbClr val="006666"/>
                          </a:solidFill>
                          <a:latin typeface="Verdana"/>
                          <a:cs typeface="Verdana"/>
                        </a:rPr>
                        <a:t>-1</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30504">
                        <a:lnSpc>
                          <a:spcPct val="100000"/>
                        </a:lnSpc>
                        <a:spcBef>
                          <a:spcPts val="359"/>
                        </a:spcBef>
                      </a:pPr>
                      <a:r>
                        <a:rPr sz="1700" dirty="0">
                          <a:solidFill>
                            <a:srgbClr val="006666"/>
                          </a:solidFill>
                          <a:latin typeface="Verdana"/>
                          <a:cs typeface="Verdana"/>
                        </a:rPr>
                        <a:t>1</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9"/>
                        </a:spcBef>
                      </a:pPr>
                      <a:r>
                        <a:rPr sz="1700" dirty="0">
                          <a:solidFill>
                            <a:srgbClr val="006666"/>
                          </a:solidFill>
                          <a:latin typeface="Verdana"/>
                          <a:cs typeface="Verdana"/>
                        </a:rPr>
                        <a:t>2</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59"/>
                        </a:spcBef>
                      </a:pPr>
                      <a:r>
                        <a:rPr sz="1700" dirty="0">
                          <a:solidFill>
                            <a:srgbClr val="006666"/>
                          </a:solidFill>
                          <a:latin typeface="Verdana"/>
                          <a:cs typeface="Verdana"/>
                        </a:rPr>
                        <a:t>2</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359"/>
                        </a:spcBef>
                      </a:pPr>
                      <a:r>
                        <a:rPr sz="1700" dirty="0">
                          <a:solidFill>
                            <a:srgbClr val="006666"/>
                          </a:solidFill>
                          <a:latin typeface="Verdana"/>
                          <a:cs typeface="Verdana"/>
                        </a:rPr>
                        <a:t>2</a:t>
                      </a:r>
                      <a:endParaRPr sz="1700" dirty="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 algn="ctr">
                        <a:lnSpc>
                          <a:spcPct val="100000"/>
                        </a:lnSpc>
                        <a:spcBef>
                          <a:spcPts val="359"/>
                        </a:spcBef>
                      </a:pPr>
                      <a:r>
                        <a:rPr sz="1700" dirty="0">
                          <a:solidFill>
                            <a:srgbClr val="FF3300"/>
                          </a:solidFill>
                          <a:latin typeface="Verdana"/>
                          <a:cs typeface="Verdana"/>
                        </a:rPr>
                        <a:t>2</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359"/>
                        </a:spcBef>
                      </a:pPr>
                      <a:r>
                        <a:rPr sz="1700" dirty="0">
                          <a:solidFill>
                            <a:srgbClr val="006666"/>
                          </a:solidFill>
                          <a:latin typeface="Verdana"/>
                          <a:cs typeface="Verdana"/>
                        </a:rPr>
                        <a:t>3</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220979" algn="r">
                        <a:lnSpc>
                          <a:spcPct val="100000"/>
                        </a:lnSpc>
                        <a:spcBef>
                          <a:spcPts val="359"/>
                        </a:spcBef>
                      </a:pPr>
                      <a:r>
                        <a:rPr sz="1700" dirty="0">
                          <a:solidFill>
                            <a:srgbClr val="006666"/>
                          </a:solidFill>
                          <a:latin typeface="Verdana"/>
                          <a:cs typeface="Verdana"/>
                        </a:rPr>
                        <a:t>3</a:t>
                      </a:r>
                      <a:endParaRPr sz="1700">
                        <a:latin typeface="Verdana"/>
                        <a:cs typeface="Verdana"/>
                      </a:endParaRPr>
                    </a:p>
                  </a:txBody>
                  <a:tcPr marL="0" marR="0" marT="45719"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270" algn="ctr">
                        <a:lnSpc>
                          <a:spcPct val="100000"/>
                        </a:lnSpc>
                        <a:spcBef>
                          <a:spcPts val="359"/>
                        </a:spcBef>
                      </a:pPr>
                      <a:r>
                        <a:rPr sz="1700" dirty="0">
                          <a:solidFill>
                            <a:srgbClr val="006666"/>
                          </a:solidFill>
                          <a:latin typeface="Verdana"/>
                          <a:cs typeface="Verdana"/>
                        </a:rPr>
                        <a:t>3</a:t>
                      </a:r>
                      <a:endParaRPr sz="1700">
                        <a:latin typeface="Verdana"/>
                        <a:cs typeface="Verdana"/>
                      </a:endParaRPr>
                    </a:p>
                  </a:txBody>
                  <a:tcPr marL="0" marR="0" marT="45719"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431800">
                <a:tc>
                  <a:txBody>
                    <a:bodyPr/>
                    <a:lstStyle/>
                    <a:p>
                      <a:pPr marL="1905" algn="ctr">
                        <a:lnSpc>
                          <a:spcPct val="100000"/>
                        </a:lnSpc>
                        <a:spcBef>
                          <a:spcPts val="355"/>
                        </a:spcBef>
                      </a:pPr>
                      <a:r>
                        <a:rPr sz="1700" dirty="0">
                          <a:latin typeface="Verdana"/>
                          <a:cs typeface="Verdana"/>
                        </a:rPr>
                        <a:t>1,5</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5"/>
                        </a:spcBef>
                      </a:pPr>
                      <a:r>
                        <a:rPr sz="1700" dirty="0">
                          <a:latin typeface="Verdana"/>
                          <a:cs typeface="Verdana"/>
                        </a:rPr>
                        <a:t>1,5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30504">
                        <a:lnSpc>
                          <a:spcPct val="100000"/>
                        </a:lnSpc>
                        <a:spcBef>
                          <a:spcPts val="355"/>
                        </a:spcBef>
                      </a:pPr>
                      <a:r>
                        <a:rPr sz="1700" dirty="0">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905" algn="ct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20979" algn="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55"/>
                        </a:spcBef>
                      </a:pPr>
                      <a:r>
                        <a:rPr sz="1700" dirty="0">
                          <a:latin typeface="Verdana"/>
                          <a:cs typeface="Verdana"/>
                        </a:rPr>
                        <a:t>9</a:t>
                      </a: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graphicFrame>
        <p:nvGraphicFramePr>
          <p:cNvPr id="10" name="object 10"/>
          <p:cNvGraphicFramePr>
            <a:graphicFrameLocks noGrp="1"/>
          </p:cNvGraphicFramePr>
          <p:nvPr/>
        </p:nvGraphicFramePr>
        <p:xfrm>
          <a:off x="3633787" y="5070539"/>
          <a:ext cx="6769734" cy="715899"/>
        </p:xfrm>
        <a:graphic>
          <a:graphicData uri="http://schemas.openxmlformats.org/drawingml/2006/table">
            <a:tbl>
              <a:tblPr firstRow="1" bandRow="1">
                <a:tableStyleId>{2D5ABB26-0587-4C30-8999-92F81FD0307C}</a:tableStyleId>
              </a:tblPr>
              <a:tblGrid>
                <a:gridCol w="608330">
                  <a:extLst>
                    <a:ext uri="{9D8B030D-6E8A-4147-A177-3AD203B41FA5}">
                      <a16:colId xmlns:a16="http://schemas.microsoft.com/office/drawing/2014/main" val="20000"/>
                    </a:ext>
                  </a:extLst>
                </a:gridCol>
                <a:gridCol w="532130">
                  <a:extLst>
                    <a:ext uri="{9D8B030D-6E8A-4147-A177-3AD203B41FA5}">
                      <a16:colId xmlns:a16="http://schemas.microsoft.com/office/drawing/2014/main" val="20001"/>
                    </a:ext>
                  </a:extLst>
                </a:gridCol>
                <a:gridCol w="570229">
                  <a:extLst>
                    <a:ext uri="{9D8B030D-6E8A-4147-A177-3AD203B41FA5}">
                      <a16:colId xmlns:a16="http://schemas.microsoft.com/office/drawing/2014/main" val="20002"/>
                    </a:ext>
                  </a:extLst>
                </a:gridCol>
                <a:gridCol w="725805">
                  <a:extLst>
                    <a:ext uri="{9D8B030D-6E8A-4147-A177-3AD203B41FA5}">
                      <a16:colId xmlns:a16="http://schemas.microsoft.com/office/drawing/2014/main" val="20003"/>
                    </a:ext>
                  </a:extLst>
                </a:gridCol>
                <a:gridCol w="722630">
                  <a:extLst>
                    <a:ext uri="{9D8B030D-6E8A-4147-A177-3AD203B41FA5}">
                      <a16:colId xmlns:a16="http://schemas.microsoft.com/office/drawing/2014/main" val="20004"/>
                    </a:ext>
                  </a:extLst>
                </a:gridCol>
                <a:gridCol w="720725">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1995">
                  <a:extLst>
                    <a:ext uri="{9D8B030D-6E8A-4147-A177-3AD203B41FA5}">
                      <a16:colId xmlns:a16="http://schemas.microsoft.com/office/drawing/2014/main" val="20007"/>
                    </a:ext>
                  </a:extLst>
                </a:gridCol>
                <a:gridCol w="760095">
                  <a:extLst>
                    <a:ext uri="{9D8B030D-6E8A-4147-A177-3AD203B41FA5}">
                      <a16:colId xmlns:a16="http://schemas.microsoft.com/office/drawing/2014/main" val="20008"/>
                    </a:ext>
                  </a:extLst>
                </a:gridCol>
                <a:gridCol w="683895">
                  <a:extLst>
                    <a:ext uri="{9D8B030D-6E8A-4147-A177-3AD203B41FA5}">
                      <a16:colId xmlns:a16="http://schemas.microsoft.com/office/drawing/2014/main" val="20009"/>
                    </a:ext>
                  </a:extLst>
                </a:gridCol>
              </a:tblGrid>
              <a:tr h="360299">
                <a:tc>
                  <a:txBody>
                    <a:bodyPr/>
                    <a:lstStyle/>
                    <a:p>
                      <a:pPr marL="635" algn="ctr">
                        <a:lnSpc>
                          <a:spcPct val="100000"/>
                        </a:lnSpc>
                        <a:spcBef>
                          <a:spcPts val="360"/>
                        </a:spcBef>
                      </a:pPr>
                      <a:r>
                        <a:rPr sz="1700" dirty="0">
                          <a:solidFill>
                            <a:srgbClr val="FF3300"/>
                          </a:solidFill>
                          <a:latin typeface="Verdana"/>
                          <a:cs typeface="Verdana"/>
                        </a:rPr>
                        <a:t>5</a:t>
                      </a:r>
                      <a:endParaRPr sz="1700">
                        <a:latin typeface="Verdana"/>
                        <a:cs typeface="Verdana"/>
                      </a:endParaRPr>
                    </a:p>
                  </a:txBody>
                  <a:tcPr marL="0" marR="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 algn="ctr">
                        <a:lnSpc>
                          <a:spcPct val="100000"/>
                        </a:lnSpc>
                        <a:spcBef>
                          <a:spcPts val="360"/>
                        </a:spcBef>
                      </a:pPr>
                      <a:r>
                        <a:rPr sz="1700" dirty="0">
                          <a:solidFill>
                            <a:srgbClr val="FF3300"/>
                          </a:solidFill>
                          <a:latin typeface="Verdana"/>
                          <a:cs typeface="Verdana"/>
                        </a:rPr>
                        <a:t>5</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dirty="0">
                          <a:solidFill>
                            <a:srgbClr val="FF3300"/>
                          </a:solidFill>
                          <a:latin typeface="Verdana"/>
                          <a:cs typeface="Verdana"/>
                        </a:rPr>
                        <a:t>5</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dirty="0">
                          <a:solidFill>
                            <a:srgbClr val="FF3300"/>
                          </a:solidFill>
                          <a:latin typeface="Verdana"/>
                          <a:cs typeface="Verdana"/>
                        </a:rPr>
                        <a:t>6</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dirty="0">
                          <a:solidFill>
                            <a:srgbClr val="FF3300"/>
                          </a:solidFill>
                          <a:latin typeface="Verdana"/>
                          <a:cs typeface="Verdana"/>
                        </a:rPr>
                        <a:t>6</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2540" algn="ctr">
                        <a:lnSpc>
                          <a:spcPct val="100000"/>
                        </a:lnSpc>
                        <a:spcBef>
                          <a:spcPts val="359"/>
                        </a:spcBef>
                      </a:pPr>
                      <a:r>
                        <a:rPr lang="fr-FR" sz="1700" dirty="0">
                          <a:solidFill>
                            <a:srgbClr val="006666"/>
                          </a:solidFill>
                          <a:latin typeface="Verdana"/>
                          <a:cs typeface="Verdana"/>
                        </a:rPr>
                        <a:t>7</a:t>
                      </a:r>
                      <a:endParaRPr lang="fr-FR" sz="1700" dirty="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60"/>
                        </a:spcBef>
                      </a:pPr>
                      <a:r>
                        <a:rPr sz="1700" dirty="0">
                          <a:solidFill>
                            <a:srgbClr val="FF3300"/>
                          </a:solidFill>
                          <a:latin typeface="Verdana"/>
                          <a:cs typeface="Verdana"/>
                        </a:rPr>
                        <a:t>7</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dirty="0">
                          <a:solidFill>
                            <a:srgbClr val="FF3300"/>
                          </a:solidFill>
                          <a:latin typeface="Verdana"/>
                          <a:cs typeface="Verdana"/>
                        </a:rPr>
                        <a:t>7</a:t>
                      </a:r>
                      <a:endParaRPr sz="170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60"/>
                        </a:spcBef>
                      </a:pPr>
                      <a:r>
                        <a:rPr sz="1700" dirty="0">
                          <a:solidFill>
                            <a:srgbClr val="FF3300"/>
                          </a:solidFill>
                          <a:latin typeface="Verdana"/>
                          <a:cs typeface="Verdana"/>
                        </a:rPr>
                        <a:t>7</a:t>
                      </a:r>
                      <a:endParaRPr sz="1700" dirty="0">
                        <a:latin typeface="Verdana"/>
                        <a:cs typeface="Verdana"/>
                      </a:endParaRPr>
                    </a:p>
                  </a:txBody>
                  <a:tcPr marL="0" marR="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60"/>
                        </a:spcBef>
                      </a:pPr>
                      <a:r>
                        <a:rPr lang="fr-FR" sz="1700" dirty="0">
                          <a:solidFill>
                            <a:srgbClr val="FF3300"/>
                          </a:solidFill>
                          <a:latin typeface="Verdana"/>
                          <a:cs typeface="Verdana"/>
                        </a:rPr>
                        <a:t>8</a:t>
                      </a:r>
                      <a:endParaRPr lang="fr-FR" sz="1700" dirty="0">
                        <a:latin typeface="Verdana"/>
                        <a:cs typeface="Verdana"/>
                      </a:endParaRPr>
                    </a:p>
                  </a:txBody>
                  <a:tcPr marL="0" marR="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55600">
                <a:tc>
                  <a:txBody>
                    <a:bodyPr/>
                    <a:lstStyle/>
                    <a:p>
                      <a:pPr algn="ctr">
                        <a:lnSpc>
                          <a:spcPct val="100000"/>
                        </a:lnSpc>
                        <a:spcBef>
                          <a:spcPts val="360"/>
                        </a:spcBef>
                      </a:pPr>
                      <a:r>
                        <a:rPr sz="1700" spc="-5" dirty="0">
                          <a:latin typeface="Verdana"/>
                          <a:cs typeface="Verdana"/>
                        </a:rPr>
                        <a:t>12</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635" algn="ctr">
                        <a:lnSpc>
                          <a:spcPct val="100000"/>
                        </a:lnSpc>
                        <a:spcBef>
                          <a:spcPts val="360"/>
                        </a:spcBef>
                      </a:pPr>
                      <a:r>
                        <a:rPr sz="1700" spc="-5" dirty="0">
                          <a:latin typeface="Verdana"/>
                          <a:cs typeface="Verdana"/>
                        </a:rPr>
                        <a:t>12</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spc="-5" dirty="0">
                          <a:latin typeface="Verdana"/>
                          <a:cs typeface="Verdana"/>
                        </a:rPr>
                        <a:t>12</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spc="-5" dirty="0">
                          <a:latin typeface="Verdana"/>
                          <a:cs typeface="Verdana"/>
                        </a:rPr>
                        <a:t>14,5</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sz="1700" spc="-5" dirty="0">
                          <a:latin typeface="Verdana"/>
                          <a:cs typeface="Verdana"/>
                        </a:rPr>
                        <a:t>14,5</a:t>
                      </a:r>
                      <a:endParaRPr sz="17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60"/>
                        </a:spcBef>
                      </a:pPr>
                      <a:r>
                        <a:rPr lang="fr-FR" sz="1700" dirty="0">
                          <a:latin typeface="Verdana"/>
                          <a:cs typeface="Verdana"/>
                        </a:rPr>
                        <a:t>17,5</a:t>
                      </a:r>
                      <a:endParaRPr sz="1700" dirty="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60"/>
                        </a:spcBef>
                      </a:pPr>
                      <a:r>
                        <a:rPr lang="fr-FR" sz="1700" dirty="0">
                          <a:latin typeface="Verdana"/>
                          <a:cs typeface="Verdana"/>
                        </a:rPr>
                        <a:t>17,5</a:t>
                      </a:r>
                      <a:endParaRPr sz="1700" dirty="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60"/>
                        </a:spcBef>
                      </a:pPr>
                      <a:r>
                        <a:rPr lang="fr-FR" sz="1700" dirty="0">
                          <a:latin typeface="Verdana"/>
                          <a:cs typeface="Verdana"/>
                        </a:rPr>
                        <a:t>17,5</a:t>
                      </a:r>
                      <a:endParaRPr sz="1700" dirty="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1270" algn="ctr">
                        <a:lnSpc>
                          <a:spcPct val="100000"/>
                        </a:lnSpc>
                        <a:spcBef>
                          <a:spcPts val="360"/>
                        </a:spcBef>
                      </a:pPr>
                      <a:r>
                        <a:rPr lang="fr-FR" sz="1700" dirty="0">
                          <a:latin typeface="Verdana"/>
                          <a:cs typeface="Verdana"/>
                        </a:rPr>
                        <a:t>17,5</a:t>
                      </a:r>
                      <a:endParaRPr sz="1700" dirty="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360"/>
                        </a:spcBef>
                      </a:pPr>
                      <a:r>
                        <a:rPr lang="fr-FR" sz="1700" spc="-5" dirty="0">
                          <a:latin typeface="Verdana"/>
                          <a:cs typeface="Verdana"/>
                        </a:rPr>
                        <a:t>20</a:t>
                      </a:r>
                      <a:endParaRPr sz="1700" dirty="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11" name="object 11"/>
          <p:cNvSpPr/>
          <p:nvPr/>
        </p:nvSpPr>
        <p:spPr>
          <a:xfrm>
            <a:off x="5200651" y="2802001"/>
            <a:ext cx="2016125" cy="1008380"/>
          </a:xfrm>
          <a:custGeom>
            <a:avLst/>
            <a:gdLst/>
            <a:ahLst/>
            <a:cxnLst/>
            <a:rect l="l" t="t" r="r" b="b"/>
            <a:pathLst>
              <a:path w="2016125" h="1008379">
                <a:moveTo>
                  <a:pt x="0" y="503936"/>
                </a:moveTo>
                <a:lnTo>
                  <a:pt x="7854" y="440710"/>
                </a:lnTo>
                <a:lnTo>
                  <a:pt x="30789" y="379831"/>
                </a:lnTo>
                <a:lnTo>
                  <a:pt x="67858" y="321771"/>
                </a:lnTo>
                <a:lnTo>
                  <a:pt x="118118" y="267003"/>
                </a:lnTo>
                <a:lnTo>
                  <a:pt x="147899" y="241000"/>
                </a:lnTo>
                <a:lnTo>
                  <a:pt x="180623" y="215996"/>
                </a:lnTo>
                <a:lnTo>
                  <a:pt x="216173" y="192052"/>
                </a:lnTo>
                <a:lnTo>
                  <a:pt x="254429" y="169224"/>
                </a:lnTo>
                <a:lnTo>
                  <a:pt x="295275" y="147574"/>
                </a:lnTo>
                <a:lnTo>
                  <a:pt x="338591" y="127158"/>
                </a:lnTo>
                <a:lnTo>
                  <a:pt x="384260" y="108037"/>
                </a:lnTo>
                <a:lnTo>
                  <a:pt x="432163" y="90270"/>
                </a:lnTo>
                <a:lnTo>
                  <a:pt x="482184" y="73914"/>
                </a:lnTo>
                <a:lnTo>
                  <a:pt x="534202" y="59030"/>
                </a:lnTo>
                <a:lnTo>
                  <a:pt x="588102" y="45676"/>
                </a:lnTo>
                <a:lnTo>
                  <a:pt x="643763" y="33912"/>
                </a:lnTo>
                <a:lnTo>
                  <a:pt x="701068" y="23795"/>
                </a:lnTo>
                <a:lnTo>
                  <a:pt x="759900" y="15386"/>
                </a:lnTo>
                <a:lnTo>
                  <a:pt x="820140" y="8743"/>
                </a:lnTo>
                <a:lnTo>
                  <a:pt x="881669" y="3925"/>
                </a:lnTo>
                <a:lnTo>
                  <a:pt x="944371" y="991"/>
                </a:lnTo>
                <a:lnTo>
                  <a:pt x="1008126" y="0"/>
                </a:lnTo>
                <a:lnTo>
                  <a:pt x="1071866" y="991"/>
                </a:lnTo>
                <a:lnTo>
                  <a:pt x="1134555" y="3925"/>
                </a:lnTo>
                <a:lnTo>
                  <a:pt x="1196072" y="8743"/>
                </a:lnTo>
                <a:lnTo>
                  <a:pt x="1256301" y="15386"/>
                </a:lnTo>
                <a:lnTo>
                  <a:pt x="1315122" y="23795"/>
                </a:lnTo>
                <a:lnTo>
                  <a:pt x="1372419" y="33912"/>
                </a:lnTo>
                <a:lnTo>
                  <a:pt x="1428072" y="45676"/>
                </a:lnTo>
                <a:lnTo>
                  <a:pt x="1481964" y="59030"/>
                </a:lnTo>
                <a:lnTo>
                  <a:pt x="1533976" y="73914"/>
                </a:lnTo>
                <a:lnTo>
                  <a:pt x="1583990" y="90270"/>
                </a:lnTo>
                <a:lnTo>
                  <a:pt x="1631889" y="108037"/>
                </a:lnTo>
                <a:lnTo>
                  <a:pt x="1677553" y="127158"/>
                </a:lnTo>
                <a:lnTo>
                  <a:pt x="1720865" y="147573"/>
                </a:lnTo>
                <a:lnTo>
                  <a:pt x="1761707" y="169224"/>
                </a:lnTo>
                <a:lnTo>
                  <a:pt x="1799961" y="192052"/>
                </a:lnTo>
                <a:lnTo>
                  <a:pt x="1835508" y="215996"/>
                </a:lnTo>
                <a:lnTo>
                  <a:pt x="1868230" y="241000"/>
                </a:lnTo>
                <a:lnTo>
                  <a:pt x="1898010" y="267003"/>
                </a:lnTo>
                <a:lnTo>
                  <a:pt x="1948267" y="321771"/>
                </a:lnTo>
                <a:lnTo>
                  <a:pt x="1985336" y="379831"/>
                </a:lnTo>
                <a:lnTo>
                  <a:pt x="2008270" y="440710"/>
                </a:lnTo>
                <a:lnTo>
                  <a:pt x="2016125" y="503936"/>
                </a:lnTo>
                <a:lnTo>
                  <a:pt x="2014141" y="535813"/>
                </a:lnTo>
                <a:lnTo>
                  <a:pt x="1998629" y="597928"/>
                </a:lnTo>
                <a:lnTo>
                  <a:pt x="1968509" y="657464"/>
                </a:lnTo>
                <a:lnTo>
                  <a:pt x="1924728" y="713947"/>
                </a:lnTo>
                <a:lnTo>
                  <a:pt x="1868230" y="766906"/>
                </a:lnTo>
                <a:lnTo>
                  <a:pt x="1835508" y="791917"/>
                </a:lnTo>
                <a:lnTo>
                  <a:pt x="1799961" y="815868"/>
                </a:lnTo>
                <a:lnTo>
                  <a:pt x="1761707" y="838703"/>
                </a:lnTo>
                <a:lnTo>
                  <a:pt x="1720865" y="860361"/>
                </a:lnTo>
                <a:lnTo>
                  <a:pt x="1677553" y="880784"/>
                </a:lnTo>
                <a:lnTo>
                  <a:pt x="1631889" y="899912"/>
                </a:lnTo>
                <a:lnTo>
                  <a:pt x="1583990" y="917687"/>
                </a:lnTo>
                <a:lnTo>
                  <a:pt x="1533976" y="934049"/>
                </a:lnTo>
                <a:lnTo>
                  <a:pt x="1481964" y="948939"/>
                </a:lnTo>
                <a:lnTo>
                  <a:pt x="1428072" y="962299"/>
                </a:lnTo>
                <a:lnTo>
                  <a:pt x="1372419" y="974069"/>
                </a:lnTo>
                <a:lnTo>
                  <a:pt x="1315122" y="984190"/>
                </a:lnTo>
                <a:lnTo>
                  <a:pt x="1256301" y="992604"/>
                </a:lnTo>
                <a:lnTo>
                  <a:pt x="1196072" y="999250"/>
                </a:lnTo>
                <a:lnTo>
                  <a:pt x="1134555" y="1004071"/>
                </a:lnTo>
                <a:lnTo>
                  <a:pt x="1071866" y="1007007"/>
                </a:lnTo>
                <a:lnTo>
                  <a:pt x="1008126" y="1007999"/>
                </a:lnTo>
                <a:lnTo>
                  <a:pt x="944371" y="1007007"/>
                </a:lnTo>
                <a:lnTo>
                  <a:pt x="881669" y="1004071"/>
                </a:lnTo>
                <a:lnTo>
                  <a:pt x="820140" y="999250"/>
                </a:lnTo>
                <a:lnTo>
                  <a:pt x="759900" y="992604"/>
                </a:lnTo>
                <a:lnTo>
                  <a:pt x="701068" y="984190"/>
                </a:lnTo>
                <a:lnTo>
                  <a:pt x="643763" y="974069"/>
                </a:lnTo>
                <a:lnTo>
                  <a:pt x="588102" y="962299"/>
                </a:lnTo>
                <a:lnTo>
                  <a:pt x="534202" y="948939"/>
                </a:lnTo>
                <a:lnTo>
                  <a:pt x="482184" y="934049"/>
                </a:lnTo>
                <a:lnTo>
                  <a:pt x="432163" y="917687"/>
                </a:lnTo>
                <a:lnTo>
                  <a:pt x="384260" y="899912"/>
                </a:lnTo>
                <a:lnTo>
                  <a:pt x="338591" y="880784"/>
                </a:lnTo>
                <a:lnTo>
                  <a:pt x="295275" y="860361"/>
                </a:lnTo>
                <a:lnTo>
                  <a:pt x="254429" y="838703"/>
                </a:lnTo>
                <a:lnTo>
                  <a:pt x="216173" y="815868"/>
                </a:lnTo>
                <a:lnTo>
                  <a:pt x="180623" y="791917"/>
                </a:lnTo>
                <a:lnTo>
                  <a:pt x="147899" y="766906"/>
                </a:lnTo>
                <a:lnTo>
                  <a:pt x="118118" y="740897"/>
                </a:lnTo>
                <a:lnTo>
                  <a:pt x="67858" y="686117"/>
                </a:lnTo>
                <a:lnTo>
                  <a:pt x="30789" y="628048"/>
                </a:lnTo>
                <a:lnTo>
                  <a:pt x="7854" y="567164"/>
                </a:lnTo>
                <a:lnTo>
                  <a:pt x="0" y="503936"/>
                </a:lnTo>
                <a:close/>
              </a:path>
            </a:pathLst>
          </a:custGeom>
          <a:ln w="9525">
            <a:solidFill>
              <a:srgbClr val="000000"/>
            </a:solidFill>
          </a:ln>
        </p:spPr>
        <p:txBody>
          <a:bodyPr wrap="square" lIns="0" tIns="0" rIns="0" bIns="0" rtlCol="0"/>
          <a:lstStyle/>
          <a:p>
            <a:endParaRPr/>
          </a:p>
        </p:txBody>
      </p:sp>
      <p:sp>
        <p:nvSpPr>
          <p:cNvPr id="12" name="object 12"/>
          <p:cNvSpPr txBox="1"/>
          <p:nvPr/>
        </p:nvSpPr>
        <p:spPr>
          <a:xfrm>
            <a:off x="5495925" y="3146298"/>
            <a:ext cx="1275080" cy="513080"/>
          </a:xfrm>
          <a:prstGeom prst="rect">
            <a:avLst/>
          </a:prstGeom>
        </p:spPr>
        <p:txBody>
          <a:bodyPr vert="horz" wrap="square" lIns="0" tIns="12065" rIns="0" bIns="0" rtlCol="0">
            <a:spAutoFit/>
          </a:bodyPr>
          <a:lstStyle/>
          <a:p>
            <a:pPr marL="12700">
              <a:spcBef>
                <a:spcPts val="95"/>
              </a:spcBef>
            </a:pPr>
            <a:r>
              <a:rPr sz="1600" spc="-5" dirty="0">
                <a:latin typeface="Arial"/>
                <a:cs typeface="Arial"/>
              </a:rPr>
              <a:t>1 et 2 donc</a:t>
            </a:r>
            <a:r>
              <a:rPr sz="1600" spc="-35" dirty="0">
                <a:latin typeface="Arial"/>
                <a:cs typeface="Arial"/>
              </a:rPr>
              <a:t> </a:t>
            </a:r>
            <a:r>
              <a:rPr sz="1600" spc="-5" dirty="0">
                <a:latin typeface="Arial"/>
                <a:cs typeface="Arial"/>
              </a:rPr>
              <a:t>-&gt;</a:t>
            </a:r>
            <a:endParaRPr sz="1600">
              <a:latin typeface="Arial"/>
              <a:cs typeface="Arial"/>
            </a:endParaRPr>
          </a:p>
          <a:p>
            <a:pPr marL="12700"/>
            <a:r>
              <a:rPr sz="1600" spc="-5" dirty="0">
                <a:latin typeface="Arial"/>
                <a:cs typeface="Arial"/>
              </a:rPr>
              <a:t>rang</a:t>
            </a:r>
            <a:r>
              <a:rPr sz="1600" spc="-15" dirty="0">
                <a:latin typeface="Arial"/>
                <a:cs typeface="Arial"/>
              </a:rPr>
              <a:t> </a:t>
            </a:r>
            <a:r>
              <a:rPr sz="1600" spc="-5" dirty="0">
                <a:latin typeface="Arial"/>
                <a:cs typeface="Arial"/>
              </a:rPr>
              <a:t>3/2=1,5</a:t>
            </a:r>
            <a:endParaRPr sz="1600">
              <a:latin typeface="Arial"/>
              <a:cs typeface="Arial"/>
            </a:endParaRPr>
          </a:p>
        </p:txBody>
      </p:sp>
      <p:sp>
        <p:nvSpPr>
          <p:cNvPr id="13" name="object 13"/>
          <p:cNvSpPr/>
          <p:nvPr/>
        </p:nvSpPr>
        <p:spPr>
          <a:xfrm>
            <a:off x="4871973" y="3559809"/>
            <a:ext cx="668020" cy="364490"/>
          </a:xfrm>
          <a:custGeom>
            <a:avLst/>
            <a:gdLst/>
            <a:ahLst/>
            <a:cxnLst/>
            <a:rect l="l" t="t" r="r" b="b"/>
            <a:pathLst>
              <a:path w="668020" h="364489">
                <a:moveTo>
                  <a:pt x="48895" y="294639"/>
                </a:moveTo>
                <a:lnTo>
                  <a:pt x="0" y="364489"/>
                </a:lnTo>
                <a:lnTo>
                  <a:pt x="85216" y="361695"/>
                </a:lnTo>
                <a:lnTo>
                  <a:pt x="72628" y="338454"/>
                </a:lnTo>
                <a:lnTo>
                  <a:pt x="58165" y="338454"/>
                </a:lnTo>
                <a:lnTo>
                  <a:pt x="53593" y="330072"/>
                </a:lnTo>
                <a:lnTo>
                  <a:pt x="64799" y="324002"/>
                </a:lnTo>
                <a:lnTo>
                  <a:pt x="48895" y="294639"/>
                </a:lnTo>
                <a:close/>
              </a:path>
              <a:path w="668020" h="364489">
                <a:moveTo>
                  <a:pt x="64799" y="324002"/>
                </a:moveTo>
                <a:lnTo>
                  <a:pt x="53593" y="330072"/>
                </a:lnTo>
                <a:lnTo>
                  <a:pt x="58165" y="338454"/>
                </a:lnTo>
                <a:lnTo>
                  <a:pt x="69346" y="332396"/>
                </a:lnTo>
                <a:lnTo>
                  <a:pt x="64799" y="324002"/>
                </a:lnTo>
                <a:close/>
              </a:path>
              <a:path w="668020" h="364489">
                <a:moveTo>
                  <a:pt x="69346" y="332396"/>
                </a:moveTo>
                <a:lnTo>
                  <a:pt x="58165" y="338454"/>
                </a:lnTo>
                <a:lnTo>
                  <a:pt x="72628" y="338454"/>
                </a:lnTo>
                <a:lnTo>
                  <a:pt x="69346" y="332396"/>
                </a:lnTo>
                <a:close/>
              </a:path>
              <a:path w="668020" h="364489">
                <a:moveTo>
                  <a:pt x="662939" y="0"/>
                </a:moveTo>
                <a:lnTo>
                  <a:pt x="64799" y="324002"/>
                </a:lnTo>
                <a:lnTo>
                  <a:pt x="69346" y="332396"/>
                </a:lnTo>
                <a:lnTo>
                  <a:pt x="667512" y="8254"/>
                </a:lnTo>
                <a:lnTo>
                  <a:pt x="662939" y="0"/>
                </a:lnTo>
                <a:close/>
              </a:path>
            </a:pathLst>
          </a:custGeom>
          <a:solidFill>
            <a:srgbClr val="000000"/>
          </a:solidFill>
        </p:spPr>
        <p:txBody>
          <a:bodyPr wrap="square" lIns="0" tIns="0" rIns="0" bIns="0" rtlCol="0"/>
          <a:lstStyle/>
          <a:p>
            <a:endParaRPr/>
          </a:p>
        </p:txBody>
      </p:sp>
      <p:sp>
        <p:nvSpPr>
          <p:cNvPr id="14" name="object 14"/>
          <p:cNvSpPr/>
          <p:nvPr/>
        </p:nvSpPr>
        <p:spPr>
          <a:xfrm>
            <a:off x="8040752" y="2925826"/>
            <a:ext cx="2016125" cy="1079500"/>
          </a:xfrm>
          <a:custGeom>
            <a:avLst/>
            <a:gdLst/>
            <a:ahLst/>
            <a:cxnLst/>
            <a:rect l="l" t="t" r="r" b="b"/>
            <a:pathLst>
              <a:path w="2016125" h="1079500">
                <a:moveTo>
                  <a:pt x="1007999" y="0"/>
                </a:moveTo>
                <a:lnTo>
                  <a:pt x="946587" y="984"/>
                </a:lnTo>
                <a:lnTo>
                  <a:pt x="886150" y="3901"/>
                </a:lnTo>
                <a:lnTo>
                  <a:pt x="826792" y="8692"/>
                </a:lnTo>
                <a:lnTo>
                  <a:pt x="768619" y="15303"/>
                </a:lnTo>
                <a:lnTo>
                  <a:pt x="711736" y="23676"/>
                </a:lnTo>
                <a:lnTo>
                  <a:pt x="656249" y="33756"/>
                </a:lnTo>
                <a:lnTo>
                  <a:pt x="602262" y="45486"/>
                </a:lnTo>
                <a:lnTo>
                  <a:pt x="549882" y="58809"/>
                </a:lnTo>
                <a:lnTo>
                  <a:pt x="499213" y="73669"/>
                </a:lnTo>
                <a:lnTo>
                  <a:pt x="450361" y="90010"/>
                </a:lnTo>
                <a:lnTo>
                  <a:pt x="403432" y="107775"/>
                </a:lnTo>
                <a:lnTo>
                  <a:pt x="358531" y="126909"/>
                </a:lnTo>
                <a:lnTo>
                  <a:pt x="315762" y="147354"/>
                </a:lnTo>
                <a:lnTo>
                  <a:pt x="275233" y="169055"/>
                </a:lnTo>
                <a:lnTo>
                  <a:pt x="237047" y="191954"/>
                </a:lnTo>
                <a:lnTo>
                  <a:pt x="201310" y="215996"/>
                </a:lnTo>
                <a:lnTo>
                  <a:pt x="168128" y="241125"/>
                </a:lnTo>
                <a:lnTo>
                  <a:pt x="137606" y="267283"/>
                </a:lnTo>
                <a:lnTo>
                  <a:pt x="109850" y="294414"/>
                </a:lnTo>
                <a:lnTo>
                  <a:pt x="63055" y="351373"/>
                </a:lnTo>
                <a:lnTo>
                  <a:pt x="28586" y="411549"/>
                </a:lnTo>
                <a:lnTo>
                  <a:pt x="7287" y="474491"/>
                </a:lnTo>
                <a:lnTo>
                  <a:pt x="0" y="539750"/>
                </a:lnTo>
                <a:lnTo>
                  <a:pt x="1839" y="572627"/>
                </a:lnTo>
                <a:lnTo>
                  <a:pt x="16238" y="636763"/>
                </a:lnTo>
                <a:lnTo>
                  <a:pt x="44227" y="698365"/>
                </a:lnTo>
                <a:lnTo>
                  <a:pt x="84964" y="756982"/>
                </a:lnTo>
                <a:lnTo>
                  <a:pt x="137606" y="812160"/>
                </a:lnTo>
                <a:lnTo>
                  <a:pt x="168128" y="838318"/>
                </a:lnTo>
                <a:lnTo>
                  <a:pt x="201310" y="863448"/>
                </a:lnTo>
                <a:lnTo>
                  <a:pt x="237047" y="887493"/>
                </a:lnTo>
                <a:lnTo>
                  <a:pt x="275233" y="910395"/>
                </a:lnTo>
                <a:lnTo>
                  <a:pt x="315762" y="932099"/>
                </a:lnTo>
                <a:lnTo>
                  <a:pt x="358531" y="952548"/>
                </a:lnTo>
                <a:lnTo>
                  <a:pt x="403432" y="971686"/>
                </a:lnTo>
                <a:lnTo>
                  <a:pt x="450361" y="989456"/>
                </a:lnTo>
                <a:lnTo>
                  <a:pt x="499213" y="1005802"/>
                </a:lnTo>
                <a:lnTo>
                  <a:pt x="549882" y="1020667"/>
                </a:lnTo>
                <a:lnTo>
                  <a:pt x="602262" y="1033994"/>
                </a:lnTo>
                <a:lnTo>
                  <a:pt x="656249" y="1045728"/>
                </a:lnTo>
                <a:lnTo>
                  <a:pt x="711736" y="1055812"/>
                </a:lnTo>
                <a:lnTo>
                  <a:pt x="768619" y="1064189"/>
                </a:lnTo>
                <a:lnTo>
                  <a:pt x="826792" y="1070803"/>
                </a:lnTo>
                <a:lnTo>
                  <a:pt x="886150" y="1075597"/>
                </a:lnTo>
                <a:lnTo>
                  <a:pt x="946587" y="1078514"/>
                </a:lnTo>
                <a:lnTo>
                  <a:pt x="1007999" y="1079500"/>
                </a:lnTo>
                <a:lnTo>
                  <a:pt x="1069410" y="1078514"/>
                </a:lnTo>
                <a:lnTo>
                  <a:pt x="1129849" y="1075597"/>
                </a:lnTo>
                <a:lnTo>
                  <a:pt x="1189209" y="1070803"/>
                </a:lnTo>
                <a:lnTo>
                  <a:pt x="1247386" y="1064189"/>
                </a:lnTo>
                <a:lnTo>
                  <a:pt x="1304272" y="1055812"/>
                </a:lnTo>
                <a:lnTo>
                  <a:pt x="1359764" y="1045728"/>
                </a:lnTo>
                <a:lnTo>
                  <a:pt x="1413756" y="1033994"/>
                </a:lnTo>
                <a:lnTo>
                  <a:pt x="1466142" y="1020667"/>
                </a:lnTo>
                <a:lnTo>
                  <a:pt x="1516817" y="1005802"/>
                </a:lnTo>
                <a:lnTo>
                  <a:pt x="1565675" y="989456"/>
                </a:lnTo>
                <a:lnTo>
                  <a:pt x="1612611" y="971686"/>
                </a:lnTo>
                <a:lnTo>
                  <a:pt x="1657519" y="952548"/>
                </a:lnTo>
                <a:lnTo>
                  <a:pt x="1700295" y="932099"/>
                </a:lnTo>
                <a:lnTo>
                  <a:pt x="1740832" y="910395"/>
                </a:lnTo>
                <a:lnTo>
                  <a:pt x="1779024" y="887493"/>
                </a:lnTo>
                <a:lnTo>
                  <a:pt x="1814768" y="863448"/>
                </a:lnTo>
                <a:lnTo>
                  <a:pt x="1847956" y="838318"/>
                </a:lnTo>
                <a:lnTo>
                  <a:pt x="1878485" y="812160"/>
                </a:lnTo>
                <a:lnTo>
                  <a:pt x="1906247" y="785029"/>
                </a:lnTo>
                <a:lnTo>
                  <a:pt x="1953053" y="728075"/>
                </a:lnTo>
                <a:lnTo>
                  <a:pt x="1987530" y="667909"/>
                </a:lnTo>
                <a:lnTo>
                  <a:pt x="2008835" y="604984"/>
                </a:lnTo>
                <a:lnTo>
                  <a:pt x="2016125" y="539750"/>
                </a:lnTo>
                <a:lnTo>
                  <a:pt x="2014285" y="506859"/>
                </a:lnTo>
                <a:lnTo>
                  <a:pt x="1999882" y="442702"/>
                </a:lnTo>
                <a:lnTo>
                  <a:pt x="1971885" y="381087"/>
                </a:lnTo>
                <a:lnTo>
                  <a:pt x="1931138" y="322463"/>
                </a:lnTo>
                <a:lnTo>
                  <a:pt x="1878485" y="267283"/>
                </a:lnTo>
                <a:lnTo>
                  <a:pt x="1847956" y="241125"/>
                </a:lnTo>
                <a:lnTo>
                  <a:pt x="1814768" y="215996"/>
                </a:lnTo>
                <a:lnTo>
                  <a:pt x="1779024" y="191954"/>
                </a:lnTo>
                <a:lnTo>
                  <a:pt x="1740832" y="169055"/>
                </a:lnTo>
                <a:lnTo>
                  <a:pt x="1700295" y="147354"/>
                </a:lnTo>
                <a:lnTo>
                  <a:pt x="1657519" y="126909"/>
                </a:lnTo>
                <a:lnTo>
                  <a:pt x="1612611" y="107775"/>
                </a:lnTo>
                <a:lnTo>
                  <a:pt x="1565675" y="90010"/>
                </a:lnTo>
                <a:lnTo>
                  <a:pt x="1516817" y="73669"/>
                </a:lnTo>
                <a:lnTo>
                  <a:pt x="1466142" y="58809"/>
                </a:lnTo>
                <a:lnTo>
                  <a:pt x="1413756" y="45486"/>
                </a:lnTo>
                <a:lnTo>
                  <a:pt x="1359764" y="33756"/>
                </a:lnTo>
                <a:lnTo>
                  <a:pt x="1304272" y="23676"/>
                </a:lnTo>
                <a:lnTo>
                  <a:pt x="1247386" y="15303"/>
                </a:lnTo>
                <a:lnTo>
                  <a:pt x="1189209" y="8692"/>
                </a:lnTo>
                <a:lnTo>
                  <a:pt x="1129849" y="3901"/>
                </a:lnTo>
                <a:lnTo>
                  <a:pt x="1069410" y="984"/>
                </a:lnTo>
                <a:lnTo>
                  <a:pt x="1007999" y="0"/>
                </a:lnTo>
                <a:close/>
              </a:path>
            </a:pathLst>
          </a:custGeom>
          <a:solidFill>
            <a:srgbClr val="FFFFFF"/>
          </a:solidFill>
        </p:spPr>
        <p:txBody>
          <a:bodyPr wrap="square" lIns="0" tIns="0" rIns="0" bIns="0" rtlCol="0"/>
          <a:lstStyle/>
          <a:p>
            <a:endParaRPr/>
          </a:p>
        </p:txBody>
      </p:sp>
      <p:sp>
        <p:nvSpPr>
          <p:cNvPr id="15" name="object 15"/>
          <p:cNvSpPr/>
          <p:nvPr/>
        </p:nvSpPr>
        <p:spPr>
          <a:xfrm>
            <a:off x="8040752" y="2925826"/>
            <a:ext cx="2016125" cy="1079500"/>
          </a:xfrm>
          <a:custGeom>
            <a:avLst/>
            <a:gdLst/>
            <a:ahLst/>
            <a:cxnLst/>
            <a:rect l="l" t="t" r="r" b="b"/>
            <a:pathLst>
              <a:path w="2016125" h="1079500">
                <a:moveTo>
                  <a:pt x="0" y="539750"/>
                </a:moveTo>
                <a:lnTo>
                  <a:pt x="7287" y="474491"/>
                </a:lnTo>
                <a:lnTo>
                  <a:pt x="28586" y="411549"/>
                </a:lnTo>
                <a:lnTo>
                  <a:pt x="63055" y="351373"/>
                </a:lnTo>
                <a:lnTo>
                  <a:pt x="109850" y="294414"/>
                </a:lnTo>
                <a:lnTo>
                  <a:pt x="137606" y="267283"/>
                </a:lnTo>
                <a:lnTo>
                  <a:pt x="168128" y="241125"/>
                </a:lnTo>
                <a:lnTo>
                  <a:pt x="201310" y="215996"/>
                </a:lnTo>
                <a:lnTo>
                  <a:pt x="237047" y="191954"/>
                </a:lnTo>
                <a:lnTo>
                  <a:pt x="275233" y="169055"/>
                </a:lnTo>
                <a:lnTo>
                  <a:pt x="315762" y="147354"/>
                </a:lnTo>
                <a:lnTo>
                  <a:pt x="358531" y="126909"/>
                </a:lnTo>
                <a:lnTo>
                  <a:pt x="403432" y="107775"/>
                </a:lnTo>
                <a:lnTo>
                  <a:pt x="450361" y="90010"/>
                </a:lnTo>
                <a:lnTo>
                  <a:pt x="499213" y="73669"/>
                </a:lnTo>
                <a:lnTo>
                  <a:pt x="549882" y="58809"/>
                </a:lnTo>
                <a:lnTo>
                  <a:pt x="602262" y="45486"/>
                </a:lnTo>
                <a:lnTo>
                  <a:pt x="656249" y="33756"/>
                </a:lnTo>
                <a:lnTo>
                  <a:pt x="711736" y="23676"/>
                </a:lnTo>
                <a:lnTo>
                  <a:pt x="768619" y="15303"/>
                </a:lnTo>
                <a:lnTo>
                  <a:pt x="826792" y="8692"/>
                </a:lnTo>
                <a:lnTo>
                  <a:pt x="886150" y="3901"/>
                </a:lnTo>
                <a:lnTo>
                  <a:pt x="946587" y="984"/>
                </a:lnTo>
                <a:lnTo>
                  <a:pt x="1007999" y="0"/>
                </a:lnTo>
                <a:lnTo>
                  <a:pt x="1069410" y="984"/>
                </a:lnTo>
                <a:lnTo>
                  <a:pt x="1129849" y="3901"/>
                </a:lnTo>
                <a:lnTo>
                  <a:pt x="1189209" y="8692"/>
                </a:lnTo>
                <a:lnTo>
                  <a:pt x="1247386" y="15303"/>
                </a:lnTo>
                <a:lnTo>
                  <a:pt x="1304272" y="23676"/>
                </a:lnTo>
                <a:lnTo>
                  <a:pt x="1359764" y="33756"/>
                </a:lnTo>
                <a:lnTo>
                  <a:pt x="1413756" y="45486"/>
                </a:lnTo>
                <a:lnTo>
                  <a:pt x="1466142" y="58809"/>
                </a:lnTo>
                <a:lnTo>
                  <a:pt x="1516817" y="73669"/>
                </a:lnTo>
                <a:lnTo>
                  <a:pt x="1565675" y="90010"/>
                </a:lnTo>
                <a:lnTo>
                  <a:pt x="1612611" y="107775"/>
                </a:lnTo>
                <a:lnTo>
                  <a:pt x="1657519" y="126909"/>
                </a:lnTo>
                <a:lnTo>
                  <a:pt x="1700295" y="147354"/>
                </a:lnTo>
                <a:lnTo>
                  <a:pt x="1740832" y="169055"/>
                </a:lnTo>
                <a:lnTo>
                  <a:pt x="1779024" y="191954"/>
                </a:lnTo>
                <a:lnTo>
                  <a:pt x="1814768" y="215996"/>
                </a:lnTo>
                <a:lnTo>
                  <a:pt x="1847956" y="241125"/>
                </a:lnTo>
                <a:lnTo>
                  <a:pt x="1878485" y="267283"/>
                </a:lnTo>
                <a:lnTo>
                  <a:pt x="1906247" y="294414"/>
                </a:lnTo>
                <a:lnTo>
                  <a:pt x="1953053" y="351373"/>
                </a:lnTo>
                <a:lnTo>
                  <a:pt x="1987530" y="411549"/>
                </a:lnTo>
                <a:lnTo>
                  <a:pt x="2008835" y="474491"/>
                </a:lnTo>
                <a:lnTo>
                  <a:pt x="2016125" y="539750"/>
                </a:lnTo>
                <a:lnTo>
                  <a:pt x="2014285" y="572627"/>
                </a:lnTo>
                <a:lnTo>
                  <a:pt x="1999882" y="636763"/>
                </a:lnTo>
                <a:lnTo>
                  <a:pt x="1971885" y="698365"/>
                </a:lnTo>
                <a:lnTo>
                  <a:pt x="1931138" y="756982"/>
                </a:lnTo>
                <a:lnTo>
                  <a:pt x="1878485" y="812160"/>
                </a:lnTo>
                <a:lnTo>
                  <a:pt x="1847956" y="838318"/>
                </a:lnTo>
                <a:lnTo>
                  <a:pt x="1814768" y="863448"/>
                </a:lnTo>
                <a:lnTo>
                  <a:pt x="1779024" y="887493"/>
                </a:lnTo>
                <a:lnTo>
                  <a:pt x="1740832" y="910395"/>
                </a:lnTo>
                <a:lnTo>
                  <a:pt x="1700295" y="932099"/>
                </a:lnTo>
                <a:lnTo>
                  <a:pt x="1657519" y="952548"/>
                </a:lnTo>
                <a:lnTo>
                  <a:pt x="1612611" y="971686"/>
                </a:lnTo>
                <a:lnTo>
                  <a:pt x="1565675" y="989456"/>
                </a:lnTo>
                <a:lnTo>
                  <a:pt x="1516817" y="1005802"/>
                </a:lnTo>
                <a:lnTo>
                  <a:pt x="1466142" y="1020667"/>
                </a:lnTo>
                <a:lnTo>
                  <a:pt x="1413756" y="1033994"/>
                </a:lnTo>
                <a:lnTo>
                  <a:pt x="1359764" y="1045728"/>
                </a:lnTo>
                <a:lnTo>
                  <a:pt x="1304272" y="1055812"/>
                </a:lnTo>
                <a:lnTo>
                  <a:pt x="1247386" y="1064189"/>
                </a:lnTo>
                <a:lnTo>
                  <a:pt x="1189209" y="1070803"/>
                </a:lnTo>
                <a:lnTo>
                  <a:pt x="1129849" y="1075597"/>
                </a:lnTo>
                <a:lnTo>
                  <a:pt x="1069410" y="1078514"/>
                </a:lnTo>
                <a:lnTo>
                  <a:pt x="1007999" y="1079500"/>
                </a:lnTo>
                <a:lnTo>
                  <a:pt x="946587" y="1078514"/>
                </a:lnTo>
                <a:lnTo>
                  <a:pt x="886150" y="1075597"/>
                </a:lnTo>
                <a:lnTo>
                  <a:pt x="826792" y="1070803"/>
                </a:lnTo>
                <a:lnTo>
                  <a:pt x="768619" y="1064189"/>
                </a:lnTo>
                <a:lnTo>
                  <a:pt x="711736" y="1055812"/>
                </a:lnTo>
                <a:lnTo>
                  <a:pt x="656249" y="1045728"/>
                </a:lnTo>
                <a:lnTo>
                  <a:pt x="602262" y="1033994"/>
                </a:lnTo>
                <a:lnTo>
                  <a:pt x="549882" y="1020667"/>
                </a:lnTo>
                <a:lnTo>
                  <a:pt x="499213" y="1005802"/>
                </a:lnTo>
                <a:lnTo>
                  <a:pt x="450361" y="989456"/>
                </a:lnTo>
                <a:lnTo>
                  <a:pt x="403432" y="971686"/>
                </a:lnTo>
                <a:lnTo>
                  <a:pt x="358531" y="952548"/>
                </a:lnTo>
                <a:lnTo>
                  <a:pt x="315762" y="932099"/>
                </a:lnTo>
                <a:lnTo>
                  <a:pt x="275233" y="910395"/>
                </a:lnTo>
                <a:lnTo>
                  <a:pt x="237047" y="887493"/>
                </a:lnTo>
                <a:lnTo>
                  <a:pt x="201310" y="863448"/>
                </a:lnTo>
                <a:lnTo>
                  <a:pt x="168128" y="838318"/>
                </a:lnTo>
                <a:lnTo>
                  <a:pt x="137606" y="812160"/>
                </a:lnTo>
                <a:lnTo>
                  <a:pt x="109850" y="785029"/>
                </a:lnTo>
                <a:lnTo>
                  <a:pt x="63055" y="728075"/>
                </a:lnTo>
                <a:lnTo>
                  <a:pt x="28586" y="667909"/>
                </a:lnTo>
                <a:lnTo>
                  <a:pt x="7287" y="604984"/>
                </a:lnTo>
                <a:lnTo>
                  <a:pt x="0" y="539750"/>
                </a:lnTo>
                <a:close/>
              </a:path>
            </a:pathLst>
          </a:custGeom>
          <a:ln w="9525">
            <a:solidFill>
              <a:srgbClr val="000000"/>
            </a:solidFill>
          </a:ln>
        </p:spPr>
        <p:txBody>
          <a:bodyPr wrap="square" lIns="0" tIns="0" rIns="0" bIns="0" rtlCol="0"/>
          <a:lstStyle/>
          <a:p>
            <a:endParaRPr/>
          </a:p>
        </p:txBody>
      </p:sp>
      <p:sp>
        <p:nvSpPr>
          <p:cNvPr id="16" name="object 16"/>
          <p:cNvSpPr txBox="1"/>
          <p:nvPr/>
        </p:nvSpPr>
        <p:spPr>
          <a:xfrm>
            <a:off x="8336406" y="3097783"/>
            <a:ext cx="1560830" cy="756920"/>
          </a:xfrm>
          <a:prstGeom prst="rect">
            <a:avLst/>
          </a:prstGeom>
        </p:spPr>
        <p:txBody>
          <a:bodyPr vert="horz" wrap="square" lIns="0" tIns="12065" rIns="0" bIns="0" rtlCol="0">
            <a:spAutoFit/>
          </a:bodyPr>
          <a:lstStyle/>
          <a:p>
            <a:pPr marL="12700" marR="5080">
              <a:spcBef>
                <a:spcPts val="95"/>
              </a:spcBef>
            </a:pPr>
            <a:r>
              <a:rPr sz="1600" spc="-5" dirty="0">
                <a:latin typeface="Arial"/>
                <a:cs typeface="Arial"/>
              </a:rPr>
              <a:t>Ex aequo :</a:t>
            </a:r>
            <a:r>
              <a:rPr sz="1600" spc="-45" dirty="0">
                <a:latin typeface="Arial"/>
                <a:cs typeface="Arial"/>
              </a:rPr>
              <a:t> </a:t>
            </a:r>
            <a:r>
              <a:rPr sz="1600" spc="-5" dirty="0">
                <a:latin typeface="Arial"/>
                <a:cs typeface="Arial"/>
              </a:rPr>
              <a:t>rangs  4,5,6,7 donc -&gt;  rang</a:t>
            </a:r>
            <a:r>
              <a:rPr sz="1600" spc="-10" dirty="0">
                <a:latin typeface="Arial"/>
                <a:cs typeface="Arial"/>
              </a:rPr>
              <a:t> </a:t>
            </a:r>
            <a:r>
              <a:rPr sz="1600" spc="-5" dirty="0">
                <a:latin typeface="Arial"/>
                <a:cs typeface="Arial"/>
              </a:rPr>
              <a:t>22/4=5,5</a:t>
            </a:r>
            <a:endParaRPr sz="1600">
              <a:latin typeface="Arial"/>
              <a:cs typeface="Arial"/>
            </a:endParaRPr>
          </a:p>
        </p:txBody>
      </p:sp>
      <p:sp>
        <p:nvSpPr>
          <p:cNvPr id="17" name="object 17"/>
          <p:cNvSpPr/>
          <p:nvPr/>
        </p:nvSpPr>
        <p:spPr>
          <a:xfrm>
            <a:off x="6959600" y="3496056"/>
            <a:ext cx="1083310" cy="436245"/>
          </a:xfrm>
          <a:custGeom>
            <a:avLst/>
            <a:gdLst/>
            <a:ahLst/>
            <a:cxnLst/>
            <a:rect l="l" t="t" r="r" b="b"/>
            <a:pathLst>
              <a:path w="1083309" h="436245">
                <a:moveTo>
                  <a:pt x="57023" y="364998"/>
                </a:moveTo>
                <a:lnTo>
                  <a:pt x="0" y="428244"/>
                </a:lnTo>
                <a:lnTo>
                  <a:pt x="84836" y="435864"/>
                </a:lnTo>
                <a:lnTo>
                  <a:pt x="74468" y="409448"/>
                </a:lnTo>
                <a:lnTo>
                  <a:pt x="60833" y="409448"/>
                </a:lnTo>
                <a:lnTo>
                  <a:pt x="57403" y="400685"/>
                </a:lnTo>
                <a:lnTo>
                  <a:pt x="69212" y="396055"/>
                </a:lnTo>
                <a:lnTo>
                  <a:pt x="57023" y="364998"/>
                </a:lnTo>
                <a:close/>
              </a:path>
              <a:path w="1083309" h="436245">
                <a:moveTo>
                  <a:pt x="69212" y="396055"/>
                </a:moveTo>
                <a:lnTo>
                  <a:pt x="57403" y="400685"/>
                </a:lnTo>
                <a:lnTo>
                  <a:pt x="60833" y="409448"/>
                </a:lnTo>
                <a:lnTo>
                  <a:pt x="72650" y="404814"/>
                </a:lnTo>
                <a:lnTo>
                  <a:pt x="69212" y="396055"/>
                </a:lnTo>
                <a:close/>
              </a:path>
              <a:path w="1083309" h="436245">
                <a:moveTo>
                  <a:pt x="72650" y="404814"/>
                </a:moveTo>
                <a:lnTo>
                  <a:pt x="60833" y="409448"/>
                </a:lnTo>
                <a:lnTo>
                  <a:pt x="74468" y="409448"/>
                </a:lnTo>
                <a:lnTo>
                  <a:pt x="72650" y="404814"/>
                </a:lnTo>
                <a:close/>
              </a:path>
              <a:path w="1083309" h="436245">
                <a:moveTo>
                  <a:pt x="1079373" y="0"/>
                </a:moveTo>
                <a:lnTo>
                  <a:pt x="69212" y="396055"/>
                </a:lnTo>
                <a:lnTo>
                  <a:pt x="72650" y="404814"/>
                </a:lnTo>
                <a:lnTo>
                  <a:pt x="1082802" y="8763"/>
                </a:lnTo>
                <a:lnTo>
                  <a:pt x="1079373" y="0"/>
                </a:lnTo>
                <a:close/>
              </a:path>
            </a:pathLst>
          </a:custGeom>
          <a:solidFill>
            <a:srgbClr val="000000"/>
          </a:solidFill>
        </p:spPr>
        <p:txBody>
          <a:bodyPr wrap="square" lIns="0" tIns="0" rIns="0" bIns="0" rtlCol="0"/>
          <a:lstStyle/>
          <a:p>
            <a:endParaRPr/>
          </a:p>
        </p:txBody>
      </p:sp>
      <p:sp>
        <p:nvSpPr>
          <p:cNvPr id="18" name="object 18"/>
          <p:cNvSpPr txBox="1"/>
          <p:nvPr/>
        </p:nvSpPr>
        <p:spPr>
          <a:xfrm>
            <a:off x="1926743" y="2397899"/>
            <a:ext cx="8271509" cy="773430"/>
          </a:xfrm>
          <a:prstGeom prst="rect">
            <a:avLst/>
          </a:prstGeom>
        </p:spPr>
        <p:txBody>
          <a:bodyPr vert="horz" wrap="square" lIns="0" tIns="134620" rIns="0" bIns="0" rtlCol="0">
            <a:spAutoFit/>
          </a:bodyPr>
          <a:lstStyle/>
          <a:p>
            <a:pPr marL="12700">
              <a:spcBef>
                <a:spcPts val="1060"/>
              </a:spcBef>
            </a:pPr>
            <a:r>
              <a:rPr spc="-25" dirty="0">
                <a:solidFill>
                  <a:srgbClr val="006666"/>
                </a:solidFill>
                <a:latin typeface="Arial"/>
                <a:cs typeface="Arial"/>
              </a:rPr>
              <a:t>Valeurs </a:t>
            </a:r>
            <a:r>
              <a:rPr spc="-5" dirty="0">
                <a:solidFill>
                  <a:srgbClr val="006666"/>
                </a:solidFill>
                <a:latin typeface="Arial"/>
                <a:cs typeface="Arial"/>
              </a:rPr>
              <a:t>de </a:t>
            </a:r>
            <a:r>
              <a:rPr spc="-10" dirty="0">
                <a:solidFill>
                  <a:srgbClr val="006666"/>
                </a:solidFill>
                <a:latin typeface="Arial"/>
                <a:cs typeface="Arial"/>
              </a:rPr>
              <a:t>différences </a:t>
            </a:r>
            <a:r>
              <a:rPr spc="-5" dirty="0">
                <a:solidFill>
                  <a:srgbClr val="006666"/>
                </a:solidFill>
                <a:latin typeface="Arial"/>
                <a:cs typeface="Arial"/>
              </a:rPr>
              <a:t>rangées par ordre croissant </a:t>
            </a:r>
            <a:r>
              <a:rPr dirty="0">
                <a:solidFill>
                  <a:srgbClr val="006666"/>
                </a:solidFill>
                <a:latin typeface="Arial"/>
                <a:cs typeface="Arial"/>
              </a:rPr>
              <a:t>: </a:t>
            </a:r>
            <a:r>
              <a:rPr spc="-10" dirty="0">
                <a:solidFill>
                  <a:srgbClr val="006666"/>
                </a:solidFill>
                <a:latin typeface="Arial"/>
                <a:cs typeface="Arial"/>
              </a:rPr>
              <a:t>ex </a:t>
            </a:r>
            <a:r>
              <a:rPr spc="-5" dirty="0">
                <a:solidFill>
                  <a:srgbClr val="006666"/>
                </a:solidFill>
                <a:latin typeface="Arial"/>
                <a:cs typeface="Arial"/>
              </a:rPr>
              <a:t>aequo, classés</a:t>
            </a:r>
            <a:r>
              <a:rPr spc="254" dirty="0">
                <a:solidFill>
                  <a:srgbClr val="006666"/>
                </a:solidFill>
                <a:latin typeface="Arial"/>
                <a:cs typeface="Arial"/>
              </a:rPr>
              <a:t> </a:t>
            </a:r>
            <a:r>
              <a:rPr spc="-5" dirty="0">
                <a:solidFill>
                  <a:srgbClr val="006666"/>
                </a:solidFill>
                <a:latin typeface="Arial"/>
                <a:cs typeface="Arial"/>
              </a:rPr>
              <a:t>ensemble</a:t>
            </a:r>
            <a:r>
              <a:rPr spc="-5" dirty="0">
                <a:solidFill>
                  <a:srgbClr val="99CCCC"/>
                </a:solidFill>
                <a:latin typeface="Arial"/>
                <a:cs typeface="Arial"/>
              </a:rPr>
              <a:t>.</a:t>
            </a:r>
            <a:endParaRPr>
              <a:latin typeface="Arial"/>
              <a:cs typeface="Arial"/>
            </a:endParaRPr>
          </a:p>
          <a:p>
            <a:pPr marL="427355" algn="ctr">
              <a:spcBef>
                <a:spcPts val="844"/>
              </a:spcBef>
            </a:pPr>
            <a:r>
              <a:rPr sz="1600" spc="-5" dirty="0">
                <a:latin typeface="Arial"/>
                <a:cs typeface="Arial"/>
              </a:rPr>
              <a:t>Ex aequo :</a:t>
            </a:r>
            <a:r>
              <a:rPr sz="1600" spc="15" dirty="0">
                <a:latin typeface="Arial"/>
                <a:cs typeface="Arial"/>
              </a:rPr>
              <a:t> </a:t>
            </a:r>
            <a:r>
              <a:rPr sz="1600" spc="-5" dirty="0">
                <a:latin typeface="Arial"/>
                <a:cs typeface="Arial"/>
              </a:rPr>
              <a:t>rangs</a:t>
            </a:r>
            <a:endParaRPr sz="1600">
              <a:latin typeface="Arial"/>
              <a:cs typeface="Arial"/>
            </a:endParaRPr>
          </a:p>
        </p:txBody>
      </p:sp>
      <p:sp>
        <p:nvSpPr>
          <p:cNvPr id="20" name="object 20"/>
          <p:cNvSpPr txBox="1"/>
          <p:nvPr/>
        </p:nvSpPr>
        <p:spPr>
          <a:xfrm>
            <a:off x="2448864" y="3950462"/>
            <a:ext cx="1395730" cy="1847301"/>
          </a:xfrm>
          <a:prstGeom prst="rect">
            <a:avLst/>
          </a:prstGeom>
        </p:spPr>
        <p:txBody>
          <a:bodyPr vert="horz" wrap="square" lIns="0" tIns="97155" rIns="0" bIns="0" rtlCol="0">
            <a:spAutoFit/>
          </a:bodyPr>
          <a:lstStyle/>
          <a:p>
            <a:pPr marL="210820" algn="ctr">
              <a:spcBef>
                <a:spcPts val="765"/>
              </a:spcBef>
            </a:pPr>
            <a:r>
              <a:rPr spc="-10" dirty="0">
                <a:latin typeface="Arial"/>
                <a:cs typeface="Arial"/>
              </a:rPr>
              <a:t>Différences</a:t>
            </a:r>
            <a:endParaRPr>
              <a:latin typeface="Arial"/>
              <a:cs typeface="Arial"/>
            </a:endParaRPr>
          </a:p>
          <a:p>
            <a:pPr marL="723900">
              <a:spcBef>
                <a:spcPts val="660"/>
              </a:spcBef>
            </a:pPr>
            <a:r>
              <a:rPr spc="-5" dirty="0">
                <a:latin typeface="Arial"/>
                <a:cs typeface="Arial"/>
              </a:rPr>
              <a:t>R</a:t>
            </a:r>
            <a:r>
              <a:rPr spc="-15" dirty="0">
                <a:latin typeface="Arial"/>
                <a:cs typeface="Arial"/>
              </a:rPr>
              <a:t>a</a:t>
            </a:r>
            <a:r>
              <a:rPr spc="-5" dirty="0">
                <a:latin typeface="Arial"/>
                <a:cs typeface="Arial"/>
              </a:rPr>
              <a:t>n</a:t>
            </a:r>
            <a:r>
              <a:rPr spc="-15" dirty="0">
                <a:latin typeface="Arial"/>
                <a:cs typeface="Arial"/>
              </a:rPr>
              <a:t>g</a:t>
            </a:r>
            <a:r>
              <a:rPr dirty="0">
                <a:latin typeface="Arial"/>
                <a:cs typeface="Arial"/>
              </a:rPr>
              <a:t>s</a:t>
            </a:r>
            <a:endParaRPr>
              <a:latin typeface="Arial"/>
              <a:cs typeface="Arial"/>
            </a:endParaRPr>
          </a:p>
          <a:p>
            <a:pPr>
              <a:lnSpc>
                <a:spcPct val="100000"/>
              </a:lnSpc>
            </a:pPr>
            <a:endParaRPr sz="2000">
              <a:latin typeface="Times New Roman"/>
              <a:cs typeface="Times New Roman"/>
            </a:endParaRPr>
          </a:p>
          <a:p>
            <a:pPr marL="12700">
              <a:spcBef>
                <a:spcPts val="1205"/>
              </a:spcBef>
            </a:pPr>
            <a:r>
              <a:rPr spc="-10" dirty="0">
                <a:latin typeface="Arial"/>
                <a:cs typeface="Arial"/>
              </a:rPr>
              <a:t>Différences</a:t>
            </a:r>
            <a:endParaRPr>
              <a:latin typeface="Arial"/>
              <a:cs typeface="Arial"/>
            </a:endParaRPr>
          </a:p>
          <a:p>
            <a:pPr marL="280035" algn="ctr">
              <a:spcBef>
                <a:spcPts val="665"/>
              </a:spcBef>
            </a:pPr>
            <a:r>
              <a:rPr spc="-5" dirty="0">
                <a:latin typeface="Arial"/>
                <a:cs typeface="Arial"/>
              </a:rPr>
              <a:t>Rangs</a:t>
            </a:r>
            <a:endParaRPr>
              <a:latin typeface="Arial"/>
              <a:cs typeface="Arial"/>
            </a:endParaRPr>
          </a:p>
        </p:txBody>
      </p:sp>
      <p:sp>
        <p:nvSpPr>
          <p:cNvPr id="21" name="object 21"/>
          <p:cNvSpPr/>
          <p:nvPr/>
        </p:nvSpPr>
        <p:spPr>
          <a:xfrm>
            <a:off x="2279650" y="3005074"/>
            <a:ext cx="1206500" cy="847725"/>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8"/>
            <a:ext cx="309245" cy="321242"/>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2</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1998066" y="2598781"/>
            <a:ext cx="7505065" cy="1671955"/>
          </a:xfrm>
          <a:prstGeom prst="rect">
            <a:avLst/>
          </a:prstGeom>
        </p:spPr>
        <p:txBody>
          <a:bodyPr vert="horz" wrap="square" lIns="0" tIns="149225" rIns="0" bIns="0" rtlCol="0">
            <a:spAutoFit/>
          </a:bodyPr>
          <a:lstStyle/>
          <a:p>
            <a:pPr marL="12700">
              <a:spcBef>
                <a:spcPts val="1175"/>
              </a:spcBef>
            </a:pPr>
            <a:r>
              <a:rPr spc="-5" dirty="0">
                <a:solidFill>
                  <a:srgbClr val="006666"/>
                </a:solidFill>
                <a:latin typeface="Arial"/>
                <a:cs typeface="Arial"/>
              </a:rPr>
              <a:t>Calcul des paramètres</a:t>
            </a:r>
            <a:r>
              <a:rPr spc="35" dirty="0">
                <a:solidFill>
                  <a:srgbClr val="006666"/>
                </a:solidFill>
                <a:latin typeface="Arial"/>
                <a:cs typeface="Arial"/>
              </a:rPr>
              <a:t> </a:t>
            </a:r>
            <a:r>
              <a:rPr spc="-5" dirty="0">
                <a:solidFill>
                  <a:srgbClr val="006666"/>
                </a:solidFill>
                <a:latin typeface="Arial"/>
                <a:cs typeface="Arial"/>
              </a:rPr>
              <a:t>U</a:t>
            </a:r>
            <a:endParaRPr dirty="0">
              <a:latin typeface="Arial"/>
              <a:cs typeface="Arial"/>
            </a:endParaRPr>
          </a:p>
          <a:p>
            <a:pPr marL="12700">
              <a:spcBef>
                <a:spcPts val="1085"/>
              </a:spcBef>
            </a:pPr>
            <a:r>
              <a:rPr i="1" spc="-5" dirty="0">
                <a:solidFill>
                  <a:srgbClr val="006666"/>
                </a:solidFill>
                <a:latin typeface="Arial"/>
                <a:cs typeface="Arial"/>
              </a:rPr>
              <a:t>Soit </a:t>
            </a:r>
            <a:r>
              <a:rPr i="1" dirty="0">
                <a:solidFill>
                  <a:srgbClr val="006666"/>
                </a:solidFill>
                <a:latin typeface="Arial"/>
                <a:cs typeface="Arial"/>
              </a:rPr>
              <a:t>U</a:t>
            </a:r>
            <a:r>
              <a:rPr i="1" baseline="-20833" dirty="0">
                <a:solidFill>
                  <a:srgbClr val="006666"/>
                </a:solidFill>
                <a:latin typeface="Arial"/>
                <a:cs typeface="Arial"/>
              </a:rPr>
              <a:t>1</a:t>
            </a:r>
            <a:r>
              <a:rPr i="1" dirty="0">
                <a:solidFill>
                  <a:srgbClr val="006666"/>
                </a:solidFill>
                <a:latin typeface="Arial"/>
                <a:cs typeface="Arial"/>
              </a:rPr>
              <a:t>: </a:t>
            </a:r>
            <a:r>
              <a:rPr i="1" spc="-10" dirty="0">
                <a:solidFill>
                  <a:srgbClr val="006666"/>
                </a:solidFill>
                <a:latin typeface="Arial"/>
                <a:cs typeface="Arial"/>
              </a:rPr>
              <a:t>pour chaque témoin, cumul des </a:t>
            </a:r>
            <a:r>
              <a:rPr i="1" spc="-5" dirty="0">
                <a:solidFill>
                  <a:srgbClr val="FF0000"/>
                </a:solidFill>
                <a:latin typeface="Arial"/>
                <a:cs typeface="Arial"/>
              </a:rPr>
              <a:t>traités </a:t>
            </a:r>
            <a:r>
              <a:rPr i="1" spc="-5" dirty="0">
                <a:solidFill>
                  <a:srgbClr val="006666"/>
                </a:solidFill>
                <a:latin typeface="Arial"/>
                <a:cs typeface="Arial"/>
              </a:rPr>
              <a:t>classés</a:t>
            </a:r>
            <a:r>
              <a:rPr i="1" spc="75" dirty="0">
                <a:solidFill>
                  <a:srgbClr val="006666"/>
                </a:solidFill>
                <a:latin typeface="Arial"/>
                <a:cs typeface="Arial"/>
              </a:rPr>
              <a:t> </a:t>
            </a:r>
            <a:r>
              <a:rPr i="1" spc="-45" dirty="0">
                <a:solidFill>
                  <a:srgbClr val="006666"/>
                </a:solidFill>
                <a:latin typeface="Arial"/>
                <a:cs typeface="Arial"/>
              </a:rPr>
              <a:t>AVANT</a:t>
            </a:r>
            <a:endParaRPr dirty="0">
              <a:latin typeface="Arial"/>
              <a:cs typeface="Arial"/>
            </a:endParaRPr>
          </a:p>
          <a:p>
            <a:pPr marL="774700">
              <a:spcBef>
                <a:spcPts val="1080"/>
              </a:spcBef>
              <a:tabLst>
                <a:tab pos="2868930" algn="l"/>
              </a:tabLst>
            </a:pPr>
            <a:r>
              <a:rPr b="1" spc="-5" dirty="0">
                <a:solidFill>
                  <a:srgbClr val="006666"/>
                </a:solidFill>
                <a:latin typeface="Arial"/>
                <a:cs typeface="Arial"/>
              </a:rPr>
              <a:t>U</a:t>
            </a:r>
            <a:r>
              <a:rPr b="1" spc="-7" baseline="-20833" dirty="0">
                <a:solidFill>
                  <a:srgbClr val="006666"/>
                </a:solidFill>
                <a:latin typeface="Arial"/>
                <a:cs typeface="Arial"/>
              </a:rPr>
              <a:t>1</a:t>
            </a:r>
            <a:r>
              <a:rPr spc="-5" dirty="0">
                <a:solidFill>
                  <a:srgbClr val="006666"/>
                </a:solidFill>
                <a:latin typeface="Arial"/>
                <a:cs typeface="Arial"/>
              </a:rPr>
              <a:t>=</a:t>
            </a:r>
            <a:r>
              <a:rPr dirty="0">
                <a:solidFill>
                  <a:srgbClr val="006666"/>
                </a:solidFill>
                <a:latin typeface="Arial"/>
                <a:cs typeface="Arial"/>
              </a:rPr>
              <a:t> </a:t>
            </a:r>
            <a:r>
              <a:rPr lang="fr-FR" b="1" spc="-5" dirty="0">
                <a:solidFill>
                  <a:srgbClr val="006666"/>
                </a:solidFill>
                <a:latin typeface="Arial"/>
                <a:cs typeface="Arial"/>
              </a:rPr>
              <a:t>9</a:t>
            </a:r>
            <a:r>
              <a:rPr b="1" spc="-5" dirty="0">
                <a:solidFill>
                  <a:srgbClr val="006666"/>
                </a:solidFill>
                <a:latin typeface="Arial"/>
                <a:cs typeface="Arial"/>
              </a:rPr>
              <a:t>	U2 </a:t>
            </a:r>
            <a:r>
              <a:rPr dirty="0">
                <a:solidFill>
                  <a:srgbClr val="006666"/>
                </a:solidFill>
                <a:latin typeface="Arial"/>
                <a:cs typeface="Arial"/>
              </a:rPr>
              <a:t>= </a:t>
            </a:r>
            <a:r>
              <a:rPr spc="-5" dirty="0">
                <a:solidFill>
                  <a:srgbClr val="006666"/>
                </a:solidFill>
                <a:latin typeface="Arial"/>
                <a:cs typeface="Arial"/>
              </a:rPr>
              <a:t>100-</a:t>
            </a:r>
            <a:r>
              <a:rPr lang="fr-FR" spc="-5" dirty="0">
                <a:solidFill>
                  <a:srgbClr val="006666"/>
                </a:solidFill>
                <a:latin typeface="Arial"/>
                <a:cs typeface="Arial"/>
              </a:rPr>
              <a:t>9</a:t>
            </a:r>
            <a:r>
              <a:rPr spc="-5" dirty="0">
                <a:solidFill>
                  <a:srgbClr val="006666"/>
                </a:solidFill>
                <a:latin typeface="Arial"/>
                <a:cs typeface="Arial"/>
              </a:rPr>
              <a:t> </a:t>
            </a:r>
            <a:r>
              <a:rPr dirty="0">
                <a:solidFill>
                  <a:srgbClr val="006666"/>
                </a:solidFill>
                <a:latin typeface="Arial"/>
                <a:cs typeface="Arial"/>
              </a:rPr>
              <a:t>= </a:t>
            </a:r>
            <a:r>
              <a:rPr lang="fr-FR" b="1" spc="-5" dirty="0">
                <a:solidFill>
                  <a:srgbClr val="006666"/>
                </a:solidFill>
                <a:latin typeface="Arial"/>
                <a:cs typeface="Arial"/>
              </a:rPr>
              <a:t>91</a:t>
            </a:r>
            <a:r>
              <a:rPr b="1" spc="-5" dirty="0">
                <a:solidFill>
                  <a:srgbClr val="006666"/>
                </a:solidFill>
                <a:latin typeface="Arial"/>
                <a:cs typeface="Arial"/>
              </a:rPr>
              <a:t> </a:t>
            </a:r>
            <a:r>
              <a:rPr spc="-5" dirty="0">
                <a:solidFill>
                  <a:srgbClr val="006666"/>
                </a:solidFill>
                <a:latin typeface="Arial"/>
                <a:cs typeface="Arial"/>
              </a:rPr>
              <a:t>car </a:t>
            </a:r>
            <a:r>
              <a:rPr spc="-10" dirty="0">
                <a:solidFill>
                  <a:srgbClr val="006666"/>
                </a:solidFill>
                <a:latin typeface="Arial"/>
                <a:cs typeface="Arial"/>
              </a:rPr>
              <a:t>on </a:t>
            </a:r>
            <a:r>
              <a:rPr spc="-5" dirty="0">
                <a:solidFill>
                  <a:srgbClr val="006666"/>
                </a:solidFill>
                <a:latin typeface="Arial"/>
                <a:cs typeface="Arial"/>
              </a:rPr>
              <a:t>calcule n</a:t>
            </a:r>
            <a:r>
              <a:rPr spc="-7" baseline="-20833" dirty="0">
                <a:solidFill>
                  <a:srgbClr val="006666"/>
                </a:solidFill>
                <a:latin typeface="Arial"/>
                <a:cs typeface="Arial"/>
              </a:rPr>
              <a:t>1</a:t>
            </a:r>
            <a:r>
              <a:rPr spc="-5" dirty="0">
                <a:solidFill>
                  <a:srgbClr val="006666"/>
                </a:solidFill>
                <a:latin typeface="Arial"/>
                <a:cs typeface="Arial"/>
              </a:rPr>
              <a:t>x n</a:t>
            </a:r>
            <a:r>
              <a:rPr spc="-7" baseline="-20833" dirty="0">
                <a:solidFill>
                  <a:srgbClr val="006666"/>
                </a:solidFill>
                <a:latin typeface="Arial"/>
                <a:cs typeface="Arial"/>
              </a:rPr>
              <a:t>2 </a:t>
            </a:r>
            <a:r>
              <a:rPr dirty="0">
                <a:solidFill>
                  <a:srgbClr val="006666"/>
                </a:solidFill>
                <a:latin typeface="Arial"/>
                <a:cs typeface="Arial"/>
              </a:rPr>
              <a:t>=</a:t>
            </a:r>
            <a:r>
              <a:rPr spc="-110" dirty="0">
                <a:solidFill>
                  <a:srgbClr val="006666"/>
                </a:solidFill>
                <a:latin typeface="Arial"/>
                <a:cs typeface="Arial"/>
              </a:rPr>
              <a:t> </a:t>
            </a:r>
            <a:r>
              <a:rPr spc="-5" dirty="0">
                <a:solidFill>
                  <a:srgbClr val="006666"/>
                </a:solidFill>
                <a:latin typeface="Arial"/>
                <a:cs typeface="Arial"/>
              </a:rPr>
              <a:t>100.</a:t>
            </a:r>
            <a:endParaRPr dirty="0">
              <a:latin typeface="Arial"/>
              <a:cs typeface="Arial"/>
            </a:endParaRPr>
          </a:p>
          <a:p>
            <a:pPr marL="12700">
              <a:spcBef>
                <a:spcPts val="1080"/>
              </a:spcBef>
            </a:pPr>
            <a:r>
              <a:rPr dirty="0">
                <a:solidFill>
                  <a:srgbClr val="006666"/>
                </a:solidFill>
                <a:latin typeface="Arial"/>
                <a:cs typeface="Arial"/>
              </a:rPr>
              <a:t>On </a:t>
            </a:r>
            <a:r>
              <a:rPr spc="-5" dirty="0">
                <a:solidFill>
                  <a:srgbClr val="006666"/>
                </a:solidFill>
                <a:latin typeface="Arial"/>
                <a:cs typeface="Arial"/>
              </a:rPr>
              <a:t>compare donc </a:t>
            </a:r>
            <a:r>
              <a:rPr b="1" spc="-5" dirty="0">
                <a:solidFill>
                  <a:srgbClr val="006666"/>
                </a:solidFill>
                <a:latin typeface="Arial"/>
                <a:cs typeface="Arial"/>
              </a:rPr>
              <a:t>U=</a:t>
            </a:r>
            <a:r>
              <a:rPr lang="fr-FR" b="1" spc="-5" dirty="0">
                <a:solidFill>
                  <a:srgbClr val="006666"/>
                </a:solidFill>
                <a:latin typeface="Arial"/>
                <a:cs typeface="Arial"/>
              </a:rPr>
              <a:t>9</a:t>
            </a:r>
            <a:r>
              <a:rPr b="1" spc="-5" dirty="0">
                <a:solidFill>
                  <a:srgbClr val="006666"/>
                </a:solidFill>
                <a:latin typeface="Arial"/>
                <a:cs typeface="Arial"/>
              </a:rPr>
              <a:t> </a:t>
            </a:r>
            <a:r>
              <a:rPr spc="-5" dirty="0">
                <a:solidFill>
                  <a:srgbClr val="006666"/>
                </a:solidFill>
                <a:latin typeface="Arial"/>
                <a:cs typeface="Arial"/>
              </a:rPr>
              <a:t>(le plus petit des 2) avec la table</a:t>
            </a:r>
            <a:r>
              <a:rPr spc="80" dirty="0">
                <a:solidFill>
                  <a:srgbClr val="006666"/>
                </a:solidFill>
                <a:latin typeface="Arial"/>
                <a:cs typeface="Arial"/>
              </a:rPr>
              <a:t> </a:t>
            </a:r>
            <a:r>
              <a:rPr spc="-5" dirty="0">
                <a:solidFill>
                  <a:srgbClr val="006666"/>
                </a:solidFill>
                <a:latin typeface="Arial"/>
                <a:cs typeface="Arial"/>
              </a:rPr>
              <a:t>théorique</a:t>
            </a:r>
            <a:endParaRPr dirty="0">
              <a:latin typeface="Arial"/>
              <a:cs typeface="Arial"/>
            </a:endParaRPr>
          </a:p>
        </p:txBody>
      </p:sp>
      <p:sp>
        <p:nvSpPr>
          <p:cNvPr id="5" name="object 5"/>
          <p:cNvSpPr txBox="1"/>
          <p:nvPr/>
        </p:nvSpPr>
        <p:spPr>
          <a:xfrm>
            <a:off x="6439915" y="4381880"/>
            <a:ext cx="3155950" cy="299720"/>
          </a:xfrm>
          <a:prstGeom prst="rect">
            <a:avLst/>
          </a:prstGeom>
        </p:spPr>
        <p:txBody>
          <a:bodyPr vert="horz" wrap="square" lIns="0" tIns="12700" rIns="0" bIns="0" rtlCol="0">
            <a:spAutoFit/>
          </a:bodyPr>
          <a:lstStyle/>
          <a:p>
            <a:pPr marL="12700">
              <a:spcBef>
                <a:spcPts val="100"/>
              </a:spcBef>
              <a:tabLst>
                <a:tab pos="469265" algn="l"/>
              </a:tabLst>
            </a:pPr>
            <a:r>
              <a:rPr b="1" dirty="0">
                <a:solidFill>
                  <a:srgbClr val="006666"/>
                </a:solidFill>
                <a:latin typeface="Arial"/>
                <a:cs typeface="Arial"/>
              </a:rPr>
              <a:t>:	</a:t>
            </a:r>
            <a:r>
              <a:rPr b="1" spc="-5" dirty="0">
                <a:solidFill>
                  <a:srgbClr val="006666"/>
                </a:solidFill>
                <a:latin typeface="Arial"/>
                <a:cs typeface="Arial"/>
              </a:rPr>
              <a:t>U calculé </a:t>
            </a:r>
            <a:r>
              <a:rPr b="1" dirty="0">
                <a:solidFill>
                  <a:srgbClr val="006666"/>
                </a:solidFill>
                <a:latin typeface="Arial"/>
                <a:cs typeface="Arial"/>
              </a:rPr>
              <a:t>&lt; </a:t>
            </a:r>
            <a:r>
              <a:rPr b="1" spc="-5" dirty="0">
                <a:solidFill>
                  <a:srgbClr val="006666"/>
                </a:solidFill>
                <a:latin typeface="Arial"/>
                <a:cs typeface="Arial"/>
              </a:rPr>
              <a:t>U </a:t>
            </a:r>
            <a:r>
              <a:rPr b="1" dirty="0">
                <a:solidFill>
                  <a:srgbClr val="006666"/>
                </a:solidFill>
                <a:latin typeface="Arial"/>
                <a:cs typeface="Arial"/>
              </a:rPr>
              <a:t>théorique</a:t>
            </a:r>
            <a:r>
              <a:rPr b="1" spc="-50" dirty="0">
                <a:solidFill>
                  <a:srgbClr val="006666"/>
                </a:solidFill>
                <a:latin typeface="Arial"/>
                <a:cs typeface="Arial"/>
              </a:rPr>
              <a:t> </a:t>
            </a:r>
            <a:r>
              <a:rPr b="1" dirty="0">
                <a:solidFill>
                  <a:srgbClr val="006666"/>
                </a:solidFill>
                <a:latin typeface="Arial"/>
                <a:cs typeface="Arial"/>
              </a:rPr>
              <a:t>:</a:t>
            </a:r>
            <a:endParaRPr>
              <a:latin typeface="Arial"/>
              <a:cs typeface="Arial"/>
            </a:endParaRPr>
          </a:p>
        </p:txBody>
      </p:sp>
      <p:sp>
        <p:nvSpPr>
          <p:cNvPr id="6" name="object 6"/>
          <p:cNvSpPr txBox="1"/>
          <p:nvPr/>
        </p:nvSpPr>
        <p:spPr>
          <a:xfrm>
            <a:off x="1998065" y="4244339"/>
            <a:ext cx="8268334" cy="1535430"/>
          </a:xfrm>
          <a:prstGeom prst="rect">
            <a:avLst/>
          </a:prstGeom>
        </p:spPr>
        <p:txBody>
          <a:bodyPr vert="horz" wrap="square" lIns="0" tIns="12700" rIns="0" bIns="0" rtlCol="0">
            <a:spAutoFit/>
          </a:bodyPr>
          <a:lstStyle/>
          <a:p>
            <a:pPr marL="12700" marR="4188460">
              <a:lnSpc>
                <a:spcPct val="150100"/>
              </a:lnSpc>
              <a:spcBef>
                <a:spcPts val="100"/>
              </a:spcBef>
            </a:pPr>
            <a:r>
              <a:rPr spc="-5" dirty="0">
                <a:solidFill>
                  <a:srgbClr val="006666"/>
                </a:solidFill>
                <a:latin typeface="Arial"/>
                <a:cs typeface="Arial"/>
              </a:rPr>
              <a:t>(</a:t>
            </a:r>
            <a:r>
              <a:rPr i="1" spc="-5" dirty="0">
                <a:solidFill>
                  <a:srgbClr val="006666"/>
                </a:solidFill>
                <a:latin typeface="Symbol"/>
                <a:cs typeface="Symbol"/>
              </a:rPr>
              <a:t></a:t>
            </a:r>
            <a:r>
              <a:rPr spc="-5" dirty="0">
                <a:solidFill>
                  <a:srgbClr val="006666"/>
                </a:solidFill>
                <a:latin typeface="Arial"/>
                <a:cs typeface="Arial"/>
              </a:rPr>
              <a:t>=5%, n</a:t>
            </a:r>
            <a:r>
              <a:rPr spc="-7" baseline="-20833" dirty="0">
                <a:solidFill>
                  <a:srgbClr val="006666"/>
                </a:solidFill>
                <a:latin typeface="Arial"/>
                <a:cs typeface="Arial"/>
              </a:rPr>
              <a:t>1</a:t>
            </a:r>
            <a:r>
              <a:rPr spc="-5" dirty="0">
                <a:solidFill>
                  <a:srgbClr val="006666"/>
                </a:solidFill>
                <a:latin typeface="Arial"/>
                <a:cs typeface="Arial"/>
              </a:rPr>
              <a:t>=10, n</a:t>
            </a:r>
            <a:r>
              <a:rPr spc="-7" baseline="-20833" dirty="0">
                <a:solidFill>
                  <a:srgbClr val="006666"/>
                </a:solidFill>
                <a:latin typeface="Arial"/>
                <a:cs typeface="Arial"/>
              </a:rPr>
              <a:t>2</a:t>
            </a:r>
            <a:r>
              <a:rPr spc="-5" dirty="0">
                <a:solidFill>
                  <a:srgbClr val="006666"/>
                </a:solidFill>
                <a:latin typeface="Arial"/>
                <a:cs typeface="Arial"/>
              </a:rPr>
              <a:t>=10) </a:t>
            </a:r>
            <a:r>
              <a:rPr b="1" spc="-5" dirty="0">
                <a:solidFill>
                  <a:srgbClr val="006666"/>
                </a:solidFill>
                <a:latin typeface="Arial"/>
                <a:cs typeface="Arial"/>
              </a:rPr>
              <a:t>U </a:t>
            </a:r>
            <a:r>
              <a:rPr b="1" dirty="0">
                <a:solidFill>
                  <a:srgbClr val="006666"/>
                </a:solidFill>
                <a:latin typeface="Arial"/>
                <a:cs typeface="Arial"/>
              </a:rPr>
              <a:t>théorique = </a:t>
            </a:r>
            <a:r>
              <a:rPr b="1" spc="-10" dirty="0">
                <a:solidFill>
                  <a:srgbClr val="006666"/>
                </a:solidFill>
                <a:latin typeface="Arial"/>
                <a:cs typeface="Arial"/>
              </a:rPr>
              <a:t>23  </a:t>
            </a:r>
            <a:r>
              <a:rPr b="1" spc="-5" dirty="0">
                <a:solidFill>
                  <a:srgbClr val="006666"/>
                </a:solidFill>
                <a:latin typeface="Arial"/>
                <a:cs typeface="Arial"/>
              </a:rPr>
              <a:t>Peu </a:t>
            </a:r>
            <a:r>
              <a:rPr b="1" dirty="0">
                <a:solidFill>
                  <a:srgbClr val="006666"/>
                </a:solidFill>
                <a:latin typeface="Arial"/>
                <a:cs typeface="Arial"/>
              </a:rPr>
              <a:t>d’imbrication</a:t>
            </a:r>
            <a:r>
              <a:rPr b="1" spc="-15" dirty="0">
                <a:solidFill>
                  <a:srgbClr val="006666"/>
                </a:solidFill>
                <a:latin typeface="Arial"/>
                <a:cs typeface="Arial"/>
              </a:rPr>
              <a:t> </a:t>
            </a:r>
            <a:r>
              <a:rPr b="1" dirty="0">
                <a:solidFill>
                  <a:srgbClr val="006666"/>
                </a:solidFill>
                <a:latin typeface="Arial"/>
                <a:cs typeface="Arial"/>
              </a:rPr>
              <a:t>:</a:t>
            </a:r>
            <a:endParaRPr>
              <a:latin typeface="Arial"/>
              <a:cs typeface="Arial"/>
            </a:endParaRPr>
          </a:p>
          <a:p>
            <a:pPr marL="12700" marR="5080">
              <a:spcBef>
                <a:spcPts val="1080"/>
              </a:spcBef>
            </a:pPr>
            <a:r>
              <a:rPr b="1" spc="-5" dirty="0">
                <a:solidFill>
                  <a:srgbClr val="006666"/>
                </a:solidFill>
                <a:latin typeface="Arial"/>
                <a:cs typeface="Arial"/>
              </a:rPr>
              <a:t>Rejet de H0 </a:t>
            </a:r>
            <a:r>
              <a:rPr b="1" dirty="0">
                <a:solidFill>
                  <a:srgbClr val="006666"/>
                </a:solidFill>
                <a:latin typeface="Arial"/>
                <a:cs typeface="Arial"/>
              </a:rPr>
              <a:t>: </a:t>
            </a:r>
            <a:r>
              <a:rPr b="1" spc="-5" dirty="0">
                <a:solidFill>
                  <a:srgbClr val="006666"/>
                </a:solidFill>
                <a:latin typeface="Arial"/>
                <a:cs typeface="Arial"/>
              </a:rPr>
              <a:t>les différences </a:t>
            </a:r>
            <a:r>
              <a:rPr b="1" dirty="0">
                <a:solidFill>
                  <a:srgbClr val="006666"/>
                </a:solidFill>
                <a:latin typeface="Arial"/>
                <a:cs typeface="Arial"/>
              </a:rPr>
              <a:t>sont </a:t>
            </a:r>
            <a:r>
              <a:rPr b="1" spc="-5" dirty="0">
                <a:solidFill>
                  <a:srgbClr val="006666"/>
                </a:solidFill>
                <a:latin typeface="Arial"/>
                <a:cs typeface="Arial"/>
              </a:rPr>
              <a:t>significativement </a:t>
            </a:r>
            <a:r>
              <a:rPr b="1" dirty="0">
                <a:solidFill>
                  <a:srgbClr val="006666"/>
                </a:solidFill>
                <a:latin typeface="Arial"/>
                <a:cs typeface="Arial"/>
              </a:rPr>
              <a:t>plus </a:t>
            </a:r>
            <a:r>
              <a:rPr b="1" spc="-5" dirty="0">
                <a:solidFill>
                  <a:srgbClr val="006666"/>
                </a:solidFill>
                <a:latin typeface="Arial"/>
                <a:cs typeface="Arial"/>
              </a:rPr>
              <a:t>importantes </a:t>
            </a:r>
            <a:r>
              <a:rPr b="1" dirty="0">
                <a:solidFill>
                  <a:srgbClr val="006666"/>
                </a:solidFill>
                <a:latin typeface="Arial"/>
                <a:cs typeface="Arial"/>
              </a:rPr>
              <a:t>pour  </a:t>
            </a:r>
            <a:r>
              <a:rPr b="1" spc="-5" dirty="0">
                <a:solidFill>
                  <a:srgbClr val="006666"/>
                </a:solidFill>
                <a:latin typeface="Arial"/>
                <a:cs typeface="Arial"/>
              </a:rPr>
              <a:t>le traitement </a:t>
            </a:r>
            <a:r>
              <a:rPr b="1" dirty="0">
                <a:solidFill>
                  <a:srgbClr val="006666"/>
                </a:solidFill>
                <a:latin typeface="Arial"/>
                <a:cs typeface="Arial"/>
              </a:rPr>
              <a:t>que pour </a:t>
            </a:r>
            <a:r>
              <a:rPr b="1" spc="-5" dirty="0">
                <a:solidFill>
                  <a:srgbClr val="006666"/>
                </a:solidFill>
                <a:latin typeface="Arial"/>
                <a:cs typeface="Arial"/>
              </a:rPr>
              <a:t>le placebo, </a:t>
            </a:r>
            <a:r>
              <a:rPr b="1" spc="-15" dirty="0">
                <a:solidFill>
                  <a:srgbClr val="006666"/>
                </a:solidFill>
                <a:latin typeface="Arial"/>
                <a:cs typeface="Arial"/>
              </a:rPr>
              <a:t>avec </a:t>
            </a:r>
            <a:r>
              <a:rPr b="1" i="1" spc="-5" dirty="0">
                <a:solidFill>
                  <a:srgbClr val="006666"/>
                </a:solidFill>
                <a:latin typeface="Symbol"/>
                <a:cs typeface="Symbol"/>
              </a:rPr>
              <a:t></a:t>
            </a:r>
            <a:r>
              <a:rPr b="1" i="1" spc="-5" dirty="0">
                <a:solidFill>
                  <a:srgbClr val="006666"/>
                </a:solidFill>
                <a:latin typeface="Times New Roman"/>
                <a:cs typeface="Times New Roman"/>
              </a:rPr>
              <a:t> </a:t>
            </a:r>
            <a:r>
              <a:rPr b="1" dirty="0">
                <a:solidFill>
                  <a:srgbClr val="006666"/>
                </a:solidFill>
                <a:latin typeface="Arial"/>
                <a:cs typeface="Arial"/>
              </a:rPr>
              <a:t>&lt;</a:t>
            </a:r>
            <a:r>
              <a:rPr b="1" spc="105" dirty="0">
                <a:solidFill>
                  <a:srgbClr val="006666"/>
                </a:solidFill>
                <a:latin typeface="Arial"/>
                <a:cs typeface="Arial"/>
              </a:rPr>
              <a:t> </a:t>
            </a:r>
            <a:r>
              <a:rPr b="1" spc="-5" dirty="0">
                <a:solidFill>
                  <a:srgbClr val="006666"/>
                </a:solidFill>
                <a:latin typeface="Arial"/>
                <a:cs typeface="Arial"/>
              </a:rPr>
              <a:t>5%</a:t>
            </a:r>
            <a:endParaRPr dirty="0">
              <a:latin typeface="Arial"/>
              <a:cs typeface="Arial"/>
            </a:endParaRPr>
          </a:p>
        </p:txBody>
      </p:sp>
      <p:sp>
        <p:nvSpPr>
          <p:cNvPr id="9" name="object 9"/>
          <p:cNvSpPr/>
          <p:nvPr/>
        </p:nvSpPr>
        <p:spPr>
          <a:xfrm>
            <a:off x="1685925" y="6303963"/>
            <a:ext cx="1384300" cy="365125"/>
          </a:xfrm>
          <a:prstGeom prst="rect">
            <a:avLst/>
          </a:prstGeom>
          <a:blipFill>
            <a:blip r:embed="rId3" cstate="print"/>
            <a:stretch>
              <a:fillRect/>
            </a:stretch>
          </a:blipFill>
        </p:spPr>
        <p:txBody>
          <a:bodyPr wrap="square" lIns="0" tIns="0" rIns="0" bIns="0" rtlCol="0"/>
          <a:lstStyle/>
          <a:p>
            <a:endParaRPr/>
          </a:p>
        </p:txBody>
      </p:sp>
      <p:sp>
        <p:nvSpPr>
          <p:cNvPr id="10" name="object 10"/>
          <p:cNvSpPr txBox="1">
            <a:spLocks noGrp="1"/>
          </p:cNvSpPr>
          <p:nvPr>
            <p:ph type="title"/>
          </p:nvPr>
        </p:nvSpPr>
        <p:spPr>
          <a:xfrm>
            <a:off x="4951221" y="431750"/>
            <a:ext cx="1941830" cy="300355"/>
          </a:xfrm>
          <a:prstGeom prst="rect">
            <a:avLst/>
          </a:prstGeom>
        </p:spPr>
        <p:txBody>
          <a:bodyPr vert="horz" wrap="square" lIns="0" tIns="12700" rIns="0" bIns="0" rtlCol="0" anchor="ctr">
            <a:spAutoFit/>
          </a:bodyPr>
          <a:lstStyle/>
          <a:p>
            <a:pPr marL="12700">
              <a:lnSpc>
                <a:spcPct val="100000"/>
              </a:lnSpc>
              <a:spcBef>
                <a:spcPts val="100"/>
              </a:spcBef>
            </a:pPr>
            <a:r>
              <a:rPr sz="1800" b="1" spc="-5" dirty="0">
                <a:latin typeface="Arial"/>
                <a:cs typeface="Arial"/>
              </a:rPr>
              <a:t>Mann </a:t>
            </a:r>
            <a:r>
              <a:rPr sz="1800" b="1" dirty="0">
                <a:latin typeface="Arial"/>
                <a:cs typeface="Arial"/>
              </a:rPr>
              <a:t>&amp; Whitney</a:t>
            </a:r>
            <a:r>
              <a:rPr sz="1800" b="1" spc="-95" dirty="0">
                <a:latin typeface="Arial"/>
                <a:cs typeface="Arial"/>
              </a:rPr>
              <a:t> </a:t>
            </a:r>
            <a:r>
              <a:rPr sz="1800" b="1" dirty="0">
                <a:latin typeface="Arial"/>
                <a:cs typeface="Arial"/>
              </a:rPr>
              <a:t>:</a:t>
            </a:r>
            <a:endParaRPr sz="1800">
              <a:latin typeface="Arial"/>
              <a:cs typeface="Arial"/>
            </a:endParaRPr>
          </a:p>
        </p:txBody>
      </p:sp>
      <p:graphicFrame>
        <p:nvGraphicFramePr>
          <p:cNvPr id="11" name="object 11"/>
          <p:cNvGraphicFramePr>
            <a:graphicFrameLocks noGrp="1"/>
          </p:cNvGraphicFramePr>
          <p:nvPr/>
        </p:nvGraphicFramePr>
        <p:xfrm>
          <a:off x="2409826" y="966788"/>
          <a:ext cx="7994643" cy="1650999"/>
        </p:xfrm>
        <a:graphic>
          <a:graphicData uri="http://schemas.openxmlformats.org/drawingml/2006/table">
            <a:tbl>
              <a:tblPr firstRow="1" bandRow="1">
                <a:tableStyleId>{2D5ABB26-0587-4C30-8999-92F81FD0307C}</a:tableStyleId>
              </a:tblPr>
              <a:tblGrid>
                <a:gridCol w="582930">
                  <a:extLst>
                    <a:ext uri="{9D8B030D-6E8A-4147-A177-3AD203B41FA5}">
                      <a16:colId xmlns:a16="http://schemas.microsoft.com/office/drawing/2014/main" val="20000"/>
                    </a:ext>
                  </a:extLst>
                </a:gridCol>
                <a:gridCol w="631190">
                  <a:extLst>
                    <a:ext uri="{9D8B030D-6E8A-4147-A177-3AD203B41FA5}">
                      <a16:colId xmlns:a16="http://schemas.microsoft.com/office/drawing/2014/main" val="20001"/>
                    </a:ext>
                  </a:extLst>
                </a:gridCol>
                <a:gridCol w="599440">
                  <a:extLst>
                    <a:ext uri="{9D8B030D-6E8A-4147-A177-3AD203B41FA5}">
                      <a16:colId xmlns:a16="http://schemas.microsoft.com/office/drawing/2014/main" val="20002"/>
                    </a:ext>
                  </a:extLst>
                </a:gridCol>
                <a:gridCol w="564514">
                  <a:extLst>
                    <a:ext uri="{9D8B030D-6E8A-4147-A177-3AD203B41FA5}">
                      <a16:colId xmlns:a16="http://schemas.microsoft.com/office/drawing/2014/main" val="20003"/>
                    </a:ext>
                  </a:extLst>
                </a:gridCol>
                <a:gridCol w="556894">
                  <a:extLst>
                    <a:ext uri="{9D8B030D-6E8A-4147-A177-3AD203B41FA5}">
                      <a16:colId xmlns:a16="http://schemas.microsoft.com/office/drawing/2014/main" val="20004"/>
                    </a:ext>
                  </a:extLst>
                </a:gridCol>
                <a:gridCol w="55880">
                  <a:extLst>
                    <a:ext uri="{9D8B030D-6E8A-4147-A177-3AD203B41FA5}">
                      <a16:colId xmlns:a16="http://schemas.microsoft.com/office/drawing/2014/main" val="20005"/>
                    </a:ext>
                  </a:extLst>
                </a:gridCol>
                <a:gridCol w="595629">
                  <a:extLst>
                    <a:ext uri="{9D8B030D-6E8A-4147-A177-3AD203B41FA5}">
                      <a16:colId xmlns:a16="http://schemas.microsoft.com/office/drawing/2014/main" val="20006"/>
                    </a:ext>
                  </a:extLst>
                </a:gridCol>
                <a:gridCol w="74929">
                  <a:extLst>
                    <a:ext uri="{9D8B030D-6E8A-4147-A177-3AD203B41FA5}">
                      <a16:colId xmlns:a16="http://schemas.microsoft.com/office/drawing/2014/main" val="20007"/>
                    </a:ext>
                  </a:extLst>
                </a:gridCol>
                <a:gridCol w="522604">
                  <a:extLst>
                    <a:ext uri="{9D8B030D-6E8A-4147-A177-3AD203B41FA5}">
                      <a16:colId xmlns:a16="http://schemas.microsoft.com/office/drawing/2014/main" val="20008"/>
                    </a:ext>
                  </a:extLst>
                </a:gridCol>
                <a:gridCol w="200025">
                  <a:extLst>
                    <a:ext uri="{9D8B030D-6E8A-4147-A177-3AD203B41FA5}">
                      <a16:colId xmlns:a16="http://schemas.microsoft.com/office/drawing/2014/main" val="20009"/>
                    </a:ext>
                  </a:extLst>
                </a:gridCol>
                <a:gridCol w="398145">
                  <a:extLst>
                    <a:ext uri="{9D8B030D-6E8A-4147-A177-3AD203B41FA5}">
                      <a16:colId xmlns:a16="http://schemas.microsoft.com/office/drawing/2014/main" val="20010"/>
                    </a:ext>
                  </a:extLst>
                </a:gridCol>
                <a:gridCol w="321945">
                  <a:extLst>
                    <a:ext uri="{9D8B030D-6E8A-4147-A177-3AD203B41FA5}">
                      <a16:colId xmlns:a16="http://schemas.microsoft.com/office/drawing/2014/main" val="20011"/>
                    </a:ext>
                  </a:extLst>
                </a:gridCol>
                <a:gridCol w="274320">
                  <a:extLst>
                    <a:ext uri="{9D8B030D-6E8A-4147-A177-3AD203B41FA5}">
                      <a16:colId xmlns:a16="http://schemas.microsoft.com/office/drawing/2014/main" val="20012"/>
                    </a:ext>
                  </a:extLst>
                </a:gridCol>
                <a:gridCol w="448945">
                  <a:extLst>
                    <a:ext uri="{9D8B030D-6E8A-4147-A177-3AD203B41FA5}">
                      <a16:colId xmlns:a16="http://schemas.microsoft.com/office/drawing/2014/main" val="20013"/>
                    </a:ext>
                  </a:extLst>
                </a:gridCol>
                <a:gridCol w="150495">
                  <a:extLst>
                    <a:ext uri="{9D8B030D-6E8A-4147-A177-3AD203B41FA5}">
                      <a16:colId xmlns:a16="http://schemas.microsoft.com/office/drawing/2014/main" val="20014"/>
                    </a:ext>
                  </a:extLst>
                </a:gridCol>
                <a:gridCol w="571500">
                  <a:extLst>
                    <a:ext uri="{9D8B030D-6E8A-4147-A177-3AD203B41FA5}">
                      <a16:colId xmlns:a16="http://schemas.microsoft.com/office/drawing/2014/main" val="20015"/>
                    </a:ext>
                  </a:extLst>
                </a:gridCol>
                <a:gridCol w="760729">
                  <a:extLst>
                    <a:ext uri="{9D8B030D-6E8A-4147-A177-3AD203B41FA5}">
                      <a16:colId xmlns:a16="http://schemas.microsoft.com/office/drawing/2014/main" val="20016"/>
                    </a:ext>
                  </a:extLst>
                </a:gridCol>
                <a:gridCol w="684529">
                  <a:extLst>
                    <a:ext uri="{9D8B030D-6E8A-4147-A177-3AD203B41FA5}">
                      <a16:colId xmlns:a16="http://schemas.microsoft.com/office/drawing/2014/main" val="20017"/>
                    </a:ext>
                  </a:extLst>
                </a:gridCol>
              </a:tblGrid>
              <a:tr h="433450">
                <a:tc>
                  <a:txBody>
                    <a:bodyPr/>
                    <a:lstStyle/>
                    <a:p>
                      <a:pPr marL="1270" algn="ctr">
                        <a:lnSpc>
                          <a:spcPct val="100000"/>
                        </a:lnSpc>
                        <a:spcBef>
                          <a:spcPts val="355"/>
                        </a:spcBef>
                      </a:pPr>
                      <a:r>
                        <a:rPr sz="1700" spc="-5" dirty="0">
                          <a:solidFill>
                            <a:srgbClr val="006666"/>
                          </a:solidFill>
                          <a:latin typeface="Verdana"/>
                          <a:cs typeface="Verdana"/>
                        </a:rPr>
                        <a:t>-1</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10795" algn="ctr">
                        <a:lnSpc>
                          <a:spcPct val="100000"/>
                        </a:lnSpc>
                        <a:spcBef>
                          <a:spcPts val="355"/>
                        </a:spcBef>
                      </a:pPr>
                      <a:r>
                        <a:rPr sz="1700" spc="-5" dirty="0">
                          <a:solidFill>
                            <a:srgbClr val="006666"/>
                          </a:solidFill>
                          <a:latin typeface="Verdana"/>
                          <a:cs typeface="Verdana"/>
                        </a:rPr>
                        <a:t>-1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27940" algn="ctr">
                        <a:lnSpc>
                          <a:spcPct val="100000"/>
                        </a:lnSpc>
                        <a:spcBef>
                          <a:spcPts val="355"/>
                        </a:spcBef>
                      </a:pPr>
                      <a:r>
                        <a:rPr sz="1700" dirty="0">
                          <a:solidFill>
                            <a:srgbClr val="006666"/>
                          </a:solidFill>
                          <a:latin typeface="Verdana"/>
                          <a:cs typeface="Verdana"/>
                        </a:rPr>
                        <a:t>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solidFill>
                            <a:srgbClr val="006666"/>
                          </a:solidFill>
                          <a:latin typeface="Verdana"/>
                          <a:cs typeface="Verdana"/>
                        </a:rPr>
                        <a:t>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gridSpan="2">
                  <a:txBody>
                    <a:bodyPr/>
                    <a:lstStyle/>
                    <a:p>
                      <a:pPr marL="14604" algn="ctr">
                        <a:lnSpc>
                          <a:spcPct val="100000"/>
                        </a:lnSpc>
                        <a:spcBef>
                          <a:spcPts val="355"/>
                        </a:spcBef>
                      </a:pPr>
                      <a:r>
                        <a:rPr sz="1700" dirty="0">
                          <a:solidFill>
                            <a:srgbClr val="006666"/>
                          </a:solidFill>
                          <a:latin typeface="Verdana"/>
                          <a:cs typeface="Verdana"/>
                        </a:rPr>
                        <a:t>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marL="1270" algn="ctr">
                        <a:lnSpc>
                          <a:spcPct val="100000"/>
                        </a:lnSpc>
                        <a:spcBef>
                          <a:spcPts val="355"/>
                        </a:spcBef>
                      </a:pPr>
                      <a:r>
                        <a:rPr sz="1700" dirty="0">
                          <a:solidFill>
                            <a:srgbClr val="006666"/>
                          </a:solidFill>
                          <a:latin typeface="Verdana"/>
                          <a:cs typeface="Verdana"/>
                        </a:rPr>
                        <a:t>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gridSpan="2">
                  <a:txBody>
                    <a:bodyPr/>
                    <a:lstStyle/>
                    <a:p>
                      <a:pPr algn="ctr">
                        <a:lnSpc>
                          <a:spcPct val="100000"/>
                        </a:lnSpc>
                        <a:spcBef>
                          <a:spcPts val="355"/>
                        </a:spcBef>
                      </a:pPr>
                      <a:r>
                        <a:rPr sz="1700" dirty="0">
                          <a:solidFill>
                            <a:srgbClr val="FF3300"/>
                          </a:solidFill>
                          <a:latin typeface="Verdana"/>
                          <a:cs typeface="Verdana"/>
                        </a:rPr>
                        <a:t>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270" algn="ctr">
                        <a:lnSpc>
                          <a:spcPct val="100000"/>
                        </a:lnSpc>
                        <a:spcBef>
                          <a:spcPts val="355"/>
                        </a:spcBef>
                      </a:pPr>
                      <a:r>
                        <a:rPr sz="1700" dirty="0">
                          <a:solidFill>
                            <a:srgbClr val="006666"/>
                          </a:solidFill>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270" algn="ctr">
                        <a:lnSpc>
                          <a:spcPct val="100000"/>
                        </a:lnSpc>
                        <a:spcBef>
                          <a:spcPts val="355"/>
                        </a:spcBef>
                      </a:pPr>
                      <a:r>
                        <a:rPr sz="1700" dirty="0">
                          <a:solidFill>
                            <a:srgbClr val="006666"/>
                          </a:solidFill>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635" algn="ctr">
                        <a:lnSpc>
                          <a:spcPct val="100000"/>
                        </a:lnSpc>
                        <a:spcBef>
                          <a:spcPts val="355"/>
                        </a:spcBef>
                      </a:pPr>
                      <a:r>
                        <a:rPr sz="1700" dirty="0">
                          <a:solidFill>
                            <a:srgbClr val="006666"/>
                          </a:solidFill>
                          <a:latin typeface="Verdana"/>
                          <a:cs typeface="Verdana"/>
                        </a:rPr>
                        <a:t>3</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rowSpan="2" gridSpan="3">
                  <a:txBody>
                    <a:bodyPr/>
                    <a:lstStyle/>
                    <a:p>
                      <a:pPr marL="632460" marR="535940" indent="-36830">
                        <a:lnSpc>
                          <a:spcPct val="130700"/>
                        </a:lnSpc>
                        <a:spcBef>
                          <a:spcPts val="790"/>
                        </a:spcBef>
                      </a:pPr>
                      <a:r>
                        <a:rPr sz="1800" spc="10" dirty="0">
                          <a:solidFill>
                            <a:srgbClr val="006666"/>
                          </a:solidFill>
                          <a:latin typeface="Arial"/>
                          <a:cs typeface="Arial"/>
                        </a:rPr>
                        <a:t>T</a:t>
                      </a:r>
                      <a:r>
                        <a:rPr sz="1800" dirty="0">
                          <a:solidFill>
                            <a:srgbClr val="006666"/>
                          </a:solidFill>
                          <a:latin typeface="Arial"/>
                          <a:cs typeface="Arial"/>
                        </a:rPr>
                        <a:t>ém</a:t>
                      </a:r>
                      <a:r>
                        <a:rPr sz="1800" spc="-10" dirty="0">
                          <a:solidFill>
                            <a:srgbClr val="006666"/>
                          </a:solidFill>
                          <a:latin typeface="Arial"/>
                          <a:cs typeface="Arial"/>
                        </a:rPr>
                        <a:t>o</a:t>
                      </a:r>
                      <a:r>
                        <a:rPr sz="1800" dirty="0">
                          <a:solidFill>
                            <a:srgbClr val="006666"/>
                          </a:solidFill>
                          <a:latin typeface="Arial"/>
                          <a:cs typeface="Arial"/>
                        </a:rPr>
                        <a:t>i</a:t>
                      </a:r>
                      <a:r>
                        <a:rPr sz="1800" spc="-10" dirty="0">
                          <a:solidFill>
                            <a:srgbClr val="006666"/>
                          </a:solidFill>
                          <a:latin typeface="Arial"/>
                          <a:cs typeface="Arial"/>
                        </a:rPr>
                        <a:t>n</a:t>
                      </a:r>
                      <a:r>
                        <a:rPr sz="1800" dirty="0">
                          <a:solidFill>
                            <a:srgbClr val="006666"/>
                          </a:solidFill>
                          <a:latin typeface="Arial"/>
                          <a:cs typeface="Arial"/>
                        </a:rPr>
                        <a:t>s  </a:t>
                      </a:r>
                      <a:r>
                        <a:rPr sz="1800" spc="-10" dirty="0">
                          <a:solidFill>
                            <a:srgbClr val="FF3300"/>
                          </a:solidFill>
                          <a:latin typeface="Arial"/>
                          <a:cs typeface="Arial"/>
                        </a:rPr>
                        <a:t>Traités</a:t>
                      </a:r>
                      <a:endParaRPr sz="1800">
                        <a:latin typeface="Arial"/>
                        <a:cs typeface="Arial"/>
                      </a:endParaRPr>
                    </a:p>
                  </a:txBody>
                  <a:tcPr marL="0" marR="0" marT="100330" marB="0">
                    <a:lnL w="28575">
                      <a:solidFill>
                        <a:srgbClr val="000000"/>
                      </a:solidFill>
                      <a:prstDash val="solid"/>
                    </a:lnL>
                  </a:tcPr>
                </a:tc>
                <a:tc rowSpan="2" hMerge="1">
                  <a:txBody>
                    <a:bodyPr/>
                    <a:lstStyle/>
                    <a:p>
                      <a:endParaRPr/>
                    </a:p>
                  </a:txBody>
                  <a:tcPr marL="0" marR="0" marT="0" marB="0"/>
                </a:tc>
                <a:tc rowSpan="2" hMerge="1">
                  <a:txBody>
                    <a:bodyPr/>
                    <a:lstStyle/>
                    <a:p>
                      <a:endParaRPr/>
                    </a:p>
                  </a:txBody>
                  <a:tcPr marL="0" marR="0" marT="0" marB="0"/>
                </a:tc>
                <a:extLst>
                  <a:ext uri="{0D108BD9-81ED-4DB2-BD59-A6C34878D82A}">
                    <a16:rowId xmlns:a16="http://schemas.microsoft.com/office/drawing/2014/main" val="10000"/>
                  </a:ext>
                </a:extLst>
              </a:tr>
              <a:tr h="431800">
                <a:tc>
                  <a:txBody>
                    <a:bodyPr/>
                    <a:lstStyle/>
                    <a:p>
                      <a:pPr marL="635" algn="ctr">
                        <a:lnSpc>
                          <a:spcPct val="100000"/>
                        </a:lnSpc>
                        <a:spcBef>
                          <a:spcPts val="355"/>
                        </a:spcBef>
                      </a:pPr>
                      <a:r>
                        <a:rPr sz="1700" dirty="0">
                          <a:latin typeface="Verdana"/>
                          <a:cs typeface="Verdana"/>
                        </a:rPr>
                        <a:t>1,5</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10795" algn="ctr">
                        <a:lnSpc>
                          <a:spcPct val="100000"/>
                        </a:lnSpc>
                        <a:spcBef>
                          <a:spcPts val="355"/>
                        </a:spcBef>
                      </a:pPr>
                      <a:r>
                        <a:rPr sz="1700" dirty="0">
                          <a:latin typeface="Verdana"/>
                          <a:cs typeface="Verdana"/>
                        </a:rPr>
                        <a:t>1,5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8575" algn="ctr">
                        <a:lnSpc>
                          <a:spcPct val="100000"/>
                        </a:lnSpc>
                        <a:spcBef>
                          <a:spcPts val="355"/>
                        </a:spcBef>
                      </a:pPr>
                      <a:r>
                        <a:rPr sz="1700" dirty="0">
                          <a:latin typeface="Verdana"/>
                          <a:cs typeface="Verdana"/>
                        </a:rPr>
                        <a:t>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99695" algn="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gridSpan="2">
                  <a:txBody>
                    <a:bodyPr/>
                    <a:lstStyle/>
                    <a:p>
                      <a:pPr marL="135890">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a:txBody>
                    <a:bodyPr/>
                    <a:lstStyle/>
                    <a:p>
                      <a:pPr marL="1270" algn="ctr">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gridSpan="2">
                  <a:txBody>
                    <a:bodyPr/>
                    <a:lstStyle/>
                    <a:p>
                      <a:pPr marL="121285">
                        <a:lnSpc>
                          <a:spcPct val="100000"/>
                        </a:lnSpc>
                        <a:spcBef>
                          <a:spcPts val="355"/>
                        </a:spcBef>
                      </a:pPr>
                      <a:r>
                        <a:rPr sz="1700" dirty="0">
                          <a:latin typeface="Verdana"/>
                          <a:cs typeface="Verdana"/>
                        </a:rPr>
                        <a:t>5,5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1270" algn="ct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635" algn="ct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635" algn="ctr">
                        <a:lnSpc>
                          <a:spcPct val="100000"/>
                        </a:lnSpc>
                        <a:spcBef>
                          <a:spcPts val="355"/>
                        </a:spcBef>
                      </a:pPr>
                      <a:r>
                        <a:rPr sz="1700" dirty="0">
                          <a:latin typeface="Verdana"/>
                          <a:cs typeface="Verdana"/>
                        </a:rPr>
                        <a:t>9</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3" vMerge="1">
                  <a:txBody>
                    <a:bodyPr/>
                    <a:lstStyle/>
                    <a:p>
                      <a:endParaRPr/>
                    </a:p>
                  </a:txBody>
                  <a:tcPr marL="0" marR="0" marT="100330" marB="0">
                    <a:lnL w="28575">
                      <a:solidFill>
                        <a:srgbClr val="000000"/>
                      </a:solidFill>
                      <a:prstDash val="solid"/>
                    </a:lnL>
                  </a:tcPr>
                </a:tc>
                <a:tc hMerge="1"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1"/>
                  </a:ext>
                </a:extLst>
              </a:tr>
              <a:tr h="69850">
                <a:tc rowSpan="3" gridSpan="2">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T w="28575">
                      <a:solidFill>
                        <a:srgbClr val="000000"/>
                      </a:solidFill>
                      <a:prstDash val="solid"/>
                    </a:lnT>
                  </a:tcPr>
                </a:tc>
                <a:tc rowSpan="3" hMerge="1">
                  <a:txBody>
                    <a:bodyPr/>
                    <a:lstStyle/>
                    <a:p>
                      <a:endParaRPr/>
                    </a:p>
                  </a:txBody>
                  <a:tcPr marL="0" marR="0" marT="0" marB="0"/>
                </a:tc>
                <a:tc>
                  <a:txBody>
                    <a:bodyPr/>
                    <a:lstStyle/>
                    <a:p>
                      <a:pPr>
                        <a:lnSpc>
                          <a:spcPct val="100000"/>
                        </a:lnSpc>
                      </a:pPr>
                      <a:endParaRPr sz="300">
                        <a:latin typeface="Times New Roman"/>
                        <a:cs typeface="Times New Roman"/>
                      </a:endParaRPr>
                    </a:p>
                  </a:txBody>
                  <a:tcPr marL="0" marR="0" marT="0" marB="0">
                    <a:lnL w="28575" cap="flat" cmpd="sng" algn="ctr">
                      <a:solidFill>
                        <a:srgbClr val="000000"/>
                      </a:solidFill>
                      <a:prstDash val="solid"/>
                      <a:round/>
                      <a:headEnd type="none" w="med" len="med"/>
                      <a:tailEnd type="none" w="med" len="med"/>
                    </a:lnL>
                    <a:lnT w="28575">
                      <a:solidFill>
                        <a:srgbClr val="000000"/>
                      </a:solidFill>
                      <a:prstDash val="solid"/>
                    </a:lnT>
                    <a:lnB w="28575">
                      <a:solidFill>
                        <a:srgbClr val="000000"/>
                      </a:solidFill>
                      <a:prstDash val="solid"/>
                    </a:lnB>
                  </a:tcPr>
                </a:tc>
                <a:tc>
                  <a:txBody>
                    <a:bodyPr/>
                    <a:lstStyle/>
                    <a:p>
                      <a:pPr>
                        <a:lnSpc>
                          <a:spcPct val="100000"/>
                        </a:lnSpc>
                      </a:pPr>
                      <a:endParaRPr sz="300">
                        <a:latin typeface="Times New Roman"/>
                        <a:cs typeface="Times New Roman"/>
                      </a:endParaRPr>
                    </a:p>
                  </a:txBody>
                  <a:tcPr marL="0" marR="0" marT="0" marB="0">
                    <a:lnT w="28575">
                      <a:solidFill>
                        <a:srgbClr val="000000"/>
                      </a:solidFill>
                      <a:prstDash val="solid"/>
                    </a:lnT>
                    <a:lnB w="28575">
                      <a:solidFill>
                        <a:srgbClr val="000000"/>
                      </a:solidFill>
                      <a:prstDash val="solid"/>
                    </a:lnB>
                  </a:tcPr>
                </a:tc>
                <a:tc gridSpan="14">
                  <a:txBody>
                    <a:bodyPr/>
                    <a:lstStyle/>
                    <a:p>
                      <a:pPr>
                        <a:lnSpc>
                          <a:spcPct val="100000"/>
                        </a:lnSpc>
                      </a:pPr>
                      <a:endParaRPr sz="300">
                        <a:latin typeface="Times New Roman"/>
                        <a:cs typeface="Times New Roman"/>
                      </a:endParaRPr>
                    </a:p>
                  </a:txBody>
                  <a:tcPr marL="0" marR="0" marT="0" marB="0">
                    <a:lnT w="28575" cap="flat" cmpd="sng" algn="ctr">
                      <a:solidFill>
                        <a:srgbClr val="000000"/>
                      </a:solidFill>
                      <a:prstDash val="solid"/>
                      <a:round/>
                      <a:headEnd type="none" w="med" len="med"/>
                      <a:tailEnd type="none" w="med" len="med"/>
                    </a:lnT>
                    <a:lnB w="28575">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2"/>
                  </a:ext>
                </a:extLst>
              </a:tr>
              <a:tr h="360299">
                <a:tc gridSpan="2" vMerge="1">
                  <a:txBody>
                    <a:bodyPr/>
                    <a:lstStyle/>
                    <a:p>
                      <a:endParaRPr/>
                    </a:p>
                  </a:txBody>
                  <a:tcPr marL="0" marR="0" marT="0" marB="0">
                    <a:lnR w="28575">
                      <a:solidFill>
                        <a:srgbClr val="000000"/>
                      </a:solidFill>
                      <a:prstDash val="solid"/>
                    </a:lnR>
                    <a:lnT w="28575">
                      <a:solidFill>
                        <a:srgbClr val="000000"/>
                      </a:solidFill>
                      <a:prstDash val="solid"/>
                    </a:lnT>
                  </a:tcPr>
                </a:tc>
                <a:tc hMerge="1" vMerge="1">
                  <a:txBody>
                    <a:bodyPr/>
                    <a:lstStyle/>
                    <a:p>
                      <a:endParaRPr/>
                    </a:p>
                  </a:txBody>
                  <a:tcPr marL="0" marR="0" marT="0" marB="0"/>
                </a:tc>
                <a:tc>
                  <a:txBody>
                    <a:bodyPr/>
                    <a:lstStyle/>
                    <a:p>
                      <a:pPr marL="29845" algn="ctr">
                        <a:lnSpc>
                          <a:spcPct val="100000"/>
                        </a:lnSpc>
                        <a:spcBef>
                          <a:spcPts val="355"/>
                        </a:spcBef>
                      </a:pPr>
                      <a:r>
                        <a:rPr sz="1700" dirty="0">
                          <a:solidFill>
                            <a:srgbClr val="FF3300"/>
                          </a:solidFill>
                          <a:latin typeface="Verdana"/>
                          <a:cs typeface="Verdana"/>
                        </a:rPr>
                        <a:t>5</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6350" algn="ctr">
                        <a:lnSpc>
                          <a:spcPct val="100000"/>
                        </a:lnSpc>
                        <a:spcBef>
                          <a:spcPts val="355"/>
                        </a:spcBef>
                      </a:pPr>
                      <a:r>
                        <a:rPr sz="1700" dirty="0">
                          <a:solidFill>
                            <a:srgbClr val="FF3300"/>
                          </a:solidFill>
                          <a:latin typeface="Verdana"/>
                          <a:cs typeface="Verdana"/>
                        </a:rPr>
                        <a:t>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5715" algn="ctr">
                        <a:lnSpc>
                          <a:spcPct val="100000"/>
                        </a:lnSpc>
                        <a:spcBef>
                          <a:spcPts val="355"/>
                        </a:spcBef>
                      </a:pPr>
                      <a:r>
                        <a:rPr sz="1700" dirty="0">
                          <a:solidFill>
                            <a:srgbClr val="FF3300"/>
                          </a:solidFill>
                          <a:latin typeface="Verdana"/>
                          <a:cs typeface="Verdana"/>
                        </a:rPr>
                        <a:t>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gridSpan="3">
                  <a:txBody>
                    <a:bodyPr/>
                    <a:lstStyle/>
                    <a:p>
                      <a:pPr algn="ctr">
                        <a:lnSpc>
                          <a:spcPct val="100000"/>
                        </a:lnSpc>
                        <a:spcBef>
                          <a:spcPts val="355"/>
                        </a:spcBef>
                      </a:pPr>
                      <a:r>
                        <a:rPr sz="1700" dirty="0">
                          <a:solidFill>
                            <a:srgbClr val="FF3300"/>
                          </a:solidFill>
                          <a:latin typeface="Verdana"/>
                          <a:cs typeface="Verdana"/>
                        </a:rPr>
                        <a:t>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hMerge="1">
                  <a:txBody>
                    <a:bodyPr/>
                    <a:lstStyle/>
                    <a:p>
                      <a:endParaRPr/>
                    </a:p>
                  </a:txBody>
                  <a:tcPr marL="0" marR="0" marT="0" marB="0"/>
                </a:tc>
                <a:tc gridSpan="2">
                  <a:txBody>
                    <a:bodyPr/>
                    <a:lstStyle/>
                    <a:p>
                      <a:pPr algn="ctr">
                        <a:lnSpc>
                          <a:spcPct val="100000"/>
                        </a:lnSpc>
                        <a:spcBef>
                          <a:spcPts val="355"/>
                        </a:spcBef>
                      </a:pPr>
                      <a:r>
                        <a:rPr sz="1700" dirty="0">
                          <a:solidFill>
                            <a:srgbClr val="FF3300"/>
                          </a:solidFill>
                          <a:latin typeface="Verdana"/>
                          <a:cs typeface="Verdana"/>
                        </a:rPr>
                        <a:t>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2540" algn="ctr">
                        <a:lnSpc>
                          <a:spcPct val="100000"/>
                        </a:lnSpc>
                        <a:spcBef>
                          <a:spcPts val="355"/>
                        </a:spcBef>
                      </a:pPr>
                      <a:r>
                        <a:rPr lang="fr-FR" sz="1700" dirty="0">
                          <a:solidFill>
                            <a:srgbClr val="006666"/>
                          </a:solidFill>
                          <a:latin typeface="Verdana"/>
                          <a:cs typeface="Verdana"/>
                        </a:rPr>
                        <a:t>7</a:t>
                      </a:r>
                      <a:endParaRPr lang="fr-FR" sz="1700" dirty="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marL="1905" algn="ctr">
                        <a:lnSpc>
                          <a:spcPct val="100000"/>
                        </a:lnSpc>
                        <a:spcBef>
                          <a:spcPts val="355"/>
                        </a:spcBef>
                      </a:pPr>
                      <a:r>
                        <a:rPr sz="1700" dirty="0">
                          <a:solidFill>
                            <a:srgbClr val="FF3300"/>
                          </a:solidFill>
                          <a:latin typeface="Verdana"/>
                          <a:cs typeface="Verdana"/>
                        </a:rPr>
                        <a:t>7</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gridSpan="2">
                  <a:txBody>
                    <a:bodyPr/>
                    <a:lstStyle/>
                    <a:p>
                      <a:pPr algn="ctr">
                        <a:lnSpc>
                          <a:spcPct val="100000"/>
                        </a:lnSpc>
                        <a:spcBef>
                          <a:spcPts val="355"/>
                        </a:spcBef>
                      </a:pPr>
                      <a:r>
                        <a:rPr sz="1700" dirty="0">
                          <a:solidFill>
                            <a:srgbClr val="FF3300"/>
                          </a:solidFill>
                          <a:latin typeface="Verdana"/>
                          <a:cs typeface="Verdana"/>
                        </a:rPr>
                        <a:t>7</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marL="1905" algn="ctr">
                        <a:lnSpc>
                          <a:spcPct val="100000"/>
                        </a:lnSpc>
                        <a:spcBef>
                          <a:spcPts val="355"/>
                        </a:spcBef>
                      </a:pPr>
                      <a:r>
                        <a:rPr sz="1700" dirty="0">
                          <a:solidFill>
                            <a:srgbClr val="FF3300"/>
                          </a:solidFill>
                          <a:latin typeface="Verdana"/>
                          <a:cs typeface="Verdana"/>
                        </a:rPr>
                        <a:t>7</a:t>
                      </a:r>
                      <a:endParaRPr sz="1700" dirty="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lang="fr-FR" sz="1700" dirty="0">
                          <a:solidFill>
                            <a:srgbClr val="FF3300"/>
                          </a:solidFill>
                          <a:latin typeface="Verdana"/>
                          <a:cs typeface="Verdana"/>
                        </a:rPr>
                        <a:t>8</a:t>
                      </a:r>
                      <a:endParaRPr lang="fr-FR" sz="1700" dirty="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55600">
                <a:tc gridSpan="2" vMerge="1">
                  <a:txBody>
                    <a:bodyPr/>
                    <a:lstStyle/>
                    <a:p>
                      <a:endParaRPr/>
                    </a:p>
                  </a:txBody>
                  <a:tcPr marL="0" marR="0" marT="0" marB="0">
                    <a:lnR w="28575">
                      <a:solidFill>
                        <a:srgbClr val="000000"/>
                      </a:solidFill>
                      <a:prstDash val="solid"/>
                    </a:lnR>
                    <a:lnT w="28575">
                      <a:solidFill>
                        <a:srgbClr val="000000"/>
                      </a:solidFill>
                      <a:prstDash val="solid"/>
                    </a:lnT>
                  </a:tcPr>
                </a:tc>
                <a:tc hMerge="1" vMerge="1">
                  <a:txBody>
                    <a:bodyPr/>
                    <a:lstStyle/>
                    <a:p>
                      <a:endParaRPr/>
                    </a:p>
                  </a:txBody>
                  <a:tcPr marL="0" marR="0" marT="0" marB="0"/>
                </a:tc>
                <a:tc>
                  <a:txBody>
                    <a:bodyPr/>
                    <a:lstStyle/>
                    <a:p>
                      <a:pPr marL="29845" algn="ctr">
                        <a:lnSpc>
                          <a:spcPct val="100000"/>
                        </a:lnSpc>
                        <a:spcBef>
                          <a:spcPts val="355"/>
                        </a:spcBef>
                      </a:pPr>
                      <a:r>
                        <a:rPr sz="1700" spc="-5" dirty="0">
                          <a:latin typeface="Verdana"/>
                          <a:cs typeface="Verdana"/>
                        </a:rPr>
                        <a:t>12</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133985" algn="r">
                        <a:lnSpc>
                          <a:spcPct val="100000"/>
                        </a:lnSpc>
                        <a:spcBef>
                          <a:spcPts val="355"/>
                        </a:spcBef>
                      </a:pPr>
                      <a:r>
                        <a:rPr sz="1700" spc="-5" dirty="0">
                          <a:latin typeface="Verdana"/>
                          <a:cs typeface="Verdana"/>
                        </a:rPr>
                        <a:t>12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6350" algn="ctr">
                        <a:lnSpc>
                          <a:spcPct val="100000"/>
                        </a:lnSpc>
                        <a:spcBef>
                          <a:spcPts val="355"/>
                        </a:spcBef>
                      </a:pPr>
                      <a:r>
                        <a:rPr sz="1700" spc="-5" dirty="0">
                          <a:latin typeface="Verdana"/>
                          <a:cs typeface="Verdana"/>
                        </a:rPr>
                        <a:t>12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gridSpan="3">
                  <a:txBody>
                    <a:bodyPr/>
                    <a:lstStyle/>
                    <a:p>
                      <a:pPr marL="116839">
                        <a:lnSpc>
                          <a:spcPct val="100000"/>
                        </a:lnSpc>
                        <a:spcBef>
                          <a:spcPts val="355"/>
                        </a:spcBef>
                      </a:pPr>
                      <a:r>
                        <a:rPr sz="1700" spc="-5" dirty="0">
                          <a:latin typeface="Verdana"/>
                          <a:cs typeface="Verdana"/>
                        </a:rPr>
                        <a:t>14,5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hMerge="1">
                  <a:txBody>
                    <a:bodyPr/>
                    <a:lstStyle/>
                    <a:p>
                      <a:endParaRPr/>
                    </a:p>
                  </a:txBody>
                  <a:tcPr marL="0" marR="0" marT="0" marB="0"/>
                </a:tc>
                <a:tc gridSpan="2">
                  <a:txBody>
                    <a:bodyPr/>
                    <a:lstStyle/>
                    <a:p>
                      <a:pPr marL="115570">
                        <a:lnSpc>
                          <a:spcPct val="100000"/>
                        </a:lnSpc>
                        <a:spcBef>
                          <a:spcPts val="355"/>
                        </a:spcBef>
                      </a:pPr>
                      <a:r>
                        <a:rPr sz="1700" spc="-5" dirty="0">
                          <a:latin typeface="Verdana"/>
                          <a:cs typeface="Verdana"/>
                        </a:rPr>
                        <a:t>14,5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115570">
                        <a:lnSpc>
                          <a:spcPct val="100000"/>
                        </a:lnSpc>
                        <a:spcBef>
                          <a:spcPts val="355"/>
                        </a:spcBef>
                      </a:pPr>
                      <a:r>
                        <a:rPr sz="1700" spc="-5" dirty="0">
                          <a:latin typeface="Verdana"/>
                          <a:cs typeface="Verdana"/>
                        </a:rPr>
                        <a:t>1</a:t>
                      </a:r>
                      <a:r>
                        <a:rPr lang="fr-FR" sz="1700" spc="-5" dirty="0">
                          <a:latin typeface="Verdana"/>
                          <a:cs typeface="Verdana"/>
                        </a:rPr>
                        <a:t>7</a:t>
                      </a:r>
                      <a:r>
                        <a:rPr sz="1700" spc="-5" dirty="0">
                          <a:latin typeface="Verdana"/>
                          <a:cs typeface="Verdana"/>
                        </a:rPr>
                        <a:t>,5</a:t>
                      </a:r>
                      <a:endParaRPr sz="1700" dirty="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116839">
                        <a:lnSpc>
                          <a:spcPct val="100000"/>
                        </a:lnSpc>
                        <a:spcBef>
                          <a:spcPts val="355"/>
                        </a:spcBef>
                      </a:pPr>
                      <a:r>
                        <a:rPr sz="1700" spc="-5" dirty="0">
                          <a:latin typeface="Verdana"/>
                          <a:cs typeface="Verdana"/>
                        </a:rPr>
                        <a:t>17,5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gridSpan="2">
                  <a:txBody>
                    <a:bodyPr/>
                    <a:lstStyle/>
                    <a:p>
                      <a:pPr marL="115570">
                        <a:lnSpc>
                          <a:spcPct val="100000"/>
                        </a:lnSpc>
                        <a:spcBef>
                          <a:spcPts val="355"/>
                        </a:spcBef>
                      </a:pPr>
                      <a:r>
                        <a:rPr sz="1700" spc="-5" dirty="0">
                          <a:latin typeface="Verdana"/>
                          <a:cs typeface="Verdana"/>
                        </a:rPr>
                        <a:t>17,5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hMerge="1">
                  <a:txBody>
                    <a:bodyPr/>
                    <a:lstStyle/>
                    <a:p>
                      <a:endParaRPr/>
                    </a:p>
                  </a:txBody>
                  <a:tcPr marL="0" marR="0" marT="0" marB="0"/>
                </a:tc>
                <a:tc>
                  <a:txBody>
                    <a:bodyPr/>
                    <a:lstStyle/>
                    <a:p>
                      <a:pPr marL="1270" algn="ctr">
                        <a:lnSpc>
                          <a:spcPct val="100000"/>
                        </a:lnSpc>
                        <a:spcBef>
                          <a:spcPts val="355"/>
                        </a:spcBef>
                      </a:pPr>
                      <a:r>
                        <a:rPr sz="1700" spc="-5" dirty="0">
                          <a:latin typeface="Verdana"/>
                          <a:cs typeface="Verdana"/>
                        </a:rPr>
                        <a:t>17,5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ct val="100000"/>
                        </a:lnSpc>
                        <a:spcBef>
                          <a:spcPts val="355"/>
                        </a:spcBef>
                      </a:pPr>
                      <a:r>
                        <a:rPr lang="fr-FR" sz="1700" spc="-5" dirty="0">
                          <a:latin typeface="Verdana"/>
                          <a:cs typeface="Verdana"/>
                        </a:rPr>
                        <a:t>20</a:t>
                      </a:r>
                      <a:endParaRPr sz="1700" dirty="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4"/>
                  </a:ext>
                </a:extLst>
              </a:tr>
            </a:tbl>
          </a:graphicData>
        </a:graphic>
      </p:graphicFrame>
      <p:sp>
        <p:nvSpPr>
          <p:cNvPr id="12" name="object 12"/>
          <p:cNvSpPr/>
          <p:nvPr/>
        </p:nvSpPr>
        <p:spPr>
          <a:xfrm>
            <a:off x="8904351" y="1125538"/>
            <a:ext cx="1008380" cy="719455"/>
          </a:xfrm>
          <a:custGeom>
            <a:avLst/>
            <a:gdLst/>
            <a:ahLst/>
            <a:cxnLst/>
            <a:rect l="l" t="t" r="r" b="b"/>
            <a:pathLst>
              <a:path w="1008379" h="719455">
                <a:moveTo>
                  <a:pt x="0" y="719137"/>
                </a:moveTo>
                <a:lnTo>
                  <a:pt x="1008062" y="719137"/>
                </a:lnTo>
                <a:lnTo>
                  <a:pt x="1008062" y="0"/>
                </a:lnTo>
                <a:lnTo>
                  <a:pt x="0" y="0"/>
                </a:lnTo>
                <a:lnTo>
                  <a:pt x="0" y="719137"/>
                </a:lnTo>
                <a:close/>
              </a:path>
            </a:pathLst>
          </a:custGeom>
          <a:ln w="9525">
            <a:solidFill>
              <a:srgbClr val="000000"/>
            </a:solidFill>
          </a:ln>
        </p:spPr>
        <p:txBody>
          <a:bodyPr wrap="square" lIns="0" tIns="0" rIns="0" bIns="0" rtlCol="0"/>
          <a:lstStyle/>
          <a:p>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3</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a:spLocks noGrp="1"/>
          </p:cNvSpPr>
          <p:nvPr>
            <p:ph type="title"/>
          </p:nvPr>
        </p:nvSpPr>
        <p:spPr>
          <a:xfrm>
            <a:off x="3216275" y="294146"/>
            <a:ext cx="4608830" cy="312265"/>
          </a:xfrm>
          <a:prstGeom prst="rect">
            <a:avLst/>
          </a:prstGeom>
          <a:ln w="9525">
            <a:solidFill>
              <a:srgbClr val="000000"/>
            </a:solidFill>
          </a:ln>
        </p:spPr>
        <p:txBody>
          <a:bodyPr vert="horz" wrap="square" lIns="0" tIns="34925" rIns="0" bIns="0" rtlCol="0" anchor="ctr">
            <a:spAutoFit/>
          </a:bodyPr>
          <a:lstStyle/>
          <a:p>
            <a:pPr marL="91440">
              <a:lnSpc>
                <a:spcPct val="100000"/>
              </a:lnSpc>
              <a:spcBef>
                <a:spcPts val="275"/>
              </a:spcBef>
            </a:pPr>
            <a:r>
              <a:rPr sz="1800" b="1" spc="-5" dirty="0">
                <a:latin typeface="Comic Sans MS"/>
                <a:cs typeface="Comic Sans MS"/>
              </a:rPr>
              <a:t>Table </a:t>
            </a:r>
            <a:r>
              <a:rPr sz="1800" b="1" dirty="0">
                <a:latin typeface="Comic Sans MS"/>
                <a:cs typeface="Comic Sans MS"/>
              </a:rPr>
              <a:t>U </a:t>
            </a:r>
            <a:r>
              <a:rPr sz="1800" b="1" spc="-5" dirty="0">
                <a:latin typeface="Comic Sans MS"/>
                <a:cs typeface="Comic Sans MS"/>
              </a:rPr>
              <a:t>de Mann </a:t>
            </a:r>
            <a:r>
              <a:rPr sz="1800" b="1" dirty="0">
                <a:latin typeface="Comic Sans MS"/>
                <a:cs typeface="Comic Sans MS"/>
              </a:rPr>
              <a:t>Whitney (</a:t>
            </a:r>
            <a:r>
              <a:rPr sz="1800" b="1" i="1" dirty="0">
                <a:latin typeface="Symbol"/>
                <a:cs typeface="Symbol"/>
              </a:rPr>
              <a:t></a:t>
            </a:r>
            <a:r>
              <a:rPr sz="1800" b="1" i="1" dirty="0">
                <a:latin typeface="Times New Roman"/>
                <a:cs typeface="Times New Roman"/>
              </a:rPr>
              <a:t> </a:t>
            </a:r>
            <a:r>
              <a:rPr sz="1800" b="1" dirty="0">
                <a:latin typeface="Comic Sans MS"/>
                <a:cs typeface="Comic Sans MS"/>
              </a:rPr>
              <a:t>=</a:t>
            </a:r>
            <a:r>
              <a:rPr sz="1800" b="1" spc="-70" dirty="0">
                <a:latin typeface="Comic Sans MS"/>
                <a:cs typeface="Comic Sans MS"/>
              </a:rPr>
              <a:t> </a:t>
            </a:r>
            <a:r>
              <a:rPr sz="1800" b="1" spc="-5" dirty="0">
                <a:latin typeface="Comic Sans MS"/>
                <a:cs typeface="Comic Sans MS"/>
              </a:rPr>
              <a:t>5%)</a:t>
            </a:r>
            <a:endParaRPr sz="1800">
              <a:latin typeface="Comic Sans MS"/>
              <a:cs typeface="Comic Sans MS"/>
            </a:endParaRPr>
          </a:p>
        </p:txBody>
      </p:sp>
      <p:graphicFrame>
        <p:nvGraphicFramePr>
          <p:cNvPr id="5" name="object 5"/>
          <p:cNvGraphicFramePr>
            <a:graphicFrameLocks noGrp="1"/>
          </p:cNvGraphicFramePr>
          <p:nvPr/>
        </p:nvGraphicFramePr>
        <p:xfrm>
          <a:off x="2273300" y="1208151"/>
          <a:ext cx="7918448" cy="4951345"/>
        </p:xfrm>
        <a:graphic>
          <a:graphicData uri="http://schemas.openxmlformats.org/drawingml/2006/table">
            <a:tbl>
              <a:tblPr firstRow="1" bandRow="1">
                <a:tableStyleId>{2D5ABB26-0587-4C30-8999-92F81FD0307C}</a:tableStyleId>
              </a:tblPr>
              <a:tblGrid>
                <a:gridCol w="647700">
                  <a:extLst>
                    <a:ext uri="{9D8B030D-6E8A-4147-A177-3AD203B41FA5}">
                      <a16:colId xmlns:a16="http://schemas.microsoft.com/office/drawing/2014/main" val="20000"/>
                    </a:ext>
                  </a:extLst>
                </a:gridCol>
                <a:gridCol w="538480">
                  <a:extLst>
                    <a:ext uri="{9D8B030D-6E8A-4147-A177-3AD203B41FA5}">
                      <a16:colId xmlns:a16="http://schemas.microsoft.com/office/drawing/2014/main" val="20001"/>
                    </a:ext>
                  </a:extLst>
                </a:gridCol>
                <a:gridCol w="746125">
                  <a:extLst>
                    <a:ext uri="{9D8B030D-6E8A-4147-A177-3AD203B41FA5}">
                      <a16:colId xmlns:a16="http://schemas.microsoft.com/office/drawing/2014/main" val="20002"/>
                    </a:ext>
                  </a:extLst>
                </a:gridCol>
                <a:gridCol w="749300">
                  <a:extLst>
                    <a:ext uri="{9D8B030D-6E8A-4147-A177-3AD203B41FA5}">
                      <a16:colId xmlns:a16="http://schemas.microsoft.com/office/drawing/2014/main" val="20003"/>
                    </a:ext>
                  </a:extLst>
                </a:gridCol>
                <a:gridCol w="747394">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48029">
                  <a:extLst>
                    <a:ext uri="{9D8B030D-6E8A-4147-A177-3AD203B41FA5}">
                      <a16:colId xmlns:a16="http://schemas.microsoft.com/office/drawing/2014/main" val="20006"/>
                    </a:ext>
                  </a:extLst>
                </a:gridCol>
                <a:gridCol w="749300">
                  <a:extLst>
                    <a:ext uri="{9D8B030D-6E8A-4147-A177-3AD203B41FA5}">
                      <a16:colId xmlns:a16="http://schemas.microsoft.com/office/drawing/2014/main" val="20007"/>
                    </a:ext>
                  </a:extLst>
                </a:gridCol>
                <a:gridCol w="746125">
                  <a:extLst>
                    <a:ext uri="{9D8B030D-6E8A-4147-A177-3AD203B41FA5}">
                      <a16:colId xmlns:a16="http://schemas.microsoft.com/office/drawing/2014/main" val="20008"/>
                    </a:ext>
                  </a:extLst>
                </a:gridCol>
                <a:gridCol w="749300">
                  <a:extLst>
                    <a:ext uri="{9D8B030D-6E8A-4147-A177-3AD203B41FA5}">
                      <a16:colId xmlns:a16="http://schemas.microsoft.com/office/drawing/2014/main" val="20009"/>
                    </a:ext>
                  </a:extLst>
                </a:gridCol>
                <a:gridCol w="747395">
                  <a:extLst>
                    <a:ext uri="{9D8B030D-6E8A-4147-A177-3AD203B41FA5}">
                      <a16:colId xmlns:a16="http://schemas.microsoft.com/office/drawing/2014/main" val="20010"/>
                    </a:ext>
                  </a:extLst>
                </a:gridCol>
              </a:tblGrid>
              <a:tr h="409575">
                <a:tc>
                  <a:txBody>
                    <a:bodyPr/>
                    <a:lstStyle/>
                    <a:p>
                      <a:pPr marR="48895" algn="ctr">
                        <a:lnSpc>
                          <a:spcPct val="100000"/>
                        </a:lnSpc>
                        <a:spcBef>
                          <a:spcPts val="740"/>
                        </a:spcBef>
                      </a:pPr>
                      <a:r>
                        <a:rPr sz="1400" b="1" dirty="0">
                          <a:latin typeface="Arial"/>
                          <a:cs typeface="Arial"/>
                        </a:rPr>
                        <a:t>n</a:t>
                      </a:r>
                      <a:r>
                        <a:rPr sz="1350" b="1" baseline="-21604" dirty="0">
                          <a:latin typeface="Arial"/>
                          <a:cs typeface="Arial"/>
                        </a:rPr>
                        <a:t>2</a:t>
                      </a:r>
                      <a:r>
                        <a:rPr sz="1400" b="1" dirty="0">
                          <a:latin typeface="Arial"/>
                          <a:cs typeface="Arial"/>
                        </a:rPr>
                        <a:t>-n</a:t>
                      </a:r>
                      <a:r>
                        <a:rPr sz="1350" b="1" baseline="-21604" dirty="0">
                          <a:latin typeface="Arial"/>
                          <a:cs typeface="Arial"/>
                        </a:rPr>
                        <a:t>1</a:t>
                      </a:r>
                      <a:endParaRPr sz="1350" baseline="-21604">
                        <a:latin typeface="Arial"/>
                        <a:cs typeface="Arial"/>
                      </a:endParaRPr>
                    </a:p>
                  </a:txBody>
                  <a:tcPr marL="0" marR="0" marT="9398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229235">
                        <a:lnSpc>
                          <a:spcPct val="100000"/>
                        </a:lnSpc>
                      </a:pPr>
                      <a:r>
                        <a:rPr sz="900" b="1" dirty="0">
                          <a:latin typeface="Verdana"/>
                          <a:cs typeface="Verdana"/>
                        </a:rPr>
                        <a:t>1</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270" algn="ctr">
                        <a:lnSpc>
                          <a:spcPct val="100000"/>
                        </a:lnSpc>
                      </a:pPr>
                      <a:r>
                        <a:rPr sz="900" b="1" dirty="0">
                          <a:latin typeface="Verdana"/>
                          <a:cs typeface="Verdana"/>
                        </a:rPr>
                        <a:t>2</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905" algn="ctr">
                        <a:lnSpc>
                          <a:spcPct val="100000"/>
                        </a:lnSpc>
                      </a:pPr>
                      <a:r>
                        <a:rPr sz="900" b="1" dirty="0">
                          <a:latin typeface="Verdana"/>
                          <a:cs typeface="Verdana"/>
                        </a:rPr>
                        <a:t>3</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635" algn="ctr">
                        <a:lnSpc>
                          <a:spcPct val="100000"/>
                        </a:lnSpc>
                      </a:pPr>
                      <a:r>
                        <a:rPr sz="900" dirty="0">
                          <a:latin typeface="Verdana"/>
                          <a:cs typeface="Verdana"/>
                        </a:rPr>
                        <a:t>4</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905" algn="ctr">
                        <a:lnSpc>
                          <a:spcPct val="100000"/>
                        </a:lnSpc>
                      </a:pPr>
                      <a:r>
                        <a:rPr sz="900" b="1" dirty="0">
                          <a:latin typeface="Verdana"/>
                          <a:cs typeface="Verdana"/>
                        </a:rPr>
                        <a:t>5</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333375">
                        <a:lnSpc>
                          <a:spcPct val="100000"/>
                        </a:lnSpc>
                      </a:pPr>
                      <a:r>
                        <a:rPr sz="900" b="1" dirty="0">
                          <a:latin typeface="Verdana"/>
                          <a:cs typeface="Verdana"/>
                        </a:rPr>
                        <a:t>6</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334645">
                        <a:lnSpc>
                          <a:spcPct val="100000"/>
                        </a:lnSpc>
                      </a:pPr>
                      <a:r>
                        <a:rPr sz="900" b="1" dirty="0">
                          <a:latin typeface="Verdana"/>
                          <a:cs typeface="Verdana"/>
                        </a:rPr>
                        <a:t>7</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2540" algn="ctr">
                        <a:lnSpc>
                          <a:spcPct val="100000"/>
                        </a:lnSpc>
                      </a:pPr>
                      <a:r>
                        <a:rPr sz="900" b="1" dirty="0">
                          <a:latin typeface="Verdana"/>
                          <a:cs typeface="Verdana"/>
                        </a:rPr>
                        <a:t>8</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2540" algn="ctr">
                        <a:lnSpc>
                          <a:spcPct val="100000"/>
                        </a:lnSpc>
                      </a:pPr>
                      <a:r>
                        <a:rPr sz="900" b="1" dirty="0">
                          <a:latin typeface="Verdana"/>
                          <a:cs typeface="Verdana"/>
                        </a:rPr>
                        <a:t>9</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1180"/>
                        </a:spcBef>
                      </a:pPr>
                      <a:r>
                        <a:rPr sz="1400" b="1" spc="-5" dirty="0">
                          <a:solidFill>
                            <a:srgbClr val="FF3300"/>
                          </a:solidFill>
                          <a:latin typeface="Verdana"/>
                          <a:cs typeface="Verdana"/>
                        </a:rPr>
                        <a:t>10</a:t>
                      </a:r>
                      <a:endParaRPr sz="1400">
                        <a:latin typeface="Verdana"/>
                        <a:cs typeface="Verdana"/>
                      </a:endParaRPr>
                    </a:p>
                  </a:txBody>
                  <a:tcPr marL="0" marR="0" marT="14986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04800">
                <a:tc>
                  <a:txBody>
                    <a:bodyPr/>
                    <a:lstStyle/>
                    <a:p>
                      <a:pPr algn="ctr">
                        <a:lnSpc>
                          <a:spcPct val="100000"/>
                        </a:lnSpc>
                        <a:spcBef>
                          <a:spcPts val="355"/>
                        </a:spcBef>
                      </a:pPr>
                      <a:r>
                        <a:rPr sz="1400" b="1" dirty="0">
                          <a:solidFill>
                            <a:srgbClr val="FF3300"/>
                          </a:solidFill>
                          <a:latin typeface="Verdana"/>
                          <a:cs typeface="Verdana"/>
                        </a:rPr>
                        <a:t>0</a:t>
                      </a:r>
                      <a:endParaRPr sz="14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950"/>
                        </a:spcBef>
                      </a:pPr>
                      <a:r>
                        <a:rPr sz="900" dirty="0">
                          <a:latin typeface="Verdana"/>
                          <a:cs typeface="Verdana"/>
                        </a:rPr>
                        <a:t>-</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50"/>
                        </a:spcBef>
                      </a:pPr>
                      <a:r>
                        <a:rPr sz="900" dirty="0">
                          <a:latin typeface="Verdana"/>
                          <a:cs typeface="Verdana"/>
                        </a:rPr>
                        <a:t>-</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50"/>
                        </a:spcBef>
                      </a:pPr>
                      <a:r>
                        <a:rPr sz="900" dirty="0">
                          <a:latin typeface="Verdana"/>
                          <a:cs typeface="Verdana"/>
                        </a:rPr>
                        <a:t>-</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50"/>
                        </a:spcBef>
                      </a:pPr>
                      <a:r>
                        <a:rPr sz="900" b="1" dirty="0">
                          <a:latin typeface="Verdana"/>
                          <a:cs typeface="Verdana"/>
                        </a:rPr>
                        <a:t>0</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950"/>
                        </a:spcBef>
                      </a:pPr>
                      <a:r>
                        <a:rPr sz="900" b="1" dirty="0">
                          <a:latin typeface="Verdana"/>
                          <a:cs typeface="Verdana"/>
                        </a:rPr>
                        <a:t>2</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950"/>
                        </a:spcBef>
                      </a:pPr>
                      <a:r>
                        <a:rPr sz="900" dirty="0">
                          <a:latin typeface="Verdana"/>
                          <a:cs typeface="Verdana"/>
                        </a:rPr>
                        <a:t>5</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950"/>
                        </a:spcBef>
                      </a:pPr>
                      <a:r>
                        <a:rPr sz="900" dirty="0">
                          <a:latin typeface="Verdana"/>
                          <a:cs typeface="Verdana"/>
                        </a:rPr>
                        <a:t>8</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950"/>
                        </a:spcBef>
                      </a:pPr>
                      <a:r>
                        <a:rPr sz="900" dirty="0">
                          <a:latin typeface="Verdana"/>
                          <a:cs typeface="Verdana"/>
                        </a:rPr>
                        <a:t>13</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950"/>
                        </a:spcBef>
                      </a:pPr>
                      <a:r>
                        <a:rPr sz="900" dirty="0">
                          <a:latin typeface="Verdana"/>
                          <a:cs typeface="Verdana"/>
                        </a:rPr>
                        <a:t>17</a:t>
                      </a:r>
                      <a:endParaRPr sz="900">
                        <a:latin typeface="Verdana"/>
                        <a:cs typeface="Verdana"/>
                      </a:endParaRPr>
                    </a:p>
                  </a:txBody>
                  <a:tcPr marL="0" marR="0" marT="1206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400" b="1" spc="-5" dirty="0">
                          <a:solidFill>
                            <a:srgbClr val="FF3300"/>
                          </a:solidFill>
                          <a:latin typeface="Verdana"/>
                          <a:cs typeface="Verdana"/>
                        </a:rPr>
                        <a:t>23</a:t>
                      </a:r>
                      <a:endParaRPr sz="14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28600">
                <a:tc>
                  <a:txBody>
                    <a:bodyPr/>
                    <a:lstStyle/>
                    <a:p>
                      <a:pPr algn="ctr">
                        <a:lnSpc>
                          <a:spcPct val="100000"/>
                        </a:lnSpc>
                        <a:spcBef>
                          <a:spcPts val="350"/>
                        </a:spcBef>
                      </a:pPr>
                      <a:r>
                        <a:rPr sz="900" b="1"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28600">
                <a:tc>
                  <a:txBody>
                    <a:bodyPr/>
                    <a:lstStyle/>
                    <a:p>
                      <a:pPr algn="ctr">
                        <a:lnSpc>
                          <a:spcPct val="100000"/>
                        </a:lnSpc>
                        <a:spcBef>
                          <a:spcPts val="350"/>
                        </a:spcBef>
                      </a:pPr>
                      <a:r>
                        <a:rPr sz="900" b="1"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350"/>
                        </a:spcBef>
                      </a:pPr>
                      <a:r>
                        <a:rPr sz="900"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29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28600">
                <a:tc>
                  <a:txBody>
                    <a:bodyPr/>
                    <a:lstStyle/>
                    <a:p>
                      <a:pPr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33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28600">
                <a:tc>
                  <a:txBody>
                    <a:bodyPr/>
                    <a:lstStyle/>
                    <a:p>
                      <a:pPr algn="ctr">
                        <a:lnSpc>
                          <a:spcPct val="100000"/>
                        </a:lnSpc>
                        <a:spcBef>
                          <a:spcPts val="350"/>
                        </a:spcBef>
                      </a:pPr>
                      <a:r>
                        <a:rPr sz="900" b="1"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36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28600">
                <a:tc>
                  <a:txBody>
                    <a:bodyPr/>
                    <a:lstStyle/>
                    <a:p>
                      <a:pPr algn="ctr">
                        <a:lnSpc>
                          <a:spcPct val="100000"/>
                        </a:lnSpc>
                        <a:spcBef>
                          <a:spcPts val="355"/>
                        </a:spcBef>
                      </a:pPr>
                      <a:r>
                        <a:rPr sz="900" b="1"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39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28726">
                <a:tc>
                  <a:txBody>
                    <a:bodyPr/>
                    <a:lstStyle/>
                    <a:p>
                      <a:pPr algn="ctr">
                        <a:lnSpc>
                          <a:spcPct val="100000"/>
                        </a:lnSpc>
                        <a:spcBef>
                          <a:spcPts val="355"/>
                        </a:spcBef>
                      </a:pPr>
                      <a:r>
                        <a:rPr sz="900" b="1" dirty="0">
                          <a:latin typeface="Verdana"/>
                          <a:cs typeface="Verdana"/>
                        </a:rPr>
                        <a:t>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26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28600">
                <a:tc>
                  <a:txBody>
                    <a:bodyPr/>
                    <a:lstStyle/>
                    <a:p>
                      <a:pPr algn="ctr">
                        <a:lnSpc>
                          <a:spcPct val="100000"/>
                        </a:lnSpc>
                        <a:spcBef>
                          <a:spcPts val="350"/>
                        </a:spcBef>
                      </a:pPr>
                      <a:r>
                        <a:rPr sz="900" b="1"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45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28600">
                <a:tc>
                  <a:txBody>
                    <a:bodyPr/>
                    <a:lstStyle/>
                    <a:p>
                      <a:pPr algn="ctr">
                        <a:lnSpc>
                          <a:spcPct val="100000"/>
                        </a:lnSpc>
                        <a:spcBef>
                          <a:spcPts val="350"/>
                        </a:spcBef>
                      </a:pPr>
                      <a:r>
                        <a:rPr sz="900" b="1"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48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28600">
                <a:tc>
                  <a:txBody>
                    <a:bodyPr/>
                    <a:lstStyle/>
                    <a:p>
                      <a:pPr algn="ctr">
                        <a:lnSpc>
                          <a:spcPct val="100000"/>
                        </a:lnSpc>
                        <a:spcBef>
                          <a:spcPts val="350"/>
                        </a:spcBef>
                      </a:pPr>
                      <a:r>
                        <a:rPr sz="900" b="1" dirty="0">
                          <a:latin typeface="Verdana"/>
                          <a:cs typeface="Verdana"/>
                        </a:rPr>
                        <a:t>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42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52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228600">
                <a:tc>
                  <a:txBody>
                    <a:bodyPr/>
                    <a:lstStyle/>
                    <a:p>
                      <a:pPr algn="ctr">
                        <a:lnSpc>
                          <a:spcPct val="100000"/>
                        </a:lnSpc>
                        <a:spcBef>
                          <a:spcPts val="355"/>
                        </a:spcBef>
                      </a:pPr>
                      <a:r>
                        <a:rPr sz="900" b="1" spc="-10" dirty="0">
                          <a:latin typeface="Verdana"/>
                          <a:cs typeface="Verdana"/>
                        </a:rPr>
                        <a:t>10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55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228600">
                <a:tc>
                  <a:txBody>
                    <a:bodyPr/>
                    <a:lstStyle/>
                    <a:p>
                      <a:pPr algn="ctr">
                        <a:lnSpc>
                          <a:spcPct val="100000"/>
                        </a:lnSpc>
                        <a:spcBef>
                          <a:spcPts val="355"/>
                        </a:spcBef>
                      </a:pPr>
                      <a:r>
                        <a:rPr sz="900" b="1" spc="-5"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2"/>
                  </a:ext>
                </a:extLst>
              </a:tr>
              <a:tr h="228600">
                <a:tc>
                  <a:txBody>
                    <a:bodyPr/>
                    <a:lstStyle/>
                    <a:p>
                      <a:pPr algn="ctr">
                        <a:lnSpc>
                          <a:spcPct val="100000"/>
                        </a:lnSpc>
                        <a:spcBef>
                          <a:spcPts val="355"/>
                        </a:spcBef>
                      </a:pPr>
                      <a:r>
                        <a:rPr sz="900" b="1" spc="-5"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50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3"/>
                  </a:ext>
                </a:extLst>
              </a:tr>
              <a:tr h="228600">
                <a:tc>
                  <a:txBody>
                    <a:bodyPr/>
                    <a:lstStyle/>
                    <a:p>
                      <a:pPr algn="ctr">
                        <a:lnSpc>
                          <a:spcPct val="100000"/>
                        </a:lnSpc>
                        <a:spcBef>
                          <a:spcPts val="355"/>
                        </a:spcBef>
                      </a:pPr>
                      <a:r>
                        <a:rPr sz="900" b="1" spc="-5"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4"/>
                  </a:ext>
                </a:extLst>
              </a:tr>
              <a:tr h="228727">
                <a:tc>
                  <a:txBody>
                    <a:bodyPr/>
                    <a:lstStyle/>
                    <a:p>
                      <a:pPr algn="ctr">
                        <a:lnSpc>
                          <a:spcPct val="100000"/>
                        </a:lnSpc>
                        <a:spcBef>
                          <a:spcPts val="355"/>
                        </a:spcBef>
                      </a:pPr>
                      <a:r>
                        <a:rPr sz="900" b="1" spc="-5"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5"/>
                  </a:ext>
                </a:extLst>
              </a:tr>
              <a:tr h="350519">
                <a:tc>
                  <a:txBody>
                    <a:bodyPr/>
                    <a:lstStyle/>
                    <a:p>
                      <a:pPr algn="ctr">
                        <a:lnSpc>
                          <a:spcPct val="100000"/>
                        </a:lnSpc>
                        <a:spcBef>
                          <a:spcPts val="345"/>
                        </a:spcBef>
                      </a:pPr>
                      <a:r>
                        <a:rPr sz="1700" dirty="0">
                          <a:latin typeface="Verdana"/>
                          <a:cs typeface="Verdana"/>
                        </a:rPr>
                        <a:t>…</a:t>
                      </a:r>
                      <a:endParaRPr sz="1700">
                        <a:latin typeface="Verdana"/>
                        <a:cs typeface="Verdana"/>
                      </a:endParaRPr>
                    </a:p>
                  </a:txBody>
                  <a:tcPr marL="0" marR="0" marT="438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6"/>
                  </a:ext>
                </a:extLst>
              </a:tr>
              <a:tr h="228574">
                <a:tc>
                  <a:txBody>
                    <a:bodyPr/>
                    <a:lstStyle/>
                    <a:p>
                      <a:pPr algn="ctr">
                        <a:lnSpc>
                          <a:spcPct val="100000"/>
                        </a:lnSpc>
                        <a:spcBef>
                          <a:spcPts val="355"/>
                        </a:spcBef>
                      </a:pPr>
                      <a:r>
                        <a:rPr sz="900" b="1" spc="-5"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7"/>
                  </a:ext>
                </a:extLst>
              </a:tr>
              <a:tr h="228612">
                <a:tc>
                  <a:txBody>
                    <a:bodyPr/>
                    <a:lstStyle/>
                    <a:p>
                      <a:pPr algn="ctr">
                        <a:lnSpc>
                          <a:spcPct val="100000"/>
                        </a:lnSpc>
                        <a:spcBef>
                          <a:spcPts val="355"/>
                        </a:spcBef>
                      </a:pPr>
                      <a:r>
                        <a:rPr sz="900" b="1" spc="-5"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8"/>
                  </a:ext>
                </a:extLst>
              </a:tr>
              <a:tr h="228612">
                <a:tc>
                  <a:txBody>
                    <a:bodyPr/>
                    <a:lstStyle/>
                    <a:p>
                      <a:pPr algn="ctr">
                        <a:lnSpc>
                          <a:spcPct val="100000"/>
                        </a:lnSpc>
                        <a:spcBef>
                          <a:spcPts val="355"/>
                        </a:spcBef>
                      </a:pPr>
                      <a:r>
                        <a:rPr sz="900" b="1" spc="-5" dirty="0">
                          <a:latin typeface="Verdana"/>
                          <a:cs typeface="Verdana"/>
                        </a:rPr>
                        <a:t>20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3204">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9"/>
                  </a:ext>
                </a:extLst>
              </a:tr>
            </a:tbl>
          </a:graphicData>
        </a:graphic>
      </p:graphicFrame>
      <p:sp>
        <p:nvSpPr>
          <p:cNvPr id="6" name="object 6"/>
          <p:cNvSpPr txBox="1"/>
          <p:nvPr/>
        </p:nvSpPr>
        <p:spPr>
          <a:xfrm>
            <a:off x="3006345" y="720599"/>
            <a:ext cx="6242685" cy="454025"/>
          </a:xfrm>
          <a:prstGeom prst="rect">
            <a:avLst/>
          </a:prstGeom>
        </p:spPr>
        <p:txBody>
          <a:bodyPr vert="horz" wrap="square" lIns="0" tIns="12065" rIns="0" bIns="0" rtlCol="0">
            <a:spAutoFit/>
          </a:bodyPr>
          <a:lstStyle/>
          <a:p>
            <a:pPr marL="12700">
              <a:lnSpc>
                <a:spcPts val="1810"/>
              </a:lnSpc>
              <a:spcBef>
                <a:spcPts val="95"/>
              </a:spcBef>
            </a:pPr>
            <a:r>
              <a:rPr sz="1600" b="1" dirty="0">
                <a:latin typeface="Arial"/>
                <a:cs typeface="Arial"/>
              </a:rPr>
              <a:t>n</a:t>
            </a:r>
            <a:r>
              <a:rPr sz="1575" b="1" baseline="-21164" dirty="0">
                <a:latin typeface="Arial"/>
                <a:cs typeface="Arial"/>
              </a:rPr>
              <a:t>1 </a:t>
            </a:r>
            <a:r>
              <a:rPr sz="1600" b="1" spc="-5" dirty="0">
                <a:latin typeface="Arial"/>
                <a:cs typeface="Arial"/>
              </a:rPr>
              <a:t>est le plus petit des 2 effectifs, U le plus petit des 2 U</a:t>
            </a:r>
            <a:r>
              <a:rPr sz="1600" b="1" spc="229" dirty="0">
                <a:latin typeface="Arial"/>
                <a:cs typeface="Arial"/>
              </a:rPr>
              <a:t> </a:t>
            </a:r>
            <a:r>
              <a:rPr sz="1600" b="1" spc="-5" dirty="0">
                <a:latin typeface="Arial"/>
                <a:cs typeface="Arial"/>
              </a:rPr>
              <a:t>calculés</a:t>
            </a:r>
            <a:endParaRPr sz="1600">
              <a:latin typeface="Arial"/>
              <a:cs typeface="Arial"/>
            </a:endParaRPr>
          </a:p>
          <a:p>
            <a:pPr marR="128270" algn="ctr">
              <a:lnSpc>
                <a:spcPts val="1570"/>
              </a:lnSpc>
            </a:pPr>
            <a:r>
              <a:rPr sz="1400" b="1" spc="5" dirty="0">
                <a:latin typeface="Arial"/>
                <a:cs typeface="Arial"/>
              </a:rPr>
              <a:t>n</a:t>
            </a:r>
            <a:r>
              <a:rPr sz="1350" b="1" spc="7" baseline="-21604" dirty="0">
                <a:latin typeface="Arial"/>
                <a:cs typeface="Arial"/>
              </a:rPr>
              <a:t>1</a:t>
            </a:r>
            <a:endParaRPr sz="1350" baseline="-21604">
              <a:latin typeface="Arial"/>
              <a:cs typeface="Arial"/>
            </a:endParaRPr>
          </a:p>
        </p:txBody>
      </p:sp>
      <p:sp>
        <p:nvSpPr>
          <p:cNvPr id="9" name="object 9"/>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685925" y="6303963"/>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3222117"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1</a:t>
            </a:r>
            <a:endParaRPr>
              <a:latin typeface="Arial"/>
              <a:cs typeface="Arial"/>
            </a:endParaRPr>
          </a:p>
        </p:txBody>
      </p:sp>
      <p:sp>
        <p:nvSpPr>
          <p:cNvPr id="7" name="object 7"/>
          <p:cNvSpPr txBox="1">
            <a:spLocks noGrp="1"/>
          </p:cNvSpPr>
          <p:nvPr>
            <p:ph type="title"/>
          </p:nvPr>
        </p:nvSpPr>
        <p:spPr>
          <a:xfrm>
            <a:off x="2287016" y="1008076"/>
            <a:ext cx="7099300" cy="574675"/>
          </a:xfrm>
          <a:prstGeom prst="rect">
            <a:avLst/>
          </a:prstGeom>
        </p:spPr>
        <p:txBody>
          <a:bodyPr vert="horz" wrap="square" lIns="0" tIns="12700" rIns="0" bIns="0" rtlCol="0" anchor="ctr">
            <a:spAutoFit/>
          </a:bodyPr>
          <a:lstStyle/>
          <a:p>
            <a:pPr marL="12700">
              <a:lnSpc>
                <a:spcPct val="100000"/>
              </a:lnSpc>
              <a:spcBef>
                <a:spcPts val="100"/>
              </a:spcBef>
            </a:pPr>
            <a:r>
              <a:rPr sz="1800" dirty="0">
                <a:solidFill>
                  <a:srgbClr val="000000"/>
                </a:solidFill>
              </a:rPr>
              <a:t>On </a:t>
            </a:r>
            <a:r>
              <a:rPr sz="1800" spc="-5" dirty="0">
                <a:solidFill>
                  <a:srgbClr val="000000"/>
                </a:solidFill>
              </a:rPr>
              <a:t>veut étudier </a:t>
            </a:r>
            <a:r>
              <a:rPr sz="1800" dirty="0">
                <a:solidFill>
                  <a:srgbClr val="000000"/>
                </a:solidFill>
              </a:rPr>
              <a:t>si </a:t>
            </a:r>
            <a:r>
              <a:rPr sz="1800" spc="-5" dirty="0">
                <a:solidFill>
                  <a:srgbClr val="000000"/>
                </a:solidFill>
              </a:rPr>
              <a:t>le fait de fumer influence </a:t>
            </a:r>
            <a:r>
              <a:rPr sz="1800" spc="-10" dirty="0">
                <a:solidFill>
                  <a:srgbClr val="000000"/>
                </a:solidFill>
              </a:rPr>
              <a:t>l’apparition d’un </a:t>
            </a:r>
            <a:r>
              <a:rPr sz="1800" spc="-5" dirty="0">
                <a:solidFill>
                  <a:srgbClr val="000000"/>
                </a:solidFill>
              </a:rPr>
              <a:t>cancer</a:t>
            </a:r>
            <a:r>
              <a:rPr sz="1800" spc="125" dirty="0">
                <a:solidFill>
                  <a:srgbClr val="000000"/>
                </a:solidFill>
              </a:rPr>
              <a:t> </a:t>
            </a:r>
            <a:r>
              <a:rPr sz="1800" spc="-5" dirty="0">
                <a:solidFill>
                  <a:srgbClr val="000000"/>
                </a:solidFill>
              </a:rPr>
              <a:t>du</a:t>
            </a:r>
            <a:endParaRPr sz="1800"/>
          </a:p>
          <a:p>
            <a:pPr marL="355600">
              <a:lnSpc>
                <a:spcPct val="100000"/>
              </a:lnSpc>
            </a:pPr>
            <a:r>
              <a:rPr sz="1800" spc="-5" dirty="0">
                <a:solidFill>
                  <a:srgbClr val="000000"/>
                </a:solidFill>
              </a:rPr>
              <a:t>poumon?</a:t>
            </a:r>
            <a:endParaRPr sz="1800"/>
          </a:p>
        </p:txBody>
      </p:sp>
      <p:sp>
        <p:nvSpPr>
          <p:cNvPr id="8" name="object 8"/>
          <p:cNvSpPr txBox="1"/>
          <p:nvPr/>
        </p:nvSpPr>
        <p:spPr>
          <a:xfrm>
            <a:off x="1675588" y="1474088"/>
            <a:ext cx="8700135" cy="2452594"/>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4</a:t>
            </a:r>
            <a:endParaRPr sz="2000" dirty="0">
              <a:latin typeface="Arial"/>
              <a:cs typeface="Arial"/>
            </a:endParaRPr>
          </a:p>
          <a:p>
            <a:pPr marL="966469" indent="-342900">
              <a:spcBef>
                <a:spcPts val="1485"/>
              </a:spcBef>
              <a:buAutoNum type="arabicParenR"/>
              <a:tabLst>
                <a:tab pos="966469" algn="l"/>
                <a:tab pos="967105" algn="l"/>
              </a:tabLst>
            </a:pPr>
            <a:r>
              <a:rPr dirty="0">
                <a:latin typeface="Arial"/>
                <a:cs typeface="Arial"/>
              </a:rPr>
              <a:t>Il </a:t>
            </a:r>
            <a:r>
              <a:rPr spc="-5" dirty="0">
                <a:latin typeface="Arial"/>
                <a:cs typeface="Arial"/>
              </a:rPr>
              <a:t>s’agit de lier </a:t>
            </a:r>
            <a:r>
              <a:rPr dirty="0">
                <a:latin typeface="Arial"/>
                <a:cs typeface="Arial"/>
              </a:rPr>
              <a:t>2 </a:t>
            </a:r>
            <a:r>
              <a:rPr spc="-5" dirty="0">
                <a:latin typeface="Arial"/>
                <a:cs typeface="Arial"/>
              </a:rPr>
              <a:t>caractères</a:t>
            </a:r>
            <a:r>
              <a:rPr spc="5" dirty="0">
                <a:latin typeface="Arial"/>
                <a:cs typeface="Arial"/>
              </a:rPr>
              <a:t> </a:t>
            </a:r>
            <a:r>
              <a:rPr spc="-10" dirty="0">
                <a:latin typeface="Arial"/>
                <a:cs typeface="Arial"/>
              </a:rPr>
              <a:t>qualitatifs</a:t>
            </a:r>
            <a:endParaRPr dirty="0">
              <a:latin typeface="Arial"/>
              <a:cs typeface="Arial"/>
            </a:endParaRPr>
          </a:p>
          <a:p>
            <a:pPr marL="966469" indent="-342900">
              <a:buAutoNum type="arabicParenR"/>
              <a:tabLst>
                <a:tab pos="966469" algn="l"/>
                <a:tab pos="967105" algn="l"/>
              </a:tabLst>
            </a:pPr>
            <a:r>
              <a:rPr dirty="0">
                <a:latin typeface="Arial"/>
                <a:cs typeface="Arial"/>
              </a:rPr>
              <a:t>Il </a:t>
            </a:r>
            <a:r>
              <a:rPr spc="-5" dirty="0">
                <a:latin typeface="Arial"/>
                <a:cs typeface="Arial"/>
              </a:rPr>
              <a:t>s’agit de lier </a:t>
            </a:r>
            <a:r>
              <a:rPr dirty="0">
                <a:latin typeface="Arial"/>
                <a:cs typeface="Arial"/>
              </a:rPr>
              <a:t>2 </a:t>
            </a:r>
            <a:r>
              <a:rPr spc="-5" dirty="0">
                <a:latin typeface="Arial"/>
                <a:cs typeface="Arial"/>
              </a:rPr>
              <a:t>caractères</a:t>
            </a:r>
            <a:r>
              <a:rPr spc="5" dirty="0">
                <a:latin typeface="Arial"/>
                <a:cs typeface="Arial"/>
              </a:rPr>
              <a:t> </a:t>
            </a:r>
            <a:r>
              <a:rPr spc="-5" dirty="0">
                <a:latin typeface="Arial"/>
                <a:cs typeface="Arial"/>
              </a:rPr>
              <a:t>quantitatifs</a:t>
            </a:r>
            <a:endParaRPr dirty="0">
              <a:latin typeface="Arial"/>
              <a:cs typeface="Arial"/>
            </a:endParaRPr>
          </a:p>
          <a:p>
            <a:pPr marL="966469" indent="-342900">
              <a:spcBef>
                <a:spcPts val="5"/>
              </a:spcBef>
              <a:buAutoNum type="arabicParenR"/>
              <a:tabLst>
                <a:tab pos="966469" algn="l"/>
                <a:tab pos="967105" algn="l"/>
              </a:tabLst>
            </a:pPr>
            <a:r>
              <a:rPr dirty="0">
                <a:latin typeface="Arial"/>
                <a:cs typeface="Arial"/>
              </a:rPr>
              <a:t>Il </a:t>
            </a:r>
            <a:r>
              <a:rPr spc="-5" dirty="0">
                <a:latin typeface="Arial"/>
                <a:cs typeface="Arial"/>
              </a:rPr>
              <a:t>s’agit de </a:t>
            </a:r>
            <a:r>
              <a:rPr spc="-10" dirty="0">
                <a:latin typeface="Arial"/>
                <a:cs typeface="Arial"/>
              </a:rPr>
              <a:t>lier </a:t>
            </a:r>
            <a:r>
              <a:rPr dirty="0">
                <a:latin typeface="Arial"/>
                <a:cs typeface="Arial"/>
              </a:rPr>
              <a:t>1 </a:t>
            </a:r>
            <a:r>
              <a:rPr spc="-5" dirty="0">
                <a:latin typeface="Arial"/>
                <a:cs typeface="Arial"/>
              </a:rPr>
              <a:t>caractère quantitatif et </a:t>
            </a:r>
            <a:r>
              <a:rPr dirty="0">
                <a:latin typeface="Arial"/>
                <a:cs typeface="Arial"/>
              </a:rPr>
              <a:t>1 </a:t>
            </a:r>
            <a:r>
              <a:rPr spc="-5" dirty="0">
                <a:latin typeface="Arial"/>
                <a:cs typeface="Arial"/>
              </a:rPr>
              <a:t>caractère</a:t>
            </a:r>
            <a:r>
              <a:rPr spc="50" dirty="0">
                <a:latin typeface="Arial"/>
                <a:cs typeface="Arial"/>
              </a:rPr>
              <a:t> </a:t>
            </a:r>
            <a:r>
              <a:rPr spc="-5" dirty="0">
                <a:latin typeface="Arial"/>
                <a:cs typeface="Arial"/>
              </a:rPr>
              <a:t>qualitatif</a:t>
            </a:r>
            <a:endParaRPr dirty="0">
              <a:latin typeface="Arial"/>
              <a:cs typeface="Arial"/>
            </a:endParaRPr>
          </a:p>
          <a:p>
            <a:pPr marL="966469" indent="-342900">
              <a:buAutoNum type="arabicParenR"/>
              <a:tabLst>
                <a:tab pos="966469" algn="l"/>
                <a:tab pos="967105" algn="l"/>
              </a:tabLst>
            </a:pPr>
            <a:r>
              <a:rPr dirty="0">
                <a:latin typeface="Arial"/>
                <a:cs typeface="Arial"/>
              </a:rPr>
              <a:t>Il </a:t>
            </a:r>
            <a:r>
              <a:rPr spc="-5" dirty="0">
                <a:latin typeface="Arial"/>
                <a:cs typeface="Arial"/>
              </a:rPr>
              <a:t>faut constituer 2 groupes </a:t>
            </a:r>
            <a:r>
              <a:rPr dirty="0">
                <a:latin typeface="Arial"/>
                <a:cs typeface="Arial"/>
              </a:rPr>
              <a:t>: </a:t>
            </a:r>
            <a:r>
              <a:rPr spc="-5" dirty="0">
                <a:latin typeface="Arial"/>
                <a:cs typeface="Arial"/>
              </a:rPr>
              <a:t>« cancer » et « non cancer</a:t>
            </a:r>
            <a:r>
              <a:rPr spc="85" dirty="0">
                <a:latin typeface="Arial"/>
                <a:cs typeface="Arial"/>
              </a:rPr>
              <a:t> </a:t>
            </a:r>
            <a:r>
              <a:rPr spc="-5" dirty="0">
                <a:latin typeface="Arial"/>
                <a:cs typeface="Arial"/>
              </a:rPr>
              <a:t>»</a:t>
            </a:r>
            <a:endParaRPr dirty="0">
              <a:latin typeface="Arial"/>
              <a:cs typeface="Arial"/>
            </a:endParaRPr>
          </a:p>
          <a:p>
            <a:pPr marL="966469" indent="-342900">
              <a:buAutoNum type="arabicParenR"/>
              <a:tabLst>
                <a:tab pos="966469" algn="l"/>
                <a:tab pos="967105" algn="l"/>
              </a:tabLst>
            </a:pPr>
            <a:r>
              <a:rPr spc="-5" dirty="0">
                <a:latin typeface="Arial"/>
                <a:cs typeface="Arial"/>
              </a:rPr>
              <a:t>Un groupe « malades »</a:t>
            </a:r>
            <a:r>
              <a:rPr spc="35" dirty="0">
                <a:latin typeface="Arial"/>
                <a:cs typeface="Arial"/>
              </a:rPr>
              <a:t> </a:t>
            </a:r>
            <a:r>
              <a:rPr spc="-10" dirty="0">
                <a:latin typeface="Arial"/>
                <a:cs typeface="Arial"/>
              </a:rPr>
              <a:t>suffira.</a:t>
            </a:r>
            <a:endParaRPr dirty="0">
              <a:latin typeface="Arial"/>
              <a:cs typeface="Arial"/>
            </a:endParaRPr>
          </a:p>
          <a:p>
            <a:pPr marL="966469" indent="-342900">
              <a:buAutoNum type="arabicParenR"/>
              <a:tabLst>
                <a:tab pos="966469" algn="l"/>
                <a:tab pos="967105" algn="l"/>
              </a:tabLst>
            </a:pPr>
            <a:r>
              <a:rPr dirty="0">
                <a:latin typeface="Arial"/>
                <a:cs typeface="Arial"/>
              </a:rPr>
              <a:t>Il </a:t>
            </a:r>
            <a:r>
              <a:rPr spc="-5" dirty="0">
                <a:latin typeface="Arial"/>
                <a:cs typeface="Arial"/>
              </a:rPr>
              <a:t>faut échantillonner</a:t>
            </a:r>
            <a:endParaRPr dirty="0">
              <a:latin typeface="Arial"/>
              <a:cs typeface="Arial"/>
            </a:endParaRPr>
          </a:p>
          <a:p>
            <a:pPr marL="966469" indent="-342900">
              <a:buAutoNum type="arabicParenR"/>
              <a:tabLst>
                <a:tab pos="966469" algn="l"/>
                <a:tab pos="967105" algn="l"/>
              </a:tabLst>
            </a:pPr>
            <a:r>
              <a:rPr dirty="0">
                <a:latin typeface="Arial"/>
                <a:cs typeface="Arial"/>
              </a:rPr>
              <a:t>On </a:t>
            </a:r>
            <a:r>
              <a:rPr spc="-5" dirty="0">
                <a:latin typeface="Arial"/>
                <a:cs typeface="Arial"/>
              </a:rPr>
              <a:t>ne dispose pas de </a:t>
            </a:r>
            <a:r>
              <a:rPr spc="-5" dirty="0" err="1">
                <a:latin typeface="Arial"/>
                <a:cs typeface="Arial"/>
              </a:rPr>
              <a:t>données</a:t>
            </a:r>
            <a:r>
              <a:rPr spc="35" dirty="0">
                <a:latin typeface="Arial"/>
                <a:cs typeface="Arial"/>
              </a:rPr>
              <a:t> </a:t>
            </a:r>
            <a:r>
              <a:rPr spc="-5" dirty="0">
                <a:latin typeface="Arial"/>
                <a:cs typeface="Arial"/>
              </a:rPr>
              <a:t>suffisantes</a:t>
            </a:r>
            <a:endParaRPr dirty="0">
              <a:latin typeface="Arial"/>
              <a:cs typeface="Arial"/>
            </a:endParaRPr>
          </a:p>
        </p:txBody>
      </p:sp>
      <p:sp>
        <p:nvSpPr>
          <p:cNvPr id="12" name="object 8">
            <a:extLst>
              <a:ext uri="{FF2B5EF4-FFF2-40B4-BE49-F238E27FC236}">
                <a16:creationId xmlns:a16="http://schemas.microsoft.com/office/drawing/2014/main" id="{DE1425B4-8081-4610-93AC-1D6CFEB44476}"/>
              </a:ext>
            </a:extLst>
          </p:cNvPr>
          <p:cNvSpPr txBox="1"/>
          <p:nvPr/>
        </p:nvSpPr>
        <p:spPr>
          <a:xfrm>
            <a:off x="1745933" y="4459657"/>
            <a:ext cx="8700135" cy="1477969"/>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b="1" spc="-5" dirty="0">
                <a:solidFill>
                  <a:srgbClr val="006666"/>
                </a:solidFill>
                <a:latin typeface="Arial"/>
                <a:cs typeface="Arial"/>
              </a:rPr>
              <a:t>Réponse 1,4,6 </a:t>
            </a:r>
            <a:r>
              <a:rPr dirty="0">
                <a:solidFill>
                  <a:srgbClr val="006666"/>
                </a:solidFill>
                <a:latin typeface="Arial"/>
                <a:cs typeface="Arial"/>
              </a:rPr>
              <a:t>: </a:t>
            </a:r>
            <a:r>
              <a:rPr spc="-20" dirty="0">
                <a:solidFill>
                  <a:srgbClr val="006666"/>
                </a:solidFill>
                <a:latin typeface="Arial"/>
                <a:cs typeface="Arial"/>
              </a:rPr>
              <a:t>Variables </a:t>
            </a:r>
            <a:r>
              <a:rPr spc="-5" dirty="0">
                <a:solidFill>
                  <a:srgbClr val="006666"/>
                </a:solidFill>
                <a:latin typeface="Arial"/>
                <a:cs typeface="Arial"/>
              </a:rPr>
              <a:t>qualitatives </a:t>
            </a:r>
            <a:r>
              <a:rPr dirty="0">
                <a:solidFill>
                  <a:srgbClr val="006666"/>
                </a:solidFill>
                <a:latin typeface="Arial"/>
                <a:cs typeface="Arial"/>
              </a:rPr>
              <a:t>(fumer </a:t>
            </a:r>
            <a:r>
              <a:rPr spc="-10" dirty="0">
                <a:solidFill>
                  <a:srgbClr val="006666"/>
                </a:solidFill>
                <a:latin typeface="Arial"/>
                <a:cs typeface="Arial"/>
              </a:rPr>
              <a:t>ou </a:t>
            </a:r>
            <a:r>
              <a:rPr spc="-5" dirty="0">
                <a:solidFill>
                  <a:srgbClr val="006666"/>
                </a:solidFill>
                <a:latin typeface="Arial"/>
                <a:cs typeface="Arial"/>
              </a:rPr>
              <a:t>non </a:t>
            </a:r>
            <a:r>
              <a:rPr dirty="0">
                <a:solidFill>
                  <a:srgbClr val="006666"/>
                </a:solidFill>
                <a:latin typeface="Arial"/>
                <a:cs typeface="Arial"/>
              </a:rPr>
              <a:t>et </a:t>
            </a:r>
            <a:r>
              <a:rPr spc="-5" dirty="0">
                <a:solidFill>
                  <a:srgbClr val="006666"/>
                </a:solidFill>
                <a:latin typeface="Arial"/>
                <a:cs typeface="Arial"/>
              </a:rPr>
              <a:t>cancer ou non), 4 catégories  (malades/non</a:t>
            </a:r>
            <a:r>
              <a:rPr spc="15" dirty="0">
                <a:solidFill>
                  <a:srgbClr val="006666"/>
                </a:solidFill>
                <a:latin typeface="Arial"/>
                <a:cs typeface="Arial"/>
              </a:rPr>
              <a:t> </a:t>
            </a:r>
            <a:r>
              <a:rPr spc="-5" dirty="0">
                <a:solidFill>
                  <a:srgbClr val="006666"/>
                </a:solidFill>
                <a:latin typeface="Arial"/>
                <a:cs typeface="Arial"/>
              </a:rPr>
              <a:t>malades</a:t>
            </a:r>
            <a:r>
              <a:rPr spc="10" dirty="0">
                <a:solidFill>
                  <a:srgbClr val="006666"/>
                </a:solidFill>
                <a:latin typeface="Arial"/>
                <a:cs typeface="Arial"/>
              </a:rPr>
              <a:t> </a:t>
            </a:r>
            <a:r>
              <a:rPr spc="-5" dirty="0">
                <a:solidFill>
                  <a:srgbClr val="006666"/>
                </a:solidFill>
                <a:latin typeface="Arial"/>
                <a:cs typeface="Arial"/>
              </a:rPr>
              <a:t>et	fumeur/pas fumeur), </a:t>
            </a:r>
            <a:r>
              <a:rPr spc="-40" dirty="0">
                <a:solidFill>
                  <a:srgbClr val="006666"/>
                </a:solidFill>
                <a:latin typeface="Arial"/>
                <a:cs typeface="Arial"/>
              </a:rPr>
              <a:t>TAS </a:t>
            </a:r>
            <a:r>
              <a:rPr spc="-5" dirty="0">
                <a:solidFill>
                  <a:srgbClr val="006666"/>
                </a:solidFill>
                <a:latin typeface="Arial"/>
                <a:cs typeface="Arial"/>
              </a:rPr>
              <a:t>obligatoire afin</a:t>
            </a:r>
            <a:r>
              <a:rPr spc="35" dirty="0">
                <a:solidFill>
                  <a:srgbClr val="006666"/>
                </a:solidFill>
                <a:latin typeface="Arial"/>
                <a:cs typeface="Arial"/>
              </a:rPr>
              <a:t> </a:t>
            </a:r>
            <a:r>
              <a:rPr spc="-15" dirty="0">
                <a:solidFill>
                  <a:srgbClr val="006666"/>
                </a:solidFill>
                <a:latin typeface="Arial"/>
                <a:cs typeface="Arial"/>
              </a:rPr>
              <a:t>d’échantillonner.</a:t>
            </a:r>
            <a:endParaRPr dirty="0">
              <a:latin typeface="Arial"/>
              <a:cs typeface="Arial"/>
            </a:endParaRPr>
          </a:p>
          <a:p>
            <a:pPr marL="118745">
              <a:spcBef>
                <a:spcPts val="1085"/>
              </a:spcBef>
            </a:pPr>
            <a:r>
              <a:rPr spc="-50" dirty="0">
                <a:solidFill>
                  <a:srgbClr val="006666"/>
                </a:solidFill>
                <a:latin typeface="Arial"/>
                <a:cs typeface="Arial"/>
              </a:rPr>
              <a:t>Test </a:t>
            </a:r>
            <a:r>
              <a:rPr spc="-5" dirty="0">
                <a:solidFill>
                  <a:srgbClr val="006666"/>
                </a:solidFill>
                <a:latin typeface="Arial"/>
                <a:cs typeface="Arial"/>
              </a:rPr>
              <a:t>à faire </a:t>
            </a:r>
            <a:r>
              <a:rPr spc="-10" dirty="0">
                <a:solidFill>
                  <a:srgbClr val="006666"/>
                </a:solidFill>
                <a:latin typeface="Arial"/>
                <a:cs typeface="Arial"/>
              </a:rPr>
              <a:t>pour </a:t>
            </a:r>
            <a:r>
              <a:rPr spc="-5" dirty="0">
                <a:solidFill>
                  <a:srgbClr val="006666"/>
                </a:solidFill>
                <a:latin typeface="Arial"/>
                <a:cs typeface="Arial"/>
              </a:rPr>
              <a:t>répondre à la question</a:t>
            </a:r>
            <a:r>
              <a:rPr spc="100" dirty="0">
                <a:solidFill>
                  <a:srgbClr val="006666"/>
                </a:solidFill>
                <a:latin typeface="Arial"/>
                <a:cs typeface="Arial"/>
              </a:rPr>
              <a:t> </a:t>
            </a:r>
            <a:r>
              <a:rPr dirty="0">
                <a:solidFill>
                  <a:srgbClr val="006666"/>
                </a:solidFill>
                <a:latin typeface="Arial"/>
                <a:cs typeface="Arial"/>
              </a:rPr>
              <a:t>:</a:t>
            </a:r>
            <a:endParaRPr dirty="0">
              <a:latin typeface="Arial"/>
              <a:cs typeface="Arial"/>
            </a:endParaRPr>
          </a:p>
          <a:p>
            <a:pPr marL="118745">
              <a:spcBef>
                <a:spcPts val="1215"/>
              </a:spcBef>
            </a:pPr>
            <a:r>
              <a:rPr b="1" spc="-5" dirty="0">
                <a:solidFill>
                  <a:srgbClr val="006666"/>
                </a:solidFill>
                <a:latin typeface="Arial"/>
                <a:cs typeface="Arial"/>
              </a:rPr>
              <a:t>Comparaison </a:t>
            </a:r>
            <a:r>
              <a:rPr b="1" dirty="0">
                <a:solidFill>
                  <a:srgbClr val="006666"/>
                </a:solidFill>
                <a:latin typeface="Arial"/>
                <a:cs typeface="Arial"/>
              </a:rPr>
              <a:t>de </a:t>
            </a:r>
            <a:r>
              <a:rPr b="1" spc="-5" dirty="0">
                <a:solidFill>
                  <a:srgbClr val="006666"/>
                </a:solidFill>
                <a:latin typeface="Arial"/>
                <a:cs typeface="Arial"/>
              </a:rPr>
              <a:t>% </a:t>
            </a:r>
            <a:r>
              <a:rPr b="1" dirty="0">
                <a:solidFill>
                  <a:srgbClr val="006666"/>
                </a:solidFill>
                <a:latin typeface="Arial"/>
                <a:cs typeface="Arial"/>
              </a:rPr>
              <a:t>ou </a:t>
            </a:r>
            <a:r>
              <a:rPr b="1" spc="-5" dirty="0">
                <a:solidFill>
                  <a:srgbClr val="006666"/>
                </a:solidFill>
                <a:latin typeface="Arial"/>
                <a:cs typeface="Arial"/>
              </a:rPr>
              <a:t>test </a:t>
            </a:r>
            <a:r>
              <a:rPr b="1" dirty="0">
                <a:solidFill>
                  <a:srgbClr val="006666"/>
                </a:solidFill>
                <a:latin typeface="Arial"/>
                <a:cs typeface="Arial"/>
              </a:rPr>
              <a:t>du</a:t>
            </a:r>
            <a:r>
              <a:rPr b="1" spc="15" dirty="0">
                <a:solidFill>
                  <a:srgbClr val="006666"/>
                </a:solidFill>
                <a:latin typeface="Arial"/>
                <a:cs typeface="Arial"/>
              </a:rPr>
              <a:t> </a:t>
            </a:r>
            <a:r>
              <a:rPr sz="2000" b="1" i="1" spc="15" dirty="0">
                <a:solidFill>
                  <a:srgbClr val="006666"/>
                </a:solidFill>
                <a:latin typeface="Symbol"/>
                <a:cs typeface="Symbol"/>
              </a:rPr>
              <a:t></a:t>
            </a:r>
            <a:r>
              <a:rPr sz="1950" b="1" spc="22" baseline="25641" dirty="0">
                <a:solidFill>
                  <a:srgbClr val="006666"/>
                </a:solidFill>
                <a:latin typeface="Arial"/>
                <a:cs typeface="Arial"/>
              </a:rPr>
              <a:t>2</a:t>
            </a:r>
            <a:endParaRPr sz="1950" baseline="25641"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5</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685925" y="6303963"/>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222117"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2</a:t>
            </a:r>
            <a:endParaRPr>
              <a:latin typeface="Arial"/>
              <a:cs typeface="Arial"/>
            </a:endParaRPr>
          </a:p>
        </p:txBody>
      </p:sp>
      <p:sp>
        <p:nvSpPr>
          <p:cNvPr id="8" name="object 8"/>
          <p:cNvSpPr txBox="1">
            <a:spLocks noGrp="1"/>
          </p:cNvSpPr>
          <p:nvPr>
            <p:ph type="title"/>
          </p:nvPr>
        </p:nvSpPr>
        <p:spPr>
          <a:xfrm>
            <a:off x="2429967" y="1008076"/>
            <a:ext cx="6935470" cy="300355"/>
          </a:xfrm>
          <a:prstGeom prst="rect">
            <a:avLst/>
          </a:prstGeom>
        </p:spPr>
        <p:txBody>
          <a:bodyPr vert="horz" wrap="square" lIns="0" tIns="12700" rIns="0" bIns="0" rtlCol="0" anchor="ctr">
            <a:spAutoFit/>
          </a:bodyPr>
          <a:lstStyle/>
          <a:p>
            <a:pPr marL="12700">
              <a:lnSpc>
                <a:spcPct val="100000"/>
              </a:lnSpc>
              <a:spcBef>
                <a:spcPts val="100"/>
              </a:spcBef>
            </a:pPr>
            <a:r>
              <a:rPr sz="1800" spc="-5" dirty="0">
                <a:solidFill>
                  <a:srgbClr val="000000"/>
                </a:solidFill>
              </a:rPr>
              <a:t>Pour estimer </a:t>
            </a:r>
            <a:r>
              <a:rPr sz="1800" spc="-10" dirty="0">
                <a:solidFill>
                  <a:srgbClr val="000000"/>
                </a:solidFill>
              </a:rPr>
              <a:t>une moyenne dans </a:t>
            </a:r>
            <a:r>
              <a:rPr sz="1800" spc="-5" dirty="0">
                <a:solidFill>
                  <a:srgbClr val="000000"/>
                </a:solidFill>
              </a:rPr>
              <a:t>une </a:t>
            </a:r>
            <a:r>
              <a:rPr sz="1800" spc="-10" dirty="0">
                <a:solidFill>
                  <a:srgbClr val="000000"/>
                </a:solidFill>
              </a:rPr>
              <a:t>population quelconque, </a:t>
            </a:r>
            <a:r>
              <a:rPr sz="1800" dirty="0">
                <a:solidFill>
                  <a:srgbClr val="000000"/>
                </a:solidFill>
              </a:rPr>
              <a:t>il </a:t>
            </a:r>
            <a:r>
              <a:rPr sz="1800" spc="-5" dirty="0">
                <a:solidFill>
                  <a:srgbClr val="000000"/>
                </a:solidFill>
              </a:rPr>
              <a:t>faut</a:t>
            </a:r>
            <a:r>
              <a:rPr sz="1800" spc="215" dirty="0">
                <a:solidFill>
                  <a:srgbClr val="000000"/>
                </a:solidFill>
              </a:rPr>
              <a:t> </a:t>
            </a:r>
            <a:r>
              <a:rPr sz="1800" dirty="0">
                <a:solidFill>
                  <a:srgbClr val="000000"/>
                </a:solidFill>
              </a:rPr>
              <a:t>:</a:t>
            </a:r>
            <a:endParaRPr sz="1800"/>
          </a:p>
        </p:txBody>
      </p:sp>
      <p:sp>
        <p:nvSpPr>
          <p:cNvPr id="9" name="object 9"/>
          <p:cNvSpPr txBox="1"/>
          <p:nvPr/>
        </p:nvSpPr>
        <p:spPr>
          <a:xfrm>
            <a:off x="2429968" y="1694180"/>
            <a:ext cx="7409815" cy="1946275"/>
          </a:xfrm>
          <a:prstGeom prst="rect">
            <a:avLst/>
          </a:prstGeom>
        </p:spPr>
        <p:txBody>
          <a:bodyPr vert="horz" wrap="square" lIns="0" tIns="12700" rIns="0" bIns="0" rtlCol="0">
            <a:spAutoFit/>
          </a:bodyPr>
          <a:lstStyle/>
          <a:p>
            <a:pPr marL="355600" indent="-342900">
              <a:spcBef>
                <a:spcPts val="100"/>
              </a:spcBef>
              <a:buAutoNum type="arabicParenR"/>
              <a:tabLst>
                <a:tab pos="354965" algn="l"/>
                <a:tab pos="355600" algn="l"/>
              </a:tabLst>
            </a:pPr>
            <a:r>
              <a:rPr spc="-40" dirty="0">
                <a:latin typeface="Arial"/>
                <a:cs typeface="Arial"/>
              </a:rPr>
              <a:t>T.A.S </a:t>
            </a:r>
            <a:r>
              <a:rPr spc="-5" dirty="0">
                <a:latin typeface="Arial"/>
                <a:cs typeface="Arial"/>
              </a:rPr>
              <a:t>un échantillon à partir de </a:t>
            </a:r>
            <a:r>
              <a:rPr dirty="0">
                <a:latin typeface="Arial"/>
                <a:cs typeface="Arial"/>
              </a:rPr>
              <a:t>cette</a:t>
            </a:r>
            <a:r>
              <a:rPr spc="40" dirty="0">
                <a:latin typeface="Arial"/>
                <a:cs typeface="Arial"/>
              </a:rPr>
              <a:t> </a:t>
            </a:r>
            <a:r>
              <a:rPr spc="-5" dirty="0">
                <a:latin typeface="Arial"/>
                <a:cs typeface="Arial"/>
              </a:rPr>
              <a:t>population</a:t>
            </a:r>
            <a:endParaRPr dirty="0">
              <a:latin typeface="Arial"/>
              <a:cs typeface="Arial"/>
            </a:endParaRPr>
          </a:p>
          <a:p>
            <a:pPr marL="355600" indent="-342900">
              <a:buAutoNum type="arabicParenR"/>
              <a:tabLst>
                <a:tab pos="354965" algn="l"/>
                <a:tab pos="355600" algn="l"/>
              </a:tabLst>
            </a:pPr>
            <a:r>
              <a:rPr spc="-5" dirty="0">
                <a:latin typeface="Arial"/>
                <a:cs typeface="Arial"/>
              </a:rPr>
              <a:t>Effectuer le calcul au niveau de la</a:t>
            </a:r>
            <a:r>
              <a:rPr spc="40" dirty="0">
                <a:latin typeface="Arial"/>
                <a:cs typeface="Arial"/>
              </a:rPr>
              <a:t> </a:t>
            </a:r>
            <a:r>
              <a:rPr spc="-5" dirty="0">
                <a:latin typeface="Arial"/>
                <a:cs typeface="Arial"/>
              </a:rPr>
              <a:t>population</a:t>
            </a:r>
            <a:endParaRPr dirty="0">
              <a:latin typeface="Arial"/>
              <a:cs typeface="Arial"/>
            </a:endParaRPr>
          </a:p>
          <a:p>
            <a:pPr marL="355600" indent="-342900">
              <a:buAutoNum type="arabicParenR"/>
              <a:tabLst>
                <a:tab pos="354965" algn="l"/>
                <a:tab pos="355600" algn="l"/>
              </a:tabLst>
            </a:pPr>
            <a:r>
              <a:rPr spc="-5" dirty="0">
                <a:latin typeface="Arial"/>
                <a:cs typeface="Arial"/>
              </a:rPr>
              <a:t>Disposer d’un petit </a:t>
            </a:r>
            <a:r>
              <a:rPr spc="-10" dirty="0">
                <a:latin typeface="Arial"/>
                <a:cs typeface="Arial"/>
              </a:rPr>
              <a:t>effectif </a:t>
            </a:r>
            <a:r>
              <a:rPr dirty="0">
                <a:latin typeface="Arial"/>
                <a:cs typeface="Arial"/>
              </a:rPr>
              <a:t>: </a:t>
            </a:r>
            <a:r>
              <a:rPr spc="-5" dirty="0">
                <a:latin typeface="Arial"/>
                <a:cs typeface="Arial"/>
              </a:rPr>
              <a:t>écart </a:t>
            </a:r>
            <a:r>
              <a:rPr spc="-10" dirty="0">
                <a:latin typeface="Arial"/>
                <a:cs typeface="Arial"/>
              </a:rPr>
              <a:t>type </a:t>
            </a:r>
            <a:r>
              <a:rPr spc="-5" dirty="0">
                <a:latin typeface="Arial"/>
                <a:cs typeface="Arial"/>
              </a:rPr>
              <a:t>plus grand </a:t>
            </a:r>
            <a:r>
              <a:rPr dirty="0">
                <a:latin typeface="Arial"/>
                <a:cs typeface="Arial"/>
              </a:rPr>
              <a:t>: </a:t>
            </a:r>
            <a:r>
              <a:rPr spc="-10" dirty="0">
                <a:latin typeface="Arial"/>
                <a:cs typeface="Arial"/>
              </a:rPr>
              <a:t>meilleure</a:t>
            </a:r>
            <a:r>
              <a:rPr spc="140" dirty="0">
                <a:latin typeface="Arial"/>
                <a:cs typeface="Arial"/>
              </a:rPr>
              <a:t> </a:t>
            </a:r>
            <a:r>
              <a:rPr spc="-5" dirty="0">
                <a:latin typeface="Arial"/>
                <a:cs typeface="Arial"/>
              </a:rPr>
              <a:t>précision</a:t>
            </a:r>
            <a:endParaRPr dirty="0">
              <a:latin typeface="Arial"/>
              <a:cs typeface="Arial"/>
            </a:endParaRPr>
          </a:p>
          <a:p>
            <a:pPr marL="355600" indent="-342900">
              <a:buAutoNum type="arabicParenR"/>
              <a:tabLst>
                <a:tab pos="354965" algn="l"/>
                <a:tab pos="355600" algn="l"/>
              </a:tabLst>
            </a:pPr>
            <a:r>
              <a:rPr spc="-5" dirty="0">
                <a:latin typeface="Arial"/>
                <a:cs typeface="Arial"/>
              </a:rPr>
              <a:t>Disposer </a:t>
            </a:r>
            <a:r>
              <a:rPr spc="-10" dirty="0">
                <a:latin typeface="Arial"/>
                <a:cs typeface="Arial"/>
              </a:rPr>
              <a:t>d’un </a:t>
            </a:r>
            <a:r>
              <a:rPr spc="-5" dirty="0">
                <a:latin typeface="Arial"/>
                <a:cs typeface="Arial"/>
              </a:rPr>
              <a:t>grand </a:t>
            </a:r>
            <a:r>
              <a:rPr spc="-10" dirty="0">
                <a:latin typeface="Arial"/>
                <a:cs typeface="Arial"/>
              </a:rPr>
              <a:t>effectif </a:t>
            </a:r>
            <a:r>
              <a:rPr dirty="0">
                <a:latin typeface="Arial"/>
                <a:cs typeface="Arial"/>
              </a:rPr>
              <a:t>: </a:t>
            </a:r>
            <a:r>
              <a:rPr spc="-5" dirty="0">
                <a:latin typeface="Arial"/>
                <a:cs typeface="Arial"/>
              </a:rPr>
              <a:t>écart </a:t>
            </a:r>
            <a:r>
              <a:rPr spc="-10" dirty="0">
                <a:latin typeface="Arial"/>
                <a:cs typeface="Arial"/>
              </a:rPr>
              <a:t>type plus </a:t>
            </a:r>
            <a:r>
              <a:rPr spc="-5" dirty="0">
                <a:latin typeface="Arial"/>
                <a:cs typeface="Arial"/>
              </a:rPr>
              <a:t>petit </a:t>
            </a:r>
            <a:r>
              <a:rPr dirty="0">
                <a:latin typeface="Arial"/>
                <a:cs typeface="Arial"/>
              </a:rPr>
              <a:t>: </a:t>
            </a:r>
            <a:r>
              <a:rPr spc="-5" dirty="0">
                <a:latin typeface="Arial"/>
                <a:cs typeface="Arial"/>
              </a:rPr>
              <a:t>meilleure</a:t>
            </a:r>
            <a:r>
              <a:rPr spc="120" dirty="0">
                <a:latin typeface="Arial"/>
                <a:cs typeface="Arial"/>
              </a:rPr>
              <a:t> </a:t>
            </a:r>
            <a:r>
              <a:rPr spc="-5" dirty="0">
                <a:latin typeface="Arial"/>
                <a:cs typeface="Arial"/>
              </a:rPr>
              <a:t>précision</a:t>
            </a:r>
            <a:endParaRPr dirty="0">
              <a:latin typeface="Arial"/>
              <a:cs typeface="Arial"/>
            </a:endParaRPr>
          </a:p>
          <a:p>
            <a:pPr marL="355600" indent="-342900">
              <a:buAutoNum type="arabicParenR"/>
              <a:tabLst>
                <a:tab pos="354965" algn="l"/>
                <a:tab pos="355600" algn="l"/>
              </a:tabLst>
            </a:pPr>
            <a:r>
              <a:rPr spc="-5" dirty="0">
                <a:latin typeface="Arial"/>
                <a:cs typeface="Arial"/>
              </a:rPr>
              <a:t>Le but de l’estimation est de fournir une valeur</a:t>
            </a:r>
            <a:r>
              <a:rPr spc="45" dirty="0">
                <a:latin typeface="Arial"/>
                <a:cs typeface="Arial"/>
              </a:rPr>
              <a:t> </a:t>
            </a:r>
            <a:r>
              <a:rPr spc="-5" dirty="0">
                <a:latin typeface="Arial"/>
                <a:cs typeface="Arial"/>
              </a:rPr>
              <a:t>précise</a:t>
            </a:r>
            <a:endParaRPr dirty="0">
              <a:latin typeface="Arial"/>
              <a:cs typeface="Arial"/>
            </a:endParaRPr>
          </a:p>
          <a:p>
            <a:pPr marL="355600" indent="-342900">
              <a:buAutoNum type="arabicParenR"/>
              <a:tabLst>
                <a:tab pos="354965" algn="l"/>
                <a:tab pos="355600" algn="l"/>
              </a:tabLst>
            </a:pPr>
            <a:r>
              <a:rPr spc="-5" dirty="0">
                <a:latin typeface="Arial"/>
                <a:cs typeface="Arial"/>
              </a:rPr>
              <a:t>Si </a:t>
            </a:r>
            <a:r>
              <a:rPr spc="-40" dirty="0">
                <a:latin typeface="Arial"/>
                <a:cs typeface="Arial"/>
              </a:rPr>
              <a:t>T.A.S </a:t>
            </a:r>
            <a:r>
              <a:rPr dirty="0">
                <a:latin typeface="Arial"/>
                <a:cs typeface="Arial"/>
              </a:rPr>
              <a:t>: </a:t>
            </a:r>
            <a:r>
              <a:rPr spc="-5" dirty="0">
                <a:latin typeface="Arial"/>
                <a:cs typeface="Arial"/>
              </a:rPr>
              <a:t>le risque de première espèce </a:t>
            </a:r>
            <a:r>
              <a:rPr dirty="0">
                <a:latin typeface="Arial"/>
                <a:cs typeface="Arial"/>
              </a:rPr>
              <a:t>est </a:t>
            </a:r>
            <a:r>
              <a:rPr spc="-5" dirty="0">
                <a:latin typeface="Arial"/>
                <a:cs typeface="Arial"/>
              </a:rPr>
              <a:t>proche de</a:t>
            </a:r>
            <a:r>
              <a:rPr spc="35" dirty="0">
                <a:latin typeface="Arial"/>
                <a:cs typeface="Arial"/>
              </a:rPr>
              <a:t> </a:t>
            </a:r>
            <a:r>
              <a:rPr spc="-5" dirty="0">
                <a:latin typeface="Arial"/>
                <a:cs typeface="Arial"/>
              </a:rPr>
              <a:t>0</a:t>
            </a:r>
            <a:endParaRPr dirty="0">
              <a:latin typeface="Arial"/>
              <a:cs typeface="Arial"/>
            </a:endParaRPr>
          </a:p>
          <a:p>
            <a:pPr marL="355600" indent="-342900">
              <a:buAutoNum type="arabicParenR"/>
              <a:tabLst>
                <a:tab pos="354965" algn="l"/>
                <a:tab pos="355600" algn="l"/>
              </a:tabLst>
            </a:pPr>
            <a:r>
              <a:rPr dirty="0">
                <a:latin typeface="Arial"/>
                <a:cs typeface="Arial"/>
              </a:rPr>
              <a:t>On </a:t>
            </a:r>
            <a:r>
              <a:rPr spc="-5" dirty="0">
                <a:latin typeface="Arial"/>
                <a:cs typeface="Arial"/>
              </a:rPr>
              <a:t>ne dispose pas de données</a:t>
            </a:r>
            <a:r>
              <a:rPr spc="30" dirty="0">
                <a:latin typeface="Arial"/>
                <a:cs typeface="Arial"/>
              </a:rPr>
              <a:t> </a:t>
            </a:r>
            <a:r>
              <a:rPr spc="-5" dirty="0">
                <a:latin typeface="Arial"/>
                <a:cs typeface="Arial"/>
              </a:rPr>
              <a:t>suffisantes</a:t>
            </a:r>
            <a:endParaRPr dirty="0">
              <a:latin typeface="Arial"/>
              <a:cs typeface="Arial"/>
            </a:endParaRPr>
          </a:p>
        </p:txBody>
      </p:sp>
      <p:sp>
        <p:nvSpPr>
          <p:cNvPr id="10" name="object 10"/>
          <p:cNvSpPr txBox="1"/>
          <p:nvPr/>
        </p:nvSpPr>
        <p:spPr>
          <a:xfrm>
            <a:off x="1853590" y="4680967"/>
            <a:ext cx="8267700" cy="1260475"/>
          </a:xfrm>
          <a:prstGeom prst="rect">
            <a:avLst/>
          </a:prstGeom>
        </p:spPr>
        <p:txBody>
          <a:bodyPr vert="horz" wrap="square" lIns="0" tIns="12700" rIns="0" bIns="0" rtlCol="0">
            <a:spAutoFit/>
          </a:bodyPr>
          <a:lstStyle/>
          <a:p>
            <a:pPr marL="12700" marR="5080" algn="just">
              <a:spcBef>
                <a:spcPts val="100"/>
              </a:spcBef>
            </a:pPr>
            <a:r>
              <a:rPr b="1" spc="-5" dirty="0">
                <a:solidFill>
                  <a:srgbClr val="006666"/>
                </a:solidFill>
                <a:latin typeface="Arial"/>
                <a:cs typeface="Arial"/>
              </a:rPr>
              <a:t>Réponse 1,4 </a:t>
            </a:r>
            <a:r>
              <a:rPr dirty="0">
                <a:solidFill>
                  <a:srgbClr val="006666"/>
                </a:solidFill>
                <a:latin typeface="Arial"/>
                <a:cs typeface="Arial"/>
              </a:rPr>
              <a:t>: </a:t>
            </a:r>
            <a:r>
              <a:rPr spc="-5" dirty="0">
                <a:solidFill>
                  <a:srgbClr val="006666"/>
                </a:solidFill>
                <a:latin typeface="Arial"/>
                <a:cs typeface="Arial"/>
              </a:rPr>
              <a:t>Pour </a:t>
            </a:r>
            <a:r>
              <a:rPr dirty="0">
                <a:solidFill>
                  <a:srgbClr val="006666"/>
                </a:solidFill>
                <a:latin typeface="Arial"/>
                <a:cs typeface="Arial"/>
              </a:rPr>
              <a:t>estimer </a:t>
            </a:r>
            <a:r>
              <a:rPr spc="-5" dirty="0">
                <a:solidFill>
                  <a:srgbClr val="006666"/>
                </a:solidFill>
                <a:latin typeface="Arial"/>
                <a:cs typeface="Arial"/>
              </a:rPr>
              <a:t>une moyenne il faut disposer d’un échantillon  représentatif de la population par </a:t>
            </a:r>
            <a:r>
              <a:rPr spc="-30" dirty="0">
                <a:solidFill>
                  <a:srgbClr val="006666"/>
                </a:solidFill>
                <a:latin typeface="Arial"/>
                <a:cs typeface="Arial"/>
              </a:rPr>
              <a:t>TAS, </a:t>
            </a:r>
            <a:r>
              <a:rPr spc="-5" dirty="0">
                <a:solidFill>
                  <a:srgbClr val="006666"/>
                </a:solidFill>
                <a:latin typeface="Arial"/>
                <a:cs typeface="Arial"/>
              </a:rPr>
              <a:t>et </a:t>
            </a:r>
            <a:r>
              <a:rPr dirty="0">
                <a:solidFill>
                  <a:srgbClr val="006666"/>
                </a:solidFill>
                <a:latin typeface="Arial"/>
                <a:cs typeface="Arial"/>
              </a:rPr>
              <a:t>cet </a:t>
            </a:r>
            <a:r>
              <a:rPr spc="-5" dirty="0">
                <a:solidFill>
                  <a:srgbClr val="006666"/>
                </a:solidFill>
                <a:latin typeface="Arial"/>
                <a:cs typeface="Arial"/>
              </a:rPr>
              <a:t>échantillon doit avoir </a:t>
            </a:r>
            <a:r>
              <a:rPr dirty="0">
                <a:solidFill>
                  <a:srgbClr val="006666"/>
                </a:solidFill>
                <a:latin typeface="Arial"/>
                <a:cs typeface="Arial"/>
              </a:rPr>
              <a:t>une </a:t>
            </a:r>
            <a:r>
              <a:rPr spc="-5" dirty="0">
                <a:solidFill>
                  <a:srgbClr val="006666"/>
                </a:solidFill>
                <a:latin typeface="Arial"/>
                <a:cs typeface="Arial"/>
              </a:rPr>
              <a:t>taille  suffisamment importante pour augmenter la</a:t>
            </a:r>
            <a:r>
              <a:rPr spc="65" dirty="0">
                <a:solidFill>
                  <a:srgbClr val="006666"/>
                </a:solidFill>
                <a:latin typeface="Arial"/>
                <a:cs typeface="Arial"/>
              </a:rPr>
              <a:t> </a:t>
            </a:r>
            <a:r>
              <a:rPr spc="-5" dirty="0">
                <a:solidFill>
                  <a:srgbClr val="006666"/>
                </a:solidFill>
                <a:latin typeface="Arial"/>
                <a:cs typeface="Arial"/>
              </a:rPr>
              <a:t>précision</a:t>
            </a:r>
            <a:endParaRPr dirty="0">
              <a:latin typeface="Arial"/>
              <a:cs typeface="Arial"/>
            </a:endParaRPr>
          </a:p>
          <a:p>
            <a:pPr marL="12700" algn="just">
              <a:spcBef>
                <a:spcPts val="1080"/>
              </a:spcBef>
            </a:pPr>
            <a:r>
              <a:rPr spc="-5" dirty="0">
                <a:solidFill>
                  <a:srgbClr val="006666"/>
                </a:solidFill>
                <a:latin typeface="Arial"/>
                <a:cs typeface="Arial"/>
              </a:rPr>
              <a:t>Les </a:t>
            </a:r>
            <a:r>
              <a:rPr dirty="0">
                <a:solidFill>
                  <a:srgbClr val="006666"/>
                </a:solidFill>
                <a:latin typeface="Arial"/>
                <a:cs typeface="Arial"/>
              </a:rPr>
              <a:t>items </a:t>
            </a:r>
            <a:r>
              <a:rPr spc="-5" dirty="0">
                <a:solidFill>
                  <a:srgbClr val="006666"/>
                </a:solidFill>
                <a:latin typeface="Arial"/>
                <a:cs typeface="Arial"/>
              </a:rPr>
              <a:t>5 </a:t>
            </a:r>
            <a:r>
              <a:rPr dirty="0">
                <a:solidFill>
                  <a:srgbClr val="006666"/>
                </a:solidFill>
                <a:latin typeface="Arial"/>
                <a:cs typeface="Arial"/>
              </a:rPr>
              <a:t>et </a:t>
            </a:r>
            <a:r>
              <a:rPr spc="-5" dirty="0">
                <a:solidFill>
                  <a:srgbClr val="006666"/>
                </a:solidFill>
                <a:latin typeface="Arial"/>
                <a:cs typeface="Arial"/>
              </a:rPr>
              <a:t>6 sont</a:t>
            </a:r>
            <a:r>
              <a:rPr spc="15" dirty="0">
                <a:solidFill>
                  <a:srgbClr val="006666"/>
                </a:solidFill>
                <a:latin typeface="Arial"/>
                <a:cs typeface="Arial"/>
              </a:rPr>
              <a:t> </a:t>
            </a:r>
            <a:r>
              <a:rPr spc="-5" dirty="0">
                <a:solidFill>
                  <a:srgbClr val="006666"/>
                </a:solidFill>
                <a:latin typeface="Arial"/>
                <a:cs typeface="Arial"/>
              </a:rPr>
              <a:t>faux.</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6</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2142540" y="1147823"/>
            <a:ext cx="8268970" cy="843821"/>
          </a:xfrm>
          <a:prstGeom prst="rect">
            <a:avLst/>
          </a:prstGeom>
        </p:spPr>
        <p:txBody>
          <a:bodyPr vert="horz" wrap="square" lIns="0" tIns="12700" rIns="0" bIns="0" rtlCol="0" anchor="ctr">
            <a:spAutoFit/>
          </a:bodyPr>
          <a:lstStyle/>
          <a:p>
            <a:pPr marL="354965" marR="5080" indent="-342900" algn="just">
              <a:lnSpc>
                <a:spcPct val="100000"/>
              </a:lnSpc>
              <a:spcBef>
                <a:spcPts val="100"/>
              </a:spcBef>
            </a:pPr>
            <a:r>
              <a:rPr sz="1800" dirty="0">
                <a:solidFill>
                  <a:srgbClr val="000000"/>
                </a:solidFill>
              </a:rPr>
              <a:t>On </a:t>
            </a:r>
            <a:r>
              <a:rPr sz="1800" spc="-5" dirty="0">
                <a:solidFill>
                  <a:srgbClr val="000000"/>
                </a:solidFill>
              </a:rPr>
              <a:t>cherche </a:t>
            </a:r>
            <a:r>
              <a:rPr sz="1800" dirty="0">
                <a:solidFill>
                  <a:srgbClr val="000000"/>
                </a:solidFill>
              </a:rPr>
              <a:t>à </a:t>
            </a:r>
            <a:r>
              <a:rPr sz="1800" spc="-5" dirty="0">
                <a:solidFill>
                  <a:srgbClr val="000000"/>
                </a:solidFill>
              </a:rPr>
              <a:t>établir une relation entre l’âge d’apparition du cancer du sein </a:t>
            </a:r>
            <a:r>
              <a:rPr sz="1800" spc="-10" dirty="0">
                <a:solidFill>
                  <a:srgbClr val="000000"/>
                </a:solidFill>
              </a:rPr>
              <a:t>et  </a:t>
            </a:r>
            <a:r>
              <a:rPr sz="1800" spc="-5" dirty="0">
                <a:solidFill>
                  <a:srgbClr val="000000"/>
                </a:solidFill>
              </a:rPr>
              <a:t>l’âge de la puberté </a:t>
            </a:r>
            <a:r>
              <a:rPr sz="1800" dirty="0">
                <a:solidFill>
                  <a:srgbClr val="000000"/>
                </a:solidFill>
              </a:rPr>
              <a:t>chez la </a:t>
            </a:r>
            <a:r>
              <a:rPr sz="1800" spc="-5" dirty="0">
                <a:solidFill>
                  <a:srgbClr val="000000"/>
                </a:solidFill>
              </a:rPr>
              <a:t>femme. </a:t>
            </a:r>
            <a:r>
              <a:rPr sz="1800" dirty="0">
                <a:solidFill>
                  <a:srgbClr val="000000"/>
                </a:solidFill>
              </a:rPr>
              <a:t>On </a:t>
            </a:r>
            <a:r>
              <a:rPr sz="1800" spc="-5" dirty="0">
                <a:solidFill>
                  <a:srgbClr val="000000"/>
                </a:solidFill>
              </a:rPr>
              <a:t>interroge </a:t>
            </a:r>
            <a:r>
              <a:rPr sz="1800" dirty="0">
                <a:solidFill>
                  <a:srgbClr val="000000"/>
                </a:solidFill>
              </a:rPr>
              <a:t>des femmes </a:t>
            </a:r>
            <a:r>
              <a:rPr sz="1800" spc="-5" dirty="0">
                <a:solidFill>
                  <a:srgbClr val="000000"/>
                </a:solidFill>
              </a:rPr>
              <a:t>venues  consulter en dépistage </a:t>
            </a:r>
            <a:r>
              <a:rPr sz="1800" dirty="0">
                <a:solidFill>
                  <a:srgbClr val="000000"/>
                </a:solidFill>
              </a:rPr>
              <a:t>: on </a:t>
            </a:r>
            <a:r>
              <a:rPr sz="1800" spc="-5" dirty="0">
                <a:solidFill>
                  <a:srgbClr val="000000"/>
                </a:solidFill>
              </a:rPr>
              <a:t>note âge, </a:t>
            </a:r>
            <a:r>
              <a:rPr sz="1800" dirty="0">
                <a:solidFill>
                  <a:srgbClr val="000000"/>
                </a:solidFill>
              </a:rPr>
              <a:t>et </a:t>
            </a:r>
            <a:r>
              <a:rPr sz="1800" spc="-5" dirty="0">
                <a:solidFill>
                  <a:srgbClr val="000000"/>
                </a:solidFill>
              </a:rPr>
              <a:t>âge de puberté. 100 </a:t>
            </a:r>
            <a:r>
              <a:rPr sz="1800" dirty="0">
                <a:solidFill>
                  <a:srgbClr val="000000"/>
                </a:solidFill>
              </a:rPr>
              <a:t>femmes  </a:t>
            </a:r>
            <a:r>
              <a:rPr sz="1800" spc="-5" dirty="0">
                <a:solidFill>
                  <a:srgbClr val="000000"/>
                </a:solidFill>
              </a:rPr>
              <a:t>viennent</a:t>
            </a:r>
            <a:r>
              <a:rPr sz="1800" spc="15" dirty="0">
                <a:solidFill>
                  <a:srgbClr val="000000"/>
                </a:solidFill>
              </a:rPr>
              <a:t> </a:t>
            </a:r>
            <a:r>
              <a:rPr sz="1800" spc="-15" dirty="0">
                <a:solidFill>
                  <a:srgbClr val="000000"/>
                </a:solidFill>
              </a:rPr>
              <a:t>consulter.</a:t>
            </a:r>
            <a:endParaRPr sz="1800"/>
          </a:p>
        </p:txBody>
      </p:sp>
      <p:sp>
        <p:nvSpPr>
          <p:cNvPr id="8" name="object 8"/>
          <p:cNvSpPr txBox="1"/>
          <p:nvPr/>
        </p:nvSpPr>
        <p:spPr>
          <a:xfrm>
            <a:off x="2142540" y="2242821"/>
            <a:ext cx="8267700" cy="2105705"/>
          </a:xfrm>
          <a:prstGeom prst="rect">
            <a:avLst/>
          </a:prstGeom>
        </p:spPr>
        <p:txBody>
          <a:bodyPr vert="horz" wrap="square" lIns="0" tIns="12700" rIns="0" bIns="0" rtlCol="0">
            <a:spAutoFit/>
          </a:bodyPr>
          <a:lstStyle/>
          <a:p>
            <a:pPr marL="354965" marR="5080" algn="just">
              <a:spcBef>
                <a:spcPts val="100"/>
              </a:spcBef>
            </a:pPr>
            <a:r>
              <a:rPr spc="-5" dirty="0">
                <a:latin typeface="Arial"/>
                <a:cs typeface="Arial"/>
              </a:rPr>
              <a:t>1-</a:t>
            </a:r>
            <a:r>
              <a:rPr lang="fr-FR" spc="-5" dirty="0">
                <a:latin typeface="Arial"/>
                <a:cs typeface="Arial"/>
              </a:rPr>
              <a:t>   </a:t>
            </a:r>
            <a:r>
              <a:rPr spc="-5" dirty="0">
                <a:latin typeface="Arial"/>
                <a:cs typeface="Arial"/>
              </a:rPr>
              <a:t> 30 </a:t>
            </a:r>
            <a:r>
              <a:rPr dirty="0">
                <a:latin typeface="Arial"/>
                <a:cs typeface="Arial"/>
              </a:rPr>
              <a:t>femmes </a:t>
            </a:r>
            <a:r>
              <a:rPr spc="-5" dirty="0">
                <a:latin typeface="Arial"/>
                <a:cs typeface="Arial"/>
              </a:rPr>
              <a:t>présentent un cancer du sein. </a:t>
            </a:r>
            <a:r>
              <a:rPr dirty="0">
                <a:latin typeface="Arial"/>
                <a:cs typeface="Arial"/>
              </a:rPr>
              <a:t>Y </a:t>
            </a:r>
            <a:r>
              <a:rPr spc="-5" dirty="0">
                <a:latin typeface="Arial"/>
                <a:cs typeface="Arial"/>
              </a:rPr>
              <a:t>a-t-il une </a:t>
            </a:r>
            <a:r>
              <a:rPr spc="-10" dirty="0">
                <a:latin typeface="Arial"/>
                <a:cs typeface="Arial"/>
              </a:rPr>
              <a:t>différence </a:t>
            </a:r>
            <a:r>
              <a:rPr spc="-5" dirty="0">
                <a:latin typeface="Arial"/>
                <a:cs typeface="Arial"/>
              </a:rPr>
              <a:t>entre l’âge  de </a:t>
            </a:r>
            <a:r>
              <a:rPr dirty="0">
                <a:latin typeface="Arial"/>
                <a:cs typeface="Arial"/>
              </a:rPr>
              <a:t>leur </a:t>
            </a:r>
            <a:r>
              <a:rPr spc="-5" dirty="0">
                <a:latin typeface="Arial"/>
                <a:cs typeface="Arial"/>
              </a:rPr>
              <a:t>puberté et l’âge </a:t>
            </a:r>
            <a:r>
              <a:rPr dirty="0">
                <a:latin typeface="Arial"/>
                <a:cs typeface="Arial"/>
              </a:rPr>
              <a:t>de </a:t>
            </a:r>
            <a:r>
              <a:rPr spc="-5" dirty="0">
                <a:latin typeface="Arial"/>
                <a:cs typeface="Arial"/>
              </a:rPr>
              <a:t>puberté des 70 autres femmes? Quelles sont les  propositions qui caractérisent ce problème</a:t>
            </a:r>
            <a:r>
              <a:rPr spc="75" dirty="0">
                <a:latin typeface="Arial"/>
                <a:cs typeface="Arial"/>
              </a:rPr>
              <a:t> </a:t>
            </a:r>
            <a:r>
              <a:rPr spc="-5" dirty="0">
                <a:latin typeface="Arial"/>
                <a:cs typeface="Arial"/>
              </a:rPr>
              <a:t>?</a:t>
            </a:r>
            <a:endParaRPr dirty="0">
              <a:latin typeface="Arial"/>
              <a:cs typeface="Arial"/>
            </a:endParaRPr>
          </a:p>
          <a:p>
            <a:pPr>
              <a:spcBef>
                <a:spcPts val="20"/>
              </a:spcBef>
            </a:pPr>
            <a:endParaRPr sz="2800" dirty="0">
              <a:latin typeface="Times New Roman"/>
              <a:cs typeface="Times New Roman"/>
            </a:endParaRPr>
          </a:p>
          <a:p>
            <a:pPr marL="355600" indent="-342900">
              <a:buAutoNum type="alphaLcParenR"/>
              <a:tabLst>
                <a:tab pos="354965" algn="l"/>
                <a:tab pos="355600" algn="l"/>
              </a:tabLst>
            </a:pPr>
            <a:r>
              <a:rPr spc="-5" dirty="0">
                <a:latin typeface="Arial"/>
                <a:cs typeface="Arial"/>
              </a:rPr>
              <a:t>Lien entre données</a:t>
            </a:r>
            <a:r>
              <a:rPr spc="35" dirty="0">
                <a:latin typeface="Arial"/>
                <a:cs typeface="Arial"/>
              </a:rPr>
              <a:t> </a:t>
            </a:r>
            <a:r>
              <a:rPr spc="-5" dirty="0">
                <a:latin typeface="Arial"/>
                <a:cs typeface="Arial"/>
              </a:rPr>
              <a:t>qualitatives</a:t>
            </a:r>
            <a:endParaRPr dirty="0">
              <a:latin typeface="Arial"/>
              <a:cs typeface="Arial"/>
            </a:endParaRPr>
          </a:p>
          <a:p>
            <a:pPr marL="355600" indent="-342900">
              <a:buAutoNum type="alphaLcParenR"/>
              <a:tabLst>
                <a:tab pos="354965" algn="l"/>
                <a:tab pos="355600" algn="l"/>
              </a:tabLst>
            </a:pPr>
            <a:r>
              <a:rPr spc="-5" dirty="0">
                <a:latin typeface="Arial"/>
                <a:cs typeface="Arial"/>
              </a:rPr>
              <a:t>Lien entre données</a:t>
            </a:r>
            <a:r>
              <a:rPr spc="35" dirty="0">
                <a:latin typeface="Arial"/>
                <a:cs typeface="Arial"/>
              </a:rPr>
              <a:t> </a:t>
            </a:r>
            <a:r>
              <a:rPr spc="-5" dirty="0">
                <a:latin typeface="Arial"/>
                <a:cs typeface="Arial"/>
              </a:rPr>
              <a:t>quantitatives</a:t>
            </a:r>
            <a:endParaRPr dirty="0">
              <a:latin typeface="Arial"/>
              <a:cs typeface="Arial"/>
            </a:endParaRPr>
          </a:p>
          <a:p>
            <a:pPr marL="355600" indent="-342900">
              <a:spcBef>
                <a:spcPts val="5"/>
              </a:spcBef>
              <a:buAutoNum type="alphaLcParenR"/>
              <a:tabLst>
                <a:tab pos="354965" algn="l"/>
                <a:tab pos="355600" algn="l"/>
              </a:tabLst>
            </a:pPr>
            <a:r>
              <a:rPr spc="-10" dirty="0">
                <a:latin typeface="Arial"/>
                <a:cs typeface="Arial"/>
              </a:rPr>
              <a:t>Lien </a:t>
            </a:r>
            <a:r>
              <a:rPr spc="-5" dirty="0">
                <a:latin typeface="Arial"/>
                <a:cs typeface="Arial"/>
              </a:rPr>
              <a:t>entre </a:t>
            </a:r>
            <a:r>
              <a:rPr spc="-10" dirty="0">
                <a:latin typeface="Arial"/>
                <a:cs typeface="Arial"/>
              </a:rPr>
              <a:t>données </a:t>
            </a:r>
            <a:r>
              <a:rPr spc="-5" dirty="0">
                <a:latin typeface="Arial"/>
                <a:cs typeface="Arial"/>
              </a:rPr>
              <a:t>qualitatives et</a:t>
            </a:r>
            <a:r>
              <a:rPr spc="65" dirty="0">
                <a:latin typeface="Arial"/>
                <a:cs typeface="Arial"/>
              </a:rPr>
              <a:t> </a:t>
            </a:r>
            <a:r>
              <a:rPr spc="-5" dirty="0">
                <a:latin typeface="Arial"/>
                <a:cs typeface="Arial"/>
              </a:rPr>
              <a:t>quantitatives</a:t>
            </a:r>
            <a:endParaRPr dirty="0">
              <a:latin typeface="Arial"/>
              <a:cs typeface="Arial"/>
            </a:endParaRPr>
          </a:p>
        </p:txBody>
      </p:sp>
      <p:sp>
        <p:nvSpPr>
          <p:cNvPr id="9" name="object 9"/>
          <p:cNvSpPr txBox="1"/>
          <p:nvPr/>
        </p:nvSpPr>
        <p:spPr>
          <a:xfrm>
            <a:off x="2142540" y="4300854"/>
            <a:ext cx="3906520" cy="574040"/>
          </a:xfrm>
          <a:prstGeom prst="rect">
            <a:avLst/>
          </a:prstGeom>
        </p:spPr>
        <p:txBody>
          <a:bodyPr vert="horz" wrap="square" lIns="0" tIns="12700" rIns="0" bIns="0" rtlCol="0">
            <a:spAutoFit/>
          </a:bodyPr>
          <a:lstStyle/>
          <a:p>
            <a:pPr marL="355600" indent="-342900">
              <a:spcBef>
                <a:spcPts val="100"/>
              </a:spcBef>
              <a:buAutoNum type="alphaLcParenR" startAt="4"/>
              <a:tabLst>
                <a:tab pos="354965" algn="l"/>
                <a:tab pos="355600" algn="l"/>
              </a:tabLst>
            </a:pPr>
            <a:r>
              <a:rPr spc="-50" dirty="0">
                <a:latin typeface="Arial"/>
                <a:cs typeface="Arial"/>
              </a:rPr>
              <a:t>Test </a:t>
            </a:r>
            <a:r>
              <a:rPr spc="-5" dirty="0">
                <a:latin typeface="Arial"/>
                <a:cs typeface="Arial"/>
              </a:rPr>
              <a:t>de comparaison de</a:t>
            </a:r>
            <a:r>
              <a:rPr spc="50" dirty="0">
                <a:latin typeface="Arial"/>
                <a:cs typeface="Arial"/>
              </a:rPr>
              <a:t> </a:t>
            </a:r>
            <a:r>
              <a:rPr spc="-5" dirty="0">
                <a:latin typeface="Arial"/>
                <a:cs typeface="Arial"/>
              </a:rPr>
              <a:t>%</a:t>
            </a:r>
            <a:endParaRPr>
              <a:latin typeface="Arial"/>
              <a:cs typeface="Arial"/>
            </a:endParaRPr>
          </a:p>
          <a:p>
            <a:pPr marL="355600" indent="-342900">
              <a:buAutoNum type="alphaLcParenR" startAt="4"/>
              <a:tabLst>
                <a:tab pos="354965" algn="l"/>
                <a:tab pos="355600" algn="l"/>
              </a:tabLst>
            </a:pPr>
            <a:r>
              <a:rPr spc="-50" dirty="0">
                <a:latin typeface="Arial"/>
                <a:cs typeface="Arial"/>
              </a:rPr>
              <a:t>Test </a:t>
            </a:r>
            <a:r>
              <a:rPr spc="-5" dirty="0">
                <a:latin typeface="Arial"/>
                <a:cs typeface="Arial"/>
              </a:rPr>
              <a:t>de comparaison de</a:t>
            </a:r>
            <a:r>
              <a:rPr spc="35" dirty="0">
                <a:latin typeface="Arial"/>
                <a:cs typeface="Arial"/>
              </a:rPr>
              <a:t> </a:t>
            </a:r>
            <a:r>
              <a:rPr spc="-10" dirty="0">
                <a:latin typeface="Arial"/>
                <a:cs typeface="Arial"/>
              </a:rPr>
              <a:t>moyennes</a:t>
            </a:r>
            <a:endParaRPr>
              <a:latin typeface="Arial"/>
              <a:cs typeface="Arial"/>
            </a:endParaRPr>
          </a:p>
        </p:txBody>
      </p:sp>
      <p:sp>
        <p:nvSpPr>
          <p:cNvPr id="10" name="object 10"/>
          <p:cNvSpPr txBox="1"/>
          <p:nvPr/>
        </p:nvSpPr>
        <p:spPr>
          <a:xfrm>
            <a:off x="2142540" y="4849495"/>
            <a:ext cx="2890520" cy="574040"/>
          </a:xfrm>
          <a:prstGeom prst="rect">
            <a:avLst/>
          </a:prstGeom>
        </p:spPr>
        <p:txBody>
          <a:bodyPr vert="horz" wrap="square" lIns="0" tIns="12700" rIns="0" bIns="0" rtlCol="0">
            <a:spAutoFit/>
          </a:bodyPr>
          <a:lstStyle/>
          <a:p>
            <a:pPr marL="355600" indent="-342900">
              <a:spcBef>
                <a:spcPts val="100"/>
              </a:spcBef>
              <a:buAutoNum type="alphaLcParenR" startAt="6"/>
              <a:tabLst>
                <a:tab pos="354965" algn="l"/>
                <a:tab pos="355600" algn="l"/>
              </a:tabLst>
            </a:pPr>
            <a:r>
              <a:rPr spc="-50" dirty="0">
                <a:latin typeface="Arial"/>
                <a:cs typeface="Arial"/>
              </a:rPr>
              <a:t>Test </a:t>
            </a:r>
            <a:r>
              <a:rPr spc="-5" dirty="0">
                <a:latin typeface="Arial"/>
                <a:cs typeface="Arial"/>
              </a:rPr>
              <a:t>de</a:t>
            </a:r>
            <a:r>
              <a:rPr spc="25" dirty="0">
                <a:latin typeface="Arial"/>
                <a:cs typeface="Arial"/>
              </a:rPr>
              <a:t> </a:t>
            </a:r>
            <a:r>
              <a:rPr spc="-5" dirty="0">
                <a:latin typeface="Arial"/>
                <a:cs typeface="Arial"/>
              </a:rPr>
              <a:t>Student</a:t>
            </a:r>
            <a:endParaRPr>
              <a:latin typeface="Arial"/>
              <a:cs typeface="Arial"/>
            </a:endParaRPr>
          </a:p>
          <a:p>
            <a:pPr marL="355600" indent="-342900">
              <a:buAutoNum type="alphaLcParenR" startAt="6"/>
              <a:tabLst>
                <a:tab pos="354965" algn="l"/>
                <a:tab pos="355600" algn="l"/>
              </a:tabLst>
            </a:pPr>
            <a:r>
              <a:rPr spc="-10" dirty="0">
                <a:latin typeface="Arial"/>
                <a:cs typeface="Arial"/>
              </a:rPr>
              <a:t>Coefficient </a:t>
            </a:r>
            <a:r>
              <a:rPr spc="-5" dirty="0">
                <a:latin typeface="Arial"/>
                <a:cs typeface="Arial"/>
              </a:rPr>
              <a:t>de</a:t>
            </a:r>
            <a:r>
              <a:rPr spc="20" dirty="0">
                <a:latin typeface="Arial"/>
                <a:cs typeface="Arial"/>
              </a:rPr>
              <a:t> </a:t>
            </a:r>
            <a:r>
              <a:rPr spc="-5" dirty="0">
                <a:latin typeface="Arial"/>
                <a:cs typeface="Arial"/>
              </a:rPr>
              <a:t>corrélation</a:t>
            </a:r>
            <a:endParaRPr>
              <a:latin typeface="Arial"/>
              <a:cs typeface="Arial"/>
            </a:endParaRPr>
          </a:p>
        </p:txBody>
      </p:sp>
      <p:sp>
        <p:nvSpPr>
          <p:cNvPr id="11" name="object 11"/>
          <p:cNvSpPr txBox="1"/>
          <p:nvPr/>
        </p:nvSpPr>
        <p:spPr>
          <a:xfrm>
            <a:off x="3295269"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5" dirty="0">
                <a:solidFill>
                  <a:srgbClr val="5F5F5F"/>
                </a:solidFill>
                <a:latin typeface="Arial"/>
                <a:cs typeface="Arial"/>
              </a:rPr>
              <a:t> </a:t>
            </a:r>
            <a:r>
              <a:rPr dirty="0">
                <a:solidFill>
                  <a:srgbClr val="5F5F5F"/>
                </a:solidFill>
                <a:latin typeface="Arial"/>
                <a:cs typeface="Arial"/>
              </a:rPr>
              <a:t>3</a:t>
            </a:r>
            <a:endParaRPr>
              <a:latin typeface="Arial"/>
              <a:cs typeface="Arial"/>
            </a:endParaRPr>
          </a:p>
        </p:txBody>
      </p:sp>
      <p:sp>
        <p:nvSpPr>
          <p:cNvPr id="12" name="object 12"/>
          <p:cNvSpPr txBox="1"/>
          <p:nvPr/>
        </p:nvSpPr>
        <p:spPr>
          <a:xfrm>
            <a:off x="6326325" y="4475153"/>
            <a:ext cx="3936365" cy="1397635"/>
          </a:xfrm>
          <a:prstGeom prst="rect">
            <a:avLst/>
          </a:prstGeom>
        </p:spPr>
        <p:txBody>
          <a:bodyPr vert="horz" wrap="square" lIns="0" tIns="12700" rIns="0" bIns="0" rtlCol="0">
            <a:spAutoFit/>
          </a:bodyPr>
          <a:lstStyle/>
          <a:p>
            <a:pPr marL="12700">
              <a:spcBef>
                <a:spcPts val="100"/>
              </a:spcBef>
            </a:pPr>
            <a:r>
              <a:rPr b="1" spc="-5" dirty="0">
                <a:solidFill>
                  <a:srgbClr val="006666"/>
                </a:solidFill>
                <a:latin typeface="Arial"/>
                <a:cs typeface="Arial"/>
              </a:rPr>
              <a:t>Réponse c, e:</a:t>
            </a:r>
            <a:endParaRPr dirty="0">
              <a:latin typeface="Arial"/>
              <a:cs typeface="Arial"/>
            </a:endParaRPr>
          </a:p>
          <a:p>
            <a:pPr marL="12700" marR="5080"/>
            <a:r>
              <a:rPr spc="-5" dirty="0">
                <a:solidFill>
                  <a:srgbClr val="006666"/>
                </a:solidFill>
                <a:latin typeface="Arial"/>
                <a:cs typeface="Arial"/>
              </a:rPr>
              <a:t>Données qualitatives (cancer ou non) </a:t>
            </a:r>
            <a:r>
              <a:rPr dirty="0">
                <a:solidFill>
                  <a:srgbClr val="006666"/>
                </a:solidFill>
                <a:latin typeface="Arial"/>
                <a:cs typeface="Arial"/>
              </a:rPr>
              <a:t>/  </a:t>
            </a:r>
            <a:r>
              <a:rPr spc="-5" dirty="0">
                <a:solidFill>
                  <a:srgbClr val="006666"/>
                </a:solidFill>
                <a:latin typeface="Arial"/>
                <a:cs typeface="Arial"/>
              </a:rPr>
              <a:t>Données quantitatives </a:t>
            </a:r>
            <a:r>
              <a:rPr dirty="0">
                <a:solidFill>
                  <a:srgbClr val="006666"/>
                </a:solidFill>
                <a:latin typeface="Arial"/>
                <a:cs typeface="Arial"/>
              </a:rPr>
              <a:t>(Age</a:t>
            </a:r>
            <a:r>
              <a:rPr spc="10" dirty="0">
                <a:solidFill>
                  <a:srgbClr val="006666"/>
                </a:solidFill>
                <a:latin typeface="Arial"/>
                <a:cs typeface="Arial"/>
              </a:rPr>
              <a:t> </a:t>
            </a:r>
            <a:r>
              <a:rPr spc="-5" dirty="0">
                <a:solidFill>
                  <a:srgbClr val="006666"/>
                </a:solidFill>
                <a:latin typeface="Arial"/>
                <a:cs typeface="Arial"/>
              </a:rPr>
              <a:t>puberté).</a:t>
            </a:r>
            <a:endParaRPr dirty="0">
              <a:latin typeface="Arial"/>
              <a:cs typeface="Arial"/>
            </a:endParaRPr>
          </a:p>
          <a:p>
            <a:pPr marL="12700"/>
            <a:r>
              <a:rPr spc="-50" dirty="0">
                <a:solidFill>
                  <a:srgbClr val="006666"/>
                </a:solidFill>
                <a:latin typeface="Arial"/>
                <a:cs typeface="Arial"/>
              </a:rPr>
              <a:t>Test </a:t>
            </a:r>
            <a:r>
              <a:rPr spc="-5" dirty="0">
                <a:solidFill>
                  <a:srgbClr val="006666"/>
                </a:solidFill>
                <a:latin typeface="Arial"/>
                <a:cs typeface="Arial"/>
              </a:rPr>
              <a:t>de comparaison de</a:t>
            </a:r>
            <a:r>
              <a:rPr spc="30" dirty="0">
                <a:solidFill>
                  <a:srgbClr val="006666"/>
                </a:solidFill>
                <a:latin typeface="Arial"/>
                <a:cs typeface="Arial"/>
              </a:rPr>
              <a:t> </a:t>
            </a:r>
            <a:r>
              <a:rPr spc="-10" dirty="0">
                <a:solidFill>
                  <a:srgbClr val="006666"/>
                </a:solidFill>
                <a:latin typeface="Arial"/>
                <a:cs typeface="Arial"/>
              </a:rPr>
              <a:t>moyennes</a:t>
            </a:r>
            <a:endParaRPr dirty="0">
              <a:latin typeface="Arial"/>
              <a:cs typeface="Arial"/>
            </a:endParaRPr>
          </a:p>
          <a:p>
            <a:pPr marL="12700"/>
            <a:r>
              <a:rPr spc="-5" dirty="0">
                <a:solidFill>
                  <a:srgbClr val="006666"/>
                </a:solidFill>
                <a:latin typeface="Arial"/>
                <a:cs typeface="Arial"/>
              </a:rPr>
              <a:t>(n</a:t>
            </a:r>
            <a:r>
              <a:rPr spc="-7" baseline="-20833" dirty="0">
                <a:solidFill>
                  <a:srgbClr val="006666"/>
                </a:solidFill>
                <a:latin typeface="Arial"/>
                <a:cs typeface="Arial"/>
              </a:rPr>
              <a:t>1 </a:t>
            </a:r>
            <a:r>
              <a:rPr dirty="0">
                <a:solidFill>
                  <a:srgbClr val="006666"/>
                </a:solidFill>
                <a:latin typeface="Arial"/>
                <a:cs typeface="Arial"/>
              </a:rPr>
              <a:t>et </a:t>
            </a:r>
            <a:r>
              <a:rPr spc="-5" dirty="0">
                <a:solidFill>
                  <a:srgbClr val="006666"/>
                </a:solidFill>
                <a:latin typeface="Arial"/>
                <a:cs typeface="Arial"/>
              </a:rPr>
              <a:t>n</a:t>
            </a:r>
            <a:r>
              <a:rPr spc="-7" baseline="-20833" dirty="0">
                <a:solidFill>
                  <a:srgbClr val="006666"/>
                </a:solidFill>
                <a:latin typeface="Arial"/>
                <a:cs typeface="Arial"/>
              </a:rPr>
              <a:t>2 </a:t>
            </a:r>
            <a:r>
              <a:rPr dirty="0">
                <a:solidFill>
                  <a:srgbClr val="006666"/>
                </a:solidFill>
                <a:latin typeface="Arial"/>
                <a:cs typeface="Arial"/>
              </a:rPr>
              <a:t>&gt;</a:t>
            </a:r>
            <a:r>
              <a:rPr spc="-335" dirty="0">
                <a:solidFill>
                  <a:srgbClr val="006666"/>
                </a:solidFill>
                <a:latin typeface="Arial"/>
                <a:cs typeface="Arial"/>
              </a:rPr>
              <a:t> </a:t>
            </a:r>
            <a:r>
              <a:rPr spc="-5" dirty="0">
                <a:solidFill>
                  <a:srgbClr val="006666"/>
                </a:solidFill>
                <a:latin typeface="Arial"/>
                <a:cs typeface="Arial"/>
              </a:rPr>
              <a:t>30)</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7</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2214169" y="1147823"/>
            <a:ext cx="8195945" cy="843821"/>
          </a:xfrm>
          <a:prstGeom prst="rect">
            <a:avLst/>
          </a:prstGeom>
        </p:spPr>
        <p:txBody>
          <a:bodyPr vert="horz" wrap="square" lIns="0" tIns="12700" rIns="0" bIns="0" rtlCol="0" anchor="ctr">
            <a:spAutoFit/>
          </a:bodyPr>
          <a:lstStyle/>
          <a:p>
            <a:pPr marL="354965" marR="5080" indent="-342900" algn="just">
              <a:lnSpc>
                <a:spcPct val="100000"/>
              </a:lnSpc>
              <a:spcBef>
                <a:spcPts val="100"/>
              </a:spcBef>
            </a:pPr>
            <a:r>
              <a:rPr sz="1800" dirty="0">
                <a:solidFill>
                  <a:srgbClr val="000000"/>
                </a:solidFill>
              </a:rPr>
              <a:t>On </a:t>
            </a:r>
            <a:r>
              <a:rPr sz="1800" spc="-5" dirty="0">
                <a:solidFill>
                  <a:srgbClr val="000000"/>
                </a:solidFill>
              </a:rPr>
              <a:t>cherche </a:t>
            </a:r>
            <a:r>
              <a:rPr sz="1800" dirty="0">
                <a:solidFill>
                  <a:srgbClr val="000000"/>
                </a:solidFill>
              </a:rPr>
              <a:t>à </a:t>
            </a:r>
            <a:r>
              <a:rPr sz="1800" spc="-5" dirty="0">
                <a:solidFill>
                  <a:srgbClr val="000000"/>
                </a:solidFill>
              </a:rPr>
              <a:t>établir une relation entre l’âge d’apparition du cancer du sein </a:t>
            </a:r>
            <a:r>
              <a:rPr sz="1800" spc="-10" dirty="0">
                <a:solidFill>
                  <a:srgbClr val="000000"/>
                </a:solidFill>
              </a:rPr>
              <a:t>et  </a:t>
            </a:r>
            <a:r>
              <a:rPr sz="1800" spc="-5" dirty="0">
                <a:solidFill>
                  <a:srgbClr val="000000"/>
                </a:solidFill>
              </a:rPr>
              <a:t>l’âge de </a:t>
            </a:r>
            <a:r>
              <a:rPr sz="1800" dirty="0">
                <a:solidFill>
                  <a:srgbClr val="000000"/>
                </a:solidFill>
              </a:rPr>
              <a:t>la </a:t>
            </a:r>
            <a:r>
              <a:rPr sz="1800" spc="-5" dirty="0">
                <a:solidFill>
                  <a:srgbClr val="000000"/>
                </a:solidFill>
              </a:rPr>
              <a:t>puberté </a:t>
            </a:r>
            <a:r>
              <a:rPr sz="1800" dirty="0">
                <a:solidFill>
                  <a:srgbClr val="000000"/>
                </a:solidFill>
              </a:rPr>
              <a:t>chez la </a:t>
            </a:r>
            <a:r>
              <a:rPr sz="1800" spc="-5" dirty="0">
                <a:solidFill>
                  <a:srgbClr val="000000"/>
                </a:solidFill>
              </a:rPr>
              <a:t>femme. </a:t>
            </a:r>
            <a:r>
              <a:rPr sz="1800" dirty="0">
                <a:solidFill>
                  <a:srgbClr val="000000"/>
                </a:solidFill>
              </a:rPr>
              <a:t>On </a:t>
            </a:r>
            <a:r>
              <a:rPr sz="1800" spc="-5" dirty="0">
                <a:solidFill>
                  <a:srgbClr val="000000"/>
                </a:solidFill>
              </a:rPr>
              <a:t>interroge des </a:t>
            </a:r>
            <a:r>
              <a:rPr sz="1800" dirty="0">
                <a:solidFill>
                  <a:srgbClr val="000000"/>
                </a:solidFill>
              </a:rPr>
              <a:t>femmes </a:t>
            </a:r>
            <a:r>
              <a:rPr sz="1800" spc="-5" dirty="0">
                <a:solidFill>
                  <a:srgbClr val="000000"/>
                </a:solidFill>
              </a:rPr>
              <a:t>venues  consulter en dépistage </a:t>
            </a:r>
            <a:r>
              <a:rPr sz="1800" dirty="0">
                <a:solidFill>
                  <a:srgbClr val="000000"/>
                </a:solidFill>
              </a:rPr>
              <a:t>: on </a:t>
            </a:r>
            <a:r>
              <a:rPr sz="1800" spc="-5" dirty="0">
                <a:solidFill>
                  <a:srgbClr val="000000"/>
                </a:solidFill>
              </a:rPr>
              <a:t>note âge, </a:t>
            </a:r>
            <a:r>
              <a:rPr sz="1800" dirty="0">
                <a:solidFill>
                  <a:srgbClr val="000000"/>
                </a:solidFill>
              </a:rPr>
              <a:t>et </a:t>
            </a:r>
            <a:r>
              <a:rPr sz="1800" spc="-5" dirty="0">
                <a:solidFill>
                  <a:srgbClr val="000000"/>
                </a:solidFill>
              </a:rPr>
              <a:t>âge de puberté. 100 </a:t>
            </a:r>
            <a:r>
              <a:rPr sz="1800" dirty="0">
                <a:solidFill>
                  <a:srgbClr val="000000"/>
                </a:solidFill>
              </a:rPr>
              <a:t>femmes  </a:t>
            </a:r>
            <a:r>
              <a:rPr sz="1800" spc="-5" dirty="0">
                <a:solidFill>
                  <a:srgbClr val="000000"/>
                </a:solidFill>
              </a:rPr>
              <a:t>viennent</a:t>
            </a:r>
            <a:r>
              <a:rPr sz="1800" spc="10" dirty="0">
                <a:solidFill>
                  <a:srgbClr val="000000"/>
                </a:solidFill>
              </a:rPr>
              <a:t> </a:t>
            </a:r>
            <a:r>
              <a:rPr sz="1800" spc="-15" dirty="0">
                <a:solidFill>
                  <a:srgbClr val="000000"/>
                </a:solidFill>
              </a:rPr>
              <a:t>consulter.</a:t>
            </a:r>
            <a:endParaRPr sz="1800"/>
          </a:p>
        </p:txBody>
      </p:sp>
      <p:sp>
        <p:nvSpPr>
          <p:cNvPr id="8" name="object 8"/>
          <p:cNvSpPr txBox="1"/>
          <p:nvPr/>
        </p:nvSpPr>
        <p:spPr>
          <a:xfrm>
            <a:off x="2214169" y="2242820"/>
            <a:ext cx="8195945" cy="1828706"/>
          </a:xfrm>
          <a:prstGeom prst="rect">
            <a:avLst/>
          </a:prstGeom>
        </p:spPr>
        <p:txBody>
          <a:bodyPr vert="horz" wrap="square" lIns="0" tIns="12700" rIns="0" bIns="0" rtlCol="0">
            <a:spAutoFit/>
          </a:bodyPr>
          <a:lstStyle/>
          <a:p>
            <a:pPr marL="354965" marR="5080" algn="just">
              <a:spcBef>
                <a:spcPts val="100"/>
              </a:spcBef>
            </a:pPr>
            <a:r>
              <a:rPr spc="-5" dirty="0">
                <a:latin typeface="Arial"/>
                <a:cs typeface="Arial"/>
              </a:rPr>
              <a:t>2- </a:t>
            </a:r>
            <a:r>
              <a:rPr dirty="0">
                <a:latin typeface="Arial"/>
                <a:cs typeface="Arial"/>
              </a:rPr>
              <a:t>On </a:t>
            </a:r>
            <a:r>
              <a:rPr spc="-5" dirty="0">
                <a:latin typeface="Arial"/>
                <a:cs typeface="Arial"/>
              </a:rPr>
              <a:t>cherche maintenant s’il existe un lien </a:t>
            </a:r>
            <a:r>
              <a:rPr dirty="0">
                <a:latin typeface="Arial"/>
                <a:cs typeface="Arial"/>
              </a:rPr>
              <a:t>entre </a:t>
            </a:r>
            <a:r>
              <a:rPr spc="-10" dirty="0">
                <a:latin typeface="Arial"/>
                <a:cs typeface="Arial"/>
              </a:rPr>
              <a:t>l’âge </a:t>
            </a:r>
            <a:r>
              <a:rPr spc="-5" dirty="0">
                <a:latin typeface="Arial"/>
                <a:cs typeface="Arial"/>
              </a:rPr>
              <a:t>d’apparition du cancer  et </a:t>
            </a:r>
            <a:r>
              <a:rPr spc="-10" dirty="0">
                <a:latin typeface="Arial"/>
                <a:cs typeface="Arial"/>
              </a:rPr>
              <a:t>l’âge </a:t>
            </a:r>
            <a:r>
              <a:rPr spc="-5" dirty="0">
                <a:latin typeface="Arial"/>
                <a:cs typeface="Arial"/>
              </a:rPr>
              <a:t>de la </a:t>
            </a:r>
            <a:r>
              <a:rPr spc="-10" dirty="0">
                <a:latin typeface="Arial"/>
                <a:cs typeface="Arial"/>
              </a:rPr>
              <a:t>puberté. </a:t>
            </a:r>
            <a:r>
              <a:rPr spc="-5" dirty="0">
                <a:latin typeface="Arial"/>
                <a:cs typeface="Arial"/>
              </a:rPr>
              <a:t>Quelles sont les propositions </a:t>
            </a:r>
            <a:r>
              <a:rPr spc="-10" dirty="0">
                <a:latin typeface="Arial"/>
                <a:cs typeface="Arial"/>
              </a:rPr>
              <a:t>qui </a:t>
            </a:r>
            <a:r>
              <a:rPr spc="-5" dirty="0">
                <a:latin typeface="Arial"/>
                <a:cs typeface="Arial"/>
              </a:rPr>
              <a:t>caractérisent ce  problème</a:t>
            </a:r>
            <a:r>
              <a:rPr spc="10" dirty="0">
                <a:latin typeface="Arial"/>
                <a:cs typeface="Arial"/>
              </a:rPr>
              <a:t> </a:t>
            </a:r>
            <a:r>
              <a:rPr spc="-5" dirty="0">
                <a:latin typeface="Arial"/>
                <a:cs typeface="Arial"/>
              </a:rPr>
              <a:t>?</a:t>
            </a:r>
            <a:endParaRPr>
              <a:latin typeface="Arial"/>
              <a:cs typeface="Arial"/>
            </a:endParaRPr>
          </a:p>
          <a:p>
            <a:pPr>
              <a:spcBef>
                <a:spcPts val="20"/>
              </a:spcBef>
            </a:pPr>
            <a:endParaRPr sz="2800">
              <a:latin typeface="Times New Roman"/>
              <a:cs typeface="Times New Roman"/>
            </a:endParaRPr>
          </a:p>
          <a:p>
            <a:pPr marL="355600" indent="-342900">
              <a:buAutoNum type="alphaLcParenR"/>
              <a:tabLst>
                <a:tab pos="354965" algn="l"/>
                <a:tab pos="355600" algn="l"/>
              </a:tabLst>
            </a:pPr>
            <a:r>
              <a:rPr spc="-5" dirty="0">
                <a:latin typeface="Arial"/>
                <a:cs typeface="Arial"/>
              </a:rPr>
              <a:t>Lien entre données</a:t>
            </a:r>
            <a:r>
              <a:rPr spc="40" dirty="0">
                <a:latin typeface="Arial"/>
                <a:cs typeface="Arial"/>
              </a:rPr>
              <a:t> </a:t>
            </a:r>
            <a:r>
              <a:rPr spc="-5" dirty="0">
                <a:latin typeface="Arial"/>
                <a:cs typeface="Arial"/>
              </a:rPr>
              <a:t>qualitatives</a:t>
            </a:r>
            <a:endParaRPr>
              <a:latin typeface="Arial"/>
              <a:cs typeface="Arial"/>
            </a:endParaRPr>
          </a:p>
          <a:p>
            <a:pPr marL="355600" indent="-342900">
              <a:buAutoNum type="alphaLcParenR"/>
              <a:tabLst>
                <a:tab pos="354965" algn="l"/>
                <a:tab pos="355600" algn="l"/>
              </a:tabLst>
            </a:pPr>
            <a:r>
              <a:rPr spc="-5" dirty="0">
                <a:latin typeface="Arial"/>
                <a:cs typeface="Arial"/>
              </a:rPr>
              <a:t>Lien entre données</a:t>
            </a:r>
            <a:r>
              <a:rPr spc="40" dirty="0">
                <a:latin typeface="Arial"/>
                <a:cs typeface="Arial"/>
              </a:rPr>
              <a:t> </a:t>
            </a:r>
            <a:r>
              <a:rPr spc="-5" dirty="0">
                <a:latin typeface="Arial"/>
                <a:cs typeface="Arial"/>
              </a:rPr>
              <a:t>quantitatives</a:t>
            </a:r>
            <a:endParaRPr>
              <a:latin typeface="Arial"/>
              <a:cs typeface="Arial"/>
            </a:endParaRPr>
          </a:p>
        </p:txBody>
      </p:sp>
      <p:sp>
        <p:nvSpPr>
          <p:cNvPr id="9" name="object 9"/>
          <p:cNvSpPr txBox="1"/>
          <p:nvPr/>
        </p:nvSpPr>
        <p:spPr>
          <a:xfrm>
            <a:off x="2214169" y="4026231"/>
            <a:ext cx="5128895" cy="300355"/>
          </a:xfrm>
          <a:prstGeom prst="rect">
            <a:avLst/>
          </a:prstGeom>
        </p:spPr>
        <p:txBody>
          <a:bodyPr vert="horz" wrap="square" lIns="0" tIns="12700" rIns="0" bIns="0" rtlCol="0">
            <a:spAutoFit/>
          </a:bodyPr>
          <a:lstStyle/>
          <a:p>
            <a:pPr marL="12700">
              <a:spcBef>
                <a:spcPts val="100"/>
              </a:spcBef>
              <a:tabLst>
                <a:tab pos="354965" algn="l"/>
              </a:tabLst>
            </a:pPr>
            <a:r>
              <a:rPr spc="-5" dirty="0">
                <a:latin typeface="Arial"/>
                <a:cs typeface="Arial"/>
              </a:rPr>
              <a:t>c)	</a:t>
            </a:r>
            <a:r>
              <a:rPr spc="-10" dirty="0">
                <a:latin typeface="Arial"/>
                <a:cs typeface="Arial"/>
              </a:rPr>
              <a:t>Lien </a:t>
            </a:r>
            <a:r>
              <a:rPr spc="-5" dirty="0">
                <a:latin typeface="Arial"/>
                <a:cs typeface="Arial"/>
              </a:rPr>
              <a:t>entre </a:t>
            </a:r>
            <a:r>
              <a:rPr spc="-10" dirty="0">
                <a:latin typeface="Arial"/>
                <a:cs typeface="Arial"/>
              </a:rPr>
              <a:t>données </a:t>
            </a:r>
            <a:r>
              <a:rPr spc="-5" dirty="0">
                <a:latin typeface="Arial"/>
                <a:cs typeface="Arial"/>
              </a:rPr>
              <a:t>qualitatives et</a:t>
            </a:r>
            <a:r>
              <a:rPr spc="45" dirty="0">
                <a:latin typeface="Arial"/>
                <a:cs typeface="Arial"/>
              </a:rPr>
              <a:t> </a:t>
            </a:r>
            <a:r>
              <a:rPr spc="-5" dirty="0">
                <a:latin typeface="Arial"/>
                <a:cs typeface="Arial"/>
              </a:rPr>
              <a:t>quantitatives</a:t>
            </a:r>
            <a:endParaRPr>
              <a:latin typeface="Arial"/>
              <a:cs typeface="Arial"/>
            </a:endParaRPr>
          </a:p>
        </p:txBody>
      </p:sp>
      <p:sp>
        <p:nvSpPr>
          <p:cNvPr id="10" name="object 10"/>
          <p:cNvSpPr txBox="1"/>
          <p:nvPr/>
        </p:nvSpPr>
        <p:spPr>
          <a:xfrm>
            <a:off x="2214168" y="4300854"/>
            <a:ext cx="3906520" cy="574040"/>
          </a:xfrm>
          <a:prstGeom prst="rect">
            <a:avLst/>
          </a:prstGeom>
        </p:spPr>
        <p:txBody>
          <a:bodyPr vert="horz" wrap="square" lIns="0" tIns="12700" rIns="0" bIns="0" rtlCol="0">
            <a:spAutoFit/>
          </a:bodyPr>
          <a:lstStyle/>
          <a:p>
            <a:pPr marL="355600" indent="-342900">
              <a:spcBef>
                <a:spcPts val="100"/>
              </a:spcBef>
              <a:buAutoNum type="alphaLcParenR" startAt="4"/>
              <a:tabLst>
                <a:tab pos="354965" algn="l"/>
                <a:tab pos="355600" algn="l"/>
              </a:tabLst>
            </a:pPr>
            <a:r>
              <a:rPr spc="-50" dirty="0">
                <a:latin typeface="Arial"/>
                <a:cs typeface="Arial"/>
              </a:rPr>
              <a:t>Test </a:t>
            </a:r>
            <a:r>
              <a:rPr spc="-5" dirty="0">
                <a:latin typeface="Arial"/>
                <a:cs typeface="Arial"/>
              </a:rPr>
              <a:t>de comparaison de</a:t>
            </a:r>
            <a:r>
              <a:rPr spc="45" dirty="0">
                <a:latin typeface="Arial"/>
                <a:cs typeface="Arial"/>
              </a:rPr>
              <a:t> </a:t>
            </a:r>
            <a:r>
              <a:rPr spc="-5" dirty="0">
                <a:latin typeface="Arial"/>
                <a:cs typeface="Arial"/>
              </a:rPr>
              <a:t>%</a:t>
            </a:r>
            <a:endParaRPr>
              <a:latin typeface="Arial"/>
              <a:cs typeface="Arial"/>
            </a:endParaRPr>
          </a:p>
          <a:p>
            <a:pPr marL="355600" indent="-342900">
              <a:buAutoNum type="alphaLcParenR" startAt="4"/>
              <a:tabLst>
                <a:tab pos="354965" algn="l"/>
                <a:tab pos="355600" algn="l"/>
              </a:tabLst>
            </a:pPr>
            <a:r>
              <a:rPr spc="-50" dirty="0">
                <a:latin typeface="Arial"/>
                <a:cs typeface="Arial"/>
              </a:rPr>
              <a:t>Test </a:t>
            </a:r>
            <a:r>
              <a:rPr spc="-5" dirty="0">
                <a:latin typeface="Arial"/>
                <a:cs typeface="Arial"/>
              </a:rPr>
              <a:t>de comparaison de</a:t>
            </a:r>
            <a:r>
              <a:rPr spc="30" dirty="0">
                <a:latin typeface="Arial"/>
                <a:cs typeface="Arial"/>
              </a:rPr>
              <a:t> </a:t>
            </a:r>
            <a:r>
              <a:rPr spc="-10" dirty="0">
                <a:latin typeface="Arial"/>
                <a:cs typeface="Arial"/>
              </a:rPr>
              <a:t>moyennes</a:t>
            </a:r>
            <a:endParaRPr>
              <a:latin typeface="Arial"/>
              <a:cs typeface="Arial"/>
            </a:endParaRPr>
          </a:p>
        </p:txBody>
      </p:sp>
      <p:sp>
        <p:nvSpPr>
          <p:cNvPr id="11" name="object 11"/>
          <p:cNvSpPr txBox="1"/>
          <p:nvPr/>
        </p:nvSpPr>
        <p:spPr>
          <a:xfrm>
            <a:off x="2214168" y="4849495"/>
            <a:ext cx="2890520" cy="574040"/>
          </a:xfrm>
          <a:prstGeom prst="rect">
            <a:avLst/>
          </a:prstGeom>
        </p:spPr>
        <p:txBody>
          <a:bodyPr vert="horz" wrap="square" lIns="0" tIns="12700" rIns="0" bIns="0" rtlCol="0">
            <a:spAutoFit/>
          </a:bodyPr>
          <a:lstStyle/>
          <a:p>
            <a:pPr marL="355600" indent="-342900">
              <a:spcBef>
                <a:spcPts val="100"/>
              </a:spcBef>
              <a:buAutoNum type="alphaLcParenR" startAt="6"/>
              <a:tabLst>
                <a:tab pos="354965" algn="l"/>
                <a:tab pos="355600" algn="l"/>
              </a:tabLst>
            </a:pPr>
            <a:r>
              <a:rPr spc="-50" dirty="0">
                <a:latin typeface="Arial"/>
                <a:cs typeface="Arial"/>
              </a:rPr>
              <a:t>Test </a:t>
            </a:r>
            <a:r>
              <a:rPr spc="-5" dirty="0">
                <a:latin typeface="Arial"/>
                <a:cs typeface="Arial"/>
              </a:rPr>
              <a:t>de</a:t>
            </a:r>
            <a:r>
              <a:rPr spc="20" dirty="0">
                <a:latin typeface="Arial"/>
                <a:cs typeface="Arial"/>
              </a:rPr>
              <a:t> </a:t>
            </a:r>
            <a:r>
              <a:rPr spc="-5" dirty="0">
                <a:latin typeface="Arial"/>
                <a:cs typeface="Arial"/>
              </a:rPr>
              <a:t>Student</a:t>
            </a:r>
            <a:endParaRPr>
              <a:latin typeface="Arial"/>
              <a:cs typeface="Arial"/>
            </a:endParaRPr>
          </a:p>
          <a:p>
            <a:pPr marL="355600" indent="-342900">
              <a:buAutoNum type="alphaLcParenR" startAt="6"/>
              <a:tabLst>
                <a:tab pos="354965" algn="l"/>
                <a:tab pos="355600" algn="l"/>
              </a:tabLst>
            </a:pPr>
            <a:r>
              <a:rPr spc="-10" dirty="0">
                <a:latin typeface="Arial"/>
                <a:cs typeface="Arial"/>
              </a:rPr>
              <a:t>Coefficient </a:t>
            </a:r>
            <a:r>
              <a:rPr spc="-5" dirty="0">
                <a:latin typeface="Arial"/>
                <a:cs typeface="Arial"/>
              </a:rPr>
              <a:t>de</a:t>
            </a:r>
            <a:r>
              <a:rPr spc="20" dirty="0">
                <a:latin typeface="Arial"/>
                <a:cs typeface="Arial"/>
              </a:rPr>
              <a:t> </a:t>
            </a:r>
            <a:r>
              <a:rPr spc="-5" dirty="0">
                <a:latin typeface="Arial"/>
                <a:cs typeface="Arial"/>
              </a:rPr>
              <a:t>corrélation</a:t>
            </a:r>
            <a:endParaRPr>
              <a:latin typeface="Arial"/>
              <a:cs typeface="Arial"/>
            </a:endParaRPr>
          </a:p>
        </p:txBody>
      </p:sp>
      <p:sp>
        <p:nvSpPr>
          <p:cNvPr id="12" name="object 12"/>
          <p:cNvSpPr txBox="1"/>
          <p:nvPr/>
        </p:nvSpPr>
        <p:spPr>
          <a:xfrm>
            <a:off x="3295269"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4</a:t>
            </a:r>
            <a:endParaRPr>
              <a:latin typeface="Arial"/>
              <a:cs typeface="Arial"/>
            </a:endParaRPr>
          </a:p>
        </p:txBody>
      </p:sp>
      <p:sp>
        <p:nvSpPr>
          <p:cNvPr id="13" name="object 13"/>
          <p:cNvSpPr txBox="1"/>
          <p:nvPr/>
        </p:nvSpPr>
        <p:spPr>
          <a:xfrm>
            <a:off x="6320154" y="4183232"/>
            <a:ext cx="3759200" cy="1809114"/>
          </a:xfrm>
          <a:prstGeom prst="rect">
            <a:avLst/>
          </a:prstGeom>
        </p:spPr>
        <p:txBody>
          <a:bodyPr vert="horz" wrap="square" lIns="0" tIns="149860" rIns="0" bIns="0" rtlCol="0">
            <a:spAutoFit/>
          </a:bodyPr>
          <a:lstStyle/>
          <a:p>
            <a:pPr marL="12700">
              <a:spcBef>
                <a:spcPts val="1180"/>
              </a:spcBef>
            </a:pPr>
            <a:r>
              <a:rPr b="1" spc="-5" dirty="0">
                <a:solidFill>
                  <a:srgbClr val="006666"/>
                </a:solidFill>
                <a:latin typeface="Arial"/>
                <a:cs typeface="Arial"/>
              </a:rPr>
              <a:t>Réponse</a:t>
            </a:r>
            <a:r>
              <a:rPr b="1" spc="-10" dirty="0">
                <a:solidFill>
                  <a:srgbClr val="006666"/>
                </a:solidFill>
                <a:latin typeface="Arial"/>
                <a:cs typeface="Arial"/>
              </a:rPr>
              <a:t> </a:t>
            </a:r>
            <a:r>
              <a:rPr b="1" dirty="0">
                <a:solidFill>
                  <a:srgbClr val="006666"/>
                </a:solidFill>
                <a:latin typeface="Arial"/>
                <a:cs typeface="Arial"/>
              </a:rPr>
              <a:t>b,g:</a:t>
            </a:r>
            <a:endParaRPr dirty="0">
              <a:latin typeface="Arial"/>
              <a:cs typeface="Arial"/>
            </a:endParaRPr>
          </a:p>
          <a:p>
            <a:pPr marL="12700">
              <a:spcBef>
                <a:spcPts val="1080"/>
              </a:spcBef>
            </a:pPr>
            <a:r>
              <a:rPr spc="-10" dirty="0">
                <a:solidFill>
                  <a:srgbClr val="006666"/>
                </a:solidFill>
                <a:latin typeface="Arial"/>
                <a:cs typeface="Arial"/>
              </a:rPr>
              <a:t>Données </a:t>
            </a:r>
            <a:r>
              <a:rPr spc="-5" dirty="0">
                <a:solidFill>
                  <a:srgbClr val="006666"/>
                </a:solidFill>
                <a:latin typeface="Arial"/>
                <a:cs typeface="Arial"/>
              </a:rPr>
              <a:t>quantitatives (âge cancer)</a:t>
            </a:r>
            <a:r>
              <a:rPr spc="10" dirty="0">
                <a:solidFill>
                  <a:srgbClr val="006666"/>
                </a:solidFill>
                <a:latin typeface="Arial"/>
                <a:cs typeface="Arial"/>
              </a:rPr>
              <a:t> </a:t>
            </a:r>
            <a:r>
              <a:rPr dirty="0">
                <a:solidFill>
                  <a:srgbClr val="006666"/>
                </a:solidFill>
                <a:latin typeface="Arial"/>
                <a:cs typeface="Arial"/>
              </a:rPr>
              <a:t>/</a:t>
            </a:r>
            <a:endParaRPr dirty="0">
              <a:latin typeface="Arial"/>
              <a:cs typeface="Arial"/>
            </a:endParaRPr>
          </a:p>
          <a:p>
            <a:pPr marL="12700"/>
            <a:r>
              <a:rPr spc="-5" dirty="0">
                <a:solidFill>
                  <a:srgbClr val="006666"/>
                </a:solidFill>
                <a:latin typeface="Arial"/>
                <a:cs typeface="Arial"/>
              </a:rPr>
              <a:t>Données quantitatives </a:t>
            </a:r>
            <a:r>
              <a:rPr dirty="0">
                <a:solidFill>
                  <a:srgbClr val="006666"/>
                </a:solidFill>
                <a:latin typeface="Arial"/>
                <a:cs typeface="Arial"/>
              </a:rPr>
              <a:t>(Age</a:t>
            </a:r>
            <a:r>
              <a:rPr spc="-10" dirty="0">
                <a:solidFill>
                  <a:srgbClr val="006666"/>
                </a:solidFill>
                <a:latin typeface="Arial"/>
                <a:cs typeface="Arial"/>
              </a:rPr>
              <a:t> </a:t>
            </a:r>
            <a:r>
              <a:rPr spc="-5" dirty="0">
                <a:solidFill>
                  <a:srgbClr val="006666"/>
                </a:solidFill>
                <a:latin typeface="Arial"/>
                <a:cs typeface="Arial"/>
              </a:rPr>
              <a:t>puberté)</a:t>
            </a:r>
            <a:endParaRPr dirty="0">
              <a:latin typeface="Arial"/>
              <a:cs typeface="Arial"/>
            </a:endParaRPr>
          </a:p>
          <a:p>
            <a:pPr marL="12700" marR="182880">
              <a:spcBef>
                <a:spcPts val="1080"/>
              </a:spcBef>
            </a:pPr>
            <a:r>
              <a:rPr spc="-5" dirty="0">
                <a:solidFill>
                  <a:srgbClr val="006666"/>
                </a:solidFill>
                <a:latin typeface="Arial"/>
                <a:cs typeface="Arial"/>
              </a:rPr>
              <a:t>Recherche de corrélation entre ces  variables.</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2214168" y="1008076"/>
            <a:ext cx="8194040" cy="574675"/>
          </a:xfrm>
          <a:prstGeom prst="rect">
            <a:avLst/>
          </a:prstGeom>
        </p:spPr>
        <p:txBody>
          <a:bodyPr vert="horz" wrap="square" lIns="0" tIns="12700" rIns="0" bIns="0" rtlCol="0" anchor="ctr">
            <a:spAutoFit/>
          </a:bodyPr>
          <a:lstStyle/>
          <a:p>
            <a:pPr marL="12700">
              <a:lnSpc>
                <a:spcPct val="100000"/>
              </a:lnSpc>
              <a:spcBef>
                <a:spcPts val="100"/>
              </a:spcBef>
            </a:pPr>
            <a:r>
              <a:rPr sz="1800" dirty="0">
                <a:solidFill>
                  <a:srgbClr val="000000"/>
                </a:solidFill>
              </a:rPr>
              <a:t>Est</a:t>
            </a:r>
            <a:r>
              <a:rPr sz="1800" spc="204" dirty="0">
                <a:solidFill>
                  <a:srgbClr val="000000"/>
                </a:solidFill>
              </a:rPr>
              <a:t> </a:t>
            </a:r>
            <a:r>
              <a:rPr sz="1800" spc="-5" dirty="0">
                <a:solidFill>
                  <a:srgbClr val="000000"/>
                </a:solidFill>
              </a:rPr>
              <a:t>il</a:t>
            </a:r>
            <a:r>
              <a:rPr sz="1800" spc="200" dirty="0">
                <a:solidFill>
                  <a:srgbClr val="000000"/>
                </a:solidFill>
              </a:rPr>
              <a:t> </a:t>
            </a:r>
            <a:r>
              <a:rPr sz="1800" spc="-5" dirty="0">
                <a:solidFill>
                  <a:srgbClr val="000000"/>
                </a:solidFill>
              </a:rPr>
              <a:t>possible</a:t>
            </a:r>
            <a:r>
              <a:rPr sz="1800" spc="204" dirty="0">
                <a:solidFill>
                  <a:srgbClr val="000000"/>
                </a:solidFill>
              </a:rPr>
              <a:t> </a:t>
            </a:r>
            <a:r>
              <a:rPr sz="1800" spc="-5" dirty="0">
                <a:solidFill>
                  <a:srgbClr val="000000"/>
                </a:solidFill>
              </a:rPr>
              <a:t>de</a:t>
            </a:r>
            <a:r>
              <a:rPr sz="1800" spc="204" dirty="0">
                <a:solidFill>
                  <a:srgbClr val="000000"/>
                </a:solidFill>
              </a:rPr>
              <a:t> </a:t>
            </a:r>
            <a:r>
              <a:rPr sz="1800" spc="-5" dirty="0">
                <a:solidFill>
                  <a:srgbClr val="000000"/>
                </a:solidFill>
              </a:rPr>
              <a:t>déduire</a:t>
            </a:r>
            <a:r>
              <a:rPr sz="1800" spc="195" dirty="0">
                <a:solidFill>
                  <a:srgbClr val="000000"/>
                </a:solidFill>
              </a:rPr>
              <a:t> </a:t>
            </a:r>
            <a:r>
              <a:rPr sz="1800" spc="-5" dirty="0">
                <a:solidFill>
                  <a:srgbClr val="000000"/>
                </a:solidFill>
              </a:rPr>
              <a:t>de</a:t>
            </a:r>
            <a:r>
              <a:rPr sz="1800" spc="210" dirty="0">
                <a:solidFill>
                  <a:srgbClr val="000000"/>
                </a:solidFill>
              </a:rPr>
              <a:t> </a:t>
            </a:r>
            <a:r>
              <a:rPr sz="1800" spc="-5" dirty="0">
                <a:solidFill>
                  <a:srgbClr val="000000"/>
                </a:solidFill>
              </a:rPr>
              <a:t>cette</a:t>
            </a:r>
            <a:r>
              <a:rPr sz="1800" spc="210" dirty="0">
                <a:solidFill>
                  <a:srgbClr val="000000"/>
                </a:solidFill>
              </a:rPr>
              <a:t> </a:t>
            </a:r>
            <a:r>
              <a:rPr sz="1800" spc="-5" dirty="0">
                <a:solidFill>
                  <a:srgbClr val="000000"/>
                </a:solidFill>
              </a:rPr>
              <a:t>étude</a:t>
            </a:r>
            <a:r>
              <a:rPr sz="1800" spc="200" dirty="0">
                <a:solidFill>
                  <a:srgbClr val="000000"/>
                </a:solidFill>
              </a:rPr>
              <a:t> </a:t>
            </a:r>
            <a:r>
              <a:rPr sz="1800" spc="-5" dirty="0">
                <a:solidFill>
                  <a:srgbClr val="000000"/>
                </a:solidFill>
              </a:rPr>
              <a:t>le</a:t>
            </a:r>
            <a:r>
              <a:rPr sz="1800" spc="200" dirty="0">
                <a:solidFill>
                  <a:srgbClr val="000000"/>
                </a:solidFill>
              </a:rPr>
              <a:t> </a:t>
            </a:r>
            <a:r>
              <a:rPr sz="1800" spc="-5" dirty="0">
                <a:solidFill>
                  <a:srgbClr val="000000"/>
                </a:solidFill>
              </a:rPr>
              <a:t>pourcentage</a:t>
            </a:r>
            <a:r>
              <a:rPr sz="1800" spc="204" dirty="0">
                <a:solidFill>
                  <a:srgbClr val="000000"/>
                </a:solidFill>
              </a:rPr>
              <a:t> </a:t>
            </a:r>
            <a:r>
              <a:rPr sz="1800" dirty="0">
                <a:solidFill>
                  <a:srgbClr val="000000"/>
                </a:solidFill>
              </a:rPr>
              <a:t>de</a:t>
            </a:r>
            <a:r>
              <a:rPr sz="1800" spc="200" dirty="0">
                <a:solidFill>
                  <a:srgbClr val="000000"/>
                </a:solidFill>
              </a:rPr>
              <a:t> </a:t>
            </a:r>
            <a:r>
              <a:rPr sz="1800" spc="-5" dirty="0">
                <a:solidFill>
                  <a:srgbClr val="000000"/>
                </a:solidFill>
              </a:rPr>
              <a:t>cancer</a:t>
            </a:r>
            <a:r>
              <a:rPr sz="1800" spc="204" dirty="0">
                <a:solidFill>
                  <a:srgbClr val="000000"/>
                </a:solidFill>
              </a:rPr>
              <a:t> </a:t>
            </a:r>
            <a:r>
              <a:rPr sz="1800" spc="-5" dirty="0">
                <a:solidFill>
                  <a:srgbClr val="000000"/>
                </a:solidFill>
              </a:rPr>
              <a:t>du</a:t>
            </a:r>
            <a:r>
              <a:rPr sz="1800" spc="200" dirty="0">
                <a:solidFill>
                  <a:srgbClr val="000000"/>
                </a:solidFill>
              </a:rPr>
              <a:t> </a:t>
            </a:r>
            <a:r>
              <a:rPr sz="1800" spc="-5" dirty="0">
                <a:solidFill>
                  <a:srgbClr val="000000"/>
                </a:solidFill>
              </a:rPr>
              <a:t>sein</a:t>
            </a:r>
            <a:r>
              <a:rPr sz="1800" spc="200" dirty="0">
                <a:solidFill>
                  <a:srgbClr val="000000"/>
                </a:solidFill>
              </a:rPr>
              <a:t> </a:t>
            </a:r>
            <a:r>
              <a:rPr sz="1800" spc="-10" dirty="0">
                <a:solidFill>
                  <a:srgbClr val="000000"/>
                </a:solidFill>
              </a:rPr>
              <a:t>au</a:t>
            </a:r>
            <a:endParaRPr sz="1800"/>
          </a:p>
          <a:p>
            <a:pPr marL="354965">
              <a:lnSpc>
                <a:spcPct val="100000"/>
              </a:lnSpc>
            </a:pPr>
            <a:r>
              <a:rPr sz="1800" spc="-5" dirty="0">
                <a:solidFill>
                  <a:srgbClr val="000000"/>
                </a:solidFill>
              </a:rPr>
              <a:t>niveau de la population féminine générale</a:t>
            </a:r>
            <a:r>
              <a:rPr sz="1800" spc="100" dirty="0">
                <a:solidFill>
                  <a:srgbClr val="000000"/>
                </a:solidFill>
              </a:rPr>
              <a:t> </a:t>
            </a:r>
            <a:r>
              <a:rPr sz="1800" spc="-5" dirty="0">
                <a:solidFill>
                  <a:srgbClr val="000000"/>
                </a:solidFill>
              </a:rPr>
              <a:t>française?</a:t>
            </a:r>
            <a:endParaRPr sz="1800"/>
          </a:p>
        </p:txBody>
      </p:sp>
      <p:sp>
        <p:nvSpPr>
          <p:cNvPr id="7" name="object 7"/>
          <p:cNvSpPr txBox="1"/>
          <p:nvPr/>
        </p:nvSpPr>
        <p:spPr>
          <a:xfrm>
            <a:off x="1675588" y="1474089"/>
            <a:ext cx="8734425" cy="2467983"/>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8</a:t>
            </a:r>
            <a:endParaRPr sz="2000" dirty="0">
              <a:latin typeface="Arial"/>
              <a:cs typeface="Arial"/>
            </a:endParaRPr>
          </a:p>
          <a:p>
            <a:pPr>
              <a:spcBef>
                <a:spcPts val="35"/>
              </a:spcBef>
            </a:pPr>
            <a:endParaRPr sz="2200" dirty="0">
              <a:latin typeface="Times New Roman"/>
              <a:cs typeface="Times New Roman"/>
            </a:endParaRPr>
          </a:p>
          <a:p>
            <a:pPr marL="551180"/>
            <a:r>
              <a:rPr spc="-5" dirty="0">
                <a:latin typeface="Arial"/>
                <a:cs typeface="Arial"/>
              </a:rPr>
              <a:t>A/ </a:t>
            </a:r>
            <a:r>
              <a:rPr dirty="0">
                <a:latin typeface="Arial"/>
                <a:cs typeface="Arial"/>
              </a:rPr>
              <a:t>Oui, </a:t>
            </a:r>
            <a:r>
              <a:rPr spc="-5" dirty="0">
                <a:latin typeface="Arial"/>
                <a:cs typeface="Arial"/>
              </a:rPr>
              <a:t>car sur 100 </a:t>
            </a:r>
            <a:r>
              <a:rPr dirty="0">
                <a:latin typeface="Arial"/>
                <a:cs typeface="Arial"/>
              </a:rPr>
              <a:t>femmes, </a:t>
            </a:r>
            <a:r>
              <a:rPr spc="-5" dirty="0">
                <a:latin typeface="Arial"/>
                <a:cs typeface="Arial"/>
              </a:rPr>
              <a:t>30 diagnostics de cancer donc % cherché </a:t>
            </a:r>
            <a:r>
              <a:rPr dirty="0">
                <a:latin typeface="Arial"/>
                <a:cs typeface="Arial"/>
              </a:rPr>
              <a:t>=</a:t>
            </a:r>
            <a:r>
              <a:rPr spc="100" dirty="0">
                <a:latin typeface="Arial"/>
                <a:cs typeface="Arial"/>
              </a:rPr>
              <a:t> </a:t>
            </a:r>
            <a:r>
              <a:rPr spc="-5" dirty="0">
                <a:latin typeface="Arial"/>
                <a:cs typeface="Arial"/>
              </a:rPr>
              <a:t>30%</a:t>
            </a:r>
            <a:endParaRPr dirty="0">
              <a:latin typeface="Arial"/>
              <a:cs typeface="Arial"/>
            </a:endParaRPr>
          </a:p>
          <a:p>
            <a:pPr marL="551180">
              <a:spcBef>
                <a:spcPts val="1085"/>
              </a:spcBef>
            </a:pPr>
            <a:r>
              <a:rPr spc="-5" dirty="0">
                <a:latin typeface="Arial"/>
                <a:cs typeface="Arial"/>
              </a:rPr>
              <a:t>B/ </a:t>
            </a:r>
            <a:r>
              <a:rPr spc="-10" dirty="0">
                <a:latin typeface="Arial"/>
                <a:cs typeface="Arial"/>
              </a:rPr>
              <a:t>Non, </a:t>
            </a:r>
            <a:r>
              <a:rPr spc="-5" dirty="0">
                <a:latin typeface="Arial"/>
                <a:cs typeface="Arial"/>
              </a:rPr>
              <a:t>il n’y </a:t>
            </a:r>
            <a:r>
              <a:rPr dirty="0">
                <a:latin typeface="Arial"/>
                <a:cs typeface="Arial"/>
              </a:rPr>
              <a:t>a </a:t>
            </a:r>
            <a:r>
              <a:rPr spc="-10" dirty="0">
                <a:latin typeface="Arial"/>
                <a:cs typeface="Arial"/>
              </a:rPr>
              <a:t>pas </a:t>
            </a:r>
            <a:r>
              <a:rPr spc="-5" dirty="0">
                <a:latin typeface="Arial"/>
                <a:cs typeface="Arial"/>
              </a:rPr>
              <a:t>eu </a:t>
            </a:r>
            <a:r>
              <a:rPr spc="-40" dirty="0">
                <a:latin typeface="Arial"/>
                <a:cs typeface="Arial"/>
              </a:rPr>
              <a:t>TAS </a:t>
            </a:r>
            <a:r>
              <a:rPr spc="-10" dirty="0">
                <a:latin typeface="Arial"/>
                <a:cs typeface="Arial"/>
              </a:rPr>
              <a:t>des </a:t>
            </a:r>
            <a:r>
              <a:rPr spc="-5" dirty="0">
                <a:latin typeface="Arial"/>
                <a:cs typeface="Arial"/>
              </a:rPr>
              <a:t>femmes</a:t>
            </a:r>
            <a:r>
              <a:rPr spc="40" dirty="0">
                <a:latin typeface="Arial"/>
                <a:cs typeface="Arial"/>
              </a:rPr>
              <a:t> </a:t>
            </a:r>
            <a:r>
              <a:rPr spc="-10" dirty="0">
                <a:latin typeface="Arial"/>
                <a:cs typeface="Arial"/>
              </a:rPr>
              <a:t>examinées.</a:t>
            </a:r>
            <a:endParaRPr dirty="0">
              <a:latin typeface="Arial"/>
              <a:cs typeface="Arial"/>
            </a:endParaRPr>
          </a:p>
          <a:p>
            <a:pPr marL="551180">
              <a:spcBef>
                <a:spcPts val="1080"/>
              </a:spcBef>
            </a:pPr>
            <a:r>
              <a:rPr spc="-5" dirty="0">
                <a:latin typeface="Arial"/>
                <a:cs typeface="Arial"/>
              </a:rPr>
              <a:t>C/ Non, il manque des</a:t>
            </a:r>
            <a:r>
              <a:rPr spc="45" dirty="0">
                <a:latin typeface="Arial"/>
                <a:cs typeface="Arial"/>
              </a:rPr>
              <a:t> </a:t>
            </a:r>
            <a:r>
              <a:rPr spc="-5" dirty="0">
                <a:latin typeface="Arial"/>
                <a:cs typeface="Arial"/>
              </a:rPr>
              <a:t>données.</a:t>
            </a:r>
            <a:endParaRPr dirty="0">
              <a:latin typeface="Arial"/>
              <a:cs typeface="Arial"/>
            </a:endParaRPr>
          </a:p>
          <a:p>
            <a:pPr marL="894080" marR="5080" indent="-342900">
              <a:spcBef>
                <a:spcPts val="1080"/>
              </a:spcBef>
            </a:pPr>
            <a:r>
              <a:rPr spc="-5" dirty="0">
                <a:latin typeface="Arial"/>
                <a:cs typeface="Arial"/>
              </a:rPr>
              <a:t>D/ </a:t>
            </a:r>
            <a:r>
              <a:rPr dirty="0">
                <a:latin typeface="Arial"/>
                <a:cs typeface="Arial"/>
              </a:rPr>
              <a:t>Oui, </a:t>
            </a:r>
            <a:r>
              <a:rPr spc="-5" dirty="0">
                <a:latin typeface="Arial"/>
                <a:cs typeface="Arial"/>
              </a:rPr>
              <a:t>car mise en évidence d’un lien </a:t>
            </a:r>
            <a:r>
              <a:rPr dirty="0">
                <a:latin typeface="Arial"/>
                <a:cs typeface="Arial"/>
              </a:rPr>
              <a:t>entre </a:t>
            </a:r>
            <a:r>
              <a:rPr spc="-5" dirty="0">
                <a:latin typeface="Arial"/>
                <a:cs typeface="Arial"/>
              </a:rPr>
              <a:t>âge de la puberté et l’âge </a:t>
            </a:r>
            <a:r>
              <a:rPr spc="-10" dirty="0">
                <a:latin typeface="Arial"/>
                <a:cs typeface="Arial"/>
              </a:rPr>
              <a:t>de  </a:t>
            </a:r>
            <a:r>
              <a:rPr spc="-5" dirty="0">
                <a:latin typeface="Arial"/>
                <a:cs typeface="Arial"/>
              </a:rPr>
              <a:t>l’apparition du</a:t>
            </a:r>
            <a:r>
              <a:rPr spc="30" dirty="0">
                <a:latin typeface="Arial"/>
                <a:cs typeface="Arial"/>
              </a:rPr>
              <a:t> </a:t>
            </a:r>
            <a:r>
              <a:rPr spc="-20" dirty="0">
                <a:latin typeface="Arial"/>
                <a:cs typeface="Arial"/>
              </a:rPr>
              <a:t>cancer.</a:t>
            </a:r>
            <a:endParaRPr dirty="0">
              <a:latin typeface="Arial"/>
              <a:cs typeface="Arial"/>
            </a:endParaRPr>
          </a:p>
        </p:txBody>
      </p:sp>
      <p:sp>
        <p:nvSpPr>
          <p:cNvPr id="8" name="object 8"/>
          <p:cNvSpPr txBox="1"/>
          <p:nvPr/>
        </p:nvSpPr>
        <p:spPr>
          <a:xfrm>
            <a:off x="9207501" y="4026231"/>
            <a:ext cx="1200785" cy="300355"/>
          </a:xfrm>
          <a:prstGeom prst="rect">
            <a:avLst/>
          </a:prstGeom>
        </p:spPr>
        <p:txBody>
          <a:bodyPr vert="horz" wrap="square" lIns="0" tIns="12700" rIns="0" bIns="0" rtlCol="0">
            <a:spAutoFit/>
          </a:bodyPr>
          <a:lstStyle/>
          <a:p>
            <a:pPr marL="12700">
              <a:spcBef>
                <a:spcPts val="100"/>
              </a:spcBef>
            </a:pPr>
            <a:r>
              <a:rPr spc="-5" dirty="0">
                <a:latin typeface="Arial"/>
                <a:cs typeface="Arial"/>
              </a:rPr>
              <a:t>femmes</a:t>
            </a:r>
            <a:r>
              <a:rPr spc="290" dirty="0">
                <a:latin typeface="Arial"/>
                <a:cs typeface="Arial"/>
              </a:rPr>
              <a:t> </a:t>
            </a:r>
            <a:r>
              <a:rPr spc="-10" dirty="0">
                <a:latin typeface="Arial"/>
                <a:cs typeface="Arial"/>
              </a:rPr>
              <a:t>en</a:t>
            </a:r>
            <a:endParaRPr>
              <a:latin typeface="Arial"/>
              <a:cs typeface="Arial"/>
            </a:endParaRPr>
          </a:p>
        </p:txBody>
      </p:sp>
      <p:sp>
        <p:nvSpPr>
          <p:cNvPr id="9" name="object 9"/>
          <p:cNvSpPr txBox="1"/>
          <p:nvPr/>
        </p:nvSpPr>
        <p:spPr>
          <a:xfrm>
            <a:off x="3366897"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5</a:t>
            </a:r>
            <a:endParaRPr>
              <a:latin typeface="Arial"/>
              <a:cs typeface="Arial"/>
            </a:endParaRPr>
          </a:p>
        </p:txBody>
      </p:sp>
      <p:sp>
        <p:nvSpPr>
          <p:cNvPr id="10" name="object 10"/>
          <p:cNvSpPr txBox="1"/>
          <p:nvPr/>
        </p:nvSpPr>
        <p:spPr>
          <a:xfrm>
            <a:off x="1926742" y="4026230"/>
            <a:ext cx="7086600" cy="566822"/>
          </a:xfrm>
          <a:prstGeom prst="rect">
            <a:avLst/>
          </a:prstGeom>
        </p:spPr>
        <p:txBody>
          <a:bodyPr vert="horz" wrap="square" lIns="0" tIns="12700" rIns="0" bIns="0" rtlCol="0">
            <a:spAutoFit/>
          </a:bodyPr>
          <a:lstStyle/>
          <a:p>
            <a:pPr marL="299720">
              <a:spcBef>
                <a:spcPts val="100"/>
              </a:spcBef>
            </a:pPr>
            <a:r>
              <a:rPr spc="-5" dirty="0">
                <a:latin typeface="Arial"/>
                <a:cs typeface="Arial"/>
              </a:rPr>
              <a:t>E/</a:t>
            </a:r>
            <a:r>
              <a:rPr spc="360" dirty="0">
                <a:latin typeface="Arial"/>
                <a:cs typeface="Arial"/>
              </a:rPr>
              <a:t> </a:t>
            </a:r>
            <a:r>
              <a:rPr spc="-10" dirty="0">
                <a:latin typeface="Arial"/>
                <a:cs typeface="Arial"/>
              </a:rPr>
              <a:t>Non,</a:t>
            </a:r>
            <a:r>
              <a:rPr spc="360" dirty="0">
                <a:latin typeface="Arial"/>
                <a:cs typeface="Arial"/>
              </a:rPr>
              <a:t> </a:t>
            </a:r>
            <a:r>
              <a:rPr spc="-5" dirty="0">
                <a:latin typeface="Arial"/>
                <a:cs typeface="Arial"/>
              </a:rPr>
              <a:t>on</a:t>
            </a:r>
            <a:r>
              <a:rPr spc="355" dirty="0">
                <a:latin typeface="Arial"/>
                <a:cs typeface="Arial"/>
              </a:rPr>
              <a:t> </a:t>
            </a:r>
            <a:r>
              <a:rPr spc="-5" dirty="0">
                <a:latin typeface="Arial"/>
                <a:cs typeface="Arial"/>
              </a:rPr>
              <a:t>ne</a:t>
            </a:r>
            <a:r>
              <a:rPr spc="370" dirty="0">
                <a:latin typeface="Arial"/>
                <a:cs typeface="Arial"/>
              </a:rPr>
              <a:t> </a:t>
            </a:r>
            <a:r>
              <a:rPr spc="-5" dirty="0">
                <a:latin typeface="Arial"/>
                <a:cs typeface="Arial"/>
              </a:rPr>
              <a:t>connait</a:t>
            </a:r>
            <a:r>
              <a:rPr spc="360" dirty="0">
                <a:latin typeface="Arial"/>
                <a:cs typeface="Arial"/>
              </a:rPr>
              <a:t> </a:t>
            </a:r>
            <a:r>
              <a:rPr spc="-5" dirty="0">
                <a:latin typeface="Arial"/>
                <a:cs typeface="Arial"/>
              </a:rPr>
              <a:t>pas</a:t>
            </a:r>
            <a:r>
              <a:rPr spc="360" dirty="0">
                <a:latin typeface="Arial"/>
                <a:cs typeface="Arial"/>
              </a:rPr>
              <a:t> </a:t>
            </a:r>
            <a:r>
              <a:rPr spc="-5" dirty="0">
                <a:latin typeface="Arial"/>
                <a:cs typeface="Arial"/>
              </a:rPr>
              <a:t>l’âge</a:t>
            </a:r>
            <a:r>
              <a:rPr spc="355" dirty="0">
                <a:latin typeface="Arial"/>
                <a:cs typeface="Arial"/>
              </a:rPr>
              <a:t> </a:t>
            </a:r>
            <a:r>
              <a:rPr spc="-5" dirty="0">
                <a:latin typeface="Arial"/>
                <a:cs typeface="Arial"/>
              </a:rPr>
              <a:t>moyen</a:t>
            </a:r>
            <a:r>
              <a:rPr spc="355" dirty="0">
                <a:latin typeface="Arial"/>
                <a:cs typeface="Arial"/>
              </a:rPr>
              <a:t> </a:t>
            </a:r>
            <a:r>
              <a:rPr spc="-5" dirty="0">
                <a:latin typeface="Arial"/>
                <a:cs typeface="Arial"/>
              </a:rPr>
              <a:t>de</a:t>
            </a:r>
            <a:r>
              <a:rPr spc="365" dirty="0">
                <a:latin typeface="Arial"/>
                <a:cs typeface="Arial"/>
              </a:rPr>
              <a:t> </a:t>
            </a:r>
            <a:r>
              <a:rPr spc="-5" dirty="0">
                <a:latin typeface="Arial"/>
                <a:cs typeface="Arial"/>
              </a:rPr>
              <a:t>la</a:t>
            </a:r>
            <a:r>
              <a:rPr spc="355" dirty="0">
                <a:latin typeface="Arial"/>
                <a:cs typeface="Arial"/>
              </a:rPr>
              <a:t> </a:t>
            </a:r>
            <a:r>
              <a:rPr spc="-5" dirty="0">
                <a:latin typeface="Arial"/>
                <a:cs typeface="Arial"/>
              </a:rPr>
              <a:t>puberté</a:t>
            </a:r>
            <a:r>
              <a:rPr spc="360" dirty="0">
                <a:latin typeface="Arial"/>
                <a:cs typeface="Arial"/>
              </a:rPr>
              <a:t> </a:t>
            </a:r>
            <a:r>
              <a:rPr dirty="0">
                <a:latin typeface="Arial"/>
                <a:cs typeface="Arial"/>
              </a:rPr>
              <a:t>chez</a:t>
            </a:r>
            <a:r>
              <a:rPr spc="360" dirty="0">
                <a:latin typeface="Arial"/>
                <a:cs typeface="Arial"/>
              </a:rPr>
              <a:t> </a:t>
            </a:r>
            <a:r>
              <a:rPr spc="-5" dirty="0">
                <a:latin typeface="Arial"/>
                <a:cs typeface="Arial"/>
              </a:rPr>
              <a:t>les</a:t>
            </a:r>
            <a:endParaRPr dirty="0">
              <a:latin typeface="Arial"/>
              <a:cs typeface="Arial"/>
            </a:endParaRPr>
          </a:p>
          <a:p>
            <a:pPr marL="642620"/>
            <a:r>
              <a:rPr spc="-5" dirty="0">
                <a:latin typeface="Arial"/>
                <a:cs typeface="Arial"/>
              </a:rPr>
              <a:t>France.</a:t>
            </a:r>
            <a:endParaRPr dirty="0">
              <a:latin typeface="Arial"/>
              <a:cs typeface="Arial"/>
            </a:endParaRPr>
          </a:p>
        </p:txBody>
      </p:sp>
      <p:sp>
        <p:nvSpPr>
          <p:cNvPr id="11" name="object 11"/>
          <p:cNvSpPr txBox="1"/>
          <p:nvPr/>
        </p:nvSpPr>
        <p:spPr>
          <a:xfrm>
            <a:off x="1926743" y="5163770"/>
            <a:ext cx="8123555" cy="856645"/>
          </a:xfrm>
          <a:prstGeom prst="rect">
            <a:avLst/>
          </a:prstGeom>
        </p:spPr>
        <p:txBody>
          <a:bodyPr vert="horz" wrap="square" lIns="0" tIns="12700" rIns="0" bIns="0" rtlCol="0">
            <a:spAutoFit/>
          </a:bodyPr>
          <a:lstStyle/>
          <a:p>
            <a:pPr marL="12700">
              <a:spcBef>
                <a:spcPts val="100"/>
              </a:spcBef>
            </a:pPr>
            <a:r>
              <a:rPr lang="fr-FR" b="1" spc="-5" dirty="0">
                <a:solidFill>
                  <a:srgbClr val="006666"/>
                </a:solidFill>
                <a:latin typeface="Arial"/>
                <a:cs typeface="Arial"/>
              </a:rPr>
              <a:t>Réponse</a:t>
            </a:r>
            <a:r>
              <a:rPr lang="fr-FR" b="1" spc="-10" dirty="0">
                <a:solidFill>
                  <a:srgbClr val="006666"/>
                </a:solidFill>
                <a:latin typeface="Arial"/>
                <a:cs typeface="Arial"/>
              </a:rPr>
              <a:t> </a:t>
            </a:r>
            <a:r>
              <a:rPr lang="fr-FR" b="1" dirty="0">
                <a:solidFill>
                  <a:srgbClr val="006666"/>
                </a:solidFill>
                <a:latin typeface="Arial"/>
                <a:cs typeface="Arial"/>
              </a:rPr>
              <a:t>B</a:t>
            </a:r>
            <a:r>
              <a:rPr lang="fr-FR" dirty="0">
                <a:solidFill>
                  <a:srgbClr val="006666"/>
                </a:solidFill>
                <a:latin typeface="Arial"/>
                <a:cs typeface="Arial"/>
              </a:rPr>
              <a:t>:</a:t>
            </a:r>
            <a:endParaRPr lang="fr-FR" dirty="0">
              <a:latin typeface="Arial"/>
              <a:cs typeface="Arial"/>
            </a:endParaRPr>
          </a:p>
          <a:p>
            <a:pPr marL="12700">
              <a:spcBef>
                <a:spcPts val="100"/>
              </a:spcBef>
            </a:pPr>
            <a:r>
              <a:rPr spc="-10" dirty="0">
                <a:solidFill>
                  <a:srgbClr val="006666"/>
                </a:solidFill>
                <a:latin typeface="Arial"/>
                <a:cs typeface="Arial"/>
              </a:rPr>
              <a:t>Non </a:t>
            </a:r>
            <a:r>
              <a:rPr spc="-5" dirty="0">
                <a:solidFill>
                  <a:srgbClr val="006666"/>
                </a:solidFill>
                <a:latin typeface="Arial"/>
                <a:cs typeface="Arial"/>
              </a:rPr>
              <a:t>seulement </a:t>
            </a:r>
            <a:r>
              <a:rPr spc="-10" dirty="0">
                <a:solidFill>
                  <a:srgbClr val="006666"/>
                </a:solidFill>
                <a:latin typeface="Arial"/>
                <a:cs typeface="Arial"/>
              </a:rPr>
              <a:t>pas </a:t>
            </a:r>
            <a:r>
              <a:rPr spc="-30" dirty="0">
                <a:solidFill>
                  <a:srgbClr val="006666"/>
                </a:solidFill>
                <a:latin typeface="Arial"/>
                <a:cs typeface="Arial"/>
              </a:rPr>
              <a:t>TAS, </a:t>
            </a:r>
            <a:r>
              <a:rPr spc="-10" dirty="0">
                <a:solidFill>
                  <a:srgbClr val="006666"/>
                </a:solidFill>
                <a:latin typeface="Arial"/>
                <a:cs typeface="Arial"/>
              </a:rPr>
              <a:t>mais </a:t>
            </a:r>
            <a:r>
              <a:rPr dirty="0">
                <a:solidFill>
                  <a:srgbClr val="006666"/>
                </a:solidFill>
                <a:latin typeface="Arial"/>
                <a:cs typeface="Arial"/>
              </a:rPr>
              <a:t>: </a:t>
            </a:r>
            <a:r>
              <a:rPr spc="-5" dirty="0">
                <a:solidFill>
                  <a:srgbClr val="006666"/>
                </a:solidFill>
                <a:latin typeface="Arial"/>
                <a:cs typeface="Arial"/>
              </a:rPr>
              <a:t>dépistage.. </a:t>
            </a:r>
            <a:r>
              <a:rPr spc="-10" dirty="0">
                <a:solidFill>
                  <a:srgbClr val="006666"/>
                </a:solidFill>
                <a:latin typeface="Arial"/>
                <a:cs typeface="Arial"/>
              </a:rPr>
              <a:t>Viennent </a:t>
            </a:r>
            <a:r>
              <a:rPr spc="-5" dirty="0">
                <a:solidFill>
                  <a:srgbClr val="006666"/>
                </a:solidFill>
                <a:latin typeface="Arial"/>
                <a:cs typeface="Arial"/>
              </a:rPr>
              <a:t>se faire dépister</a:t>
            </a:r>
            <a:r>
              <a:rPr spc="260" dirty="0">
                <a:solidFill>
                  <a:srgbClr val="006666"/>
                </a:solidFill>
                <a:latin typeface="Arial"/>
                <a:cs typeface="Arial"/>
              </a:rPr>
              <a:t> </a:t>
            </a:r>
            <a:r>
              <a:rPr spc="-10" dirty="0">
                <a:solidFill>
                  <a:srgbClr val="006666"/>
                </a:solidFill>
                <a:latin typeface="Arial"/>
                <a:cs typeface="Arial"/>
              </a:rPr>
              <a:t>des</a:t>
            </a:r>
            <a:endParaRPr dirty="0">
              <a:latin typeface="Arial"/>
              <a:cs typeface="Arial"/>
            </a:endParaRPr>
          </a:p>
          <a:p>
            <a:pPr marL="12700"/>
            <a:r>
              <a:rPr dirty="0">
                <a:solidFill>
                  <a:srgbClr val="006666"/>
                </a:solidFill>
                <a:latin typeface="Arial"/>
                <a:cs typeface="Arial"/>
              </a:rPr>
              <a:t>femmes </a:t>
            </a:r>
            <a:r>
              <a:rPr spc="-5" dirty="0">
                <a:solidFill>
                  <a:srgbClr val="006666"/>
                </a:solidFill>
                <a:latin typeface="Arial"/>
                <a:cs typeface="Arial"/>
              </a:rPr>
              <a:t>avec antécédents familiaux surtout ..Biais de</a:t>
            </a:r>
            <a:r>
              <a:rPr spc="60" dirty="0">
                <a:solidFill>
                  <a:srgbClr val="006666"/>
                </a:solidFill>
                <a:latin typeface="Arial"/>
                <a:cs typeface="Arial"/>
              </a:rPr>
              <a:t> </a:t>
            </a:r>
            <a:r>
              <a:rPr spc="-5" dirty="0">
                <a:solidFill>
                  <a:srgbClr val="006666"/>
                </a:solidFill>
                <a:latin typeface="Arial"/>
                <a:cs typeface="Arial"/>
              </a:rPr>
              <a:t>recrutement.</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2</a:t>
            </a:r>
            <a:r>
              <a:rPr lang="fr-FR" sz="2000" b="1" dirty="0">
                <a:solidFill>
                  <a:srgbClr val="FFFFFF"/>
                </a:solidFill>
                <a:latin typeface="Arial"/>
                <a:cs typeface="Arial"/>
              </a:rPr>
              <a:t>9</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366898" y="360426"/>
            <a:ext cx="749935" cy="299720"/>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spc="-5" dirty="0">
                <a:solidFill>
                  <a:srgbClr val="5F5F5F"/>
                </a:solidFill>
                <a:latin typeface="Arial"/>
                <a:cs typeface="Arial"/>
              </a:rPr>
              <a:t>6</a:t>
            </a:r>
            <a:endParaRPr>
              <a:latin typeface="Arial"/>
              <a:cs typeface="Arial"/>
            </a:endParaRPr>
          </a:p>
        </p:txBody>
      </p:sp>
      <p:sp>
        <p:nvSpPr>
          <p:cNvPr id="8" name="object 8"/>
          <p:cNvSpPr txBox="1"/>
          <p:nvPr/>
        </p:nvSpPr>
        <p:spPr>
          <a:xfrm>
            <a:off x="2287016" y="1079754"/>
            <a:ext cx="7326630" cy="1123315"/>
          </a:xfrm>
          <a:prstGeom prst="rect">
            <a:avLst/>
          </a:prstGeom>
        </p:spPr>
        <p:txBody>
          <a:bodyPr vert="horz" wrap="square" lIns="0" tIns="12700" rIns="0" bIns="0" rtlCol="0">
            <a:spAutoFit/>
          </a:bodyPr>
          <a:lstStyle/>
          <a:p>
            <a:pPr marL="12700" marR="5080" indent="12065">
              <a:spcBef>
                <a:spcPts val="100"/>
              </a:spcBef>
              <a:tabLst>
                <a:tab pos="5826760" algn="l"/>
              </a:tabLst>
            </a:pPr>
            <a:r>
              <a:rPr spc="-5" dirty="0">
                <a:latin typeface="Arial"/>
                <a:cs typeface="Arial"/>
              </a:rPr>
              <a:t>Dans un service hospitalier de 22 patients, en 1</a:t>
            </a:r>
            <a:r>
              <a:rPr spc="160" dirty="0">
                <a:latin typeface="Arial"/>
                <a:cs typeface="Arial"/>
              </a:rPr>
              <a:t> </a:t>
            </a:r>
            <a:r>
              <a:rPr spc="-5" dirty="0">
                <a:latin typeface="Arial"/>
                <a:cs typeface="Arial"/>
              </a:rPr>
              <a:t>mois</a:t>
            </a:r>
            <a:r>
              <a:rPr spc="15" dirty="0">
                <a:latin typeface="Arial"/>
                <a:cs typeface="Arial"/>
              </a:rPr>
              <a:t> </a:t>
            </a:r>
            <a:r>
              <a:rPr spc="-5" dirty="0">
                <a:latin typeface="Arial"/>
                <a:cs typeface="Arial"/>
              </a:rPr>
              <a:t>on	diagnostique</a:t>
            </a:r>
            <a:r>
              <a:rPr spc="-45" dirty="0">
                <a:latin typeface="Arial"/>
                <a:cs typeface="Arial"/>
              </a:rPr>
              <a:t> </a:t>
            </a:r>
            <a:r>
              <a:rPr spc="-5" dirty="0">
                <a:latin typeface="Arial"/>
                <a:cs typeface="Arial"/>
              </a:rPr>
              <a:t>5  infections.</a:t>
            </a:r>
            <a:endParaRPr>
              <a:latin typeface="Arial"/>
              <a:cs typeface="Arial"/>
            </a:endParaRPr>
          </a:p>
          <a:p>
            <a:pPr marL="24765"/>
            <a:r>
              <a:rPr spc="-10" dirty="0">
                <a:latin typeface="Arial"/>
                <a:cs typeface="Arial"/>
              </a:rPr>
              <a:t>Habituellement, </a:t>
            </a:r>
            <a:r>
              <a:rPr spc="-5" dirty="0">
                <a:latin typeface="Arial"/>
                <a:cs typeface="Arial"/>
              </a:rPr>
              <a:t>le nb de </a:t>
            </a:r>
            <a:r>
              <a:rPr dirty="0">
                <a:latin typeface="Arial"/>
                <a:cs typeface="Arial"/>
              </a:rPr>
              <a:t>cas </a:t>
            </a:r>
            <a:r>
              <a:rPr spc="-5" dirty="0">
                <a:latin typeface="Arial"/>
                <a:cs typeface="Arial"/>
              </a:rPr>
              <a:t>d’infections est </a:t>
            </a:r>
            <a:r>
              <a:rPr dirty="0">
                <a:latin typeface="Arial"/>
                <a:cs typeface="Arial"/>
              </a:rPr>
              <a:t>&lt; = </a:t>
            </a:r>
            <a:r>
              <a:rPr spc="-5" dirty="0">
                <a:latin typeface="Arial"/>
                <a:cs typeface="Arial"/>
              </a:rPr>
              <a:t>3. Quelles sont</a:t>
            </a:r>
            <a:r>
              <a:rPr spc="85" dirty="0">
                <a:latin typeface="Arial"/>
                <a:cs typeface="Arial"/>
              </a:rPr>
              <a:t> </a:t>
            </a:r>
            <a:r>
              <a:rPr spc="-5" dirty="0">
                <a:latin typeface="Arial"/>
                <a:cs typeface="Arial"/>
              </a:rPr>
              <a:t>les</a:t>
            </a:r>
            <a:endParaRPr>
              <a:latin typeface="Arial"/>
              <a:cs typeface="Arial"/>
            </a:endParaRPr>
          </a:p>
          <a:p>
            <a:pPr marL="12700"/>
            <a:r>
              <a:rPr spc="-5" dirty="0">
                <a:latin typeface="Arial"/>
                <a:cs typeface="Arial"/>
              </a:rPr>
              <a:t>propositions </a:t>
            </a:r>
            <a:r>
              <a:rPr spc="-10" dirty="0">
                <a:latin typeface="Arial"/>
                <a:cs typeface="Arial"/>
              </a:rPr>
              <a:t>qui </a:t>
            </a:r>
            <a:r>
              <a:rPr spc="-5" dirty="0">
                <a:latin typeface="Arial"/>
                <a:cs typeface="Arial"/>
              </a:rPr>
              <a:t>caractérisent </a:t>
            </a:r>
            <a:r>
              <a:rPr dirty="0">
                <a:latin typeface="Arial"/>
                <a:cs typeface="Arial"/>
              </a:rPr>
              <a:t>ce </a:t>
            </a:r>
            <a:r>
              <a:rPr spc="-5" dirty="0">
                <a:latin typeface="Arial"/>
                <a:cs typeface="Arial"/>
              </a:rPr>
              <a:t>problème</a:t>
            </a:r>
            <a:r>
              <a:rPr spc="55" dirty="0">
                <a:latin typeface="Arial"/>
                <a:cs typeface="Arial"/>
              </a:rPr>
              <a:t> </a:t>
            </a:r>
            <a:r>
              <a:rPr dirty="0">
                <a:latin typeface="Arial"/>
                <a:cs typeface="Arial"/>
              </a:rPr>
              <a:t>?</a:t>
            </a:r>
            <a:endParaRPr>
              <a:latin typeface="Arial"/>
              <a:cs typeface="Arial"/>
            </a:endParaRPr>
          </a:p>
        </p:txBody>
      </p:sp>
      <p:sp>
        <p:nvSpPr>
          <p:cNvPr id="9" name="object 9"/>
          <p:cNvSpPr txBox="1"/>
          <p:nvPr/>
        </p:nvSpPr>
        <p:spPr>
          <a:xfrm>
            <a:off x="1998065" y="2451609"/>
            <a:ext cx="8401050" cy="2551981"/>
          </a:xfrm>
          <a:prstGeom prst="rect">
            <a:avLst/>
          </a:prstGeom>
        </p:spPr>
        <p:txBody>
          <a:bodyPr vert="horz" wrap="square" lIns="0" tIns="12700" rIns="0" bIns="0" rtlCol="0">
            <a:spAutoFit/>
          </a:bodyPr>
          <a:lstStyle/>
          <a:p>
            <a:pPr marL="580390" indent="-266700">
              <a:spcBef>
                <a:spcPts val="100"/>
              </a:spcBef>
              <a:buAutoNum type="alphaLcParenR"/>
              <a:tabLst>
                <a:tab pos="581025" algn="l"/>
              </a:tabLst>
            </a:pPr>
            <a:r>
              <a:rPr spc="-10" dirty="0">
                <a:latin typeface="Arial"/>
                <a:cs typeface="Arial"/>
              </a:rPr>
              <a:t>Lien </a:t>
            </a:r>
            <a:r>
              <a:rPr spc="-5" dirty="0">
                <a:latin typeface="Arial"/>
                <a:cs typeface="Arial"/>
              </a:rPr>
              <a:t>entre données</a:t>
            </a:r>
            <a:r>
              <a:rPr spc="40" dirty="0">
                <a:latin typeface="Arial"/>
                <a:cs typeface="Arial"/>
              </a:rPr>
              <a:t> </a:t>
            </a:r>
            <a:r>
              <a:rPr spc="-5" dirty="0">
                <a:latin typeface="Arial"/>
                <a:cs typeface="Arial"/>
              </a:rPr>
              <a:t>qualitatives</a:t>
            </a:r>
            <a:endParaRPr dirty="0">
              <a:latin typeface="Arial"/>
              <a:cs typeface="Arial"/>
            </a:endParaRPr>
          </a:p>
          <a:p>
            <a:pPr marL="580390" indent="-266700">
              <a:buAutoNum type="alphaLcParenR"/>
              <a:tabLst>
                <a:tab pos="581025" algn="l"/>
              </a:tabLst>
            </a:pPr>
            <a:r>
              <a:rPr spc="-10" dirty="0">
                <a:latin typeface="Arial"/>
                <a:cs typeface="Arial"/>
              </a:rPr>
              <a:t>Lien </a:t>
            </a:r>
            <a:r>
              <a:rPr spc="-5" dirty="0">
                <a:latin typeface="Arial"/>
                <a:cs typeface="Arial"/>
              </a:rPr>
              <a:t>entre données</a:t>
            </a:r>
            <a:r>
              <a:rPr spc="40" dirty="0">
                <a:latin typeface="Arial"/>
                <a:cs typeface="Arial"/>
              </a:rPr>
              <a:t> </a:t>
            </a:r>
            <a:r>
              <a:rPr spc="-5" dirty="0">
                <a:latin typeface="Arial"/>
                <a:cs typeface="Arial"/>
              </a:rPr>
              <a:t>quantitatives</a:t>
            </a:r>
            <a:endParaRPr dirty="0">
              <a:latin typeface="Arial"/>
              <a:cs typeface="Arial"/>
            </a:endParaRPr>
          </a:p>
          <a:p>
            <a:pPr marL="563245" indent="-249554">
              <a:buAutoNum type="alphaLcParenR"/>
              <a:tabLst>
                <a:tab pos="563880" algn="l"/>
              </a:tabLst>
            </a:pPr>
            <a:r>
              <a:rPr spc="-50" dirty="0">
                <a:latin typeface="Arial"/>
                <a:cs typeface="Arial"/>
              </a:rPr>
              <a:t>Test </a:t>
            </a:r>
            <a:r>
              <a:rPr spc="-5" dirty="0">
                <a:latin typeface="Arial"/>
                <a:cs typeface="Arial"/>
              </a:rPr>
              <a:t>de comparaison de</a:t>
            </a:r>
            <a:r>
              <a:rPr spc="45" dirty="0">
                <a:latin typeface="Arial"/>
                <a:cs typeface="Arial"/>
              </a:rPr>
              <a:t> </a:t>
            </a:r>
            <a:r>
              <a:rPr spc="-5" dirty="0">
                <a:latin typeface="Arial"/>
                <a:cs typeface="Arial"/>
              </a:rPr>
              <a:t>%</a:t>
            </a:r>
            <a:endParaRPr dirty="0">
              <a:latin typeface="Arial"/>
              <a:cs typeface="Arial"/>
            </a:endParaRPr>
          </a:p>
          <a:p>
            <a:pPr marL="575945" indent="-262255">
              <a:buAutoNum type="alphaLcParenR"/>
              <a:tabLst>
                <a:tab pos="576580" algn="l"/>
              </a:tabLst>
            </a:pPr>
            <a:r>
              <a:rPr spc="-50" dirty="0">
                <a:latin typeface="Arial"/>
                <a:cs typeface="Arial"/>
              </a:rPr>
              <a:t>Test </a:t>
            </a:r>
            <a:r>
              <a:rPr spc="-5" dirty="0">
                <a:latin typeface="Arial"/>
                <a:cs typeface="Arial"/>
              </a:rPr>
              <a:t>de comparaison de</a:t>
            </a:r>
            <a:r>
              <a:rPr spc="60" dirty="0">
                <a:latin typeface="Arial"/>
                <a:cs typeface="Arial"/>
              </a:rPr>
              <a:t> </a:t>
            </a:r>
            <a:r>
              <a:rPr spc="-10" dirty="0">
                <a:latin typeface="Arial"/>
                <a:cs typeface="Arial"/>
              </a:rPr>
              <a:t>moyennes</a:t>
            </a:r>
            <a:endParaRPr dirty="0">
              <a:latin typeface="Arial"/>
              <a:cs typeface="Arial"/>
            </a:endParaRPr>
          </a:p>
          <a:p>
            <a:pPr marL="301625" marR="473709" indent="12065">
              <a:buAutoNum type="alphaLcParenR"/>
              <a:tabLst>
                <a:tab pos="581025" algn="l"/>
              </a:tabLst>
            </a:pPr>
            <a:r>
              <a:rPr spc="-5" dirty="0">
                <a:latin typeface="Arial"/>
                <a:cs typeface="Arial"/>
              </a:rPr>
              <a:t>Si </a:t>
            </a:r>
            <a:r>
              <a:rPr spc="-10" dirty="0">
                <a:latin typeface="Arial"/>
                <a:cs typeface="Arial"/>
              </a:rPr>
              <a:t>on </a:t>
            </a:r>
            <a:r>
              <a:rPr spc="-5" dirty="0">
                <a:latin typeface="Arial"/>
                <a:cs typeface="Arial"/>
              </a:rPr>
              <a:t>accepte H0 cela signifie que seul le hasard </a:t>
            </a:r>
            <a:r>
              <a:rPr dirty="0">
                <a:latin typeface="Arial"/>
                <a:cs typeface="Arial"/>
              </a:rPr>
              <a:t>est </a:t>
            </a:r>
            <a:r>
              <a:rPr spc="-5" dirty="0">
                <a:latin typeface="Arial"/>
                <a:cs typeface="Arial"/>
              </a:rPr>
              <a:t>responsable de </a:t>
            </a:r>
            <a:r>
              <a:rPr dirty="0">
                <a:latin typeface="Arial"/>
                <a:cs typeface="Arial"/>
              </a:rPr>
              <a:t>ces  </a:t>
            </a:r>
            <a:r>
              <a:rPr spc="-5" dirty="0">
                <a:latin typeface="Arial"/>
                <a:cs typeface="Arial"/>
              </a:rPr>
              <a:t>chiffres.</a:t>
            </a:r>
            <a:endParaRPr dirty="0">
              <a:latin typeface="Arial"/>
              <a:cs typeface="Arial"/>
            </a:endParaRPr>
          </a:p>
          <a:p>
            <a:pPr marL="516890" indent="-203200">
              <a:buAutoNum type="alphaLcParenR"/>
              <a:tabLst>
                <a:tab pos="517525" algn="l"/>
              </a:tabLst>
            </a:pPr>
            <a:r>
              <a:rPr dirty="0">
                <a:latin typeface="Arial"/>
                <a:cs typeface="Arial"/>
              </a:rPr>
              <a:t>Si </a:t>
            </a:r>
            <a:r>
              <a:rPr spc="-5" dirty="0">
                <a:latin typeface="Arial"/>
                <a:cs typeface="Arial"/>
              </a:rPr>
              <a:t>on repousse H0 </a:t>
            </a:r>
            <a:r>
              <a:rPr dirty="0">
                <a:latin typeface="Arial"/>
                <a:cs typeface="Arial"/>
              </a:rPr>
              <a:t>cela </a:t>
            </a:r>
            <a:r>
              <a:rPr spc="-5" dirty="0">
                <a:latin typeface="Arial"/>
                <a:cs typeface="Arial"/>
              </a:rPr>
              <a:t>signifie </a:t>
            </a:r>
            <a:r>
              <a:rPr spc="-10" dirty="0">
                <a:latin typeface="Arial"/>
                <a:cs typeface="Arial"/>
              </a:rPr>
              <a:t>qu’il </a:t>
            </a:r>
            <a:r>
              <a:rPr dirty="0">
                <a:latin typeface="Arial"/>
                <a:cs typeface="Arial"/>
              </a:rPr>
              <a:t>y </a:t>
            </a:r>
            <a:r>
              <a:rPr lang="fr-FR" dirty="0">
                <a:latin typeface="Arial"/>
                <a:cs typeface="Arial"/>
              </a:rPr>
              <a:t>a </a:t>
            </a:r>
            <a:r>
              <a:rPr spc="-5" dirty="0">
                <a:latin typeface="Arial"/>
                <a:cs typeface="Arial"/>
              </a:rPr>
              <a:t>un </a:t>
            </a:r>
            <a:r>
              <a:rPr spc="-10" dirty="0">
                <a:latin typeface="Arial"/>
                <a:cs typeface="Arial"/>
              </a:rPr>
              <a:t>problème d’hygiène </a:t>
            </a:r>
            <a:r>
              <a:rPr spc="-5" dirty="0">
                <a:latin typeface="Arial"/>
                <a:cs typeface="Arial"/>
              </a:rPr>
              <a:t>dans </a:t>
            </a:r>
            <a:r>
              <a:rPr dirty="0">
                <a:latin typeface="Arial"/>
                <a:cs typeface="Arial"/>
              </a:rPr>
              <a:t>ce</a:t>
            </a:r>
            <a:r>
              <a:rPr spc="155" dirty="0">
                <a:latin typeface="Arial"/>
                <a:cs typeface="Arial"/>
              </a:rPr>
              <a:t> </a:t>
            </a:r>
            <a:r>
              <a:rPr spc="-5" dirty="0">
                <a:latin typeface="Arial"/>
                <a:cs typeface="Arial"/>
              </a:rPr>
              <a:t>service.</a:t>
            </a:r>
            <a:endParaRPr dirty="0">
              <a:latin typeface="Arial"/>
              <a:cs typeface="Arial"/>
            </a:endParaRPr>
          </a:p>
          <a:p>
            <a:pPr>
              <a:spcBef>
                <a:spcPts val="15"/>
              </a:spcBef>
            </a:pPr>
            <a:endParaRPr sz="2100" dirty="0">
              <a:latin typeface="Times New Roman"/>
              <a:cs typeface="Times New Roman"/>
            </a:endParaRPr>
          </a:p>
        </p:txBody>
      </p:sp>
      <p:sp>
        <p:nvSpPr>
          <p:cNvPr id="12" name="object 9">
            <a:extLst>
              <a:ext uri="{FF2B5EF4-FFF2-40B4-BE49-F238E27FC236}">
                <a16:creationId xmlns:a16="http://schemas.microsoft.com/office/drawing/2014/main" id="{66C75291-4E1B-456C-8953-FF2F411522DB}"/>
              </a:ext>
            </a:extLst>
          </p:cNvPr>
          <p:cNvSpPr txBox="1"/>
          <p:nvPr/>
        </p:nvSpPr>
        <p:spPr>
          <a:xfrm>
            <a:off x="1838918" y="4793363"/>
            <a:ext cx="8401050" cy="984885"/>
          </a:xfrm>
          <a:prstGeom prst="rect">
            <a:avLst/>
          </a:prstGeom>
        </p:spPr>
        <p:txBody>
          <a:bodyPr vert="horz" wrap="square" lIns="0" tIns="12700" rIns="0" bIns="0" rtlCol="0">
            <a:spAutoFit/>
          </a:bodyPr>
          <a:lstStyle/>
          <a:p>
            <a:pPr marL="12700">
              <a:spcBef>
                <a:spcPts val="5"/>
              </a:spcBef>
            </a:pPr>
            <a:r>
              <a:rPr b="1" spc="-5" dirty="0" err="1">
                <a:solidFill>
                  <a:srgbClr val="006666"/>
                </a:solidFill>
                <a:latin typeface="Arial"/>
                <a:cs typeface="Arial"/>
              </a:rPr>
              <a:t>Réponse</a:t>
            </a:r>
            <a:r>
              <a:rPr lang="fr-FR" b="1" spc="-5" dirty="0">
                <a:solidFill>
                  <a:srgbClr val="006666"/>
                </a:solidFill>
                <a:latin typeface="Arial"/>
                <a:cs typeface="Arial"/>
              </a:rPr>
              <a:t>s : </a:t>
            </a:r>
            <a:r>
              <a:rPr b="1" spc="-5" dirty="0">
                <a:solidFill>
                  <a:srgbClr val="006666"/>
                </a:solidFill>
                <a:latin typeface="Arial"/>
                <a:cs typeface="Arial"/>
              </a:rPr>
              <a:t> a, c, e, </a:t>
            </a:r>
            <a:r>
              <a:rPr b="1" dirty="0">
                <a:solidFill>
                  <a:srgbClr val="006666"/>
                </a:solidFill>
                <a:latin typeface="Arial"/>
                <a:cs typeface="Arial"/>
              </a:rPr>
              <a:t>f:</a:t>
            </a:r>
            <a:endParaRPr dirty="0">
              <a:latin typeface="Arial"/>
              <a:cs typeface="Arial"/>
            </a:endParaRPr>
          </a:p>
          <a:p>
            <a:pPr marL="12700" marR="282575">
              <a:spcBef>
                <a:spcPts val="1080"/>
              </a:spcBef>
            </a:pPr>
            <a:r>
              <a:rPr spc="-5" dirty="0">
                <a:solidFill>
                  <a:srgbClr val="006666"/>
                </a:solidFill>
                <a:latin typeface="Arial"/>
                <a:cs typeface="Arial"/>
              </a:rPr>
              <a:t>Données qualitatives (mois à 5 infec </a:t>
            </a:r>
            <a:r>
              <a:rPr dirty="0">
                <a:solidFill>
                  <a:srgbClr val="006666"/>
                </a:solidFill>
                <a:latin typeface="Arial"/>
                <a:cs typeface="Arial"/>
              </a:rPr>
              <a:t>/ </a:t>
            </a:r>
            <a:r>
              <a:rPr spc="-5" dirty="0">
                <a:solidFill>
                  <a:srgbClr val="006666"/>
                </a:solidFill>
                <a:latin typeface="Arial"/>
                <a:cs typeface="Arial"/>
              </a:rPr>
              <a:t>autres mois). Comparaison de %. </a:t>
            </a:r>
            <a:r>
              <a:rPr spc="-10" dirty="0">
                <a:solidFill>
                  <a:srgbClr val="006666"/>
                </a:solidFill>
                <a:latin typeface="Arial"/>
                <a:cs typeface="Arial"/>
              </a:rPr>
              <a:t>Les  </a:t>
            </a:r>
            <a:r>
              <a:rPr spc="-5" dirty="0">
                <a:solidFill>
                  <a:srgbClr val="006666"/>
                </a:solidFill>
                <a:latin typeface="Arial"/>
                <a:cs typeface="Arial"/>
              </a:rPr>
              <a:t>items e et </a:t>
            </a:r>
            <a:r>
              <a:rPr dirty="0">
                <a:solidFill>
                  <a:srgbClr val="006666"/>
                </a:solidFill>
                <a:latin typeface="Arial"/>
                <a:cs typeface="Arial"/>
              </a:rPr>
              <a:t>f </a:t>
            </a:r>
            <a:r>
              <a:rPr spc="-5" dirty="0">
                <a:solidFill>
                  <a:srgbClr val="006666"/>
                </a:solidFill>
                <a:latin typeface="Arial"/>
                <a:cs typeface="Arial"/>
              </a:rPr>
              <a:t>sont justes tous les 2. Définitions et interprétation de</a:t>
            </a:r>
            <a:r>
              <a:rPr spc="140" dirty="0">
                <a:solidFill>
                  <a:srgbClr val="006666"/>
                </a:solidFill>
                <a:latin typeface="Arial"/>
                <a:cs typeface="Arial"/>
              </a:rPr>
              <a:t> </a:t>
            </a:r>
            <a:r>
              <a:rPr spc="-5" dirty="0">
                <a:solidFill>
                  <a:srgbClr val="006666"/>
                </a:solidFill>
                <a:latin typeface="Arial"/>
                <a:cs typeface="Arial"/>
              </a:rPr>
              <a:t>H0.</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txBox="1">
            <a:spLocks noGrp="1"/>
          </p:cNvSpPr>
          <p:nvPr>
            <p:ph type="title"/>
          </p:nvPr>
        </p:nvSpPr>
        <p:spPr>
          <a:xfrm>
            <a:off x="2226361" y="863550"/>
            <a:ext cx="8361045" cy="300355"/>
          </a:xfrm>
          <a:prstGeom prst="rect">
            <a:avLst/>
          </a:prstGeom>
        </p:spPr>
        <p:txBody>
          <a:bodyPr vert="horz" wrap="square" lIns="0" tIns="12700" rIns="0" bIns="0" rtlCol="0" anchor="ctr">
            <a:spAutoFit/>
          </a:bodyPr>
          <a:lstStyle/>
          <a:p>
            <a:pPr marL="12700">
              <a:lnSpc>
                <a:spcPct val="100000"/>
              </a:lnSpc>
              <a:spcBef>
                <a:spcPts val="100"/>
              </a:spcBef>
            </a:pPr>
            <a:r>
              <a:rPr sz="1800" spc="-5" dirty="0">
                <a:solidFill>
                  <a:srgbClr val="000000"/>
                </a:solidFill>
              </a:rPr>
              <a:t>Une étude nationale </a:t>
            </a:r>
            <a:r>
              <a:rPr sz="1800" spc="-10" dirty="0">
                <a:solidFill>
                  <a:srgbClr val="000000"/>
                </a:solidFill>
              </a:rPr>
              <a:t>dans des </a:t>
            </a:r>
            <a:r>
              <a:rPr sz="1800" spc="-5" dirty="0">
                <a:solidFill>
                  <a:srgbClr val="000000"/>
                </a:solidFill>
              </a:rPr>
              <a:t>maternités </a:t>
            </a:r>
            <a:r>
              <a:rPr sz="1800" spc="-30" dirty="0">
                <a:solidFill>
                  <a:srgbClr val="000000"/>
                </a:solidFill>
              </a:rPr>
              <a:t>TAS, </a:t>
            </a:r>
            <a:r>
              <a:rPr sz="1800" dirty="0">
                <a:solidFill>
                  <a:srgbClr val="000000"/>
                </a:solidFill>
              </a:rPr>
              <a:t>a </a:t>
            </a:r>
            <a:r>
              <a:rPr sz="1800" spc="-5" dirty="0">
                <a:solidFill>
                  <a:srgbClr val="000000"/>
                </a:solidFill>
              </a:rPr>
              <a:t>permis de </a:t>
            </a:r>
            <a:r>
              <a:rPr sz="1800" dirty="0">
                <a:solidFill>
                  <a:srgbClr val="000000"/>
                </a:solidFill>
              </a:rPr>
              <a:t>mettre </a:t>
            </a:r>
            <a:r>
              <a:rPr sz="1800" spc="-5" dirty="0">
                <a:solidFill>
                  <a:srgbClr val="000000"/>
                </a:solidFill>
              </a:rPr>
              <a:t>en évidence</a:t>
            </a:r>
            <a:r>
              <a:rPr sz="1800" spc="95" dirty="0">
                <a:solidFill>
                  <a:srgbClr val="000000"/>
                </a:solidFill>
              </a:rPr>
              <a:t> </a:t>
            </a:r>
            <a:r>
              <a:rPr sz="1800" spc="-5" dirty="0">
                <a:solidFill>
                  <a:srgbClr val="000000"/>
                </a:solidFill>
              </a:rPr>
              <a:t>les</a:t>
            </a:r>
            <a:endParaRPr sz="1800"/>
          </a:p>
        </p:txBody>
      </p:sp>
      <p:sp>
        <p:nvSpPr>
          <p:cNvPr id="4" name="object 4"/>
          <p:cNvSpPr txBox="1"/>
          <p:nvPr/>
        </p:nvSpPr>
        <p:spPr>
          <a:xfrm>
            <a:off x="1675588" y="1082849"/>
            <a:ext cx="7662545" cy="722630"/>
          </a:xfrm>
          <a:prstGeom prst="rect">
            <a:avLst/>
          </a:prstGeom>
        </p:spPr>
        <p:txBody>
          <a:bodyPr vert="horz" wrap="square" lIns="0" tIns="67945" rIns="0" bIns="0" rtlCol="0">
            <a:spAutoFit/>
          </a:bodyPr>
          <a:lstStyle/>
          <a:p>
            <a:pPr marL="551180">
              <a:spcBef>
                <a:spcPts val="535"/>
              </a:spcBef>
            </a:pPr>
            <a:r>
              <a:rPr spc="-5" dirty="0">
                <a:latin typeface="Arial"/>
                <a:cs typeface="Arial"/>
              </a:rPr>
              <a:t>résultats suivants, concernant les </a:t>
            </a:r>
            <a:r>
              <a:rPr spc="-10" dirty="0">
                <a:latin typeface="Arial"/>
                <a:cs typeface="Arial"/>
              </a:rPr>
              <a:t>poids </a:t>
            </a:r>
            <a:r>
              <a:rPr spc="-5" dirty="0">
                <a:latin typeface="Arial"/>
                <a:cs typeface="Arial"/>
              </a:rPr>
              <a:t>des </a:t>
            </a:r>
            <a:r>
              <a:rPr spc="-10" dirty="0">
                <a:latin typeface="Arial"/>
                <a:cs typeface="Arial"/>
              </a:rPr>
              <a:t>bébés </a:t>
            </a:r>
            <a:r>
              <a:rPr spc="-5" dirty="0">
                <a:latin typeface="Arial"/>
                <a:cs typeface="Arial"/>
              </a:rPr>
              <a:t>et </a:t>
            </a:r>
            <a:r>
              <a:rPr spc="-10" dirty="0">
                <a:latin typeface="Arial"/>
                <a:cs typeface="Arial"/>
              </a:rPr>
              <a:t>l’âge </a:t>
            </a:r>
            <a:r>
              <a:rPr spc="-5" dirty="0">
                <a:latin typeface="Arial"/>
                <a:cs typeface="Arial"/>
              </a:rPr>
              <a:t>des</a:t>
            </a:r>
            <a:r>
              <a:rPr spc="145" dirty="0">
                <a:latin typeface="Arial"/>
                <a:cs typeface="Arial"/>
              </a:rPr>
              <a:t> </a:t>
            </a:r>
            <a:r>
              <a:rPr dirty="0">
                <a:latin typeface="Arial"/>
                <a:cs typeface="Arial"/>
              </a:rPr>
              <a:t>mères.</a:t>
            </a:r>
          </a:p>
          <a:p>
            <a:pPr marL="12700">
              <a:spcBef>
                <a:spcPts val="489"/>
              </a:spcBef>
            </a:pPr>
            <a:r>
              <a:rPr lang="fr-FR" sz="2000" b="1" dirty="0">
                <a:solidFill>
                  <a:srgbClr val="FFFFFF"/>
                </a:solidFill>
                <a:latin typeface="Arial"/>
                <a:cs typeface="Arial"/>
              </a:rPr>
              <a:t>30</a:t>
            </a:r>
            <a:endParaRPr sz="2000" dirty="0">
              <a:latin typeface="Arial"/>
              <a:cs typeface="Arial"/>
            </a:endParaRPr>
          </a:p>
        </p:txBody>
      </p:sp>
      <p:sp>
        <p:nvSpPr>
          <p:cNvPr id="5" name="object 5"/>
          <p:cNvSpPr txBox="1"/>
          <p:nvPr/>
        </p:nvSpPr>
        <p:spPr>
          <a:xfrm>
            <a:off x="2226361" y="3333115"/>
            <a:ext cx="3559175" cy="574040"/>
          </a:xfrm>
          <a:prstGeom prst="rect">
            <a:avLst/>
          </a:prstGeom>
        </p:spPr>
        <p:txBody>
          <a:bodyPr vert="horz" wrap="square" lIns="0" tIns="12700" rIns="0" bIns="0" rtlCol="0">
            <a:spAutoFit/>
          </a:bodyPr>
          <a:lstStyle/>
          <a:p>
            <a:pPr marL="12700">
              <a:spcBef>
                <a:spcPts val="100"/>
              </a:spcBef>
            </a:pPr>
            <a:r>
              <a:rPr b="1" spc="-5" dirty="0">
                <a:latin typeface="Arial"/>
                <a:cs typeface="Arial"/>
              </a:rPr>
              <a:t>a) </a:t>
            </a:r>
            <a:r>
              <a:rPr spc="-5" dirty="0">
                <a:latin typeface="Arial"/>
                <a:cs typeface="Arial"/>
              </a:rPr>
              <a:t>Lien entre données</a:t>
            </a:r>
            <a:r>
              <a:rPr spc="15" dirty="0">
                <a:latin typeface="Arial"/>
                <a:cs typeface="Arial"/>
              </a:rPr>
              <a:t> </a:t>
            </a:r>
            <a:r>
              <a:rPr spc="-5" dirty="0">
                <a:latin typeface="Arial"/>
                <a:cs typeface="Arial"/>
              </a:rPr>
              <a:t>qualitatives</a:t>
            </a:r>
            <a:endParaRPr>
              <a:latin typeface="Arial"/>
              <a:cs typeface="Arial"/>
            </a:endParaRPr>
          </a:p>
          <a:p>
            <a:pPr marL="12700"/>
            <a:r>
              <a:rPr b="1" spc="-5" dirty="0">
                <a:latin typeface="Arial"/>
                <a:cs typeface="Arial"/>
              </a:rPr>
              <a:t>c) </a:t>
            </a:r>
            <a:r>
              <a:rPr spc="-50" dirty="0">
                <a:latin typeface="Arial"/>
                <a:cs typeface="Arial"/>
              </a:rPr>
              <a:t>Test </a:t>
            </a:r>
            <a:r>
              <a:rPr spc="-5" dirty="0">
                <a:latin typeface="Arial"/>
                <a:cs typeface="Arial"/>
              </a:rPr>
              <a:t>du </a:t>
            </a:r>
            <a:r>
              <a:rPr spc="-10" dirty="0">
                <a:latin typeface="Arial"/>
                <a:cs typeface="Arial"/>
              </a:rPr>
              <a:t>coefficient </a:t>
            </a:r>
            <a:r>
              <a:rPr spc="-5" dirty="0">
                <a:latin typeface="Arial"/>
                <a:cs typeface="Arial"/>
              </a:rPr>
              <a:t>de</a:t>
            </a:r>
            <a:r>
              <a:rPr spc="50" dirty="0">
                <a:latin typeface="Arial"/>
                <a:cs typeface="Arial"/>
              </a:rPr>
              <a:t> </a:t>
            </a:r>
            <a:r>
              <a:rPr spc="-5" dirty="0">
                <a:latin typeface="Arial"/>
                <a:cs typeface="Arial"/>
              </a:rPr>
              <a:t>corrélation</a:t>
            </a:r>
            <a:endParaRPr>
              <a:latin typeface="Arial"/>
              <a:cs typeface="Arial"/>
            </a:endParaRPr>
          </a:p>
        </p:txBody>
      </p:sp>
      <p:sp>
        <p:nvSpPr>
          <p:cNvPr id="6" name="object 6"/>
          <p:cNvSpPr txBox="1"/>
          <p:nvPr/>
        </p:nvSpPr>
        <p:spPr>
          <a:xfrm>
            <a:off x="5936360" y="3333115"/>
            <a:ext cx="3901440" cy="574040"/>
          </a:xfrm>
          <a:prstGeom prst="rect">
            <a:avLst/>
          </a:prstGeom>
        </p:spPr>
        <p:txBody>
          <a:bodyPr vert="horz" wrap="square" lIns="0" tIns="12700" rIns="0" bIns="0" rtlCol="0">
            <a:spAutoFit/>
          </a:bodyPr>
          <a:lstStyle/>
          <a:p>
            <a:pPr marL="12700">
              <a:spcBef>
                <a:spcPts val="100"/>
              </a:spcBef>
            </a:pPr>
            <a:r>
              <a:rPr b="1" dirty="0">
                <a:latin typeface="Arial"/>
                <a:cs typeface="Arial"/>
              </a:rPr>
              <a:t>b) </a:t>
            </a:r>
            <a:r>
              <a:rPr spc="-5" dirty="0">
                <a:latin typeface="Arial"/>
                <a:cs typeface="Arial"/>
              </a:rPr>
              <a:t>Lien entre données</a:t>
            </a:r>
            <a:r>
              <a:rPr spc="10" dirty="0">
                <a:latin typeface="Arial"/>
                <a:cs typeface="Arial"/>
              </a:rPr>
              <a:t> </a:t>
            </a:r>
            <a:r>
              <a:rPr spc="-5" dirty="0">
                <a:latin typeface="Arial"/>
                <a:cs typeface="Arial"/>
              </a:rPr>
              <a:t>quantitatives</a:t>
            </a:r>
            <a:endParaRPr>
              <a:latin typeface="Arial"/>
              <a:cs typeface="Arial"/>
            </a:endParaRPr>
          </a:p>
          <a:p>
            <a:pPr marL="74930"/>
            <a:r>
              <a:rPr b="1" dirty="0">
                <a:latin typeface="Arial"/>
                <a:cs typeface="Arial"/>
              </a:rPr>
              <a:t>d) </a:t>
            </a:r>
            <a:r>
              <a:rPr spc="-50" dirty="0">
                <a:latin typeface="Arial"/>
                <a:cs typeface="Arial"/>
              </a:rPr>
              <a:t>Test </a:t>
            </a:r>
            <a:r>
              <a:rPr spc="-5" dirty="0">
                <a:latin typeface="Arial"/>
                <a:cs typeface="Arial"/>
              </a:rPr>
              <a:t>de comparaison de </a:t>
            </a:r>
            <a:r>
              <a:rPr spc="-10" dirty="0">
                <a:latin typeface="Arial"/>
                <a:cs typeface="Arial"/>
              </a:rPr>
              <a:t>moyennes</a:t>
            </a:r>
            <a:endParaRPr>
              <a:latin typeface="Arial"/>
              <a:cs typeface="Arial"/>
            </a:endParaRPr>
          </a:p>
        </p:txBody>
      </p:sp>
      <p:sp>
        <p:nvSpPr>
          <p:cNvPr id="7" name="object 7"/>
          <p:cNvSpPr txBox="1"/>
          <p:nvPr/>
        </p:nvSpPr>
        <p:spPr>
          <a:xfrm>
            <a:off x="3438271" y="360426"/>
            <a:ext cx="749935" cy="299720"/>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spc="-5" dirty="0">
                <a:solidFill>
                  <a:srgbClr val="5F5F5F"/>
                </a:solidFill>
                <a:latin typeface="Arial"/>
                <a:cs typeface="Arial"/>
              </a:rPr>
              <a:t>7</a:t>
            </a:r>
            <a:endParaRPr>
              <a:latin typeface="Arial"/>
              <a:cs typeface="Arial"/>
            </a:endParaRPr>
          </a:p>
        </p:txBody>
      </p:sp>
      <p:sp>
        <p:nvSpPr>
          <p:cNvPr id="8" name="object 8"/>
          <p:cNvSpPr txBox="1"/>
          <p:nvPr/>
        </p:nvSpPr>
        <p:spPr>
          <a:xfrm>
            <a:off x="2214168" y="3886201"/>
            <a:ext cx="7275830" cy="843821"/>
          </a:xfrm>
          <a:prstGeom prst="rect">
            <a:avLst/>
          </a:prstGeom>
        </p:spPr>
        <p:txBody>
          <a:bodyPr vert="horz" wrap="square" lIns="0" tIns="12700" rIns="0" bIns="0" rtlCol="0">
            <a:spAutoFit/>
          </a:bodyPr>
          <a:lstStyle/>
          <a:p>
            <a:pPr marL="291465" indent="-266700">
              <a:spcBef>
                <a:spcPts val="100"/>
              </a:spcBef>
              <a:buFont typeface="Arial"/>
              <a:buAutoNum type="alphaLcParenR" startAt="5"/>
              <a:tabLst>
                <a:tab pos="292100" algn="l"/>
              </a:tabLst>
            </a:pPr>
            <a:r>
              <a:rPr spc="-5" dirty="0">
                <a:latin typeface="Arial"/>
                <a:cs typeface="Arial"/>
              </a:rPr>
              <a:t>Quel </a:t>
            </a:r>
            <a:r>
              <a:rPr spc="-10" dirty="0">
                <a:latin typeface="Arial"/>
                <a:cs typeface="Arial"/>
              </a:rPr>
              <a:t>que </a:t>
            </a:r>
            <a:r>
              <a:rPr spc="-5" dirty="0">
                <a:latin typeface="Arial"/>
                <a:cs typeface="Arial"/>
              </a:rPr>
              <a:t>soit </a:t>
            </a:r>
            <a:r>
              <a:rPr dirty="0">
                <a:latin typeface="Arial"/>
                <a:cs typeface="Arial"/>
              </a:rPr>
              <a:t>le </a:t>
            </a:r>
            <a:r>
              <a:rPr spc="-5" dirty="0">
                <a:latin typeface="Arial"/>
                <a:cs typeface="Arial"/>
              </a:rPr>
              <a:t>résultat du test on pourra conclure statistiquement</a:t>
            </a:r>
            <a:r>
              <a:rPr spc="100" dirty="0">
                <a:latin typeface="Arial"/>
                <a:cs typeface="Arial"/>
              </a:rPr>
              <a:t> </a:t>
            </a:r>
            <a:r>
              <a:rPr spc="-5" dirty="0">
                <a:latin typeface="Arial"/>
                <a:cs typeface="Arial"/>
              </a:rPr>
              <a:t>et</a:t>
            </a:r>
            <a:endParaRPr dirty="0">
              <a:latin typeface="Arial"/>
              <a:cs typeface="Arial"/>
            </a:endParaRPr>
          </a:p>
          <a:p>
            <a:pPr marL="12700"/>
            <a:r>
              <a:rPr spc="-5" dirty="0">
                <a:latin typeface="Arial"/>
                <a:cs typeface="Arial"/>
              </a:rPr>
              <a:t>médicalement.</a:t>
            </a:r>
            <a:endParaRPr dirty="0">
              <a:latin typeface="Arial"/>
              <a:cs typeface="Arial"/>
            </a:endParaRPr>
          </a:p>
          <a:p>
            <a:pPr marL="303530" indent="-214629">
              <a:buFont typeface="Arial"/>
              <a:buAutoNum type="alphaLcParenR" startAt="6"/>
              <a:tabLst>
                <a:tab pos="304165" algn="l"/>
              </a:tabLst>
            </a:pPr>
            <a:r>
              <a:rPr spc="-5" dirty="0">
                <a:latin typeface="Arial"/>
                <a:cs typeface="Arial"/>
              </a:rPr>
              <a:t>Etude mal menée ou mal</a:t>
            </a:r>
            <a:r>
              <a:rPr spc="10" dirty="0">
                <a:latin typeface="Arial"/>
                <a:cs typeface="Arial"/>
              </a:rPr>
              <a:t> </a:t>
            </a:r>
            <a:r>
              <a:rPr spc="-5" dirty="0" err="1">
                <a:latin typeface="Arial"/>
                <a:cs typeface="Arial"/>
              </a:rPr>
              <a:t>présentée</a:t>
            </a:r>
            <a:r>
              <a:rPr spc="-5" dirty="0">
                <a:latin typeface="Arial"/>
                <a:cs typeface="Arial"/>
              </a:rPr>
              <a:t>.</a:t>
            </a:r>
            <a:endParaRPr dirty="0">
              <a:latin typeface="Arial"/>
              <a:cs typeface="Arial"/>
            </a:endParaRPr>
          </a:p>
        </p:txBody>
      </p:sp>
      <p:graphicFrame>
        <p:nvGraphicFramePr>
          <p:cNvPr id="9" name="object 9"/>
          <p:cNvGraphicFramePr>
            <a:graphicFrameLocks noGrp="1"/>
          </p:cNvGraphicFramePr>
          <p:nvPr/>
        </p:nvGraphicFramePr>
        <p:xfrm>
          <a:off x="2265363" y="1398588"/>
          <a:ext cx="7415529" cy="1728849"/>
        </p:xfrm>
        <a:graphic>
          <a:graphicData uri="http://schemas.openxmlformats.org/drawingml/2006/table">
            <a:tbl>
              <a:tblPr firstRow="1" bandRow="1">
                <a:tableStyleId>{2D5ABB26-0587-4C30-8999-92F81FD0307C}</a:tableStyleId>
              </a:tblPr>
              <a:tblGrid>
                <a:gridCol w="3095625">
                  <a:extLst>
                    <a:ext uri="{9D8B030D-6E8A-4147-A177-3AD203B41FA5}">
                      <a16:colId xmlns:a16="http://schemas.microsoft.com/office/drawing/2014/main" val="20000"/>
                    </a:ext>
                  </a:extLst>
                </a:gridCol>
                <a:gridCol w="1945004">
                  <a:extLst>
                    <a:ext uri="{9D8B030D-6E8A-4147-A177-3AD203B41FA5}">
                      <a16:colId xmlns:a16="http://schemas.microsoft.com/office/drawing/2014/main" val="20001"/>
                    </a:ext>
                  </a:extLst>
                </a:gridCol>
                <a:gridCol w="2374900">
                  <a:extLst>
                    <a:ext uri="{9D8B030D-6E8A-4147-A177-3AD203B41FA5}">
                      <a16:colId xmlns:a16="http://schemas.microsoft.com/office/drawing/2014/main" val="20002"/>
                    </a:ext>
                  </a:extLst>
                </a:gridCol>
              </a:tblGrid>
              <a:tr h="350647">
                <a:tc>
                  <a:txBody>
                    <a:bodyPr/>
                    <a:lstStyle/>
                    <a:p>
                      <a:pPr>
                        <a:lnSpc>
                          <a:spcPct val="100000"/>
                        </a:lnSpc>
                      </a:pPr>
                      <a:endParaRPr sz="17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a:txBody>
                    <a:bodyPr/>
                    <a:lstStyle/>
                    <a:p>
                      <a:pPr marL="635" algn="ctr">
                        <a:lnSpc>
                          <a:spcPct val="100000"/>
                        </a:lnSpc>
                        <a:spcBef>
                          <a:spcPts val="355"/>
                        </a:spcBef>
                      </a:pPr>
                      <a:r>
                        <a:rPr sz="1700" dirty="0">
                          <a:latin typeface="Verdana"/>
                          <a:cs typeface="Verdana"/>
                        </a:rPr>
                        <a:t>Mères </a:t>
                      </a:r>
                      <a:r>
                        <a:rPr sz="1700" spc="5" dirty="0">
                          <a:latin typeface="Verdana"/>
                          <a:cs typeface="Verdana"/>
                        </a:rPr>
                        <a:t>&lt; </a:t>
                      </a:r>
                      <a:r>
                        <a:rPr sz="1700" spc="-5" dirty="0">
                          <a:latin typeface="Verdana"/>
                          <a:cs typeface="Verdana"/>
                        </a:rPr>
                        <a:t>32</a:t>
                      </a:r>
                      <a:r>
                        <a:rPr sz="1700" spc="-80" dirty="0">
                          <a:latin typeface="Verdana"/>
                          <a:cs typeface="Verdana"/>
                        </a:rPr>
                        <a:t> </a:t>
                      </a:r>
                      <a:r>
                        <a:rPr sz="1700" dirty="0">
                          <a:latin typeface="Verdana"/>
                          <a:cs typeface="Verdana"/>
                        </a:rPr>
                        <a:t>ans</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270" algn="ctr">
                        <a:lnSpc>
                          <a:spcPct val="100000"/>
                        </a:lnSpc>
                        <a:spcBef>
                          <a:spcPts val="355"/>
                        </a:spcBef>
                      </a:pPr>
                      <a:r>
                        <a:rPr sz="1700" dirty="0">
                          <a:latin typeface="Verdana"/>
                          <a:cs typeface="Verdana"/>
                        </a:rPr>
                        <a:t>Mères </a:t>
                      </a:r>
                      <a:r>
                        <a:rPr sz="1700" spc="5" dirty="0">
                          <a:latin typeface="Verdana"/>
                          <a:cs typeface="Verdana"/>
                        </a:rPr>
                        <a:t>&gt; </a:t>
                      </a:r>
                      <a:r>
                        <a:rPr sz="1700" spc="-5" dirty="0">
                          <a:latin typeface="Verdana"/>
                          <a:cs typeface="Verdana"/>
                        </a:rPr>
                        <a:t>32</a:t>
                      </a:r>
                      <a:r>
                        <a:rPr sz="1700" spc="-65" dirty="0">
                          <a:latin typeface="Verdana"/>
                          <a:cs typeface="Verdana"/>
                        </a:rPr>
                        <a:t> </a:t>
                      </a:r>
                      <a:r>
                        <a:rPr sz="1700" dirty="0">
                          <a:latin typeface="Verdana"/>
                          <a:cs typeface="Verdana"/>
                        </a:rPr>
                        <a:t>ans</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609726">
                <a:tc>
                  <a:txBody>
                    <a:bodyPr/>
                    <a:lstStyle/>
                    <a:p>
                      <a:pPr marL="91440" marR="1155065">
                        <a:lnSpc>
                          <a:spcPct val="100000"/>
                        </a:lnSpc>
                        <a:spcBef>
                          <a:spcPts val="355"/>
                        </a:spcBef>
                      </a:pPr>
                      <a:r>
                        <a:rPr sz="1700" spc="-10" dirty="0">
                          <a:latin typeface="Verdana"/>
                          <a:cs typeface="Verdana"/>
                        </a:rPr>
                        <a:t>Poids </a:t>
                      </a:r>
                      <a:r>
                        <a:rPr sz="1700" spc="-5" dirty="0">
                          <a:latin typeface="Verdana"/>
                          <a:cs typeface="Verdana"/>
                        </a:rPr>
                        <a:t>moyen </a:t>
                      </a:r>
                      <a:r>
                        <a:rPr sz="1700" dirty="0">
                          <a:latin typeface="Verdana"/>
                          <a:cs typeface="Verdana"/>
                        </a:rPr>
                        <a:t>à</a:t>
                      </a:r>
                      <a:r>
                        <a:rPr sz="1700" spc="-80" dirty="0">
                          <a:latin typeface="Verdana"/>
                          <a:cs typeface="Verdana"/>
                        </a:rPr>
                        <a:t> </a:t>
                      </a:r>
                      <a:r>
                        <a:rPr sz="1700" spc="-5" dirty="0">
                          <a:latin typeface="Verdana"/>
                          <a:cs typeface="Verdana"/>
                        </a:rPr>
                        <a:t>la  </a:t>
                      </a:r>
                      <a:r>
                        <a:rPr sz="1700" dirty="0">
                          <a:latin typeface="Verdana"/>
                          <a:cs typeface="Verdana"/>
                        </a:rPr>
                        <a:t>naissance</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55"/>
                        </a:spcBef>
                      </a:pPr>
                      <a:r>
                        <a:rPr sz="1700" dirty="0">
                          <a:latin typeface="Verdana"/>
                          <a:cs typeface="Verdana"/>
                        </a:rPr>
                        <a:t>3410</a:t>
                      </a:r>
                      <a:r>
                        <a:rPr sz="1700" spc="-45" dirty="0">
                          <a:latin typeface="Verdana"/>
                          <a:cs typeface="Verdana"/>
                        </a:rPr>
                        <a:t> </a:t>
                      </a:r>
                      <a:r>
                        <a:rPr sz="1700" dirty="0">
                          <a:latin typeface="Verdana"/>
                          <a:cs typeface="Verdana"/>
                        </a:rPr>
                        <a:t>g</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810" algn="ctr">
                        <a:lnSpc>
                          <a:spcPct val="100000"/>
                        </a:lnSpc>
                        <a:spcBef>
                          <a:spcPts val="355"/>
                        </a:spcBef>
                      </a:pPr>
                      <a:r>
                        <a:rPr sz="1700" dirty="0">
                          <a:latin typeface="Verdana"/>
                          <a:cs typeface="Verdana"/>
                        </a:rPr>
                        <a:t>3197</a:t>
                      </a:r>
                      <a:r>
                        <a:rPr sz="1700" spc="-40" dirty="0">
                          <a:latin typeface="Verdana"/>
                          <a:cs typeface="Verdana"/>
                        </a:rPr>
                        <a:t> </a:t>
                      </a:r>
                      <a:r>
                        <a:rPr sz="1700" dirty="0">
                          <a:latin typeface="Verdana"/>
                          <a:cs typeface="Verdana"/>
                        </a:rPr>
                        <a:t>g</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381126">
                <a:tc>
                  <a:txBody>
                    <a:bodyPr/>
                    <a:lstStyle/>
                    <a:p>
                      <a:pPr marL="91440">
                        <a:lnSpc>
                          <a:spcPct val="100000"/>
                        </a:lnSpc>
                        <a:spcBef>
                          <a:spcPts val="355"/>
                        </a:spcBef>
                      </a:pPr>
                      <a:r>
                        <a:rPr sz="1700" spc="-5" dirty="0">
                          <a:latin typeface="Verdana"/>
                          <a:cs typeface="Verdana"/>
                        </a:rPr>
                        <a:t>Ecart type</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1905" algn="ctr">
                        <a:lnSpc>
                          <a:spcPct val="100000"/>
                        </a:lnSpc>
                        <a:spcBef>
                          <a:spcPts val="355"/>
                        </a:spcBef>
                      </a:pPr>
                      <a:r>
                        <a:rPr sz="1700" spc="-5" dirty="0">
                          <a:latin typeface="Verdana"/>
                          <a:cs typeface="Verdana"/>
                        </a:rPr>
                        <a:t>505</a:t>
                      </a:r>
                      <a:r>
                        <a:rPr sz="1700" spc="-25" dirty="0">
                          <a:latin typeface="Verdana"/>
                          <a:cs typeface="Verdana"/>
                        </a:rPr>
                        <a:t> </a:t>
                      </a:r>
                      <a:r>
                        <a:rPr sz="1700" dirty="0">
                          <a:latin typeface="Verdana"/>
                          <a:cs typeface="Verdana"/>
                        </a:rPr>
                        <a:t>g</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1700" spc="-5" dirty="0">
                          <a:latin typeface="Verdana"/>
                          <a:cs typeface="Verdana"/>
                        </a:rPr>
                        <a:t>458</a:t>
                      </a:r>
                      <a:r>
                        <a:rPr sz="1700" spc="-25" dirty="0">
                          <a:latin typeface="Verdana"/>
                          <a:cs typeface="Verdana"/>
                        </a:rPr>
                        <a:t> </a:t>
                      </a:r>
                      <a:r>
                        <a:rPr sz="1700" dirty="0">
                          <a:latin typeface="Verdana"/>
                          <a:cs typeface="Verdana"/>
                        </a:rPr>
                        <a:t>g</a:t>
                      </a:r>
                      <a:endParaRPr sz="1700">
                        <a:latin typeface="Verdana"/>
                        <a:cs typeface="Verdana"/>
                      </a:endParaRPr>
                    </a:p>
                  </a:txBody>
                  <a:tcPr marL="0" marR="0" marT="45085" marB="0">
                    <a:lnL w="12700">
                      <a:solidFill>
                        <a:srgbClr val="000000"/>
                      </a:solidFill>
                      <a:prstDash val="solid"/>
                    </a:lnL>
                    <a:lnR w="381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87350">
                <a:tc>
                  <a:txBody>
                    <a:bodyPr/>
                    <a:lstStyle/>
                    <a:p>
                      <a:pPr marL="91440">
                        <a:lnSpc>
                          <a:spcPts val="2035"/>
                        </a:lnSpc>
                      </a:pPr>
                      <a:r>
                        <a:rPr sz="1700" dirty="0">
                          <a:latin typeface="Verdana"/>
                          <a:cs typeface="Verdana"/>
                        </a:rPr>
                        <a:t>Nb </a:t>
                      </a:r>
                      <a:r>
                        <a:rPr sz="1700" spc="-5" dirty="0">
                          <a:latin typeface="Verdana"/>
                          <a:cs typeface="Verdana"/>
                        </a:rPr>
                        <a:t>de</a:t>
                      </a:r>
                      <a:r>
                        <a:rPr sz="1700" spc="-10" dirty="0">
                          <a:latin typeface="Verdana"/>
                          <a:cs typeface="Verdana"/>
                        </a:rPr>
                        <a:t> </a:t>
                      </a:r>
                      <a:r>
                        <a:rPr sz="1700" spc="-5" dirty="0">
                          <a:latin typeface="Verdana"/>
                          <a:cs typeface="Verdana"/>
                        </a:rPr>
                        <a:t>bébés</a:t>
                      </a:r>
                      <a:endParaRPr sz="1700">
                        <a:latin typeface="Verdana"/>
                        <a:cs typeface="Verdana"/>
                      </a:endParaRPr>
                    </a:p>
                  </a:txBody>
                  <a:tcPr marL="0" marR="0" marT="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ts val="2035"/>
                        </a:lnSpc>
                      </a:pPr>
                      <a:r>
                        <a:rPr sz="1700" spc="-5" dirty="0">
                          <a:latin typeface="Verdana"/>
                          <a:cs typeface="Verdana"/>
                        </a:rPr>
                        <a:t>254</a:t>
                      </a:r>
                      <a:endParaRPr sz="17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2540" algn="ctr">
                        <a:lnSpc>
                          <a:spcPts val="2035"/>
                        </a:lnSpc>
                      </a:pPr>
                      <a:r>
                        <a:rPr sz="1700" spc="-5" dirty="0">
                          <a:latin typeface="Verdana"/>
                          <a:cs typeface="Verdana"/>
                        </a:rPr>
                        <a:t>294</a:t>
                      </a:r>
                      <a:endParaRPr sz="1700">
                        <a:latin typeface="Verdana"/>
                        <a:cs typeface="Verdana"/>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12" name="object 12"/>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15" name="ZoneTexte 14">
            <a:extLst>
              <a:ext uri="{FF2B5EF4-FFF2-40B4-BE49-F238E27FC236}">
                <a16:creationId xmlns:a16="http://schemas.microsoft.com/office/drawing/2014/main" id="{BA263D1A-5E37-4A67-A860-9A932999806B}"/>
              </a:ext>
            </a:extLst>
          </p:cNvPr>
          <p:cNvSpPr txBox="1"/>
          <p:nvPr/>
        </p:nvSpPr>
        <p:spPr>
          <a:xfrm>
            <a:off x="1774826" y="4953000"/>
            <a:ext cx="8361045" cy="1477328"/>
          </a:xfrm>
          <a:prstGeom prst="rect">
            <a:avLst/>
          </a:prstGeom>
          <a:noFill/>
        </p:spPr>
        <p:txBody>
          <a:bodyPr wrap="square" rtlCol="0">
            <a:spAutoFit/>
          </a:bodyPr>
          <a:lstStyle/>
          <a:p>
            <a:pPr marL="227965">
              <a:spcBef>
                <a:spcPts val="1510"/>
              </a:spcBef>
            </a:pPr>
            <a:r>
              <a:rPr lang="fr-FR" b="1" spc="-5" dirty="0">
                <a:solidFill>
                  <a:srgbClr val="006666"/>
                </a:solidFill>
                <a:latin typeface="Arial"/>
                <a:cs typeface="Arial"/>
              </a:rPr>
              <a:t>Réponse </a:t>
            </a:r>
            <a:r>
              <a:rPr lang="fr-FR" b="1" dirty="0">
                <a:solidFill>
                  <a:srgbClr val="006666"/>
                </a:solidFill>
                <a:latin typeface="Arial"/>
                <a:cs typeface="Arial"/>
              </a:rPr>
              <a:t>d,</a:t>
            </a:r>
            <a:r>
              <a:rPr lang="fr-FR" b="1" spc="-5" dirty="0">
                <a:solidFill>
                  <a:srgbClr val="006666"/>
                </a:solidFill>
                <a:latin typeface="Arial"/>
                <a:cs typeface="Arial"/>
              </a:rPr>
              <a:t> </a:t>
            </a:r>
            <a:r>
              <a:rPr lang="fr-FR" b="1" spc="-10" dirty="0">
                <a:solidFill>
                  <a:srgbClr val="006666"/>
                </a:solidFill>
                <a:latin typeface="Arial"/>
                <a:cs typeface="Arial"/>
              </a:rPr>
              <a:t>e:</a:t>
            </a:r>
            <a:endParaRPr lang="fr-FR" dirty="0">
              <a:latin typeface="Arial"/>
              <a:cs typeface="Arial"/>
            </a:endParaRPr>
          </a:p>
          <a:p>
            <a:pPr marL="227965">
              <a:spcBef>
                <a:spcPts val="5"/>
              </a:spcBef>
            </a:pPr>
            <a:r>
              <a:rPr lang="fr-FR" spc="-10" dirty="0">
                <a:solidFill>
                  <a:srgbClr val="006666"/>
                </a:solidFill>
                <a:latin typeface="Arial"/>
                <a:cs typeface="Arial"/>
              </a:rPr>
              <a:t>Données </a:t>
            </a:r>
            <a:r>
              <a:rPr lang="fr-FR" spc="-5" dirty="0">
                <a:solidFill>
                  <a:srgbClr val="006666"/>
                </a:solidFill>
                <a:latin typeface="Arial"/>
                <a:cs typeface="Arial"/>
              </a:rPr>
              <a:t>quantitatives (poids) et qualitatives (âge). n</a:t>
            </a:r>
            <a:r>
              <a:rPr lang="fr-FR" spc="-7" baseline="-20833" dirty="0">
                <a:solidFill>
                  <a:srgbClr val="006666"/>
                </a:solidFill>
                <a:latin typeface="Arial"/>
                <a:cs typeface="Arial"/>
              </a:rPr>
              <a:t>1 </a:t>
            </a:r>
            <a:r>
              <a:rPr lang="fr-FR" spc="-5" dirty="0">
                <a:solidFill>
                  <a:srgbClr val="006666"/>
                </a:solidFill>
                <a:latin typeface="Arial"/>
                <a:cs typeface="Arial"/>
              </a:rPr>
              <a:t>et n</a:t>
            </a:r>
            <a:r>
              <a:rPr lang="fr-FR" spc="-7" baseline="-20833" dirty="0">
                <a:solidFill>
                  <a:srgbClr val="006666"/>
                </a:solidFill>
                <a:latin typeface="Arial"/>
                <a:cs typeface="Arial"/>
              </a:rPr>
              <a:t>2 </a:t>
            </a:r>
            <a:r>
              <a:rPr lang="fr-FR" dirty="0">
                <a:solidFill>
                  <a:srgbClr val="006666"/>
                </a:solidFill>
                <a:latin typeface="Arial"/>
                <a:cs typeface="Arial"/>
              </a:rPr>
              <a:t>&gt;</a:t>
            </a:r>
            <a:r>
              <a:rPr lang="fr-FR" spc="-220" dirty="0">
                <a:solidFill>
                  <a:srgbClr val="006666"/>
                </a:solidFill>
                <a:latin typeface="Arial"/>
                <a:cs typeface="Arial"/>
              </a:rPr>
              <a:t> </a:t>
            </a:r>
            <a:r>
              <a:rPr lang="fr-FR" spc="-10" dirty="0">
                <a:solidFill>
                  <a:srgbClr val="006666"/>
                </a:solidFill>
                <a:latin typeface="Arial"/>
                <a:cs typeface="Arial"/>
              </a:rPr>
              <a:t>30.</a:t>
            </a:r>
            <a:endParaRPr lang="fr-FR" dirty="0">
              <a:latin typeface="Arial"/>
              <a:cs typeface="Arial"/>
            </a:endParaRPr>
          </a:p>
          <a:p>
            <a:pPr marL="227965"/>
            <a:r>
              <a:rPr lang="fr-FR" spc="-5" dirty="0">
                <a:solidFill>
                  <a:srgbClr val="006666"/>
                </a:solidFill>
                <a:latin typeface="Arial"/>
                <a:cs typeface="Arial"/>
              </a:rPr>
              <a:t>Comparaison de</a:t>
            </a:r>
            <a:r>
              <a:rPr lang="fr-FR" spc="30" dirty="0">
                <a:solidFill>
                  <a:srgbClr val="006666"/>
                </a:solidFill>
                <a:latin typeface="Arial"/>
                <a:cs typeface="Arial"/>
              </a:rPr>
              <a:t> </a:t>
            </a:r>
            <a:r>
              <a:rPr lang="fr-FR" spc="-10" dirty="0">
                <a:solidFill>
                  <a:srgbClr val="006666"/>
                </a:solidFill>
                <a:latin typeface="Arial"/>
                <a:cs typeface="Arial"/>
              </a:rPr>
              <a:t>moyennes</a:t>
            </a:r>
            <a:endParaRPr lang="fr-FR" dirty="0">
              <a:latin typeface="Arial"/>
              <a:cs typeface="Arial"/>
            </a:endParaRPr>
          </a:p>
          <a:p>
            <a:pPr marL="227965"/>
            <a:r>
              <a:rPr lang="fr-FR" spc="-40" dirty="0">
                <a:solidFill>
                  <a:srgbClr val="006666"/>
                </a:solidFill>
                <a:latin typeface="Arial"/>
                <a:cs typeface="Arial"/>
              </a:rPr>
              <a:t>TAS </a:t>
            </a:r>
            <a:r>
              <a:rPr lang="fr-FR" spc="-5" dirty="0">
                <a:solidFill>
                  <a:srgbClr val="006666"/>
                </a:solidFill>
                <a:latin typeface="Arial"/>
                <a:cs typeface="Arial"/>
              </a:rPr>
              <a:t>donc résultat (H0 ou H1) généralisable en</a:t>
            </a:r>
            <a:r>
              <a:rPr lang="fr-FR" spc="105" dirty="0">
                <a:solidFill>
                  <a:srgbClr val="006666"/>
                </a:solidFill>
                <a:latin typeface="Arial"/>
                <a:cs typeface="Arial"/>
              </a:rPr>
              <a:t> </a:t>
            </a:r>
            <a:r>
              <a:rPr lang="fr-FR" spc="-5" dirty="0">
                <a:solidFill>
                  <a:srgbClr val="006666"/>
                </a:solidFill>
                <a:latin typeface="Arial"/>
                <a:cs typeface="Arial"/>
              </a:rPr>
              <a:t>France.</a:t>
            </a:r>
            <a:endParaRPr lang="fr-FR" dirty="0">
              <a:latin typeface="Arial"/>
              <a:cs typeface="Arial"/>
            </a:endParaRPr>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31</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366897"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8</a:t>
            </a:r>
            <a:endParaRPr>
              <a:latin typeface="Arial"/>
              <a:cs typeface="Arial"/>
            </a:endParaRPr>
          </a:p>
        </p:txBody>
      </p:sp>
      <p:sp>
        <p:nvSpPr>
          <p:cNvPr id="8" name="object 8"/>
          <p:cNvSpPr txBox="1"/>
          <p:nvPr/>
        </p:nvSpPr>
        <p:spPr>
          <a:xfrm>
            <a:off x="2255316" y="1336928"/>
            <a:ext cx="7898130" cy="574040"/>
          </a:xfrm>
          <a:prstGeom prst="rect">
            <a:avLst/>
          </a:prstGeom>
        </p:spPr>
        <p:txBody>
          <a:bodyPr vert="horz" wrap="square" lIns="0" tIns="12700" rIns="0" bIns="0" rtlCol="0">
            <a:spAutoFit/>
          </a:bodyPr>
          <a:lstStyle/>
          <a:p>
            <a:pPr marL="355600" marR="5080" indent="-342900">
              <a:spcBef>
                <a:spcPts val="100"/>
              </a:spcBef>
            </a:pPr>
            <a:r>
              <a:rPr dirty="0">
                <a:latin typeface="Arial"/>
                <a:cs typeface="Arial"/>
              </a:rPr>
              <a:t>On </a:t>
            </a:r>
            <a:r>
              <a:rPr spc="-5" dirty="0">
                <a:latin typeface="Arial"/>
                <a:cs typeface="Arial"/>
              </a:rPr>
              <a:t>désire </a:t>
            </a:r>
            <a:r>
              <a:rPr dirty="0">
                <a:latin typeface="Arial"/>
                <a:cs typeface="Arial"/>
              </a:rPr>
              <a:t>tester à </a:t>
            </a:r>
            <a:r>
              <a:rPr spc="-5" dirty="0">
                <a:latin typeface="Arial"/>
                <a:cs typeface="Arial"/>
              </a:rPr>
              <a:t>l’hôpital un </a:t>
            </a:r>
            <a:r>
              <a:rPr spc="-10" dirty="0">
                <a:latin typeface="Arial"/>
                <a:cs typeface="Arial"/>
              </a:rPr>
              <a:t>nouveau </a:t>
            </a:r>
            <a:r>
              <a:rPr spc="-5" dirty="0">
                <a:latin typeface="Arial"/>
                <a:cs typeface="Arial"/>
              </a:rPr>
              <a:t>protocole de radiothérapie </a:t>
            </a:r>
            <a:r>
              <a:rPr dirty="0">
                <a:latin typeface="Arial"/>
                <a:cs typeface="Arial"/>
              </a:rPr>
              <a:t>(N)  </a:t>
            </a:r>
            <a:r>
              <a:rPr spc="-5" dirty="0">
                <a:latin typeface="Arial"/>
                <a:cs typeface="Arial"/>
              </a:rPr>
              <a:t>permettant de mieux réduire les masses cancéreuses de certains</a:t>
            </a:r>
            <a:r>
              <a:rPr spc="165" dirty="0">
                <a:latin typeface="Arial"/>
                <a:cs typeface="Arial"/>
              </a:rPr>
              <a:t> </a:t>
            </a:r>
            <a:r>
              <a:rPr spc="-5" dirty="0">
                <a:latin typeface="Arial"/>
                <a:cs typeface="Arial"/>
              </a:rPr>
              <a:t>cancers.</a:t>
            </a:r>
            <a:endParaRPr>
              <a:latin typeface="Arial"/>
              <a:cs typeface="Arial"/>
            </a:endParaRPr>
          </a:p>
        </p:txBody>
      </p:sp>
      <p:sp>
        <p:nvSpPr>
          <p:cNvPr id="9" name="object 9"/>
          <p:cNvSpPr txBox="1"/>
          <p:nvPr/>
        </p:nvSpPr>
        <p:spPr>
          <a:xfrm>
            <a:off x="1926742" y="2297125"/>
            <a:ext cx="8122284" cy="1951816"/>
          </a:xfrm>
          <a:prstGeom prst="rect">
            <a:avLst/>
          </a:prstGeom>
        </p:spPr>
        <p:txBody>
          <a:bodyPr vert="horz" wrap="square" lIns="0" tIns="12700" rIns="0" bIns="0" rtlCol="0">
            <a:spAutoFit/>
          </a:bodyPr>
          <a:lstStyle/>
          <a:p>
            <a:pPr marL="683895" indent="-342900">
              <a:spcBef>
                <a:spcPts val="100"/>
              </a:spcBef>
              <a:buAutoNum type="alphaLcParenR"/>
              <a:tabLst>
                <a:tab pos="683895" algn="l"/>
                <a:tab pos="684530" algn="l"/>
              </a:tabLst>
            </a:pPr>
            <a:r>
              <a:rPr dirty="0">
                <a:latin typeface="Arial"/>
                <a:cs typeface="Arial"/>
              </a:rPr>
              <a:t>On </a:t>
            </a:r>
            <a:r>
              <a:rPr spc="-5" dirty="0">
                <a:latin typeface="Arial"/>
                <a:cs typeface="Arial"/>
              </a:rPr>
              <a:t>attribue </a:t>
            </a:r>
            <a:r>
              <a:rPr dirty="0">
                <a:latin typeface="Arial"/>
                <a:cs typeface="Arial"/>
              </a:rPr>
              <a:t>ce </a:t>
            </a:r>
            <a:r>
              <a:rPr spc="-10" dirty="0">
                <a:latin typeface="Arial"/>
                <a:cs typeface="Arial"/>
              </a:rPr>
              <a:t>nouveau </a:t>
            </a:r>
            <a:r>
              <a:rPr spc="-5" dirty="0">
                <a:latin typeface="Arial"/>
                <a:cs typeface="Arial"/>
              </a:rPr>
              <a:t>protocole </a:t>
            </a:r>
            <a:r>
              <a:rPr spc="-10" dirty="0">
                <a:latin typeface="Arial"/>
                <a:cs typeface="Arial"/>
              </a:rPr>
              <a:t>systématiquement </a:t>
            </a:r>
            <a:r>
              <a:rPr dirty="0">
                <a:latin typeface="Arial"/>
                <a:cs typeface="Arial"/>
              </a:rPr>
              <a:t>à </a:t>
            </a:r>
            <a:r>
              <a:rPr spc="-5" dirty="0">
                <a:latin typeface="Arial"/>
                <a:cs typeface="Arial"/>
              </a:rPr>
              <a:t>tous les</a:t>
            </a:r>
            <a:r>
              <a:rPr spc="140" dirty="0">
                <a:latin typeface="Arial"/>
                <a:cs typeface="Arial"/>
              </a:rPr>
              <a:t> </a:t>
            </a:r>
            <a:r>
              <a:rPr spc="-5" dirty="0">
                <a:latin typeface="Arial"/>
                <a:cs typeface="Arial"/>
              </a:rPr>
              <a:t>patients</a:t>
            </a:r>
            <a:endParaRPr dirty="0">
              <a:latin typeface="Arial"/>
              <a:cs typeface="Arial"/>
            </a:endParaRPr>
          </a:p>
          <a:p>
            <a:pPr marL="683895"/>
            <a:r>
              <a:rPr spc="-5" dirty="0">
                <a:latin typeface="Arial"/>
                <a:cs typeface="Arial"/>
              </a:rPr>
              <a:t>pendant une période</a:t>
            </a:r>
            <a:r>
              <a:rPr spc="40" dirty="0">
                <a:latin typeface="Arial"/>
                <a:cs typeface="Arial"/>
              </a:rPr>
              <a:t> </a:t>
            </a:r>
            <a:r>
              <a:rPr spc="-5" dirty="0">
                <a:latin typeface="Arial"/>
                <a:cs typeface="Arial"/>
              </a:rPr>
              <a:t>donnée.</a:t>
            </a:r>
            <a:endParaRPr dirty="0">
              <a:latin typeface="Arial"/>
              <a:cs typeface="Arial"/>
            </a:endParaRPr>
          </a:p>
          <a:p>
            <a:pPr marL="683895" indent="-342900">
              <a:buAutoNum type="alphaLcParenR" startAt="2"/>
              <a:tabLst>
                <a:tab pos="683895" algn="l"/>
                <a:tab pos="684530" algn="l"/>
              </a:tabLst>
            </a:pPr>
            <a:r>
              <a:rPr spc="-40" dirty="0">
                <a:latin typeface="Arial"/>
                <a:cs typeface="Arial"/>
              </a:rPr>
              <a:t>TAS </a:t>
            </a:r>
            <a:r>
              <a:rPr spc="-5" dirty="0">
                <a:latin typeface="Arial"/>
                <a:cs typeface="Arial"/>
              </a:rPr>
              <a:t>des patients pour </a:t>
            </a:r>
            <a:r>
              <a:rPr dirty="0">
                <a:latin typeface="Arial"/>
                <a:cs typeface="Arial"/>
              </a:rPr>
              <a:t>N </a:t>
            </a:r>
            <a:r>
              <a:rPr spc="-5" dirty="0">
                <a:latin typeface="Arial"/>
                <a:cs typeface="Arial"/>
              </a:rPr>
              <a:t>et pour l’ancien</a:t>
            </a:r>
            <a:r>
              <a:rPr spc="50" dirty="0">
                <a:latin typeface="Arial"/>
                <a:cs typeface="Arial"/>
              </a:rPr>
              <a:t> </a:t>
            </a:r>
            <a:r>
              <a:rPr dirty="0">
                <a:latin typeface="Arial"/>
                <a:cs typeface="Arial"/>
              </a:rPr>
              <a:t>(A)</a:t>
            </a:r>
          </a:p>
          <a:p>
            <a:pPr marL="683895" indent="-342900">
              <a:buAutoNum type="alphaLcParenR" startAt="2"/>
              <a:tabLst>
                <a:tab pos="683895" algn="l"/>
                <a:tab pos="684530" algn="l"/>
              </a:tabLst>
            </a:pPr>
            <a:r>
              <a:rPr dirty="0">
                <a:latin typeface="Arial"/>
                <a:cs typeface="Arial"/>
              </a:rPr>
              <a:t>On </a:t>
            </a:r>
            <a:r>
              <a:rPr spc="-5" dirty="0">
                <a:latin typeface="Arial"/>
                <a:cs typeface="Arial"/>
              </a:rPr>
              <a:t>crée un groupe patients cancer </a:t>
            </a:r>
            <a:r>
              <a:rPr dirty="0">
                <a:latin typeface="Arial"/>
                <a:cs typeface="Arial"/>
              </a:rPr>
              <a:t>et </a:t>
            </a:r>
            <a:r>
              <a:rPr spc="-5" dirty="0">
                <a:latin typeface="Arial"/>
                <a:cs typeface="Arial"/>
              </a:rPr>
              <a:t>un groupe patients non</a:t>
            </a:r>
            <a:r>
              <a:rPr spc="85" dirty="0">
                <a:latin typeface="Arial"/>
                <a:cs typeface="Arial"/>
              </a:rPr>
              <a:t> </a:t>
            </a:r>
            <a:r>
              <a:rPr spc="-5" dirty="0">
                <a:latin typeface="Arial"/>
                <a:cs typeface="Arial"/>
              </a:rPr>
              <a:t>cancer</a:t>
            </a:r>
            <a:endParaRPr dirty="0">
              <a:latin typeface="Arial"/>
              <a:cs typeface="Arial"/>
            </a:endParaRPr>
          </a:p>
          <a:p>
            <a:pPr marL="683895" indent="-342900">
              <a:buAutoNum type="alphaLcParenR" startAt="2"/>
              <a:tabLst>
                <a:tab pos="683895" algn="l"/>
                <a:tab pos="684530" algn="l"/>
              </a:tabLst>
            </a:pPr>
            <a:r>
              <a:rPr spc="-5" dirty="0">
                <a:latin typeface="Arial"/>
                <a:cs typeface="Arial"/>
              </a:rPr>
              <a:t>Le patient </a:t>
            </a:r>
            <a:r>
              <a:rPr dirty="0">
                <a:latin typeface="Arial"/>
                <a:cs typeface="Arial"/>
              </a:rPr>
              <a:t>est </a:t>
            </a:r>
            <a:r>
              <a:rPr spc="-5" dirty="0">
                <a:latin typeface="Arial"/>
                <a:cs typeface="Arial"/>
              </a:rPr>
              <a:t>son propre témoin </a:t>
            </a:r>
            <a:r>
              <a:rPr dirty="0">
                <a:latin typeface="Arial"/>
                <a:cs typeface="Arial"/>
              </a:rPr>
              <a:t>: </a:t>
            </a:r>
            <a:r>
              <a:rPr spc="-5" dirty="0">
                <a:latin typeface="Arial"/>
                <a:cs typeface="Arial"/>
              </a:rPr>
              <a:t>méthode des</a:t>
            </a:r>
            <a:r>
              <a:rPr spc="40" dirty="0">
                <a:latin typeface="Arial"/>
                <a:cs typeface="Arial"/>
              </a:rPr>
              <a:t> </a:t>
            </a:r>
            <a:r>
              <a:rPr spc="-5" dirty="0">
                <a:latin typeface="Arial"/>
                <a:cs typeface="Arial"/>
              </a:rPr>
              <a:t>couples</a:t>
            </a:r>
            <a:endParaRPr dirty="0">
              <a:latin typeface="Arial"/>
              <a:cs typeface="Arial"/>
            </a:endParaRPr>
          </a:p>
          <a:p>
            <a:pPr marL="683895" indent="-342900">
              <a:spcBef>
                <a:spcPts val="5"/>
              </a:spcBef>
              <a:buAutoNum type="alphaLcParenR" startAt="2"/>
              <a:tabLst>
                <a:tab pos="683895" algn="l"/>
                <a:tab pos="684530" algn="l"/>
              </a:tabLst>
            </a:pPr>
            <a:r>
              <a:rPr spc="-5" dirty="0">
                <a:latin typeface="Arial"/>
                <a:cs typeface="Arial"/>
              </a:rPr>
              <a:t>Seuls les patients avec </a:t>
            </a:r>
            <a:r>
              <a:rPr dirty="0">
                <a:latin typeface="Arial"/>
                <a:cs typeface="Arial"/>
              </a:rPr>
              <a:t>N </a:t>
            </a:r>
            <a:r>
              <a:rPr spc="-10" dirty="0">
                <a:latin typeface="Arial"/>
                <a:cs typeface="Arial"/>
              </a:rPr>
              <a:t>auront des </a:t>
            </a:r>
            <a:r>
              <a:rPr spc="-5" dirty="0">
                <a:latin typeface="Arial"/>
                <a:cs typeface="Arial"/>
              </a:rPr>
              <a:t>contrôles de </a:t>
            </a:r>
            <a:r>
              <a:rPr dirty="0">
                <a:latin typeface="Arial"/>
                <a:cs typeface="Arial"/>
              </a:rPr>
              <a:t>la </a:t>
            </a:r>
            <a:r>
              <a:rPr spc="-5" dirty="0">
                <a:latin typeface="Arial"/>
                <a:cs typeface="Arial"/>
              </a:rPr>
              <a:t>masse</a:t>
            </a:r>
            <a:r>
              <a:rPr spc="105" dirty="0">
                <a:latin typeface="Arial"/>
                <a:cs typeface="Arial"/>
              </a:rPr>
              <a:t> </a:t>
            </a:r>
            <a:r>
              <a:rPr spc="-5" dirty="0">
                <a:latin typeface="Arial"/>
                <a:cs typeface="Arial"/>
              </a:rPr>
              <a:t>cancéreuse</a:t>
            </a:r>
            <a:endParaRPr dirty="0">
              <a:latin typeface="Arial"/>
              <a:cs typeface="Arial"/>
            </a:endParaRPr>
          </a:p>
          <a:p>
            <a:pPr marL="683895" indent="-342900">
              <a:buAutoNum type="alphaLcParenR" startAt="2"/>
              <a:tabLst>
                <a:tab pos="683895" algn="l"/>
                <a:tab pos="684530" algn="l"/>
              </a:tabLst>
            </a:pPr>
            <a:r>
              <a:rPr spc="-55" dirty="0">
                <a:latin typeface="Arial"/>
                <a:cs typeface="Arial"/>
              </a:rPr>
              <a:t>Tous </a:t>
            </a:r>
            <a:r>
              <a:rPr spc="-5" dirty="0">
                <a:latin typeface="Arial"/>
                <a:cs typeface="Arial"/>
              </a:rPr>
              <a:t>les patients N </a:t>
            </a:r>
            <a:r>
              <a:rPr dirty="0">
                <a:latin typeface="Arial"/>
                <a:cs typeface="Arial"/>
              </a:rPr>
              <a:t>et A </a:t>
            </a:r>
            <a:r>
              <a:rPr spc="-5" dirty="0">
                <a:latin typeface="Arial"/>
                <a:cs typeface="Arial"/>
              </a:rPr>
              <a:t>auront des contrôles de la masse</a:t>
            </a:r>
            <a:r>
              <a:rPr spc="-40" dirty="0">
                <a:latin typeface="Arial"/>
                <a:cs typeface="Arial"/>
              </a:rPr>
              <a:t> </a:t>
            </a:r>
            <a:r>
              <a:rPr spc="-5" dirty="0" err="1">
                <a:latin typeface="Arial"/>
                <a:cs typeface="Arial"/>
              </a:rPr>
              <a:t>cancéreuse</a:t>
            </a:r>
            <a:endParaRPr dirty="0">
              <a:latin typeface="Arial"/>
              <a:cs typeface="Arial"/>
            </a:endParaRPr>
          </a:p>
        </p:txBody>
      </p:sp>
      <p:sp>
        <p:nvSpPr>
          <p:cNvPr id="12" name="object 9">
            <a:extLst>
              <a:ext uri="{FF2B5EF4-FFF2-40B4-BE49-F238E27FC236}">
                <a16:creationId xmlns:a16="http://schemas.microsoft.com/office/drawing/2014/main" id="{E571FF75-614D-427E-9BE1-6A0679B9D80D}"/>
              </a:ext>
            </a:extLst>
          </p:cNvPr>
          <p:cNvSpPr txBox="1"/>
          <p:nvPr/>
        </p:nvSpPr>
        <p:spPr>
          <a:xfrm>
            <a:off x="1675587" y="4495800"/>
            <a:ext cx="8122284" cy="1120820"/>
          </a:xfrm>
          <a:prstGeom prst="rect">
            <a:avLst/>
          </a:prstGeom>
        </p:spPr>
        <p:txBody>
          <a:bodyPr vert="horz" wrap="square" lIns="0" tIns="12700" rIns="0" bIns="0" rtlCol="0">
            <a:spAutoFit/>
          </a:bodyPr>
          <a:lstStyle/>
          <a:p>
            <a:pPr marL="12700" algn="just">
              <a:spcBef>
                <a:spcPts val="1345"/>
              </a:spcBef>
            </a:pPr>
            <a:r>
              <a:rPr b="1" spc="-5" dirty="0" err="1">
                <a:solidFill>
                  <a:srgbClr val="006666"/>
                </a:solidFill>
                <a:latin typeface="Arial"/>
                <a:cs typeface="Arial"/>
              </a:rPr>
              <a:t>Réponse</a:t>
            </a:r>
            <a:r>
              <a:rPr b="1" spc="-5" dirty="0">
                <a:solidFill>
                  <a:srgbClr val="006666"/>
                </a:solidFill>
                <a:latin typeface="Arial"/>
                <a:cs typeface="Arial"/>
              </a:rPr>
              <a:t> </a:t>
            </a:r>
            <a:r>
              <a:rPr b="1" dirty="0">
                <a:solidFill>
                  <a:srgbClr val="006666"/>
                </a:solidFill>
                <a:latin typeface="Arial"/>
                <a:cs typeface="Arial"/>
              </a:rPr>
              <a:t>b,</a:t>
            </a:r>
            <a:r>
              <a:rPr b="1" spc="-5" dirty="0">
                <a:solidFill>
                  <a:srgbClr val="006666"/>
                </a:solidFill>
                <a:latin typeface="Arial"/>
                <a:cs typeface="Arial"/>
              </a:rPr>
              <a:t> </a:t>
            </a:r>
            <a:r>
              <a:rPr b="1" dirty="0">
                <a:solidFill>
                  <a:srgbClr val="006666"/>
                </a:solidFill>
                <a:latin typeface="Arial"/>
                <a:cs typeface="Arial"/>
              </a:rPr>
              <a:t>f:</a:t>
            </a:r>
            <a:endParaRPr dirty="0">
              <a:latin typeface="Arial"/>
              <a:cs typeface="Arial"/>
            </a:endParaRPr>
          </a:p>
          <a:p>
            <a:pPr marL="12700" marR="5080" algn="just"/>
            <a:r>
              <a:rPr spc="-5" dirty="0">
                <a:solidFill>
                  <a:srgbClr val="006666"/>
                </a:solidFill>
                <a:latin typeface="Arial"/>
                <a:cs typeface="Arial"/>
              </a:rPr>
              <a:t>Comparaison de 2 traitements </a:t>
            </a:r>
            <a:r>
              <a:rPr dirty="0">
                <a:solidFill>
                  <a:srgbClr val="006666"/>
                </a:solidFill>
                <a:latin typeface="Arial"/>
                <a:cs typeface="Arial"/>
              </a:rPr>
              <a:t>: </a:t>
            </a:r>
            <a:r>
              <a:rPr spc="-5" dirty="0">
                <a:solidFill>
                  <a:srgbClr val="006666"/>
                </a:solidFill>
                <a:latin typeface="Arial"/>
                <a:cs typeface="Arial"/>
              </a:rPr>
              <a:t>2 groupes de patients </a:t>
            </a:r>
            <a:r>
              <a:rPr spc="-20" dirty="0">
                <a:solidFill>
                  <a:srgbClr val="006666"/>
                </a:solidFill>
                <a:latin typeface="Arial"/>
                <a:cs typeface="Arial"/>
              </a:rPr>
              <a:t>cancer, </a:t>
            </a:r>
            <a:r>
              <a:rPr spc="-40" dirty="0">
                <a:solidFill>
                  <a:srgbClr val="006666"/>
                </a:solidFill>
                <a:latin typeface="Arial"/>
                <a:cs typeface="Arial"/>
              </a:rPr>
              <a:t>TAS </a:t>
            </a:r>
            <a:r>
              <a:rPr spc="-10" dirty="0">
                <a:solidFill>
                  <a:srgbClr val="006666"/>
                </a:solidFill>
                <a:latin typeface="Arial"/>
                <a:cs typeface="Arial"/>
              </a:rPr>
              <a:t>pour  </a:t>
            </a:r>
            <a:r>
              <a:rPr spc="-5" dirty="0">
                <a:solidFill>
                  <a:srgbClr val="006666"/>
                </a:solidFill>
                <a:latin typeface="Arial"/>
                <a:cs typeface="Arial"/>
              </a:rPr>
              <a:t>protocole N et protocole A, contrôle </a:t>
            </a:r>
            <a:r>
              <a:rPr dirty="0">
                <a:solidFill>
                  <a:srgbClr val="006666"/>
                </a:solidFill>
                <a:latin typeface="Arial"/>
                <a:cs typeface="Arial"/>
              </a:rPr>
              <a:t>de </a:t>
            </a:r>
            <a:r>
              <a:rPr spc="-5" dirty="0">
                <a:solidFill>
                  <a:srgbClr val="006666"/>
                </a:solidFill>
                <a:latin typeface="Arial"/>
                <a:cs typeface="Arial"/>
              </a:rPr>
              <a:t>la masse du cancer chez </a:t>
            </a:r>
            <a:r>
              <a:rPr dirty="0">
                <a:solidFill>
                  <a:srgbClr val="006666"/>
                </a:solidFill>
                <a:latin typeface="Arial"/>
                <a:cs typeface="Arial"/>
              </a:rPr>
              <a:t>tous </a:t>
            </a:r>
            <a:r>
              <a:rPr spc="-5" dirty="0">
                <a:solidFill>
                  <a:srgbClr val="006666"/>
                </a:solidFill>
                <a:latin typeface="Arial"/>
                <a:cs typeface="Arial"/>
              </a:rPr>
              <a:t>les  patients.</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2</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366897" y="431750"/>
            <a:ext cx="750570" cy="300355"/>
          </a:xfrm>
          <a:prstGeom prst="rect">
            <a:avLst/>
          </a:prstGeom>
        </p:spPr>
        <p:txBody>
          <a:bodyPr vert="horz" wrap="square" lIns="0" tIns="12700" rIns="0" bIns="0" rtlCol="0">
            <a:spAutoFit/>
          </a:bodyPr>
          <a:lstStyle/>
          <a:p>
            <a:pPr marL="12700">
              <a:spcBef>
                <a:spcPts val="100"/>
              </a:spcBef>
            </a:pPr>
            <a:r>
              <a:rPr dirty="0">
                <a:solidFill>
                  <a:srgbClr val="5F5F5F"/>
                </a:solidFill>
                <a:latin typeface="Arial"/>
                <a:cs typeface="Arial"/>
              </a:rPr>
              <a:t>QCM</a:t>
            </a:r>
            <a:r>
              <a:rPr spc="-80" dirty="0">
                <a:solidFill>
                  <a:srgbClr val="5F5F5F"/>
                </a:solidFill>
                <a:latin typeface="Arial"/>
                <a:cs typeface="Arial"/>
              </a:rPr>
              <a:t> </a:t>
            </a:r>
            <a:r>
              <a:rPr dirty="0">
                <a:solidFill>
                  <a:srgbClr val="5F5F5F"/>
                </a:solidFill>
                <a:latin typeface="Arial"/>
                <a:cs typeface="Arial"/>
              </a:rPr>
              <a:t>9</a:t>
            </a:r>
            <a:endParaRPr>
              <a:latin typeface="Arial"/>
              <a:cs typeface="Arial"/>
            </a:endParaRPr>
          </a:p>
        </p:txBody>
      </p:sp>
      <p:sp>
        <p:nvSpPr>
          <p:cNvPr id="8" name="object 8"/>
          <p:cNvSpPr txBox="1">
            <a:spLocks noGrp="1"/>
          </p:cNvSpPr>
          <p:nvPr>
            <p:ph type="title"/>
          </p:nvPr>
        </p:nvSpPr>
        <p:spPr>
          <a:xfrm>
            <a:off x="2214168" y="1147823"/>
            <a:ext cx="8060690" cy="843821"/>
          </a:xfrm>
          <a:prstGeom prst="rect">
            <a:avLst/>
          </a:prstGeom>
        </p:spPr>
        <p:txBody>
          <a:bodyPr vert="horz" wrap="square" lIns="0" tIns="12700" rIns="0" bIns="0" rtlCol="0" anchor="ctr">
            <a:spAutoFit/>
          </a:bodyPr>
          <a:lstStyle/>
          <a:p>
            <a:pPr marL="354965" marR="5080" indent="-342900" algn="just">
              <a:lnSpc>
                <a:spcPct val="100000"/>
              </a:lnSpc>
              <a:spcBef>
                <a:spcPts val="100"/>
              </a:spcBef>
            </a:pPr>
            <a:r>
              <a:rPr sz="1800" spc="-10" dirty="0">
                <a:solidFill>
                  <a:srgbClr val="000000"/>
                </a:solidFill>
              </a:rPr>
              <a:t>Dans </a:t>
            </a:r>
            <a:r>
              <a:rPr sz="1800" spc="-5" dirty="0">
                <a:solidFill>
                  <a:srgbClr val="000000"/>
                </a:solidFill>
              </a:rPr>
              <a:t>la pop française, la valeur moyenne de la glycémie est de 1g/L  (5 mmol/L). On </a:t>
            </a:r>
            <a:r>
              <a:rPr sz="1800" spc="-40" dirty="0">
                <a:solidFill>
                  <a:srgbClr val="000000"/>
                </a:solidFill>
              </a:rPr>
              <a:t>TAS </a:t>
            </a:r>
            <a:r>
              <a:rPr sz="1800" spc="-5" dirty="0">
                <a:solidFill>
                  <a:srgbClr val="000000"/>
                </a:solidFill>
              </a:rPr>
              <a:t>un échantillon de 256 personnes dans </a:t>
            </a:r>
            <a:r>
              <a:rPr sz="1800" dirty="0">
                <a:solidFill>
                  <a:srgbClr val="000000"/>
                </a:solidFill>
              </a:rPr>
              <a:t>cette </a:t>
            </a:r>
            <a:r>
              <a:rPr sz="1800" spc="-5" dirty="0">
                <a:solidFill>
                  <a:srgbClr val="000000"/>
                </a:solidFill>
              </a:rPr>
              <a:t>pop. </a:t>
            </a:r>
            <a:r>
              <a:rPr sz="1800" spc="-10" dirty="0">
                <a:solidFill>
                  <a:srgbClr val="000000"/>
                </a:solidFill>
              </a:rPr>
              <a:t>La  </a:t>
            </a:r>
            <a:r>
              <a:rPr sz="1800" spc="-5" dirty="0">
                <a:solidFill>
                  <a:srgbClr val="000000"/>
                </a:solidFill>
              </a:rPr>
              <a:t>valeur moyenne de la glycémie mesurée dans </a:t>
            </a:r>
            <a:r>
              <a:rPr sz="1800" dirty="0">
                <a:solidFill>
                  <a:srgbClr val="000000"/>
                </a:solidFill>
              </a:rPr>
              <a:t>cet </a:t>
            </a:r>
            <a:r>
              <a:rPr sz="1800" spc="-5" dirty="0">
                <a:solidFill>
                  <a:srgbClr val="000000"/>
                </a:solidFill>
              </a:rPr>
              <a:t>échantillon </a:t>
            </a:r>
            <a:r>
              <a:rPr sz="1800" dirty="0">
                <a:solidFill>
                  <a:srgbClr val="000000"/>
                </a:solidFill>
              </a:rPr>
              <a:t>est </a:t>
            </a:r>
            <a:r>
              <a:rPr sz="1800" spc="-5" dirty="0">
                <a:solidFill>
                  <a:srgbClr val="000000"/>
                </a:solidFill>
              </a:rPr>
              <a:t>de 1,1  g/L. Quelles sont les propositions</a:t>
            </a:r>
            <a:r>
              <a:rPr sz="1800" spc="60" dirty="0">
                <a:solidFill>
                  <a:srgbClr val="000000"/>
                </a:solidFill>
              </a:rPr>
              <a:t> </a:t>
            </a:r>
            <a:r>
              <a:rPr sz="1800" spc="-5" dirty="0">
                <a:solidFill>
                  <a:srgbClr val="000000"/>
                </a:solidFill>
              </a:rPr>
              <a:t>exactes.</a:t>
            </a:r>
            <a:endParaRPr sz="1800"/>
          </a:p>
        </p:txBody>
      </p:sp>
      <p:sp>
        <p:nvSpPr>
          <p:cNvPr id="9" name="object 9"/>
          <p:cNvSpPr txBox="1"/>
          <p:nvPr/>
        </p:nvSpPr>
        <p:spPr>
          <a:xfrm>
            <a:off x="1774826" y="2290997"/>
            <a:ext cx="8339455" cy="2377574"/>
          </a:xfrm>
          <a:prstGeom prst="rect">
            <a:avLst/>
          </a:prstGeom>
        </p:spPr>
        <p:txBody>
          <a:bodyPr vert="horz" wrap="square" lIns="0" tIns="149860" rIns="0" bIns="0" rtlCol="0">
            <a:spAutoFit/>
          </a:bodyPr>
          <a:lstStyle/>
          <a:p>
            <a:pPr marL="642620" indent="-342900">
              <a:spcBef>
                <a:spcPts val="1180"/>
              </a:spcBef>
              <a:buAutoNum type="alphaUcParenR"/>
              <a:tabLst>
                <a:tab pos="643255" algn="l"/>
              </a:tabLst>
            </a:pPr>
            <a:r>
              <a:rPr spc="-15" dirty="0">
                <a:latin typeface="Arial"/>
                <a:cs typeface="Arial"/>
              </a:rPr>
              <a:t>Avec </a:t>
            </a:r>
            <a:r>
              <a:rPr spc="-5" dirty="0">
                <a:latin typeface="Arial"/>
                <a:cs typeface="Arial"/>
              </a:rPr>
              <a:t>un </a:t>
            </a:r>
            <a:r>
              <a:rPr dirty="0">
                <a:latin typeface="Arial"/>
                <a:cs typeface="Arial"/>
              </a:rPr>
              <a:t>tel </a:t>
            </a:r>
            <a:r>
              <a:rPr spc="-5" dirty="0">
                <a:latin typeface="Arial"/>
                <a:cs typeface="Arial"/>
              </a:rPr>
              <a:t>résultat il est clair </a:t>
            </a:r>
            <a:r>
              <a:rPr spc="-10" dirty="0">
                <a:latin typeface="Arial"/>
                <a:cs typeface="Arial"/>
              </a:rPr>
              <a:t>qu’il </a:t>
            </a:r>
            <a:r>
              <a:rPr dirty="0">
                <a:latin typeface="Arial"/>
                <a:cs typeface="Arial"/>
              </a:rPr>
              <a:t>y a </a:t>
            </a:r>
            <a:r>
              <a:rPr spc="-5" dirty="0">
                <a:latin typeface="Arial"/>
                <a:cs typeface="Arial"/>
              </a:rPr>
              <a:t>eu un biais </a:t>
            </a:r>
            <a:r>
              <a:rPr dirty="0">
                <a:latin typeface="Arial"/>
                <a:cs typeface="Arial"/>
              </a:rPr>
              <a:t>d</a:t>
            </a:r>
            <a:r>
              <a:rPr spc="110" dirty="0">
                <a:latin typeface="Arial"/>
                <a:cs typeface="Arial"/>
              </a:rPr>
              <a:t> </a:t>
            </a:r>
            <a:r>
              <a:rPr spc="-10" dirty="0">
                <a:latin typeface="Arial"/>
                <a:cs typeface="Arial"/>
              </a:rPr>
              <a:t>’échantillonnage</a:t>
            </a:r>
            <a:endParaRPr dirty="0">
              <a:latin typeface="Arial"/>
              <a:cs typeface="Arial"/>
            </a:endParaRPr>
          </a:p>
          <a:p>
            <a:pPr marL="642620" marR="5080" indent="-342900">
              <a:spcBef>
                <a:spcPts val="1080"/>
              </a:spcBef>
              <a:buAutoNum type="alphaUcParenR"/>
              <a:tabLst>
                <a:tab pos="643255" algn="l"/>
                <a:tab pos="909319" algn="l"/>
                <a:tab pos="1230630" algn="l"/>
                <a:tab pos="1496060" algn="l"/>
                <a:tab pos="1776730" algn="l"/>
                <a:tab pos="2550795" algn="l"/>
                <a:tab pos="3274695" algn="l"/>
                <a:tab pos="3554095" algn="l"/>
                <a:tab pos="4253865" algn="l"/>
                <a:tab pos="4582795" algn="l"/>
                <a:tab pos="5163185" algn="l"/>
                <a:tab pos="6000750" algn="l"/>
                <a:tab pos="6828155" algn="l"/>
                <a:tab pos="7233920" algn="l"/>
              </a:tabLst>
            </a:pPr>
            <a:r>
              <a:rPr dirty="0">
                <a:latin typeface="Arial"/>
                <a:cs typeface="Arial"/>
              </a:rPr>
              <a:t>Il	</a:t>
            </a:r>
            <a:r>
              <a:rPr spc="-10" dirty="0">
                <a:latin typeface="Arial"/>
                <a:cs typeface="Arial"/>
              </a:rPr>
              <a:t>n</a:t>
            </a:r>
            <a:r>
              <a:rPr dirty="0">
                <a:latin typeface="Arial"/>
                <a:cs typeface="Arial"/>
              </a:rPr>
              <a:t>’	y	</a:t>
            </a:r>
            <a:r>
              <a:rPr spc="-5" dirty="0">
                <a:latin typeface="Arial"/>
                <a:cs typeface="Arial"/>
              </a:rPr>
              <a:t>a</a:t>
            </a:r>
            <a:r>
              <a:rPr dirty="0">
                <a:latin typeface="Arial"/>
                <a:cs typeface="Arial"/>
              </a:rPr>
              <a:t>	</a:t>
            </a:r>
            <a:r>
              <a:rPr spc="-5" dirty="0">
                <a:latin typeface="Arial"/>
                <a:cs typeface="Arial"/>
              </a:rPr>
              <a:t>a</a:t>
            </a:r>
            <a:r>
              <a:rPr spc="-15" dirty="0">
                <a:latin typeface="Arial"/>
                <a:cs typeface="Arial"/>
              </a:rPr>
              <a:t>u</a:t>
            </a:r>
            <a:r>
              <a:rPr spc="10" dirty="0">
                <a:latin typeface="Arial"/>
                <a:cs typeface="Arial"/>
              </a:rPr>
              <a:t>c</a:t>
            </a:r>
            <a:r>
              <a:rPr spc="-5" dirty="0">
                <a:latin typeface="Arial"/>
                <a:cs typeface="Arial"/>
              </a:rPr>
              <a:t>un</a:t>
            </a:r>
            <a:r>
              <a:rPr dirty="0">
                <a:latin typeface="Arial"/>
                <a:cs typeface="Arial"/>
              </a:rPr>
              <a:t>	</a:t>
            </a:r>
            <a:r>
              <a:rPr spc="-5" dirty="0">
                <a:latin typeface="Arial"/>
                <a:cs typeface="Arial"/>
              </a:rPr>
              <a:t>doute</a:t>
            </a:r>
            <a:r>
              <a:rPr dirty="0">
                <a:latin typeface="Arial"/>
                <a:cs typeface="Arial"/>
              </a:rPr>
              <a:t>	</a:t>
            </a:r>
            <a:r>
              <a:rPr spc="-5" dirty="0">
                <a:latin typeface="Arial"/>
                <a:cs typeface="Arial"/>
              </a:rPr>
              <a:t>à</a:t>
            </a:r>
            <a:r>
              <a:rPr dirty="0">
                <a:latin typeface="Arial"/>
                <a:cs typeface="Arial"/>
              </a:rPr>
              <a:t>	a</a:t>
            </a:r>
            <a:r>
              <a:rPr spc="-5" dirty="0">
                <a:latin typeface="Arial"/>
                <a:cs typeface="Arial"/>
              </a:rPr>
              <a:t>vo</a:t>
            </a:r>
            <a:r>
              <a:rPr spc="-15" dirty="0">
                <a:latin typeface="Arial"/>
                <a:cs typeface="Arial"/>
              </a:rPr>
              <a:t>i</a:t>
            </a:r>
            <a:r>
              <a:rPr spc="-100" dirty="0">
                <a:latin typeface="Arial"/>
                <a:cs typeface="Arial"/>
              </a:rPr>
              <a:t>r</a:t>
            </a:r>
            <a:r>
              <a:rPr dirty="0">
                <a:latin typeface="Arial"/>
                <a:cs typeface="Arial"/>
              </a:rPr>
              <a:t>,	</a:t>
            </a:r>
            <a:r>
              <a:rPr spc="-10" dirty="0">
                <a:latin typeface="Arial"/>
                <a:cs typeface="Arial"/>
              </a:rPr>
              <a:t>l</a:t>
            </a:r>
            <a:r>
              <a:rPr spc="-5" dirty="0">
                <a:latin typeface="Arial"/>
                <a:cs typeface="Arial"/>
              </a:rPr>
              <a:t>e</a:t>
            </a:r>
            <a:r>
              <a:rPr dirty="0">
                <a:latin typeface="Arial"/>
                <a:cs typeface="Arial"/>
              </a:rPr>
              <a:t>	</a:t>
            </a:r>
            <a:r>
              <a:rPr spc="-120" dirty="0">
                <a:latin typeface="Arial"/>
                <a:cs typeface="Arial"/>
              </a:rPr>
              <a:t>T</a:t>
            </a:r>
            <a:r>
              <a:rPr dirty="0">
                <a:latin typeface="Arial"/>
                <a:cs typeface="Arial"/>
              </a:rPr>
              <a:t>AS	</a:t>
            </a:r>
            <a:r>
              <a:rPr spc="-5" dirty="0">
                <a:latin typeface="Arial"/>
                <a:cs typeface="Arial"/>
              </a:rPr>
              <a:t>ass</a:t>
            </a:r>
            <a:r>
              <a:rPr spc="-15" dirty="0">
                <a:latin typeface="Arial"/>
                <a:cs typeface="Arial"/>
              </a:rPr>
              <a:t>u</a:t>
            </a:r>
            <a:r>
              <a:rPr spc="-5" dirty="0">
                <a:latin typeface="Arial"/>
                <a:cs typeface="Arial"/>
              </a:rPr>
              <a:t>re</a:t>
            </a:r>
            <a:r>
              <a:rPr dirty="0">
                <a:latin typeface="Arial"/>
                <a:cs typeface="Arial"/>
              </a:rPr>
              <a:t>	</a:t>
            </a:r>
            <a:r>
              <a:rPr spc="5" dirty="0">
                <a:latin typeface="Arial"/>
                <a:cs typeface="Arial"/>
              </a:rPr>
              <a:t>d</a:t>
            </a:r>
            <a:r>
              <a:rPr spc="-5" dirty="0">
                <a:latin typeface="Arial"/>
                <a:cs typeface="Arial"/>
              </a:rPr>
              <a:t>’</a:t>
            </a:r>
            <a:r>
              <a:rPr spc="-10" dirty="0">
                <a:latin typeface="Arial"/>
                <a:cs typeface="Arial"/>
              </a:rPr>
              <a:t>a</a:t>
            </a:r>
            <a:r>
              <a:rPr dirty="0">
                <a:latin typeface="Arial"/>
                <a:cs typeface="Arial"/>
              </a:rPr>
              <a:t>v</a:t>
            </a:r>
            <a:r>
              <a:rPr spc="5" dirty="0">
                <a:latin typeface="Arial"/>
                <a:cs typeface="Arial"/>
              </a:rPr>
              <a:t>o</a:t>
            </a:r>
            <a:r>
              <a:rPr spc="-5" dirty="0">
                <a:latin typeface="Arial"/>
                <a:cs typeface="Arial"/>
              </a:rPr>
              <a:t>i</a:t>
            </a:r>
            <a:r>
              <a:rPr dirty="0">
                <a:latin typeface="Arial"/>
                <a:cs typeface="Arial"/>
              </a:rPr>
              <a:t>r	</a:t>
            </a:r>
            <a:r>
              <a:rPr spc="-10" dirty="0">
                <a:latin typeface="Arial"/>
                <a:cs typeface="Arial"/>
              </a:rPr>
              <a:t>u</a:t>
            </a:r>
            <a:r>
              <a:rPr spc="-5" dirty="0">
                <a:latin typeface="Arial"/>
                <a:cs typeface="Arial"/>
              </a:rPr>
              <a:t>n</a:t>
            </a:r>
            <a:r>
              <a:rPr dirty="0">
                <a:latin typeface="Arial"/>
                <a:cs typeface="Arial"/>
              </a:rPr>
              <a:t>	</a:t>
            </a:r>
            <a:r>
              <a:rPr spc="-5" dirty="0">
                <a:latin typeface="Arial"/>
                <a:cs typeface="Arial"/>
              </a:rPr>
              <a:t>éc</a:t>
            </a:r>
            <a:r>
              <a:rPr spc="-15" dirty="0">
                <a:latin typeface="Arial"/>
                <a:cs typeface="Arial"/>
              </a:rPr>
              <a:t>h</a:t>
            </a:r>
            <a:r>
              <a:rPr dirty="0">
                <a:latin typeface="Arial"/>
                <a:cs typeface="Arial"/>
              </a:rPr>
              <a:t>a</a:t>
            </a:r>
            <a:r>
              <a:rPr spc="-5" dirty="0">
                <a:latin typeface="Arial"/>
                <a:cs typeface="Arial"/>
              </a:rPr>
              <a:t>nti</a:t>
            </a:r>
            <a:r>
              <a:rPr spc="-15" dirty="0">
                <a:latin typeface="Arial"/>
                <a:cs typeface="Arial"/>
              </a:rPr>
              <a:t>l</a:t>
            </a:r>
            <a:r>
              <a:rPr dirty="0">
                <a:latin typeface="Arial"/>
                <a:cs typeface="Arial"/>
              </a:rPr>
              <a:t>lo</a:t>
            </a:r>
            <a:r>
              <a:rPr spc="-5" dirty="0">
                <a:latin typeface="Arial"/>
                <a:cs typeface="Arial"/>
              </a:rPr>
              <a:t>n  représentatif</a:t>
            </a:r>
            <a:endParaRPr dirty="0">
              <a:latin typeface="Arial"/>
              <a:cs typeface="Arial"/>
            </a:endParaRPr>
          </a:p>
          <a:p>
            <a:pPr marL="642620" indent="-342900">
              <a:spcBef>
                <a:spcPts val="1080"/>
              </a:spcBef>
              <a:buAutoNum type="alphaUcParenR"/>
              <a:tabLst>
                <a:tab pos="643255" algn="l"/>
              </a:tabLst>
            </a:pPr>
            <a:r>
              <a:rPr spc="-5" dirty="0">
                <a:latin typeface="Arial"/>
                <a:cs typeface="Arial"/>
              </a:rPr>
              <a:t>La </a:t>
            </a:r>
            <a:r>
              <a:rPr spc="-10" dirty="0">
                <a:latin typeface="Arial"/>
                <a:cs typeface="Arial"/>
              </a:rPr>
              <a:t>glycémie </a:t>
            </a:r>
            <a:r>
              <a:rPr dirty="0">
                <a:latin typeface="Arial"/>
                <a:cs typeface="Arial"/>
              </a:rPr>
              <a:t>est </a:t>
            </a:r>
            <a:r>
              <a:rPr spc="-5" dirty="0">
                <a:latin typeface="Arial"/>
                <a:cs typeface="Arial"/>
              </a:rPr>
              <a:t>une variable quantitative</a:t>
            </a:r>
            <a:r>
              <a:rPr spc="90" dirty="0">
                <a:latin typeface="Arial"/>
                <a:cs typeface="Arial"/>
              </a:rPr>
              <a:t> </a:t>
            </a:r>
            <a:r>
              <a:rPr spc="-5" dirty="0">
                <a:latin typeface="Arial"/>
                <a:cs typeface="Arial"/>
              </a:rPr>
              <a:t>continue.</a:t>
            </a:r>
            <a:endParaRPr dirty="0">
              <a:latin typeface="Arial"/>
              <a:cs typeface="Arial"/>
            </a:endParaRPr>
          </a:p>
          <a:p>
            <a:pPr marL="642620" indent="-342900">
              <a:spcBef>
                <a:spcPts val="1085"/>
              </a:spcBef>
              <a:buAutoNum type="alphaUcParenR"/>
              <a:tabLst>
                <a:tab pos="643255" algn="l"/>
              </a:tabLst>
            </a:pPr>
            <a:r>
              <a:rPr dirty="0">
                <a:latin typeface="Arial"/>
                <a:cs typeface="Arial"/>
              </a:rPr>
              <a:t>On </a:t>
            </a:r>
            <a:r>
              <a:rPr spc="-10" dirty="0">
                <a:latin typeface="Arial"/>
                <a:cs typeface="Arial"/>
              </a:rPr>
              <a:t>peut </a:t>
            </a:r>
            <a:r>
              <a:rPr spc="-5" dirty="0">
                <a:latin typeface="Arial"/>
                <a:cs typeface="Arial"/>
              </a:rPr>
              <a:t>calculer l’IC directement </a:t>
            </a:r>
            <a:r>
              <a:rPr dirty="0">
                <a:latin typeface="Arial"/>
                <a:cs typeface="Arial"/>
              </a:rPr>
              <a:t>à </a:t>
            </a:r>
            <a:r>
              <a:rPr spc="-5" dirty="0">
                <a:latin typeface="Arial"/>
                <a:cs typeface="Arial"/>
              </a:rPr>
              <a:t>partir </a:t>
            </a:r>
            <a:r>
              <a:rPr spc="-10" dirty="0">
                <a:latin typeface="Arial"/>
                <a:cs typeface="Arial"/>
              </a:rPr>
              <a:t>des données </a:t>
            </a:r>
            <a:r>
              <a:rPr spc="-5" dirty="0">
                <a:latin typeface="Arial"/>
                <a:cs typeface="Arial"/>
              </a:rPr>
              <a:t>de</a:t>
            </a:r>
            <a:r>
              <a:rPr spc="114" dirty="0">
                <a:latin typeface="Arial"/>
                <a:cs typeface="Arial"/>
              </a:rPr>
              <a:t> </a:t>
            </a:r>
            <a:r>
              <a:rPr spc="-10" dirty="0">
                <a:latin typeface="Arial"/>
                <a:cs typeface="Arial"/>
              </a:rPr>
              <a:t>l’énoncé.</a:t>
            </a:r>
            <a:endParaRPr dirty="0">
              <a:latin typeface="Arial"/>
              <a:cs typeface="Arial"/>
            </a:endParaRPr>
          </a:p>
          <a:p>
            <a:pPr marL="642620" indent="-342900">
              <a:spcBef>
                <a:spcPts val="1080"/>
              </a:spcBef>
              <a:buAutoNum type="alphaUcParenR"/>
              <a:tabLst>
                <a:tab pos="643255" algn="l"/>
              </a:tabLst>
            </a:pPr>
            <a:r>
              <a:rPr spc="-5" dirty="0">
                <a:latin typeface="Arial"/>
                <a:cs typeface="Arial"/>
              </a:rPr>
              <a:t>Aucune proposition ne</a:t>
            </a:r>
            <a:r>
              <a:rPr spc="35" dirty="0">
                <a:latin typeface="Arial"/>
                <a:cs typeface="Arial"/>
              </a:rPr>
              <a:t> </a:t>
            </a:r>
            <a:r>
              <a:rPr spc="-5" dirty="0" err="1">
                <a:latin typeface="Arial"/>
                <a:cs typeface="Arial"/>
              </a:rPr>
              <a:t>convient</a:t>
            </a:r>
            <a:endParaRPr dirty="0">
              <a:latin typeface="Arial"/>
              <a:cs typeface="Arial"/>
            </a:endParaRPr>
          </a:p>
        </p:txBody>
      </p:sp>
      <p:sp>
        <p:nvSpPr>
          <p:cNvPr id="12" name="object 9">
            <a:extLst>
              <a:ext uri="{FF2B5EF4-FFF2-40B4-BE49-F238E27FC236}">
                <a16:creationId xmlns:a16="http://schemas.microsoft.com/office/drawing/2014/main" id="{A945CB4F-B2AB-413B-8AE3-F7A0C77E7087}"/>
              </a:ext>
            </a:extLst>
          </p:cNvPr>
          <p:cNvSpPr txBox="1"/>
          <p:nvPr/>
        </p:nvSpPr>
        <p:spPr>
          <a:xfrm>
            <a:off x="1774826" y="5003539"/>
            <a:ext cx="8339455" cy="846386"/>
          </a:xfrm>
          <a:prstGeom prst="rect">
            <a:avLst/>
          </a:prstGeom>
        </p:spPr>
        <p:txBody>
          <a:bodyPr vert="horz" wrap="square" lIns="0" tIns="149860" rIns="0" bIns="0" rtlCol="0">
            <a:spAutoFit/>
          </a:bodyPr>
          <a:lstStyle/>
          <a:p>
            <a:pPr marL="12700">
              <a:spcBef>
                <a:spcPts val="1510"/>
              </a:spcBef>
            </a:pPr>
            <a:r>
              <a:rPr b="1" spc="-5" dirty="0" err="1">
                <a:solidFill>
                  <a:srgbClr val="006666"/>
                </a:solidFill>
                <a:latin typeface="Arial"/>
                <a:cs typeface="Arial"/>
              </a:rPr>
              <a:t>Réponse</a:t>
            </a:r>
            <a:r>
              <a:rPr b="1" spc="-5" dirty="0">
                <a:solidFill>
                  <a:srgbClr val="006666"/>
                </a:solidFill>
                <a:latin typeface="Arial"/>
                <a:cs typeface="Arial"/>
              </a:rPr>
              <a:t> </a:t>
            </a:r>
            <a:r>
              <a:rPr b="1" dirty="0">
                <a:solidFill>
                  <a:srgbClr val="006666"/>
                </a:solidFill>
                <a:latin typeface="Arial"/>
                <a:cs typeface="Arial"/>
              </a:rPr>
              <a:t>: </a:t>
            </a:r>
            <a:r>
              <a:rPr b="1" spc="-5" dirty="0">
                <a:solidFill>
                  <a:srgbClr val="006666"/>
                </a:solidFill>
                <a:latin typeface="Arial"/>
                <a:cs typeface="Arial"/>
              </a:rPr>
              <a:t>B et</a:t>
            </a:r>
            <a:r>
              <a:rPr b="1" spc="5" dirty="0">
                <a:solidFill>
                  <a:srgbClr val="006666"/>
                </a:solidFill>
                <a:latin typeface="Arial"/>
                <a:cs typeface="Arial"/>
              </a:rPr>
              <a:t> </a:t>
            </a:r>
            <a:r>
              <a:rPr b="1" spc="-5" dirty="0">
                <a:solidFill>
                  <a:srgbClr val="006666"/>
                </a:solidFill>
                <a:latin typeface="Arial"/>
                <a:cs typeface="Arial"/>
              </a:rPr>
              <a:t>C</a:t>
            </a:r>
            <a:endParaRPr dirty="0">
              <a:latin typeface="Arial"/>
              <a:cs typeface="Arial"/>
            </a:endParaRPr>
          </a:p>
          <a:p>
            <a:pPr marL="62865">
              <a:spcBef>
                <a:spcPts val="1080"/>
              </a:spcBef>
            </a:pPr>
            <a:r>
              <a:rPr dirty="0">
                <a:solidFill>
                  <a:srgbClr val="006666"/>
                </a:solidFill>
                <a:latin typeface="Arial"/>
                <a:cs typeface="Arial"/>
              </a:rPr>
              <a:t>A est </a:t>
            </a:r>
            <a:r>
              <a:rPr spc="-5" dirty="0">
                <a:solidFill>
                  <a:srgbClr val="006666"/>
                </a:solidFill>
                <a:latin typeface="Arial"/>
                <a:cs typeface="Arial"/>
              </a:rPr>
              <a:t>fausse (voir </a:t>
            </a:r>
            <a:r>
              <a:rPr dirty="0">
                <a:solidFill>
                  <a:srgbClr val="006666"/>
                </a:solidFill>
                <a:latin typeface="Arial"/>
                <a:cs typeface="Arial"/>
              </a:rPr>
              <a:t>B), </a:t>
            </a:r>
            <a:r>
              <a:rPr spc="-5" dirty="0">
                <a:solidFill>
                  <a:srgbClr val="006666"/>
                </a:solidFill>
                <a:latin typeface="Arial"/>
                <a:cs typeface="Arial"/>
              </a:rPr>
              <a:t>D </a:t>
            </a:r>
            <a:r>
              <a:rPr dirty="0">
                <a:solidFill>
                  <a:srgbClr val="006666"/>
                </a:solidFill>
                <a:latin typeface="Arial"/>
                <a:cs typeface="Arial"/>
              </a:rPr>
              <a:t>est </a:t>
            </a:r>
            <a:r>
              <a:rPr spc="-5" dirty="0">
                <a:solidFill>
                  <a:srgbClr val="006666"/>
                </a:solidFill>
                <a:latin typeface="Arial"/>
                <a:cs typeface="Arial"/>
              </a:rPr>
              <a:t>fausse (manque écart</a:t>
            </a:r>
            <a:r>
              <a:rPr spc="-60" dirty="0">
                <a:solidFill>
                  <a:srgbClr val="006666"/>
                </a:solidFill>
                <a:latin typeface="Arial"/>
                <a:cs typeface="Arial"/>
              </a:rPr>
              <a:t> </a:t>
            </a:r>
            <a:r>
              <a:rPr spc="-10" dirty="0">
                <a:solidFill>
                  <a:srgbClr val="006666"/>
                </a:solidFill>
                <a:latin typeface="Arial"/>
                <a:cs typeface="Arial"/>
              </a:rPr>
              <a:t>type)</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3</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3366898" y="360426"/>
            <a:ext cx="1825625" cy="299720"/>
          </a:xfrm>
          <a:prstGeom prst="rect">
            <a:avLst/>
          </a:prstGeom>
        </p:spPr>
        <p:txBody>
          <a:bodyPr vert="horz" wrap="square" lIns="0" tIns="12700" rIns="0" bIns="0" rtlCol="0" anchor="ctr">
            <a:spAutoFit/>
          </a:bodyPr>
          <a:lstStyle/>
          <a:p>
            <a:pPr marL="12700">
              <a:lnSpc>
                <a:spcPct val="100000"/>
              </a:lnSpc>
              <a:spcBef>
                <a:spcPts val="100"/>
              </a:spcBef>
            </a:pPr>
            <a:r>
              <a:rPr sz="1800" spc="-5" dirty="0"/>
              <a:t>Exercice</a:t>
            </a:r>
            <a:r>
              <a:rPr sz="1800" spc="-45" dirty="0"/>
              <a:t> </a:t>
            </a:r>
            <a:r>
              <a:rPr sz="1800" spc="-5" dirty="0"/>
              <a:t>réflexion</a:t>
            </a:r>
            <a:endParaRPr sz="1800"/>
          </a:p>
        </p:txBody>
      </p:sp>
      <p:sp>
        <p:nvSpPr>
          <p:cNvPr id="8" name="object 8"/>
          <p:cNvSpPr txBox="1"/>
          <p:nvPr/>
        </p:nvSpPr>
        <p:spPr>
          <a:xfrm>
            <a:off x="2574443" y="1295528"/>
            <a:ext cx="7762875" cy="1123315"/>
          </a:xfrm>
          <a:prstGeom prst="rect">
            <a:avLst/>
          </a:prstGeom>
        </p:spPr>
        <p:txBody>
          <a:bodyPr vert="horz" wrap="square" lIns="0" tIns="12700" rIns="0" bIns="0" rtlCol="0">
            <a:spAutoFit/>
          </a:bodyPr>
          <a:lstStyle/>
          <a:p>
            <a:pPr marL="12700" marR="5080" algn="just">
              <a:spcBef>
                <a:spcPts val="100"/>
              </a:spcBef>
            </a:pPr>
            <a:r>
              <a:rPr spc="-5" dirty="0">
                <a:latin typeface="Arial"/>
                <a:cs typeface="Arial"/>
              </a:rPr>
              <a:t>15 malaises graves ont </a:t>
            </a:r>
            <a:r>
              <a:rPr dirty="0">
                <a:latin typeface="Arial"/>
                <a:cs typeface="Arial"/>
              </a:rPr>
              <a:t>été </a:t>
            </a:r>
            <a:r>
              <a:rPr spc="-5" dirty="0">
                <a:latin typeface="Arial"/>
                <a:cs typeface="Arial"/>
              </a:rPr>
              <a:t>recensés </a:t>
            </a:r>
            <a:r>
              <a:rPr dirty="0">
                <a:latin typeface="Arial"/>
                <a:cs typeface="Arial"/>
              </a:rPr>
              <a:t>lors de </a:t>
            </a:r>
            <a:r>
              <a:rPr spc="-5" dirty="0">
                <a:latin typeface="Arial"/>
                <a:cs typeface="Arial"/>
              </a:rPr>
              <a:t>plongées profondes chez </a:t>
            </a:r>
            <a:r>
              <a:rPr dirty="0">
                <a:latin typeface="Arial"/>
                <a:cs typeface="Arial"/>
              </a:rPr>
              <a:t>des  </a:t>
            </a:r>
            <a:r>
              <a:rPr spc="-5" dirty="0">
                <a:latin typeface="Arial"/>
                <a:cs typeface="Arial"/>
              </a:rPr>
              <a:t>plongeurs confirmés. Les médecins de </a:t>
            </a:r>
            <a:r>
              <a:rPr dirty="0">
                <a:latin typeface="Arial"/>
                <a:cs typeface="Arial"/>
              </a:rPr>
              <a:t>la </a:t>
            </a:r>
            <a:r>
              <a:rPr spc="-5" dirty="0">
                <a:latin typeface="Arial"/>
                <a:cs typeface="Arial"/>
              </a:rPr>
              <a:t>Fédération nationale de plongée  cherchent à établir </a:t>
            </a:r>
            <a:r>
              <a:rPr dirty="0">
                <a:latin typeface="Arial"/>
                <a:cs typeface="Arial"/>
              </a:rPr>
              <a:t>la </a:t>
            </a:r>
            <a:r>
              <a:rPr spc="-5" dirty="0">
                <a:latin typeface="Arial"/>
                <a:cs typeface="Arial"/>
              </a:rPr>
              <a:t>cause </a:t>
            </a:r>
            <a:r>
              <a:rPr dirty="0">
                <a:latin typeface="Arial"/>
                <a:cs typeface="Arial"/>
              </a:rPr>
              <a:t>de ces </a:t>
            </a:r>
            <a:r>
              <a:rPr spc="-5" dirty="0">
                <a:latin typeface="Arial"/>
                <a:cs typeface="Arial"/>
              </a:rPr>
              <a:t>malaises. </a:t>
            </a:r>
            <a:r>
              <a:rPr dirty="0">
                <a:latin typeface="Arial"/>
                <a:cs typeface="Arial"/>
              </a:rPr>
              <a:t>Ils </a:t>
            </a:r>
            <a:r>
              <a:rPr spc="-5" dirty="0">
                <a:latin typeface="Arial"/>
                <a:cs typeface="Arial"/>
              </a:rPr>
              <a:t>mesurent le taux d’anexine  5 dans le sang des plongeurs, et on relève leur</a:t>
            </a:r>
            <a:r>
              <a:rPr spc="90" dirty="0">
                <a:latin typeface="Arial"/>
                <a:cs typeface="Arial"/>
              </a:rPr>
              <a:t> </a:t>
            </a:r>
            <a:r>
              <a:rPr spc="-5" dirty="0">
                <a:latin typeface="Arial"/>
                <a:cs typeface="Arial"/>
              </a:rPr>
              <a:t>âge.</a:t>
            </a:r>
            <a:endParaRPr>
              <a:latin typeface="Arial"/>
              <a:cs typeface="Arial"/>
            </a:endParaRPr>
          </a:p>
        </p:txBody>
      </p:sp>
      <p:graphicFrame>
        <p:nvGraphicFramePr>
          <p:cNvPr id="9" name="object 9"/>
          <p:cNvGraphicFramePr>
            <a:graphicFrameLocks noGrp="1"/>
          </p:cNvGraphicFramePr>
          <p:nvPr/>
        </p:nvGraphicFramePr>
        <p:xfrm>
          <a:off x="1760537" y="2732087"/>
          <a:ext cx="8573130" cy="827150"/>
        </p:xfrm>
        <a:graphic>
          <a:graphicData uri="http://schemas.openxmlformats.org/drawingml/2006/table">
            <a:tbl>
              <a:tblPr firstRow="1" bandRow="1">
                <a:tableStyleId>{2D5ABB26-0587-4C30-8999-92F81FD0307C}</a:tableStyleId>
              </a:tblPr>
              <a:tblGrid>
                <a:gridCol w="720725">
                  <a:extLst>
                    <a:ext uri="{9D8B030D-6E8A-4147-A177-3AD203B41FA5}">
                      <a16:colId xmlns:a16="http://schemas.microsoft.com/office/drawing/2014/main" val="20000"/>
                    </a:ext>
                  </a:extLst>
                </a:gridCol>
                <a:gridCol w="504825">
                  <a:extLst>
                    <a:ext uri="{9D8B030D-6E8A-4147-A177-3AD203B41FA5}">
                      <a16:colId xmlns:a16="http://schemas.microsoft.com/office/drawing/2014/main" val="20001"/>
                    </a:ext>
                  </a:extLst>
                </a:gridCol>
                <a:gridCol w="574675">
                  <a:extLst>
                    <a:ext uri="{9D8B030D-6E8A-4147-A177-3AD203B41FA5}">
                      <a16:colId xmlns:a16="http://schemas.microsoft.com/office/drawing/2014/main" val="20002"/>
                    </a:ext>
                  </a:extLst>
                </a:gridCol>
                <a:gridCol w="504825">
                  <a:extLst>
                    <a:ext uri="{9D8B030D-6E8A-4147-A177-3AD203B41FA5}">
                      <a16:colId xmlns:a16="http://schemas.microsoft.com/office/drawing/2014/main" val="20003"/>
                    </a:ext>
                  </a:extLst>
                </a:gridCol>
                <a:gridCol w="576580">
                  <a:extLst>
                    <a:ext uri="{9D8B030D-6E8A-4147-A177-3AD203B41FA5}">
                      <a16:colId xmlns:a16="http://schemas.microsoft.com/office/drawing/2014/main" val="20004"/>
                    </a:ext>
                  </a:extLst>
                </a:gridCol>
                <a:gridCol w="503555">
                  <a:extLst>
                    <a:ext uri="{9D8B030D-6E8A-4147-A177-3AD203B41FA5}">
                      <a16:colId xmlns:a16="http://schemas.microsoft.com/office/drawing/2014/main" val="20005"/>
                    </a:ext>
                  </a:extLst>
                </a:gridCol>
                <a:gridCol w="505460">
                  <a:extLst>
                    <a:ext uri="{9D8B030D-6E8A-4147-A177-3AD203B41FA5}">
                      <a16:colId xmlns:a16="http://schemas.microsoft.com/office/drawing/2014/main" val="20006"/>
                    </a:ext>
                  </a:extLst>
                </a:gridCol>
                <a:gridCol w="504189">
                  <a:extLst>
                    <a:ext uri="{9D8B030D-6E8A-4147-A177-3AD203B41FA5}">
                      <a16:colId xmlns:a16="http://schemas.microsoft.com/office/drawing/2014/main" val="20007"/>
                    </a:ext>
                  </a:extLst>
                </a:gridCol>
                <a:gridCol w="505460">
                  <a:extLst>
                    <a:ext uri="{9D8B030D-6E8A-4147-A177-3AD203B41FA5}">
                      <a16:colId xmlns:a16="http://schemas.microsoft.com/office/drawing/2014/main" val="20008"/>
                    </a:ext>
                  </a:extLst>
                </a:gridCol>
                <a:gridCol w="576579">
                  <a:extLst>
                    <a:ext uri="{9D8B030D-6E8A-4147-A177-3AD203B41FA5}">
                      <a16:colId xmlns:a16="http://schemas.microsoft.com/office/drawing/2014/main" val="20009"/>
                    </a:ext>
                  </a:extLst>
                </a:gridCol>
                <a:gridCol w="503554">
                  <a:extLst>
                    <a:ext uri="{9D8B030D-6E8A-4147-A177-3AD203B41FA5}">
                      <a16:colId xmlns:a16="http://schemas.microsoft.com/office/drawing/2014/main" val="20010"/>
                    </a:ext>
                  </a:extLst>
                </a:gridCol>
                <a:gridCol w="504825">
                  <a:extLst>
                    <a:ext uri="{9D8B030D-6E8A-4147-A177-3AD203B41FA5}">
                      <a16:colId xmlns:a16="http://schemas.microsoft.com/office/drawing/2014/main" val="20011"/>
                    </a:ext>
                  </a:extLst>
                </a:gridCol>
                <a:gridCol w="502920">
                  <a:extLst>
                    <a:ext uri="{9D8B030D-6E8A-4147-A177-3AD203B41FA5}">
                      <a16:colId xmlns:a16="http://schemas.microsoft.com/office/drawing/2014/main" val="20012"/>
                    </a:ext>
                  </a:extLst>
                </a:gridCol>
                <a:gridCol w="504825">
                  <a:extLst>
                    <a:ext uri="{9D8B030D-6E8A-4147-A177-3AD203B41FA5}">
                      <a16:colId xmlns:a16="http://schemas.microsoft.com/office/drawing/2014/main" val="20013"/>
                    </a:ext>
                  </a:extLst>
                </a:gridCol>
                <a:gridCol w="503554">
                  <a:extLst>
                    <a:ext uri="{9D8B030D-6E8A-4147-A177-3AD203B41FA5}">
                      <a16:colId xmlns:a16="http://schemas.microsoft.com/office/drawing/2014/main" val="20014"/>
                    </a:ext>
                  </a:extLst>
                </a:gridCol>
                <a:gridCol w="576579">
                  <a:extLst>
                    <a:ext uri="{9D8B030D-6E8A-4147-A177-3AD203B41FA5}">
                      <a16:colId xmlns:a16="http://schemas.microsoft.com/office/drawing/2014/main" val="20015"/>
                    </a:ext>
                  </a:extLst>
                </a:gridCol>
              </a:tblGrid>
              <a:tr h="431800">
                <a:tc>
                  <a:txBody>
                    <a:bodyPr/>
                    <a:lstStyle/>
                    <a:p>
                      <a:pPr marL="91440">
                        <a:lnSpc>
                          <a:spcPct val="100000"/>
                        </a:lnSpc>
                        <a:spcBef>
                          <a:spcPts val="355"/>
                        </a:spcBef>
                      </a:pPr>
                      <a:r>
                        <a:rPr sz="1700" spc="-5" dirty="0">
                          <a:latin typeface="Verdana"/>
                          <a:cs typeface="Verdana"/>
                        </a:rPr>
                        <a:t>Age</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91440">
                        <a:lnSpc>
                          <a:spcPct val="100000"/>
                        </a:lnSpc>
                        <a:spcBef>
                          <a:spcPts val="355"/>
                        </a:spcBef>
                      </a:pPr>
                      <a:r>
                        <a:rPr sz="1700" spc="-5" dirty="0">
                          <a:latin typeface="Verdana"/>
                          <a:cs typeface="Verdana"/>
                        </a:rPr>
                        <a:t>18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108585" algn="ctr">
                        <a:lnSpc>
                          <a:spcPct val="100000"/>
                        </a:lnSpc>
                        <a:spcBef>
                          <a:spcPts val="355"/>
                        </a:spcBef>
                      </a:pPr>
                      <a:r>
                        <a:rPr sz="1700" spc="-5" dirty="0">
                          <a:latin typeface="Verdana"/>
                          <a:cs typeface="Verdana"/>
                        </a:rPr>
                        <a:t>22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55"/>
                        </a:spcBef>
                      </a:pPr>
                      <a:r>
                        <a:rPr sz="1700" spc="-5" dirty="0">
                          <a:latin typeface="Verdana"/>
                          <a:cs typeface="Verdana"/>
                        </a:rPr>
                        <a:t>25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55"/>
                        </a:spcBef>
                      </a:pPr>
                      <a:r>
                        <a:rPr sz="1700" spc="-5" dirty="0">
                          <a:latin typeface="Verdana"/>
                          <a:cs typeface="Verdana"/>
                        </a:rPr>
                        <a:t>26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55"/>
                        </a:spcBef>
                      </a:pPr>
                      <a:r>
                        <a:rPr sz="1700" spc="-5" dirty="0">
                          <a:latin typeface="Verdana"/>
                          <a:cs typeface="Verdana"/>
                        </a:rPr>
                        <a:t>29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31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36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38100" algn="ctr">
                        <a:lnSpc>
                          <a:spcPct val="100000"/>
                        </a:lnSpc>
                        <a:spcBef>
                          <a:spcPts val="355"/>
                        </a:spcBef>
                      </a:pPr>
                      <a:r>
                        <a:rPr sz="1700" spc="-5" dirty="0">
                          <a:latin typeface="Verdana"/>
                          <a:cs typeface="Verdana"/>
                        </a:rPr>
                        <a:t>38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41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42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45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55"/>
                        </a:spcBef>
                      </a:pPr>
                      <a:r>
                        <a:rPr sz="1700" spc="-5" dirty="0">
                          <a:latin typeface="Verdana"/>
                          <a:cs typeface="Verdana"/>
                        </a:rPr>
                        <a:t>53</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36830" algn="ctr">
                        <a:lnSpc>
                          <a:spcPct val="100000"/>
                        </a:lnSpc>
                        <a:spcBef>
                          <a:spcPts val="355"/>
                        </a:spcBef>
                      </a:pPr>
                      <a:r>
                        <a:rPr sz="1700" spc="-5" dirty="0">
                          <a:latin typeface="Verdana"/>
                          <a:cs typeface="Verdana"/>
                        </a:rPr>
                        <a:t>56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35560" algn="ctr">
                        <a:lnSpc>
                          <a:spcPct val="100000"/>
                        </a:lnSpc>
                        <a:spcBef>
                          <a:spcPts val="355"/>
                        </a:spcBef>
                      </a:pPr>
                      <a:r>
                        <a:rPr sz="1700" spc="-5" dirty="0">
                          <a:latin typeface="Verdana"/>
                          <a:cs typeface="Verdana"/>
                        </a:rPr>
                        <a:t>62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710">
                        <a:lnSpc>
                          <a:spcPct val="100000"/>
                        </a:lnSpc>
                        <a:spcBef>
                          <a:spcPts val="355"/>
                        </a:spcBef>
                      </a:pPr>
                      <a:r>
                        <a:rPr sz="1700" spc="-5" dirty="0">
                          <a:latin typeface="Verdana"/>
                          <a:cs typeface="Verdana"/>
                        </a:rPr>
                        <a:t>63</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95350">
                <a:tc>
                  <a:txBody>
                    <a:bodyPr/>
                    <a:lstStyle/>
                    <a:p>
                      <a:pPr marL="91440">
                        <a:lnSpc>
                          <a:spcPct val="100000"/>
                        </a:lnSpc>
                        <a:spcBef>
                          <a:spcPts val="355"/>
                        </a:spcBef>
                      </a:pPr>
                      <a:r>
                        <a:rPr sz="1700" spc="-50" dirty="0">
                          <a:latin typeface="Verdana"/>
                          <a:cs typeface="Verdana"/>
                        </a:rPr>
                        <a:t>Taux</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91440">
                        <a:lnSpc>
                          <a:spcPct val="100000"/>
                        </a:lnSpc>
                        <a:spcBef>
                          <a:spcPts val="355"/>
                        </a:spcBef>
                      </a:pPr>
                      <a:r>
                        <a:rPr sz="1700" dirty="0">
                          <a:latin typeface="Verdana"/>
                          <a:cs typeface="Verdana"/>
                        </a:rPr>
                        <a:t>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9209" algn="ctr">
                        <a:lnSpc>
                          <a:spcPct val="100000"/>
                        </a:lnSpc>
                        <a:spcBef>
                          <a:spcPts val="355"/>
                        </a:spcBef>
                      </a:pPr>
                      <a:r>
                        <a:rPr sz="1700" dirty="0">
                          <a:latin typeface="Verdana"/>
                          <a:cs typeface="Verdana"/>
                        </a:rPr>
                        <a:t>5,1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55"/>
                        </a:spcBef>
                      </a:pPr>
                      <a:r>
                        <a:rPr sz="1700" dirty="0">
                          <a:latin typeface="Verdana"/>
                          <a:cs typeface="Verdana"/>
                        </a:rPr>
                        <a:t>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55"/>
                        </a:spcBef>
                      </a:pPr>
                      <a:r>
                        <a:rPr sz="1700" dirty="0">
                          <a:latin typeface="Verdana"/>
                          <a:cs typeface="Verdana"/>
                        </a:rPr>
                        <a:t>7,2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55"/>
                        </a:spcBef>
                      </a:pPr>
                      <a:r>
                        <a:rPr sz="1700" spc="-5" dirty="0">
                          <a:latin typeface="Verdana"/>
                          <a:cs typeface="Verdana"/>
                        </a:rPr>
                        <a:t>12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spc="-5" dirty="0">
                          <a:latin typeface="Verdana"/>
                          <a:cs typeface="Verdana"/>
                        </a:rPr>
                        <a:t>10</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spc="-5" dirty="0">
                          <a:latin typeface="Verdana"/>
                          <a:cs typeface="Verdana"/>
                        </a:rPr>
                        <a:t>18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38100" algn="ctr">
                        <a:lnSpc>
                          <a:spcPct val="100000"/>
                        </a:lnSpc>
                        <a:spcBef>
                          <a:spcPts val="355"/>
                        </a:spcBef>
                      </a:pPr>
                      <a:r>
                        <a:rPr sz="1700" spc="-5" dirty="0">
                          <a:latin typeface="Verdana"/>
                          <a:cs typeface="Verdana"/>
                        </a:rPr>
                        <a:t>18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dirty="0">
                          <a:latin typeface="Verdana"/>
                          <a:cs typeface="Verdana"/>
                        </a:rPr>
                        <a:t>9,2</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spc="-5" dirty="0">
                          <a:latin typeface="Verdana"/>
                          <a:cs typeface="Verdana"/>
                        </a:rPr>
                        <a:t>25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spc="-5" dirty="0">
                          <a:latin typeface="Verdana"/>
                          <a:cs typeface="Verdana"/>
                        </a:rPr>
                        <a:t>21</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55"/>
                        </a:spcBef>
                      </a:pPr>
                      <a:r>
                        <a:rPr sz="1700" spc="-5" dirty="0">
                          <a:latin typeface="Verdana"/>
                          <a:cs typeface="Verdana"/>
                        </a:rPr>
                        <a:t>26</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36830" algn="ctr">
                        <a:lnSpc>
                          <a:spcPct val="100000"/>
                        </a:lnSpc>
                        <a:spcBef>
                          <a:spcPts val="355"/>
                        </a:spcBef>
                      </a:pPr>
                      <a:r>
                        <a:rPr sz="1700" spc="-5" dirty="0">
                          <a:latin typeface="Verdana"/>
                          <a:cs typeface="Verdana"/>
                        </a:rPr>
                        <a:t>35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35560" algn="ctr">
                        <a:lnSpc>
                          <a:spcPct val="100000"/>
                        </a:lnSpc>
                        <a:spcBef>
                          <a:spcPts val="355"/>
                        </a:spcBef>
                      </a:pPr>
                      <a:r>
                        <a:rPr sz="1700" spc="-5" dirty="0">
                          <a:latin typeface="Verdana"/>
                          <a:cs typeface="Verdana"/>
                        </a:rPr>
                        <a:t>28</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710">
                        <a:lnSpc>
                          <a:spcPct val="100000"/>
                        </a:lnSpc>
                        <a:spcBef>
                          <a:spcPts val="355"/>
                        </a:spcBef>
                      </a:pPr>
                      <a:r>
                        <a:rPr sz="1700" spc="-5" dirty="0">
                          <a:latin typeface="Verdana"/>
                          <a:cs typeface="Verdana"/>
                        </a:rPr>
                        <a:t>20</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10" name="object 10"/>
          <p:cNvSpPr txBox="1"/>
          <p:nvPr/>
        </p:nvSpPr>
        <p:spPr>
          <a:xfrm>
            <a:off x="1998065" y="3861054"/>
            <a:ext cx="7705090" cy="1259840"/>
          </a:xfrm>
          <a:prstGeom prst="rect">
            <a:avLst/>
          </a:prstGeom>
        </p:spPr>
        <p:txBody>
          <a:bodyPr vert="horz" wrap="square" lIns="0" tIns="149860" rIns="0" bIns="0" rtlCol="0">
            <a:spAutoFit/>
          </a:bodyPr>
          <a:lstStyle/>
          <a:p>
            <a:pPr marL="12700">
              <a:spcBef>
                <a:spcPts val="1180"/>
              </a:spcBef>
            </a:pPr>
            <a:r>
              <a:rPr spc="-5" dirty="0">
                <a:solidFill>
                  <a:srgbClr val="006666"/>
                </a:solidFill>
                <a:latin typeface="Arial"/>
                <a:cs typeface="Arial"/>
              </a:rPr>
              <a:t>2 questions se posent</a:t>
            </a:r>
            <a:r>
              <a:rPr spc="30" dirty="0">
                <a:solidFill>
                  <a:srgbClr val="006666"/>
                </a:solidFill>
                <a:latin typeface="Arial"/>
                <a:cs typeface="Arial"/>
              </a:rPr>
              <a:t> </a:t>
            </a:r>
            <a:r>
              <a:rPr dirty="0">
                <a:solidFill>
                  <a:srgbClr val="006666"/>
                </a:solidFill>
                <a:latin typeface="Arial"/>
                <a:cs typeface="Arial"/>
              </a:rPr>
              <a:t>:</a:t>
            </a:r>
            <a:endParaRPr>
              <a:latin typeface="Arial"/>
              <a:cs typeface="Arial"/>
            </a:endParaRPr>
          </a:p>
          <a:p>
            <a:pPr marL="1189355" indent="-262255">
              <a:spcBef>
                <a:spcPts val="1080"/>
              </a:spcBef>
              <a:buAutoNum type="arabicPlain"/>
              <a:tabLst>
                <a:tab pos="1189990" algn="l"/>
              </a:tabLst>
            </a:pPr>
            <a:r>
              <a:rPr spc="-55" dirty="0">
                <a:solidFill>
                  <a:srgbClr val="006666"/>
                </a:solidFill>
                <a:latin typeface="Arial"/>
                <a:cs typeface="Arial"/>
              </a:rPr>
              <a:t>Taux </a:t>
            </a:r>
            <a:r>
              <a:rPr spc="-10" dirty="0">
                <a:solidFill>
                  <a:srgbClr val="006666"/>
                </a:solidFill>
                <a:latin typeface="Arial"/>
                <a:cs typeface="Arial"/>
              </a:rPr>
              <a:t>d’anexine </a:t>
            </a:r>
            <a:r>
              <a:rPr spc="-5" dirty="0">
                <a:solidFill>
                  <a:srgbClr val="006666"/>
                </a:solidFill>
                <a:latin typeface="Arial"/>
                <a:cs typeface="Arial"/>
              </a:rPr>
              <a:t>responsable des</a:t>
            </a:r>
            <a:r>
              <a:rPr spc="120" dirty="0">
                <a:solidFill>
                  <a:srgbClr val="006666"/>
                </a:solidFill>
                <a:latin typeface="Arial"/>
                <a:cs typeface="Arial"/>
              </a:rPr>
              <a:t> </a:t>
            </a:r>
            <a:r>
              <a:rPr spc="-5" dirty="0">
                <a:solidFill>
                  <a:srgbClr val="006666"/>
                </a:solidFill>
                <a:latin typeface="Arial"/>
                <a:cs typeface="Arial"/>
              </a:rPr>
              <a:t>malaises?</a:t>
            </a:r>
            <a:endParaRPr>
              <a:latin typeface="Arial"/>
              <a:cs typeface="Arial"/>
            </a:endParaRPr>
          </a:p>
          <a:p>
            <a:pPr marL="1193800" indent="-266700">
              <a:spcBef>
                <a:spcPts val="1080"/>
              </a:spcBef>
              <a:buAutoNum type="arabicPlain"/>
              <a:tabLst>
                <a:tab pos="1194435" algn="l"/>
              </a:tabLst>
            </a:pPr>
            <a:r>
              <a:rPr spc="-5" dirty="0">
                <a:solidFill>
                  <a:srgbClr val="006666"/>
                </a:solidFill>
                <a:latin typeface="Arial"/>
                <a:cs typeface="Arial"/>
              </a:rPr>
              <a:t>Si </a:t>
            </a:r>
            <a:r>
              <a:rPr spc="-10" dirty="0">
                <a:solidFill>
                  <a:srgbClr val="006666"/>
                </a:solidFill>
                <a:latin typeface="Arial"/>
                <a:cs typeface="Arial"/>
              </a:rPr>
              <a:t>oui, </a:t>
            </a:r>
            <a:r>
              <a:rPr dirty="0">
                <a:solidFill>
                  <a:srgbClr val="006666"/>
                </a:solidFill>
                <a:latin typeface="Arial"/>
                <a:cs typeface="Arial"/>
              </a:rPr>
              <a:t>y </a:t>
            </a:r>
            <a:r>
              <a:rPr spc="-5" dirty="0">
                <a:solidFill>
                  <a:srgbClr val="006666"/>
                </a:solidFill>
                <a:latin typeface="Arial"/>
                <a:cs typeface="Arial"/>
              </a:rPr>
              <a:t>a-t-il un lien entre taux </a:t>
            </a:r>
            <a:r>
              <a:rPr spc="-10" dirty="0">
                <a:solidFill>
                  <a:srgbClr val="006666"/>
                </a:solidFill>
                <a:latin typeface="Arial"/>
                <a:cs typeface="Arial"/>
              </a:rPr>
              <a:t>d’anexine </a:t>
            </a:r>
            <a:r>
              <a:rPr spc="-5" dirty="0">
                <a:solidFill>
                  <a:srgbClr val="006666"/>
                </a:solidFill>
                <a:latin typeface="Arial"/>
                <a:cs typeface="Arial"/>
              </a:rPr>
              <a:t>et âge des</a:t>
            </a:r>
            <a:r>
              <a:rPr spc="90" dirty="0">
                <a:solidFill>
                  <a:srgbClr val="006666"/>
                </a:solidFill>
                <a:latin typeface="Arial"/>
                <a:cs typeface="Arial"/>
              </a:rPr>
              <a:t> </a:t>
            </a:r>
            <a:r>
              <a:rPr spc="-5" dirty="0">
                <a:solidFill>
                  <a:srgbClr val="006666"/>
                </a:solidFill>
                <a:latin typeface="Arial"/>
                <a:cs typeface="Arial"/>
              </a:rPr>
              <a:t>plongeurs?</a:t>
            </a:r>
            <a:endParaRPr>
              <a:latin typeface="Arial"/>
              <a:cs typeface="Aria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4</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3438270" y="431750"/>
            <a:ext cx="1826260" cy="300355"/>
          </a:xfrm>
          <a:prstGeom prst="rect">
            <a:avLst/>
          </a:prstGeom>
        </p:spPr>
        <p:txBody>
          <a:bodyPr vert="horz" wrap="square" lIns="0" tIns="12700" rIns="0" bIns="0" rtlCol="0" anchor="ctr">
            <a:spAutoFit/>
          </a:bodyPr>
          <a:lstStyle/>
          <a:p>
            <a:pPr marL="12700">
              <a:lnSpc>
                <a:spcPct val="100000"/>
              </a:lnSpc>
              <a:spcBef>
                <a:spcPts val="100"/>
              </a:spcBef>
            </a:pPr>
            <a:r>
              <a:rPr sz="1800" spc="-5" dirty="0"/>
              <a:t>Exercice</a:t>
            </a:r>
            <a:r>
              <a:rPr sz="1800" spc="-60" dirty="0"/>
              <a:t> </a:t>
            </a:r>
            <a:r>
              <a:rPr sz="1800" spc="-5" dirty="0"/>
              <a:t>réflexion</a:t>
            </a:r>
            <a:endParaRPr sz="1800"/>
          </a:p>
        </p:txBody>
      </p:sp>
      <p:sp>
        <p:nvSpPr>
          <p:cNvPr id="8" name="object 8"/>
          <p:cNvSpPr txBox="1"/>
          <p:nvPr/>
        </p:nvSpPr>
        <p:spPr>
          <a:xfrm>
            <a:off x="2000878" y="1954910"/>
            <a:ext cx="8412480" cy="1123384"/>
          </a:xfrm>
          <a:prstGeom prst="rect">
            <a:avLst/>
          </a:prstGeom>
        </p:spPr>
        <p:txBody>
          <a:bodyPr vert="horz" wrap="square" lIns="0" tIns="149860" rIns="0" bIns="0" rtlCol="0">
            <a:spAutoFit/>
          </a:bodyPr>
          <a:lstStyle/>
          <a:p>
            <a:pPr marL="12700">
              <a:spcBef>
                <a:spcPts val="1180"/>
              </a:spcBef>
            </a:pPr>
            <a:r>
              <a:rPr spc="-55" dirty="0">
                <a:solidFill>
                  <a:srgbClr val="006666"/>
                </a:solidFill>
                <a:latin typeface="Arial"/>
                <a:cs typeface="Arial"/>
              </a:rPr>
              <a:t>Taux </a:t>
            </a:r>
            <a:r>
              <a:rPr spc="-10" dirty="0">
                <a:solidFill>
                  <a:srgbClr val="006666"/>
                </a:solidFill>
                <a:latin typeface="Arial"/>
                <a:cs typeface="Arial"/>
              </a:rPr>
              <a:t>d’anexine </a:t>
            </a:r>
            <a:r>
              <a:rPr spc="-5" dirty="0">
                <a:solidFill>
                  <a:srgbClr val="006666"/>
                </a:solidFill>
                <a:latin typeface="Arial"/>
                <a:cs typeface="Arial"/>
              </a:rPr>
              <a:t>responsable des</a:t>
            </a:r>
            <a:r>
              <a:rPr spc="105" dirty="0">
                <a:solidFill>
                  <a:srgbClr val="006666"/>
                </a:solidFill>
                <a:latin typeface="Arial"/>
                <a:cs typeface="Arial"/>
              </a:rPr>
              <a:t> </a:t>
            </a:r>
            <a:r>
              <a:rPr spc="-5" dirty="0">
                <a:solidFill>
                  <a:srgbClr val="006666"/>
                </a:solidFill>
                <a:latin typeface="Arial"/>
                <a:cs typeface="Arial"/>
              </a:rPr>
              <a:t>malaises?</a:t>
            </a:r>
            <a:endParaRPr dirty="0">
              <a:latin typeface="Arial"/>
              <a:cs typeface="Arial"/>
            </a:endParaRPr>
          </a:p>
          <a:p>
            <a:pPr marL="355600" marR="6985" indent="-342900">
              <a:spcBef>
                <a:spcPts val="1085"/>
              </a:spcBef>
              <a:buAutoNum type="alphaLcParenR"/>
              <a:tabLst>
                <a:tab pos="354965" algn="l"/>
                <a:tab pos="355600" algn="l"/>
              </a:tabLst>
            </a:pPr>
            <a:r>
              <a:rPr spc="-40" dirty="0">
                <a:solidFill>
                  <a:srgbClr val="006666"/>
                </a:solidFill>
                <a:latin typeface="Arial"/>
                <a:cs typeface="Arial"/>
              </a:rPr>
              <a:t>TAS </a:t>
            </a:r>
            <a:r>
              <a:rPr spc="-5" dirty="0">
                <a:solidFill>
                  <a:srgbClr val="006666"/>
                </a:solidFill>
                <a:latin typeface="Arial"/>
                <a:cs typeface="Arial"/>
              </a:rPr>
              <a:t>autre groupe de </a:t>
            </a:r>
            <a:r>
              <a:rPr dirty="0">
                <a:solidFill>
                  <a:srgbClr val="006666"/>
                </a:solidFill>
                <a:latin typeface="Arial"/>
                <a:cs typeface="Arial"/>
              </a:rPr>
              <a:t>15 </a:t>
            </a:r>
            <a:r>
              <a:rPr spc="-5" dirty="0">
                <a:solidFill>
                  <a:srgbClr val="006666"/>
                </a:solidFill>
                <a:latin typeface="Arial"/>
                <a:cs typeface="Arial"/>
              </a:rPr>
              <a:t>plongeurs, sans malaise, de </a:t>
            </a:r>
            <a:r>
              <a:rPr dirty="0">
                <a:solidFill>
                  <a:srgbClr val="006666"/>
                </a:solidFill>
                <a:latin typeface="Arial"/>
                <a:cs typeface="Arial"/>
              </a:rPr>
              <a:t>même </a:t>
            </a:r>
            <a:r>
              <a:rPr spc="-5" dirty="0">
                <a:solidFill>
                  <a:srgbClr val="006666"/>
                </a:solidFill>
                <a:latin typeface="Arial"/>
                <a:cs typeface="Arial"/>
              </a:rPr>
              <a:t>caractéristique </a:t>
            </a:r>
            <a:r>
              <a:rPr spc="-10" dirty="0">
                <a:solidFill>
                  <a:srgbClr val="006666"/>
                </a:solidFill>
                <a:latin typeface="Arial"/>
                <a:cs typeface="Arial"/>
              </a:rPr>
              <a:t>que  </a:t>
            </a:r>
            <a:r>
              <a:rPr spc="-5" dirty="0">
                <a:solidFill>
                  <a:srgbClr val="006666"/>
                </a:solidFill>
                <a:latin typeface="Arial"/>
                <a:cs typeface="Arial"/>
              </a:rPr>
              <a:t>le groupe « malaise » (âge, état de santé, habitude de la </a:t>
            </a:r>
            <a:r>
              <a:rPr spc="-5" dirty="0" err="1">
                <a:solidFill>
                  <a:srgbClr val="006666"/>
                </a:solidFill>
                <a:latin typeface="Arial"/>
                <a:cs typeface="Arial"/>
              </a:rPr>
              <a:t>plongée</a:t>
            </a:r>
            <a:r>
              <a:rPr spc="135" dirty="0">
                <a:solidFill>
                  <a:srgbClr val="006666"/>
                </a:solidFill>
                <a:latin typeface="Arial"/>
                <a:cs typeface="Arial"/>
              </a:rPr>
              <a:t> </a:t>
            </a:r>
            <a:r>
              <a:rPr dirty="0">
                <a:solidFill>
                  <a:srgbClr val="006666"/>
                </a:solidFill>
                <a:latin typeface="Arial"/>
                <a:cs typeface="Arial"/>
              </a:rPr>
              <a:t>..)</a:t>
            </a:r>
            <a:endParaRPr dirty="0">
              <a:latin typeface="Arial"/>
              <a:cs typeface="Arial"/>
            </a:endParaRPr>
          </a:p>
        </p:txBody>
      </p:sp>
      <p:graphicFrame>
        <p:nvGraphicFramePr>
          <p:cNvPr id="9" name="object 9"/>
          <p:cNvGraphicFramePr>
            <a:graphicFrameLocks noGrp="1"/>
          </p:cNvGraphicFramePr>
          <p:nvPr/>
        </p:nvGraphicFramePr>
        <p:xfrm>
          <a:off x="2193926" y="1038289"/>
          <a:ext cx="8219433" cy="827023"/>
        </p:xfrm>
        <a:graphic>
          <a:graphicData uri="http://schemas.openxmlformats.org/drawingml/2006/table">
            <a:tbl>
              <a:tblPr firstRow="1" bandRow="1">
                <a:tableStyleId>{2D5ABB26-0587-4C30-8999-92F81FD0307C}</a:tableStyleId>
              </a:tblPr>
              <a:tblGrid>
                <a:gridCol w="719455">
                  <a:extLst>
                    <a:ext uri="{9D8B030D-6E8A-4147-A177-3AD203B41FA5}">
                      <a16:colId xmlns:a16="http://schemas.microsoft.com/office/drawing/2014/main" val="20000"/>
                    </a:ext>
                  </a:extLst>
                </a:gridCol>
                <a:gridCol w="505459">
                  <a:extLst>
                    <a:ext uri="{9D8B030D-6E8A-4147-A177-3AD203B41FA5}">
                      <a16:colId xmlns:a16="http://schemas.microsoft.com/office/drawing/2014/main" val="20001"/>
                    </a:ext>
                  </a:extLst>
                </a:gridCol>
                <a:gridCol w="504189">
                  <a:extLst>
                    <a:ext uri="{9D8B030D-6E8A-4147-A177-3AD203B41FA5}">
                      <a16:colId xmlns:a16="http://schemas.microsoft.com/office/drawing/2014/main" val="20002"/>
                    </a:ext>
                  </a:extLst>
                </a:gridCol>
                <a:gridCol w="505460">
                  <a:extLst>
                    <a:ext uri="{9D8B030D-6E8A-4147-A177-3AD203B41FA5}">
                      <a16:colId xmlns:a16="http://schemas.microsoft.com/office/drawing/2014/main" val="20003"/>
                    </a:ext>
                  </a:extLst>
                </a:gridCol>
                <a:gridCol w="503555">
                  <a:extLst>
                    <a:ext uri="{9D8B030D-6E8A-4147-A177-3AD203B41FA5}">
                      <a16:colId xmlns:a16="http://schemas.microsoft.com/office/drawing/2014/main" val="20004"/>
                    </a:ext>
                  </a:extLst>
                </a:gridCol>
                <a:gridCol w="505459">
                  <a:extLst>
                    <a:ext uri="{9D8B030D-6E8A-4147-A177-3AD203B41FA5}">
                      <a16:colId xmlns:a16="http://schemas.microsoft.com/office/drawing/2014/main" val="20005"/>
                    </a:ext>
                  </a:extLst>
                </a:gridCol>
                <a:gridCol w="504189">
                  <a:extLst>
                    <a:ext uri="{9D8B030D-6E8A-4147-A177-3AD203B41FA5}">
                      <a16:colId xmlns:a16="http://schemas.microsoft.com/office/drawing/2014/main" val="20006"/>
                    </a:ext>
                  </a:extLst>
                </a:gridCol>
                <a:gridCol w="505460">
                  <a:extLst>
                    <a:ext uri="{9D8B030D-6E8A-4147-A177-3AD203B41FA5}">
                      <a16:colId xmlns:a16="http://schemas.microsoft.com/office/drawing/2014/main" val="20007"/>
                    </a:ext>
                  </a:extLst>
                </a:gridCol>
                <a:gridCol w="503554">
                  <a:extLst>
                    <a:ext uri="{9D8B030D-6E8A-4147-A177-3AD203B41FA5}">
                      <a16:colId xmlns:a16="http://schemas.microsoft.com/office/drawing/2014/main" val="20008"/>
                    </a:ext>
                  </a:extLst>
                </a:gridCol>
                <a:gridCol w="505460">
                  <a:extLst>
                    <a:ext uri="{9D8B030D-6E8A-4147-A177-3AD203B41FA5}">
                      <a16:colId xmlns:a16="http://schemas.microsoft.com/office/drawing/2014/main" val="20009"/>
                    </a:ext>
                  </a:extLst>
                </a:gridCol>
                <a:gridCol w="504189">
                  <a:extLst>
                    <a:ext uri="{9D8B030D-6E8A-4147-A177-3AD203B41FA5}">
                      <a16:colId xmlns:a16="http://schemas.microsoft.com/office/drawing/2014/main" val="20010"/>
                    </a:ext>
                  </a:extLst>
                </a:gridCol>
                <a:gridCol w="505460">
                  <a:extLst>
                    <a:ext uri="{9D8B030D-6E8A-4147-A177-3AD203B41FA5}">
                      <a16:colId xmlns:a16="http://schemas.microsoft.com/office/drawing/2014/main" val="20011"/>
                    </a:ext>
                  </a:extLst>
                </a:gridCol>
                <a:gridCol w="503555">
                  <a:extLst>
                    <a:ext uri="{9D8B030D-6E8A-4147-A177-3AD203B41FA5}">
                      <a16:colId xmlns:a16="http://schemas.microsoft.com/office/drawing/2014/main" val="20012"/>
                    </a:ext>
                  </a:extLst>
                </a:gridCol>
                <a:gridCol w="505459">
                  <a:extLst>
                    <a:ext uri="{9D8B030D-6E8A-4147-A177-3AD203B41FA5}">
                      <a16:colId xmlns:a16="http://schemas.microsoft.com/office/drawing/2014/main" val="20013"/>
                    </a:ext>
                  </a:extLst>
                </a:gridCol>
                <a:gridCol w="443865">
                  <a:extLst>
                    <a:ext uri="{9D8B030D-6E8A-4147-A177-3AD203B41FA5}">
                      <a16:colId xmlns:a16="http://schemas.microsoft.com/office/drawing/2014/main" val="20014"/>
                    </a:ext>
                  </a:extLst>
                </a:gridCol>
                <a:gridCol w="494665">
                  <a:extLst>
                    <a:ext uri="{9D8B030D-6E8A-4147-A177-3AD203B41FA5}">
                      <a16:colId xmlns:a16="http://schemas.microsoft.com/office/drawing/2014/main" val="20015"/>
                    </a:ext>
                  </a:extLst>
                </a:gridCol>
              </a:tblGrid>
              <a:tr h="431673">
                <a:tc>
                  <a:txBody>
                    <a:bodyPr/>
                    <a:lstStyle/>
                    <a:p>
                      <a:pPr marL="91440">
                        <a:lnSpc>
                          <a:spcPct val="100000"/>
                        </a:lnSpc>
                        <a:spcBef>
                          <a:spcPts val="320"/>
                        </a:spcBef>
                      </a:pPr>
                      <a:r>
                        <a:rPr sz="1600" b="1" spc="-20" dirty="0">
                          <a:latin typeface="Arial"/>
                          <a:cs typeface="Arial"/>
                        </a:rPr>
                        <a:t>Age</a:t>
                      </a:r>
                      <a:endParaRPr sz="1600">
                        <a:latin typeface="Arial"/>
                        <a:cs typeface="Arial"/>
                      </a:endParaRPr>
                    </a:p>
                  </a:txBody>
                  <a:tcPr marL="0" marR="0" marT="4064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91440">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20"/>
                        </a:spcBef>
                      </a:pPr>
                      <a:r>
                        <a:rPr sz="1600" b="1" spc="-5" dirty="0">
                          <a:latin typeface="Arial"/>
                          <a:cs typeface="Arial"/>
                        </a:rPr>
                        <a:t>22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20"/>
                        </a:spcBef>
                      </a:pPr>
                      <a:r>
                        <a:rPr sz="1600" b="1" spc="-5" dirty="0">
                          <a:latin typeface="Arial"/>
                          <a:cs typeface="Arial"/>
                        </a:rPr>
                        <a:t>25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86995" algn="ctr">
                        <a:lnSpc>
                          <a:spcPct val="100000"/>
                        </a:lnSpc>
                        <a:spcBef>
                          <a:spcPts val="320"/>
                        </a:spcBef>
                      </a:pPr>
                      <a:r>
                        <a:rPr sz="1600" b="1" spc="-5" dirty="0">
                          <a:latin typeface="Arial"/>
                          <a:cs typeface="Arial"/>
                        </a:rPr>
                        <a:t>26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29</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53</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56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710">
                        <a:lnSpc>
                          <a:spcPct val="100000"/>
                        </a:lnSpc>
                        <a:spcBef>
                          <a:spcPts val="320"/>
                        </a:spcBef>
                      </a:pPr>
                      <a:r>
                        <a:rPr sz="1600" b="1" spc="-5" dirty="0">
                          <a:latin typeface="Arial"/>
                          <a:cs typeface="Arial"/>
                        </a:rPr>
                        <a:t>62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710">
                        <a:lnSpc>
                          <a:spcPct val="100000"/>
                        </a:lnSpc>
                        <a:spcBef>
                          <a:spcPts val="320"/>
                        </a:spcBef>
                      </a:pPr>
                      <a:r>
                        <a:rPr sz="1600" b="1" spc="-5" dirty="0">
                          <a:latin typeface="Arial"/>
                          <a:cs typeface="Arial"/>
                        </a:rPr>
                        <a:t>63</a:t>
                      </a:r>
                      <a:endParaRPr sz="1600">
                        <a:latin typeface="Arial"/>
                        <a:cs typeface="Arial"/>
                      </a:endParaRPr>
                    </a:p>
                  </a:txBody>
                  <a:tcPr marL="0" marR="0" marT="4064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95350">
                <a:tc>
                  <a:txBody>
                    <a:bodyPr/>
                    <a:lstStyle/>
                    <a:p>
                      <a:pPr marL="91440">
                        <a:lnSpc>
                          <a:spcPct val="100000"/>
                        </a:lnSpc>
                        <a:spcBef>
                          <a:spcPts val="320"/>
                        </a:spcBef>
                      </a:pPr>
                      <a:r>
                        <a:rPr sz="1600" b="1" spc="-35" dirty="0">
                          <a:latin typeface="Arial"/>
                          <a:cs typeface="Arial"/>
                        </a:rPr>
                        <a:t>Taux</a:t>
                      </a:r>
                      <a:endParaRPr sz="1600">
                        <a:latin typeface="Arial"/>
                        <a:cs typeface="Arial"/>
                      </a:endParaRPr>
                    </a:p>
                  </a:txBody>
                  <a:tcPr marL="0" marR="0" marT="4064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91440">
                        <a:lnSpc>
                          <a:spcPct val="100000"/>
                        </a:lnSpc>
                        <a:spcBef>
                          <a:spcPts val="320"/>
                        </a:spcBef>
                      </a:pPr>
                      <a:r>
                        <a:rPr sz="1600" b="1" dirty="0">
                          <a:latin typeface="Arial"/>
                          <a:cs typeface="Arial"/>
                        </a:rPr>
                        <a:t>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20"/>
                        </a:spcBef>
                      </a:pPr>
                      <a:r>
                        <a:rPr sz="1600" b="1" spc="-5" dirty="0">
                          <a:latin typeface="Arial"/>
                          <a:cs typeface="Arial"/>
                        </a:rPr>
                        <a:t>5,1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20"/>
                        </a:spcBef>
                      </a:pPr>
                      <a:r>
                        <a:rPr sz="1600" b="1" dirty="0">
                          <a:latin typeface="Arial"/>
                          <a:cs typeface="Arial"/>
                        </a:rPr>
                        <a:t>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9845" algn="ctr">
                        <a:lnSpc>
                          <a:spcPct val="100000"/>
                        </a:lnSpc>
                        <a:spcBef>
                          <a:spcPts val="320"/>
                        </a:spcBef>
                      </a:pPr>
                      <a:r>
                        <a:rPr sz="1600" b="1" spc="-5" dirty="0">
                          <a:latin typeface="Arial"/>
                          <a:cs typeface="Arial"/>
                        </a:rPr>
                        <a:t>7,2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10</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9,2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35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710">
                        <a:lnSpc>
                          <a:spcPct val="100000"/>
                        </a:lnSpc>
                        <a:spcBef>
                          <a:spcPts val="320"/>
                        </a:spcBef>
                      </a:pPr>
                      <a:r>
                        <a:rPr sz="1600" b="1" spc="-5" dirty="0">
                          <a:latin typeface="Arial"/>
                          <a:cs typeface="Arial"/>
                        </a:rPr>
                        <a:t>28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710">
                        <a:lnSpc>
                          <a:spcPct val="100000"/>
                        </a:lnSpc>
                        <a:spcBef>
                          <a:spcPts val="320"/>
                        </a:spcBef>
                      </a:pPr>
                      <a:r>
                        <a:rPr sz="1600" b="1" spc="-5" dirty="0">
                          <a:latin typeface="Arial"/>
                          <a:cs typeface="Arial"/>
                        </a:rPr>
                        <a:t>20</a:t>
                      </a:r>
                      <a:endParaRPr sz="1600">
                        <a:latin typeface="Arial"/>
                        <a:cs typeface="Arial"/>
                      </a:endParaRPr>
                    </a:p>
                  </a:txBody>
                  <a:tcPr marL="0" marR="0" marT="4064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12" name="object 8">
            <a:extLst>
              <a:ext uri="{FF2B5EF4-FFF2-40B4-BE49-F238E27FC236}">
                <a16:creationId xmlns:a16="http://schemas.microsoft.com/office/drawing/2014/main" id="{F3CCBE4D-8071-41A5-950B-BC44C4DA9034}"/>
              </a:ext>
            </a:extLst>
          </p:cNvPr>
          <p:cNvSpPr txBox="1"/>
          <p:nvPr/>
        </p:nvSpPr>
        <p:spPr>
          <a:xfrm>
            <a:off x="1984832" y="3058861"/>
            <a:ext cx="8412480" cy="428322"/>
          </a:xfrm>
          <a:prstGeom prst="rect">
            <a:avLst/>
          </a:prstGeom>
        </p:spPr>
        <p:txBody>
          <a:bodyPr vert="horz" wrap="square" lIns="0" tIns="149860" rIns="0" bIns="0" rtlCol="0">
            <a:spAutoFit/>
          </a:bodyPr>
          <a:lstStyle/>
          <a:p>
            <a:pPr marL="12700">
              <a:spcBef>
                <a:spcPts val="1080"/>
              </a:spcBef>
              <a:tabLst>
                <a:tab pos="354965" algn="l"/>
                <a:tab pos="355600" algn="l"/>
              </a:tabLst>
            </a:pPr>
            <a:r>
              <a:rPr lang="fr-FR" spc="-5" dirty="0">
                <a:solidFill>
                  <a:srgbClr val="006666"/>
                </a:solidFill>
                <a:latin typeface="Arial"/>
                <a:cs typeface="Arial"/>
              </a:rPr>
              <a:t>b) </a:t>
            </a:r>
            <a:r>
              <a:rPr spc="-5" dirty="0" err="1">
                <a:solidFill>
                  <a:srgbClr val="006666"/>
                </a:solidFill>
                <a:latin typeface="Arial"/>
                <a:cs typeface="Arial"/>
              </a:rPr>
              <a:t>Données</a:t>
            </a:r>
            <a:r>
              <a:rPr spc="-5" dirty="0">
                <a:solidFill>
                  <a:srgbClr val="006666"/>
                </a:solidFill>
                <a:latin typeface="Arial"/>
                <a:cs typeface="Arial"/>
              </a:rPr>
              <a:t> qualitatives (malaises ou non) et quantitatives (taux</a:t>
            </a:r>
            <a:r>
              <a:rPr spc="145" dirty="0">
                <a:solidFill>
                  <a:srgbClr val="006666"/>
                </a:solidFill>
                <a:latin typeface="Arial"/>
                <a:cs typeface="Arial"/>
              </a:rPr>
              <a:t> </a:t>
            </a:r>
            <a:r>
              <a:rPr spc="-10" dirty="0" err="1">
                <a:solidFill>
                  <a:srgbClr val="006666"/>
                </a:solidFill>
                <a:latin typeface="Arial"/>
                <a:cs typeface="Arial"/>
              </a:rPr>
              <a:t>anexine</a:t>
            </a:r>
            <a:r>
              <a:rPr spc="-10" dirty="0">
                <a:solidFill>
                  <a:srgbClr val="006666"/>
                </a:solidFill>
                <a:latin typeface="Arial"/>
                <a:cs typeface="Arial"/>
              </a:rPr>
              <a:t>)</a:t>
            </a:r>
            <a:endParaRPr dirty="0">
              <a:latin typeface="Arial"/>
              <a:cs typeface="Arial"/>
            </a:endParaRPr>
          </a:p>
        </p:txBody>
      </p:sp>
      <p:sp>
        <p:nvSpPr>
          <p:cNvPr id="13" name="object 8">
            <a:extLst>
              <a:ext uri="{FF2B5EF4-FFF2-40B4-BE49-F238E27FC236}">
                <a16:creationId xmlns:a16="http://schemas.microsoft.com/office/drawing/2014/main" id="{28CA4E4D-7A99-4B6A-BE5B-9AA01D5E903D}"/>
              </a:ext>
            </a:extLst>
          </p:cNvPr>
          <p:cNvSpPr txBox="1"/>
          <p:nvPr/>
        </p:nvSpPr>
        <p:spPr>
          <a:xfrm>
            <a:off x="1978740" y="3628985"/>
            <a:ext cx="8412480" cy="428322"/>
          </a:xfrm>
          <a:prstGeom prst="rect">
            <a:avLst/>
          </a:prstGeom>
        </p:spPr>
        <p:txBody>
          <a:bodyPr vert="horz" wrap="square" lIns="0" tIns="149860" rIns="0" bIns="0" rtlCol="0">
            <a:spAutoFit/>
          </a:bodyPr>
          <a:lstStyle/>
          <a:p>
            <a:pPr marL="12700">
              <a:spcBef>
                <a:spcPts val="1080"/>
              </a:spcBef>
              <a:tabLst>
                <a:tab pos="354965" algn="l"/>
                <a:tab pos="355600" algn="l"/>
              </a:tabLst>
            </a:pPr>
            <a:r>
              <a:rPr lang="fr-FR" spc="-5" dirty="0">
                <a:solidFill>
                  <a:srgbClr val="006666"/>
                </a:solidFill>
                <a:latin typeface="Arial"/>
                <a:cs typeface="Arial"/>
              </a:rPr>
              <a:t>c) </a:t>
            </a:r>
            <a:r>
              <a:rPr spc="-5" dirty="0">
                <a:solidFill>
                  <a:srgbClr val="006666"/>
                </a:solidFill>
                <a:latin typeface="Arial"/>
                <a:cs typeface="Arial"/>
              </a:rPr>
              <a:t>H0 </a:t>
            </a:r>
            <a:r>
              <a:rPr dirty="0">
                <a:solidFill>
                  <a:srgbClr val="006666"/>
                </a:solidFill>
                <a:latin typeface="Arial"/>
                <a:cs typeface="Arial"/>
              </a:rPr>
              <a:t>: </a:t>
            </a:r>
            <a:r>
              <a:rPr spc="-5" dirty="0">
                <a:solidFill>
                  <a:srgbClr val="006666"/>
                </a:solidFill>
                <a:latin typeface="Arial"/>
                <a:cs typeface="Arial"/>
              </a:rPr>
              <a:t>pas de </a:t>
            </a:r>
            <a:r>
              <a:rPr spc="-10" dirty="0">
                <a:solidFill>
                  <a:srgbClr val="006666"/>
                </a:solidFill>
                <a:latin typeface="Arial"/>
                <a:cs typeface="Arial"/>
              </a:rPr>
              <a:t>différence </a:t>
            </a:r>
            <a:r>
              <a:rPr spc="-5" dirty="0">
                <a:solidFill>
                  <a:srgbClr val="006666"/>
                </a:solidFill>
                <a:latin typeface="Arial"/>
                <a:cs typeface="Arial"/>
              </a:rPr>
              <a:t>entre les taux </a:t>
            </a:r>
            <a:r>
              <a:rPr spc="-10" dirty="0">
                <a:solidFill>
                  <a:srgbClr val="006666"/>
                </a:solidFill>
                <a:latin typeface="Arial"/>
                <a:cs typeface="Arial"/>
              </a:rPr>
              <a:t>d’anexine </a:t>
            </a:r>
            <a:r>
              <a:rPr spc="-5" dirty="0">
                <a:solidFill>
                  <a:srgbClr val="006666"/>
                </a:solidFill>
                <a:latin typeface="Arial"/>
                <a:cs typeface="Arial"/>
              </a:rPr>
              <a:t>dans les 2</a:t>
            </a:r>
            <a:r>
              <a:rPr spc="140" dirty="0">
                <a:solidFill>
                  <a:srgbClr val="006666"/>
                </a:solidFill>
                <a:latin typeface="Arial"/>
                <a:cs typeface="Arial"/>
              </a:rPr>
              <a:t> </a:t>
            </a:r>
            <a:r>
              <a:rPr spc="-5" dirty="0" err="1">
                <a:solidFill>
                  <a:srgbClr val="006666"/>
                </a:solidFill>
                <a:latin typeface="Arial"/>
                <a:cs typeface="Arial"/>
              </a:rPr>
              <a:t>groupes</a:t>
            </a:r>
            <a:r>
              <a:rPr spc="-5" dirty="0">
                <a:solidFill>
                  <a:srgbClr val="006666"/>
                </a:solidFill>
                <a:latin typeface="Arial"/>
                <a:cs typeface="Arial"/>
              </a:rPr>
              <a:t>.</a:t>
            </a:r>
            <a:endParaRPr dirty="0">
              <a:latin typeface="Arial"/>
              <a:cs typeface="Arial"/>
            </a:endParaRPr>
          </a:p>
        </p:txBody>
      </p:sp>
      <p:sp>
        <p:nvSpPr>
          <p:cNvPr id="14" name="object 8">
            <a:extLst>
              <a:ext uri="{FF2B5EF4-FFF2-40B4-BE49-F238E27FC236}">
                <a16:creationId xmlns:a16="http://schemas.microsoft.com/office/drawing/2014/main" id="{406DEE21-A48D-420E-A8BC-B50BB5570B8E}"/>
              </a:ext>
            </a:extLst>
          </p:cNvPr>
          <p:cNvSpPr txBox="1"/>
          <p:nvPr/>
        </p:nvSpPr>
        <p:spPr>
          <a:xfrm>
            <a:off x="2000878" y="4199109"/>
            <a:ext cx="8412480" cy="428322"/>
          </a:xfrm>
          <a:prstGeom prst="rect">
            <a:avLst/>
          </a:prstGeom>
        </p:spPr>
        <p:txBody>
          <a:bodyPr vert="horz" wrap="square" lIns="0" tIns="149860" rIns="0" bIns="0" rtlCol="0">
            <a:spAutoFit/>
          </a:bodyPr>
          <a:lstStyle/>
          <a:p>
            <a:pPr marL="12700">
              <a:spcBef>
                <a:spcPts val="1080"/>
              </a:spcBef>
              <a:tabLst>
                <a:tab pos="354965" algn="l"/>
                <a:tab pos="355600" algn="l"/>
              </a:tabLst>
            </a:pPr>
            <a:r>
              <a:rPr lang="fr-FR" spc="-5" dirty="0">
                <a:solidFill>
                  <a:srgbClr val="006666"/>
                </a:solidFill>
                <a:latin typeface="Arial"/>
                <a:cs typeface="Arial"/>
              </a:rPr>
              <a:t>d) </a:t>
            </a:r>
            <a:r>
              <a:rPr spc="-5" dirty="0" err="1">
                <a:solidFill>
                  <a:srgbClr val="006666"/>
                </a:solidFill>
                <a:latin typeface="Arial"/>
                <a:cs typeface="Arial"/>
              </a:rPr>
              <a:t>Effectif</a:t>
            </a:r>
            <a:r>
              <a:rPr spc="-5" dirty="0">
                <a:solidFill>
                  <a:srgbClr val="006666"/>
                </a:solidFill>
                <a:latin typeface="Arial"/>
                <a:cs typeface="Arial"/>
              </a:rPr>
              <a:t> de 15 </a:t>
            </a:r>
            <a:r>
              <a:rPr dirty="0">
                <a:solidFill>
                  <a:srgbClr val="006666"/>
                </a:solidFill>
                <a:latin typeface="Arial"/>
                <a:cs typeface="Arial"/>
              </a:rPr>
              <a:t>: t </a:t>
            </a:r>
            <a:r>
              <a:rPr spc="-5" dirty="0">
                <a:solidFill>
                  <a:srgbClr val="006666"/>
                </a:solidFill>
                <a:latin typeface="Arial"/>
                <a:cs typeface="Arial"/>
              </a:rPr>
              <a:t>de Student. </a:t>
            </a:r>
            <a:r>
              <a:rPr spc="-55" dirty="0">
                <a:solidFill>
                  <a:srgbClr val="006666"/>
                </a:solidFill>
                <a:latin typeface="Arial"/>
                <a:cs typeface="Arial"/>
              </a:rPr>
              <a:t>Taux </a:t>
            </a:r>
            <a:r>
              <a:rPr spc="-10" dirty="0">
                <a:solidFill>
                  <a:srgbClr val="006666"/>
                </a:solidFill>
                <a:latin typeface="Arial"/>
                <a:cs typeface="Arial"/>
              </a:rPr>
              <a:t>moyen </a:t>
            </a:r>
            <a:r>
              <a:rPr spc="-5" dirty="0">
                <a:solidFill>
                  <a:srgbClr val="006666"/>
                </a:solidFill>
                <a:latin typeface="Arial"/>
                <a:cs typeface="Arial"/>
              </a:rPr>
              <a:t>et écart </a:t>
            </a:r>
            <a:r>
              <a:rPr spc="-10" dirty="0">
                <a:solidFill>
                  <a:srgbClr val="006666"/>
                </a:solidFill>
                <a:latin typeface="Arial"/>
                <a:cs typeface="Arial"/>
              </a:rPr>
              <a:t>type </a:t>
            </a:r>
            <a:r>
              <a:rPr spc="-5" dirty="0">
                <a:solidFill>
                  <a:srgbClr val="006666"/>
                </a:solidFill>
                <a:latin typeface="Arial"/>
                <a:cs typeface="Arial"/>
              </a:rPr>
              <a:t>dans les 2</a:t>
            </a:r>
            <a:r>
              <a:rPr spc="160" dirty="0">
                <a:solidFill>
                  <a:srgbClr val="006666"/>
                </a:solidFill>
                <a:latin typeface="Arial"/>
                <a:cs typeface="Arial"/>
              </a:rPr>
              <a:t> </a:t>
            </a:r>
            <a:r>
              <a:rPr spc="-5" dirty="0" err="1">
                <a:solidFill>
                  <a:srgbClr val="006666"/>
                </a:solidFill>
                <a:latin typeface="Arial"/>
                <a:cs typeface="Arial"/>
              </a:rPr>
              <a:t>groupes</a:t>
            </a:r>
            <a:r>
              <a:rPr spc="-5" dirty="0">
                <a:solidFill>
                  <a:srgbClr val="006666"/>
                </a:solidFill>
                <a:latin typeface="Arial"/>
                <a:cs typeface="Arial"/>
              </a:rPr>
              <a:t>.</a:t>
            </a:r>
            <a:endParaRPr dirty="0">
              <a:latin typeface="Arial"/>
              <a:cs typeface="Arial"/>
            </a:endParaRPr>
          </a:p>
        </p:txBody>
      </p:sp>
      <p:sp>
        <p:nvSpPr>
          <p:cNvPr id="15" name="object 8">
            <a:extLst>
              <a:ext uri="{FF2B5EF4-FFF2-40B4-BE49-F238E27FC236}">
                <a16:creationId xmlns:a16="http://schemas.microsoft.com/office/drawing/2014/main" id="{E16F6634-11A3-4585-970D-B1818C585E46}"/>
              </a:ext>
            </a:extLst>
          </p:cNvPr>
          <p:cNvSpPr txBox="1"/>
          <p:nvPr/>
        </p:nvSpPr>
        <p:spPr>
          <a:xfrm>
            <a:off x="2000878" y="4799211"/>
            <a:ext cx="8412480" cy="705321"/>
          </a:xfrm>
          <a:prstGeom prst="rect">
            <a:avLst/>
          </a:prstGeom>
        </p:spPr>
        <p:txBody>
          <a:bodyPr vert="horz" wrap="square" lIns="0" tIns="149860" rIns="0" bIns="0" rtlCol="0">
            <a:spAutoFit/>
          </a:bodyPr>
          <a:lstStyle/>
          <a:p>
            <a:pPr marL="12700" marR="6985">
              <a:spcBef>
                <a:spcPts val="1080"/>
              </a:spcBef>
              <a:tabLst>
                <a:tab pos="354965" algn="l"/>
                <a:tab pos="355600" algn="l"/>
              </a:tabLst>
            </a:pPr>
            <a:r>
              <a:rPr lang="fr-FR" spc="-5" dirty="0">
                <a:solidFill>
                  <a:srgbClr val="006666"/>
                </a:solidFill>
                <a:latin typeface="Arial"/>
                <a:cs typeface="Arial"/>
              </a:rPr>
              <a:t>e) </a:t>
            </a:r>
            <a:r>
              <a:rPr spc="-5" dirty="0">
                <a:solidFill>
                  <a:srgbClr val="006666"/>
                </a:solidFill>
                <a:latin typeface="Arial"/>
                <a:cs typeface="Arial"/>
              </a:rPr>
              <a:t>Si on accepte H0 </a:t>
            </a:r>
            <a:r>
              <a:rPr dirty="0">
                <a:solidFill>
                  <a:srgbClr val="006666"/>
                </a:solidFill>
                <a:latin typeface="Arial"/>
                <a:cs typeface="Arial"/>
              </a:rPr>
              <a:t>: </a:t>
            </a:r>
            <a:r>
              <a:rPr spc="-5" dirty="0">
                <a:solidFill>
                  <a:srgbClr val="006666"/>
                </a:solidFill>
                <a:latin typeface="Arial"/>
                <a:cs typeface="Arial"/>
              </a:rPr>
              <a:t>rôle de </a:t>
            </a:r>
            <a:r>
              <a:rPr spc="-10" dirty="0">
                <a:solidFill>
                  <a:srgbClr val="006666"/>
                </a:solidFill>
                <a:latin typeface="Arial"/>
                <a:cs typeface="Arial"/>
              </a:rPr>
              <a:t>l’anexine </a:t>
            </a:r>
            <a:r>
              <a:rPr spc="-5" dirty="0">
                <a:solidFill>
                  <a:srgbClr val="006666"/>
                </a:solidFill>
                <a:latin typeface="Arial"/>
                <a:cs typeface="Arial"/>
              </a:rPr>
              <a:t>non mis en évidence. </a:t>
            </a:r>
            <a:r>
              <a:rPr spc="-20" dirty="0">
                <a:solidFill>
                  <a:srgbClr val="006666"/>
                </a:solidFill>
                <a:latin typeface="Arial"/>
                <a:cs typeface="Arial"/>
              </a:rPr>
              <a:t>L’étude </a:t>
            </a:r>
            <a:r>
              <a:rPr spc="-5" dirty="0">
                <a:solidFill>
                  <a:srgbClr val="006666"/>
                </a:solidFill>
                <a:latin typeface="Arial"/>
                <a:cs typeface="Arial"/>
              </a:rPr>
              <a:t>s’arrête là, </a:t>
            </a:r>
            <a:r>
              <a:rPr spc="-10" dirty="0">
                <a:solidFill>
                  <a:srgbClr val="006666"/>
                </a:solidFill>
                <a:latin typeface="Arial"/>
                <a:cs typeface="Arial"/>
              </a:rPr>
              <a:t>il  </a:t>
            </a:r>
            <a:r>
              <a:rPr spc="-5" dirty="0">
                <a:solidFill>
                  <a:srgbClr val="006666"/>
                </a:solidFill>
                <a:latin typeface="Arial"/>
                <a:cs typeface="Arial"/>
              </a:rPr>
              <a:t>faut chercher</a:t>
            </a:r>
            <a:r>
              <a:rPr spc="20" dirty="0">
                <a:solidFill>
                  <a:srgbClr val="006666"/>
                </a:solidFill>
                <a:latin typeface="Arial"/>
                <a:cs typeface="Arial"/>
              </a:rPr>
              <a:t> </a:t>
            </a:r>
            <a:r>
              <a:rPr spc="-5" dirty="0" err="1">
                <a:solidFill>
                  <a:srgbClr val="006666"/>
                </a:solidFill>
                <a:latin typeface="Arial"/>
                <a:cs typeface="Arial"/>
              </a:rPr>
              <a:t>ailleurs</a:t>
            </a:r>
            <a:r>
              <a:rPr spc="-5" dirty="0">
                <a:solidFill>
                  <a:srgbClr val="006666"/>
                </a:solidFill>
                <a:latin typeface="Arial"/>
                <a:cs typeface="Arial"/>
              </a:rPr>
              <a:t>.</a:t>
            </a:r>
            <a:endParaRPr dirty="0">
              <a:latin typeface="Arial"/>
              <a:cs typeface="Arial"/>
            </a:endParaRPr>
          </a:p>
        </p:txBody>
      </p:sp>
      <p:sp>
        <p:nvSpPr>
          <p:cNvPr id="16" name="object 8">
            <a:extLst>
              <a:ext uri="{FF2B5EF4-FFF2-40B4-BE49-F238E27FC236}">
                <a16:creationId xmlns:a16="http://schemas.microsoft.com/office/drawing/2014/main" id="{E3EB7323-AAFF-4555-9A65-744F2551F950}"/>
              </a:ext>
            </a:extLst>
          </p:cNvPr>
          <p:cNvSpPr txBox="1"/>
          <p:nvPr/>
        </p:nvSpPr>
        <p:spPr>
          <a:xfrm>
            <a:off x="2067342" y="5504532"/>
            <a:ext cx="8412480" cy="705321"/>
          </a:xfrm>
          <a:prstGeom prst="rect">
            <a:avLst/>
          </a:prstGeom>
        </p:spPr>
        <p:txBody>
          <a:bodyPr vert="horz" wrap="square" lIns="0" tIns="149860" rIns="0" bIns="0" rtlCol="0">
            <a:spAutoFit/>
          </a:bodyPr>
          <a:lstStyle/>
          <a:p>
            <a:pPr marL="12700" marR="5080">
              <a:spcBef>
                <a:spcPts val="1080"/>
              </a:spcBef>
              <a:tabLst>
                <a:tab pos="354965" algn="l"/>
                <a:tab pos="355600" algn="l"/>
              </a:tabLst>
            </a:pPr>
            <a:r>
              <a:rPr lang="fr-FR" spc="-5" dirty="0">
                <a:solidFill>
                  <a:srgbClr val="006666"/>
                </a:solidFill>
                <a:latin typeface="Arial"/>
                <a:cs typeface="Arial"/>
              </a:rPr>
              <a:t>f) </a:t>
            </a:r>
            <a:r>
              <a:rPr spc="-5" dirty="0">
                <a:solidFill>
                  <a:srgbClr val="006666"/>
                </a:solidFill>
                <a:latin typeface="Arial"/>
                <a:cs typeface="Arial"/>
              </a:rPr>
              <a:t>Si on </a:t>
            </a:r>
            <a:r>
              <a:rPr dirty="0">
                <a:solidFill>
                  <a:srgbClr val="006666"/>
                </a:solidFill>
                <a:latin typeface="Arial"/>
                <a:cs typeface="Arial"/>
              </a:rPr>
              <a:t>repousse </a:t>
            </a:r>
            <a:r>
              <a:rPr spc="-5" dirty="0">
                <a:solidFill>
                  <a:srgbClr val="006666"/>
                </a:solidFill>
                <a:latin typeface="Arial"/>
                <a:cs typeface="Arial"/>
              </a:rPr>
              <a:t>H0 </a:t>
            </a:r>
            <a:r>
              <a:rPr dirty="0">
                <a:solidFill>
                  <a:srgbClr val="006666"/>
                </a:solidFill>
                <a:latin typeface="Arial"/>
                <a:cs typeface="Arial"/>
              </a:rPr>
              <a:t>: rôle de </a:t>
            </a:r>
            <a:r>
              <a:rPr spc="-5" dirty="0">
                <a:solidFill>
                  <a:srgbClr val="006666"/>
                </a:solidFill>
                <a:latin typeface="Arial"/>
                <a:cs typeface="Arial"/>
              </a:rPr>
              <a:t>l’anexine </a:t>
            </a:r>
            <a:r>
              <a:rPr dirty="0">
                <a:solidFill>
                  <a:srgbClr val="006666"/>
                </a:solidFill>
                <a:latin typeface="Arial"/>
                <a:cs typeface="Arial"/>
              </a:rPr>
              <a:t>mis </a:t>
            </a:r>
            <a:r>
              <a:rPr spc="-5" dirty="0">
                <a:solidFill>
                  <a:srgbClr val="006666"/>
                </a:solidFill>
                <a:latin typeface="Arial"/>
                <a:cs typeface="Arial"/>
              </a:rPr>
              <a:t>en </a:t>
            </a:r>
            <a:r>
              <a:rPr dirty="0">
                <a:solidFill>
                  <a:srgbClr val="006666"/>
                </a:solidFill>
                <a:latin typeface="Arial"/>
                <a:cs typeface="Arial"/>
              </a:rPr>
              <a:t>évidence. On </a:t>
            </a:r>
            <a:r>
              <a:rPr spc="-5" dirty="0">
                <a:solidFill>
                  <a:srgbClr val="006666"/>
                </a:solidFill>
                <a:latin typeface="Arial"/>
                <a:cs typeface="Arial"/>
              </a:rPr>
              <a:t>peut passer à  </a:t>
            </a:r>
            <a:r>
              <a:rPr spc="-10" dirty="0">
                <a:solidFill>
                  <a:srgbClr val="006666"/>
                </a:solidFill>
                <a:latin typeface="Arial"/>
                <a:cs typeface="Arial"/>
              </a:rPr>
              <a:t>l’étude</a:t>
            </a:r>
            <a:r>
              <a:rPr dirty="0">
                <a:solidFill>
                  <a:srgbClr val="006666"/>
                </a:solidFill>
                <a:latin typeface="Arial"/>
                <a:cs typeface="Arial"/>
              </a:rPr>
              <a:t> </a:t>
            </a:r>
            <a:r>
              <a:rPr spc="-5" dirty="0">
                <a:solidFill>
                  <a:srgbClr val="006666"/>
                </a:solidFill>
                <a:latin typeface="Arial"/>
                <a:cs typeface="Arial"/>
              </a:rPr>
              <a:t>2.</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4" grpId="0"/>
      <p:bldP spid="15" grpId="0"/>
      <p:bldP spid="1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5</a:t>
            </a:r>
            <a:endParaRPr sz="2000" dirty="0">
              <a:latin typeface="Arial"/>
              <a:cs typeface="Arial"/>
            </a:endParaRPr>
          </a:p>
        </p:txBody>
      </p:sp>
      <p:sp>
        <p:nvSpPr>
          <p:cNvPr id="5" name="object 5"/>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2276660" y="283629"/>
            <a:ext cx="10515600" cy="437170"/>
          </a:xfrm>
          <a:prstGeom prst="rect">
            <a:avLst/>
          </a:prstGeom>
        </p:spPr>
        <p:txBody>
          <a:bodyPr vert="horz" wrap="square" lIns="0" tIns="158622" rIns="0" bIns="0" rtlCol="0" anchor="ctr">
            <a:spAutoFit/>
          </a:bodyPr>
          <a:lstStyle/>
          <a:p>
            <a:pPr marL="425450">
              <a:lnSpc>
                <a:spcPct val="100000"/>
              </a:lnSpc>
              <a:spcBef>
                <a:spcPts val="100"/>
              </a:spcBef>
              <a:tabLst>
                <a:tab pos="1266190" algn="l"/>
                <a:tab pos="7663815" algn="l"/>
              </a:tabLst>
            </a:pPr>
            <a:r>
              <a:rPr sz="1800" dirty="0"/>
              <a:t> 	</a:t>
            </a:r>
            <a:r>
              <a:rPr sz="1800" spc="-5" dirty="0"/>
              <a:t>Exercice</a:t>
            </a:r>
            <a:r>
              <a:rPr sz="1800" spc="-60" dirty="0"/>
              <a:t> </a:t>
            </a:r>
            <a:r>
              <a:rPr sz="1800" spc="-5" dirty="0"/>
              <a:t>réflexion	</a:t>
            </a:r>
            <a:endParaRPr sz="1800" dirty="0"/>
          </a:p>
        </p:txBody>
      </p:sp>
      <p:sp>
        <p:nvSpPr>
          <p:cNvPr id="7" name="object 7"/>
          <p:cNvSpPr txBox="1"/>
          <p:nvPr/>
        </p:nvSpPr>
        <p:spPr>
          <a:xfrm>
            <a:off x="2207767" y="1995550"/>
            <a:ext cx="8410575" cy="428322"/>
          </a:xfrm>
          <a:prstGeom prst="rect">
            <a:avLst/>
          </a:prstGeom>
        </p:spPr>
        <p:txBody>
          <a:bodyPr vert="horz" wrap="square" lIns="0" tIns="149860" rIns="0" bIns="0" rtlCol="0">
            <a:spAutoFit/>
          </a:bodyPr>
          <a:lstStyle/>
          <a:p>
            <a:pPr marL="520065">
              <a:spcBef>
                <a:spcPts val="1180"/>
              </a:spcBef>
            </a:pPr>
            <a:r>
              <a:rPr spc="-5" dirty="0">
                <a:solidFill>
                  <a:srgbClr val="006666"/>
                </a:solidFill>
                <a:latin typeface="Arial"/>
                <a:cs typeface="Arial"/>
              </a:rPr>
              <a:t>Si </a:t>
            </a:r>
            <a:r>
              <a:rPr spc="-10" dirty="0">
                <a:solidFill>
                  <a:srgbClr val="006666"/>
                </a:solidFill>
                <a:latin typeface="Arial"/>
                <a:cs typeface="Arial"/>
              </a:rPr>
              <a:t>oui, </a:t>
            </a:r>
            <a:r>
              <a:rPr dirty="0">
                <a:solidFill>
                  <a:srgbClr val="006666"/>
                </a:solidFill>
                <a:latin typeface="Arial"/>
                <a:cs typeface="Arial"/>
              </a:rPr>
              <a:t>y </a:t>
            </a:r>
            <a:r>
              <a:rPr spc="-5" dirty="0">
                <a:solidFill>
                  <a:srgbClr val="006666"/>
                </a:solidFill>
                <a:latin typeface="Arial"/>
                <a:cs typeface="Arial"/>
              </a:rPr>
              <a:t>a-t-il un lien entre taux </a:t>
            </a:r>
            <a:r>
              <a:rPr spc="-10" dirty="0">
                <a:solidFill>
                  <a:srgbClr val="006666"/>
                </a:solidFill>
                <a:latin typeface="Arial"/>
                <a:cs typeface="Arial"/>
              </a:rPr>
              <a:t>d’anexine </a:t>
            </a:r>
            <a:r>
              <a:rPr spc="-5" dirty="0">
                <a:solidFill>
                  <a:srgbClr val="006666"/>
                </a:solidFill>
                <a:latin typeface="Arial"/>
                <a:cs typeface="Arial"/>
              </a:rPr>
              <a:t>et âge des</a:t>
            </a:r>
            <a:r>
              <a:rPr spc="95" dirty="0">
                <a:solidFill>
                  <a:srgbClr val="006666"/>
                </a:solidFill>
                <a:latin typeface="Arial"/>
                <a:cs typeface="Arial"/>
              </a:rPr>
              <a:t> </a:t>
            </a:r>
            <a:r>
              <a:rPr spc="-5" dirty="0" err="1">
                <a:solidFill>
                  <a:srgbClr val="006666"/>
                </a:solidFill>
                <a:latin typeface="Arial"/>
                <a:cs typeface="Arial"/>
              </a:rPr>
              <a:t>plongeurs</a:t>
            </a:r>
            <a:r>
              <a:rPr spc="-5" dirty="0">
                <a:solidFill>
                  <a:srgbClr val="006666"/>
                </a:solidFill>
                <a:latin typeface="Arial"/>
                <a:cs typeface="Arial"/>
              </a:rPr>
              <a:t>?</a:t>
            </a:r>
            <a:endParaRPr dirty="0">
              <a:latin typeface="Arial"/>
              <a:cs typeface="Arial"/>
            </a:endParaRPr>
          </a:p>
        </p:txBody>
      </p:sp>
      <p:graphicFrame>
        <p:nvGraphicFramePr>
          <p:cNvPr id="8" name="object 8"/>
          <p:cNvGraphicFramePr>
            <a:graphicFrameLocks noGrp="1"/>
          </p:cNvGraphicFramePr>
          <p:nvPr>
            <p:extLst>
              <p:ext uri="{D42A27DB-BD31-4B8C-83A1-F6EECF244321}">
                <p14:modId xmlns:p14="http://schemas.microsoft.com/office/powerpoint/2010/main" val="573544465"/>
              </p:ext>
            </p:extLst>
          </p:nvPr>
        </p:nvGraphicFramePr>
        <p:xfrm>
          <a:off x="1908238" y="979720"/>
          <a:ext cx="8239752" cy="827023"/>
        </p:xfrm>
        <a:graphic>
          <a:graphicData uri="http://schemas.openxmlformats.org/drawingml/2006/table">
            <a:tbl>
              <a:tblPr firstRow="1" bandRow="1">
                <a:tableStyleId>{2D5ABB26-0587-4C30-8999-92F81FD0307C}</a:tableStyleId>
              </a:tblPr>
              <a:tblGrid>
                <a:gridCol w="719455">
                  <a:extLst>
                    <a:ext uri="{9D8B030D-6E8A-4147-A177-3AD203B41FA5}">
                      <a16:colId xmlns:a16="http://schemas.microsoft.com/office/drawing/2014/main" val="20000"/>
                    </a:ext>
                  </a:extLst>
                </a:gridCol>
                <a:gridCol w="505459">
                  <a:extLst>
                    <a:ext uri="{9D8B030D-6E8A-4147-A177-3AD203B41FA5}">
                      <a16:colId xmlns:a16="http://schemas.microsoft.com/office/drawing/2014/main" val="20001"/>
                    </a:ext>
                  </a:extLst>
                </a:gridCol>
                <a:gridCol w="504189">
                  <a:extLst>
                    <a:ext uri="{9D8B030D-6E8A-4147-A177-3AD203B41FA5}">
                      <a16:colId xmlns:a16="http://schemas.microsoft.com/office/drawing/2014/main" val="20002"/>
                    </a:ext>
                  </a:extLst>
                </a:gridCol>
                <a:gridCol w="505460">
                  <a:extLst>
                    <a:ext uri="{9D8B030D-6E8A-4147-A177-3AD203B41FA5}">
                      <a16:colId xmlns:a16="http://schemas.microsoft.com/office/drawing/2014/main" val="20003"/>
                    </a:ext>
                  </a:extLst>
                </a:gridCol>
                <a:gridCol w="503555">
                  <a:extLst>
                    <a:ext uri="{9D8B030D-6E8A-4147-A177-3AD203B41FA5}">
                      <a16:colId xmlns:a16="http://schemas.microsoft.com/office/drawing/2014/main" val="20004"/>
                    </a:ext>
                  </a:extLst>
                </a:gridCol>
                <a:gridCol w="505459">
                  <a:extLst>
                    <a:ext uri="{9D8B030D-6E8A-4147-A177-3AD203B41FA5}">
                      <a16:colId xmlns:a16="http://schemas.microsoft.com/office/drawing/2014/main" val="20005"/>
                    </a:ext>
                  </a:extLst>
                </a:gridCol>
                <a:gridCol w="504189">
                  <a:extLst>
                    <a:ext uri="{9D8B030D-6E8A-4147-A177-3AD203B41FA5}">
                      <a16:colId xmlns:a16="http://schemas.microsoft.com/office/drawing/2014/main" val="20006"/>
                    </a:ext>
                  </a:extLst>
                </a:gridCol>
                <a:gridCol w="505460">
                  <a:extLst>
                    <a:ext uri="{9D8B030D-6E8A-4147-A177-3AD203B41FA5}">
                      <a16:colId xmlns:a16="http://schemas.microsoft.com/office/drawing/2014/main" val="20007"/>
                    </a:ext>
                  </a:extLst>
                </a:gridCol>
                <a:gridCol w="503554">
                  <a:extLst>
                    <a:ext uri="{9D8B030D-6E8A-4147-A177-3AD203B41FA5}">
                      <a16:colId xmlns:a16="http://schemas.microsoft.com/office/drawing/2014/main" val="20008"/>
                    </a:ext>
                  </a:extLst>
                </a:gridCol>
                <a:gridCol w="505460">
                  <a:extLst>
                    <a:ext uri="{9D8B030D-6E8A-4147-A177-3AD203B41FA5}">
                      <a16:colId xmlns:a16="http://schemas.microsoft.com/office/drawing/2014/main" val="20009"/>
                    </a:ext>
                  </a:extLst>
                </a:gridCol>
                <a:gridCol w="504189">
                  <a:extLst>
                    <a:ext uri="{9D8B030D-6E8A-4147-A177-3AD203B41FA5}">
                      <a16:colId xmlns:a16="http://schemas.microsoft.com/office/drawing/2014/main" val="20010"/>
                    </a:ext>
                  </a:extLst>
                </a:gridCol>
                <a:gridCol w="505460">
                  <a:extLst>
                    <a:ext uri="{9D8B030D-6E8A-4147-A177-3AD203B41FA5}">
                      <a16:colId xmlns:a16="http://schemas.microsoft.com/office/drawing/2014/main" val="20011"/>
                    </a:ext>
                  </a:extLst>
                </a:gridCol>
                <a:gridCol w="503555">
                  <a:extLst>
                    <a:ext uri="{9D8B030D-6E8A-4147-A177-3AD203B41FA5}">
                      <a16:colId xmlns:a16="http://schemas.microsoft.com/office/drawing/2014/main" val="20012"/>
                    </a:ext>
                  </a:extLst>
                </a:gridCol>
                <a:gridCol w="505459">
                  <a:extLst>
                    <a:ext uri="{9D8B030D-6E8A-4147-A177-3AD203B41FA5}">
                      <a16:colId xmlns:a16="http://schemas.microsoft.com/office/drawing/2014/main" val="20013"/>
                    </a:ext>
                  </a:extLst>
                </a:gridCol>
                <a:gridCol w="443865">
                  <a:extLst>
                    <a:ext uri="{9D8B030D-6E8A-4147-A177-3AD203B41FA5}">
                      <a16:colId xmlns:a16="http://schemas.microsoft.com/office/drawing/2014/main" val="20014"/>
                    </a:ext>
                  </a:extLst>
                </a:gridCol>
                <a:gridCol w="514984">
                  <a:extLst>
                    <a:ext uri="{9D8B030D-6E8A-4147-A177-3AD203B41FA5}">
                      <a16:colId xmlns:a16="http://schemas.microsoft.com/office/drawing/2014/main" val="20015"/>
                    </a:ext>
                  </a:extLst>
                </a:gridCol>
              </a:tblGrid>
              <a:tr h="431673">
                <a:tc>
                  <a:txBody>
                    <a:bodyPr/>
                    <a:lstStyle/>
                    <a:p>
                      <a:pPr marL="91440">
                        <a:lnSpc>
                          <a:spcPct val="100000"/>
                        </a:lnSpc>
                        <a:spcBef>
                          <a:spcPts val="320"/>
                        </a:spcBef>
                      </a:pPr>
                      <a:r>
                        <a:rPr sz="1600" b="1" spc="-20" dirty="0">
                          <a:latin typeface="Arial"/>
                          <a:cs typeface="Arial"/>
                        </a:rPr>
                        <a:t>Age</a:t>
                      </a:r>
                      <a:endParaRPr sz="1600">
                        <a:latin typeface="Arial"/>
                        <a:cs typeface="Arial"/>
                      </a:endParaRPr>
                    </a:p>
                  </a:txBody>
                  <a:tcPr marL="0" marR="0" marT="4064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91440">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20"/>
                        </a:spcBef>
                      </a:pPr>
                      <a:r>
                        <a:rPr sz="1600" b="1" spc="-5" dirty="0">
                          <a:latin typeface="Arial"/>
                          <a:cs typeface="Arial"/>
                        </a:rPr>
                        <a:t>22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1440">
                        <a:lnSpc>
                          <a:spcPct val="100000"/>
                        </a:lnSpc>
                        <a:spcBef>
                          <a:spcPts val="320"/>
                        </a:spcBef>
                      </a:pPr>
                      <a:r>
                        <a:rPr sz="1600" b="1" spc="-5" dirty="0">
                          <a:latin typeface="Arial"/>
                          <a:cs typeface="Arial"/>
                        </a:rPr>
                        <a:t>25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R="86995" algn="ctr">
                        <a:lnSpc>
                          <a:spcPct val="100000"/>
                        </a:lnSpc>
                        <a:spcBef>
                          <a:spcPts val="320"/>
                        </a:spcBef>
                      </a:pPr>
                      <a:r>
                        <a:rPr sz="1600" b="1" spc="-5" dirty="0">
                          <a:latin typeface="Arial"/>
                          <a:cs typeface="Arial"/>
                        </a:rPr>
                        <a:t>26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29</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38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45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53</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075">
                        <a:lnSpc>
                          <a:spcPct val="100000"/>
                        </a:lnSpc>
                        <a:spcBef>
                          <a:spcPts val="320"/>
                        </a:spcBef>
                      </a:pPr>
                      <a:r>
                        <a:rPr sz="1600" b="1" spc="-5" dirty="0">
                          <a:latin typeface="Arial"/>
                          <a:cs typeface="Arial"/>
                        </a:rPr>
                        <a:t>56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710">
                        <a:lnSpc>
                          <a:spcPct val="100000"/>
                        </a:lnSpc>
                        <a:spcBef>
                          <a:spcPts val="320"/>
                        </a:spcBef>
                      </a:pPr>
                      <a:r>
                        <a:rPr sz="1600" b="1" spc="-5" dirty="0">
                          <a:latin typeface="Arial"/>
                          <a:cs typeface="Arial"/>
                        </a:rPr>
                        <a:t>62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marL="92710">
                        <a:lnSpc>
                          <a:spcPct val="100000"/>
                        </a:lnSpc>
                        <a:spcBef>
                          <a:spcPts val="320"/>
                        </a:spcBef>
                      </a:pPr>
                      <a:r>
                        <a:rPr sz="1600" b="1" spc="-5" dirty="0">
                          <a:latin typeface="Arial"/>
                          <a:cs typeface="Arial"/>
                        </a:rPr>
                        <a:t>63</a:t>
                      </a:r>
                      <a:endParaRPr sz="1600">
                        <a:latin typeface="Arial"/>
                        <a:cs typeface="Arial"/>
                      </a:endParaRPr>
                    </a:p>
                  </a:txBody>
                  <a:tcPr marL="0" marR="0" marT="4064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95350">
                <a:tc>
                  <a:txBody>
                    <a:bodyPr/>
                    <a:lstStyle/>
                    <a:p>
                      <a:pPr marL="91440">
                        <a:lnSpc>
                          <a:spcPct val="100000"/>
                        </a:lnSpc>
                        <a:spcBef>
                          <a:spcPts val="320"/>
                        </a:spcBef>
                      </a:pPr>
                      <a:r>
                        <a:rPr sz="1600" b="1" spc="-35" dirty="0">
                          <a:latin typeface="Arial"/>
                          <a:cs typeface="Arial"/>
                        </a:rPr>
                        <a:t>Taux</a:t>
                      </a:r>
                      <a:endParaRPr sz="1600">
                        <a:latin typeface="Arial"/>
                        <a:cs typeface="Arial"/>
                      </a:endParaRPr>
                    </a:p>
                  </a:txBody>
                  <a:tcPr marL="0" marR="0" marT="40640"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91440">
                        <a:lnSpc>
                          <a:spcPct val="100000"/>
                        </a:lnSpc>
                        <a:spcBef>
                          <a:spcPts val="320"/>
                        </a:spcBef>
                      </a:pPr>
                      <a:r>
                        <a:rPr sz="1600" b="1" dirty="0">
                          <a:latin typeface="Arial"/>
                          <a:cs typeface="Arial"/>
                        </a:rPr>
                        <a:t>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20"/>
                        </a:spcBef>
                      </a:pPr>
                      <a:r>
                        <a:rPr sz="1600" b="1" spc="-5" dirty="0">
                          <a:latin typeface="Arial"/>
                          <a:cs typeface="Arial"/>
                        </a:rPr>
                        <a:t>5,1</a:t>
                      </a:r>
                      <a:endParaRPr sz="1600" dirty="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1440">
                        <a:lnSpc>
                          <a:spcPct val="100000"/>
                        </a:lnSpc>
                        <a:spcBef>
                          <a:spcPts val="320"/>
                        </a:spcBef>
                      </a:pPr>
                      <a:r>
                        <a:rPr sz="1600" b="1" dirty="0">
                          <a:latin typeface="Arial"/>
                          <a:cs typeface="Arial"/>
                        </a:rPr>
                        <a:t>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R="29845" algn="ctr">
                        <a:lnSpc>
                          <a:spcPct val="100000"/>
                        </a:lnSpc>
                        <a:spcBef>
                          <a:spcPts val="320"/>
                        </a:spcBef>
                      </a:pPr>
                      <a:r>
                        <a:rPr sz="1600" b="1" spc="-5" dirty="0">
                          <a:latin typeface="Arial"/>
                          <a:cs typeface="Arial"/>
                        </a:rPr>
                        <a:t>7,2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10</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18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9,2</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21</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26</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075">
                        <a:lnSpc>
                          <a:spcPct val="100000"/>
                        </a:lnSpc>
                        <a:spcBef>
                          <a:spcPts val="320"/>
                        </a:spcBef>
                      </a:pPr>
                      <a:r>
                        <a:rPr sz="1600" b="1" spc="-5" dirty="0">
                          <a:latin typeface="Arial"/>
                          <a:cs typeface="Arial"/>
                        </a:rPr>
                        <a:t>35</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710">
                        <a:lnSpc>
                          <a:spcPct val="100000"/>
                        </a:lnSpc>
                        <a:spcBef>
                          <a:spcPts val="320"/>
                        </a:spcBef>
                      </a:pPr>
                      <a:r>
                        <a:rPr sz="1600" b="1" spc="-5" dirty="0">
                          <a:latin typeface="Arial"/>
                          <a:cs typeface="Arial"/>
                        </a:rPr>
                        <a:t>28</a:t>
                      </a:r>
                      <a:endParaRPr sz="1600">
                        <a:latin typeface="Arial"/>
                        <a:cs typeface="Arial"/>
                      </a:endParaRPr>
                    </a:p>
                  </a:txBody>
                  <a:tcPr marL="0" marR="0" marT="40640"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92710">
                        <a:lnSpc>
                          <a:spcPct val="100000"/>
                        </a:lnSpc>
                        <a:spcBef>
                          <a:spcPts val="320"/>
                        </a:spcBef>
                      </a:pPr>
                      <a:r>
                        <a:rPr sz="1600" b="1" spc="-5" dirty="0">
                          <a:latin typeface="Arial"/>
                          <a:cs typeface="Arial"/>
                        </a:rPr>
                        <a:t>20</a:t>
                      </a:r>
                      <a:endParaRPr sz="1600" dirty="0">
                        <a:latin typeface="Arial"/>
                        <a:cs typeface="Arial"/>
                      </a:endParaRPr>
                    </a:p>
                  </a:txBody>
                  <a:tcPr marL="0" marR="0" marT="40640"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1"/>
                  </a:ext>
                </a:extLst>
              </a:tr>
            </a:tbl>
          </a:graphicData>
        </a:graphic>
      </p:graphicFrame>
      <p:sp>
        <p:nvSpPr>
          <p:cNvPr id="11" name="object 7">
            <a:extLst>
              <a:ext uri="{FF2B5EF4-FFF2-40B4-BE49-F238E27FC236}">
                <a16:creationId xmlns:a16="http://schemas.microsoft.com/office/drawing/2014/main" id="{3306152E-C888-4E28-9B50-8AC22487FB23}"/>
              </a:ext>
            </a:extLst>
          </p:cNvPr>
          <p:cNvSpPr txBox="1"/>
          <p:nvPr/>
        </p:nvSpPr>
        <p:spPr>
          <a:xfrm>
            <a:off x="1908239" y="2754115"/>
            <a:ext cx="8410575" cy="428322"/>
          </a:xfrm>
          <a:prstGeom prst="rect">
            <a:avLst/>
          </a:prstGeom>
        </p:spPr>
        <p:txBody>
          <a:bodyPr vert="horz" wrap="square" lIns="0" tIns="149860" rIns="0" bIns="0" rtlCol="0">
            <a:spAutoFit/>
          </a:bodyPr>
          <a:lstStyle/>
          <a:p>
            <a:pPr marL="279400" indent="-266700">
              <a:spcBef>
                <a:spcPts val="1085"/>
              </a:spcBef>
              <a:buAutoNum type="alphaLcParenR"/>
              <a:tabLst>
                <a:tab pos="279400" algn="l"/>
              </a:tabLst>
            </a:pPr>
            <a:r>
              <a:rPr spc="-5" dirty="0" err="1">
                <a:solidFill>
                  <a:srgbClr val="006666"/>
                </a:solidFill>
                <a:latin typeface="Arial"/>
                <a:cs typeface="Arial"/>
              </a:rPr>
              <a:t>Données</a:t>
            </a:r>
            <a:r>
              <a:rPr spc="-5" dirty="0">
                <a:solidFill>
                  <a:srgbClr val="006666"/>
                </a:solidFill>
                <a:latin typeface="Arial"/>
                <a:cs typeface="Arial"/>
              </a:rPr>
              <a:t> quantitatives (âge et taux</a:t>
            </a:r>
            <a:r>
              <a:rPr spc="60" dirty="0">
                <a:solidFill>
                  <a:srgbClr val="006666"/>
                </a:solidFill>
                <a:latin typeface="Arial"/>
                <a:cs typeface="Arial"/>
              </a:rPr>
              <a:t> </a:t>
            </a:r>
            <a:r>
              <a:rPr spc="-10" dirty="0" err="1">
                <a:solidFill>
                  <a:srgbClr val="006666"/>
                </a:solidFill>
                <a:latin typeface="Arial"/>
                <a:cs typeface="Arial"/>
              </a:rPr>
              <a:t>anexine</a:t>
            </a:r>
            <a:r>
              <a:rPr spc="-10" dirty="0">
                <a:solidFill>
                  <a:srgbClr val="006666"/>
                </a:solidFill>
                <a:latin typeface="Arial"/>
                <a:cs typeface="Arial"/>
              </a:rPr>
              <a:t>)</a:t>
            </a:r>
            <a:endParaRPr dirty="0">
              <a:latin typeface="Arial"/>
              <a:cs typeface="Arial"/>
            </a:endParaRPr>
          </a:p>
        </p:txBody>
      </p:sp>
      <p:sp>
        <p:nvSpPr>
          <p:cNvPr id="13" name="object 7">
            <a:extLst>
              <a:ext uri="{FF2B5EF4-FFF2-40B4-BE49-F238E27FC236}">
                <a16:creationId xmlns:a16="http://schemas.microsoft.com/office/drawing/2014/main" id="{15E61704-397A-461D-96E6-008B652D53B0}"/>
              </a:ext>
            </a:extLst>
          </p:cNvPr>
          <p:cNvSpPr txBox="1"/>
          <p:nvPr/>
        </p:nvSpPr>
        <p:spPr>
          <a:xfrm>
            <a:off x="1908238" y="3290182"/>
            <a:ext cx="8410575" cy="428322"/>
          </a:xfrm>
          <a:prstGeom prst="rect">
            <a:avLst/>
          </a:prstGeom>
        </p:spPr>
        <p:txBody>
          <a:bodyPr vert="horz" wrap="square" lIns="0" tIns="149860" rIns="0" bIns="0" rtlCol="0">
            <a:spAutoFit/>
          </a:bodyPr>
          <a:lstStyle/>
          <a:p>
            <a:pPr marL="12700">
              <a:spcBef>
                <a:spcPts val="1080"/>
              </a:spcBef>
              <a:tabLst>
                <a:tab pos="279400" algn="l"/>
              </a:tabLst>
            </a:pPr>
            <a:r>
              <a:rPr lang="fr-FR" spc="-5" dirty="0">
                <a:solidFill>
                  <a:srgbClr val="006666"/>
                </a:solidFill>
                <a:latin typeface="Arial"/>
                <a:cs typeface="Arial"/>
              </a:rPr>
              <a:t>b) </a:t>
            </a:r>
            <a:r>
              <a:rPr spc="-5" dirty="0">
                <a:solidFill>
                  <a:srgbClr val="006666"/>
                </a:solidFill>
                <a:latin typeface="Arial"/>
                <a:cs typeface="Arial"/>
              </a:rPr>
              <a:t>H0 </a:t>
            </a:r>
            <a:r>
              <a:rPr dirty="0">
                <a:solidFill>
                  <a:srgbClr val="006666"/>
                </a:solidFill>
                <a:latin typeface="Arial"/>
                <a:cs typeface="Arial"/>
              </a:rPr>
              <a:t>: </a:t>
            </a:r>
            <a:r>
              <a:rPr spc="-5" dirty="0">
                <a:solidFill>
                  <a:srgbClr val="006666"/>
                </a:solidFill>
                <a:latin typeface="Arial"/>
                <a:cs typeface="Arial"/>
              </a:rPr>
              <a:t>pas de lien entre les taux </a:t>
            </a:r>
            <a:r>
              <a:rPr spc="-10" dirty="0">
                <a:solidFill>
                  <a:srgbClr val="006666"/>
                </a:solidFill>
                <a:latin typeface="Arial"/>
                <a:cs typeface="Arial"/>
              </a:rPr>
              <a:t>d’anexine </a:t>
            </a:r>
            <a:r>
              <a:rPr spc="-5" dirty="0">
                <a:solidFill>
                  <a:srgbClr val="006666"/>
                </a:solidFill>
                <a:latin typeface="Arial"/>
                <a:cs typeface="Arial"/>
              </a:rPr>
              <a:t>et </a:t>
            </a:r>
            <a:r>
              <a:rPr spc="-10" dirty="0">
                <a:solidFill>
                  <a:srgbClr val="006666"/>
                </a:solidFill>
                <a:latin typeface="Arial"/>
                <a:cs typeface="Arial"/>
              </a:rPr>
              <a:t>l’age </a:t>
            </a:r>
            <a:r>
              <a:rPr spc="-5" dirty="0">
                <a:solidFill>
                  <a:srgbClr val="006666"/>
                </a:solidFill>
                <a:latin typeface="Arial"/>
                <a:cs typeface="Arial"/>
              </a:rPr>
              <a:t>des</a:t>
            </a:r>
            <a:r>
              <a:rPr spc="145" dirty="0">
                <a:solidFill>
                  <a:srgbClr val="006666"/>
                </a:solidFill>
                <a:latin typeface="Arial"/>
                <a:cs typeface="Arial"/>
              </a:rPr>
              <a:t> </a:t>
            </a:r>
            <a:r>
              <a:rPr spc="-5" dirty="0" err="1">
                <a:solidFill>
                  <a:srgbClr val="006666"/>
                </a:solidFill>
                <a:latin typeface="Arial"/>
                <a:cs typeface="Arial"/>
              </a:rPr>
              <a:t>plongeurs</a:t>
            </a:r>
            <a:r>
              <a:rPr spc="-5" dirty="0">
                <a:solidFill>
                  <a:srgbClr val="006666"/>
                </a:solidFill>
                <a:latin typeface="Arial"/>
                <a:cs typeface="Arial"/>
              </a:rPr>
              <a:t>.</a:t>
            </a:r>
            <a:endParaRPr dirty="0">
              <a:latin typeface="Arial"/>
              <a:cs typeface="Arial"/>
            </a:endParaRPr>
          </a:p>
        </p:txBody>
      </p:sp>
      <p:sp>
        <p:nvSpPr>
          <p:cNvPr id="14" name="object 7">
            <a:extLst>
              <a:ext uri="{FF2B5EF4-FFF2-40B4-BE49-F238E27FC236}">
                <a16:creationId xmlns:a16="http://schemas.microsoft.com/office/drawing/2014/main" id="{8C78E8A0-472B-44DE-9554-7438AD4B3F5A}"/>
              </a:ext>
            </a:extLst>
          </p:cNvPr>
          <p:cNvSpPr txBox="1"/>
          <p:nvPr/>
        </p:nvSpPr>
        <p:spPr>
          <a:xfrm>
            <a:off x="1875581" y="3781119"/>
            <a:ext cx="8410575" cy="428322"/>
          </a:xfrm>
          <a:prstGeom prst="rect">
            <a:avLst/>
          </a:prstGeom>
        </p:spPr>
        <p:txBody>
          <a:bodyPr vert="horz" wrap="square" lIns="0" tIns="149860" rIns="0" bIns="0" rtlCol="0">
            <a:spAutoFit/>
          </a:bodyPr>
          <a:lstStyle/>
          <a:p>
            <a:pPr marL="12700">
              <a:spcBef>
                <a:spcPts val="1080"/>
              </a:spcBef>
              <a:tabLst>
                <a:tab pos="279400" algn="l"/>
              </a:tabLst>
            </a:pPr>
            <a:r>
              <a:rPr lang="fr-FR" spc="-5" dirty="0">
                <a:solidFill>
                  <a:srgbClr val="006666"/>
                </a:solidFill>
                <a:latin typeface="Arial"/>
                <a:cs typeface="Arial"/>
              </a:rPr>
              <a:t>c) </a:t>
            </a:r>
            <a:r>
              <a:rPr spc="-5" dirty="0" err="1">
                <a:solidFill>
                  <a:srgbClr val="006666"/>
                </a:solidFill>
                <a:latin typeface="Arial"/>
                <a:cs typeface="Arial"/>
              </a:rPr>
              <a:t>Calcul</a:t>
            </a:r>
            <a:r>
              <a:rPr spc="-5" dirty="0">
                <a:solidFill>
                  <a:srgbClr val="006666"/>
                </a:solidFill>
                <a:latin typeface="Arial"/>
                <a:cs typeface="Arial"/>
              </a:rPr>
              <a:t> du </a:t>
            </a:r>
            <a:r>
              <a:rPr spc="-10" dirty="0">
                <a:solidFill>
                  <a:srgbClr val="006666"/>
                </a:solidFill>
                <a:latin typeface="Arial"/>
                <a:cs typeface="Arial"/>
              </a:rPr>
              <a:t>coefficient </a:t>
            </a:r>
            <a:r>
              <a:rPr spc="-5" dirty="0">
                <a:solidFill>
                  <a:srgbClr val="006666"/>
                </a:solidFill>
                <a:latin typeface="Arial"/>
                <a:cs typeface="Arial"/>
              </a:rPr>
              <a:t>de</a:t>
            </a:r>
            <a:r>
              <a:rPr spc="50" dirty="0">
                <a:solidFill>
                  <a:srgbClr val="006666"/>
                </a:solidFill>
                <a:latin typeface="Arial"/>
                <a:cs typeface="Arial"/>
              </a:rPr>
              <a:t> </a:t>
            </a:r>
            <a:r>
              <a:rPr spc="-5" dirty="0" err="1">
                <a:solidFill>
                  <a:srgbClr val="006666"/>
                </a:solidFill>
                <a:latin typeface="Arial"/>
                <a:cs typeface="Arial"/>
              </a:rPr>
              <a:t>corrélation</a:t>
            </a:r>
            <a:endParaRPr dirty="0">
              <a:latin typeface="Arial"/>
              <a:cs typeface="Arial"/>
            </a:endParaRPr>
          </a:p>
        </p:txBody>
      </p:sp>
      <p:sp>
        <p:nvSpPr>
          <p:cNvPr id="15" name="object 7">
            <a:extLst>
              <a:ext uri="{FF2B5EF4-FFF2-40B4-BE49-F238E27FC236}">
                <a16:creationId xmlns:a16="http://schemas.microsoft.com/office/drawing/2014/main" id="{15A6AFF2-D9B8-4E8B-BEF2-E7B7C2A470BA}"/>
              </a:ext>
            </a:extLst>
          </p:cNvPr>
          <p:cNvSpPr txBox="1"/>
          <p:nvPr/>
        </p:nvSpPr>
        <p:spPr>
          <a:xfrm>
            <a:off x="1875581" y="4323002"/>
            <a:ext cx="8410575" cy="428322"/>
          </a:xfrm>
          <a:prstGeom prst="rect">
            <a:avLst/>
          </a:prstGeom>
        </p:spPr>
        <p:txBody>
          <a:bodyPr vert="horz" wrap="square" lIns="0" tIns="149860" rIns="0" bIns="0" rtlCol="0">
            <a:spAutoFit/>
          </a:bodyPr>
          <a:lstStyle/>
          <a:p>
            <a:pPr marL="12700">
              <a:spcBef>
                <a:spcPts val="1080"/>
              </a:spcBef>
              <a:tabLst>
                <a:tab pos="279400" algn="l"/>
              </a:tabLst>
            </a:pPr>
            <a:r>
              <a:rPr lang="fr-FR" spc="-5" dirty="0">
                <a:solidFill>
                  <a:srgbClr val="006666"/>
                </a:solidFill>
                <a:latin typeface="Arial"/>
                <a:cs typeface="Arial"/>
              </a:rPr>
              <a:t>d) Si on accepte H0 </a:t>
            </a:r>
            <a:r>
              <a:rPr lang="fr-FR" dirty="0">
                <a:solidFill>
                  <a:srgbClr val="006666"/>
                </a:solidFill>
                <a:latin typeface="Arial"/>
                <a:cs typeface="Arial"/>
              </a:rPr>
              <a:t>: </a:t>
            </a:r>
            <a:r>
              <a:rPr lang="fr-FR" spc="-5" dirty="0">
                <a:solidFill>
                  <a:srgbClr val="006666"/>
                </a:solidFill>
                <a:latin typeface="Arial"/>
                <a:cs typeface="Arial"/>
              </a:rPr>
              <a:t>autre question concernant </a:t>
            </a:r>
            <a:r>
              <a:rPr lang="fr-FR" spc="-10" dirty="0">
                <a:solidFill>
                  <a:srgbClr val="006666"/>
                </a:solidFill>
                <a:latin typeface="Arial"/>
                <a:cs typeface="Arial"/>
              </a:rPr>
              <a:t>l’</a:t>
            </a:r>
            <a:r>
              <a:rPr lang="fr-FR" spc="-10" dirty="0" err="1">
                <a:solidFill>
                  <a:srgbClr val="006666"/>
                </a:solidFill>
                <a:latin typeface="Arial"/>
                <a:cs typeface="Arial"/>
              </a:rPr>
              <a:t>anexine</a:t>
            </a:r>
            <a:r>
              <a:rPr lang="fr-FR" spc="-10" dirty="0">
                <a:solidFill>
                  <a:srgbClr val="006666"/>
                </a:solidFill>
                <a:latin typeface="Arial"/>
                <a:cs typeface="Arial"/>
              </a:rPr>
              <a:t> </a:t>
            </a:r>
            <a:r>
              <a:rPr lang="fr-FR" spc="-5" dirty="0">
                <a:solidFill>
                  <a:srgbClr val="006666"/>
                </a:solidFill>
                <a:latin typeface="Arial"/>
                <a:cs typeface="Arial"/>
              </a:rPr>
              <a:t>à se</a:t>
            </a:r>
            <a:r>
              <a:rPr lang="fr-FR" spc="135" dirty="0">
                <a:solidFill>
                  <a:srgbClr val="006666"/>
                </a:solidFill>
                <a:latin typeface="Arial"/>
                <a:cs typeface="Arial"/>
              </a:rPr>
              <a:t> </a:t>
            </a:r>
            <a:r>
              <a:rPr lang="fr-FR" spc="-20" dirty="0">
                <a:solidFill>
                  <a:srgbClr val="006666"/>
                </a:solidFill>
                <a:latin typeface="Arial"/>
                <a:cs typeface="Arial"/>
              </a:rPr>
              <a:t>poser..</a:t>
            </a:r>
            <a:endParaRPr lang="fr-FR" dirty="0">
              <a:latin typeface="Arial"/>
              <a:cs typeface="Arial"/>
            </a:endParaRPr>
          </a:p>
        </p:txBody>
      </p:sp>
      <p:sp>
        <p:nvSpPr>
          <p:cNvPr id="16" name="object 7">
            <a:extLst>
              <a:ext uri="{FF2B5EF4-FFF2-40B4-BE49-F238E27FC236}">
                <a16:creationId xmlns:a16="http://schemas.microsoft.com/office/drawing/2014/main" id="{58F13BCF-C13A-49BA-BF72-FA4DC21C6721}"/>
              </a:ext>
            </a:extLst>
          </p:cNvPr>
          <p:cNvSpPr txBox="1"/>
          <p:nvPr/>
        </p:nvSpPr>
        <p:spPr>
          <a:xfrm>
            <a:off x="1873188" y="4896854"/>
            <a:ext cx="8410575" cy="705321"/>
          </a:xfrm>
          <a:prstGeom prst="rect">
            <a:avLst/>
          </a:prstGeom>
        </p:spPr>
        <p:txBody>
          <a:bodyPr vert="horz" wrap="square" lIns="0" tIns="149860" rIns="0" bIns="0" rtlCol="0">
            <a:spAutoFit/>
          </a:bodyPr>
          <a:lstStyle/>
          <a:p>
            <a:pPr marR="5080">
              <a:spcBef>
                <a:spcPts val="1080"/>
              </a:spcBef>
              <a:tabLst>
                <a:tab pos="309880" algn="l"/>
              </a:tabLst>
            </a:pPr>
            <a:r>
              <a:rPr lang="fr-FR" spc="-5" dirty="0">
                <a:solidFill>
                  <a:srgbClr val="006666"/>
                </a:solidFill>
                <a:latin typeface="Arial"/>
                <a:cs typeface="Arial"/>
              </a:rPr>
              <a:t>e) </a:t>
            </a:r>
            <a:r>
              <a:rPr spc="-5" dirty="0">
                <a:solidFill>
                  <a:srgbClr val="006666"/>
                </a:solidFill>
                <a:latin typeface="Arial"/>
                <a:cs typeface="Arial"/>
              </a:rPr>
              <a:t>Si on repousse H0 </a:t>
            </a:r>
            <a:r>
              <a:rPr dirty="0">
                <a:solidFill>
                  <a:srgbClr val="006666"/>
                </a:solidFill>
                <a:latin typeface="Arial"/>
                <a:cs typeface="Arial"/>
              </a:rPr>
              <a:t>: </a:t>
            </a:r>
            <a:r>
              <a:rPr spc="-5" dirty="0">
                <a:solidFill>
                  <a:srgbClr val="006666"/>
                </a:solidFill>
                <a:latin typeface="Arial"/>
                <a:cs typeface="Arial"/>
              </a:rPr>
              <a:t>plus </a:t>
            </a:r>
            <a:r>
              <a:rPr dirty="0">
                <a:solidFill>
                  <a:srgbClr val="006666"/>
                </a:solidFill>
                <a:latin typeface="Arial"/>
                <a:cs typeface="Arial"/>
              </a:rPr>
              <a:t>les </a:t>
            </a:r>
            <a:r>
              <a:rPr spc="-5" dirty="0">
                <a:solidFill>
                  <a:srgbClr val="006666"/>
                </a:solidFill>
                <a:latin typeface="Arial"/>
                <a:cs typeface="Arial"/>
              </a:rPr>
              <a:t>plongeurs sont âgés, plus le </a:t>
            </a:r>
            <a:r>
              <a:rPr dirty="0">
                <a:solidFill>
                  <a:srgbClr val="006666"/>
                </a:solidFill>
                <a:latin typeface="Arial"/>
                <a:cs typeface="Arial"/>
              </a:rPr>
              <a:t>taux </a:t>
            </a:r>
            <a:r>
              <a:rPr spc="-5" dirty="0">
                <a:solidFill>
                  <a:srgbClr val="006666"/>
                </a:solidFill>
                <a:latin typeface="Arial"/>
                <a:cs typeface="Arial"/>
              </a:rPr>
              <a:t>d’anexine </a:t>
            </a:r>
            <a:r>
              <a:rPr dirty="0">
                <a:solidFill>
                  <a:srgbClr val="006666"/>
                </a:solidFill>
                <a:latin typeface="Arial"/>
                <a:cs typeface="Arial"/>
              </a:rPr>
              <a:t>est  </a:t>
            </a:r>
            <a:r>
              <a:rPr spc="-5" dirty="0">
                <a:solidFill>
                  <a:srgbClr val="006666"/>
                </a:solidFill>
                <a:latin typeface="Arial"/>
                <a:cs typeface="Arial"/>
              </a:rPr>
              <a:t>élevé. </a:t>
            </a:r>
            <a:r>
              <a:rPr spc="-10" dirty="0">
                <a:solidFill>
                  <a:srgbClr val="006666"/>
                </a:solidFill>
                <a:latin typeface="Arial"/>
                <a:cs typeface="Arial"/>
              </a:rPr>
              <a:t>Traitement </a:t>
            </a:r>
            <a:r>
              <a:rPr spc="-5" dirty="0">
                <a:solidFill>
                  <a:srgbClr val="006666"/>
                </a:solidFill>
                <a:latin typeface="Arial"/>
                <a:cs typeface="Arial"/>
              </a:rPr>
              <a:t>? Interdiction de plonger profond à partir d’un certain</a:t>
            </a:r>
            <a:r>
              <a:rPr spc="120" dirty="0">
                <a:solidFill>
                  <a:srgbClr val="006666"/>
                </a:solidFill>
                <a:latin typeface="Arial"/>
                <a:cs typeface="Arial"/>
              </a:rPr>
              <a:t> </a:t>
            </a:r>
            <a:r>
              <a:rPr spc="-10" dirty="0">
                <a:solidFill>
                  <a:srgbClr val="006666"/>
                </a:solidFill>
                <a:latin typeface="Arial"/>
                <a:cs typeface="Arial"/>
              </a:rPr>
              <a:t>âge?</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P spid="15" grpId="0"/>
      <p:bldP spid="1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6</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a:spLocks noGrp="1"/>
          </p:cNvSpPr>
          <p:nvPr>
            <p:ph type="title"/>
          </p:nvPr>
        </p:nvSpPr>
        <p:spPr>
          <a:xfrm>
            <a:off x="2308352" y="1079753"/>
            <a:ext cx="7821295" cy="848360"/>
          </a:xfrm>
          <a:prstGeom prst="rect">
            <a:avLst/>
          </a:prstGeom>
        </p:spPr>
        <p:txBody>
          <a:bodyPr vert="horz" wrap="square" lIns="0" tIns="12700" rIns="0" bIns="0" rtlCol="0" anchor="ctr">
            <a:spAutoFit/>
          </a:bodyPr>
          <a:lstStyle/>
          <a:p>
            <a:pPr marL="12065" marR="5080" indent="-1905" algn="ctr">
              <a:lnSpc>
                <a:spcPct val="100000"/>
              </a:lnSpc>
              <a:spcBef>
                <a:spcPts val="100"/>
              </a:spcBef>
            </a:pPr>
            <a:r>
              <a:rPr sz="1800" b="1" dirty="0">
                <a:solidFill>
                  <a:srgbClr val="000000"/>
                </a:solidFill>
                <a:latin typeface="Arial"/>
                <a:cs typeface="Arial"/>
              </a:rPr>
              <a:t>On </a:t>
            </a:r>
            <a:r>
              <a:rPr sz="1800" b="1" spc="-15" dirty="0">
                <a:solidFill>
                  <a:srgbClr val="000000"/>
                </a:solidFill>
                <a:latin typeface="Arial"/>
                <a:cs typeface="Arial"/>
              </a:rPr>
              <a:t>veut </a:t>
            </a:r>
            <a:r>
              <a:rPr sz="1800" b="1" dirty="0">
                <a:solidFill>
                  <a:srgbClr val="000000"/>
                </a:solidFill>
                <a:latin typeface="Arial"/>
                <a:cs typeface="Arial"/>
              </a:rPr>
              <a:t>étudier la </a:t>
            </a:r>
            <a:r>
              <a:rPr sz="1800" b="1" spc="-5" dirty="0">
                <a:solidFill>
                  <a:srgbClr val="000000"/>
                </a:solidFill>
                <a:latin typeface="Arial"/>
                <a:cs typeface="Arial"/>
              </a:rPr>
              <a:t>relation entre </a:t>
            </a:r>
            <a:r>
              <a:rPr sz="1800" b="1" dirty="0">
                <a:solidFill>
                  <a:srgbClr val="000000"/>
                </a:solidFill>
                <a:latin typeface="Arial"/>
                <a:cs typeface="Arial"/>
              </a:rPr>
              <a:t>une </a:t>
            </a:r>
            <a:r>
              <a:rPr sz="1800" b="1" spc="-5" dirty="0">
                <a:solidFill>
                  <a:srgbClr val="000000"/>
                </a:solidFill>
                <a:latin typeface="Arial"/>
                <a:cs typeface="Arial"/>
              </a:rPr>
              <a:t>certaine maladie (classée en 5  </a:t>
            </a:r>
            <a:r>
              <a:rPr sz="1800" b="1" spc="-10" dirty="0">
                <a:solidFill>
                  <a:srgbClr val="000000"/>
                </a:solidFill>
                <a:latin typeface="Arial"/>
                <a:cs typeface="Arial"/>
              </a:rPr>
              <a:t>niveaux) </a:t>
            </a:r>
            <a:r>
              <a:rPr sz="1800" b="1" spc="-5" dirty="0">
                <a:solidFill>
                  <a:srgbClr val="000000"/>
                </a:solidFill>
                <a:latin typeface="Arial"/>
                <a:cs typeface="Arial"/>
              </a:rPr>
              <a:t>et la dégradation de la </a:t>
            </a:r>
            <a:r>
              <a:rPr sz="1800" b="1" dirty="0">
                <a:solidFill>
                  <a:srgbClr val="000000"/>
                </a:solidFill>
                <a:latin typeface="Arial"/>
                <a:cs typeface="Arial"/>
              </a:rPr>
              <a:t>fonction hépatique </a:t>
            </a:r>
            <a:r>
              <a:rPr sz="1800" b="1" spc="-5" dirty="0">
                <a:solidFill>
                  <a:srgbClr val="000000"/>
                </a:solidFill>
                <a:latin typeface="Arial"/>
                <a:cs typeface="Arial"/>
              </a:rPr>
              <a:t>(mesurée par le taux  de </a:t>
            </a:r>
            <a:r>
              <a:rPr sz="1800" b="1" spc="-10" dirty="0">
                <a:solidFill>
                  <a:srgbClr val="000000"/>
                </a:solidFill>
                <a:latin typeface="Arial"/>
                <a:cs typeface="Arial"/>
              </a:rPr>
              <a:t>Transaminases)</a:t>
            </a:r>
            <a:endParaRPr sz="1800">
              <a:latin typeface="Arial"/>
              <a:cs typeface="Arial"/>
            </a:endParaRPr>
          </a:p>
        </p:txBody>
      </p:sp>
      <p:graphicFrame>
        <p:nvGraphicFramePr>
          <p:cNvPr id="5" name="object 5"/>
          <p:cNvGraphicFramePr>
            <a:graphicFrameLocks noGrp="1"/>
          </p:cNvGraphicFramePr>
          <p:nvPr/>
        </p:nvGraphicFramePr>
        <p:xfrm>
          <a:off x="2933700" y="2127250"/>
          <a:ext cx="6096000" cy="2225672"/>
        </p:xfrm>
        <a:graphic>
          <a:graphicData uri="http://schemas.openxmlformats.org/drawingml/2006/table">
            <a:tbl>
              <a:tblPr firstRow="1" bandRow="1">
                <a:tableStyleId>{2D5ABB26-0587-4C30-8999-92F81FD0307C}</a:tableStyleId>
              </a:tblPr>
              <a:tblGrid>
                <a:gridCol w="1139825">
                  <a:extLst>
                    <a:ext uri="{9D8B030D-6E8A-4147-A177-3AD203B41FA5}">
                      <a16:colId xmlns:a16="http://schemas.microsoft.com/office/drawing/2014/main" val="20000"/>
                    </a:ext>
                  </a:extLst>
                </a:gridCol>
                <a:gridCol w="892175">
                  <a:extLst>
                    <a:ext uri="{9D8B030D-6E8A-4147-A177-3AD203B41FA5}">
                      <a16:colId xmlns:a16="http://schemas.microsoft.com/office/drawing/2014/main" val="20001"/>
                    </a:ext>
                  </a:extLst>
                </a:gridCol>
                <a:gridCol w="1016000">
                  <a:extLst>
                    <a:ext uri="{9D8B030D-6E8A-4147-A177-3AD203B41FA5}">
                      <a16:colId xmlns:a16="http://schemas.microsoft.com/office/drawing/2014/main" val="20002"/>
                    </a:ext>
                  </a:extLst>
                </a:gridCol>
                <a:gridCol w="1016000">
                  <a:extLst>
                    <a:ext uri="{9D8B030D-6E8A-4147-A177-3AD203B41FA5}">
                      <a16:colId xmlns:a16="http://schemas.microsoft.com/office/drawing/2014/main" val="20003"/>
                    </a:ext>
                  </a:extLst>
                </a:gridCol>
                <a:gridCol w="1016000">
                  <a:extLst>
                    <a:ext uri="{9D8B030D-6E8A-4147-A177-3AD203B41FA5}">
                      <a16:colId xmlns:a16="http://schemas.microsoft.com/office/drawing/2014/main" val="20004"/>
                    </a:ext>
                  </a:extLst>
                </a:gridCol>
                <a:gridCol w="1016000">
                  <a:extLst>
                    <a:ext uri="{9D8B030D-6E8A-4147-A177-3AD203B41FA5}">
                      <a16:colId xmlns:a16="http://schemas.microsoft.com/office/drawing/2014/main" val="20005"/>
                    </a:ext>
                  </a:extLst>
                </a:gridCol>
              </a:tblGrid>
              <a:tr h="370966">
                <a:tc>
                  <a:txBody>
                    <a:bodyPr/>
                    <a:lstStyle/>
                    <a:p>
                      <a:pPr marL="91440">
                        <a:lnSpc>
                          <a:spcPct val="100000"/>
                        </a:lnSpc>
                        <a:spcBef>
                          <a:spcPts val="350"/>
                        </a:spcBef>
                      </a:pPr>
                      <a:r>
                        <a:rPr sz="1800" b="1" dirty="0">
                          <a:solidFill>
                            <a:srgbClr val="FFFFFF"/>
                          </a:solidFill>
                          <a:latin typeface="Verdana"/>
                          <a:cs typeface="Verdana"/>
                        </a:rPr>
                        <a:t>Transa</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269240">
                        <a:lnSpc>
                          <a:spcPct val="100000"/>
                        </a:lnSpc>
                        <a:spcBef>
                          <a:spcPts val="350"/>
                        </a:spcBef>
                      </a:pPr>
                      <a:r>
                        <a:rPr sz="1800" b="1" spc="5" dirty="0">
                          <a:solidFill>
                            <a:srgbClr val="FFFFFF"/>
                          </a:solidFill>
                          <a:latin typeface="Verdana"/>
                          <a:cs typeface="Verdana"/>
                        </a:rPr>
                        <a:t>D1</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R="321945" algn="r">
                        <a:lnSpc>
                          <a:spcPct val="100000"/>
                        </a:lnSpc>
                        <a:spcBef>
                          <a:spcPts val="350"/>
                        </a:spcBef>
                      </a:pPr>
                      <a:r>
                        <a:rPr sz="1800" b="1" spc="5" dirty="0">
                          <a:solidFill>
                            <a:srgbClr val="FFFFFF"/>
                          </a:solidFill>
                          <a:latin typeface="Verdana"/>
                          <a:cs typeface="Verdana"/>
                        </a:rPr>
                        <a:t>D2</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R="321310" algn="r">
                        <a:lnSpc>
                          <a:spcPct val="100000"/>
                        </a:lnSpc>
                        <a:spcBef>
                          <a:spcPts val="350"/>
                        </a:spcBef>
                      </a:pPr>
                      <a:r>
                        <a:rPr sz="1800" b="1" spc="5" dirty="0">
                          <a:solidFill>
                            <a:srgbClr val="FFFFFF"/>
                          </a:solidFill>
                          <a:latin typeface="Verdana"/>
                          <a:cs typeface="Verdana"/>
                        </a:rPr>
                        <a:t>D3</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2540" algn="ctr">
                        <a:lnSpc>
                          <a:spcPct val="100000"/>
                        </a:lnSpc>
                        <a:spcBef>
                          <a:spcPts val="350"/>
                        </a:spcBef>
                      </a:pPr>
                      <a:r>
                        <a:rPr sz="1800" b="1" spc="5" dirty="0">
                          <a:solidFill>
                            <a:srgbClr val="FFFFFF"/>
                          </a:solidFill>
                          <a:latin typeface="Verdana"/>
                          <a:cs typeface="Verdana"/>
                        </a:rPr>
                        <a:t>D4</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tc>
                  <a:txBody>
                    <a:bodyPr/>
                    <a:lstStyle/>
                    <a:p>
                      <a:pPr marL="1905" algn="ctr">
                        <a:lnSpc>
                          <a:spcPct val="100000"/>
                        </a:lnSpc>
                        <a:spcBef>
                          <a:spcPts val="350"/>
                        </a:spcBef>
                      </a:pPr>
                      <a:r>
                        <a:rPr sz="1800" b="1" spc="5" dirty="0">
                          <a:solidFill>
                            <a:srgbClr val="FFFFFF"/>
                          </a:solidFill>
                          <a:latin typeface="Verdana"/>
                          <a:cs typeface="Verdana"/>
                        </a:rPr>
                        <a:t>D5</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33CCCC"/>
                    </a:solidFill>
                  </a:tcPr>
                </a:tc>
                <a:extLst>
                  <a:ext uri="{0D108BD9-81ED-4DB2-BD59-A6C34878D82A}">
                    <a16:rowId xmlns:a16="http://schemas.microsoft.com/office/drawing/2014/main" val="10000"/>
                  </a:ext>
                </a:extLst>
              </a:tr>
              <a:tr h="370967">
                <a:tc>
                  <a:txBody>
                    <a:bodyPr/>
                    <a:lstStyle/>
                    <a:p>
                      <a:pPr marL="91440">
                        <a:lnSpc>
                          <a:spcPct val="100000"/>
                        </a:lnSpc>
                        <a:spcBef>
                          <a:spcPts val="350"/>
                        </a:spcBef>
                      </a:pPr>
                      <a:r>
                        <a:rPr sz="1800" dirty="0">
                          <a:latin typeface="Verdana"/>
                          <a:cs typeface="Verdana"/>
                        </a:rPr>
                        <a:t>N</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300990">
                        <a:lnSpc>
                          <a:spcPct val="100000"/>
                        </a:lnSpc>
                        <a:spcBef>
                          <a:spcPts val="350"/>
                        </a:spcBef>
                      </a:pPr>
                      <a:r>
                        <a:rPr sz="1800" spc="-5" dirty="0">
                          <a:latin typeface="Verdana"/>
                          <a:cs typeface="Verdana"/>
                        </a:rPr>
                        <a:t>70</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R="354330" algn="r">
                        <a:lnSpc>
                          <a:spcPct val="100000"/>
                        </a:lnSpc>
                        <a:spcBef>
                          <a:spcPts val="350"/>
                        </a:spcBef>
                      </a:pPr>
                      <a:r>
                        <a:rPr sz="1800" spc="-5" dirty="0">
                          <a:latin typeface="Verdana"/>
                          <a:cs typeface="Verdana"/>
                        </a:rPr>
                        <a:t>21</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R="353695" algn="r">
                        <a:lnSpc>
                          <a:spcPct val="100000"/>
                        </a:lnSpc>
                        <a:spcBef>
                          <a:spcPts val="350"/>
                        </a:spcBef>
                      </a:pPr>
                      <a:r>
                        <a:rPr sz="1800" spc="-5" dirty="0">
                          <a:latin typeface="Verdana"/>
                          <a:cs typeface="Verdana"/>
                        </a:rPr>
                        <a:t>14</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0"/>
                        </a:spcBef>
                      </a:pPr>
                      <a:r>
                        <a:rPr sz="1800" dirty="0">
                          <a:latin typeface="Verdana"/>
                          <a:cs typeface="Verdana"/>
                        </a:rPr>
                        <a:t>9</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0"/>
                        </a:spcBef>
                      </a:pPr>
                      <a:r>
                        <a:rPr sz="1800" dirty="0">
                          <a:latin typeface="Verdana"/>
                          <a:cs typeface="Verdana"/>
                        </a:rPr>
                        <a:t>3</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1"/>
                  </a:ext>
                </a:extLst>
              </a:tr>
              <a:tr h="370839">
                <a:tc>
                  <a:txBody>
                    <a:bodyPr/>
                    <a:lstStyle/>
                    <a:p>
                      <a:pPr marL="91440">
                        <a:lnSpc>
                          <a:spcPct val="100000"/>
                        </a:lnSpc>
                        <a:spcBef>
                          <a:spcPts val="350"/>
                        </a:spcBef>
                      </a:pPr>
                      <a:r>
                        <a:rPr sz="1800" dirty="0">
                          <a:latin typeface="Verdana"/>
                          <a:cs typeface="Verdana"/>
                        </a:rPr>
                        <a:t>N –</a:t>
                      </a:r>
                      <a:r>
                        <a:rPr sz="1800" spc="-20" dirty="0">
                          <a:latin typeface="Verdana"/>
                          <a:cs typeface="Verdana"/>
                        </a:rPr>
                        <a:t> </a:t>
                      </a:r>
                      <a:r>
                        <a:rPr sz="1800" spc="-5" dirty="0">
                          <a:latin typeface="Verdana"/>
                          <a:cs typeface="Verdana"/>
                        </a:rPr>
                        <a:t>2N</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300990">
                        <a:lnSpc>
                          <a:spcPct val="100000"/>
                        </a:lnSpc>
                        <a:spcBef>
                          <a:spcPts val="350"/>
                        </a:spcBef>
                      </a:pPr>
                      <a:r>
                        <a:rPr sz="1800" spc="-5" dirty="0">
                          <a:latin typeface="Verdana"/>
                          <a:cs typeface="Verdana"/>
                        </a:rPr>
                        <a:t>14</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R="354330" algn="r">
                        <a:lnSpc>
                          <a:spcPct val="100000"/>
                        </a:lnSpc>
                        <a:spcBef>
                          <a:spcPts val="350"/>
                        </a:spcBef>
                      </a:pPr>
                      <a:r>
                        <a:rPr sz="1800" spc="-5" dirty="0">
                          <a:latin typeface="Verdana"/>
                          <a:cs typeface="Verdana"/>
                        </a:rPr>
                        <a:t>21</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635" algn="ctr">
                        <a:lnSpc>
                          <a:spcPct val="100000"/>
                        </a:lnSpc>
                        <a:spcBef>
                          <a:spcPts val="350"/>
                        </a:spcBef>
                      </a:pPr>
                      <a:r>
                        <a:rPr sz="1800" dirty="0">
                          <a:latin typeface="Verdana"/>
                          <a:cs typeface="Verdana"/>
                        </a:rPr>
                        <a:t>7</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0"/>
                        </a:spcBef>
                      </a:pPr>
                      <a:r>
                        <a:rPr sz="1800" dirty="0">
                          <a:latin typeface="Verdana"/>
                          <a:cs typeface="Verdana"/>
                        </a:rPr>
                        <a:t>3</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0"/>
                        </a:spcBef>
                      </a:pPr>
                      <a:r>
                        <a:rPr sz="1800" dirty="0">
                          <a:latin typeface="Verdana"/>
                          <a:cs typeface="Verdana"/>
                        </a:rPr>
                        <a:t>2</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2"/>
                  </a:ext>
                </a:extLst>
              </a:tr>
              <a:tr h="370967">
                <a:tc>
                  <a:txBody>
                    <a:bodyPr/>
                    <a:lstStyle/>
                    <a:p>
                      <a:pPr marL="91440">
                        <a:lnSpc>
                          <a:spcPct val="100000"/>
                        </a:lnSpc>
                        <a:spcBef>
                          <a:spcPts val="350"/>
                        </a:spcBef>
                      </a:pPr>
                      <a:r>
                        <a:rPr sz="1800" spc="-5" dirty="0">
                          <a:latin typeface="Verdana"/>
                          <a:cs typeface="Verdana"/>
                        </a:rPr>
                        <a:t>2N </a:t>
                      </a:r>
                      <a:r>
                        <a:rPr sz="1800" dirty="0">
                          <a:latin typeface="Verdana"/>
                          <a:cs typeface="Verdana"/>
                        </a:rPr>
                        <a:t>–</a:t>
                      </a:r>
                      <a:r>
                        <a:rPr sz="1800" spc="-35" dirty="0">
                          <a:latin typeface="Verdana"/>
                          <a:cs typeface="Verdana"/>
                        </a:rPr>
                        <a:t> </a:t>
                      </a:r>
                      <a:r>
                        <a:rPr sz="1800" spc="-5" dirty="0">
                          <a:latin typeface="Verdana"/>
                          <a:cs typeface="Verdana"/>
                        </a:rPr>
                        <a:t>3N</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905" algn="ctr">
                        <a:lnSpc>
                          <a:spcPct val="100000"/>
                        </a:lnSpc>
                        <a:spcBef>
                          <a:spcPts val="350"/>
                        </a:spcBef>
                      </a:pPr>
                      <a:r>
                        <a:rPr sz="1800" dirty="0">
                          <a:latin typeface="Verdana"/>
                          <a:cs typeface="Verdana"/>
                        </a:rPr>
                        <a:t>3</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0"/>
                        </a:spcBef>
                      </a:pPr>
                      <a:r>
                        <a:rPr sz="1800" dirty="0">
                          <a:latin typeface="Verdana"/>
                          <a:cs typeface="Verdana"/>
                        </a:rPr>
                        <a:t>8</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0"/>
                        </a:spcBef>
                      </a:pPr>
                      <a:r>
                        <a:rPr sz="1800" dirty="0">
                          <a:latin typeface="Verdana"/>
                          <a:cs typeface="Verdana"/>
                        </a:rPr>
                        <a:t>2</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0"/>
                        </a:spcBef>
                      </a:pPr>
                      <a:r>
                        <a:rPr sz="1800" dirty="0">
                          <a:latin typeface="Verdana"/>
                          <a:cs typeface="Verdana"/>
                        </a:rPr>
                        <a:t>1</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0"/>
                        </a:spcBef>
                      </a:pPr>
                      <a:r>
                        <a:rPr sz="1800" dirty="0">
                          <a:latin typeface="Verdana"/>
                          <a:cs typeface="Verdana"/>
                        </a:rPr>
                        <a:t>0</a:t>
                      </a:r>
                      <a:endParaRPr sz="1800">
                        <a:latin typeface="Verdana"/>
                        <a:cs typeface="Verdana"/>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3"/>
                  </a:ext>
                </a:extLst>
              </a:tr>
              <a:tr h="370966">
                <a:tc>
                  <a:txBody>
                    <a:bodyPr/>
                    <a:lstStyle/>
                    <a:p>
                      <a:pPr marL="91440">
                        <a:lnSpc>
                          <a:spcPct val="100000"/>
                        </a:lnSpc>
                        <a:spcBef>
                          <a:spcPts val="355"/>
                        </a:spcBef>
                      </a:pPr>
                      <a:r>
                        <a:rPr sz="1800" dirty="0">
                          <a:latin typeface="Verdana"/>
                          <a:cs typeface="Verdana"/>
                        </a:rPr>
                        <a:t>3N –</a:t>
                      </a:r>
                      <a:r>
                        <a:rPr sz="1800" spc="-45" dirty="0">
                          <a:latin typeface="Verdana"/>
                          <a:cs typeface="Verdana"/>
                        </a:rPr>
                        <a:t> </a:t>
                      </a:r>
                      <a:r>
                        <a:rPr sz="1800" spc="-5" dirty="0">
                          <a:latin typeface="Verdana"/>
                          <a:cs typeface="Verdana"/>
                        </a:rPr>
                        <a:t>4N</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905" algn="ctr">
                        <a:lnSpc>
                          <a:spcPct val="100000"/>
                        </a:lnSpc>
                        <a:spcBef>
                          <a:spcPts val="355"/>
                        </a:spcBef>
                      </a:pPr>
                      <a:r>
                        <a:rPr sz="1800" dirty="0">
                          <a:latin typeface="Verdana"/>
                          <a:cs typeface="Verdana"/>
                        </a:rPr>
                        <a:t>3</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635" algn="ctr">
                        <a:lnSpc>
                          <a:spcPct val="100000"/>
                        </a:lnSpc>
                        <a:spcBef>
                          <a:spcPts val="355"/>
                        </a:spcBef>
                      </a:pPr>
                      <a:r>
                        <a:rPr sz="1800" dirty="0">
                          <a:latin typeface="Verdana"/>
                          <a:cs typeface="Verdana"/>
                        </a:rPr>
                        <a:t>6</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635" algn="ctr">
                        <a:lnSpc>
                          <a:spcPct val="100000"/>
                        </a:lnSpc>
                        <a:spcBef>
                          <a:spcPts val="355"/>
                        </a:spcBef>
                      </a:pPr>
                      <a:r>
                        <a:rPr sz="1800" dirty="0">
                          <a:latin typeface="Verdana"/>
                          <a:cs typeface="Verdana"/>
                        </a:rPr>
                        <a:t>1</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800" dirty="0">
                          <a:latin typeface="Verdana"/>
                          <a:cs typeface="Verdana"/>
                        </a:rPr>
                        <a:t>0</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tc>
                  <a:txBody>
                    <a:bodyPr/>
                    <a:lstStyle/>
                    <a:p>
                      <a:pPr marL="1270" algn="ctr">
                        <a:lnSpc>
                          <a:spcPct val="100000"/>
                        </a:lnSpc>
                        <a:spcBef>
                          <a:spcPts val="355"/>
                        </a:spcBef>
                      </a:pPr>
                      <a:r>
                        <a:rPr sz="1800" dirty="0">
                          <a:latin typeface="Verdana"/>
                          <a:cs typeface="Verdana"/>
                        </a:rPr>
                        <a:t>0</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F6F6"/>
                    </a:solidFill>
                  </a:tcPr>
                </a:tc>
                <a:extLst>
                  <a:ext uri="{0D108BD9-81ED-4DB2-BD59-A6C34878D82A}">
                    <a16:rowId xmlns:a16="http://schemas.microsoft.com/office/drawing/2014/main" val="10004"/>
                  </a:ext>
                </a:extLst>
              </a:tr>
              <a:tr h="370967">
                <a:tc>
                  <a:txBody>
                    <a:bodyPr/>
                    <a:lstStyle/>
                    <a:p>
                      <a:pPr marL="91440">
                        <a:lnSpc>
                          <a:spcPct val="100000"/>
                        </a:lnSpc>
                        <a:spcBef>
                          <a:spcPts val="355"/>
                        </a:spcBef>
                      </a:pPr>
                      <a:r>
                        <a:rPr sz="1800" dirty="0">
                          <a:latin typeface="Verdana"/>
                          <a:cs typeface="Verdana"/>
                        </a:rPr>
                        <a:t>&gt;</a:t>
                      </a:r>
                      <a:r>
                        <a:rPr sz="1800" spc="-15" dirty="0">
                          <a:latin typeface="Verdana"/>
                          <a:cs typeface="Verdana"/>
                        </a:rPr>
                        <a:t> </a:t>
                      </a:r>
                      <a:r>
                        <a:rPr sz="1800" dirty="0">
                          <a:latin typeface="Verdana"/>
                          <a:cs typeface="Verdana"/>
                        </a:rPr>
                        <a:t>4N</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905" algn="ctr">
                        <a:lnSpc>
                          <a:spcPct val="100000"/>
                        </a:lnSpc>
                        <a:spcBef>
                          <a:spcPts val="355"/>
                        </a:spcBef>
                      </a:pPr>
                      <a:r>
                        <a:rPr sz="1800" dirty="0">
                          <a:latin typeface="Verdana"/>
                          <a:cs typeface="Verdana"/>
                        </a:rPr>
                        <a:t>9</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5"/>
                        </a:spcBef>
                      </a:pPr>
                      <a:r>
                        <a:rPr sz="1800" dirty="0">
                          <a:latin typeface="Verdana"/>
                          <a:cs typeface="Verdana"/>
                        </a:rPr>
                        <a:t>7</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635" algn="ctr">
                        <a:lnSpc>
                          <a:spcPct val="100000"/>
                        </a:lnSpc>
                        <a:spcBef>
                          <a:spcPts val="355"/>
                        </a:spcBef>
                      </a:pPr>
                      <a:r>
                        <a:rPr sz="1800" dirty="0">
                          <a:latin typeface="Verdana"/>
                          <a:cs typeface="Verdana"/>
                        </a:rPr>
                        <a:t>0</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5"/>
                        </a:spcBef>
                      </a:pPr>
                      <a:r>
                        <a:rPr sz="1800" dirty="0">
                          <a:latin typeface="Verdana"/>
                          <a:cs typeface="Verdana"/>
                        </a:rPr>
                        <a:t>1</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tc>
                  <a:txBody>
                    <a:bodyPr/>
                    <a:lstStyle/>
                    <a:p>
                      <a:pPr marL="1270" algn="ctr">
                        <a:lnSpc>
                          <a:spcPct val="100000"/>
                        </a:lnSpc>
                        <a:spcBef>
                          <a:spcPts val="355"/>
                        </a:spcBef>
                      </a:pPr>
                      <a:r>
                        <a:rPr sz="1800" dirty="0">
                          <a:latin typeface="Verdana"/>
                          <a:cs typeface="Verdana"/>
                        </a:rPr>
                        <a:t>1</a:t>
                      </a:r>
                      <a:endParaRPr sz="1800">
                        <a:latin typeface="Verdana"/>
                        <a:cs typeface="Verdana"/>
                      </a:endParaRPr>
                    </a:p>
                  </a:txBody>
                  <a:tcPr marL="0" marR="0" marT="450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DEBEB"/>
                    </a:solidFill>
                  </a:tcPr>
                </a:tc>
                <a:extLst>
                  <a:ext uri="{0D108BD9-81ED-4DB2-BD59-A6C34878D82A}">
                    <a16:rowId xmlns:a16="http://schemas.microsoft.com/office/drawing/2014/main" val="10005"/>
                  </a:ext>
                </a:extLst>
              </a:tr>
            </a:tbl>
          </a:graphicData>
        </a:graphic>
      </p:graphicFrame>
      <p:sp>
        <p:nvSpPr>
          <p:cNvPr id="9" name="object 9"/>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7</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545792" y="1511554"/>
            <a:ext cx="7101205" cy="2525395"/>
          </a:xfrm>
          <a:prstGeom prst="rect">
            <a:avLst/>
          </a:prstGeom>
        </p:spPr>
        <p:txBody>
          <a:bodyPr vert="horz" wrap="square" lIns="0" tIns="12700" rIns="0" bIns="0" rtlCol="0">
            <a:spAutoFit/>
          </a:bodyPr>
          <a:lstStyle/>
          <a:p>
            <a:pPr marL="355600" marR="5080" indent="-342900">
              <a:spcBef>
                <a:spcPts val="100"/>
              </a:spcBef>
              <a:buAutoNum type="arabicParenR"/>
              <a:tabLst>
                <a:tab pos="355600" algn="l"/>
                <a:tab pos="356235" algn="l"/>
              </a:tabLst>
            </a:pPr>
            <a:r>
              <a:rPr spc="-5" dirty="0">
                <a:latin typeface="Arial"/>
                <a:cs typeface="Arial"/>
              </a:rPr>
              <a:t>Etude d’une liaison entre caractères quantitatifs </a:t>
            </a:r>
            <a:r>
              <a:rPr spc="-45" dirty="0">
                <a:latin typeface="Arial"/>
                <a:cs typeface="Arial"/>
              </a:rPr>
              <a:t>(Taux </a:t>
            </a:r>
            <a:r>
              <a:rPr spc="-5" dirty="0">
                <a:latin typeface="Arial"/>
                <a:cs typeface="Arial"/>
              </a:rPr>
              <a:t>de transa)  et qualitatifs (niveaux de la</a:t>
            </a:r>
            <a:r>
              <a:rPr spc="45" dirty="0">
                <a:latin typeface="Arial"/>
                <a:cs typeface="Arial"/>
              </a:rPr>
              <a:t> </a:t>
            </a:r>
            <a:r>
              <a:rPr spc="-5" dirty="0">
                <a:latin typeface="Arial"/>
                <a:cs typeface="Arial"/>
              </a:rPr>
              <a:t>maladie)</a:t>
            </a:r>
            <a:endParaRPr dirty="0">
              <a:latin typeface="Arial"/>
              <a:cs typeface="Arial"/>
            </a:endParaRPr>
          </a:p>
          <a:p>
            <a:pPr marL="355600" indent="-342900">
              <a:buAutoNum type="arabicParenR"/>
              <a:tabLst>
                <a:tab pos="355600" algn="l"/>
                <a:tab pos="356235" algn="l"/>
              </a:tabLst>
            </a:pPr>
            <a:r>
              <a:rPr dirty="0">
                <a:latin typeface="Arial"/>
                <a:cs typeface="Arial"/>
              </a:rPr>
              <a:t>On</a:t>
            </a:r>
            <a:r>
              <a:rPr spc="165" dirty="0">
                <a:latin typeface="Arial"/>
                <a:cs typeface="Arial"/>
              </a:rPr>
              <a:t> </a:t>
            </a:r>
            <a:r>
              <a:rPr spc="-5" dirty="0">
                <a:latin typeface="Arial"/>
                <a:cs typeface="Arial"/>
              </a:rPr>
              <a:t>ne</a:t>
            </a:r>
            <a:r>
              <a:rPr spc="165" dirty="0">
                <a:latin typeface="Arial"/>
                <a:cs typeface="Arial"/>
              </a:rPr>
              <a:t> </a:t>
            </a:r>
            <a:r>
              <a:rPr spc="-5" dirty="0">
                <a:latin typeface="Arial"/>
                <a:cs typeface="Arial"/>
              </a:rPr>
              <a:t>peut</a:t>
            </a:r>
            <a:r>
              <a:rPr spc="175" dirty="0">
                <a:latin typeface="Arial"/>
                <a:cs typeface="Arial"/>
              </a:rPr>
              <a:t> </a:t>
            </a:r>
            <a:r>
              <a:rPr spc="-5" dirty="0">
                <a:latin typeface="Arial"/>
                <a:cs typeface="Arial"/>
              </a:rPr>
              <a:t>pas</a:t>
            </a:r>
            <a:r>
              <a:rPr spc="170" dirty="0">
                <a:latin typeface="Arial"/>
                <a:cs typeface="Arial"/>
              </a:rPr>
              <a:t> </a:t>
            </a:r>
            <a:r>
              <a:rPr spc="-5" dirty="0">
                <a:latin typeface="Arial"/>
                <a:cs typeface="Arial"/>
              </a:rPr>
              <a:t>définir</a:t>
            </a:r>
            <a:r>
              <a:rPr spc="175" dirty="0">
                <a:latin typeface="Arial"/>
                <a:cs typeface="Arial"/>
              </a:rPr>
              <a:t> </a:t>
            </a:r>
            <a:r>
              <a:rPr spc="-5" dirty="0">
                <a:latin typeface="Arial"/>
                <a:cs typeface="Arial"/>
              </a:rPr>
              <a:t>H0</a:t>
            </a:r>
            <a:r>
              <a:rPr spc="165" dirty="0">
                <a:latin typeface="Arial"/>
                <a:cs typeface="Arial"/>
              </a:rPr>
              <a:t> </a:t>
            </a:r>
            <a:r>
              <a:rPr spc="-5" dirty="0">
                <a:latin typeface="Arial"/>
                <a:cs typeface="Arial"/>
              </a:rPr>
              <a:t>car</a:t>
            </a:r>
            <a:r>
              <a:rPr spc="165" dirty="0">
                <a:latin typeface="Arial"/>
                <a:cs typeface="Arial"/>
              </a:rPr>
              <a:t> </a:t>
            </a:r>
            <a:r>
              <a:rPr spc="-5" dirty="0">
                <a:latin typeface="Arial"/>
                <a:cs typeface="Arial"/>
              </a:rPr>
              <a:t>il</a:t>
            </a:r>
            <a:r>
              <a:rPr spc="165" dirty="0">
                <a:latin typeface="Arial"/>
                <a:cs typeface="Arial"/>
              </a:rPr>
              <a:t> </a:t>
            </a:r>
            <a:r>
              <a:rPr dirty="0">
                <a:latin typeface="Arial"/>
                <a:cs typeface="Arial"/>
              </a:rPr>
              <a:t>y</a:t>
            </a:r>
            <a:r>
              <a:rPr spc="155" dirty="0">
                <a:latin typeface="Arial"/>
                <a:cs typeface="Arial"/>
              </a:rPr>
              <a:t> </a:t>
            </a:r>
            <a:r>
              <a:rPr spc="-5" dirty="0">
                <a:latin typeface="Arial"/>
                <a:cs typeface="Arial"/>
              </a:rPr>
              <a:t>a</a:t>
            </a:r>
            <a:r>
              <a:rPr spc="165" dirty="0">
                <a:latin typeface="Arial"/>
                <a:cs typeface="Arial"/>
              </a:rPr>
              <a:t> </a:t>
            </a:r>
            <a:r>
              <a:rPr dirty="0">
                <a:latin typeface="Arial"/>
                <a:cs typeface="Arial"/>
              </a:rPr>
              <a:t>trop</a:t>
            </a:r>
            <a:r>
              <a:rPr spc="165" dirty="0">
                <a:latin typeface="Arial"/>
                <a:cs typeface="Arial"/>
              </a:rPr>
              <a:t> </a:t>
            </a:r>
            <a:r>
              <a:rPr spc="-5" dirty="0">
                <a:latin typeface="Arial"/>
                <a:cs typeface="Arial"/>
              </a:rPr>
              <a:t>de</a:t>
            </a:r>
            <a:r>
              <a:rPr spc="175" dirty="0">
                <a:latin typeface="Arial"/>
                <a:cs typeface="Arial"/>
              </a:rPr>
              <a:t> </a:t>
            </a:r>
            <a:r>
              <a:rPr dirty="0">
                <a:latin typeface="Arial"/>
                <a:cs typeface="Arial"/>
              </a:rPr>
              <a:t>cas</a:t>
            </a:r>
            <a:r>
              <a:rPr spc="170" dirty="0">
                <a:latin typeface="Arial"/>
                <a:cs typeface="Arial"/>
              </a:rPr>
              <a:t> </a:t>
            </a:r>
            <a:r>
              <a:rPr spc="-5" dirty="0">
                <a:latin typeface="Arial"/>
                <a:cs typeface="Arial"/>
              </a:rPr>
              <a:t>particuliers</a:t>
            </a:r>
            <a:r>
              <a:rPr spc="175" dirty="0">
                <a:latin typeface="Arial"/>
                <a:cs typeface="Arial"/>
              </a:rPr>
              <a:t> </a:t>
            </a:r>
            <a:r>
              <a:rPr spc="-10" dirty="0">
                <a:latin typeface="Arial"/>
                <a:cs typeface="Arial"/>
              </a:rPr>
              <a:t>dans</a:t>
            </a:r>
            <a:endParaRPr dirty="0">
              <a:latin typeface="Arial"/>
              <a:cs typeface="Arial"/>
            </a:endParaRPr>
          </a:p>
          <a:p>
            <a:pPr marL="355600"/>
            <a:r>
              <a:rPr spc="-5" dirty="0">
                <a:latin typeface="Arial"/>
                <a:cs typeface="Arial"/>
              </a:rPr>
              <a:t>cette</a:t>
            </a:r>
            <a:r>
              <a:rPr spc="-10" dirty="0">
                <a:latin typeface="Arial"/>
                <a:cs typeface="Arial"/>
              </a:rPr>
              <a:t> </a:t>
            </a:r>
            <a:r>
              <a:rPr spc="-5" dirty="0">
                <a:latin typeface="Arial"/>
                <a:cs typeface="Arial"/>
              </a:rPr>
              <a:t>étude</a:t>
            </a:r>
            <a:endParaRPr dirty="0">
              <a:latin typeface="Arial"/>
              <a:cs typeface="Arial"/>
            </a:endParaRPr>
          </a:p>
          <a:p>
            <a:pPr marL="355600" indent="-342900">
              <a:buAutoNum type="arabicParenR" startAt="3"/>
              <a:tabLst>
                <a:tab pos="355600" algn="l"/>
                <a:tab pos="356235" algn="l"/>
              </a:tabLst>
            </a:pPr>
            <a:r>
              <a:rPr dirty="0">
                <a:latin typeface="Arial"/>
                <a:cs typeface="Arial"/>
              </a:rPr>
              <a:t>On </a:t>
            </a:r>
            <a:r>
              <a:rPr spc="-5" dirty="0">
                <a:latin typeface="Arial"/>
                <a:cs typeface="Arial"/>
              </a:rPr>
              <a:t>peut calculer un </a:t>
            </a:r>
            <a:r>
              <a:rPr spc="-10" dirty="0">
                <a:latin typeface="Arial"/>
                <a:cs typeface="Arial"/>
              </a:rPr>
              <a:t>coefficient </a:t>
            </a:r>
            <a:r>
              <a:rPr spc="-5" dirty="0">
                <a:latin typeface="Arial"/>
                <a:cs typeface="Arial"/>
              </a:rPr>
              <a:t>de</a:t>
            </a:r>
            <a:r>
              <a:rPr spc="50" dirty="0">
                <a:latin typeface="Arial"/>
                <a:cs typeface="Arial"/>
              </a:rPr>
              <a:t> </a:t>
            </a:r>
            <a:r>
              <a:rPr spc="-5" dirty="0">
                <a:latin typeface="Arial"/>
                <a:cs typeface="Arial"/>
              </a:rPr>
              <a:t>corrélation</a:t>
            </a:r>
            <a:endParaRPr dirty="0">
              <a:latin typeface="Arial"/>
              <a:cs typeface="Arial"/>
            </a:endParaRPr>
          </a:p>
          <a:p>
            <a:pPr marL="355600" indent="-342900">
              <a:buAutoNum type="arabicParenR" startAt="3"/>
              <a:tabLst>
                <a:tab pos="355600" algn="l"/>
                <a:tab pos="356235" algn="l"/>
              </a:tabLst>
            </a:pPr>
            <a:r>
              <a:rPr dirty="0">
                <a:latin typeface="Arial"/>
                <a:cs typeface="Arial"/>
              </a:rPr>
              <a:t>On </a:t>
            </a:r>
            <a:r>
              <a:rPr spc="-5" dirty="0">
                <a:latin typeface="Arial"/>
                <a:cs typeface="Arial"/>
              </a:rPr>
              <a:t>peut </a:t>
            </a:r>
            <a:r>
              <a:rPr spc="-10" dirty="0">
                <a:latin typeface="Arial"/>
                <a:cs typeface="Arial"/>
              </a:rPr>
              <a:t>effectuer </a:t>
            </a:r>
            <a:r>
              <a:rPr spc="-5" dirty="0">
                <a:latin typeface="Arial"/>
                <a:cs typeface="Arial"/>
              </a:rPr>
              <a:t>un </a:t>
            </a:r>
            <a:r>
              <a:rPr dirty="0">
                <a:latin typeface="Arial"/>
                <a:cs typeface="Arial"/>
              </a:rPr>
              <a:t>test </a:t>
            </a:r>
            <a:r>
              <a:rPr spc="-5" dirty="0">
                <a:latin typeface="Arial"/>
                <a:cs typeface="Arial"/>
              </a:rPr>
              <a:t>de comparaison de</a:t>
            </a:r>
            <a:r>
              <a:rPr spc="65" dirty="0">
                <a:latin typeface="Arial"/>
                <a:cs typeface="Arial"/>
              </a:rPr>
              <a:t> </a:t>
            </a:r>
            <a:r>
              <a:rPr spc="-5" dirty="0">
                <a:latin typeface="Arial"/>
                <a:cs typeface="Arial"/>
              </a:rPr>
              <a:t>pourcentage</a:t>
            </a:r>
            <a:endParaRPr dirty="0">
              <a:latin typeface="Arial"/>
              <a:cs typeface="Arial"/>
            </a:endParaRPr>
          </a:p>
          <a:p>
            <a:pPr marL="355600" indent="-342900">
              <a:lnSpc>
                <a:spcPts val="2390"/>
              </a:lnSpc>
              <a:spcBef>
                <a:spcPts val="20"/>
              </a:spcBef>
              <a:buAutoNum type="arabicParenR" startAt="3"/>
              <a:tabLst>
                <a:tab pos="355600" algn="l"/>
                <a:tab pos="356235" algn="l"/>
              </a:tabLst>
            </a:pPr>
            <a:r>
              <a:rPr dirty="0">
                <a:latin typeface="Arial"/>
                <a:cs typeface="Arial"/>
              </a:rPr>
              <a:t>On </a:t>
            </a:r>
            <a:r>
              <a:rPr spc="-5" dirty="0">
                <a:latin typeface="Arial"/>
                <a:cs typeface="Arial"/>
              </a:rPr>
              <a:t>peut </a:t>
            </a:r>
            <a:r>
              <a:rPr spc="-10" dirty="0">
                <a:latin typeface="Arial"/>
                <a:cs typeface="Arial"/>
              </a:rPr>
              <a:t>effectuer </a:t>
            </a:r>
            <a:r>
              <a:rPr spc="-5" dirty="0">
                <a:latin typeface="Arial"/>
                <a:cs typeface="Arial"/>
              </a:rPr>
              <a:t>un </a:t>
            </a:r>
            <a:r>
              <a:rPr dirty="0">
                <a:latin typeface="Arial"/>
                <a:cs typeface="Arial"/>
              </a:rPr>
              <a:t>test </a:t>
            </a:r>
            <a:r>
              <a:rPr spc="-5" dirty="0">
                <a:latin typeface="Arial"/>
                <a:cs typeface="Arial"/>
              </a:rPr>
              <a:t>du</a:t>
            </a:r>
            <a:r>
              <a:rPr spc="15" dirty="0">
                <a:latin typeface="Arial"/>
                <a:cs typeface="Arial"/>
              </a:rPr>
              <a:t> </a:t>
            </a:r>
            <a:r>
              <a:rPr sz="2000" i="1" dirty="0">
                <a:latin typeface="Symbol"/>
                <a:cs typeface="Symbol"/>
              </a:rPr>
              <a:t></a:t>
            </a:r>
            <a:r>
              <a:rPr baseline="25462" dirty="0">
                <a:latin typeface="Arial"/>
                <a:cs typeface="Arial"/>
              </a:rPr>
              <a:t>2</a:t>
            </a:r>
          </a:p>
          <a:p>
            <a:pPr marL="355600" marR="6350" indent="-342900">
              <a:lnSpc>
                <a:spcPts val="2160"/>
              </a:lnSpc>
              <a:spcBef>
                <a:spcPts val="60"/>
              </a:spcBef>
              <a:buAutoNum type="arabicParenR" startAt="3"/>
              <a:tabLst>
                <a:tab pos="355600" algn="l"/>
                <a:tab pos="356235" algn="l"/>
              </a:tabLst>
            </a:pPr>
            <a:r>
              <a:rPr spc="-5" dirty="0">
                <a:latin typeface="Arial"/>
                <a:cs typeface="Arial"/>
              </a:rPr>
              <a:t>Les intervalles de confiance </a:t>
            </a:r>
            <a:r>
              <a:rPr dirty="0">
                <a:latin typeface="Arial"/>
                <a:cs typeface="Arial"/>
              </a:rPr>
              <a:t>des </a:t>
            </a:r>
            <a:r>
              <a:rPr spc="-5" dirty="0">
                <a:latin typeface="Arial"/>
                <a:cs typeface="Arial"/>
              </a:rPr>
              <a:t>taux </a:t>
            </a:r>
            <a:r>
              <a:rPr dirty="0">
                <a:latin typeface="Arial"/>
                <a:cs typeface="Arial"/>
              </a:rPr>
              <a:t>de transa </a:t>
            </a:r>
            <a:r>
              <a:rPr spc="-5" dirty="0">
                <a:latin typeface="Arial"/>
                <a:cs typeface="Arial"/>
              </a:rPr>
              <a:t>ne sont pas définis  correctement. Les données sont</a:t>
            </a:r>
            <a:r>
              <a:rPr spc="50" dirty="0">
                <a:latin typeface="Arial"/>
                <a:cs typeface="Arial"/>
              </a:rPr>
              <a:t> </a:t>
            </a:r>
            <a:r>
              <a:rPr spc="-5" dirty="0">
                <a:latin typeface="Arial"/>
                <a:cs typeface="Arial"/>
              </a:rPr>
              <a:t>biaisées</a:t>
            </a:r>
            <a:endParaRPr dirty="0">
              <a:latin typeface="Arial"/>
              <a:cs typeface="Arial"/>
            </a:endParaRPr>
          </a:p>
        </p:txBody>
      </p:sp>
      <p:sp>
        <p:nvSpPr>
          <p:cNvPr id="10" name="object 7">
            <a:extLst>
              <a:ext uri="{FF2B5EF4-FFF2-40B4-BE49-F238E27FC236}">
                <a16:creationId xmlns:a16="http://schemas.microsoft.com/office/drawing/2014/main" id="{20D8C17D-AF69-462E-ACA3-6BADDA8BC76E}"/>
              </a:ext>
            </a:extLst>
          </p:cNvPr>
          <p:cNvSpPr txBox="1"/>
          <p:nvPr/>
        </p:nvSpPr>
        <p:spPr>
          <a:xfrm>
            <a:off x="1915798" y="4639604"/>
            <a:ext cx="7101205" cy="1151597"/>
          </a:xfrm>
          <a:prstGeom prst="rect">
            <a:avLst/>
          </a:prstGeom>
        </p:spPr>
        <p:txBody>
          <a:bodyPr vert="horz" wrap="square" lIns="0" tIns="12700" rIns="0" bIns="0" rtlCol="0">
            <a:spAutoFit/>
          </a:bodyPr>
          <a:lstStyle/>
          <a:p>
            <a:pPr marL="12700">
              <a:tabLst>
                <a:tab pos="355600" algn="l"/>
                <a:tab pos="356235" algn="l"/>
              </a:tabLst>
            </a:pPr>
            <a:r>
              <a:rPr lang="fr-FR" b="1" dirty="0">
                <a:solidFill>
                  <a:schemeClr val="accent3">
                    <a:lumMod val="50000"/>
                  </a:schemeClr>
                </a:solidFill>
                <a:latin typeface="Arial"/>
                <a:cs typeface="Arial"/>
              </a:rPr>
              <a:t>Bonnes Réponses : 4) et 5)</a:t>
            </a:r>
          </a:p>
          <a:p>
            <a:pPr marL="12700">
              <a:tabLst>
                <a:tab pos="355600" algn="l"/>
                <a:tab pos="356235" algn="l"/>
              </a:tabLst>
            </a:pPr>
            <a:endParaRPr lang="fr-FR" b="1" dirty="0">
              <a:solidFill>
                <a:schemeClr val="accent3">
                  <a:lumMod val="50000"/>
                </a:schemeClr>
              </a:solidFill>
              <a:latin typeface="Arial"/>
              <a:cs typeface="Arial"/>
            </a:endParaRPr>
          </a:p>
          <a:p>
            <a:pPr marL="12700">
              <a:tabLst>
                <a:tab pos="355600" algn="l"/>
                <a:tab pos="356235" algn="l"/>
              </a:tabLst>
            </a:pPr>
            <a:r>
              <a:rPr b="1" dirty="0">
                <a:solidFill>
                  <a:schemeClr val="accent3">
                    <a:lumMod val="50000"/>
                  </a:schemeClr>
                </a:solidFill>
                <a:latin typeface="Arial"/>
                <a:cs typeface="Arial"/>
              </a:rPr>
              <a:t>On </a:t>
            </a:r>
            <a:r>
              <a:rPr b="1" spc="-5" dirty="0">
                <a:solidFill>
                  <a:schemeClr val="accent3">
                    <a:lumMod val="50000"/>
                  </a:schemeClr>
                </a:solidFill>
                <a:latin typeface="Arial"/>
                <a:cs typeface="Arial"/>
              </a:rPr>
              <a:t>peut </a:t>
            </a:r>
            <a:r>
              <a:rPr b="1" spc="-10" dirty="0">
                <a:solidFill>
                  <a:schemeClr val="accent3">
                    <a:lumMod val="50000"/>
                  </a:schemeClr>
                </a:solidFill>
                <a:latin typeface="Arial"/>
                <a:cs typeface="Arial"/>
              </a:rPr>
              <a:t>effectuer </a:t>
            </a:r>
            <a:r>
              <a:rPr b="1" spc="-5" dirty="0">
                <a:solidFill>
                  <a:schemeClr val="accent3">
                    <a:lumMod val="50000"/>
                  </a:schemeClr>
                </a:solidFill>
                <a:latin typeface="Arial"/>
                <a:cs typeface="Arial"/>
              </a:rPr>
              <a:t>un </a:t>
            </a:r>
            <a:r>
              <a:rPr b="1" dirty="0">
                <a:solidFill>
                  <a:schemeClr val="accent3">
                    <a:lumMod val="50000"/>
                  </a:schemeClr>
                </a:solidFill>
                <a:latin typeface="Arial"/>
                <a:cs typeface="Arial"/>
              </a:rPr>
              <a:t>test </a:t>
            </a:r>
            <a:r>
              <a:rPr b="1" spc="-5" dirty="0">
                <a:solidFill>
                  <a:schemeClr val="accent3">
                    <a:lumMod val="50000"/>
                  </a:schemeClr>
                </a:solidFill>
                <a:latin typeface="Arial"/>
                <a:cs typeface="Arial"/>
              </a:rPr>
              <a:t>de comparaison de</a:t>
            </a:r>
            <a:r>
              <a:rPr b="1" spc="65" dirty="0">
                <a:solidFill>
                  <a:schemeClr val="accent3">
                    <a:lumMod val="50000"/>
                  </a:schemeClr>
                </a:solidFill>
                <a:latin typeface="Arial"/>
                <a:cs typeface="Arial"/>
              </a:rPr>
              <a:t> </a:t>
            </a:r>
            <a:r>
              <a:rPr b="1" spc="-5" dirty="0">
                <a:solidFill>
                  <a:schemeClr val="accent3">
                    <a:lumMod val="50000"/>
                  </a:schemeClr>
                </a:solidFill>
                <a:latin typeface="Arial"/>
                <a:cs typeface="Arial"/>
              </a:rPr>
              <a:t>pourcentage</a:t>
            </a:r>
            <a:endParaRPr b="1" dirty="0">
              <a:solidFill>
                <a:schemeClr val="accent3">
                  <a:lumMod val="50000"/>
                </a:schemeClr>
              </a:solidFill>
              <a:latin typeface="Arial"/>
              <a:cs typeface="Arial"/>
            </a:endParaRPr>
          </a:p>
          <a:p>
            <a:pPr marL="12700">
              <a:lnSpc>
                <a:spcPts val="2390"/>
              </a:lnSpc>
              <a:spcBef>
                <a:spcPts val="20"/>
              </a:spcBef>
              <a:tabLst>
                <a:tab pos="355600" algn="l"/>
                <a:tab pos="356235" algn="l"/>
              </a:tabLst>
            </a:pPr>
            <a:r>
              <a:rPr b="1" dirty="0">
                <a:solidFill>
                  <a:schemeClr val="accent3">
                    <a:lumMod val="50000"/>
                  </a:schemeClr>
                </a:solidFill>
                <a:latin typeface="Arial"/>
                <a:cs typeface="Arial"/>
              </a:rPr>
              <a:t>On </a:t>
            </a:r>
            <a:r>
              <a:rPr b="1" spc="-5" dirty="0">
                <a:solidFill>
                  <a:schemeClr val="accent3">
                    <a:lumMod val="50000"/>
                  </a:schemeClr>
                </a:solidFill>
                <a:latin typeface="Arial"/>
                <a:cs typeface="Arial"/>
              </a:rPr>
              <a:t>peut </a:t>
            </a:r>
            <a:r>
              <a:rPr b="1" spc="-10" dirty="0">
                <a:solidFill>
                  <a:schemeClr val="accent3">
                    <a:lumMod val="50000"/>
                  </a:schemeClr>
                </a:solidFill>
                <a:latin typeface="Arial"/>
                <a:cs typeface="Arial"/>
              </a:rPr>
              <a:t>effectuer </a:t>
            </a:r>
            <a:r>
              <a:rPr b="1" spc="-5" dirty="0">
                <a:solidFill>
                  <a:schemeClr val="accent3">
                    <a:lumMod val="50000"/>
                  </a:schemeClr>
                </a:solidFill>
                <a:latin typeface="Arial"/>
                <a:cs typeface="Arial"/>
              </a:rPr>
              <a:t>un </a:t>
            </a:r>
            <a:r>
              <a:rPr b="1" dirty="0">
                <a:solidFill>
                  <a:schemeClr val="accent3">
                    <a:lumMod val="50000"/>
                  </a:schemeClr>
                </a:solidFill>
                <a:latin typeface="Arial"/>
                <a:cs typeface="Arial"/>
              </a:rPr>
              <a:t>test </a:t>
            </a:r>
            <a:r>
              <a:rPr b="1" spc="-5" dirty="0">
                <a:solidFill>
                  <a:schemeClr val="accent3">
                    <a:lumMod val="50000"/>
                  </a:schemeClr>
                </a:solidFill>
                <a:latin typeface="Arial"/>
                <a:cs typeface="Arial"/>
              </a:rPr>
              <a:t>du</a:t>
            </a:r>
            <a:r>
              <a:rPr b="1" spc="15" dirty="0">
                <a:solidFill>
                  <a:schemeClr val="accent3">
                    <a:lumMod val="50000"/>
                  </a:schemeClr>
                </a:solidFill>
                <a:latin typeface="Arial"/>
                <a:cs typeface="Arial"/>
              </a:rPr>
              <a:t> </a:t>
            </a:r>
            <a:r>
              <a:rPr sz="2000" b="1" i="1" dirty="0">
                <a:solidFill>
                  <a:schemeClr val="accent3">
                    <a:lumMod val="50000"/>
                  </a:schemeClr>
                </a:solidFill>
                <a:latin typeface="Symbol"/>
                <a:cs typeface="Symbol"/>
              </a:rPr>
              <a:t></a:t>
            </a:r>
            <a:r>
              <a:rPr b="1" baseline="25462" dirty="0">
                <a:solidFill>
                  <a:schemeClr val="accent3">
                    <a:lumMod val="50000"/>
                  </a:schemeClr>
                </a:solidFill>
                <a:latin typeface="Arial"/>
                <a:cs typeface="Arial"/>
              </a:rP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anim calcmode="lin" valueType="num">
                                      <p:cBhvr additive="base">
                                        <p:cTn id="11"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xEl>
                                              <p:pRg st="3" end="3"/>
                                            </p:txEl>
                                          </p:spTgt>
                                        </p:tgtEl>
                                        <p:attrNameLst>
                                          <p:attrName>style.visibility</p:attrName>
                                        </p:attrNameLst>
                                      </p:cBhvr>
                                      <p:to>
                                        <p:strVal val="visible"/>
                                      </p:to>
                                    </p:set>
                                    <p:anim calcmode="lin" valueType="num">
                                      <p:cBhvr additive="base">
                                        <p:cTn id="1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8</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a:spLocks noGrp="1"/>
          </p:cNvSpPr>
          <p:nvPr>
            <p:ph type="title"/>
          </p:nvPr>
        </p:nvSpPr>
        <p:spPr>
          <a:xfrm>
            <a:off x="3871722" y="431750"/>
            <a:ext cx="963930" cy="300355"/>
          </a:xfrm>
          <a:prstGeom prst="rect">
            <a:avLst/>
          </a:prstGeom>
        </p:spPr>
        <p:txBody>
          <a:bodyPr vert="horz" wrap="square" lIns="0" tIns="12700" rIns="0" bIns="0" rtlCol="0" anchor="ctr">
            <a:spAutoFit/>
          </a:bodyPr>
          <a:lstStyle/>
          <a:p>
            <a:pPr marL="12700">
              <a:lnSpc>
                <a:spcPct val="100000"/>
              </a:lnSpc>
              <a:spcBef>
                <a:spcPts val="100"/>
              </a:spcBef>
            </a:pPr>
            <a:r>
              <a:rPr sz="1800" b="1" dirty="0">
                <a:latin typeface="Arial"/>
                <a:cs typeface="Arial"/>
              </a:rPr>
              <a:t>E</a:t>
            </a:r>
            <a:r>
              <a:rPr sz="1800" b="1" spc="-10" dirty="0">
                <a:latin typeface="Arial"/>
                <a:cs typeface="Arial"/>
              </a:rPr>
              <a:t>xe</a:t>
            </a:r>
            <a:r>
              <a:rPr sz="1800" b="1" dirty="0">
                <a:latin typeface="Arial"/>
                <a:cs typeface="Arial"/>
              </a:rPr>
              <a:t>r</a:t>
            </a:r>
            <a:r>
              <a:rPr sz="1800" b="1" spc="-15" dirty="0">
                <a:latin typeface="Arial"/>
                <a:cs typeface="Arial"/>
              </a:rPr>
              <a:t>c</a:t>
            </a:r>
            <a:r>
              <a:rPr sz="1800" b="1" dirty="0">
                <a:latin typeface="Arial"/>
                <a:cs typeface="Arial"/>
              </a:rPr>
              <a:t>ice</a:t>
            </a:r>
            <a:endParaRPr sz="1800">
              <a:latin typeface="Arial"/>
              <a:cs typeface="Arial"/>
            </a:endParaRPr>
          </a:p>
        </p:txBody>
      </p:sp>
      <p:sp>
        <p:nvSpPr>
          <p:cNvPr id="8" name="object 8"/>
          <p:cNvSpPr txBox="1"/>
          <p:nvPr/>
        </p:nvSpPr>
        <p:spPr>
          <a:xfrm>
            <a:off x="2358644" y="1008075"/>
            <a:ext cx="7907020" cy="848994"/>
          </a:xfrm>
          <a:prstGeom prst="rect">
            <a:avLst/>
          </a:prstGeom>
        </p:spPr>
        <p:txBody>
          <a:bodyPr vert="horz" wrap="square" lIns="0" tIns="12700" rIns="0" bIns="0" rtlCol="0">
            <a:spAutoFit/>
          </a:bodyPr>
          <a:lstStyle/>
          <a:p>
            <a:pPr marL="12700" marR="5080" algn="just">
              <a:spcBef>
                <a:spcPts val="100"/>
              </a:spcBef>
            </a:pPr>
            <a:r>
              <a:rPr dirty="0">
                <a:latin typeface="Arial"/>
                <a:cs typeface="Arial"/>
              </a:rPr>
              <a:t>2 </a:t>
            </a:r>
            <a:r>
              <a:rPr spc="-5" dirty="0">
                <a:latin typeface="Arial"/>
                <a:cs typeface="Arial"/>
              </a:rPr>
              <a:t>journaux </a:t>
            </a:r>
            <a:r>
              <a:rPr dirty="0">
                <a:latin typeface="Arial"/>
                <a:cs typeface="Arial"/>
              </a:rPr>
              <a:t>font </a:t>
            </a:r>
            <a:r>
              <a:rPr spc="-10" dirty="0">
                <a:latin typeface="Arial"/>
                <a:cs typeface="Arial"/>
              </a:rPr>
              <a:t>une </a:t>
            </a:r>
            <a:r>
              <a:rPr spc="-5" dirty="0">
                <a:latin typeface="Arial"/>
                <a:cs typeface="Arial"/>
              </a:rPr>
              <a:t>enquête </a:t>
            </a:r>
            <a:r>
              <a:rPr spc="-10" dirty="0">
                <a:latin typeface="Arial"/>
                <a:cs typeface="Arial"/>
              </a:rPr>
              <a:t>par </a:t>
            </a:r>
            <a:r>
              <a:rPr spc="-5" dirty="0">
                <a:latin typeface="Arial"/>
                <a:cs typeface="Arial"/>
              </a:rPr>
              <a:t>sondage auprès d’étudiants en pharmacie  pour connaître leurs préférences vis-à-vis </a:t>
            </a:r>
            <a:r>
              <a:rPr dirty="0">
                <a:latin typeface="Arial"/>
                <a:cs typeface="Arial"/>
              </a:rPr>
              <a:t>de </a:t>
            </a:r>
            <a:r>
              <a:rPr spc="-5" dirty="0">
                <a:latin typeface="Arial"/>
                <a:cs typeface="Arial"/>
              </a:rPr>
              <a:t>2 projets de réforme de leurs  études.</a:t>
            </a:r>
            <a:endParaRPr>
              <a:latin typeface="Arial"/>
              <a:cs typeface="Arial"/>
            </a:endParaRPr>
          </a:p>
        </p:txBody>
      </p:sp>
      <p:graphicFrame>
        <p:nvGraphicFramePr>
          <p:cNvPr id="9" name="object 9"/>
          <p:cNvGraphicFramePr>
            <a:graphicFrameLocks noGrp="1"/>
          </p:cNvGraphicFramePr>
          <p:nvPr/>
        </p:nvGraphicFramePr>
        <p:xfrm>
          <a:off x="2339594" y="2277174"/>
          <a:ext cx="5091430" cy="1902006"/>
        </p:xfrm>
        <a:graphic>
          <a:graphicData uri="http://schemas.openxmlformats.org/drawingml/2006/table">
            <a:tbl>
              <a:tblPr firstRow="1" bandRow="1">
                <a:tableStyleId>{2D5ABB26-0587-4C30-8999-92F81FD0307C}</a:tableStyleId>
              </a:tblPr>
              <a:tblGrid>
                <a:gridCol w="2424430">
                  <a:extLst>
                    <a:ext uri="{9D8B030D-6E8A-4147-A177-3AD203B41FA5}">
                      <a16:colId xmlns:a16="http://schemas.microsoft.com/office/drawing/2014/main" val="20000"/>
                    </a:ext>
                  </a:extLst>
                </a:gridCol>
                <a:gridCol w="1923415">
                  <a:extLst>
                    <a:ext uri="{9D8B030D-6E8A-4147-A177-3AD203B41FA5}">
                      <a16:colId xmlns:a16="http://schemas.microsoft.com/office/drawing/2014/main" val="20001"/>
                    </a:ext>
                  </a:extLst>
                </a:gridCol>
                <a:gridCol w="743585">
                  <a:extLst>
                    <a:ext uri="{9D8B030D-6E8A-4147-A177-3AD203B41FA5}">
                      <a16:colId xmlns:a16="http://schemas.microsoft.com/office/drawing/2014/main" val="20002"/>
                    </a:ext>
                  </a:extLst>
                </a:gridCol>
              </a:tblGrid>
              <a:tr h="264843">
                <a:tc>
                  <a:txBody>
                    <a:bodyPr/>
                    <a:lstStyle/>
                    <a:p>
                      <a:pPr marL="31750">
                        <a:lnSpc>
                          <a:spcPts val="1985"/>
                        </a:lnSpc>
                      </a:pPr>
                      <a:r>
                        <a:rPr sz="1800" spc="-5" dirty="0">
                          <a:latin typeface="Arial"/>
                          <a:cs typeface="Arial"/>
                        </a:rPr>
                        <a:t>Journal 1</a:t>
                      </a:r>
                      <a:r>
                        <a:rPr sz="1800" dirty="0">
                          <a:latin typeface="Arial"/>
                          <a:cs typeface="Arial"/>
                        </a:rPr>
                        <a:t> </a:t>
                      </a:r>
                      <a:r>
                        <a:rPr sz="1800" spc="-5" dirty="0">
                          <a:latin typeface="Arial"/>
                          <a:cs typeface="Arial"/>
                        </a:rPr>
                        <a:t>(Paris)</a:t>
                      </a:r>
                      <a:endParaRPr sz="1800">
                        <a:latin typeface="Arial"/>
                        <a:cs typeface="Arial"/>
                      </a:endParaRPr>
                    </a:p>
                  </a:txBody>
                  <a:tcPr marL="0" marR="0" marT="0" marB="0"/>
                </a:tc>
                <a:tc>
                  <a:txBody>
                    <a:bodyPr/>
                    <a:lstStyle/>
                    <a:p>
                      <a:pPr marL="350520">
                        <a:lnSpc>
                          <a:spcPts val="1985"/>
                        </a:lnSpc>
                      </a:pPr>
                      <a:r>
                        <a:rPr sz="1800" spc="-5" dirty="0">
                          <a:latin typeface="Arial"/>
                          <a:cs typeface="Arial"/>
                        </a:rPr>
                        <a:t>Réforme</a:t>
                      </a:r>
                      <a:r>
                        <a:rPr sz="1800" spc="-105" dirty="0">
                          <a:latin typeface="Arial"/>
                          <a:cs typeface="Arial"/>
                        </a:rPr>
                        <a:t> </a:t>
                      </a:r>
                      <a:r>
                        <a:rPr sz="1800" spc="-5" dirty="0">
                          <a:latin typeface="Arial"/>
                          <a:cs typeface="Arial"/>
                        </a:rPr>
                        <a:t>A</a:t>
                      </a:r>
                      <a:endParaRPr sz="1800">
                        <a:latin typeface="Arial"/>
                        <a:cs typeface="Arial"/>
                      </a:endParaRPr>
                    </a:p>
                  </a:txBody>
                  <a:tcPr marL="0" marR="0" marT="0" marB="0"/>
                </a:tc>
                <a:tc>
                  <a:txBody>
                    <a:bodyPr/>
                    <a:lstStyle/>
                    <a:p>
                      <a:pPr marR="24130" algn="r">
                        <a:lnSpc>
                          <a:spcPts val="1985"/>
                        </a:lnSpc>
                      </a:pPr>
                      <a:r>
                        <a:rPr sz="1800" spc="-5" dirty="0">
                          <a:latin typeface="Arial"/>
                          <a:cs typeface="Arial"/>
                        </a:rPr>
                        <a:t>30</a:t>
                      </a:r>
                      <a:r>
                        <a:rPr sz="1800" dirty="0">
                          <a:latin typeface="Arial"/>
                          <a:cs typeface="Arial"/>
                        </a:rPr>
                        <a:t>%</a:t>
                      </a:r>
                      <a:endParaRPr sz="1800">
                        <a:latin typeface="Arial"/>
                        <a:cs typeface="Arial"/>
                      </a:endParaRPr>
                    </a:p>
                  </a:txBody>
                  <a:tcPr marL="0" marR="0" marT="0" marB="0"/>
                </a:tc>
                <a:extLst>
                  <a:ext uri="{0D108BD9-81ED-4DB2-BD59-A6C34878D82A}">
                    <a16:rowId xmlns:a16="http://schemas.microsoft.com/office/drawing/2014/main" val="10000"/>
                  </a:ext>
                </a:extLst>
              </a:tr>
              <a:tr h="274617">
                <a:tc>
                  <a:txBody>
                    <a:bodyPr/>
                    <a:lstStyle/>
                    <a:p>
                      <a:pPr>
                        <a:lnSpc>
                          <a:spcPct val="100000"/>
                        </a:lnSpc>
                      </a:pPr>
                      <a:endParaRPr sz="1700">
                        <a:latin typeface="Times New Roman"/>
                        <a:cs typeface="Times New Roman"/>
                      </a:endParaRPr>
                    </a:p>
                  </a:txBody>
                  <a:tcPr marL="0" marR="0" marT="0" marB="0"/>
                </a:tc>
                <a:tc>
                  <a:txBody>
                    <a:bodyPr/>
                    <a:lstStyle/>
                    <a:p>
                      <a:pPr marL="350520">
                        <a:lnSpc>
                          <a:spcPts val="2060"/>
                        </a:lnSpc>
                      </a:pPr>
                      <a:r>
                        <a:rPr sz="1800" spc="-5" dirty="0">
                          <a:latin typeface="Arial"/>
                          <a:cs typeface="Arial"/>
                        </a:rPr>
                        <a:t>Réforme </a:t>
                      </a:r>
                      <a:r>
                        <a:rPr sz="1800" dirty="0">
                          <a:latin typeface="Arial"/>
                          <a:cs typeface="Arial"/>
                        </a:rPr>
                        <a:t>B</a:t>
                      </a:r>
                      <a:endParaRPr sz="1800">
                        <a:latin typeface="Arial"/>
                        <a:cs typeface="Arial"/>
                      </a:endParaRPr>
                    </a:p>
                  </a:txBody>
                  <a:tcPr marL="0" marR="0" marT="0" marB="0"/>
                </a:tc>
                <a:tc>
                  <a:txBody>
                    <a:bodyPr/>
                    <a:lstStyle/>
                    <a:p>
                      <a:pPr marR="24130" algn="r">
                        <a:lnSpc>
                          <a:spcPts val="2060"/>
                        </a:lnSpc>
                      </a:pPr>
                      <a:r>
                        <a:rPr sz="1800" spc="-10" dirty="0">
                          <a:latin typeface="Arial"/>
                          <a:cs typeface="Arial"/>
                        </a:rPr>
                        <a:t>45</a:t>
                      </a:r>
                      <a:r>
                        <a:rPr sz="1800" dirty="0">
                          <a:latin typeface="Arial"/>
                          <a:cs typeface="Arial"/>
                        </a:rPr>
                        <a:t>%</a:t>
                      </a:r>
                      <a:endParaRPr sz="1800">
                        <a:latin typeface="Arial"/>
                        <a:cs typeface="Arial"/>
                      </a:endParaRPr>
                    </a:p>
                  </a:txBody>
                  <a:tcPr marL="0" marR="0" marT="0" marB="0"/>
                </a:tc>
                <a:extLst>
                  <a:ext uri="{0D108BD9-81ED-4DB2-BD59-A6C34878D82A}">
                    <a16:rowId xmlns:a16="http://schemas.microsoft.com/office/drawing/2014/main" val="10001"/>
                  </a:ext>
                </a:extLst>
              </a:tr>
              <a:tr h="411447">
                <a:tc>
                  <a:txBody>
                    <a:bodyPr/>
                    <a:lstStyle/>
                    <a:p>
                      <a:pPr>
                        <a:lnSpc>
                          <a:spcPct val="100000"/>
                        </a:lnSpc>
                      </a:pPr>
                      <a:endParaRPr sz="1700">
                        <a:latin typeface="Times New Roman"/>
                        <a:cs typeface="Times New Roman"/>
                      </a:endParaRPr>
                    </a:p>
                  </a:txBody>
                  <a:tcPr marL="0" marR="0" marT="0" marB="0"/>
                </a:tc>
                <a:tc>
                  <a:txBody>
                    <a:bodyPr/>
                    <a:lstStyle/>
                    <a:p>
                      <a:pPr marL="350520">
                        <a:lnSpc>
                          <a:spcPts val="2065"/>
                        </a:lnSpc>
                      </a:pPr>
                      <a:r>
                        <a:rPr sz="1800" spc="-5" dirty="0">
                          <a:latin typeface="Arial"/>
                          <a:cs typeface="Arial"/>
                        </a:rPr>
                        <a:t>Sans</a:t>
                      </a:r>
                      <a:r>
                        <a:rPr sz="1800" spc="-25" dirty="0">
                          <a:latin typeface="Arial"/>
                          <a:cs typeface="Arial"/>
                        </a:rPr>
                        <a:t> </a:t>
                      </a:r>
                      <a:r>
                        <a:rPr sz="1800" spc="-5" dirty="0">
                          <a:latin typeface="Arial"/>
                          <a:cs typeface="Arial"/>
                        </a:rPr>
                        <a:t>opinion</a:t>
                      </a:r>
                      <a:endParaRPr sz="1800">
                        <a:latin typeface="Arial"/>
                        <a:cs typeface="Arial"/>
                      </a:endParaRPr>
                    </a:p>
                  </a:txBody>
                  <a:tcPr marL="0" marR="0" marT="0" marB="0"/>
                </a:tc>
                <a:tc>
                  <a:txBody>
                    <a:bodyPr/>
                    <a:lstStyle/>
                    <a:p>
                      <a:pPr marR="24130" algn="r">
                        <a:lnSpc>
                          <a:spcPts val="2065"/>
                        </a:lnSpc>
                      </a:pPr>
                      <a:r>
                        <a:rPr sz="1800" spc="-5" dirty="0">
                          <a:latin typeface="Arial"/>
                          <a:cs typeface="Arial"/>
                        </a:rPr>
                        <a:t>25</a:t>
                      </a:r>
                      <a:r>
                        <a:rPr sz="1800" dirty="0">
                          <a:latin typeface="Arial"/>
                          <a:cs typeface="Arial"/>
                        </a:rPr>
                        <a:t>%</a:t>
                      </a:r>
                      <a:endParaRPr sz="1800">
                        <a:latin typeface="Arial"/>
                        <a:cs typeface="Arial"/>
                      </a:endParaRPr>
                    </a:p>
                  </a:txBody>
                  <a:tcPr marL="0" marR="0" marT="0" marB="0"/>
                </a:tc>
                <a:extLst>
                  <a:ext uri="{0D108BD9-81ED-4DB2-BD59-A6C34878D82A}">
                    <a16:rowId xmlns:a16="http://schemas.microsoft.com/office/drawing/2014/main" val="10002"/>
                  </a:ext>
                </a:extLst>
              </a:tr>
              <a:tr h="411480">
                <a:tc>
                  <a:txBody>
                    <a:bodyPr/>
                    <a:lstStyle/>
                    <a:p>
                      <a:pPr marL="31750">
                        <a:lnSpc>
                          <a:spcPts val="2155"/>
                        </a:lnSpc>
                        <a:spcBef>
                          <a:spcPts val="985"/>
                        </a:spcBef>
                      </a:pPr>
                      <a:r>
                        <a:rPr sz="1800" spc="-5" dirty="0">
                          <a:latin typeface="Arial"/>
                          <a:cs typeface="Arial"/>
                        </a:rPr>
                        <a:t>Journal 2 (Province)</a:t>
                      </a:r>
                      <a:endParaRPr sz="1800">
                        <a:latin typeface="Arial"/>
                        <a:cs typeface="Arial"/>
                      </a:endParaRPr>
                    </a:p>
                  </a:txBody>
                  <a:tcPr marL="0" marR="0" marT="125095" marB="0"/>
                </a:tc>
                <a:tc>
                  <a:txBody>
                    <a:bodyPr/>
                    <a:lstStyle/>
                    <a:p>
                      <a:pPr marL="350520">
                        <a:lnSpc>
                          <a:spcPts val="2155"/>
                        </a:lnSpc>
                        <a:spcBef>
                          <a:spcPts val="985"/>
                        </a:spcBef>
                      </a:pPr>
                      <a:r>
                        <a:rPr sz="1800" spc="-5" dirty="0">
                          <a:latin typeface="Arial"/>
                          <a:cs typeface="Arial"/>
                        </a:rPr>
                        <a:t>Réforme</a:t>
                      </a:r>
                      <a:r>
                        <a:rPr sz="1800" spc="-110" dirty="0">
                          <a:latin typeface="Arial"/>
                          <a:cs typeface="Arial"/>
                        </a:rPr>
                        <a:t> </a:t>
                      </a:r>
                      <a:r>
                        <a:rPr sz="1800" spc="-5" dirty="0">
                          <a:latin typeface="Arial"/>
                          <a:cs typeface="Arial"/>
                        </a:rPr>
                        <a:t>A</a:t>
                      </a:r>
                      <a:endParaRPr sz="1800">
                        <a:latin typeface="Arial"/>
                        <a:cs typeface="Arial"/>
                      </a:endParaRPr>
                    </a:p>
                  </a:txBody>
                  <a:tcPr marL="0" marR="0" marT="125095" marB="0"/>
                </a:tc>
                <a:tc>
                  <a:txBody>
                    <a:bodyPr/>
                    <a:lstStyle/>
                    <a:p>
                      <a:pPr marR="24130" algn="r">
                        <a:lnSpc>
                          <a:spcPts val="2155"/>
                        </a:lnSpc>
                        <a:spcBef>
                          <a:spcPts val="985"/>
                        </a:spcBef>
                      </a:pPr>
                      <a:r>
                        <a:rPr sz="1800" spc="-5" dirty="0">
                          <a:latin typeface="Arial"/>
                          <a:cs typeface="Arial"/>
                        </a:rPr>
                        <a:t>37</a:t>
                      </a:r>
                      <a:r>
                        <a:rPr sz="1800" dirty="0">
                          <a:latin typeface="Arial"/>
                          <a:cs typeface="Arial"/>
                        </a:rPr>
                        <a:t>%</a:t>
                      </a:r>
                      <a:endParaRPr sz="1800">
                        <a:latin typeface="Arial"/>
                        <a:cs typeface="Arial"/>
                      </a:endParaRPr>
                    </a:p>
                  </a:txBody>
                  <a:tcPr marL="0" marR="0" marT="125095" marB="0"/>
                </a:tc>
                <a:extLst>
                  <a:ext uri="{0D108BD9-81ED-4DB2-BD59-A6C34878D82A}">
                    <a16:rowId xmlns:a16="http://schemas.microsoft.com/office/drawing/2014/main" val="10003"/>
                  </a:ext>
                </a:extLst>
              </a:tr>
              <a:tr h="274372">
                <a:tc>
                  <a:txBody>
                    <a:bodyPr/>
                    <a:lstStyle/>
                    <a:p>
                      <a:pPr>
                        <a:lnSpc>
                          <a:spcPct val="100000"/>
                        </a:lnSpc>
                      </a:pPr>
                      <a:endParaRPr sz="1700">
                        <a:latin typeface="Times New Roman"/>
                        <a:cs typeface="Times New Roman"/>
                      </a:endParaRPr>
                    </a:p>
                  </a:txBody>
                  <a:tcPr marL="0" marR="0" marT="0" marB="0"/>
                </a:tc>
                <a:tc>
                  <a:txBody>
                    <a:bodyPr/>
                    <a:lstStyle/>
                    <a:p>
                      <a:pPr marL="350520">
                        <a:lnSpc>
                          <a:spcPts val="2060"/>
                        </a:lnSpc>
                      </a:pPr>
                      <a:r>
                        <a:rPr sz="1800" spc="-5" dirty="0">
                          <a:latin typeface="Arial"/>
                          <a:cs typeface="Arial"/>
                        </a:rPr>
                        <a:t>Réforme B</a:t>
                      </a:r>
                      <a:endParaRPr sz="1800">
                        <a:latin typeface="Arial"/>
                        <a:cs typeface="Arial"/>
                      </a:endParaRPr>
                    </a:p>
                  </a:txBody>
                  <a:tcPr marL="0" marR="0" marT="0" marB="0"/>
                </a:tc>
                <a:tc>
                  <a:txBody>
                    <a:bodyPr/>
                    <a:lstStyle/>
                    <a:p>
                      <a:pPr marR="24130" algn="r">
                        <a:lnSpc>
                          <a:spcPts val="2060"/>
                        </a:lnSpc>
                      </a:pPr>
                      <a:r>
                        <a:rPr sz="1800" spc="-5" dirty="0">
                          <a:latin typeface="Arial"/>
                          <a:cs typeface="Arial"/>
                        </a:rPr>
                        <a:t>43</a:t>
                      </a:r>
                      <a:r>
                        <a:rPr sz="1800" dirty="0">
                          <a:latin typeface="Arial"/>
                          <a:cs typeface="Arial"/>
                        </a:rPr>
                        <a:t>%</a:t>
                      </a:r>
                      <a:endParaRPr sz="1800">
                        <a:latin typeface="Arial"/>
                        <a:cs typeface="Arial"/>
                      </a:endParaRPr>
                    </a:p>
                  </a:txBody>
                  <a:tcPr marL="0" marR="0" marT="0" marB="0"/>
                </a:tc>
                <a:extLst>
                  <a:ext uri="{0D108BD9-81ED-4DB2-BD59-A6C34878D82A}">
                    <a16:rowId xmlns:a16="http://schemas.microsoft.com/office/drawing/2014/main" val="10004"/>
                  </a:ext>
                </a:extLst>
              </a:tr>
              <a:tr h="265247">
                <a:tc>
                  <a:txBody>
                    <a:bodyPr/>
                    <a:lstStyle/>
                    <a:p>
                      <a:pPr>
                        <a:lnSpc>
                          <a:spcPct val="100000"/>
                        </a:lnSpc>
                      </a:pPr>
                      <a:endParaRPr sz="1600">
                        <a:latin typeface="Times New Roman"/>
                        <a:cs typeface="Times New Roman"/>
                      </a:endParaRPr>
                    </a:p>
                  </a:txBody>
                  <a:tcPr marL="0" marR="0" marT="0" marB="0"/>
                </a:tc>
                <a:tc>
                  <a:txBody>
                    <a:bodyPr/>
                    <a:lstStyle/>
                    <a:p>
                      <a:pPr marL="350520">
                        <a:lnSpc>
                          <a:spcPts val="1989"/>
                        </a:lnSpc>
                      </a:pPr>
                      <a:r>
                        <a:rPr sz="1800" spc="-5" dirty="0">
                          <a:latin typeface="Arial"/>
                          <a:cs typeface="Arial"/>
                        </a:rPr>
                        <a:t>Sans</a:t>
                      </a:r>
                      <a:r>
                        <a:rPr sz="1800" spc="-15" dirty="0">
                          <a:latin typeface="Arial"/>
                          <a:cs typeface="Arial"/>
                        </a:rPr>
                        <a:t> </a:t>
                      </a:r>
                      <a:r>
                        <a:rPr sz="1800" spc="-10" dirty="0">
                          <a:latin typeface="Arial"/>
                          <a:cs typeface="Arial"/>
                        </a:rPr>
                        <a:t>opinion</a:t>
                      </a:r>
                      <a:endParaRPr sz="1800">
                        <a:latin typeface="Arial"/>
                        <a:cs typeface="Arial"/>
                      </a:endParaRPr>
                    </a:p>
                  </a:txBody>
                  <a:tcPr marL="0" marR="0" marT="0" marB="0"/>
                </a:tc>
                <a:tc>
                  <a:txBody>
                    <a:bodyPr/>
                    <a:lstStyle/>
                    <a:p>
                      <a:pPr marR="24130" algn="r">
                        <a:lnSpc>
                          <a:spcPts val="1989"/>
                        </a:lnSpc>
                      </a:pPr>
                      <a:r>
                        <a:rPr sz="1800" spc="-10" dirty="0">
                          <a:latin typeface="Arial"/>
                          <a:cs typeface="Arial"/>
                        </a:rPr>
                        <a:t>20</a:t>
                      </a:r>
                      <a:r>
                        <a:rPr sz="1800" dirty="0">
                          <a:latin typeface="Arial"/>
                          <a:cs typeface="Arial"/>
                        </a:rPr>
                        <a:t>%</a:t>
                      </a:r>
                      <a:endParaRPr sz="1800">
                        <a:latin typeface="Arial"/>
                        <a:cs typeface="Arial"/>
                      </a:endParaRPr>
                    </a:p>
                  </a:txBody>
                  <a:tcPr marL="0" marR="0" marT="0" marB="0"/>
                </a:tc>
                <a:extLst>
                  <a:ext uri="{0D108BD9-81ED-4DB2-BD59-A6C34878D82A}">
                    <a16:rowId xmlns:a16="http://schemas.microsoft.com/office/drawing/2014/main" val="10005"/>
                  </a:ext>
                </a:extLst>
              </a:tr>
            </a:tbl>
          </a:graphicData>
        </a:graphic>
      </p:graphicFrame>
      <p:sp>
        <p:nvSpPr>
          <p:cNvPr id="10" name="object 10"/>
          <p:cNvSpPr txBox="1"/>
          <p:nvPr/>
        </p:nvSpPr>
        <p:spPr>
          <a:xfrm>
            <a:off x="2358645" y="4438015"/>
            <a:ext cx="7825105" cy="1274708"/>
          </a:xfrm>
          <a:prstGeom prst="rect">
            <a:avLst/>
          </a:prstGeom>
        </p:spPr>
        <p:txBody>
          <a:bodyPr vert="horz" wrap="square" lIns="0" tIns="12700" rIns="0" bIns="0" rtlCol="0">
            <a:spAutoFit/>
          </a:bodyPr>
          <a:lstStyle/>
          <a:p>
            <a:pPr marL="12700" marR="227329">
              <a:spcBef>
                <a:spcPts val="100"/>
              </a:spcBef>
              <a:tabLst>
                <a:tab pos="2027555" algn="l"/>
              </a:tabLst>
            </a:pPr>
            <a:r>
              <a:rPr spc="-5" dirty="0">
                <a:latin typeface="Arial"/>
                <a:cs typeface="Arial"/>
              </a:rPr>
              <a:t>Journal 1 </a:t>
            </a:r>
            <a:r>
              <a:rPr spc="-10" dirty="0">
                <a:latin typeface="Arial"/>
                <a:cs typeface="Arial"/>
              </a:rPr>
              <a:t>affirme </a:t>
            </a:r>
            <a:r>
              <a:rPr dirty="0">
                <a:latin typeface="Arial"/>
                <a:cs typeface="Arial"/>
              </a:rPr>
              <a:t>: </a:t>
            </a:r>
            <a:r>
              <a:rPr spc="-5" dirty="0">
                <a:latin typeface="Arial"/>
                <a:cs typeface="Arial"/>
              </a:rPr>
              <a:t>15 % </a:t>
            </a:r>
            <a:r>
              <a:rPr spc="-10" dirty="0">
                <a:latin typeface="Arial"/>
                <a:cs typeface="Arial"/>
              </a:rPr>
              <a:t>de </a:t>
            </a:r>
            <a:r>
              <a:rPr spc="-5" dirty="0">
                <a:latin typeface="Arial"/>
                <a:cs typeface="Arial"/>
              </a:rPr>
              <a:t>plus </a:t>
            </a:r>
            <a:r>
              <a:rPr spc="-10" dirty="0">
                <a:latin typeface="Arial"/>
                <a:cs typeface="Arial"/>
              </a:rPr>
              <a:t>pour </a:t>
            </a:r>
            <a:r>
              <a:rPr dirty="0">
                <a:latin typeface="Arial"/>
                <a:cs typeface="Arial"/>
              </a:rPr>
              <a:t>B, </a:t>
            </a:r>
            <a:r>
              <a:rPr spc="-5" dirty="0">
                <a:latin typeface="Arial"/>
                <a:cs typeface="Arial"/>
              </a:rPr>
              <a:t>mais faible écart entre </a:t>
            </a:r>
            <a:r>
              <a:rPr dirty="0">
                <a:latin typeface="Arial"/>
                <a:cs typeface="Arial"/>
              </a:rPr>
              <a:t>A et B  </a:t>
            </a:r>
            <a:r>
              <a:rPr spc="-5" dirty="0">
                <a:latin typeface="Arial"/>
                <a:cs typeface="Arial"/>
              </a:rPr>
              <a:t>Journal 2</a:t>
            </a:r>
            <a:r>
              <a:rPr spc="25" dirty="0">
                <a:latin typeface="Arial"/>
                <a:cs typeface="Arial"/>
              </a:rPr>
              <a:t> </a:t>
            </a:r>
            <a:r>
              <a:rPr spc="-10" dirty="0">
                <a:latin typeface="Arial"/>
                <a:cs typeface="Arial"/>
              </a:rPr>
              <a:t>affirme</a:t>
            </a:r>
            <a:r>
              <a:rPr spc="20" dirty="0">
                <a:latin typeface="Arial"/>
                <a:cs typeface="Arial"/>
              </a:rPr>
              <a:t> </a:t>
            </a:r>
            <a:r>
              <a:rPr dirty="0">
                <a:latin typeface="Arial"/>
                <a:cs typeface="Arial"/>
              </a:rPr>
              <a:t>:	</a:t>
            </a:r>
            <a:r>
              <a:rPr spc="-5" dirty="0">
                <a:latin typeface="Arial"/>
                <a:cs typeface="Arial"/>
              </a:rPr>
              <a:t>6% de plus pour </a:t>
            </a:r>
            <a:r>
              <a:rPr dirty="0">
                <a:latin typeface="Arial"/>
                <a:cs typeface="Arial"/>
              </a:rPr>
              <a:t>B </a:t>
            </a:r>
            <a:r>
              <a:rPr spc="-5" dirty="0">
                <a:latin typeface="Arial"/>
                <a:cs typeface="Arial"/>
              </a:rPr>
              <a:t>donc préférence significative pour</a:t>
            </a:r>
            <a:r>
              <a:rPr spc="90" dirty="0">
                <a:latin typeface="Arial"/>
                <a:cs typeface="Arial"/>
              </a:rPr>
              <a:t> </a:t>
            </a:r>
            <a:r>
              <a:rPr dirty="0">
                <a:latin typeface="Arial"/>
                <a:cs typeface="Arial"/>
              </a:rPr>
              <a:t>B</a:t>
            </a:r>
            <a:endParaRPr>
              <a:latin typeface="Arial"/>
              <a:cs typeface="Arial"/>
            </a:endParaRPr>
          </a:p>
          <a:p>
            <a:pPr>
              <a:spcBef>
                <a:spcPts val="20"/>
              </a:spcBef>
            </a:pPr>
            <a:endParaRPr sz="2800">
              <a:latin typeface="Times New Roman"/>
              <a:cs typeface="Times New Roman"/>
            </a:endParaRPr>
          </a:p>
          <a:p>
            <a:pPr marL="91440"/>
            <a:r>
              <a:rPr b="1" spc="-5" dirty="0">
                <a:latin typeface="Arial"/>
                <a:cs typeface="Arial"/>
              </a:rPr>
              <a:t>Les </a:t>
            </a:r>
            <a:r>
              <a:rPr b="1" dirty="0">
                <a:latin typeface="Arial"/>
                <a:cs typeface="Arial"/>
              </a:rPr>
              <a:t>conclusions </a:t>
            </a:r>
            <a:r>
              <a:rPr b="1" spc="-5" dirty="0">
                <a:latin typeface="Arial"/>
                <a:cs typeface="Arial"/>
              </a:rPr>
              <a:t>de ces 2 </a:t>
            </a:r>
            <a:r>
              <a:rPr b="1" dirty="0">
                <a:latin typeface="Arial"/>
                <a:cs typeface="Arial"/>
              </a:rPr>
              <a:t>journaux sont </a:t>
            </a:r>
            <a:r>
              <a:rPr b="1" spc="-5" dirty="0">
                <a:latin typeface="Arial"/>
                <a:cs typeface="Arial"/>
              </a:rPr>
              <a:t>elles correctes? </a:t>
            </a:r>
            <a:r>
              <a:rPr b="1" dirty="0">
                <a:latin typeface="Arial"/>
                <a:cs typeface="Arial"/>
              </a:rPr>
              <a:t>Qui </a:t>
            </a:r>
            <a:r>
              <a:rPr b="1" spc="-5" dirty="0">
                <a:latin typeface="Arial"/>
                <a:cs typeface="Arial"/>
              </a:rPr>
              <a:t>a raison</a:t>
            </a:r>
            <a:r>
              <a:rPr b="1" spc="10" dirty="0">
                <a:latin typeface="Arial"/>
                <a:cs typeface="Arial"/>
              </a:rPr>
              <a:t> </a:t>
            </a:r>
            <a:r>
              <a:rPr b="1" dirty="0">
                <a:latin typeface="Arial"/>
                <a:cs typeface="Arial"/>
              </a:rPr>
              <a:t>?</a:t>
            </a:r>
            <a:endParaRPr>
              <a:latin typeface="Arial"/>
              <a:cs typeface="Aria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3</a:t>
            </a:r>
            <a:r>
              <a:rPr lang="fr-FR" sz="2000" b="1" dirty="0">
                <a:solidFill>
                  <a:srgbClr val="FFFFFF"/>
                </a:solidFill>
                <a:latin typeface="Arial"/>
                <a:cs typeface="Arial"/>
              </a:rPr>
              <a:t>9</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2358644" y="1015746"/>
            <a:ext cx="8309356" cy="1123384"/>
          </a:xfrm>
          <a:prstGeom prst="rect">
            <a:avLst/>
          </a:prstGeom>
        </p:spPr>
        <p:txBody>
          <a:bodyPr vert="horz" wrap="square" lIns="0" tIns="149860" rIns="0" bIns="0" rtlCol="0">
            <a:spAutoFit/>
          </a:bodyPr>
          <a:lstStyle/>
          <a:p>
            <a:pPr marL="12700">
              <a:spcBef>
                <a:spcPts val="1180"/>
              </a:spcBef>
            </a:pPr>
            <a:r>
              <a:rPr dirty="0">
                <a:latin typeface="Arial"/>
                <a:cs typeface="Arial"/>
              </a:rPr>
              <a:t>Il est </a:t>
            </a:r>
            <a:r>
              <a:rPr spc="-5" dirty="0">
                <a:latin typeface="Arial"/>
                <a:cs typeface="Arial"/>
              </a:rPr>
              <a:t>impossible de répondre à cette question</a:t>
            </a:r>
            <a:r>
              <a:rPr spc="45" dirty="0">
                <a:latin typeface="Arial"/>
                <a:cs typeface="Arial"/>
              </a:rPr>
              <a:t> </a:t>
            </a:r>
            <a:r>
              <a:rPr dirty="0">
                <a:latin typeface="Arial"/>
                <a:cs typeface="Arial"/>
              </a:rPr>
              <a:t>:</a:t>
            </a:r>
          </a:p>
          <a:p>
            <a:pPr marL="12700" marR="637540">
              <a:spcBef>
                <a:spcPts val="1080"/>
              </a:spcBef>
            </a:pPr>
            <a:r>
              <a:rPr spc="-5" dirty="0">
                <a:latin typeface="Arial"/>
                <a:cs typeface="Arial"/>
              </a:rPr>
              <a:t>Dans tous les cas, les </a:t>
            </a:r>
            <a:r>
              <a:rPr dirty="0">
                <a:latin typeface="Arial"/>
                <a:cs typeface="Arial"/>
              </a:rPr>
              <a:t>2 </a:t>
            </a:r>
            <a:r>
              <a:rPr spc="-10" dirty="0">
                <a:latin typeface="Arial"/>
                <a:cs typeface="Arial"/>
              </a:rPr>
              <a:t>journaux </a:t>
            </a:r>
            <a:r>
              <a:rPr spc="-5" dirty="0">
                <a:latin typeface="Arial"/>
                <a:cs typeface="Arial"/>
              </a:rPr>
              <a:t>font une erreur d’interprétation de </a:t>
            </a:r>
            <a:r>
              <a:rPr spc="-5" dirty="0" err="1">
                <a:latin typeface="Arial"/>
                <a:cs typeface="Arial"/>
              </a:rPr>
              <a:t>leur</a:t>
            </a:r>
            <a:r>
              <a:rPr lang="fr-FR" spc="-5" dirty="0">
                <a:latin typeface="Arial"/>
                <a:cs typeface="Arial"/>
              </a:rPr>
              <a:t>s</a:t>
            </a:r>
            <a:r>
              <a:rPr spc="-5" dirty="0">
                <a:latin typeface="Arial"/>
                <a:cs typeface="Arial"/>
              </a:rPr>
              <a:t>  </a:t>
            </a:r>
            <a:r>
              <a:rPr spc="-5" dirty="0" err="1">
                <a:latin typeface="Arial"/>
                <a:cs typeface="Arial"/>
              </a:rPr>
              <a:t>résultats</a:t>
            </a:r>
            <a:r>
              <a:rPr spc="-5" dirty="0">
                <a:latin typeface="Arial"/>
                <a:cs typeface="Arial"/>
              </a:rPr>
              <a:t>..</a:t>
            </a:r>
            <a:endParaRPr dirty="0">
              <a:latin typeface="Arial"/>
              <a:cs typeface="Arial"/>
            </a:endParaRPr>
          </a:p>
        </p:txBody>
      </p:sp>
      <p:sp>
        <p:nvSpPr>
          <p:cNvPr id="8" name="object 8"/>
          <p:cNvSpPr txBox="1"/>
          <p:nvPr/>
        </p:nvSpPr>
        <p:spPr>
          <a:xfrm>
            <a:off x="2543047" y="4582414"/>
            <a:ext cx="7682230" cy="299720"/>
          </a:xfrm>
          <a:prstGeom prst="rect">
            <a:avLst/>
          </a:prstGeom>
        </p:spPr>
        <p:txBody>
          <a:bodyPr vert="horz" wrap="square" lIns="0" tIns="12700" rIns="0" bIns="0" rtlCol="0">
            <a:spAutoFit/>
          </a:bodyPr>
          <a:lstStyle/>
          <a:p>
            <a:pPr marL="12700">
              <a:spcBef>
                <a:spcPts val="100"/>
              </a:spcBef>
            </a:pPr>
            <a:r>
              <a:rPr b="1" spc="-5" dirty="0">
                <a:latin typeface="Arial"/>
                <a:cs typeface="Arial"/>
              </a:rPr>
              <a:t>CONCLUSION </a:t>
            </a:r>
            <a:r>
              <a:rPr b="1" dirty="0">
                <a:latin typeface="Arial"/>
                <a:cs typeface="Arial"/>
              </a:rPr>
              <a:t>: </a:t>
            </a:r>
            <a:r>
              <a:rPr b="1" spc="-5" dirty="0">
                <a:latin typeface="Arial"/>
                <a:cs typeface="Arial"/>
              </a:rPr>
              <a:t>Ne jamais </a:t>
            </a:r>
            <a:r>
              <a:rPr b="1" dirty="0">
                <a:latin typeface="Arial"/>
                <a:cs typeface="Arial"/>
              </a:rPr>
              <a:t>conclure </a:t>
            </a:r>
            <a:r>
              <a:rPr b="1" spc="-5" dirty="0">
                <a:latin typeface="Arial"/>
                <a:cs typeface="Arial"/>
              </a:rPr>
              <a:t>à la seule lecture des % </a:t>
            </a:r>
            <a:r>
              <a:rPr b="1" spc="-10" dirty="0">
                <a:latin typeface="Arial"/>
                <a:cs typeface="Arial"/>
              </a:rPr>
              <a:t>observés</a:t>
            </a:r>
            <a:r>
              <a:rPr b="1" spc="130" dirty="0">
                <a:latin typeface="Arial"/>
                <a:cs typeface="Arial"/>
              </a:rPr>
              <a:t> </a:t>
            </a:r>
            <a:r>
              <a:rPr b="1" dirty="0">
                <a:latin typeface="Arial"/>
                <a:cs typeface="Arial"/>
              </a:rPr>
              <a:t>!</a:t>
            </a:r>
            <a:endParaRPr dirty="0">
              <a:latin typeface="Arial"/>
              <a:cs typeface="Arial"/>
            </a:endParaRPr>
          </a:p>
        </p:txBody>
      </p:sp>
      <p:sp>
        <p:nvSpPr>
          <p:cNvPr id="11" name="object 7">
            <a:extLst>
              <a:ext uri="{FF2B5EF4-FFF2-40B4-BE49-F238E27FC236}">
                <a16:creationId xmlns:a16="http://schemas.microsoft.com/office/drawing/2014/main" id="{E5D9216D-F0B7-4A7D-96E0-14E54094B325}"/>
              </a:ext>
            </a:extLst>
          </p:cNvPr>
          <p:cNvSpPr txBox="1"/>
          <p:nvPr/>
        </p:nvSpPr>
        <p:spPr>
          <a:xfrm>
            <a:off x="2225674" y="2168817"/>
            <a:ext cx="8309356" cy="705321"/>
          </a:xfrm>
          <a:prstGeom prst="rect">
            <a:avLst/>
          </a:prstGeom>
        </p:spPr>
        <p:txBody>
          <a:bodyPr vert="horz" wrap="square" lIns="0" tIns="149860" rIns="0" bIns="0" rtlCol="0">
            <a:spAutoFit/>
          </a:bodyPr>
          <a:lstStyle/>
          <a:p>
            <a:pPr marL="927100">
              <a:spcBef>
                <a:spcPts val="1080"/>
              </a:spcBef>
            </a:pPr>
            <a:r>
              <a:rPr dirty="0" err="1">
                <a:solidFill>
                  <a:srgbClr val="006666"/>
                </a:solidFill>
                <a:latin typeface="Arial"/>
                <a:cs typeface="Arial"/>
              </a:rPr>
              <a:t>En</a:t>
            </a:r>
            <a:r>
              <a:rPr dirty="0">
                <a:solidFill>
                  <a:srgbClr val="006666"/>
                </a:solidFill>
                <a:latin typeface="Arial"/>
                <a:cs typeface="Arial"/>
              </a:rPr>
              <a:t> </a:t>
            </a:r>
            <a:r>
              <a:rPr spc="-10" dirty="0">
                <a:solidFill>
                  <a:srgbClr val="006666"/>
                </a:solidFill>
                <a:latin typeface="Arial"/>
                <a:cs typeface="Arial"/>
              </a:rPr>
              <a:t>effet, </a:t>
            </a:r>
            <a:r>
              <a:rPr spc="-5" dirty="0">
                <a:solidFill>
                  <a:srgbClr val="006666"/>
                </a:solidFill>
                <a:latin typeface="Arial"/>
                <a:cs typeface="Arial"/>
              </a:rPr>
              <a:t>leurs échantillons ne sont pas représentatifs de</a:t>
            </a:r>
            <a:r>
              <a:rPr spc="45" dirty="0">
                <a:solidFill>
                  <a:srgbClr val="006666"/>
                </a:solidFill>
                <a:latin typeface="Arial"/>
                <a:cs typeface="Arial"/>
              </a:rPr>
              <a:t> </a:t>
            </a:r>
            <a:r>
              <a:rPr spc="-5" dirty="0">
                <a:solidFill>
                  <a:srgbClr val="006666"/>
                </a:solidFill>
                <a:latin typeface="Arial"/>
                <a:cs typeface="Arial"/>
              </a:rPr>
              <a:t>l’ensemble</a:t>
            </a:r>
            <a:endParaRPr dirty="0">
              <a:latin typeface="Arial"/>
              <a:cs typeface="Arial"/>
            </a:endParaRPr>
          </a:p>
          <a:p>
            <a:pPr marL="12700"/>
            <a:r>
              <a:rPr spc="-10" dirty="0">
                <a:solidFill>
                  <a:srgbClr val="006666"/>
                </a:solidFill>
                <a:latin typeface="Arial"/>
                <a:cs typeface="Arial"/>
              </a:rPr>
              <a:t>des étudiants </a:t>
            </a:r>
            <a:r>
              <a:rPr spc="-5" dirty="0">
                <a:solidFill>
                  <a:srgbClr val="006666"/>
                </a:solidFill>
                <a:latin typeface="Arial"/>
                <a:cs typeface="Arial"/>
              </a:rPr>
              <a:t>en pharmacie </a:t>
            </a:r>
            <a:r>
              <a:rPr spc="-35" dirty="0">
                <a:solidFill>
                  <a:srgbClr val="006666"/>
                </a:solidFill>
                <a:latin typeface="Arial"/>
                <a:cs typeface="Arial"/>
              </a:rPr>
              <a:t>(T.A.S </a:t>
            </a:r>
            <a:r>
              <a:rPr spc="-5" dirty="0">
                <a:solidFill>
                  <a:srgbClr val="006666"/>
                </a:solidFill>
                <a:latin typeface="Arial"/>
                <a:cs typeface="Arial"/>
              </a:rPr>
              <a:t>?, Paris </a:t>
            </a:r>
            <a:r>
              <a:rPr spc="-10" dirty="0">
                <a:solidFill>
                  <a:srgbClr val="006666"/>
                </a:solidFill>
                <a:latin typeface="Arial"/>
                <a:cs typeface="Arial"/>
              </a:rPr>
              <a:t>différent </a:t>
            </a:r>
            <a:r>
              <a:rPr spc="-5" dirty="0">
                <a:solidFill>
                  <a:srgbClr val="006666"/>
                </a:solidFill>
                <a:latin typeface="Arial"/>
                <a:cs typeface="Arial"/>
              </a:rPr>
              <a:t>de</a:t>
            </a:r>
            <a:r>
              <a:rPr spc="125" dirty="0">
                <a:solidFill>
                  <a:srgbClr val="006666"/>
                </a:solidFill>
                <a:latin typeface="Arial"/>
                <a:cs typeface="Arial"/>
              </a:rPr>
              <a:t> </a:t>
            </a:r>
            <a:r>
              <a:rPr spc="-5" dirty="0">
                <a:solidFill>
                  <a:srgbClr val="006666"/>
                </a:solidFill>
                <a:latin typeface="Arial"/>
                <a:cs typeface="Arial"/>
              </a:rPr>
              <a:t>Province,…).</a:t>
            </a:r>
            <a:endParaRPr dirty="0">
              <a:latin typeface="Arial"/>
              <a:cs typeface="Arial"/>
            </a:endParaRPr>
          </a:p>
        </p:txBody>
      </p:sp>
      <p:sp>
        <p:nvSpPr>
          <p:cNvPr id="12" name="object 7">
            <a:extLst>
              <a:ext uri="{FF2B5EF4-FFF2-40B4-BE49-F238E27FC236}">
                <a16:creationId xmlns:a16="http://schemas.microsoft.com/office/drawing/2014/main" id="{E23D0500-9FC3-4838-865C-AAB4090B8FE4}"/>
              </a:ext>
            </a:extLst>
          </p:cNvPr>
          <p:cNvSpPr txBox="1"/>
          <p:nvPr/>
        </p:nvSpPr>
        <p:spPr>
          <a:xfrm>
            <a:off x="2022520" y="2949376"/>
            <a:ext cx="8309356" cy="1259319"/>
          </a:xfrm>
          <a:prstGeom prst="rect">
            <a:avLst/>
          </a:prstGeom>
        </p:spPr>
        <p:txBody>
          <a:bodyPr vert="horz" wrap="square" lIns="0" tIns="149860" rIns="0" bIns="0" rtlCol="0">
            <a:spAutoFit/>
          </a:bodyPr>
          <a:lstStyle/>
          <a:p>
            <a:pPr marL="12700" marR="5080" indent="914400">
              <a:spcBef>
                <a:spcPts val="1080"/>
              </a:spcBef>
              <a:tabLst>
                <a:tab pos="2573655" algn="l"/>
              </a:tabLst>
            </a:pPr>
            <a:r>
              <a:rPr spc="-5" dirty="0" err="1">
                <a:solidFill>
                  <a:srgbClr val="006666"/>
                </a:solidFill>
                <a:latin typeface="Arial"/>
                <a:cs typeface="Arial"/>
              </a:rPr>
              <a:t>D’autre</a:t>
            </a:r>
            <a:r>
              <a:rPr spc="-5" dirty="0">
                <a:solidFill>
                  <a:srgbClr val="006666"/>
                </a:solidFill>
                <a:latin typeface="Arial"/>
                <a:cs typeface="Arial"/>
              </a:rPr>
              <a:t> part, on ne connaît pas la taille des échantillons </a:t>
            </a:r>
            <a:r>
              <a:rPr dirty="0">
                <a:solidFill>
                  <a:srgbClr val="006666"/>
                </a:solidFill>
                <a:latin typeface="Arial"/>
                <a:cs typeface="Arial"/>
              </a:rPr>
              <a:t>: </a:t>
            </a:r>
            <a:r>
              <a:rPr spc="-5" dirty="0">
                <a:solidFill>
                  <a:srgbClr val="006666"/>
                </a:solidFill>
                <a:latin typeface="Arial"/>
                <a:cs typeface="Arial"/>
              </a:rPr>
              <a:t>pas de test  statistique. Les </a:t>
            </a:r>
            <a:r>
              <a:rPr spc="-10" dirty="0">
                <a:solidFill>
                  <a:srgbClr val="006666"/>
                </a:solidFill>
                <a:latin typeface="Arial"/>
                <a:cs typeface="Arial"/>
              </a:rPr>
              <a:t>différences </a:t>
            </a:r>
            <a:r>
              <a:rPr spc="-5" dirty="0">
                <a:solidFill>
                  <a:srgbClr val="006666"/>
                </a:solidFill>
                <a:latin typeface="Arial"/>
                <a:cs typeface="Arial"/>
              </a:rPr>
              <a:t>de % (15% pour le Journal1) ne sera peut être pas  significatif </a:t>
            </a:r>
            <a:r>
              <a:rPr dirty="0">
                <a:solidFill>
                  <a:srgbClr val="006666"/>
                </a:solidFill>
                <a:latin typeface="Arial"/>
                <a:cs typeface="Arial"/>
              </a:rPr>
              <a:t>si</a:t>
            </a:r>
            <a:r>
              <a:rPr spc="45" dirty="0">
                <a:solidFill>
                  <a:srgbClr val="006666"/>
                </a:solidFill>
                <a:latin typeface="Arial"/>
                <a:cs typeface="Arial"/>
              </a:rPr>
              <a:t> </a:t>
            </a:r>
            <a:r>
              <a:rPr spc="-10" dirty="0">
                <a:solidFill>
                  <a:srgbClr val="006666"/>
                </a:solidFill>
                <a:latin typeface="Arial"/>
                <a:cs typeface="Arial"/>
              </a:rPr>
              <a:t>l’effectif</a:t>
            </a:r>
            <a:r>
              <a:rPr spc="15" dirty="0">
                <a:solidFill>
                  <a:srgbClr val="006666"/>
                </a:solidFill>
                <a:latin typeface="Arial"/>
                <a:cs typeface="Arial"/>
              </a:rPr>
              <a:t> </a:t>
            </a:r>
            <a:r>
              <a:rPr spc="-5" dirty="0">
                <a:solidFill>
                  <a:srgbClr val="006666"/>
                </a:solidFill>
                <a:latin typeface="Arial"/>
                <a:cs typeface="Arial"/>
              </a:rPr>
              <a:t>est	petit, ou </a:t>
            </a:r>
            <a:r>
              <a:rPr dirty="0">
                <a:solidFill>
                  <a:srgbClr val="006666"/>
                </a:solidFill>
                <a:latin typeface="Arial"/>
                <a:cs typeface="Arial"/>
              </a:rPr>
              <a:t>(6% </a:t>
            </a:r>
            <a:r>
              <a:rPr spc="-5" dirty="0">
                <a:solidFill>
                  <a:srgbClr val="006666"/>
                </a:solidFill>
                <a:latin typeface="Arial"/>
                <a:cs typeface="Arial"/>
              </a:rPr>
              <a:t>pour le Journal 2) sera peut être  significatif </a:t>
            </a:r>
            <a:r>
              <a:rPr dirty="0">
                <a:solidFill>
                  <a:srgbClr val="006666"/>
                </a:solidFill>
                <a:latin typeface="Arial"/>
                <a:cs typeface="Arial"/>
              </a:rPr>
              <a:t>si </a:t>
            </a:r>
            <a:r>
              <a:rPr spc="-10" dirty="0">
                <a:solidFill>
                  <a:srgbClr val="006666"/>
                </a:solidFill>
                <a:latin typeface="Arial"/>
                <a:cs typeface="Arial"/>
              </a:rPr>
              <a:t>l’effectif </a:t>
            </a:r>
            <a:r>
              <a:rPr dirty="0">
                <a:solidFill>
                  <a:srgbClr val="006666"/>
                </a:solidFill>
                <a:latin typeface="Arial"/>
                <a:cs typeface="Arial"/>
              </a:rPr>
              <a:t>très</a:t>
            </a:r>
            <a:r>
              <a:rPr spc="20" dirty="0">
                <a:solidFill>
                  <a:srgbClr val="006666"/>
                </a:solidFill>
                <a:latin typeface="Arial"/>
                <a:cs typeface="Arial"/>
              </a:rPr>
              <a:t> </a:t>
            </a:r>
            <a:r>
              <a:rPr spc="-5" dirty="0">
                <a:solidFill>
                  <a:srgbClr val="006666"/>
                </a:solidFill>
                <a:latin typeface="Arial"/>
                <a:cs typeface="Arial"/>
              </a:rPr>
              <a:t>grand.</a:t>
            </a:r>
            <a:endParaRPr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lang="fr-FR" sz="2000" b="1" dirty="0">
                <a:solidFill>
                  <a:srgbClr val="FFFFFF"/>
                </a:solidFill>
                <a:latin typeface="Arial"/>
                <a:cs typeface="Arial"/>
              </a:rPr>
              <a:t>40</a:t>
            </a:r>
            <a:endParaRPr sz="2000" dirty="0">
              <a:latin typeface="Arial"/>
              <a:cs typeface="Arial"/>
            </a:endParaRPr>
          </a:p>
        </p:txBody>
      </p:sp>
      <p:sp>
        <p:nvSpPr>
          <p:cNvPr id="3" name="object 3"/>
          <p:cNvSpPr txBox="1"/>
          <p:nvPr/>
        </p:nvSpPr>
        <p:spPr>
          <a:xfrm>
            <a:off x="2348218" y="3365268"/>
            <a:ext cx="122555" cy="139065"/>
          </a:xfrm>
          <a:prstGeom prst="rect">
            <a:avLst/>
          </a:prstGeom>
        </p:spPr>
        <p:txBody>
          <a:bodyPr vert="horz" wrap="square" lIns="0" tIns="635" rIns="0" bIns="0" rtlCol="0">
            <a:spAutoFit/>
          </a:bodyPr>
          <a:lstStyle/>
          <a:p>
            <a:pPr>
              <a:spcBef>
                <a:spcPts val="5"/>
              </a:spcBef>
            </a:pPr>
            <a:r>
              <a:rPr sz="900" b="1" spc="-5" dirty="0">
                <a:latin typeface="Verdana"/>
                <a:cs typeface="Verdana"/>
              </a:rPr>
              <a:t>,5</a:t>
            </a:r>
            <a:endParaRPr sz="900">
              <a:latin typeface="Verdana"/>
              <a:cs typeface="Verdana"/>
            </a:endParaRPr>
          </a:p>
        </p:txBody>
      </p:sp>
      <p:sp>
        <p:nvSpPr>
          <p:cNvPr id="4" name="object 4"/>
          <p:cNvSpPr txBox="1"/>
          <p:nvPr/>
        </p:nvSpPr>
        <p:spPr>
          <a:xfrm>
            <a:off x="3391026" y="4598620"/>
            <a:ext cx="5266690" cy="300355"/>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pour les </a:t>
            </a:r>
            <a:r>
              <a:rPr b="1" dirty="0">
                <a:solidFill>
                  <a:srgbClr val="5F5F5F"/>
                </a:solidFill>
                <a:latin typeface="Comic Sans MS"/>
                <a:cs typeface="Comic Sans MS"/>
              </a:rPr>
              <a:t>petites </a:t>
            </a:r>
            <a:r>
              <a:rPr b="1" spc="-5" dirty="0">
                <a:solidFill>
                  <a:srgbClr val="5F5F5F"/>
                </a:solidFill>
                <a:latin typeface="Comic Sans MS"/>
                <a:cs typeface="Comic Sans MS"/>
              </a:rPr>
              <a:t>valeurs de </a:t>
            </a:r>
            <a:r>
              <a:rPr b="1" dirty="0">
                <a:solidFill>
                  <a:srgbClr val="5F5F5F"/>
                </a:solidFill>
                <a:latin typeface="Comic Sans MS"/>
                <a:cs typeface="Comic Sans MS"/>
              </a:rPr>
              <a:t>la</a:t>
            </a:r>
            <a:r>
              <a:rPr b="1" spc="-45" dirty="0">
                <a:solidFill>
                  <a:srgbClr val="5F5F5F"/>
                </a:solidFill>
                <a:latin typeface="Comic Sans MS"/>
                <a:cs typeface="Comic Sans MS"/>
              </a:rPr>
              <a:t> </a:t>
            </a:r>
            <a:r>
              <a:rPr b="1" spc="-5" dirty="0">
                <a:solidFill>
                  <a:srgbClr val="5F5F5F"/>
                </a:solidFill>
                <a:latin typeface="Comic Sans MS"/>
                <a:cs typeface="Comic Sans MS"/>
              </a:rPr>
              <a:t>probabilité</a:t>
            </a:r>
            <a:endParaRPr>
              <a:latin typeface="Comic Sans MS"/>
              <a:cs typeface="Comic Sans MS"/>
            </a:endParaRPr>
          </a:p>
        </p:txBody>
      </p:sp>
      <p:graphicFrame>
        <p:nvGraphicFramePr>
          <p:cNvPr id="5" name="object 5"/>
          <p:cNvGraphicFramePr>
            <a:graphicFrameLocks noGrp="1"/>
          </p:cNvGraphicFramePr>
          <p:nvPr/>
        </p:nvGraphicFramePr>
        <p:xfrm>
          <a:off x="2025651" y="4987925"/>
          <a:ext cx="8000999" cy="1035050"/>
        </p:xfrm>
        <a:graphic>
          <a:graphicData uri="http://schemas.openxmlformats.org/drawingml/2006/table">
            <a:tbl>
              <a:tblPr firstRow="1" bandRow="1">
                <a:tableStyleId>{2D5ABB26-0587-4C30-8999-92F81FD0307C}</a:tableStyleId>
              </a:tblPr>
              <a:tblGrid>
                <a:gridCol w="800100">
                  <a:extLst>
                    <a:ext uri="{9D8B030D-6E8A-4147-A177-3AD203B41FA5}">
                      <a16:colId xmlns:a16="http://schemas.microsoft.com/office/drawing/2014/main" val="20000"/>
                    </a:ext>
                  </a:extLst>
                </a:gridCol>
                <a:gridCol w="85725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1308099">
                  <a:extLst>
                    <a:ext uri="{9D8B030D-6E8A-4147-A177-3AD203B41FA5}">
                      <a16:colId xmlns:a16="http://schemas.microsoft.com/office/drawing/2014/main" val="20003"/>
                    </a:ext>
                  </a:extLst>
                </a:gridCol>
                <a:gridCol w="1207770">
                  <a:extLst>
                    <a:ext uri="{9D8B030D-6E8A-4147-A177-3AD203B41FA5}">
                      <a16:colId xmlns:a16="http://schemas.microsoft.com/office/drawing/2014/main" val="20004"/>
                    </a:ext>
                  </a:extLst>
                </a:gridCol>
                <a:gridCol w="1409700">
                  <a:extLst>
                    <a:ext uri="{9D8B030D-6E8A-4147-A177-3AD203B41FA5}">
                      <a16:colId xmlns:a16="http://schemas.microsoft.com/office/drawing/2014/main" val="20005"/>
                    </a:ext>
                  </a:extLst>
                </a:gridCol>
                <a:gridCol w="1409700">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216535">
                        <a:lnSpc>
                          <a:spcPct val="100000"/>
                        </a:lnSpc>
                        <a:spcBef>
                          <a:spcPts val="5"/>
                        </a:spcBef>
                      </a:pPr>
                      <a:r>
                        <a:rPr sz="900" b="1" spc="-5"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84785">
                        <a:lnSpc>
                          <a:spcPct val="100000"/>
                        </a:lnSpc>
                        <a:spcBef>
                          <a:spcPts val="5"/>
                        </a:spcBef>
                      </a:pPr>
                      <a:r>
                        <a:rPr sz="900" b="1" spc="-5" dirty="0">
                          <a:latin typeface="Verdana"/>
                          <a:cs typeface="Verdana"/>
                        </a:rPr>
                        <a:t>0,000</a:t>
                      </a:r>
                      <a:r>
                        <a:rPr sz="900" b="1" spc="-10" dirty="0">
                          <a:latin typeface="Verdana"/>
                          <a:cs typeface="Verdana"/>
                        </a:rPr>
                        <a:t>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b="1" spc="-5" dirty="0">
                          <a:latin typeface="Verdana"/>
                          <a:cs typeface="Verdana"/>
                        </a:rPr>
                        <a:t>0,000 01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0,000</a:t>
                      </a:r>
                      <a:r>
                        <a:rPr sz="900" b="1"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270" algn="ctr">
                        <a:lnSpc>
                          <a:spcPct val="100000"/>
                        </a:lnSpc>
                        <a:spcBef>
                          <a:spcPts val="5"/>
                        </a:spcBef>
                      </a:pPr>
                      <a:r>
                        <a:rPr sz="900" b="1" spc="-5" dirty="0">
                          <a:latin typeface="Verdana"/>
                          <a:cs typeface="Verdana"/>
                        </a:rPr>
                        <a:t>0,000 000</a:t>
                      </a:r>
                      <a:r>
                        <a:rPr sz="900" b="1" spc="-10" dirty="0">
                          <a:latin typeface="Verdana"/>
                          <a:cs typeface="Verdana"/>
                        </a:rPr>
                        <a:t>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635" algn="ctr">
                        <a:lnSpc>
                          <a:spcPct val="100000"/>
                        </a:lnSpc>
                        <a:spcBef>
                          <a:spcPts val="5"/>
                        </a:spcBef>
                      </a:pPr>
                      <a:r>
                        <a:rPr sz="900" b="1" spc="-5" dirty="0">
                          <a:latin typeface="Verdana"/>
                          <a:cs typeface="Verdana"/>
                        </a:rPr>
                        <a:t>0,000 000 01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2540" algn="ctr">
                        <a:lnSpc>
                          <a:spcPct val="100000"/>
                        </a:lnSpc>
                        <a:spcBef>
                          <a:spcPts val="5"/>
                        </a:spcBef>
                      </a:pPr>
                      <a:r>
                        <a:rPr sz="900" b="1" spc="-5" dirty="0">
                          <a:latin typeface="Verdana"/>
                          <a:cs typeface="Verdana"/>
                        </a:rPr>
                        <a:t>0,000 000</a:t>
                      </a:r>
                      <a:r>
                        <a:rPr sz="900" b="1" spc="-10"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95580">
                        <a:lnSpc>
                          <a:spcPct val="100000"/>
                        </a:lnSpc>
                        <a:spcBef>
                          <a:spcPts val="5"/>
                        </a:spcBef>
                      </a:pPr>
                      <a:r>
                        <a:rPr sz="900" spc="-5" dirty="0">
                          <a:latin typeface="Verdana"/>
                          <a:cs typeface="Verdana"/>
                        </a:rPr>
                        <a:t>3,2905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marL="187960">
                        <a:lnSpc>
                          <a:spcPct val="100000"/>
                        </a:lnSpc>
                        <a:spcBef>
                          <a:spcPts val="5"/>
                        </a:spcBef>
                      </a:pPr>
                      <a:r>
                        <a:rPr sz="900" spc="-5" dirty="0">
                          <a:latin typeface="Verdana"/>
                          <a:cs typeface="Verdana"/>
                        </a:rPr>
                        <a:t>3,89059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0"/>
                        </a:spcBef>
                      </a:pPr>
                      <a:endParaRPr sz="1150">
                        <a:latin typeface="Times New Roman"/>
                        <a:cs typeface="Times New Roman"/>
                      </a:endParaRPr>
                    </a:p>
                    <a:p>
                      <a:pPr algn="ctr">
                        <a:lnSpc>
                          <a:spcPct val="100000"/>
                        </a:lnSpc>
                        <a:spcBef>
                          <a:spcPts val="5"/>
                        </a:spcBef>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graphicFrame>
        <p:nvGraphicFramePr>
          <p:cNvPr id="6" name="object 6"/>
          <p:cNvGraphicFramePr>
            <a:graphicFrameLocks noGrp="1"/>
          </p:cNvGraphicFramePr>
          <p:nvPr/>
        </p:nvGraphicFramePr>
        <p:xfrm>
          <a:off x="1985963" y="1293749"/>
          <a:ext cx="8423273" cy="3221096"/>
        </p:xfrm>
        <a:graphic>
          <a:graphicData uri="http://schemas.openxmlformats.org/drawingml/2006/table">
            <a:tbl>
              <a:tblPr firstRow="1" bandRow="1">
                <a:tableStyleId>{2D5ABB26-0587-4C30-8999-92F81FD0307C}</a:tableStyleId>
              </a:tblPr>
              <a:tblGrid>
                <a:gridCol w="752475">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gridCol w="861694">
                  <a:extLst>
                    <a:ext uri="{9D8B030D-6E8A-4147-A177-3AD203B41FA5}">
                      <a16:colId xmlns:a16="http://schemas.microsoft.com/office/drawing/2014/main" val="20002"/>
                    </a:ext>
                  </a:extLst>
                </a:gridCol>
                <a:gridCol w="854075">
                  <a:extLst>
                    <a:ext uri="{9D8B030D-6E8A-4147-A177-3AD203B41FA5}">
                      <a16:colId xmlns:a16="http://schemas.microsoft.com/office/drawing/2014/main" val="20003"/>
                    </a:ext>
                  </a:extLst>
                </a:gridCol>
                <a:gridCol w="730250">
                  <a:extLst>
                    <a:ext uri="{9D8B030D-6E8A-4147-A177-3AD203B41FA5}">
                      <a16:colId xmlns:a16="http://schemas.microsoft.com/office/drawing/2014/main" val="20004"/>
                    </a:ext>
                  </a:extLst>
                </a:gridCol>
                <a:gridCol w="736600">
                  <a:extLst>
                    <a:ext uri="{9D8B030D-6E8A-4147-A177-3AD203B41FA5}">
                      <a16:colId xmlns:a16="http://schemas.microsoft.com/office/drawing/2014/main" val="20005"/>
                    </a:ext>
                  </a:extLst>
                </a:gridCol>
                <a:gridCol w="675004">
                  <a:extLst>
                    <a:ext uri="{9D8B030D-6E8A-4147-A177-3AD203B41FA5}">
                      <a16:colId xmlns:a16="http://schemas.microsoft.com/office/drawing/2014/main" val="20006"/>
                    </a:ext>
                  </a:extLst>
                </a:gridCol>
                <a:gridCol w="711200">
                  <a:extLst>
                    <a:ext uri="{9D8B030D-6E8A-4147-A177-3AD203B41FA5}">
                      <a16:colId xmlns:a16="http://schemas.microsoft.com/office/drawing/2014/main" val="20007"/>
                    </a:ext>
                  </a:extLst>
                </a:gridCol>
                <a:gridCol w="704850">
                  <a:extLst>
                    <a:ext uri="{9D8B030D-6E8A-4147-A177-3AD203B41FA5}">
                      <a16:colId xmlns:a16="http://schemas.microsoft.com/office/drawing/2014/main" val="20008"/>
                    </a:ext>
                  </a:extLst>
                </a:gridCol>
                <a:gridCol w="711200">
                  <a:extLst>
                    <a:ext uri="{9D8B030D-6E8A-4147-A177-3AD203B41FA5}">
                      <a16:colId xmlns:a16="http://schemas.microsoft.com/office/drawing/2014/main" val="20009"/>
                    </a:ext>
                  </a:extLst>
                </a:gridCol>
                <a:gridCol w="733425">
                  <a:extLst>
                    <a:ext uri="{9D8B030D-6E8A-4147-A177-3AD203B41FA5}">
                      <a16:colId xmlns:a16="http://schemas.microsoft.com/office/drawing/2014/main" val="20010"/>
                    </a:ext>
                  </a:extLst>
                </a:gridCol>
              </a:tblGrid>
              <a:tr h="517525">
                <a:tc>
                  <a:txBody>
                    <a:bodyPr/>
                    <a:lstStyle/>
                    <a:p>
                      <a:pPr>
                        <a:lnSpc>
                          <a:spcPct val="100000"/>
                        </a:lnSpc>
                      </a:pPr>
                      <a:endParaRPr sz="1000">
                        <a:latin typeface="Times New Roman"/>
                        <a:cs typeface="Times New Roman"/>
                      </a:endParaRPr>
                    </a:p>
                  </a:txBody>
                  <a:tcPr marL="0" marR="0" marT="0" marB="0">
                    <a:lnR w="12700">
                      <a:solidFill>
                        <a:srgbClr val="000000"/>
                      </a:solidFill>
                      <a:prstDash val="solid"/>
                    </a:lnR>
                    <a:lnB w="12700">
                      <a:solidFill>
                        <a:srgbClr val="000000"/>
                      </a:solidFill>
                      <a:prstDash val="solid"/>
                    </a:lnB>
                  </a:tcPr>
                </a:tc>
                <a:tc>
                  <a:txBody>
                    <a:bodyPr/>
                    <a:lstStyle/>
                    <a:p>
                      <a:pPr marL="273685">
                        <a:lnSpc>
                          <a:spcPct val="100000"/>
                        </a:lnSpc>
                        <a:spcBef>
                          <a:spcPts val="655"/>
                        </a:spcBef>
                      </a:pPr>
                      <a:r>
                        <a:rPr sz="2000" b="1" i="1" dirty="0">
                          <a:latin typeface="Symbol"/>
                          <a:cs typeface="Symbol"/>
                        </a:rPr>
                        <a:t></a:t>
                      </a:r>
                      <a:endParaRPr sz="2000">
                        <a:latin typeface="Symbol"/>
                        <a:cs typeface="Symbol"/>
                      </a:endParaRPr>
                    </a:p>
                  </a:txBody>
                  <a:tcPr marL="0" marR="0" marT="83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88290">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05"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270" algn="ctr">
                        <a:lnSpc>
                          <a:spcPct val="100000"/>
                        </a:lnSpc>
                        <a:spcBef>
                          <a:spcPts val="5"/>
                        </a:spcBef>
                      </a:pPr>
                      <a:r>
                        <a:rPr sz="900" b="1" spc="-5" dirty="0">
                          <a:latin typeface="Verdana"/>
                          <a:cs typeface="Verdana"/>
                        </a:rPr>
                        <a:t>0,03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270" algn="ctr">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15"/>
                        </a:spcBef>
                      </a:pPr>
                      <a:endParaRPr sz="1750">
                        <a:latin typeface="Times New Roman"/>
                        <a:cs typeface="Times New Roman"/>
                      </a:endParaRPr>
                    </a:p>
                    <a:p>
                      <a:pPr algn="ctr">
                        <a:lnSpc>
                          <a:spcPct val="100000"/>
                        </a:lnSpc>
                      </a:pPr>
                      <a:r>
                        <a:rPr sz="1400" b="1" spc="-5" dirty="0">
                          <a:solidFill>
                            <a:srgbClr val="FF0000"/>
                          </a:solidFill>
                          <a:latin typeface="Verdana"/>
                          <a:cs typeface="Verdana"/>
                        </a:rPr>
                        <a:t>0,05</a:t>
                      </a:r>
                      <a:endParaRPr sz="1400">
                        <a:latin typeface="Verdana"/>
                        <a:cs typeface="Verdana"/>
                      </a:endParaRPr>
                    </a:p>
                  </a:txBody>
                  <a:tcPr marL="0" marR="0" marT="190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04470" algn="r">
                        <a:lnSpc>
                          <a:spcPct val="100000"/>
                        </a:lnSpc>
                        <a:spcBef>
                          <a:spcPts val="5"/>
                        </a:spcBef>
                      </a:pPr>
                      <a:r>
                        <a:rPr sz="900" b="1" spc="-5" dirty="0">
                          <a:latin typeface="Verdana"/>
                          <a:cs typeface="Verdana"/>
                        </a:rPr>
                        <a:t>0,0</a:t>
                      </a:r>
                      <a:r>
                        <a:rPr sz="900" b="1" dirty="0">
                          <a:latin typeface="Verdana"/>
                          <a:cs typeface="Verdana"/>
                        </a:rPr>
                        <a:t>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12090">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03835" algn="r">
                        <a:lnSpc>
                          <a:spcPct val="100000"/>
                        </a:lnSpc>
                        <a:spcBef>
                          <a:spcPts val="5"/>
                        </a:spcBef>
                      </a:pPr>
                      <a:r>
                        <a:rPr sz="900" b="1" spc="-5" dirty="0">
                          <a:latin typeface="Verdana"/>
                          <a:cs typeface="Verdana"/>
                        </a:rPr>
                        <a:t>0,0</a:t>
                      </a:r>
                      <a:r>
                        <a:rPr sz="900" b="1" dirty="0">
                          <a:latin typeface="Verdana"/>
                          <a:cs typeface="Verdana"/>
                        </a:rPr>
                        <a:t>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dirty="0">
                        <a:latin typeface="Times New Roman"/>
                        <a:cs typeface="Times New Roman"/>
                      </a:endParaRPr>
                    </a:p>
                    <a:p>
                      <a:pPr>
                        <a:lnSpc>
                          <a:spcPct val="100000"/>
                        </a:lnSpc>
                        <a:spcBef>
                          <a:spcPts val="35"/>
                        </a:spcBef>
                      </a:pPr>
                      <a:endParaRPr sz="1150" dirty="0">
                        <a:latin typeface="Times New Roman"/>
                        <a:cs typeface="Times New Roman"/>
                      </a:endParaRPr>
                    </a:p>
                    <a:p>
                      <a:pPr marL="2540" algn="ctr">
                        <a:lnSpc>
                          <a:spcPct val="100000"/>
                        </a:lnSpc>
                        <a:spcBef>
                          <a:spcPts val="5"/>
                        </a:spcBef>
                      </a:pPr>
                      <a:r>
                        <a:rPr sz="900" b="1" spc="-5" dirty="0">
                          <a:latin typeface="Verdana"/>
                          <a:cs typeface="Verdana"/>
                        </a:rPr>
                        <a:t>0,09</a:t>
                      </a:r>
                      <a:endParaRPr sz="900" dirty="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15"/>
                        </a:spcBef>
                      </a:pPr>
                      <a:endParaRPr sz="1750">
                        <a:latin typeface="Times New Roman"/>
                        <a:cs typeface="Times New Roman"/>
                      </a:endParaRPr>
                    </a:p>
                    <a:p>
                      <a:pPr marL="313055">
                        <a:lnSpc>
                          <a:spcPct val="100000"/>
                        </a:lnSpc>
                      </a:pPr>
                      <a:r>
                        <a:rPr sz="1400" b="1" dirty="0">
                          <a:solidFill>
                            <a:srgbClr val="FF0000"/>
                          </a:solidFill>
                          <a:latin typeface="Verdana"/>
                          <a:cs typeface="Verdana"/>
                        </a:rPr>
                        <a:t>0</a:t>
                      </a:r>
                      <a:endParaRPr sz="1400">
                        <a:latin typeface="Verdana"/>
                        <a:cs typeface="Verdana"/>
                      </a:endParaRPr>
                    </a:p>
                  </a:txBody>
                  <a:tcPr marL="0" marR="0" marT="190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64160">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270" algn="ctr">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15"/>
                        </a:spcBef>
                      </a:pPr>
                      <a:endParaRPr sz="1750">
                        <a:latin typeface="Times New Roman"/>
                        <a:cs typeface="Times New Roman"/>
                      </a:endParaRPr>
                    </a:p>
                    <a:p>
                      <a:pPr algn="ctr">
                        <a:lnSpc>
                          <a:spcPct val="100000"/>
                        </a:lnSpc>
                      </a:pPr>
                      <a:r>
                        <a:rPr sz="1400" b="1" spc="-5" dirty="0">
                          <a:solidFill>
                            <a:srgbClr val="FF0000"/>
                          </a:solidFill>
                          <a:latin typeface="Verdana"/>
                          <a:cs typeface="Verdana"/>
                        </a:rPr>
                        <a:t>1,96</a:t>
                      </a:r>
                      <a:endParaRPr sz="1400">
                        <a:latin typeface="Verdana"/>
                        <a:cs typeface="Verdana"/>
                      </a:endParaRPr>
                    </a:p>
                  </a:txBody>
                  <a:tcPr marL="0" marR="0" marT="190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80975"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86055">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80975"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1,695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L="274955">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L="274955">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7170"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L="274955">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1</a:t>
                      </a:r>
                      <a:r>
                        <a:rPr sz="900" spc="-5" dirty="0">
                          <a:latin typeface="Verdana"/>
                          <a:cs typeface="Verdana"/>
                        </a:rPr>
                        <a:t>,</a:t>
                      </a:r>
                      <a:r>
                        <a:rPr sz="900" dirty="0">
                          <a:latin typeface="Verdana"/>
                          <a:cs typeface="Verdana"/>
                        </a:rPr>
                        <a:t>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L="274955">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L="274955">
                        <a:lnSpc>
                          <a:spcPct val="100000"/>
                        </a:lnSpc>
                        <a:spcBef>
                          <a:spcPts val="465"/>
                        </a:spcBef>
                      </a:pPr>
                      <a:r>
                        <a:rPr sz="900" b="1" dirty="0">
                          <a:latin typeface="Verdana"/>
                          <a:cs typeface="Verdana"/>
                        </a:rPr>
                        <a:t>0</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L="274955">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0990">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780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L="274955">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L="274955">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0990">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L="274955">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0289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4160">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780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86055">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097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0,013</a:t>
                      </a:r>
                      <a:endParaRPr sz="900" dirty="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7" name="object 7"/>
          <p:cNvSpPr/>
          <p:nvPr/>
        </p:nvSpPr>
        <p:spPr>
          <a:xfrm>
            <a:off x="2954656" y="2125612"/>
            <a:ext cx="218439" cy="76540"/>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349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2349500" y="3428937"/>
            <a:ext cx="101600" cy="65087"/>
          </a:xfrm>
          <a:prstGeom prst="rect">
            <a:avLst/>
          </a:prstGeom>
          <a:blipFill>
            <a:blip r:embed="rId4" cstate="print"/>
            <a:stretch>
              <a:fillRect/>
            </a:stretch>
          </a:blipFill>
        </p:spPr>
        <p:txBody>
          <a:bodyPr wrap="square" lIns="0" tIns="0" rIns="0" bIns="0" rtlCol="0"/>
          <a:lstStyle/>
          <a:p>
            <a:endParaRPr/>
          </a:p>
        </p:txBody>
      </p:sp>
      <p:sp>
        <p:nvSpPr>
          <p:cNvPr id="12" name="object 12"/>
          <p:cNvSpPr/>
          <p:nvPr/>
        </p:nvSpPr>
        <p:spPr>
          <a:xfrm>
            <a:off x="1774825" y="6308726"/>
            <a:ext cx="1384300" cy="365125"/>
          </a:xfrm>
          <a:prstGeom prst="rect">
            <a:avLst/>
          </a:prstGeom>
          <a:blipFill>
            <a:blip r:embed="rId5" cstate="print"/>
            <a:stretch>
              <a:fillRect/>
            </a:stretch>
          </a:blipFill>
        </p:spPr>
        <p:txBody>
          <a:bodyPr wrap="square" lIns="0" tIns="0" rIns="0" bIns="0" rtlCol="0"/>
          <a:lstStyle/>
          <a:p>
            <a:endParaRPr/>
          </a:p>
        </p:txBody>
      </p:sp>
      <p:sp>
        <p:nvSpPr>
          <p:cNvPr id="13" name="object 13"/>
          <p:cNvSpPr txBox="1"/>
          <p:nvPr/>
        </p:nvSpPr>
        <p:spPr>
          <a:xfrm>
            <a:off x="2670175" y="492633"/>
            <a:ext cx="7264400" cy="299720"/>
          </a:xfrm>
          <a:prstGeom prst="rect">
            <a:avLst/>
          </a:prstGeom>
        </p:spPr>
        <p:txBody>
          <a:bodyPr vert="horz" wrap="square" lIns="0" tIns="12700" rIns="0" bIns="0" rtlCol="0">
            <a:spAutoFit/>
          </a:bodyPr>
          <a:lstStyle/>
          <a:p>
            <a:pPr marL="12700">
              <a:spcBef>
                <a:spcPts val="100"/>
              </a:spcBef>
              <a:tabLst>
                <a:tab pos="1701800" algn="l"/>
                <a:tab pos="7251065" algn="l"/>
              </a:tabLst>
            </a:pPr>
            <a:r>
              <a:rPr u="sng" dirty="0">
                <a:solidFill>
                  <a:srgbClr val="5F5F5F"/>
                </a:solidFill>
                <a:uFill>
                  <a:solidFill>
                    <a:srgbClr val="99CCCC"/>
                  </a:solidFill>
                </a:uFill>
                <a:latin typeface="Times New Roman"/>
                <a:cs typeface="Times New Roman"/>
              </a:rPr>
              <a:t> 	</a:t>
            </a:r>
            <a:r>
              <a:rPr b="1" u="sng" spc="-5" dirty="0">
                <a:solidFill>
                  <a:srgbClr val="5F5F5F"/>
                </a:solidFill>
                <a:uFill>
                  <a:solidFill>
                    <a:srgbClr val="99CCCC"/>
                  </a:solidFill>
                </a:uFill>
                <a:latin typeface="Comic Sans MS"/>
                <a:cs typeface="Comic Sans MS"/>
              </a:rPr>
              <a:t>Table de </a:t>
            </a:r>
            <a:r>
              <a:rPr b="1" u="sng" dirty="0">
                <a:solidFill>
                  <a:srgbClr val="5F5F5F"/>
                </a:solidFill>
                <a:uFill>
                  <a:solidFill>
                    <a:srgbClr val="99CCCC"/>
                  </a:solidFill>
                </a:uFill>
                <a:latin typeface="Comic Sans MS"/>
                <a:cs typeface="Comic Sans MS"/>
              </a:rPr>
              <a:t>l’écart</a:t>
            </a:r>
            <a:r>
              <a:rPr b="1" u="sng" spc="-85" dirty="0">
                <a:solidFill>
                  <a:srgbClr val="5F5F5F"/>
                </a:solidFill>
                <a:uFill>
                  <a:solidFill>
                    <a:srgbClr val="99CCCC"/>
                  </a:solidFill>
                </a:uFill>
                <a:latin typeface="Comic Sans MS"/>
                <a:cs typeface="Comic Sans MS"/>
              </a:rPr>
              <a:t> </a:t>
            </a:r>
            <a:r>
              <a:rPr b="1" u="sng" spc="-5" dirty="0">
                <a:solidFill>
                  <a:srgbClr val="5F5F5F"/>
                </a:solidFill>
                <a:uFill>
                  <a:solidFill>
                    <a:srgbClr val="99CCCC"/>
                  </a:solidFill>
                </a:uFill>
                <a:latin typeface="Comic Sans MS"/>
                <a:cs typeface="Comic Sans MS"/>
              </a:rPr>
              <a:t>réduit	</a:t>
            </a:r>
            <a:endParaRPr>
              <a:latin typeface="Comic Sans MS"/>
              <a:cs typeface="Comic Sans MS"/>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txBox="1"/>
          <p:nvPr/>
        </p:nvSpPr>
        <p:spPr>
          <a:xfrm>
            <a:off x="5289931" y="276556"/>
            <a:ext cx="1564005" cy="300355"/>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du</a:t>
            </a:r>
            <a:r>
              <a:rPr b="1" spc="-75" dirty="0">
                <a:solidFill>
                  <a:srgbClr val="5F5F5F"/>
                </a:solidFill>
                <a:latin typeface="Comic Sans MS"/>
                <a:cs typeface="Comic Sans MS"/>
              </a:rPr>
              <a:t> </a:t>
            </a:r>
            <a:r>
              <a:rPr b="1" dirty="0">
                <a:solidFill>
                  <a:srgbClr val="5F5F5F"/>
                </a:solidFill>
                <a:latin typeface="Comic Sans MS"/>
                <a:cs typeface="Comic Sans MS"/>
              </a:rPr>
              <a:t>Khi2</a:t>
            </a:r>
            <a:endParaRPr>
              <a:latin typeface="Comic Sans MS"/>
              <a:cs typeface="Comic Sans MS"/>
            </a:endParaRPr>
          </a:p>
        </p:txBody>
      </p:sp>
      <p:sp>
        <p:nvSpPr>
          <p:cNvPr id="4" name="object 4"/>
          <p:cNvSpPr txBox="1"/>
          <p:nvPr/>
        </p:nvSpPr>
        <p:spPr>
          <a:xfrm>
            <a:off x="1675588" y="935228"/>
            <a:ext cx="940435" cy="869950"/>
          </a:xfrm>
          <a:prstGeom prst="rect">
            <a:avLst/>
          </a:prstGeom>
        </p:spPr>
        <p:txBody>
          <a:bodyPr vert="horz" wrap="square" lIns="0" tIns="12700" rIns="0" bIns="0" rtlCol="0">
            <a:spAutoFit/>
          </a:bodyPr>
          <a:lstStyle/>
          <a:p>
            <a:pPr marL="623570">
              <a:spcBef>
                <a:spcPts val="100"/>
              </a:spcBef>
            </a:pPr>
            <a:r>
              <a:rPr spc="-10" dirty="0">
                <a:latin typeface="Arial"/>
                <a:cs typeface="Arial"/>
              </a:rPr>
              <a:t>ddl</a:t>
            </a:r>
            <a:endParaRPr dirty="0">
              <a:latin typeface="Arial"/>
              <a:cs typeface="Arial"/>
            </a:endParaRPr>
          </a:p>
          <a:p>
            <a:pPr>
              <a:spcBef>
                <a:spcPts val="15"/>
              </a:spcBef>
            </a:pPr>
            <a:endParaRPr dirty="0">
              <a:latin typeface="Times New Roman"/>
              <a:cs typeface="Times New Roman"/>
            </a:endParaRPr>
          </a:p>
          <a:p>
            <a:pPr marL="12700"/>
            <a:r>
              <a:rPr lang="fr-FR" sz="2000" b="1" dirty="0">
                <a:solidFill>
                  <a:srgbClr val="FFFFFF"/>
                </a:solidFill>
                <a:latin typeface="Arial"/>
                <a:cs typeface="Arial"/>
              </a:rPr>
              <a:t>41</a:t>
            </a:r>
            <a:endParaRPr sz="2000" dirty="0">
              <a:latin typeface="Arial"/>
              <a:cs typeface="Arial"/>
            </a:endParaRPr>
          </a:p>
        </p:txBody>
      </p:sp>
      <p:sp>
        <p:nvSpPr>
          <p:cNvPr id="5" name="object 5"/>
          <p:cNvSpPr txBox="1"/>
          <p:nvPr/>
        </p:nvSpPr>
        <p:spPr>
          <a:xfrm>
            <a:off x="2538069" y="446267"/>
            <a:ext cx="144780" cy="280670"/>
          </a:xfrm>
          <a:prstGeom prst="rect">
            <a:avLst/>
          </a:prstGeom>
        </p:spPr>
        <p:txBody>
          <a:bodyPr vert="horz" wrap="square" lIns="0" tIns="1270" rIns="0" bIns="0" rtlCol="0">
            <a:spAutoFit/>
          </a:bodyPr>
          <a:lstStyle/>
          <a:p>
            <a:pPr>
              <a:spcBef>
                <a:spcPts val="10"/>
              </a:spcBef>
            </a:pPr>
            <a:r>
              <a:rPr b="1" i="1" dirty="0">
                <a:latin typeface="Symbol"/>
                <a:cs typeface="Symbol"/>
              </a:rPr>
              <a:t></a:t>
            </a:r>
            <a:endParaRPr>
              <a:latin typeface="Symbol"/>
              <a:cs typeface="Symbol"/>
            </a:endParaRPr>
          </a:p>
        </p:txBody>
      </p:sp>
      <p:sp>
        <p:nvSpPr>
          <p:cNvPr id="6" name="object 6"/>
          <p:cNvSpPr/>
          <p:nvPr/>
        </p:nvSpPr>
        <p:spPr>
          <a:xfrm>
            <a:off x="2351087" y="1341500"/>
            <a:ext cx="7993380" cy="0"/>
          </a:xfrm>
          <a:custGeom>
            <a:avLst/>
            <a:gdLst/>
            <a:ahLst/>
            <a:cxnLst/>
            <a:rect l="l" t="t" r="r" b="b"/>
            <a:pathLst>
              <a:path w="7993380">
                <a:moveTo>
                  <a:pt x="0" y="0"/>
                </a:moveTo>
                <a:lnTo>
                  <a:pt x="7993062" y="0"/>
                </a:lnTo>
              </a:path>
            </a:pathLst>
          </a:custGeom>
          <a:ln w="9525">
            <a:solidFill>
              <a:srgbClr val="000000"/>
            </a:solidFill>
          </a:ln>
        </p:spPr>
        <p:txBody>
          <a:bodyPr wrap="square" lIns="0" tIns="0" rIns="0" bIns="0" rtlCol="0"/>
          <a:lstStyle/>
          <a:p>
            <a:endParaRPr/>
          </a:p>
        </p:txBody>
      </p:sp>
      <p:graphicFrame>
        <p:nvGraphicFramePr>
          <p:cNvPr id="7" name="object 7"/>
          <p:cNvGraphicFramePr>
            <a:graphicFrameLocks noGrp="1"/>
          </p:cNvGraphicFramePr>
          <p:nvPr/>
        </p:nvGraphicFramePr>
        <p:xfrm>
          <a:off x="2344738" y="830325"/>
          <a:ext cx="7924161" cy="5135536"/>
        </p:xfrm>
        <a:graphic>
          <a:graphicData uri="http://schemas.openxmlformats.org/drawingml/2006/table">
            <a:tbl>
              <a:tblPr firstRow="1" bandRow="1">
                <a:tableStyleId>{2D5ABB26-0587-4C30-8999-92F81FD0307C}</a:tableStyleId>
              </a:tblPr>
              <a:tblGrid>
                <a:gridCol w="462280">
                  <a:extLst>
                    <a:ext uri="{9D8B030D-6E8A-4147-A177-3AD203B41FA5}">
                      <a16:colId xmlns:a16="http://schemas.microsoft.com/office/drawing/2014/main" val="20000"/>
                    </a:ext>
                  </a:extLst>
                </a:gridCol>
                <a:gridCol w="833755">
                  <a:extLst>
                    <a:ext uri="{9D8B030D-6E8A-4147-A177-3AD203B41FA5}">
                      <a16:colId xmlns:a16="http://schemas.microsoft.com/office/drawing/2014/main" val="20001"/>
                    </a:ext>
                  </a:extLst>
                </a:gridCol>
                <a:gridCol w="833755">
                  <a:extLst>
                    <a:ext uri="{9D8B030D-6E8A-4147-A177-3AD203B41FA5}">
                      <a16:colId xmlns:a16="http://schemas.microsoft.com/office/drawing/2014/main" val="20002"/>
                    </a:ext>
                  </a:extLst>
                </a:gridCol>
                <a:gridCol w="741680">
                  <a:extLst>
                    <a:ext uri="{9D8B030D-6E8A-4147-A177-3AD203B41FA5}">
                      <a16:colId xmlns:a16="http://schemas.microsoft.com/office/drawing/2014/main" val="20003"/>
                    </a:ext>
                  </a:extLst>
                </a:gridCol>
                <a:gridCol w="741679">
                  <a:extLst>
                    <a:ext uri="{9D8B030D-6E8A-4147-A177-3AD203B41FA5}">
                      <a16:colId xmlns:a16="http://schemas.microsoft.com/office/drawing/2014/main" val="20004"/>
                    </a:ext>
                  </a:extLst>
                </a:gridCol>
                <a:gridCol w="763904">
                  <a:extLst>
                    <a:ext uri="{9D8B030D-6E8A-4147-A177-3AD203B41FA5}">
                      <a16:colId xmlns:a16="http://schemas.microsoft.com/office/drawing/2014/main" val="20005"/>
                    </a:ext>
                  </a:extLst>
                </a:gridCol>
                <a:gridCol w="811529">
                  <a:extLst>
                    <a:ext uri="{9D8B030D-6E8A-4147-A177-3AD203B41FA5}">
                      <a16:colId xmlns:a16="http://schemas.microsoft.com/office/drawing/2014/main" val="20006"/>
                    </a:ext>
                  </a:extLst>
                </a:gridCol>
                <a:gridCol w="929004">
                  <a:extLst>
                    <a:ext uri="{9D8B030D-6E8A-4147-A177-3AD203B41FA5}">
                      <a16:colId xmlns:a16="http://schemas.microsoft.com/office/drawing/2014/main" val="20007"/>
                    </a:ext>
                  </a:extLst>
                </a:gridCol>
                <a:gridCol w="1019175">
                  <a:extLst>
                    <a:ext uri="{9D8B030D-6E8A-4147-A177-3AD203B41FA5}">
                      <a16:colId xmlns:a16="http://schemas.microsoft.com/office/drawing/2014/main" val="20008"/>
                    </a:ext>
                  </a:extLst>
                </a:gridCol>
                <a:gridCol w="787400">
                  <a:extLst>
                    <a:ext uri="{9D8B030D-6E8A-4147-A177-3AD203B41FA5}">
                      <a16:colId xmlns:a16="http://schemas.microsoft.com/office/drawing/2014/main" val="20009"/>
                    </a:ext>
                  </a:extLst>
                </a:gridCol>
              </a:tblGrid>
              <a:tr h="504825">
                <a:tc>
                  <a:txBody>
                    <a:bodyPr/>
                    <a:lstStyle/>
                    <a:p>
                      <a:pPr>
                        <a:lnSpc>
                          <a:spcPct val="100000"/>
                        </a:lnSpc>
                      </a:pPr>
                      <a:endParaRPr sz="900">
                        <a:latin typeface="Times New Roman"/>
                        <a:cs typeface="Times New Roman"/>
                      </a:endParaRPr>
                    </a:p>
                  </a:txBody>
                  <a:tcPr marL="0" marR="0" marT="0" marB="0">
                    <a:lnR w="12700">
                      <a:solidFill>
                        <a:srgbClr val="000000"/>
                      </a:solidFill>
                      <a:prstDash val="solid"/>
                    </a:lnR>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algn="ctr">
                        <a:lnSpc>
                          <a:spcPct val="100000"/>
                        </a:lnSpc>
                      </a:pPr>
                      <a:r>
                        <a:rPr sz="900" b="1" spc="-10" dirty="0">
                          <a:latin typeface="Verdana"/>
                          <a:cs typeface="Verdana"/>
                        </a:rPr>
                        <a:t>0,9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algn="ctr">
                        <a:lnSpc>
                          <a:spcPct val="100000"/>
                        </a:lnSpc>
                      </a:pPr>
                      <a:r>
                        <a:rPr sz="900" b="1" spc="-10" dirty="0">
                          <a:latin typeface="Verdana"/>
                          <a:cs typeface="Verdana"/>
                        </a:rPr>
                        <a:t>0,5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algn="ctr">
                        <a:lnSpc>
                          <a:spcPct val="100000"/>
                        </a:lnSpc>
                      </a:pPr>
                      <a:r>
                        <a:rPr sz="900" b="1" spc="-10" dirty="0">
                          <a:latin typeface="Verdana"/>
                          <a:cs typeface="Verdana"/>
                        </a:rPr>
                        <a:t>0,3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marL="635" algn="ctr">
                        <a:lnSpc>
                          <a:spcPct val="100000"/>
                        </a:lnSpc>
                      </a:pPr>
                      <a:r>
                        <a:rPr sz="900" b="1" spc="-10" dirty="0">
                          <a:latin typeface="Verdana"/>
                          <a:cs typeface="Verdana"/>
                        </a:rPr>
                        <a:t>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marL="2540" algn="ctr">
                        <a:lnSpc>
                          <a:spcPct val="100000"/>
                        </a:lnSpc>
                      </a:pPr>
                      <a:r>
                        <a:rPr sz="900" b="1" spc="-10" dirty="0">
                          <a:latin typeface="Verdana"/>
                          <a:cs typeface="Verdana"/>
                        </a:rPr>
                        <a:t>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spcBef>
                          <a:spcPts val="20"/>
                        </a:spcBef>
                      </a:pPr>
                      <a:endParaRPr sz="1500">
                        <a:latin typeface="Times New Roman"/>
                        <a:cs typeface="Times New Roman"/>
                      </a:endParaRPr>
                    </a:p>
                    <a:p>
                      <a:pPr marL="635" algn="ctr">
                        <a:lnSpc>
                          <a:spcPct val="100000"/>
                        </a:lnSpc>
                        <a:spcBef>
                          <a:spcPts val="5"/>
                        </a:spcBef>
                      </a:pPr>
                      <a:r>
                        <a:rPr sz="1400" b="1" spc="-5" dirty="0">
                          <a:solidFill>
                            <a:srgbClr val="FF0000"/>
                          </a:solidFill>
                          <a:latin typeface="Verdana"/>
                          <a:cs typeface="Verdana"/>
                        </a:rPr>
                        <a:t>0,05</a:t>
                      </a:r>
                      <a:endParaRPr sz="1400">
                        <a:latin typeface="Verdana"/>
                        <a:cs typeface="Verdana"/>
                      </a:endParaRPr>
                    </a:p>
                  </a:txBody>
                  <a:tcPr marL="0" marR="0" marT="254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marL="322580">
                        <a:lnSpc>
                          <a:spcPct val="100000"/>
                        </a:lnSpc>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marL="2540" algn="ctr">
                        <a:lnSpc>
                          <a:spcPct val="100000"/>
                        </a:lnSpc>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900">
                        <a:latin typeface="Times New Roman"/>
                        <a:cs typeface="Times New Roman"/>
                      </a:endParaRPr>
                    </a:p>
                    <a:p>
                      <a:pPr marR="202565" algn="r">
                        <a:lnSpc>
                          <a:spcPct val="100000"/>
                        </a:lnSpc>
                      </a:pPr>
                      <a:r>
                        <a:rPr sz="900" b="1" spc="-10" dirty="0">
                          <a:latin typeface="Verdana"/>
                          <a:cs typeface="Verdana"/>
                        </a:rPr>
                        <a:t>0</a:t>
                      </a:r>
                      <a:r>
                        <a:rPr sz="900" b="1" spc="-5" dirty="0">
                          <a:latin typeface="Verdana"/>
                          <a:cs typeface="Verdana"/>
                        </a:rPr>
                        <a:t>,</a:t>
                      </a:r>
                      <a:r>
                        <a:rPr sz="900" b="1" spc="-10" dirty="0">
                          <a:latin typeface="Verdana"/>
                          <a:cs typeface="Verdana"/>
                        </a:rPr>
                        <a:t>00</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000000"/>
                      </a:solidFill>
                      <a:prstDash val="solid"/>
                    </a:lnB>
                  </a:tcPr>
                </a:tc>
                <a:extLst>
                  <a:ext uri="{0D108BD9-81ED-4DB2-BD59-A6C34878D82A}">
                    <a16:rowId xmlns:a16="http://schemas.microsoft.com/office/drawing/2014/main" val="10000"/>
                  </a:ext>
                </a:extLst>
              </a:tr>
              <a:tr h="272288">
                <a:tc>
                  <a:txBody>
                    <a:bodyPr/>
                    <a:lstStyle/>
                    <a:p>
                      <a:pPr marL="1270" algn="ctr">
                        <a:lnSpc>
                          <a:spcPct val="100000"/>
                        </a:lnSpc>
                        <a:spcBef>
                          <a:spcPts val="95"/>
                        </a:spcBef>
                      </a:pPr>
                      <a:r>
                        <a:rPr sz="1400" b="1" dirty="0">
                          <a:solidFill>
                            <a:srgbClr val="FF0000"/>
                          </a:solidFill>
                          <a:latin typeface="Verdana"/>
                          <a:cs typeface="Verdana"/>
                        </a:rPr>
                        <a:t>1</a:t>
                      </a:r>
                      <a:endParaRPr sz="1400">
                        <a:latin typeface="Verdana"/>
                        <a:cs typeface="Verdana"/>
                      </a:endParaRPr>
                    </a:p>
                  </a:txBody>
                  <a:tcPr marL="0" marR="0" marT="120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L="248920">
                        <a:lnSpc>
                          <a:spcPct val="100000"/>
                        </a:lnSpc>
                        <a:spcBef>
                          <a:spcPts val="695"/>
                        </a:spcBef>
                      </a:pPr>
                      <a:r>
                        <a:rPr sz="900" spc="-5" dirty="0">
                          <a:latin typeface="Verdana"/>
                          <a:cs typeface="Verdana"/>
                        </a:rPr>
                        <a:t>0,016</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R="243204" algn="r">
                        <a:lnSpc>
                          <a:spcPct val="100000"/>
                        </a:lnSpc>
                        <a:spcBef>
                          <a:spcPts val="695"/>
                        </a:spcBef>
                      </a:pPr>
                      <a:r>
                        <a:rPr sz="900" dirty="0">
                          <a:latin typeface="Verdana"/>
                          <a:cs typeface="Verdana"/>
                        </a:rPr>
                        <a:t>0</a:t>
                      </a:r>
                      <a:r>
                        <a:rPr sz="900" spc="-5" dirty="0">
                          <a:latin typeface="Verdana"/>
                          <a:cs typeface="Verdana"/>
                        </a:rPr>
                        <a:t>,</a:t>
                      </a:r>
                      <a:r>
                        <a:rPr sz="900" dirty="0">
                          <a:latin typeface="Verdana"/>
                          <a:cs typeface="Verdana"/>
                        </a:rPr>
                        <a:t>455</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R="196850" algn="r">
                        <a:lnSpc>
                          <a:spcPct val="100000"/>
                        </a:lnSpc>
                        <a:spcBef>
                          <a:spcPts val="695"/>
                        </a:spcBef>
                      </a:pPr>
                      <a:r>
                        <a:rPr sz="900" dirty="0">
                          <a:latin typeface="Verdana"/>
                          <a:cs typeface="Verdana"/>
                        </a:rPr>
                        <a:t>1</a:t>
                      </a:r>
                      <a:r>
                        <a:rPr sz="900" spc="-5" dirty="0">
                          <a:latin typeface="Verdana"/>
                          <a:cs typeface="Verdana"/>
                        </a:rPr>
                        <a:t>,</a:t>
                      </a:r>
                      <a:r>
                        <a:rPr sz="900" dirty="0">
                          <a:latin typeface="Verdana"/>
                          <a:cs typeface="Verdana"/>
                        </a:rPr>
                        <a:t>074</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gn="ctr">
                        <a:lnSpc>
                          <a:spcPct val="100000"/>
                        </a:lnSpc>
                        <a:spcBef>
                          <a:spcPts val="695"/>
                        </a:spcBef>
                      </a:pPr>
                      <a:r>
                        <a:rPr sz="900" spc="-5" dirty="0">
                          <a:latin typeface="Verdana"/>
                          <a:cs typeface="Verdana"/>
                        </a:rPr>
                        <a:t>1,642</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gn="ctr">
                        <a:lnSpc>
                          <a:spcPct val="100000"/>
                        </a:lnSpc>
                        <a:spcBef>
                          <a:spcPts val="695"/>
                        </a:spcBef>
                      </a:pPr>
                      <a:r>
                        <a:rPr sz="900" spc="-5" dirty="0">
                          <a:latin typeface="Verdana"/>
                          <a:cs typeface="Verdana"/>
                        </a:rPr>
                        <a:t>2,706</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L="1905" algn="ctr">
                        <a:lnSpc>
                          <a:spcPct val="100000"/>
                        </a:lnSpc>
                        <a:spcBef>
                          <a:spcPts val="95"/>
                        </a:spcBef>
                      </a:pPr>
                      <a:r>
                        <a:rPr sz="1400" b="1" spc="-5" dirty="0">
                          <a:solidFill>
                            <a:srgbClr val="FF0000"/>
                          </a:solidFill>
                          <a:latin typeface="Verdana"/>
                          <a:cs typeface="Verdana"/>
                        </a:rPr>
                        <a:t>3,841</a:t>
                      </a:r>
                      <a:endParaRPr sz="1400">
                        <a:latin typeface="Verdana"/>
                        <a:cs typeface="Verdana"/>
                      </a:endParaRPr>
                    </a:p>
                  </a:txBody>
                  <a:tcPr marL="0" marR="0" marT="120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L="298450">
                        <a:lnSpc>
                          <a:spcPct val="100000"/>
                        </a:lnSpc>
                        <a:spcBef>
                          <a:spcPts val="695"/>
                        </a:spcBef>
                      </a:pPr>
                      <a:r>
                        <a:rPr sz="900" spc="-5" dirty="0">
                          <a:latin typeface="Verdana"/>
                          <a:cs typeface="Verdana"/>
                        </a:rPr>
                        <a:t>5,412</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algn="ctr">
                        <a:lnSpc>
                          <a:spcPct val="100000"/>
                        </a:lnSpc>
                        <a:spcBef>
                          <a:spcPts val="695"/>
                        </a:spcBef>
                      </a:pPr>
                      <a:r>
                        <a:rPr sz="900" spc="-5" dirty="0">
                          <a:latin typeface="Verdana"/>
                          <a:cs typeface="Verdana"/>
                        </a:rPr>
                        <a:t>6,635</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tc>
                  <a:txBody>
                    <a:bodyPr/>
                    <a:lstStyle/>
                    <a:p>
                      <a:pPr marR="182880" algn="r">
                        <a:lnSpc>
                          <a:spcPct val="100000"/>
                        </a:lnSpc>
                        <a:spcBef>
                          <a:spcPts val="695"/>
                        </a:spcBef>
                      </a:pPr>
                      <a:r>
                        <a:rPr sz="900" dirty="0">
                          <a:latin typeface="Verdana"/>
                          <a:cs typeface="Verdana"/>
                        </a:rPr>
                        <a:t>10</a:t>
                      </a:r>
                      <a:r>
                        <a:rPr sz="900" spc="-5" dirty="0">
                          <a:latin typeface="Verdana"/>
                          <a:cs typeface="Verdana"/>
                        </a:rPr>
                        <a:t>,</a:t>
                      </a:r>
                      <a:r>
                        <a:rPr sz="900" dirty="0">
                          <a:latin typeface="Verdana"/>
                          <a:cs typeface="Verdana"/>
                        </a:rPr>
                        <a:t>827</a:t>
                      </a:r>
                      <a:endParaRPr sz="900">
                        <a:latin typeface="Verdana"/>
                        <a:cs typeface="Verdana"/>
                      </a:endParaRPr>
                    </a:p>
                  </a:txBody>
                  <a:tcPr marL="0" marR="0" marT="88265" marB="0">
                    <a:lnL w="12700">
                      <a:solidFill>
                        <a:srgbClr val="000000"/>
                      </a:solidFill>
                      <a:prstDash val="solid"/>
                    </a:lnL>
                    <a:lnR w="12700">
                      <a:solidFill>
                        <a:srgbClr val="000000"/>
                      </a:solidFill>
                      <a:prstDash val="solid"/>
                    </a:lnR>
                    <a:lnT w="9525">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28600">
                <a:tc>
                  <a:txBody>
                    <a:bodyPr/>
                    <a:lstStyle/>
                    <a:p>
                      <a:pPr marL="1270" algn="ctr">
                        <a:lnSpc>
                          <a:spcPct val="100000"/>
                        </a:lnSpc>
                        <a:spcBef>
                          <a:spcPts val="350"/>
                        </a:spcBef>
                      </a:pPr>
                      <a:r>
                        <a:rPr sz="900" b="1"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0,211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386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408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3,219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4,605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5,991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8450">
                        <a:lnSpc>
                          <a:spcPct val="100000"/>
                        </a:lnSpc>
                        <a:spcBef>
                          <a:spcPts val="350"/>
                        </a:spcBef>
                      </a:pPr>
                      <a:r>
                        <a:rPr sz="900" spc="-5" dirty="0">
                          <a:latin typeface="Verdana"/>
                          <a:cs typeface="Verdana"/>
                        </a:rPr>
                        <a:t>7,824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9,21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13</a:t>
                      </a:r>
                      <a:r>
                        <a:rPr sz="900" spc="-5" dirty="0">
                          <a:latin typeface="Verdana"/>
                          <a:cs typeface="Verdana"/>
                        </a:rPr>
                        <a:t>,</a:t>
                      </a:r>
                      <a:r>
                        <a:rPr sz="900" dirty="0">
                          <a:latin typeface="Verdana"/>
                          <a:cs typeface="Verdana"/>
                        </a:rPr>
                        <a:t>815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28600">
                <a:tc>
                  <a:txBody>
                    <a:bodyPr/>
                    <a:lstStyle/>
                    <a:p>
                      <a:pPr marL="1270"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0,584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366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3</a:t>
                      </a:r>
                      <a:r>
                        <a:rPr sz="900" spc="-5" dirty="0">
                          <a:latin typeface="Verdana"/>
                          <a:cs typeface="Verdana"/>
                        </a:rPr>
                        <a:t>,</a:t>
                      </a:r>
                      <a:r>
                        <a:rPr sz="900" dirty="0">
                          <a:latin typeface="Verdana"/>
                          <a:cs typeface="Verdana"/>
                        </a:rPr>
                        <a:t>665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4,642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6,251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7,815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8450">
                        <a:lnSpc>
                          <a:spcPct val="100000"/>
                        </a:lnSpc>
                        <a:spcBef>
                          <a:spcPts val="350"/>
                        </a:spcBef>
                      </a:pPr>
                      <a:r>
                        <a:rPr sz="900" spc="-5" dirty="0">
                          <a:latin typeface="Verdana"/>
                          <a:cs typeface="Verdana"/>
                        </a:rPr>
                        <a:t>9,837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11,345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16</a:t>
                      </a:r>
                      <a:r>
                        <a:rPr sz="900" spc="-5" dirty="0">
                          <a:latin typeface="Verdana"/>
                          <a:cs typeface="Verdana"/>
                        </a:rPr>
                        <a:t>,</a:t>
                      </a:r>
                      <a:r>
                        <a:rPr sz="900" dirty="0">
                          <a:latin typeface="Verdana"/>
                          <a:cs typeface="Verdana"/>
                        </a:rPr>
                        <a:t>266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28600">
                <a:tc>
                  <a:txBody>
                    <a:bodyPr/>
                    <a:lstStyle/>
                    <a:p>
                      <a:pPr marL="1270" algn="ctr">
                        <a:lnSpc>
                          <a:spcPct val="100000"/>
                        </a:lnSpc>
                        <a:spcBef>
                          <a:spcPts val="350"/>
                        </a:spcBef>
                      </a:pPr>
                      <a:r>
                        <a:rPr sz="900" b="1"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1,064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3</a:t>
                      </a:r>
                      <a:r>
                        <a:rPr sz="900" spc="-5" dirty="0">
                          <a:latin typeface="Verdana"/>
                          <a:cs typeface="Verdana"/>
                        </a:rPr>
                        <a:t>,</a:t>
                      </a:r>
                      <a:r>
                        <a:rPr sz="900" dirty="0">
                          <a:latin typeface="Verdana"/>
                          <a:cs typeface="Verdana"/>
                        </a:rPr>
                        <a:t>357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4</a:t>
                      </a:r>
                      <a:r>
                        <a:rPr sz="900" spc="-5" dirty="0">
                          <a:latin typeface="Verdana"/>
                          <a:cs typeface="Verdana"/>
                        </a:rPr>
                        <a:t>,</a:t>
                      </a:r>
                      <a:r>
                        <a:rPr sz="900" dirty="0">
                          <a:latin typeface="Verdana"/>
                          <a:cs typeface="Verdana"/>
                        </a:rPr>
                        <a:t>878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5,989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7,779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9,488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spc="-5" dirty="0">
                          <a:latin typeface="Verdana"/>
                          <a:cs typeface="Verdana"/>
                        </a:rPr>
                        <a:t>11,668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13,277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18</a:t>
                      </a:r>
                      <a:r>
                        <a:rPr sz="900" spc="-5" dirty="0">
                          <a:latin typeface="Verdana"/>
                          <a:cs typeface="Verdana"/>
                        </a:rPr>
                        <a:t>,</a:t>
                      </a:r>
                      <a:r>
                        <a:rPr sz="900" dirty="0">
                          <a:latin typeface="Verdana"/>
                          <a:cs typeface="Verdana"/>
                        </a:rPr>
                        <a:t>467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28600">
                <a:tc>
                  <a:txBody>
                    <a:bodyPr/>
                    <a:lstStyle/>
                    <a:p>
                      <a:pPr marL="1270" algn="ctr">
                        <a:lnSpc>
                          <a:spcPct val="100000"/>
                        </a:lnSpc>
                        <a:spcBef>
                          <a:spcPts val="350"/>
                        </a:spcBef>
                      </a:pPr>
                      <a:r>
                        <a:rPr sz="900" b="1"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1,61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4</a:t>
                      </a:r>
                      <a:r>
                        <a:rPr sz="900" spc="-5" dirty="0">
                          <a:latin typeface="Verdana"/>
                          <a:cs typeface="Verdana"/>
                        </a:rPr>
                        <a:t>,</a:t>
                      </a:r>
                      <a:r>
                        <a:rPr sz="900" dirty="0">
                          <a:latin typeface="Verdana"/>
                          <a:cs typeface="Verdana"/>
                        </a:rPr>
                        <a:t>351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6</a:t>
                      </a:r>
                      <a:r>
                        <a:rPr sz="900" spc="-5" dirty="0">
                          <a:latin typeface="Verdana"/>
                          <a:cs typeface="Verdana"/>
                        </a:rPr>
                        <a:t>,</a:t>
                      </a:r>
                      <a:r>
                        <a:rPr sz="900" dirty="0">
                          <a:latin typeface="Verdana"/>
                          <a:cs typeface="Verdana"/>
                        </a:rPr>
                        <a:t>064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7,289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9,236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11,07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spc="-5" dirty="0">
                          <a:latin typeface="Verdana"/>
                          <a:cs typeface="Verdana"/>
                        </a:rPr>
                        <a:t>13,388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15,086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20</a:t>
                      </a:r>
                      <a:r>
                        <a:rPr sz="900" spc="-5" dirty="0">
                          <a:latin typeface="Verdana"/>
                          <a:cs typeface="Verdana"/>
                        </a:rPr>
                        <a:t>,</a:t>
                      </a:r>
                      <a:r>
                        <a:rPr sz="900" dirty="0">
                          <a:latin typeface="Verdana"/>
                          <a:cs typeface="Verdana"/>
                        </a:rPr>
                        <a:t>515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28600">
                <a:tc>
                  <a:txBody>
                    <a:bodyPr/>
                    <a:lstStyle/>
                    <a:p>
                      <a:pPr marL="1270" algn="ctr">
                        <a:lnSpc>
                          <a:spcPct val="100000"/>
                        </a:lnSpc>
                        <a:spcBef>
                          <a:spcPts val="350"/>
                        </a:spcBef>
                      </a:pPr>
                      <a:r>
                        <a:rPr sz="900" b="1"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2,204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5</a:t>
                      </a:r>
                      <a:r>
                        <a:rPr sz="900" spc="-5" dirty="0">
                          <a:latin typeface="Verdana"/>
                          <a:cs typeface="Verdana"/>
                        </a:rPr>
                        <a:t>,</a:t>
                      </a:r>
                      <a:r>
                        <a:rPr sz="900" dirty="0">
                          <a:latin typeface="Verdana"/>
                          <a:cs typeface="Verdana"/>
                        </a:rPr>
                        <a:t>348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7</a:t>
                      </a:r>
                      <a:r>
                        <a:rPr sz="900" spc="-5" dirty="0">
                          <a:latin typeface="Verdana"/>
                          <a:cs typeface="Verdana"/>
                        </a:rPr>
                        <a:t>,</a:t>
                      </a:r>
                      <a:r>
                        <a:rPr sz="900" dirty="0">
                          <a:latin typeface="Verdana"/>
                          <a:cs typeface="Verdana"/>
                        </a:rPr>
                        <a:t>231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8,558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10,645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12,592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spc="-5" dirty="0">
                          <a:latin typeface="Verdana"/>
                          <a:cs typeface="Verdana"/>
                        </a:rPr>
                        <a:t>15,033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16,812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22</a:t>
                      </a:r>
                      <a:r>
                        <a:rPr sz="900" spc="-5" dirty="0">
                          <a:latin typeface="Verdana"/>
                          <a:cs typeface="Verdana"/>
                        </a:rPr>
                        <a:t>,</a:t>
                      </a:r>
                      <a:r>
                        <a:rPr sz="900" dirty="0">
                          <a:latin typeface="Verdana"/>
                          <a:cs typeface="Verdana"/>
                        </a:rPr>
                        <a:t>457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28600">
                <a:tc>
                  <a:txBody>
                    <a:bodyPr/>
                    <a:lstStyle/>
                    <a:p>
                      <a:pPr marL="1270" algn="ctr">
                        <a:lnSpc>
                          <a:spcPct val="100000"/>
                        </a:lnSpc>
                        <a:spcBef>
                          <a:spcPts val="350"/>
                        </a:spcBef>
                      </a:pPr>
                      <a:r>
                        <a:rPr sz="900" b="1"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2,833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6</a:t>
                      </a:r>
                      <a:r>
                        <a:rPr sz="900" spc="-5" dirty="0">
                          <a:latin typeface="Verdana"/>
                          <a:cs typeface="Verdana"/>
                        </a:rPr>
                        <a:t>,</a:t>
                      </a:r>
                      <a:r>
                        <a:rPr sz="900" dirty="0">
                          <a:latin typeface="Verdana"/>
                          <a:cs typeface="Verdana"/>
                        </a:rPr>
                        <a:t>346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8</a:t>
                      </a:r>
                      <a:r>
                        <a:rPr sz="900" spc="-5" dirty="0">
                          <a:latin typeface="Verdana"/>
                          <a:cs typeface="Verdana"/>
                        </a:rPr>
                        <a:t>,</a:t>
                      </a:r>
                      <a:r>
                        <a:rPr sz="900" dirty="0">
                          <a:latin typeface="Verdana"/>
                          <a:cs typeface="Verdana"/>
                        </a:rPr>
                        <a:t>383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9,803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12,017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14,067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spc="-5" dirty="0">
                          <a:latin typeface="Verdana"/>
                          <a:cs typeface="Verdana"/>
                        </a:rPr>
                        <a:t>16,622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18,475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24</a:t>
                      </a:r>
                      <a:r>
                        <a:rPr sz="900" spc="-5" dirty="0">
                          <a:latin typeface="Verdana"/>
                          <a:cs typeface="Verdana"/>
                        </a:rPr>
                        <a:t>,</a:t>
                      </a:r>
                      <a:r>
                        <a:rPr sz="900" dirty="0">
                          <a:latin typeface="Verdana"/>
                          <a:cs typeface="Verdana"/>
                        </a:rPr>
                        <a:t>322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28600">
                <a:tc>
                  <a:txBody>
                    <a:bodyPr/>
                    <a:lstStyle/>
                    <a:p>
                      <a:pPr marL="1905" algn="ctr">
                        <a:lnSpc>
                          <a:spcPct val="100000"/>
                        </a:lnSpc>
                        <a:spcBef>
                          <a:spcPts val="350"/>
                        </a:spcBef>
                      </a:pPr>
                      <a:r>
                        <a:rPr sz="900" b="1"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3,49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7,344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850" algn="r">
                        <a:lnSpc>
                          <a:spcPct val="100000"/>
                        </a:lnSpc>
                        <a:spcBef>
                          <a:spcPts val="350"/>
                        </a:spcBef>
                      </a:pPr>
                      <a:r>
                        <a:rPr sz="900" dirty="0">
                          <a:latin typeface="Verdana"/>
                          <a:cs typeface="Verdana"/>
                        </a:rPr>
                        <a:t>9,524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11,03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13,362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15,507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dirty="0">
                          <a:latin typeface="Verdana"/>
                          <a:cs typeface="Verdana"/>
                        </a:rPr>
                        <a:t>18,168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20,09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245" algn="r">
                        <a:lnSpc>
                          <a:spcPct val="100000"/>
                        </a:lnSpc>
                        <a:spcBef>
                          <a:spcPts val="350"/>
                        </a:spcBef>
                      </a:pPr>
                      <a:r>
                        <a:rPr sz="900" dirty="0">
                          <a:latin typeface="Verdana"/>
                          <a:cs typeface="Verdana"/>
                        </a:rPr>
                        <a:t>26</a:t>
                      </a:r>
                      <a:r>
                        <a:rPr sz="900" spc="-5" dirty="0">
                          <a:latin typeface="Verdana"/>
                          <a:cs typeface="Verdana"/>
                        </a:rPr>
                        <a:t>,</a:t>
                      </a:r>
                      <a:r>
                        <a:rPr sz="900" dirty="0">
                          <a:latin typeface="Verdana"/>
                          <a:cs typeface="Verdana"/>
                        </a:rPr>
                        <a:t>125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28473">
                <a:tc>
                  <a:txBody>
                    <a:bodyPr/>
                    <a:lstStyle/>
                    <a:p>
                      <a:pPr marL="1270" algn="ctr">
                        <a:lnSpc>
                          <a:spcPct val="100000"/>
                        </a:lnSpc>
                        <a:spcBef>
                          <a:spcPts val="350"/>
                        </a:spcBef>
                      </a:pPr>
                      <a:r>
                        <a:rPr sz="900" b="1" dirty="0">
                          <a:latin typeface="Verdana"/>
                          <a:cs typeface="Verdana"/>
                        </a:rPr>
                        <a:t>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0"/>
                        </a:spcBef>
                      </a:pPr>
                      <a:r>
                        <a:rPr sz="900" spc="-5" dirty="0">
                          <a:latin typeface="Verdana"/>
                          <a:cs typeface="Verdana"/>
                        </a:rPr>
                        <a:t>4,168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0"/>
                        </a:spcBef>
                      </a:pPr>
                      <a:r>
                        <a:rPr sz="900" dirty="0">
                          <a:latin typeface="Verdana"/>
                          <a:cs typeface="Verdana"/>
                        </a:rPr>
                        <a:t>8</a:t>
                      </a:r>
                      <a:r>
                        <a:rPr sz="900" spc="-5" dirty="0">
                          <a:latin typeface="Verdana"/>
                          <a:cs typeface="Verdana"/>
                        </a:rPr>
                        <a:t>,</a:t>
                      </a:r>
                      <a:r>
                        <a:rPr sz="900" dirty="0">
                          <a:latin typeface="Verdana"/>
                          <a:cs typeface="Verdana"/>
                        </a:rPr>
                        <a:t>343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0"/>
                        </a:spcBef>
                      </a:pPr>
                      <a:r>
                        <a:rPr sz="900" dirty="0">
                          <a:latin typeface="Verdana"/>
                          <a:cs typeface="Verdana"/>
                        </a:rPr>
                        <a:t>10</a:t>
                      </a:r>
                      <a:r>
                        <a:rPr sz="900" spc="-5" dirty="0">
                          <a:latin typeface="Verdana"/>
                          <a:cs typeface="Verdana"/>
                        </a:rPr>
                        <a:t>,</a:t>
                      </a:r>
                      <a:r>
                        <a:rPr sz="900" dirty="0">
                          <a:latin typeface="Verdana"/>
                          <a:cs typeface="Verdana"/>
                        </a:rPr>
                        <a:t>656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12,242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14,684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16,919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0"/>
                        </a:spcBef>
                      </a:pPr>
                      <a:r>
                        <a:rPr sz="900" spc="-5" dirty="0">
                          <a:latin typeface="Verdana"/>
                          <a:cs typeface="Verdana"/>
                        </a:rPr>
                        <a:t>19,679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21,666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0"/>
                        </a:spcBef>
                      </a:pPr>
                      <a:r>
                        <a:rPr sz="900" dirty="0">
                          <a:latin typeface="Verdana"/>
                          <a:cs typeface="Verdana"/>
                        </a:rPr>
                        <a:t>27</a:t>
                      </a:r>
                      <a:r>
                        <a:rPr sz="900" spc="-5" dirty="0">
                          <a:latin typeface="Verdana"/>
                          <a:cs typeface="Verdana"/>
                        </a:rPr>
                        <a:t>,</a:t>
                      </a:r>
                      <a:r>
                        <a:rPr sz="900" dirty="0">
                          <a:latin typeface="Verdana"/>
                          <a:cs typeface="Verdana"/>
                        </a:rPr>
                        <a:t>877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28600">
                <a:tc>
                  <a:txBody>
                    <a:bodyPr/>
                    <a:lstStyle/>
                    <a:p>
                      <a:pPr algn="ctr">
                        <a:lnSpc>
                          <a:spcPct val="100000"/>
                        </a:lnSpc>
                        <a:spcBef>
                          <a:spcPts val="355"/>
                        </a:spcBef>
                      </a:pPr>
                      <a:r>
                        <a:rPr sz="900" b="1" spc="-5" dirty="0">
                          <a:latin typeface="Verdana"/>
                          <a:cs typeface="Verdana"/>
                        </a:rPr>
                        <a:t>10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4,865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5"/>
                        </a:spcBef>
                      </a:pPr>
                      <a:r>
                        <a:rPr sz="900" dirty="0">
                          <a:latin typeface="Verdana"/>
                          <a:cs typeface="Verdana"/>
                        </a:rPr>
                        <a:t>9</a:t>
                      </a:r>
                      <a:r>
                        <a:rPr sz="900" spc="-5" dirty="0">
                          <a:latin typeface="Verdana"/>
                          <a:cs typeface="Verdana"/>
                        </a:rPr>
                        <a:t>,</a:t>
                      </a:r>
                      <a:r>
                        <a:rPr sz="900" dirty="0">
                          <a:latin typeface="Verdana"/>
                          <a:cs typeface="Verdana"/>
                        </a:rPr>
                        <a:t>342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11</a:t>
                      </a:r>
                      <a:r>
                        <a:rPr sz="900" spc="-5" dirty="0">
                          <a:latin typeface="Verdana"/>
                          <a:cs typeface="Verdana"/>
                        </a:rPr>
                        <a:t>,</a:t>
                      </a:r>
                      <a:r>
                        <a:rPr sz="900" dirty="0">
                          <a:latin typeface="Verdana"/>
                          <a:cs typeface="Verdana"/>
                        </a:rPr>
                        <a:t>781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13,442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15,987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18,307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21,161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23,209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29</a:t>
                      </a:r>
                      <a:r>
                        <a:rPr sz="900" spc="-5" dirty="0">
                          <a:latin typeface="Verdana"/>
                          <a:cs typeface="Verdana"/>
                        </a:rPr>
                        <a:t>,</a:t>
                      </a:r>
                      <a:r>
                        <a:rPr sz="900" dirty="0">
                          <a:latin typeface="Verdana"/>
                          <a:cs typeface="Verdana"/>
                        </a:rPr>
                        <a:t>588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228600">
                <a:tc>
                  <a:txBody>
                    <a:bodyPr/>
                    <a:lstStyle/>
                    <a:p>
                      <a:pPr algn="ctr">
                        <a:lnSpc>
                          <a:spcPct val="100000"/>
                        </a:lnSpc>
                        <a:spcBef>
                          <a:spcPts val="355"/>
                        </a:spcBef>
                      </a:pPr>
                      <a:r>
                        <a:rPr sz="900" b="1" spc="-5"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5,578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7010" algn="r">
                        <a:lnSpc>
                          <a:spcPct val="100000"/>
                        </a:lnSpc>
                        <a:spcBef>
                          <a:spcPts val="355"/>
                        </a:spcBef>
                      </a:pPr>
                      <a:r>
                        <a:rPr sz="900" dirty="0">
                          <a:latin typeface="Verdana"/>
                          <a:cs typeface="Verdana"/>
                        </a:rPr>
                        <a:t>10</a:t>
                      </a:r>
                      <a:r>
                        <a:rPr sz="900" spc="-5" dirty="0">
                          <a:latin typeface="Verdana"/>
                          <a:cs typeface="Verdana"/>
                        </a:rPr>
                        <a:t>,</a:t>
                      </a:r>
                      <a:r>
                        <a:rPr sz="900" dirty="0">
                          <a:latin typeface="Verdana"/>
                          <a:cs typeface="Verdana"/>
                        </a:rPr>
                        <a:t>341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12</a:t>
                      </a:r>
                      <a:r>
                        <a:rPr sz="900" spc="-5" dirty="0">
                          <a:latin typeface="Verdana"/>
                          <a:cs typeface="Verdana"/>
                        </a:rPr>
                        <a:t>,</a:t>
                      </a:r>
                      <a:r>
                        <a:rPr sz="900" dirty="0">
                          <a:latin typeface="Verdana"/>
                          <a:cs typeface="Verdana"/>
                        </a:rPr>
                        <a:t>899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14,631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17,275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19,675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22,618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24,725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31</a:t>
                      </a:r>
                      <a:r>
                        <a:rPr sz="900" spc="-5" dirty="0">
                          <a:latin typeface="Verdana"/>
                          <a:cs typeface="Verdana"/>
                        </a:rPr>
                        <a:t>,</a:t>
                      </a:r>
                      <a:r>
                        <a:rPr sz="900" dirty="0">
                          <a:latin typeface="Verdana"/>
                          <a:cs typeface="Verdana"/>
                        </a:rPr>
                        <a:t>264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228600">
                <a:tc>
                  <a:txBody>
                    <a:bodyPr/>
                    <a:lstStyle/>
                    <a:p>
                      <a:pPr algn="ctr">
                        <a:lnSpc>
                          <a:spcPct val="100000"/>
                        </a:lnSpc>
                        <a:spcBef>
                          <a:spcPts val="355"/>
                        </a:spcBef>
                      </a:pPr>
                      <a:r>
                        <a:rPr sz="900" b="1" spc="-5"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6,304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5"/>
                        </a:spcBef>
                      </a:pPr>
                      <a:r>
                        <a:rPr sz="900" dirty="0">
                          <a:latin typeface="Verdana"/>
                          <a:cs typeface="Verdana"/>
                        </a:rPr>
                        <a:t>11</a:t>
                      </a:r>
                      <a:r>
                        <a:rPr sz="900" spc="-5" dirty="0">
                          <a:latin typeface="Verdana"/>
                          <a:cs typeface="Verdana"/>
                        </a:rPr>
                        <a:t>,</a:t>
                      </a: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14</a:t>
                      </a:r>
                      <a:r>
                        <a:rPr sz="900" spc="-5" dirty="0">
                          <a:latin typeface="Verdana"/>
                          <a:cs typeface="Verdana"/>
                        </a:rPr>
                        <a:t>,</a:t>
                      </a:r>
                      <a:r>
                        <a:rPr sz="900" dirty="0">
                          <a:latin typeface="Verdana"/>
                          <a:cs typeface="Verdana"/>
                        </a:rPr>
                        <a:t>011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15,812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18,549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21,026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24,054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26,217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32</a:t>
                      </a:r>
                      <a:r>
                        <a:rPr sz="900" spc="-5" dirty="0">
                          <a:latin typeface="Verdana"/>
                          <a:cs typeface="Verdana"/>
                        </a:rPr>
                        <a:t>,</a:t>
                      </a:r>
                      <a:r>
                        <a:rPr sz="900" dirty="0">
                          <a:latin typeface="Verdana"/>
                          <a:cs typeface="Verdana"/>
                        </a:rPr>
                        <a:t>909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2"/>
                  </a:ext>
                </a:extLst>
              </a:tr>
              <a:tr h="228600">
                <a:tc>
                  <a:txBody>
                    <a:bodyPr/>
                    <a:lstStyle/>
                    <a:p>
                      <a:pPr algn="ctr">
                        <a:lnSpc>
                          <a:spcPct val="100000"/>
                        </a:lnSpc>
                        <a:spcBef>
                          <a:spcPts val="355"/>
                        </a:spcBef>
                      </a:pPr>
                      <a:r>
                        <a:rPr sz="900" b="1" spc="-5"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7,042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3204" algn="r">
                        <a:lnSpc>
                          <a:spcPct val="100000"/>
                        </a:lnSpc>
                        <a:spcBef>
                          <a:spcPts val="355"/>
                        </a:spcBef>
                      </a:pPr>
                      <a:r>
                        <a:rPr sz="900" dirty="0">
                          <a:latin typeface="Verdana"/>
                          <a:cs typeface="Verdana"/>
                        </a:rPr>
                        <a:t>12</a:t>
                      </a:r>
                      <a:r>
                        <a:rPr sz="900" spc="-5" dirty="0">
                          <a:latin typeface="Verdana"/>
                          <a:cs typeface="Verdana"/>
                        </a:rPr>
                        <a:t>,</a:t>
                      </a: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15</a:t>
                      </a:r>
                      <a:r>
                        <a:rPr sz="900" spc="-5" dirty="0">
                          <a:latin typeface="Verdana"/>
                          <a:cs typeface="Verdana"/>
                        </a:rPr>
                        <a:t>,</a:t>
                      </a:r>
                      <a:r>
                        <a:rPr sz="900" dirty="0">
                          <a:latin typeface="Verdana"/>
                          <a:cs typeface="Verdana"/>
                        </a:rPr>
                        <a:t>119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16,985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19,812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22,362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25,472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27,688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34</a:t>
                      </a:r>
                      <a:r>
                        <a:rPr sz="900" spc="-5" dirty="0">
                          <a:latin typeface="Verdana"/>
                          <a:cs typeface="Verdana"/>
                        </a:rPr>
                        <a:t>,</a:t>
                      </a:r>
                      <a:r>
                        <a:rPr sz="900" dirty="0">
                          <a:latin typeface="Verdana"/>
                          <a:cs typeface="Verdana"/>
                        </a:rPr>
                        <a:t>528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3"/>
                  </a:ext>
                </a:extLst>
              </a:tr>
              <a:tr h="228600">
                <a:tc>
                  <a:txBody>
                    <a:bodyPr/>
                    <a:lstStyle/>
                    <a:p>
                      <a:pPr algn="ctr">
                        <a:lnSpc>
                          <a:spcPct val="100000"/>
                        </a:lnSpc>
                        <a:spcBef>
                          <a:spcPts val="355"/>
                        </a:spcBef>
                      </a:pPr>
                      <a:r>
                        <a:rPr sz="900" b="1" spc="-5"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7,79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7010" algn="r">
                        <a:lnSpc>
                          <a:spcPct val="100000"/>
                        </a:lnSpc>
                        <a:spcBef>
                          <a:spcPts val="355"/>
                        </a:spcBef>
                      </a:pPr>
                      <a:r>
                        <a:rPr sz="900" dirty="0">
                          <a:latin typeface="Verdana"/>
                          <a:cs typeface="Verdana"/>
                        </a:rPr>
                        <a:t>13</a:t>
                      </a:r>
                      <a:r>
                        <a:rPr sz="900" spc="-5" dirty="0">
                          <a:latin typeface="Verdana"/>
                          <a:cs typeface="Verdana"/>
                        </a:rPr>
                        <a:t>,</a:t>
                      </a:r>
                      <a:r>
                        <a:rPr sz="900" dirty="0">
                          <a:latin typeface="Verdana"/>
                          <a:cs typeface="Verdana"/>
                        </a:rPr>
                        <a:t>339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16</a:t>
                      </a:r>
                      <a:r>
                        <a:rPr sz="900" spc="-5" dirty="0">
                          <a:latin typeface="Verdana"/>
                          <a:cs typeface="Verdana"/>
                        </a:rPr>
                        <a:t>,</a:t>
                      </a:r>
                      <a:r>
                        <a:rPr sz="900" dirty="0">
                          <a:latin typeface="Verdana"/>
                          <a:cs typeface="Verdana"/>
                        </a:rPr>
                        <a:t>222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18,151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21,064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23,685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26,873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29,141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36</a:t>
                      </a:r>
                      <a:r>
                        <a:rPr sz="900" spc="-5" dirty="0">
                          <a:latin typeface="Verdana"/>
                          <a:cs typeface="Verdana"/>
                        </a:rPr>
                        <a:t>,</a:t>
                      </a:r>
                      <a:r>
                        <a:rPr sz="900" dirty="0">
                          <a:latin typeface="Verdana"/>
                          <a:cs typeface="Verdana"/>
                        </a:rPr>
                        <a:t>123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4"/>
                  </a:ext>
                </a:extLst>
              </a:tr>
              <a:tr h="228600">
                <a:tc>
                  <a:txBody>
                    <a:bodyPr/>
                    <a:lstStyle/>
                    <a:p>
                      <a:pPr algn="ctr">
                        <a:lnSpc>
                          <a:spcPct val="100000"/>
                        </a:lnSpc>
                        <a:spcBef>
                          <a:spcPts val="355"/>
                        </a:spcBef>
                      </a:pPr>
                      <a:r>
                        <a:rPr sz="900" b="1" spc="-5" dirty="0">
                          <a:latin typeface="Verdana"/>
                          <a:cs typeface="Verdana"/>
                        </a:rPr>
                        <a:t>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8,547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7010" algn="r">
                        <a:lnSpc>
                          <a:spcPct val="100000"/>
                        </a:lnSpc>
                        <a:spcBef>
                          <a:spcPts val="355"/>
                        </a:spcBef>
                      </a:pPr>
                      <a:r>
                        <a:rPr sz="900" dirty="0">
                          <a:latin typeface="Verdana"/>
                          <a:cs typeface="Verdana"/>
                        </a:rPr>
                        <a:t>14</a:t>
                      </a:r>
                      <a:r>
                        <a:rPr sz="900" spc="-5" dirty="0">
                          <a:latin typeface="Verdana"/>
                          <a:cs typeface="Verdana"/>
                        </a:rPr>
                        <a:t>,</a:t>
                      </a:r>
                      <a:r>
                        <a:rPr sz="900" dirty="0">
                          <a:latin typeface="Verdana"/>
                          <a:cs typeface="Verdana"/>
                        </a:rPr>
                        <a:t>339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17</a:t>
                      </a:r>
                      <a:r>
                        <a:rPr sz="900" spc="-5" dirty="0">
                          <a:latin typeface="Verdana"/>
                          <a:cs typeface="Verdana"/>
                        </a:rPr>
                        <a:t>,</a:t>
                      </a:r>
                      <a:r>
                        <a:rPr sz="900" dirty="0">
                          <a:latin typeface="Verdana"/>
                          <a:cs typeface="Verdana"/>
                        </a:rPr>
                        <a:t>322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19,311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22,307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24,996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28,259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30,578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37</a:t>
                      </a:r>
                      <a:r>
                        <a:rPr sz="900" spc="-5" dirty="0">
                          <a:latin typeface="Verdana"/>
                          <a:cs typeface="Verdana"/>
                        </a:rPr>
                        <a:t>,</a:t>
                      </a:r>
                      <a:r>
                        <a:rPr sz="900" dirty="0">
                          <a:latin typeface="Verdana"/>
                          <a:cs typeface="Verdana"/>
                        </a:rPr>
                        <a:t>697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5"/>
                  </a:ext>
                </a:extLst>
              </a:tr>
              <a:tr h="228600">
                <a:tc>
                  <a:txBody>
                    <a:bodyPr/>
                    <a:lstStyle/>
                    <a:p>
                      <a:pPr algn="ctr">
                        <a:lnSpc>
                          <a:spcPct val="100000"/>
                        </a:lnSpc>
                        <a:spcBef>
                          <a:spcPts val="355"/>
                        </a:spcBef>
                      </a:pPr>
                      <a:r>
                        <a:rPr sz="900" b="1" spc="-5" dirty="0">
                          <a:latin typeface="Verdana"/>
                          <a:cs typeface="Verdana"/>
                        </a:rPr>
                        <a:t>16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8920">
                        <a:lnSpc>
                          <a:spcPct val="100000"/>
                        </a:lnSpc>
                        <a:spcBef>
                          <a:spcPts val="355"/>
                        </a:spcBef>
                      </a:pPr>
                      <a:r>
                        <a:rPr sz="900" spc="-5" dirty="0">
                          <a:latin typeface="Verdana"/>
                          <a:cs typeface="Verdana"/>
                        </a:rPr>
                        <a:t>9,312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7010" algn="r">
                        <a:lnSpc>
                          <a:spcPct val="100000"/>
                        </a:lnSpc>
                        <a:spcBef>
                          <a:spcPts val="355"/>
                        </a:spcBef>
                      </a:pPr>
                      <a:r>
                        <a:rPr sz="900" dirty="0">
                          <a:latin typeface="Verdana"/>
                          <a:cs typeface="Verdana"/>
                        </a:rPr>
                        <a:t>15</a:t>
                      </a:r>
                      <a:r>
                        <a:rPr sz="900" spc="-5" dirty="0">
                          <a:latin typeface="Verdana"/>
                          <a:cs typeface="Verdana"/>
                        </a:rPr>
                        <a:t>,</a:t>
                      </a:r>
                      <a:r>
                        <a:rPr sz="900" dirty="0">
                          <a:latin typeface="Verdana"/>
                          <a:cs typeface="Verdana"/>
                        </a:rPr>
                        <a:t>338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655" algn="r">
                        <a:lnSpc>
                          <a:spcPct val="100000"/>
                        </a:lnSpc>
                        <a:spcBef>
                          <a:spcPts val="355"/>
                        </a:spcBef>
                      </a:pPr>
                      <a:r>
                        <a:rPr sz="900" dirty="0">
                          <a:latin typeface="Verdana"/>
                          <a:cs typeface="Verdana"/>
                        </a:rPr>
                        <a:t>18</a:t>
                      </a:r>
                      <a:r>
                        <a:rPr sz="900" spc="-5" dirty="0">
                          <a:latin typeface="Verdana"/>
                          <a:cs typeface="Verdana"/>
                        </a:rPr>
                        <a:t>,</a:t>
                      </a:r>
                      <a:r>
                        <a:rPr sz="900" dirty="0">
                          <a:latin typeface="Verdana"/>
                          <a:cs typeface="Verdana"/>
                        </a:rPr>
                        <a:t>418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20,465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23,542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spc="-5" dirty="0">
                          <a:latin typeface="Verdana"/>
                          <a:cs typeface="Verdana"/>
                        </a:rPr>
                        <a:t>26,296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spc="-5" dirty="0">
                          <a:latin typeface="Verdana"/>
                          <a:cs typeface="Verdana"/>
                        </a:rPr>
                        <a:t>29,633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32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82880" algn="r">
                        <a:lnSpc>
                          <a:spcPct val="100000"/>
                        </a:lnSpc>
                        <a:spcBef>
                          <a:spcPts val="355"/>
                        </a:spcBef>
                      </a:pPr>
                      <a:r>
                        <a:rPr sz="900" dirty="0">
                          <a:latin typeface="Verdana"/>
                          <a:cs typeface="Verdana"/>
                        </a:rPr>
                        <a:t>39</a:t>
                      </a:r>
                      <a:r>
                        <a:rPr sz="900" spc="-5" dirty="0">
                          <a:latin typeface="Verdana"/>
                          <a:cs typeface="Verdana"/>
                        </a:rPr>
                        <a:t>,</a:t>
                      </a:r>
                      <a:r>
                        <a:rPr sz="900" dirty="0">
                          <a:latin typeface="Verdana"/>
                          <a:cs typeface="Verdana"/>
                        </a:rPr>
                        <a:t>252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6"/>
                  </a:ext>
                </a:extLst>
              </a:tr>
              <a:tr h="228600">
                <a:tc>
                  <a:txBody>
                    <a:bodyPr/>
                    <a:lstStyle/>
                    <a:p>
                      <a:pPr algn="ctr">
                        <a:lnSpc>
                          <a:spcPct val="100000"/>
                        </a:lnSpc>
                        <a:spcBef>
                          <a:spcPts val="355"/>
                        </a:spcBef>
                      </a:pPr>
                      <a:r>
                        <a:rPr sz="900" b="1" spc="-1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2725">
                        <a:lnSpc>
                          <a:spcPct val="100000"/>
                        </a:lnSpc>
                        <a:spcBef>
                          <a:spcPts val="355"/>
                        </a:spcBef>
                      </a:pPr>
                      <a:r>
                        <a:rPr sz="900" dirty="0">
                          <a:latin typeface="Verdana"/>
                          <a:cs typeface="Verdana"/>
                        </a:rPr>
                        <a:t>10,085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06375" algn="r">
                        <a:lnSpc>
                          <a:spcPct val="100000"/>
                        </a:lnSpc>
                        <a:spcBef>
                          <a:spcPts val="355"/>
                        </a:spcBef>
                      </a:pPr>
                      <a:r>
                        <a:rPr sz="900" dirty="0">
                          <a:latin typeface="Verdana"/>
                          <a:cs typeface="Verdana"/>
                        </a:rPr>
                        <a:t>16</a:t>
                      </a:r>
                      <a:r>
                        <a:rPr sz="900" spc="-5" dirty="0">
                          <a:latin typeface="Verdana"/>
                          <a:cs typeface="Verdana"/>
                        </a:rPr>
                        <a:t>,</a:t>
                      </a:r>
                      <a:r>
                        <a:rPr sz="900" dirty="0">
                          <a:latin typeface="Verdana"/>
                          <a:cs typeface="Verdana"/>
                        </a:rPr>
                        <a:t>338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0020" algn="r">
                        <a:lnSpc>
                          <a:spcPct val="100000"/>
                        </a:lnSpc>
                        <a:spcBef>
                          <a:spcPts val="355"/>
                        </a:spcBef>
                      </a:pPr>
                      <a:r>
                        <a:rPr sz="900" dirty="0">
                          <a:latin typeface="Verdana"/>
                          <a:cs typeface="Verdana"/>
                        </a:rPr>
                        <a:t>19</a:t>
                      </a:r>
                      <a:r>
                        <a:rPr sz="900" spc="-5" dirty="0">
                          <a:latin typeface="Verdana"/>
                          <a:cs typeface="Verdana"/>
                        </a:rPr>
                        <a:t>,</a:t>
                      </a:r>
                      <a:r>
                        <a:rPr sz="900" dirty="0">
                          <a:latin typeface="Verdana"/>
                          <a:cs typeface="Verdana"/>
                        </a:rPr>
                        <a:t>511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21,615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24,769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27,587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61620">
                        <a:lnSpc>
                          <a:spcPct val="100000"/>
                        </a:lnSpc>
                        <a:spcBef>
                          <a:spcPts val="355"/>
                        </a:spcBef>
                      </a:pPr>
                      <a:r>
                        <a:rPr sz="900" dirty="0">
                          <a:latin typeface="Verdana"/>
                          <a:cs typeface="Verdana"/>
                        </a:rPr>
                        <a:t>30,995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33,409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9075" algn="r">
                        <a:lnSpc>
                          <a:spcPct val="100000"/>
                        </a:lnSpc>
                        <a:spcBef>
                          <a:spcPts val="355"/>
                        </a:spcBef>
                      </a:pPr>
                      <a:r>
                        <a:rPr sz="900" dirty="0">
                          <a:latin typeface="Verdana"/>
                          <a:cs typeface="Verdana"/>
                        </a:rPr>
                        <a:t>40</a:t>
                      </a:r>
                      <a:r>
                        <a:rPr sz="900" spc="-5" dirty="0">
                          <a:latin typeface="Verdana"/>
                          <a:cs typeface="Verdana"/>
                        </a:rPr>
                        <a:t>,</a:t>
                      </a:r>
                      <a:r>
                        <a:rPr sz="900" dirty="0">
                          <a:latin typeface="Verdana"/>
                          <a:cs typeface="Verdana"/>
                        </a:rPr>
                        <a:t>79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7"/>
                  </a:ext>
                </a:extLst>
              </a:tr>
              <a:tr h="350443">
                <a:tc>
                  <a:txBody>
                    <a:bodyPr/>
                    <a:lstStyle/>
                    <a:p>
                      <a:pPr algn="ctr">
                        <a:lnSpc>
                          <a:spcPct val="100000"/>
                        </a:lnSpc>
                        <a:spcBef>
                          <a:spcPts val="350"/>
                        </a:spcBef>
                      </a:pPr>
                      <a:r>
                        <a:rPr sz="1700" spc="-5" dirty="0">
                          <a:latin typeface="Verdana"/>
                          <a:cs typeface="Verdana"/>
                        </a:rPr>
                        <a:t>….</a:t>
                      </a:r>
                      <a:endParaRPr sz="17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8"/>
                  </a:ext>
                </a:extLst>
              </a:tr>
              <a:tr h="350507">
                <a:tc>
                  <a:txBody>
                    <a:bodyPr/>
                    <a:lstStyle/>
                    <a:p>
                      <a:pPr>
                        <a:lnSpc>
                          <a:spcPct val="100000"/>
                        </a:lnSpc>
                        <a:spcBef>
                          <a:spcPts val="50"/>
                        </a:spcBef>
                      </a:pPr>
                      <a:endParaRPr sz="1100">
                        <a:latin typeface="Times New Roman"/>
                        <a:cs typeface="Times New Roman"/>
                      </a:endParaRPr>
                    </a:p>
                    <a:p>
                      <a:pPr algn="ctr">
                        <a:lnSpc>
                          <a:spcPct val="100000"/>
                        </a:lnSpc>
                      </a:pPr>
                      <a:r>
                        <a:rPr sz="900" b="1" spc="-5" dirty="0">
                          <a:latin typeface="Verdana"/>
                          <a:cs typeface="Verdana"/>
                        </a:rPr>
                        <a:t>30</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9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9"/>
                  </a:ext>
                </a:extLst>
              </a:tr>
            </a:tbl>
          </a:graphicData>
        </a:graphic>
      </p:graphicFrame>
      <p:sp>
        <p:nvSpPr>
          <p:cNvPr id="10" name="object 10"/>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txBox="1"/>
          <p:nvPr/>
        </p:nvSpPr>
        <p:spPr>
          <a:xfrm>
            <a:off x="3654045" y="361951"/>
            <a:ext cx="186055" cy="330835"/>
          </a:xfrm>
          <a:prstGeom prst="rect">
            <a:avLst/>
          </a:prstGeom>
        </p:spPr>
        <p:txBody>
          <a:bodyPr vert="horz" wrap="square" lIns="0" tIns="13335" rIns="0" bIns="0" rtlCol="0">
            <a:spAutoFit/>
          </a:bodyPr>
          <a:lstStyle/>
          <a:p>
            <a:pPr marL="12700">
              <a:spcBef>
                <a:spcPts val="105"/>
              </a:spcBef>
            </a:pPr>
            <a:r>
              <a:rPr sz="2000" b="1" i="1" dirty="0">
                <a:latin typeface="Symbol"/>
                <a:cs typeface="Symbol"/>
              </a:rPr>
              <a:t></a:t>
            </a:r>
            <a:endParaRPr sz="2000">
              <a:latin typeface="Symbol"/>
              <a:cs typeface="Symbo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a:t>
            </a:r>
            <a:r>
              <a:rPr lang="fr-FR" sz="2000" b="1" dirty="0">
                <a:solidFill>
                  <a:srgbClr val="FFFFFF"/>
                </a:solidFill>
                <a:latin typeface="Arial"/>
                <a:cs typeface="Arial"/>
              </a:rPr>
              <a:t>2</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687637" y="5743575"/>
            <a:ext cx="139700" cy="42862"/>
          </a:xfrm>
          <a:prstGeom prst="rect">
            <a:avLst/>
          </a:prstGeom>
          <a:blipFill>
            <a:blip r:embed="rId2" cstate="print"/>
            <a:stretch>
              <a:fillRect/>
            </a:stretch>
          </a:blipFill>
        </p:spPr>
        <p:txBody>
          <a:bodyPr wrap="square" lIns="0" tIns="0" rIns="0" bIns="0" rtlCol="0"/>
          <a:lstStyle/>
          <a:p>
            <a:endParaRPr/>
          </a:p>
        </p:txBody>
      </p:sp>
      <p:graphicFrame>
        <p:nvGraphicFramePr>
          <p:cNvPr id="7" name="object 7"/>
          <p:cNvGraphicFramePr>
            <a:graphicFrameLocks noGrp="1"/>
          </p:cNvGraphicFramePr>
          <p:nvPr/>
        </p:nvGraphicFramePr>
        <p:xfrm>
          <a:off x="2057401" y="885825"/>
          <a:ext cx="8357867" cy="5045070"/>
        </p:xfrm>
        <a:graphic>
          <a:graphicData uri="http://schemas.openxmlformats.org/drawingml/2006/table">
            <a:tbl>
              <a:tblPr firstRow="1" bandRow="1">
                <a:tableStyleId>{2D5ABB26-0587-4C30-8999-92F81FD0307C}</a:tableStyleId>
              </a:tblPr>
              <a:tblGrid>
                <a:gridCol w="481330">
                  <a:extLst>
                    <a:ext uri="{9D8B030D-6E8A-4147-A177-3AD203B41FA5}">
                      <a16:colId xmlns:a16="http://schemas.microsoft.com/office/drawing/2014/main" val="20000"/>
                    </a:ext>
                  </a:extLst>
                </a:gridCol>
                <a:gridCol w="768984">
                  <a:extLst>
                    <a:ext uri="{9D8B030D-6E8A-4147-A177-3AD203B41FA5}">
                      <a16:colId xmlns:a16="http://schemas.microsoft.com/office/drawing/2014/main" val="20001"/>
                    </a:ext>
                  </a:extLst>
                </a:gridCol>
                <a:gridCol w="864235">
                  <a:extLst>
                    <a:ext uri="{9D8B030D-6E8A-4147-A177-3AD203B41FA5}">
                      <a16:colId xmlns:a16="http://schemas.microsoft.com/office/drawing/2014/main" val="20002"/>
                    </a:ext>
                  </a:extLst>
                </a:gridCol>
                <a:gridCol w="864235">
                  <a:extLst>
                    <a:ext uri="{9D8B030D-6E8A-4147-A177-3AD203B41FA5}">
                      <a16:colId xmlns:a16="http://schemas.microsoft.com/office/drawing/2014/main" val="20003"/>
                    </a:ext>
                  </a:extLst>
                </a:gridCol>
                <a:gridCol w="864235">
                  <a:extLst>
                    <a:ext uri="{9D8B030D-6E8A-4147-A177-3AD203B41FA5}">
                      <a16:colId xmlns:a16="http://schemas.microsoft.com/office/drawing/2014/main" val="20004"/>
                    </a:ext>
                  </a:extLst>
                </a:gridCol>
                <a:gridCol w="864235">
                  <a:extLst>
                    <a:ext uri="{9D8B030D-6E8A-4147-A177-3AD203B41FA5}">
                      <a16:colId xmlns:a16="http://schemas.microsoft.com/office/drawing/2014/main" val="20005"/>
                    </a:ext>
                  </a:extLst>
                </a:gridCol>
                <a:gridCol w="984885">
                  <a:extLst>
                    <a:ext uri="{9D8B030D-6E8A-4147-A177-3AD203B41FA5}">
                      <a16:colId xmlns:a16="http://schemas.microsoft.com/office/drawing/2014/main" val="20006"/>
                    </a:ext>
                  </a:extLst>
                </a:gridCol>
                <a:gridCol w="744854">
                  <a:extLst>
                    <a:ext uri="{9D8B030D-6E8A-4147-A177-3AD203B41FA5}">
                      <a16:colId xmlns:a16="http://schemas.microsoft.com/office/drawing/2014/main" val="20007"/>
                    </a:ext>
                  </a:extLst>
                </a:gridCol>
                <a:gridCol w="768984">
                  <a:extLst>
                    <a:ext uri="{9D8B030D-6E8A-4147-A177-3AD203B41FA5}">
                      <a16:colId xmlns:a16="http://schemas.microsoft.com/office/drawing/2014/main" val="20008"/>
                    </a:ext>
                  </a:extLst>
                </a:gridCol>
                <a:gridCol w="1151890">
                  <a:extLst>
                    <a:ext uri="{9D8B030D-6E8A-4147-A177-3AD203B41FA5}">
                      <a16:colId xmlns:a16="http://schemas.microsoft.com/office/drawing/2014/main" val="20009"/>
                    </a:ext>
                  </a:extLst>
                </a:gridCol>
              </a:tblGrid>
              <a:tr h="350520">
                <a:tc>
                  <a:txBody>
                    <a:bodyPr/>
                    <a:lstStyle/>
                    <a:p>
                      <a:pPr marL="4445" algn="ctr">
                        <a:lnSpc>
                          <a:spcPts val="1635"/>
                        </a:lnSpc>
                        <a:spcBef>
                          <a:spcPts val="1019"/>
                        </a:spcBef>
                      </a:pPr>
                      <a:r>
                        <a:rPr sz="1600" b="1" spc="-10" dirty="0">
                          <a:latin typeface="Arial"/>
                          <a:cs typeface="Arial"/>
                        </a:rPr>
                        <a:t>ddl</a:t>
                      </a:r>
                      <a:endParaRPr sz="1600">
                        <a:latin typeface="Arial"/>
                        <a:cs typeface="Arial"/>
                      </a:endParaRPr>
                    </a:p>
                  </a:txBody>
                  <a:tcPr marL="0" marR="0" marT="12953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74320" algn="r">
                        <a:lnSpc>
                          <a:spcPct val="100000"/>
                        </a:lnSpc>
                        <a:spcBef>
                          <a:spcPts val="830"/>
                        </a:spcBef>
                      </a:pPr>
                      <a:r>
                        <a:rPr sz="900" b="1" spc="-5" dirty="0">
                          <a:latin typeface="Verdana"/>
                          <a:cs typeface="Verdana"/>
                        </a:rPr>
                        <a:t>0,9</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22580" algn="r">
                        <a:lnSpc>
                          <a:spcPct val="100000"/>
                        </a:lnSpc>
                        <a:spcBef>
                          <a:spcPts val="830"/>
                        </a:spcBef>
                      </a:pPr>
                      <a:r>
                        <a:rPr sz="900" b="1" spc="-5" dirty="0">
                          <a:latin typeface="Verdana"/>
                          <a:cs typeface="Verdana"/>
                        </a:rPr>
                        <a:t>0,5</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21945" algn="r">
                        <a:lnSpc>
                          <a:spcPct val="100000"/>
                        </a:lnSpc>
                        <a:spcBef>
                          <a:spcPts val="830"/>
                        </a:spcBef>
                      </a:pPr>
                      <a:r>
                        <a:rPr sz="900" b="1" spc="-5" dirty="0">
                          <a:latin typeface="Verdana"/>
                          <a:cs typeface="Verdana"/>
                        </a:rPr>
                        <a:t>0,3</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21945" algn="r">
                        <a:lnSpc>
                          <a:spcPct val="100000"/>
                        </a:lnSpc>
                        <a:spcBef>
                          <a:spcPts val="830"/>
                        </a:spcBef>
                      </a:pPr>
                      <a:r>
                        <a:rPr sz="900" b="1" spc="-5" dirty="0">
                          <a:latin typeface="Verdana"/>
                          <a:cs typeface="Verdana"/>
                        </a:rPr>
                        <a:t>0,2</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21945" algn="r">
                        <a:lnSpc>
                          <a:spcPct val="100000"/>
                        </a:lnSpc>
                        <a:spcBef>
                          <a:spcPts val="830"/>
                        </a:spcBef>
                      </a:pPr>
                      <a:r>
                        <a:rPr sz="900" b="1" spc="-5" dirty="0">
                          <a:latin typeface="Verdana"/>
                          <a:cs typeface="Verdana"/>
                        </a:rPr>
                        <a:t>0,1</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b="1" dirty="0">
                          <a:solidFill>
                            <a:srgbClr val="FF3300"/>
                          </a:solidFill>
                          <a:latin typeface="Verdana"/>
                          <a:cs typeface="Verdana"/>
                        </a:rPr>
                        <a:t>0,05</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20979" algn="r">
                        <a:lnSpc>
                          <a:spcPct val="100000"/>
                        </a:lnSpc>
                        <a:spcBef>
                          <a:spcPts val="830"/>
                        </a:spcBef>
                      </a:pPr>
                      <a:r>
                        <a:rPr sz="900" b="1" spc="-5" dirty="0">
                          <a:latin typeface="Verdana"/>
                          <a:cs typeface="Verdana"/>
                        </a:rPr>
                        <a:t>0,0</a:t>
                      </a:r>
                      <a:r>
                        <a:rPr sz="900" b="1" dirty="0">
                          <a:latin typeface="Verdana"/>
                          <a:cs typeface="Verdana"/>
                        </a:rPr>
                        <a:t>2</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830"/>
                        </a:spcBef>
                      </a:pPr>
                      <a:r>
                        <a:rPr sz="900" b="1" spc="-5" dirty="0">
                          <a:latin typeface="Verdana"/>
                          <a:cs typeface="Verdana"/>
                        </a:rPr>
                        <a:t>0,01</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810" algn="ctr">
                        <a:lnSpc>
                          <a:spcPct val="100000"/>
                        </a:lnSpc>
                        <a:spcBef>
                          <a:spcPts val="830"/>
                        </a:spcBef>
                      </a:pPr>
                      <a:r>
                        <a:rPr sz="900" b="1" spc="-5" dirty="0">
                          <a:latin typeface="Verdana"/>
                          <a:cs typeface="Verdana"/>
                        </a:rPr>
                        <a:t>0,001</a:t>
                      </a:r>
                      <a:endParaRPr sz="900">
                        <a:latin typeface="Verdana"/>
                        <a:cs typeface="Verdana"/>
                      </a:endParaRPr>
                    </a:p>
                  </a:txBody>
                  <a:tcPr marL="0" marR="0" marT="10541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228726">
                <a:tc>
                  <a:txBody>
                    <a:bodyPr/>
                    <a:lstStyle/>
                    <a:p>
                      <a:pPr marL="635" algn="ctr">
                        <a:lnSpc>
                          <a:spcPct val="100000"/>
                        </a:lnSpc>
                        <a:spcBef>
                          <a:spcPts val="350"/>
                        </a:spcBef>
                      </a:pPr>
                      <a:r>
                        <a:rPr sz="900" b="1"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158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963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3</a:t>
                      </a:r>
                      <a:r>
                        <a:rPr sz="900" spc="-5" dirty="0">
                          <a:latin typeface="Verdana"/>
                          <a:cs typeface="Verdana"/>
                        </a:rPr>
                        <a:t>,</a:t>
                      </a:r>
                      <a:r>
                        <a:rPr sz="900" dirty="0">
                          <a:latin typeface="Verdana"/>
                          <a:cs typeface="Verdana"/>
                        </a:rPr>
                        <a:t>078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6</a:t>
                      </a:r>
                      <a:r>
                        <a:rPr sz="900" spc="-5" dirty="0">
                          <a:latin typeface="Verdana"/>
                          <a:cs typeface="Verdana"/>
                        </a:rPr>
                        <a:t>,</a:t>
                      </a:r>
                      <a:r>
                        <a:rPr sz="900" dirty="0">
                          <a:latin typeface="Verdana"/>
                          <a:cs typeface="Verdana"/>
                        </a:rPr>
                        <a:t>314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spc="-5" dirty="0">
                          <a:latin typeface="Verdana"/>
                          <a:cs typeface="Verdana"/>
                        </a:rPr>
                        <a:t>12,706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61290" algn="r">
                        <a:lnSpc>
                          <a:spcPct val="100000"/>
                        </a:lnSpc>
                        <a:spcBef>
                          <a:spcPts val="350"/>
                        </a:spcBef>
                      </a:pPr>
                      <a:r>
                        <a:rPr sz="900" dirty="0">
                          <a:latin typeface="Verdana"/>
                          <a:cs typeface="Verdana"/>
                        </a:rPr>
                        <a:t>31</a:t>
                      </a:r>
                      <a:r>
                        <a:rPr sz="900" spc="-5" dirty="0">
                          <a:latin typeface="Verdana"/>
                          <a:cs typeface="Verdana"/>
                        </a:rPr>
                        <a:t>,</a:t>
                      </a:r>
                      <a:r>
                        <a:rPr sz="900" dirty="0">
                          <a:latin typeface="Verdana"/>
                          <a:cs typeface="Verdana"/>
                        </a:rPr>
                        <a:t>821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63,657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spc="-5" dirty="0">
                          <a:latin typeface="Verdana"/>
                          <a:cs typeface="Verdana"/>
                        </a:rPr>
                        <a:t>636,619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28600">
                <a:tc>
                  <a:txBody>
                    <a:bodyPr/>
                    <a:lstStyle/>
                    <a:p>
                      <a:pPr marL="635" algn="ctr">
                        <a:lnSpc>
                          <a:spcPct val="100000"/>
                        </a:lnSpc>
                        <a:spcBef>
                          <a:spcPts val="350"/>
                        </a:spcBef>
                      </a:pPr>
                      <a:r>
                        <a:rPr sz="900" b="1"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820" algn="r">
                        <a:lnSpc>
                          <a:spcPct val="100000"/>
                        </a:lnSpc>
                        <a:spcBef>
                          <a:spcPts val="350"/>
                        </a:spcBef>
                      </a:pPr>
                      <a:r>
                        <a:rPr sz="900" dirty="0">
                          <a:latin typeface="Verdana"/>
                          <a:cs typeface="Verdana"/>
                        </a:rPr>
                        <a:t>0,142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0,816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1,386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175" algn="r">
                        <a:lnSpc>
                          <a:spcPct val="100000"/>
                        </a:lnSpc>
                        <a:spcBef>
                          <a:spcPts val="350"/>
                        </a:spcBef>
                      </a:pPr>
                      <a:r>
                        <a:rPr sz="900" dirty="0">
                          <a:latin typeface="Verdana"/>
                          <a:cs typeface="Verdana"/>
                        </a:rPr>
                        <a:t>1,886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0"/>
                        </a:spcBef>
                      </a:pPr>
                      <a:r>
                        <a:rPr sz="900" dirty="0">
                          <a:latin typeface="Verdana"/>
                          <a:cs typeface="Verdana"/>
                        </a:rPr>
                        <a:t>2,92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4,303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350"/>
                        </a:spcBef>
                      </a:pPr>
                      <a:r>
                        <a:rPr sz="900" dirty="0">
                          <a:latin typeface="Verdana"/>
                          <a:cs typeface="Verdana"/>
                        </a:rPr>
                        <a:t>6,965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900" dirty="0">
                          <a:latin typeface="Verdana"/>
                          <a:cs typeface="Verdana"/>
                        </a:rPr>
                        <a:t>9,925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dirty="0">
                          <a:latin typeface="Verdana"/>
                          <a:cs typeface="Verdana"/>
                        </a:rPr>
                        <a:t>31,598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28600">
                <a:tc>
                  <a:txBody>
                    <a:bodyPr/>
                    <a:lstStyle/>
                    <a:p>
                      <a:pPr marL="635"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137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765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64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25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638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353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3,182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4</a:t>
                      </a:r>
                      <a:r>
                        <a:rPr sz="900" spc="-5" dirty="0">
                          <a:latin typeface="Verdana"/>
                          <a:cs typeface="Verdana"/>
                        </a:rPr>
                        <a:t>,</a:t>
                      </a:r>
                      <a:r>
                        <a:rPr sz="900" dirty="0">
                          <a:latin typeface="Verdana"/>
                          <a:cs typeface="Verdana"/>
                        </a:rPr>
                        <a:t>541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5,841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spc="-5" dirty="0">
                          <a:latin typeface="Verdana"/>
                          <a:cs typeface="Verdana"/>
                        </a:rPr>
                        <a:t>12,924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28600">
                <a:tc>
                  <a:txBody>
                    <a:bodyPr/>
                    <a:lstStyle/>
                    <a:p>
                      <a:pPr marL="635" algn="ctr">
                        <a:lnSpc>
                          <a:spcPct val="100000"/>
                        </a:lnSpc>
                        <a:spcBef>
                          <a:spcPts val="350"/>
                        </a:spcBef>
                      </a:pPr>
                      <a:r>
                        <a:rPr sz="900" b="1"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134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741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64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533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132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2,776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3</a:t>
                      </a:r>
                      <a:r>
                        <a:rPr sz="900" spc="-5" dirty="0">
                          <a:latin typeface="Verdana"/>
                          <a:cs typeface="Verdana"/>
                        </a:rPr>
                        <a:t>,</a:t>
                      </a:r>
                      <a:r>
                        <a:rPr sz="900" dirty="0">
                          <a:latin typeface="Verdana"/>
                          <a:cs typeface="Verdana"/>
                        </a:rPr>
                        <a:t>747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4,604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spc="-5" dirty="0">
                          <a:latin typeface="Verdana"/>
                          <a:cs typeface="Verdana"/>
                        </a:rPr>
                        <a:t>8,61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28600">
                <a:tc>
                  <a:txBody>
                    <a:bodyPr/>
                    <a:lstStyle/>
                    <a:p>
                      <a:pPr marL="635" algn="ctr">
                        <a:lnSpc>
                          <a:spcPct val="100000"/>
                        </a:lnSpc>
                        <a:spcBef>
                          <a:spcPts val="350"/>
                        </a:spcBef>
                      </a:pPr>
                      <a:r>
                        <a:rPr sz="900" b="1"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132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727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156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476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015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2,571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3</a:t>
                      </a:r>
                      <a:r>
                        <a:rPr sz="900" spc="-5" dirty="0">
                          <a:latin typeface="Verdana"/>
                          <a:cs typeface="Verdana"/>
                        </a:rPr>
                        <a:t>,</a:t>
                      </a:r>
                      <a:r>
                        <a:rPr sz="900" dirty="0">
                          <a:latin typeface="Verdana"/>
                          <a:cs typeface="Verdana"/>
                        </a:rPr>
                        <a:t>365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4,032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spc="-5" dirty="0">
                          <a:latin typeface="Verdana"/>
                          <a:cs typeface="Verdana"/>
                        </a:rPr>
                        <a:t>6,869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28726">
                <a:tc>
                  <a:txBody>
                    <a:bodyPr/>
                    <a:lstStyle/>
                    <a:p>
                      <a:pPr marL="635" algn="ctr">
                        <a:lnSpc>
                          <a:spcPct val="100000"/>
                        </a:lnSpc>
                        <a:spcBef>
                          <a:spcPts val="350"/>
                        </a:spcBef>
                      </a:pPr>
                      <a:r>
                        <a:rPr sz="900" b="1"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820" algn="r">
                        <a:lnSpc>
                          <a:spcPct val="100000"/>
                        </a:lnSpc>
                        <a:spcBef>
                          <a:spcPts val="350"/>
                        </a:spcBef>
                      </a:pPr>
                      <a:r>
                        <a:rPr sz="900" dirty="0">
                          <a:latin typeface="Verdana"/>
                          <a:cs typeface="Verdana"/>
                        </a:rPr>
                        <a:t>0,131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0,718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1,134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0"/>
                        </a:spcBef>
                      </a:pPr>
                      <a:r>
                        <a:rPr sz="900" dirty="0">
                          <a:latin typeface="Verdana"/>
                          <a:cs typeface="Verdana"/>
                        </a:rPr>
                        <a:t>1,44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175" algn="r">
                        <a:lnSpc>
                          <a:spcPct val="100000"/>
                        </a:lnSpc>
                        <a:spcBef>
                          <a:spcPts val="350"/>
                        </a:spcBef>
                      </a:pPr>
                      <a:r>
                        <a:rPr sz="900" dirty="0">
                          <a:latin typeface="Verdana"/>
                          <a:cs typeface="Verdana"/>
                        </a:rPr>
                        <a:t>1,943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2,447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350"/>
                        </a:spcBef>
                      </a:pPr>
                      <a:r>
                        <a:rPr sz="900" dirty="0">
                          <a:latin typeface="Verdana"/>
                          <a:cs typeface="Verdana"/>
                        </a:rPr>
                        <a:t>3,143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0"/>
                        </a:spcBef>
                      </a:pPr>
                      <a:r>
                        <a:rPr sz="900" dirty="0">
                          <a:latin typeface="Verdana"/>
                          <a:cs typeface="Verdana"/>
                        </a:rPr>
                        <a:t>3,707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dirty="0">
                          <a:latin typeface="Verdana"/>
                          <a:cs typeface="Verdana"/>
                        </a:rPr>
                        <a:t>5,959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28600">
                <a:tc>
                  <a:txBody>
                    <a:bodyPr/>
                    <a:lstStyle/>
                    <a:p>
                      <a:pPr marL="635" algn="ctr">
                        <a:lnSpc>
                          <a:spcPct val="100000"/>
                        </a:lnSpc>
                        <a:spcBef>
                          <a:spcPts val="350"/>
                        </a:spcBef>
                      </a:pPr>
                      <a:r>
                        <a:rPr sz="900" b="1"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6379"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119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415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895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2,365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998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3,499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spc="-5" dirty="0">
                          <a:latin typeface="Verdana"/>
                          <a:cs typeface="Verdana"/>
                        </a:rPr>
                        <a:t>5,408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28600">
                <a:tc>
                  <a:txBody>
                    <a:bodyPr/>
                    <a:lstStyle/>
                    <a:p>
                      <a:pPr marL="635" algn="ctr">
                        <a:lnSpc>
                          <a:spcPct val="100000"/>
                        </a:lnSpc>
                        <a:spcBef>
                          <a:spcPts val="350"/>
                        </a:spcBef>
                      </a:pPr>
                      <a:r>
                        <a:rPr sz="900" b="1"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46379"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706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108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397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86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2,306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896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3,355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spc="-5" dirty="0">
                          <a:latin typeface="Verdana"/>
                          <a:cs typeface="Verdana"/>
                        </a:rPr>
                        <a:t>5,041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350647">
                <a:tc>
                  <a:txBody>
                    <a:bodyPr/>
                    <a:lstStyle/>
                    <a:p>
                      <a:pPr algn="ctr">
                        <a:lnSpc>
                          <a:spcPct val="100000"/>
                        </a:lnSpc>
                        <a:spcBef>
                          <a:spcPts val="355"/>
                        </a:spcBef>
                      </a:pPr>
                      <a:r>
                        <a:rPr sz="1700" b="1" dirty="0">
                          <a:solidFill>
                            <a:srgbClr val="FF3300"/>
                          </a:solidFill>
                          <a:latin typeface="Verdana"/>
                          <a:cs typeface="Verdana"/>
                        </a:rPr>
                        <a:t>9</a:t>
                      </a:r>
                      <a:endParaRPr sz="17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210185" algn="r">
                        <a:lnSpc>
                          <a:spcPct val="100000"/>
                        </a:lnSpc>
                      </a:pPr>
                      <a:r>
                        <a:rPr sz="900" dirty="0">
                          <a:latin typeface="Verdana"/>
                          <a:cs typeface="Verdana"/>
                        </a:rPr>
                        <a:t>0</a:t>
                      </a:r>
                      <a:r>
                        <a:rPr sz="900" spc="-5" dirty="0">
                          <a:latin typeface="Verdana"/>
                          <a:cs typeface="Verdana"/>
                        </a:rPr>
                        <a:t>,</a:t>
                      </a:r>
                      <a:r>
                        <a:rPr sz="900" dirty="0">
                          <a:latin typeface="Verdana"/>
                          <a:cs typeface="Verdana"/>
                        </a:rPr>
                        <a:t>129</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258445" algn="r">
                        <a:lnSpc>
                          <a:spcPct val="100000"/>
                        </a:lnSpc>
                      </a:pPr>
                      <a:r>
                        <a:rPr sz="900" dirty="0">
                          <a:latin typeface="Verdana"/>
                          <a:cs typeface="Verdana"/>
                        </a:rPr>
                        <a:t>0</a:t>
                      </a:r>
                      <a:r>
                        <a:rPr sz="900" spc="-5" dirty="0">
                          <a:latin typeface="Verdana"/>
                          <a:cs typeface="Verdana"/>
                        </a:rPr>
                        <a:t>,</a:t>
                      </a:r>
                      <a:r>
                        <a:rPr sz="900" dirty="0">
                          <a:latin typeface="Verdana"/>
                          <a:cs typeface="Verdana"/>
                        </a:rPr>
                        <a:t>703</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330835" algn="r">
                        <a:lnSpc>
                          <a:spcPct val="100000"/>
                        </a:lnSpc>
                      </a:pPr>
                      <a:r>
                        <a:rPr sz="900" dirty="0">
                          <a:latin typeface="Verdana"/>
                          <a:cs typeface="Verdana"/>
                        </a:rPr>
                        <a:t>1</a:t>
                      </a:r>
                      <a:r>
                        <a:rPr sz="900" spc="-5" dirty="0">
                          <a:latin typeface="Verdana"/>
                          <a:cs typeface="Verdana"/>
                        </a:rPr>
                        <a:t>,</a:t>
                      </a:r>
                      <a:r>
                        <a:rPr sz="900" dirty="0">
                          <a:latin typeface="Verdana"/>
                          <a:cs typeface="Verdana"/>
                        </a:rPr>
                        <a:t>1</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257810" algn="r">
                        <a:lnSpc>
                          <a:spcPct val="100000"/>
                        </a:lnSpc>
                      </a:pPr>
                      <a:r>
                        <a:rPr sz="900" dirty="0">
                          <a:latin typeface="Verdana"/>
                          <a:cs typeface="Verdana"/>
                        </a:rPr>
                        <a:t>1</a:t>
                      </a:r>
                      <a:r>
                        <a:rPr sz="900" spc="-5" dirty="0">
                          <a:latin typeface="Verdana"/>
                          <a:cs typeface="Verdana"/>
                        </a:rPr>
                        <a:t>,</a:t>
                      </a:r>
                      <a:r>
                        <a:rPr sz="900" dirty="0">
                          <a:latin typeface="Verdana"/>
                          <a:cs typeface="Verdana"/>
                        </a:rPr>
                        <a:t>383</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257810" algn="r">
                        <a:lnSpc>
                          <a:spcPct val="100000"/>
                        </a:lnSpc>
                      </a:pPr>
                      <a:r>
                        <a:rPr sz="900" dirty="0">
                          <a:latin typeface="Verdana"/>
                          <a:cs typeface="Verdana"/>
                        </a:rPr>
                        <a:t>1</a:t>
                      </a:r>
                      <a:r>
                        <a:rPr sz="900" spc="-5" dirty="0">
                          <a:latin typeface="Verdana"/>
                          <a:cs typeface="Verdana"/>
                        </a:rPr>
                        <a:t>,</a:t>
                      </a:r>
                      <a:r>
                        <a:rPr sz="900" dirty="0">
                          <a:latin typeface="Verdana"/>
                          <a:cs typeface="Verdana"/>
                        </a:rPr>
                        <a:t>833</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45"/>
                        </a:spcBef>
                      </a:pPr>
                      <a:r>
                        <a:rPr sz="1700" b="1" dirty="0">
                          <a:solidFill>
                            <a:srgbClr val="FF3300"/>
                          </a:solidFill>
                          <a:latin typeface="Verdana"/>
                          <a:cs typeface="Verdana"/>
                        </a:rPr>
                        <a:t>2,262</a:t>
                      </a:r>
                      <a:endParaRPr sz="1700">
                        <a:latin typeface="Verdana"/>
                        <a:cs typeface="Verdana"/>
                      </a:endParaRPr>
                    </a:p>
                  </a:txBody>
                  <a:tcPr marL="0" marR="0" marT="438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R="198120" algn="r">
                        <a:lnSpc>
                          <a:spcPct val="100000"/>
                        </a:lnSpc>
                      </a:pPr>
                      <a:r>
                        <a:rPr sz="900" dirty="0">
                          <a:latin typeface="Verdana"/>
                          <a:cs typeface="Verdana"/>
                        </a:rPr>
                        <a:t>2</a:t>
                      </a:r>
                      <a:r>
                        <a:rPr sz="900" spc="-5" dirty="0">
                          <a:latin typeface="Verdana"/>
                          <a:cs typeface="Verdana"/>
                        </a:rPr>
                        <a:t>,</a:t>
                      </a:r>
                      <a:r>
                        <a:rPr sz="900" dirty="0">
                          <a:latin typeface="Verdana"/>
                          <a:cs typeface="Verdana"/>
                        </a:rPr>
                        <a:t>821</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L="635" algn="ctr">
                        <a:lnSpc>
                          <a:spcPct val="100000"/>
                        </a:lnSpc>
                      </a:pPr>
                      <a:r>
                        <a:rPr sz="900" spc="-5" dirty="0">
                          <a:latin typeface="Verdana"/>
                          <a:cs typeface="Verdana"/>
                        </a:rPr>
                        <a:t>3,25</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45"/>
                        </a:spcBef>
                      </a:pPr>
                      <a:endParaRPr sz="1100">
                        <a:latin typeface="Times New Roman"/>
                        <a:cs typeface="Times New Roman"/>
                      </a:endParaRPr>
                    </a:p>
                    <a:p>
                      <a:pPr marL="2540" algn="ctr">
                        <a:lnSpc>
                          <a:spcPct val="100000"/>
                        </a:lnSpc>
                      </a:pPr>
                      <a:r>
                        <a:rPr sz="900" spc="-5" dirty="0">
                          <a:latin typeface="Verdana"/>
                          <a:cs typeface="Verdana"/>
                        </a:rPr>
                        <a:t>4,781</a:t>
                      </a:r>
                      <a:endParaRPr sz="900">
                        <a:latin typeface="Verdana"/>
                        <a:cs typeface="Verdana"/>
                      </a:endParaRPr>
                    </a:p>
                  </a:txBody>
                  <a:tcPr marL="0" marR="0" marT="57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28599">
                <a:tc>
                  <a:txBody>
                    <a:bodyPr/>
                    <a:lstStyle/>
                    <a:p>
                      <a:pPr algn="ctr">
                        <a:lnSpc>
                          <a:spcPct val="100000"/>
                        </a:lnSpc>
                        <a:spcBef>
                          <a:spcPts val="350"/>
                        </a:spcBef>
                      </a:pPr>
                      <a:r>
                        <a:rPr sz="900" b="1" spc="-5" dirty="0">
                          <a:latin typeface="Verdana"/>
                          <a:cs typeface="Verdana"/>
                        </a:rPr>
                        <a:t>10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129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330835" algn="r">
                        <a:lnSpc>
                          <a:spcPct val="100000"/>
                        </a:lnSpc>
                        <a:spcBef>
                          <a:spcPts val="350"/>
                        </a:spcBef>
                      </a:pPr>
                      <a:r>
                        <a:rPr sz="900" dirty="0">
                          <a:latin typeface="Verdana"/>
                          <a:cs typeface="Verdana"/>
                        </a:rPr>
                        <a:t>0</a:t>
                      </a:r>
                      <a:r>
                        <a:rPr sz="900" spc="-5" dirty="0">
                          <a:latin typeface="Verdana"/>
                          <a:cs typeface="Verdana"/>
                        </a:rPr>
                        <a:t>,</a:t>
                      </a:r>
                      <a:r>
                        <a:rPr sz="900"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093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372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0"/>
                        </a:spcBef>
                      </a:pPr>
                      <a:r>
                        <a:rPr sz="900" dirty="0">
                          <a:latin typeface="Verdana"/>
                          <a:cs typeface="Verdana"/>
                        </a:rPr>
                        <a:t>1</a:t>
                      </a:r>
                      <a:r>
                        <a:rPr sz="900" spc="-5" dirty="0">
                          <a:latin typeface="Verdana"/>
                          <a:cs typeface="Verdana"/>
                        </a:rPr>
                        <a:t>,</a:t>
                      </a:r>
                      <a:r>
                        <a:rPr sz="900" dirty="0">
                          <a:latin typeface="Verdana"/>
                          <a:cs typeface="Verdana"/>
                        </a:rPr>
                        <a:t>812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2,228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0"/>
                        </a:spcBef>
                      </a:pPr>
                      <a:r>
                        <a:rPr sz="900" dirty="0">
                          <a:latin typeface="Verdana"/>
                          <a:cs typeface="Verdana"/>
                        </a:rPr>
                        <a:t>2</a:t>
                      </a:r>
                      <a:r>
                        <a:rPr sz="900" spc="-5" dirty="0">
                          <a:latin typeface="Verdana"/>
                          <a:cs typeface="Verdana"/>
                        </a:rPr>
                        <a:t>,</a:t>
                      </a:r>
                      <a:r>
                        <a:rPr sz="900" dirty="0">
                          <a:latin typeface="Verdana"/>
                          <a:cs typeface="Verdana"/>
                        </a:rPr>
                        <a:t>764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spc="-5" dirty="0">
                          <a:latin typeface="Verdana"/>
                          <a:cs typeface="Verdana"/>
                        </a:rPr>
                        <a:t>3,169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0"/>
                        </a:spcBef>
                      </a:pPr>
                      <a:r>
                        <a:rPr sz="900" spc="-5" dirty="0">
                          <a:latin typeface="Verdana"/>
                          <a:cs typeface="Verdana"/>
                        </a:rPr>
                        <a:t>4,587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228600">
                <a:tc>
                  <a:txBody>
                    <a:bodyPr/>
                    <a:lstStyle/>
                    <a:p>
                      <a:pPr algn="ctr">
                        <a:lnSpc>
                          <a:spcPct val="100000"/>
                        </a:lnSpc>
                        <a:spcBef>
                          <a:spcPts val="355"/>
                        </a:spcBef>
                      </a:pPr>
                      <a:r>
                        <a:rPr sz="900" b="1" spc="-5"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088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363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796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2,201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718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3,106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4,437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228600">
                <a:tc>
                  <a:txBody>
                    <a:bodyPr/>
                    <a:lstStyle/>
                    <a:p>
                      <a:pPr algn="ctr">
                        <a:lnSpc>
                          <a:spcPct val="100000"/>
                        </a:lnSpc>
                        <a:spcBef>
                          <a:spcPts val="355"/>
                        </a:spcBef>
                      </a:pPr>
                      <a:r>
                        <a:rPr sz="900" b="1" spc="-5"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083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356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782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2,179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681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3,055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4,318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2"/>
                  </a:ext>
                </a:extLst>
              </a:tr>
              <a:tr h="228600">
                <a:tc>
                  <a:txBody>
                    <a:bodyPr/>
                    <a:lstStyle/>
                    <a:p>
                      <a:pPr algn="ctr">
                        <a:lnSpc>
                          <a:spcPct val="100000"/>
                        </a:lnSpc>
                        <a:spcBef>
                          <a:spcPts val="355"/>
                        </a:spcBef>
                      </a:pPr>
                      <a:r>
                        <a:rPr sz="900" b="1" spc="-5"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079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771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41935">
                        <a:lnSpc>
                          <a:spcPct val="100000"/>
                        </a:lnSpc>
                        <a:spcBef>
                          <a:spcPts val="355"/>
                        </a:spcBef>
                      </a:pPr>
                      <a:r>
                        <a:rPr sz="900" spc="-5" dirty="0">
                          <a:latin typeface="Verdana"/>
                          <a:cs typeface="Verdana"/>
                        </a:rPr>
                        <a:t>2,65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3,012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4,221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3"/>
                  </a:ext>
                </a:extLst>
              </a:tr>
              <a:tr h="228727">
                <a:tc>
                  <a:txBody>
                    <a:bodyPr/>
                    <a:lstStyle/>
                    <a:p>
                      <a:pPr algn="ctr">
                        <a:lnSpc>
                          <a:spcPct val="100000"/>
                        </a:lnSpc>
                        <a:spcBef>
                          <a:spcPts val="355"/>
                        </a:spcBef>
                      </a:pPr>
                      <a:r>
                        <a:rPr sz="900" b="1" spc="-5"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076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761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624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2,977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4"/>
                  </a:ext>
                </a:extLst>
              </a:tr>
              <a:tr h="228600">
                <a:tc>
                  <a:txBody>
                    <a:bodyPr/>
                    <a:lstStyle/>
                    <a:p>
                      <a:pPr algn="ctr">
                        <a:lnSpc>
                          <a:spcPct val="100000"/>
                        </a:lnSpc>
                        <a:spcBef>
                          <a:spcPts val="355"/>
                        </a:spcBef>
                      </a:pPr>
                      <a:r>
                        <a:rPr sz="900" b="1" spc="-5" dirty="0">
                          <a:latin typeface="Verdana"/>
                          <a:cs typeface="Verdana"/>
                        </a:rPr>
                        <a:t>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074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341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753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2,131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602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2,947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4,073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5"/>
                  </a:ext>
                </a:extLst>
              </a:tr>
              <a:tr h="228600">
                <a:tc>
                  <a:txBody>
                    <a:bodyPr/>
                    <a:lstStyle/>
                    <a:p>
                      <a:pPr algn="ctr">
                        <a:lnSpc>
                          <a:spcPct val="100000"/>
                        </a:lnSpc>
                        <a:spcBef>
                          <a:spcPts val="355"/>
                        </a:spcBef>
                      </a:pPr>
                      <a:r>
                        <a:rPr sz="900" b="1" spc="-5" dirty="0">
                          <a:latin typeface="Verdana"/>
                          <a:cs typeface="Verdana"/>
                        </a:rPr>
                        <a:t>16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640"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071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337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746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583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2,921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4,015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6"/>
                  </a:ext>
                </a:extLst>
              </a:tr>
              <a:tr h="228599">
                <a:tc>
                  <a:txBody>
                    <a:bodyPr/>
                    <a:lstStyle/>
                    <a:p>
                      <a:pPr algn="ctr">
                        <a:lnSpc>
                          <a:spcPct val="100000"/>
                        </a:lnSpc>
                        <a:spcBef>
                          <a:spcPts val="355"/>
                        </a:spcBef>
                      </a:pPr>
                      <a:r>
                        <a:rPr sz="900" b="1" spc="-5"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689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069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333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567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2,898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3,965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7"/>
                  </a:ext>
                </a:extLst>
              </a:tr>
              <a:tr h="228727">
                <a:tc>
                  <a:txBody>
                    <a:bodyPr/>
                    <a:lstStyle/>
                    <a:p>
                      <a:pPr algn="ctr">
                        <a:lnSpc>
                          <a:spcPct val="100000"/>
                        </a:lnSpc>
                        <a:spcBef>
                          <a:spcPts val="355"/>
                        </a:spcBef>
                      </a:pPr>
                      <a:r>
                        <a:rPr sz="900" b="1" spc="-5"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688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067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94005"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2,101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552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2,878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3,922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8"/>
                  </a:ext>
                </a:extLst>
              </a:tr>
              <a:tr h="228574">
                <a:tc>
                  <a:txBody>
                    <a:bodyPr/>
                    <a:lstStyle/>
                    <a:p>
                      <a:pPr algn="ctr">
                        <a:lnSpc>
                          <a:spcPct val="100000"/>
                        </a:lnSpc>
                        <a:spcBef>
                          <a:spcPts val="355"/>
                        </a:spcBef>
                      </a:pPr>
                      <a:r>
                        <a:rPr sz="900" b="1" spc="-5"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688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066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729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2,093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539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2,861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3,883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9"/>
                  </a:ext>
                </a:extLst>
              </a:tr>
              <a:tr h="228625">
                <a:tc>
                  <a:txBody>
                    <a:bodyPr/>
                    <a:lstStyle/>
                    <a:p>
                      <a:pPr algn="ctr">
                        <a:lnSpc>
                          <a:spcPct val="100000"/>
                        </a:lnSpc>
                        <a:spcBef>
                          <a:spcPts val="355"/>
                        </a:spcBef>
                      </a:pPr>
                      <a:r>
                        <a:rPr sz="900" b="1" spc="-5" dirty="0">
                          <a:latin typeface="Verdana"/>
                          <a:cs typeface="Verdana"/>
                        </a:rPr>
                        <a:t>20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tcPr>
                </a:tc>
                <a:tc>
                  <a:txBody>
                    <a:bodyPr/>
                    <a:lstStyle/>
                    <a:p>
                      <a:pPr marR="21018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127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8445" algn="r">
                        <a:lnSpc>
                          <a:spcPct val="100000"/>
                        </a:lnSpc>
                        <a:spcBef>
                          <a:spcPts val="355"/>
                        </a:spcBef>
                      </a:pPr>
                      <a:r>
                        <a:rPr sz="900" dirty="0">
                          <a:latin typeface="Verdana"/>
                          <a:cs typeface="Verdana"/>
                        </a:rPr>
                        <a:t>0</a:t>
                      </a:r>
                      <a:r>
                        <a:rPr sz="900" spc="-5" dirty="0">
                          <a:latin typeface="Verdana"/>
                          <a:cs typeface="Verdana"/>
                        </a:rPr>
                        <a:t>,</a:t>
                      </a:r>
                      <a:r>
                        <a:rPr sz="900" dirty="0">
                          <a:latin typeface="Verdana"/>
                          <a:cs typeface="Verdana"/>
                        </a:rPr>
                        <a:t>687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064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325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57810" algn="r">
                        <a:lnSpc>
                          <a:spcPct val="100000"/>
                        </a:lnSpc>
                        <a:spcBef>
                          <a:spcPts val="355"/>
                        </a:spcBef>
                      </a:pPr>
                      <a:r>
                        <a:rPr sz="900" dirty="0">
                          <a:latin typeface="Verdana"/>
                          <a:cs typeface="Verdana"/>
                        </a:rPr>
                        <a:t>1</a:t>
                      </a:r>
                      <a:r>
                        <a:rPr sz="900" spc="-5" dirty="0">
                          <a:latin typeface="Verdana"/>
                          <a:cs typeface="Verdana"/>
                        </a:rPr>
                        <a:t>,</a:t>
                      </a:r>
                      <a:r>
                        <a:rPr sz="900" dirty="0">
                          <a:latin typeface="Verdana"/>
                          <a:cs typeface="Verdana"/>
                        </a:rPr>
                        <a:t>725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2,086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8120" algn="r">
                        <a:lnSpc>
                          <a:spcPct val="100000"/>
                        </a:lnSpc>
                        <a:spcBef>
                          <a:spcPts val="355"/>
                        </a:spcBef>
                      </a:pPr>
                      <a:r>
                        <a:rPr sz="900" dirty="0">
                          <a:latin typeface="Verdana"/>
                          <a:cs typeface="Verdana"/>
                        </a:rPr>
                        <a:t>2</a:t>
                      </a:r>
                      <a:r>
                        <a:rPr sz="900" spc="-5" dirty="0">
                          <a:latin typeface="Verdana"/>
                          <a:cs typeface="Verdana"/>
                        </a:rPr>
                        <a:t>,</a:t>
                      </a:r>
                      <a:r>
                        <a:rPr sz="900" dirty="0">
                          <a:latin typeface="Verdana"/>
                          <a:cs typeface="Verdana"/>
                        </a:rPr>
                        <a:t>528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spc="-5" dirty="0">
                          <a:latin typeface="Verdana"/>
                          <a:cs typeface="Verdana"/>
                        </a:rPr>
                        <a:t>2,845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 algn="ctr">
                        <a:lnSpc>
                          <a:spcPct val="100000"/>
                        </a:lnSpc>
                        <a:spcBef>
                          <a:spcPts val="355"/>
                        </a:spcBef>
                      </a:pPr>
                      <a:r>
                        <a:rPr sz="900" spc="-5" dirty="0">
                          <a:latin typeface="Verdana"/>
                          <a:cs typeface="Verdana"/>
                        </a:rPr>
                        <a:t>3,85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20"/>
                  </a:ext>
                </a:extLst>
              </a:tr>
            </a:tbl>
          </a:graphicData>
        </a:graphic>
      </p:graphicFrame>
      <p:sp>
        <p:nvSpPr>
          <p:cNvPr id="8" name="object 8"/>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
        <p:nvSpPr>
          <p:cNvPr id="9" name="object 9"/>
          <p:cNvSpPr txBox="1"/>
          <p:nvPr/>
        </p:nvSpPr>
        <p:spPr>
          <a:xfrm>
            <a:off x="3079497" y="577977"/>
            <a:ext cx="186055" cy="330835"/>
          </a:xfrm>
          <a:prstGeom prst="rect">
            <a:avLst/>
          </a:prstGeom>
        </p:spPr>
        <p:txBody>
          <a:bodyPr vert="horz" wrap="square" lIns="0" tIns="13335" rIns="0" bIns="0" rtlCol="0">
            <a:spAutoFit/>
          </a:bodyPr>
          <a:lstStyle/>
          <a:p>
            <a:pPr marL="12700">
              <a:spcBef>
                <a:spcPts val="105"/>
              </a:spcBef>
            </a:pPr>
            <a:r>
              <a:rPr sz="2000" b="1" i="1" dirty="0">
                <a:latin typeface="Symbol"/>
                <a:cs typeface="Symbol"/>
              </a:rPr>
              <a:t></a:t>
            </a:r>
            <a:endParaRPr sz="2000">
              <a:latin typeface="Symbol"/>
              <a:cs typeface="Symbol"/>
            </a:endParaRPr>
          </a:p>
        </p:txBody>
      </p:sp>
      <p:sp>
        <p:nvSpPr>
          <p:cNvPr id="10" name="object 10"/>
          <p:cNvSpPr txBox="1"/>
          <p:nvPr/>
        </p:nvSpPr>
        <p:spPr>
          <a:xfrm>
            <a:off x="4446271" y="421082"/>
            <a:ext cx="2530475" cy="300355"/>
          </a:xfrm>
          <a:prstGeom prst="rect">
            <a:avLst/>
          </a:prstGeom>
        </p:spPr>
        <p:txBody>
          <a:bodyPr vert="horz" wrap="square" lIns="0" tIns="12700" rIns="0" bIns="0" rtlCol="0">
            <a:spAutoFit/>
          </a:bodyPr>
          <a:lstStyle/>
          <a:p>
            <a:pPr marL="12700">
              <a:spcBef>
                <a:spcPts val="100"/>
              </a:spcBef>
            </a:pPr>
            <a:r>
              <a:rPr b="1" spc="-5" dirty="0">
                <a:solidFill>
                  <a:srgbClr val="5F5F5F"/>
                </a:solidFill>
                <a:latin typeface="Comic Sans MS"/>
                <a:cs typeface="Comic Sans MS"/>
              </a:rPr>
              <a:t>Table du </a:t>
            </a:r>
            <a:r>
              <a:rPr b="1" dirty="0">
                <a:solidFill>
                  <a:srgbClr val="5F5F5F"/>
                </a:solidFill>
                <a:latin typeface="Comic Sans MS"/>
                <a:cs typeface="Comic Sans MS"/>
              </a:rPr>
              <a:t>t </a:t>
            </a:r>
            <a:r>
              <a:rPr b="1" spc="-5" dirty="0">
                <a:solidFill>
                  <a:srgbClr val="5F5F5F"/>
                </a:solidFill>
                <a:latin typeface="Comic Sans MS"/>
                <a:cs typeface="Comic Sans MS"/>
              </a:rPr>
              <a:t>de</a:t>
            </a:r>
            <a:r>
              <a:rPr b="1" spc="-70" dirty="0">
                <a:solidFill>
                  <a:srgbClr val="5F5F5F"/>
                </a:solidFill>
                <a:latin typeface="Comic Sans MS"/>
                <a:cs typeface="Comic Sans MS"/>
              </a:rPr>
              <a:t> </a:t>
            </a:r>
            <a:r>
              <a:rPr b="1" spc="-5" dirty="0">
                <a:solidFill>
                  <a:srgbClr val="5F5F5F"/>
                </a:solidFill>
                <a:latin typeface="Comic Sans MS"/>
                <a:cs typeface="Comic Sans MS"/>
              </a:rPr>
              <a:t>Student</a:t>
            </a:r>
            <a:endParaRPr>
              <a:latin typeface="Comic Sans MS"/>
              <a:cs typeface="Comic Sans MS"/>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a:t>
            </a:r>
            <a:r>
              <a:rPr lang="fr-FR" sz="2000" b="1" dirty="0">
                <a:solidFill>
                  <a:srgbClr val="FFFFFF"/>
                </a:solidFill>
                <a:latin typeface="Arial"/>
                <a:cs typeface="Arial"/>
              </a:rPr>
              <a:t>3</a:t>
            </a:r>
            <a:endParaRPr sz="2000" dirty="0">
              <a:latin typeface="Arial"/>
              <a:cs typeface="Arial"/>
            </a:endParaRPr>
          </a:p>
        </p:txBody>
      </p:sp>
      <p:graphicFrame>
        <p:nvGraphicFramePr>
          <p:cNvPr id="4" name="object 4"/>
          <p:cNvGraphicFramePr>
            <a:graphicFrameLocks noGrp="1"/>
          </p:cNvGraphicFramePr>
          <p:nvPr/>
        </p:nvGraphicFramePr>
        <p:xfrm>
          <a:off x="2560637" y="614426"/>
          <a:ext cx="7355204" cy="5127930"/>
        </p:xfrm>
        <a:graphic>
          <a:graphicData uri="http://schemas.openxmlformats.org/drawingml/2006/table">
            <a:tbl>
              <a:tblPr firstRow="1" bandRow="1">
                <a:tableStyleId>{2D5ABB26-0587-4C30-8999-92F81FD0307C}</a:tableStyleId>
              </a:tblPr>
              <a:tblGrid>
                <a:gridCol w="1033780">
                  <a:extLst>
                    <a:ext uri="{9D8B030D-6E8A-4147-A177-3AD203B41FA5}">
                      <a16:colId xmlns:a16="http://schemas.microsoft.com/office/drawing/2014/main" val="20000"/>
                    </a:ext>
                  </a:extLst>
                </a:gridCol>
                <a:gridCol w="367030">
                  <a:extLst>
                    <a:ext uri="{9D8B030D-6E8A-4147-A177-3AD203B41FA5}">
                      <a16:colId xmlns:a16="http://schemas.microsoft.com/office/drawing/2014/main" val="20001"/>
                    </a:ext>
                  </a:extLst>
                </a:gridCol>
                <a:gridCol w="1403350">
                  <a:extLst>
                    <a:ext uri="{9D8B030D-6E8A-4147-A177-3AD203B41FA5}">
                      <a16:colId xmlns:a16="http://schemas.microsoft.com/office/drawing/2014/main" val="20002"/>
                    </a:ext>
                  </a:extLst>
                </a:gridCol>
                <a:gridCol w="1400175">
                  <a:extLst>
                    <a:ext uri="{9D8B030D-6E8A-4147-A177-3AD203B41FA5}">
                      <a16:colId xmlns:a16="http://schemas.microsoft.com/office/drawing/2014/main" val="20003"/>
                    </a:ext>
                  </a:extLst>
                </a:gridCol>
                <a:gridCol w="1403350">
                  <a:extLst>
                    <a:ext uri="{9D8B030D-6E8A-4147-A177-3AD203B41FA5}">
                      <a16:colId xmlns:a16="http://schemas.microsoft.com/office/drawing/2014/main" val="20004"/>
                    </a:ext>
                  </a:extLst>
                </a:gridCol>
                <a:gridCol w="1400174">
                  <a:extLst>
                    <a:ext uri="{9D8B030D-6E8A-4147-A177-3AD203B41FA5}">
                      <a16:colId xmlns:a16="http://schemas.microsoft.com/office/drawing/2014/main" val="20005"/>
                    </a:ext>
                  </a:extLst>
                </a:gridCol>
                <a:gridCol w="347345">
                  <a:extLst>
                    <a:ext uri="{9D8B030D-6E8A-4147-A177-3AD203B41FA5}">
                      <a16:colId xmlns:a16="http://schemas.microsoft.com/office/drawing/2014/main" val="20006"/>
                    </a:ext>
                  </a:extLst>
                </a:gridCol>
              </a:tblGrid>
              <a:tr h="122174">
                <a:tc gridSpan="2">
                  <a:txBody>
                    <a:bodyPr/>
                    <a:lstStyle/>
                    <a:p>
                      <a:pPr>
                        <a:lnSpc>
                          <a:spcPct val="100000"/>
                        </a:lnSpc>
                      </a:pPr>
                      <a:endParaRPr sz="600">
                        <a:latin typeface="Times New Roman"/>
                        <a:cs typeface="Times New Roman"/>
                      </a:endParaRPr>
                    </a:p>
                  </a:txBody>
                  <a:tcPr marL="0" marR="0" marT="0" marB="0">
                    <a:lnR w="12700">
                      <a:solidFill>
                        <a:srgbClr val="000000"/>
                      </a:solidFill>
                      <a:prstDash val="solid"/>
                    </a:lnR>
                  </a:tcPr>
                </a:tc>
                <a:tc hMerge="1">
                  <a:txBody>
                    <a:bodyPr/>
                    <a:lstStyle/>
                    <a:p>
                      <a:endParaRPr/>
                    </a:p>
                  </a:txBody>
                  <a:tcPr marL="0" marR="0" marT="0" marB="0"/>
                </a:tc>
                <a:tc>
                  <a:txBody>
                    <a:bodyPr/>
                    <a:lstStyle/>
                    <a:p>
                      <a:pPr marL="635" algn="ctr">
                        <a:lnSpc>
                          <a:spcPts val="505"/>
                        </a:lnSpc>
                        <a:spcBef>
                          <a:spcPts val="355"/>
                        </a:spcBef>
                      </a:pPr>
                      <a:r>
                        <a:rPr sz="1000" b="1" spc="-10" dirty="0">
                          <a:latin typeface="Verdana"/>
                          <a:cs typeface="Verdana"/>
                        </a:rPr>
                        <a:t>0,1</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9525">
                      <a:solidFill>
                        <a:srgbClr val="99CCCC"/>
                      </a:solidFill>
                      <a:prstDash val="solid"/>
                    </a:lnB>
                  </a:tcPr>
                </a:tc>
                <a:tc>
                  <a:txBody>
                    <a:bodyPr/>
                    <a:lstStyle/>
                    <a:p>
                      <a:pPr marR="534670" algn="r">
                        <a:lnSpc>
                          <a:spcPts val="505"/>
                        </a:lnSpc>
                        <a:spcBef>
                          <a:spcPts val="355"/>
                        </a:spcBef>
                      </a:pPr>
                      <a:r>
                        <a:rPr sz="1000" b="1" spc="-5" dirty="0">
                          <a:latin typeface="Verdana"/>
                          <a:cs typeface="Verdana"/>
                        </a:rPr>
                        <a:t>0,05</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9525">
                      <a:solidFill>
                        <a:srgbClr val="99CCCC"/>
                      </a:solidFill>
                      <a:prstDash val="solid"/>
                    </a:lnB>
                  </a:tcPr>
                </a:tc>
                <a:tc>
                  <a:txBody>
                    <a:bodyPr/>
                    <a:lstStyle/>
                    <a:p>
                      <a:pPr>
                        <a:lnSpc>
                          <a:spcPct val="100000"/>
                        </a:lnSpc>
                      </a:pPr>
                      <a:endParaRPr sz="6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99CCCC"/>
                      </a:solidFill>
                      <a:prstDash val="solid"/>
                    </a:lnB>
                  </a:tcPr>
                </a:tc>
                <a:tc>
                  <a:txBody>
                    <a:bodyPr/>
                    <a:lstStyle/>
                    <a:p>
                      <a:pPr>
                        <a:lnSpc>
                          <a:spcPct val="100000"/>
                        </a:lnSpc>
                      </a:pPr>
                      <a:endParaRPr sz="6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9525">
                      <a:solidFill>
                        <a:srgbClr val="99CCCC"/>
                      </a:solidFill>
                      <a:prstDash val="solid"/>
                    </a:lnB>
                  </a:tcPr>
                </a:tc>
                <a:tc>
                  <a:txBody>
                    <a:bodyPr/>
                    <a:lstStyle/>
                    <a:p>
                      <a:pPr>
                        <a:lnSpc>
                          <a:spcPct val="100000"/>
                        </a:lnSpc>
                      </a:pPr>
                      <a:endParaRPr sz="600">
                        <a:latin typeface="Times New Roman"/>
                        <a:cs typeface="Times New Roman"/>
                      </a:endParaRPr>
                    </a:p>
                  </a:txBody>
                  <a:tcPr marL="0" marR="0" marT="0" marB="0">
                    <a:lnL w="12700">
                      <a:solidFill>
                        <a:srgbClr val="000000"/>
                      </a:solidFill>
                      <a:prstDash val="solid"/>
                    </a:lnL>
                    <a:lnB w="9525">
                      <a:solidFill>
                        <a:srgbClr val="99CCCC"/>
                      </a:solidFill>
                      <a:prstDash val="solid"/>
                    </a:lnB>
                  </a:tcPr>
                </a:tc>
                <a:extLst>
                  <a:ext uri="{0D108BD9-81ED-4DB2-BD59-A6C34878D82A}">
                    <a16:rowId xmlns:a16="http://schemas.microsoft.com/office/drawing/2014/main" val="10000"/>
                  </a:ext>
                </a:extLst>
              </a:tr>
              <a:tr h="121665">
                <a:tc>
                  <a:txBody>
                    <a:bodyPr/>
                    <a:lstStyle/>
                    <a:p>
                      <a:pPr marL="531495">
                        <a:lnSpc>
                          <a:spcPts val="860"/>
                        </a:lnSpc>
                      </a:pPr>
                      <a:r>
                        <a:rPr sz="1500" b="1" spc="-5" dirty="0">
                          <a:solidFill>
                            <a:srgbClr val="006666"/>
                          </a:solidFill>
                          <a:latin typeface="Verdana"/>
                          <a:cs typeface="Verdana"/>
                        </a:rPr>
                        <a:t>ddl</a:t>
                      </a:r>
                      <a:endParaRPr sz="1500">
                        <a:latin typeface="Verdana"/>
                        <a:cs typeface="Verdana"/>
                      </a:endParaRPr>
                    </a:p>
                  </a:txBody>
                  <a:tcPr marL="0" marR="0" marT="0" marB="0">
                    <a:lnB w="12700">
                      <a:solidFill>
                        <a:srgbClr val="000000"/>
                      </a:solidFill>
                      <a:prstDash val="solid"/>
                    </a:lnB>
                  </a:tcPr>
                </a:tc>
                <a:tc>
                  <a:txBody>
                    <a:bodyPr/>
                    <a:lstStyle/>
                    <a:p>
                      <a:pPr>
                        <a:lnSpc>
                          <a:spcPct val="100000"/>
                        </a:lnSpc>
                      </a:pPr>
                      <a:endParaRPr sz="600">
                        <a:latin typeface="Times New Roman"/>
                        <a:cs typeface="Times New Roman"/>
                      </a:endParaRPr>
                    </a:p>
                  </a:txBody>
                  <a:tcPr marL="0" marR="0" marT="0" marB="0">
                    <a:lnR w="12700">
                      <a:solidFill>
                        <a:srgbClr val="000000"/>
                      </a:solidFill>
                      <a:prstDash val="solid"/>
                    </a:lnR>
                    <a:lnT w="9525">
                      <a:solidFill>
                        <a:srgbClr val="99CCCC"/>
                      </a:solidFill>
                      <a:prstDash val="solid"/>
                    </a:lnT>
                    <a:lnB w="12700">
                      <a:solidFill>
                        <a:srgbClr val="000000"/>
                      </a:solidFill>
                      <a:prstDash val="solid"/>
                    </a:lnB>
                  </a:tcPr>
                </a:tc>
                <a:tc>
                  <a:txBody>
                    <a:bodyPr/>
                    <a:lstStyle/>
                    <a:p>
                      <a:pPr>
                        <a:lnSpc>
                          <a:spcPct val="100000"/>
                        </a:lnSpc>
                      </a:pPr>
                      <a:endParaRPr sz="600">
                        <a:latin typeface="Times New Roman"/>
                        <a:cs typeface="Times New Roman"/>
                      </a:endParaRPr>
                    </a:p>
                  </a:txBody>
                  <a:tcPr marL="0" marR="0" marT="0" marB="0">
                    <a:lnL w="12700">
                      <a:solidFill>
                        <a:srgbClr val="000000"/>
                      </a:solidFill>
                      <a:prstDash val="solid"/>
                    </a:lnL>
                    <a:lnR w="12700">
                      <a:solidFill>
                        <a:srgbClr val="000000"/>
                      </a:solidFill>
                      <a:prstDash val="solid"/>
                    </a:lnR>
                    <a:lnT w="9525">
                      <a:solidFill>
                        <a:srgbClr val="99CCCC"/>
                      </a:solidFill>
                      <a:prstDash val="solid"/>
                    </a:lnT>
                    <a:lnB w="12700">
                      <a:solidFill>
                        <a:srgbClr val="000000"/>
                      </a:solidFill>
                      <a:prstDash val="solid"/>
                    </a:lnB>
                  </a:tcPr>
                </a:tc>
                <a:tc>
                  <a:txBody>
                    <a:bodyPr/>
                    <a:lstStyle/>
                    <a:p>
                      <a:pPr>
                        <a:lnSpc>
                          <a:spcPct val="100000"/>
                        </a:lnSpc>
                      </a:pPr>
                      <a:endParaRPr sz="600">
                        <a:latin typeface="Times New Roman"/>
                        <a:cs typeface="Times New Roman"/>
                      </a:endParaRPr>
                    </a:p>
                  </a:txBody>
                  <a:tcPr marL="0" marR="0" marT="0" marB="0">
                    <a:lnL w="12700">
                      <a:solidFill>
                        <a:srgbClr val="000000"/>
                      </a:solidFill>
                      <a:prstDash val="solid"/>
                    </a:lnL>
                    <a:lnR w="12700">
                      <a:solidFill>
                        <a:srgbClr val="000000"/>
                      </a:solidFill>
                      <a:prstDash val="solid"/>
                    </a:lnR>
                    <a:lnT w="9525">
                      <a:solidFill>
                        <a:srgbClr val="99CCCC"/>
                      </a:solidFill>
                      <a:prstDash val="solid"/>
                    </a:lnT>
                    <a:lnB w="12700">
                      <a:solidFill>
                        <a:srgbClr val="000000"/>
                      </a:solidFill>
                      <a:prstDash val="solid"/>
                    </a:lnB>
                  </a:tcPr>
                </a:tc>
                <a:tc>
                  <a:txBody>
                    <a:bodyPr/>
                    <a:lstStyle/>
                    <a:p>
                      <a:pPr algn="ctr">
                        <a:lnSpc>
                          <a:spcPts val="595"/>
                        </a:lnSpc>
                      </a:pPr>
                      <a:r>
                        <a:rPr sz="1000" b="1" spc="-10" dirty="0">
                          <a:latin typeface="Verdana"/>
                          <a:cs typeface="Verdana"/>
                        </a:rPr>
                        <a:t>0,02</a:t>
                      </a:r>
                      <a:endParaRPr sz="10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99CCCC"/>
                      </a:solidFill>
                      <a:prstDash val="solid"/>
                    </a:lnT>
                    <a:lnB w="12700">
                      <a:solidFill>
                        <a:srgbClr val="000000"/>
                      </a:solidFill>
                      <a:prstDash val="solid"/>
                    </a:lnB>
                  </a:tcPr>
                </a:tc>
                <a:tc>
                  <a:txBody>
                    <a:bodyPr/>
                    <a:lstStyle/>
                    <a:p>
                      <a:pPr marL="635" algn="ctr">
                        <a:lnSpc>
                          <a:spcPts val="595"/>
                        </a:lnSpc>
                      </a:pPr>
                      <a:r>
                        <a:rPr sz="1000" b="1" spc="-10" dirty="0">
                          <a:latin typeface="Verdana"/>
                          <a:cs typeface="Verdana"/>
                        </a:rPr>
                        <a:t>0,01</a:t>
                      </a:r>
                      <a:endParaRPr sz="1000">
                        <a:latin typeface="Verdana"/>
                        <a:cs typeface="Verdana"/>
                      </a:endParaRPr>
                    </a:p>
                  </a:txBody>
                  <a:tcPr marL="0" marR="0" marT="0" marB="0">
                    <a:lnL w="12700">
                      <a:solidFill>
                        <a:srgbClr val="000000"/>
                      </a:solidFill>
                      <a:prstDash val="solid"/>
                    </a:lnL>
                    <a:lnR w="12700">
                      <a:solidFill>
                        <a:srgbClr val="000000"/>
                      </a:solidFill>
                      <a:prstDash val="solid"/>
                    </a:lnR>
                    <a:lnT w="9525">
                      <a:solidFill>
                        <a:srgbClr val="99CCCC"/>
                      </a:solidFill>
                      <a:prstDash val="solid"/>
                    </a:lnT>
                    <a:lnB w="12700">
                      <a:solidFill>
                        <a:srgbClr val="000000"/>
                      </a:solidFill>
                      <a:prstDash val="solid"/>
                    </a:lnB>
                  </a:tcPr>
                </a:tc>
                <a:tc rowSpan="21">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1"/>
                  </a:ext>
                </a:extLst>
              </a:tr>
              <a:tr h="243839">
                <a:tc gridSpan="2">
                  <a:txBody>
                    <a:bodyPr/>
                    <a:lstStyle/>
                    <a:p>
                      <a:pPr algn="ctr">
                        <a:lnSpc>
                          <a:spcPct val="100000"/>
                        </a:lnSpc>
                        <a:spcBef>
                          <a:spcPts val="355"/>
                        </a:spcBef>
                      </a:pPr>
                      <a:r>
                        <a:rPr sz="1000" b="1" dirty="0">
                          <a:latin typeface="Verdana"/>
                          <a:cs typeface="Verdana"/>
                        </a:rPr>
                        <a:t>1</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65"/>
                        </a:spcBef>
                      </a:pPr>
                      <a:r>
                        <a:rPr sz="900" spc="-5" dirty="0">
                          <a:latin typeface="Verdana"/>
                          <a:cs typeface="Verdana"/>
                        </a:rPr>
                        <a:t>0,9877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9969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0,9995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65"/>
                        </a:spcBef>
                      </a:pPr>
                      <a:r>
                        <a:rPr sz="900" spc="-5" dirty="0">
                          <a:latin typeface="Verdana"/>
                          <a:cs typeface="Verdana"/>
                        </a:rPr>
                        <a:t>0,9999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2"/>
                  </a:ext>
                </a:extLst>
              </a:tr>
              <a:tr h="243840">
                <a:tc gridSpan="2">
                  <a:txBody>
                    <a:bodyPr/>
                    <a:lstStyle/>
                    <a:p>
                      <a:pPr algn="ctr">
                        <a:lnSpc>
                          <a:spcPct val="100000"/>
                        </a:lnSpc>
                        <a:spcBef>
                          <a:spcPts val="355"/>
                        </a:spcBef>
                      </a:pPr>
                      <a:r>
                        <a:rPr sz="1000" b="1" dirty="0">
                          <a:latin typeface="Verdana"/>
                          <a:cs typeface="Verdana"/>
                        </a:rPr>
                        <a:t>2</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0,95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0,98</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0,99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3"/>
                  </a:ext>
                </a:extLst>
              </a:tr>
              <a:tr h="243839">
                <a:tc gridSpan="2">
                  <a:txBody>
                    <a:bodyPr/>
                    <a:lstStyle/>
                    <a:p>
                      <a:pPr algn="ctr">
                        <a:lnSpc>
                          <a:spcPct val="100000"/>
                        </a:lnSpc>
                        <a:spcBef>
                          <a:spcPts val="359"/>
                        </a:spcBef>
                      </a:pPr>
                      <a:r>
                        <a:rPr sz="1000" b="1" dirty="0">
                          <a:latin typeface="Verdana"/>
                          <a:cs typeface="Verdana"/>
                        </a:rPr>
                        <a:t>3</a:t>
                      </a:r>
                      <a:endParaRPr sz="10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0,8054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8783</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0,9343</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0,9587</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4"/>
                  </a:ext>
                </a:extLst>
              </a:tr>
              <a:tr h="243966">
                <a:tc gridSpan="2">
                  <a:txBody>
                    <a:bodyPr/>
                    <a:lstStyle/>
                    <a:p>
                      <a:pPr algn="ctr">
                        <a:lnSpc>
                          <a:spcPct val="100000"/>
                        </a:lnSpc>
                        <a:spcBef>
                          <a:spcPts val="355"/>
                        </a:spcBef>
                      </a:pPr>
                      <a:r>
                        <a:rPr sz="1000" b="1" dirty="0">
                          <a:latin typeface="Verdana"/>
                          <a:cs typeface="Verdana"/>
                        </a:rPr>
                        <a:t>4</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0,7293</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8114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0,8822</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0,9172</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5"/>
                  </a:ext>
                </a:extLst>
              </a:tr>
              <a:tr h="243839">
                <a:tc gridSpan="2">
                  <a:txBody>
                    <a:bodyPr/>
                    <a:lstStyle/>
                    <a:p>
                      <a:pPr algn="ctr">
                        <a:lnSpc>
                          <a:spcPct val="100000"/>
                        </a:lnSpc>
                        <a:spcBef>
                          <a:spcPts val="355"/>
                        </a:spcBef>
                      </a:pPr>
                      <a:r>
                        <a:rPr sz="1000" b="1" dirty="0">
                          <a:latin typeface="Verdana"/>
                          <a:cs typeface="Verdana"/>
                        </a:rPr>
                        <a:t>5</a:t>
                      </a:r>
                      <a:endParaRPr sz="10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0,6694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7545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0,8329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0,8745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6"/>
                  </a:ext>
                </a:extLst>
              </a:tr>
              <a:tr h="243840">
                <a:tc gridSpan="2">
                  <a:txBody>
                    <a:bodyPr/>
                    <a:lstStyle/>
                    <a:p>
                      <a:pPr algn="ctr">
                        <a:lnSpc>
                          <a:spcPct val="100000"/>
                        </a:lnSpc>
                        <a:spcBef>
                          <a:spcPts val="360"/>
                        </a:spcBef>
                      </a:pPr>
                      <a:r>
                        <a:rPr sz="1000" b="1" dirty="0">
                          <a:latin typeface="Verdana"/>
                          <a:cs typeface="Verdana"/>
                        </a:rPr>
                        <a:t>6</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0,6215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7067</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0,7887</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0,8343</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7"/>
                  </a:ext>
                </a:extLst>
              </a:tr>
              <a:tr h="243839">
                <a:tc gridSpan="2">
                  <a:txBody>
                    <a:bodyPr/>
                    <a:lstStyle/>
                    <a:p>
                      <a:pPr algn="ctr">
                        <a:lnSpc>
                          <a:spcPct val="100000"/>
                        </a:lnSpc>
                        <a:spcBef>
                          <a:spcPts val="360"/>
                        </a:spcBef>
                      </a:pPr>
                      <a:r>
                        <a:rPr sz="1000" b="1" dirty="0">
                          <a:latin typeface="Verdana"/>
                          <a:cs typeface="Verdana"/>
                        </a:rPr>
                        <a:t>7</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0,5822</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6664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0,7498</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0,7977</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8"/>
                  </a:ext>
                </a:extLst>
              </a:tr>
              <a:tr h="243966">
                <a:tc gridSpan="2">
                  <a:txBody>
                    <a:bodyPr/>
                    <a:lstStyle/>
                    <a:p>
                      <a:pPr algn="ctr">
                        <a:lnSpc>
                          <a:spcPct val="100000"/>
                        </a:lnSpc>
                        <a:spcBef>
                          <a:spcPts val="360"/>
                        </a:spcBef>
                      </a:pPr>
                      <a:r>
                        <a:rPr sz="1000" b="1" dirty="0">
                          <a:latin typeface="Verdana"/>
                          <a:cs typeface="Verdana"/>
                        </a:rPr>
                        <a:t>8</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0,5494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6319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0,7155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0,7646</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09"/>
                  </a:ext>
                </a:extLst>
              </a:tr>
              <a:tr h="243839">
                <a:tc gridSpan="2">
                  <a:txBody>
                    <a:bodyPr/>
                    <a:lstStyle/>
                    <a:p>
                      <a:pPr algn="ctr">
                        <a:lnSpc>
                          <a:spcPct val="100000"/>
                        </a:lnSpc>
                        <a:spcBef>
                          <a:spcPts val="359"/>
                        </a:spcBef>
                      </a:pPr>
                      <a:r>
                        <a:rPr sz="1000" b="1" dirty="0">
                          <a:latin typeface="Verdana"/>
                          <a:cs typeface="Verdana"/>
                        </a:rPr>
                        <a:t>9</a:t>
                      </a:r>
                      <a:endParaRPr sz="1000">
                        <a:latin typeface="Verdana"/>
                        <a:cs typeface="Verdana"/>
                      </a:endParaRPr>
                    </a:p>
                  </a:txBody>
                  <a:tcPr marL="0" marR="0" marT="45719"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0,5214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6021</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0,6851</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0,7348</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0"/>
                  </a:ext>
                </a:extLst>
              </a:tr>
              <a:tr h="243840">
                <a:tc gridSpan="2">
                  <a:txBody>
                    <a:bodyPr/>
                    <a:lstStyle/>
                    <a:p>
                      <a:pPr marL="635" algn="ctr">
                        <a:lnSpc>
                          <a:spcPct val="100000"/>
                        </a:lnSpc>
                        <a:spcBef>
                          <a:spcPts val="360"/>
                        </a:spcBef>
                      </a:pPr>
                      <a:r>
                        <a:rPr sz="1000" b="1" spc="-10" dirty="0">
                          <a:latin typeface="Verdana"/>
                          <a:cs typeface="Verdana"/>
                        </a:rPr>
                        <a:t>10</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0,4973</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526415"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576</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0,6581</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spc="-5" dirty="0">
                          <a:latin typeface="Verdana"/>
                          <a:cs typeface="Verdana"/>
                        </a:rPr>
                        <a:t>0,7079</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1"/>
                  </a:ext>
                </a:extLst>
              </a:tr>
              <a:tr h="243839">
                <a:tc gridSpan="2">
                  <a:txBody>
                    <a:bodyPr/>
                    <a:lstStyle/>
                    <a:p>
                      <a:pPr marL="635" algn="ctr">
                        <a:lnSpc>
                          <a:spcPct val="100000"/>
                        </a:lnSpc>
                        <a:spcBef>
                          <a:spcPts val="360"/>
                        </a:spcBef>
                      </a:pPr>
                      <a:r>
                        <a:rPr sz="1000" b="1" spc="-10" dirty="0">
                          <a:latin typeface="Verdana"/>
                          <a:cs typeface="Verdana"/>
                        </a:rPr>
                        <a:t>11</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0,4762</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5529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0,6339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0,6835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2"/>
                  </a:ext>
                </a:extLst>
              </a:tr>
              <a:tr h="243966">
                <a:tc gridSpan="2">
                  <a:txBody>
                    <a:bodyPr/>
                    <a:lstStyle/>
                    <a:p>
                      <a:pPr marL="635" algn="ctr">
                        <a:lnSpc>
                          <a:spcPct val="100000"/>
                        </a:lnSpc>
                        <a:spcBef>
                          <a:spcPts val="360"/>
                        </a:spcBef>
                      </a:pPr>
                      <a:r>
                        <a:rPr sz="1000" b="1" spc="-10" dirty="0">
                          <a:latin typeface="Verdana"/>
                          <a:cs typeface="Verdana"/>
                        </a:rPr>
                        <a:t>12</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0,4575</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5324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0,612</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0,6614</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3"/>
                  </a:ext>
                </a:extLst>
              </a:tr>
              <a:tr h="243840">
                <a:tc gridSpan="2">
                  <a:txBody>
                    <a:bodyPr/>
                    <a:lstStyle/>
                    <a:p>
                      <a:pPr marL="635" algn="ctr">
                        <a:lnSpc>
                          <a:spcPct val="100000"/>
                        </a:lnSpc>
                        <a:spcBef>
                          <a:spcPts val="360"/>
                        </a:spcBef>
                      </a:pPr>
                      <a:r>
                        <a:rPr sz="1000" b="1" spc="-10" dirty="0">
                          <a:latin typeface="Verdana"/>
                          <a:cs typeface="Verdana"/>
                        </a:rPr>
                        <a:t>13</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0"/>
                        </a:spcBef>
                      </a:pPr>
                      <a:r>
                        <a:rPr sz="900" spc="-5" dirty="0">
                          <a:latin typeface="Verdana"/>
                          <a:cs typeface="Verdana"/>
                        </a:rPr>
                        <a:t>0,4409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0"/>
                        </a:spcBef>
                      </a:pPr>
                      <a:r>
                        <a:rPr sz="900" dirty="0">
                          <a:latin typeface="Verdana"/>
                          <a:cs typeface="Verdana"/>
                        </a:rPr>
                        <a:t>0</a:t>
                      </a:r>
                      <a:r>
                        <a:rPr sz="900" spc="-5" dirty="0">
                          <a:latin typeface="Verdana"/>
                          <a:cs typeface="Verdana"/>
                        </a:rPr>
                        <a:t>,</a:t>
                      </a:r>
                      <a:r>
                        <a:rPr sz="900" dirty="0">
                          <a:latin typeface="Verdana"/>
                          <a:cs typeface="Verdana"/>
                        </a:rPr>
                        <a:t>5139</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0"/>
                        </a:spcBef>
                      </a:pPr>
                      <a:r>
                        <a:rPr sz="900" spc="-5" dirty="0">
                          <a:latin typeface="Verdana"/>
                          <a:cs typeface="Verdana"/>
                        </a:rPr>
                        <a:t>0,5923</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0"/>
                        </a:spcBef>
                      </a:pPr>
                      <a:r>
                        <a:rPr sz="900" spc="-5" dirty="0">
                          <a:latin typeface="Verdana"/>
                          <a:cs typeface="Verdana"/>
                        </a:rPr>
                        <a:t>0,6411</a:t>
                      </a:r>
                      <a:endParaRPr sz="900">
                        <a:latin typeface="Verdana"/>
                        <a:cs typeface="Verdana"/>
                      </a:endParaRPr>
                    </a:p>
                  </a:txBody>
                  <a:tcPr marL="0" marR="0" marT="596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4"/>
                  </a:ext>
                </a:extLst>
              </a:tr>
              <a:tr h="243839">
                <a:tc gridSpan="2">
                  <a:txBody>
                    <a:bodyPr/>
                    <a:lstStyle/>
                    <a:p>
                      <a:pPr marL="635" algn="ctr">
                        <a:lnSpc>
                          <a:spcPct val="100000"/>
                        </a:lnSpc>
                        <a:spcBef>
                          <a:spcPts val="360"/>
                        </a:spcBef>
                      </a:pPr>
                      <a:r>
                        <a:rPr sz="1000" b="1" spc="-10" dirty="0">
                          <a:latin typeface="Verdana"/>
                          <a:cs typeface="Verdana"/>
                        </a:rPr>
                        <a:t>14</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0,4259</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4973</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0,5742</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spc="-5" dirty="0">
                          <a:latin typeface="Verdana"/>
                          <a:cs typeface="Verdana"/>
                        </a:rPr>
                        <a:t>0,6226</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5"/>
                  </a:ext>
                </a:extLst>
              </a:tr>
              <a:tr h="243840">
                <a:tc gridSpan="2">
                  <a:txBody>
                    <a:bodyPr/>
                    <a:lstStyle/>
                    <a:p>
                      <a:pPr marL="635" algn="ctr">
                        <a:lnSpc>
                          <a:spcPct val="100000"/>
                        </a:lnSpc>
                        <a:spcBef>
                          <a:spcPts val="360"/>
                        </a:spcBef>
                      </a:pPr>
                      <a:r>
                        <a:rPr sz="1000" b="1" spc="-10" dirty="0">
                          <a:latin typeface="Verdana"/>
                          <a:cs typeface="Verdana"/>
                        </a:rPr>
                        <a:t>15</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0,4124</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4821</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0,5577</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spc="-5" dirty="0">
                          <a:latin typeface="Verdana"/>
                          <a:cs typeface="Verdana"/>
                        </a:rPr>
                        <a:t>0,6055</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6"/>
                  </a:ext>
                </a:extLst>
              </a:tr>
              <a:tr h="243966">
                <a:tc gridSpan="2">
                  <a:txBody>
                    <a:bodyPr/>
                    <a:lstStyle/>
                    <a:p>
                      <a:pPr marL="635" algn="ctr">
                        <a:lnSpc>
                          <a:spcPct val="100000"/>
                        </a:lnSpc>
                        <a:spcBef>
                          <a:spcPts val="360"/>
                        </a:spcBef>
                      </a:pPr>
                      <a:r>
                        <a:rPr sz="1000" b="1" spc="-10" dirty="0">
                          <a:latin typeface="Verdana"/>
                          <a:cs typeface="Verdana"/>
                        </a:rPr>
                        <a:t>16</a:t>
                      </a:r>
                      <a:endParaRPr sz="1000">
                        <a:latin typeface="Verdana"/>
                        <a:cs typeface="Verdana"/>
                      </a:endParaRPr>
                    </a:p>
                  </a:txBody>
                  <a:tcPr marL="0" marR="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0,4</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4683</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0,5425</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spc="-5" dirty="0">
                          <a:latin typeface="Verdana"/>
                          <a:cs typeface="Verdana"/>
                        </a:rPr>
                        <a:t>0,5897</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7"/>
                  </a:ext>
                </a:extLst>
              </a:tr>
              <a:tr h="243840">
                <a:tc gridSpan="2">
                  <a:txBody>
                    <a:bodyPr/>
                    <a:lstStyle/>
                    <a:p>
                      <a:pPr marL="635" algn="ctr">
                        <a:lnSpc>
                          <a:spcPct val="100000"/>
                        </a:lnSpc>
                        <a:spcBef>
                          <a:spcPts val="365"/>
                        </a:spcBef>
                      </a:pPr>
                      <a:r>
                        <a:rPr sz="1000" b="1" spc="-10" dirty="0">
                          <a:latin typeface="Verdana"/>
                          <a:cs typeface="Verdana"/>
                        </a:rPr>
                        <a:t>17</a:t>
                      </a:r>
                      <a:endParaRPr sz="1000">
                        <a:latin typeface="Verdana"/>
                        <a:cs typeface="Verdana"/>
                      </a:endParaRPr>
                    </a:p>
                  </a:txBody>
                  <a:tcPr marL="0" marR="0" marT="463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dirty="0">
                          <a:latin typeface="Verdana"/>
                          <a:cs typeface="Verdana"/>
                        </a:rPr>
                        <a:t>0,3887</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8950" algn="r">
                        <a:lnSpc>
                          <a:spcPct val="100000"/>
                        </a:lnSpc>
                        <a:spcBef>
                          <a:spcPts val="475"/>
                        </a:spcBef>
                      </a:pPr>
                      <a:r>
                        <a:rPr sz="900" dirty="0">
                          <a:latin typeface="Verdana"/>
                          <a:cs typeface="Verdana"/>
                        </a:rPr>
                        <a:t>0,4555</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dirty="0">
                          <a:latin typeface="Verdana"/>
                          <a:cs typeface="Verdana"/>
                        </a:rPr>
                        <a:t>0,5285</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dirty="0">
                          <a:latin typeface="Verdana"/>
                          <a:cs typeface="Verdana"/>
                        </a:rPr>
                        <a:t>0,5751</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8"/>
                  </a:ext>
                </a:extLst>
              </a:tr>
              <a:tr h="243839">
                <a:tc gridSpan="2">
                  <a:txBody>
                    <a:bodyPr/>
                    <a:lstStyle/>
                    <a:p>
                      <a:pPr marL="635" algn="ctr">
                        <a:lnSpc>
                          <a:spcPct val="100000"/>
                        </a:lnSpc>
                        <a:spcBef>
                          <a:spcPts val="365"/>
                        </a:spcBef>
                      </a:pPr>
                      <a:r>
                        <a:rPr sz="1000" b="1" spc="-10" dirty="0">
                          <a:latin typeface="Verdana"/>
                          <a:cs typeface="Verdana"/>
                        </a:rPr>
                        <a:t>18</a:t>
                      </a:r>
                      <a:endParaRPr sz="1000">
                        <a:latin typeface="Verdana"/>
                        <a:cs typeface="Verdana"/>
                      </a:endParaRPr>
                    </a:p>
                  </a:txBody>
                  <a:tcPr marL="0" marR="0" marT="463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0,3783</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4438</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0,5155</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96570">
                        <a:lnSpc>
                          <a:spcPct val="100000"/>
                        </a:lnSpc>
                        <a:spcBef>
                          <a:spcPts val="475"/>
                        </a:spcBef>
                      </a:pPr>
                      <a:r>
                        <a:rPr sz="900" spc="-5" dirty="0">
                          <a:latin typeface="Verdana"/>
                          <a:cs typeface="Verdana"/>
                        </a:rPr>
                        <a:t>0,5614</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19"/>
                  </a:ext>
                </a:extLst>
              </a:tr>
              <a:tr h="243840">
                <a:tc gridSpan="2">
                  <a:txBody>
                    <a:bodyPr/>
                    <a:lstStyle/>
                    <a:p>
                      <a:pPr marL="635" algn="ctr">
                        <a:lnSpc>
                          <a:spcPct val="100000"/>
                        </a:lnSpc>
                        <a:spcBef>
                          <a:spcPts val="365"/>
                        </a:spcBef>
                      </a:pPr>
                      <a:r>
                        <a:rPr sz="1000" spc="-5" dirty="0">
                          <a:latin typeface="Verdana"/>
                          <a:cs typeface="Verdana"/>
                        </a:rPr>
                        <a:t>….</a:t>
                      </a:r>
                      <a:endParaRPr sz="1000">
                        <a:latin typeface="Verdana"/>
                        <a:cs typeface="Verdana"/>
                      </a:endParaRPr>
                    </a:p>
                  </a:txBody>
                  <a:tcPr marL="0" marR="0" marT="463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20"/>
                  </a:ext>
                </a:extLst>
              </a:tr>
              <a:tr h="247078">
                <a:tc gridSpan="2">
                  <a:txBody>
                    <a:bodyPr/>
                    <a:lstStyle/>
                    <a:p>
                      <a:pPr algn="ctr">
                        <a:lnSpc>
                          <a:spcPct val="100000"/>
                        </a:lnSpc>
                        <a:spcBef>
                          <a:spcPts val="365"/>
                        </a:spcBef>
                      </a:pPr>
                      <a:r>
                        <a:rPr sz="1000" b="1" spc="-10" dirty="0">
                          <a:latin typeface="Verdana"/>
                          <a:cs typeface="Verdana"/>
                        </a:rPr>
                        <a:t>100</a:t>
                      </a:r>
                      <a:endParaRPr sz="1000">
                        <a:latin typeface="Verdana"/>
                        <a:cs typeface="Verdana"/>
                      </a:endParaRPr>
                    </a:p>
                  </a:txBody>
                  <a:tcPr marL="0" marR="0" marT="463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hMerge="1">
                  <a:txBody>
                    <a:bodyPr/>
                    <a:lstStyle/>
                    <a:p>
                      <a:endParaRPr/>
                    </a:p>
                  </a:txBody>
                  <a:tcPr marL="0" marR="0" marT="0" marB="0"/>
                </a:tc>
                <a:tc>
                  <a:txBody>
                    <a:bodyPr/>
                    <a:lstStyle/>
                    <a:p>
                      <a:pPr algn="ctr">
                        <a:lnSpc>
                          <a:spcPct val="100000"/>
                        </a:lnSpc>
                        <a:spcBef>
                          <a:spcPts val="475"/>
                        </a:spcBef>
                      </a:pPr>
                      <a:r>
                        <a:rPr sz="900" spc="-5" dirty="0">
                          <a:latin typeface="Verdana"/>
                          <a:cs typeface="Verdana"/>
                        </a:rPr>
                        <a:t>0,1638</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489584" algn="r">
                        <a:lnSpc>
                          <a:spcPct val="100000"/>
                        </a:lnSpc>
                        <a:spcBef>
                          <a:spcPts val="475"/>
                        </a:spcBef>
                      </a:pPr>
                      <a:r>
                        <a:rPr sz="900" dirty="0">
                          <a:latin typeface="Verdana"/>
                          <a:cs typeface="Verdana"/>
                        </a:rPr>
                        <a:t>0</a:t>
                      </a:r>
                      <a:r>
                        <a:rPr sz="900" spc="-5" dirty="0">
                          <a:latin typeface="Verdana"/>
                          <a:cs typeface="Verdana"/>
                        </a:rPr>
                        <a:t>,</a:t>
                      </a:r>
                      <a:r>
                        <a:rPr sz="900" dirty="0">
                          <a:latin typeface="Verdana"/>
                          <a:cs typeface="Verdana"/>
                        </a:rPr>
                        <a:t>1946</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75"/>
                        </a:spcBef>
                      </a:pPr>
                      <a:r>
                        <a:rPr sz="900" spc="-5" dirty="0">
                          <a:latin typeface="Verdana"/>
                          <a:cs typeface="Verdana"/>
                        </a:rPr>
                        <a:t>0,2301</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533400">
                        <a:lnSpc>
                          <a:spcPct val="100000"/>
                        </a:lnSpc>
                        <a:spcBef>
                          <a:spcPts val="475"/>
                        </a:spcBef>
                      </a:pPr>
                      <a:r>
                        <a:rPr sz="900" spc="-5" dirty="0">
                          <a:latin typeface="Verdana"/>
                          <a:cs typeface="Verdana"/>
                        </a:rPr>
                        <a:t>0,254</a:t>
                      </a:r>
                      <a:endParaRPr sz="900">
                        <a:latin typeface="Verdana"/>
                        <a:cs typeface="Verdana"/>
                      </a:endParaRPr>
                    </a:p>
                  </a:txBody>
                  <a:tcPr marL="0" marR="0" marT="603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0" marB="0">
                    <a:lnL w="12700">
                      <a:solidFill>
                        <a:srgbClr val="000000"/>
                      </a:solidFill>
                      <a:prstDash val="solid"/>
                    </a:lnL>
                    <a:lnT w="9525">
                      <a:solidFill>
                        <a:srgbClr val="99CCCC"/>
                      </a:solidFill>
                      <a:prstDash val="solid"/>
                    </a:lnT>
                  </a:tcPr>
                </a:tc>
                <a:extLst>
                  <a:ext uri="{0D108BD9-81ED-4DB2-BD59-A6C34878D82A}">
                    <a16:rowId xmlns:a16="http://schemas.microsoft.com/office/drawing/2014/main" val="10021"/>
                  </a:ext>
                </a:extLst>
              </a:tr>
            </a:tbl>
          </a:graphicData>
        </a:graphic>
      </p:graphicFrame>
      <p:sp>
        <p:nvSpPr>
          <p:cNvPr id="6" name="object 6"/>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942969" y="288747"/>
            <a:ext cx="186690" cy="331470"/>
          </a:xfrm>
          <a:prstGeom prst="rect">
            <a:avLst/>
          </a:prstGeom>
        </p:spPr>
        <p:txBody>
          <a:bodyPr vert="horz" wrap="square" lIns="0" tIns="13335" rIns="0" bIns="0" rtlCol="0">
            <a:spAutoFit/>
          </a:bodyPr>
          <a:lstStyle/>
          <a:p>
            <a:pPr marL="12700">
              <a:spcBef>
                <a:spcPts val="105"/>
              </a:spcBef>
            </a:pPr>
            <a:r>
              <a:rPr sz="2000" b="1" i="1" dirty="0">
                <a:latin typeface="Symbol"/>
                <a:cs typeface="Symbol"/>
              </a:rPr>
              <a:t></a:t>
            </a:r>
            <a:endParaRPr sz="2000">
              <a:latin typeface="Symbol"/>
              <a:cs typeface="Symbol"/>
            </a:endParaRPr>
          </a:p>
        </p:txBody>
      </p:sp>
      <p:sp>
        <p:nvSpPr>
          <p:cNvPr id="9" name="object 9"/>
          <p:cNvSpPr txBox="1"/>
          <p:nvPr/>
        </p:nvSpPr>
        <p:spPr>
          <a:xfrm>
            <a:off x="4548886" y="205232"/>
            <a:ext cx="3816985" cy="299720"/>
          </a:xfrm>
          <a:prstGeom prst="rect">
            <a:avLst/>
          </a:prstGeom>
        </p:spPr>
        <p:txBody>
          <a:bodyPr vert="horz" wrap="square" lIns="0" tIns="12700" rIns="0" bIns="0" rtlCol="0">
            <a:spAutoFit/>
          </a:bodyPr>
          <a:lstStyle/>
          <a:p>
            <a:pPr marL="12700">
              <a:spcBef>
                <a:spcPts val="100"/>
              </a:spcBef>
            </a:pPr>
            <a:r>
              <a:rPr b="1" dirty="0">
                <a:solidFill>
                  <a:srgbClr val="5F5F5F"/>
                </a:solidFill>
                <a:latin typeface="Comic Sans MS"/>
                <a:cs typeface="Comic Sans MS"/>
              </a:rPr>
              <a:t>Table </a:t>
            </a:r>
            <a:r>
              <a:rPr b="1" spc="-5" dirty="0">
                <a:solidFill>
                  <a:srgbClr val="5F5F5F"/>
                </a:solidFill>
                <a:latin typeface="Comic Sans MS"/>
                <a:cs typeface="Comic Sans MS"/>
              </a:rPr>
              <a:t>du cefficient de</a:t>
            </a:r>
            <a:r>
              <a:rPr b="1" spc="-55" dirty="0">
                <a:solidFill>
                  <a:srgbClr val="5F5F5F"/>
                </a:solidFill>
                <a:latin typeface="Comic Sans MS"/>
                <a:cs typeface="Comic Sans MS"/>
              </a:rPr>
              <a:t> </a:t>
            </a:r>
            <a:r>
              <a:rPr b="1" dirty="0">
                <a:solidFill>
                  <a:srgbClr val="5F5F5F"/>
                </a:solidFill>
                <a:latin typeface="Comic Sans MS"/>
                <a:cs typeface="Comic Sans MS"/>
              </a:rPr>
              <a:t>corrélation</a:t>
            </a:r>
            <a:endParaRPr>
              <a:latin typeface="Comic Sans MS"/>
              <a:cs typeface="Comic Sans MS"/>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a:t>
            </a:r>
            <a:r>
              <a:rPr lang="fr-FR" sz="2000" b="1" dirty="0">
                <a:solidFill>
                  <a:srgbClr val="FFFFFF"/>
                </a:solidFill>
                <a:latin typeface="Arial"/>
                <a:cs typeface="Arial"/>
              </a:rPr>
              <a:t>4</a:t>
            </a:r>
            <a:endParaRPr sz="2000" dirty="0">
              <a:latin typeface="Arial"/>
              <a:cs typeface="Arial"/>
            </a:endParaRPr>
          </a:p>
        </p:txBody>
      </p:sp>
      <p:sp>
        <p:nvSpPr>
          <p:cNvPr id="3" name="object 3"/>
          <p:cNvSpPr/>
          <p:nvPr/>
        </p:nvSpPr>
        <p:spPr>
          <a:xfrm>
            <a:off x="2682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3216275" y="260414"/>
            <a:ext cx="4608830" cy="252633"/>
          </a:xfrm>
          <a:prstGeom prst="rect">
            <a:avLst/>
          </a:prstGeom>
          <a:ln w="9525">
            <a:solidFill>
              <a:srgbClr val="000000"/>
            </a:solidFill>
          </a:ln>
        </p:spPr>
        <p:txBody>
          <a:bodyPr vert="horz" wrap="square" lIns="0" tIns="36830" rIns="0" bIns="0" rtlCol="0">
            <a:spAutoFit/>
          </a:bodyPr>
          <a:lstStyle/>
          <a:p>
            <a:pPr marL="91440">
              <a:spcBef>
                <a:spcPts val="290"/>
              </a:spcBef>
            </a:pPr>
            <a:r>
              <a:rPr sz="1400" b="1" spc="-5" dirty="0">
                <a:solidFill>
                  <a:srgbClr val="5F5F5F"/>
                </a:solidFill>
                <a:latin typeface="Comic Sans MS"/>
                <a:cs typeface="Comic Sans MS"/>
              </a:rPr>
              <a:t>Table </a:t>
            </a:r>
            <a:r>
              <a:rPr sz="1400" b="1" dirty="0">
                <a:solidFill>
                  <a:srgbClr val="5F5F5F"/>
                </a:solidFill>
                <a:latin typeface="Comic Sans MS"/>
                <a:cs typeface="Comic Sans MS"/>
              </a:rPr>
              <a:t>U </a:t>
            </a:r>
            <a:r>
              <a:rPr sz="1400" b="1" spc="-5" dirty="0">
                <a:solidFill>
                  <a:srgbClr val="5F5F5F"/>
                </a:solidFill>
                <a:latin typeface="Comic Sans MS"/>
                <a:cs typeface="Comic Sans MS"/>
              </a:rPr>
              <a:t>de </a:t>
            </a:r>
            <a:r>
              <a:rPr sz="1400" b="1" dirty="0">
                <a:solidFill>
                  <a:srgbClr val="5F5F5F"/>
                </a:solidFill>
                <a:latin typeface="Comic Sans MS"/>
                <a:cs typeface="Comic Sans MS"/>
              </a:rPr>
              <a:t>Mann</a:t>
            </a:r>
            <a:r>
              <a:rPr sz="1400" b="1" spc="20" dirty="0">
                <a:solidFill>
                  <a:srgbClr val="5F5F5F"/>
                </a:solidFill>
                <a:latin typeface="Comic Sans MS"/>
                <a:cs typeface="Comic Sans MS"/>
              </a:rPr>
              <a:t> </a:t>
            </a:r>
            <a:r>
              <a:rPr sz="1400" b="1" spc="-5" dirty="0">
                <a:solidFill>
                  <a:srgbClr val="5F5F5F"/>
                </a:solidFill>
                <a:latin typeface="Comic Sans MS"/>
                <a:cs typeface="Comic Sans MS"/>
              </a:rPr>
              <a:t>Whitney</a:t>
            </a:r>
            <a:endParaRPr sz="1400">
              <a:latin typeface="Comic Sans MS"/>
              <a:cs typeface="Comic Sans MS"/>
            </a:endParaRPr>
          </a:p>
        </p:txBody>
      </p:sp>
      <p:graphicFrame>
        <p:nvGraphicFramePr>
          <p:cNvPr id="5" name="object 5"/>
          <p:cNvGraphicFramePr>
            <a:graphicFrameLocks noGrp="1"/>
          </p:cNvGraphicFramePr>
          <p:nvPr/>
        </p:nvGraphicFramePr>
        <p:xfrm>
          <a:off x="1962150" y="1208150"/>
          <a:ext cx="8235944" cy="4965632"/>
        </p:xfrm>
        <a:graphic>
          <a:graphicData uri="http://schemas.openxmlformats.org/drawingml/2006/table">
            <a:tbl>
              <a:tblPr firstRow="1" bandRow="1">
                <a:tableStyleId>{2D5ABB26-0587-4C30-8999-92F81FD0307C}</a:tableStyleId>
              </a:tblPr>
              <a:tblGrid>
                <a:gridCol w="748030">
                  <a:extLst>
                    <a:ext uri="{9D8B030D-6E8A-4147-A177-3AD203B41FA5}">
                      <a16:colId xmlns:a16="http://schemas.microsoft.com/office/drawing/2014/main" val="20000"/>
                    </a:ext>
                  </a:extLst>
                </a:gridCol>
                <a:gridCol w="749934">
                  <a:extLst>
                    <a:ext uri="{9D8B030D-6E8A-4147-A177-3AD203B41FA5}">
                      <a16:colId xmlns:a16="http://schemas.microsoft.com/office/drawing/2014/main" val="20001"/>
                    </a:ext>
                  </a:extLst>
                </a:gridCol>
                <a:gridCol w="746760">
                  <a:extLst>
                    <a:ext uri="{9D8B030D-6E8A-4147-A177-3AD203B41FA5}">
                      <a16:colId xmlns:a16="http://schemas.microsoft.com/office/drawing/2014/main" val="20002"/>
                    </a:ext>
                  </a:extLst>
                </a:gridCol>
                <a:gridCol w="749935">
                  <a:extLst>
                    <a:ext uri="{9D8B030D-6E8A-4147-A177-3AD203B41FA5}">
                      <a16:colId xmlns:a16="http://schemas.microsoft.com/office/drawing/2014/main" val="20003"/>
                    </a:ext>
                  </a:extLst>
                </a:gridCol>
                <a:gridCol w="748029">
                  <a:extLst>
                    <a:ext uri="{9D8B030D-6E8A-4147-A177-3AD203B41FA5}">
                      <a16:colId xmlns:a16="http://schemas.microsoft.com/office/drawing/2014/main" val="20004"/>
                    </a:ext>
                  </a:extLst>
                </a:gridCol>
                <a:gridCol w="749935">
                  <a:extLst>
                    <a:ext uri="{9D8B030D-6E8A-4147-A177-3AD203B41FA5}">
                      <a16:colId xmlns:a16="http://schemas.microsoft.com/office/drawing/2014/main" val="20005"/>
                    </a:ext>
                  </a:extLst>
                </a:gridCol>
                <a:gridCol w="748664">
                  <a:extLst>
                    <a:ext uri="{9D8B030D-6E8A-4147-A177-3AD203B41FA5}">
                      <a16:colId xmlns:a16="http://schemas.microsoft.com/office/drawing/2014/main" val="20006"/>
                    </a:ext>
                  </a:extLst>
                </a:gridCol>
                <a:gridCol w="749935">
                  <a:extLst>
                    <a:ext uri="{9D8B030D-6E8A-4147-A177-3AD203B41FA5}">
                      <a16:colId xmlns:a16="http://schemas.microsoft.com/office/drawing/2014/main" val="20007"/>
                    </a:ext>
                  </a:extLst>
                </a:gridCol>
                <a:gridCol w="746759">
                  <a:extLst>
                    <a:ext uri="{9D8B030D-6E8A-4147-A177-3AD203B41FA5}">
                      <a16:colId xmlns:a16="http://schemas.microsoft.com/office/drawing/2014/main" val="20008"/>
                    </a:ext>
                  </a:extLst>
                </a:gridCol>
                <a:gridCol w="749934">
                  <a:extLst>
                    <a:ext uri="{9D8B030D-6E8A-4147-A177-3AD203B41FA5}">
                      <a16:colId xmlns:a16="http://schemas.microsoft.com/office/drawing/2014/main" val="20009"/>
                    </a:ext>
                  </a:extLst>
                </a:gridCol>
                <a:gridCol w="748029">
                  <a:extLst>
                    <a:ext uri="{9D8B030D-6E8A-4147-A177-3AD203B41FA5}">
                      <a16:colId xmlns:a16="http://schemas.microsoft.com/office/drawing/2014/main" val="20010"/>
                    </a:ext>
                  </a:extLst>
                </a:gridCol>
              </a:tblGrid>
              <a:tr h="409321">
                <a:tc>
                  <a:txBody>
                    <a:bodyPr/>
                    <a:lstStyle/>
                    <a:p>
                      <a:pPr marR="259079" algn="r">
                        <a:lnSpc>
                          <a:spcPct val="100000"/>
                        </a:lnSpc>
                        <a:spcBef>
                          <a:spcPts val="740"/>
                        </a:spcBef>
                      </a:pPr>
                      <a:r>
                        <a:rPr sz="1400" spc="-5" dirty="0">
                          <a:latin typeface="Arial"/>
                          <a:cs typeface="Arial"/>
                        </a:rPr>
                        <a:t>n</a:t>
                      </a:r>
                      <a:r>
                        <a:rPr sz="1350" spc="-7" baseline="-21604" dirty="0">
                          <a:latin typeface="Arial"/>
                          <a:cs typeface="Arial"/>
                        </a:rPr>
                        <a:t>2</a:t>
                      </a:r>
                      <a:r>
                        <a:rPr sz="1400" dirty="0">
                          <a:latin typeface="Arial"/>
                          <a:cs typeface="Arial"/>
                        </a:rPr>
                        <a:t>-</a:t>
                      </a:r>
                      <a:r>
                        <a:rPr sz="1400" spc="-5" dirty="0">
                          <a:latin typeface="Arial"/>
                          <a:cs typeface="Arial"/>
                        </a:rPr>
                        <a:t>n</a:t>
                      </a:r>
                      <a:r>
                        <a:rPr sz="1350" baseline="-21604" dirty="0">
                          <a:latin typeface="Arial"/>
                          <a:cs typeface="Arial"/>
                        </a:rPr>
                        <a:t>1</a:t>
                      </a:r>
                      <a:endParaRPr sz="1350" baseline="-21604">
                        <a:latin typeface="Arial"/>
                        <a:cs typeface="Arial"/>
                      </a:endParaRPr>
                    </a:p>
                  </a:txBody>
                  <a:tcPr marL="0" marR="0" marT="9398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270" algn="ctr">
                        <a:lnSpc>
                          <a:spcPct val="100000"/>
                        </a:lnSpc>
                      </a:pPr>
                      <a:r>
                        <a:rPr sz="900" b="1" dirty="0">
                          <a:latin typeface="Verdana"/>
                          <a:cs typeface="Verdana"/>
                        </a:rPr>
                        <a:t>1</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270" algn="ctr">
                        <a:lnSpc>
                          <a:spcPct val="100000"/>
                        </a:lnSpc>
                      </a:pPr>
                      <a:r>
                        <a:rPr sz="900" b="1" dirty="0">
                          <a:latin typeface="Verdana"/>
                          <a:cs typeface="Verdana"/>
                        </a:rPr>
                        <a:t>2</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905" algn="ctr">
                        <a:lnSpc>
                          <a:spcPct val="100000"/>
                        </a:lnSpc>
                      </a:pPr>
                      <a:r>
                        <a:rPr sz="900" b="1" dirty="0">
                          <a:latin typeface="Verdana"/>
                          <a:cs typeface="Verdana"/>
                        </a:rPr>
                        <a:t>3</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400">
                        <a:latin typeface="Times New Roman"/>
                        <a:cs typeface="Times New Roman"/>
                      </a:endParaRPr>
                    </a:p>
                    <a:p>
                      <a:pPr algn="ctr">
                        <a:lnSpc>
                          <a:spcPct val="100000"/>
                        </a:lnSpc>
                      </a:pPr>
                      <a:r>
                        <a:rPr sz="1000" dirty="0">
                          <a:solidFill>
                            <a:srgbClr val="FF3300"/>
                          </a:solidFill>
                          <a:latin typeface="Verdana"/>
                          <a:cs typeface="Verdana"/>
                        </a:rPr>
                        <a:t>4</a:t>
                      </a:r>
                      <a:endParaRPr sz="10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905" algn="ctr">
                        <a:lnSpc>
                          <a:spcPct val="100000"/>
                        </a:lnSpc>
                      </a:pPr>
                      <a:r>
                        <a:rPr sz="900" b="1" dirty="0">
                          <a:latin typeface="Verdana"/>
                          <a:cs typeface="Verdana"/>
                        </a:rPr>
                        <a:t>5</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333375">
                        <a:lnSpc>
                          <a:spcPct val="100000"/>
                        </a:lnSpc>
                      </a:pPr>
                      <a:r>
                        <a:rPr sz="900" b="1" dirty="0">
                          <a:latin typeface="Verdana"/>
                          <a:cs typeface="Verdana"/>
                        </a:rPr>
                        <a:t>6</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334645">
                        <a:lnSpc>
                          <a:spcPct val="100000"/>
                        </a:lnSpc>
                      </a:pPr>
                      <a:r>
                        <a:rPr sz="900" b="1" dirty="0">
                          <a:latin typeface="Verdana"/>
                          <a:cs typeface="Verdana"/>
                        </a:rPr>
                        <a:t>7</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2540" algn="ctr">
                        <a:lnSpc>
                          <a:spcPct val="100000"/>
                        </a:lnSpc>
                      </a:pPr>
                      <a:r>
                        <a:rPr sz="900" b="1" dirty="0">
                          <a:latin typeface="Verdana"/>
                          <a:cs typeface="Verdana"/>
                        </a:rPr>
                        <a:t>8</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2540" algn="ctr">
                        <a:lnSpc>
                          <a:spcPct val="100000"/>
                        </a:lnSpc>
                      </a:pPr>
                      <a:r>
                        <a:rPr sz="900" b="1" dirty="0">
                          <a:latin typeface="Verdana"/>
                          <a:cs typeface="Verdana"/>
                        </a:rPr>
                        <a:t>9</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50"/>
                        </a:spcBef>
                      </a:pPr>
                      <a:endParaRPr sz="1500">
                        <a:latin typeface="Times New Roman"/>
                        <a:cs typeface="Times New Roman"/>
                      </a:endParaRPr>
                    </a:p>
                    <a:p>
                      <a:pPr marL="1905" algn="ctr">
                        <a:lnSpc>
                          <a:spcPct val="100000"/>
                        </a:lnSpc>
                      </a:pPr>
                      <a:r>
                        <a:rPr sz="900" b="1" spc="-5" dirty="0">
                          <a:latin typeface="Verdana"/>
                          <a:cs typeface="Verdana"/>
                        </a:rPr>
                        <a:t>10</a:t>
                      </a:r>
                      <a:endParaRPr sz="900">
                        <a:latin typeface="Verdana"/>
                        <a:cs typeface="Verdana"/>
                      </a:endParaRPr>
                    </a:p>
                  </a:txBody>
                  <a:tcPr marL="0" marR="0" marT="63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320039">
                <a:tc>
                  <a:txBody>
                    <a:bodyPr/>
                    <a:lstStyle/>
                    <a:p>
                      <a:pPr algn="ctr">
                        <a:lnSpc>
                          <a:spcPct val="100000"/>
                        </a:lnSpc>
                        <a:spcBef>
                          <a:spcPts val="960"/>
                        </a:spcBef>
                      </a:pPr>
                      <a:r>
                        <a:rPr sz="1000" dirty="0">
                          <a:solidFill>
                            <a:srgbClr val="FF3300"/>
                          </a:solidFill>
                          <a:latin typeface="Verdana"/>
                          <a:cs typeface="Verdana"/>
                        </a:rPr>
                        <a:t>0</a:t>
                      </a:r>
                      <a:endParaRPr sz="1000">
                        <a:latin typeface="Verdana"/>
                        <a:cs typeface="Verdana"/>
                      </a:endParaRPr>
                    </a:p>
                  </a:txBody>
                  <a:tcPr marL="0" marR="0" marT="1219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algn="ctr">
                        <a:lnSpc>
                          <a:spcPct val="100000"/>
                        </a:lnSpc>
                      </a:pPr>
                      <a:r>
                        <a:rPr sz="900" dirty="0">
                          <a:latin typeface="Verdana"/>
                          <a:cs typeface="Verdana"/>
                        </a:rPr>
                        <a:t>-</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algn="ctr">
                        <a:lnSpc>
                          <a:spcPct val="100000"/>
                        </a:lnSpc>
                      </a:pPr>
                      <a:r>
                        <a:rPr sz="900" dirty="0">
                          <a:latin typeface="Verdana"/>
                          <a:cs typeface="Verdana"/>
                        </a:rPr>
                        <a:t>-</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algn="ctr">
                        <a:lnSpc>
                          <a:spcPct val="100000"/>
                        </a:lnSpc>
                      </a:pPr>
                      <a:r>
                        <a:rPr sz="900" dirty="0">
                          <a:latin typeface="Verdana"/>
                          <a:cs typeface="Verdana"/>
                        </a:rPr>
                        <a:t>-</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960"/>
                        </a:spcBef>
                      </a:pPr>
                      <a:r>
                        <a:rPr sz="1000" b="1" dirty="0">
                          <a:solidFill>
                            <a:srgbClr val="FF3300"/>
                          </a:solidFill>
                          <a:latin typeface="Verdana"/>
                          <a:cs typeface="Verdana"/>
                        </a:rPr>
                        <a:t>0</a:t>
                      </a:r>
                      <a:endParaRPr sz="1000">
                        <a:latin typeface="Verdana"/>
                        <a:cs typeface="Verdana"/>
                      </a:endParaRPr>
                    </a:p>
                  </a:txBody>
                  <a:tcPr marL="0" marR="0" marT="12192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marL="1905" algn="ctr">
                        <a:lnSpc>
                          <a:spcPct val="100000"/>
                        </a:lnSpc>
                      </a:pPr>
                      <a:r>
                        <a:rPr sz="900" b="1" dirty="0">
                          <a:latin typeface="Verdana"/>
                          <a:cs typeface="Verdana"/>
                        </a:rPr>
                        <a:t>2</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marL="337820">
                        <a:lnSpc>
                          <a:spcPct val="100000"/>
                        </a:lnSpc>
                      </a:pPr>
                      <a:r>
                        <a:rPr sz="900" dirty="0">
                          <a:latin typeface="Verdana"/>
                          <a:cs typeface="Verdana"/>
                        </a:rPr>
                        <a:t>5</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marL="337820">
                        <a:lnSpc>
                          <a:spcPct val="100000"/>
                        </a:lnSpc>
                      </a:pPr>
                      <a:r>
                        <a:rPr sz="900" dirty="0">
                          <a:latin typeface="Verdana"/>
                          <a:cs typeface="Verdana"/>
                        </a:rPr>
                        <a:t>8</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marL="635" algn="ctr">
                        <a:lnSpc>
                          <a:spcPct val="100000"/>
                        </a:lnSpc>
                      </a:pPr>
                      <a:r>
                        <a:rPr sz="900" dirty="0">
                          <a:latin typeface="Verdana"/>
                          <a:cs typeface="Verdana"/>
                        </a:rPr>
                        <a:t>13</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spcBef>
                          <a:spcPts val="35"/>
                        </a:spcBef>
                      </a:pPr>
                      <a:endParaRPr sz="900">
                        <a:latin typeface="Times New Roman"/>
                        <a:cs typeface="Times New Roman"/>
                      </a:endParaRPr>
                    </a:p>
                    <a:p>
                      <a:pPr marL="635" algn="ctr">
                        <a:lnSpc>
                          <a:spcPct val="100000"/>
                        </a:lnSpc>
                      </a:pPr>
                      <a:r>
                        <a:rPr sz="900" dirty="0">
                          <a:latin typeface="Verdana"/>
                          <a:cs typeface="Verdana"/>
                        </a:rPr>
                        <a:t>17</a:t>
                      </a:r>
                      <a:endParaRPr sz="900">
                        <a:latin typeface="Verdana"/>
                        <a:cs typeface="Verdana"/>
                      </a:endParaRPr>
                    </a:p>
                  </a:txBody>
                  <a:tcPr marL="0" marR="0" marT="444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1500" b="1" dirty="0">
                          <a:solidFill>
                            <a:srgbClr val="FF3300"/>
                          </a:solidFill>
                          <a:latin typeface="Verdana"/>
                          <a:cs typeface="Verdana"/>
                        </a:rPr>
                        <a:t>23</a:t>
                      </a:r>
                      <a:endParaRPr sz="15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28600">
                <a:tc>
                  <a:txBody>
                    <a:bodyPr/>
                    <a:lstStyle/>
                    <a:p>
                      <a:pPr algn="ctr">
                        <a:lnSpc>
                          <a:spcPct val="100000"/>
                        </a:lnSpc>
                        <a:spcBef>
                          <a:spcPts val="350"/>
                        </a:spcBef>
                      </a:pPr>
                      <a:r>
                        <a:rPr sz="900" b="1"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28600">
                <a:tc>
                  <a:txBody>
                    <a:bodyPr/>
                    <a:lstStyle/>
                    <a:p>
                      <a:pPr algn="ctr">
                        <a:lnSpc>
                          <a:spcPct val="100000"/>
                        </a:lnSpc>
                        <a:spcBef>
                          <a:spcPts val="350"/>
                        </a:spcBef>
                      </a:pPr>
                      <a:r>
                        <a:rPr sz="900" b="1"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37820">
                        <a:lnSpc>
                          <a:spcPct val="100000"/>
                        </a:lnSpc>
                        <a:spcBef>
                          <a:spcPts val="350"/>
                        </a:spcBef>
                      </a:pPr>
                      <a:r>
                        <a:rPr sz="900"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29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28600">
                <a:tc>
                  <a:txBody>
                    <a:bodyPr/>
                    <a:lstStyle/>
                    <a:p>
                      <a:pPr algn="ctr">
                        <a:lnSpc>
                          <a:spcPct val="100000"/>
                        </a:lnSpc>
                        <a:spcBef>
                          <a:spcPts val="350"/>
                        </a:spcBef>
                      </a:pPr>
                      <a:r>
                        <a:rPr sz="900" b="1"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19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33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28473">
                <a:tc>
                  <a:txBody>
                    <a:bodyPr/>
                    <a:lstStyle/>
                    <a:p>
                      <a:pPr algn="ctr">
                        <a:lnSpc>
                          <a:spcPct val="100000"/>
                        </a:lnSpc>
                        <a:spcBef>
                          <a:spcPts val="350"/>
                        </a:spcBef>
                      </a:pPr>
                      <a:r>
                        <a:rPr sz="900" b="1"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36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28600">
                <a:tc>
                  <a:txBody>
                    <a:bodyPr/>
                    <a:lstStyle/>
                    <a:p>
                      <a:pPr algn="ctr">
                        <a:lnSpc>
                          <a:spcPct val="100000"/>
                        </a:lnSpc>
                        <a:spcBef>
                          <a:spcPts val="350"/>
                        </a:spcBef>
                      </a:pPr>
                      <a:r>
                        <a:rPr sz="900" b="1"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39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28600">
                <a:tc>
                  <a:txBody>
                    <a:bodyPr/>
                    <a:lstStyle/>
                    <a:p>
                      <a:pPr algn="ctr">
                        <a:lnSpc>
                          <a:spcPct val="100000"/>
                        </a:lnSpc>
                        <a:spcBef>
                          <a:spcPts val="350"/>
                        </a:spcBef>
                      </a:pPr>
                      <a:r>
                        <a:rPr sz="900" b="1"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42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28600">
                <a:tc>
                  <a:txBody>
                    <a:bodyPr/>
                    <a:lstStyle/>
                    <a:p>
                      <a:pPr algn="ctr">
                        <a:lnSpc>
                          <a:spcPct val="100000"/>
                        </a:lnSpc>
                        <a:spcBef>
                          <a:spcPts val="350"/>
                        </a:spcBef>
                      </a:pPr>
                      <a:r>
                        <a:rPr sz="900" b="1"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16</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29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45</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28600">
                <a:tc>
                  <a:txBody>
                    <a:bodyPr/>
                    <a:lstStyle/>
                    <a:p>
                      <a:pPr algn="ctr">
                        <a:lnSpc>
                          <a:spcPct val="100000"/>
                        </a:lnSpc>
                        <a:spcBef>
                          <a:spcPts val="350"/>
                        </a:spcBef>
                      </a:pPr>
                      <a:r>
                        <a:rPr sz="900" b="1" dirty="0">
                          <a:latin typeface="Verdana"/>
                          <a:cs typeface="Verdana"/>
                        </a:rPr>
                        <a:t>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0</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3</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0"/>
                        </a:spcBef>
                      </a:pPr>
                      <a:r>
                        <a:rPr sz="900" dirty="0">
                          <a:latin typeface="Verdana"/>
                          <a:cs typeface="Verdana"/>
                        </a:rPr>
                        <a:t>12</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17</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0"/>
                        </a:spcBef>
                      </a:pPr>
                      <a:r>
                        <a:rPr sz="900" dirty="0">
                          <a:latin typeface="Verdana"/>
                          <a:cs typeface="Verdana"/>
                        </a:rPr>
                        <a:t>24</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31</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0"/>
                        </a:spcBef>
                      </a:pPr>
                      <a:r>
                        <a:rPr sz="900" dirty="0">
                          <a:latin typeface="Verdana"/>
                          <a:cs typeface="Verdana"/>
                        </a:rPr>
                        <a:t>39</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0"/>
                        </a:spcBef>
                      </a:pPr>
                      <a:r>
                        <a:rPr sz="900" dirty="0">
                          <a:latin typeface="Verdana"/>
                          <a:cs typeface="Verdana"/>
                        </a:rPr>
                        <a:t>48</a:t>
                      </a:r>
                      <a:endParaRPr sz="900">
                        <a:latin typeface="Verdana"/>
                        <a:cs typeface="Verdana"/>
                      </a:endParaRPr>
                    </a:p>
                  </a:txBody>
                  <a:tcPr marL="0" marR="0" marT="4445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28472">
                <a:tc>
                  <a:txBody>
                    <a:bodyPr/>
                    <a:lstStyle/>
                    <a:p>
                      <a:pPr algn="ctr">
                        <a:lnSpc>
                          <a:spcPct val="100000"/>
                        </a:lnSpc>
                        <a:spcBef>
                          <a:spcPts val="355"/>
                        </a:spcBef>
                      </a:pPr>
                      <a:r>
                        <a:rPr sz="900" b="1"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52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r h="228600">
                <a:tc>
                  <a:txBody>
                    <a:bodyPr/>
                    <a:lstStyle/>
                    <a:p>
                      <a:pPr marR="285115" algn="r">
                        <a:lnSpc>
                          <a:spcPct val="100000"/>
                        </a:lnSpc>
                        <a:spcBef>
                          <a:spcPts val="355"/>
                        </a:spcBef>
                      </a:pPr>
                      <a:r>
                        <a:rPr sz="900" b="1" spc="-5" dirty="0">
                          <a:latin typeface="Verdana"/>
                          <a:cs typeface="Verdana"/>
                        </a:rPr>
                        <a:t>10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900" dirty="0">
                          <a:latin typeface="Verdana"/>
                          <a:cs typeface="Verdana"/>
                        </a:rPr>
                        <a:t>55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1"/>
                  </a:ext>
                </a:extLst>
              </a:tr>
              <a:tr h="228600">
                <a:tc>
                  <a:txBody>
                    <a:bodyPr/>
                    <a:lstStyle/>
                    <a:p>
                      <a:pPr marR="285115" algn="r">
                        <a:lnSpc>
                          <a:spcPct val="100000"/>
                        </a:lnSpc>
                        <a:spcBef>
                          <a:spcPts val="355"/>
                        </a:spcBef>
                      </a:pPr>
                      <a:r>
                        <a:rPr sz="900" b="1" spc="-5"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38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2"/>
                  </a:ext>
                </a:extLst>
              </a:tr>
              <a:tr h="228600">
                <a:tc>
                  <a:txBody>
                    <a:bodyPr/>
                    <a:lstStyle/>
                    <a:p>
                      <a:pPr marR="285115" algn="r">
                        <a:lnSpc>
                          <a:spcPct val="100000"/>
                        </a:lnSpc>
                        <a:spcBef>
                          <a:spcPts val="355"/>
                        </a:spcBef>
                      </a:pPr>
                      <a:r>
                        <a:rPr sz="900" b="1" spc="-5"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50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3"/>
                  </a:ext>
                </a:extLst>
              </a:tr>
              <a:tr h="228600">
                <a:tc>
                  <a:txBody>
                    <a:bodyPr/>
                    <a:lstStyle/>
                    <a:p>
                      <a:pPr marR="285115" algn="r">
                        <a:lnSpc>
                          <a:spcPct val="100000"/>
                        </a:lnSpc>
                        <a:spcBef>
                          <a:spcPts val="355"/>
                        </a:spcBef>
                      </a:pPr>
                      <a:r>
                        <a:rPr sz="900" b="1" spc="-5" dirty="0">
                          <a:latin typeface="Verdana"/>
                          <a:cs typeface="Verdana"/>
                        </a:rPr>
                        <a:t>13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4"/>
                  </a:ext>
                </a:extLst>
              </a:tr>
              <a:tr h="228473">
                <a:tc>
                  <a:txBody>
                    <a:bodyPr/>
                    <a:lstStyle/>
                    <a:p>
                      <a:pPr marR="285115" algn="r">
                        <a:lnSpc>
                          <a:spcPct val="100000"/>
                        </a:lnSpc>
                        <a:spcBef>
                          <a:spcPts val="355"/>
                        </a:spcBef>
                      </a:pPr>
                      <a:r>
                        <a:rPr sz="900" b="1" spc="-5" dirty="0">
                          <a:latin typeface="Verdana"/>
                          <a:cs typeface="Verdana"/>
                        </a:rPr>
                        <a:t>14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355"/>
                        </a:spcBef>
                      </a:pPr>
                      <a:r>
                        <a:rPr sz="900" dirty="0">
                          <a:latin typeface="Verdana"/>
                          <a:cs typeface="Verdana"/>
                        </a:rPr>
                        <a:t>45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5"/>
                  </a:ext>
                </a:extLst>
              </a:tr>
              <a:tr h="350519">
                <a:tc>
                  <a:txBody>
                    <a:bodyPr/>
                    <a:lstStyle/>
                    <a:p>
                      <a:pPr marR="277495" algn="r">
                        <a:lnSpc>
                          <a:spcPct val="100000"/>
                        </a:lnSpc>
                        <a:spcBef>
                          <a:spcPts val="345"/>
                        </a:spcBef>
                      </a:pPr>
                      <a:r>
                        <a:rPr sz="1700" dirty="0">
                          <a:latin typeface="Verdana"/>
                          <a:cs typeface="Verdana"/>
                        </a:rPr>
                        <a:t>…</a:t>
                      </a:r>
                      <a:endParaRPr sz="1700">
                        <a:latin typeface="Verdana"/>
                        <a:cs typeface="Verdana"/>
                      </a:endParaRPr>
                    </a:p>
                  </a:txBody>
                  <a:tcPr marL="0" marR="0" marT="4381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6"/>
                  </a:ext>
                </a:extLst>
              </a:tr>
              <a:tr h="228600">
                <a:tc>
                  <a:txBody>
                    <a:bodyPr/>
                    <a:lstStyle/>
                    <a:p>
                      <a:pPr marR="285115" algn="r">
                        <a:lnSpc>
                          <a:spcPct val="100000"/>
                        </a:lnSpc>
                        <a:spcBef>
                          <a:spcPts val="355"/>
                        </a:spcBef>
                      </a:pPr>
                      <a:r>
                        <a:rPr sz="900" b="1" spc="-5" dirty="0">
                          <a:latin typeface="Verdana"/>
                          <a:cs typeface="Verdana"/>
                        </a:rPr>
                        <a:t>18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8</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16</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24</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1625">
                        <a:lnSpc>
                          <a:spcPct val="100000"/>
                        </a:lnSpc>
                        <a:spcBef>
                          <a:spcPts val="355"/>
                        </a:spcBef>
                      </a:pPr>
                      <a:r>
                        <a:rPr sz="900" dirty="0">
                          <a:latin typeface="Verdana"/>
                          <a:cs typeface="Verdana"/>
                        </a:rPr>
                        <a:t>33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7"/>
                  </a:ext>
                </a:extLst>
              </a:tr>
              <a:tr h="228574">
                <a:tc>
                  <a:txBody>
                    <a:bodyPr/>
                    <a:lstStyle/>
                    <a:p>
                      <a:pPr marR="285115" algn="r">
                        <a:lnSpc>
                          <a:spcPct val="100000"/>
                        </a:lnSpc>
                        <a:spcBef>
                          <a:spcPts val="355"/>
                        </a:spcBef>
                      </a:pPr>
                      <a:r>
                        <a:rPr sz="900" b="1" spc="-5" dirty="0">
                          <a:latin typeface="Verdana"/>
                          <a:cs typeface="Verdana"/>
                        </a:rPr>
                        <a:t>19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25</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8"/>
                  </a:ext>
                </a:extLst>
              </a:tr>
              <a:tr h="228561">
                <a:tc>
                  <a:txBody>
                    <a:bodyPr/>
                    <a:lstStyle/>
                    <a:p>
                      <a:pPr marR="285115" algn="r">
                        <a:lnSpc>
                          <a:spcPct val="100000"/>
                        </a:lnSpc>
                        <a:spcBef>
                          <a:spcPts val="355"/>
                        </a:spcBef>
                      </a:pPr>
                      <a:r>
                        <a:rPr sz="900" b="1" spc="-5" dirty="0">
                          <a:latin typeface="Verdana"/>
                          <a:cs typeface="Verdana"/>
                        </a:rPr>
                        <a:t>20</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3</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9</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355"/>
                        </a:spcBef>
                      </a:pPr>
                      <a:r>
                        <a:rPr sz="900" dirty="0">
                          <a:latin typeface="Verdana"/>
                          <a:cs typeface="Verdana"/>
                        </a:rPr>
                        <a:t>17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900" dirty="0">
                          <a:latin typeface="Verdana"/>
                          <a:cs typeface="Verdana"/>
                        </a:rPr>
                        <a:t>27</a:t>
                      </a:r>
                      <a:endParaRPr sz="900">
                        <a:latin typeface="Verdana"/>
                        <a:cs typeface="Verdana"/>
                      </a:endParaRPr>
                    </a:p>
                  </a:txBody>
                  <a:tcPr marL="0" marR="0" marT="450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dirty="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9"/>
                  </a:ext>
                </a:extLst>
              </a:tr>
            </a:tbl>
          </a:graphicData>
        </a:graphic>
      </p:graphicFrame>
      <p:sp>
        <p:nvSpPr>
          <p:cNvPr id="6" name="object 6"/>
          <p:cNvSpPr txBox="1"/>
          <p:nvPr/>
        </p:nvSpPr>
        <p:spPr>
          <a:xfrm>
            <a:off x="3366898" y="685394"/>
            <a:ext cx="5438775" cy="489584"/>
          </a:xfrm>
          <a:prstGeom prst="rect">
            <a:avLst/>
          </a:prstGeom>
        </p:spPr>
        <p:txBody>
          <a:bodyPr vert="horz" wrap="square" lIns="0" tIns="31115" rIns="0" bIns="0" rtlCol="0">
            <a:spAutoFit/>
          </a:bodyPr>
          <a:lstStyle/>
          <a:p>
            <a:pPr algn="ctr">
              <a:spcBef>
                <a:spcPts val="245"/>
              </a:spcBef>
            </a:pPr>
            <a:r>
              <a:rPr sz="1400" b="1" spc="5" dirty="0">
                <a:latin typeface="Arial"/>
                <a:cs typeface="Arial"/>
              </a:rPr>
              <a:t>n</a:t>
            </a:r>
            <a:r>
              <a:rPr sz="1350" b="1" spc="7" baseline="-21604" dirty="0">
                <a:latin typeface="Arial"/>
                <a:cs typeface="Arial"/>
              </a:rPr>
              <a:t>1 </a:t>
            </a:r>
            <a:r>
              <a:rPr sz="1400" b="1" dirty="0">
                <a:latin typeface="Arial"/>
                <a:cs typeface="Arial"/>
              </a:rPr>
              <a:t>est le </a:t>
            </a:r>
            <a:r>
              <a:rPr sz="1400" b="1" spc="-5" dirty="0">
                <a:latin typeface="Arial"/>
                <a:cs typeface="Arial"/>
              </a:rPr>
              <a:t>plus petit des </a:t>
            </a:r>
            <a:r>
              <a:rPr sz="1400" b="1" dirty="0">
                <a:latin typeface="Arial"/>
                <a:cs typeface="Arial"/>
              </a:rPr>
              <a:t>2 effectifs, U le </a:t>
            </a:r>
            <a:r>
              <a:rPr sz="1400" b="1" spc="-5" dirty="0">
                <a:latin typeface="Arial"/>
                <a:cs typeface="Arial"/>
              </a:rPr>
              <a:t>plus petit des </a:t>
            </a:r>
            <a:r>
              <a:rPr sz="1400" b="1" dirty="0">
                <a:latin typeface="Arial"/>
                <a:cs typeface="Arial"/>
              </a:rPr>
              <a:t>2 U</a:t>
            </a:r>
            <a:r>
              <a:rPr sz="1400" b="1" spc="-200" dirty="0">
                <a:latin typeface="Arial"/>
                <a:cs typeface="Arial"/>
              </a:rPr>
              <a:t> </a:t>
            </a:r>
            <a:r>
              <a:rPr sz="1400" b="1" spc="-5" dirty="0">
                <a:latin typeface="Arial"/>
                <a:cs typeface="Arial"/>
              </a:rPr>
              <a:t>calculés</a:t>
            </a:r>
            <a:endParaRPr sz="1400">
              <a:latin typeface="Arial"/>
              <a:cs typeface="Arial"/>
            </a:endParaRPr>
          </a:p>
          <a:p>
            <a:pPr marR="53975" algn="ctr">
              <a:spcBef>
                <a:spcPts val="145"/>
              </a:spcBef>
            </a:pPr>
            <a:r>
              <a:rPr sz="1400" spc="5" dirty="0">
                <a:latin typeface="Arial"/>
                <a:cs typeface="Arial"/>
              </a:rPr>
              <a:t>n</a:t>
            </a:r>
            <a:r>
              <a:rPr sz="1350" spc="7" baseline="-21604" dirty="0">
                <a:latin typeface="Arial"/>
                <a:cs typeface="Arial"/>
              </a:rPr>
              <a:t>1</a:t>
            </a:r>
            <a:endParaRPr sz="1350" baseline="-21604">
              <a:latin typeface="Arial"/>
              <a:cs typeface="Arial"/>
            </a:endParaRPr>
          </a:p>
        </p:txBody>
      </p:sp>
      <p:sp>
        <p:nvSpPr>
          <p:cNvPr id="9" name="object 9"/>
          <p:cNvSpPr/>
          <p:nvPr/>
        </p:nvSpPr>
        <p:spPr>
          <a:xfrm>
            <a:off x="1774825" y="6308726"/>
            <a:ext cx="1384300" cy="3651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75588" y="1474089"/>
            <a:ext cx="309245" cy="330835"/>
          </a:xfrm>
          <a:prstGeom prst="rect">
            <a:avLst/>
          </a:prstGeom>
        </p:spPr>
        <p:txBody>
          <a:bodyPr vert="horz" wrap="square" lIns="0" tIns="13335" rIns="0" bIns="0" rtlCol="0">
            <a:spAutoFit/>
          </a:bodyPr>
          <a:lstStyle/>
          <a:p>
            <a:pPr marL="12700">
              <a:spcBef>
                <a:spcPts val="105"/>
              </a:spcBef>
            </a:pPr>
            <a:r>
              <a:rPr sz="2000" b="1" dirty="0">
                <a:solidFill>
                  <a:srgbClr val="FFFFFF"/>
                </a:solidFill>
                <a:latin typeface="Arial"/>
                <a:cs typeface="Arial"/>
              </a:rPr>
              <a:t>4</a:t>
            </a:r>
            <a:r>
              <a:rPr lang="fr-FR" sz="2000" b="1" dirty="0">
                <a:solidFill>
                  <a:srgbClr val="FFFFFF"/>
                </a:solidFill>
                <a:latin typeface="Arial"/>
                <a:cs typeface="Arial"/>
              </a:rPr>
              <a:t>5</a:t>
            </a:r>
            <a:endParaRPr sz="2000" dirty="0">
              <a:latin typeface="Arial"/>
              <a:cs typeface="Arial"/>
            </a:endParaRPr>
          </a:p>
        </p:txBody>
      </p:sp>
      <p:sp>
        <p:nvSpPr>
          <p:cNvPr id="3" name="object 3"/>
          <p:cNvSpPr/>
          <p:nvPr/>
        </p:nvSpPr>
        <p:spPr>
          <a:xfrm>
            <a:off x="2438400" y="350838"/>
            <a:ext cx="8229600" cy="541655"/>
          </a:xfrm>
          <a:custGeom>
            <a:avLst/>
            <a:gdLst/>
            <a:ahLst/>
            <a:cxnLst/>
            <a:rect l="l" t="t" r="r" b="b"/>
            <a:pathLst>
              <a:path w="8229600" h="541655">
                <a:moveTo>
                  <a:pt x="0" y="541337"/>
                </a:moveTo>
                <a:lnTo>
                  <a:pt x="8229600" y="541337"/>
                </a:lnTo>
                <a:lnTo>
                  <a:pt x="8229600" y="0"/>
                </a:lnTo>
                <a:lnTo>
                  <a:pt x="0" y="0"/>
                </a:lnTo>
                <a:lnTo>
                  <a:pt x="0" y="541337"/>
                </a:lnTo>
                <a:close/>
              </a:path>
            </a:pathLst>
          </a:custGeom>
          <a:ln w="9525">
            <a:solidFill>
              <a:srgbClr val="000000"/>
            </a:solidFill>
          </a:ln>
        </p:spPr>
        <p:txBody>
          <a:bodyPr wrap="square" lIns="0" tIns="0" rIns="0" bIns="0" rtlCol="0"/>
          <a:lstStyle/>
          <a:p>
            <a:endParaRPr/>
          </a:p>
        </p:txBody>
      </p:sp>
      <p:sp>
        <p:nvSpPr>
          <p:cNvPr id="4" name="object 4"/>
          <p:cNvSpPr txBox="1"/>
          <p:nvPr/>
        </p:nvSpPr>
        <p:spPr>
          <a:xfrm>
            <a:off x="2530144" y="366665"/>
            <a:ext cx="430530" cy="266098"/>
          </a:xfrm>
          <a:prstGeom prst="rect">
            <a:avLst/>
          </a:prstGeom>
        </p:spPr>
        <p:txBody>
          <a:bodyPr vert="horz" wrap="square" lIns="0" tIns="19685" rIns="0" bIns="0" rtlCol="0">
            <a:spAutoFit/>
          </a:bodyPr>
          <a:lstStyle/>
          <a:p>
            <a:pPr>
              <a:spcBef>
                <a:spcPts val="155"/>
              </a:spcBef>
            </a:pPr>
            <a:r>
              <a:rPr sz="1600" b="1" spc="-5" dirty="0">
                <a:solidFill>
                  <a:srgbClr val="5F5F5F"/>
                </a:solidFill>
                <a:latin typeface="Comic Sans MS"/>
                <a:cs typeface="Comic Sans MS"/>
              </a:rPr>
              <a:t>Tabl</a:t>
            </a:r>
            <a:endParaRPr sz="1600">
              <a:latin typeface="Comic Sans MS"/>
              <a:cs typeface="Comic Sans MS"/>
            </a:endParaRPr>
          </a:p>
        </p:txBody>
      </p:sp>
      <p:sp>
        <p:nvSpPr>
          <p:cNvPr id="5" name="object 5"/>
          <p:cNvSpPr txBox="1"/>
          <p:nvPr/>
        </p:nvSpPr>
        <p:spPr>
          <a:xfrm>
            <a:off x="2947529" y="374649"/>
            <a:ext cx="1742439" cy="258404"/>
          </a:xfrm>
          <a:prstGeom prst="rect">
            <a:avLst/>
          </a:prstGeom>
        </p:spPr>
        <p:txBody>
          <a:bodyPr vert="horz" wrap="square" lIns="0" tIns="12065" rIns="0" bIns="0" rtlCol="0">
            <a:spAutoFit/>
          </a:bodyPr>
          <a:lstStyle/>
          <a:p>
            <a:pPr marL="12700">
              <a:spcBef>
                <a:spcPts val="95"/>
              </a:spcBef>
            </a:pPr>
            <a:r>
              <a:rPr sz="1600" b="1" spc="-5" dirty="0">
                <a:solidFill>
                  <a:srgbClr val="5F5F5F"/>
                </a:solidFill>
                <a:latin typeface="Comic Sans MS"/>
                <a:cs typeface="Comic Sans MS"/>
              </a:rPr>
              <a:t>e r</a:t>
            </a:r>
            <a:r>
              <a:rPr sz="1600" b="1" spc="-5" dirty="0">
                <a:solidFill>
                  <a:srgbClr val="5F5F5F"/>
                </a:solidFill>
                <a:latin typeface="Arial"/>
                <a:cs typeface="Arial"/>
              </a:rPr>
              <a:t>’ </a:t>
            </a:r>
            <a:r>
              <a:rPr sz="1600" b="1" spc="-5" dirty="0">
                <a:solidFill>
                  <a:srgbClr val="5F5F5F"/>
                </a:solidFill>
                <a:latin typeface="Comic Sans MS"/>
                <a:cs typeface="Comic Sans MS"/>
              </a:rPr>
              <a:t>de</a:t>
            </a:r>
            <a:r>
              <a:rPr sz="1600" b="1" spc="-235" dirty="0">
                <a:solidFill>
                  <a:srgbClr val="5F5F5F"/>
                </a:solidFill>
                <a:latin typeface="Comic Sans MS"/>
                <a:cs typeface="Comic Sans MS"/>
              </a:rPr>
              <a:t> </a:t>
            </a:r>
            <a:r>
              <a:rPr sz="1600" b="1" spc="-5" dirty="0">
                <a:solidFill>
                  <a:srgbClr val="5F5F5F"/>
                </a:solidFill>
                <a:latin typeface="Comic Sans MS"/>
                <a:cs typeface="Comic Sans MS"/>
              </a:rPr>
              <a:t>Spearman</a:t>
            </a:r>
            <a:endParaRPr sz="1600">
              <a:latin typeface="Comic Sans MS"/>
              <a:cs typeface="Comic Sans MS"/>
            </a:endParaRPr>
          </a:p>
        </p:txBody>
      </p:sp>
      <p:sp>
        <p:nvSpPr>
          <p:cNvPr id="6" name="object 6"/>
          <p:cNvSpPr/>
          <p:nvPr/>
        </p:nvSpPr>
        <p:spPr>
          <a:xfrm>
            <a:off x="2566987" y="981076"/>
            <a:ext cx="7227824" cy="540067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774825" y="6308726"/>
            <a:ext cx="1384300" cy="365125"/>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13437</Words>
  <Application>Microsoft Office PowerPoint</Application>
  <PresentationFormat>Grand écran</PresentationFormat>
  <Paragraphs>4497</Paragraphs>
  <Slides>102</Slides>
  <Notes>25</Notes>
  <HiddenSlides>0</HiddenSlides>
  <MMClips>0</MMClips>
  <ScaleCrop>false</ScaleCrop>
  <HeadingPairs>
    <vt:vector size="6" baseType="variant">
      <vt:variant>
        <vt:lpstr>Polices utilisées</vt:lpstr>
      </vt:variant>
      <vt:variant>
        <vt:i4>11</vt:i4>
      </vt:variant>
      <vt:variant>
        <vt:lpstr>Thème</vt:lpstr>
      </vt:variant>
      <vt:variant>
        <vt:i4>2</vt:i4>
      </vt:variant>
      <vt:variant>
        <vt:lpstr>Titres des diapositives</vt:lpstr>
      </vt:variant>
      <vt:variant>
        <vt:i4>102</vt:i4>
      </vt:variant>
    </vt:vector>
  </HeadingPairs>
  <TitlesOfParts>
    <vt:vector size="115" baseType="lpstr">
      <vt:lpstr>Arial</vt:lpstr>
      <vt:lpstr>Arial Black</vt:lpstr>
      <vt:lpstr>Arial Rounded MT Bold</vt:lpstr>
      <vt:lpstr>Calibri</vt:lpstr>
      <vt:lpstr>Calibri Light</vt:lpstr>
      <vt:lpstr>Comic Sans MS</vt:lpstr>
      <vt:lpstr>Symbol</vt:lpstr>
      <vt:lpstr>Times New Roman</vt:lpstr>
      <vt:lpstr>Tw Cen MT</vt:lpstr>
      <vt:lpstr>Verdana</vt:lpstr>
      <vt:lpstr>Wingdings</vt:lpstr>
      <vt:lpstr>Thème Office</vt:lpstr>
      <vt:lpstr>Office Theme</vt:lpstr>
      <vt:lpstr>Présentation de l’enseignement</vt:lpstr>
      <vt:lpstr>Programme</vt:lpstr>
      <vt:lpstr>Mentions légales</vt:lpstr>
      <vt:lpstr>ECUE 7</vt:lpstr>
      <vt:lpstr>PLAN GÉNÉRAL DU COURS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Test du 2</vt:lpstr>
      <vt:lpstr>Présentation PowerPoint</vt:lpstr>
      <vt:lpstr>Présentation PowerPoint</vt:lpstr>
      <vt:lpstr>Présentation PowerPoint</vt:lpstr>
      <vt:lpstr>Table du 2 (extrait)</vt:lpstr>
      <vt:lpstr>Présentation PowerPoint</vt:lpstr>
      <vt:lpstr>Présentation PowerPoint</vt:lpstr>
      <vt:lpstr>Présentation PowerPoint</vt:lpstr>
      <vt:lpstr>PLAN GÉNÉRAL DU COURS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PLAN GÉNÉRAL DU COURS</vt:lpstr>
      <vt:lpstr>  Etude de la liaison entre caractères quantitatifs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TESTS NON PARAMÉTRIQUES</vt:lpstr>
      <vt:lpstr>Présentation PowerPoint</vt:lpstr>
      <vt:lpstr>Présentation PowerPoint</vt:lpstr>
      <vt:lpstr>6 d2</vt:lpstr>
      <vt:lpstr>Présentation PowerPoint</vt:lpstr>
      <vt:lpstr>Présentation PowerPoint</vt:lpstr>
      <vt:lpstr>Présentation PowerPoint</vt:lpstr>
      <vt:lpstr>  MÉTHODOLOGIE D’UTILISATION DES  TESTS</vt:lpstr>
      <vt:lpstr>EXERCICES ET QCM ENTRAINEMENT</vt:lpstr>
      <vt:lpstr>Présentation PowerPoint</vt:lpstr>
      <vt:lpstr>En vue de comparer deux traitements T1 et T2, 250 patients sont répartis  entre ces 2 traitements par T.A.S. Quel est le meilleur traitement ?</vt:lpstr>
      <vt:lpstr>Présentation PowerPoint</vt:lpstr>
      <vt:lpstr>Présentation PowerPoint</vt:lpstr>
      <vt:lpstr>Présentation PowerPoint</vt:lpstr>
      <vt:lpstr>Présentation PowerPoint</vt:lpstr>
      <vt:lpstr>Exercice de réflexion</vt:lpstr>
      <vt:lpstr>Exercice de réflexion</vt:lpstr>
      <vt:lpstr>Présentation PowerPoint</vt:lpstr>
      <vt:lpstr>Exercice de réflexion</vt:lpstr>
      <vt:lpstr>Présentation PowerPoint</vt:lpstr>
      <vt:lpstr>Mann &amp; Whitney :</vt:lpstr>
      <vt:lpstr>Mann &amp; Whitney :</vt:lpstr>
      <vt:lpstr>Table U de Mann Whitney ( = 5%)</vt:lpstr>
      <vt:lpstr>On veut étudier si le fait de fumer influence l’apparition d’un cancer du poumon?</vt:lpstr>
      <vt:lpstr>Pour estimer une moyenne dans une population quelconque, il faut :</vt:lpstr>
      <vt:lpstr>On cherche à établir une relation entre l’âge d’apparition du cancer du sein et  l’âge de la puberté chez la femme. On interroge des femmes venues  consulter en dépistage : on note âge, et âge de puberté. 100 femmes  viennent consulter.</vt:lpstr>
      <vt:lpstr>On cherche à établir une relation entre l’âge d’apparition du cancer du sein et  l’âge de la puberté chez la femme. On interroge des femmes venues  consulter en dépistage : on note âge, et âge de puberté. 100 femmes  viennent consulter.</vt:lpstr>
      <vt:lpstr>Est il possible de déduire de cette étude le pourcentage de cancer du sein au niveau de la population féminine générale française?</vt:lpstr>
      <vt:lpstr>Présentation PowerPoint</vt:lpstr>
      <vt:lpstr>Une étude nationale dans des maternités TAS, a permis de mettre en évidence les</vt:lpstr>
      <vt:lpstr>Présentation PowerPoint</vt:lpstr>
      <vt:lpstr>Dans la pop française, la valeur moyenne de la glycémie est de 1g/L  (5 mmol/L). On TAS un échantillon de 256 personnes dans cette pop. La  valeur moyenne de la glycémie mesurée dans cet échantillon est de 1,1  g/L. Quelles sont les propositions exactes.</vt:lpstr>
      <vt:lpstr>Exercice réflexion</vt:lpstr>
      <vt:lpstr>Exercice réflexion</vt:lpstr>
      <vt:lpstr>  Exercice réflexion </vt:lpstr>
      <vt:lpstr>On veut étudier la relation entre une certaine maladie (classée en 5  niveaux) et la dégradation de la fonction hépatique (mesurée par le taux  de Transaminases)</vt:lpstr>
      <vt:lpstr>Présentation PowerPoint</vt:lpstr>
      <vt:lpstr>Exercice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ECUE 7</dc:title>
  <dc:creator>Gilles MAIGNANT</dc:creator>
  <cp:lastModifiedBy>gregous prudhomme</cp:lastModifiedBy>
  <cp:revision>14</cp:revision>
  <dcterms:created xsi:type="dcterms:W3CDTF">2020-09-03T12:24:30Z</dcterms:created>
  <dcterms:modified xsi:type="dcterms:W3CDTF">2021-09-21T13:32:48Z</dcterms:modified>
</cp:coreProperties>
</file>