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wdp" ContentType="image/vnd.ms-photo"/>
  <Default Extension="GIF" ContentType="image/gif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75" r:id="rId2"/>
    <p:sldId id="257" r:id="rId3"/>
    <p:sldId id="276" r:id="rId4"/>
    <p:sldId id="266" r:id="rId5"/>
    <p:sldId id="265" r:id="rId6"/>
    <p:sldId id="258" r:id="rId7"/>
    <p:sldId id="267" r:id="rId8"/>
    <p:sldId id="259" r:id="rId9"/>
    <p:sldId id="271" r:id="rId10"/>
    <p:sldId id="268" r:id="rId11"/>
    <p:sldId id="260" r:id="rId12"/>
    <p:sldId id="272" r:id="rId13"/>
    <p:sldId id="273" r:id="rId14"/>
    <p:sldId id="269" r:id="rId15"/>
    <p:sldId id="261" r:id="rId16"/>
    <p:sldId id="277" r:id="rId17"/>
    <p:sldId id="278" r:id="rId18"/>
    <p:sldId id="262" r:id="rId19"/>
    <p:sldId id="280" r:id="rId20"/>
    <p:sldId id="263" r:id="rId21"/>
    <p:sldId id="282" r:id="rId22"/>
    <p:sldId id="283" r:id="rId23"/>
    <p:sldId id="264" r:id="rId24"/>
    <p:sldId id="274" r:id="rId25"/>
    <p:sldId id="270" r:id="rId26"/>
    <p:sldId id="284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1" autoAdjust="0"/>
    <p:restoredTop sz="93321" autoAdjust="0"/>
  </p:normalViewPr>
  <p:slideViewPr>
    <p:cSldViewPr snapToGrid="0">
      <p:cViewPr>
        <p:scale>
          <a:sx n="79" d="100"/>
          <a:sy n="79" d="100"/>
        </p:scale>
        <p:origin x="-464" y="2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769D10-8DE6-44E8-A270-9F0098602FB0}" type="doc">
      <dgm:prSet loTypeId="urn:microsoft.com/office/officeart/2005/8/layout/default" loCatId="list" qsTypeId="urn:microsoft.com/office/officeart/2005/8/quickstyle/simple3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3BA97D77-7111-4B47-9E70-5ADE9D76E0F3}">
      <dgm:prSet/>
      <dgm:spPr/>
      <dgm:t>
        <a:bodyPr/>
        <a:lstStyle/>
        <a:p>
          <a:r>
            <a:rPr lang="fr-FR"/>
            <a:t>Calculez l’énergie de transition entre le fondamental et le 2</a:t>
          </a:r>
          <a:r>
            <a:rPr lang="fr-FR" baseline="30000"/>
            <a:t>e</a:t>
          </a:r>
          <a:r>
            <a:rPr lang="fr-FR"/>
            <a:t> niveau excité de l’atome de Bérylium </a:t>
          </a:r>
          <a:endParaRPr lang="en-US"/>
        </a:p>
      </dgm:t>
    </dgm:pt>
    <dgm:pt modelId="{40CD7550-42B5-4013-9A07-937C555BE5A4}" type="parTrans" cxnId="{F1AB8044-3ABB-4F92-B8BE-E326F90F3962}">
      <dgm:prSet/>
      <dgm:spPr/>
      <dgm:t>
        <a:bodyPr/>
        <a:lstStyle/>
        <a:p>
          <a:endParaRPr lang="en-US"/>
        </a:p>
      </dgm:t>
    </dgm:pt>
    <dgm:pt modelId="{1DB7FE19-E443-4DE0-A962-60356F1ECEFB}" type="sibTrans" cxnId="{F1AB8044-3ABB-4F92-B8BE-E326F90F3962}">
      <dgm:prSet/>
      <dgm:spPr/>
      <dgm:t>
        <a:bodyPr/>
        <a:lstStyle/>
        <a:p>
          <a:endParaRPr lang="en-US"/>
        </a:p>
      </dgm:t>
    </dgm:pt>
    <dgm:pt modelId="{FEE2CFFA-71D2-4AEC-896E-B7EA06D9E587}">
      <dgm:prSet/>
      <dgm:spPr/>
      <dgm:t>
        <a:bodyPr/>
        <a:lstStyle/>
        <a:p>
          <a:r>
            <a:rPr lang="fr-FR"/>
            <a:t>164 eV</a:t>
          </a:r>
          <a:endParaRPr lang="en-US"/>
        </a:p>
      </dgm:t>
    </dgm:pt>
    <dgm:pt modelId="{D1F13AAA-3A67-4E49-AC8A-3A7229147FEB}" type="parTrans" cxnId="{AD59928D-3EA8-4E94-A481-4D0570503083}">
      <dgm:prSet/>
      <dgm:spPr/>
      <dgm:t>
        <a:bodyPr/>
        <a:lstStyle/>
        <a:p>
          <a:endParaRPr lang="en-US"/>
        </a:p>
      </dgm:t>
    </dgm:pt>
    <dgm:pt modelId="{9269FED6-9CC6-4500-9880-6939E5492589}" type="sibTrans" cxnId="{AD59928D-3EA8-4E94-A481-4D0570503083}">
      <dgm:prSet/>
      <dgm:spPr/>
      <dgm:t>
        <a:bodyPr/>
        <a:lstStyle/>
        <a:p>
          <a:endParaRPr lang="en-US"/>
        </a:p>
      </dgm:t>
    </dgm:pt>
    <dgm:pt modelId="{D327C6C4-BB4D-4C49-8B77-39EC164E9C4C}">
      <dgm:prSet/>
      <dgm:spPr/>
      <dgm:t>
        <a:bodyPr/>
        <a:lstStyle/>
        <a:p>
          <a:r>
            <a:rPr lang="fr-FR"/>
            <a:t>194 eV</a:t>
          </a:r>
          <a:endParaRPr lang="en-US"/>
        </a:p>
      </dgm:t>
    </dgm:pt>
    <dgm:pt modelId="{B33F0FF1-0452-413C-94E6-86AB6CFC012E}" type="parTrans" cxnId="{06879A4E-F6C0-4104-96CF-88441E4671D8}">
      <dgm:prSet/>
      <dgm:spPr/>
      <dgm:t>
        <a:bodyPr/>
        <a:lstStyle/>
        <a:p>
          <a:endParaRPr lang="en-US"/>
        </a:p>
      </dgm:t>
    </dgm:pt>
    <dgm:pt modelId="{5AA2CE3C-AF83-4034-BC27-084F488A1E5B}" type="sibTrans" cxnId="{06879A4E-F6C0-4104-96CF-88441E4671D8}">
      <dgm:prSet/>
      <dgm:spPr/>
      <dgm:t>
        <a:bodyPr/>
        <a:lstStyle/>
        <a:p>
          <a:endParaRPr lang="en-US"/>
        </a:p>
      </dgm:t>
    </dgm:pt>
    <dgm:pt modelId="{F999299E-4905-4012-BBFE-9692EA036633}">
      <dgm:prSet/>
      <dgm:spPr/>
      <dgm:t>
        <a:bodyPr/>
        <a:lstStyle/>
        <a:p>
          <a:r>
            <a:rPr lang="fr-FR"/>
            <a:t>36 eV</a:t>
          </a:r>
          <a:endParaRPr lang="en-US"/>
        </a:p>
      </dgm:t>
    </dgm:pt>
    <dgm:pt modelId="{252FD4B1-4C89-4AE3-BA9D-440F3A22DEF9}" type="parTrans" cxnId="{87C41C11-8961-478F-8045-F7E76F64B554}">
      <dgm:prSet/>
      <dgm:spPr/>
      <dgm:t>
        <a:bodyPr/>
        <a:lstStyle/>
        <a:p>
          <a:endParaRPr lang="en-US"/>
        </a:p>
      </dgm:t>
    </dgm:pt>
    <dgm:pt modelId="{D6D49880-7BC0-43D3-9DD5-40BBF355313A}" type="sibTrans" cxnId="{87C41C11-8961-478F-8045-F7E76F64B554}">
      <dgm:prSet/>
      <dgm:spPr/>
      <dgm:t>
        <a:bodyPr/>
        <a:lstStyle/>
        <a:p>
          <a:endParaRPr lang="en-US"/>
        </a:p>
      </dgm:t>
    </dgm:pt>
    <dgm:pt modelId="{A1FF29C1-995B-4CFD-81D6-8115BADE3481}">
      <dgm:prSet/>
      <dgm:spPr/>
      <dgm:t>
        <a:bodyPr/>
        <a:lstStyle/>
        <a:p>
          <a:r>
            <a:rPr lang="fr-FR"/>
            <a:t>27 eV</a:t>
          </a:r>
          <a:endParaRPr lang="en-US"/>
        </a:p>
      </dgm:t>
    </dgm:pt>
    <dgm:pt modelId="{B83A578E-1872-4D88-A9B2-4779E1876C30}" type="parTrans" cxnId="{2021F04A-4B52-4356-9F0A-677FAB8D6A06}">
      <dgm:prSet/>
      <dgm:spPr/>
      <dgm:t>
        <a:bodyPr/>
        <a:lstStyle/>
        <a:p>
          <a:endParaRPr lang="en-US"/>
        </a:p>
      </dgm:t>
    </dgm:pt>
    <dgm:pt modelId="{E73547EE-8CDE-49CE-BCE3-4B415DA4737F}" type="sibTrans" cxnId="{2021F04A-4B52-4356-9F0A-677FAB8D6A06}">
      <dgm:prSet/>
      <dgm:spPr/>
      <dgm:t>
        <a:bodyPr/>
        <a:lstStyle/>
        <a:p>
          <a:endParaRPr lang="en-US"/>
        </a:p>
      </dgm:t>
    </dgm:pt>
    <dgm:pt modelId="{962D14AF-DDD4-47E7-A7D6-28EF03D0153B}">
      <dgm:prSet/>
      <dgm:spPr/>
      <dgm:t>
        <a:bodyPr/>
        <a:lstStyle/>
        <a:p>
          <a:r>
            <a:rPr lang="fr-FR"/>
            <a:t>Tout est faux</a:t>
          </a:r>
          <a:endParaRPr lang="en-US"/>
        </a:p>
      </dgm:t>
    </dgm:pt>
    <dgm:pt modelId="{634BFE37-0FA1-4FE8-BF58-DD8E95FF56C2}" type="parTrans" cxnId="{6E862CD5-D838-4BAE-B92E-660AFF6590D6}">
      <dgm:prSet/>
      <dgm:spPr/>
      <dgm:t>
        <a:bodyPr/>
        <a:lstStyle/>
        <a:p>
          <a:endParaRPr lang="en-US"/>
        </a:p>
      </dgm:t>
    </dgm:pt>
    <dgm:pt modelId="{8918E571-A6CC-481D-9C7F-60434BAD2D2B}" type="sibTrans" cxnId="{6E862CD5-D838-4BAE-B92E-660AFF6590D6}">
      <dgm:prSet/>
      <dgm:spPr/>
      <dgm:t>
        <a:bodyPr/>
        <a:lstStyle/>
        <a:p>
          <a:endParaRPr lang="en-US"/>
        </a:p>
      </dgm:t>
    </dgm:pt>
    <dgm:pt modelId="{4DB98745-FFE3-4133-A73E-5700EAF0C868}" type="pres">
      <dgm:prSet presAssocID="{6F769D10-8DE6-44E8-A270-9F0098602FB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BD68F071-0DBA-4FE0-A9A3-F23F6BC59049}" type="pres">
      <dgm:prSet presAssocID="{3BA97D77-7111-4B47-9E70-5ADE9D76E0F3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EF17ED26-E0EE-47AD-BB7D-813A6424317B}" type="presOf" srcId="{F999299E-4905-4012-BBFE-9692EA036633}" destId="{BD68F071-0DBA-4FE0-A9A3-F23F6BC59049}" srcOrd="0" destOrd="3" presId="urn:microsoft.com/office/officeart/2005/8/layout/default"/>
    <dgm:cxn modelId="{6E862CD5-D838-4BAE-B92E-660AFF6590D6}" srcId="{3BA97D77-7111-4B47-9E70-5ADE9D76E0F3}" destId="{962D14AF-DDD4-47E7-A7D6-28EF03D0153B}" srcOrd="4" destOrd="0" parTransId="{634BFE37-0FA1-4FE8-BF58-DD8E95FF56C2}" sibTransId="{8918E571-A6CC-481D-9C7F-60434BAD2D2B}"/>
    <dgm:cxn modelId="{CF4332F5-225E-4FB6-A5DF-34D1B1C7E7AF}" type="presOf" srcId="{FEE2CFFA-71D2-4AEC-896E-B7EA06D9E587}" destId="{BD68F071-0DBA-4FE0-A9A3-F23F6BC59049}" srcOrd="0" destOrd="1" presId="urn:microsoft.com/office/officeart/2005/8/layout/default"/>
    <dgm:cxn modelId="{220909E4-F0D0-41EA-B7DF-E605CD02125A}" type="presOf" srcId="{3BA97D77-7111-4B47-9E70-5ADE9D76E0F3}" destId="{BD68F071-0DBA-4FE0-A9A3-F23F6BC59049}" srcOrd="0" destOrd="0" presId="urn:microsoft.com/office/officeart/2005/8/layout/default"/>
    <dgm:cxn modelId="{06879A4E-F6C0-4104-96CF-88441E4671D8}" srcId="{3BA97D77-7111-4B47-9E70-5ADE9D76E0F3}" destId="{D327C6C4-BB4D-4C49-8B77-39EC164E9C4C}" srcOrd="1" destOrd="0" parTransId="{B33F0FF1-0452-413C-94E6-86AB6CFC012E}" sibTransId="{5AA2CE3C-AF83-4034-BC27-084F488A1E5B}"/>
    <dgm:cxn modelId="{2021F04A-4B52-4356-9F0A-677FAB8D6A06}" srcId="{3BA97D77-7111-4B47-9E70-5ADE9D76E0F3}" destId="{A1FF29C1-995B-4CFD-81D6-8115BADE3481}" srcOrd="3" destOrd="0" parTransId="{B83A578E-1872-4D88-A9B2-4779E1876C30}" sibTransId="{E73547EE-8CDE-49CE-BCE3-4B415DA4737F}"/>
    <dgm:cxn modelId="{AD59928D-3EA8-4E94-A481-4D0570503083}" srcId="{3BA97D77-7111-4B47-9E70-5ADE9D76E0F3}" destId="{FEE2CFFA-71D2-4AEC-896E-B7EA06D9E587}" srcOrd="0" destOrd="0" parTransId="{D1F13AAA-3A67-4E49-AC8A-3A7229147FEB}" sibTransId="{9269FED6-9CC6-4500-9880-6939E5492589}"/>
    <dgm:cxn modelId="{699FF4B8-ACC5-4A99-BF79-3091C4860169}" type="presOf" srcId="{6F769D10-8DE6-44E8-A270-9F0098602FB0}" destId="{4DB98745-FFE3-4133-A73E-5700EAF0C868}" srcOrd="0" destOrd="0" presId="urn:microsoft.com/office/officeart/2005/8/layout/default"/>
    <dgm:cxn modelId="{87C41C11-8961-478F-8045-F7E76F64B554}" srcId="{3BA97D77-7111-4B47-9E70-5ADE9D76E0F3}" destId="{F999299E-4905-4012-BBFE-9692EA036633}" srcOrd="2" destOrd="0" parTransId="{252FD4B1-4C89-4AE3-BA9D-440F3A22DEF9}" sibTransId="{D6D49880-7BC0-43D3-9DD5-40BBF355313A}"/>
    <dgm:cxn modelId="{F1AB8044-3ABB-4F92-B8BE-E326F90F3962}" srcId="{6F769D10-8DE6-44E8-A270-9F0098602FB0}" destId="{3BA97D77-7111-4B47-9E70-5ADE9D76E0F3}" srcOrd="0" destOrd="0" parTransId="{40CD7550-42B5-4013-9A07-937C555BE5A4}" sibTransId="{1DB7FE19-E443-4DE0-A962-60356F1ECEFB}"/>
    <dgm:cxn modelId="{EE043996-79B9-44F8-9EB5-0A601D1001AB}" type="presOf" srcId="{962D14AF-DDD4-47E7-A7D6-28EF03D0153B}" destId="{BD68F071-0DBA-4FE0-A9A3-F23F6BC59049}" srcOrd="0" destOrd="5" presId="urn:microsoft.com/office/officeart/2005/8/layout/default"/>
    <dgm:cxn modelId="{001F7DFE-EE1D-495D-916D-D8D554C57013}" type="presOf" srcId="{A1FF29C1-995B-4CFD-81D6-8115BADE3481}" destId="{BD68F071-0DBA-4FE0-A9A3-F23F6BC59049}" srcOrd="0" destOrd="4" presId="urn:microsoft.com/office/officeart/2005/8/layout/default"/>
    <dgm:cxn modelId="{2EA446E6-E56C-4753-8D78-B9492FF18147}" type="presOf" srcId="{D327C6C4-BB4D-4C49-8B77-39EC164E9C4C}" destId="{BD68F071-0DBA-4FE0-A9A3-F23F6BC59049}" srcOrd="0" destOrd="2" presId="urn:microsoft.com/office/officeart/2005/8/layout/default"/>
    <dgm:cxn modelId="{C82180E9-D9A7-43D6-A5A6-3D7618A18E2B}" type="presParOf" srcId="{4DB98745-FFE3-4133-A73E-5700EAF0C868}" destId="{BD68F071-0DBA-4FE0-A9A3-F23F6BC59049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F769D10-8DE6-44E8-A270-9F0098602FB0}" type="doc">
      <dgm:prSet loTypeId="urn:microsoft.com/office/officeart/2005/8/layout/default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BA97D77-7111-4B47-9E70-5ADE9D76E0F3}">
      <dgm:prSet/>
      <dgm:spPr/>
      <dgm:t>
        <a:bodyPr/>
        <a:lstStyle/>
        <a:p>
          <a:r>
            <a:rPr lang="fr-FR"/>
            <a:t>Calculez l’énergie de transition entre le fondamental et le 2</a:t>
          </a:r>
          <a:r>
            <a:rPr lang="fr-FR" baseline="30000"/>
            <a:t>e</a:t>
          </a:r>
          <a:r>
            <a:rPr lang="fr-FR"/>
            <a:t> niveau excité de l’atome de Bérylium </a:t>
          </a:r>
          <a:endParaRPr lang="en-US"/>
        </a:p>
      </dgm:t>
    </dgm:pt>
    <dgm:pt modelId="{40CD7550-42B5-4013-9A07-937C555BE5A4}" type="parTrans" cxnId="{F1AB8044-3ABB-4F92-B8BE-E326F90F3962}">
      <dgm:prSet/>
      <dgm:spPr/>
      <dgm:t>
        <a:bodyPr/>
        <a:lstStyle/>
        <a:p>
          <a:endParaRPr lang="en-US"/>
        </a:p>
      </dgm:t>
    </dgm:pt>
    <dgm:pt modelId="{1DB7FE19-E443-4DE0-A962-60356F1ECEFB}" type="sibTrans" cxnId="{F1AB8044-3ABB-4F92-B8BE-E326F90F3962}">
      <dgm:prSet/>
      <dgm:spPr/>
      <dgm:t>
        <a:bodyPr/>
        <a:lstStyle/>
        <a:p>
          <a:endParaRPr lang="en-US"/>
        </a:p>
      </dgm:t>
    </dgm:pt>
    <dgm:pt modelId="{FEE2CFFA-71D2-4AEC-896E-B7EA06D9E587}">
      <dgm:prSet/>
      <dgm:spPr/>
      <dgm:t>
        <a:bodyPr/>
        <a:lstStyle/>
        <a:p>
          <a:r>
            <a:rPr lang="fr-FR" dirty="0">
              <a:solidFill>
                <a:srgbClr val="FF0000"/>
              </a:solidFill>
            </a:rPr>
            <a:t>164 eV</a:t>
          </a:r>
          <a:endParaRPr lang="en-US" dirty="0">
            <a:solidFill>
              <a:srgbClr val="FF0000"/>
            </a:solidFill>
          </a:endParaRPr>
        </a:p>
      </dgm:t>
    </dgm:pt>
    <dgm:pt modelId="{D1F13AAA-3A67-4E49-AC8A-3A7229147FEB}" type="parTrans" cxnId="{AD59928D-3EA8-4E94-A481-4D0570503083}">
      <dgm:prSet/>
      <dgm:spPr/>
      <dgm:t>
        <a:bodyPr/>
        <a:lstStyle/>
        <a:p>
          <a:endParaRPr lang="en-US"/>
        </a:p>
      </dgm:t>
    </dgm:pt>
    <dgm:pt modelId="{9269FED6-9CC6-4500-9880-6939E5492589}" type="sibTrans" cxnId="{AD59928D-3EA8-4E94-A481-4D0570503083}">
      <dgm:prSet/>
      <dgm:spPr/>
      <dgm:t>
        <a:bodyPr/>
        <a:lstStyle/>
        <a:p>
          <a:endParaRPr lang="en-US"/>
        </a:p>
      </dgm:t>
    </dgm:pt>
    <dgm:pt modelId="{D327C6C4-BB4D-4C49-8B77-39EC164E9C4C}">
      <dgm:prSet/>
      <dgm:spPr/>
      <dgm:t>
        <a:bodyPr/>
        <a:lstStyle/>
        <a:p>
          <a:r>
            <a:rPr lang="fr-FR" dirty="0">
              <a:solidFill>
                <a:srgbClr val="00B050"/>
              </a:solidFill>
            </a:rPr>
            <a:t>194 eV</a:t>
          </a:r>
          <a:endParaRPr lang="en-US" dirty="0">
            <a:solidFill>
              <a:srgbClr val="00B050"/>
            </a:solidFill>
          </a:endParaRPr>
        </a:p>
      </dgm:t>
    </dgm:pt>
    <dgm:pt modelId="{B33F0FF1-0452-413C-94E6-86AB6CFC012E}" type="parTrans" cxnId="{06879A4E-F6C0-4104-96CF-88441E4671D8}">
      <dgm:prSet/>
      <dgm:spPr/>
      <dgm:t>
        <a:bodyPr/>
        <a:lstStyle/>
        <a:p>
          <a:endParaRPr lang="en-US"/>
        </a:p>
      </dgm:t>
    </dgm:pt>
    <dgm:pt modelId="{5AA2CE3C-AF83-4034-BC27-084F488A1E5B}" type="sibTrans" cxnId="{06879A4E-F6C0-4104-96CF-88441E4671D8}">
      <dgm:prSet/>
      <dgm:spPr/>
      <dgm:t>
        <a:bodyPr/>
        <a:lstStyle/>
        <a:p>
          <a:endParaRPr lang="en-US"/>
        </a:p>
      </dgm:t>
    </dgm:pt>
    <dgm:pt modelId="{F999299E-4905-4012-BBFE-9692EA036633}">
      <dgm:prSet/>
      <dgm:spPr/>
      <dgm:t>
        <a:bodyPr/>
        <a:lstStyle/>
        <a:p>
          <a:r>
            <a:rPr lang="fr-FR" dirty="0">
              <a:solidFill>
                <a:srgbClr val="FF0000"/>
              </a:solidFill>
            </a:rPr>
            <a:t>36 eV</a:t>
          </a:r>
          <a:endParaRPr lang="en-US" dirty="0">
            <a:solidFill>
              <a:srgbClr val="FF0000"/>
            </a:solidFill>
          </a:endParaRPr>
        </a:p>
      </dgm:t>
    </dgm:pt>
    <dgm:pt modelId="{252FD4B1-4C89-4AE3-BA9D-440F3A22DEF9}" type="parTrans" cxnId="{87C41C11-8961-478F-8045-F7E76F64B554}">
      <dgm:prSet/>
      <dgm:spPr/>
      <dgm:t>
        <a:bodyPr/>
        <a:lstStyle/>
        <a:p>
          <a:endParaRPr lang="en-US"/>
        </a:p>
      </dgm:t>
    </dgm:pt>
    <dgm:pt modelId="{D6D49880-7BC0-43D3-9DD5-40BBF355313A}" type="sibTrans" cxnId="{87C41C11-8961-478F-8045-F7E76F64B554}">
      <dgm:prSet/>
      <dgm:spPr/>
      <dgm:t>
        <a:bodyPr/>
        <a:lstStyle/>
        <a:p>
          <a:endParaRPr lang="en-US"/>
        </a:p>
      </dgm:t>
    </dgm:pt>
    <dgm:pt modelId="{A1FF29C1-995B-4CFD-81D6-8115BADE3481}">
      <dgm:prSet/>
      <dgm:spPr/>
      <dgm:t>
        <a:bodyPr/>
        <a:lstStyle/>
        <a:p>
          <a:r>
            <a:rPr lang="fr-FR" dirty="0">
              <a:solidFill>
                <a:srgbClr val="FF0000"/>
              </a:solidFill>
            </a:rPr>
            <a:t>27 eV</a:t>
          </a:r>
          <a:endParaRPr lang="en-US" dirty="0">
            <a:solidFill>
              <a:srgbClr val="FF0000"/>
            </a:solidFill>
          </a:endParaRPr>
        </a:p>
      </dgm:t>
    </dgm:pt>
    <dgm:pt modelId="{B83A578E-1872-4D88-A9B2-4779E1876C30}" type="parTrans" cxnId="{2021F04A-4B52-4356-9F0A-677FAB8D6A06}">
      <dgm:prSet/>
      <dgm:spPr/>
      <dgm:t>
        <a:bodyPr/>
        <a:lstStyle/>
        <a:p>
          <a:endParaRPr lang="en-US"/>
        </a:p>
      </dgm:t>
    </dgm:pt>
    <dgm:pt modelId="{E73547EE-8CDE-49CE-BCE3-4B415DA4737F}" type="sibTrans" cxnId="{2021F04A-4B52-4356-9F0A-677FAB8D6A06}">
      <dgm:prSet/>
      <dgm:spPr/>
      <dgm:t>
        <a:bodyPr/>
        <a:lstStyle/>
        <a:p>
          <a:endParaRPr lang="en-US"/>
        </a:p>
      </dgm:t>
    </dgm:pt>
    <dgm:pt modelId="{962D14AF-DDD4-47E7-A7D6-28EF03D0153B}">
      <dgm:prSet/>
      <dgm:spPr/>
      <dgm:t>
        <a:bodyPr/>
        <a:lstStyle/>
        <a:p>
          <a:r>
            <a:rPr lang="fr-FR" dirty="0">
              <a:solidFill>
                <a:srgbClr val="FF0000"/>
              </a:solidFill>
            </a:rPr>
            <a:t>Tout est faux</a:t>
          </a:r>
          <a:endParaRPr lang="en-US" dirty="0">
            <a:solidFill>
              <a:srgbClr val="FF0000"/>
            </a:solidFill>
          </a:endParaRPr>
        </a:p>
      </dgm:t>
    </dgm:pt>
    <dgm:pt modelId="{634BFE37-0FA1-4FE8-BF58-DD8E95FF56C2}" type="parTrans" cxnId="{6E862CD5-D838-4BAE-B92E-660AFF6590D6}">
      <dgm:prSet/>
      <dgm:spPr/>
      <dgm:t>
        <a:bodyPr/>
        <a:lstStyle/>
        <a:p>
          <a:endParaRPr lang="en-US"/>
        </a:p>
      </dgm:t>
    </dgm:pt>
    <dgm:pt modelId="{8918E571-A6CC-481D-9C7F-60434BAD2D2B}" type="sibTrans" cxnId="{6E862CD5-D838-4BAE-B92E-660AFF6590D6}">
      <dgm:prSet/>
      <dgm:spPr/>
      <dgm:t>
        <a:bodyPr/>
        <a:lstStyle/>
        <a:p>
          <a:endParaRPr lang="en-US"/>
        </a:p>
      </dgm:t>
    </dgm:pt>
    <dgm:pt modelId="{65DEFF65-6390-4894-99B3-EA36929B6E8E}" type="pres">
      <dgm:prSet presAssocID="{6F769D10-8DE6-44E8-A270-9F0098602FB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7735A066-2A3D-4C54-900D-BCE83550D58F}" type="pres">
      <dgm:prSet presAssocID="{3BA97D77-7111-4B47-9E70-5ADE9D76E0F3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6E862CD5-D838-4BAE-B92E-660AFF6590D6}" srcId="{3BA97D77-7111-4B47-9E70-5ADE9D76E0F3}" destId="{962D14AF-DDD4-47E7-A7D6-28EF03D0153B}" srcOrd="4" destOrd="0" parTransId="{634BFE37-0FA1-4FE8-BF58-DD8E95FF56C2}" sibTransId="{8918E571-A6CC-481D-9C7F-60434BAD2D2B}"/>
    <dgm:cxn modelId="{56CB0516-A28A-4A9A-82E6-B11497322536}" type="presOf" srcId="{D327C6C4-BB4D-4C49-8B77-39EC164E9C4C}" destId="{7735A066-2A3D-4C54-900D-BCE83550D58F}" srcOrd="0" destOrd="2" presId="urn:microsoft.com/office/officeart/2005/8/layout/default"/>
    <dgm:cxn modelId="{47714A30-2CE5-4E3D-A35A-4B0E15EAFAA6}" type="presOf" srcId="{F999299E-4905-4012-BBFE-9692EA036633}" destId="{7735A066-2A3D-4C54-900D-BCE83550D58F}" srcOrd="0" destOrd="3" presId="urn:microsoft.com/office/officeart/2005/8/layout/default"/>
    <dgm:cxn modelId="{0829BF63-F95A-4A45-9614-871BBA9BB05F}" type="presOf" srcId="{FEE2CFFA-71D2-4AEC-896E-B7EA06D9E587}" destId="{7735A066-2A3D-4C54-900D-BCE83550D58F}" srcOrd="0" destOrd="1" presId="urn:microsoft.com/office/officeart/2005/8/layout/default"/>
    <dgm:cxn modelId="{E64EACB4-1462-49C7-BDA2-14C725EBB64F}" type="presOf" srcId="{3BA97D77-7111-4B47-9E70-5ADE9D76E0F3}" destId="{7735A066-2A3D-4C54-900D-BCE83550D58F}" srcOrd="0" destOrd="0" presId="urn:microsoft.com/office/officeart/2005/8/layout/default"/>
    <dgm:cxn modelId="{7D3F5051-4038-4E13-A5FE-9BD663DBE786}" type="presOf" srcId="{962D14AF-DDD4-47E7-A7D6-28EF03D0153B}" destId="{7735A066-2A3D-4C54-900D-BCE83550D58F}" srcOrd="0" destOrd="5" presId="urn:microsoft.com/office/officeart/2005/8/layout/default"/>
    <dgm:cxn modelId="{06879A4E-F6C0-4104-96CF-88441E4671D8}" srcId="{3BA97D77-7111-4B47-9E70-5ADE9D76E0F3}" destId="{D327C6C4-BB4D-4C49-8B77-39EC164E9C4C}" srcOrd="1" destOrd="0" parTransId="{B33F0FF1-0452-413C-94E6-86AB6CFC012E}" sibTransId="{5AA2CE3C-AF83-4034-BC27-084F488A1E5B}"/>
    <dgm:cxn modelId="{2021F04A-4B52-4356-9F0A-677FAB8D6A06}" srcId="{3BA97D77-7111-4B47-9E70-5ADE9D76E0F3}" destId="{A1FF29C1-995B-4CFD-81D6-8115BADE3481}" srcOrd="3" destOrd="0" parTransId="{B83A578E-1872-4D88-A9B2-4779E1876C30}" sibTransId="{E73547EE-8CDE-49CE-BCE3-4B415DA4737F}"/>
    <dgm:cxn modelId="{AD59928D-3EA8-4E94-A481-4D0570503083}" srcId="{3BA97D77-7111-4B47-9E70-5ADE9D76E0F3}" destId="{FEE2CFFA-71D2-4AEC-896E-B7EA06D9E587}" srcOrd="0" destOrd="0" parTransId="{D1F13AAA-3A67-4E49-AC8A-3A7229147FEB}" sibTransId="{9269FED6-9CC6-4500-9880-6939E5492589}"/>
    <dgm:cxn modelId="{C7FB0762-587E-4966-9EFB-EEAC59473951}" type="presOf" srcId="{6F769D10-8DE6-44E8-A270-9F0098602FB0}" destId="{65DEFF65-6390-4894-99B3-EA36929B6E8E}" srcOrd="0" destOrd="0" presId="urn:microsoft.com/office/officeart/2005/8/layout/default"/>
    <dgm:cxn modelId="{87C41C11-8961-478F-8045-F7E76F64B554}" srcId="{3BA97D77-7111-4B47-9E70-5ADE9D76E0F3}" destId="{F999299E-4905-4012-BBFE-9692EA036633}" srcOrd="2" destOrd="0" parTransId="{252FD4B1-4C89-4AE3-BA9D-440F3A22DEF9}" sibTransId="{D6D49880-7BC0-43D3-9DD5-40BBF355313A}"/>
    <dgm:cxn modelId="{BF5497E1-1952-4F5A-8A97-CDDDCA1403F0}" type="presOf" srcId="{A1FF29C1-995B-4CFD-81D6-8115BADE3481}" destId="{7735A066-2A3D-4C54-900D-BCE83550D58F}" srcOrd="0" destOrd="4" presId="urn:microsoft.com/office/officeart/2005/8/layout/default"/>
    <dgm:cxn modelId="{F1AB8044-3ABB-4F92-B8BE-E326F90F3962}" srcId="{6F769D10-8DE6-44E8-A270-9F0098602FB0}" destId="{3BA97D77-7111-4B47-9E70-5ADE9D76E0F3}" srcOrd="0" destOrd="0" parTransId="{40CD7550-42B5-4013-9A07-937C555BE5A4}" sibTransId="{1DB7FE19-E443-4DE0-A962-60356F1ECEFB}"/>
    <dgm:cxn modelId="{32C69F0F-93E6-45F2-BEDD-E419C6C529C6}" type="presParOf" srcId="{65DEFF65-6390-4894-99B3-EA36929B6E8E}" destId="{7735A066-2A3D-4C54-900D-BCE83550D58F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45186EC-221B-46B9-A943-9660BD036C09}" type="doc">
      <dgm:prSet loTypeId="urn:microsoft.com/office/officeart/2005/8/layout/hChevron3" loCatId="process" qsTypeId="urn:microsoft.com/office/officeart/2005/8/quickstyle/simple4" qsCatId="simple" csTypeId="urn:microsoft.com/office/officeart/2005/8/colors/accent1_5" csCatId="accent1"/>
      <dgm:spPr/>
      <dgm:t>
        <a:bodyPr/>
        <a:lstStyle/>
        <a:p>
          <a:endParaRPr lang="en-US"/>
        </a:p>
      </dgm:t>
    </dgm:pt>
    <dgm:pt modelId="{D4DF3EE1-13F7-4739-AC9F-150611DDD20F}">
      <dgm:prSet/>
      <dgm:spPr/>
      <dgm:t>
        <a:bodyPr/>
        <a:lstStyle/>
        <a:p>
          <a:r>
            <a:rPr lang="fr-FR"/>
            <a:t>Calculez la valeur de l’énergie cinétique d’un électron expulsé de l’atome de Bore, lors d’une ionisation depuis son niveau fondamental, lorsqu’il reçoit un photon de 500 eV </a:t>
          </a:r>
          <a:endParaRPr lang="en-US"/>
        </a:p>
      </dgm:t>
    </dgm:pt>
    <dgm:pt modelId="{BFF48DC4-7FAD-4336-8086-5F51D93E7A6E}" type="parTrans" cxnId="{BA4DDEC0-A6E7-477C-9B46-A19432CB95BC}">
      <dgm:prSet/>
      <dgm:spPr/>
      <dgm:t>
        <a:bodyPr/>
        <a:lstStyle/>
        <a:p>
          <a:endParaRPr lang="en-US"/>
        </a:p>
      </dgm:t>
    </dgm:pt>
    <dgm:pt modelId="{783BD96A-19AA-41A2-94FF-B216AD991183}" type="sibTrans" cxnId="{BA4DDEC0-A6E7-477C-9B46-A19432CB95BC}">
      <dgm:prSet/>
      <dgm:spPr/>
      <dgm:t>
        <a:bodyPr/>
        <a:lstStyle/>
        <a:p>
          <a:endParaRPr lang="en-US"/>
        </a:p>
      </dgm:t>
    </dgm:pt>
    <dgm:pt modelId="{0EE925D0-D89C-43E0-9265-1BF0184CE98D}">
      <dgm:prSet/>
      <dgm:spPr/>
      <dgm:t>
        <a:bodyPr/>
        <a:lstStyle/>
        <a:p>
          <a:r>
            <a:rPr lang="fr-FR" dirty="0"/>
            <a:t>160 eV</a:t>
          </a:r>
          <a:endParaRPr lang="en-US" dirty="0"/>
        </a:p>
      </dgm:t>
    </dgm:pt>
    <dgm:pt modelId="{7A49D563-8D3A-42F5-8D7F-0309EA64CC4D}" type="parTrans" cxnId="{9B327C75-7218-4357-B9A2-25491A737FE6}">
      <dgm:prSet/>
      <dgm:spPr/>
      <dgm:t>
        <a:bodyPr/>
        <a:lstStyle/>
        <a:p>
          <a:endParaRPr lang="en-US"/>
        </a:p>
      </dgm:t>
    </dgm:pt>
    <dgm:pt modelId="{F373BEE6-3396-4A43-B333-DE22ECE5D5BB}" type="sibTrans" cxnId="{9B327C75-7218-4357-B9A2-25491A737FE6}">
      <dgm:prSet/>
      <dgm:spPr/>
      <dgm:t>
        <a:bodyPr/>
        <a:lstStyle/>
        <a:p>
          <a:endParaRPr lang="en-US"/>
        </a:p>
      </dgm:t>
    </dgm:pt>
    <dgm:pt modelId="{C4E6A9D5-5392-4EAC-B8F9-CECC7D681C1A}">
      <dgm:prSet/>
      <dgm:spPr/>
      <dgm:t>
        <a:bodyPr/>
        <a:lstStyle/>
        <a:p>
          <a:r>
            <a:rPr lang="fr-FR" dirty="0"/>
            <a:t>282 eV</a:t>
          </a:r>
          <a:endParaRPr lang="en-US" dirty="0"/>
        </a:p>
      </dgm:t>
    </dgm:pt>
    <dgm:pt modelId="{1F738387-EA03-449A-BF55-713407F9C787}" type="parTrans" cxnId="{1D357D5C-CEB8-4C50-ADC8-E28B5798174B}">
      <dgm:prSet/>
      <dgm:spPr/>
      <dgm:t>
        <a:bodyPr/>
        <a:lstStyle/>
        <a:p>
          <a:endParaRPr lang="en-US"/>
        </a:p>
      </dgm:t>
    </dgm:pt>
    <dgm:pt modelId="{6807E215-28A3-49A4-9BB1-8BD5481F4A0E}" type="sibTrans" cxnId="{1D357D5C-CEB8-4C50-ADC8-E28B5798174B}">
      <dgm:prSet/>
      <dgm:spPr/>
      <dgm:t>
        <a:bodyPr/>
        <a:lstStyle/>
        <a:p>
          <a:endParaRPr lang="en-US"/>
        </a:p>
      </dgm:t>
    </dgm:pt>
    <dgm:pt modelId="{F07439B7-BB5F-4507-8245-ED91D8F85F5D}">
      <dgm:prSet/>
      <dgm:spPr/>
      <dgm:t>
        <a:bodyPr/>
        <a:lstStyle/>
        <a:p>
          <a:r>
            <a:rPr lang="fr-FR" dirty="0"/>
            <a:t>432 eV</a:t>
          </a:r>
          <a:endParaRPr lang="en-US" dirty="0"/>
        </a:p>
      </dgm:t>
    </dgm:pt>
    <dgm:pt modelId="{DC36F353-C10E-4238-B5B8-84A9F4E2D29B}" type="parTrans" cxnId="{CC86FE73-3A82-41A4-ADAC-FAEF662024AC}">
      <dgm:prSet/>
      <dgm:spPr/>
      <dgm:t>
        <a:bodyPr/>
        <a:lstStyle/>
        <a:p>
          <a:endParaRPr lang="en-US"/>
        </a:p>
      </dgm:t>
    </dgm:pt>
    <dgm:pt modelId="{4F66B419-1603-4FA1-85A4-DF0CC4F4107B}" type="sibTrans" cxnId="{CC86FE73-3A82-41A4-ADAC-FAEF662024AC}">
      <dgm:prSet/>
      <dgm:spPr/>
      <dgm:t>
        <a:bodyPr/>
        <a:lstStyle/>
        <a:p>
          <a:endParaRPr lang="en-US"/>
        </a:p>
      </dgm:t>
    </dgm:pt>
    <dgm:pt modelId="{6ADF846F-973C-46B6-8CD1-B9BCCD62B187}">
      <dgm:prSet/>
      <dgm:spPr/>
      <dgm:t>
        <a:bodyPr/>
        <a:lstStyle/>
        <a:p>
          <a:r>
            <a:rPr lang="fr-FR" dirty="0"/>
            <a:t>445 eV</a:t>
          </a:r>
          <a:endParaRPr lang="en-US" dirty="0"/>
        </a:p>
      </dgm:t>
    </dgm:pt>
    <dgm:pt modelId="{13054B8C-B792-46DC-AF83-48C644FD2EAC}" type="parTrans" cxnId="{B12649D1-2926-40F6-BEE3-FBEA75A872AF}">
      <dgm:prSet/>
      <dgm:spPr/>
      <dgm:t>
        <a:bodyPr/>
        <a:lstStyle/>
        <a:p>
          <a:endParaRPr lang="en-US"/>
        </a:p>
      </dgm:t>
    </dgm:pt>
    <dgm:pt modelId="{8C6E036C-3DFD-44A6-9132-F167DBF7AE4D}" type="sibTrans" cxnId="{B12649D1-2926-40F6-BEE3-FBEA75A872AF}">
      <dgm:prSet/>
      <dgm:spPr/>
      <dgm:t>
        <a:bodyPr/>
        <a:lstStyle/>
        <a:p>
          <a:endParaRPr lang="en-US"/>
        </a:p>
      </dgm:t>
    </dgm:pt>
    <dgm:pt modelId="{9F7FCED1-F094-4CF8-8443-05D4D0394D1A}">
      <dgm:prSet/>
      <dgm:spPr/>
      <dgm:t>
        <a:bodyPr/>
        <a:lstStyle/>
        <a:p>
          <a:r>
            <a:rPr lang="fr-FR" dirty="0"/>
            <a:t>Tout est faux</a:t>
          </a:r>
          <a:endParaRPr lang="en-US" dirty="0"/>
        </a:p>
      </dgm:t>
    </dgm:pt>
    <dgm:pt modelId="{F41F7B49-186D-423D-83C1-721C1E285200}" type="parTrans" cxnId="{D7C89078-86EB-4BA6-845C-3C58F8C0D5BD}">
      <dgm:prSet/>
      <dgm:spPr/>
      <dgm:t>
        <a:bodyPr/>
        <a:lstStyle/>
        <a:p>
          <a:endParaRPr lang="en-US"/>
        </a:p>
      </dgm:t>
    </dgm:pt>
    <dgm:pt modelId="{272B1753-BD6B-49ED-80EE-1604773F0EA0}" type="sibTrans" cxnId="{D7C89078-86EB-4BA6-845C-3C58F8C0D5BD}">
      <dgm:prSet/>
      <dgm:spPr/>
      <dgm:t>
        <a:bodyPr/>
        <a:lstStyle/>
        <a:p>
          <a:endParaRPr lang="en-US"/>
        </a:p>
      </dgm:t>
    </dgm:pt>
    <dgm:pt modelId="{87AF3C6C-143D-48CE-BF2B-C576E574DEA0}" type="pres">
      <dgm:prSet presAssocID="{445186EC-221B-46B9-A943-9660BD036C0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2CB1111C-0F91-482A-B85C-6BEEFC5703D9}" type="pres">
      <dgm:prSet presAssocID="{D4DF3EE1-13F7-4739-AC9F-150611DDD20F}" presName="parAndChTx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D7C89078-86EB-4BA6-845C-3C58F8C0D5BD}" srcId="{D4DF3EE1-13F7-4739-AC9F-150611DDD20F}" destId="{9F7FCED1-F094-4CF8-8443-05D4D0394D1A}" srcOrd="4" destOrd="0" parTransId="{F41F7B49-186D-423D-83C1-721C1E285200}" sibTransId="{272B1753-BD6B-49ED-80EE-1604773F0EA0}"/>
    <dgm:cxn modelId="{BA4DDEC0-A6E7-477C-9B46-A19432CB95BC}" srcId="{445186EC-221B-46B9-A943-9660BD036C09}" destId="{D4DF3EE1-13F7-4739-AC9F-150611DDD20F}" srcOrd="0" destOrd="0" parTransId="{BFF48DC4-7FAD-4336-8086-5F51D93E7A6E}" sibTransId="{783BD96A-19AA-41A2-94FF-B216AD991183}"/>
    <dgm:cxn modelId="{5CC24526-5F90-4223-9C8E-32955595C6F3}" type="presOf" srcId="{F07439B7-BB5F-4507-8245-ED91D8F85F5D}" destId="{2CB1111C-0F91-482A-B85C-6BEEFC5703D9}" srcOrd="0" destOrd="3" presId="urn:microsoft.com/office/officeart/2005/8/layout/hChevron3"/>
    <dgm:cxn modelId="{C0EC3254-649D-4828-A441-25E0E7CEB721}" type="presOf" srcId="{D4DF3EE1-13F7-4739-AC9F-150611DDD20F}" destId="{2CB1111C-0F91-482A-B85C-6BEEFC5703D9}" srcOrd="0" destOrd="0" presId="urn:microsoft.com/office/officeart/2005/8/layout/hChevron3"/>
    <dgm:cxn modelId="{9FC045E8-2D0C-4888-98D6-23F935C95673}" type="presOf" srcId="{445186EC-221B-46B9-A943-9660BD036C09}" destId="{87AF3C6C-143D-48CE-BF2B-C576E574DEA0}" srcOrd="0" destOrd="0" presId="urn:microsoft.com/office/officeart/2005/8/layout/hChevron3"/>
    <dgm:cxn modelId="{A1B470F3-7BA4-4ADF-AA84-67392BDFE745}" type="presOf" srcId="{0EE925D0-D89C-43E0-9265-1BF0184CE98D}" destId="{2CB1111C-0F91-482A-B85C-6BEEFC5703D9}" srcOrd="0" destOrd="1" presId="urn:microsoft.com/office/officeart/2005/8/layout/hChevron3"/>
    <dgm:cxn modelId="{1D357D5C-CEB8-4C50-ADC8-E28B5798174B}" srcId="{D4DF3EE1-13F7-4739-AC9F-150611DDD20F}" destId="{C4E6A9D5-5392-4EAC-B8F9-CECC7D681C1A}" srcOrd="1" destOrd="0" parTransId="{1F738387-EA03-449A-BF55-713407F9C787}" sibTransId="{6807E215-28A3-49A4-9BB1-8BD5481F4A0E}"/>
    <dgm:cxn modelId="{1EC3ACD1-87BD-44E2-A8D3-6787ED449E2E}" type="presOf" srcId="{9F7FCED1-F094-4CF8-8443-05D4D0394D1A}" destId="{2CB1111C-0F91-482A-B85C-6BEEFC5703D9}" srcOrd="0" destOrd="5" presId="urn:microsoft.com/office/officeart/2005/8/layout/hChevron3"/>
    <dgm:cxn modelId="{CC86FE73-3A82-41A4-ADAC-FAEF662024AC}" srcId="{D4DF3EE1-13F7-4739-AC9F-150611DDD20F}" destId="{F07439B7-BB5F-4507-8245-ED91D8F85F5D}" srcOrd="2" destOrd="0" parTransId="{DC36F353-C10E-4238-B5B8-84A9F4E2D29B}" sibTransId="{4F66B419-1603-4FA1-85A4-DF0CC4F4107B}"/>
    <dgm:cxn modelId="{B12649D1-2926-40F6-BEE3-FBEA75A872AF}" srcId="{D4DF3EE1-13F7-4739-AC9F-150611DDD20F}" destId="{6ADF846F-973C-46B6-8CD1-B9BCCD62B187}" srcOrd="3" destOrd="0" parTransId="{13054B8C-B792-46DC-AF83-48C644FD2EAC}" sibTransId="{8C6E036C-3DFD-44A6-9132-F167DBF7AE4D}"/>
    <dgm:cxn modelId="{9B327C75-7218-4357-B9A2-25491A737FE6}" srcId="{D4DF3EE1-13F7-4739-AC9F-150611DDD20F}" destId="{0EE925D0-D89C-43E0-9265-1BF0184CE98D}" srcOrd="0" destOrd="0" parTransId="{7A49D563-8D3A-42F5-8D7F-0309EA64CC4D}" sibTransId="{F373BEE6-3396-4A43-B333-DE22ECE5D5BB}"/>
    <dgm:cxn modelId="{87854CE8-E028-4C03-AE8F-34339E69949D}" type="presOf" srcId="{6ADF846F-973C-46B6-8CD1-B9BCCD62B187}" destId="{2CB1111C-0F91-482A-B85C-6BEEFC5703D9}" srcOrd="0" destOrd="4" presId="urn:microsoft.com/office/officeart/2005/8/layout/hChevron3"/>
    <dgm:cxn modelId="{74F2FD35-882C-49A2-93C0-BDF3E4D566DA}" type="presOf" srcId="{C4E6A9D5-5392-4EAC-B8F9-CECC7D681C1A}" destId="{2CB1111C-0F91-482A-B85C-6BEEFC5703D9}" srcOrd="0" destOrd="2" presId="urn:microsoft.com/office/officeart/2005/8/layout/hChevron3"/>
    <dgm:cxn modelId="{453386D5-AAAF-42B5-B1A7-70B41FE4A203}" type="presParOf" srcId="{87AF3C6C-143D-48CE-BF2B-C576E574DEA0}" destId="{2CB1111C-0F91-482A-B85C-6BEEFC5703D9}" srcOrd="0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45186EC-221B-46B9-A943-9660BD036C09}" type="doc">
      <dgm:prSet loTypeId="urn:microsoft.com/office/officeart/2005/8/layout/hChevron3" loCatId="process" qsTypeId="urn:microsoft.com/office/officeart/2005/8/quickstyle/simple4" qsCatId="simple" csTypeId="urn:microsoft.com/office/officeart/2005/8/colors/accent5_3" csCatId="accent5"/>
      <dgm:spPr/>
      <dgm:t>
        <a:bodyPr/>
        <a:lstStyle/>
        <a:p>
          <a:endParaRPr lang="en-US"/>
        </a:p>
      </dgm:t>
    </dgm:pt>
    <dgm:pt modelId="{D4DF3EE1-13F7-4739-AC9F-150611DDD20F}">
      <dgm:prSet/>
      <dgm:spPr/>
      <dgm:t>
        <a:bodyPr/>
        <a:lstStyle/>
        <a:p>
          <a:r>
            <a:rPr lang="fr-FR" dirty="0"/>
            <a:t>Calculez la valeur de l’énergie cinétique d’un électron expulsé de l’atome de Bore, lors d’une ionisation depuis son niveau fondamental, lorsqu’il reçoit un photon de 500 eV </a:t>
          </a:r>
          <a:endParaRPr lang="en-US" dirty="0"/>
        </a:p>
      </dgm:t>
    </dgm:pt>
    <dgm:pt modelId="{BFF48DC4-7FAD-4336-8086-5F51D93E7A6E}" type="parTrans" cxnId="{BA4DDEC0-A6E7-477C-9B46-A19432CB95BC}">
      <dgm:prSet/>
      <dgm:spPr/>
      <dgm:t>
        <a:bodyPr/>
        <a:lstStyle/>
        <a:p>
          <a:endParaRPr lang="en-US"/>
        </a:p>
      </dgm:t>
    </dgm:pt>
    <dgm:pt modelId="{783BD96A-19AA-41A2-94FF-B216AD991183}" type="sibTrans" cxnId="{BA4DDEC0-A6E7-477C-9B46-A19432CB95BC}">
      <dgm:prSet/>
      <dgm:spPr/>
      <dgm:t>
        <a:bodyPr/>
        <a:lstStyle/>
        <a:p>
          <a:endParaRPr lang="en-US"/>
        </a:p>
      </dgm:t>
    </dgm:pt>
    <dgm:pt modelId="{0EE925D0-D89C-43E0-9265-1BF0184CE98D}">
      <dgm:prSet/>
      <dgm:spPr/>
      <dgm:t>
        <a:bodyPr/>
        <a:lstStyle/>
        <a:p>
          <a:r>
            <a:rPr lang="fr-FR" dirty="0">
              <a:solidFill>
                <a:srgbClr val="92D050"/>
              </a:solidFill>
            </a:rPr>
            <a:t>160 eV</a:t>
          </a:r>
          <a:endParaRPr lang="en-US" dirty="0">
            <a:solidFill>
              <a:srgbClr val="92D050"/>
            </a:solidFill>
          </a:endParaRPr>
        </a:p>
      </dgm:t>
    </dgm:pt>
    <dgm:pt modelId="{7A49D563-8D3A-42F5-8D7F-0309EA64CC4D}" type="parTrans" cxnId="{9B327C75-7218-4357-B9A2-25491A737FE6}">
      <dgm:prSet/>
      <dgm:spPr/>
      <dgm:t>
        <a:bodyPr/>
        <a:lstStyle/>
        <a:p>
          <a:endParaRPr lang="en-US"/>
        </a:p>
      </dgm:t>
    </dgm:pt>
    <dgm:pt modelId="{F373BEE6-3396-4A43-B333-DE22ECE5D5BB}" type="sibTrans" cxnId="{9B327C75-7218-4357-B9A2-25491A737FE6}">
      <dgm:prSet/>
      <dgm:spPr/>
      <dgm:t>
        <a:bodyPr/>
        <a:lstStyle/>
        <a:p>
          <a:endParaRPr lang="en-US"/>
        </a:p>
      </dgm:t>
    </dgm:pt>
    <dgm:pt modelId="{C4E6A9D5-5392-4EAC-B8F9-CECC7D681C1A}">
      <dgm:prSet/>
      <dgm:spPr/>
      <dgm:t>
        <a:bodyPr/>
        <a:lstStyle/>
        <a:p>
          <a:r>
            <a:rPr lang="fr-FR" dirty="0">
              <a:solidFill>
                <a:srgbClr val="FF5B5B"/>
              </a:solidFill>
            </a:rPr>
            <a:t>282 eV</a:t>
          </a:r>
          <a:endParaRPr lang="en-US" dirty="0">
            <a:solidFill>
              <a:srgbClr val="FF5B5B"/>
            </a:solidFill>
          </a:endParaRPr>
        </a:p>
      </dgm:t>
    </dgm:pt>
    <dgm:pt modelId="{1F738387-EA03-449A-BF55-713407F9C787}" type="parTrans" cxnId="{1D357D5C-CEB8-4C50-ADC8-E28B5798174B}">
      <dgm:prSet/>
      <dgm:spPr/>
      <dgm:t>
        <a:bodyPr/>
        <a:lstStyle/>
        <a:p>
          <a:endParaRPr lang="en-US"/>
        </a:p>
      </dgm:t>
    </dgm:pt>
    <dgm:pt modelId="{6807E215-28A3-49A4-9BB1-8BD5481F4A0E}" type="sibTrans" cxnId="{1D357D5C-CEB8-4C50-ADC8-E28B5798174B}">
      <dgm:prSet/>
      <dgm:spPr/>
      <dgm:t>
        <a:bodyPr/>
        <a:lstStyle/>
        <a:p>
          <a:endParaRPr lang="en-US"/>
        </a:p>
      </dgm:t>
    </dgm:pt>
    <dgm:pt modelId="{F07439B7-BB5F-4507-8245-ED91D8F85F5D}">
      <dgm:prSet/>
      <dgm:spPr/>
      <dgm:t>
        <a:bodyPr/>
        <a:lstStyle/>
        <a:p>
          <a:r>
            <a:rPr lang="fr-FR" dirty="0">
              <a:solidFill>
                <a:srgbClr val="FF5B5B"/>
              </a:solidFill>
            </a:rPr>
            <a:t>432 eV</a:t>
          </a:r>
          <a:endParaRPr lang="en-US" dirty="0">
            <a:solidFill>
              <a:srgbClr val="FF5B5B"/>
            </a:solidFill>
          </a:endParaRPr>
        </a:p>
      </dgm:t>
    </dgm:pt>
    <dgm:pt modelId="{DC36F353-C10E-4238-B5B8-84A9F4E2D29B}" type="parTrans" cxnId="{CC86FE73-3A82-41A4-ADAC-FAEF662024AC}">
      <dgm:prSet/>
      <dgm:spPr/>
      <dgm:t>
        <a:bodyPr/>
        <a:lstStyle/>
        <a:p>
          <a:endParaRPr lang="en-US"/>
        </a:p>
      </dgm:t>
    </dgm:pt>
    <dgm:pt modelId="{4F66B419-1603-4FA1-85A4-DF0CC4F4107B}" type="sibTrans" cxnId="{CC86FE73-3A82-41A4-ADAC-FAEF662024AC}">
      <dgm:prSet/>
      <dgm:spPr/>
      <dgm:t>
        <a:bodyPr/>
        <a:lstStyle/>
        <a:p>
          <a:endParaRPr lang="en-US"/>
        </a:p>
      </dgm:t>
    </dgm:pt>
    <dgm:pt modelId="{6ADF846F-973C-46B6-8CD1-B9BCCD62B187}">
      <dgm:prSet/>
      <dgm:spPr/>
      <dgm:t>
        <a:bodyPr/>
        <a:lstStyle/>
        <a:p>
          <a:r>
            <a:rPr lang="fr-FR" dirty="0">
              <a:solidFill>
                <a:srgbClr val="FF5B5B"/>
              </a:solidFill>
            </a:rPr>
            <a:t>445 eV</a:t>
          </a:r>
          <a:endParaRPr lang="en-US" dirty="0">
            <a:solidFill>
              <a:srgbClr val="FF5B5B"/>
            </a:solidFill>
          </a:endParaRPr>
        </a:p>
      </dgm:t>
    </dgm:pt>
    <dgm:pt modelId="{13054B8C-B792-46DC-AF83-48C644FD2EAC}" type="parTrans" cxnId="{B12649D1-2926-40F6-BEE3-FBEA75A872AF}">
      <dgm:prSet/>
      <dgm:spPr/>
      <dgm:t>
        <a:bodyPr/>
        <a:lstStyle/>
        <a:p>
          <a:endParaRPr lang="en-US"/>
        </a:p>
      </dgm:t>
    </dgm:pt>
    <dgm:pt modelId="{8C6E036C-3DFD-44A6-9132-F167DBF7AE4D}" type="sibTrans" cxnId="{B12649D1-2926-40F6-BEE3-FBEA75A872AF}">
      <dgm:prSet/>
      <dgm:spPr/>
      <dgm:t>
        <a:bodyPr/>
        <a:lstStyle/>
        <a:p>
          <a:endParaRPr lang="en-US"/>
        </a:p>
      </dgm:t>
    </dgm:pt>
    <dgm:pt modelId="{9F7FCED1-F094-4CF8-8443-05D4D0394D1A}">
      <dgm:prSet/>
      <dgm:spPr/>
      <dgm:t>
        <a:bodyPr/>
        <a:lstStyle/>
        <a:p>
          <a:r>
            <a:rPr lang="fr-FR" dirty="0">
              <a:solidFill>
                <a:srgbClr val="FF5B5B"/>
              </a:solidFill>
            </a:rPr>
            <a:t>Tout est faux</a:t>
          </a:r>
          <a:endParaRPr lang="en-US" dirty="0">
            <a:solidFill>
              <a:srgbClr val="FF5B5B"/>
            </a:solidFill>
          </a:endParaRPr>
        </a:p>
      </dgm:t>
    </dgm:pt>
    <dgm:pt modelId="{F41F7B49-186D-423D-83C1-721C1E285200}" type="parTrans" cxnId="{D7C89078-86EB-4BA6-845C-3C58F8C0D5BD}">
      <dgm:prSet/>
      <dgm:spPr/>
      <dgm:t>
        <a:bodyPr/>
        <a:lstStyle/>
        <a:p>
          <a:endParaRPr lang="en-US"/>
        </a:p>
      </dgm:t>
    </dgm:pt>
    <dgm:pt modelId="{272B1753-BD6B-49ED-80EE-1604773F0EA0}" type="sibTrans" cxnId="{D7C89078-86EB-4BA6-845C-3C58F8C0D5BD}">
      <dgm:prSet/>
      <dgm:spPr/>
      <dgm:t>
        <a:bodyPr/>
        <a:lstStyle/>
        <a:p>
          <a:endParaRPr lang="en-US"/>
        </a:p>
      </dgm:t>
    </dgm:pt>
    <dgm:pt modelId="{BA8AE103-96D9-4656-A23D-0CFC8B6AC797}" type="pres">
      <dgm:prSet presAssocID="{445186EC-221B-46B9-A943-9660BD036C0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48F24803-0B39-40F9-B90B-18E249BCB8D4}" type="pres">
      <dgm:prSet presAssocID="{D4DF3EE1-13F7-4739-AC9F-150611DDD20F}" presName="parAndChTx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D7C89078-86EB-4BA6-845C-3C58F8C0D5BD}" srcId="{D4DF3EE1-13F7-4739-AC9F-150611DDD20F}" destId="{9F7FCED1-F094-4CF8-8443-05D4D0394D1A}" srcOrd="4" destOrd="0" parTransId="{F41F7B49-186D-423D-83C1-721C1E285200}" sibTransId="{272B1753-BD6B-49ED-80EE-1604773F0EA0}"/>
    <dgm:cxn modelId="{BA4DDEC0-A6E7-477C-9B46-A19432CB95BC}" srcId="{445186EC-221B-46B9-A943-9660BD036C09}" destId="{D4DF3EE1-13F7-4739-AC9F-150611DDD20F}" srcOrd="0" destOrd="0" parTransId="{BFF48DC4-7FAD-4336-8086-5F51D93E7A6E}" sibTransId="{783BD96A-19AA-41A2-94FF-B216AD991183}"/>
    <dgm:cxn modelId="{4714521D-5440-43E5-BDBB-6CEB875629C7}" type="presOf" srcId="{9F7FCED1-F094-4CF8-8443-05D4D0394D1A}" destId="{48F24803-0B39-40F9-B90B-18E249BCB8D4}" srcOrd="0" destOrd="5" presId="urn:microsoft.com/office/officeart/2005/8/layout/hChevron3"/>
    <dgm:cxn modelId="{4715822A-A708-4F0D-9FD0-11BF0CC9B514}" type="presOf" srcId="{D4DF3EE1-13F7-4739-AC9F-150611DDD20F}" destId="{48F24803-0B39-40F9-B90B-18E249BCB8D4}" srcOrd="0" destOrd="0" presId="urn:microsoft.com/office/officeart/2005/8/layout/hChevron3"/>
    <dgm:cxn modelId="{8F2299A4-75A7-4C26-B7AB-9BB9E4142DD4}" type="presOf" srcId="{6ADF846F-973C-46B6-8CD1-B9BCCD62B187}" destId="{48F24803-0B39-40F9-B90B-18E249BCB8D4}" srcOrd="0" destOrd="4" presId="urn:microsoft.com/office/officeart/2005/8/layout/hChevron3"/>
    <dgm:cxn modelId="{94848A79-1301-46B2-8BBD-D4F44B9CDA85}" type="presOf" srcId="{445186EC-221B-46B9-A943-9660BD036C09}" destId="{BA8AE103-96D9-4656-A23D-0CFC8B6AC797}" srcOrd="0" destOrd="0" presId="urn:microsoft.com/office/officeart/2005/8/layout/hChevron3"/>
    <dgm:cxn modelId="{1D357D5C-CEB8-4C50-ADC8-E28B5798174B}" srcId="{D4DF3EE1-13F7-4739-AC9F-150611DDD20F}" destId="{C4E6A9D5-5392-4EAC-B8F9-CECC7D681C1A}" srcOrd="1" destOrd="0" parTransId="{1F738387-EA03-449A-BF55-713407F9C787}" sibTransId="{6807E215-28A3-49A4-9BB1-8BD5481F4A0E}"/>
    <dgm:cxn modelId="{CC86FE73-3A82-41A4-ADAC-FAEF662024AC}" srcId="{D4DF3EE1-13F7-4739-AC9F-150611DDD20F}" destId="{F07439B7-BB5F-4507-8245-ED91D8F85F5D}" srcOrd="2" destOrd="0" parTransId="{DC36F353-C10E-4238-B5B8-84A9F4E2D29B}" sibTransId="{4F66B419-1603-4FA1-85A4-DF0CC4F4107B}"/>
    <dgm:cxn modelId="{FF068064-2934-4B02-8C01-227167EA1802}" type="presOf" srcId="{0EE925D0-D89C-43E0-9265-1BF0184CE98D}" destId="{48F24803-0B39-40F9-B90B-18E249BCB8D4}" srcOrd="0" destOrd="1" presId="urn:microsoft.com/office/officeart/2005/8/layout/hChevron3"/>
    <dgm:cxn modelId="{B12649D1-2926-40F6-BEE3-FBEA75A872AF}" srcId="{D4DF3EE1-13F7-4739-AC9F-150611DDD20F}" destId="{6ADF846F-973C-46B6-8CD1-B9BCCD62B187}" srcOrd="3" destOrd="0" parTransId="{13054B8C-B792-46DC-AF83-48C644FD2EAC}" sibTransId="{8C6E036C-3DFD-44A6-9132-F167DBF7AE4D}"/>
    <dgm:cxn modelId="{9B327C75-7218-4357-B9A2-25491A737FE6}" srcId="{D4DF3EE1-13F7-4739-AC9F-150611DDD20F}" destId="{0EE925D0-D89C-43E0-9265-1BF0184CE98D}" srcOrd="0" destOrd="0" parTransId="{7A49D563-8D3A-42F5-8D7F-0309EA64CC4D}" sibTransId="{F373BEE6-3396-4A43-B333-DE22ECE5D5BB}"/>
    <dgm:cxn modelId="{D8DBA6DE-8FF4-411F-8261-592F23BA93FF}" type="presOf" srcId="{C4E6A9D5-5392-4EAC-B8F9-CECC7D681C1A}" destId="{48F24803-0B39-40F9-B90B-18E249BCB8D4}" srcOrd="0" destOrd="2" presId="urn:microsoft.com/office/officeart/2005/8/layout/hChevron3"/>
    <dgm:cxn modelId="{DCCF3F4A-F206-4E9A-BE03-BA38F44360B2}" type="presOf" srcId="{F07439B7-BB5F-4507-8245-ED91D8F85F5D}" destId="{48F24803-0B39-40F9-B90B-18E249BCB8D4}" srcOrd="0" destOrd="3" presId="urn:microsoft.com/office/officeart/2005/8/layout/hChevron3"/>
    <dgm:cxn modelId="{C98B373D-5C4D-4E54-B6A8-75937A7A4C36}" type="presParOf" srcId="{BA8AE103-96D9-4656-A23D-0CFC8B6AC797}" destId="{48F24803-0B39-40F9-B90B-18E249BCB8D4}" srcOrd="0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68F071-0DBA-4FE0-A9A3-F23F6BC59049}">
      <dsp:nvSpPr>
        <dsp:cNvPr id="0" name=""/>
        <dsp:cNvSpPr/>
      </dsp:nvSpPr>
      <dsp:spPr>
        <a:xfrm>
          <a:off x="0" y="604837"/>
          <a:ext cx="6492875" cy="38957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300" kern="1200"/>
            <a:t>Calculez l’énergie de transition entre le fondamental et le 2</a:t>
          </a:r>
          <a:r>
            <a:rPr lang="fr-FR" sz="3300" kern="1200" baseline="30000"/>
            <a:t>e</a:t>
          </a:r>
          <a:r>
            <a:rPr lang="fr-FR" sz="3300" kern="1200"/>
            <a:t> niveau excité de l’atome de Bérylium </a:t>
          </a:r>
          <a:endParaRPr lang="en-US" sz="3300" kern="120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2600" kern="1200"/>
            <a:t>164 eV</a:t>
          </a:r>
          <a:endParaRPr lang="en-US" sz="2600" kern="120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2600" kern="1200"/>
            <a:t>194 eV</a:t>
          </a:r>
          <a:endParaRPr lang="en-US" sz="2600" kern="120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2600" kern="1200"/>
            <a:t>36 eV</a:t>
          </a:r>
          <a:endParaRPr lang="en-US" sz="2600" kern="120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2600" kern="1200"/>
            <a:t>27 eV</a:t>
          </a:r>
          <a:endParaRPr lang="en-US" sz="2600" kern="120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2600" kern="1200"/>
            <a:t>Tout est faux</a:t>
          </a:r>
          <a:endParaRPr lang="en-US" sz="2600" kern="1200"/>
        </a:p>
      </dsp:txBody>
      <dsp:txXfrm>
        <a:off x="0" y="604837"/>
        <a:ext cx="6492875" cy="38957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35A066-2A3D-4C54-900D-BCE83550D58F}">
      <dsp:nvSpPr>
        <dsp:cNvPr id="0" name=""/>
        <dsp:cNvSpPr/>
      </dsp:nvSpPr>
      <dsp:spPr>
        <a:xfrm>
          <a:off x="0" y="604837"/>
          <a:ext cx="6492875" cy="389572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300" kern="1200"/>
            <a:t>Calculez l’énergie de transition entre le fondamental et le 2</a:t>
          </a:r>
          <a:r>
            <a:rPr lang="fr-FR" sz="3300" kern="1200" baseline="30000"/>
            <a:t>e</a:t>
          </a:r>
          <a:r>
            <a:rPr lang="fr-FR" sz="3300" kern="1200"/>
            <a:t> niveau excité de l’atome de Bérylium </a:t>
          </a:r>
          <a:endParaRPr lang="en-US" sz="3300" kern="120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2600" kern="1200" dirty="0">
              <a:solidFill>
                <a:srgbClr val="FF0000"/>
              </a:solidFill>
            </a:rPr>
            <a:t>164 eV</a:t>
          </a:r>
          <a:endParaRPr lang="en-US" sz="2600" kern="1200" dirty="0">
            <a:solidFill>
              <a:srgbClr val="FF0000"/>
            </a:solidFill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2600" kern="1200" dirty="0">
              <a:solidFill>
                <a:srgbClr val="00B050"/>
              </a:solidFill>
            </a:rPr>
            <a:t>194 eV</a:t>
          </a:r>
          <a:endParaRPr lang="en-US" sz="2600" kern="1200" dirty="0">
            <a:solidFill>
              <a:srgbClr val="00B050"/>
            </a:solidFill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2600" kern="1200" dirty="0">
              <a:solidFill>
                <a:srgbClr val="FF0000"/>
              </a:solidFill>
            </a:rPr>
            <a:t>36 eV</a:t>
          </a:r>
          <a:endParaRPr lang="en-US" sz="2600" kern="1200" dirty="0">
            <a:solidFill>
              <a:srgbClr val="FF0000"/>
            </a:solidFill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2600" kern="1200" dirty="0">
              <a:solidFill>
                <a:srgbClr val="FF0000"/>
              </a:solidFill>
            </a:rPr>
            <a:t>27 eV</a:t>
          </a:r>
          <a:endParaRPr lang="en-US" sz="2600" kern="1200" dirty="0">
            <a:solidFill>
              <a:srgbClr val="FF0000"/>
            </a:solidFill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2600" kern="1200" dirty="0">
              <a:solidFill>
                <a:srgbClr val="FF0000"/>
              </a:solidFill>
            </a:rPr>
            <a:t>Tout est faux</a:t>
          </a:r>
          <a:endParaRPr lang="en-US" sz="2600" kern="1200" dirty="0">
            <a:solidFill>
              <a:srgbClr val="FF0000"/>
            </a:solidFill>
          </a:endParaRPr>
        </a:p>
      </dsp:txBody>
      <dsp:txXfrm>
        <a:off x="0" y="604837"/>
        <a:ext cx="6492875" cy="389572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B1111C-0F91-482A-B85C-6BEEFC5703D9}">
      <dsp:nvSpPr>
        <dsp:cNvPr id="0" name=""/>
        <dsp:cNvSpPr/>
      </dsp:nvSpPr>
      <dsp:spPr>
        <a:xfrm>
          <a:off x="4941" y="0"/>
          <a:ext cx="10109477" cy="3131364"/>
        </a:xfrm>
        <a:prstGeom prst="homePlate">
          <a:avLst>
            <a:gd name="adj" fmla="val 25000"/>
          </a:avLst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alpha val="9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6640" tIns="63500" rIns="1426560" bIns="6350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500" kern="1200"/>
            <a:t>Calculez la valeur de l’énergie cinétique d’un électron expulsé de l’atome de Bore, lors d’une ionisation depuis son niveau fondamental, lorsqu’il reçoit un photon de 500 eV </a:t>
          </a:r>
          <a:endParaRPr lang="en-US" sz="25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2000" kern="1200" dirty="0"/>
            <a:t>160 eV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2000" kern="1200" dirty="0"/>
            <a:t>282 eV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2000" kern="1200" dirty="0"/>
            <a:t>432 eV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2000" kern="1200" dirty="0"/>
            <a:t>445 eV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2000" kern="1200" dirty="0"/>
            <a:t>Tout est faux</a:t>
          </a:r>
          <a:endParaRPr lang="en-US" sz="2000" kern="1200" dirty="0"/>
        </a:p>
      </dsp:txBody>
      <dsp:txXfrm>
        <a:off x="4941" y="0"/>
        <a:ext cx="9718057" cy="313136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F24803-0B39-40F9-B90B-18E249BCB8D4}">
      <dsp:nvSpPr>
        <dsp:cNvPr id="0" name=""/>
        <dsp:cNvSpPr/>
      </dsp:nvSpPr>
      <dsp:spPr>
        <a:xfrm>
          <a:off x="4941" y="0"/>
          <a:ext cx="10109477" cy="3131364"/>
        </a:xfrm>
        <a:prstGeom prst="homePlate">
          <a:avLst>
            <a:gd name="adj" fmla="val 25000"/>
          </a:avLst>
        </a:prstGeom>
        <a:gradFill rotWithShape="0">
          <a:gsLst>
            <a:gs pos="0">
              <a:schemeClr val="accent5">
                <a:shade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shade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shade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6640" tIns="63500" rIns="1426560" bIns="6350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500" kern="1200" dirty="0"/>
            <a:t>Calculez la valeur de l’énergie cinétique d’un électron expulsé de l’atome de Bore, lors d’une ionisation depuis son niveau fondamental, lorsqu’il reçoit un photon de 500 eV </a:t>
          </a:r>
          <a:endParaRPr lang="en-US" sz="25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2000" kern="1200" dirty="0">
              <a:solidFill>
                <a:srgbClr val="92D050"/>
              </a:solidFill>
            </a:rPr>
            <a:t>160 eV</a:t>
          </a:r>
          <a:endParaRPr lang="en-US" sz="2000" kern="1200" dirty="0">
            <a:solidFill>
              <a:srgbClr val="92D050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2000" kern="1200" dirty="0">
              <a:solidFill>
                <a:srgbClr val="FF5B5B"/>
              </a:solidFill>
            </a:rPr>
            <a:t>282 eV</a:t>
          </a:r>
          <a:endParaRPr lang="en-US" sz="2000" kern="1200" dirty="0">
            <a:solidFill>
              <a:srgbClr val="FF5B5B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2000" kern="1200" dirty="0">
              <a:solidFill>
                <a:srgbClr val="FF5B5B"/>
              </a:solidFill>
            </a:rPr>
            <a:t>432 eV</a:t>
          </a:r>
          <a:endParaRPr lang="en-US" sz="2000" kern="1200" dirty="0">
            <a:solidFill>
              <a:srgbClr val="FF5B5B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2000" kern="1200" dirty="0">
              <a:solidFill>
                <a:srgbClr val="FF5B5B"/>
              </a:solidFill>
            </a:rPr>
            <a:t>445 eV</a:t>
          </a:r>
          <a:endParaRPr lang="en-US" sz="2000" kern="1200" dirty="0">
            <a:solidFill>
              <a:srgbClr val="FF5B5B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2000" kern="1200" dirty="0">
              <a:solidFill>
                <a:srgbClr val="FF5B5B"/>
              </a:solidFill>
            </a:rPr>
            <a:t>Tout est faux</a:t>
          </a:r>
          <a:endParaRPr lang="en-US" sz="2000" kern="1200" dirty="0">
            <a:solidFill>
              <a:srgbClr val="FF5B5B"/>
            </a:solidFill>
          </a:endParaRPr>
        </a:p>
      </dsp:txBody>
      <dsp:txXfrm>
        <a:off x="4941" y="0"/>
        <a:ext cx="9718057" cy="31313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A29EB9-AA52-49D7-BFFD-8EEB8EBF4EE5}" type="datetimeFigureOut">
              <a:rPr lang="fr-FR" smtClean="0"/>
              <a:t>30/08/2018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C4E38E-5D9D-4801-B47A-AADDB568153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3447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Se présenter en tant que tuteur de Chimie G, nos filières, qu’on est là pour les aider et qu’on espère que cette année se passera le mieux possible pour chacun </a:t>
            </a:r>
            <a:r>
              <a:rPr lang="fr-FR"/>
              <a:t>d’entre eux !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F381-D7CD-4814-9F50-88561AA997F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77180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Première étape : on écrit la configuration électronique</a:t>
            </a:r>
            <a:r>
              <a:rPr lang="fr-FR" baseline="0" dirty="0" smtClean="0"/>
              <a:t> de l’atome en question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4E38E-5D9D-4801-B47A-AADDB568153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48947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0E0DBE4B-6D4C-43EB-837E-0E1B407818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417FA350-6C0F-4D19-92C9-DCF1D7426D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28E022A9-CE64-4E68-9F95-D2D63E203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6C520-A20C-47D4-A2AB-467FEC25A375}" type="datetimeFigureOut">
              <a:rPr lang="fr-FR" smtClean="0"/>
              <a:t>30/08/2018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EDC73D03-F90D-4138-809C-9161EBFC4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756BB7F9-8623-428D-9B92-216617EF8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2BA3E-1E1E-4825-ACE7-BD201C064A3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1120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FADE5414-AB5A-4F0A-9F1F-D48492B62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EA1D5E0E-D3F0-4DE2-A633-A7B9691779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B781E136-7F04-4C30-995B-287646C3D0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6C520-A20C-47D4-A2AB-467FEC25A375}" type="datetimeFigureOut">
              <a:rPr lang="fr-FR" smtClean="0"/>
              <a:t>30/08/2018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1A61828B-62FD-44F6-8E25-34AD9364D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C36BEED6-D658-4550-840C-87ABB6941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2BA3E-1E1E-4825-ACE7-BD201C064A3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087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A8C580DD-5DF4-4F10-B780-9A487DCBE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D271AF93-83CD-40C8-A8CB-23113742ED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F283ED85-2343-4A28-A811-3C1B845D34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6C520-A20C-47D4-A2AB-467FEC25A375}" type="datetimeFigureOut">
              <a:rPr lang="fr-FR" smtClean="0"/>
              <a:t>30/08/2018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11F2659-57BF-4D1D-91C8-1932EB40A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8C580C69-8898-4544-84EA-8968ED26A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2BA3E-1E1E-4825-ACE7-BD201C064A3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96864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C40C4C7A-334E-49D4-BAF4-892A093EF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B7DB47EC-104E-4649-B1A9-E94B3F371B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57F10C61-C6C7-41CE-883B-F6320F179B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78817D60-784B-4435-A9BA-AE9F8793E2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6C520-A20C-47D4-A2AB-467FEC25A375}" type="datetimeFigureOut">
              <a:rPr lang="fr-FR" smtClean="0"/>
              <a:t>30/08/2018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98B7F7D2-4303-44DA-BF9A-0F1DDD6A1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B93BEB7B-AD9A-4108-9193-F7FD70E0BB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2BA3E-1E1E-4825-ACE7-BD201C064A3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4665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FF7BA961-9424-4DCA-8224-075B0D4A0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6AC36E51-40D5-4723-80B5-4FCDB3FB9A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39028478-3007-4004-A7BD-7173E41B2C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C5DD4AA5-4A8E-4E70-A2F7-DCED0235AD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34027465-492C-4780-96F4-B959E9978D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xmlns="" id="{CA1500C0-8497-4653-8D5B-EBAE743F1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6C520-A20C-47D4-A2AB-467FEC25A375}" type="datetimeFigureOut">
              <a:rPr lang="fr-FR" smtClean="0"/>
              <a:t>30/08/2018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xmlns="" id="{056A1850-A978-4F79-A1C4-D7E0122E1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xmlns="" id="{8CB09C38-C657-44C8-B20E-BAA39FD83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2BA3E-1E1E-4825-ACE7-BD201C064A3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1046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093A2768-4AD3-4AF3-9CD4-EEE0B41035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0280D82A-8CE8-418C-A74B-2FA5ABE1A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6C520-A20C-47D4-A2AB-467FEC25A375}" type="datetimeFigureOut">
              <a:rPr lang="fr-FR" smtClean="0"/>
              <a:t>30/08/2018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22131948-D0C3-4670-9DF6-89EA7B0C6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A6613B0E-7156-4DB9-99F0-4699FC78D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2BA3E-1E1E-4825-ACE7-BD201C064A3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9835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xmlns="" id="{626043FA-2922-445A-882C-16667BEBF1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6C520-A20C-47D4-A2AB-467FEC25A375}" type="datetimeFigureOut">
              <a:rPr lang="fr-FR" smtClean="0"/>
              <a:t>30/08/2018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xmlns="" id="{C8FBF2CC-01D4-4711-8872-CEEBBEEEB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xmlns="" id="{8FCBBDB4-2611-42E1-9596-B56366B2E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2BA3E-1E1E-4825-ACE7-BD201C064A3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8125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C3E963A-5DD6-4BC3-B876-FDED231B71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4F1A88BC-B11E-4454-AB3D-6A60D33517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997D3214-E9B4-4DD4-AF99-0391968004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CFF1E539-6847-424A-A33C-94EEDC3D0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6C520-A20C-47D4-A2AB-467FEC25A375}" type="datetimeFigureOut">
              <a:rPr lang="fr-FR" smtClean="0"/>
              <a:t>30/08/2018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4F1EA8EC-037C-445B-9343-270865C31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3D7A6005-CC0F-4B4A-8BD9-106CA7CD8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2BA3E-1E1E-4825-ACE7-BD201C064A3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734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FA3519B7-3116-456E-8AD8-FA902DE964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xmlns="" id="{8610389C-6300-48F4-859C-0A11461EF6B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E32FEBF6-CE61-4807-B7C0-9C0D574B90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9208F76E-960D-4165-86B9-534106141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6C520-A20C-47D4-A2AB-467FEC25A375}" type="datetimeFigureOut">
              <a:rPr lang="fr-FR" smtClean="0"/>
              <a:t>30/08/2018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0C134043-7B55-4F8F-B765-5C92AB2A5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9C16F1E8-A9F5-4B15-8CF7-9AEAA7347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2BA3E-1E1E-4825-ACE7-BD201C064A3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0101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FA866146-CCAA-4E3E-8CBA-3469B6F3EC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5C3BD411-7134-4868-9A1C-ED350F95BF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B52DABF5-5E53-4DA7-8CF4-5852D4DDC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6C520-A20C-47D4-A2AB-467FEC25A375}" type="datetimeFigureOut">
              <a:rPr lang="fr-FR" smtClean="0"/>
              <a:t>30/08/2018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D5CF55B5-2477-4413-B500-48FB3D390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9F5B64F0-42F3-489E-AD3C-40BFAAF54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2BA3E-1E1E-4825-ACE7-BD201C064A3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215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xmlns="" id="{63B71870-3E7E-4659-976B-7CA12A12C5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C93F45BF-48D4-4BFE-97B4-9641C981C6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4879A138-743D-4F75-ADE0-AF7EA2E95A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6C520-A20C-47D4-A2AB-467FEC25A375}" type="datetimeFigureOut">
              <a:rPr lang="fr-FR" smtClean="0"/>
              <a:t>30/08/2018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C7CD2F9E-EC40-4C6D-A498-9A837763B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B2139CEB-6BDD-46F4-8456-C4E6AA5EE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2BA3E-1E1E-4825-ACE7-BD201C064A3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810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xmlns="" id="{DDD1843B-21B5-4A90-8802-5A604A0BE7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FA98B318-C6C4-48FF-85F0-1FC5E79284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5FACD498-4629-4EBF-818A-CDE400B66F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56C520-A20C-47D4-A2AB-467FEC25A375}" type="datetimeFigureOut">
              <a:rPr lang="fr-FR" smtClean="0"/>
              <a:t>30/08/2018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EE72EB9D-B89D-47CF-81A0-E182169BC9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4E9FB604-41DC-4499-AC40-6609E983A5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12BA3E-1E1E-4825-ACE7-BD201C064A3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7778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microsoft.com/office/2007/relationships/hdphoto" Target="../media/hdphoto1.wdp"/><Relationship Id="rId5" Type="http://schemas.openxmlformats.org/officeDocument/2006/relationships/image" Target="../media/image2.png"/><Relationship Id="rId6" Type="http://schemas.openxmlformats.org/officeDocument/2006/relationships/image" Target="../media/image3.png"/><Relationship Id="rId7" Type="http://schemas.microsoft.com/office/2007/relationships/hdphoto" Target="../media/hdphoto2.wdp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3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0.png"/><Relationship Id="rId3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0.png"/><Relationship Id="rId3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4" Type="http://schemas.openxmlformats.org/officeDocument/2006/relationships/diagramLayout" Target="../diagrams/layout3.xml"/><Relationship Id="rId5" Type="http://schemas.openxmlformats.org/officeDocument/2006/relationships/diagramQuickStyle" Target="../diagrams/quickStyle3.xml"/><Relationship Id="rId6" Type="http://schemas.openxmlformats.org/officeDocument/2006/relationships/diagramColors" Target="../diagrams/colors3.xml"/><Relationship Id="rId7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4" Type="http://schemas.openxmlformats.org/officeDocument/2006/relationships/diagramLayout" Target="../diagrams/layout4.xml"/><Relationship Id="rId5" Type="http://schemas.openxmlformats.org/officeDocument/2006/relationships/diagramQuickStyle" Target="../diagrams/quickStyle4.xml"/><Relationship Id="rId6" Type="http://schemas.openxmlformats.org/officeDocument/2006/relationships/diagramColors" Target="../diagrams/colors4.xml"/><Relationship Id="rId7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5000"/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82ECB09-866B-4F87-99C6-1825905A28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06556" y="529731"/>
            <a:ext cx="9978887" cy="1655763"/>
          </a:xfrm>
        </p:spPr>
        <p:txBody>
          <a:bodyPr>
            <a:normAutofit/>
          </a:bodyPr>
          <a:lstStyle/>
          <a:p>
            <a:r>
              <a:rPr lang="fr-FR" sz="8800" u="sng" dirty="0">
                <a:solidFill>
                  <a:srgbClr val="0000FF"/>
                </a:solidFill>
                <a:latin typeface="Berlin Sans FB Demi" panose="020E0802020502020306" pitchFamily="34" charset="0"/>
              </a:rPr>
              <a:t>Chimie Générale 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2CA199D2-B9F6-4446-83FB-C6FAF636DA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48293" y="2465829"/>
            <a:ext cx="9144000" cy="1655762"/>
          </a:xfrm>
        </p:spPr>
        <p:txBody>
          <a:bodyPr>
            <a:normAutofit/>
          </a:bodyPr>
          <a:lstStyle/>
          <a:p>
            <a:r>
              <a:rPr lang="fr-FR" sz="3200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Tut’rentrée</a:t>
            </a:r>
            <a:r>
              <a:rPr lang="fr-FR" sz="3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2018-2019</a:t>
            </a:r>
          </a:p>
          <a:p>
            <a:r>
              <a:rPr lang="fr-FR" sz="2000" i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by Dory &amp; Nemo </a:t>
            </a:r>
            <a:endParaRPr lang="fr-FR" i="1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xmlns="" id="{C21A4CB3-05CB-4908-8D89-E01CBD7C9B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4051" y="3429000"/>
            <a:ext cx="2638250" cy="2638250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xmlns="" id="{2670F643-17E6-4E9F-8BA4-9C2D951D6D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887" b="93831" l="7286" r="91429">
                        <a14:foregroundMark x1="60143" y1="26829" x2="51000" y2="32855"/>
                        <a14:foregroundMark x1="51000" y1="33429" x2="53857" y2="42611"/>
                        <a14:foregroundMark x1="54143" y1="43185" x2="67286" y2="43615"/>
                        <a14:foregroundMark x1="67429" y1="42324" x2="67000" y2="29412"/>
                        <a14:foregroundMark x1="67000" y1="29412" x2="58000" y2="25825"/>
                        <a14:foregroundMark x1="69857" y1="26829" x2="74857" y2="26829"/>
                        <a14:foregroundMark x1="64143" y1="39455" x2="58571" y2="41033"/>
                        <a14:foregroundMark x1="58571" y1="41033" x2="57571" y2="30560"/>
                        <a14:foregroundMark x1="63857" y1="34720" x2="60714" y2="32568"/>
                        <a14:foregroundMark x1="64143" y1="31851" x2="59143" y2="29986"/>
                        <a14:foregroundMark x1="71000" y1="27547" x2="72714" y2="30560"/>
                        <a14:foregroundMark x1="73429" y1="30129" x2="75857" y2="35438"/>
                        <a14:foregroundMark x1="74571" y1="30129" x2="76143" y2="35151"/>
                        <a14:foregroundMark x1="76000" y1="36155" x2="74000" y2="39742"/>
                        <a14:foregroundMark x1="76143" y1="40172" x2="77714" y2="37016"/>
                        <a14:foregroundMark x1="77571" y1="36729" x2="77714" y2="34433"/>
                        <a14:foregroundMark x1="77714" y1="34146" x2="77143" y2="32281"/>
                        <a14:foregroundMark x1="77286" y1="32281" x2="74857" y2="30129"/>
                        <a14:foregroundMark x1="76571" y1="31277" x2="75429" y2="30129"/>
                        <a14:foregroundMark x1="76429" y1="30990" x2="77000" y2="31420"/>
                        <a14:foregroundMark x1="77143" y1="31564" x2="77571" y2="31994"/>
                        <a14:foregroundMark x1="77571" y1="31994" x2="77714" y2="32712"/>
                        <a14:foregroundMark x1="78000" y1="35438" x2="78000" y2="36298"/>
                        <a14:foregroundMark x1="78000" y1="34864" x2="78000" y2="33859"/>
                        <a14:foregroundMark x1="77714" y1="32712" x2="78000" y2="33286"/>
                        <a14:foregroundMark x1="77857" y1="36872" x2="77714" y2="37733"/>
                        <a14:foregroundMark x1="77571" y1="37733" x2="77429" y2="38307"/>
                        <a14:foregroundMark x1="77143" y1="38881" x2="76714" y2="39598"/>
                        <a14:foregroundMark x1="76286" y1="40316" x2="75143" y2="413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281" y="2566625"/>
            <a:ext cx="4381778" cy="4362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71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8D70B121-56F4-4848-B38B-182089D909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/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xmlns="" id="{D00593AF-F36C-4C6B-BDDC-35126178A8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fr-FR">
                <a:solidFill>
                  <a:schemeClr val="accent1"/>
                </a:solidFill>
                <a:latin typeface="Arial Rounded MT Bold" panose="020F0704030504030204" pitchFamily="34" charset="0"/>
              </a:rPr>
              <a:t>QCM 1 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2D72A2C9-F3CA-4216-8BAD-FA4C970C3C4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/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E233D71-D407-4BCE-9802-E719C45E47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fr-FR" sz="2400"/>
              <a:t>Donnez le nombre d’électrons caractérisés par le nombre m = 1 dans l’atome de cuivre (Z = 29)</a:t>
            </a:r>
          </a:p>
          <a:p>
            <a:endParaRPr lang="fr-FR" sz="2400"/>
          </a:p>
          <a:p>
            <a:pPr marL="514350" indent="-514350">
              <a:buFont typeface="+mj-lt"/>
              <a:buAutoNum type="alphaUcPeriod"/>
            </a:pPr>
            <a:r>
              <a:rPr lang="fr-FR" sz="2400"/>
              <a:t>0</a:t>
            </a:r>
          </a:p>
          <a:p>
            <a:pPr marL="514350" indent="-514350">
              <a:buFont typeface="+mj-lt"/>
              <a:buAutoNum type="alphaUcPeriod"/>
            </a:pPr>
            <a:r>
              <a:rPr lang="fr-FR" sz="2400"/>
              <a:t>4</a:t>
            </a:r>
          </a:p>
          <a:p>
            <a:pPr marL="514350" indent="-514350">
              <a:buFont typeface="+mj-lt"/>
              <a:buAutoNum type="alphaUcPeriod"/>
            </a:pPr>
            <a:r>
              <a:rPr lang="fr-FR" sz="2400"/>
              <a:t>5</a:t>
            </a:r>
          </a:p>
          <a:p>
            <a:pPr marL="514350" indent="-514350">
              <a:buFont typeface="+mj-lt"/>
              <a:buAutoNum type="alphaUcPeriod"/>
            </a:pPr>
            <a:r>
              <a:rPr lang="fr-FR" sz="2400"/>
              <a:t>6</a:t>
            </a:r>
          </a:p>
          <a:p>
            <a:pPr marL="514350" indent="-514350">
              <a:buFont typeface="+mj-lt"/>
              <a:buAutoNum type="alphaUcPeriod"/>
            </a:pPr>
            <a:r>
              <a:rPr lang="fr-FR" sz="2400"/>
              <a:t>Tout est faux</a:t>
            </a:r>
          </a:p>
        </p:txBody>
      </p:sp>
    </p:spTree>
    <p:extLst>
      <p:ext uri="{BB962C8B-B14F-4D97-AF65-F5344CB8AC3E}">
        <p14:creationId xmlns:p14="http://schemas.microsoft.com/office/powerpoint/2010/main" val="372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Méthode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fr-FR" dirty="0" smtClean="0"/>
              <a:t>On écrit la configuration électronique de notre atome : </a:t>
            </a:r>
          </a:p>
          <a:p>
            <a:pPr marL="457200" lvl="1" indent="0">
              <a:buNone/>
            </a:pPr>
            <a:endParaRPr lang="fr-FR" dirty="0" smtClean="0"/>
          </a:p>
          <a:p>
            <a:pPr marL="457200" lvl="1" indent="0">
              <a:buNone/>
            </a:pPr>
            <a:r>
              <a:rPr lang="fr-FR" dirty="0" smtClean="0"/>
              <a:t>Z=29 </a:t>
            </a:r>
            <a:r>
              <a:rPr lang="fr-FR" dirty="0"/>
              <a:t>-&gt; 1s2 2s2 2p6 3s2 3p6 3d10 4s1</a:t>
            </a:r>
            <a:endParaRPr lang="fr-FR" dirty="0" smtClean="0"/>
          </a:p>
          <a:p>
            <a:pPr marL="514350" indent="-514350">
              <a:buFont typeface="+mj-lt"/>
              <a:buAutoNum type="arabicPeriod"/>
            </a:pPr>
            <a:endParaRPr lang="fr-FR" dirty="0" smtClean="0"/>
          </a:p>
          <a:p>
            <a:pPr marL="514350" indent="-514350">
              <a:buFont typeface="+mj-lt"/>
              <a:buAutoNum type="arabicPeriod"/>
            </a:pPr>
            <a:r>
              <a:rPr lang="fr-FR" dirty="0" smtClean="0"/>
              <a:t>On dessine les cases quantiques et on les remplit </a:t>
            </a:r>
          </a:p>
          <a:p>
            <a:pPr marL="514350" indent="-514350">
              <a:buFont typeface="+mj-lt"/>
              <a:buAutoNum type="arabicPeriod"/>
            </a:pPr>
            <a:endParaRPr lang="fr-FR" dirty="0"/>
          </a:p>
          <a:p>
            <a:pPr marL="514350" indent="-514350">
              <a:buFont typeface="+mj-lt"/>
              <a:buAutoNum type="arabicPeriod"/>
            </a:pPr>
            <a:r>
              <a:rPr lang="fr-FR" dirty="0" smtClean="0"/>
              <a:t>On compte le nombre d’électrons dans chaque case qui a le nombre quantique qui nous intéresse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30942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2335A83-9AF2-4D0F-8744-3F005CD4F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Z=29 -&gt; 1s2 2s2 2p6 3s2 3p6 3d10 4s1</a:t>
            </a:r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xmlns="" id="{40B5CA8F-29CA-4030-ACD6-097E654D8C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81928"/>
            <a:ext cx="9301911" cy="4910947"/>
          </a:xfrm>
        </p:spPr>
      </p:pic>
      <p:cxnSp>
        <p:nvCxnSpPr>
          <p:cNvPr id="11" name="Connecteur droit avec flèche 10">
            <a:extLst>
              <a:ext uri="{FF2B5EF4-FFF2-40B4-BE49-F238E27FC236}">
                <a16:creationId xmlns:a16="http://schemas.microsoft.com/office/drawing/2014/main" xmlns="" id="{0FCD5A6E-A618-43EC-9C47-4EDC34B74C6A}"/>
              </a:ext>
            </a:extLst>
          </p:cNvPr>
          <p:cNvCxnSpPr/>
          <p:nvPr/>
        </p:nvCxnSpPr>
        <p:spPr>
          <a:xfrm flipV="1">
            <a:off x="3018473" y="3228975"/>
            <a:ext cx="0" cy="20002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avec flèche 11">
            <a:extLst>
              <a:ext uri="{FF2B5EF4-FFF2-40B4-BE49-F238E27FC236}">
                <a16:creationId xmlns:a16="http://schemas.microsoft.com/office/drawing/2014/main" xmlns="" id="{2CD877C8-F7F8-4C57-B81F-0DBD810AD492}"/>
              </a:ext>
            </a:extLst>
          </p:cNvPr>
          <p:cNvCxnSpPr/>
          <p:nvPr/>
        </p:nvCxnSpPr>
        <p:spPr>
          <a:xfrm flipV="1">
            <a:off x="3012759" y="3945352"/>
            <a:ext cx="0" cy="20002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>
            <a:extLst>
              <a:ext uri="{FF2B5EF4-FFF2-40B4-BE49-F238E27FC236}">
                <a16:creationId xmlns:a16="http://schemas.microsoft.com/office/drawing/2014/main" xmlns="" id="{E8DD1738-54EB-464A-A73C-F355D4A77682}"/>
              </a:ext>
            </a:extLst>
          </p:cNvPr>
          <p:cNvCxnSpPr/>
          <p:nvPr/>
        </p:nvCxnSpPr>
        <p:spPr>
          <a:xfrm flipV="1">
            <a:off x="3693795" y="3945352"/>
            <a:ext cx="0" cy="20002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avec flèche 13">
            <a:extLst>
              <a:ext uri="{FF2B5EF4-FFF2-40B4-BE49-F238E27FC236}">
                <a16:creationId xmlns:a16="http://schemas.microsoft.com/office/drawing/2014/main" xmlns="" id="{3CA7BDA7-B3FD-4CFE-A1C8-441B52B0949D}"/>
              </a:ext>
            </a:extLst>
          </p:cNvPr>
          <p:cNvCxnSpPr/>
          <p:nvPr/>
        </p:nvCxnSpPr>
        <p:spPr>
          <a:xfrm flipV="1">
            <a:off x="4447223" y="3940590"/>
            <a:ext cx="0" cy="20002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avec flèche 14">
            <a:extLst>
              <a:ext uri="{FF2B5EF4-FFF2-40B4-BE49-F238E27FC236}">
                <a16:creationId xmlns:a16="http://schemas.microsoft.com/office/drawing/2014/main" xmlns="" id="{650D7F5D-F845-4D32-B661-AD917D7CCCAA}"/>
              </a:ext>
            </a:extLst>
          </p:cNvPr>
          <p:cNvCxnSpPr/>
          <p:nvPr/>
        </p:nvCxnSpPr>
        <p:spPr>
          <a:xfrm flipV="1">
            <a:off x="4053841" y="3945352"/>
            <a:ext cx="0" cy="20002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>
            <a:extLst>
              <a:ext uri="{FF2B5EF4-FFF2-40B4-BE49-F238E27FC236}">
                <a16:creationId xmlns:a16="http://schemas.microsoft.com/office/drawing/2014/main" xmlns="" id="{1AE98FBC-139E-4A21-8C2A-B2687935BC75}"/>
              </a:ext>
            </a:extLst>
          </p:cNvPr>
          <p:cNvCxnSpPr/>
          <p:nvPr/>
        </p:nvCxnSpPr>
        <p:spPr>
          <a:xfrm flipV="1">
            <a:off x="3012759" y="4667246"/>
            <a:ext cx="0" cy="20002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avec flèche 16">
            <a:extLst>
              <a:ext uri="{FF2B5EF4-FFF2-40B4-BE49-F238E27FC236}">
                <a16:creationId xmlns:a16="http://schemas.microsoft.com/office/drawing/2014/main" xmlns="" id="{8329D606-F688-4B71-96F2-698DD563CB25}"/>
              </a:ext>
            </a:extLst>
          </p:cNvPr>
          <p:cNvCxnSpPr/>
          <p:nvPr/>
        </p:nvCxnSpPr>
        <p:spPr>
          <a:xfrm flipV="1">
            <a:off x="3693795" y="4662484"/>
            <a:ext cx="0" cy="20002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avec flèche 17">
            <a:extLst>
              <a:ext uri="{FF2B5EF4-FFF2-40B4-BE49-F238E27FC236}">
                <a16:creationId xmlns:a16="http://schemas.microsoft.com/office/drawing/2014/main" xmlns="" id="{E2CA0844-01D3-4872-A3E7-D1B7EC34881E}"/>
              </a:ext>
            </a:extLst>
          </p:cNvPr>
          <p:cNvCxnSpPr/>
          <p:nvPr/>
        </p:nvCxnSpPr>
        <p:spPr>
          <a:xfrm flipV="1">
            <a:off x="4047174" y="4672008"/>
            <a:ext cx="0" cy="20002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droit avec flèche 18">
            <a:extLst>
              <a:ext uri="{FF2B5EF4-FFF2-40B4-BE49-F238E27FC236}">
                <a16:creationId xmlns:a16="http://schemas.microsoft.com/office/drawing/2014/main" xmlns="" id="{749D2183-B978-49FB-B37F-EEB4570FB788}"/>
              </a:ext>
            </a:extLst>
          </p:cNvPr>
          <p:cNvCxnSpPr/>
          <p:nvPr/>
        </p:nvCxnSpPr>
        <p:spPr>
          <a:xfrm flipV="1">
            <a:off x="4447223" y="4662484"/>
            <a:ext cx="0" cy="20002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avec flèche 19">
            <a:extLst>
              <a:ext uri="{FF2B5EF4-FFF2-40B4-BE49-F238E27FC236}">
                <a16:creationId xmlns:a16="http://schemas.microsoft.com/office/drawing/2014/main" xmlns="" id="{6794601B-19E5-4C6C-93F1-4EEAC44B7C8E}"/>
              </a:ext>
            </a:extLst>
          </p:cNvPr>
          <p:cNvCxnSpPr/>
          <p:nvPr/>
        </p:nvCxnSpPr>
        <p:spPr>
          <a:xfrm flipV="1">
            <a:off x="5120640" y="4662484"/>
            <a:ext cx="0" cy="20002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avec flèche 20">
            <a:extLst>
              <a:ext uri="{FF2B5EF4-FFF2-40B4-BE49-F238E27FC236}">
                <a16:creationId xmlns:a16="http://schemas.microsoft.com/office/drawing/2014/main" xmlns="" id="{54249FB5-C921-4143-811E-402738E57C2B}"/>
              </a:ext>
            </a:extLst>
          </p:cNvPr>
          <p:cNvCxnSpPr/>
          <p:nvPr/>
        </p:nvCxnSpPr>
        <p:spPr>
          <a:xfrm flipV="1">
            <a:off x="5487352" y="4662484"/>
            <a:ext cx="0" cy="20002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avec flèche 21">
            <a:extLst>
              <a:ext uri="{FF2B5EF4-FFF2-40B4-BE49-F238E27FC236}">
                <a16:creationId xmlns:a16="http://schemas.microsoft.com/office/drawing/2014/main" xmlns="" id="{26C2CBF0-4C64-468C-AF63-AA10FEB410E9}"/>
              </a:ext>
            </a:extLst>
          </p:cNvPr>
          <p:cNvCxnSpPr/>
          <p:nvPr/>
        </p:nvCxnSpPr>
        <p:spPr>
          <a:xfrm flipV="1">
            <a:off x="5863591" y="4662484"/>
            <a:ext cx="0" cy="20002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avec flèche 22">
            <a:extLst>
              <a:ext uri="{FF2B5EF4-FFF2-40B4-BE49-F238E27FC236}">
                <a16:creationId xmlns:a16="http://schemas.microsoft.com/office/drawing/2014/main" xmlns="" id="{96C13EC0-4FA4-4276-B909-516A4397FB23}"/>
              </a:ext>
            </a:extLst>
          </p:cNvPr>
          <p:cNvCxnSpPr/>
          <p:nvPr/>
        </p:nvCxnSpPr>
        <p:spPr>
          <a:xfrm flipV="1">
            <a:off x="6647498" y="4662484"/>
            <a:ext cx="0" cy="20002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avec flèche 23">
            <a:extLst>
              <a:ext uri="{FF2B5EF4-FFF2-40B4-BE49-F238E27FC236}">
                <a16:creationId xmlns:a16="http://schemas.microsoft.com/office/drawing/2014/main" xmlns="" id="{DB05E4B1-FD9D-4F15-AA3E-DDF6698FB252}"/>
              </a:ext>
            </a:extLst>
          </p:cNvPr>
          <p:cNvCxnSpPr/>
          <p:nvPr/>
        </p:nvCxnSpPr>
        <p:spPr>
          <a:xfrm flipV="1">
            <a:off x="6262688" y="4662484"/>
            <a:ext cx="0" cy="20002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avec flèche 24">
            <a:extLst>
              <a:ext uri="{FF2B5EF4-FFF2-40B4-BE49-F238E27FC236}">
                <a16:creationId xmlns:a16="http://schemas.microsoft.com/office/drawing/2014/main" xmlns="" id="{28026256-2E9C-4C2A-9E83-9D5E9ADDCC52}"/>
              </a:ext>
            </a:extLst>
          </p:cNvPr>
          <p:cNvCxnSpPr/>
          <p:nvPr/>
        </p:nvCxnSpPr>
        <p:spPr>
          <a:xfrm flipV="1">
            <a:off x="3013713" y="5434965"/>
            <a:ext cx="0" cy="20002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avec flèche 25">
            <a:extLst>
              <a:ext uri="{FF2B5EF4-FFF2-40B4-BE49-F238E27FC236}">
                <a16:creationId xmlns:a16="http://schemas.microsoft.com/office/drawing/2014/main" xmlns="" id="{E614F577-F1E0-4E07-9335-B0E89FB0E2A4}"/>
              </a:ext>
            </a:extLst>
          </p:cNvPr>
          <p:cNvCxnSpPr>
            <a:cxnSpLocks/>
          </p:cNvCxnSpPr>
          <p:nvPr/>
        </p:nvCxnSpPr>
        <p:spPr>
          <a:xfrm>
            <a:off x="3168968" y="3224213"/>
            <a:ext cx="0" cy="204787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avec flèche 27">
            <a:extLst>
              <a:ext uri="{FF2B5EF4-FFF2-40B4-BE49-F238E27FC236}">
                <a16:creationId xmlns:a16="http://schemas.microsoft.com/office/drawing/2014/main" xmlns="" id="{4C4C61DE-4480-45EF-822C-1E3F970388CC}"/>
              </a:ext>
            </a:extLst>
          </p:cNvPr>
          <p:cNvCxnSpPr>
            <a:cxnSpLocks/>
          </p:cNvCxnSpPr>
          <p:nvPr/>
        </p:nvCxnSpPr>
        <p:spPr>
          <a:xfrm>
            <a:off x="3160396" y="3940590"/>
            <a:ext cx="0" cy="204787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avec flèche 28">
            <a:extLst>
              <a:ext uri="{FF2B5EF4-FFF2-40B4-BE49-F238E27FC236}">
                <a16:creationId xmlns:a16="http://schemas.microsoft.com/office/drawing/2014/main" xmlns="" id="{215EC2DD-9A83-4268-9127-99A6B3B4D9DD}"/>
              </a:ext>
            </a:extLst>
          </p:cNvPr>
          <p:cNvCxnSpPr>
            <a:cxnSpLocks/>
          </p:cNvCxnSpPr>
          <p:nvPr/>
        </p:nvCxnSpPr>
        <p:spPr>
          <a:xfrm>
            <a:off x="3865245" y="3957830"/>
            <a:ext cx="0" cy="204787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avec flèche 29">
            <a:extLst>
              <a:ext uri="{FF2B5EF4-FFF2-40B4-BE49-F238E27FC236}">
                <a16:creationId xmlns:a16="http://schemas.microsoft.com/office/drawing/2014/main" xmlns="" id="{5F85B90A-CFD0-466F-905B-3D4DCE966D04}"/>
              </a:ext>
            </a:extLst>
          </p:cNvPr>
          <p:cNvCxnSpPr>
            <a:cxnSpLocks/>
          </p:cNvCxnSpPr>
          <p:nvPr/>
        </p:nvCxnSpPr>
        <p:spPr>
          <a:xfrm>
            <a:off x="4625341" y="3957830"/>
            <a:ext cx="0" cy="204787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avec flèche 30">
            <a:extLst>
              <a:ext uri="{FF2B5EF4-FFF2-40B4-BE49-F238E27FC236}">
                <a16:creationId xmlns:a16="http://schemas.microsoft.com/office/drawing/2014/main" xmlns="" id="{DB70B7A9-CE3D-4299-B971-137362E0A8B9}"/>
              </a:ext>
            </a:extLst>
          </p:cNvPr>
          <p:cNvCxnSpPr>
            <a:cxnSpLocks/>
          </p:cNvCxnSpPr>
          <p:nvPr/>
        </p:nvCxnSpPr>
        <p:spPr>
          <a:xfrm>
            <a:off x="4235768" y="3940590"/>
            <a:ext cx="0" cy="204787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avec flèche 31">
            <a:extLst>
              <a:ext uri="{FF2B5EF4-FFF2-40B4-BE49-F238E27FC236}">
                <a16:creationId xmlns:a16="http://schemas.microsoft.com/office/drawing/2014/main" xmlns="" id="{36714BB5-B0F4-4C6F-9FD0-71227CF764C6}"/>
              </a:ext>
            </a:extLst>
          </p:cNvPr>
          <p:cNvCxnSpPr>
            <a:cxnSpLocks/>
          </p:cNvCxnSpPr>
          <p:nvPr/>
        </p:nvCxnSpPr>
        <p:spPr>
          <a:xfrm>
            <a:off x="3168968" y="4662484"/>
            <a:ext cx="0" cy="204787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avec flèche 32">
            <a:extLst>
              <a:ext uri="{FF2B5EF4-FFF2-40B4-BE49-F238E27FC236}">
                <a16:creationId xmlns:a16="http://schemas.microsoft.com/office/drawing/2014/main" xmlns="" id="{F5FD8E04-E12A-4F95-9378-56F7DF092D83}"/>
              </a:ext>
            </a:extLst>
          </p:cNvPr>
          <p:cNvCxnSpPr>
            <a:cxnSpLocks/>
          </p:cNvCxnSpPr>
          <p:nvPr/>
        </p:nvCxnSpPr>
        <p:spPr>
          <a:xfrm>
            <a:off x="3865245" y="4667246"/>
            <a:ext cx="0" cy="204787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cteur droit avec flèche 33">
            <a:extLst>
              <a:ext uri="{FF2B5EF4-FFF2-40B4-BE49-F238E27FC236}">
                <a16:creationId xmlns:a16="http://schemas.microsoft.com/office/drawing/2014/main" xmlns="" id="{5B14E227-A527-48FF-A5C8-8524CC12682C}"/>
              </a:ext>
            </a:extLst>
          </p:cNvPr>
          <p:cNvCxnSpPr>
            <a:cxnSpLocks/>
          </p:cNvCxnSpPr>
          <p:nvPr/>
        </p:nvCxnSpPr>
        <p:spPr>
          <a:xfrm>
            <a:off x="4235768" y="4689148"/>
            <a:ext cx="0" cy="204787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cteur droit avec flèche 34">
            <a:extLst>
              <a:ext uri="{FF2B5EF4-FFF2-40B4-BE49-F238E27FC236}">
                <a16:creationId xmlns:a16="http://schemas.microsoft.com/office/drawing/2014/main" xmlns="" id="{965583B2-5F42-4330-A850-A4111F9464D1}"/>
              </a:ext>
            </a:extLst>
          </p:cNvPr>
          <p:cNvCxnSpPr>
            <a:cxnSpLocks/>
          </p:cNvCxnSpPr>
          <p:nvPr/>
        </p:nvCxnSpPr>
        <p:spPr>
          <a:xfrm>
            <a:off x="4625341" y="4672008"/>
            <a:ext cx="0" cy="204787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cteur droit avec flèche 35">
            <a:extLst>
              <a:ext uri="{FF2B5EF4-FFF2-40B4-BE49-F238E27FC236}">
                <a16:creationId xmlns:a16="http://schemas.microsoft.com/office/drawing/2014/main" xmlns="" id="{9FC4E02F-6DE6-4966-B832-5304E35535A6}"/>
              </a:ext>
            </a:extLst>
          </p:cNvPr>
          <p:cNvCxnSpPr>
            <a:cxnSpLocks/>
          </p:cNvCxnSpPr>
          <p:nvPr/>
        </p:nvCxnSpPr>
        <p:spPr>
          <a:xfrm>
            <a:off x="5628323" y="4689148"/>
            <a:ext cx="0" cy="204787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cteur droit avec flèche 36">
            <a:extLst>
              <a:ext uri="{FF2B5EF4-FFF2-40B4-BE49-F238E27FC236}">
                <a16:creationId xmlns:a16="http://schemas.microsoft.com/office/drawing/2014/main" xmlns="" id="{F359EB4F-0D72-41F9-B640-F903B3567D7A}"/>
              </a:ext>
            </a:extLst>
          </p:cNvPr>
          <p:cNvCxnSpPr>
            <a:cxnSpLocks/>
          </p:cNvCxnSpPr>
          <p:nvPr/>
        </p:nvCxnSpPr>
        <p:spPr>
          <a:xfrm>
            <a:off x="5274945" y="4672008"/>
            <a:ext cx="0" cy="204787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cteur droit avec flèche 37">
            <a:extLst>
              <a:ext uri="{FF2B5EF4-FFF2-40B4-BE49-F238E27FC236}">
                <a16:creationId xmlns:a16="http://schemas.microsoft.com/office/drawing/2014/main" xmlns="" id="{5ED0A7B8-62A9-4B0E-97DB-18B6340CE0C3}"/>
              </a:ext>
            </a:extLst>
          </p:cNvPr>
          <p:cNvCxnSpPr>
            <a:cxnSpLocks/>
          </p:cNvCxnSpPr>
          <p:nvPr/>
        </p:nvCxnSpPr>
        <p:spPr>
          <a:xfrm>
            <a:off x="6029326" y="4672008"/>
            <a:ext cx="0" cy="204787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cteur droit avec flèche 38">
            <a:extLst>
              <a:ext uri="{FF2B5EF4-FFF2-40B4-BE49-F238E27FC236}">
                <a16:creationId xmlns:a16="http://schemas.microsoft.com/office/drawing/2014/main" xmlns="" id="{6190D0FF-2170-4203-972E-D0DD13DF8AAD}"/>
              </a:ext>
            </a:extLst>
          </p:cNvPr>
          <p:cNvCxnSpPr>
            <a:cxnSpLocks/>
          </p:cNvCxnSpPr>
          <p:nvPr/>
        </p:nvCxnSpPr>
        <p:spPr>
          <a:xfrm>
            <a:off x="6822758" y="4689148"/>
            <a:ext cx="0" cy="204787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cteur droit avec flèche 39">
            <a:extLst>
              <a:ext uri="{FF2B5EF4-FFF2-40B4-BE49-F238E27FC236}">
                <a16:creationId xmlns:a16="http://schemas.microsoft.com/office/drawing/2014/main" xmlns="" id="{6D0563B2-3EA6-4B25-8306-B73169231782}"/>
              </a:ext>
            </a:extLst>
          </p:cNvPr>
          <p:cNvCxnSpPr>
            <a:cxnSpLocks/>
          </p:cNvCxnSpPr>
          <p:nvPr/>
        </p:nvCxnSpPr>
        <p:spPr>
          <a:xfrm>
            <a:off x="6456998" y="4672008"/>
            <a:ext cx="0" cy="204787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Ellipse 40">
            <a:extLst>
              <a:ext uri="{FF2B5EF4-FFF2-40B4-BE49-F238E27FC236}">
                <a16:creationId xmlns:a16="http://schemas.microsoft.com/office/drawing/2014/main" xmlns="" id="{B18BC436-64E5-42F5-977B-33764991B828}"/>
              </a:ext>
            </a:extLst>
          </p:cNvPr>
          <p:cNvSpPr/>
          <p:nvPr/>
        </p:nvSpPr>
        <p:spPr>
          <a:xfrm>
            <a:off x="4282915" y="4458698"/>
            <a:ext cx="526731" cy="53220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Ellipse 41">
            <a:extLst>
              <a:ext uri="{FF2B5EF4-FFF2-40B4-BE49-F238E27FC236}">
                <a16:creationId xmlns:a16="http://schemas.microsoft.com/office/drawing/2014/main" xmlns="" id="{59BFF8F0-F963-4EB9-B0F4-20C70FFECAD9}"/>
              </a:ext>
            </a:extLst>
          </p:cNvPr>
          <p:cNvSpPr/>
          <p:nvPr/>
        </p:nvSpPr>
        <p:spPr>
          <a:xfrm>
            <a:off x="4282915" y="3757528"/>
            <a:ext cx="526731" cy="53220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Ellipse 42">
            <a:extLst>
              <a:ext uri="{FF2B5EF4-FFF2-40B4-BE49-F238E27FC236}">
                <a16:creationId xmlns:a16="http://schemas.microsoft.com/office/drawing/2014/main" xmlns="" id="{FF5732C0-BDAC-4070-9E2B-E9108ADA35F7}"/>
              </a:ext>
            </a:extLst>
          </p:cNvPr>
          <p:cNvSpPr/>
          <p:nvPr/>
        </p:nvSpPr>
        <p:spPr>
          <a:xfrm>
            <a:off x="6076850" y="4458698"/>
            <a:ext cx="526731" cy="53220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44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8D70B121-56F4-4848-B38B-182089D909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/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xmlns="" id="{D00593AF-F36C-4C6B-BDDC-35126178A8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fr-FR">
                <a:solidFill>
                  <a:schemeClr val="accent1"/>
                </a:solidFill>
                <a:latin typeface="Arial Rounded MT Bold" panose="020F0704030504030204" pitchFamily="34" charset="0"/>
              </a:rPr>
              <a:t>QCM 1 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2D72A2C9-F3CA-4216-8BAD-FA4C970C3C4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/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E233D71-D407-4BCE-9802-E719C45E47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fr-FR" sz="2400" dirty="0"/>
              <a:t>Donnez le nombre d’électrons caractérisés par le nombre m = 1 dans l’atome de cuivre (Z = 29)</a:t>
            </a:r>
          </a:p>
          <a:p>
            <a:endParaRPr lang="fr-FR" sz="2400" dirty="0"/>
          </a:p>
          <a:p>
            <a:pPr marL="514350" indent="-514350">
              <a:buFont typeface="+mj-lt"/>
              <a:buAutoNum type="alphaUcPeriod"/>
            </a:pPr>
            <a:r>
              <a:rPr lang="fr-FR" sz="2400" dirty="0">
                <a:solidFill>
                  <a:srgbClr val="FF0000"/>
                </a:solidFill>
              </a:rPr>
              <a:t>0</a:t>
            </a:r>
          </a:p>
          <a:p>
            <a:pPr marL="514350" indent="-514350">
              <a:buFont typeface="+mj-lt"/>
              <a:buAutoNum type="alphaUcPeriod"/>
            </a:pPr>
            <a:r>
              <a:rPr lang="fr-FR" sz="2400" dirty="0">
                <a:solidFill>
                  <a:srgbClr val="FF0000"/>
                </a:solidFill>
              </a:rPr>
              <a:t>4</a:t>
            </a:r>
          </a:p>
          <a:p>
            <a:pPr marL="514350" indent="-514350">
              <a:buFont typeface="+mj-lt"/>
              <a:buAutoNum type="alphaUcPeriod"/>
            </a:pPr>
            <a:r>
              <a:rPr lang="fr-FR" sz="2400" dirty="0">
                <a:solidFill>
                  <a:srgbClr val="FF0000"/>
                </a:solidFill>
              </a:rPr>
              <a:t>5</a:t>
            </a:r>
          </a:p>
          <a:p>
            <a:pPr marL="514350" indent="-514350">
              <a:buFont typeface="+mj-lt"/>
              <a:buAutoNum type="alphaUcPeriod"/>
            </a:pPr>
            <a:r>
              <a:rPr lang="fr-FR" sz="2400" dirty="0">
                <a:solidFill>
                  <a:srgbClr val="00B050"/>
                </a:solidFill>
              </a:rPr>
              <a:t>6</a:t>
            </a:r>
          </a:p>
          <a:p>
            <a:pPr marL="514350" indent="-514350">
              <a:buFont typeface="+mj-lt"/>
              <a:buAutoNum type="alphaUcPeriod"/>
            </a:pPr>
            <a:r>
              <a:rPr lang="fr-FR" sz="2400" dirty="0">
                <a:solidFill>
                  <a:srgbClr val="FF0000"/>
                </a:solidFill>
              </a:rPr>
              <a:t>Tout est faux</a:t>
            </a:r>
          </a:p>
        </p:txBody>
      </p:sp>
    </p:spTree>
    <p:extLst>
      <p:ext uri="{BB962C8B-B14F-4D97-AF65-F5344CB8AC3E}">
        <p14:creationId xmlns:p14="http://schemas.microsoft.com/office/powerpoint/2010/main" val="2617233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/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/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xmlns="" id="{D00593AF-F36C-4C6B-BDDC-35126178A8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fr-FR">
                <a:solidFill>
                  <a:srgbClr val="FFFFFF"/>
                </a:solidFill>
                <a:latin typeface="Arial Rounded MT Bold" panose="020F0704030504030204" pitchFamily="34" charset="0"/>
              </a:rPr>
              <a:t>QCM 2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E233D71-D407-4BCE-9802-E719C45E47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fr-FR" sz="2400" dirty="0">
                <a:solidFill>
                  <a:srgbClr val="000000"/>
                </a:solidFill>
              </a:rPr>
              <a:t>A propos de la molécule de SO</a:t>
            </a:r>
            <a:r>
              <a:rPr lang="fr-FR" sz="2000" dirty="0">
                <a:solidFill>
                  <a:srgbClr val="000000"/>
                </a:solidFill>
              </a:rPr>
              <a:t>2</a:t>
            </a:r>
            <a:r>
              <a:rPr lang="fr-FR" sz="2400" dirty="0">
                <a:solidFill>
                  <a:srgbClr val="000000"/>
                </a:solidFill>
              </a:rPr>
              <a:t>,donnez la ou les propositions vraies : (Z</a:t>
            </a:r>
            <a:r>
              <a:rPr lang="fr-FR" sz="2000" dirty="0">
                <a:solidFill>
                  <a:srgbClr val="000000"/>
                </a:solidFill>
              </a:rPr>
              <a:t>S</a:t>
            </a:r>
            <a:r>
              <a:rPr lang="fr-FR" sz="2400" dirty="0">
                <a:solidFill>
                  <a:srgbClr val="000000"/>
                </a:solidFill>
              </a:rPr>
              <a:t>= 16 ; Z</a:t>
            </a:r>
            <a:r>
              <a:rPr lang="fr-FR" sz="2000" dirty="0">
                <a:solidFill>
                  <a:srgbClr val="000000"/>
                </a:solidFill>
              </a:rPr>
              <a:t>O</a:t>
            </a:r>
            <a:r>
              <a:rPr lang="fr-FR" sz="2400" dirty="0">
                <a:solidFill>
                  <a:srgbClr val="000000"/>
                </a:solidFill>
              </a:rPr>
              <a:t>= 8) </a:t>
            </a:r>
          </a:p>
          <a:p>
            <a:pPr marL="0" indent="0">
              <a:buNone/>
            </a:pPr>
            <a:endParaRPr lang="fr-FR" sz="2400" dirty="0">
              <a:solidFill>
                <a:srgbClr val="000000"/>
              </a:solidFill>
            </a:endParaRPr>
          </a:p>
          <a:p>
            <a:pPr marL="514350" indent="-514350">
              <a:buFont typeface="+mj-lt"/>
              <a:buAutoNum type="alphaUcPeriod"/>
            </a:pPr>
            <a:r>
              <a:rPr lang="fr-FR" sz="2400" dirty="0">
                <a:solidFill>
                  <a:srgbClr val="000000"/>
                </a:solidFill>
              </a:rPr>
              <a:t>La molécule est de type AX2</a:t>
            </a:r>
          </a:p>
          <a:p>
            <a:pPr marL="514350" indent="-514350">
              <a:buFont typeface="+mj-lt"/>
              <a:buAutoNum type="alphaUcPeriod"/>
            </a:pPr>
            <a:r>
              <a:rPr lang="fr-FR" sz="2400" dirty="0">
                <a:solidFill>
                  <a:srgbClr val="000000"/>
                </a:solidFill>
              </a:rPr>
              <a:t>La molécule est de type AX2E </a:t>
            </a:r>
          </a:p>
          <a:p>
            <a:pPr marL="514350" indent="-514350">
              <a:buFont typeface="+mj-lt"/>
              <a:buAutoNum type="alphaUcPeriod"/>
            </a:pPr>
            <a:r>
              <a:rPr lang="fr-FR" sz="2400" dirty="0">
                <a:solidFill>
                  <a:srgbClr val="000000"/>
                </a:solidFill>
              </a:rPr>
              <a:t>La molécule est linéaire </a:t>
            </a:r>
          </a:p>
          <a:p>
            <a:pPr marL="514350" indent="-514350">
              <a:buFont typeface="+mj-lt"/>
              <a:buAutoNum type="alphaUcPeriod"/>
            </a:pPr>
            <a:r>
              <a:rPr lang="fr-FR" sz="2400" dirty="0">
                <a:solidFill>
                  <a:srgbClr val="000000"/>
                </a:solidFill>
              </a:rPr>
              <a:t>La molécule est plane </a:t>
            </a:r>
          </a:p>
          <a:p>
            <a:pPr marL="514350" indent="-514350">
              <a:buFont typeface="+mj-lt"/>
              <a:buAutoNum type="alphaUcPeriod"/>
            </a:pPr>
            <a:r>
              <a:rPr lang="fr-FR" sz="2400" dirty="0">
                <a:solidFill>
                  <a:srgbClr val="000000"/>
                </a:solidFill>
              </a:rPr>
              <a:t>Tout est faux</a:t>
            </a:r>
          </a:p>
          <a:p>
            <a:pPr marL="514350" indent="-514350">
              <a:buFont typeface="+mj-lt"/>
              <a:buAutoNum type="alphaUcPeriod"/>
            </a:pPr>
            <a:endParaRPr lang="fr-FR" sz="2400" dirty="0">
              <a:solidFill>
                <a:srgbClr val="000000"/>
              </a:solidFill>
            </a:endParaRPr>
          </a:p>
          <a:p>
            <a:endParaRPr lang="fr-FR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8492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AFA67CD3-AB4E-4A7A-BEB8-53C445D8C44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/>
          </p:nvPr>
        </p:nvSpPr>
        <p:spPr>
          <a:xfrm>
            <a:off x="1" y="3726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07CF545F-9C2E-4446-97CD-AD92990C2B6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Freeform 62">
            <a:extLst>
              <a:ext uri="{FF2B5EF4-FFF2-40B4-BE49-F238E27FC236}">
                <a16:creationId xmlns:a16="http://schemas.microsoft.com/office/drawing/2014/main" xmlns="" id="{339C8D78-A644-462F-B674-F440635E535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/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5000"/>
                  </a:schemeClr>
                </a:gs>
                <a:gs pos="100000">
                  <a:schemeClr val="bg2">
                    <a:lumMod val="8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xmlns="" id="{E33300F5-56E1-4EFB-A69A-6A5B8CB336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349" y="2546528"/>
            <a:ext cx="3661831" cy="1785142"/>
          </a:xfrm>
          <a:prstGeom prst="rect">
            <a:avLst/>
          </a:prstGeom>
        </p:spPr>
      </p:pic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E233D71-D407-4BCE-9802-E719C45E47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338470"/>
            <a:ext cx="4972152" cy="4722501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fr-FR" dirty="0">
                <a:solidFill>
                  <a:srgbClr val="000000"/>
                </a:solidFill>
              </a:rPr>
              <a:t>A propos de la molécule de SO</a:t>
            </a:r>
            <a:r>
              <a:rPr lang="fr-FR" sz="2000" dirty="0">
                <a:solidFill>
                  <a:srgbClr val="000000"/>
                </a:solidFill>
              </a:rPr>
              <a:t>2</a:t>
            </a:r>
            <a:r>
              <a:rPr lang="fr-FR" dirty="0">
                <a:solidFill>
                  <a:srgbClr val="000000"/>
                </a:solidFill>
              </a:rPr>
              <a:t>,donnez la ou les propositions vraies : (Z</a:t>
            </a:r>
            <a:r>
              <a:rPr lang="fr-FR" sz="2000" dirty="0">
                <a:solidFill>
                  <a:srgbClr val="000000"/>
                </a:solidFill>
              </a:rPr>
              <a:t>S</a:t>
            </a:r>
            <a:r>
              <a:rPr lang="fr-FR" dirty="0">
                <a:solidFill>
                  <a:srgbClr val="000000"/>
                </a:solidFill>
              </a:rPr>
              <a:t>= 16 ; Z</a:t>
            </a:r>
            <a:r>
              <a:rPr lang="fr-FR" sz="2000" dirty="0">
                <a:solidFill>
                  <a:srgbClr val="000000"/>
                </a:solidFill>
              </a:rPr>
              <a:t>O</a:t>
            </a:r>
            <a:r>
              <a:rPr lang="fr-FR" dirty="0">
                <a:solidFill>
                  <a:srgbClr val="000000"/>
                </a:solidFill>
              </a:rPr>
              <a:t>= 8) </a:t>
            </a:r>
          </a:p>
          <a:p>
            <a:pPr marL="0" indent="0">
              <a:buNone/>
            </a:pPr>
            <a:endParaRPr lang="fr-FR" sz="2000" dirty="0">
              <a:solidFill>
                <a:srgbClr val="000000"/>
              </a:solidFill>
            </a:endParaRPr>
          </a:p>
          <a:p>
            <a:pPr marL="514350" indent="-514350">
              <a:buFont typeface="+mj-lt"/>
              <a:buAutoNum type="alphaUcPeriod"/>
            </a:pPr>
            <a:r>
              <a:rPr lang="fr-FR" sz="2000" dirty="0">
                <a:solidFill>
                  <a:srgbClr val="FF0000"/>
                </a:solidFill>
              </a:rPr>
              <a:t>La molécule est de type AX2</a:t>
            </a:r>
          </a:p>
          <a:p>
            <a:pPr marL="514350" indent="-514350">
              <a:buFont typeface="+mj-lt"/>
              <a:buAutoNum type="alphaUcPeriod"/>
            </a:pPr>
            <a:r>
              <a:rPr lang="fr-FR" sz="2000" dirty="0">
                <a:solidFill>
                  <a:srgbClr val="00B050"/>
                </a:solidFill>
              </a:rPr>
              <a:t>La molécule est de type AX2E </a:t>
            </a:r>
          </a:p>
          <a:p>
            <a:pPr marL="514350" indent="-514350">
              <a:buFont typeface="+mj-lt"/>
              <a:buAutoNum type="alphaUcPeriod"/>
            </a:pPr>
            <a:r>
              <a:rPr lang="fr-FR" sz="2000" dirty="0">
                <a:solidFill>
                  <a:srgbClr val="FF0000"/>
                </a:solidFill>
              </a:rPr>
              <a:t>La molécule est linéaire </a:t>
            </a:r>
          </a:p>
          <a:p>
            <a:pPr marL="514350" indent="-514350">
              <a:buFont typeface="+mj-lt"/>
              <a:buAutoNum type="alphaUcPeriod"/>
            </a:pPr>
            <a:r>
              <a:rPr lang="fr-FR" sz="2000" dirty="0">
                <a:solidFill>
                  <a:srgbClr val="00B050"/>
                </a:solidFill>
              </a:rPr>
              <a:t>La molécule est plane </a:t>
            </a:r>
          </a:p>
          <a:p>
            <a:pPr marL="514350" indent="-514350">
              <a:buFont typeface="+mj-lt"/>
              <a:buAutoNum type="alphaUcPeriod"/>
            </a:pPr>
            <a:r>
              <a:rPr lang="fr-FR" sz="2000" dirty="0">
                <a:solidFill>
                  <a:srgbClr val="FF0000"/>
                </a:solidFill>
              </a:rPr>
              <a:t>Tout est faux</a:t>
            </a:r>
          </a:p>
          <a:p>
            <a:pPr marL="514350" indent="-514350">
              <a:buFont typeface="+mj-lt"/>
              <a:buAutoNum type="alphaUcPeriod"/>
            </a:pPr>
            <a:endParaRPr lang="fr-FR" sz="2000" dirty="0">
              <a:solidFill>
                <a:srgbClr val="000000"/>
              </a:solidFill>
            </a:endParaRPr>
          </a:p>
          <a:p>
            <a:endParaRPr lang="fr-FR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95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15911E3A-C35B-4EF7-A355-B84E9A14AF4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/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E21ADB3D-AD65-44B4-847D-5E90E90A5D1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/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xmlns="" id="{CF580C70-814C-4845-B645-919BFFBD16B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34D7BF57-4CAA-45B2-9EF0-0AA1FCF70B1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7886F306-C03A-40C6-8FD5-DCE3D4595D6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2FDC9A36-C7C3-47D7-A64E-ED25C47EC70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BB19BC37-158A-43DC-9A9E-E45CC71954D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xmlns="" id="{077654CC-108F-48D5-B5E9-437F164F52A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xmlns="" id="{A3CF3A63-1C1E-4E85-A78A-FDC16431E3A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xmlns="" id="{8740FC9A-72DD-4D9B-BA25-1CCED135240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xmlns="" id="{7FBF5743-F2AE-4D0D-BCD1-01F7686D012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xmlns="" id="{CED32316-D4F7-4795-BBE0-DEBB60E27CE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xmlns="" id="{583B23C9-B9B7-4E93-9538-CBE316F83FD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xmlns="" id="{5B144260-9F2C-4ADB-A37C-1CFB4B428B1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xmlns="" id="{53FF918D-79D3-4F55-A68C-0DD5880DABD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xmlns="" id="{B9FC1440-933F-44FE-8D77-4827DD0F99A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xmlns="" id="{0F67F308-A67C-4D2E-B081-59BB31D8EC5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xmlns="" id="{80112F01-90EB-4AEC-A39C-5C6875FFB99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xmlns="" id="{893F6B05-90EB-4C75-A0F0-C7247553BD8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xmlns="" id="{227B563B-E0C0-4D81-966D-B5E2DBAAE8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9" name="Freeform 23">
              <a:extLst>
                <a:ext uri="{FF2B5EF4-FFF2-40B4-BE49-F238E27FC236}">
                  <a16:creationId xmlns:a16="http://schemas.microsoft.com/office/drawing/2014/main" xmlns="" id="{130DF93D-D1FF-477A-BDCE-C8B01C3B476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0" name="Freeform 24">
              <a:extLst>
                <a:ext uri="{FF2B5EF4-FFF2-40B4-BE49-F238E27FC236}">
                  <a16:creationId xmlns:a16="http://schemas.microsoft.com/office/drawing/2014/main" xmlns="" id="{44ED67A1-C6FE-4AC8-8473-11DAC03DCD3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1" name="Freeform 25">
              <a:extLst>
                <a:ext uri="{FF2B5EF4-FFF2-40B4-BE49-F238E27FC236}">
                  <a16:creationId xmlns:a16="http://schemas.microsoft.com/office/drawing/2014/main" xmlns="" id="{213A54F3-15FA-4C8F-8ABF-CE77E721965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xmlns="" id="{5F8A7F7F-DD1A-4F41-98AC-B9CE2A620CD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/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xmlns="" id="{CEF47228-EB7C-4EBA-BE01-DA6CB241028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Isosceles Triangle 22">
              <a:extLst>
                <a:ext uri="{FF2B5EF4-FFF2-40B4-BE49-F238E27FC236}">
                  <a16:creationId xmlns:a16="http://schemas.microsoft.com/office/drawing/2014/main" xmlns="" id="{3D2FD25A-EFFD-4F5C-9258-981F5907DE2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xmlns="" id="{DCF573BC-A06F-4036-A3A8-9D07DDE6225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xmlns="" id="{D00593AF-F36C-4C6B-BDDC-35126178A8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877" y="2415322"/>
            <a:ext cx="3451730" cy="2399869"/>
          </a:xfrm>
        </p:spPr>
        <p:txBody>
          <a:bodyPr>
            <a:normAutofit/>
          </a:bodyPr>
          <a:lstStyle/>
          <a:p>
            <a:pPr algn="ctr"/>
            <a:r>
              <a:rPr lang="fr-FR" sz="4000">
                <a:solidFill>
                  <a:srgbClr val="FFFFFF"/>
                </a:solidFill>
                <a:latin typeface="Arial Rounded MT Bold" panose="020F0704030504030204" pitchFamily="34" charset="0"/>
              </a:rPr>
              <a:t>QCM 3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E233D71-D407-4BCE-9802-E719C45E47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0640" y="804672"/>
            <a:ext cx="6281928" cy="524865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fr-FR" sz="2400" dirty="0"/>
              <a:t>On considère un photon d’énergie 4.10^-19 J. Donnez la ou les propositions vraies : </a:t>
            </a:r>
          </a:p>
          <a:p>
            <a:pPr marL="0" indent="0">
              <a:buNone/>
            </a:pPr>
            <a:endParaRPr lang="fr-FR" sz="2000" dirty="0"/>
          </a:p>
          <a:p>
            <a:pPr marL="514350" indent="-514350">
              <a:buFont typeface="+mj-lt"/>
              <a:buAutoNum type="alphaUcPeriod"/>
            </a:pPr>
            <a:r>
              <a:rPr lang="fr-FR" sz="2000" dirty="0"/>
              <a:t>Le rayonnement </a:t>
            </a:r>
            <a:r>
              <a:rPr lang="fr-FR" sz="2000" dirty="0" smtClean="0"/>
              <a:t>de ce photon </a:t>
            </a:r>
            <a:r>
              <a:rPr lang="fr-FR" sz="2000" dirty="0"/>
              <a:t>appartient au domaine du visible </a:t>
            </a:r>
          </a:p>
          <a:p>
            <a:pPr marL="514350" indent="-514350">
              <a:buFont typeface="+mj-lt"/>
              <a:buAutoNum type="alphaUcPeriod"/>
            </a:pPr>
            <a:r>
              <a:rPr lang="fr-FR" sz="2000" dirty="0"/>
              <a:t>L’énergie de ce photon vaut 2,6 eV</a:t>
            </a:r>
          </a:p>
          <a:p>
            <a:pPr marL="514350" indent="-514350">
              <a:buFont typeface="+mj-lt"/>
              <a:buAutoNum type="alphaUcPeriod"/>
            </a:pPr>
            <a:r>
              <a:rPr lang="fr-FR" sz="2000" dirty="0"/>
              <a:t>La longueur d’onde émise par le photon vaut 500 nm</a:t>
            </a:r>
          </a:p>
          <a:p>
            <a:pPr marL="514350" indent="-514350">
              <a:buFont typeface="+mj-lt"/>
              <a:buAutoNum type="alphaUcPeriod"/>
            </a:pPr>
            <a:r>
              <a:rPr lang="fr-FR" sz="2000" dirty="0"/>
              <a:t>La longueur d’onde émise par le photon vaut 5 nm</a:t>
            </a:r>
          </a:p>
          <a:p>
            <a:pPr marL="514350" indent="-514350">
              <a:buFont typeface="+mj-lt"/>
              <a:buAutoNum type="alphaUcPeriod"/>
            </a:pPr>
            <a:r>
              <a:rPr lang="fr-FR" sz="2000" dirty="0"/>
              <a:t>Tout est faux</a:t>
            </a:r>
          </a:p>
          <a:p>
            <a:endParaRPr lang="fr-FR" sz="2000" dirty="0"/>
          </a:p>
          <a:p>
            <a:pPr marL="514350" indent="-514350">
              <a:buFont typeface="+mj-lt"/>
              <a:buAutoNum type="alphaUcPeriod"/>
            </a:pPr>
            <a:endParaRPr lang="fr-FR" sz="2000" dirty="0"/>
          </a:p>
          <a:p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545317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F75DFAF2-6D1A-4B19-9DD0-FB27277147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24070"/>
            <a:ext cx="10515600" cy="5752893"/>
          </a:xfrm>
        </p:spPr>
        <p:txBody>
          <a:bodyPr/>
          <a:lstStyle/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B)</a:t>
            </a:r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pPr marL="0" indent="0">
              <a:buNone/>
            </a:pPr>
            <a:r>
              <a:rPr lang="fr-FR" dirty="0"/>
              <a:t>C)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A)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graphicFrame>
        <p:nvGraphicFramePr>
          <p:cNvPr id="6" name="Tableau 5">
            <a:extLst>
              <a:ext uri="{FF2B5EF4-FFF2-40B4-BE49-F238E27FC236}">
                <a16:creationId xmlns:a16="http://schemas.microsoft.com/office/drawing/2014/main" xmlns="" id="{A2039244-83CB-4349-98D1-D0621C0CD5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4596725"/>
              </p:ext>
            </p:extLst>
          </p:nvPr>
        </p:nvGraphicFramePr>
        <p:xfrm>
          <a:off x="3115364" y="972889"/>
          <a:ext cx="5961270" cy="1166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0635">
                  <a:extLst>
                    <a:ext uri="{9D8B030D-6E8A-4147-A177-3AD203B41FA5}">
                      <a16:colId xmlns:a16="http://schemas.microsoft.com/office/drawing/2014/main" xmlns="" val="4268223321"/>
                    </a:ext>
                  </a:extLst>
                </a:gridCol>
                <a:gridCol w="2980635">
                  <a:extLst>
                    <a:ext uri="{9D8B030D-6E8A-4147-A177-3AD203B41FA5}">
                      <a16:colId xmlns:a16="http://schemas.microsoft.com/office/drawing/2014/main" xmlns="" val="4202002696"/>
                    </a:ext>
                  </a:extLst>
                </a:gridCol>
              </a:tblGrid>
              <a:tr h="583096">
                <a:tc>
                  <a:txBody>
                    <a:bodyPr/>
                    <a:lstStyle/>
                    <a:p>
                      <a:r>
                        <a:rPr lang="fr-FR" b="0" dirty="0">
                          <a:solidFill>
                            <a:schemeClr val="tx1"/>
                          </a:solidFill>
                        </a:rPr>
                        <a:t>1 eV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b="0" dirty="0">
                          <a:solidFill>
                            <a:schemeClr val="tx1"/>
                          </a:solidFill>
                        </a:rPr>
                        <a:t>1,6.10^-19 J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19135980"/>
                  </a:ext>
                </a:extLst>
              </a:tr>
              <a:tr h="583096">
                <a:tc>
                  <a:txBody>
                    <a:bodyPr/>
                    <a:lstStyle/>
                    <a:p>
                      <a:r>
                        <a:rPr lang="fr-FR" b="1" dirty="0">
                          <a:solidFill>
                            <a:schemeClr val="tx1"/>
                          </a:solidFill>
                        </a:rPr>
                        <a:t>2,6 eV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b="0" dirty="0">
                          <a:solidFill>
                            <a:schemeClr val="tx1"/>
                          </a:solidFill>
                        </a:rPr>
                        <a:t>4.10^-19 J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4043559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ZoneTexte 6">
                <a:extLst>
                  <a:ext uri="{FF2B5EF4-FFF2-40B4-BE49-F238E27FC236}">
                    <a16:creationId xmlns:a16="http://schemas.microsoft.com/office/drawing/2014/main" xmlns="" id="{10CD0B98-DBF3-406A-B9EE-6554CDAB2C09}"/>
                  </a:ext>
                </a:extLst>
              </p:cNvPr>
              <p:cNvSpPr txBox="1"/>
              <p:nvPr/>
            </p:nvSpPr>
            <p:spPr>
              <a:xfrm>
                <a:off x="2378765" y="2687900"/>
                <a:ext cx="7434469" cy="74110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2400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fr-FR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fr-FR" sz="2400" b="0" i="1" smtClean="0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num>
                        <m:den>
                          <m:r>
                            <a:rPr lang="fr-FR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𝜆</m:t>
                          </m:r>
                        </m:den>
                      </m:f>
                      <m:r>
                        <a:rPr lang="fr-FR" sz="2400" b="0" i="1" smtClean="0">
                          <a:latin typeface="Cambria Math" panose="02040503050406030204" pitchFamily="18" charset="0"/>
                        </a:rPr>
                        <m:t> → </m:t>
                      </m:r>
                      <m:r>
                        <a:rPr lang="fr-FR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𝜆</m:t>
                      </m:r>
                      <m:r>
                        <a:rPr lang="fr-FR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fr-FR" sz="2400" b="0" i="1" smtClean="0">
                              <a:latin typeface="Cambria Math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  <m:r>
                            <a:rPr lang="fr-FR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</m:t>
                          </m:r>
                          <m:r>
                            <a:rPr lang="fr-FR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𝑐</m:t>
                          </m:r>
                        </m:num>
                        <m:den>
                          <m:r>
                            <a:rPr lang="fr-FR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den>
                      </m:f>
                      <m:r>
                        <a:rPr lang="fr-FR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fr-FR" sz="2400" b="0" i="1" smtClean="0">
                              <a:latin typeface="Cambria Math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fr-FR" sz="2400" b="0" i="1" smtClean="0">
                                  <a:latin typeface="Cambria Math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20.10</m:t>
                              </m:r>
                            </m:e>
                            <m:sup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−26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fr-FR" sz="2400" b="0" i="1" smtClean="0">
                                  <a:latin typeface="Cambria Math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4.10</m:t>
                              </m:r>
                            </m:e>
                            <m:sup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−19</m:t>
                              </m:r>
                            </m:sup>
                          </m:sSup>
                        </m:den>
                      </m:f>
                      <m:r>
                        <a:rPr lang="fr-FR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fr-FR" sz="2400" b="0" i="1" smtClean="0">
                              <a:latin typeface="Cambria Math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fr-FR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5,10</m:t>
                          </m:r>
                        </m:e>
                        <m:sup>
                          <m:r>
                            <a:rPr lang="fr-FR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−7</m:t>
                          </m:r>
                        </m:sup>
                      </m:sSup>
                      <m:r>
                        <a:rPr lang="fr-FR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fr-FR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=500</m:t>
                      </m:r>
                      <m:r>
                        <a:rPr lang="fr-FR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𝑛𝑚</m:t>
                      </m:r>
                    </m:oMath>
                  </m:oMathPara>
                </a14:m>
                <a:endParaRPr lang="fr-FR" sz="2400" dirty="0"/>
              </a:p>
            </p:txBody>
          </p:sp>
        </mc:Choice>
        <mc:Fallback xmlns="">
          <p:sp>
            <p:nvSpPr>
              <p:cNvPr id="7" name="ZoneTexte 6">
                <a:extLst>
                  <a:ext uri="{FF2B5EF4-FFF2-40B4-BE49-F238E27FC236}">
                    <a16:creationId xmlns:a16="http://schemas.microsoft.com/office/drawing/2014/main" id="{10CD0B98-DBF3-406A-B9EE-6554CDAB2C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8765" y="2687900"/>
                <a:ext cx="7434469" cy="74110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Image 10" descr="Une image contenant moniteur, mur, capture d’écran, noir&#10;&#10;Description générée avec un niveau de confiance très élevé">
            <a:extLst>
              <a:ext uri="{FF2B5EF4-FFF2-40B4-BE49-F238E27FC236}">
                <a16:creationId xmlns:a16="http://schemas.microsoft.com/office/drawing/2014/main" xmlns="" id="{E7A99382-C9F0-4C6F-AF70-5268069A4A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642" y="3742137"/>
            <a:ext cx="8918713" cy="2983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1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15911E3A-C35B-4EF7-A355-B84E9A14AF4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/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E21ADB3D-AD65-44B4-847D-5E90E90A5D1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/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xmlns="" id="{CF580C70-814C-4845-B645-919BFFBD16B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34D7BF57-4CAA-45B2-9EF0-0AA1FCF70B1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7886F306-C03A-40C6-8FD5-DCE3D4595D6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2FDC9A36-C7C3-47D7-A64E-ED25C47EC70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BB19BC37-158A-43DC-9A9E-E45CC71954D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xmlns="" id="{077654CC-108F-48D5-B5E9-437F164F52A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xmlns="" id="{A3CF3A63-1C1E-4E85-A78A-FDC16431E3A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xmlns="" id="{8740FC9A-72DD-4D9B-BA25-1CCED135240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xmlns="" id="{7FBF5743-F2AE-4D0D-BCD1-01F7686D012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xmlns="" id="{CED32316-D4F7-4795-BBE0-DEBB60E27CE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xmlns="" id="{583B23C9-B9B7-4E93-9538-CBE316F83FD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xmlns="" id="{5B144260-9F2C-4ADB-A37C-1CFB4B428B1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xmlns="" id="{53FF918D-79D3-4F55-A68C-0DD5880DABD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xmlns="" id="{B9FC1440-933F-44FE-8D77-4827DD0F99A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xmlns="" id="{0F67F308-A67C-4D2E-B081-59BB31D8EC5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xmlns="" id="{80112F01-90EB-4AEC-A39C-5C6875FFB99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xmlns="" id="{893F6B05-90EB-4C75-A0F0-C7247553BD8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xmlns="" id="{227B563B-E0C0-4D81-966D-B5E2DBAAE8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9" name="Freeform 23">
              <a:extLst>
                <a:ext uri="{FF2B5EF4-FFF2-40B4-BE49-F238E27FC236}">
                  <a16:creationId xmlns:a16="http://schemas.microsoft.com/office/drawing/2014/main" xmlns="" id="{130DF93D-D1FF-477A-BDCE-C8B01C3B476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0" name="Freeform 24">
              <a:extLst>
                <a:ext uri="{FF2B5EF4-FFF2-40B4-BE49-F238E27FC236}">
                  <a16:creationId xmlns:a16="http://schemas.microsoft.com/office/drawing/2014/main" xmlns="" id="{44ED67A1-C6FE-4AC8-8473-11DAC03DCD3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1" name="Freeform 25">
              <a:extLst>
                <a:ext uri="{FF2B5EF4-FFF2-40B4-BE49-F238E27FC236}">
                  <a16:creationId xmlns:a16="http://schemas.microsoft.com/office/drawing/2014/main" xmlns="" id="{213A54F3-15FA-4C8F-8ABF-CE77E721965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xmlns="" id="{5F8A7F7F-DD1A-4F41-98AC-B9CE2A620CD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/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xmlns="" id="{CEF47228-EB7C-4EBA-BE01-DA6CB241028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Isosceles Triangle 22">
              <a:extLst>
                <a:ext uri="{FF2B5EF4-FFF2-40B4-BE49-F238E27FC236}">
                  <a16:creationId xmlns:a16="http://schemas.microsoft.com/office/drawing/2014/main" xmlns="" id="{3D2FD25A-EFFD-4F5C-9258-981F5907DE2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xmlns="" id="{DCF573BC-A06F-4036-A3A8-9D07DDE6225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xmlns="" id="{D00593AF-F36C-4C6B-BDDC-35126178A8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877" y="2415322"/>
            <a:ext cx="3451730" cy="2399869"/>
          </a:xfrm>
        </p:spPr>
        <p:txBody>
          <a:bodyPr>
            <a:normAutofit/>
          </a:bodyPr>
          <a:lstStyle/>
          <a:p>
            <a:pPr algn="ctr"/>
            <a:r>
              <a:rPr lang="fr-FR" sz="4000">
                <a:solidFill>
                  <a:srgbClr val="FFFFFF"/>
                </a:solidFill>
                <a:latin typeface="Arial Rounded MT Bold" panose="020F0704030504030204" pitchFamily="34" charset="0"/>
              </a:rPr>
              <a:t>QCM 3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E233D71-D407-4BCE-9802-E719C45E47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0640" y="804672"/>
            <a:ext cx="6281928" cy="524865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fr-FR" sz="2400" dirty="0"/>
              <a:t>On considère un photon d’énergie 4.10-19J. Donnez la ou les propositions vraies : </a:t>
            </a:r>
          </a:p>
          <a:p>
            <a:pPr marL="0" indent="0">
              <a:buNone/>
            </a:pPr>
            <a:endParaRPr lang="fr-FR" sz="2000" dirty="0"/>
          </a:p>
          <a:p>
            <a:pPr marL="514350" indent="-514350">
              <a:buFont typeface="+mj-lt"/>
              <a:buAutoNum type="alphaUcPeriod"/>
            </a:pPr>
            <a:r>
              <a:rPr lang="fr-FR" sz="2000" dirty="0">
                <a:solidFill>
                  <a:srgbClr val="00B050"/>
                </a:solidFill>
              </a:rPr>
              <a:t>Le rayonnement </a:t>
            </a:r>
            <a:r>
              <a:rPr lang="fr-FR" sz="2000" dirty="0" smtClean="0">
                <a:solidFill>
                  <a:srgbClr val="00B050"/>
                </a:solidFill>
              </a:rPr>
              <a:t>de ce </a:t>
            </a:r>
            <a:r>
              <a:rPr lang="fr-FR" sz="2000" dirty="0">
                <a:solidFill>
                  <a:srgbClr val="00B050"/>
                </a:solidFill>
              </a:rPr>
              <a:t>photon appartient au domaine du visible </a:t>
            </a:r>
          </a:p>
          <a:p>
            <a:pPr marL="514350" indent="-514350">
              <a:buFont typeface="+mj-lt"/>
              <a:buAutoNum type="alphaUcPeriod"/>
            </a:pPr>
            <a:r>
              <a:rPr lang="fr-FR" sz="2000" dirty="0">
                <a:solidFill>
                  <a:srgbClr val="00B050"/>
                </a:solidFill>
              </a:rPr>
              <a:t>L’énergie de ce photon vaut 2,6 eV</a:t>
            </a:r>
          </a:p>
          <a:p>
            <a:pPr marL="514350" indent="-514350">
              <a:buFont typeface="+mj-lt"/>
              <a:buAutoNum type="alphaUcPeriod"/>
            </a:pPr>
            <a:r>
              <a:rPr lang="fr-FR" sz="2000" dirty="0">
                <a:solidFill>
                  <a:srgbClr val="00B050"/>
                </a:solidFill>
              </a:rPr>
              <a:t>La longueur d’onde émise par le photon vaut 500 nm</a:t>
            </a:r>
          </a:p>
          <a:p>
            <a:pPr marL="514350" indent="-514350">
              <a:buFont typeface="+mj-lt"/>
              <a:buAutoNum type="alphaUcPeriod"/>
            </a:pPr>
            <a:r>
              <a:rPr lang="fr-FR" sz="2000" dirty="0">
                <a:solidFill>
                  <a:srgbClr val="FF0000"/>
                </a:solidFill>
              </a:rPr>
              <a:t>La longueur d’onde émise par le photon vaut 5 nm</a:t>
            </a:r>
          </a:p>
          <a:p>
            <a:pPr marL="514350" indent="-514350">
              <a:buFont typeface="+mj-lt"/>
              <a:buAutoNum type="alphaUcPeriod"/>
            </a:pPr>
            <a:r>
              <a:rPr lang="fr-FR" sz="2000" dirty="0">
                <a:solidFill>
                  <a:srgbClr val="FF0000"/>
                </a:solidFill>
              </a:rPr>
              <a:t>Tout est faux</a:t>
            </a:r>
          </a:p>
          <a:p>
            <a:endParaRPr lang="fr-FR" sz="2000" dirty="0"/>
          </a:p>
          <a:p>
            <a:pPr marL="514350" indent="-514350">
              <a:buFont typeface="+mj-lt"/>
              <a:buAutoNum type="alphaUcPeriod"/>
            </a:pPr>
            <a:endParaRPr lang="fr-FR" sz="2000" dirty="0"/>
          </a:p>
          <a:p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1420301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xmlns="" id="{42285737-90EE-47DC-AC80-8AE156B1196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/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B57BDC17-F1B3-455F-BBF1-680AA1F25C0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/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xmlns="" id="{64E2FA9A-FEF7-4501-B0EB-5E45EDD2177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xmlns="" id="{BC38192B-B4CB-47D4-A3B1-10010247F15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</p:sp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xmlns="" id="{96330E33-E171-4B0F-82B5-AF7230399B5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xmlns="" id="{332B1723-69BF-42D7-B757-0FA059E1525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xmlns="" id="{F115D62D-1E96-48D1-A78D-D370A0BFB9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xmlns="" id="{91C2876A-169D-4822-A766-C00578C88B4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</p: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xmlns="" id="{D00593AF-F36C-4C6B-BDDC-35126178A8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020" y="685800"/>
            <a:ext cx="2780271" cy="5105400"/>
          </a:xfrm>
        </p:spPr>
        <p:txBody>
          <a:bodyPr>
            <a:normAutofit/>
          </a:bodyPr>
          <a:lstStyle/>
          <a:p>
            <a:r>
              <a:rPr lang="fr-FR" sz="4000">
                <a:solidFill>
                  <a:srgbClr val="FFFFFF"/>
                </a:solidFill>
                <a:latin typeface="Arial Rounded MT Bold" panose="020F0704030504030204" pitchFamily="34" charset="0"/>
              </a:rPr>
              <a:t>QCM 4 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xmlns="" id="{F257D293-AE3F-4631-AAB4-D90BD34F415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8047972"/>
              </p:ext>
            </p:extLst>
          </p:nvPr>
        </p:nvGraphicFramePr>
        <p:xfrm>
          <a:off x="5010150" y="685800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97372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re 1">
                <a:extLst>
                  <a:ext uri="{FF2B5EF4-FFF2-40B4-BE49-F238E27FC236}">
                    <a16:creationId xmlns:a16="http://schemas.microsoft.com/office/drawing/2014/main" xmlns="" id="{5815BEC8-31A6-48CD-8B14-85F479875135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/>
            <p:txBody>
              <a:bodyPr>
                <a:normAutofit fontScale="90000"/>
              </a:bodyPr>
              <a:lstStyle/>
              <a:p>
                <a:pPr algn="ctr"/>
                <a:r>
                  <a:rPr lang="fr-FR" dirty="0"/>
                  <a:t>Formule pour l’énergie d’un niveau : </a:t>
                </a:r>
                <a14:m>
                  <m:oMath xmlns:m="http://schemas.openxmlformats.org/officeDocument/2006/math">
                    <m:r>
                      <a:rPr lang="fr-FR" b="0" i="1" smtClean="0">
                        <a:latin typeface="Cambria Math" panose="02040503050406030204" pitchFamily="18" charset="0"/>
                      </a:rPr>
                      <m:t>𝐸</m:t>
                    </m:r>
                    <m:r>
                      <a:rPr lang="fr-FR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fr-FR" b="0" i="1" smtClean="0">
                            <a:latin typeface="Cambria Math" charset="0"/>
                          </a:rPr>
                        </m:ctrlPr>
                      </m:fPr>
                      <m:num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−13,6.</m:t>
                        </m:r>
                        <m:sSup>
                          <m:sSupPr>
                            <m:ctrlPr>
                              <a:rPr lang="fr-FR" b="0" i="1" smtClean="0">
                                <a:latin typeface="Cambria Math" charset="0"/>
                              </a:rPr>
                            </m:ctrlPr>
                          </m:sSupPr>
                          <m:e>
                            <m:r>
                              <a:rPr lang="fr-FR" b="0" i="1" smtClean="0">
                                <a:latin typeface="Cambria Math" panose="02040503050406030204" pitchFamily="18" charset="0"/>
                              </a:rPr>
                              <m:t>𝑍</m:t>
                            </m:r>
                          </m:e>
                          <m:sup>
                            <m:r>
                              <a:rPr lang="fr-FR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fr-FR" b="0" i="1" smtClean="0">
                                <a:latin typeface="Cambria Math" charset="0"/>
                              </a:rPr>
                            </m:ctrlPr>
                          </m:sSupPr>
                          <m:e>
                            <m:r>
                              <a:rPr lang="fr-FR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  <m:sup>
                            <m:r>
                              <a:rPr lang="fr-FR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fr-FR" dirty="0"/>
              </a:p>
            </p:txBody>
          </p:sp>
        </mc:Choice>
        <mc:Fallback xmlns="">
          <p:sp>
            <p:nvSpPr>
              <p:cNvPr id="2" name="Titre 1">
                <a:extLst>
                  <a:ext uri="{FF2B5EF4-FFF2-40B4-BE49-F238E27FC236}">
                    <a16:creationId xmlns:a16="http://schemas.microsoft.com/office/drawing/2014/main" id="{5815BEC8-31A6-48CD-8B14-85F47987513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2"/>
                <a:stretch>
                  <a:fillRect l="-58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xmlns="" id="{742098F2-0912-43DF-B817-4A3ED55C060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fr-FR" dirty="0" smtClean="0"/>
                  <a:t>Fondamental : </a:t>
                </a:r>
                <a:endParaRPr lang="fr-FR" b="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b="0" i="1" smtClean="0"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fr-FR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fr-FR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fr-FR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</m:sSub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fr-FR" b="0" i="1" smtClean="0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fr-FR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fr-FR" b="0" i="1" smtClean="0">
                                  <a:latin typeface="Cambria Math" charset="0"/>
                                </a:rPr>
                              </m:ctrlPr>
                            </m:sSupPr>
                            <m:e>
                              <m:r>
                                <a:rPr lang="fr-FR" b="0" i="1" smtClean="0">
                                  <a:latin typeface="Cambria Math" panose="02040503050406030204" pitchFamily="18" charset="0"/>
                                </a:rPr>
                                <m:t>13,6.4</m:t>
                              </m:r>
                            </m:e>
                            <m:sup>
                              <m:r>
                                <a:rPr lang="fr-FR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fr-FR" b="0" i="1" smtClean="0">
                                  <a:latin typeface="Cambria Math" charset="0"/>
                                </a:rPr>
                              </m:ctrlPr>
                            </m:sSupPr>
                            <m:e>
                              <m:r>
                                <a:rPr lang="fr-FR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sup>
                              <m:r>
                                <a:rPr lang="fr-FR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fr-FR" i="1">
                          <a:latin typeface="Cambria Math" panose="02040503050406030204" pitchFamily="18" charset="0"/>
                          <a:ea typeface="Cambria Math"/>
                        </a:rPr>
                        <m:t>≈</m:t>
                      </m:r>
                      <m:r>
                        <a:rPr lang="fr-FR" b="0" i="1" smtClean="0">
                          <a:latin typeface="Cambria Math"/>
                        </a:rPr>
                        <m:t>−</m:t>
                      </m:r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218 </m:t>
                      </m:r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𝑒𝑉</m:t>
                      </m:r>
                    </m:oMath>
                  </m:oMathPara>
                </a14:m>
                <a:endParaRPr lang="fr-FR" b="0" dirty="0"/>
              </a:p>
              <a:p>
                <a:pPr marL="0" indent="0">
                  <a:buNone/>
                </a:pPr>
                <a:r>
                  <a:rPr lang="fr-FR" b="0" dirty="0"/>
                  <a:t>2</a:t>
                </a:r>
                <a:r>
                  <a:rPr lang="fr-FR" b="0" baseline="30000" dirty="0"/>
                  <a:t>ème</a:t>
                </a:r>
                <a:r>
                  <a:rPr lang="fr-FR" b="0" dirty="0"/>
                  <a:t> niveau excité :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i="1" smtClean="0"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fr-FR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fr-FR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fr-FR" b="0" i="1" smtClean="0">
                              <a:latin typeface="Cambria Math" panose="02040503050406030204" pitchFamily="18" charset="0"/>
                            </a:rPr>
                            <m:t>=3 </m:t>
                          </m:r>
                        </m:sub>
                      </m:sSub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fr-FR" b="0" i="1" smtClean="0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fr-FR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fr-FR" b="0" i="1" smtClean="0">
                                  <a:latin typeface="Cambria Math" charset="0"/>
                                </a:rPr>
                              </m:ctrlPr>
                            </m:sSupPr>
                            <m:e>
                              <m:r>
                                <a:rPr lang="fr-FR" b="0" i="1" smtClean="0">
                                  <a:latin typeface="Cambria Math" panose="02040503050406030204" pitchFamily="18" charset="0"/>
                                </a:rPr>
                                <m:t>13,6.4</m:t>
                              </m:r>
                            </m:e>
                            <m:sup>
                              <m:r>
                                <a:rPr lang="fr-FR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fr-FR" b="0" i="1" smtClean="0">
                                  <a:latin typeface="Cambria Math" charset="0"/>
                                </a:rPr>
                              </m:ctrlPr>
                            </m:sSupPr>
                            <m:e>
                              <m:r>
                                <a:rPr lang="fr-FR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  <m:sup>
                              <m:r>
                                <a:rPr lang="fr-FR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fr-FR" i="1">
                          <a:latin typeface="Cambria Math" panose="02040503050406030204" pitchFamily="18" charset="0"/>
                          <a:ea typeface="Cambria Math"/>
                        </a:rPr>
                        <m:t>≈</m:t>
                      </m:r>
                      <m:r>
                        <a:rPr lang="fr-FR" b="0" i="1" smtClean="0">
                          <a:latin typeface="Cambria Math"/>
                        </a:rPr>
                        <m:t>−</m:t>
                      </m:r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24 </m:t>
                      </m:r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𝑒𝑉</m:t>
                      </m:r>
                    </m:oMath>
                  </m:oMathPara>
                </a14:m>
                <a:endParaRPr lang="fr-FR" b="0" dirty="0"/>
              </a:p>
              <a:p>
                <a:pPr marL="0" indent="0">
                  <a:buNone/>
                </a:pPr>
                <a:r>
                  <a:rPr lang="fr-FR" dirty="0"/>
                  <a:t>								</a:t>
                </a:r>
              </a:p>
              <a:p>
                <a:pPr marL="0" indent="0">
                  <a:buNone/>
                </a:pPr>
                <a:r>
                  <a:rPr lang="fr-FR" dirty="0"/>
                  <a:t>							</a:t>
                </a:r>
                <a:r>
                  <a:rPr lang="fr-FR" dirty="0" smtClean="0"/>
                  <a:t>-24 </a:t>
                </a:r>
                <a:r>
                  <a:rPr lang="fr-FR" dirty="0"/>
                  <a:t>– </a:t>
                </a:r>
                <a:r>
                  <a:rPr lang="fr-FR" dirty="0" smtClean="0"/>
                  <a:t>(-218) </a:t>
                </a:r>
                <a:r>
                  <a:rPr lang="fr-FR" dirty="0"/>
                  <a:t>= 194 eV </a:t>
                </a:r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xmlns:a14="http://schemas.microsoft.com/office/drawing/2010/main" xmlns="" id="{742098F2-0912-43DF-B817-4A3ED55C060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/>
                <a:stretch>
                  <a:fillRect l="-1217" t="-224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28483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re 1">
                <a:extLst>
                  <a:ext uri="{FF2B5EF4-FFF2-40B4-BE49-F238E27FC236}">
                    <a16:creationId xmlns:a16="http://schemas.microsoft.com/office/drawing/2014/main" xmlns="" id="{DCD682BF-DFE1-479E-8427-ADC3BF06E9E7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/>
            <p:txBody>
              <a:bodyPr>
                <a:normAutofit fontScale="90000"/>
              </a:bodyPr>
              <a:lstStyle/>
              <a:p>
                <a:pPr algn="ctr"/>
                <a:r>
                  <a:rPr lang="fr-FR" dirty="0"/>
                  <a:t>Formule pour la différence entre 2 niveau : 	</a:t>
                </a:r>
                <a:br>
                  <a:rPr lang="fr-FR" dirty="0"/>
                </a:br>
                <a14:m>
                  <m:oMath xmlns:m="http://schemas.openxmlformats.org/officeDocument/2006/math">
                    <m:r>
                      <a:rPr lang="fr-FR" b="0" i="1" smtClean="0">
                        <a:latin typeface="Cambria Math" panose="02040503050406030204" pitchFamily="18" charset="0"/>
                      </a:rPr>
                      <m:t>𝐸</m:t>
                    </m:r>
                    <m:r>
                      <a:rPr lang="fr-FR" b="0" i="1" smtClean="0">
                        <a:latin typeface="Cambria Math" panose="02040503050406030204" pitchFamily="18" charset="0"/>
                      </a:rPr>
                      <m:t>=13,6.</m:t>
                    </m:r>
                    <m:sSup>
                      <m:sSupPr>
                        <m:ctrlPr>
                          <a:rPr lang="fr-FR" b="0" i="1" smtClean="0">
                            <a:latin typeface="Cambria Math" charset="0"/>
                          </a:rPr>
                        </m:ctrlPr>
                      </m:sSupPr>
                      <m:e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𝑍</m:t>
                        </m:r>
                      </m:e>
                      <m:sup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fr-FR" b="0" i="1" smtClean="0">
                        <a:latin typeface="Cambria Math" panose="02040503050406030204" pitchFamily="18" charset="0"/>
                      </a:rPr>
                      <m:t>(</m:t>
                    </m:r>
                    <m:f>
                      <m:fPr>
                        <m:ctrlPr>
                          <a:rPr lang="fr-FR" b="0" i="1" smtClean="0">
                            <a:latin typeface="Cambria Math" charset="0"/>
                          </a:rPr>
                        </m:ctrlPr>
                      </m:fPr>
                      <m:num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fr-FR" b="0" i="1" smtClean="0">
                                <a:latin typeface="Cambria Math" charset="0"/>
                              </a:rPr>
                            </m:ctrlPr>
                          </m:sSupPr>
                          <m:e>
                            <m:r>
                              <a:rPr lang="fr-FR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  <m:sup>
                            <m:r>
                              <a:rPr lang="fr-FR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fr-FR" b="0" i="1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fr-FR" b="0" i="1" smtClean="0">
                            <a:latin typeface="Cambria Math" charset="0"/>
                          </a:rPr>
                        </m:ctrlPr>
                      </m:fPr>
                      <m:num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fr-FR" b="0" i="1" smtClean="0">
                                <a:latin typeface="Cambria Math" charset="0"/>
                              </a:rPr>
                            </m:ctrlPr>
                          </m:sSupPr>
                          <m:e>
                            <m:r>
                              <a:rPr lang="fr-FR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  <m:sup>
                            <m:r>
                              <a:rPr lang="fr-FR" b="0" i="1" smtClean="0">
                                <a:latin typeface="Cambria Math" panose="02040503050406030204" pitchFamily="18" charset="0"/>
                              </a:rPr>
                              <m:t>′2</m:t>
                            </m:r>
                          </m:sup>
                        </m:sSup>
                      </m:den>
                    </m:f>
                    <m:r>
                      <a:rPr lang="fr-FR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fr-FR" dirty="0"/>
                  <a:t> </a:t>
                </a:r>
              </a:p>
            </p:txBody>
          </p:sp>
        </mc:Choice>
        <mc:Fallback xmlns="">
          <p:sp>
            <p:nvSpPr>
              <p:cNvPr id="2" name="Titre 1">
                <a:extLst>
                  <a:ext uri="{FF2B5EF4-FFF2-40B4-BE49-F238E27FC236}">
                    <a16:creationId xmlns:a16="http://schemas.microsoft.com/office/drawing/2014/main" id="{DCD682BF-DFE1-479E-8427-ADC3BF06E9E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2"/>
                <a:stretch>
                  <a:fillRect t="-17051" b="-1382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xmlns="" id="{8843C70F-2535-492A-B605-7F07E7C33C2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endParaRPr lang="fr-FR" dirty="0"/>
              </a:p>
              <a:p>
                <a:endParaRPr lang="fr-FR" dirty="0"/>
              </a:p>
              <a:p>
                <a:pPr marL="0" indent="0">
                  <a:buNone/>
                </a:pPr>
                <a:endParaRPr lang="fr-FR" b="0" i="1" dirty="0" smtClean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=13,6. 16</m:t>
                      </m:r>
                      <m:d>
                        <m:dPr>
                          <m:ctrlPr>
                            <a:rPr lang="fr-FR" b="0" i="1" smtClean="0">
                              <a:latin typeface="Cambria Math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fr-FR" b="0" i="1" smtClean="0">
                                  <a:latin typeface="Cambria Math" charset="0"/>
                                </a:rPr>
                              </m:ctrlPr>
                            </m:fPr>
                            <m:num>
                              <m:r>
                                <a:rPr lang="fr-FR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fr-FR" b="0" i="1" smtClean="0">
                                      <a:latin typeface="Cambria Math" charset="0"/>
                                    </a:rPr>
                                  </m:ctrlPr>
                                </m:sSupPr>
                                <m:e>
                                  <m:r>
                                    <a:rPr lang="fr-FR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  <m:sup>
                                  <m:r>
                                    <a:rPr lang="fr-FR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  <m:r>
                            <a:rPr lang="fr-FR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fr-FR" b="0" i="1" smtClean="0">
                                  <a:latin typeface="Cambria Math" charset="0"/>
                                </a:rPr>
                              </m:ctrlPr>
                            </m:fPr>
                            <m:num>
                              <m:r>
                                <a:rPr lang="fr-FR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fr-FR" b="0" i="1" smtClean="0">
                                      <a:latin typeface="Cambria Math" charset="0"/>
                                    </a:rPr>
                                  </m:ctrlPr>
                                </m:sSupPr>
                                <m:e>
                                  <m:r>
                                    <a:rPr lang="fr-FR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e>
                                <m:sup>
                                  <m:r>
                                    <a:rPr lang="fr-FR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d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=13,6.16</m:t>
                      </m:r>
                      <m:d>
                        <m:dPr>
                          <m:ctrlPr>
                            <a:rPr lang="fr-FR" b="0" i="1" smtClean="0">
                              <a:latin typeface="Cambria Math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fr-FR" b="0" i="1" smtClean="0">
                                  <a:latin typeface="Cambria Math" charset="0"/>
                                </a:rPr>
                              </m:ctrlPr>
                            </m:fPr>
                            <m:num>
                              <m:r>
                                <a:rPr lang="fr-FR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fr-FR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den>
                          </m:f>
                          <m:r>
                            <a:rPr lang="fr-FR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fr-FR" b="0" i="1" smtClean="0">
                                  <a:latin typeface="Cambria Math" charset="0"/>
                                </a:rPr>
                              </m:ctrlPr>
                            </m:fPr>
                            <m:num>
                              <m:r>
                                <a:rPr lang="fr-FR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fr-FR" b="0" i="1" smtClean="0">
                                  <a:latin typeface="Cambria Math" panose="02040503050406030204" pitchFamily="18" charset="0"/>
                                </a:rPr>
                                <m:t>9</m:t>
                              </m:r>
                            </m:den>
                          </m:f>
                        </m:e>
                      </m:d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=13,6.16.</m:t>
                      </m:r>
                      <m:d>
                        <m:dPr>
                          <m:ctrlPr>
                            <a:rPr lang="fr-FR" b="0" i="1" smtClean="0">
                              <a:latin typeface="Cambria Math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fr-FR" b="0" i="1" smtClean="0">
                                  <a:latin typeface="Cambria Math" charset="0"/>
                                </a:rPr>
                              </m:ctrlPr>
                            </m:fPr>
                            <m:num>
                              <m:r>
                                <a:rPr lang="fr-FR" b="0" i="1" smtClean="0">
                                  <a:latin typeface="Cambria Math" panose="02040503050406030204" pitchFamily="18" charset="0"/>
                                </a:rPr>
                                <m:t>8</m:t>
                              </m:r>
                            </m:num>
                            <m:den>
                              <m:r>
                                <a:rPr lang="fr-FR" b="0" i="1" smtClean="0">
                                  <a:latin typeface="Cambria Math" panose="02040503050406030204" pitchFamily="18" charset="0"/>
                                </a:rPr>
                                <m:t>9</m:t>
                              </m:r>
                            </m:den>
                          </m:f>
                        </m:e>
                      </m:d>
                      <m:r>
                        <a:rPr lang="fr-FR" i="1">
                          <a:latin typeface="Cambria Math" panose="02040503050406030204" pitchFamily="18" charset="0"/>
                          <a:ea typeface="Cambria Math"/>
                        </a:rPr>
                        <m:t>≈</m:t>
                      </m:r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194 </m:t>
                      </m:r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𝑒𝑉</m:t>
                      </m:r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xmlns:a14="http://schemas.microsoft.com/office/drawing/2010/main" xmlns="" id="{8843C70F-2535-492A-B605-7F07E7C33C2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13851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xmlns="" id="{42285737-90EE-47DC-AC80-8AE156B1196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/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B57BDC17-F1B3-455F-BBF1-680AA1F25C0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/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xmlns="" id="{64E2FA9A-FEF7-4501-B0EB-5E45EDD2177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xmlns="" id="{BC38192B-B4CB-47D4-A3B1-10010247F15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</p:sp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xmlns="" id="{96330E33-E171-4B0F-82B5-AF7230399B5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xmlns="" id="{332B1723-69BF-42D7-B757-0FA059E1525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xmlns="" id="{F115D62D-1E96-48D1-A78D-D370A0BFB9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xmlns="" id="{91C2876A-169D-4822-A766-C00578C88B4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/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</p: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xmlns="" id="{D00593AF-F36C-4C6B-BDDC-35126178A8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020" y="685800"/>
            <a:ext cx="2780271" cy="5105400"/>
          </a:xfrm>
        </p:spPr>
        <p:txBody>
          <a:bodyPr>
            <a:normAutofit/>
          </a:bodyPr>
          <a:lstStyle/>
          <a:p>
            <a:r>
              <a:rPr lang="fr-FR" sz="4000">
                <a:solidFill>
                  <a:srgbClr val="FFFFFF"/>
                </a:solidFill>
                <a:latin typeface="Arial Rounded MT Bold" panose="020F0704030504030204" pitchFamily="34" charset="0"/>
              </a:rPr>
              <a:t>QCM 4 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xmlns="" id="{F257D293-AE3F-4631-AAB4-D90BD34F415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9314071"/>
              </p:ext>
            </p:extLst>
          </p:nvPr>
        </p:nvGraphicFramePr>
        <p:xfrm>
          <a:off x="5010150" y="685800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993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00593AF-F36C-4C6B-BDDC-35126178A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Arial Rounded MT Bold" panose="020F0704030504030204" pitchFamily="34" charset="0"/>
              </a:rPr>
              <a:t>QCM 5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E233D71-D407-4BCE-9802-E719C45E47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dirty="0"/>
              <a:t>Donnez l’enthalpie de la réaction H</a:t>
            </a:r>
            <a:r>
              <a:rPr lang="fr-FR" b="1" baseline="-25000" dirty="0"/>
              <a:t>2</a:t>
            </a:r>
            <a:r>
              <a:rPr lang="fr-FR" b="1" dirty="0"/>
              <a:t> </a:t>
            </a:r>
            <a:r>
              <a:rPr lang="fr-FR" b="1" baseline="-25000" dirty="0"/>
              <a:t>(g)</a:t>
            </a:r>
            <a:r>
              <a:rPr lang="fr-FR" b="1" dirty="0"/>
              <a:t> + 2 O</a:t>
            </a:r>
            <a:r>
              <a:rPr lang="fr-FR" b="1" baseline="-25000" dirty="0"/>
              <a:t>2</a:t>
            </a:r>
            <a:r>
              <a:rPr lang="fr-FR" b="1" dirty="0"/>
              <a:t> </a:t>
            </a:r>
            <a:r>
              <a:rPr lang="fr-FR" b="1" baseline="-25000" dirty="0"/>
              <a:t>(g)</a:t>
            </a:r>
            <a:r>
              <a:rPr lang="fr-FR" b="1" dirty="0"/>
              <a:t> + C</a:t>
            </a:r>
            <a:r>
              <a:rPr lang="fr-FR" b="1" baseline="-25000" dirty="0"/>
              <a:t>2</a:t>
            </a:r>
            <a:r>
              <a:rPr lang="fr-FR" b="1" dirty="0"/>
              <a:t>H</a:t>
            </a:r>
            <a:r>
              <a:rPr lang="fr-FR" b="1" baseline="-25000" dirty="0"/>
              <a:t>2</a:t>
            </a:r>
            <a:r>
              <a:rPr lang="fr-FR" b="1" dirty="0"/>
              <a:t> </a:t>
            </a:r>
            <a:r>
              <a:rPr lang="fr-FR" b="1" baseline="-25000" dirty="0"/>
              <a:t>(g)</a:t>
            </a:r>
            <a:r>
              <a:rPr lang="fr-FR" b="1" dirty="0"/>
              <a:t> = 2 H</a:t>
            </a:r>
            <a:r>
              <a:rPr lang="fr-FR" b="1" baseline="-25000" dirty="0"/>
              <a:t>2</a:t>
            </a:r>
            <a:r>
              <a:rPr lang="fr-FR" b="1" dirty="0"/>
              <a:t>O </a:t>
            </a:r>
            <a:r>
              <a:rPr lang="fr-FR" b="1" baseline="-25000" dirty="0"/>
              <a:t>(g)</a:t>
            </a:r>
            <a:r>
              <a:rPr lang="fr-FR" b="1" dirty="0"/>
              <a:t> + CO</a:t>
            </a:r>
            <a:r>
              <a:rPr lang="fr-FR" b="1" baseline="-25000" dirty="0"/>
              <a:t>2</a:t>
            </a:r>
            <a:r>
              <a:rPr lang="fr-FR" b="1" dirty="0"/>
              <a:t> </a:t>
            </a:r>
            <a:r>
              <a:rPr lang="fr-FR" b="1" baseline="-25000" dirty="0"/>
              <a:t>(g)</a:t>
            </a:r>
            <a:r>
              <a:rPr lang="fr-FR" b="1" dirty="0"/>
              <a:t> C</a:t>
            </a:r>
            <a:r>
              <a:rPr lang="fr-FR" b="1" baseline="-25000" dirty="0"/>
              <a:t>(s) </a:t>
            </a:r>
            <a:r>
              <a:rPr lang="fr-FR" b="1" dirty="0"/>
              <a:t>(</a:t>
            </a:r>
            <a:r>
              <a:rPr lang="fr-FR" b="1" dirty="0">
                <a:sym typeface="Symbol" charset="2"/>
              </a:rPr>
              <a:t></a:t>
            </a:r>
            <a:r>
              <a:rPr lang="fr-FR" b="1" dirty="0"/>
              <a:t>Hr</a:t>
            </a:r>
            <a:r>
              <a:rPr lang="fr-FR" b="1" baseline="30000" dirty="0"/>
              <a:t>0</a:t>
            </a:r>
            <a:r>
              <a:rPr lang="fr-FR" b="1" dirty="0"/>
              <a:t>) en </a:t>
            </a:r>
            <a:r>
              <a:rPr lang="fr-FR" b="1" dirty="0" smtClean="0"/>
              <a:t>kJ.mol</a:t>
            </a:r>
            <a:r>
              <a:rPr lang="fr-FR" b="1" baseline="30000" dirty="0" smtClean="0"/>
              <a:t>-1</a:t>
            </a:r>
            <a:endParaRPr lang="fr-FR" dirty="0"/>
          </a:p>
          <a:p>
            <a:pPr marL="0" indent="0">
              <a:buNone/>
            </a:pPr>
            <a:r>
              <a:rPr lang="fr-FR" b="1" dirty="0" smtClean="0"/>
              <a:t>Données</a:t>
            </a:r>
            <a:r>
              <a:rPr lang="fr-FR" b="1" dirty="0"/>
              <a:t> (en kJ.mol</a:t>
            </a:r>
            <a:r>
              <a:rPr lang="fr-FR" b="1" baseline="30000" dirty="0"/>
              <a:t>-1</a:t>
            </a:r>
            <a:r>
              <a:rPr lang="fr-FR" b="1" dirty="0"/>
              <a:t>) : D</a:t>
            </a:r>
            <a:r>
              <a:rPr lang="fr-FR" b="1" baseline="-25000" dirty="0"/>
              <a:t>H-H</a:t>
            </a:r>
            <a:r>
              <a:rPr lang="fr-FR" b="1" dirty="0"/>
              <a:t>= 80 ; D</a:t>
            </a:r>
            <a:r>
              <a:rPr lang="fr-FR" b="1" baseline="-25000" dirty="0"/>
              <a:t>o=o</a:t>
            </a:r>
            <a:r>
              <a:rPr lang="fr-FR" b="1" dirty="0"/>
              <a:t>= 450 ; </a:t>
            </a:r>
            <a:r>
              <a:rPr lang="fr-FR" b="1" dirty="0">
                <a:sym typeface="Symbol" charset="2"/>
              </a:rPr>
              <a:t></a:t>
            </a:r>
            <a:r>
              <a:rPr lang="fr-FR" b="1" baseline="-25000" dirty="0"/>
              <a:t>f</a:t>
            </a:r>
            <a:r>
              <a:rPr lang="fr-FR" b="1" dirty="0"/>
              <a:t>H</a:t>
            </a:r>
            <a:r>
              <a:rPr lang="fr-FR" b="1" baseline="-25000" dirty="0"/>
              <a:t>r</a:t>
            </a:r>
            <a:r>
              <a:rPr lang="fr-FR" b="1" baseline="30000" dirty="0"/>
              <a:t>0</a:t>
            </a:r>
            <a:r>
              <a:rPr lang="fr-FR" b="1" dirty="0"/>
              <a:t>(C</a:t>
            </a:r>
            <a:r>
              <a:rPr lang="fr-FR" b="1" baseline="-25000" dirty="0"/>
              <a:t>2</a:t>
            </a:r>
            <a:r>
              <a:rPr lang="fr-FR" b="1" dirty="0"/>
              <a:t>H</a:t>
            </a:r>
            <a:r>
              <a:rPr lang="fr-FR" b="1" baseline="-25000" dirty="0"/>
              <a:t>2</a:t>
            </a:r>
            <a:r>
              <a:rPr lang="fr-FR" b="1" dirty="0"/>
              <a:t>) = 225 ; </a:t>
            </a:r>
            <a:r>
              <a:rPr lang="fr-FR" b="1" dirty="0" err="1"/>
              <a:t>D</a:t>
            </a:r>
            <a:r>
              <a:rPr lang="fr-FR" b="1" baseline="-25000" dirty="0" err="1"/>
              <a:t>c</a:t>
            </a:r>
            <a:r>
              <a:rPr lang="fr-FR" b="1" baseline="-25000" dirty="0"/>
              <a:t>=o </a:t>
            </a:r>
            <a:r>
              <a:rPr lang="fr-FR" b="1" dirty="0"/>
              <a:t>= 330 ; D</a:t>
            </a:r>
            <a:r>
              <a:rPr lang="fr-FR" b="1" baseline="-25000" dirty="0"/>
              <a:t>H</a:t>
            </a:r>
            <a:r>
              <a:rPr lang="fr-FR" b="1" dirty="0"/>
              <a:t>-</a:t>
            </a:r>
            <a:r>
              <a:rPr lang="fr-FR" b="1" baseline="-25000" dirty="0"/>
              <a:t>O </a:t>
            </a:r>
            <a:r>
              <a:rPr lang="fr-FR" b="1" dirty="0"/>
              <a:t>= 360 ; </a:t>
            </a:r>
            <a:endParaRPr lang="fr-FR" dirty="0"/>
          </a:p>
          <a:p>
            <a:pPr marL="514350" indent="-514350">
              <a:buAutoNum type="alphaUcParenR"/>
            </a:pPr>
            <a:r>
              <a:rPr lang="fr-FR" dirty="0" smtClean="0"/>
              <a:t>- 635</a:t>
            </a:r>
          </a:p>
          <a:p>
            <a:pPr marL="514350" indent="-514350">
              <a:buAutoNum type="alphaUcParenR"/>
            </a:pPr>
            <a:r>
              <a:rPr lang="fr-FR" dirty="0" smtClean="0"/>
              <a:t>805</a:t>
            </a:r>
            <a:endParaRPr lang="fr-FR" dirty="0"/>
          </a:p>
          <a:p>
            <a:pPr marL="514350" indent="-514350">
              <a:buAutoNum type="alphaUcParenR"/>
            </a:pPr>
            <a:r>
              <a:rPr lang="fr-FR" dirty="0" smtClean="0"/>
              <a:t>- 1715</a:t>
            </a:r>
          </a:p>
          <a:p>
            <a:pPr marL="514350" indent="-514350">
              <a:buAutoNum type="alphaUcParenR"/>
            </a:pPr>
            <a:r>
              <a:rPr lang="fr-FR" dirty="0" smtClean="0"/>
              <a:t> </a:t>
            </a:r>
            <a:r>
              <a:rPr lang="fr-FR" dirty="0"/>
              <a:t>- </a:t>
            </a:r>
            <a:r>
              <a:rPr lang="fr-FR" dirty="0" smtClean="0"/>
              <a:t>1265</a:t>
            </a:r>
          </a:p>
          <a:p>
            <a:pPr marL="514350" indent="-514350">
              <a:buAutoNum type="alphaUcParenR"/>
            </a:pPr>
            <a:r>
              <a:rPr lang="fr-FR" dirty="0" smtClean="0"/>
              <a:t>225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17455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00593AF-F36C-4C6B-BDDC-35126178A8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363" y="159851"/>
            <a:ext cx="10515600" cy="1325563"/>
          </a:xfrm>
        </p:spPr>
        <p:txBody>
          <a:bodyPr/>
          <a:lstStyle/>
          <a:p>
            <a:r>
              <a:rPr lang="fr-FR" dirty="0">
                <a:latin typeface="Arial Rounded MT Bold" panose="020F0704030504030204" pitchFamily="34" charset="0"/>
              </a:rPr>
              <a:t>QCM 5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E233D71-D407-4BCE-9802-E719C45E47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869" y="1156996"/>
            <a:ext cx="11346025" cy="5449077"/>
          </a:xfrm>
        </p:spPr>
        <p:txBody>
          <a:bodyPr/>
          <a:lstStyle/>
          <a:p>
            <a:pPr marL="0" indent="0">
              <a:buNone/>
            </a:pPr>
            <a:r>
              <a:rPr lang="fr-FR" b="1" dirty="0" smtClean="0">
                <a:solidFill>
                  <a:srgbClr val="C00000"/>
                </a:solidFill>
              </a:rPr>
              <a:t>H</a:t>
            </a:r>
            <a:r>
              <a:rPr lang="fr-FR" b="1" baseline="-25000" dirty="0" smtClean="0">
                <a:solidFill>
                  <a:srgbClr val="C00000"/>
                </a:solidFill>
              </a:rPr>
              <a:t>2</a:t>
            </a:r>
            <a:r>
              <a:rPr lang="fr-FR" b="1" dirty="0" smtClean="0">
                <a:solidFill>
                  <a:srgbClr val="C00000"/>
                </a:solidFill>
              </a:rPr>
              <a:t> </a:t>
            </a:r>
            <a:r>
              <a:rPr lang="fr-FR" b="1" baseline="-25000" dirty="0" smtClean="0">
                <a:solidFill>
                  <a:srgbClr val="C00000"/>
                </a:solidFill>
              </a:rPr>
              <a:t>(g)</a:t>
            </a:r>
            <a:r>
              <a:rPr lang="fr-FR" b="1" dirty="0" smtClean="0">
                <a:solidFill>
                  <a:srgbClr val="C00000"/>
                </a:solidFill>
              </a:rPr>
              <a:t> + 2 O</a:t>
            </a:r>
            <a:r>
              <a:rPr lang="fr-FR" b="1" baseline="-25000" dirty="0" smtClean="0">
                <a:solidFill>
                  <a:srgbClr val="C00000"/>
                </a:solidFill>
              </a:rPr>
              <a:t>2 (g) </a:t>
            </a:r>
            <a:r>
              <a:rPr lang="fr-FR" b="1" dirty="0" smtClean="0">
                <a:solidFill>
                  <a:srgbClr val="C00000"/>
                </a:solidFill>
              </a:rPr>
              <a:t>+ C</a:t>
            </a:r>
            <a:r>
              <a:rPr lang="fr-FR" b="1" baseline="-25000" dirty="0" smtClean="0">
                <a:solidFill>
                  <a:srgbClr val="C00000"/>
                </a:solidFill>
              </a:rPr>
              <a:t>2</a:t>
            </a:r>
            <a:r>
              <a:rPr lang="fr-FR" b="1" dirty="0" smtClean="0">
                <a:solidFill>
                  <a:srgbClr val="C00000"/>
                </a:solidFill>
              </a:rPr>
              <a:t>H</a:t>
            </a:r>
            <a:r>
              <a:rPr lang="fr-FR" b="1" baseline="-25000" dirty="0" smtClean="0">
                <a:solidFill>
                  <a:srgbClr val="C00000"/>
                </a:solidFill>
              </a:rPr>
              <a:t>2 (g)</a:t>
            </a:r>
            <a:r>
              <a:rPr lang="fr-FR" b="1" dirty="0" smtClean="0">
                <a:solidFill>
                  <a:srgbClr val="C00000"/>
                </a:solidFill>
              </a:rPr>
              <a:t> </a:t>
            </a:r>
            <a:endParaRPr lang="fr-FR" b="1" dirty="0">
              <a:solidFill>
                <a:srgbClr val="C00000"/>
              </a:solidFill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4082902" y="1485414"/>
            <a:ext cx="3636335" cy="0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avec flèche 11"/>
          <p:cNvCxnSpPr/>
          <p:nvPr/>
        </p:nvCxnSpPr>
        <p:spPr>
          <a:xfrm>
            <a:off x="1474237" y="1903445"/>
            <a:ext cx="914400" cy="25379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oneTexte 12"/>
          <p:cNvSpPr txBox="1"/>
          <p:nvPr/>
        </p:nvSpPr>
        <p:spPr>
          <a:xfrm>
            <a:off x="278363" y="4569614"/>
            <a:ext cx="43294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/>
              <a:t>H</a:t>
            </a:r>
            <a:r>
              <a:rPr lang="fr-FR" sz="2800" baseline="-25000" dirty="0"/>
              <a:t>2</a:t>
            </a:r>
            <a:r>
              <a:rPr lang="fr-FR" sz="2800" dirty="0"/>
              <a:t> </a:t>
            </a:r>
            <a:r>
              <a:rPr lang="fr-FR" sz="2800" baseline="-25000" dirty="0"/>
              <a:t>(g)</a:t>
            </a:r>
            <a:r>
              <a:rPr lang="fr-FR" sz="2800" dirty="0"/>
              <a:t> + 2 O</a:t>
            </a:r>
            <a:r>
              <a:rPr lang="fr-FR" sz="2800" baseline="-25000" dirty="0"/>
              <a:t>2 (g) </a:t>
            </a:r>
            <a:r>
              <a:rPr lang="fr-FR" sz="2800" dirty="0"/>
              <a:t>+ </a:t>
            </a:r>
            <a:r>
              <a:rPr lang="fr-FR" sz="2800" b="1" dirty="0" smtClean="0">
                <a:solidFill>
                  <a:srgbClr val="00B050"/>
                </a:solidFill>
              </a:rPr>
              <a:t>2 C </a:t>
            </a:r>
            <a:r>
              <a:rPr lang="fr-FR" sz="2800" b="1" baseline="-25000" dirty="0" smtClean="0">
                <a:solidFill>
                  <a:srgbClr val="00B050"/>
                </a:solidFill>
              </a:rPr>
              <a:t>(s)</a:t>
            </a:r>
            <a:r>
              <a:rPr lang="fr-FR" sz="2800" b="1" dirty="0" smtClean="0">
                <a:solidFill>
                  <a:srgbClr val="00B050"/>
                </a:solidFill>
              </a:rPr>
              <a:t> + H</a:t>
            </a:r>
            <a:r>
              <a:rPr lang="fr-FR" sz="2800" b="1" baseline="-25000" dirty="0" smtClean="0">
                <a:solidFill>
                  <a:srgbClr val="00B050"/>
                </a:solidFill>
              </a:rPr>
              <a:t>2 (g)</a:t>
            </a:r>
            <a:endParaRPr lang="fr-FR" sz="2800" b="1" dirty="0">
              <a:solidFill>
                <a:srgbClr val="00B050"/>
              </a:solidFill>
            </a:endParaRPr>
          </a:p>
          <a:p>
            <a:r>
              <a:rPr lang="fr-FR" sz="2800" dirty="0" smtClean="0"/>
              <a:t> </a:t>
            </a:r>
            <a:endParaRPr lang="fr-FR" sz="2800" dirty="0"/>
          </a:p>
        </p:txBody>
      </p:sp>
      <p:cxnSp>
        <p:nvCxnSpPr>
          <p:cNvPr id="14" name="Connecteur droit avec flèche 13"/>
          <p:cNvCxnSpPr/>
          <p:nvPr/>
        </p:nvCxnSpPr>
        <p:spPr>
          <a:xfrm>
            <a:off x="4766207" y="4820097"/>
            <a:ext cx="207139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/>
          <p:cNvSpPr txBox="1"/>
          <p:nvPr/>
        </p:nvSpPr>
        <p:spPr>
          <a:xfrm>
            <a:off x="7240555" y="4569614"/>
            <a:ext cx="45533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4 H </a:t>
            </a:r>
            <a:r>
              <a:rPr lang="fr-FR" sz="2800" baseline="-25000" dirty="0" smtClean="0"/>
              <a:t>(g) </a:t>
            </a:r>
            <a:r>
              <a:rPr lang="fr-FR" sz="2800" dirty="0" smtClean="0"/>
              <a:t>+ 4 O </a:t>
            </a:r>
            <a:r>
              <a:rPr lang="fr-FR" sz="2800" baseline="-25000" dirty="0" smtClean="0"/>
              <a:t>(g) </a:t>
            </a:r>
            <a:r>
              <a:rPr lang="fr-FR" sz="2800" dirty="0" smtClean="0"/>
              <a:t>+ 2 C </a:t>
            </a:r>
            <a:r>
              <a:rPr lang="fr-FR" sz="2800" baseline="-25000" dirty="0" smtClean="0"/>
              <a:t>(s)</a:t>
            </a:r>
            <a:endParaRPr lang="fr-FR" sz="2800" dirty="0"/>
          </a:p>
        </p:txBody>
      </p:sp>
      <p:cxnSp>
        <p:nvCxnSpPr>
          <p:cNvPr id="17" name="Connecteur droit avec flèche 16"/>
          <p:cNvCxnSpPr/>
          <p:nvPr/>
        </p:nvCxnSpPr>
        <p:spPr>
          <a:xfrm flipV="1">
            <a:off x="9101470" y="1883792"/>
            <a:ext cx="1233377" cy="25379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ZoneTexte 18"/>
          <p:cNvSpPr txBox="1"/>
          <p:nvPr/>
        </p:nvSpPr>
        <p:spPr>
          <a:xfrm>
            <a:off x="7888743" y="1178841"/>
            <a:ext cx="4074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solidFill>
                  <a:srgbClr val="C00000"/>
                </a:solidFill>
              </a:rPr>
              <a:t>2 H</a:t>
            </a:r>
            <a:r>
              <a:rPr lang="fr-FR" sz="2800" b="1" baseline="-25000" dirty="0" smtClean="0">
                <a:solidFill>
                  <a:srgbClr val="C00000"/>
                </a:solidFill>
              </a:rPr>
              <a:t>2</a:t>
            </a:r>
            <a:r>
              <a:rPr lang="fr-FR" sz="2800" b="1" dirty="0" smtClean="0">
                <a:solidFill>
                  <a:srgbClr val="C00000"/>
                </a:solidFill>
              </a:rPr>
              <a:t>O </a:t>
            </a:r>
            <a:r>
              <a:rPr lang="fr-FR" sz="2800" b="1" baseline="-25000" dirty="0" smtClean="0">
                <a:solidFill>
                  <a:srgbClr val="C00000"/>
                </a:solidFill>
              </a:rPr>
              <a:t>(g)</a:t>
            </a:r>
            <a:r>
              <a:rPr lang="fr-FR" sz="2800" b="1" dirty="0" smtClean="0">
                <a:solidFill>
                  <a:srgbClr val="C00000"/>
                </a:solidFill>
              </a:rPr>
              <a:t> + CO</a:t>
            </a:r>
            <a:r>
              <a:rPr lang="fr-FR" sz="2800" b="1" baseline="-25000" dirty="0" smtClean="0">
                <a:solidFill>
                  <a:srgbClr val="C00000"/>
                </a:solidFill>
              </a:rPr>
              <a:t>2 (g)</a:t>
            </a:r>
            <a:r>
              <a:rPr lang="fr-FR" sz="2800" b="1" dirty="0" smtClean="0">
                <a:solidFill>
                  <a:srgbClr val="C00000"/>
                </a:solidFill>
              </a:rPr>
              <a:t> + C </a:t>
            </a:r>
            <a:r>
              <a:rPr lang="fr-FR" sz="2800" b="1" baseline="-25000" dirty="0" smtClean="0">
                <a:solidFill>
                  <a:srgbClr val="C00000"/>
                </a:solidFill>
              </a:rPr>
              <a:t>(s)</a:t>
            </a:r>
            <a:endParaRPr lang="fr-FR" sz="2800" b="1" dirty="0">
              <a:solidFill>
                <a:srgbClr val="C00000"/>
              </a:solidFill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1931437" y="2594344"/>
            <a:ext cx="2676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 smtClean="0">
                <a:solidFill>
                  <a:srgbClr val="C00000"/>
                </a:solidFill>
                <a:sym typeface="Symbol" charset="2"/>
              </a:rPr>
              <a:t>-</a:t>
            </a:r>
            <a:r>
              <a:rPr lang="fr-FR" sz="2400" b="1" i="1" dirty="0" smtClean="0">
                <a:solidFill>
                  <a:schemeClr val="accent2"/>
                </a:solidFill>
                <a:sym typeface="Symbol" charset="2"/>
              </a:rPr>
              <a:t></a:t>
            </a:r>
            <a:r>
              <a:rPr lang="fr-FR" sz="2400" b="1" i="1" baseline="-25000" dirty="0">
                <a:solidFill>
                  <a:schemeClr val="accent2"/>
                </a:solidFill>
              </a:rPr>
              <a:t>f</a:t>
            </a:r>
            <a:r>
              <a:rPr lang="fr-FR" sz="2400" b="1" i="1" dirty="0">
                <a:solidFill>
                  <a:schemeClr val="accent2"/>
                </a:solidFill>
              </a:rPr>
              <a:t>H</a:t>
            </a:r>
            <a:r>
              <a:rPr lang="fr-FR" sz="2400" b="1" i="1" baseline="-25000" dirty="0">
                <a:solidFill>
                  <a:schemeClr val="accent2"/>
                </a:solidFill>
              </a:rPr>
              <a:t>r</a:t>
            </a:r>
            <a:r>
              <a:rPr lang="fr-FR" sz="2400" b="1" i="1" baseline="30000" dirty="0">
                <a:solidFill>
                  <a:schemeClr val="accent2"/>
                </a:solidFill>
              </a:rPr>
              <a:t>0</a:t>
            </a:r>
            <a:r>
              <a:rPr lang="fr-FR" sz="2400" b="1" i="1" dirty="0">
                <a:solidFill>
                  <a:schemeClr val="accent2"/>
                </a:solidFill>
              </a:rPr>
              <a:t>(C</a:t>
            </a:r>
            <a:r>
              <a:rPr lang="fr-FR" sz="2400" b="1" i="1" baseline="-25000" dirty="0">
                <a:solidFill>
                  <a:schemeClr val="accent2"/>
                </a:solidFill>
              </a:rPr>
              <a:t>2</a:t>
            </a:r>
            <a:r>
              <a:rPr lang="fr-FR" sz="2400" b="1" i="1" dirty="0">
                <a:solidFill>
                  <a:schemeClr val="accent2"/>
                </a:solidFill>
              </a:rPr>
              <a:t>H</a:t>
            </a:r>
            <a:r>
              <a:rPr lang="fr-FR" sz="2400" b="1" i="1" baseline="-25000" dirty="0">
                <a:solidFill>
                  <a:schemeClr val="accent2"/>
                </a:solidFill>
              </a:rPr>
              <a:t>2</a:t>
            </a:r>
            <a:r>
              <a:rPr lang="fr-FR" sz="2400" b="1" i="1" dirty="0">
                <a:solidFill>
                  <a:schemeClr val="accent2"/>
                </a:solidFill>
              </a:rPr>
              <a:t>) =</a:t>
            </a:r>
            <a:r>
              <a:rPr lang="fr-FR" sz="3200" b="1" i="1" dirty="0">
                <a:solidFill>
                  <a:srgbClr val="C00000"/>
                </a:solidFill>
              </a:rPr>
              <a:t> </a:t>
            </a:r>
            <a:r>
              <a:rPr lang="fr-FR" sz="3200" b="1" i="1" dirty="0" smtClean="0">
                <a:solidFill>
                  <a:srgbClr val="C00000"/>
                </a:solidFill>
              </a:rPr>
              <a:t>-</a:t>
            </a:r>
            <a:r>
              <a:rPr lang="fr-FR" sz="2400" b="1" i="1" dirty="0" smtClean="0">
                <a:solidFill>
                  <a:schemeClr val="accent2"/>
                </a:solidFill>
              </a:rPr>
              <a:t>225</a:t>
            </a:r>
            <a:r>
              <a:rPr lang="fr-FR" sz="2400" b="1" i="1" dirty="0">
                <a:solidFill>
                  <a:schemeClr val="accent2"/>
                </a:solidFill>
              </a:rPr>
              <a:t> </a:t>
            </a:r>
            <a:r>
              <a:rPr lang="fr-FR" dirty="0"/>
              <a:t> </a:t>
            </a:r>
          </a:p>
        </p:txBody>
      </p:sp>
      <p:cxnSp>
        <p:nvCxnSpPr>
          <p:cNvPr id="25" name="Connecteur droit avec flèche 24"/>
          <p:cNvCxnSpPr/>
          <p:nvPr/>
        </p:nvCxnSpPr>
        <p:spPr>
          <a:xfrm flipV="1">
            <a:off x="2211572" y="5190315"/>
            <a:ext cx="1495502" cy="461649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/>
          <p:cNvSpPr txBox="1"/>
          <p:nvPr/>
        </p:nvSpPr>
        <p:spPr>
          <a:xfrm>
            <a:off x="278363" y="5421139"/>
            <a:ext cx="19332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00B050"/>
                </a:solidFill>
              </a:rPr>
              <a:t>État standard de référence</a:t>
            </a:r>
            <a:endParaRPr lang="fr-FR" b="1" i="1" dirty="0">
              <a:solidFill>
                <a:srgbClr val="00B050"/>
              </a:solidFill>
            </a:endParaRPr>
          </a:p>
        </p:txBody>
      </p:sp>
      <p:sp>
        <p:nvSpPr>
          <p:cNvPr id="31" name="ZoneTexte 30"/>
          <p:cNvSpPr txBox="1"/>
          <p:nvPr/>
        </p:nvSpPr>
        <p:spPr>
          <a:xfrm>
            <a:off x="278363" y="4393728"/>
            <a:ext cx="9666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>
                    <a:lumMod val="50000"/>
                  </a:schemeClr>
                </a:solidFill>
              </a:rPr>
              <a:t>H - H</a:t>
            </a:r>
            <a:endParaRPr lang="fr-FR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3" name="ZoneTexte 32"/>
          <p:cNvSpPr txBox="1"/>
          <p:nvPr/>
        </p:nvSpPr>
        <p:spPr>
          <a:xfrm>
            <a:off x="1283989" y="4347846"/>
            <a:ext cx="1169581" cy="380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smtClean="0">
                <a:solidFill>
                  <a:schemeClr val="bg1">
                    <a:lumMod val="50000"/>
                  </a:schemeClr>
                </a:solidFill>
              </a:rPr>
              <a:t>2 x O </a:t>
            </a:r>
            <a:r>
              <a:rPr lang="fr-FR" b="1" i="1" dirty="0" smtClean="0">
                <a:solidFill>
                  <a:schemeClr val="bg1">
                    <a:lumMod val="50000"/>
                  </a:schemeClr>
                </a:solidFill>
              </a:rPr>
              <a:t>= O</a:t>
            </a:r>
            <a:endParaRPr lang="fr-FR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ZoneTexte 33"/>
          <p:cNvSpPr txBox="1"/>
          <p:nvPr/>
        </p:nvSpPr>
        <p:spPr>
          <a:xfrm>
            <a:off x="3479938" y="4340341"/>
            <a:ext cx="962156" cy="380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>
                <a:solidFill>
                  <a:schemeClr val="bg1">
                    <a:lumMod val="50000"/>
                  </a:schemeClr>
                </a:solidFill>
              </a:rPr>
              <a:t>H - H</a:t>
            </a:r>
            <a:endParaRPr lang="fr-FR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6" name="ZoneTexte 35"/>
          <p:cNvSpPr txBox="1"/>
          <p:nvPr/>
        </p:nvSpPr>
        <p:spPr>
          <a:xfrm>
            <a:off x="4442094" y="5092834"/>
            <a:ext cx="30644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 smtClean="0">
                <a:solidFill>
                  <a:srgbClr val="00B050"/>
                </a:solidFill>
              </a:rPr>
              <a:t>+</a:t>
            </a:r>
            <a:r>
              <a:rPr lang="fr-FR" sz="2400" b="1" i="1" dirty="0" smtClean="0">
                <a:solidFill>
                  <a:schemeClr val="accent2"/>
                </a:solidFill>
              </a:rPr>
              <a:t> 2 x D</a:t>
            </a:r>
            <a:r>
              <a:rPr lang="fr-FR" sz="2400" b="1" i="1" baseline="-25000" dirty="0" smtClean="0">
                <a:solidFill>
                  <a:schemeClr val="accent2"/>
                </a:solidFill>
              </a:rPr>
              <a:t>H-H </a:t>
            </a:r>
            <a:r>
              <a:rPr lang="fr-FR" sz="2400" b="1" i="1" dirty="0" smtClean="0">
                <a:solidFill>
                  <a:schemeClr val="accent2"/>
                </a:solidFill>
              </a:rPr>
              <a:t>=</a:t>
            </a:r>
            <a:r>
              <a:rPr lang="fr-FR" sz="2400" b="1" i="1" dirty="0" smtClean="0">
                <a:solidFill>
                  <a:srgbClr val="00B050"/>
                </a:solidFill>
              </a:rPr>
              <a:t> + </a:t>
            </a:r>
            <a:r>
              <a:rPr lang="fr-FR" sz="2400" b="1" i="1" dirty="0" smtClean="0">
                <a:solidFill>
                  <a:schemeClr val="accent2"/>
                </a:solidFill>
              </a:rPr>
              <a:t>160</a:t>
            </a:r>
            <a:r>
              <a:rPr lang="fr-FR" sz="2400" b="1" i="1" dirty="0">
                <a:solidFill>
                  <a:schemeClr val="accent2"/>
                </a:solidFill>
              </a:rPr>
              <a:t>  </a:t>
            </a:r>
            <a:endParaRPr lang="fr-FR" sz="2400" b="1" i="1" dirty="0" smtClean="0">
              <a:solidFill>
                <a:schemeClr val="accent2"/>
              </a:solidFill>
            </a:endParaRPr>
          </a:p>
          <a:p>
            <a:r>
              <a:rPr lang="fr-FR" sz="3200" b="1" i="1" dirty="0" smtClean="0">
                <a:solidFill>
                  <a:srgbClr val="00B050"/>
                </a:solidFill>
              </a:rPr>
              <a:t>+</a:t>
            </a:r>
            <a:r>
              <a:rPr lang="fr-FR" sz="2400" b="1" i="1" dirty="0" smtClean="0">
                <a:solidFill>
                  <a:schemeClr val="accent2"/>
                </a:solidFill>
              </a:rPr>
              <a:t> 2 x D</a:t>
            </a:r>
            <a:r>
              <a:rPr lang="fr-FR" sz="2400" b="1" i="1" baseline="-25000" dirty="0" smtClean="0">
                <a:solidFill>
                  <a:schemeClr val="accent2"/>
                </a:solidFill>
              </a:rPr>
              <a:t>o=o</a:t>
            </a:r>
            <a:r>
              <a:rPr lang="fr-FR" sz="2400" b="1" i="1" dirty="0">
                <a:solidFill>
                  <a:schemeClr val="accent2"/>
                </a:solidFill>
              </a:rPr>
              <a:t>= </a:t>
            </a:r>
            <a:r>
              <a:rPr lang="fr-FR" sz="2400" b="1" i="1" dirty="0" smtClean="0">
                <a:solidFill>
                  <a:srgbClr val="00B050"/>
                </a:solidFill>
              </a:rPr>
              <a:t>+</a:t>
            </a:r>
            <a:r>
              <a:rPr lang="fr-FR" sz="2400" b="1" i="1" dirty="0" smtClean="0">
                <a:solidFill>
                  <a:schemeClr val="accent2"/>
                </a:solidFill>
              </a:rPr>
              <a:t> 900 </a:t>
            </a:r>
            <a:endParaRPr lang="fr-FR" sz="2400" b="1" i="1" dirty="0">
              <a:solidFill>
                <a:schemeClr val="accent2"/>
              </a:solidFill>
            </a:endParaRPr>
          </a:p>
        </p:txBody>
      </p:sp>
      <p:sp>
        <p:nvSpPr>
          <p:cNvPr id="37" name="ZoneTexte 36"/>
          <p:cNvSpPr txBox="1"/>
          <p:nvPr/>
        </p:nvSpPr>
        <p:spPr>
          <a:xfrm>
            <a:off x="3579700" y="6136924"/>
            <a:ext cx="50823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/>
              <a:t>On essaye d’isoler les atomes pour reformer des molécules en utilisant </a:t>
            </a:r>
            <a:r>
              <a:rPr lang="fr-FR" i="1" smtClean="0"/>
              <a:t>les énergies de liaisons</a:t>
            </a:r>
            <a:endParaRPr lang="fr-FR" i="1"/>
          </a:p>
        </p:txBody>
      </p:sp>
      <p:sp>
        <p:nvSpPr>
          <p:cNvPr id="38" name="ZoneTexte 37"/>
          <p:cNvSpPr txBox="1"/>
          <p:nvPr/>
        </p:nvSpPr>
        <p:spPr>
          <a:xfrm>
            <a:off x="6464595" y="2529504"/>
            <a:ext cx="299838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 smtClean="0">
                <a:solidFill>
                  <a:srgbClr val="C00000"/>
                </a:solidFill>
              </a:rPr>
              <a:t>-</a:t>
            </a:r>
            <a:r>
              <a:rPr lang="fr-FR" sz="2400" b="1" i="1" dirty="0" smtClean="0">
                <a:solidFill>
                  <a:srgbClr val="C00000"/>
                </a:solidFill>
              </a:rPr>
              <a:t>  </a:t>
            </a:r>
            <a:r>
              <a:rPr lang="fr-FR" sz="2400" b="1" i="1" dirty="0" smtClean="0">
                <a:solidFill>
                  <a:srgbClr val="002060"/>
                </a:solidFill>
              </a:rPr>
              <a:t>4 </a:t>
            </a:r>
            <a:r>
              <a:rPr lang="fr-FR" sz="2400" b="1" i="1" dirty="0" smtClean="0">
                <a:solidFill>
                  <a:schemeClr val="accent2"/>
                </a:solidFill>
              </a:rPr>
              <a:t>D</a:t>
            </a:r>
            <a:r>
              <a:rPr lang="fr-FR" sz="2400" b="1" i="1" baseline="-25000" dirty="0" smtClean="0">
                <a:solidFill>
                  <a:schemeClr val="accent2"/>
                </a:solidFill>
              </a:rPr>
              <a:t>H</a:t>
            </a:r>
            <a:r>
              <a:rPr lang="fr-FR" sz="2400" b="1" i="1" dirty="0" smtClean="0">
                <a:solidFill>
                  <a:schemeClr val="accent2"/>
                </a:solidFill>
              </a:rPr>
              <a:t> </a:t>
            </a:r>
            <a:r>
              <a:rPr lang="fr-FR" sz="2400" b="1" i="1" baseline="-25000" dirty="0" smtClean="0">
                <a:solidFill>
                  <a:schemeClr val="accent2"/>
                </a:solidFill>
              </a:rPr>
              <a:t>- O </a:t>
            </a:r>
            <a:r>
              <a:rPr lang="fr-FR" sz="2400" b="1" i="1" dirty="0" smtClean="0">
                <a:solidFill>
                  <a:schemeClr val="accent2"/>
                </a:solidFill>
              </a:rPr>
              <a:t>= </a:t>
            </a:r>
            <a:r>
              <a:rPr lang="fr-FR" sz="3200" b="1" i="1" dirty="0" smtClean="0">
                <a:solidFill>
                  <a:srgbClr val="C00000"/>
                </a:solidFill>
              </a:rPr>
              <a:t>-</a:t>
            </a:r>
            <a:r>
              <a:rPr lang="fr-FR" sz="2400" b="1" i="1" dirty="0" smtClean="0">
                <a:solidFill>
                  <a:schemeClr val="accent2"/>
                </a:solidFill>
              </a:rPr>
              <a:t> 1440</a:t>
            </a:r>
            <a:r>
              <a:rPr lang="fr-FR" sz="2400" b="1" i="1" dirty="0">
                <a:solidFill>
                  <a:schemeClr val="accent2"/>
                </a:solidFill>
              </a:rPr>
              <a:t> </a:t>
            </a:r>
            <a:r>
              <a:rPr lang="fr-FR" sz="2400" i="1" dirty="0">
                <a:solidFill>
                  <a:schemeClr val="accent2"/>
                </a:solidFill>
              </a:rPr>
              <a:t> </a:t>
            </a:r>
            <a:endParaRPr lang="fr-FR" sz="2400" i="1" dirty="0" smtClean="0">
              <a:solidFill>
                <a:schemeClr val="accent2"/>
              </a:solidFill>
            </a:endParaRPr>
          </a:p>
          <a:p>
            <a:r>
              <a:rPr lang="fr-FR" sz="3200" b="1" i="1" dirty="0" smtClean="0">
                <a:solidFill>
                  <a:srgbClr val="C00000"/>
                </a:solidFill>
              </a:rPr>
              <a:t>-</a:t>
            </a:r>
            <a:r>
              <a:rPr lang="fr-FR" sz="2400" b="1" i="1" dirty="0" smtClean="0">
                <a:solidFill>
                  <a:schemeClr val="accent2"/>
                </a:solidFill>
              </a:rPr>
              <a:t> </a:t>
            </a:r>
            <a:r>
              <a:rPr lang="fr-FR" sz="2400" b="1" i="1" dirty="0" smtClean="0">
                <a:solidFill>
                  <a:srgbClr val="002060"/>
                </a:solidFill>
              </a:rPr>
              <a:t>2</a:t>
            </a:r>
            <a:r>
              <a:rPr lang="fr-FR" sz="2400" b="1" i="1" dirty="0" smtClean="0">
                <a:solidFill>
                  <a:schemeClr val="accent2"/>
                </a:solidFill>
              </a:rPr>
              <a:t> </a:t>
            </a:r>
            <a:r>
              <a:rPr lang="fr-FR" sz="2400" b="1" i="1" dirty="0" err="1" smtClean="0">
                <a:solidFill>
                  <a:schemeClr val="accent2"/>
                </a:solidFill>
              </a:rPr>
              <a:t>D</a:t>
            </a:r>
            <a:r>
              <a:rPr lang="fr-FR" sz="2400" b="1" i="1" baseline="-25000" dirty="0" err="1" smtClean="0">
                <a:solidFill>
                  <a:schemeClr val="accent2"/>
                </a:solidFill>
              </a:rPr>
              <a:t>c</a:t>
            </a:r>
            <a:r>
              <a:rPr lang="fr-FR" sz="2400" b="1" i="1" baseline="-25000" dirty="0" smtClean="0">
                <a:solidFill>
                  <a:schemeClr val="accent2"/>
                </a:solidFill>
              </a:rPr>
              <a:t> = o </a:t>
            </a:r>
            <a:r>
              <a:rPr lang="fr-FR" sz="2400" b="1" i="1" dirty="0">
                <a:solidFill>
                  <a:schemeClr val="accent2"/>
                </a:solidFill>
              </a:rPr>
              <a:t>= </a:t>
            </a:r>
            <a:r>
              <a:rPr lang="fr-FR" sz="3200" b="1" i="1" dirty="0" smtClean="0">
                <a:solidFill>
                  <a:srgbClr val="C00000"/>
                </a:solidFill>
              </a:rPr>
              <a:t>- </a:t>
            </a:r>
            <a:r>
              <a:rPr lang="fr-FR" sz="2400" b="1" i="1" dirty="0" smtClean="0">
                <a:solidFill>
                  <a:schemeClr val="accent2"/>
                </a:solidFill>
              </a:rPr>
              <a:t>660</a:t>
            </a:r>
            <a:r>
              <a:rPr lang="fr-FR" sz="2400" b="1" dirty="0"/>
              <a:t> </a:t>
            </a:r>
            <a:r>
              <a:rPr lang="fr-FR" sz="2400" dirty="0"/>
              <a:t> </a:t>
            </a:r>
          </a:p>
        </p:txBody>
      </p:sp>
      <p:sp>
        <p:nvSpPr>
          <p:cNvPr id="39" name="ZoneTexte 38"/>
          <p:cNvSpPr txBox="1"/>
          <p:nvPr/>
        </p:nvSpPr>
        <p:spPr>
          <a:xfrm>
            <a:off x="9600330" y="3179119"/>
            <a:ext cx="21935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i="1" dirty="0" smtClean="0"/>
              <a:t>On reforme les molécules à l’aide des énergies de liaison</a:t>
            </a:r>
            <a:endParaRPr lang="fr-FR" i="1" dirty="0"/>
          </a:p>
        </p:txBody>
      </p:sp>
      <p:sp>
        <p:nvSpPr>
          <p:cNvPr id="40" name="ZoneTexte 39"/>
          <p:cNvSpPr txBox="1"/>
          <p:nvPr/>
        </p:nvSpPr>
        <p:spPr>
          <a:xfrm>
            <a:off x="7888743" y="573419"/>
            <a:ext cx="12127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>
                    <a:lumMod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H </a:t>
            </a:r>
            <a:r>
              <a:rPr lang="mr-IN" b="1" i="1" dirty="0" smtClean="0">
                <a:solidFill>
                  <a:schemeClr val="bg1">
                    <a:lumMod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–</a:t>
            </a:r>
            <a:r>
              <a:rPr lang="fr-FR" b="1" i="1" dirty="0" smtClean="0">
                <a:solidFill>
                  <a:schemeClr val="bg1">
                    <a:lumMod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 O </a:t>
            </a:r>
            <a:r>
              <a:rPr lang="mr-IN" b="1" i="1" dirty="0" smtClean="0">
                <a:solidFill>
                  <a:schemeClr val="bg1">
                    <a:lumMod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–</a:t>
            </a:r>
            <a:r>
              <a:rPr lang="fr-FR" b="1" i="1" dirty="0" smtClean="0">
                <a:solidFill>
                  <a:schemeClr val="bg1">
                    <a:lumMod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 H</a:t>
            </a:r>
          </a:p>
          <a:p>
            <a:r>
              <a:rPr lang="fr-FR" b="1" i="1" dirty="0" smtClean="0">
                <a:solidFill>
                  <a:schemeClr val="bg1">
                    <a:lumMod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H </a:t>
            </a:r>
            <a:r>
              <a:rPr lang="mr-IN" b="1" i="1" dirty="0" smtClean="0">
                <a:solidFill>
                  <a:schemeClr val="bg1">
                    <a:lumMod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–</a:t>
            </a:r>
            <a:r>
              <a:rPr lang="fr-FR" b="1" i="1" dirty="0" smtClean="0">
                <a:solidFill>
                  <a:schemeClr val="bg1">
                    <a:lumMod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 O </a:t>
            </a:r>
            <a:r>
              <a:rPr lang="mr-IN" b="1" i="1" dirty="0" smtClean="0">
                <a:solidFill>
                  <a:schemeClr val="bg1">
                    <a:lumMod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–</a:t>
            </a:r>
            <a:r>
              <a:rPr lang="fr-FR" b="1" i="1" dirty="0" smtClean="0">
                <a:solidFill>
                  <a:schemeClr val="bg1">
                    <a:lumMod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H </a:t>
            </a:r>
            <a:endParaRPr lang="fr-FR" b="1" i="1" dirty="0">
              <a:solidFill>
                <a:schemeClr val="bg1">
                  <a:lumMod val="50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41" name="ZoneTexte 40"/>
          <p:cNvSpPr txBox="1"/>
          <p:nvPr/>
        </p:nvSpPr>
        <p:spPr>
          <a:xfrm>
            <a:off x="9270976" y="839702"/>
            <a:ext cx="1063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>
                    <a:lumMod val="50000"/>
                  </a:schemeClr>
                </a:solidFill>
              </a:rPr>
              <a:t>O = C =O</a:t>
            </a:r>
            <a:endParaRPr lang="fr-FR" b="1" i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073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00593AF-F36C-4C6B-BDDC-35126178A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Arial Rounded MT Bold" panose="020F0704030504030204" pitchFamily="34" charset="0"/>
              </a:rPr>
              <a:t>QCM 5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E233D71-D407-4BCE-9802-E719C45E47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dirty="0"/>
              <a:t>Donnez l’enthalpie de la réaction H</a:t>
            </a:r>
            <a:r>
              <a:rPr lang="fr-FR" b="1" baseline="-25000" dirty="0"/>
              <a:t>2</a:t>
            </a:r>
            <a:r>
              <a:rPr lang="fr-FR" b="1" dirty="0"/>
              <a:t> </a:t>
            </a:r>
            <a:r>
              <a:rPr lang="fr-FR" b="1" baseline="-25000" dirty="0"/>
              <a:t>(g)</a:t>
            </a:r>
            <a:r>
              <a:rPr lang="fr-FR" b="1" dirty="0"/>
              <a:t> + 2 O</a:t>
            </a:r>
            <a:r>
              <a:rPr lang="fr-FR" b="1" baseline="-25000" dirty="0"/>
              <a:t>2</a:t>
            </a:r>
            <a:r>
              <a:rPr lang="fr-FR" b="1" dirty="0"/>
              <a:t> </a:t>
            </a:r>
            <a:r>
              <a:rPr lang="fr-FR" b="1" baseline="-25000" dirty="0"/>
              <a:t>(g)</a:t>
            </a:r>
            <a:r>
              <a:rPr lang="fr-FR" b="1" dirty="0"/>
              <a:t> + C</a:t>
            </a:r>
            <a:r>
              <a:rPr lang="fr-FR" b="1" baseline="-25000" dirty="0"/>
              <a:t>2</a:t>
            </a:r>
            <a:r>
              <a:rPr lang="fr-FR" b="1" dirty="0"/>
              <a:t>H</a:t>
            </a:r>
            <a:r>
              <a:rPr lang="fr-FR" b="1" baseline="-25000" dirty="0"/>
              <a:t>2</a:t>
            </a:r>
            <a:r>
              <a:rPr lang="fr-FR" b="1" dirty="0"/>
              <a:t> </a:t>
            </a:r>
            <a:r>
              <a:rPr lang="fr-FR" b="1" baseline="-25000" dirty="0"/>
              <a:t>(g)</a:t>
            </a:r>
            <a:r>
              <a:rPr lang="fr-FR" b="1" dirty="0"/>
              <a:t> = 2 H</a:t>
            </a:r>
            <a:r>
              <a:rPr lang="fr-FR" b="1" baseline="-25000" dirty="0"/>
              <a:t>2</a:t>
            </a:r>
            <a:r>
              <a:rPr lang="fr-FR" b="1" dirty="0"/>
              <a:t>O </a:t>
            </a:r>
            <a:r>
              <a:rPr lang="fr-FR" b="1" baseline="-25000" dirty="0"/>
              <a:t>(g)</a:t>
            </a:r>
            <a:r>
              <a:rPr lang="fr-FR" b="1" dirty="0"/>
              <a:t> + CO</a:t>
            </a:r>
            <a:r>
              <a:rPr lang="fr-FR" b="1" baseline="-25000" dirty="0"/>
              <a:t>2</a:t>
            </a:r>
            <a:r>
              <a:rPr lang="fr-FR" b="1" dirty="0"/>
              <a:t> </a:t>
            </a:r>
            <a:r>
              <a:rPr lang="fr-FR" b="1" baseline="-25000" dirty="0"/>
              <a:t>(g)</a:t>
            </a:r>
            <a:r>
              <a:rPr lang="fr-FR" b="1" dirty="0"/>
              <a:t> C</a:t>
            </a:r>
            <a:r>
              <a:rPr lang="fr-FR" b="1" baseline="-25000" dirty="0"/>
              <a:t>(s) </a:t>
            </a:r>
            <a:r>
              <a:rPr lang="fr-FR" b="1" dirty="0"/>
              <a:t>(</a:t>
            </a:r>
            <a:r>
              <a:rPr lang="fr-FR" b="1" dirty="0">
                <a:sym typeface="Symbol" charset="2"/>
              </a:rPr>
              <a:t></a:t>
            </a:r>
            <a:r>
              <a:rPr lang="fr-FR" b="1" dirty="0"/>
              <a:t>Hr</a:t>
            </a:r>
            <a:r>
              <a:rPr lang="fr-FR" b="1" baseline="30000" dirty="0"/>
              <a:t>0</a:t>
            </a:r>
            <a:r>
              <a:rPr lang="fr-FR" b="1" dirty="0"/>
              <a:t>) en </a:t>
            </a:r>
            <a:r>
              <a:rPr lang="fr-FR" b="1" dirty="0" smtClean="0"/>
              <a:t>kJ.mol</a:t>
            </a:r>
            <a:r>
              <a:rPr lang="fr-FR" b="1" baseline="30000" dirty="0" smtClean="0"/>
              <a:t>-1</a:t>
            </a:r>
            <a:endParaRPr lang="fr-FR" dirty="0"/>
          </a:p>
          <a:p>
            <a:pPr marL="0" indent="0">
              <a:buNone/>
            </a:pPr>
            <a:r>
              <a:rPr lang="fr-FR" b="1" dirty="0" smtClean="0"/>
              <a:t>Données</a:t>
            </a:r>
            <a:r>
              <a:rPr lang="fr-FR" b="1" dirty="0"/>
              <a:t> (en kJ.mol</a:t>
            </a:r>
            <a:r>
              <a:rPr lang="fr-FR" b="1" baseline="30000" dirty="0"/>
              <a:t>-1</a:t>
            </a:r>
            <a:r>
              <a:rPr lang="fr-FR" b="1" dirty="0"/>
              <a:t>) : D</a:t>
            </a:r>
            <a:r>
              <a:rPr lang="fr-FR" b="1" baseline="-25000" dirty="0"/>
              <a:t>H-H</a:t>
            </a:r>
            <a:r>
              <a:rPr lang="fr-FR" b="1" dirty="0"/>
              <a:t>= 80 ; D</a:t>
            </a:r>
            <a:r>
              <a:rPr lang="fr-FR" b="1" baseline="-25000" dirty="0"/>
              <a:t>o=o</a:t>
            </a:r>
            <a:r>
              <a:rPr lang="fr-FR" b="1" dirty="0"/>
              <a:t>= 450 ; </a:t>
            </a:r>
            <a:r>
              <a:rPr lang="fr-FR" b="1" dirty="0">
                <a:sym typeface="Symbol" charset="2"/>
              </a:rPr>
              <a:t></a:t>
            </a:r>
            <a:r>
              <a:rPr lang="fr-FR" b="1" baseline="-25000" dirty="0"/>
              <a:t>f</a:t>
            </a:r>
            <a:r>
              <a:rPr lang="fr-FR" b="1" dirty="0"/>
              <a:t>H</a:t>
            </a:r>
            <a:r>
              <a:rPr lang="fr-FR" b="1" baseline="-25000" dirty="0"/>
              <a:t>r</a:t>
            </a:r>
            <a:r>
              <a:rPr lang="fr-FR" b="1" baseline="30000" dirty="0"/>
              <a:t>0</a:t>
            </a:r>
            <a:r>
              <a:rPr lang="fr-FR" b="1" dirty="0"/>
              <a:t>(C</a:t>
            </a:r>
            <a:r>
              <a:rPr lang="fr-FR" b="1" baseline="-25000" dirty="0"/>
              <a:t>2</a:t>
            </a:r>
            <a:r>
              <a:rPr lang="fr-FR" b="1" dirty="0"/>
              <a:t>H</a:t>
            </a:r>
            <a:r>
              <a:rPr lang="fr-FR" b="1" baseline="-25000" dirty="0"/>
              <a:t>2</a:t>
            </a:r>
            <a:r>
              <a:rPr lang="fr-FR" b="1" dirty="0"/>
              <a:t>) = 225 ; </a:t>
            </a:r>
            <a:r>
              <a:rPr lang="fr-FR" b="1" dirty="0" err="1"/>
              <a:t>D</a:t>
            </a:r>
            <a:r>
              <a:rPr lang="fr-FR" b="1" baseline="-25000" dirty="0" err="1"/>
              <a:t>c</a:t>
            </a:r>
            <a:r>
              <a:rPr lang="fr-FR" b="1" baseline="-25000" dirty="0"/>
              <a:t>=o </a:t>
            </a:r>
            <a:r>
              <a:rPr lang="fr-FR" b="1" dirty="0"/>
              <a:t>= 330 ; D</a:t>
            </a:r>
            <a:r>
              <a:rPr lang="fr-FR" b="1" baseline="-25000" dirty="0"/>
              <a:t>H</a:t>
            </a:r>
            <a:r>
              <a:rPr lang="fr-FR" b="1" dirty="0"/>
              <a:t>-</a:t>
            </a:r>
            <a:r>
              <a:rPr lang="fr-FR" b="1" baseline="-25000" dirty="0"/>
              <a:t>O </a:t>
            </a:r>
            <a:r>
              <a:rPr lang="fr-FR" b="1" dirty="0"/>
              <a:t>= 360 ; </a:t>
            </a:r>
            <a:endParaRPr lang="fr-FR" dirty="0"/>
          </a:p>
          <a:p>
            <a:pPr marL="514350" indent="-514350">
              <a:buAutoNum type="alphaUcParenR"/>
            </a:pPr>
            <a:r>
              <a:rPr lang="fr-FR" dirty="0" smtClean="0"/>
              <a:t>- 635</a:t>
            </a:r>
          </a:p>
          <a:p>
            <a:pPr marL="514350" indent="-514350">
              <a:buAutoNum type="alphaUcParenR"/>
            </a:pPr>
            <a:r>
              <a:rPr lang="fr-FR" dirty="0" smtClean="0"/>
              <a:t>805</a:t>
            </a:r>
            <a:endParaRPr lang="fr-FR" dirty="0"/>
          </a:p>
          <a:p>
            <a:pPr marL="514350" indent="-514350">
              <a:buAutoNum type="alphaUcParenR"/>
            </a:pPr>
            <a:r>
              <a:rPr lang="fr-FR" dirty="0" smtClean="0"/>
              <a:t>- 1715</a:t>
            </a:r>
          </a:p>
          <a:p>
            <a:pPr marL="514350" indent="-514350">
              <a:buAutoNum type="alphaUcParenR"/>
            </a:pPr>
            <a:r>
              <a:rPr lang="fr-FR" b="1" dirty="0" smtClean="0">
                <a:solidFill>
                  <a:srgbClr val="00B050"/>
                </a:solidFill>
              </a:rPr>
              <a:t> </a:t>
            </a:r>
            <a:r>
              <a:rPr lang="fr-FR" b="1" dirty="0">
                <a:solidFill>
                  <a:srgbClr val="00B050"/>
                </a:solidFill>
              </a:rPr>
              <a:t>- </a:t>
            </a:r>
            <a:r>
              <a:rPr lang="fr-FR" b="1" dirty="0" smtClean="0">
                <a:solidFill>
                  <a:srgbClr val="00B050"/>
                </a:solidFill>
              </a:rPr>
              <a:t>1265</a:t>
            </a:r>
          </a:p>
          <a:p>
            <a:pPr marL="514350" indent="-514350">
              <a:buAutoNum type="alphaUcParenR"/>
            </a:pPr>
            <a:r>
              <a:rPr lang="fr-FR" dirty="0" smtClean="0"/>
              <a:t>225</a:t>
            </a:r>
            <a:endParaRPr lang="fr-FR" dirty="0"/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317358" y="3739684"/>
            <a:ext cx="8293397" cy="22262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 smtClean="0">
                <a:solidFill>
                  <a:srgbClr val="002060"/>
                </a:solidFill>
                <a:sym typeface="Symbol" charset="2"/>
              </a:rPr>
              <a:t>∆Hr</a:t>
            </a:r>
            <a:r>
              <a:rPr lang="fr-FR" sz="2800" b="1" i="1" baseline="30000" dirty="0" smtClean="0">
                <a:solidFill>
                  <a:srgbClr val="002060"/>
                </a:solidFill>
                <a:sym typeface="Symbol" charset="2"/>
              </a:rPr>
              <a:t>0 </a:t>
            </a:r>
            <a:r>
              <a:rPr lang="fr-FR" sz="2800" b="1" i="1" dirty="0" smtClean="0">
                <a:solidFill>
                  <a:srgbClr val="002060"/>
                </a:solidFill>
                <a:sym typeface="Symbol" charset="2"/>
              </a:rPr>
              <a:t>= </a:t>
            </a:r>
            <a:r>
              <a:rPr lang="fr-FR" sz="2800" b="1" i="1" dirty="0" smtClean="0">
                <a:solidFill>
                  <a:srgbClr val="C00000"/>
                </a:solidFill>
                <a:sym typeface="Symbol" charset="2"/>
              </a:rPr>
              <a:t>- </a:t>
            </a:r>
            <a:r>
              <a:rPr lang="fr-FR" sz="2800" b="1" i="1" dirty="0" smtClean="0">
                <a:solidFill>
                  <a:schemeClr val="accent2"/>
                </a:solidFill>
                <a:sym typeface="Symbol" charset="2"/>
              </a:rPr>
              <a:t></a:t>
            </a:r>
            <a:r>
              <a:rPr lang="fr-FR" sz="2800" b="1" i="1" baseline="-25000" dirty="0">
                <a:solidFill>
                  <a:schemeClr val="accent2"/>
                </a:solidFill>
              </a:rPr>
              <a:t>f</a:t>
            </a:r>
            <a:r>
              <a:rPr lang="fr-FR" sz="2800" b="1" i="1" dirty="0">
                <a:solidFill>
                  <a:schemeClr val="accent2"/>
                </a:solidFill>
              </a:rPr>
              <a:t>H</a:t>
            </a:r>
            <a:r>
              <a:rPr lang="fr-FR" sz="2800" b="1" i="1" baseline="-25000" dirty="0">
                <a:solidFill>
                  <a:schemeClr val="accent2"/>
                </a:solidFill>
              </a:rPr>
              <a:t>r</a:t>
            </a:r>
            <a:r>
              <a:rPr lang="fr-FR" sz="2800" b="1" i="1" baseline="30000" dirty="0">
                <a:solidFill>
                  <a:schemeClr val="accent2"/>
                </a:solidFill>
              </a:rPr>
              <a:t>0</a:t>
            </a:r>
            <a:r>
              <a:rPr lang="fr-FR" sz="2800" b="1" i="1" dirty="0">
                <a:solidFill>
                  <a:schemeClr val="accent2"/>
                </a:solidFill>
              </a:rPr>
              <a:t>(C</a:t>
            </a:r>
            <a:r>
              <a:rPr lang="fr-FR" sz="2800" b="1" i="1" baseline="-25000" dirty="0">
                <a:solidFill>
                  <a:schemeClr val="accent2"/>
                </a:solidFill>
              </a:rPr>
              <a:t>2</a:t>
            </a:r>
            <a:r>
              <a:rPr lang="fr-FR" sz="2800" b="1" i="1" dirty="0">
                <a:solidFill>
                  <a:schemeClr val="accent2"/>
                </a:solidFill>
              </a:rPr>
              <a:t>H</a:t>
            </a:r>
            <a:r>
              <a:rPr lang="fr-FR" sz="2800" b="1" i="1" baseline="-25000" dirty="0">
                <a:solidFill>
                  <a:schemeClr val="accent2"/>
                </a:solidFill>
              </a:rPr>
              <a:t>2</a:t>
            </a:r>
            <a:r>
              <a:rPr lang="fr-FR" sz="2800" b="1" i="1" dirty="0" smtClean="0">
                <a:solidFill>
                  <a:schemeClr val="accent2"/>
                </a:solidFill>
              </a:rPr>
              <a:t>) </a:t>
            </a:r>
            <a:r>
              <a:rPr lang="fr-FR" sz="2800" b="1" i="1" dirty="0" smtClean="0">
                <a:solidFill>
                  <a:srgbClr val="00B050"/>
                </a:solidFill>
              </a:rPr>
              <a:t>+</a:t>
            </a:r>
            <a:r>
              <a:rPr lang="fr-FR" sz="2800" b="1" i="1" dirty="0" smtClean="0">
                <a:solidFill>
                  <a:schemeClr val="accent2"/>
                </a:solidFill>
              </a:rPr>
              <a:t> </a:t>
            </a:r>
            <a:r>
              <a:rPr lang="fr-FR" sz="2800" b="1" i="1" dirty="0" smtClean="0">
                <a:solidFill>
                  <a:srgbClr val="002060"/>
                </a:solidFill>
              </a:rPr>
              <a:t>2 </a:t>
            </a:r>
            <a:r>
              <a:rPr lang="fr-FR" sz="2800" b="1" i="1" dirty="0" smtClean="0">
                <a:solidFill>
                  <a:schemeClr val="accent2"/>
                </a:solidFill>
              </a:rPr>
              <a:t>D</a:t>
            </a:r>
            <a:r>
              <a:rPr lang="fr-FR" sz="2800" b="1" i="1" baseline="-25000" dirty="0">
                <a:solidFill>
                  <a:schemeClr val="accent2"/>
                </a:solidFill>
              </a:rPr>
              <a:t> </a:t>
            </a:r>
            <a:r>
              <a:rPr lang="fr-FR" sz="2800" b="1" i="1" baseline="-25000" dirty="0" smtClean="0">
                <a:solidFill>
                  <a:schemeClr val="accent2"/>
                </a:solidFill>
              </a:rPr>
              <a:t>H</a:t>
            </a:r>
            <a:r>
              <a:rPr lang="fr-FR" sz="2800" b="1" i="1" dirty="0" smtClean="0">
                <a:solidFill>
                  <a:schemeClr val="accent2"/>
                </a:solidFill>
              </a:rPr>
              <a:t> </a:t>
            </a:r>
            <a:r>
              <a:rPr lang="mr-IN" sz="2800" b="1" i="1" baseline="-25000" dirty="0" smtClean="0">
                <a:solidFill>
                  <a:schemeClr val="accent2"/>
                </a:solidFill>
              </a:rPr>
              <a:t>–</a:t>
            </a:r>
            <a:r>
              <a:rPr lang="fr-FR" sz="2800" b="1" i="1" dirty="0" smtClean="0">
                <a:solidFill>
                  <a:schemeClr val="accent2"/>
                </a:solidFill>
              </a:rPr>
              <a:t> </a:t>
            </a:r>
            <a:r>
              <a:rPr lang="fr-FR" sz="2800" b="1" i="1" baseline="-25000" dirty="0" smtClean="0">
                <a:solidFill>
                  <a:schemeClr val="accent2"/>
                </a:solidFill>
              </a:rPr>
              <a:t>H</a:t>
            </a:r>
            <a:r>
              <a:rPr lang="fr-FR" sz="2800" b="1" i="1" dirty="0" smtClean="0">
                <a:solidFill>
                  <a:schemeClr val="accent2"/>
                </a:solidFill>
              </a:rPr>
              <a:t> </a:t>
            </a:r>
            <a:r>
              <a:rPr lang="fr-FR" sz="2800" b="1" i="1" dirty="0" smtClean="0">
                <a:solidFill>
                  <a:srgbClr val="00B050"/>
                </a:solidFill>
              </a:rPr>
              <a:t>+</a:t>
            </a:r>
            <a:r>
              <a:rPr lang="fr-FR" sz="2800" b="1" i="1" dirty="0" smtClean="0">
                <a:solidFill>
                  <a:schemeClr val="accent2"/>
                </a:solidFill>
              </a:rPr>
              <a:t> </a:t>
            </a:r>
            <a:r>
              <a:rPr lang="fr-FR" sz="2800" b="1" i="1" dirty="0" smtClean="0">
                <a:solidFill>
                  <a:srgbClr val="002060"/>
                </a:solidFill>
              </a:rPr>
              <a:t>2</a:t>
            </a:r>
            <a:r>
              <a:rPr lang="fr-FR" sz="2800" b="1" i="1" dirty="0" smtClean="0">
                <a:solidFill>
                  <a:schemeClr val="accent2"/>
                </a:solidFill>
              </a:rPr>
              <a:t> D </a:t>
            </a:r>
            <a:r>
              <a:rPr lang="fr-FR" sz="2800" b="1" i="1" baseline="-25000" dirty="0" smtClean="0">
                <a:solidFill>
                  <a:schemeClr val="accent2"/>
                </a:solidFill>
              </a:rPr>
              <a:t>O=O</a:t>
            </a:r>
            <a:r>
              <a:rPr lang="fr-FR" sz="2800" b="1" i="1" dirty="0" smtClean="0">
                <a:solidFill>
                  <a:schemeClr val="accent2"/>
                </a:solidFill>
              </a:rPr>
              <a:t> </a:t>
            </a:r>
            <a:r>
              <a:rPr lang="mr-IN" sz="2800" b="1" i="1" dirty="0" smtClean="0">
                <a:solidFill>
                  <a:srgbClr val="C00000"/>
                </a:solidFill>
              </a:rPr>
              <a:t>–</a:t>
            </a:r>
            <a:r>
              <a:rPr lang="fr-FR" sz="2800" b="1" i="1" dirty="0" smtClean="0">
                <a:solidFill>
                  <a:srgbClr val="C00000"/>
                </a:solidFill>
              </a:rPr>
              <a:t> </a:t>
            </a:r>
            <a:r>
              <a:rPr lang="fr-FR" sz="2800" b="1" i="1" dirty="0" smtClean="0">
                <a:solidFill>
                  <a:srgbClr val="002060"/>
                </a:solidFill>
              </a:rPr>
              <a:t>2</a:t>
            </a:r>
            <a:r>
              <a:rPr lang="fr-FR" sz="2800" b="1" i="1" dirty="0" smtClean="0">
                <a:solidFill>
                  <a:schemeClr val="accent2"/>
                </a:solidFill>
              </a:rPr>
              <a:t> D</a:t>
            </a:r>
            <a:r>
              <a:rPr lang="fr-FR" sz="2800" b="1" i="1" baseline="-25000" dirty="0" smtClean="0">
                <a:solidFill>
                  <a:schemeClr val="accent2"/>
                </a:solidFill>
              </a:rPr>
              <a:t>C=O</a:t>
            </a:r>
            <a:r>
              <a:rPr lang="fr-FR" sz="2800" b="1" i="1" dirty="0" smtClean="0">
                <a:solidFill>
                  <a:schemeClr val="accent2"/>
                </a:solidFill>
              </a:rPr>
              <a:t> </a:t>
            </a:r>
            <a:r>
              <a:rPr lang="mr-IN" sz="2800" b="1" i="1" dirty="0" smtClean="0">
                <a:solidFill>
                  <a:srgbClr val="C00000"/>
                </a:solidFill>
              </a:rPr>
              <a:t>–</a:t>
            </a:r>
            <a:r>
              <a:rPr lang="fr-FR" sz="2800" b="1" i="1" dirty="0" smtClean="0">
                <a:solidFill>
                  <a:schemeClr val="accent2"/>
                </a:solidFill>
              </a:rPr>
              <a:t> </a:t>
            </a:r>
            <a:r>
              <a:rPr lang="fr-FR" sz="2800" b="1" i="1" dirty="0" smtClean="0">
                <a:solidFill>
                  <a:srgbClr val="002060"/>
                </a:solidFill>
              </a:rPr>
              <a:t>4</a:t>
            </a:r>
            <a:r>
              <a:rPr lang="fr-FR" sz="2800" b="1" i="1" dirty="0" smtClean="0">
                <a:solidFill>
                  <a:schemeClr val="accent2"/>
                </a:solidFill>
              </a:rPr>
              <a:t> D</a:t>
            </a:r>
            <a:r>
              <a:rPr lang="fr-FR" sz="2800" b="1" i="1" baseline="-25000" dirty="0" smtClean="0">
                <a:solidFill>
                  <a:schemeClr val="accent2"/>
                </a:solidFill>
              </a:rPr>
              <a:t>O</a:t>
            </a:r>
            <a:r>
              <a:rPr lang="mr-IN" sz="2800" b="1" i="1" baseline="-25000" dirty="0" smtClean="0">
                <a:solidFill>
                  <a:schemeClr val="accent2"/>
                </a:solidFill>
              </a:rPr>
              <a:t>–</a:t>
            </a:r>
            <a:r>
              <a:rPr lang="fr-FR" sz="2800" b="1" i="1" baseline="-25000" dirty="0" smtClean="0">
                <a:solidFill>
                  <a:schemeClr val="accent2"/>
                </a:solidFill>
              </a:rPr>
              <a:t>H</a:t>
            </a:r>
          </a:p>
          <a:p>
            <a:endParaRPr lang="fr-FR" sz="2800" b="1" i="1" baseline="-25000" dirty="0" smtClean="0">
              <a:solidFill>
                <a:schemeClr val="accent2"/>
              </a:solidFill>
            </a:endParaRPr>
          </a:p>
          <a:p>
            <a:r>
              <a:rPr lang="fr-FR" sz="2800" b="1" i="1" dirty="0" smtClean="0">
                <a:solidFill>
                  <a:schemeClr val="accent2"/>
                </a:solidFill>
              </a:rPr>
              <a:t> </a:t>
            </a:r>
            <a:r>
              <a:rPr lang="fr-FR" sz="2800" b="1" i="1" dirty="0">
                <a:solidFill>
                  <a:srgbClr val="002060"/>
                </a:solidFill>
                <a:sym typeface="Symbol" charset="2"/>
              </a:rPr>
              <a:t>∆Hr</a:t>
            </a:r>
            <a:r>
              <a:rPr lang="fr-FR" sz="2800" b="1" i="1" baseline="30000" dirty="0">
                <a:solidFill>
                  <a:srgbClr val="002060"/>
                </a:solidFill>
                <a:sym typeface="Symbol" charset="2"/>
              </a:rPr>
              <a:t>0 </a:t>
            </a:r>
            <a:r>
              <a:rPr lang="fr-FR" sz="2800" b="1" i="1" dirty="0" smtClean="0">
                <a:solidFill>
                  <a:srgbClr val="002060"/>
                </a:solidFill>
                <a:sym typeface="Symbol" charset="2"/>
              </a:rPr>
              <a:t>= </a:t>
            </a:r>
            <a:r>
              <a:rPr lang="fr-FR" sz="3600" b="1" i="1" dirty="0">
                <a:solidFill>
                  <a:srgbClr val="C00000"/>
                </a:solidFill>
              </a:rPr>
              <a:t>-</a:t>
            </a:r>
            <a:r>
              <a:rPr lang="fr-FR" sz="2800" b="1" i="1" dirty="0" smtClean="0">
                <a:solidFill>
                  <a:schemeClr val="accent2"/>
                </a:solidFill>
              </a:rPr>
              <a:t>225 </a:t>
            </a:r>
            <a:r>
              <a:rPr lang="fr-FR" sz="2800" b="1" i="1" dirty="0">
                <a:solidFill>
                  <a:srgbClr val="00B050"/>
                </a:solidFill>
              </a:rPr>
              <a:t>+ </a:t>
            </a:r>
            <a:r>
              <a:rPr lang="fr-FR" sz="2800" b="1" i="1" dirty="0" smtClean="0">
                <a:solidFill>
                  <a:schemeClr val="accent2"/>
                </a:solidFill>
              </a:rPr>
              <a:t>160 </a:t>
            </a:r>
            <a:r>
              <a:rPr lang="fr-FR" sz="2800" b="1" i="1" dirty="0">
                <a:solidFill>
                  <a:srgbClr val="00B050"/>
                </a:solidFill>
              </a:rPr>
              <a:t>+</a:t>
            </a:r>
            <a:r>
              <a:rPr lang="fr-FR" sz="2800" b="1" i="1" dirty="0">
                <a:solidFill>
                  <a:schemeClr val="accent2"/>
                </a:solidFill>
              </a:rPr>
              <a:t> 900 </a:t>
            </a:r>
            <a:r>
              <a:rPr lang="fr-FR" sz="3600" b="1" i="1" dirty="0">
                <a:solidFill>
                  <a:srgbClr val="C00000"/>
                </a:solidFill>
              </a:rPr>
              <a:t>- </a:t>
            </a:r>
            <a:r>
              <a:rPr lang="fr-FR" sz="2800" b="1" i="1" dirty="0">
                <a:solidFill>
                  <a:schemeClr val="accent2"/>
                </a:solidFill>
              </a:rPr>
              <a:t>660</a:t>
            </a:r>
            <a:r>
              <a:rPr lang="fr-FR" sz="2800" b="1" dirty="0"/>
              <a:t> </a:t>
            </a:r>
            <a:r>
              <a:rPr lang="fr-FR" sz="2800" dirty="0"/>
              <a:t> </a:t>
            </a:r>
            <a:r>
              <a:rPr lang="fr-FR" sz="3600" b="1" i="1" dirty="0">
                <a:solidFill>
                  <a:srgbClr val="C00000"/>
                </a:solidFill>
              </a:rPr>
              <a:t>-</a:t>
            </a:r>
            <a:r>
              <a:rPr lang="fr-FR" sz="2800" b="1" i="1" dirty="0">
                <a:solidFill>
                  <a:schemeClr val="accent2"/>
                </a:solidFill>
              </a:rPr>
              <a:t> </a:t>
            </a:r>
            <a:r>
              <a:rPr lang="fr-FR" sz="2800" b="1" i="1" dirty="0" smtClean="0">
                <a:solidFill>
                  <a:schemeClr val="accent2"/>
                </a:solidFill>
              </a:rPr>
              <a:t>1440</a:t>
            </a:r>
          </a:p>
          <a:p>
            <a:endParaRPr lang="fr-FR" sz="2800" dirty="0"/>
          </a:p>
          <a:p>
            <a:r>
              <a:rPr lang="fr-FR" sz="2800" b="1" i="1" dirty="0">
                <a:solidFill>
                  <a:schemeClr val="accent2"/>
                </a:solidFill>
              </a:rPr>
              <a:t> </a:t>
            </a:r>
            <a:r>
              <a:rPr lang="fr-FR" sz="2800" b="1" i="1" dirty="0">
                <a:solidFill>
                  <a:srgbClr val="002060"/>
                </a:solidFill>
                <a:sym typeface="Symbol" charset="2"/>
              </a:rPr>
              <a:t>∆Hr</a:t>
            </a:r>
            <a:r>
              <a:rPr lang="fr-FR" sz="2800" b="1" i="1" baseline="30000" dirty="0">
                <a:solidFill>
                  <a:srgbClr val="002060"/>
                </a:solidFill>
                <a:sym typeface="Symbol" charset="2"/>
              </a:rPr>
              <a:t>0 </a:t>
            </a:r>
            <a:r>
              <a:rPr lang="fr-FR" sz="2800" b="1" i="1" dirty="0">
                <a:solidFill>
                  <a:srgbClr val="002060"/>
                </a:solidFill>
                <a:sym typeface="Symbol" charset="2"/>
              </a:rPr>
              <a:t>= </a:t>
            </a:r>
            <a:r>
              <a:rPr lang="fr-FR" sz="2800" b="1" i="1" dirty="0" smtClean="0">
                <a:solidFill>
                  <a:srgbClr val="002060"/>
                </a:solidFill>
                <a:sym typeface="Symbol" charset="2"/>
              </a:rPr>
              <a:t>- 1265 kJ.mol</a:t>
            </a:r>
            <a:r>
              <a:rPr lang="fr-FR" sz="2800" b="1" i="1" baseline="30000" dirty="0" smtClean="0">
                <a:solidFill>
                  <a:srgbClr val="002060"/>
                </a:solidFill>
                <a:sym typeface="Symbol" charset="2"/>
              </a:rPr>
              <a:t>-1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6335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00593AF-F36C-4C6B-BDDC-35126178A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Arial Rounded MT Bold" panose="020F0704030504030204" pitchFamily="34" charset="0"/>
              </a:rPr>
              <a:t>QCM 6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E233D71-D407-4BCE-9802-E719C45E47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fr-FR" b="1" u="sng" dirty="0"/>
              <a:t>QCM 6</a:t>
            </a:r>
            <a:r>
              <a:rPr lang="fr-FR" b="1" dirty="0"/>
              <a:t> : Votre chère tutrice de </a:t>
            </a:r>
            <a:r>
              <a:rPr lang="fr-FR" b="1" dirty="0" err="1"/>
              <a:t>biostats</a:t>
            </a:r>
            <a:r>
              <a:rPr lang="fr-FR" b="1" dirty="0"/>
              <a:t> Emma veut faire chauffer du lait dans une casserole pour se faire un chocolat chaud qu’elle boira en rédigeant ses </a:t>
            </a:r>
            <a:r>
              <a:rPr lang="fr-FR" b="1" dirty="0" err="1"/>
              <a:t>QCMs</a:t>
            </a:r>
            <a:r>
              <a:rPr lang="fr-FR" b="1" dirty="0"/>
              <a:t>. Elle sort 0,5 L de lait de son frigo à 10°C et l’amène à une température de 60°C. La masse volumique du lait demi-écrémé d’Emma est de 1030 g/L. On considère la pression comme constante. Quelle chaleur Emma </a:t>
            </a:r>
            <a:r>
              <a:rPr lang="fr-FR" b="1" dirty="0" err="1"/>
              <a:t>doit-elle</a:t>
            </a:r>
            <a:r>
              <a:rPr lang="fr-FR" b="1" dirty="0"/>
              <a:t> apporter au lait ?</a:t>
            </a:r>
            <a:endParaRPr lang="fr-FR" dirty="0"/>
          </a:p>
          <a:p>
            <a:r>
              <a:rPr lang="fr-FR" b="1" dirty="0"/>
              <a:t>On donne la capacité calorifique du lait à la pression standard : C = 4000 J.kg</a:t>
            </a:r>
            <a:r>
              <a:rPr lang="fr-FR" b="1" baseline="30000" dirty="0"/>
              <a:t>-1</a:t>
            </a:r>
            <a:r>
              <a:rPr lang="fr-FR" b="1" dirty="0"/>
              <a:t>.K</a:t>
            </a:r>
            <a:r>
              <a:rPr lang="fr-FR" b="1" baseline="30000" dirty="0"/>
              <a:t>-1</a:t>
            </a:r>
            <a:endParaRPr lang="fr-FR" dirty="0"/>
          </a:p>
          <a:p>
            <a:r>
              <a:rPr lang="fr-FR" dirty="0"/>
              <a:t>A) 103 J </a:t>
            </a:r>
          </a:p>
          <a:p>
            <a:r>
              <a:rPr lang="fr-FR" dirty="0"/>
              <a:t>B) 376 J</a:t>
            </a:r>
          </a:p>
          <a:p>
            <a:r>
              <a:rPr lang="fr-FR" dirty="0"/>
              <a:t>C) 103 kJ</a:t>
            </a:r>
          </a:p>
          <a:p>
            <a:r>
              <a:rPr lang="fr-FR" dirty="0"/>
              <a:t>D) 800 J</a:t>
            </a:r>
          </a:p>
          <a:p>
            <a:r>
              <a:rPr lang="fr-FR" dirty="0"/>
              <a:t>E) Emma ne boit pas de chocolat chaud, elle se désaltère exclusivement grâce aux larmes des </a:t>
            </a:r>
            <a:r>
              <a:rPr lang="fr-FR" dirty="0" smtClean="0"/>
              <a:t>petits P1.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9151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00593AF-F36C-4C6B-BDDC-35126178A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Arial Rounded MT Bold" panose="020F0704030504030204" pitchFamily="34" charset="0"/>
              </a:rPr>
              <a:t>QCM 6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E233D71-D407-4BCE-9802-E719C45E47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u="sng" dirty="0" smtClean="0"/>
              <a:t>Données :</a:t>
            </a:r>
            <a:r>
              <a:rPr lang="fr-FR" dirty="0" smtClean="0"/>
              <a:t> </a:t>
            </a:r>
            <a:endParaRPr lang="fr-FR" b="1" u="sng" dirty="0"/>
          </a:p>
          <a:p>
            <a:pPr marL="0" indent="0">
              <a:buNone/>
            </a:pPr>
            <a:r>
              <a:rPr lang="fr-FR" b="1" dirty="0" smtClean="0"/>
              <a:t>m</a:t>
            </a:r>
            <a:r>
              <a:rPr lang="fr-FR" dirty="0" smtClean="0"/>
              <a:t> = (1030 x 0,5) = 515 g = </a:t>
            </a:r>
            <a:r>
              <a:rPr lang="fr-FR" b="1" dirty="0" smtClean="0"/>
              <a:t>0,515 kg</a:t>
            </a:r>
          </a:p>
          <a:p>
            <a:pPr marL="0" indent="0">
              <a:buNone/>
            </a:pPr>
            <a:r>
              <a:rPr lang="fr-FR" b="1" dirty="0" smtClean="0"/>
              <a:t>C</a:t>
            </a:r>
            <a:r>
              <a:rPr lang="fr-FR" b="1" baseline="-25000" dirty="0" smtClean="0"/>
              <a:t>m </a:t>
            </a:r>
            <a:r>
              <a:rPr lang="fr-FR" b="1" dirty="0" smtClean="0"/>
              <a:t>= 4000 J.kg</a:t>
            </a:r>
            <a:r>
              <a:rPr lang="fr-FR" b="1" baseline="30000" dirty="0" smtClean="0"/>
              <a:t>-1</a:t>
            </a:r>
            <a:r>
              <a:rPr lang="fr-FR" b="1" dirty="0" smtClean="0"/>
              <a:t>.K</a:t>
            </a:r>
            <a:r>
              <a:rPr lang="fr-FR" b="1" baseline="30000" dirty="0" smtClean="0"/>
              <a:t>-1</a:t>
            </a:r>
            <a:r>
              <a:rPr lang="fr-FR" b="1" dirty="0" smtClean="0"/>
              <a:t> </a:t>
            </a:r>
          </a:p>
          <a:p>
            <a:pPr marL="0" indent="0">
              <a:buNone/>
            </a:pPr>
            <a:r>
              <a:rPr lang="fr-FR" b="1" dirty="0" smtClean="0"/>
              <a:t>∆</a:t>
            </a:r>
            <a:r>
              <a:rPr lang="fr-FR" b="1" dirty="0" err="1" smtClean="0"/>
              <a:t>T</a:t>
            </a:r>
            <a:r>
              <a:rPr lang="fr-FR" b="1" dirty="0" smtClean="0"/>
              <a:t> = 50</a:t>
            </a:r>
          </a:p>
          <a:p>
            <a:pPr marL="0" indent="0">
              <a:buNone/>
            </a:pPr>
            <a:endParaRPr lang="fr-FR" b="1" dirty="0"/>
          </a:p>
          <a:p>
            <a:pPr>
              <a:buFont typeface="Arial" charset="0"/>
              <a:buChar char="•"/>
            </a:pPr>
            <a:r>
              <a:rPr lang="fr-FR" b="1" u="sng" dirty="0" smtClean="0"/>
              <a:t>Formule : </a:t>
            </a:r>
            <a:r>
              <a:rPr lang="fr-FR" sz="3200" dirty="0" smtClean="0">
                <a:solidFill>
                  <a:srgbClr val="C00000"/>
                </a:solidFill>
              </a:rPr>
              <a:t>Q = </a:t>
            </a:r>
            <a:r>
              <a:rPr lang="fr-FR" sz="3200" dirty="0" err="1" smtClean="0">
                <a:solidFill>
                  <a:srgbClr val="C00000"/>
                </a:solidFill>
              </a:rPr>
              <a:t>m.c</a:t>
            </a:r>
            <a:r>
              <a:rPr lang="fr-FR" sz="3200" baseline="-25000" dirty="0" err="1" smtClean="0">
                <a:solidFill>
                  <a:srgbClr val="C00000"/>
                </a:solidFill>
              </a:rPr>
              <a:t>m</a:t>
            </a:r>
            <a:r>
              <a:rPr lang="fr-FR" sz="3200" dirty="0" smtClean="0">
                <a:solidFill>
                  <a:srgbClr val="C00000"/>
                </a:solidFill>
              </a:rPr>
              <a:t>.</a:t>
            </a:r>
            <a:r>
              <a:rPr lang="fr-FR" sz="3200" dirty="0">
                <a:solidFill>
                  <a:srgbClr val="C00000"/>
                </a:solidFill>
              </a:rPr>
              <a:t> ∆</a:t>
            </a:r>
            <a:r>
              <a:rPr lang="fr-FR" sz="3200" dirty="0" err="1">
                <a:solidFill>
                  <a:srgbClr val="C00000"/>
                </a:solidFill>
              </a:rPr>
              <a:t>T</a:t>
            </a:r>
            <a:r>
              <a:rPr lang="fr-FR" sz="3200" dirty="0">
                <a:solidFill>
                  <a:srgbClr val="C00000"/>
                </a:solidFill>
              </a:rPr>
              <a:t> </a:t>
            </a:r>
          </a:p>
          <a:p>
            <a:pPr>
              <a:buFont typeface="Arial" charset="0"/>
              <a:buChar char="•"/>
            </a:pPr>
            <a:r>
              <a:rPr lang="fr-FR" sz="3200" b="1" u="sng" dirty="0" smtClean="0">
                <a:solidFill>
                  <a:schemeClr val="accent2"/>
                </a:solidFill>
              </a:rPr>
              <a:t>AN :</a:t>
            </a:r>
            <a:r>
              <a:rPr lang="fr-FR" sz="3200" b="1" dirty="0" smtClean="0">
                <a:solidFill>
                  <a:schemeClr val="accent2"/>
                </a:solidFill>
              </a:rPr>
              <a:t> Q = 0,515 . 4000 . 50 = 103 000 J </a:t>
            </a:r>
          </a:p>
          <a:p>
            <a:pPr marL="0" indent="0">
              <a:buNone/>
            </a:pPr>
            <a:r>
              <a:rPr lang="fr-FR" sz="3200" b="1" u="sng" dirty="0" smtClean="0">
                <a:solidFill>
                  <a:srgbClr val="00B050"/>
                </a:solidFill>
                <a:sym typeface="Wingdings"/>
              </a:rPr>
              <a:t> Réponse C</a:t>
            </a:r>
            <a:endParaRPr lang="fr-FR" sz="3200" b="1" u="sng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606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00593AF-F36C-4C6B-BDDC-35126178A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Arial Rounded MT Bold" panose="020F0704030504030204" pitchFamily="34" charset="0"/>
              </a:rPr>
              <a:t>QCM 7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E233D71-D407-4BCE-9802-E719C45E47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b="1" dirty="0"/>
              <a:t>Calculez la valeur de l’enthalpie de vaporisation du CH</a:t>
            </a:r>
            <a:r>
              <a:rPr lang="fr-FR" b="1" baseline="-25000" dirty="0"/>
              <a:t>4</a:t>
            </a:r>
            <a:r>
              <a:rPr lang="fr-FR" b="1" dirty="0"/>
              <a:t> en kJ.mol</a:t>
            </a:r>
            <a:r>
              <a:rPr lang="fr-FR" b="1" baseline="30000" dirty="0"/>
              <a:t>-1</a:t>
            </a:r>
            <a:endParaRPr lang="fr-FR" dirty="0"/>
          </a:p>
          <a:p>
            <a:pPr marL="0" indent="0">
              <a:buNone/>
            </a:pPr>
            <a:r>
              <a:rPr lang="fr-FR" b="1" dirty="0"/>
              <a:t>Données (en kJ.mol</a:t>
            </a:r>
            <a:r>
              <a:rPr lang="fr-FR" b="1" baseline="30000" dirty="0"/>
              <a:t>-1</a:t>
            </a:r>
            <a:r>
              <a:rPr lang="fr-FR" b="1" dirty="0"/>
              <a:t>) : </a:t>
            </a:r>
            <a:r>
              <a:rPr lang="fr-FR" b="1" dirty="0">
                <a:sym typeface="Symbol" charset="2"/>
              </a:rPr>
              <a:t></a:t>
            </a:r>
            <a:r>
              <a:rPr lang="fr-FR" b="1" baseline="-25000" dirty="0"/>
              <a:t>f</a:t>
            </a:r>
            <a:r>
              <a:rPr lang="fr-FR" b="1" dirty="0"/>
              <a:t>H</a:t>
            </a:r>
            <a:r>
              <a:rPr lang="fr-FR" b="1" baseline="-25000" dirty="0"/>
              <a:t>f</a:t>
            </a:r>
            <a:r>
              <a:rPr lang="fr-FR" b="1" baseline="30000" dirty="0"/>
              <a:t>0</a:t>
            </a:r>
            <a:r>
              <a:rPr lang="fr-FR" b="1" dirty="0"/>
              <a:t>(CH</a:t>
            </a:r>
            <a:r>
              <a:rPr lang="fr-FR" b="1" baseline="-25000" dirty="0"/>
              <a:t>4 (l)</a:t>
            </a:r>
            <a:r>
              <a:rPr lang="fr-FR" b="1" dirty="0"/>
              <a:t>) = -75 ; D</a:t>
            </a:r>
            <a:r>
              <a:rPr lang="fr-FR" b="1" baseline="-25000" dirty="0"/>
              <a:t>C-H </a:t>
            </a:r>
            <a:r>
              <a:rPr lang="fr-FR" b="1" dirty="0"/>
              <a:t>= 140 ; D</a:t>
            </a:r>
            <a:r>
              <a:rPr lang="fr-FR" b="1" baseline="-25000" dirty="0"/>
              <a:t>H-H</a:t>
            </a:r>
            <a:r>
              <a:rPr lang="fr-FR" b="1" dirty="0"/>
              <a:t> = 80 ; </a:t>
            </a:r>
            <a:r>
              <a:rPr lang="fr-FR" b="1" dirty="0">
                <a:sym typeface="Symbol" charset="2"/>
              </a:rPr>
              <a:t></a:t>
            </a:r>
            <a:r>
              <a:rPr lang="fr-FR" b="1" baseline="-25000" dirty="0" err="1"/>
              <a:t>fusion</a:t>
            </a:r>
            <a:r>
              <a:rPr lang="fr-FR" b="1" dirty="0" err="1"/>
              <a:t>C</a:t>
            </a:r>
            <a:r>
              <a:rPr lang="fr-FR" b="1" baseline="-25000" dirty="0"/>
              <a:t> </a:t>
            </a:r>
            <a:r>
              <a:rPr lang="fr-FR" b="1" dirty="0"/>
              <a:t> = 105 ; </a:t>
            </a:r>
            <a:r>
              <a:rPr lang="fr-FR" b="1" dirty="0">
                <a:sym typeface="Symbol" charset="2"/>
              </a:rPr>
              <a:t></a:t>
            </a:r>
            <a:r>
              <a:rPr lang="fr-FR" b="1" baseline="-25000" dirty="0" err="1"/>
              <a:t>vap</a:t>
            </a:r>
            <a:r>
              <a:rPr lang="fr-FR" b="1" dirty="0" err="1"/>
              <a:t>H</a:t>
            </a:r>
            <a:r>
              <a:rPr lang="fr-FR" b="1" dirty="0"/>
              <a:t> = 0,9 ; </a:t>
            </a:r>
            <a:r>
              <a:rPr lang="fr-FR" b="1" dirty="0">
                <a:sym typeface="Symbol" charset="2"/>
              </a:rPr>
              <a:t></a:t>
            </a:r>
            <a:r>
              <a:rPr lang="fr-FR" b="1" baseline="-25000" dirty="0" err="1"/>
              <a:t>vap</a:t>
            </a:r>
            <a:r>
              <a:rPr lang="fr-FR" b="1" dirty="0" err="1"/>
              <a:t>C</a:t>
            </a:r>
            <a:r>
              <a:rPr lang="fr-FR" b="1" dirty="0"/>
              <a:t> = 355 </a:t>
            </a:r>
            <a:endParaRPr lang="fr-FR" dirty="0"/>
          </a:p>
          <a:p>
            <a:pPr marL="0" indent="0">
              <a:buNone/>
            </a:pPr>
            <a:r>
              <a:rPr lang="fr-FR" dirty="0"/>
              <a:t>A) </a:t>
            </a:r>
            <a:r>
              <a:rPr lang="fr-FR" dirty="0">
                <a:sym typeface="Symbol" charset="2"/>
              </a:rPr>
              <a:t></a:t>
            </a:r>
            <a:r>
              <a:rPr lang="fr-FR" dirty="0" err="1"/>
              <a:t>H</a:t>
            </a:r>
            <a:r>
              <a:rPr lang="fr-FR" baseline="-25000" dirty="0" err="1"/>
              <a:t>vap</a:t>
            </a:r>
            <a:r>
              <a:rPr lang="fr-FR" dirty="0"/>
              <a:t>(CH</a:t>
            </a:r>
            <a:r>
              <a:rPr lang="fr-FR" baseline="-25000" dirty="0"/>
              <a:t>4</a:t>
            </a:r>
            <a:r>
              <a:rPr lang="fr-FR" dirty="0"/>
              <a:t>) = 555</a:t>
            </a:r>
          </a:p>
          <a:p>
            <a:pPr marL="0" indent="0">
              <a:buNone/>
            </a:pPr>
            <a:r>
              <a:rPr lang="fr-FR" dirty="0"/>
              <a:t>B) </a:t>
            </a:r>
            <a:r>
              <a:rPr lang="fr-FR" dirty="0">
                <a:sym typeface="Symbol" charset="2"/>
              </a:rPr>
              <a:t></a:t>
            </a:r>
            <a:r>
              <a:rPr lang="fr-FR" dirty="0" err="1"/>
              <a:t>H</a:t>
            </a:r>
            <a:r>
              <a:rPr lang="fr-FR" baseline="-25000" dirty="0" err="1"/>
              <a:t>vap</a:t>
            </a:r>
            <a:r>
              <a:rPr lang="fr-FR" dirty="0"/>
              <a:t>(CH</a:t>
            </a:r>
            <a:r>
              <a:rPr lang="fr-FR" baseline="-25000" dirty="0"/>
              <a:t>4</a:t>
            </a:r>
            <a:r>
              <a:rPr lang="fr-FR" dirty="0"/>
              <a:t>) = - 135</a:t>
            </a:r>
          </a:p>
          <a:p>
            <a:pPr marL="0" indent="0">
              <a:buNone/>
            </a:pPr>
            <a:r>
              <a:rPr lang="fr-FR" dirty="0"/>
              <a:t>C) </a:t>
            </a:r>
            <a:r>
              <a:rPr lang="fr-FR" dirty="0">
                <a:sym typeface="Symbol" charset="2"/>
              </a:rPr>
              <a:t></a:t>
            </a:r>
            <a:r>
              <a:rPr lang="fr-FR" dirty="0" err="1"/>
              <a:t>H</a:t>
            </a:r>
            <a:r>
              <a:rPr lang="fr-FR" baseline="-25000" dirty="0" err="1"/>
              <a:t>vap</a:t>
            </a:r>
            <a:r>
              <a:rPr lang="fr-FR" dirty="0"/>
              <a:t>(CH</a:t>
            </a:r>
            <a:r>
              <a:rPr lang="fr-FR" baseline="-25000" dirty="0"/>
              <a:t>4</a:t>
            </a:r>
            <a:r>
              <a:rPr lang="fr-FR" dirty="0"/>
              <a:t>) = - 185</a:t>
            </a:r>
          </a:p>
          <a:p>
            <a:pPr marL="0" indent="0">
              <a:buNone/>
            </a:pPr>
            <a:r>
              <a:rPr lang="fr-FR" dirty="0"/>
              <a:t>D) </a:t>
            </a:r>
            <a:r>
              <a:rPr lang="fr-FR" dirty="0">
                <a:sym typeface="Symbol" charset="2"/>
              </a:rPr>
              <a:t></a:t>
            </a:r>
            <a:r>
              <a:rPr lang="fr-FR" dirty="0" err="1"/>
              <a:t>H</a:t>
            </a:r>
            <a:r>
              <a:rPr lang="fr-FR" baseline="-25000" dirty="0" err="1"/>
              <a:t>vap</a:t>
            </a:r>
            <a:r>
              <a:rPr lang="fr-FR" dirty="0"/>
              <a:t>(CH</a:t>
            </a:r>
            <a:r>
              <a:rPr lang="fr-FR" baseline="-25000" dirty="0"/>
              <a:t>4</a:t>
            </a:r>
            <a:r>
              <a:rPr lang="fr-FR" dirty="0"/>
              <a:t>) = - 555</a:t>
            </a:r>
          </a:p>
          <a:p>
            <a:pPr marL="0" indent="0">
              <a:buNone/>
            </a:pPr>
            <a:r>
              <a:rPr lang="fr-FR" dirty="0"/>
              <a:t>E) </a:t>
            </a:r>
            <a:r>
              <a:rPr lang="fr-FR" dirty="0">
                <a:sym typeface="Symbol" charset="2"/>
              </a:rPr>
              <a:t></a:t>
            </a:r>
            <a:r>
              <a:rPr lang="fr-FR" dirty="0" err="1"/>
              <a:t>H</a:t>
            </a:r>
            <a:r>
              <a:rPr lang="fr-FR" baseline="-25000" dirty="0" err="1"/>
              <a:t>vap</a:t>
            </a:r>
            <a:r>
              <a:rPr lang="fr-FR" dirty="0"/>
              <a:t>(CH</a:t>
            </a:r>
            <a:r>
              <a:rPr lang="fr-FR" baseline="-25000" dirty="0"/>
              <a:t>4</a:t>
            </a:r>
            <a:r>
              <a:rPr lang="fr-FR" dirty="0"/>
              <a:t>) = 135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0885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00593AF-F36C-4C6B-BDDC-35126178A8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98512"/>
            <a:ext cx="10515600" cy="1091647"/>
          </a:xfrm>
        </p:spPr>
        <p:txBody>
          <a:bodyPr/>
          <a:lstStyle/>
          <a:p>
            <a:r>
              <a:rPr lang="fr-FR" dirty="0">
                <a:latin typeface="Arial Rounded MT Bold" panose="020F0704030504030204" pitchFamily="34" charset="0"/>
              </a:rPr>
              <a:t>QCM 7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E233D71-D407-4BCE-9802-E719C45E47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893" y="893135"/>
            <a:ext cx="10800907" cy="5283828"/>
          </a:xfrm>
        </p:spPr>
        <p:txBody>
          <a:bodyPr/>
          <a:lstStyle/>
          <a:p>
            <a:pPr marL="0" indent="0">
              <a:buNone/>
            </a:pPr>
            <a:r>
              <a:rPr lang="fr-FR" b="1" dirty="0" smtClean="0">
                <a:solidFill>
                  <a:srgbClr val="C00000"/>
                </a:solidFill>
              </a:rPr>
              <a:t>CH</a:t>
            </a:r>
            <a:r>
              <a:rPr lang="fr-FR" b="1" baseline="-25000" dirty="0" smtClean="0">
                <a:solidFill>
                  <a:srgbClr val="C00000"/>
                </a:solidFill>
              </a:rPr>
              <a:t>4</a:t>
            </a:r>
            <a:r>
              <a:rPr lang="fr-FR" b="1" dirty="0" smtClean="0">
                <a:solidFill>
                  <a:srgbClr val="C00000"/>
                </a:solidFill>
              </a:rPr>
              <a:t> (l) </a:t>
            </a:r>
            <a:endParaRPr lang="fr-FR" b="1" dirty="0">
              <a:solidFill>
                <a:srgbClr val="C00000"/>
              </a:solidFill>
            </a:endParaRPr>
          </a:p>
        </p:txBody>
      </p:sp>
      <p:cxnSp>
        <p:nvCxnSpPr>
          <p:cNvPr id="4" name="Connecteur droit avec flèche 3"/>
          <p:cNvCxnSpPr/>
          <p:nvPr/>
        </p:nvCxnSpPr>
        <p:spPr>
          <a:xfrm flipV="1">
            <a:off x="2211571" y="1084521"/>
            <a:ext cx="7208876" cy="39386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ZoneTexte 5"/>
          <p:cNvSpPr txBox="1"/>
          <p:nvPr/>
        </p:nvSpPr>
        <p:spPr>
          <a:xfrm>
            <a:off x="9810307" y="822911"/>
            <a:ext cx="23816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solidFill>
                  <a:srgbClr val="C00000"/>
                </a:solidFill>
              </a:rPr>
              <a:t>CH</a:t>
            </a:r>
            <a:r>
              <a:rPr lang="fr-FR" sz="2800" b="1" baseline="-25000" dirty="0" smtClean="0">
                <a:solidFill>
                  <a:srgbClr val="C00000"/>
                </a:solidFill>
              </a:rPr>
              <a:t>4</a:t>
            </a:r>
            <a:r>
              <a:rPr lang="fr-FR" sz="2800" b="1" dirty="0" smtClean="0">
                <a:solidFill>
                  <a:srgbClr val="C00000"/>
                </a:solidFill>
              </a:rPr>
              <a:t> (g)</a:t>
            </a:r>
            <a:endParaRPr lang="fr-FR" sz="2800" b="1" dirty="0">
              <a:solidFill>
                <a:srgbClr val="C00000"/>
              </a:solidFill>
            </a:endParaRPr>
          </a:p>
        </p:txBody>
      </p:sp>
      <p:cxnSp>
        <p:nvCxnSpPr>
          <p:cNvPr id="7" name="Connecteur droit avec flèche 6"/>
          <p:cNvCxnSpPr/>
          <p:nvPr/>
        </p:nvCxnSpPr>
        <p:spPr>
          <a:xfrm>
            <a:off x="1063256" y="1594884"/>
            <a:ext cx="723014" cy="1935125"/>
          </a:xfrm>
          <a:prstGeom prst="straightConnector1">
            <a:avLst/>
          </a:prstGeom>
          <a:ln w="254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oneTexte 7"/>
          <p:cNvSpPr txBox="1"/>
          <p:nvPr/>
        </p:nvSpPr>
        <p:spPr>
          <a:xfrm>
            <a:off x="978194" y="3530009"/>
            <a:ext cx="24667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/>
              <a:t>C </a:t>
            </a:r>
            <a:r>
              <a:rPr lang="fr-FR" sz="2800" baseline="-25000" dirty="0" smtClean="0"/>
              <a:t>(s)</a:t>
            </a:r>
            <a:r>
              <a:rPr lang="fr-FR" sz="2800" dirty="0" smtClean="0"/>
              <a:t> + 2 H</a:t>
            </a:r>
            <a:r>
              <a:rPr lang="fr-FR" sz="2800" baseline="-25000" dirty="0" smtClean="0"/>
              <a:t>2</a:t>
            </a:r>
            <a:r>
              <a:rPr lang="fr-FR" sz="2800" dirty="0" smtClean="0"/>
              <a:t> </a:t>
            </a:r>
            <a:r>
              <a:rPr lang="fr-FR" sz="2800" baseline="-25000" dirty="0" smtClean="0"/>
              <a:t>(g)</a:t>
            </a:r>
            <a:endParaRPr lang="fr-FR" sz="2800" dirty="0"/>
          </a:p>
        </p:txBody>
      </p:sp>
      <p:cxnSp>
        <p:nvCxnSpPr>
          <p:cNvPr id="10" name="Connecteur droit avec flèche 9"/>
          <p:cNvCxnSpPr/>
          <p:nvPr/>
        </p:nvCxnSpPr>
        <p:spPr>
          <a:xfrm>
            <a:off x="1637415" y="4320219"/>
            <a:ext cx="1552354" cy="1597359"/>
          </a:xfrm>
          <a:prstGeom prst="straightConnector1">
            <a:avLst/>
          </a:prstGeom>
          <a:ln w="254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oneTexte 10"/>
          <p:cNvSpPr txBox="1"/>
          <p:nvPr/>
        </p:nvSpPr>
        <p:spPr>
          <a:xfrm>
            <a:off x="3104708" y="5655968"/>
            <a:ext cx="2147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/>
              <a:t>C </a:t>
            </a:r>
            <a:r>
              <a:rPr lang="fr-FR" sz="2800" baseline="-25000" dirty="0" smtClean="0"/>
              <a:t>(l)</a:t>
            </a:r>
            <a:r>
              <a:rPr lang="fr-FR" sz="2800" dirty="0" smtClean="0"/>
              <a:t> </a:t>
            </a:r>
            <a:r>
              <a:rPr lang="fr-FR" sz="2800" dirty="0"/>
              <a:t>+ 2 H</a:t>
            </a:r>
            <a:r>
              <a:rPr lang="fr-FR" sz="2800" baseline="-25000" dirty="0"/>
              <a:t>2</a:t>
            </a:r>
            <a:r>
              <a:rPr lang="fr-FR" sz="2800" dirty="0"/>
              <a:t> </a:t>
            </a:r>
            <a:r>
              <a:rPr lang="fr-FR" sz="2800" baseline="-25000" dirty="0"/>
              <a:t>(g)</a:t>
            </a:r>
            <a:endParaRPr lang="fr-FR" sz="2800" dirty="0"/>
          </a:p>
        </p:txBody>
      </p:sp>
      <p:cxnSp>
        <p:nvCxnSpPr>
          <p:cNvPr id="13" name="Connecteur droit avec flèche 12"/>
          <p:cNvCxnSpPr/>
          <p:nvPr/>
        </p:nvCxnSpPr>
        <p:spPr>
          <a:xfrm>
            <a:off x="5145271" y="5963759"/>
            <a:ext cx="1616149" cy="0"/>
          </a:xfrm>
          <a:prstGeom prst="straightConnector1">
            <a:avLst/>
          </a:prstGeom>
          <a:ln w="254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ZoneTexte 15"/>
          <p:cNvSpPr txBox="1"/>
          <p:nvPr/>
        </p:nvSpPr>
        <p:spPr>
          <a:xfrm>
            <a:off x="6730411" y="5653743"/>
            <a:ext cx="2147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/>
              <a:t>C </a:t>
            </a:r>
            <a:r>
              <a:rPr lang="fr-FR" sz="2800" baseline="-25000" dirty="0" smtClean="0"/>
              <a:t>(g)</a:t>
            </a:r>
            <a:r>
              <a:rPr lang="fr-FR" sz="2800" dirty="0" smtClean="0"/>
              <a:t> </a:t>
            </a:r>
            <a:r>
              <a:rPr lang="fr-FR" sz="2800" dirty="0"/>
              <a:t>+ 2 H</a:t>
            </a:r>
            <a:r>
              <a:rPr lang="fr-FR" sz="2800" baseline="-25000" dirty="0"/>
              <a:t>2</a:t>
            </a:r>
            <a:r>
              <a:rPr lang="fr-FR" sz="2800" dirty="0"/>
              <a:t> </a:t>
            </a:r>
            <a:r>
              <a:rPr lang="fr-FR" sz="2800" baseline="-25000" dirty="0"/>
              <a:t>(g)</a:t>
            </a:r>
            <a:endParaRPr lang="fr-FR" sz="2800" dirty="0"/>
          </a:p>
        </p:txBody>
      </p:sp>
      <p:cxnSp>
        <p:nvCxnSpPr>
          <p:cNvPr id="18" name="Connecteur droit avec flèche 17"/>
          <p:cNvCxnSpPr/>
          <p:nvPr/>
        </p:nvCxnSpPr>
        <p:spPr>
          <a:xfrm flipV="1">
            <a:off x="8335926" y="4380614"/>
            <a:ext cx="1474381" cy="1273129"/>
          </a:xfrm>
          <a:prstGeom prst="straightConnector1">
            <a:avLst/>
          </a:prstGeom>
          <a:ln w="254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ZoneTexte 18"/>
          <p:cNvSpPr txBox="1"/>
          <p:nvPr/>
        </p:nvSpPr>
        <p:spPr>
          <a:xfrm>
            <a:off x="8984513" y="3573181"/>
            <a:ext cx="19563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C</a:t>
            </a:r>
            <a:r>
              <a:rPr lang="fr-FR" sz="2800" baseline="-25000" dirty="0"/>
              <a:t> </a:t>
            </a:r>
            <a:r>
              <a:rPr lang="fr-FR" sz="2800" baseline="-25000" dirty="0" smtClean="0"/>
              <a:t>(g) </a:t>
            </a:r>
            <a:r>
              <a:rPr lang="fr-FR" sz="2800" dirty="0" smtClean="0"/>
              <a:t>+ 4 H </a:t>
            </a:r>
            <a:r>
              <a:rPr lang="fr-FR" sz="2800" baseline="-25000" dirty="0" smtClean="0"/>
              <a:t>(g)</a:t>
            </a:r>
            <a:endParaRPr lang="fr-FR" sz="2800" dirty="0"/>
          </a:p>
        </p:txBody>
      </p:sp>
      <p:cxnSp>
        <p:nvCxnSpPr>
          <p:cNvPr id="21" name="Connecteur droit avec flèche 20"/>
          <p:cNvCxnSpPr>
            <a:stCxn id="19" idx="0"/>
          </p:cNvCxnSpPr>
          <p:nvPr/>
        </p:nvCxnSpPr>
        <p:spPr>
          <a:xfrm flipV="1">
            <a:off x="9962708" y="1346131"/>
            <a:ext cx="552892" cy="2227050"/>
          </a:xfrm>
          <a:prstGeom prst="straightConnector1">
            <a:avLst/>
          </a:prstGeom>
          <a:ln w="254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ZoneTexte 23"/>
          <p:cNvSpPr txBox="1"/>
          <p:nvPr/>
        </p:nvSpPr>
        <p:spPr>
          <a:xfrm>
            <a:off x="1502266" y="1874881"/>
            <a:ext cx="2676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 smtClean="0">
                <a:solidFill>
                  <a:srgbClr val="C00000"/>
                </a:solidFill>
                <a:sym typeface="Symbol" charset="2"/>
              </a:rPr>
              <a:t>-</a:t>
            </a:r>
            <a:r>
              <a:rPr lang="fr-FR" sz="2400" b="1" i="1" dirty="0" smtClean="0">
                <a:solidFill>
                  <a:schemeClr val="accent2"/>
                </a:solidFill>
                <a:sym typeface="Symbol" charset="2"/>
              </a:rPr>
              <a:t></a:t>
            </a:r>
            <a:r>
              <a:rPr lang="fr-FR" sz="2400" b="1" i="1" baseline="-25000" dirty="0" smtClean="0">
                <a:solidFill>
                  <a:schemeClr val="accent2"/>
                </a:solidFill>
              </a:rPr>
              <a:t>f</a:t>
            </a:r>
            <a:r>
              <a:rPr lang="fr-FR" sz="2400" b="1" i="1" dirty="0" smtClean="0">
                <a:solidFill>
                  <a:schemeClr val="accent2"/>
                </a:solidFill>
              </a:rPr>
              <a:t>H</a:t>
            </a:r>
            <a:r>
              <a:rPr lang="fr-FR" sz="2400" b="1" i="1" baseline="30000" dirty="0" smtClean="0">
                <a:solidFill>
                  <a:schemeClr val="accent2"/>
                </a:solidFill>
              </a:rPr>
              <a:t>0</a:t>
            </a:r>
            <a:r>
              <a:rPr lang="fr-FR" sz="2400" b="1" i="1" dirty="0" smtClean="0">
                <a:solidFill>
                  <a:schemeClr val="accent2"/>
                </a:solidFill>
              </a:rPr>
              <a:t>(CH</a:t>
            </a:r>
            <a:r>
              <a:rPr lang="fr-FR" sz="2400" b="1" i="1" baseline="-25000" dirty="0" smtClean="0">
                <a:solidFill>
                  <a:schemeClr val="accent2"/>
                </a:solidFill>
              </a:rPr>
              <a:t>4</a:t>
            </a:r>
            <a:r>
              <a:rPr lang="fr-FR" sz="2400" b="1" i="1" dirty="0" smtClean="0">
                <a:solidFill>
                  <a:schemeClr val="accent2"/>
                </a:solidFill>
              </a:rPr>
              <a:t>) = </a:t>
            </a:r>
            <a:r>
              <a:rPr lang="fr-FR" sz="3200" b="1" i="1" dirty="0" smtClean="0">
                <a:solidFill>
                  <a:srgbClr val="C00000"/>
                </a:solidFill>
              </a:rPr>
              <a:t>+</a:t>
            </a:r>
            <a:r>
              <a:rPr lang="fr-FR" sz="2400" b="1" i="1" dirty="0" smtClean="0">
                <a:solidFill>
                  <a:srgbClr val="C00000"/>
                </a:solidFill>
              </a:rPr>
              <a:t> </a:t>
            </a:r>
            <a:r>
              <a:rPr lang="fr-FR" sz="2400" b="1" i="1" dirty="0" smtClean="0">
                <a:solidFill>
                  <a:schemeClr val="accent2"/>
                </a:solidFill>
              </a:rPr>
              <a:t>75</a:t>
            </a:r>
            <a:r>
              <a:rPr lang="fr-FR" sz="3200" b="1" i="1" dirty="0" smtClean="0">
                <a:solidFill>
                  <a:srgbClr val="C00000"/>
                </a:solidFill>
              </a:rPr>
              <a:t> </a:t>
            </a:r>
            <a:r>
              <a:rPr lang="fr-FR" sz="2400" b="1" i="1" dirty="0">
                <a:solidFill>
                  <a:schemeClr val="accent2"/>
                </a:solidFill>
              </a:rPr>
              <a:t> </a:t>
            </a:r>
            <a:r>
              <a:rPr lang="fr-FR" dirty="0"/>
              <a:t> </a:t>
            </a:r>
          </a:p>
        </p:txBody>
      </p:sp>
      <p:sp>
        <p:nvSpPr>
          <p:cNvPr id="25" name="ZoneTexte 24"/>
          <p:cNvSpPr txBox="1"/>
          <p:nvPr/>
        </p:nvSpPr>
        <p:spPr>
          <a:xfrm>
            <a:off x="2011092" y="4116066"/>
            <a:ext cx="1658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>
                    <a:lumMod val="50000"/>
                  </a:schemeClr>
                </a:solidFill>
              </a:rPr>
              <a:t>2 x H - H </a:t>
            </a:r>
            <a:endParaRPr lang="fr-FR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ZoneTexte 26"/>
          <p:cNvSpPr txBox="1"/>
          <p:nvPr/>
        </p:nvSpPr>
        <p:spPr>
          <a:xfrm>
            <a:off x="2275134" y="4624756"/>
            <a:ext cx="2484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 smtClean="0">
                <a:solidFill>
                  <a:srgbClr val="00B050"/>
                </a:solidFill>
                <a:sym typeface="Symbol" charset="2"/>
              </a:rPr>
              <a:t>+</a:t>
            </a:r>
            <a:r>
              <a:rPr lang="fr-FR" sz="2400" b="1" i="1" dirty="0" smtClean="0">
                <a:solidFill>
                  <a:schemeClr val="accent2"/>
                </a:solidFill>
                <a:sym typeface="Symbol" charset="2"/>
              </a:rPr>
              <a:t></a:t>
            </a:r>
            <a:r>
              <a:rPr lang="fr-FR" sz="2400" b="1" i="1" baseline="-25000" dirty="0" err="1">
                <a:solidFill>
                  <a:schemeClr val="accent2"/>
                </a:solidFill>
              </a:rPr>
              <a:t>fusion</a:t>
            </a:r>
            <a:r>
              <a:rPr lang="fr-FR" sz="2400" b="1" i="1" dirty="0" err="1">
                <a:solidFill>
                  <a:schemeClr val="accent2"/>
                </a:solidFill>
              </a:rPr>
              <a:t>C</a:t>
            </a:r>
            <a:r>
              <a:rPr lang="fr-FR" sz="2400" b="1" i="1" baseline="-25000" dirty="0">
                <a:solidFill>
                  <a:schemeClr val="accent2"/>
                </a:solidFill>
              </a:rPr>
              <a:t> </a:t>
            </a:r>
            <a:r>
              <a:rPr lang="fr-FR" sz="2400" b="1" i="1" dirty="0">
                <a:solidFill>
                  <a:schemeClr val="accent2"/>
                </a:solidFill>
              </a:rPr>
              <a:t> </a:t>
            </a:r>
            <a:r>
              <a:rPr lang="fr-FR" sz="2400" b="1" i="1" dirty="0" smtClean="0">
                <a:solidFill>
                  <a:schemeClr val="accent2"/>
                </a:solidFill>
              </a:rPr>
              <a:t>= </a:t>
            </a:r>
            <a:r>
              <a:rPr lang="fr-FR" sz="2400" b="1" i="1" dirty="0" smtClean="0">
                <a:solidFill>
                  <a:srgbClr val="00B050"/>
                </a:solidFill>
              </a:rPr>
              <a:t>+</a:t>
            </a:r>
            <a:r>
              <a:rPr lang="fr-FR" sz="2400" b="1" i="1" dirty="0" smtClean="0">
                <a:solidFill>
                  <a:schemeClr val="accent2"/>
                </a:solidFill>
              </a:rPr>
              <a:t> </a:t>
            </a:r>
            <a:r>
              <a:rPr lang="fr-FR" sz="2400" b="1" i="1" dirty="0">
                <a:solidFill>
                  <a:schemeClr val="accent2"/>
                </a:solidFill>
              </a:rPr>
              <a:t>105</a:t>
            </a:r>
          </a:p>
        </p:txBody>
      </p:sp>
      <p:sp>
        <p:nvSpPr>
          <p:cNvPr id="28" name="ZoneTexte 27"/>
          <p:cNvSpPr txBox="1"/>
          <p:nvPr/>
        </p:nvSpPr>
        <p:spPr>
          <a:xfrm>
            <a:off x="3964408" y="6156893"/>
            <a:ext cx="1658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>
                    <a:lumMod val="50000"/>
                  </a:schemeClr>
                </a:solidFill>
              </a:rPr>
              <a:t>2 x H - H </a:t>
            </a:r>
            <a:endParaRPr lang="fr-FR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9" name="ZoneTexte 28"/>
          <p:cNvSpPr txBox="1"/>
          <p:nvPr/>
        </p:nvSpPr>
        <p:spPr>
          <a:xfrm>
            <a:off x="7804299" y="6166928"/>
            <a:ext cx="1658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>
                    <a:lumMod val="50000"/>
                  </a:schemeClr>
                </a:solidFill>
              </a:rPr>
              <a:t>2 x H - H </a:t>
            </a:r>
            <a:endParaRPr lang="fr-FR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891875" y="5308931"/>
            <a:ext cx="2108269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i="1" dirty="0" smtClean="0">
                <a:solidFill>
                  <a:srgbClr val="00B050"/>
                </a:solidFill>
                <a:sym typeface="Symbol" charset="2"/>
              </a:rPr>
              <a:t>+</a:t>
            </a:r>
            <a:r>
              <a:rPr lang="fr-FR" sz="2400" b="1" i="1" dirty="0" smtClean="0">
                <a:solidFill>
                  <a:schemeClr val="accent2"/>
                </a:solidFill>
                <a:sym typeface="Symbol" charset="2"/>
              </a:rPr>
              <a:t></a:t>
            </a:r>
            <a:r>
              <a:rPr lang="fr-FR" sz="2400" b="1" i="1" baseline="-25000" dirty="0" err="1">
                <a:solidFill>
                  <a:schemeClr val="accent2"/>
                </a:solidFill>
              </a:rPr>
              <a:t>vap</a:t>
            </a:r>
            <a:r>
              <a:rPr lang="fr-FR" sz="2400" b="1" i="1" dirty="0" err="1">
                <a:solidFill>
                  <a:schemeClr val="accent2"/>
                </a:solidFill>
              </a:rPr>
              <a:t>C</a:t>
            </a:r>
            <a:r>
              <a:rPr lang="fr-FR" sz="2400" b="1" i="1" dirty="0">
                <a:solidFill>
                  <a:schemeClr val="accent2"/>
                </a:solidFill>
              </a:rPr>
              <a:t> = </a:t>
            </a:r>
            <a:r>
              <a:rPr lang="fr-FR" sz="3200" b="1" i="1" dirty="0" smtClean="0">
                <a:solidFill>
                  <a:srgbClr val="00B050"/>
                </a:solidFill>
              </a:rPr>
              <a:t>+</a:t>
            </a:r>
            <a:r>
              <a:rPr lang="fr-FR" sz="3200" b="1" i="1" dirty="0" smtClean="0">
                <a:solidFill>
                  <a:schemeClr val="accent2"/>
                </a:solidFill>
              </a:rPr>
              <a:t> </a:t>
            </a:r>
            <a:r>
              <a:rPr lang="fr-FR" sz="2400" b="1" i="1" dirty="0" smtClean="0">
                <a:solidFill>
                  <a:schemeClr val="accent2"/>
                </a:solidFill>
              </a:rPr>
              <a:t>355</a:t>
            </a:r>
          </a:p>
          <a:p>
            <a:r>
              <a:rPr lang="fr-FR" b="1" dirty="0"/>
              <a:t> </a:t>
            </a:r>
            <a:endParaRPr lang="fr-FR" dirty="0"/>
          </a:p>
        </p:txBody>
      </p:sp>
      <p:sp>
        <p:nvSpPr>
          <p:cNvPr id="31" name="Rectangle 30"/>
          <p:cNvSpPr/>
          <p:nvPr/>
        </p:nvSpPr>
        <p:spPr>
          <a:xfrm>
            <a:off x="6792434" y="4624757"/>
            <a:ext cx="21920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i="1" dirty="0" smtClean="0">
                <a:solidFill>
                  <a:srgbClr val="00B050"/>
                </a:solidFill>
              </a:rPr>
              <a:t>+</a:t>
            </a:r>
            <a:r>
              <a:rPr lang="fr-FR" sz="2800" b="1" i="1" dirty="0" smtClean="0">
                <a:solidFill>
                  <a:srgbClr val="002060"/>
                </a:solidFill>
              </a:rPr>
              <a:t>2</a:t>
            </a:r>
            <a:r>
              <a:rPr lang="fr-FR" sz="2400" b="1" i="1" dirty="0" smtClean="0">
                <a:solidFill>
                  <a:schemeClr val="accent2"/>
                </a:solidFill>
              </a:rPr>
              <a:t>D</a:t>
            </a:r>
            <a:r>
              <a:rPr lang="fr-FR" sz="2400" b="1" i="1" baseline="-25000" dirty="0" smtClean="0">
                <a:solidFill>
                  <a:schemeClr val="accent2"/>
                </a:solidFill>
              </a:rPr>
              <a:t>H-H</a:t>
            </a:r>
            <a:r>
              <a:rPr lang="fr-FR" sz="2400" b="1" i="1" dirty="0" smtClean="0">
                <a:solidFill>
                  <a:schemeClr val="accent2"/>
                </a:solidFill>
              </a:rPr>
              <a:t> </a:t>
            </a:r>
            <a:r>
              <a:rPr lang="fr-FR" sz="2400" b="1" i="1" dirty="0">
                <a:solidFill>
                  <a:schemeClr val="accent2"/>
                </a:solidFill>
              </a:rPr>
              <a:t>= </a:t>
            </a:r>
            <a:r>
              <a:rPr lang="fr-FR" sz="3200" b="1" i="1" dirty="0" smtClean="0">
                <a:solidFill>
                  <a:srgbClr val="00B050"/>
                </a:solidFill>
              </a:rPr>
              <a:t>+</a:t>
            </a:r>
            <a:r>
              <a:rPr lang="fr-FR" sz="3200" b="1" i="1" dirty="0">
                <a:solidFill>
                  <a:schemeClr val="accent2"/>
                </a:solidFill>
              </a:rPr>
              <a:t> </a:t>
            </a:r>
            <a:r>
              <a:rPr lang="fr-FR" sz="2400" b="1" i="1" dirty="0" smtClean="0">
                <a:solidFill>
                  <a:schemeClr val="accent2"/>
                </a:solidFill>
              </a:rPr>
              <a:t>160</a:t>
            </a:r>
            <a:endParaRPr lang="fr-FR" sz="2400" i="1" dirty="0">
              <a:solidFill>
                <a:schemeClr val="accent2"/>
              </a:solidFill>
            </a:endParaRPr>
          </a:p>
        </p:txBody>
      </p:sp>
      <p:sp>
        <p:nvSpPr>
          <p:cNvPr id="32" name="ZoneTexte 31"/>
          <p:cNvSpPr txBox="1"/>
          <p:nvPr/>
        </p:nvSpPr>
        <p:spPr>
          <a:xfrm>
            <a:off x="8080745" y="1981904"/>
            <a:ext cx="21584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 smtClean="0">
                <a:solidFill>
                  <a:srgbClr val="C00000"/>
                </a:solidFill>
              </a:rPr>
              <a:t>- </a:t>
            </a:r>
            <a:r>
              <a:rPr lang="fr-FR" sz="2400" b="1" i="1" dirty="0" smtClean="0">
                <a:solidFill>
                  <a:srgbClr val="002060"/>
                </a:solidFill>
              </a:rPr>
              <a:t>4</a:t>
            </a:r>
            <a:r>
              <a:rPr lang="fr-FR" sz="2400" b="1" i="1" dirty="0" smtClean="0">
                <a:solidFill>
                  <a:schemeClr val="accent2"/>
                </a:solidFill>
              </a:rPr>
              <a:t>D</a:t>
            </a:r>
            <a:r>
              <a:rPr lang="fr-FR" sz="2400" b="1" i="1" baseline="-25000" dirty="0" smtClean="0">
                <a:solidFill>
                  <a:schemeClr val="accent2"/>
                </a:solidFill>
              </a:rPr>
              <a:t>C-H </a:t>
            </a:r>
            <a:r>
              <a:rPr lang="fr-FR" sz="2400" b="1" i="1" dirty="0">
                <a:solidFill>
                  <a:schemeClr val="accent2"/>
                </a:solidFill>
              </a:rPr>
              <a:t>= </a:t>
            </a:r>
            <a:r>
              <a:rPr lang="fr-FR" sz="3200" b="1" i="1" dirty="0" smtClean="0">
                <a:solidFill>
                  <a:srgbClr val="C00000"/>
                </a:solidFill>
              </a:rPr>
              <a:t>- </a:t>
            </a:r>
            <a:r>
              <a:rPr lang="fr-FR" sz="2400" b="1" i="1" dirty="0" smtClean="0">
                <a:solidFill>
                  <a:schemeClr val="accent2"/>
                </a:solidFill>
              </a:rPr>
              <a:t>560</a:t>
            </a:r>
            <a:endParaRPr lang="fr-FR" sz="2400" i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254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00593AF-F36C-4C6B-BDDC-35126178A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Arial Rounded MT Bold" panose="020F0704030504030204" pitchFamily="34" charset="0"/>
              </a:rPr>
              <a:t>QCM 7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E233D71-D407-4BCE-9802-E719C45E47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sz="2000" b="1" dirty="0"/>
              <a:t>Calculez la valeur de l’enthalpie de vaporisation du CH</a:t>
            </a:r>
            <a:r>
              <a:rPr lang="fr-FR" sz="2000" b="1" baseline="-25000" dirty="0"/>
              <a:t>4</a:t>
            </a:r>
            <a:r>
              <a:rPr lang="fr-FR" sz="2000" b="1" dirty="0"/>
              <a:t> en kJ.mol</a:t>
            </a:r>
            <a:r>
              <a:rPr lang="fr-FR" sz="2000" b="1" baseline="30000" dirty="0"/>
              <a:t>-1</a:t>
            </a:r>
            <a:endParaRPr lang="fr-FR" sz="2000" dirty="0"/>
          </a:p>
          <a:p>
            <a:pPr marL="0" indent="0">
              <a:buNone/>
            </a:pPr>
            <a:r>
              <a:rPr lang="fr-FR" sz="2000" b="1" dirty="0"/>
              <a:t>Données (en kJ.mol</a:t>
            </a:r>
            <a:r>
              <a:rPr lang="fr-FR" sz="2000" b="1" baseline="30000" dirty="0"/>
              <a:t>-1</a:t>
            </a:r>
            <a:r>
              <a:rPr lang="fr-FR" sz="2000" b="1" dirty="0"/>
              <a:t>) : </a:t>
            </a:r>
            <a:r>
              <a:rPr lang="fr-FR" sz="2000" b="1" dirty="0">
                <a:sym typeface="Symbol" charset="2"/>
              </a:rPr>
              <a:t></a:t>
            </a:r>
            <a:r>
              <a:rPr lang="fr-FR" sz="2000" b="1" baseline="-25000" dirty="0"/>
              <a:t>f</a:t>
            </a:r>
            <a:r>
              <a:rPr lang="fr-FR" sz="2000" b="1" dirty="0"/>
              <a:t>H</a:t>
            </a:r>
            <a:r>
              <a:rPr lang="fr-FR" sz="2000" b="1" baseline="-25000" dirty="0"/>
              <a:t>f</a:t>
            </a:r>
            <a:r>
              <a:rPr lang="fr-FR" sz="2000" b="1" baseline="30000" dirty="0"/>
              <a:t>0</a:t>
            </a:r>
            <a:r>
              <a:rPr lang="fr-FR" sz="2000" b="1" dirty="0"/>
              <a:t>(CH</a:t>
            </a:r>
            <a:r>
              <a:rPr lang="fr-FR" sz="2000" b="1" baseline="-25000" dirty="0"/>
              <a:t>4 (l)</a:t>
            </a:r>
            <a:r>
              <a:rPr lang="fr-FR" sz="2000" b="1" dirty="0"/>
              <a:t>) = -75 ; D</a:t>
            </a:r>
            <a:r>
              <a:rPr lang="fr-FR" sz="2000" b="1" baseline="-25000" dirty="0"/>
              <a:t>C-H </a:t>
            </a:r>
            <a:r>
              <a:rPr lang="fr-FR" sz="2000" b="1" dirty="0"/>
              <a:t>= 140 ; D</a:t>
            </a:r>
            <a:r>
              <a:rPr lang="fr-FR" sz="2000" b="1" baseline="-25000" dirty="0"/>
              <a:t>H-H</a:t>
            </a:r>
            <a:r>
              <a:rPr lang="fr-FR" sz="2000" b="1" dirty="0"/>
              <a:t> = 80 ; </a:t>
            </a:r>
            <a:r>
              <a:rPr lang="fr-FR" sz="2000" b="1" dirty="0">
                <a:sym typeface="Symbol" charset="2"/>
              </a:rPr>
              <a:t></a:t>
            </a:r>
            <a:r>
              <a:rPr lang="fr-FR" sz="2000" b="1" baseline="-25000" dirty="0" err="1"/>
              <a:t>fusion</a:t>
            </a:r>
            <a:r>
              <a:rPr lang="fr-FR" sz="2000" b="1" dirty="0" err="1"/>
              <a:t>C</a:t>
            </a:r>
            <a:r>
              <a:rPr lang="fr-FR" sz="2000" b="1" baseline="-25000" dirty="0"/>
              <a:t> </a:t>
            </a:r>
            <a:r>
              <a:rPr lang="fr-FR" sz="2000" b="1" dirty="0"/>
              <a:t> = 105 ; </a:t>
            </a:r>
            <a:r>
              <a:rPr lang="fr-FR" sz="2000" b="1" dirty="0">
                <a:sym typeface="Symbol" charset="2"/>
              </a:rPr>
              <a:t></a:t>
            </a:r>
            <a:r>
              <a:rPr lang="fr-FR" sz="2000" b="1" baseline="-25000" dirty="0" err="1"/>
              <a:t>vap</a:t>
            </a:r>
            <a:r>
              <a:rPr lang="fr-FR" sz="2000" b="1" dirty="0" err="1"/>
              <a:t>H</a:t>
            </a:r>
            <a:r>
              <a:rPr lang="fr-FR" sz="2000" b="1" dirty="0"/>
              <a:t> = 0,9 ; </a:t>
            </a:r>
            <a:r>
              <a:rPr lang="fr-FR" sz="2000" b="1" dirty="0">
                <a:sym typeface="Symbol" charset="2"/>
              </a:rPr>
              <a:t></a:t>
            </a:r>
            <a:r>
              <a:rPr lang="fr-FR" sz="2000" b="1" baseline="-25000" dirty="0" err="1"/>
              <a:t>vap</a:t>
            </a:r>
            <a:r>
              <a:rPr lang="fr-FR" sz="2000" b="1" dirty="0" err="1"/>
              <a:t>C</a:t>
            </a:r>
            <a:r>
              <a:rPr lang="fr-FR" sz="2000" b="1" dirty="0"/>
              <a:t> = 355 </a:t>
            </a:r>
            <a:endParaRPr lang="fr-FR" sz="2000" dirty="0"/>
          </a:p>
          <a:p>
            <a:pPr marL="0" indent="0">
              <a:buNone/>
            </a:pPr>
            <a:r>
              <a:rPr lang="fr-FR" sz="2000" dirty="0"/>
              <a:t>A) </a:t>
            </a:r>
            <a:r>
              <a:rPr lang="fr-FR" sz="2000" dirty="0">
                <a:sym typeface="Symbol" charset="2"/>
              </a:rPr>
              <a:t></a:t>
            </a:r>
            <a:r>
              <a:rPr lang="fr-FR" sz="2000" dirty="0" err="1"/>
              <a:t>H</a:t>
            </a:r>
            <a:r>
              <a:rPr lang="fr-FR" sz="2000" baseline="-25000" dirty="0" err="1"/>
              <a:t>vap</a:t>
            </a:r>
            <a:r>
              <a:rPr lang="fr-FR" sz="2000" dirty="0"/>
              <a:t>(CH</a:t>
            </a:r>
            <a:r>
              <a:rPr lang="fr-FR" sz="2000" baseline="-25000" dirty="0"/>
              <a:t>4</a:t>
            </a:r>
            <a:r>
              <a:rPr lang="fr-FR" sz="2000" dirty="0"/>
              <a:t>) = 555</a:t>
            </a:r>
          </a:p>
          <a:p>
            <a:pPr marL="0" indent="0">
              <a:buNone/>
            </a:pPr>
            <a:r>
              <a:rPr lang="fr-FR" sz="2000" dirty="0"/>
              <a:t>B) </a:t>
            </a:r>
            <a:r>
              <a:rPr lang="fr-FR" sz="2000" dirty="0">
                <a:sym typeface="Symbol" charset="2"/>
              </a:rPr>
              <a:t></a:t>
            </a:r>
            <a:r>
              <a:rPr lang="fr-FR" sz="2000" dirty="0" err="1"/>
              <a:t>H</a:t>
            </a:r>
            <a:r>
              <a:rPr lang="fr-FR" sz="2000" baseline="-25000" dirty="0" err="1"/>
              <a:t>vap</a:t>
            </a:r>
            <a:r>
              <a:rPr lang="fr-FR" sz="2000" dirty="0"/>
              <a:t>(CH</a:t>
            </a:r>
            <a:r>
              <a:rPr lang="fr-FR" sz="2000" baseline="-25000" dirty="0"/>
              <a:t>4</a:t>
            </a:r>
            <a:r>
              <a:rPr lang="fr-FR" sz="2000" dirty="0"/>
              <a:t>) = - 135</a:t>
            </a:r>
          </a:p>
          <a:p>
            <a:pPr marL="0" indent="0">
              <a:buNone/>
            </a:pPr>
            <a:r>
              <a:rPr lang="fr-FR" sz="2000" dirty="0"/>
              <a:t>C) </a:t>
            </a:r>
            <a:r>
              <a:rPr lang="fr-FR" sz="2000" dirty="0">
                <a:sym typeface="Symbol" charset="2"/>
              </a:rPr>
              <a:t></a:t>
            </a:r>
            <a:r>
              <a:rPr lang="fr-FR" sz="2000" dirty="0" err="1"/>
              <a:t>H</a:t>
            </a:r>
            <a:r>
              <a:rPr lang="fr-FR" sz="2000" baseline="-25000" dirty="0" err="1"/>
              <a:t>vap</a:t>
            </a:r>
            <a:r>
              <a:rPr lang="fr-FR" sz="2000" dirty="0"/>
              <a:t>(CH</a:t>
            </a:r>
            <a:r>
              <a:rPr lang="fr-FR" sz="2000" baseline="-25000" dirty="0"/>
              <a:t>4</a:t>
            </a:r>
            <a:r>
              <a:rPr lang="fr-FR" sz="2000" dirty="0"/>
              <a:t>) = - 185</a:t>
            </a:r>
          </a:p>
          <a:p>
            <a:pPr marL="0" indent="0">
              <a:buNone/>
            </a:pPr>
            <a:r>
              <a:rPr lang="fr-FR" sz="2000" dirty="0"/>
              <a:t>D) </a:t>
            </a:r>
            <a:r>
              <a:rPr lang="fr-FR" sz="2000" dirty="0">
                <a:sym typeface="Symbol" charset="2"/>
              </a:rPr>
              <a:t></a:t>
            </a:r>
            <a:r>
              <a:rPr lang="fr-FR" sz="2000" dirty="0" err="1"/>
              <a:t>H</a:t>
            </a:r>
            <a:r>
              <a:rPr lang="fr-FR" sz="2000" baseline="-25000" dirty="0" err="1"/>
              <a:t>vap</a:t>
            </a:r>
            <a:r>
              <a:rPr lang="fr-FR" sz="2000" dirty="0"/>
              <a:t>(CH</a:t>
            </a:r>
            <a:r>
              <a:rPr lang="fr-FR" sz="2000" baseline="-25000" dirty="0"/>
              <a:t>4</a:t>
            </a:r>
            <a:r>
              <a:rPr lang="fr-FR" sz="2000" dirty="0"/>
              <a:t>) = - 555</a:t>
            </a:r>
          </a:p>
          <a:p>
            <a:pPr marL="0" indent="0">
              <a:buNone/>
            </a:pPr>
            <a:r>
              <a:rPr lang="fr-FR" sz="2000" dirty="0">
                <a:solidFill>
                  <a:srgbClr val="00B050"/>
                </a:solidFill>
              </a:rPr>
              <a:t>E) </a:t>
            </a:r>
            <a:r>
              <a:rPr lang="fr-FR" sz="2000" dirty="0">
                <a:solidFill>
                  <a:srgbClr val="00B050"/>
                </a:solidFill>
                <a:sym typeface="Symbol" charset="2"/>
              </a:rPr>
              <a:t></a:t>
            </a:r>
            <a:r>
              <a:rPr lang="fr-FR" sz="2000" dirty="0" err="1">
                <a:solidFill>
                  <a:srgbClr val="00B050"/>
                </a:solidFill>
              </a:rPr>
              <a:t>H</a:t>
            </a:r>
            <a:r>
              <a:rPr lang="fr-FR" sz="2000" baseline="-25000" dirty="0" err="1">
                <a:solidFill>
                  <a:srgbClr val="00B050"/>
                </a:solidFill>
              </a:rPr>
              <a:t>vap</a:t>
            </a:r>
            <a:r>
              <a:rPr lang="fr-FR" sz="2000" dirty="0">
                <a:solidFill>
                  <a:srgbClr val="00B050"/>
                </a:solidFill>
              </a:rPr>
              <a:t>(CH</a:t>
            </a:r>
            <a:r>
              <a:rPr lang="fr-FR" sz="2000" baseline="-25000" dirty="0">
                <a:solidFill>
                  <a:srgbClr val="00B050"/>
                </a:solidFill>
              </a:rPr>
              <a:t>4</a:t>
            </a:r>
            <a:r>
              <a:rPr lang="fr-FR" sz="2000" dirty="0">
                <a:solidFill>
                  <a:srgbClr val="00B050"/>
                </a:solidFill>
              </a:rPr>
              <a:t>) = 135</a:t>
            </a:r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396343" y="3755572"/>
            <a:ext cx="837655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accent2"/>
                </a:solidFill>
                <a:sym typeface="Symbol" charset="2"/>
              </a:rPr>
              <a:t></a:t>
            </a:r>
            <a:r>
              <a:rPr lang="fr-FR" sz="2400" b="1" i="1" dirty="0" err="1">
                <a:solidFill>
                  <a:schemeClr val="accent2"/>
                </a:solidFill>
              </a:rPr>
              <a:t>H</a:t>
            </a:r>
            <a:r>
              <a:rPr lang="fr-FR" sz="2400" b="1" i="1" baseline="-25000" dirty="0" err="1">
                <a:solidFill>
                  <a:schemeClr val="accent2"/>
                </a:solidFill>
              </a:rPr>
              <a:t>vap</a:t>
            </a:r>
            <a:r>
              <a:rPr lang="fr-FR" sz="2400" b="1" i="1" dirty="0">
                <a:solidFill>
                  <a:schemeClr val="accent2"/>
                </a:solidFill>
              </a:rPr>
              <a:t>(CH</a:t>
            </a:r>
            <a:r>
              <a:rPr lang="fr-FR" sz="2400" b="1" i="1" baseline="-25000" dirty="0">
                <a:solidFill>
                  <a:schemeClr val="accent2"/>
                </a:solidFill>
              </a:rPr>
              <a:t>4</a:t>
            </a:r>
            <a:r>
              <a:rPr lang="fr-FR" sz="2400" b="1" i="1" dirty="0" smtClean="0">
                <a:solidFill>
                  <a:schemeClr val="accent2"/>
                </a:solidFill>
              </a:rPr>
              <a:t>) = </a:t>
            </a:r>
            <a:r>
              <a:rPr lang="fr-FR" sz="3200" b="1" i="1" dirty="0" smtClean="0">
                <a:solidFill>
                  <a:srgbClr val="C00000"/>
                </a:solidFill>
              </a:rPr>
              <a:t>- </a:t>
            </a:r>
            <a:r>
              <a:rPr lang="fr-FR" sz="2400" b="1" i="1" dirty="0" smtClean="0">
                <a:solidFill>
                  <a:schemeClr val="accent2"/>
                </a:solidFill>
              </a:rPr>
              <a:t>∆</a:t>
            </a:r>
            <a:r>
              <a:rPr lang="fr-FR" sz="2400" b="1" i="1" baseline="-25000" dirty="0" smtClean="0">
                <a:solidFill>
                  <a:schemeClr val="accent2"/>
                </a:solidFill>
              </a:rPr>
              <a:t>f</a:t>
            </a:r>
            <a:r>
              <a:rPr lang="fr-FR" sz="2400" b="1" i="1" dirty="0" smtClean="0">
                <a:solidFill>
                  <a:schemeClr val="accent2"/>
                </a:solidFill>
              </a:rPr>
              <a:t>H</a:t>
            </a:r>
            <a:r>
              <a:rPr lang="fr-FR" sz="2400" b="1" i="1" baseline="30000" dirty="0" smtClean="0">
                <a:solidFill>
                  <a:schemeClr val="accent2"/>
                </a:solidFill>
              </a:rPr>
              <a:t>0</a:t>
            </a:r>
            <a:r>
              <a:rPr lang="fr-FR" sz="2400" b="1" i="1" dirty="0" smtClean="0">
                <a:solidFill>
                  <a:schemeClr val="accent2"/>
                </a:solidFill>
              </a:rPr>
              <a:t>(CH</a:t>
            </a:r>
            <a:r>
              <a:rPr lang="fr-FR" sz="2400" b="1" i="1" baseline="-25000" dirty="0" smtClean="0">
                <a:solidFill>
                  <a:schemeClr val="accent2"/>
                </a:solidFill>
              </a:rPr>
              <a:t>4</a:t>
            </a:r>
            <a:r>
              <a:rPr lang="fr-FR" sz="2400" b="1" i="1" dirty="0">
                <a:solidFill>
                  <a:schemeClr val="accent2"/>
                </a:solidFill>
              </a:rPr>
              <a:t> </a:t>
            </a:r>
            <a:r>
              <a:rPr lang="fr-FR" sz="2400" b="1" i="1" baseline="-25000" dirty="0" smtClean="0">
                <a:solidFill>
                  <a:schemeClr val="accent2"/>
                </a:solidFill>
              </a:rPr>
              <a:t>(l)</a:t>
            </a:r>
            <a:r>
              <a:rPr lang="fr-FR" sz="2400" b="1" i="1" dirty="0" smtClean="0">
                <a:solidFill>
                  <a:schemeClr val="accent2"/>
                </a:solidFill>
              </a:rPr>
              <a:t>) </a:t>
            </a:r>
            <a:r>
              <a:rPr lang="fr-FR" sz="3200" b="1" i="1" dirty="0" smtClean="0">
                <a:solidFill>
                  <a:srgbClr val="00B050"/>
                </a:solidFill>
              </a:rPr>
              <a:t>+</a:t>
            </a:r>
            <a:r>
              <a:rPr lang="fr-FR" sz="2400" b="1" i="1" dirty="0" smtClean="0">
                <a:solidFill>
                  <a:schemeClr val="accent2"/>
                </a:solidFill>
              </a:rPr>
              <a:t> ∆</a:t>
            </a:r>
            <a:r>
              <a:rPr lang="fr-FR" sz="2400" b="1" i="1" baseline="-25000" dirty="0" err="1" smtClean="0">
                <a:solidFill>
                  <a:schemeClr val="accent2"/>
                </a:solidFill>
              </a:rPr>
              <a:t>fusion</a:t>
            </a:r>
            <a:r>
              <a:rPr lang="fr-FR" sz="2400" b="1" i="1" dirty="0" err="1" smtClean="0">
                <a:solidFill>
                  <a:schemeClr val="accent2"/>
                </a:solidFill>
              </a:rPr>
              <a:t>C</a:t>
            </a:r>
            <a:r>
              <a:rPr lang="fr-FR" sz="2400" b="1" i="1" dirty="0" smtClean="0">
                <a:solidFill>
                  <a:schemeClr val="accent2"/>
                </a:solidFill>
              </a:rPr>
              <a:t> </a:t>
            </a:r>
            <a:r>
              <a:rPr lang="fr-FR" sz="3200" b="1" i="1" dirty="0" smtClean="0">
                <a:solidFill>
                  <a:srgbClr val="00B050"/>
                </a:solidFill>
              </a:rPr>
              <a:t>+</a:t>
            </a:r>
            <a:r>
              <a:rPr lang="fr-FR" sz="2400" b="1" i="1" dirty="0" smtClean="0">
                <a:solidFill>
                  <a:schemeClr val="accent2"/>
                </a:solidFill>
              </a:rPr>
              <a:t> ∆</a:t>
            </a:r>
            <a:r>
              <a:rPr lang="fr-FR" sz="2400" b="1" i="1" baseline="-25000" dirty="0" err="1" smtClean="0">
                <a:solidFill>
                  <a:schemeClr val="accent2"/>
                </a:solidFill>
              </a:rPr>
              <a:t>vapo</a:t>
            </a:r>
            <a:r>
              <a:rPr lang="fr-FR" sz="2400" b="1" i="1" dirty="0" err="1" smtClean="0">
                <a:solidFill>
                  <a:schemeClr val="accent2"/>
                </a:solidFill>
              </a:rPr>
              <a:t>C</a:t>
            </a:r>
            <a:r>
              <a:rPr lang="fr-FR" sz="2400" b="1" i="1" dirty="0" smtClean="0">
                <a:solidFill>
                  <a:schemeClr val="accent2"/>
                </a:solidFill>
              </a:rPr>
              <a:t> </a:t>
            </a:r>
            <a:r>
              <a:rPr lang="fr-FR" sz="3200" b="1" i="1" dirty="0" smtClean="0">
                <a:solidFill>
                  <a:srgbClr val="00B050"/>
                </a:solidFill>
              </a:rPr>
              <a:t>+</a:t>
            </a:r>
            <a:r>
              <a:rPr lang="fr-FR" sz="2400" b="1" i="1" dirty="0" smtClean="0">
                <a:solidFill>
                  <a:srgbClr val="00B050"/>
                </a:solidFill>
              </a:rPr>
              <a:t> </a:t>
            </a:r>
            <a:r>
              <a:rPr lang="fr-FR" sz="2400" b="1" i="1" dirty="0" smtClean="0">
                <a:solidFill>
                  <a:srgbClr val="002060"/>
                </a:solidFill>
              </a:rPr>
              <a:t>2</a:t>
            </a:r>
            <a:r>
              <a:rPr lang="fr-FR" sz="2400" b="1" i="1" dirty="0" smtClean="0">
                <a:solidFill>
                  <a:schemeClr val="accent2"/>
                </a:solidFill>
              </a:rPr>
              <a:t> D </a:t>
            </a:r>
            <a:r>
              <a:rPr lang="fr-FR" sz="2400" b="1" i="1" baseline="-25000" dirty="0" smtClean="0">
                <a:solidFill>
                  <a:schemeClr val="accent2"/>
                </a:solidFill>
              </a:rPr>
              <a:t>H </a:t>
            </a:r>
            <a:r>
              <a:rPr lang="mr-IN" sz="2400" b="1" i="1" baseline="-25000" dirty="0" smtClean="0">
                <a:solidFill>
                  <a:schemeClr val="accent2"/>
                </a:solidFill>
              </a:rPr>
              <a:t>–</a:t>
            </a:r>
            <a:r>
              <a:rPr lang="fr-FR" sz="2400" b="1" i="1" dirty="0" smtClean="0">
                <a:solidFill>
                  <a:schemeClr val="accent2"/>
                </a:solidFill>
              </a:rPr>
              <a:t> </a:t>
            </a:r>
            <a:r>
              <a:rPr lang="fr-FR" sz="2400" b="1" i="1" baseline="-25000" dirty="0" smtClean="0">
                <a:solidFill>
                  <a:schemeClr val="accent2"/>
                </a:solidFill>
              </a:rPr>
              <a:t>H </a:t>
            </a:r>
            <a:r>
              <a:rPr lang="fr-FR" sz="3200" b="1" i="1" dirty="0">
                <a:solidFill>
                  <a:srgbClr val="C00000"/>
                </a:solidFill>
              </a:rPr>
              <a:t>-</a:t>
            </a:r>
            <a:r>
              <a:rPr lang="fr-FR" sz="3200" b="1" i="1" dirty="0" smtClean="0">
                <a:solidFill>
                  <a:srgbClr val="C00000"/>
                </a:solidFill>
              </a:rPr>
              <a:t> </a:t>
            </a:r>
            <a:r>
              <a:rPr lang="fr-FR" sz="2400" b="1" i="1" dirty="0" smtClean="0">
                <a:solidFill>
                  <a:srgbClr val="002060"/>
                </a:solidFill>
              </a:rPr>
              <a:t>4</a:t>
            </a:r>
            <a:r>
              <a:rPr lang="fr-FR" sz="2400" b="1" i="1" dirty="0" smtClean="0">
                <a:solidFill>
                  <a:schemeClr val="accent2"/>
                </a:solidFill>
              </a:rPr>
              <a:t> D </a:t>
            </a:r>
            <a:r>
              <a:rPr lang="fr-FR" sz="2400" b="1" i="1" baseline="-25000" dirty="0">
                <a:solidFill>
                  <a:schemeClr val="accent2"/>
                </a:solidFill>
              </a:rPr>
              <a:t>C</a:t>
            </a:r>
            <a:r>
              <a:rPr lang="fr-FR" sz="2400" b="1" i="1" baseline="-25000" dirty="0" smtClean="0">
                <a:solidFill>
                  <a:schemeClr val="accent2"/>
                </a:solidFill>
              </a:rPr>
              <a:t>-H</a:t>
            </a:r>
            <a:r>
              <a:rPr lang="fr-FR" sz="2400" b="1" i="1" dirty="0" smtClean="0">
                <a:solidFill>
                  <a:schemeClr val="accent2"/>
                </a:solidFill>
              </a:rPr>
              <a:t> </a:t>
            </a:r>
          </a:p>
          <a:p>
            <a:r>
              <a:rPr lang="fr-FR" sz="2400" b="1" i="1" dirty="0" smtClean="0">
                <a:solidFill>
                  <a:schemeClr val="accent2"/>
                </a:solidFill>
              </a:rPr>
              <a:t> </a:t>
            </a:r>
            <a:r>
              <a:rPr lang="fr-FR" sz="2400" b="1" i="1" dirty="0">
                <a:solidFill>
                  <a:schemeClr val="accent2"/>
                </a:solidFill>
                <a:sym typeface="Symbol" charset="2"/>
              </a:rPr>
              <a:t></a:t>
            </a:r>
            <a:r>
              <a:rPr lang="fr-FR" sz="2400" b="1" i="1" dirty="0" err="1">
                <a:solidFill>
                  <a:schemeClr val="accent2"/>
                </a:solidFill>
              </a:rPr>
              <a:t>H</a:t>
            </a:r>
            <a:r>
              <a:rPr lang="fr-FR" sz="2400" b="1" i="1" baseline="-25000" dirty="0" err="1">
                <a:solidFill>
                  <a:schemeClr val="accent2"/>
                </a:solidFill>
              </a:rPr>
              <a:t>vap</a:t>
            </a:r>
            <a:r>
              <a:rPr lang="fr-FR" sz="2400" b="1" i="1" dirty="0">
                <a:solidFill>
                  <a:schemeClr val="accent2"/>
                </a:solidFill>
              </a:rPr>
              <a:t>(CH</a:t>
            </a:r>
            <a:r>
              <a:rPr lang="fr-FR" sz="2400" b="1" i="1" baseline="-25000" dirty="0">
                <a:solidFill>
                  <a:schemeClr val="accent2"/>
                </a:solidFill>
              </a:rPr>
              <a:t>4</a:t>
            </a:r>
            <a:r>
              <a:rPr lang="fr-FR" sz="2400" b="1" i="1" dirty="0" smtClean="0">
                <a:solidFill>
                  <a:schemeClr val="accent2"/>
                </a:solidFill>
              </a:rPr>
              <a:t>) = </a:t>
            </a:r>
            <a:r>
              <a:rPr lang="fr-FR" sz="3200" b="1" i="1" dirty="0" smtClean="0">
                <a:solidFill>
                  <a:srgbClr val="C00000"/>
                </a:solidFill>
              </a:rPr>
              <a:t>+ </a:t>
            </a:r>
            <a:r>
              <a:rPr lang="fr-FR" sz="2400" b="1" i="1" dirty="0" smtClean="0">
                <a:solidFill>
                  <a:schemeClr val="accent2"/>
                </a:solidFill>
              </a:rPr>
              <a:t>75 </a:t>
            </a:r>
            <a:r>
              <a:rPr lang="fr-FR" sz="3200" b="1" i="1" dirty="0" smtClean="0">
                <a:solidFill>
                  <a:srgbClr val="00B050"/>
                </a:solidFill>
              </a:rPr>
              <a:t>+ </a:t>
            </a:r>
            <a:r>
              <a:rPr lang="fr-FR" sz="2400" b="1" i="1" dirty="0" smtClean="0">
                <a:solidFill>
                  <a:schemeClr val="accent2"/>
                </a:solidFill>
              </a:rPr>
              <a:t>105 </a:t>
            </a:r>
            <a:r>
              <a:rPr lang="fr-FR" sz="3200" b="1" i="1" dirty="0" smtClean="0">
                <a:solidFill>
                  <a:srgbClr val="00B050"/>
                </a:solidFill>
              </a:rPr>
              <a:t>+</a:t>
            </a:r>
            <a:r>
              <a:rPr lang="fr-FR" sz="2400" b="1" i="1" dirty="0" smtClean="0">
                <a:solidFill>
                  <a:srgbClr val="00B050"/>
                </a:solidFill>
              </a:rPr>
              <a:t> </a:t>
            </a:r>
            <a:r>
              <a:rPr lang="fr-FR" sz="2400" b="1" i="1" dirty="0" smtClean="0">
                <a:solidFill>
                  <a:schemeClr val="accent2"/>
                </a:solidFill>
              </a:rPr>
              <a:t>355</a:t>
            </a:r>
            <a:r>
              <a:rPr lang="fr-FR" sz="3200" b="1" i="1" dirty="0" smtClean="0">
                <a:solidFill>
                  <a:srgbClr val="00B050"/>
                </a:solidFill>
              </a:rPr>
              <a:t> + </a:t>
            </a:r>
            <a:r>
              <a:rPr lang="fr-FR" sz="2400" b="1" i="1" dirty="0" smtClean="0">
                <a:solidFill>
                  <a:schemeClr val="accent2"/>
                </a:solidFill>
              </a:rPr>
              <a:t>160</a:t>
            </a:r>
            <a:r>
              <a:rPr lang="fr-FR" sz="2400" b="1" i="1" dirty="0" smtClean="0">
                <a:solidFill>
                  <a:srgbClr val="00B050"/>
                </a:solidFill>
              </a:rPr>
              <a:t> </a:t>
            </a:r>
            <a:r>
              <a:rPr lang="mr-IN" sz="3200" b="1" i="1" dirty="0" smtClean="0">
                <a:solidFill>
                  <a:srgbClr val="C00000"/>
                </a:solidFill>
              </a:rPr>
              <a:t>–</a:t>
            </a:r>
            <a:r>
              <a:rPr lang="fr-FR" sz="3200" b="1" i="1" dirty="0" smtClean="0">
                <a:solidFill>
                  <a:srgbClr val="C00000"/>
                </a:solidFill>
              </a:rPr>
              <a:t> </a:t>
            </a:r>
            <a:r>
              <a:rPr lang="fr-FR" sz="2400" b="1" i="1" dirty="0" smtClean="0">
                <a:solidFill>
                  <a:schemeClr val="accent2"/>
                </a:solidFill>
              </a:rPr>
              <a:t>560</a:t>
            </a:r>
          </a:p>
          <a:p>
            <a:endParaRPr lang="fr-FR" sz="2400" b="1" i="1" dirty="0" smtClean="0">
              <a:solidFill>
                <a:schemeClr val="accent2"/>
              </a:solidFill>
            </a:endParaRPr>
          </a:p>
          <a:p>
            <a:pPr algn="ctr"/>
            <a:r>
              <a:rPr lang="fr-FR" sz="2400" b="1" i="1" dirty="0">
                <a:solidFill>
                  <a:srgbClr val="002060"/>
                </a:solidFill>
                <a:sym typeface="Symbol" charset="2"/>
              </a:rPr>
              <a:t></a:t>
            </a:r>
            <a:r>
              <a:rPr lang="fr-FR" sz="2400" b="1" i="1" dirty="0" err="1">
                <a:solidFill>
                  <a:srgbClr val="002060"/>
                </a:solidFill>
              </a:rPr>
              <a:t>H</a:t>
            </a:r>
            <a:r>
              <a:rPr lang="fr-FR" sz="2400" b="1" i="1" baseline="-25000" dirty="0" err="1">
                <a:solidFill>
                  <a:srgbClr val="002060"/>
                </a:solidFill>
              </a:rPr>
              <a:t>vap</a:t>
            </a:r>
            <a:r>
              <a:rPr lang="fr-FR" sz="2400" b="1" i="1" dirty="0">
                <a:solidFill>
                  <a:srgbClr val="002060"/>
                </a:solidFill>
              </a:rPr>
              <a:t>(CH</a:t>
            </a:r>
            <a:r>
              <a:rPr lang="fr-FR" sz="2400" b="1" i="1" baseline="-25000" dirty="0">
                <a:solidFill>
                  <a:srgbClr val="002060"/>
                </a:solidFill>
              </a:rPr>
              <a:t>4</a:t>
            </a:r>
            <a:r>
              <a:rPr lang="fr-FR" sz="2400" b="1" i="1" dirty="0" smtClean="0">
                <a:solidFill>
                  <a:srgbClr val="002060"/>
                </a:solidFill>
              </a:rPr>
              <a:t>) = 135 kJ.mol</a:t>
            </a:r>
            <a:r>
              <a:rPr lang="fr-FR" sz="2400" b="1" i="1" baseline="30000" dirty="0" smtClean="0">
                <a:solidFill>
                  <a:srgbClr val="002060"/>
                </a:solidFill>
              </a:rPr>
              <a:t>-</a:t>
            </a:r>
            <a:r>
              <a:rPr lang="fr-FR" sz="2400" b="1" i="1" baseline="30000" dirty="0">
                <a:solidFill>
                  <a:srgbClr val="002060"/>
                </a:solidFill>
              </a:rPr>
              <a:t>1</a:t>
            </a:r>
            <a:endParaRPr lang="fr-FR" sz="24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6494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4351DFE5-F63D-4BE0-BDA9-E3EB88F01AA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/>
          </p:nvPr>
        </p:nvSpPr>
        <p:spPr>
          <a:xfrm>
            <a:off x="355601" y="0"/>
            <a:ext cx="11480494" cy="2753936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02DD2BC0-6F29-4B4F-8D61-2DCF6D2E8E7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xmlns="" id="{D00593AF-F36C-4C6B-BDDC-35126178A8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826680"/>
            <a:ext cx="9833548" cy="1325563"/>
          </a:xfrm>
        </p:spPr>
        <p:txBody>
          <a:bodyPr>
            <a:normAutofit/>
          </a:bodyPr>
          <a:lstStyle/>
          <a:p>
            <a:pPr algn="ctr"/>
            <a:r>
              <a:rPr lang="fr-FR" sz="4000">
                <a:solidFill>
                  <a:srgbClr val="FFFFFF"/>
                </a:solidFill>
                <a:latin typeface="Arial Rounded MT Bold" panose="020F0704030504030204" pitchFamily="34" charset="0"/>
              </a:rPr>
              <a:t>QCM 8 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xmlns="" id="{5EBFF8F4-D17F-4D5E-93A0-D271DB6EE1C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823547"/>
              </p:ext>
            </p:extLst>
          </p:nvPr>
        </p:nvGraphicFramePr>
        <p:xfrm>
          <a:off x="1036320" y="2899956"/>
          <a:ext cx="10119360" cy="31313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9532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13">
            <a:extLst>
              <a:ext uri="{FF2B5EF4-FFF2-40B4-BE49-F238E27FC236}">
                <a16:creationId xmlns:a16="http://schemas.microsoft.com/office/drawing/2014/main" xmlns="" id="{11472E5D-C879-42FB-B606-E29B6BCAD49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51"/>
          <a:stretch/>
        </p:blipFill>
        <p:spPr>
          <a:xfrm>
            <a:off x="3316941" y="638059"/>
            <a:ext cx="6274881" cy="5581883"/>
          </a:xfrm>
          <a:prstGeom prst="rect">
            <a:avLst/>
          </a:prstGeom>
        </p:spPr>
      </p:pic>
      <p:cxnSp>
        <p:nvCxnSpPr>
          <p:cNvPr id="7" name="Connecteur droit avec flèche 6">
            <a:extLst>
              <a:ext uri="{FF2B5EF4-FFF2-40B4-BE49-F238E27FC236}">
                <a16:creationId xmlns:a16="http://schemas.microsoft.com/office/drawing/2014/main" xmlns="" id="{92DBCD2C-B8BF-46E6-99D0-ECF28E5184A3}"/>
              </a:ext>
            </a:extLst>
          </p:cNvPr>
          <p:cNvCxnSpPr>
            <a:cxnSpLocks/>
          </p:cNvCxnSpPr>
          <p:nvPr/>
        </p:nvCxnSpPr>
        <p:spPr>
          <a:xfrm flipV="1">
            <a:off x="4161182" y="1395015"/>
            <a:ext cx="0" cy="4536483"/>
          </a:xfrm>
          <a:prstGeom prst="straightConnector1">
            <a:avLst/>
          </a:prstGeom>
          <a:ln w="38100">
            <a:solidFill>
              <a:srgbClr val="0000FF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Ellipse 5">
            <a:extLst>
              <a:ext uri="{FF2B5EF4-FFF2-40B4-BE49-F238E27FC236}">
                <a16:creationId xmlns:a16="http://schemas.microsoft.com/office/drawing/2014/main" xmlns="" id="{2CB7B67B-16BC-4498-8BAA-4DEDECD847E3}"/>
              </a:ext>
            </a:extLst>
          </p:cNvPr>
          <p:cNvSpPr/>
          <p:nvPr/>
        </p:nvSpPr>
        <p:spPr>
          <a:xfrm>
            <a:off x="3851698" y="5643056"/>
            <a:ext cx="618969" cy="5768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dirty="0"/>
              <a:t>e-</a:t>
            </a:r>
          </a:p>
        </p:txBody>
      </p:sp>
      <p:sp>
        <p:nvSpPr>
          <p:cNvPr id="8" name="Forme libre : forme 7">
            <a:extLst>
              <a:ext uri="{FF2B5EF4-FFF2-40B4-BE49-F238E27FC236}">
                <a16:creationId xmlns:a16="http://schemas.microsoft.com/office/drawing/2014/main" xmlns="" id="{C5308D7D-0E54-43EF-8787-4CA69AEBD07C}"/>
              </a:ext>
            </a:extLst>
          </p:cNvPr>
          <p:cNvSpPr/>
          <p:nvPr/>
        </p:nvSpPr>
        <p:spPr>
          <a:xfrm>
            <a:off x="4161182" y="45413"/>
            <a:ext cx="2236763" cy="1255695"/>
          </a:xfrm>
          <a:custGeom>
            <a:avLst/>
            <a:gdLst>
              <a:gd name="connsiteX0" fmla="*/ 0 w 2236763"/>
              <a:gd name="connsiteY0" fmla="*/ 1252025 h 1255695"/>
              <a:gd name="connsiteX1" fmla="*/ 562708 w 2236763"/>
              <a:gd name="connsiteY1" fmla="*/ 1209822 h 1255695"/>
              <a:gd name="connsiteX2" fmla="*/ 1223889 w 2236763"/>
              <a:gd name="connsiteY2" fmla="*/ 928468 h 1255695"/>
              <a:gd name="connsiteX3" fmla="*/ 1716259 w 2236763"/>
              <a:gd name="connsiteY3" fmla="*/ 618979 h 1255695"/>
              <a:gd name="connsiteX4" fmla="*/ 2236763 w 2236763"/>
              <a:gd name="connsiteY4" fmla="*/ 0 h 1255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36763" h="1255695">
                <a:moveTo>
                  <a:pt x="0" y="1252025"/>
                </a:moveTo>
                <a:cubicBezTo>
                  <a:pt x="179363" y="1257886"/>
                  <a:pt x="358727" y="1263748"/>
                  <a:pt x="562708" y="1209822"/>
                </a:cubicBezTo>
                <a:cubicBezTo>
                  <a:pt x="766689" y="1155896"/>
                  <a:pt x="1031631" y="1026942"/>
                  <a:pt x="1223889" y="928468"/>
                </a:cubicBezTo>
                <a:cubicBezTo>
                  <a:pt x="1416147" y="829994"/>
                  <a:pt x="1547447" y="773724"/>
                  <a:pt x="1716259" y="618979"/>
                </a:cubicBezTo>
                <a:cubicBezTo>
                  <a:pt x="1885071" y="464234"/>
                  <a:pt x="2060917" y="232117"/>
                  <a:pt x="2236763" y="0"/>
                </a:cubicBezTo>
              </a:path>
            </a:pathLst>
          </a:cu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/>
          </a:p>
        </p:txBody>
      </p:sp>
      <p:sp>
        <p:nvSpPr>
          <p:cNvPr id="9" name="Éclair 8">
            <a:extLst>
              <a:ext uri="{FF2B5EF4-FFF2-40B4-BE49-F238E27FC236}">
                <a16:creationId xmlns:a16="http://schemas.microsoft.com/office/drawing/2014/main" xmlns="" id="{8F480469-D6ED-457A-A5E1-E830FDC4731A}"/>
              </a:ext>
            </a:extLst>
          </p:cNvPr>
          <p:cNvSpPr/>
          <p:nvPr/>
        </p:nvSpPr>
        <p:spPr>
          <a:xfrm flipH="1">
            <a:off x="5672567" y="3859879"/>
            <a:ext cx="2407871" cy="1783177"/>
          </a:xfrm>
          <a:prstGeom prst="lightningBolt">
            <a:avLst/>
          </a:prstGeom>
          <a:solidFill>
            <a:srgbClr val="FF0000">
              <a:alpha val="30196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ZoneTexte 9">
                <a:extLst>
                  <a:ext uri="{FF2B5EF4-FFF2-40B4-BE49-F238E27FC236}">
                    <a16:creationId xmlns:a16="http://schemas.microsoft.com/office/drawing/2014/main" xmlns="" id="{E2EE00C7-74DD-4A94-9C8F-31AA4166CE42}"/>
                  </a:ext>
                </a:extLst>
              </p:cNvPr>
              <p:cNvSpPr txBox="1"/>
              <p:nvPr/>
            </p:nvSpPr>
            <p:spPr>
              <a:xfrm>
                <a:off x="301828" y="5473148"/>
                <a:ext cx="3007457" cy="6533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𝑬</m:t>
                      </m:r>
                      <m:r>
                        <a:rPr lang="fr-FR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fr-FR" b="1" i="1" smtClean="0">
                              <a:solidFill>
                                <a:srgbClr val="002060"/>
                              </a:solidFill>
                              <a:latin typeface="Cambria Math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fr-FR" b="1" i="1" smtClean="0">
                                  <a:solidFill>
                                    <a:srgbClr val="002060"/>
                                  </a:solidFill>
                                  <a:latin typeface="Cambria Math" charset="0"/>
                                </a:rPr>
                              </m:ctrlPr>
                            </m:sSupPr>
                            <m:e>
                              <m:r>
                                <a:rPr lang="fr-FR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𝟏𝟑</m:t>
                              </m:r>
                              <m:r>
                                <a:rPr lang="fr-FR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fr-FR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𝟔</m:t>
                              </m:r>
                              <m:r>
                                <a:rPr lang="fr-FR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fr-FR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𝟓</m:t>
                              </m:r>
                            </m:e>
                            <m:sup>
                              <m:r>
                                <a:rPr lang="fr-FR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fr-FR" b="1" i="1" smtClean="0">
                                  <a:solidFill>
                                    <a:srgbClr val="002060"/>
                                  </a:solidFill>
                                  <a:latin typeface="Cambria Math" charset="0"/>
                                </a:rPr>
                              </m:ctrlPr>
                            </m:sSupPr>
                            <m:e>
                              <m:r>
                                <a:rPr lang="fr-FR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e>
                            <m:sup>
                              <m:r>
                                <a:rPr lang="fr-FR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  <m:r>
                        <a:rPr lang="fr-FR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fr-FR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𝟑𝟒𝟎</m:t>
                      </m:r>
                      <m:r>
                        <a:rPr lang="fr-FR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fr-FR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𝒆𝑽</m:t>
                      </m:r>
                    </m:oMath>
                  </m:oMathPara>
                </a14:m>
                <a:endParaRPr lang="fr-FR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10" name="ZoneTexte 9">
                <a:extLst>
                  <a:ext uri="{FF2B5EF4-FFF2-40B4-BE49-F238E27FC236}">
                    <a16:creationId xmlns:a16="http://schemas.microsoft.com/office/drawing/2014/main" id="{E2EE00C7-74DD-4A94-9C8F-31AA4166CE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828" y="5473148"/>
                <a:ext cx="3007457" cy="65338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ZoneTexte 10">
                <a:extLst>
                  <a:ext uri="{FF2B5EF4-FFF2-40B4-BE49-F238E27FC236}">
                    <a16:creationId xmlns:a16="http://schemas.microsoft.com/office/drawing/2014/main" xmlns="" id="{26A952C0-B77F-40E3-B7EA-95C922ABB404}"/>
                  </a:ext>
                </a:extLst>
              </p:cNvPr>
              <p:cNvSpPr txBox="1"/>
              <p:nvPr/>
            </p:nvSpPr>
            <p:spPr>
              <a:xfrm>
                <a:off x="6869530" y="353268"/>
                <a:ext cx="2729948" cy="6399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b="1" i="1" smtClean="0">
                          <a:solidFill>
                            <a:srgbClr val="FFC000"/>
                          </a:solidFill>
                          <a:latin typeface="Cambria Math" panose="02040503050406030204" pitchFamily="18" charset="0"/>
                        </a:rPr>
                        <m:t>𝑬𝒄</m:t>
                      </m:r>
                      <m:r>
                        <a:rPr lang="fr-FR" b="1" i="1" smtClean="0">
                          <a:solidFill>
                            <a:srgbClr val="FFC000"/>
                          </a:solidFill>
                          <a:latin typeface="Cambria Math" panose="02040503050406030204" pitchFamily="18" charset="0"/>
                        </a:rPr>
                        <m:t>= </m:t>
                      </m:r>
                      <m:r>
                        <a:rPr lang="fr-FR" b="1" i="1" smtClean="0">
                          <a:solidFill>
                            <a:srgbClr val="FFC000"/>
                          </a:solidFill>
                          <a:latin typeface="Cambria Math" panose="02040503050406030204" pitchFamily="18" charset="0"/>
                        </a:rPr>
                        <m:t>𝟓𝟎𝟎</m:t>
                      </m:r>
                      <m:r>
                        <a:rPr lang="fr-FR" b="1" i="1" smtClean="0">
                          <a:solidFill>
                            <a:srgbClr val="FFC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fr-FR" b="1" i="1" smtClean="0">
                          <a:solidFill>
                            <a:srgbClr val="FFC000"/>
                          </a:solidFill>
                          <a:latin typeface="Cambria Math" panose="02040503050406030204" pitchFamily="18" charset="0"/>
                        </a:rPr>
                        <m:t>𝟑𝟒𝟎</m:t>
                      </m:r>
                      <m:r>
                        <a:rPr lang="fr-FR" b="1" i="1" smtClean="0">
                          <a:solidFill>
                            <a:srgbClr val="FFC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fr-FR" b="1" i="1" smtClean="0">
                          <a:solidFill>
                            <a:srgbClr val="FFC000"/>
                          </a:solidFill>
                          <a:latin typeface="Cambria Math" panose="02040503050406030204" pitchFamily="18" charset="0"/>
                        </a:rPr>
                        <m:t>𝟏𝟔𝟎</m:t>
                      </m:r>
                      <m:r>
                        <a:rPr lang="fr-FR" b="1" i="1" smtClean="0">
                          <a:solidFill>
                            <a:srgbClr val="FFC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fr-FR" b="1" i="1" smtClean="0">
                          <a:solidFill>
                            <a:srgbClr val="FFC000"/>
                          </a:solidFill>
                          <a:latin typeface="Cambria Math" panose="02040503050406030204" pitchFamily="18" charset="0"/>
                        </a:rPr>
                        <m:t>𝒆𝑽</m:t>
                      </m:r>
                    </m:oMath>
                  </m:oMathPara>
                </a14:m>
                <a:endParaRPr lang="fr-FR" b="1" dirty="0">
                  <a:solidFill>
                    <a:srgbClr val="FFC000"/>
                  </a:solidFill>
                </a:endParaRPr>
              </a:p>
            </p:txBody>
          </p:sp>
        </mc:Choice>
        <mc:Fallback xmlns="">
          <p:sp>
            <p:nvSpPr>
              <p:cNvPr id="11" name="ZoneTexte 10">
                <a:extLst>
                  <a:ext uri="{FF2B5EF4-FFF2-40B4-BE49-F238E27FC236}">
                    <a16:creationId xmlns:a16="http://schemas.microsoft.com/office/drawing/2014/main" id="{26A952C0-B77F-40E3-B7EA-95C922ABB4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69530" y="353268"/>
                <a:ext cx="2729948" cy="63998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ZoneTexte 11">
            <a:extLst>
              <a:ext uri="{FF2B5EF4-FFF2-40B4-BE49-F238E27FC236}">
                <a16:creationId xmlns:a16="http://schemas.microsoft.com/office/drawing/2014/main" xmlns="" id="{7997B6A7-F21D-489F-B8D8-5BB37BBFE409}"/>
              </a:ext>
            </a:extLst>
          </p:cNvPr>
          <p:cNvSpPr txBox="1"/>
          <p:nvPr/>
        </p:nvSpPr>
        <p:spPr>
          <a:xfrm>
            <a:off x="8385874" y="4121885"/>
            <a:ext cx="12059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Photon de 500 eV</a:t>
            </a:r>
          </a:p>
        </p:txBody>
      </p:sp>
    </p:spTree>
    <p:extLst>
      <p:ext uri="{BB962C8B-B14F-4D97-AF65-F5344CB8AC3E}">
        <p14:creationId xmlns:p14="http://schemas.microsoft.com/office/powerpoint/2010/main" val="685569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4.81481E-6 L 3.95833E-6 -0.66157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3079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1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D72A"/>
                                      </p:to>
                                    </p:animClr>
                                    <p:set>
                                      <p:cBhvr>
                                        <p:cTn id="27" dur="1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1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0.66158 L 0.18346 -0.8581 " pathEditMode="relative" rAng="0" ptsTypes="AA">
                                      <p:cBhvr>
                                        <p:cTn id="35" dur="1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67" y="-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 animBg="1"/>
      <p:bldP spid="9" grpId="0" animBg="1"/>
      <p:bldP spid="10" grpId="0"/>
      <p:bldP spid="11" grpId="0"/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4351DFE5-F63D-4BE0-BDA9-E3EB88F01AA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/>
          </p:nvPr>
        </p:nvSpPr>
        <p:spPr>
          <a:xfrm>
            <a:off x="355601" y="0"/>
            <a:ext cx="11480494" cy="2753936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02DD2BC0-6F29-4B4F-8D61-2DCF6D2E8E7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xmlns="" id="{D00593AF-F36C-4C6B-BDDC-35126178A8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826680"/>
            <a:ext cx="9833548" cy="1325563"/>
          </a:xfrm>
        </p:spPr>
        <p:txBody>
          <a:bodyPr>
            <a:normAutofit/>
          </a:bodyPr>
          <a:lstStyle/>
          <a:p>
            <a:pPr algn="ctr"/>
            <a:r>
              <a:rPr lang="fr-FR" sz="4000">
                <a:solidFill>
                  <a:srgbClr val="FFFFFF"/>
                </a:solidFill>
                <a:latin typeface="Arial Rounded MT Bold" panose="020F0704030504030204" pitchFamily="34" charset="0"/>
              </a:rPr>
              <a:t>QCM 8 </a:t>
            </a: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xmlns="" id="{5EBFF8F4-D17F-4D5E-93A0-D271DB6EE1C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9681462"/>
              </p:ext>
            </p:extLst>
          </p:nvPr>
        </p:nvGraphicFramePr>
        <p:xfrm>
          <a:off x="1036320" y="2899956"/>
          <a:ext cx="10119360" cy="31313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60718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512629" y="4604657"/>
            <a:ext cx="3521529" cy="1572306"/>
          </a:xfrm>
        </p:spPr>
        <p:txBody>
          <a:bodyPr/>
          <a:lstStyle/>
          <a:p>
            <a:r>
              <a:rPr lang="fr-FR" i="1" dirty="0" err="1" smtClean="0"/>
              <a:t>Melina</a:t>
            </a:r>
            <a:endParaRPr lang="fr-FR" i="1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6311" y="653800"/>
            <a:ext cx="2309918" cy="4114142"/>
          </a:xfrm>
        </p:spPr>
      </p:pic>
      <p:sp>
        <p:nvSpPr>
          <p:cNvPr id="5" name="ZoneTexte 4"/>
          <p:cNvSpPr txBox="1"/>
          <p:nvPr/>
        </p:nvSpPr>
        <p:spPr>
          <a:xfrm>
            <a:off x="1322614" y="1518557"/>
            <a:ext cx="64987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smtClean="0"/>
              <a:t>FIN </a:t>
            </a:r>
            <a:endParaRPr lang="fr-FR" sz="4400"/>
          </a:p>
        </p:txBody>
      </p:sp>
      <p:sp>
        <p:nvSpPr>
          <p:cNvPr id="6" name="Coeur 5"/>
          <p:cNvSpPr/>
          <p:nvPr/>
        </p:nvSpPr>
        <p:spPr>
          <a:xfrm>
            <a:off x="4147457" y="2287998"/>
            <a:ext cx="1845129" cy="1632857"/>
          </a:xfrm>
          <a:prstGeom prst="hear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3779041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1853</TotalTime>
  <Words>1150</Words>
  <Application>Microsoft Macintosh PowerPoint</Application>
  <PresentationFormat>Grand écran</PresentationFormat>
  <Paragraphs>219</Paragraphs>
  <Slides>26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6" baseType="lpstr">
      <vt:lpstr>Arial</vt:lpstr>
      <vt:lpstr>Arial Rounded MT Bold</vt:lpstr>
      <vt:lpstr>Berlin Sans FB Demi</vt:lpstr>
      <vt:lpstr>Calibri</vt:lpstr>
      <vt:lpstr>Calibri Light</vt:lpstr>
      <vt:lpstr>Cambria Math</vt:lpstr>
      <vt:lpstr>Mangal</vt:lpstr>
      <vt:lpstr>Symbol</vt:lpstr>
      <vt:lpstr>Wingdings</vt:lpstr>
      <vt:lpstr>Thème Office</vt:lpstr>
      <vt:lpstr>Chimie Générale </vt:lpstr>
      <vt:lpstr>QCM 1 </vt:lpstr>
      <vt:lpstr>Méthode </vt:lpstr>
      <vt:lpstr>Z=29 -&gt; 1s2 2s2 2p6 3s2 3p6 3d10 4s1</vt:lpstr>
      <vt:lpstr>QCM 1 </vt:lpstr>
      <vt:lpstr>QCM 2 </vt:lpstr>
      <vt:lpstr>Présentation PowerPoint</vt:lpstr>
      <vt:lpstr>QCM 3 </vt:lpstr>
      <vt:lpstr>Présentation PowerPoint</vt:lpstr>
      <vt:lpstr>QCM 3 </vt:lpstr>
      <vt:lpstr>QCM 4 </vt:lpstr>
      <vt:lpstr>Formule pour l’énergie d’un niveau : E=(-13,6.Z^2)/n^2 </vt:lpstr>
      <vt:lpstr>Formule pour la différence entre 2 niveau :   E=13,6.Z^2 (1/n^2 -1/n^′2 ) </vt:lpstr>
      <vt:lpstr>QCM 4 </vt:lpstr>
      <vt:lpstr>QCM 5 </vt:lpstr>
      <vt:lpstr>QCM 5 </vt:lpstr>
      <vt:lpstr>QCM 5 </vt:lpstr>
      <vt:lpstr>QCM 6 </vt:lpstr>
      <vt:lpstr>QCM 6 </vt:lpstr>
      <vt:lpstr>QCM 7</vt:lpstr>
      <vt:lpstr>QCM 7</vt:lpstr>
      <vt:lpstr>QCM 7</vt:lpstr>
      <vt:lpstr>QCM 8 </vt:lpstr>
      <vt:lpstr>Présentation PowerPoint</vt:lpstr>
      <vt:lpstr>QCM 8 </vt:lpstr>
      <vt:lpstr>Melina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Maxence Aviles</dc:creator>
  <cp:lastModifiedBy>Adelaide Rouyer</cp:lastModifiedBy>
  <cp:revision>52</cp:revision>
  <dcterms:created xsi:type="dcterms:W3CDTF">2018-08-27T10:17:15Z</dcterms:created>
  <dcterms:modified xsi:type="dcterms:W3CDTF">2018-08-30T07:45:34Z</dcterms:modified>
</cp:coreProperties>
</file>