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59" r:id="rId5"/>
    <p:sldId id="260" r:id="rId6"/>
    <p:sldId id="272" r:id="rId7"/>
    <p:sldId id="261" r:id="rId8"/>
    <p:sldId id="262" r:id="rId9"/>
    <p:sldId id="273" r:id="rId10"/>
    <p:sldId id="263" r:id="rId11"/>
    <p:sldId id="264" r:id="rId12"/>
    <p:sldId id="265" r:id="rId13"/>
    <p:sldId id="274" r:id="rId14"/>
    <p:sldId id="266" r:id="rId15"/>
    <p:sldId id="275" r:id="rId16"/>
    <p:sldId id="267" r:id="rId17"/>
    <p:sldId id="276" r:id="rId18"/>
    <p:sldId id="268" r:id="rId19"/>
    <p:sldId id="269" r:id="rId20"/>
    <p:sldId id="270" r:id="rId21"/>
    <p:sldId id="271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0D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2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2675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28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108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432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0607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719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659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714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585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214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542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3C2B07E4-CDF9-4C88-A2F3-04620E58224D}" type="datetimeFigureOut">
              <a:rPr lang="en-US" smtClean="0"/>
              <a:pPr/>
              <a:t>9/29/2021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EFE71E98-A417-4ECC-ACEB-C0490C20DB04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7942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B1C3281D-A46F-4842-9340-4CBC29E1B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3">
            <a:extLst>
              <a:ext uri="{FF2B5EF4-FFF2-40B4-BE49-F238E27FC236}">
                <a16:creationId xmlns:a16="http://schemas.microsoft.com/office/drawing/2014/main" id="{87995112-2DE7-4F60-B46C-7FB876EB04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9571" b="2417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007C0870-AE98-4E4B-920A-30BF823DED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6952388" cy="3260635"/>
          </a:xfrm>
        </p:spPr>
        <p:txBody>
          <a:bodyPr>
            <a:normAutofit/>
          </a:bodyPr>
          <a:lstStyle/>
          <a:p>
            <a:r>
              <a:rPr lang="fr-FR" dirty="0"/>
              <a:t>SDA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C970CFE-A4E5-4157-9395-364C29EBF4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/>
          <a:p>
            <a:r>
              <a:rPr lang="fr-FR">
                <a:solidFill>
                  <a:srgbClr val="FFFFFF"/>
                </a:solidFill>
              </a:rPr>
              <a:t>Équations différentielles</a:t>
            </a:r>
          </a:p>
        </p:txBody>
      </p:sp>
      <p:cxnSp>
        <p:nvCxnSpPr>
          <p:cNvPr id="19" name="Straight Connector 10">
            <a:extLst>
              <a:ext uri="{FF2B5EF4-FFF2-40B4-BE49-F238E27FC236}">
                <a16:creationId xmlns:a16="http://schemas.microsoft.com/office/drawing/2014/main" id="{313FECB8-44EE-4A45-9F7B-66ECF1C3C8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78595"/>
            <a:ext cx="971155" cy="0"/>
          </a:xfrm>
          <a:prstGeom prst="line">
            <a:avLst/>
          </a:prstGeom>
          <a:ln w="317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5653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7863097-D0E0-4168-957C-CA1383498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GENERALITES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6AA17D-FCCE-4D7D-9EAA-7DB5D1C89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762000"/>
            <a:ext cx="4572000" cy="5334000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fr-FR" b="1" u="sng" dirty="0">
                <a:solidFill>
                  <a:srgbClr val="4C0D1C"/>
                </a:solidFill>
              </a:rPr>
              <a:t>ED</a:t>
            </a:r>
            <a:r>
              <a:rPr lang="fr-FR" b="1" dirty="0">
                <a:solidFill>
                  <a:srgbClr val="4C0D1C"/>
                </a:solidFill>
              </a:rPr>
              <a:t> = équation dont les inconnues représentent des fonctions</a:t>
            </a:r>
          </a:p>
          <a:p>
            <a:r>
              <a:rPr lang="fr-FR" dirty="0"/>
              <a:t>Solutions d’ED = le </a:t>
            </a:r>
            <a:r>
              <a:rPr lang="fr-FR" b="1" dirty="0">
                <a:solidFill>
                  <a:srgbClr val="4C0D1C"/>
                </a:solidFill>
              </a:rPr>
              <a:t>flot</a:t>
            </a:r>
          </a:p>
          <a:p>
            <a:r>
              <a:rPr lang="fr-FR" dirty="0"/>
              <a:t>Différents types d’ED : </a:t>
            </a:r>
          </a:p>
          <a:p>
            <a:pPr lvl="1"/>
            <a:r>
              <a:rPr lang="fr-FR" dirty="0"/>
              <a:t>ED1 : inconnues = dérivée première fonction + fonction</a:t>
            </a:r>
          </a:p>
          <a:p>
            <a:pPr lvl="1"/>
            <a:r>
              <a:rPr lang="fr-FR" dirty="0"/>
              <a:t>ED2 : inconnues = dérivée seconde fonction + dérivée première + fonction</a:t>
            </a:r>
          </a:p>
        </p:txBody>
      </p:sp>
    </p:spTree>
    <p:extLst>
      <p:ext uri="{BB962C8B-B14F-4D97-AF65-F5344CB8AC3E}">
        <p14:creationId xmlns:p14="http://schemas.microsoft.com/office/powerpoint/2010/main" val="41039053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09949130-F4C8-4E64-AD1A-B3611E435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582FB9C-5DDD-4D0A-ADC2-3259BAFE2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/>
              <a:t>ED1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385DDF-708D-443D-ACBD-877480AA4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8680" y="762000"/>
            <a:ext cx="3897332" cy="5334000"/>
          </a:xfrm>
        </p:spPr>
        <p:txBody>
          <a:bodyPr anchor="ctr">
            <a:normAutofit/>
          </a:bodyPr>
          <a:lstStyle/>
          <a:p>
            <a:r>
              <a:rPr lang="fr-FR" dirty="0"/>
              <a:t>2 types : </a:t>
            </a:r>
          </a:p>
          <a:p>
            <a:pPr lvl="1"/>
            <a:r>
              <a:rPr lang="fr-FR" dirty="0"/>
              <a:t>Sans second membre </a:t>
            </a:r>
          </a:p>
          <a:p>
            <a:pPr lvl="1"/>
            <a:r>
              <a:rPr lang="fr-FR" dirty="0"/>
              <a:t>Avec second membre</a:t>
            </a:r>
          </a:p>
        </p:txBody>
      </p:sp>
    </p:spTree>
    <p:extLst>
      <p:ext uri="{BB962C8B-B14F-4D97-AF65-F5344CB8AC3E}">
        <p14:creationId xmlns:p14="http://schemas.microsoft.com/office/powerpoint/2010/main" val="41720533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93A4207-EEA0-4699-AFC0-0AC41BE02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>
                <a:solidFill>
                  <a:schemeClr val="bg1"/>
                </a:solidFill>
              </a:rPr>
              <a:t>ED1 sans second membre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04327E7-0DC9-49DE-82CE-A2A5410AB94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6000" y="762000"/>
                <a:ext cx="4572000" cy="5334000"/>
              </a:xfrm>
            </p:spPr>
            <p:txBody>
              <a:bodyPr anchor="ctr">
                <a:normAutofit/>
              </a:bodyPr>
              <a:lstStyle/>
              <a:p>
                <a:r>
                  <a:rPr lang="fr-FR" dirty="0"/>
                  <a:t>Forme : </a:t>
                </a:r>
                <a14:m>
                  <m:oMath xmlns:m="http://schemas.openxmlformats.org/officeDocument/2006/math"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’ + </m:t>
                    </m:r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𝒂𝒚</m:t>
                    </m:r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 = </m:t>
                    </m:r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endParaRPr lang="fr-FR" dirty="0">
                  <a:solidFill>
                    <a:srgbClr val="4C0D1C"/>
                  </a:solidFill>
                </a:endParaRPr>
              </a:p>
              <a:p>
                <a:r>
                  <a:rPr lang="fr-FR" dirty="0"/>
                  <a:t>Ensemble des solutions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b="1" i="1" smtClean="0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𝒄</m:t>
                        </m:r>
                      </m:sub>
                    </m:sSub>
                    <m:d>
                      <m:dPr>
                        <m:ctrlP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fr-FR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= </m:t>
                    </m:r>
                    <m:sSup>
                      <m:sSupPr>
                        <m:ctrlP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𝑪𝒆</m:t>
                        </m:r>
                      </m:e>
                      <m:sup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𝒂𝒙</m:t>
                        </m:r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</m:sup>
                    </m:sSup>
                  </m:oMath>
                </a14:m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04327E7-0DC9-49DE-82CE-A2A5410AB94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0" y="762000"/>
                <a:ext cx="4572000" cy="5334000"/>
              </a:xfrm>
              <a:blipFill>
                <a:blip r:embed="rId2"/>
                <a:stretch>
                  <a:fillRect l="-4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22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949130-F4C8-4E64-AD1A-B3611E435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B66B3E9-9C9F-423F-B0FA-42D9EF77F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/>
              <a:t>Résolution ED1 sans second membre</a:t>
            </a:r>
            <a:endParaRPr lang="fr-F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</p:spPr>
            <p:txBody>
              <a:bodyPr anchor="ctr">
                <a:normAutofit/>
              </a:bodyPr>
              <a:lstStyle/>
              <a:p>
                <a:pPr marL="0" indent="0">
                  <a:buNone/>
                </a:pPr>
                <a:r>
                  <a:rPr lang="fr-FR" b="1" i="1" u="sng" dirty="0"/>
                  <a:t>Exemple </a:t>
                </a:r>
                <a:r>
                  <a:rPr lang="fr-FR" b="1" i="1" dirty="0"/>
                  <a:t>: résolution </a:t>
                </a:r>
                <a14:m>
                  <m:oMath xmlns:m="http://schemas.openxmlformats.org/officeDocument/2006/math"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𝟐</m:t>
                    </m:r>
                    <m:sSup>
                      <m:sSupPr>
                        <m:ctrlP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𝟒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endParaRPr lang="fr-FR" b="1" i="1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transforme sous la forme </a:t>
                </a:r>
                <a14:m>
                  <m:oMath xmlns:m="http://schemas.openxmlformats.org/officeDocument/2006/math">
                    <m:r>
                      <a:rPr lang="fr-FR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′=−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𝒂𝒚</m:t>
                    </m:r>
                  </m:oMath>
                </a14:m>
                <a:r>
                  <a:rPr lang="fr-FR" dirty="0"/>
                  <a:t> 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trouve notre a </a:t>
                </a:r>
                <a:br>
                  <a:rPr lang="fr-FR" dirty="0"/>
                </a:br>
                <a:endParaRPr lang="fr-FR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remplace dans la formule de l’ensemble des solutions a </a:t>
                </a:r>
                <a:br>
                  <a:rPr lang="fr-FR" dirty="0"/>
                </a:b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  <a:blipFill>
                <a:blip r:embed="rId2"/>
                <a:stretch>
                  <a:fillRect l="-125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8200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Straight Connector 8">
            <a:extLst>
              <a:ext uri="{FF2B5EF4-FFF2-40B4-BE49-F238E27FC236}">
                <a16:creationId xmlns:a16="http://schemas.microsoft.com/office/drawing/2014/main" id="{AEED5540-64E5-4258-ABA4-753F07B71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0">
            <a:extLst>
              <a:ext uri="{FF2B5EF4-FFF2-40B4-BE49-F238E27FC236}">
                <a16:creationId xmlns:a16="http://schemas.microsoft.com/office/drawing/2014/main" id="{AF448D61-FD92-4997-B065-204334124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2">
            <a:extLst>
              <a:ext uri="{FF2B5EF4-FFF2-40B4-BE49-F238E27FC236}">
                <a16:creationId xmlns:a16="http://schemas.microsoft.com/office/drawing/2014/main" id="{E467C92F-654F-446B-8347-9FF2DAF66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14">
            <a:extLst>
              <a:ext uri="{FF2B5EF4-FFF2-40B4-BE49-F238E27FC236}">
                <a16:creationId xmlns:a16="http://schemas.microsoft.com/office/drawing/2014/main" id="{2555A4C0-F746-4932-ABD3-024F4B231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62000"/>
            <a:ext cx="10668000" cy="533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010B9ED3-C763-479D-A250-838EEF06B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1746913"/>
            <a:ext cx="7619999" cy="18833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C</a:t>
            </a:r>
            <a:r>
              <a:rPr lang="en-US" cap="none" dirty="0"/>
              <a:t>e</a:t>
            </a:r>
            <a:r>
              <a:rPr lang="en-US" cap="none" baseline="30000" dirty="0"/>
              <a:t>-2x</a:t>
            </a:r>
          </a:p>
        </p:txBody>
      </p:sp>
      <p:cxnSp>
        <p:nvCxnSpPr>
          <p:cNvPr id="23" name="Straight Connector 16">
            <a:extLst>
              <a:ext uri="{FF2B5EF4-FFF2-40B4-BE49-F238E27FC236}">
                <a16:creationId xmlns:a16="http://schemas.microsoft.com/office/drawing/2014/main" id="{E651A8F8-7445-4C49-926D-816D68765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0423" y="396058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7665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93A4207-EEA0-4699-AFC0-0AC41BE02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ED1 Avec second membre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04327E7-0DC9-49DE-82CE-A2A5410AB94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6000" y="762000"/>
                <a:ext cx="4572000" cy="5334000"/>
              </a:xfrm>
            </p:spPr>
            <p:txBody>
              <a:bodyPr anchor="ctr">
                <a:normAutofit/>
              </a:bodyPr>
              <a:lstStyle/>
              <a:p>
                <a:r>
                  <a:rPr lang="fr-FR" dirty="0"/>
                  <a:t>Forme </a:t>
                </a:r>
                <a:r>
                  <a:rPr lang="fr-FR" dirty="0">
                    <a:solidFill>
                      <a:srgbClr val="4C0D1C"/>
                    </a:solidFill>
                  </a:rPr>
                  <a:t>: </a:t>
                </a:r>
                <a14:m>
                  <m:oMath xmlns:m="http://schemas.openxmlformats.org/officeDocument/2006/math"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’ + </m:t>
                    </m:r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𝒂𝒚</m:t>
                    </m:r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 =</m:t>
                    </m:r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𝒃</m:t>
                    </m:r>
                  </m:oMath>
                </a14:m>
                <a:endParaRPr lang="fr-FR" dirty="0">
                  <a:solidFill>
                    <a:srgbClr val="4C0D1C"/>
                  </a:solidFill>
                </a:endParaRPr>
              </a:p>
              <a:p>
                <a:r>
                  <a:rPr lang="fr-FR" dirty="0"/>
                  <a:t>Ensemble des solutions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b="1" i="1" smtClean="0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𝒄</m:t>
                        </m:r>
                      </m:sub>
                    </m:sSub>
                    <m:d>
                      <m:dPr>
                        <m:ctrlP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</m:d>
                    <m:r>
                      <a:rPr lang="fr-FR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= </m:t>
                    </m:r>
                    <m:sSup>
                      <m:sSupPr>
                        <m:ctrlP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𝑪𝒆</m:t>
                        </m:r>
                      </m:e>
                      <m:sup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𝒂𝒙</m:t>
                        </m:r>
                        <m: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</m:sup>
                    </m:sSup>
                    <m:r>
                      <a:rPr lang="fr-FR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fr-FR" b="1" i="1" smtClean="0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fr-FR" b="1" i="1" smtClean="0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</m:num>
                      <m:den>
                        <m:r>
                          <a:rPr lang="fr-FR" b="1" i="1" smtClean="0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</m:oMath>
                </a14:m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04327E7-0DC9-49DE-82CE-A2A5410AB94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0" y="762000"/>
                <a:ext cx="4572000" cy="5334000"/>
              </a:xfrm>
              <a:blipFill>
                <a:blip r:embed="rId2"/>
                <a:stretch>
                  <a:fillRect l="-4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49641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949130-F4C8-4E64-AD1A-B3611E435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B66B3E9-9C9F-423F-B0FA-42D9EF77F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/>
              <a:t>Résolution ED1 AVEC second membre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</p:spPr>
            <p:txBody>
              <a:bodyPr anchor="ctr">
                <a:normAutofit/>
              </a:bodyPr>
              <a:lstStyle/>
              <a:p>
                <a:pPr marL="0" indent="0">
                  <a:buNone/>
                </a:pPr>
                <a:r>
                  <a:rPr lang="fr-FR" b="1" i="1" u="sng" dirty="0"/>
                  <a:t>Exemple </a:t>
                </a:r>
                <a:r>
                  <a:rPr lang="fr-FR" b="1" i="1" dirty="0"/>
                  <a:t>: résolution </a:t>
                </a:r>
                <a14:m>
                  <m:oMath xmlns:m="http://schemas.openxmlformats.org/officeDocument/2006/math"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𝟐</m:t>
                    </m:r>
                    <m:sSup>
                      <m:sSupPr>
                        <m:ctrlP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𝟒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𝟔</m:t>
                    </m:r>
                  </m:oMath>
                </a14:m>
                <a:endParaRPr lang="fr-FR" b="1" i="1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transforme sous la forme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𝒂𝒚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𝒃</m:t>
                    </m:r>
                  </m:oMath>
                </a14:m>
                <a:r>
                  <a:rPr lang="fr-FR" dirty="0"/>
                  <a:t> 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trouve a et b</a:t>
                </a:r>
                <a:br>
                  <a:rPr lang="fr-FR" dirty="0"/>
                </a:br>
                <a:endParaRPr lang="fr-FR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remplace dans la formule de l’ensemble des solutions a </a:t>
                </a:r>
                <a:br>
                  <a:rPr lang="fr-FR" dirty="0"/>
                </a:b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  <a:blipFill>
                <a:blip r:embed="rId2"/>
                <a:stretch>
                  <a:fillRect l="-125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7097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EED5540-64E5-4258-ABA4-753F07B71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F448D61-FD92-4997-B065-204334124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467C92F-654F-446B-8347-9FF2DAF66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2555A4C0-F746-4932-ABD3-024F4B231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62000"/>
            <a:ext cx="10668000" cy="533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010B9ED3-C763-479D-A250-838EEF06B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1746913"/>
            <a:ext cx="7619999" cy="18833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C</a:t>
            </a:r>
            <a:r>
              <a:rPr lang="en-US" cap="none" dirty="0"/>
              <a:t>e</a:t>
            </a:r>
            <a:r>
              <a:rPr lang="en-US" baseline="30000" dirty="0"/>
              <a:t>-2</a:t>
            </a:r>
            <a:r>
              <a:rPr lang="en-US" cap="none" baseline="30000" dirty="0"/>
              <a:t>x</a:t>
            </a:r>
            <a:r>
              <a:rPr lang="en-US" dirty="0"/>
              <a:t>+3/2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651A8F8-7445-4C49-926D-816D68765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0423" y="396058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98518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949130-F4C8-4E64-AD1A-B3611E435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582FB9C-5DDD-4D0A-ADC2-3259BAFE2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/>
              <a:t>ED2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385DDF-708D-443D-ACBD-877480AA4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8680" y="762000"/>
            <a:ext cx="3897332" cy="5334000"/>
          </a:xfrm>
        </p:spPr>
        <p:txBody>
          <a:bodyPr anchor="ctr">
            <a:normAutofit/>
          </a:bodyPr>
          <a:lstStyle/>
          <a:p>
            <a:r>
              <a:rPr lang="fr-FR" dirty="0"/>
              <a:t>Toujours homogène en P1</a:t>
            </a:r>
          </a:p>
          <a:p>
            <a:r>
              <a:rPr lang="fr-FR" dirty="0"/>
              <a:t>3 possibilités </a:t>
            </a:r>
          </a:p>
          <a:p>
            <a:pPr lvl="1"/>
            <a:r>
              <a:rPr lang="fr-FR" dirty="0"/>
              <a:t>∆ positif</a:t>
            </a:r>
          </a:p>
          <a:p>
            <a:pPr lvl="1"/>
            <a:r>
              <a:rPr lang="fr-FR" dirty="0"/>
              <a:t>∆ nul</a:t>
            </a:r>
          </a:p>
          <a:p>
            <a:pPr lvl="1"/>
            <a:r>
              <a:rPr lang="fr-FR" dirty="0"/>
              <a:t>∆ négatif </a:t>
            </a:r>
          </a:p>
        </p:txBody>
      </p:sp>
    </p:spTree>
    <p:extLst>
      <p:ext uri="{BB962C8B-B14F-4D97-AF65-F5344CB8AC3E}">
        <p14:creationId xmlns:p14="http://schemas.microsoft.com/office/powerpoint/2010/main" val="11844704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93A4207-EEA0-4699-AFC0-0AC41BE02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ED2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04327E7-0DC9-49DE-82CE-A2A5410AB94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6000" y="762000"/>
                <a:ext cx="4572000" cy="5334000"/>
              </a:xfrm>
            </p:spPr>
            <p:txBody>
              <a:bodyPr anchor="ctr">
                <a:normAutofit/>
              </a:bodyPr>
              <a:lstStyle/>
              <a:p>
                <a:r>
                  <a:rPr lang="fr-FR" dirty="0"/>
                  <a:t>Forme :</a:t>
                </a:r>
                <a14:m>
                  <m:oMath xmlns:m="http://schemas.openxmlformats.org/officeDocument/2006/math">
                    <m:r>
                      <a:rPr lang="fr-FR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𝒂</m:t>
                    </m:r>
                    <m:sSup>
                      <m:sSupPr>
                        <m:ctrlP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1800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fr-FR" sz="1800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′′</m:t>
                        </m:r>
                      </m:sup>
                    </m:sSup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𝒃</m:t>
                    </m:r>
                    <m:sSup>
                      <m:sSupPr>
                        <m:ctrlP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1800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p>
                        <m:r>
                          <a:rPr lang="fr-FR" sz="1800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𝒄𝒚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endParaRPr lang="fr-FR" dirty="0">
                  <a:solidFill>
                    <a:srgbClr val="4C0D1C"/>
                  </a:solidFill>
                </a:endParaRPr>
              </a:p>
              <a:p>
                <a:r>
                  <a:rPr lang="fr-FR" dirty="0"/>
                  <a:t>Polynôme caractéristique associé : </a:t>
                </a:r>
                <a14:m>
                  <m:oMath xmlns:m="http://schemas.openxmlformats.org/officeDocument/2006/math"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𝒂</m:t>
                    </m:r>
                    <m:sSup>
                      <m:sSupPr>
                        <m:ctrlP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fr-FR" sz="1800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𝑿</m:t>
                        </m:r>
                      </m:e>
                      <m:sup>
                        <m:r>
                          <a:rPr lang="fr-FR" sz="1800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𝒃𝑿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𝒄</m:t>
                    </m:r>
                  </m:oMath>
                </a14:m>
                <a:endParaRPr lang="fr-FR" dirty="0">
                  <a:solidFill>
                    <a:srgbClr val="4C0D1C"/>
                  </a:solidFill>
                </a:endParaRPr>
              </a:p>
              <a:p>
                <a:r>
                  <a:rPr lang="fr-FR" dirty="0"/>
                  <a:t>Déterminant : </a:t>
                </a:r>
                <a14:m>
                  <m:oMath xmlns:m="http://schemas.openxmlformats.org/officeDocument/2006/math"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∆=</m:t>
                    </m:r>
                    <m:sSup>
                      <m:sSupPr>
                        <m:ctrlPr>
                          <a:rPr lang="fr-FR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  <m:sup>
                        <m:r>
                          <a:rPr lang="fr-FR" sz="1800" b="1" i="1">
                            <a:solidFill>
                              <a:srgbClr val="4C0D1C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𝟒</m:t>
                    </m:r>
                    <m:r>
                      <a:rPr lang="fr-FR" sz="1800" b="1" i="1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𝒂𝒄</m:t>
                    </m:r>
                  </m:oMath>
                </a14:m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F04327E7-0DC9-49DE-82CE-A2A5410AB94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0" y="762000"/>
                <a:ext cx="4572000" cy="5334000"/>
              </a:xfrm>
              <a:blipFill>
                <a:blip r:embed="rId2"/>
                <a:stretch>
                  <a:fillRect l="-4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19240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09949130-F4C8-4E64-AD1A-B3611E435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B66B3E9-9C9F-423F-B0FA-42D9EF77F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/>
              <a:t>Résolution ED2 ∆ positif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</p:spPr>
            <p:txBody>
              <a:bodyPr anchor="ctr">
                <a:normAutofit/>
              </a:bodyPr>
              <a:lstStyle/>
              <a:p>
                <a:pPr marL="0" indent="0">
                  <a:buNone/>
                </a:pPr>
                <a:r>
                  <a:rPr lang="fr-FR" b="1" i="1" u="sng" dirty="0"/>
                  <a:t>Exemple </a:t>
                </a:r>
                <a:r>
                  <a:rPr lang="fr-FR" b="1" i="1" dirty="0"/>
                  <a:t>: résolution </a:t>
                </a:r>
                <a14:m>
                  <m:oMath xmlns:m="http://schemas.openxmlformats.org/officeDocument/2006/math"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𝟐</m:t>
                    </m:r>
                    <m:sSup>
                      <m:sSupPr>
                        <m:ctrlP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e>
                      <m:sup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𝟒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′+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endParaRPr lang="fr-FR" b="1" i="1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trouve le polynôme associé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résout l’équation du second degré par calcul du ∆ 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calcule les solutions réelles </a:t>
                </a:r>
                <a14:m>
                  <m:oMath xmlns:m="http://schemas.openxmlformats.org/officeDocument/2006/math">
                    <m:r>
                      <a:rPr lang="fr-FR" sz="1800" b="1" i="1" smtClean="0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𝒓</m:t>
                    </m:r>
                    <m:r>
                      <a:rPr lang="fr-FR" sz="1800" b="1" i="1" smtClean="0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fr-FR" b="1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±</m:t>
                        </m:r>
                        <m:rad>
                          <m:radPr>
                            <m:degHide m:val="on"/>
                            <m:ctrlPr>
                              <a:rPr lang="fr-FR" b="1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fr-FR" sz="1800" b="1" i="1">
                                <a:effectLst/>
                                <a:latin typeface="Cambria Math" panose="02040503050406030204" pitchFamily="18" charset="0"/>
                                <a:ea typeface="Franklin Gothic Book" panose="020B0503020102020204" pitchFamily="34" charset="0"/>
                                <a:cs typeface="Times New Roman" panose="02020603050405020304" pitchFamily="18" charset="0"/>
                              </a:rPr>
                              <m:t>∆</m:t>
                            </m:r>
                          </m:e>
                        </m:rad>
                      </m:num>
                      <m:den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</m:oMath>
                </a14:m>
                <a:r>
                  <a:rPr lang="fr-FR" dirty="0"/>
                  <a:t> 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donne l’ensemble des solutions sous la forme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𝒚</m:t>
                        </m:r>
                      </m:e>
                      <m:sub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𝒄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𝒄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fr-FR" sz="1800" b="1" i="1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fr-FR" b="1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sSup>
                      <m:sSupPr>
                        <m:ctrlPr>
                          <a:rPr lang="fr-FR" b="1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𝒆</m:t>
                        </m:r>
                      </m:e>
                      <m:sup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𝒓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sup>
                    </m:sSup>
                    <m:r>
                      <a:rPr lang="fr-FR" sz="1800" b="1" i="1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fr-FR" b="1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𝑪</m:t>
                        </m:r>
                      </m:e>
                      <m:sub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sSup>
                      <m:sSupPr>
                        <m:ctrlPr>
                          <a:rPr lang="fr-FR" b="1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𝒆</m:t>
                        </m:r>
                      </m:e>
                      <m:sup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𝒓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</m:sup>
                    </m:sSup>
                  </m:oMath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i="1" dirty="0"/>
                  <a:t>On prendra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e>
                    </m:rad>
                    <m:r>
                      <a:rPr lang="fr-FR" b="0" i="1" smtClean="0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fr-FR" i="1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  <a:blipFill>
                <a:blip r:embed="rId2"/>
                <a:stretch>
                  <a:fillRect l="-125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9430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EED5540-64E5-4258-ABA4-753F07B71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F448D61-FD92-4997-B065-204334124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67C92F-654F-446B-8347-9FF2DAF66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555A4C0-F746-4932-ABD3-024F4B231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62000"/>
            <a:ext cx="10668000" cy="533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010B9ED3-C763-479D-A250-838EEF06B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1746913"/>
            <a:ext cx="7619999" cy="18833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cap="none" dirty="0"/>
              <a:t>C</a:t>
            </a:r>
            <a:r>
              <a:rPr lang="en-US" cap="none" baseline="-25000" dirty="0"/>
              <a:t>1</a:t>
            </a:r>
            <a:r>
              <a:rPr lang="en-US" cap="none" dirty="0"/>
              <a:t>e</a:t>
            </a:r>
            <a:r>
              <a:rPr lang="en-US" cap="none" baseline="30000" dirty="0"/>
              <a:t>-1/4x</a:t>
            </a:r>
            <a:r>
              <a:rPr lang="en-US" dirty="0"/>
              <a:t>+C</a:t>
            </a:r>
            <a:r>
              <a:rPr lang="en-US" baseline="-25000" dirty="0"/>
              <a:t>2</a:t>
            </a:r>
            <a:r>
              <a:rPr lang="en-US" cap="none" dirty="0"/>
              <a:t>e</a:t>
            </a:r>
            <a:r>
              <a:rPr lang="en-US" baseline="30000" dirty="0"/>
              <a:t>-7/4</a:t>
            </a:r>
            <a:r>
              <a:rPr lang="en-US" cap="none" baseline="30000" dirty="0"/>
              <a:t>x</a:t>
            </a:r>
            <a:endParaRPr lang="en-US" baseline="300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651A8F8-7445-4C49-926D-816D68765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0423" y="396058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09338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949130-F4C8-4E64-AD1A-B3611E435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B66B3E9-9C9F-423F-B0FA-42D9EF77F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/>
              <a:t>Résolution ED2 ∆ NUL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</p:spPr>
            <p:txBody>
              <a:bodyPr anchor="ctr">
                <a:normAutofit/>
              </a:bodyPr>
              <a:lstStyle/>
              <a:p>
                <a:pPr marL="0" indent="0">
                  <a:buNone/>
                </a:pPr>
                <a:r>
                  <a:rPr lang="fr-FR" b="1" i="1" u="sng" dirty="0"/>
                  <a:t>Exemple </a:t>
                </a:r>
                <a:r>
                  <a:rPr lang="fr-FR" b="1" i="1" dirty="0"/>
                  <a:t>: résolution </a:t>
                </a:r>
                <a14:m>
                  <m:oMath xmlns:m="http://schemas.openxmlformats.org/officeDocument/2006/math"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𝟐</m:t>
                    </m:r>
                    <m:sSup>
                      <m:sSupPr>
                        <m:ctrlP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e>
                      <m:sup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𝟒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′+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𝟐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endParaRPr lang="fr-FR" b="1" i="1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trouve le polynôme associé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résout l’équation du second degré par calcul du ∆ 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calcule la solution réelle </a:t>
                </a:r>
                <a14:m>
                  <m:oMath xmlns:m="http://schemas.openxmlformats.org/officeDocument/2006/math">
                    <m:r>
                      <a:rPr lang="fr-FR" sz="1800" b="1" i="1" smtClean="0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𝒓</m:t>
                    </m:r>
                    <m:r>
                      <a:rPr lang="fr-FR" sz="1800" b="1" i="1" smtClean="0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fr-FR" b="1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</m:num>
                      <m:den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</m:oMath>
                </a14:m>
                <a:endParaRPr lang="fr-FR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donne l’ensemble des solutions sous la forme 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𝒄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𝒄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fr-FR" b="1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fr-FR" b="1" i="1">
                        <a:latin typeface="Cambria Math" panose="02040503050406030204" pitchFamily="18" charset="0"/>
                      </a:rPr>
                      <m:t>𝒙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fr-FR" b="1" i="1">
                        <a:latin typeface="Cambria Math" panose="02040503050406030204" pitchFamily="18" charset="0"/>
                      </a:rPr>
                      <m:t>)</m:t>
                    </m:r>
                    <m:sSup>
                      <m:sSup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𝒆</m:t>
                        </m:r>
                      </m:e>
                      <m:sup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𝒓𝒙</m:t>
                        </m:r>
                      </m:sup>
                    </m:sSup>
                  </m:oMath>
                </a14:m>
                <a:br>
                  <a:rPr lang="fr-FR" dirty="0"/>
                </a:b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  <a:blipFill>
                <a:blip r:embed="rId2"/>
                <a:stretch>
                  <a:fillRect l="-125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4183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EED5540-64E5-4258-ABA4-753F07B71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F448D61-FD92-4997-B065-204334124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67C92F-654F-446B-8347-9FF2DAF66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555A4C0-F746-4932-ABD3-024F4B231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62000"/>
            <a:ext cx="10668000" cy="533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010B9ED3-C763-479D-A250-838EEF06B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1746913"/>
            <a:ext cx="7619999" cy="18833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cap="none" dirty="0"/>
              <a:t>(C</a:t>
            </a:r>
            <a:r>
              <a:rPr lang="en-US" cap="none" baseline="-25000" dirty="0"/>
              <a:t>1</a:t>
            </a:r>
            <a:r>
              <a:rPr lang="en-US" cap="none" dirty="0"/>
              <a:t>x+C</a:t>
            </a:r>
            <a:r>
              <a:rPr lang="en-US" cap="none" baseline="-25000" dirty="0"/>
              <a:t>2</a:t>
            </a:r>
            <a:r>
              <a:rPr lang="en-US" cap="none" dirty="0"/>
              <a:t>)e</a:t>
            </a:r>
            <a:r>
              <a:rPr lang="en-US" cap="none" baseline="30000" dirty="0"/>
              <a:t>-x</a:t>
            </a:r>
            <a:endParaRPr lang="en-US" cap="none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651A8F8-7445-4C49-926D-816D68765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0423" y="396058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84716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949130-F4C8-4E64-AD1A-B3611E435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B66B3E9-9C9F-423F-B0FA-42D9EF77F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fr-FR" dirty="0"/>
              <a:t>Résolution ED2 ∆ négatif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</p:spPr>
            <p:txBody>
              <a:bodyPr anchor="ctr">
                <a:normAutofit/>
              </a:bodyPr>
              <a:lstStyle/>
              <a:p>
                <a:pPr marL="0" indent="0">
                  <a:buNone/>
                </a:pPr>
                <a:r>
                  <a:rPr lang="fr-FR" b="1" i="1" u="sng" dirty="0"/>
                  <a:t>Exemple </a:t>
                </a:r>
                <a:r>
                  <a:rPr lang="fr-FR" b="1" i="1" dirty="0"/>
                  <a:t>: résolution </a:t>
                </a:r>
                <a14:m>
                  <m:oMath xmlns:m="http://schemas.openxmlformats.org/officeDocument/2006/math"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𝟐</m:t>
                    </m:r>
                    <m:sSup>
                      <m:sSupPr>
                        <m:ctrlP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e>
                      <m:sup>
                        <m:r>
                          <a:rPr lang="fr-FR" b="1" i="1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𝟒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′+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𝟔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𝒚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1" i="1" smtClean="0">
                        <a:effectLst/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endParaRPr lang="fr-FR" b="1" i="1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trouve le polynôme associé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résout l’équation du second degré par calcul du ∆ </a:t>
                </a:r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calcule les solutions conjuguées </a:t>
                </a:r>
                <a14:m>
                  <m:oMath xmlns:m="http://schemas.openxmlformats.org/officeDocument/2006/math">
                    <m:r>
                      <a:rPr lang="fr-FR" sz="1800" b="1" i="1" smtClean="0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𝒓</m:t>
                    </m:r>
                    <m:r>
                      <a:rPr lang="fr-FR" sz="1800" b="1" i="1" smtClean="0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fr-FR" b="1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𝒃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±</m:t>
                        </m:r>
                        <m:rad>
                          <m:radPr>
                            <m:degHide m:val="on"/>
                            <m:ctrlPr>
                              <a:rPr lang="fr-FR" b="1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fr-FR" sz="1800" b="1" i="1">
                                <a:effectLst/>
                                <a:latin typeface="Cambria Math" panose="02040503050406030204" pitchFamily="18" charset="0"/>
                                <a:ea typeface="Franklin Gothic Book" panose="020B0503020102020204" pitchFamily="34" charset="0"/>
                                <a:cs typeface="Times New Roman" panose="02020603050405020304" pitchFamily="18" charset="0"/>
                              </a:rPr>
                              <m:t>∆</m:t>
                            </m:r>
                          </m:e>
                        </m:rad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𝒊</m:t>
                        </m:r>
                      </m:num>
                      <m:den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fr-FR" sz="1800" b="1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</m:oMath>
                </a14:m>
                <a:endParaRPr lang="fr-FR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fr-FR" dirty="0"/>
                  <a:t>On donne l’ensemble des solutions sous la forme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𝒄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𝒄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fr-FR" b="1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fr-FR" b="1" i="1">
                        <a:latin typeface="Cambria Math" panose="02040503050406030204" pitchFamily="18" charset="0"/>
                      </a:rPr>
                      <m:t>𝒔𝒊𝒏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𝒘𝒙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)+</m:t>
                    </m:r>
                    <m:sSub>
                      <m:sSub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fr-FR" b="1" i="1">
                        <a:latin typeface="Cambria Math" panose="02040503050406030204" pitchFamily="18" charset="0"/>
                      </a:rPr>
                      <m:t>𝒄𝒐𝒔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𝒘𝒙</m:t>
                    </m:r>
                    <m:r>
                      <a:rPr lang="fr-FR" b="1" i="1">
                        <a:latin typeface="Cambria Math" panose="02040503050406030204" pitchFamily="18" charset="0"/>
                      </a:rPr>
                      <m:t>))</m:t>
                    </m:r>
                    <m:sSup>
                      <m:sSupPr>
                        <m:ctrlPr>
                          <a:rPr lang="fr-FR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𝒆</m:t>
                        </m:r>
                      </m:e>
                      <m:sup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𝒓𝒙</m:t>
                        </m:r>
                      </m:sup>
                    </m:sSup>
                  </m:oMath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i="1" dirty="0"/>
                  <a:t>On prendra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32</m:t>
                        </m:r>
                      </m:e>
                    </m:rad>
                    <m:r>
                      <a:rPr lang="fr-FR" b="0" i="1" smtClean="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endParaRPr lang="fr-FR" i="1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31C5580-7D0E-47CF-834A-D7643353F8A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88680" y="762000"/>
                <a:ext cx="3897332" cy="5334000"/>
              </a:xfrm>
              <a:blipFill>
                <a:blip r:embed="rId2"/>
                <a:stretch>
                  <a:fillRect l="-125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89390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EED5540-64E5-4258-ABA4-753F07B71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F448D61-FD92-4997-B065-204334124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67C92F-654F-446B-8347-9FF2DAF66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555A4C0-F746-4932-ABD3-024F4B231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62000"/>
            <a:ext cx="10668000" cy="533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010B9ED3-C763-479D-A250-838EEF06B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1746913"/>
            <a:ext cx="7619999" cy="18833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cap="none" dirty="0"/>
              <a:t>(C</a:t>
            </a:r>
            <a:r>
              <a:rPr lang="en-US" sz="2400" cap="none" baseline="-25000" dirty="0"/>
              <a:t>1</a:t>
            </a:r>
            <a:r>
              <a:rPr lang="en-US" cap="none" dirty="0"/>
              <a:t>sin3/2x+C</a:t>
            </a:r>
            <a:r>
              <a:rPr lang="en-US" cap="none" baseline="-25000" dirty="0"/>
              <a:t>2</a:t>
            </a:r>
            <a:r>
              <a:rPr lang="en-US" cap="none" dirty="0"/>
              <a:t>cos3/2x)e</a:t>
            </a:r>
            <a:r>
              <a:rPr lang="en-US" cap="none" baseline="30000" dirty="0"/>
              <a:t>-x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651A8F8-7445-4C49-926D-816D68765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0423" y="396058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15589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id="{A4E9F8B3-8282-4A93-BBF8-3342538A7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AF5FDCB8-3729-4D60-ABEF-F684F0F6CA8A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1429566" y="1045445"/>
                <a:ext cx="9238434" cy="857559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fr-FR" sz="2400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QRU 1 :</a:t>
                </a:r>
                <a:r>
                  <a:rPr lang="fr-FR" sz="18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fr-FR" sz="1800" b="1" dirty="0"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Arial" panose="020B0604020202020204" pitchFamily="34" charset="0"/>
                  </a:rPr>
                  <a:t>l’équation différentielle </a:t>
                </a:r>
                <a14:m>
                  <m:oMath xmlns:m="http://schemas.openxmlformats.org/officeDocument/2006/math"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’+</m:t>
                    </m:r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𝟐</m:t>
                    </m:r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a:rPr lang="fr-FR" sz="18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𝟎</m:t>
                    </m:r>
                  </m:oMath>
                </a14:m>
                <a:r>
                  <a:rPr lang="fr-FR" sz="1800" b="1" dirty="0">
                    <a:solidFill>
                      <a:srgbClr val="4C0D1C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Arial" panose="020B0604020202020204" pitchFamily="34" charset="0"/>
                  </a:rPr>
                  <a:t> </a:t>
                </a:r>
                <a:r>
                  <a:rPr lang="fr-FR" sz="1800" b="1" dirty="0"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fr-FR" sz="1800" b="1" dirty="0">
                    <a:effectLst/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rPr>
                  <a:t>indiquer la proposition exacte :</a:t>
                </a:r>
                <a:r>
                  <a:rPr lang="fr-FR" sz="1800" b="1" dirty="0"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Arial" panose="020B0604020202020204" pitchFamily="34" charset="0"/>
                  </a:rPr>
                  <a:t> </a:t>
                </a:r>
                <a:endParaRPr lang="fr-FR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AF5FDCB8-3729-4D60-ABEF-F684F0F6CA8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429566" y="1045445"/>
                <a:ext cx="9238434" cy="857559"/>
              </a:xfrm>
              <a:blipFill>
                <a:blip r:embed="rId2"/>
                <a:stretch>
                  <a:fillRect l="-1056" b="-1205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Connector 9">
            <a:extLst>
              <a:ext uri="{FF2B5EF4-FFF2-40B4-BE49-F238E27FC236}">
                <a16:creationId xmlns:a16="http://schemas.microsoft.com/office/drawing/2014/main" id="{58EFA797-975B-41D8-BC96-56CDC2CFA3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286000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634BA4D-BABE-471D-BD06-9589531B6BA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429566" y="2729554"/>
                <a:ext cx="8476434" cy="3359621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A) Il s’agit d’une équation du premier ordre avec second membre</a:t>
                </a:r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B) La solution est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−2</m:t>
                        </m:r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sup>
                    </m:sSup>
                  </m:oMath>
                </a14:m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C) Une des solutions est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−2</m:t>
                        </m:r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sup>
                    </m:sSup>
                  </m:oMath>
                </a14:m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D) Toute solution s’écrit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𝑏</m:t>
                        </m:r>
                      </m:num>
                      <m:den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𝑎</m:t>
                        </m:r>
                      </m:den>
                    </m:f>
                    <m:r>
                      <a:rPr lang="fr-FR" i="1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+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𝐶</m:t>
                    </m:r>
                    <m:sSup>
                      <m:sSupPr>
                        <m:ctrlPr>
                          <a:rPr lang="fr-FR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−</m:t>
                        </m:r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𝑎𝑥</m:t>
                        </m:r>
                      </m:sup>
                    </m:sSup>
                  </m:oMath>
                </a14:m>
                <a:r>
                  <a:rPr lang="fr-FR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avec C une constante quelconque</a:t>
                </a:r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E) Les propositions A, B, C et D sont fausses </a:t>
                </a:r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634BA4D-BABE-471D-BD06-9589531B6BA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29566" y="2729554"/>
                <a:ext cx="8476434" cy="3359621"/>
              </a:xfrm>
              <a:blipFill>
                <a:blip r:embed="rId3"/>
                <a:stretch>
                  <a:fillRect l="-64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22060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E9F8B3-8282-4A93-BBF8-3342538A7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F5FDCB8-3729-4D60-ABEF-F684F0F6C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fr-FR" sz="2000" u="sng" dirty="0">
                <a:latin typeface="Arial" panose="020B0604020202020204" pitchFamily="34" charset="0"/>
                <a:cs typeface="Arial" panose="020B0604020202020204" pitchFamily="34" charset="0"/>
              </a:rPr>
              <a:t>QRU 1 :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000" b="1" dirty="0">
                <a:solidFill>
                  <a:srgbClr val="4C0D1C"/>
                </a:solidFill>
                <a:effectLst/>
                <a:latin typeface="Arial" panose="020B0604020202020204" pitchFamily="34" charset="0"/>
                <a:ea typeface="Franklin Gothic Book" panose="020B0503020102020204" pitchFamily="34" charset="0"/>
                <a:cs typeface="Arial" panose="020B0604020202020204" pitchFamily="34" charset="0"/>
              </a:rPr>
              <a:t>C</a:t>
            </a:r>
            <a:endParaRPr lang="fr-FR" sz="2000" dirty="0">
              <a:solidFill>
                <a:srgbClr val="4C0D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8EFA797-975B-41D8-BC96-56CDC2CFA3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286000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634BA4D-BABE-471D-BD06-9589531B6BA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429566" y="2729554"/>
                <a:ext cx="8476434" cy="3359621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 algn="just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A) </a:t>
                </a:r>
                <a:r>
                  <a:rPr lang="fr-FR" sz="1800" u="sng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Faux</a:t>
                </a: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 : On se retrouve sous la forme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𝑦</m:t>
                        </m:r>
                      </m:e>
                      <m:sup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′</m:t>
                        </m:r>
                      </m:sup>
                    </m:sSup>
                    <m:r>
                      <a:rPr lang="fr-FR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+</m:t>
                    </m:r>
                    <m:r>
                      <a:rPr lang="fr-FR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𝑎𝑦</m:t>
                    </m:r>
                    <m:r>
                      <a:rPr lang="fr-FR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=0</m:t>
                    </m:r>
                  </m:oMath>
                </a14:m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donc c’est une ED1 sans second membre</a:t>
                </a:r>
                <a:endParaRPr lang="fr-FR" sz="1800" dirty="0">
                  <a:solidFill>
                    <a:srgbClr val="FF0000"/>
                  </a:solidFill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B) </a:t>
                </a:r>
                <a:r>
                  <a:rPr lang="fr-FR" sz="1800" u="sng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Faux</a:t>
                </a: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 : </a:t>
                </a: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Une des solution est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−2</m:t>
                        </m:r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mais si on prenait </a:t>
                </a:r>
                <a14:m>
                  <m:oMath xmlns:m="http://schemas.openxmlformats.org/officeDocument/2006/math">
                    <m:r>
                      <a:rPr lang="fr-FR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𝐶</m:t>
                    </m:r>
                    <m:r>
                      <a:rPr lang="fr-FR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=2</m:t>
                    </m:r>
                  </m:oMath>
                </a14:m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on aurait comme solution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−2</m:t>
                        </m:r>
                        <m:r>
                          <a:rPr lang="fr-FR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fr-FR" sz="1800" dirty="0">
                  <a:solidFill>
                    <a:srgbClr val="FF0000"/>
                  </a:solidFill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fr-FR" sz="18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C) </a:t>
                </a:r>
                <a:r>
                  <a:rPr lang="fr-FR" sz="1800" u="sng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Vrai :</a:t>
                </a:r>
                <a:r>
                  <a:rPr lang="fr-FR" sz="18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18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On met l’équation sous la forme </a:t>
                </a:r>
                <a14:m>
                  <m:oMath xmlns:m="http://schemas.openxmlformats.org/officeDocument/2006/math">
                    <m:r>
                      <a:rPr lang="fr-FR" sz="18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fr-FR" sz="18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’=</m:t>
                    </m:r>
                    <m:r>
                      <a:rPr lang="fr-FR" sz="18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𝑎𝑦</m:t>
                    </m:r>
                  </m:oMath>
                </a14:m>
                <a:r>
                  <a:rPr lang="fr-FR" sz="18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donc ici on 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𝑦</m:t>
                        </m:r>
                      </m:e>
                      <m:sup>
                        <m: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′</m:t>
                        </m:r>
                      </m:sup>
                    </m:sSup>
                    <m:r>
                      <a:rPr lang="fr-FR" sz="18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=−2</m:t>
                    </m:r>
                    <m:r>
                      <a:rPr lang="fr-FR" sz="18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𝑦</m:t>
                    </m:r>
                  </m:oMath>
                </a14:m>
                <a:r>
                  <a:rPr lang="fr-FR" sz="18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toutes les solutions sont </a:t>
                </a:r>
                <a14:m>
                  <m:oMath xmlns:m="http://schemas.openxmlformats.org/officeDocument/2006/math">
                    <m:r>
                      <a:rPr lang="fr-FR" sz="18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𝐶</m:t>
                    </m:r>
                    <m:sSup>
                      <m:sSupPr>
                        <m:ctrlP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−2</m:t>
                        </m:r>
                        <m: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fr-FR" sz="18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une des solutions peut-être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−2</m:t>
                        </m:r>
                        <m:r>
                          <a:rPr lang="fr-FR" sz="18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fr-FR" sz="18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avec </a:t>
                </a:r>
                <a14:m>
                  <m:oMath xmlns:m="http://schemas.openxmlformats.org/officeDocument/2006/math">
                    <m:r>
                      <a:rPr lang="fr-FR" sz="18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𝐶</m:t>
                    </m:r>
                    <m:r>
                      <a:rPr lang="fr-FR" sz="18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=1</m:t>
                    </m:r>
                  </m:oMath>
                </a14:m>
                <a:endParaRPr lang="fr-FR" sz="1800" dirty="0">
                  <a:solidFill>
                    <a:schemeClr val="accent6"/>
                  </a:solidFill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D) </a:t>
                </a:r>
                <a:r>
                  <a:rPr lang="fr-FR" sz="1800" u="sng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Faux</a:t>
                </a: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 : Ce type de solution s’applique aux ED1 avec second membre</a:t>
                </a:r>
                <a:endParaRPr lang="fr-FR" sz="1800" dirty="0">
                  <a:solidFill>
                    <a:srgbClr val="FF0000"/>
                  </a:solidFill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E) </a:t>
                </a:r>
                <a:r>
                  <a:rPr lang="fr-FR" sz="1800" u="sng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Faux</a:t>
                </a:r>
                <a:r>
                  <a:rPr lang="fr-FR" sz="18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</a:t>
                </a:r>
                <a:endParaRPr lang="fr-FR" sz="1800" dirty="0">
                  <a:solidFill>
                    <a:srgbClr val="FF0000"/>
                  </a:solidFill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634BA4D-BABE-471D-BD06-9589531B6BA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29566" y="2729554"/>
                <a:ext cx="8476434" cy="3359621"/>
              </a:xfrm>
              <a:blipFill>
                <a:blip r:embed="rId2"/>
                <a:stretch>
                  <a:fillRect l="-504" t="-907" r="-43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37716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4E9F8B3-8282-4A93-BBF8-3342538A7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01CB0B0A-433A-4041-BBE5-D83FADFDA05D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1429566" y="1045445"/>
                <a:ext cx="9238434" cy="857559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fr-FR" sz="2000" b="1" u="sng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QRU 2</a:t>
                </a:r>
                <a:r>
                  <a:rPr lang="fr-FR" sz="20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: On considère l’ED </a:t>
                </a:r>
                <a14:m>
                  <m:oMath xmlns:m="http://schemas.openxmlformats.org/officeDocument/2006/math"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𝟐</m:t>
                    </m:r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"+</m:t>
                    </m:r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𝟒</m:t>
                    </m:r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′+</m:t>
                    </m:r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𝟐</m:t>
                    </m:r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fr-FR" sz="2000" b="1" i="1" smtClean="0">
                        <a:solidFill>
                          <a:srgbClr val="4C0D1C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fr-FR" sz="20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𝟎</m:t>
                    </m:r>
                  </m:oMath>
                </a14:m>
                <a:r>
                  <a:rPr lang="fr-FR" sz="20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fr-FR" sz="2000" b="1" dirty="0">
                    <a:effectLst/>
                    <a:latin typeface="Arial" panose="020B0604020202020204" pitchFamily="34" charset="0"/>
                    <a:ea typeface="Arial" panose="020B0604020202020204" pitchFamily="34" charset="0"/>
                    <a:cs typeface="Times New Roman" panose="02020603050405020304" pitchFamily="18" charset="0"/>
                  </a:rPr>
                  <a:t>indiquer la proposition exacte </a:t>
                </a:r>
                <a:r>
                  <a:rPr lang="fr-FR" sz="20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fr-FR" sz="2000" dirty="0"/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01CB0B0A-433A-4041-BBE5-D83FADFDA0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429566" y="1045445"/>
                <a:ext cx="9238434" cy="857559"/>
              </a:xfrm>
              <a:blipFill>
                <a:blip r:embed="rId2"/>
                <a:stretch>
                  <a:fillRect l="-726" r="-396" b="-1347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8EFA797-975B-41D8-BC96-56CDC2CFA3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286000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2D72B358-4FB3-4AA2-A8F6-F17EA26797D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429566" y="2729554"/>
                <a:ext cx="8476434" cy="3359621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L’ED a pour solution : </a:t>
                </a:r>
                <a14:m>
                  <m:oMath xmlns:m="http://schemas.openxmlformats.org/officeDocument/2006/math"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𝑥</m:t>
                    </m:r>
                    <m:d>
                      <m:dPr>
                        <m:ctrlP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sSup>
                      <m:sSupPr>
                        <m:ctrlP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</m:t>
                        </m:r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sup>
                    </m:sSup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(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𝐴𝑡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𝐵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B) L’ED a pour solution :</a:t>
                </a:r>
                <a:r>
                  <a:rPr lang="fr-FR" i="1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C) L’ED a pour solution : </a:t>
                </a:r>
                <a14:m>
                  <m:oMath xmlns:m="http://schemas.openxmlformats.org/officeDocument/2006/math"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𝑥</m:t>
                    </m:r>
                    <m:d>
                      <m:dPr>
                        <m:ctrlP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</m:d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sSup>
                      <m:sSupPr>
                        <m:ctrlP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fr-FR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sup>
                    </m:sSup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(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𝐴𝑡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𝐵</m:t>
                    </m:r>
                    <m:r>
                      <a:rPr lang="fr-FR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D) L’ED a pour solution :</a:t>
                </a:r>
                <a:r>
                  <a:rPr lang="fr-FR" i="1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fr-FR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E) Les propositions A, B, C et D sont fausses </a:t>
                </a:r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spcAft>
                    <a:spcPts val="1000"/>
                  </a:spcAft>
                  <a:buNone/>
                </a:pPr>
                <a:endParaRPr lang="fr-FR" dirty="0"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2D72B358-4FB3-4AA2-A8F6-F17EA26797D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29566" y="2729554"/>
                <a:ext cx="8476434" cy="3359621"/>
              </a:xfrm>
              <a:blipFill>
                <a:blip r:embed="rId3"/>
                <a:stretch>
                  <a:fillRect l="-64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78514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4E9F8B3-8282-4A93-BBF8-3342538A7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1D852C3-2C63-4462-B53B-870A0C1A6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>
            <a:normAutofit/>
          </a:bodyPr>
          <a:lstStyle/>
          <a:p>
            <a:r>
              <a:rPr lang="fr-FR" b="1" u="sng" dirty="0">
                <a:effectLst/>
                <a:latin typeface="Arial" panose="020B0604020202020204" pitchFamily="34" charset="0"/>
                <a:ea typeface="Franklin Gothic Book" panose="020B0503020102020204" pitchFamily="34" charset="0"/>
                <a:cs typeface="Times New Roman" panose="02020603050405020304" pitchFamily="18" charset="0"/>
              </a:rPr>
              <a:t>QRU </a:t>
            </a:r>
            <a:r>
              <a:rPr lang="fr-FR" u="sng" dirty="0">
                <a:latin typeface="Arial" panose="020B0604020202020204" pitchFamily="34" charset="0"/>
                <a:ea typeface="Franklin Gothic Book" panose="020B0503020102020204" pitchFamily="34" charset="0"/>
                <a:cs typeface="Times New Roman" panose="02020603050405020304" pitchFamily="18" charset="0"/>
              </a:rPr>
              <a:t>2</a:t>
            </a:r>
            <a:r>
              <a:rPr lang="fr-FR" b="1" dirty="0">
                <a:effectLst/>
                <a:latin typeface="Arial" panose="020B0604020202020204" pitchFamily="34" charset="0"/>
                <a:ea typeface="Franklin Gothic Book" panose="020B0503020102020204" pitchFamily="34" charset="0"/>
                <a:cs typeface="Times New Roman" panose="02020603050405020304" pitchFamily="18" charset="0"/>
              </a:rPr>
              <a:t> : A</a:t>
            </a:r>
            <a:endParaRPr lang="fr-FR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8EFA797-975B-41D8-BC96-56CDC2CFA3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286000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A74D514B-C1AE-43BC-8B4F-EB23C1277B0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429566" y="2729554"/>
                <a:ext cx="8476434" cy="3359621"/>
              </a:xfrm>
            </p:spPr>
            <p:txBody>
              <a:bodyPr>
                <a:normAutofit fontScale="92500" lnSpcReduction="10000"/>
              </a:bodyPr>
              <a:lstStyle/>
              <a:p>
                <a:pPr marL="228600" indent="-228600">
                  <a:lnSpc>
                    <a:spcPct val="120000"/>
                  </a:lnSpc>
                  <a:spcAft>
                    <a:spcPts val="1000"/>
                  </a:spcAft>
                  <a:buAutoNum type="alphaUcParenR"/>
                </a:pPr>
                <a:r>
                  <a:rPr lang="fr-FR" sz="1300" u="sng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Vrai</a:t>
                </a: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 : </a:t>
                </a:r>
                <a14:m>
                  <m:oMath xmlns:m="http://schemas.openxmlformats.org/officeDocument/2006/math"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2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"+4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′+2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=0</m:t>
                    </m:r>
                  </m:oMath>
                </a14:m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est une ED2 sans second membre.</a:t>
                </a:r>
                <a:r>
                  <a:rPr lang="fr-FR" sz="1300" dirty="0">
                    <a:solidFill>
                      <a:schemeClr val="accent6"/>
                    </a:solidFill>
                    <a:latin typeface="Franklin Gothic Book" panose="020B05030201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On remplace les y par la variable r, on a donc y’’ </a:t>
                </a: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</a:t>
                </a: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r², y’ </a:t>
                </a: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</a:t>
                </a: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r et y </a:t>
                </a: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</a:t>
                </a: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1 </a:t>
                </a:r>
                <a:b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</a:b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On obtient donc : </a:t>
                </a:r>
                <a14:m>
                  <m:oMath xmlns:m="http://schemas.openxmlformats.org/officeDocument/2006/math"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2</m:t>
                    </m:r>
                    <m:sSup>
                      <m:sSupPr>
                        <m:ctrlP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𝑟</m:t>
                        </m:r>
                      </m:e>
                      <m:sup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Franklin Gothic Book" panose="020B0503020102020204" pitchFamily="34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+ 4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𝑟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 + 2 = 0</m:t>
                    </m:r>
                    <m:r>
                      <a:rPr lang="fr-FR" sz="1300" b="0" i="0" smtClean="0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Franklin Gothic Book" panose="020B0503020102020204" pitchFamily="34" charset="0"/>
                        <a:cs typeface="Arial" panose="020B0604020202020204" pitchFamily="34" charset="0"/>
                      </a:rPr>
                      <m:t>. </m:t>
                    </m:r>
                  </m:oMath>
                </a14:m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On calcule le déterminant : </a:t>
                </a:r>
                <a14:m>
                  <m:oMath xmlns:m="http://schemas.openxmlformats.org/officeDocument/2006/math"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∆=</m:t>
                    </m:r>
                    <m:sSup>
                      <m:sSupPr>
                        <m:ctrlP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𝑏</m:t>
                        </m:r>
                      </m:e>
                      <m:sup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−4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𝑎𝑐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sSup>
                      <m:sSupPr>
                        <m:ctrlP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4</m:t>
                        </m:r>
                      </m:e>
                      <m:sup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−4∗2∗2=0</m:t>
                    </m:r>
                  </m:oMath>
                </a14:m>
                <a:b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</a:b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On calcule r = </a:t>
                </a:r>
                <a14:m>
                  <m:oMath xmlns:m="http://schemas.openxmlformats.org/officeDocument/2006/math">
                    <m:r>
                      <a:rPr lang="fr-FR" sz="1300" b="0" i="1" smtClean="0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−</m:t>
                    </m:r>
                    <m:f>
                      <m:fPr>
                        <m:ctrlPr>
                          <a:rPr lang="fr-FR" sz="1300" b="0" i="1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fr-FR" sz="1300" b="0" i="1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𝑏</m:t>
                        </m:r>
                      </m:num>
                      <m:den>
                        <m:r>
                          <a:rPr lang="fr-FR" sz="1300" b="0" i="1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2</m:t>
                        </m:r>
                        <m:r>
                          <a:rPr lang="fr-FR" sz="1300" b="0" i="1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𝑎</m:t>
                        </m:r>
                      </m:den>
                    </m:f>
                    <m:r>
                      <a:rPr lang="fr-FR" sz="1300" b="0" i="1" smtClean="0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=−</m:t>
                    </m:r>
                    <m:f>
                      <m:fPr>
                        <m:ctrlPr>
                          <a:rPr lang="fr-FR" sz="1300" b="0" i="1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fr-FR" sz="1300" b="0" i="1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4</m:t>
                        </m:r>
                      </m:num>
                      <m:den>
                        <m:r>
                          <a:rPr lang="fr-FR" sz="1300" b="0" i="1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  <m:r>
                      <a:rPr lang="fr-FR" sz="1300" b="0" i="1" smtClean="0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=−1</m:t>
                    </m:r>
                  </m:oMath>
                </a14:m>
                <a:b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</a:br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Donc l’ensemble des solutions est sous la forme : </a:t>
                </a:r>
                <a14:m>
                  <m:oMath xmlns:m="http://schemas.openxmlformats.org/officeDocument/2006/math"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𝑥</m:t>
                    </m:r>
                    <m:d>
                      <m:dPr>
                        <m:ctrlP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</m:d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sSup>
                      <m:sSupPr>
                        <m:ctrlP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sz="1300" b="0" i="1" smtClean="0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𝑟</m:t>
                        </m:r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sup>
                    </m:sSup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(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𝐴𝑡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𝐵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donc ici </a:t>
                </a:r>
                <a14:m>
                  <m:oMath xmlns:m="http://schemas.openxmlformats.org/officeDocument/2006/math"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𝑥</m:t>
                    </m:r>
                    <m:d>
                      <m:dPr>
                        <m:ctrlP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</m:d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sSup>
                      <m:sSupPr>
                        <m:ctrlP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e>
                      <m:sup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</m:t>
                        </m:r>
                        <m:r>
                          <a:rPr lang="fr-FR" sz="1300" i="1">
                            <a:solidFill>
                              <a:schemeClr val="accent6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sup>
                    </m:sSup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(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𝐴𝑡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𝐵</m:t>
                    </m:r>
                    <m:r>
                      <a:rPr lang="fr-FR" sz="1300" i="1">
                        <a:solidFill>
                          <a:schemeClr val="accent6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r>
                  <a:rPr lang="fr-FR" sz="1300" dirty="0">
                    <a:solidFill>
                      <a:schemeClr val="accent6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où A et B sont des constances quelconques.</a:t>
                </a:r>
                <a:endParaRPr lang="fr-FR" sz="1300" dirty="0">
                  <a:solidFill>
                    <a:schemeClr val="accent6"/>
                  </a:solidFill>
                  <a:latin typeface="Franklin Gothic Book" panose="020B05030201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indent="-228600">
                  <a:lnSpc>
                    <a:spcPct val="120000"/>
                  </a:lnSpc>
                  <a:spcAft>
                    <a:spcPts val="1000"/>
                  </a:spcAft>
                  <a:buAutoNum type="alphaUcParenR"/>
                </a:pPr>
                <a:r>
                  <a:rPr lang="fr-FR" sz="1300" u="sng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Faux</a:t>
                </a:r>
                <a:r>
                  <a:rPr lang="fr-FR" sz="13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</a:t>
                </a:r>
                <a:endParaRPr lang="fr-FR" sz="1300" dirty="0">
                  <a:solidFill>
                    <a:srgbClr val="FF0000"/>
                  </a:solidFill>
                  <a:latin typeface="Arial" panose="020B06040202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228600" indent="-228600">
                  <a:lnSpc>
                    <a:spcPct val="120000"/>
                  </a:lnSpc>
                  <a:spcAft>
                    <a:spcPts val="1000"/>
                  </a:spcAft>
                  <a:buAutoNum type="alphaUcParenR"/>
                </a:pPr>
                <a:r>
                  <a:rPr lang="fr-FR" sz="1300" u="sng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Faux</a:t>
                </a:r>
                <a:r>
                  <a:rPr lang="fr-FR" sz="13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</a:t>
                </a:r>
                <a:endParaRPr lang="fr-FR" sz="1300" dirty="0">
                  <a:solidFill>
                    <a:srgbClr val="FF0000"/>
                  </a:solidFill>
                  <a:latin typeface="Arial" panose="020B06040202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228600" indent="-228600">
                  <a:lnSpc>
                    <a:spcPct val="120000"/>
                  </a:lnSpc>
                  <a:spcAft>
                    <a:spcPts val="1000"/>
                  </a:spcAft>
                  <a:buAutoNum type="alphaUcParenR"/>
                </a:pPr>
                <a:r>
                  <a:rPr lang="fr-FR" sz="1300" u="sng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Faux</a:t>
                </a:r>
                <a:r>
                  <a:rPr lang="fr-FR" sz="1300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 </a:t>
                </a:r>
                <a:endParaRPr lang="fr-FR" sz="1300" dirty="0">
                  <a:solidFill>
                    <a:srgbClr val="FF0000"/>
                  </a:solidFill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  <a:p>
                <a:pPr marL="228600" indent="-228600">
                  <a:lnSpc>
                    <a:spcPct val="120000"/>
                  </a:lnSpc>
                  <a:spcAft>
                    <a:spcPts val="1000"/>
                  </a:spcAft>
                  <a:buAutoNum type="alphaUcParenR"/>
                </a:pPr>
                <a:r>
                  <a:rPr lang="fr-FR" sz="1300" u="sng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Franklin Gothic Book" panose="020B0503020102020204" pitchFamily="34" charset="0"/>
                    <a:cs typeface="Times New Roman" panose="02020603050405020304" pitchFamily="18" charset="0"/>
                  </a:rPr>
                  <a:t>Faux</a:t>
                </a:r>
                <a:endParaRPr lang="fr-FR" sz="1300" dirty="0">
                  <a:solidFill>
                    <a:srgbClr val="FF0000"/>
                  </a:solidFill>
                  <a:effectLst/>
                  <a:latin typeface="Franklin Gothic Book" panose="020B0503020102020204" pitchFamily="34" charset="0"/>
                  <a:ea typeface="Franklin Gothic Book" panose="020B050302010202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A74D514B-C1AE-43BC-8B4F-EB23C1277B0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29566" y="2729554"/>
                <a:ext cx="8476434" cy="3359621"/>
              </a:xfrm>
              <a:blipFill>
                <a:blip r:embed="rId2"/>
                <a:stretch>
                  <a:fillRect t="-18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538024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4E9F8B3-8282-4A93-BBF8-3342538A7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71D2A2EE-D445-457A-A7D1-BCA808D4947F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1429566" y="1045445"/>
                <a:ext cx="9238434" cy="857559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fr-FR" sz="2200" u="sng" dirty="0"/>
                  <a:t>QRU 3 :</a:t>
                </a:r>
                <a:r>
                  <a:rPr lang="fr-F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On considère l’ED 21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22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22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𝒚</m:t>
                        </m:r>
                      </m:e>
                      <m:sup>
                        <m:r>
                          <a:rPr lang="fr-FR" sz="22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′</m:t>
                        </m:r>
                      </m:sup>
                    </m:sSup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𝟕</m:t>
                    </m:r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𝟏𝟒</m:t>
                    </m:r>
                  </m:oMath>
                </a14:m>
                <a:r>
                  <a:rPr lang="fr-F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fr-FR" sz="2200" b="1" dirty="0">
                    <a:effectLst/>
                    <a:latin typeface="Arial" panose="020B0604020202020204" pitchFamily="34" charset="0"/>
                    <a:ea typeface="Arial" panose="020B0604020202020204" pitchFamily="34" charset="0"/>
                    <a:cs typeface="Times New Roman" panose="02020603050405020304" pitchFamily="18" charset="0"/>
                  </a:rPr>
                  <a:t>indiquer la proposition FAUSSE </a:t>
                </a:r>
                <a:r>
                  <a:rPr lang="fr-F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fr-FR" sz="2200" dirty="0"/>
                  <a:t> </a:t>
                </a:r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71D2A2EE-D445-457A-A7D1-BCA808D4947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429566" y="1045445"/>
                <a:ext cx="9238434" cy="857559"/>
              </a:xfrm>
              <a:blipFill>
                <a:blip r:embed="rId2"/>
                <a:stretch>
                  <a:fillRect l="-858" b="-1560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8EFA797-975B-41D8-BC96-56CDC2CFA3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286000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818767-8588-43A6-AA75-7FCA26DD14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729554"/>
            <a:ext cx="8476434" cy="3359621"/>
          </a:xfrm>
        </p:spPr>
        <p:txBody>
          <a:bodyPr>
            <a:normAutofit/>
          </a:bodyPr>
          <a:lstStyle/>
          <a:p>
            <a:pPr marL="342900" indent="-342900">
              <a:buAutoNum type="alphaUcParenR"/>
            </a:pPr>
            <a:r>
              <a:rPr lang="fr-FR" dirty="0"/>
              <a:t>Il s’agit d’une ED2 avec second membre</a:t>
            </a:r>
          </a:p>
          <a:p>
            <a:pPr marL="342900" indent="-342900">
              <a:buAutoNum type="alphaUcParenR"/>
            </a:pPr>
            <a:r>
              <a:rPr lang="fr-FR" dirty="0"/>
              <a:t>La solution particulière est Ce</a:t>
            </a:r>
            <a:r>
              <a:rPr lang="fr-FR" baseline="30000" dirty="0"/>
              <a:t>-x/3</a:t>
            </a:r>
          </a:p>
          <a:p>
            <a:pPr marL="342900" indent="-342900">
              <a:buAutoNum type="alphaUcParenR"/>
            </a:pPr>
            <a:r>
              <a:rPr lang="fr-FR" dirty="0"/>
              <a:t>L’ensemble des solutions est Ce</a:t>
            </a:r>
            <a:r>
              <a:rPr lang="fr-FR" baseline="30000" dirty="0"/>
              <a:t>-x/3</a:t>
            </a:r>
            <a:r>
              <a:rPr lang="fr-FR" dirty="0"/>
              <a:t>+2</a:t>
            </a:r>
          </a:p>
          <a:p>
            <a:pPr marL="342900" indent="-342900">
              <a:buAutoNum type="alphaUcParenR"/>
            </a:pPr>
            <a:r>
              <a:rPr lang="fr-FR" dirty="0"/>
              <a:t>On ne cherche pas de solutions complexes conjuguées</a:t>
            </a:r>
          </a:p>
          <a:p>
            <a:pPr marL="342900" indent="-342900">
              <a:buAutoNum type="alphaUcParenR"/>
            </a:pPr>
            <a:r>
              <a:rPr lang="fr-FR" dirty="0"/>
              <a:t>Les propositions A, B, C et D sont fausses</a:t>
            </a:r>
          </a:p>
          <a:p>
            <a:pPr marL="342900" indent="-342900">
              <a:buAutoNum type="alphaUcParenR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30735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E9F8B3-8282-4A93-BBF8-3342538A7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71D2A2EE-D445-457A-A7D1-BCA808D4947F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1429566" y="1045445"/>
                <a:ext cx="9238434" cy="857559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fr-FR" sz="2200" u="sng" dirty="0"/>
                  <a:t>QRU 3 :</a:t>
                </a:r>
                <a:r>
                  <a:rPr lang="fr-F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On considère l’ED 21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22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fr-FR" sz="22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𝒚</m:t>
                        </m:r>
                      </m:e>
                      <m:sup>
                        <m:r>
                          <a:rPr lang="fr-FR" sz="22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′</m:t>
                        </m:r>
                      </m:sup>
                    </m:sSup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+</m:t>
                    </m:r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𝟕</m:t>
                    </m:r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𝒚</m:t>
                    </m:r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fr-FR" sz="2200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𝟏𝟒</m:t>
                    </m:r>
                  </m:oMath>
                </a14:m>
                <a:r>
                  <a:rPr lang="fr-F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fr-FR" sz="2200" b="1" dirty="0">
                    <a:effectLst/>
                    <a:latin typeface="Arial" panose="020B0604020202020204" pitchFamily="34" charset="0"/>
                    <a:ea typeface="Arial" panose="020B0604020202020204" pitchFamily="34" charset="0"/>
                    <a:cs typeface="Times New Roman" panose="02020603050405020304" pitchFamily="18" charset="0"/>
                  </a:rPr>
                  <a:t>indiquer la proposition </a:t>
                </a:r>
                <a:r>
                  <a:rPr lang="fr-FR" sz="2200" b="1" dirty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Arial" panose="020B0604020202020204" pitchFamily="34" charset="0"/>
                    <a:cs typeface="Times New Roman" panose="02020603050405020304" pitchFamily="18" charset="0"/>
                  </a:rPr>
                  <a:t>FAUSSE</a:t>
                </a:r>
                <a:r>
                  <a:rPr lang="fr-FR" sz="2200" b="1" dirty="0">
                    <a:effectLst/>
                    <a:latin typeface="Arial" panose="020B0604020202020204" pitchFamily="34" charset="0"/>
                    <a:ea typeface="Arial" panose="020B0604020202020204" pitchFamily="34" charset="0"/>
                    <a:cs typeface="Times New Roman" panose="02020603050405020304" pitchFamily="18" charset="0"/>
                  </a:rPr>
                  <a:t> </a:t>
                </a:r>
                <a:r>
                  <a:rPr lang="fr-F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fr-FR" sz="2200" dirty="0"/>
                  <a:t> B</a:t>
                </a:r>
              </a:p>
            </p:txBody>
          </p:sp>
        </mc:Choice>
        <mc:Fallback xmlns="">
          <p:sp>
            <p:nvSpPr>
              <p:cNvPr id="2" name="Titre 1">
                <a:extLst>
                  <a:ext uri="{FF2B5EF4-FFF2-40B4-BE49-F238E27FC236}">
                    <a16:creationId xmlns:a16="http://schemas.microsoft.com/office/drawing/2014/main" id="{71D2A2EE-D445-457A-A7D1-BCA808D4947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429566" y="1045445"/>
                <a:ext cx="9238434" cy="857559"/>
              </a:xfrm>
              <a:blipFill>
                <a:blip r:embed="rId2"/>
                <a:stretch>
                  <a:fillRect l="-858" b="-1560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8EFA797-975B-41D8-BC96-56CDC2CFA3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286000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818767-8588-43A6-AA75-7FCA26DD14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729554"/>
            <a:ext cx="8476434" cy="3359621"/>
          </a:xfrm>
        </p:spPr>
        <p:txBody>
          <a:bodyPr>
            <a:normAutofit/>
          </a:bodyPr>
          <a:lstStyle/>
          <a:p>
            <a:pPr marL="342900" indent="-342900">
              <a:buAutoNum type="alphaUcParenR"/>
            </a:pPr>
            <a:r>
              <a:rPr lang="fr-FR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Faux</a:t>
            </a:r>
          </a:p>
          <a:p>
            <a:pPr marL="342900" indent="-342900">
              <a:buAutoNum type="alphaUcParenR"/>
            </a:pPr>
            <a:r>
              <a:rPr lang="fr-FR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solution particulière est Ce</a:t>
            </a:r>
            <a:r>
              <a:rPr lang="fr-FR" baseline="300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-x/3 </a:t>
            </a:r>
            <a:r>
              <a:rPr lang="fr-FR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solution homogène, 2 est la solution particulière</a:t>
            </a:r>
            <a:endParaRPr lang="fr-FR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UcParenR"/>
            </a:pPr>
            <a:r>
              <a:rPr lang="fr-FR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Faux</a:t>
            </a:r>
          </a:p>
          <a:p>
            <a:pPr marL="342900" indent="-342900">
              <a:buAutoNum type="alphaUcParenR"/>
            </a:pPr>
            <a:r>
              <a:rPr lang="fr-FR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Faux</a:t>
            </a:r>
          </a:p>
          <a:p>
            <a:pPr marL="342900" indent="-342900">
              <a:buAutoNum type="alphaUcParenR"/>
            </a:pPr>
            <a:r>
              <a:rPr lang="fr-FR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Faux</a:t>
            </a:r>
          </a:p>
          <a:p>
            <a:pPr marL="342900" indent="-342900">
              <a:buAutoNum type="alphaUcParenR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77346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PortalVTI">
  <a:themeElements>
    <a:clrScheme name="AnalogousFromDarkSeedLeftStep">
      <a:dk1>
        <a:srgbClr val="000000"/>
      </a:dk1>
      <a:lt1>
        <a:srgbClr val="FFFFFF"/>
      </a:lt1>
      <a:dk2>
        <a:srgbClr val="311C22"/>
      </a:dk2>
      <a:lt2>
        <a:srgbClr val="F0F3F3"/>
      </a:lt2>
      <a:accent1>
        <a:srgbClr val="CD5143"/>
      </a:accent1>
      <a:accent2>
        <a:srgbClr val="BB315D"/>
      </a:accent2>
      <a:accent3>
        <a:srgbClr val="CD43A8"/>
      </a:accent3>
      <a:accent4>
        <a:srgbClr val="A631BB"/>
      </a:accent4>
      <a:accent5>
        <a:srgbClr val="7F43CD"/>
      </a:accent5>
      <a:accent6>
        <a:srgbClr val="3F3DBF"/>
      </a:accent6>
      <a:hlink>
        <a:srgbClr val="8C3FBF"/>
      </a:hlink>
      <a:folHlink>
        <a:srgbClr val="7F7F7F"/>
      </a:folHlink>
    </a:clrScheme>
    <a:fontScheme name="Earth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0E0D5035-C7F2-4607-91F4-D5D5F886A15A}" vid="{EAFF3D8B-AC13-4E90-80A9-182200FBC86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905</Words>
  <Application>Microsoft Office PowerPoint</Application>
  <PresentationFormat>Grand écran</PresentationFormat>
  <Paragraphs>99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9" baseType="lpstr">
      <vt:lpstr>Arial</vt:lpstr>
      <vt:lpstr>Cambria Math</vt:lpstr>
      <vt:lpstr>Franklin Gothic Book</vt:lpstr>
      <vt:lpstr>Trade Gothic Next Cond</vt:lpstr>
      <vt:lpstr>Trade Gothic Next Light</vt:lpstr>
      <vt:lpstr>PortalVTI</vt:lpstr>
      <vt:lpstr>SDA</vt:lpstr>
      <vt:lpstr>GENERALITES</vt:lpstr>
      <vt:lpstr>ED1</vt:lpstr>
      <vt:lpstr>ED1 sans second membre</vt:lpstr>
      <vt:lpstr>Résolution ED1 sans second membre</vt:lpstr>
      <vt:lpstr>Ce-2x</vt:lpstr>
      <vt:lpstr>ED1 Avec second membre</vt:lpstr>
      <vt:lpstr>Résolution ED1 AVEC second membre</vt:lpstr>
      <vt:lpstr>Ce-2x+3/2</vt:lpstr>
      <vt:lpstr>ED2</vt:lpstr>
      <vt:lpstr>ED2</vt:lpstr>
      <vt:lpstr>Résolution ED2 ∆ positif</vt:lpstr>
      <vt:lpstr>C1e-1/4x+C2e-7/4x</vt:lpstr>
      <vt:lpstr>Résolution ED2 ∆ NUL</vt:lpstr>
      <vt:lpstr>(C1x+C2)e-x</vt:lpstr>
      <vt:lpstr>Résolution ED2 ∆ négatif</vt:lpstr>
      <vt:lpstr>(C1sin3/2x+C2cos3/2x)e-x</vt:lpstr>
      <vt:lpstr>QRU 1 : l’équation différentielle y’+2y=0 , indiquer la proposition exacte : </vt:lpstr>
      <vt:lpstr>QRU 1 : C</vt:lpstr>
      <vt:lpstr>QRU 2 : On considère l’ED 2y"+4y′+2y=0, indiquer la proposition exacte : </vt:lpstr>
      <vt:lpstr>QRU 2 : A</vt:lpstr>
      <vt:lpstr>QRU 3 : On considère l’ED 21y^′+7y=14, indiquer la proposition FAUSSE : </vt:lpstr>
      <vt:lpstr>QRU 3 : On considère l’ED 21y^′+7y=14, indiquer la proposition FAUSSE : 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SDA</dc:title>
  <dc:creator>gregous prudhomme</dc:creator>
  <cp:lastModifiedBy>gregous prudhomme</cp:lastModifiedBy>
  <cp:revision>6</cp:revision>
  <dcterms:created xsi:type="dcterms:W3CDTF">2021-09-05T14:50:06Z</dcterms:created>
  <dcterms:modified xsi:type="dcterms:W3CDTF">2021-09-29T15:35:42Z</dcterms:modified>
</cp:coreProperties>
</file>