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66" r:id="rId13"/>
    <p:sldId id="265" r:id="rId14"/>
    <p:sldId id="273" r:id="rId15"/>
    <p:sldId id="271" r:id="rId16"/>
    <p:sldId id="274" r:id="rId17"/>
    <p:sldId id="278" r:id="rId18"/>
    <p:sldId id="279" r:id="rId19"/>
    <p:sldId id="280" r:id="rId20"/>
    <p:sldId id="281" r:id="rId21"/>
    <p:sldId id="282" r:id="rId22"/>
    <p:sldId id="277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656F6C7-182B-4D7E-A719-67B7B0AE439D}" type="datetimeFigureOut">
              <a:rPr lang="fr-FR" smtClean="0"/>
              <a:pPr/>
              <a:t>04/05/2013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400F9D4-E7A0-4676-9F4C-3D981ED563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22030" y="188640"/>
            <a:ext cx="8229600" cy="1152128"/>
          </a:xfrm>
        </p:spPr>
        <p:txBody>
          <a:bodyPr/>
          <a:lstStyle/>
          <a:p>
            <a:r>
              <a:rPr lang="fr-FR" dirty="0" err="1" smtClean="0"/>
              <a:t>mASTICATION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67544" y="1412776"/>
            <a:ext cx="8136904" cy="2376264"/>
          </a:xfrm>
        </p:spPr>
        <p:txBody>
          <a:bodyPr/>
          <a:lstStyle/>
          <a:p>
            <a:r>
              <a:rPr lang="fr-FR" dirty="0" smtClean="0"/>
              <a:t>Notions à retenir:</a:t>
            </a:r>
          </a:p>
          <a:p>
            <a:endParaRPr lang="fr-FR" dirty="0" smtClean="0"/>
          </a:p>
        </p:txBody>
      </p:sp>
      <p:sp>
        <p:nvSpPr>
          <p:cNvPr id="4" name="ZoneTexte 3"/>
          <p:cNvSpPr txBox="1"/>
          <p:nvPr/>
        </p:nvSpPr>
        <p:spPr>
          <a:xfrm>
            <a:off x="107504" y="1556792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 smtClean="0"/>
          </a:p>
          <a:p>
            <a:r>
              <a:rPr lang="fr-FR" dirty="0" smtClean="0"/>
              <a:t>* 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39552" y="19888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79512" y="1844824"/>
            <a:ext cx="81369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</a:t>
            </a:r>
            <a:r>
              <a:rPr lang="fr-FR" sz="2000" dirty="0" smtClean="0"/>
              <a:t>Caractéristique du bol alimentaire: </a:t>
            </a:r>
          </a:p>
          <a:p>
            <a:r>
              <a:rPr lang="fr-FR" sz="2000" dirty="0"/>
              <a:t> </a:t>
            </a:r>
            <a:r>
              <a:rPr lang="fr-FR" sz="2000" dirty="0" smtClean="0"/>
              <a:t>   - plastique (se déforme pour passer le carrefour aéro-digestif) </a:t>
            </a:r>
          </a:p>
          <a:p>
            <a:r>
              <a:rPr lang="fr-FR" sz="2000" dirty="0"/>
              <a:t> </a:t>
            </a:r>
            <a:r>
              <a:rPr lang="fr-FR" sz="2000" dirty="0" smtClean="0"/>
              <a:t>   - glissant (pour ne pas arracher les muqueuses) </a:t>
            </a:r>
          </a:p>
          <a:p>
            <a:r>
              <a:rPr lang="fr-FR" sz="2000" dirty="0"/>
              <a:t> </a:t>
            </a:r>
            <a:r>
              <a:rPr lang="fr-FR" sz="2000" dirty="0" smtClean="0"/>
              <a:t>   - cohésif (toutes les particules doivent être liées entre elles) </a:t>
            </a:r>
          </a:p>
          <a:p>
            <a:endParaRPr lang="fr-FR" sz="2000" dirty="0"/>
          </a:p>
          <a:p>
            <a:pPr>
              <a:buFont typeface="Arial" pitchFamily="34" charset="0"/>
              <a:buChar char="•"/>
            </a:pPr>
            <a:r>
              <a:rPr lang="fr-FR" sz="2000" dirty="0" smtClean="0"/>
              <a:t>Centre la mastication au niveau du cortex </a:t>
            </a:r>
            <a:r>
              <a:rPr lang="fr-FR" sz="2000" dirty="0" smtClean="0">
                <a:sym typeface="Wingdings" pitchFamily="2" charset="2"/>
              </a:rPr>
              <a:t> rythme qui dépend de :</a:t>
            </a:r>
            <a:endParaRPr lang="fr-FR" sz="2000" dirty="0" smtClean="0"/>
          </a:p>
          <a:p>
            <a:r>
              <a:rPr lang="fr-FR" sz="2000" dirty="0"/>
              <a:t> </a:t>
            </a:r>
            <a:r>
              <a:rPr lang="fr-FR" sz="2000" dirty="0" smtClean="0"/>
              <a:t>    - la texture des aliments</a:t>
            </a:r>
          </a:p>
          <a:p>
            <a:r>
              <a:rPr lang="fr-FR" sz="2000" dirty="0"/>
              <a:t> </a:t>
            </a:r>
            <a:r>
              <a:rPr lang="fr-FR" sz="2000" dirty="0" smtClean="0"/>
              <a:t>    -  chaque individus </a:t>
            </a:r>
          </a:p>
          <a:p>
            <a:r>
              <a:rPr lang="fr-FR" sz="2000" dirty="0" smtClean="0">
                <a:sym typeface="Wingdings" pitchFamily="2" charset="2"/>
              </a:rPr>
              <a:t> Le rythme est modulé selon la consistance et le nombre de particules (fréquence différente au début de la mastication quand on a de grosses particules et en fin de mastication quand les particules sont plus fines)  </a:t>
            </a:r>
            <a:r>
              <a:rPr lang="fr-FR" sz="2000" dirty="0" smtClean="0"/>
              <a:t>  </a:t>
            </a:r>
            <a:endParaRPr lang="fr-FR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MASTICATION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dirty="0" smtClean="0"/>
              <a:t>Séquence de mastication = juxtaposition de cycles masticatoires</a:t>
            </a:r>
          </a:p>
          <a:p>
            <a:pPr>
              <a:buNone/>
            </a:pPr>
            <a:r>
              <a:rPr lang="fr-FR" sz="2400" dirty="0" smtClean="0"/>
              <a:t>Chaque cycle démarre à l’ouverture de la bouche et se termine à la fermeture  </a:t>
            </a:r>
            <a:endParaRPr lang="fr-FR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MASTICATION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dirty="0" smtClean="0"/>
              <a:t>Méthodes d’évaluation de la mastication: </a:t>
            </a:r>
          </a:p>
          <a:p>
            <a:pPr>
              <a:buFontTx/>
              <a:buChar char="-"/>
            </a:pPr>
            <a:r>
              <a:rPr lang="fr-FR" sz="2400" dirty="0" smtClean="0"/>
              <a:t>GOHAI (questionnaire)</a:t>
            </a:r>
          </a:p>
          <a:p>
            <a:pPr>
              <a:buFontTx/>
              <a:buChar char="-"/>
            </a:pPr>
            <a:r>
              <a:rPr lang="fr-FR" sz="2400" dirty="0" smtClean="0"/>
              <a:t>Anatomique (regarder les contacts dento dentaires =occlusion, le nombre de dents présentes en bouche = </a:t>
            </a:r>
            <a:r>
              <a:rPr lang="fr-FR" sz="2400" dirty="0" err="1" smtClean="0"/>
              <a:t>nbre</a:t>
            </a:r>
            <a:r>
              <a:rPr lang="fr-FR" sz="2400" dirty="0" smtClean="0"/>
              <a:t> d’unités fonctionnelles …)</a:t>
            </a:r>
          </a:p>
          <a:p>
            <a:pPr>
              <a:buFontTx/>
              <a:buChar char="-"/>
            </a:pPr>
            <a:r>
              <a:rPr lang="fr-FR" sz="2400" dirty="0" smtClean="0"/>
              <a:t>Electromyographie </a:t>
            </a:r>
            <a:r>
              <a:rPr lang="fr-FR" sz="2400" dirty="0" smtClean="0">
                <a:sym typeface="Wingdings" pitchFamily="2" charset="2"/>
              </a:rPr>
              <a:t> permet de calculer la bouffée de contraction musculaire à chaque contraction</a:t>
            </a:r>
          </a:p>
          <a:p>
            <a:pPr>
              <a:buFontTx/>
              <a:buChar char="-"/>
            </a:pPr>
            <a:r>
              <a:rPr lang="fr-FR" sz="2400" dirty="0" smtClean="0">
                <a:sym typeface="Wingdings" pitchFamily="2" charset="2"/>
              </a:rPr>
              <a:t>Granulométrie  quantifie les particules en nombre et en taille après la mastication </a:t>
            </a:r>
          </a:p>
          <a:p>
            <a:pPr>
              <a:buFontTx/>
              <a:buChar char="-"/>
            </a:pPr>
            <a:r>
              <a:rPr lang="fr-FR" sz="2400" dirty="0" smtClean="0">
                <a:sym typeface="Wingdings" pitchFamily="2" charset="2"/>
              </a:rPr>
              <a:t>Cinématique mandibulaire en fonction  fréquence de mastication, nombres de cycles, amplitude </a:t>
            </a:r>
            <a:endParaRPr lang="fr-FR" sz="2400" dirty="0" smtClean="0"/>
          </a:p>
          <a:p>
            <a:pPr>
              <a:buFontTx/>
              <a:buChar char="-"/>
            </a:pPr>
            <a:endParaRPr lang="fr-FR" sz="24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MASTICATION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dirty="0" smtClean="0"/>
              <a:t>Méthodes d’évaluation de la mastication: </a:t>
            </a:r>
          </a:p>
          <a:p>
            <a:pPr>
              <a:buFontTx/>
              <a:buChar char="-"/>
            </a:pPr>
            <a:r>
              <a:rPr lang="fr-FR" sz="2400" dirty="0" smtClean="0"/>
              <a:t>Etude des forces (théorique, de mastication ou de morsure) </a:t>
            </a:r>
          </a:p>
          <a:p>
            <a:pPr>
              <a:buFontTx/>
              <a:buChar char="-"/>
            </a:pPr>
            <a:r>
              <a:rPr lang="fr-FR" sz="2400" dirty="0" smtClean="0"/>
              <a:t>Vidéos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MASTICATION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dirty="0" smtClean="0"/>
              <a:t>Quelle différence dans une séquence entre les cycles ?</a:t>
            </a:r>
          </a:p>
          <a:p>
            <a:pPr>
              <a:buFontTx/>
              <a:buChar char="-"/>
            </a:pPr>
            <a:r>
              <a:rPr lang="fr-FR" sz="2400" dirty="0" smtClean="0"/>
              <a:t>Amplitude (diminue au fur et à mesure des cycles) </a:t>
            </a:r>
          </a:p>
          <a:p>
            <a:pPr>
              <a:buFontTx/>
              <a:buChar char="-"/>
            </a:pPr>
            <a:r>
              <a:rPr lang="fr-FR" sz="2400" dirty="0" smtClean="0"/>
              <a:t>Durée des cycles (+ l’amplitude est grande + la durée est importante) </a:t>
            </a:r>
          </a:p>
          <a:p>
            <a:pPr>
              <a:buFontTx/>
              <a:buChar char="-"/>
            </a:pPr>
            <a:r>
              <a:rPr lang="fr-FR" sz="2400" dirty="0" smtClean="0"/>
              <a:t>Activité EMG par cycle (diminue tout au long du cycle = les muscles se contractent avec moins de puissance et adopte un rythme « de croisière »)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MASTICATION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u="sng" dirty="0" smtClean="0"/>
              <a:t>EFFETS DE L’EDENTEMENT CHEZ LE SUJET AGE</a:t>
            </a:r>
          </a:p>
          <a:p>
            <a:pPr>
              <a:buFontTx/>
              <a:buChar char="-"/>
            </a:pPr>
            <a:r>
              <a:rPr lang="fr-FR" sz="2400" dirty="0" smtClean="0"/>
              <a:t>Avec leurs prothèse, le cycle de mastication suit le même schéma que chez les dentés </a:t>
            </a:r>
          </a:p>
          <a:p>
            <a:pPr>
              <a:buFontTx/>
              <a:buChar char="-"/>
            </a:pPr>
            <a:r>
              <a:rPr lang="fr-FR" sz="2400" dirty="0" smtClean="0"/>
              <a:t>Le nombre de cycles (ou durée de mastication) augmente avec la dureté mais la fréquence reste stable, </a:t>
            </a:r>
            <a:r>
              <a:rPr lang="fr-FR" sz="2400" dirty="0" err="1" smtClean="0"/>
              <a:t>meme</a:t>
            </a:r>
            <a:r>
              <a:rPr lang="fr-FR" sz="2400" dirty="0" smtClean="0"/>
              <a:t> si elle est plus faible (car les prothèses sont posées sur les muqueuses </a:t>
            </a:r>
            <a:r>
              <a:rPr lang="fr-FR" sz="2400" dirty="0" smtClean="0">
                <a:sym typeface="Wingdings" pitchFamily="2" charset="2"/>
              </a:rPr>
              <a:t> énergie moins centrée sur la mastication mais sert à stabiliser les prothèses) </a:t>
            </a:r>
          </a:p>
          <a:p>
            <a:pPr>
              <a:buFontTx/>
              <a:buChar char="-"/>
            </a:pPr>
            <a:r>
              <a:rPr lang="fr-FR" sz="2400" dirty="0" smtClean="0">
                <a:sym typeface="Wingdings" pitchFamily="2" charset="2"/>
              </a:rPr>
              <a:t>Plus la durée augmente, plus ils consomment de l’</a:t>
            </a:r>
            <a:r>
              <a:rPr lang="fr-FR" sz="2400" dirty="0" err="1" smtClean="0">
                <a:sym typeface="Wingdings" pitchFamily="2" charset="2"/>
              </a:rPr>
              <a:t>energie</a:t>
            </a:r>
            <a:r>
              <a:rPr lang="fr-FR" sz="2400" dirty="0" smtClean="0">
                <a:sym typeface="Wingdings" pitchFamily="2" charset="2"/>
              </a:rPr>
              <a:t>  se fatiguent plus vite </a:t>
            </a:r>
            <a:endParaRPr lang="fr-FR" sz="24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MASTICATION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sz="2400" u="sng" dirty="0" smtClean="0"/>
              <a:t>EFFETS DE L’EDENTEMENT CHEZ LE SUJET AGE</a:t>
            </a:r>
          </a:p>
          <a:p>
            <a:pPr>
              <a:buFontTx/>
              <a:buChar char="-"/>
            </a:pPr>
            <a:r>
              <a:rPr lang="fr-FR" sz="2400" dirty="0" smtClean="0"/>
              <a:t>Comme chez les personnes dentées, les sujets édentés ont une activité EMG / séquence qui augmente avec la dureté </a:t>
            </a:r>
          </a:p>
          <a:p>
            <a:pPr>
              <a:buFontTx/>
              <a:buChar char="-"/>
            </a:pPr>
            <a:r>
              <a:rPr lang="fr-FR" sz="2400" dirty="0" smtClean="0"/>
              <a:t>Par contre l’activité EMG/ cycle </a:t>
            </a:r>
          </a:p>
          <a:p>
            <a:pPr>
              <a:buFontTx/>
              <a:buChar char="-"/>
            </a:pPr>
            <a:r>
              <a:rPr lang="fr-FR" sz="2400" dirty="0" smtClean="0"/>
              <a:t>* Chez le denté </a:t>
            </a:r>
            <a:r>
              <a:rPr lang="fr-FR" sz="2400" dirty="0" smtClean="0">
                <a:sym typeface="Wingdings" pitchFamily="2" charset="2"/>
              </a:rPr>
              <a:t> la puissance augmente avec la dureté</a:t>
            </a:r>
          </a:p>
          <a:p>
            <a:pPr>
              <a:buFontTx/>
              <a:buChar char="-"/>
            </a:pPr>
            <a:r>
              <a:rPr lang="fr-FR" sz="2400" dirty="0" smtClean="0">
                <a:sym typeface="Wingdings" pitchFamily="2" charset="2"/>
              </a:rPr>
              <a:t>*  chez l’édenté  la puissance est tjrs maximale (il n’y a plus d’adaptation des forces en fonction de la dureté dû au phénomène de fatigue) </a:t>
            </a:r>
          </a:p>
          <a:p>
            <a:pPr>
              <a:buNone/>
            </a:pPr>
            <a:r>
              <a:rPr lang="fr-FR" sz="2400" dirty="0" smtClean="0">
                <a:sym typeface="Wingdings" pitchFamily="2" charset="2"/>
              </a:rPr>
              <a:t> Les sujets édentés mastiquent + longtemps et n’adaptent par la puissance  </a:t>
            </a:r>
            <a:endParaRPr lang="fr-FR" sz="24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MASTICATION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u="sng" dirty="0" smtClean="0"/>
              <a:t>EFFETS DE L’EDENTEMENT CHEZ LE SUJET AGE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Activité EMG/ séquence: même chose chez les sujets dentés et édentés (mastiquent + </a:t>
            </a:r>
            <a:r>
              <a:rPr lang="fr-FR" sz="2400" dirty="0" err="1" smtClean="0"/>
              <a:t>lgtemps</a:t>
            </a:r>
            <a:r>
              <a:rPr lang="fr-FR" sz="2400" dirty="0" smtClean="0"/>
              <a:t> et + de cycles selon la dureté)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Activité EMG/ cycles: 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 - denté: puissance augmente avec la dureté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- édenté: puissance tjrs maximale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>
                <a:sym typeface="Wingdings" pitchFamily="2" charset="2"/>
              </a:rPr>
              <a:t> Tous les paramètres sont affectés par l’augmentation de la dureté sauf la fréquence. </a:t>
            </a:r>
            <a:endParaRPr lang="fr-FR" sz="24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CEMENTOGENESE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dirty="0" smtClean="0"/>
              <a:t>Cément = Tissu minéralisé, </a:t>
            </a:r>
            <a:r>
              <a:rPr lang="fr-FR" sz="2400" dirty="0" err="1" smtClean="0"/>
              <a:t>avasculaire</a:t>
            </a:r>
            <a:r>
              <a:rPr lang="fr-FR" sz="2400" dirty="0" smtClean="0"/>
              <a:t> et non innervé 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Recouvre la partie radiculaire de la dent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Fait partie du parodonte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Rôles: 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 - Maintien + ancrage de la dent dans son alvéole 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-  Protection </a:t>
            </a:r>
            <a:r>
              <a:rPr lang="fr-FR" sz="2400" dirty="0" smtClean="0">
                <a:sym typeface="Wingdings" pitchFamily="2" charset="2"/>
              </a:rPr>
              <a:t> répare les pertes de substances radiculaires 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>
                <a:sym typeface="Wingdings" pitchFamily="2" charset="2"/>
              </a:rPr>
              <a:t>- Différent types de cément en fonction de la vitesse, de sa localisation, de sa formation (cellules ou non, origine des fibres) et de ses fonctions</a:t>
            </a:r>
            <a:endParaRPr lang="fr-FR" sz="2400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CEMENTOGENESE</a:t>
            </a:r>
            <a:endParaRPr lang="fr-FR" dirty="0"/>
          </a:p>
        </p:txBody>
      </p:sp>
      <p:pic>
        <p:nvPicPr>
          <p:cNvPr id="4" name="Espace réservé du contenu 3" descr="dentIMAG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33783" y="1600200"/>
            <a:ext cx="4809784" cy="470852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CEMENTOGENESE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- Sur la face externe du cément: </a:t>
            </a:r>
          </a:p>
          <a:p>
            <a:r>
              <a:rPr lang="fr-FR" dirty="0" smtClean="0"/>
              <a:t>       </a:t>
            </a:r>
            <a:r>
              <a:rPr lang="fr-FR" dirty="0" smtClean="0">
                <a:sym typeface="Wingdings" pitchFamily="2" charset="2"/>
              </a:rPr>
              <a:t></a:t>
            </a:r>
            <a:r>
              <a:rPr lang="fr-FR" dirty="0" smtClean="0"/>
              <a:t> insertion du LAD</a:t>
            </a:r>
          </a:p>
          <a:p>
            <a:r>
              <a:rPr lang="fr-FR" dirty="0" smtClean="0"/>
              <a:t>- Au niveau cervical: </a:t>
            </a:r>
          </a:p>
          <a:p>
            <a:r>
              <a:rPr lang="fr-FR" dirty="0" smtClean="0"/>
              <a:t>      </a:t>
            </a:r>
            <a:r>
              <a:rPr lang="fr-FR" dirty="0" smtClean="0">
                <a:sym typeface="Wingdings" pitchFamily="2" charset="2"/>
              </a:rPr>
              <a:t> insertion des fibres </a:t>
            </a:r>
            <a:r>
              <a:rPr lang="fr-FR" dirty="0" err="1" smtClean="0">
                <a:sym typeface="Wingdings" pitchFamily="2" charset="2"/>
              </a:rPr>
              <a:t>cémento</a:t>
            </a:r>
            <a:r>
              <a:rPr lang="fr-FR" dirty="0" smtClean="0">
                <a:sym typeface="Wingdings" pitchFamily="2" charset="2"/>
              </a:rPr>
              <a:t> gingivales </a:t>
            </a:r>
            <a:endParaRPr lang="fr-F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CEMENTOGENESE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dirty="0" smtClean="0"/>
              <a:t> </a:t>
            </a:r>
          </a:p>
          <a:p>
            <a:pPr>
              <a:buNone/>
            </a:pPr>
            <a:r>
              <a:rPr lang="fr-FR" sz="2400" dirty="0" smtClean="0"/>
              <a:t>5 types de céments: </a:t>
            </a:r>
          </a:p>
          <a:p>
            <a:pPr>
              <a:buFontTx/>
              <a:buChar char="-"/>
            </a:pPr>
            <a:r>
              <a:rPr lang="fr-FR" sz="2400" dirty="0" smtClean="0"/>
              <a:t>Cément Acellulaire </a:t>
            </a:r>
            <a:r>
              <a:rPr lang="fr-FR" sz="2400" dirty="0" err="1" smtClean="0"/>
              <a:t>Afibrillaire</a:t>
            </a:r>
            <a:r>
              <a:rPr lang="fr-FR" sz="2400" dirty="0" smtClean="0"/>
              <a:t> (CAA)</a:t>
            </a:r>
          </a:p>
          <a:p>
            <a:pPr>
              <a:buFontTx/>
              <a:buChar char="-"/>
            </a:pPr>
            <a:r>
              <a:rPr lang="fr-FR" sz="2400" dirty="0" smtClean="0"/>
              <a:t>Cément Acellulaire à Fibres Extrinsèque (CAFE)</a:t>
            </a:r>
          </a:p>
          <a:p>
            <a:pPr>
              <a:buFontTx/>
              <a:buChar char="-"/>
            </a:pPr>
            <a:r>
              <a:rPr lang="fr-FR" sz="2400" dirty="0" smtClean="0"/>
              <a:t> Cément Acellulaire à Fibre Intrinsèque (CAFI) </a:t>
            </a:r>
          </a:p>
          <a:p>
            <a:pPr>
              <a:buFontTx/>
              <a:buChar char="-"/>
            </a:pPr>
            <a:r>
              <a:rPr lang="fr-FR" sz="2400" dirty="0" smtClean="0"/>
              <a:t>Cément Cellulaire à Fibre Intrinsèque (CCFI)</a:t>
            </a:r>
          </a:p>
          <a:p>
            <a:pPr>
              <a:buFontTx/>
              <a:buChar char="-"/>
            </a:pPr>
            <a:r>
              <a:rPr lang="fr-FR" sz="2400" dirty="0" smtClean="0"/>
              <a:t>Cément Cellulaire Stratifié Mixte (CCSM) </a:t>
            </a:r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NB: Les fibres intrinsèques sont cémentoblastiques alors que les fibres extrinsèque sont des fibres desmodontales ou fibroblastiques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CEMENTOGENESE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b="1" u="sng" dirty="0" smtClean="0"/>
              <a:t>LOCALISATION</a:t>
            </a:r>
          </a:p>
          <a:p>
            <a:pPr>
              <a:buNone/>
            </a:pPr>
            <a:r>
              <a:rPr lang="fr-FR" sz="2400" dirty="0" smtClean="0"/>
              <a:t>-   CAA: jonction </a:t>
            </a:r>
            <a:r>
              <a:rPr lang="fr-FR" sz="2400" dirty="0" err="1" smtClean="0"/>
              <a:t>amélo</a:t>
            </a:r>
            <a:r>
              <a:rPr lang="fr-FR" sz="2400" dirty="0" smtClean="0"/>
              <a:t>-dentinaire</a:t>
            </a:r>
          </a:p>
          <a:p>
            <a:pPr>
              <a:buFontTx/>
              <a:buChar char="-"/>
            </a:pPr>
            <a:r>
              <a:rPr lang="fr-FR" sz="2400" dirty="0" smtClean="0"/>
              <a:t>CAFE: du collet </a:t>
            </a:r>
            <a:r>
              <a:rPr lang="fr-FR" sz="2400" dirty="0" smtClean="0">
                <a:sym typeface="Wingdings" pitchFamily="2" charset="2"/>
              </a:rPr>
              <a:t> partie moyenne de la racine</a:t>
            </a:r>
          </a:p>
          <a:p>
            <a:pPr>
              <a:buFontTx/>
              <a:buChar char="-"/>
            </a:pPr>
            <a:r>
              <a:rPr lang="fr-FR" sz="2400" dirty="0" smtClean="0">
                <a:sym typeface="Wingdings" pitchFamily="2" charset="2"/>
              </a:rPr>
              <a:t>CAFI – CCFI- CCSM: Apex + Zone </a:t>
            </a:r>
            <a:r>
              <a:rPr lang="fr-FR" sz="2400" dirty="0" err="1" smtClean="0">
                <a:sym typeface="Wingdings" pitchFamily="2" charset="2"/>
              </a:rPr>
              <a:t>interradiculaire</a:t>
            </a:r>
            <a:endParaRPr lang="fr-FR" sz="2400" dirty="0" smtClean="0">
              <a:sym typeface="Wingdings" pitchFamily="2" charset="2"/>
            </a:endParaRPr>
          </a:p>
          <a:p>
            <a:pPr>
              <a:buNone/>
            </a:pPr>
            <a:r>
              <a:rPr lang="fr-FR" sz="2400" b="1" u="sng" dirty="0" smtClean="0"/>
              <a:t>ROLES:</a:t>
            </a:r>
          </a:p>
          <a:p>
            <a:pPr>
              <a:buNone/>
            </a:pPr>
            <a:r>
              <a:rPr lang="fr-FR" sz="2400" dirty="0" smtClean="0"/>
              <a:t>CAFE </a:t>
            </a:r>
            <a:r>
              <a:rPr lang="fr-FR" sz="2400" dirty="0" smtClean="0">
                <a:sym typeface="Wingdings" pitchFamily="2" charset="2"/>
              </a:rPr>
              <a:t> ancrage</a:t>
            </a:r>
          </a:p>
          <a:p>
            <a:pPr>
              <a:buNone/>
            </a:pPr>
            <a:r>
              <a:rPr lang="fr-FR" sz="2400" dirty="0" smtClean="0">
                <a:sym typeface="Wingdings" pitchFamily="2" charset="2"/>
              </a:rPr>
              <a:t>CAFI  adaptation </a:t>
            </a:r>
          </a:p>
          <a:p>
            <a:pPr>
              <a:buNone/>
            </a:pPr>
            <a:r>
              <a:rPr lang="fr-FR" sz="2400" dirty="0" smtClean="0">
                <a:sym typeface="Wingdings" pitchFamily="2" charset="2"/>
              </a:rPr>
              <a:t>CCFI  adaptation + réparation </a:t>
            </a:r>
          </a:p>
          <a:p>
            <a:pPr>
              <a:buNone/>
            </a:pPr>
            <a:r>
              <a:rPr lang="fr-FR" sz="2400" dirty="0" smtClean="0">
                <a:sym typeface="Wingdings" pitchFamily="2" charset="2"/>
              </a:rPr>
              <a:t>CCSM  adaptation + ancrage </a:t>
            </a:r>
            <a:endParaRPr lang="fr-FR" sz="2400" dirty="0" smtClean="0"/>
          </a:p>
          <a:p>
            <a:pPr>
              <a:buFontTx/>
              <a:buChar char="-"/>
            </a:pPr>
            <a:endParaRPr lang="fr-FR" sz="24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CEMENTOGENESE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36295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1475"/>
                <a:gridCol w="4181475"/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Cément acellulaire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 Cément</a:t>
                      </a:r>
                      <a:r>
                        <a:rPr lang="fr-FR" baseline="0" dirty="0" smtClean="0"/>
                        <a:t> cellulaire 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Pas de cellules </a:t>
                      </a:r>
                      <a:r>
                        <a:rPr lang="fr-FR" dirty="0" err="1" smtClean="0"/>
                        <a:t>cémentaires</a:t>
                      </a:r>
                      <a:r>
                        <a:rPr lang="fr-FR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Cémentocytes</a:t>
                      </a:r>
                      <a:r>
                        <a:rPr lang="fr-FR" baseline="0" dirty="0" smtClean="0"/>
                        <a:t> + canalicules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Séparation floue avec la dentine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 Séparation nette 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Formation lente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 Formation rapide 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Pas de matrice </a:t>
                      </a:r>
                      <a:r>
                        <a:rPr lang="fr-FR" dirty="0" err="1" smtClean="0"/>
                        <a:t>cémentoide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Présence de tissu </a:t>
                      </a:r>
                      <a:r>
                        <a:rPr lang="fr-FR" dirty="0" err="1" smtClean="0"/>
                        <a:t>cémentoide</a:t>
                      </a:r>
                      <a:r>
                        <a:rPr lang="fr-FR" dirty="0" smtClean="0"/>
                        <a:t> 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Rôle principal:</a:t>
                      </a:r>
                      <a:r>
                        <a:rPr lang="fr-FR" baseline="0" dirty="0" smtClean="0"/>
                        <a:t> Ancrage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Role</a:t>
                      </a:r>
                      <a:r>
                        <a:rPr lang="fr-FR" dirty="0" smtClean="0"/>
                        <a:t> principal: Réparation/ adaptation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CEMENTOGENESE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sz="2400" dirty="0" smtClean="0"/>
              <a:t>Formation du cément en 2 phases: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Primaire ou pré-fonctionnelle = pendant la formation de la racine</a:t>
            </a:r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Secondaire ou fonctionnelle = durant toute la vie  </a:t>
            </a:r>
          </a:p>
          <a:p>
            <a:pPr>
              <a:buNone/>
            </a:pPr>
            <a:r>
              <a:rPr lang="fr-FR" sz="2400" dirty="0" smtClean="0"/>
              <a:t>Pour le </a:t>
            </a:r>
            <a:r>
              <a:rPr lang="fr-FR" sz="2400" u="sng" dirty="0" smtClean="0"/>
              <a:t>cément primaire</a:t>
            </a:r>
            <a:r>
              <a:rPr lang="fr-FR" sz="2400" dirty="0" smtClean="0"/>
              <a:t>: les </a:t>
            </a:r>
            <a:r>
              <a:rPr lang="fr-FR" sz="2400" dirty="0" err="1" smtClean="0"/>
              <a:t>cémentoblastes</a:t>
            </a:r>
            <a:r>
              <a:rPr lang="fr-FR" sz="2400" dirty="0" smtClean="0"/>
              <a:t> sont issus de la GEH</a:t>
            </a:r>
          </a:p>
          <a:p>
            <a:pPr>
              <a:buNone/>
            </a:pPr>
            <a:r>
              <a:rPr lang="fr-FR" sz="2400" dirty="0" smtClean="0"/>
              <a:t>Pour le </a:t>
            </a:r>
            <a:r>
              <a:rPr lang="fr-FR" sz="2400" u="sng" dirty="0" smtClean="0"/>
              <a:t>cément secondaire</a:t>
            </a:r>
            <a:r>
              <a:rPr lang="fr-FR" sz="2400" dirty="0" smtClean="0"/>
              <a:t>: ils sont issus de cellules mésenchymateuses indifférenciées au niveau du desmodonte entre les fibres desmodontales </a:t>
            </a:r>
          </a:p>
          <a:p>
            <a:pPr>
              <a:buNone/>
            </a:pPr>
            <a:r>
              <a:rPr lang="fr-FR" sz="2400" dirty="0" smtClean="0"/>
              <a:t>La couche pré-</a:t>
            </a:r>
            <a:r>
              <a:rPr lang="fr-FR" sz="2400" dirty="0" err="1" smtClean="0"/>
              <a:t>cémentaire</a:t>
            </a:r>
            <a:r>
              <a:rPr lang="fr-FR" sz="2400" dirty="0" smtClean="0"/>
              <a:t> ou </a:t>
            </a:r>
            <a:r>
              <a:rPr lang="fr-FR" sz="2400" dirty="0" err="1" smtClean="0"/>
              <a:t>cémentoide</a:t>
            </a:r>
            <a:r>
              <a:rPr lang="fr-FR" sz="2400" dirty="0" smtClean="0"/>
              <a:t> se minéralise par dépôt de plaques ou de cristaux d’</a:t>
            </a:r>
            <a:r>
              <a:rPr lang="fr-FR" sz="2400" dirty="0" err="1" smtClean="0"/>
              <a:t>hydroxyapatite</a:t>
            </a:r>
            <a:r>
              <a:rPr lang="fr-FR" sz="2400" dirty="0" smtClean="0"/>
              <a:t> (à partir des cristaux de la dentine radiculaire) </a:t>
            </a:r>
          </a:p>
          <a:p>
            <a:pPr>
              <a:buNone/>
            </a:pPr>
            <a:endParaRPr lang="fr-FR" sz="24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DESMODONTE OU LIGAMENT ALVEOLO DENTAIRE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dirty="0" smtClean="0">
                <a:sym typeface="Wingdings" pitchFamily="2" charset="2"/>
              </a:rPr>
              <a:t></a:t>
            </a:r>
            <a:r>
              <a:rPr lang="fr-FR" sz="2400" dirty="0" smtClean="0"/>
              <a:t>Tissu non minéralisé richement vascularisé de nature conjonctive et d’origine </a:t>
            </a:r>
            <a:r>
              <a:rPr lang="fr-FR" sz="2400" dirty="0" err="1" smtClean="0"/>
              <a:t>ecto</a:t>
            </a:r>
            <a:r>
              <a:rPr lang="fr-FR" sz="2400" dirty="0" smtClean="0"/>
              <a:t>-mésenchymateuse dérivant du sac folliculaire.</a:t>
            </a:r>
          </a:p>
          <a:p>
            <a:pPr>
              <a:buNone/>
            </a:pPr>
            <a:r>
              <a:rPr lang="fr-FR" sz="2400" dirty="0" smtClean="0">
                <a:sym typeface="Wingdings" pitchFamily="2" charset="2"/>
              </a:rPr>
              <a:t></a:t>
            </a:r>
            <a:r>
              <a:rPr lang="fr-FR" sz="2400" dirty="0" smtClean="0"/>
              <a:t> Il occupe le volume entre l’organe dentaire et la paroi alvéolaire et permet un positionnement harmonieux de la dent dans son alvéole lors de la fonction masticatoire.</a:t>
            </a:r>
          </a:p>
        </p:txBody>
      </p:sp>
      <p:pic>
        <p:nvPicPr>
          <p:cNvPr id="5" name="Image 4" descr="Parodonte%2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4077072"/>
            <a:ext cx="3316158" cy="25202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DESMODONTE OU LIGAMENT ALVEOLO DENTAIRE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fr-FR" sz="2400" b="1" dirty="0" smtClean="0"/>
              <a:t>CARACTERISTIQUES :</a:t>
            </a:r>
          </a:p>
          <a:p>
            <a:pPr>
              <a:buNone/>
            </a:pPr>
            <a:r>
              <a:rPr lang="fr-FR" sz="2400" dirty="0" smtClean="0"/>
              <a:t>- Seul ligament à rattacher deux tissus distincts (os-dent)</a:t>
            </a:r>
          </a:p>
          <a:p>
            <a:pPr>
              <a:buNone/>
            </a:pPr>
            <a:r>
              <a:rPr lang="fr-FR" sz="2400" dirty="0" smtClean="0"/>
              <a:t>- Son épaisseur varie en fonction du type de dent, de sa localisation</a:t>
            </a:r>
          </a:p>
          <a:p>
            <a:pPr>
              <a:buNone/>
            </a:pPr>
            <a:r>
              <a:rPr lang="fr-FR" sz="2400" dirty="0" smtClean="0"/>
              <a:t>cervicale (0,15 mm) ou apicale (0,38 mm) et diminue avec l’âge:</a:t>
            </a:r>
          </a:p>
          <a:p>
            <a:r>
              <a:rPr lang="fr-FR" sz="2400" dirty="0" smtClean="0"/>
              <a:t>11 à 16 ans : 0,21 mm</a:t>
            </a:r>
          </a:p>
          <a:p>
            <a:r>
              <a:rPr lang="fr-FR" sz="2400" dirty="0" smtClean="0"/>
              <a:t>32 à 52 ans : 0,18 mm</a:t>
            </a:r>
          </a:p>
          <a:p>
            <a:r>
              <a:rPr lang="fr-FR" sz="2400" dirty="0" smtClean="0"/>
              <a:t>51 à 67 ans : 0,15 mm</a:t>
            </a:r>
          </a:p>
          <a:p>
            <a:pPr>
              <a:buNone/>
            </a:pPr>
            <a:r>
              <a:rPr lang="fr-FR" sz="2400" dirty="0" smtClean="0"/>
              <a:t>- Possède une forte capacité de remodelage, d’adaptation, et un</a:t>
            </a:r>
          </a:p>
          <a:p>
            <a:pPr>
              <a:buNone/>
            </a:pPr>
            <a:r>
              <a:rPr lang="fr-FR" sz="2400" dirty="0" smtClean="0"/>
              <a:t>potentiel de régénération lier à sa propre composante cellulaire.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DESMODONTE OU LIGAMENT ALVEOLO DENTAIRE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b="1" dirty="0" smtClean="0"/>
              <a:t>FORMATION :</a:t>
            </a:r>
          </a:p>
          <a:p>
            <a:pPr>
              <a:buNone/>
            </a:pPr>
            <a:r>
              <a:rPr lang="fr-FR" sz="2400" dirty="0" smtClean="0"/>
              <a:t>Origine : follicule dentaire</a:t>
            </a:r>
          </a:p>
          <a:p>
            <a:pPr>
              <a:buNone/>
            </a:pPr>
            <a:r>
              <a:rPr lang="fr-FR" sz="2400" dirty="0" smtClean="0"/>
              <a:t>Développement: avec la formation de la racine dentaire,</a:t>
            </a:r>
          </a:p>
          <a:p>
            <a:pPr>
              <a:buNone/>
            </a:pPr>
            <a:r>
              <a:rPr lang="fr-FR" sz="2400" dirty="0" smtClean="0"/>
              <a:t>certaines cellules du follicule vont se différencier après</a:t>
            </a:r>
          </a:p>
          <a:p>
            <a:pPr>
              <a:buNone/>
            </a:pPr>
            <a:r>
              <a:rPr lang="fr-FR" sz="2400" dirty="0" smtClean="0"/>
              <a:t>fragmentation de la gaine de Hertwig :</a:t>
            </a:r>
          </a:p>
          <a:p>
            <a:pPr>
              <a:buNone/>
            </a:pPr>
            <a:r>
              <a:rPr lang="fr-FR" sz="2400" dirty="0" smtClean="0"/>
              <a:t>- au contact de la dentine radiculaire = </a:t>
            </a:r>
            <a:r>
              <a:rPr lang="fr-FR" sz="2400" dirty="0" err="1" smtClean="0"/>
              <a:t>cémentoblastes</a:t>
            </a: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- au contact de l’os = ostéoblastes, ostéoclastes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DESMODONTE OU LIGAMENT ALVEOLO DENTAIRE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b="1" dirty="0" smtClean="0"/>
              <a:t>COMPOSITION :</a:t>
            </a:r>
          </a:p>
          <a:p>
            <a:pPr>
              <a:buNone/>
            </a:pPr>
            <a:r>
              <a:rPr lang="fr-FR" sz="2400" dirty="0" smtClean="0"/>
              <a:t>- Fibres de collagène de type I = fibres de </a:t>
            </a:r>
            <a:r>
              <a:rPr lang="fr-FR" sz="2400" dirty="0" err="1" smtClean="0"/>
              <a:t>Sharpey</a:t>
            </a: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- Cellules variant selon la localisation centrale ou</a:t>
            </a:r>
          </a:p>
          <a:p>
            <a:pPr>
              <a:buNone/>
            </a:pPr>
            <a:r>
              <a:rPr lang="fr-FR" sz="2400" dirty="0" smtClean="0"/>
              <a:t>pariétale (fibroblastes, cellules de </a:t>
            </a:r>
            <a:r>
              <a:rPr lang="fr-FR" sz="2400" dirty="0" err="1" smtClean="0"/>
              <a:t>défense,cémentoblastes</a:t>
            </a:r>
            <a:r>
              <a:rPr lang="fr-FR" sz="2400" dirty="0" smtClean="0"/>
              <a:t>, cellules épithéliales de la </a:t>
            </a:r>
            <a:r>
              <a:rPr lang="fr-FR" sz="2400" dirty="0" err="1" smtClean="0"/>
              <a:t>gainede</a:t>
            </a:r>
            <a:r>
              <a:rPr lang="fr-FR" sz="2400" dirty="0" smtClean="0"/>
              <a:t> </a:t>
            </a:r>
            <a:r>
              <a:rPr lang="fr-FR" sz="2400" dirty="0" err="1" smtClean="0"/>
              <a:t>Hetwig</a:t>
            </a:r>
            <a:r>
              <a:rPr lang="fr-FR" sz="2400" dirty="0" smtClean="0"/>
              <a:t>, ostéoblastes)</a:t>
            </a:r>
          </a:p>
          <a:p>
            <a:pPr>
              <a:buNone/>
            </a:pPr>
            <a:r>
              <a:rPr lang="fr-FR" sz="2400" dirty="0" smtClean="0"/>
              <a:t>- Fibres d’</a:t>
            </a:r>
            <a:r>
              <a:rPr lang="fr-FR" sz="2400" dirty="0" err="1" smtClean="0"/>
              <a:t>oxytalane</a:t>
            </a: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- Substance fondamentale (</a:t>
            </a:r>
            <a:r>
              <a:rPr lang="fr-FR" sz="2400" dirty="0" err="1" smtClean="0"/>
              <a:t>mucopolysaccharides</a:t>
            </a:r>
            <a:r>
              <a:rPr lang="fr-FR" sz="2400" dirty="0" smtClean="0"/>
              <a:t>, glycoprotéines)</a:t>
            </a:r>
          </a:p>
          <a:p>
            <a:pPr>
              <a:buNone/>
            </a:pPr>
            <a:r>
              <a:rPr lang="fr-FR" sz="2400" dirty="0" smtClean="0"/>
              <a:t>- Nerfs</a:t>
            </a:r>
          </a:p>
          <a:p>
            <a:pPr>
              <a:buNone/>
            </a:pPr>
            <a:r>
              <a:rPr lang="fr-FR" sz="2400" dirty="0" smtClean="0"/>
              <a:t>- Vaisseaux sanguins et lymphatiques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DESMODONTE OU LIGAMENT ALVEOLO DENTAIRE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dirty="0" smtClean="0"/>
              <a:t>2 types de fibres composent le LAD: </a:t>
            </a:r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1/ </a:t>
            </a:r>
            <a:r>
              <a:rPr lang="fr-FR" sz="2400" u="sng" dirty="0" smtClean="0"/>
              <a:t>DENTO-GINGIVALES: </a:t>
            </a:r>
          </a:p>
          <a:p>
            <a:pPr>
              <a:buNone/>
            </a:pPr>
            <a:r>
              <a:rPr lang="fr-FR" sz="2400" dirty="0" smtClean="0"/>
              <a:t>         circulaire</a:t>
            </a:r>
          </a:p>
          <a:p>
            <a:pPr>
              <a:buNone/>
            </a:pPr>
            <a:r>
              <a:rPr lang="fr-FR" sz="2400" dirty="0" smtClean="0"/>
              <a:t>         </a:t>
            </a:r>
            <a:r>
              <a:rPr lang="fr-FR" sz="2400" dirty="0" err="1" smtClean="0"/>
              <a:t>transseptales</a:t>
            </a: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         </a:t>
            </a:r>
            <a:r>
              <a:rPr lang="fr-FR" sz="2400" dirty="0" err="1" smtClean="0"/>
              <a:t>transgingivales</a:t>
            </a: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         inter: - gingivale</a:t>
            </a:r>
          </a:p>
          <a:p>
            <a:pPr>
              <a:buNone/>
            </a:pPr>
            <a:r>
              <a:rPr lang="fr-FR" sz="2400" dirty="0" smtClean="0"/>
              <a:t>                  - circulaire</a:t>
            </a:r>
          </a:p>
          <a:p>
            <a:pPr>
              <a:buNone/>
            </a:pPr>
            <a:r>
              <a:rPr lang="fr-FR" sz="2400" dirty="0" smtClean="0"/>
              <a:t>                  - papillaire</a:t>
            </a:r>
          </a:p>
          <a:p>
            <a:pPr>
              <a:buNone/>
            </a:pPr>
            <a:endParaRPr lang="fr-FR" sz="2400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DESMODONTE OU LIGAMENT ALVEOLO DENTAIRE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400" dirty="0" smtClean="0"/>
              <a:t>2 types de fibres composent le LAD: </a:t>
            </a:r>
          </a:p>
          <a:p>
            <a:pPr>
              <a:buNone/>
            </a:pP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2/ DESMODONTALES = Fibres de </a:t>
            </a:r>
            <a:r>
              <a:rPr lang="fr-FR" sz="2400" dirty="0" err="1" smtClean="0"/>
              <a:t>Sharpey</a:t>
            </a:r>
            <a:r>
              <a:rPr lang="fr-FR" sz="2400" dirty="0" smtClean="0"/>
              <a:t>: </a:t>
            </a:r>
          </a:p>
          <a:p>
            <a:pPr>
              <a:buNone/>
            </a:pPr>
            <a:r>
              <a:rPr lang="fr-FR" sz="2400" dirty="0" smtClean="0"/>
              <a:t>       - Alvéolaire</a:t>
            </a:r>
          </a:p>
          <a:p>
            <a:pPr>
              <a:buNone/>
            </a:pPr>
            <a:r>
              <a:rPr lang="fr-FR" sz="2400" dirty="0" smtClean="0"/>
              <a:t>       - Horizontale</a:t>
            </a:r>
          </a:p>
          <a:p>
            <a:pPr>
              <a:buNone/>
            </a:pPr>
            <a:r>
              <a:rPr lang="fr-FR" sz="2400" dirty="0" smtClean="0"/>
              <a:t>       - Oblique</a:t>
            </a:r>
          </a:p>
          <a:p>
            <a:pPr>
              <a:buNone/>
            </a:pPr>
            <a:r>
              <a:rPr lang="fr-FR" sz="2400" dirty="0" smtClean="0"/>
              <a:t>       - Apicale</a:t>
            </a:r>
          </a:p>
          <a:p>
            <a:pPr>
              <a:buNone/>
            </a:pPr>
            <a:r>
              <a:rPr lang="fr-FR" sz="2400" dirty="0" smtClean="0"/>
              <a:t>       - </a:t>
            </a:r>
            <a:r>
              <a:rPr lang="fr-FR" sz="2400" dirty="0" err="1" smtClean="0"/>
              <a:t>Interradiculaire</a:t>
            </a:r>
            <a:r>
              <a:rPr lang="fr-FR" sz="2400" dirty="0" smtClean="0"/>
              <a:t>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DESMODONTE OU LIGAMENT ALVEOLO DENTAIRE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fr-FR" sz="2400" dirty="0" smtClean="0"/>
              <a:t>Les fibres de </a:t>
            </a:r>
            <a:r>
              <a:rPr lang="fr-FR" sz="2400" dirty="0" err="1" smtClean="0"/>
              <a:t>Sharpey</a:t>
            </a:r>
            <a:r>
              <a:rPr lang="fr-FR" sz="2400" dirty="0" smtClean="0"/>
              <a:t> sont des fibres de collagènes qui font la liaison entre le cément et le LAD. </a:t>
            </a:r>
          </a:p>
          <a:p>
            <a:pPr>
              <a:buFontTx/>
              <a:buChar char="-"/>
            </a:pPr>
            <a:endParaRPr lang="fr-FR" sz="2400" dirty="0" smtClean="0"/>
          </a:p>
        </p:txBody>
      </p:sp>
      <p:pic>
        <p:nvPicPr>
          <p:cNvPr id="4" name="Image 3" descr="fib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924944"/>
            <a:ext cx="4886325" cy="25717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u="sng" dirty="0" smtClean="0"/>
              <a:t>ANOMALIE DE DVT DU PALAIS</a:t>
            </a:r>
            <a:r>
              <a:rPr lang="fr-FR" dirty="0" smtClean="0"/>
              <a:t>:</a:t>
            </a:r>
            <a:br>
              <a:rPr lang="fr-FR" dirty="0" smtClean="0"/>
            </a:br>
            <a:r>
              <a:rPr lang="fr-FR" dirty="0" smtClean="0"/>
              <a:t>Fentes labiales (FL) et palatines (FP)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fr-FR" sz="2400" dirty="0" smtClean="0"/>
          </a:p>
          <a:p>
            <a:pPr>
              <a:buNone/>
            </a:pPr>
            <a:r>
              <a:rPr lang="fr-FR" sz="2400" u="sng" dirty="0" smtClean="0"/>
              <a:t>3 types de fentes</a:t>
            </a:r>
            <a:r>
              <a:rPr lang="fr-FR" sz="2400" dirty="0" smtClean="0"/>
              <a:t>: </a:t>
            </a:r>
          </a:p>
          <a:p>
            <a:r>
              <a:rPr lang="fr-FR" sz="2400" dirty="0" smtClean="0">
                <a:solidFill>
                  <a:srgbClr val="FF0000"/>
                </a:solidFill>
              </a:rPr>
              <a:t>Labiales =bec de lièvre </a:t>
            </a:r>
            <a:r>
              <a:rPr lang="fr-FR" sz="2400" dirty="0" smtClean="0"/>
              <a:t>(dû à une absence de fusion du tissu embryonnaire du visage aboutissant à une perte de substance de la lèvre supérieure.</a:t>
            </a:r>
            <a:endParaRPr lang="fr-FR" sz="2400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fr-FR" sz="2400" dirty="0" smtClean="0">
                <a:solidFill>
                  <a:srgbClr val="FFC000"/>
                </a:solidFill>
              </a:rPr>
              <a:t>Palatines</a:t>
            </a:r>
            <a:r>
              <a:rPr lang="fr-FR" sz="2400" dirty="0" smtClean="0"/>
              <a:t> (25 à 30% des fentes dont 20% sont héréditaires- absence de substance de la voûte buccale aboutissant à une communication entre le nez et la bouche)</a:t>
            </a:r>
          </a:p>
          <a:p>
            <a:pPr>
              <a:buFontTx/>
              <a:buChar char="-"/>
            </a:pPr>
            <a:r>
              <a:rPr lang="fr-FR" sz="2400" dirty="0" err="1" smtClean="0">
                <a:solidFill>
                  <a:srgbClr val="92D050"/>
                </a:solidFill>
              </a:rPr>
              <a:t>Labio-palatines</a:t>
            </a:r>
            <a:r>
              <a:rPr lang="fr-FR" sz="2400" dirty="0" smtClean="0"/>
              <a:t> (45% des fentes- 10% sont des anomalies isolées non syndromiques) </a:t>
            </a:r>
          </a:p>
          <a:p>
            <a:pPr>
              <a:buFontTx/>
              <a:buChar char="-"/>
            </a:pP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Origines des </a:t>
            </a:r>
            <a:r>
              <a:rPr lang="fr-FR" sz="2400" dirty="0" smtClean="0">
                <a:solidFill>
                  <a:srgbClr val="FF0000"/>
                </a:solidFill>
              </a:rPr>
              <a:t>FL </a:t>
            </a:r>
            <a:r>
              <a:rPr lang="fr-FR" sz="2400" dirty="0" smtClean="0"/>
              <a:t>et </a:t>
            </a:r>
            <a:r>
              <a:rPr lang="fr-FR" sz="2400" dirty="0" smtClean="0">
                <a:solidFill>
                  <a:srgbClr val="FFC000"/>
                </a:solidFill>
              </a:rPr>
              <a:t>FP</a:t>
            </a:r>
            <a:r>
              <a:rPr lang="fr-FR" sz="2400" dirty="0" smtClean="0"/>
              <a:t> différentes mais peuvent coexister = </a:t>
            </a:r>
            <a:r>
              <a:rPr lang="fr-FR" sz="2400" dirty="0" smtClean="0">
                <a:solidFill>
                  <a:srgbClr val="92D050"/>
                </a:solidFill>
              </a:rPr>
              <a:t>Fente </a:t>
            </a:r>
            <a:r>
              <a:rPr lang="fr-FR" sz="2400" dirty="0" err="1" smtClean="0">
                <a:solidFill>
                  <a:srgbClr val="92D050"/>
                </a:solidFill>
              </a:rPr>
              <a:t>labio-palatine</a:t>
            </a:r>
            <a:r>
              <a:rPr lang="fr-FR" sz="2400" dirty="0" smtClean="0">
                <a:solidFill>
                  <a:srgbClr val="92D050"/>
                </a:solidFill>
              </a:rPr>
              <a:t>  </a:t>
            </a:r>
          </a:p>
          <a:p>
            <a:pPr>
              <a:buNone/>
            </a:pPr>
            <a:endParaRPr lang="fr-FR" sz="2400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u="sng" dirty="0" smtClean="0"/>
              <a:t>ANOMALIE DE DVT DU PALAIS</a:t>
            </a:r>
            <a:r>
              <a:rPr lang="fr-FR" dirty="0" smtClean="0"/>
              <a:t>:</a:t>
            </a:r>
            <a:br>
              <a:rPr lang="fr-FR" dirty="0" smtClean="0"/>
            </a:br>
            <a:r>
              <a:rPr lang="fr-FR" dirty="0" smtClean="0"/>
              <a:t>Fentes labiales (FL) et palatines (FP)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pPr>
              <a:buNone/>
            </a:pP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Ces anomalies peuvent être:</a:t>
            </a:r>
          </a:p>
          <a:p>
            <a:pPr>
              <a:buFontTx/>
              <a:buChar char="-"/>
            </a:pPr>
            <a:r>
              <a:rPr lang="fr-FR" sz="2400" dirty="0" smtClean="0"/>
              <a:t>syndromiques (la fente n’est qu’une des manifestations de la maladie parmi tant d’autres). 30 % des</a:t>
            </a:r>
            <a:r>
              <a:rPr lang="fr-FR" sz="2400" dirty="0" smtClean="0">
                <a:solidFill>
                  <a:srgbClr val="FF0000"/>
                </a:solidFill>
              </a:rPr>
              <a:t> FL </a:t>
            </a:r>
            <a:r>
              <a:rPr lang="fr-FR" sz="2400" dirty="0" smtClean="0"/>
              <a:t>ou </a:t>
            </a:r>
            <a:r>
              <a:rPr lang="fr-FR" sz="2400" dirty="0" smtClean="0">
                <a:solidFill>
                  <a:srgbClr val="92D050"/>
                </a:solidFill>
              </a:rPr>
              <a:t>LP</a:t>
            </a:r>
            <a:r>
              <a:rPr lang="fr-FR" sz="2400" dirty="0" smtClean="0"/>
              <a:t>  </a:t>
            </a:r>
          </a:p>
          <a:p>
            <a:pPr>
              <a:buFontTx/>
              <a:buChar char="-"/>
            </a:pPr>
            <a:r>
              <a:rPr lang="fr-FR" sz="2400" dirty="0" smtClean="0"/>
              <a:t>ou non syndromiques (mutation de </a:t>
            </a:r>
            <a:r>
              <a:rPr lang="fr-FR" sz="2400" dirty="0" err="1" smtClean="0"/>
              <a:t>Tgf</a:t>
            </a:r>
            <a:r>
              <a:rPr lang="fr-FR" sz="2400" dirty="0" smtClean="0"/>
              <a:t> beta 3 qui est responsable uniquement de </a:t>
            </a:r>
            <a:r>
              <a:rPr lang="fr-FR" sz="2400" dirty="0" smtClean="0">
                <a:solidFill>
                  <a:srgbClr val="FFC000"/>
                </a:solidFill>
              </a:rPr>
              <a:t>FP</a:t>
            </a:r>
            <a:r>
              <a:rPr lang="fr-FR" sz="2400" dirty="0" smtClean="0"/>
              <a:t> sans autres signes cliniques)</a:t>
            </a:r>
          </a:p>
          <a:p>
            <a:pPr>
              <a:buFontTx/>
              <a:buChar char="-"/>
            </a:pPr>
            <a:r>
              <a:rPr lang="fr-FR" sz="2400" dirty="0" smtClean="0"/>
              <a:t>Etiologies multifactorielles: génétique (mutation) + facteurs environnement (produit tératogène durant le </a:t>
            </a:r>
            <a:r>
              <a:rPr lang="fr-FR" sz="2400" u="sng" dirty="0" smtClean="0"/>
              <a:t>1</a:t>
            </a:r>
            <a:r>
              <a:rPr lang="fr-FR" sz="2400" u="sng" baseline="30000" dirty="0" smtClean="0"/>
              <a:t>er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semèstre</a:t>
            </a:r>
            <a:r>
              <a:rPr lang="fr-FR" sz="2400" dirty="0" smtClean="0"/>
              <a:t> !!!)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u="sng" dirty="0" smtClean="0"/>
              <a:t>ANOMALIE DE DVT DU PALAIS</a:t>
            </a:r>
            <a:r>
              <a:rPr lang="fr-FR" dirty="0" smtClean="0"/>
              <a:t>:</a:t>
            </a:r>
            <a:br>
              <a:rPr lang="fr-FR" dirty="0" smtClean="0"/>
            </a:br>
            <a:r>
              <a:rPr lang="fr-FR" dirty="0" smtClean="0"/>
              <a:t>Fentes labiales (FL) et palatines (FP)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Ces anomalies peuvent être:</a:t>
            </a:r>
          </a:p>
          <a:p>
            <a:pPr>
              <a:buFontTx/>
              <a:buChar char="-"/>
            </a:pPr>
            <a:r>
              <a:rPr lang="fr-FR" sz="2400" dirty="0" smtClean="0"/>
              <a:t>syndromiques (la fente n’est qu’une des manifestations de la maladie parmi tant d’autres). 30 % des</a:t>
            </a:r>
            <a:r>
              <a:rPr lang="fr-FR" sz="2400" dirty="0" smtClean="0">
                <a:solidFill>
                  <a:srgbClr val="FF0000"/>
                </a:solidFill>
              </a:rPr>
              <a:t> FL </a:t>
            </a:r>
            <a:r>
              <a:rPr lang="fr-FR" sz="2400" dirty="0" smtClean="0"/>
              <a:t>ou </a:t>
            </a:r>
            <a:r>
              <a:rPr lang="fr-FR" sz="2400" dirty="0" smtClean="0">
                <a:solidFill>
                  <a:srgbClr val="92D050"/>
                </a:solidFill>
              </a:rPr>
              <a:t>LP</a:t>
            </a:r>
            <a:r>
              <a:rPr lang="fr-FR" sz="2400" dirty="0" smtClean="0"/>
              <a:t>  </a:t>
            </a:r>
          </a:p>
          <a:p>
            <a:pPr>
              <a:buFontTx/>
              <a:buChar char="-"/>
            </a:pPr>
            <a:r>
              <a:rPr lang="fr-FR" sz="2400" dirty="0" smtClean="0"/>
              <a:t>ou non syndromiques (mutation de </a:t>
            </a:r>
            <a:r>
              <a:rPr lang="fr-FR" sz="2400" dirty="0" err="1" smtClean="0"/>
              <a:t>Tgf</a:t>
            </a:r>
            <a:r>
              <a:rPr lang="fr-FR" sz="2400" dirty="0" smtClean="0"/>
              <a:t> beta 3 qui est responsable uniquement de </a:t>
            </a:r>
            <a:r>
              <a:rPr lang="fr-FR" sz="2400" dirty="0" smtClean="0">
                <a:solidFill>
                  <a:srgbClr val="FFC000"/>
                </a:solidFill>
              </a:rPr>
              <a:t>FP</a:t>
            </a:r>
            <a:r>
              <a:rPr lang="fr-FR" sz="2400" dirty="0" smtClean="0"/>
              <a:t> sans autres signes cliniques)</a:t>
            </a:r>
          </a:p>
          <a:p>
            <a:pPr>
              <a:buFontTx/>
              <a:buChar char="-"/>
            </a:pPr>
            <a:r>
              <a:rPr lang="fr-FR" sz="2400" dirty="0" smtClean="0"/>
              <a:t>Etiologies multifactorielles: génétique (mutation) + facteurs environnement (produit tératogène durant le </a:t>
            </a:r>
            <a:r>
              <a:rPr lang="fr-FR" sz="2400" u="sng" dirty="0" smtClean="0"/>
              <a:t>1</a:t>
            </a:r>
            <a:r>
              <a:rPr lang="fr-FR" sz="2400" u="sng" baseline="30000" dirty="0" smtClean="0"/>
              <a:t>er</a:t>
            </a:r>
            <a:r>
              <a:rPr lang="fr-FR" sz="2400" u="sng" dirty="0" smtClean="0"/>
              <a:t> </a:t>
            </a:r>
            <a:r>
              <a:rPr lang="fr-FR" sz="2400" u="sng" dirty="0" err="1" smtClean="0"/>
              <a:t>semèstre</a:t>
            </a:r>
            <a:r>
              <a:rPr lang="fr-FR" sz="2400" dirty="0" smtClean="0"/>
              <a:t> !!!) </a:t>
            </a:r>
          </a:p>
          <a:p>
            <a:pPr>
              <a:buFontTx/>
              <a:buChar char="-"/>
            </a:pPr>
            <a:r>
              <a:rPr lang="fr-FR" sz="2400" dirty="0" smtClean="0">
                <a:sym typeface="Wingdings" pitchFamily="2" charset="2"/>
              </a:rPr>
              <a:t> Toutes ces anomalies ne sont pas forcément accompagnées d’agénésies dentaires. </a:t>
            </a:r>
            <a:endParaRPr lang="fr-FR" sz="2400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ANATOMIE: face occlusale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4" name="Espace réservé du contenu 3" descr="CAPTUR~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340768"/>
            <a:ext cx="3400376" cy="2880320"/>
          </a:xfrm>
        </p:spPr>
      </p:pic>
      <p:sp>
        <p:nvSpPr>
          <p:cNvPr id="5" name="ZoneTexte 4"/>
          <p:cNvSpPr txBox="1"/>
          <p:nvPr/>
        </p:nvSpPr>
        <p:spPr>
          <a:xfrm>
            <a:off x="3923928" y="1700808"/>
            <a:ext cx="48965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Vert</a:t>
            </a:r>
            <a:r>
              <a:rPr lang="fr-FR" dirty="0"/>
              <a:t> </a:t>
            </a:r>
            <a:r>
              <a:rPr lang="fr-FR" dirty="0" smtClean="0">
                <a:sym typeface="Wingdings" pitchFamily="2" charset="2"/>
              </a:rPr>
              <a:t></a:t>
            </a:r>
            <a:r>
              <a:rPr lang="fr-FR" dirty="0" smtClean="0"/>
              <a:t> </a:t>
            </a:r>
            <a:r>
              <a:rPr lang="fr-FR" dirty="0" err="1" smtClean="0"/>
              <a:t>cretes</a:t>
            </a:r>
            <a:r>
              <a:rPr lang="fr-FR" dirty="0" smtClean="0"/>
              <a:t> marginales </a:t>
            </a:r>
            <a:r>
              <a:rPr lang="fr-FR" dirty="0" err="1" smtClean="0"/>
              <a:t>mésiales</a:t>
            </a:r>
            <a:r>
              <a:rPr lang="fr-FR" dirty="0" smtClean="0"/>
              <a:t> et distales</a:t>
            </a:r>
          </a:p>
          <a:p>
            <a:endParaRPr lang="fr-FR" dirty="0" smtClean="0"/>
          </a:p>
          <a:p>
            <a:r>
              <a:rPr lang="fr-FR" dirty="0" smtClean="0"/>
              <a:t>Gris </a:t>
            </a:r>
            <a:r>
              <a:rPr lang="fr-FR" dirty="0" smtClean="0">
                <a:sym typeface="Wingdings" pitchFamily="2" charset="2"/>
              </a:rPr>
              <a:t>table occlusale</a:t>
            </a:r>
          </a:p>
          <a:p>
            <a:endParaRPr lang="fr-FR" dirty="0" smtClean="0">
              <a:sym typeface="Wingdings" pitchFamily="2" charset="2"/>
            </a:endParaRPr>
          </a:p>
          <a:p>
            <a:r>
              <a:rPr lang="fr-FR" dirty="0" smtClean="0">
                <a:sym typeface="Wingdings" pitchFamily="2" charset="2"/>
              </a:rPr>
              <a:t>Tout ce qu’on voit = face occlusale</a:t>
            </a:r>
          </a:p>
          <a:p>
            <a:r>
              <a:rPr lang="fr-FR" dirty="0" smtClean="0">
                <a:sym typeface="Wingdings" pitchFamily="2" charset="2"/>
              </a:rPr>
              <a:t> </a:t>
            </a:r>
          </a:p>
          <a:p>
            <a:r>
              <a:rPr lang="fr-FR" dirty="0" smtClean="0">
                <a:sym typeface="Wingdings" pitchFamily="2" charset="2"/>
              </a:rPr>
              <a:t>Ligne la plus externe = ligne de plus grand contour</a:t>
            </a:r>
          </a:p>
          <a:p>
            <a:endParaRPr lang="fr-FR" dirty="0">
              <a:sym typeface="Wingdings" pitchFamily="2" charset="2"/>
            </a:endParaRPr>
          </a:p>
          <a:p>
            <a:r>
              <a:rPr lang="fr-FR" dirty="0" err="1" smtClean="0">
                <a:sym typeface="Wingdings" pitchFamily="2" charset="2"/>
              </a:rPr>
              <a:t>Cretes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cuspidiennes</a:t>
            </a:r>
            <a:r>
              <a:rPr lang="fr-FR" dirty="0" smtClean="0">
                <a:sym typeface="Wingdings" pitchFamily="2" charset="2"/>
              </a:rPr>
              <a:t> limitent la table occlusale en vestibulaire et linguale</a:t>
            </a:r>
          </a:p>
          <a:p>
            <a:endParaRPr lang="fr-FR" dirty="0">
              <a:sym typeface="Wingdings" pitchFamily="2" charset="2"/>
            </a:endParaRPr>
          </a:p>
          <a:p>
            <a:r>
              <a:rPr lang="fr-FR" dirty="0" smtClean="0">
                <a:sym typeface="Wingdings" pitchFamily="2" charset="2"/>
              </a:rPr>
              <a:t> </a:t>
            </a:r>
          </a:p>
          <a:p>
            <a:endParaRPr lang="fr-FR" dirty="0">
              <a:sym typeface="Wingdings" pitchFamily="2" charset="2"/>
            </a:endParaRPr>
          </a:p>
          <a:p>
            <a:endParaRPr lang="fr-FR" dirty="0" smtClean="0">
              <a:sym typeface="Wingdings" pitchFamily="2" charset="2"/>
            </a:endParaRPr>
          </a:p>
          <a:p>
            <a:endParaRPr lang="fr-FR" dirty="0" smtClean="0">
              <a:sym typeface="Wingdings" pitchFamily="2" charset="2"/>
            </a:endParaRP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323528" y="5085184"/>
            <a:ext cx="87129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mtClean="0"/>
              <a:t>Sillon </a:t>
            </a:r>
            <a:r>
              <a:rPr lang="fr-FR" smtClean="0"/>
              <a:t>central </a:t>
            </a:r>
            <a:r>
              <a:rPr lang="fr-FR" dirty="0" smtClean="0"/>
              <a:t>sépare les cuspides V et L donc à direction MD</a:t>
            </a:r>
          </a:p>
          <a:p>
            <a:r>
              <a:rPr lang="fr-FR" dirty="0" smtClean="0"/>
              <a:t>Sillon périphérique= sépare les cuspides M et D donc à direction VL </a:t>
            </a:r>
          </a:p>
          <a:p>
            <a:r>
              <a:rPr lang="fr-FR" dirty="0" smtClean="0"/>
              <a:t>Sillon secondaire= ramification du sillon principal </a:t>
            </a:r>
          </a:p>
          <a:p>
            <a:r>
              <a:rPr lang="fr-FR" dirty="0" smtClean="0"/>
              <a:t>Fosse centrale = intersection de 2 sillons principaux</a:t>
            </a:r>
          </a:p>
          <a:p>
            <a:r>
              <a:rPr lang="fr-FR" dirty="0" smtClean="0"/>
              <a:t>Fosse marginale = intersection d’un sillon MD avec une </a:t>
            </a:r>
            <a:r>
              <a:rPr lang="fr-FR" dirty="0" err="1" smtClean="0"/>
              <a:t>crete</a:t>
            </a:r>
            <a:r>
              <a:rPr lang="fr-FR" dirty="0" smtClean="0"/>
              <a:t> marginale </a:t>
            </a:r>
            <a:endParaRPr lang="fr-FR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La mastication: </a:t>
            </a:r>
          </a:p>
          <a:p>
            <a:r>
              <a:rPr lang="fr-FR" dirty="0" smtClean="0"/>
              <a:t>A) Les muscles élévateurs sont: le masséter, le temporal, le </a:t>
            </a:r>
            <a:r>
              <a:rPr lang="fr-FR" dirty="0" err="1" smtClean="0"/>
              <a:t>ptérygoidien</a:t>
            </a:r>
            <a:r>
              <a:rPr lang="fr-FR" dirty="0" smtClean="0"/>
              <a:t> médial et latéral </a:t>
            </a:r>
          </a:p>
          <a:p>
            <a:r>
              <a:rPr lang="fr-FR" dirty="0" smtClean="0"/>
              <a:t>B) Le muscle abaisseurs sont le digastrique, le </a:t>
            </a:r>
            <a:r>
              <a:rPr lang="fr-FR" dirty="0" err="1" smtClean="0"/>
              <a:t>mylo</a:t>
            </a:r>
            <a:r>
              <a:rPr lang="fr-FR" dirty="0" smtClean="0"/>
              <a:t> </a:t>
            </a:r>
            <a:r>
              <a:rPr lang="fr-FR" dirty="0" err="1" smtClean="0"/>
              <a:t>hyoidien</a:t>
            </a:r>
            <a:r>
              <a:rPr lang="fr-FR" dirty="0" smtClean="0"/>
              <a:t> et le </a:t>
            </a:r>
            <a:r>
              <a:rPr lang="fr-FR" dirty="0" err="1" smtClean="0"/>
              <a:t>génio</a:t>
            </a:r>
            <a:r>
              <a:rPr lang="fr-FR" dirty="0" smtClean="0"/>
              <a:t> </a:t>
            </a:r>
            <a:r>
              <a:rPr lang="fr-FR" dirty="0" err="1" smtClean="0"/>
              <a:t>glosse</a:t>
            </a:r>
            <a:endParaRPr lang="fr-FR" dirty="0" smtClean="0"/>
          </a:p>
          <a:p>
            <a:r>
              <a:rPr lang="fr-FR" dirty="0" smtClean="0"/>
              <a:t>C) La mastication est l’une des dernière fonction qui persiste chez l’Homme</a:t>
            </a:r>
          </a:p>
          <a:p>
            <a:r>
              <a:rPr lang="fr-FR" dirty="0" smtClean="0"/>
              <a:t>D) Chez l’Homme la mandibule n’est pas totalement recouverte de muscles</a:t>
            </a:r>
            <a:endParaRPr lang="fr-F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u="sng" dirty="0" smtClean="0"/>
              <a:t>Réponse: CD</a:t>
            </a:r>
          </a:p>
          <a:p>
            <a:pPr>
              <a:buNone/>
            </a:pPr>
            <a:r>
              <a:rPr lang="fr-FR" dirty="0" smtClean="0"/>
              <a:t>A: faux </a:t>
            </a:r>
            <a:r>
              <a:rPr lang="fr-FR" dirty="0" smtClean="0">
                <a:sym typeface="Wingdings" pitchFamily="2" charset="2"/>
              </a:rPr>
              <a:t> le </a:t>
            </a:r>
            <a:r>
              <a:rPr lang="fr-FR" dirty="0" err="1" smtClean="0">
                <a:sym typeface="Wingdings" pitchFamily="2" charset="2"/>
              </a:rPr>
              <a:t>ptérygoidien</a:t>
            </a:r>
            <a:r>
              <a:rPr lang="fr-FR" dirty="0" smtClean="0">
                <a:sym typeface="Wingdings" pitchFamily="2" charset="2"/>
              </a:rPr>
              <a:t> latéral permet la propulsion et la diduction</a:t>
            </a:r>
          </a:p>
          <a:p>
            <a:pPr>
              <a:buNone/>
            </a:pPr>
            <a:r>
              <a:rPr lang="fr-FR" dirty="0" smtClean="0">
                <a:sym typeface="Wingdings" pitchFamily="2" charset="2"/>
              </a:rPr>
              <a:t>B: faux  </a:t>
            </a:r>
            <a:r>
              <a:rPr lang="fr-FR" dirty="0" err="1" smtClean="0">
                <a:sym typeface="Wingdings" pitchFamily="2" charset="2"/>
              </a:rPr>
              <a:t>génio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hyoidien</a:t>
            </a:r>
            <a:r>
              <a:rPr lang="fr-FR" dirty="0" smtClean="0">
                <a:sym typeface="Wingdings" pitchFamily="2" charset="2"/>
              </a:rPr>
              <a:t> </a:t>
            </a:r>
          </a:p>
          <a:p>
            <a:pPr>
              <a:buNone/>
            </a:pPr>
            <a:r>
              <a:rPr lang="fr-FR" dirty="0" smtClean="0">
                <a:sym typeface="Wingdings" pitchFamily="2" charset="2"/>
              </a:rPr>
              <a:t>C: vrai  quand une personne </a:t>
            </a:r>
            <a:r>
              <a:rPr lang="fr-FR" dirty="0" err="1" smtClean="0">
                <a:sym typeface="Wingdings" pitchFamily="2" charset="2"/>
              </a:rPr>
              <a:t>agée</a:t>
            </a:r>
            <a:r>
              <a:rPr lang="fr-FR" dirty="0" smtClean="0">
                <a:sym typeface="Wingdings" pitchFamily="2" charset="2"/>
              </a:rPr>
              <a:t> ne mange plus, il ne lui reste plus très longtemps à vivre</a:t>
            </a:r>
          </a:p>
          <a:p>
            <a:pPr>
              <a:buNone/>
            </a:pPr>
            <a:r>
              <a:rPr lang="fr-FR" dirty="0" smtClean="0">
                <a:sym typeface="Wingdings" pitchFamily="2" charset="2"/>
              </a:rPr>
              <a:t>D: vrai  seuls les mammifères ont une mandibule recouvertes entièrement de muscles</a:t>
            </a:r>
            <a:endParaRPr lang="fr-FR" dirty="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La mastication: </a:t>
            </a:r>
          </a:p>
          <a:p>
            <a:r>
              <a:rPr lang="fr-FR" dirty="0" smtClean="0"/>
              <a:t>A) permet d’obtenir un bol alimentaire plastique, glissant et cohésif</a:t>
            </a:r>
          </a:p>
          <a:p>
            <a:r>
              <a:rPr lang="fr-FR" dirty="0" smtClean="0"/>
              <a:t>B) Une séquence de mastication est constituée de plusieurs cycles masticatoires </a:t>
            </a:r>
          </a:p>
          <a:p>
            <a:r>
              <a:rPr lang="fr-FR" dirty="0" smtClean="0"/>
              <a:t>C) Chaque cycle démarre à la </a:t>
            </a:r>
            <a:r>
              <a:rPr lang="fr-FR" dirty="0" err="1" smtClean="0"/>
              <a:t>fermerture</a:t>
            </a:r>
            <a:r>
              <a:rPr lang="fr-FR" dirty="0" smtClean="0"/>
              <a:t> et se finit à l’ouverture de la bouche. </a:t>
            </a:r>
          </a:p>
          <a:p>
            <a:r>
              <a:rPr lang="fr-FR" dirty="0" smtClean="0"/>
              <a:t>D) La manipulation du bol se fait </a:t>
            </a:r>
            <a:r>
              <a:rPr lang="fr-FR" dirty="0" err="1" smtClean="0"/>
              <a:t>grace</a:t>
            </a:r>
            <a:r>
              <a:rPr lang="fr-FR" dirty="0" smtClean="0"/>
              <a:t> aux dents, à la langue et aux joues </a:t>
            </a:r>
          </a:p>
          <a:p>
            <a:endParaRPr lang="fr-FR" dirty="0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u="sng" dirty="0" smtClean="0"/>
              <a:t>Réponse: AB</a:t>
            </a:r>
          </a:p>
          <a:p>
            <a:r>
              <a:rPr lang="fr-FR" u="sng" dirty="0" smtClean="0"/>
              <a:t>C- Faux </a:t>
            </a:r>
            <a:r>
              <a:rPr lang="fr-FR" u="sng" dirty="0" smtClean="0">
                <a:sym typeface="Wingdings" pitchFamily="2" charset="2"/>
              </a:rPr>
              <a:t> ouverture puis fermeture</a:t>
            </a:r>
          </a:p>
          <a:p>
            <a:r>
              <a:rPr lang="fr-FR" u="sng" dirty="0" smtClean="0">
                <a:sym typeface="Wingdings" pitchFamily="2" charset="2"/>
              </a:rPr>
              <a:t>D- Lié à la langue et aux joues (mais pas aux dents) </a:t>
            </a:r>
            <a:endParaRPr lang="fr-FR" u="sng" dirty="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u="sng" dirty="0" smtClean="0"/>
              <a:t>La mastication: </a:t>
            </a:r>
          </a:p>
          <a:p>
            <a:r>
              <a:rPr lang="fr-FR" dirty="0" smtClean="0"/>
              <a:t>A) L’influx musculaire tourne autour de la mandibule, il y a donc une continuité de la contraction tout autour de la mastication</a:t>
            </a:r>
          </a:p>
          <a:p>
            <a:r>
              <a:rPr lang="fr-FR" dirty="0" smtClean="0"/>
              <a:t>B) Le squelette interne des muscles a une structure « semi-</a:t>
            </a:r>
            <a:r>
              <a:rPr lang="fr-FR" dirty="0" err="1" smtClean="0"/>
              <a:t>pénniforme</a:t>
            </a:r>
            <a:r>
              <a:rPr lang="fr-FR" dirty="0" smtClean="0"/>
              <a:t> »</a:t>
            </a:r>
            <a:r>
              <a:rPr lang="fr-FR" u="sng" dirty="0" smtClean="0"/>
              <a:t> </a:t>
            </a:r>
          </a:p>
          <a:p>
            <a:r>
              <a:rPr lang="fr-FR" dirty="0" smtClean="0"/>
              <a:t>C) Le GOHAI est le seul questionnaire de vie validé en français </a:t>
            </a:r>
          </a:p>
          <a:p>
            <a:r>
              <a:rPr lang="fr-FR" dirty="0" smtClean="0"/>
              <a:t>D) Le GOHAI prend en compte 3 domaines: douleur, inconfort  et vie sociale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Réponse: ABCD</a:t>
            </a:r>
          </a:p>
          <a:p>
            <a:r>
              <a:rPr lang="fr-FR" dirty="0" smtClean="0"/>
              <a:t>B: vrai </a:t>
            </a:r>
            <a:r>
              <a:rPr lang="fr-FR" dirty="0" smtClean="0">
                <a:sym typeface="Wingdings" pitchFamily="2" charset="2"/>
              </a:rPr>
              <a:t> les muscles masticateurs sont des muscles très efficaces en très peu de volume = faible </a:t>
            </a:r>
            <a:r>
              <a:rPr lang="fr-FR" dirty="0" err="1" smtClean="0">
                <a:sym typeface="Wingdings" pitchFamily="2" charset="2"/>
              </a:rPr>
              <a:t>racourcissement</a:t>
            </a:r>
            <a:r>
              <a:rPr lang="fr-FR" dirty="0" smtClean="0">
                <a:sym typeface="Wingdings" pitchFamily="2" charset="2"/>
              </a:rPr>
              <a:t> mais très puissant</a:t>
            </a:r>
          </a:p>
          <a:p>
            <a:endParaRPr lang="fr-FR" dirty="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Maladies parodontales: </a:t>
            </a:r>
          </a:p>
          <a:p>
            <a:pPr>
              <a:buNone/>
            </a:pPr>
            <a:r>
              <a:rPr lang="fr-FR" dirty="0" smtClean="0"/>
              <a:t>A) Le tabac est un facteur de risque majeur sur le parodonte </a:t>
            </a:r>
          </a:p>
          <a:p>
            <a:pPr>
              <a:buNone/>
            </a:pPr>
            <a:r>
              <a:rPr lang="fr-FR" dirty="0" smtClean="0"/>
              <a:t>B) Le stress a un impact sur les défenses immunitaires et sur le flux salivaire</a:t>
            </a:r>
          </a:p>
          <a:p>
            <a:pPr>
              <a:buNone/>
            </a:pPr>
            <a:r>
              <a:rPr lang="fr-FR" dirty="0" smtClean="0"/>
              <a:t>C) La sonde a une extrémité traumatique et est constitué d’un manche, d’une partie intermédiaire, et d’une partie graduée </a:t>
            </a:r>
          </a:p>
          <a:p>
            <a:pPr>
              <a:buNone/>
            </a:pPr>
            <a:r>
              <a:rPr lang="fr-FR" dirty="0" smtClean="0"/>
              <a:t>D) Un indice de plaque de niveau 1, correspond à une surface dentaire semblant propre mais il y a une présence de plaque au 1/3 apical que l’on peut racler à la sonde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Réponses: AB</a:t>
            </a:r>
          </a:p>
          <a:p>
            <a:r>
              <a:rPr lang="fr-FR" dirty="0" smtClean="0"/>
              <a:t>C: faux </a:t>
            </a:r>
            <a:r>
              <a:rPr lang="fr-FR" dirty="0" smtClean="0">
                <a:sym typeface="Wingdings" pitchFamily="2" charset="2"/>
              </a:rPr>
              <a:t> extrémité </a:t>
            </a:r>
            <a:r>
              <a:rPr lang="fr-FR" dirty="0" err="1" smtClean="0">
                <a:sym typeface="Wingdings" pitchFamily="2" charset="2"/>
              </a:rPr>
              <a:t>atraumatique</a:t>
            </a:r>
            <a:endParaRPr lang="fr-FR" dirty="0" smtClean="0">
              <a:sym typeface="Wingdings" pitchFamily="2" charset="2"/>
            </a:endParaRPr>
          </a:p>
          <a:p>
            <a:r>
              <a:rPr lang="fr-FR" dirty="0" smtClean="0">
                <a:sym typeface="Wingdings" pitchFamily="2" charset="2"/>
              </a:rPr>
              <a:t>D: faux: 1/3 cervical et non </a:t>
            </a:r>
            <a:r>
              <a:rPr lang="fr-FR" smtClean="0">
                <a:sym typeface="Wingdings" pitchFamily="2" charset="2"/>
              </a:rPr>
              <a:t>1/3 apical … </a:t>
            </a:r>
            <a:endParaRPr lang="fr-FR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224</TotalTime>
  <Words>1921</Words>
  <Application>Microsoft Office PowerPoint</Application>
  <PresentationFormat>Affichage à l'écran (4:3)</PresentationFormat>
  <Paragraphs>237</Paragraphs>
  <Slides>34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5" baseType="lpstr">
      <vt:lpstr>Apex</vt:lpstr>
      <vt:lpstr>mASTICATION</vt:lpstr>
      <vt:lpstr>MASTICATION</vt:lpstr>
      <vt:lpstr>MASTICATION</vt:lpstr>
      <vt:lpstr>MASTICATION</vt:lpstr>
      <vt:lpstr>MASTICATION</vt:lpstr>
      <vt:lpstr>MASTICATION</vt:lpstr>
      <vt:lpstr>MASTICATION</vt:lpstr>
      <vt:lpstr>MASTICATION</vt:lpstr>
      <vt:lpstr>CEMENTOGENESE</vt:lpstr>
      <vt:lpstr>CEMENTOGENESE</vt:lpstr>
      <vt:lpstr>CEMENTOGENESE</vt:lpstr>
      <vt:lpstr>CEMENTOGENESE</vt:lpstr>
      <vt:lpstr>CEMENTOGENESE</vt:lpstr>
      <vt:lpstr>CEMENTOGENESE</vt:lpstr>
      <vt:lpstr>CEMENTOGENESE</vt:lpstr>
      <vt:lpstr>DESMODONTE OU LIGAMENT ALVEOLO DENTAIRE</vt:lpstr>
      <vt:lpstr>DESMODONTE OU LIGAMENT ALVEOLO DENTAIRE</vt:lpstr>
      <vt:lpstr>DESMODONTE OU LIGAMENT ALVEOLO DENTAIRE</vt:lpstr>
      <vt:lpstr>DESMODONTE OU LIGAMENT ALVEOLO DENTAIRE</vt:lpstr>
      <vt:lpstr>DESMODONTE OU LIGAMENT ALVEOLO DENTAIRE</vt:lpstr>
      <vt:lpstr>DESMODONTE OU LIGAMENT ALVEOLO DENTAIRE</vt:lpstr>
      <vt:lpstr>DESMODONTE OU LIGAMENT ALVEOLO DENTAIRE</vt:lpstr>
      <vt:lpstr>   ANOMALIE DE DVT DU PALAIS: Fentes labiales (FL) et palatines (FP)  </vt:lpstr>
      <vt:lpstr>   ANOMALIE DE DVT DU PALAIS: Fentes labiales (FL) et palatines (FP)  </vt:lpstr>
      <vt:lpstr>   ANOMALIE DE DVT DU PALAIS: Fentes labiales (FL) et palatines (FP)  </vt:lpstr>
      <vt:lpstr>  ANATOMIE: face occlusale  </vt:lpstr>
      <vt:lpstr>QCM</vt:lpstr>
      <vt:lpstr>QCM</vt:lpstr>
      <vt:lpstr>QCM</vt:lpstr>
      <vt:lpstr>QCM</vt:lpstr>
      <vt:lpstr>QCM</vt:lpstr>
      <vt:lpstr>QCM</vt:lpstr>
      <vt:lpstr>QCM</vt:lpstr>
      <vt:lpstr>QCM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mASTICATION</dc:title>
  <dc:creator>Maeva</dc:creator>
  <cp:lastModifiedBy>Maeva</cp:lastModifiedBy>
  <cp:revision>26</cp:revision>
  <dcterms:created xsi:type="dcterms:W3CDTF">2013-05-03T11:29:47Z</dcterms:created>
  <dcterms:modified xsi:type="dcterms:W3CDTF">2013-05-04T14:59:12Z</dcterms:modified>
</cp:coreProperties>
</file>