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80" r:id="rId19"/>
    <p:sldId id="281" r:id="rId20"/>
    <p:sldId id="282" r:id="rId21"/>
    <p:sldId id="283" r:id="rId22"/>
    <p:sldId id="284" r:id="rId23"/>
    <p:sldId id="285" r:id="rId24"/>
    <p:sldId id="273" r:id="rId25"/>
  </p:sldIdLst>
  <p:sldSz cx="12192000" cy="6858000"/>
  <p:notesSz cx="6858000" cy="9144000"/>
  <p:embeddedFontLst>
    <p:embeddedFont>
      <p:font typeface="Amasis MT Pro" panose="02040504050005020304" pitchFamily="18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orbel" panose="020B0503020204020204" pitchFamily="34" charset="0"/>
      <p:regular r:id="rId35"/>
      <p:bold r:id="rId36"/>
      <p:italic r:id="rId37"/>
      <p:boldItalic r:id="rId38"/>
    </p:embeddedFont>
    <p:embeddedFont>
      <p:font typeface="Meiryo" panose="020B0604030504040204" pitchFamily="34" charset="-128"/>
      <p:regular r:id="rId39"/>
      <p:bold r:id="rId40"/>
      <p:italic r:id="rId41"/>
      <p:boldItalic r:id="rId42"/>
    </p:embeddedFont>
    <p:embeddedFont>
      <p:font typeface="Quattrocento Sans" panose="020B0604020202020204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ivZETlhH2/JWlJMRpUKt7iKPcj/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42" y="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font" Target="fonts/font16.fntdata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3.fntdata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font" Target="fonts/font1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font" Target="fonts/font17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schemas.openxmlformats.org/officeDocument/2006/relationships/font" Target="fonts/font20.fntdata"/><Relationship Id="rId20" Type="http://schemas.openxmlformats.org/officeDocument/2006/relationships/slide" Target="slides/slide19.xml"/><Relationship Id="rId4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89144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6340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64888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301807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892767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576287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0"/>
          <p:cNvSpPr/>
          <p:nvPr/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" name="Google Shape;15;p20"/>
          <p:cNvSpPr/>
          <p:nvPr/>
        </p:nvSpPr>
        <p:spPr>
          <a:xfrm>
            <a:off x="4456113" y="31750"/>
            <a:ext cx="0" cy="1588"/>
          </a:xfrm>
          <a:custGeom>
            <a:avLst/>
            <a:gdLst/>
            <a:ahLst/>
            <a:cxnLst/>
            <a:rect l="l" t="t" r="r" b="b"/>
            <a:pathLst>
              <a:path w="2" h="2" extrusionOk="0">
                <a:moveTo>
                  <a:pt x="0" y="0"/>
                </a:moveTo>
                <a:lnTo>
                  <a:pt x="0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9525" cap="flat" cmpd="sng">
            <a:solidFill>
              <a:srgbClr val="30466D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" name="Google Shape;16;p20"/>
          <p:cNvSpPr txBox="1">
            <a:spLocks noGrp="1"/>
          </p:cNvSpPr>
          <p:nvPr>
            <p:ph type="ctrTitle"/>
          </p:nvPr>
        </p:nvSpPr>
        <p:spPr>
          <a:xfrm>
            <a:off x="855388" y="863068"/>
            <a:ext cx="6007691" cy="4985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6000"/>
              <a:buFont typeface="Meiryo"/>
              <a:buNone/>
              <a:defRPr sz="6000" b="0" cap="none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0"/>
          <p:cNvSpPr txBox="1">
            <a:spLocks noGrp="1"/>
          </p:cNvSpPr>
          <p:nvPr>
            <p:ph type="subTitle" idx="1"/>
          </p:nvPr>
        </p:nvSpPr>
        <p:spPr>
          <a:xfrm>
            <a:off x="8197352" y="863068"/>
            <a:ext cx="3351729" cy="512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lvl="0" algn="l">
              <a:lnSpc>
                <a:spcPct val="150000"/>
              </a:lnSpc>
              <a:spcBef>
                <a:spcPts val="930"/>
              </a:spcBef>
              <a:spcAft>
                <a:spcPts val="0"/>
              </a:spcAft>
              <a:buClr>
                <a:srgbClr val="262626"/>
              </a:buClr>
              <a:buSzPts val="2400"/>
              <a:buNone/>
              <a:defRPr sz="2400" b="0" cap="none">
                <a:solidFill>
                  <a:srgbClr val="262626"/>
                </a:solidFill>
              </a:defRPr>
            </a:lvl1pPr>
            <a:lvl2pPr lvl="1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/>
            </a:lvl6pPr>
            <a:lvl7pPr lvl="6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/>
            </a:lvl7pPr>
            <a:lvl8pPr lvl="7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/>
            </a:lvl8pPr>
            <a:lvl9pPr lvl="8" algn="ctr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0"/>
          <p:cNvSpPr/>
          <p:nvPr/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" name="Google Shape;19;p20"/>
          <p:cNvSpPr txBox="1">
            <a:spLocks noGrp="1"/>
          </p:cNvSpPr>
          <p:nvPr>
            <p:ph type="dt" idx="10"/>
          </p:nvPr>
        </p:nvSpPr>
        <p:spPr>
          <a:xfrm>
            <a:off x="8197353" y="6309360"/>
            <a:ext cx="2151134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ftr" idx="11"/>
          </p:nvPr>
        </p:nvSpPr>
        <p:spPr>
          <a:xfrm>
            <a:off x="855388" y="6309360"/>
            <a:ext cx="600769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0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1"/>
          <p:cNvSpPr txBox="1"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lv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1"/>
          <p:cNvSpPr txBox="1">
            <a:spLocks noGrp="1"/>
          </p:cNvSpPr>
          <p:nvPr>
            <p:ph type="body" idx="1"/>
          </p:nvPr>
        </p:nvSpPr>
        <p:spPr>
          <a:xfrm>
            <a:off x="5376671" y="705113"/>
            <a:ext cx="6172412" cy="5197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marL="1371600" lvl="2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marL="1828800" lvl="3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marL="2743200" lvl="5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7pPr>
            <a:lvl8pPr marL="3657600" lvl="7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25" name="Google Shape;25;p21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1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1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2"/>
          <p:cNvSpPr/>
          <p:nvPr/>
        </p:nvSpPr>
        <p:spPr>
          <a:xfrm>
            <a:off x="0" y="4215384"/>
            <a:ext cx="12192000" cy="2642616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" name="Google Shape;30;p22"/>
          <p:cNvSpPr txBox="1">
            <a:spLocks noGrp="1"/>
          </p:cNvSpPr>
          <p:nvPr>
            <p:ph type="title"/>
          </p:nvPr>
        </p:nvSpPr>
        <p:spPr>
          <a:xfrm>
            <a:off x="795316" y="1406284"/>
            <a:ext cx="10593694" cy="2597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rmAutofit/>
          </a:bodyPr>
          <a:lstStyle>
            <a:lvl1pPr lv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Meiryo"/>
              <a:buNone/>
              <a:defRPr sz="4400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2"/>
          <p:cNvSpPr txBox="1">
            <a:spLocks noGrp="1"/>
          </p:cNvSpPr>
          <p:nvPr>
            <p:ph type="body" idx="1"/>
          </p:nvPr>
        </p:nvSpPr>
        <p:spPr>
          <a:xfrm>
            <a:off x="2818312" y="4527856"/>
            <a:ext cx="6559018" cy="1570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>
            <a:lvl1pPr marL="457200" lvl="0" indent="-22860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2" name="Google Shape;32;p22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2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5" name="Google Shape;35;p22"/>
          <p:cNvSpPr/>
          <p:nvPr/>
        </p:nvSpPr>
        <p:spPr>
          <a:xfrm>
            <a:off x="0" y="4215384"/>
            <a:ext cx="1218895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3"/>
          <p:cNvSpPr txBox="1"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lv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body" idx="1"/>
          </p:nvPr>
        </p:nvSpPr>
        <p:spPr>
          <a:xfrm>
            <a:off x="5376670" y="705114"/>
            <a:ext cx="6172412" cy="2403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marL="1371600" lvl="2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marL="1828800" lvl="3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marL="2743200" lvl="5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7pPr>
            <a:lvl8pPr marL="3657600" lvl="7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body" idx="2"/>
          </p:nvPr>
        </p:nvSpPr>
        <p:spPr>
          <a:xfrm>
            <a:off x="5376670" y="3749040"/>
            <a:ext cx="6172411" cy="2346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marL="1371600" lvl="2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marL="1828800" lvl="3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marL="2743200" lvl="5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7pPr>
            <a:lvl8pPr marL="3657600" lvl="7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3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3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43" name="Google Shape;43;p23"/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>
  <p:cSld name="Comparis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4"/>
          <p:cNvSpPr txBox="1">
            <a:spLocks noGrp="1"/>
          </p:cNvSpPr>
          <p:nvPr>
            <p:ph type="body" idx="1"/>
          </p:nvPr>
        </p:nvSpPr>
        <p:spPr>
          <a:xfrm>
            <a:off x="5376667" y="658999"/>
            <a:ext cx="616642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rmAutofit/>
          </a:bodyPr>
          <a:lstStyle>
            <a:lvl1pPr marL="457200" lvl="0" indent="-228600" algn="l">
              <a:lnSpc>
                <a:spcPct val="130000"/>
              </a:lnSpc>
              <a:spcBef>
                <a:spcPts val="93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24"/>
          <p:cNvSpPr txBox="1">
            <a:spLocks noGrp="1"/>
          </p:cNvSpPr>
          <p:nvPr>
            <p:ph type="body" idx="2"/>
          </p:nvPr>
        </p:nvSpPr>
        <p:spPr>
          <a:xfrm>
            <a:off x="5376668" y="1116199"/>
            <a:ext cx="6166422" cy="2062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marL="1371600" lvl="2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marL="1828800" lvl="3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marL="2743200" lvl="5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7pPr>
            <a:lvl8pPr marL="3657600" lvl="7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body" idx="3"/>
          </p:nvPr>
        </p:nvSpPr>
        <p:spPr>
          <a:xfrm>
            <a:off x="5376668" y="3623098"/>
            <a:ext cx="616642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rmAutofit/>
          </a:bodyPr>
          <a:lstStyle>
            <a:lvl1pPr marL="457200" lvl="0" indent="-228600" algn="l">
              <a:lnSpc>
                <a:spcPct val="99000"/>
              </a:lnSpc>
              <a:spcBef>
                <a:spcPts val="93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 b="1" cap="none">
                <a:solidFill>
                  <a:schemeClr val="accent1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body" idx="4"/>
          </p:nvPr>
        </p:nvSpPr>
        <p:spPr>
          <a:xfrm>
            <a:off x="5376670" y="4102370"/>
            <a:ext cx="6166419" cy="2066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marL="1371600" lvl="2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marL="1828800" lvl="3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marL="2743200" lvl="5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7pPr>
            <a:lvl8pPr marL="3657600" lvl="7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24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4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4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52" name="Google Shape;52;p24"/>
          <p:cNvSpPr txBox="1"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lv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4"/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lv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5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bg>
      <p:bgPr>
        <a:solidFill>
          <a:schemeClr val="lt2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6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6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6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7"/>
          <p:cNvSpPr/>
          <p:nvPr/>
        </p:nvSpPr>
        <p:spPr>
          <a:xfrm>
            <a:off x="0" y="0"/>
            <a:ext cx="8248592" cy="6858000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65" name="Google Shape;65;p27"/>
          <p:cNvSpPr txBox="1">
            <a:spLocks noGrp="1"/>
          </p:cNvSpPr>
          <p:nvPr>
            <p:ph type="title"/>
          </p:nvPr>
        </p:nvSpPr>
        <p:spPr>
          <a:xfrm>
            <a:off x="8753015" y="640079"/>
            <a:ext cx="2796066" cy="2551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rmAutofit/>
          </a:bodyPr>
          <a:lstStyle>
            <a:lvl1pPr lvl="0" algn="l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Meiryo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7"/>
          <p:cNvSpPr txBox="1">
            <a:spLocks noGrp="1"/>
          </p:cNvSpPr>
          <p:nvPr>
            <p:ph type="body" idx="1"/>
          </p:nvPr>
        </p:nvSpPr>
        <p:spPr>
          <a:xfrm>
            <a:off x="638818" y="640078"/>
            <a:ext cx="6969693" cy="54559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2pPr>
            <a:lvl3pPr marL="1371600" lvl="2" indent="-3302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Char char="–"/>
              <a:defRPr sz="1600"/>
            </a:lvl3pPr>
            <a:lvl4pPr marL="1828800" lvl="3" indent="-3175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Char char="–"/>
              <a:defRPr sz="1400"/>
            </a:lvl4pPr>
            <a:lvl5pPr marL="2286000" lvl="4" indent="-3175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Char char="–"/>
              <a:defRPr sz="1400"/>
            </a:lvl5pPr>
            <a:lvl6pPr marL="2743200" lvl="5" indent="-3175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Char char="–"/>
              <a:defRPr sz="1400"/>
            </a:lvl6pPr>
            <a:lvl7pPr marL="3200400" lvl="6" indent="-3175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Char char="–"/>
              <a:defRPr sz="1400"/>
            </a:lvl7pPr>
            <a:lvl8pPr marL="3657600" lvl="7" indent="-3175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Char char="–"/>
              <a:defRPr sz="1400"/>
            </a:lvl8pPr>
            <a:lvl9pPr marL="4114800" lvl="8" indent="-3175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Char char="–"/>
              <a:defRPr sz="1400"/>
            </a:lvl9pPr>
          </a:lstStyle>
          <a:p>
            <a:endParaRPr/>
          </a:p>
        </p:txBody>
      </p:sp>
      <p:sp>
        <p:nvSpPr>
          <p:cNvPr id="67" name="Google Shape;67;p27"/>
          <p:cNvSpPr txBox="1">
            <a:spLocks noGrp="1"/>
          </p:cNvSpPr>
          <p:nvPr>
            <p:ph type="body" idx="2"/>
          </p:nvPr>
        </p:nvSpPr>
        <p:spPr>
          <a:xfrm>
            <a:off x="8753015" y="3223803"/>
            <a:ext cx="2796066" cy="2872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14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0"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8" name="Google Shape;68;p27"/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69" name="Google Shape;69;p27"/>
          <p:cNvSpPr txBox="1">
            <a:spLocks noGrp="1"/>
          </p:cNvSpPr>
          <p:nvPr>
            <p:ph type="dt" idx="10"/>
          </p:nvPr>
        </p:nvSpPr>
        <p:spPr>
          <a:xfrm>
            <a:off x="8753015" y="6309360"/>
            <a:ext cx="17342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ftr" idx="11"/>
          </p:nvPr>
        </p:nvSpPr>
        <p:spPr>
          <a:xfrm>
            <a:off x="638818" y="6309360"/>
            <a:ext cx="699386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8"/>
          <p:cNvSpPr txBox="1">
            <a:spLocks noGrp="1"/>
          </p:cNvSpPr>
          <p:nvPr>
            <p:ph type="title"/>
          </p:nvPr>
        </p:nvSpPr>
        <p:spPr>
          <a:xfrm>
            <a:off x="8834996" y="640079"/>
            <a:ext cx="2714085" cy="2695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lv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400"/>
              <a:buFont typeface="Meiryo"/>
              <a:buNone/>
              <a:defRPr sz="3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8"/>
          <p:cNvSpPr>
            <a:spLocks noGrp="1"/>
          </p:cNvSpPr>
          <p:nvPr>
            <p:ph type="pic" idx="2"/>
          </p:nvPr>
        </p:nvSpPr>
        <p:spPr>
          <a:xfrm>
            <a:off x="0" y="0"/>
            <a:ext cx="8248592" cy="6857999"/>
          </a:xfrm>
          <a:prstGeom prst="rect">
            <a:avLst/>
          </a:prstGeom>
          <a:solidFill>
            <a:srgbClr val="D3CAC8"/>
          </a:solidFill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>
            <a:lvl1pPr marR="0" lvl="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marR="0" lvl="1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800"/>
              <a:buFont typeface="Corbel"/>
              <a:buNone/>
              <a:defRPr sz="2800" b="0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marR="0" lvl="2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Corbel"/>
              <a:buNone/>
              <a:defRPr sz="2400" b="0" i="1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marR="0" lvl="3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Corbel"/>
              <a:buNone/>
              <a:defRPr sz="2000" b="0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marR="0" lvl="4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Corbel"/>
              <a:buNone/>
              <a:defRPr sz="2000" b="0" i="1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marR="0" lvl="5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2000"/>
              <a:buFont typeface="Corbel"/>
              <a:buNone/>
              <a:defRPr sz="2000" b="0" i="0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marR="0" lvl="6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2000"/>
              <a:buFont typeface="Corbel"/>
              <a:buNone/>
              <a:defRPr sz="2000" b="0" i="1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marR="0" lvl="7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2000"/>
              <a:buFont typeface="Corbel"/>
              <a:buNone/>
              <a:defRPr sz="2000" b="0" i="0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marR="0" lvl="8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2000"/>
              <a:buFont typeface="Corbel"/>
              <a:buNone/>
              <a:defRPr sz="2000" b="0" i="1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endParaRPr/>
          </a:p>
        </p:txBody>
      </p:sp>
      <p:sp>
        <p:nvSpPr>
          <p:cNvPr id="75" name="Google Shape;75;p28"/>
          <p:cNvSpPr txBox="1">
            <a:spLocks noGrp="1"/>
          </p:cNvSpPr>
          <p:nvPr>
            <p:ph type="body" idx="1"/>
          </p:nvPr>
        </p:nvSpPr>
        <p:spPr>
          <a:xfrm>
            <a:off x="8834996" y="3429000"/>
            <a:ext cx="2714085" cy="2508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14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0"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8"/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77" name="Google Shape;77;p28"/>
          <p:cNvSpPr txBox="1">
            <a:spLocks noGrp="1"/>
          </p:cNvSpPr>
          <p:nvPr>
            <p:ph type="dt" idx="10"/>
          </p:nvPr>
        </p:nvSpPr>
        <p:spPr>
          <a:xfrm>
            <a:off x="8834997" y="6309360"/>
            <a:ext cx="164592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8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79" name="Google Shape;79;p28"/>
          <p:cNvSpPr txBox="1">
            <a:spLocks noGrp="1"/>
          </p:cNvSpPr>
          <p:nvPr>
            <p:ph type="ftr" idx="11"/>
          </p:nvPr>
        </p:nvSpPr>
        <p:spPr>
          <a:xfrm>
            <a:off x="64008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9"/>
          <p:cNvSpPr txBox="1"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lv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9"/>
          <p:cNvSpPr txBox="1">
            <a:spLocks noGrp="1"/>
          </p:cNvSpPr>
          <p:nvPr>
            <p:ph type="body" idx="1"/>
          </p:nvPr>
        </p:nvSpPr>
        <p:spPr>
          <a:xfrm rot="5400000">
            <a:off x="5864128" y="217656"/>
            <a:ext cx="5197497" cy="617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marL="1371600" lvl="2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marL="1828800" lvl="3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marL="2743200" lvl="5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7pPr>
            <a:lvl8pPr marL="3657600" lvl="7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3" name="Google Shape;83;p29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9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9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0"/>
          <p:cNvSpPr txBox="1">
            <a:spLocks noGrp="1"/>
          </p:cNvSpPr>
          <p:nvPr>
            <p:ph type="title"/>
          </p:nvPr>
        </p:nvSpPr>
        <p:spPr>
          <a:xfrm rot="5400000">
            <a:off x="7393812" y="2391190"/>
            <a:ext cx="5339932" cy="1571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lv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30"/>
          <p:cNvSpPr txBox="1">
            <a:spLocks noGrp="1"/>
          </p:cNvSpPr>
          <p:nvPr>
            <p:ph type="body" idx="1"/>
          </p:nvPr>
        </p:nvSpPr>
        <p:spPr>
          <a:xfrm rot="5400000">
            <a:off x="3252191" y="205882"/>
            <a:ext cx="5322596" cy="5959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lvl="0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2pPr>
            <a:lvl3pPr marL="1371600" lvl="2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3pPr>
            <a:lvl4pPr marL="1828800" lvl="3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Char char="–"/>
              <a:defRPr/>
            </a:lvl5pPr>
            <a:lvl6pPr marL="2743200" lvl="5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6pPr>
            <a:lvl7pPr marL="3200400" lvl="6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7pPr>
            <a:lvl8pPr marL="3657600" lvl="7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8pPr>
            <a:lvl9pPr marL="4114800" lvl="8" indent="-342900" algn="l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9" name="Google Shape;89;p30"/>
          <p:cNvSpPr txBox="1">
            <a:spLocks noGrp="1"/>
          </p:cNvSpPr>
          <p:nvPr>
            <p:ph type="dt" idx="10"/>
          </p:nvPr>
        </p:nvSpPr>
        <p:spPr>
          <a:xfrm>
            <a:off x="9277965" y="6296615"/>
            <a:ext cx="250599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30"/>
          <p:cNvSpPr txBox="1">
            <a:spLocks noGrp="1"/>
          </p:cNvSpPr>
          <p:nvPr>
            <p:ph type="ftr" idx="11"/>
          </p:nvPr>
        </p:nvSpPr>
        <p:spPr>
          <a:xfrm>
            <a:off x="2933699" y="6296615"/>
            <a:ext cx="595957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30"/>
          <p:cNvSpPr txBox="1">
            <a:spLocks noGrp="1"/>
          </p:cNvSpPr>
          <p:nvPr>
            <p:ph type="sldNum" idx="12"/>
          </p:nvPr>
        </p:nvSpPr>
        <p:spPr>
          <a:xfrm rot="5400000">
            <a:off x="8734643" y="2853201"/>
            <a:ext cx="5383267" cy="60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marL="0" lvl="1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marL="0" lvl="2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marL="0" lvl="3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marL="0" lvl="4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marL="0" lvl="5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marL="0" lvl="6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marL="0" lvl="7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marL="0" lvl="8" indent="0" algn="l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92" name="Google Shape;92;p30" title="Rule Line"/>
          <p:cNvCxnSpPr/>
          <p:nvPr/>
        </p:nvCxnSpPr>
        <p:spPr>
          <a:xfrm>
            <a:off x="9111582" y="571502"/>
            <a:ext cx="0" cy="5275467"/>
          </a:xfrm>
          <a:prstGeom prst="straightConnector1">
            <a:avLst/>
          </a:prstGeom>
          <a:noFill/>
          <a:ln w="38100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/>
          <p:nvPr/>
        </p:nvSpPr>
        <p:spPr>
          <a:xfrm>
            <a:off x="4718302" y="0"/>
            <a:ext cx="7473698" cy="6858000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7" name="Google Shape;7;p19"/>
          <p:cNvSpPr txBox="1"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600"/>
              <a:buFont typeface="Meiryo"/>
              <a:buNone/>
              <a:defRPr sz="3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body" idx="1"/>
          </p:nvPr>
        </p:nvSpPr>
        <p:spPr>
          <a:xfrm>
            <a:off x="5376671" y="705113"/>
            <a:ext cx="6172412" cy="5197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>
            <a:lvl1pPr marL="457200" marR="0" lvl="0" indent="-22860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Corbel"/>
              <a:buNone/>
              <a:defRPr sz="18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marL="914400" marR="0" lvl="1" indent="-22860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Corbel"/>
              <a:buNone/>
              <a:defRPr sz="1600" b="0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marL="1371600" marR="0" lvl="2" indent="-31750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Corbel"/>
              <a:buChar char="–"/>
              <a:defRPr sz="1400" b="0" i="1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marL="1828800" marR="0" lvl="3" indent="-31750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Corbel"/>
              <a:buChar char="–"/>
              <a:defRPr sz="1400" b="0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marL="2286000" marR="0" lvl="4" indent="-31750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Corbel"/>
              <a:buChar char="–"/>
              <a:defRPr sz="1400" b="0" i="1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marL="2743200" marR="0" lvl="5" indent="-317500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Font typeface="Corbel"/>
              <a:buChar char="–"/>
              <a:defRPr sz="1400" b="0" i="0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marL="3200400" marR="0" lvl="6" indent="-317500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Font typeface="Corbel"/>
              <a:buChar char="–"/>
              <a:defRPr sz="1400" b="0" i="1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marL="3657600" marR="0" lvl="7" indent="-317500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Font typeface="Corbel"/>
              <a:buChar char="–"/>
              <a:defRPr sz="1400" b="0" i="0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marL="4114800" marR="0" lvl="8" indent="-317500" algn="l" rtl="0">
              <a:lnSpc>
                <a:spcPct val="111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400"/>
              <a:buFont typeface="Corbel"/>
              <a:buChar char="–"/>
              <a:defRPr sz="1400" b="0" i="1" u="none" strike="noStrike" cap="none">
                <a:solidFill>
                  <a:srgbClr val="318697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endParaRPr/>
          </a:p>
        </p:txBody>
      </p:sp>
      <p:sp>
        <p:nvSpPr>
          <p:cNvPr id="9" name="Google Shape;9;p19"/>
          <p:cNvSpPr txBox="1">
            <a:spLocks noGrp="1"/>
          </p:cNvSpPr>
          <p:nvPr>
            <p:ph type="dt" idx="10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ftr" idx="11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endParaRPr/>
          </a:p>
        </p:txBody>
      </p:sp>
      <p:sp>
        <p:nvSpPr>
          <p:cNvPr id="11" name="Google Shape;11;p19"/>
          <p:cNvSpPr txBox="1">
            <a:spLocks noGrp="1"/>
          </p:cNvSpPr>
          <p:nvPr>
            <p:ph type="sldNum" idx="12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1pPr>
            <a:lvl2pPr marL="0" marR="0" lvl="1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2pPr>
            <a:lvl3pPr marL="0" marR="0" lvl="2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3pPr>
            <a:lvl4pPr marL="0" marR="0" lvl="3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4pPr>
            <a:lvl5pPr marL="0" marR="0" lvl="4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5pPr>
            <a:lvl6pPr marL="0" marR="0" lvl="5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6pPr>
            <a:lvl7pPr marL="0" marR="0" lvl="6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7pPr>
            <a:lvl8pPr marL="0" marR="0" lvl="7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8pPr>
            <a:lvl9pPr marL="0" marR="0" lvl="8" indent="0" algn="r" rtl="0">
              <a:spcBef>
                <a:spcPts val="0"/>
              </a:spcBef>
              <a:buNone/>
              <a:defRPr sz="1600" b="1" i="0" u="none" strike="noStrike" cap="none">
                <a:solidFill>
                  <a:srgbClr val="3F3F3F"/>
                </a:solidFill>
                <a:latin typeface="Meiryo"/>
                <a:ea typeface="Meiryo"/>
                <a:cs typeface="Meiryo"/>
                <a:sym typeface="Meiry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2" name="Google Shape;12;p19"/>
          <p:cNvSpPr/>
          <p:nvPr/>
        </p:nvSpPr>
        <p:spPr>
          <a:xfrm rot="5400000">
            <a:off x="1257298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pic>
        <p:nvPicPr>
          <p:cNvPr id="98" name="Google Shape;98;p1"/>
          <p:cNvPicPr preferRelativeResize="0"/>
          <p:nvPr/>
        </p:nvPicPr>
        <p:blipFill rotWithShape="1">
          <a:blip r:embed="rId3">
            <a:alphaModFix/>
          </a:blip>
          <a:srcRect t="259" r="1"/>
          <a:stretch/>
        </p:blipFill>
        <p:spPr>
          <a:xfrm>
            <a:off x="1525" y="10"/>
            <a:ext cx="1218895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/>
          <p:nvPr/>
        </p:nvSpPr>
        <p:spPr>
          <a:xfrm>
            <a:off x="7551868" y="1095508"/>
            <a:ext cx="4640132" cy="5016893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00" name="Google Shape;100;p1"/>
          <p:cNvSpPr txBox="1">
            <a:spLocks noGrp="1"/>
          </p:cNvSpPr>
          <p:nvPr>
            <p:ph type="ctrTitle"/>
          </p:nvPr>
        </p:nvSpPr>
        <p:spPr>
          <a:xfrm>
            <a:off x="7615876" y="514906"/>
            <a:ext cx="4510591" cy="3723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b" anchorCtr="0">
            <a:normAutofit/>
          </a:bodyPr>
          <a:lstStyle/>
          <a:p>
            <a:pPr marL="0" lvl="0" indent="0" algn="ctr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Meiryo"/>
              <a:buNone/>
            </a:pPr>
            <a:r>
              <a:rPr lang="fr-FR" sz="3300" b="1">
                <a:solidFill>
                  <a:schemeClr val="lt1"/>
                </a:solidFill>
              </a:rPr>
              <a:t>LES</a:t>
            </a:r>
            <a:r>
              <a:rPr lang="fr-FR" sz="3600" b="1"/>
              <a:t> </a:t>
            </a:r>
            <a:r>
              <a:rPr lang="fr-FR" sz="3600" b="1">
                <a:solidFill>
                  <a:schemeClr val="lt1"/>
                </a:solidFill>
              </a:rPr>
              <a:t>STRUCTURES DE RÉGULATION DU</a:t>
            </a:r>
            <a:r>
              <a:rPr lang="fr-FR" sz="3300" b="1">
                <a:solidFill>
                  <a:schemeClr val="lt1"/>
                </a:solidFill>
              </a:rPr>
              <a:t> MÉDICAMENT</a:t>
            </a:r>
            <a:endParaRPr/>
          </a:p>
        </p:txBody>
      </p:sp>
      <p:sp>
        <p:nvSpPr>
          <p:cNvPr id="101" name="Google Shape;101;p1"/>
          <p:cNvSpPr txBox="1">
            <a:spLocks noGrp="1"/>
          </p:cNvSpPr>
          <p:nvPr>
            <p:ph type="subTitle" idx="1"/>
          </p:nvPr>
        </p:nvSpPr>
        <p:spPr>
          <a:xfrm>
            <a:off x="7976914" y="4238046"/>
            <a:ext cx="3806919" cy="1741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18697"/>
              </a:buClr>
              <a:buSzPts val="2000"/>
              <a:buNone/>
            </a:pPr>
            <a:r>
              <a:rPr lang="fr-FR" sz="2000">
                <a:solidFill>
                  <a:srgbClr val="318697"/>
                </a:solidFill>
              </a:rPr>
              <a:t>Tut’ Rentrée 2021-2022 </a:t>
            </a:r>
            <a:endParaRPr/>
          </a:p>
          <a:p>
            <a:pPr marL="0" lvl="0" indent="0" algn="ctr" rtl="0">
              <a:lnSpc>
                <a:spcPct val="150000"/>
              </a:lnSpc>
              <a:spcBef>
                <a:spcPts val="93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fr-FR" sz="2000">
                <a:solidFill>
                  <a:schemeClr val="lt1"/>
                </a:solidFill>
              </a:rPr>
              <a:t> </a:t>
            </a:r>
            <a:r>
              <a:rPr lang="fr-FR" sz="2000">
                <a:solidFill>
                  <a:schemeClr val="lt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♡ </a:t>
            </a:r>
            <a:r>
              <a:rPr lang="fr-FR" sz="2000">
                <a:solidFill>
                  <a:schemeClr val="lt1"/>
                </a:solidFill>
              </a:rPr>
              <a:t>Pharmacologie </a:t>
            </a:r>
            <a:r>
              <a:rPr lang="fr-FR" sz="2000">
                <a:solidFill>
                  <a:schemeClr val="lt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♡</a:t>
            </a:r>
            <a:endParaRPr sz="200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930"/>
              </a:spcBef>
              <a:spcAft>
                <a:spcPts val="0"/>
              </a:spcAft>
              <a:buClr>
                <a:srgbClr val="262626"/>
              </a:buClr>
              <a:buSzPts val="2000"/>
              <a:buNone/>
            </a:pPr>
            <a:endParaRPr sz="2000">
              <a:solidFill>
                <a:schemeClr val="lt1"/>
              </a:solidFill>
            </a:endParaRPr>
          </a:p>
        </p:txBody>
      </p:sp>
      <p:sp>
        <p:nvSpPr>
          <p:cNvPr id="102" name="Google Shape;102;p1"/>
          <p:cNvSpPr/>
          <p:nvPr/>
        </p:nvSpPr>
        <p:spPr>
          <a:xfrm>
            <a:off x="7521459" y="0"/>
            <a:ext cx="64008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1" name="Google Shape;111;p2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I. L’EMA</a:t>
            </a:r>
            <a:endParaRPr/>
          </a:p>
        </p:txBody>
      </p:sp>
      <p:sp>
        <p:nvSpPr>
          <p:cNvPr id="112" name="Google Shape;112;p2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3" name="Google Shape;113;p2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14" name="Google Shape;114;p2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 lnSpcReduction="10000"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Humains et vétérinaires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Évaluation de l’AMM centralisée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Recommandations et </a:t>
            </a:r>
            <a:r>
              <a:rPr lang="fr-FR" i="1"/>
              <a:t>guidelines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i="1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Font typeface="Arial"/>
              <a:buChar char="•"/>
            </a:pPr>
            <a:r>
              <a:rPr lang="fr-FR">
                <a:solidFill>
                  <a:srgbClr val="318697"/>
                </a:solidFill>
              </a:rPr>
              <a:t>7 comités </a:t>
            </a:r>
            <a:r>
              <a:rPr lang="fr-FR"/>
              <a:t>: CHMP, PRAC, CVMP, COMP, PDCO, HMPC, CAT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Rapport B/R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Commission Européenne</a:t>
            </a:r>
            <a:endParaRPr/>
          </a:p>
        </p:txBody>
      </p:sp>
      <p:sp>
        <p:nvSpPr>
          <p:cNvPr id="115" name="Google Shape;115;p2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1" name="Google Shape;121;p3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2" name="Google Shape;122;p3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3" name="Google Shape;123;p3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II. Ministère de la santé et solidarité</a:t>
            </a:r>
            <a:endParaRPr/>
          </a:p>
        </p:txBody>
      </p:sp>
      <p:sp>
        <p:nvSpPr>
          <p:cNvPr id="124" name="Google Shape;124;p3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5" name="Google Shape;125;p3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26" name="Google Shape;126;p3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18697"/>
              </a:buClr>
              <a:buSzPts val="1800"/>
              <a:buFont typeface="Arial"/>
              <a:buChar char="•"/>
            </a:pPr>
            <a:r>
              <a:rPr lang="fr-FR">
                <a:solidFill>
                  <a:srgbClr val="318697"/>
                </a:solidFill>
              </a:rPr>
              <a:t>DGOS, DGS </a:t>
            </a:r>
            <a:r>
              <a:rPr lang="fr-FR">
                <a:solidFill>
                  <a:schemeClr val="dk1"/>
                </a:solidFill>
              </a:rPr>
              <a:t>et</a:t>
            </a:r>
            <a:r>
              <a:rPr lang="fr-FR">
                <a:solidFill>
                  <a:srgbClr val="318697"/>
                </a:solidFill>
              </a:rPr>
              <a:t> ARS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u="sng"/>
              <a:t>Sous tutelle directe de la DGS</a:t>
            </a:r>
            <a:r>
              <a:rPr lang="fr-FR"/>
              <a:t> : ABM, ANSM, ANSP, EFS, INTS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u="sng"/>
              <a:t>Sous cotutelle de la DGS</a:t>
            </a:r>
            <a:r>
              <a:rPr lang="fr-FR"/>
              <a:t> : ANSES, INCa, ONIAM, IRSN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u="sng"/>
              <a:t>Indépendantes</a:t>
            </a:r>
            <a:r>
              <a:rPr lang="fr-FR"/>
              <a:t> : HAS, ASN</a:t>
            </a:r>
            <a:endParaRPr/>
          </a:p>
        </p:txBody>
      </p:sp>
      <p:sp>
        <p:nvSpPr>
          <p:cNvPr id="127" name="Google Shape;127;p3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4" name="Google Shape;134;p4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5" name="Google Shape;135;p4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III. ANSM</a:t>
            </a:r>
            <a:endParaRPr/>
          </a:p>
        </p:txBody>
      </p:sp>
      <p:sp>
        <p:nvSpPr>
          <p:cNvPr id="136" name="Google Shape;136;p4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7" name="Google Shape;137;p4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38" name="Google Shape;138;p4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10013709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Anciennement AFFSAPS : affaire Médiator 2012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Font typeface="Arial"/>
              <a:buChar char="•"/>
            </a:pPr>
            <a:r>
              <a:rPr lang="fr-FR">
                <a:solidFill>
                  <a:srgbClr val="318697"/>
                </a:solidFill>
              </a:rPr>
              <a:t>UNIQUEMENT</a:t>
            </a:r>
            <a:r>
              <a:rPr lang="fr-FR"/>
              <a:t> médicaments humains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Garantir accès équitable à l’innovation (ATU/RTU)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Garantir sécurité des produits de santé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Médicament : </a:t>
            </a:r>
            <a:r>
              <a:rPr lang="fr-FR">
                <a:solidFill>
                  <a:srgbClr val="318697"/>
                </a:solidFill>
              </a:rPr>
              <a:t>Code de Santé Publique </a:t>
            </a:r>
            <a:r>
              <a:rPr lang="fr-FR"/>
              <a:t>et </a:t>
            </a:r>
            <a:r>
              <a:rPr lang="fr-FR">
                <a:solidFill>
                  <a:srgbClr val="318697"/>
                </a:solidFill>
              </a:rPr>
              <a:t>Code de la Sécurité Sociale</a:t>
            </a:r>
            <a:endParaRPr/>
          </a:p>
        </p:txBody>
      </p:sp>
      <p:sp>
        <p:nvSpPr>
          <p:cNvPr id="139" name="Google Shape;139;p4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5" name="Google Shape;145;p5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7" name="Google Shape;147;p5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1. ATU</a:t>
            </a:r>
            <a:endParaRPr/>
          </a:p>
        </p:txBody>
      </p:sp>
      <p:sp>
        <p:nvSpPr>
          <p:cNvPr id="148" name="Google Shape;148;p5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49" name="Google Shape;149;p5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0" name="Google Shape;150;p5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Autorisation Temporaire d’Utilisation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Médicaments innovants en cours de développement ou commercialisés uniquement à l’étranger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Font typeface="Arial"/>
              <a:buChar char="•"/>
            </a:pPr>
            <a:r>
              <a:rPr lang="fr-FR" u="sng">
                <a:solidFill>
                  <a:srgbClr val="318697"/>
                </a:solidFill>
              </a:rPr>
              <a:t>Pas d’AMM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ATU de cohorte/nominative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</p:txBody>
      </p:sp>
      <p:sp>
        <p:nvSpPr>
          <p:cNvPr id="151" name="Google Shape;151;p5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  <p:pic>
        <p:nvPicPr>
          <p:cNvPr id="3" name="Image 2" descr="Une image contenant texte, mammifère, chien, lycaon&#10;&#10;Description générée automatiquement">
            <a:extLst>
              <a:ext uri="{FF2B5EF4-FFF2-40B4-BE49-F238E27FC236}">
                <a16:creationId xmlns:a16="http://schemas.microsoft.com/office/drawing/2014/main" id="{AB15A956-C360-46A7-83C9-7AAF0BEA2C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898"/>
          <a:stretch/>
        </p:blipFill>
        <p:spPr>
          <a:xfrm>
            <a:off x="7843101" y="3970665"/>
            <a:ext cx="3342134" cy="22135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7" name="Google Shape;157;p6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8" name="Google Shape;158;p6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59" name="Google Shape;159;p6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2. RTU</a:t>
            </a:r>
            <a:endParaRPr/>
          </a:p>
        </p:txBody>
      </p:sp>
      <p:sp>
        <p:nvSpPr>
          <p:cNvPr id="160" name="Google Shape;160;p6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1" name="Google Shape;161;p6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2" name="Google Shape;162;p6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Recommandation Temporaire d’Utilisation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Médicament a </a:t>
            </a:r>
            <a:r>
              <a:rPr lang="fr-FR" u="sng">
                <a:solidFill>
                  <a:srgbClr val="318697"/>
                </a:solidFill>
              </a:rPr>
              <a:t>déjà une AMM</a:t>
            </a:r>
            <a:r>
              <a:rPr lang="fr-FR">
                <a:solidFill>
                  <a:srgbClr val="318697"/>
                </a:solidFill>
              </a:rPr>
              <a:t> </a:t>
            </a:r>
            <a:r>
              <a:rPr lang="fr-FR"/>
              <a:t>dans une autre indication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Prix identique aux indications déjà existantes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Ex: Baclofène pour le sevrage alcoolique</a:t>
            </a:r>
            <a:endParaRPr/>
          </a:p>
        </p:txBody>
      </p:sp>
      <p:sp>
        <p:nvSpPr>
          <p:cNvPr id="163" name="Google Shape;163;p6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69" name="Google Shape;169;p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70" name="Google Shape;170;p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71" name="Google Shape;171;p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IV. AMM</a:t>
            </a:r>
            <a:endParaRPr/>
          </a:p>
        </p:txBody>
      </p:sp>
      <p:sp>
        <p:nvSpPr>
          <p:cNvPr id="172" name="Google Shape;172;p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73" name="Google Shape;173;p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 lnSpcReduction="10000"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Nationale = ANSM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Centralisée = EMA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u="sng"/>
              <a:t>Garantit</a:t>
            </a:r>
            <a:r>
              <a:rPr lang="fr-FR"/>
              <a:t> : 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 b="0"/>
              <a:t>Efficacité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 b="0"/>
              <a:t>Sécurité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 b="0"/>
              <a:t>Qualité de fabrication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 b="0"/>
              <a:t>Rapport B/R favorable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</p:txBody>
      </p:sp>
      <p:pic>
        <p:nvPicPr>
          <p:cNvPr id="175" name="Google Shape;175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13069" y="2595562"/>
            <a:ext cx="2733675" cy="1666875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6" name="Google Shape;17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24880" y="4709190"/>
            <a:ext cx="3228975" cy="1419225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77" name="Google Shape;177;p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83" name="Google Shape;183;p8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84" name="Google Shape;184;p8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85" name="Google Shape;185;p8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Les procédures de demande d’AMM</a:t>
            </a:r>
            <a:endParaRPr/>
          </a:p>
        </p:txBody>
      </p:sp>
      <p:sp>
        <p:nvSpPr>
          <p:cNvPr id="186" name="Google Shape;186;p8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87" name="Google Shape;187;p8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88" name="Google Shape;188;p8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18697"/>
              </a:buClr>
              <a:buSzPts val="1800"/>
              <a:buAutoNum type="arabicPeriod"/>
            </a:pPr>
            <a:r>
              <a:rPr lang="fr-FR" u="sng">
                <a:solidFill>
                  <a:srgbClr val="318697"/>
                </a:solidFill>
              </a:rPr>
              <a:t>Communautaires</a:t>
            </a:r>
            <a:r>
              <a:rPr lang="fr-FR">
                <a:solidFill>
                  <a:srgbClr val="318697"/>
                </a:solidFill>
              </a:rPr>
              <a:t> : 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/>
              <a:t>Centralisée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/>
              <a:t>Reconnaissance mutuelle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/>
              <a:t>Décentralisée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None/>
            </a:pPr>
            <a:endParaRPr/>
          </a:p>
          <a:p>
            <a:pPr marL="0" lvl="0" indent="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1800"/>
              <a:buNone/>
            </a:pPr>
            <a:r>
              <a:rPr lang="fr-FR">
                <a:solidFill>
                  <a:srgbClr val="318697"/>
                </a:solidFill>
              </a:rPr>
              <a:t>2. </a:t>
            </a:r>
            <a:r>
              <a:rPr lang="fr-FR" u="sng">
                <a:solidFill>
                  <a:srgbClr val="318697"/>
                </a:solidFill>
              </a:rPr>
              <a:t>Nationale</a:t>
            </a:r>
            <a:r>
              <a:rPr lang="fr-FR">
                <a:solidFill>
                  <a:srgbClr val="318697"/>
                </a:solidFill>
              </a:rPr>
              <a:t> </a:t>
            </a:r>
            <a:r>
              <a:rPr lang="fr-FR"/>
              <a:t>(devenue rare)</a:t>
            </a:r>
            <a:endParaRPr/>
          </a:p>
        </p:txBody>
      </p:sp>
      <p:sp>
        <p:nvSpPr>
          <p:cNvPr id="189" name="Google Shape;189;p8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4424C8F-9E8E-4D9A-9A19-4FBE85D945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798" y="2326910"/>
            <a:ext cx="3095097" cy="40174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5" name="Google Shape;195;p9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6" name="Google Shape;196;p9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7" name="Google Shape;197;p9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V. HAS</a:t>
            </a:r>
            <a:endParaRPr/>
          </a:p>
        </p:txBody>
      </p:sp>
      <p:sp>
        <p:nvSpPr>
          <p:cNvPr id="198" name="Google Shape;198;p9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199" name="Google Shape;199;p9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0" name="Google Shape;200;p9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10129887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Haute Autorité de Santé : </a:t>
            </a:r>
            <a:r>
              <a:rPr lang="fr-FR">
                <a:solidFill>
                  <a:srgbClr val="318697"/>
                </a:solidFill>
              </a:rPr>
              <a:t>indépendante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Intérêt médical et remboursement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Bonnes pratiques/bon usage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Qualité des soins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Information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Coordination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endParaRPr>
              <a:solidFill>
                <a:srgbClr val="318697"/>
              </a:solidFill>
            </a:endParaRPr>
          </a:p>
        </p:txBody>
      </p:sp>
      <p:sp>
        <p:nvSpPr>
          <p:cNvPr id="201" name="Google Shape;201;p9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7" name="Google Shape;207;p10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8" name="Google Shape;208;p10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09" name="Google Shape;209;p10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1. Commission de Transparence</a:t>
            </a:r>
            <a:endParaRPr/>
          </a:p>
        </p:txBody>
      </p:sp>
      <p:sp>
        <p:nvSpPr>
          <p:cNvPr id="210" name="Google Shape;210;p10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11" name="Google Shape;211;p10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12" name="Google Shape;212;p10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Avis </a:t>
            </a:r>
            <a:r>
              <a:rPr lang="fr-FR">
                <a:solidFill>
                  <a:srgbClr val="318697"/>
                </a:solidFill>
              </a:rPr>
              <a:t>médico-économique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Prise en charge des médicaments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Utilisation des médicaments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Place dans la stratégie thérapeutique</a:t>
            </a:r>
            <a:endParaRPr/>
          </a:p>
        </p:txBody>
      </p:sp>
      <p:sp>
        <p:nvSpPr>
          <p:cNvPr id="213" name="Google Shape;213;p10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19" name="Google Shape;219;p11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0" name="Google Shape;220;p11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1" name="Google Shape;221;p11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2. Le SMR</a:t>
            </a:r>
            <a:endParaRPr/>
          </a:p>
        </p:txBody>
      </p:sp>
      <p:sp>
        <p:nvSpPr>
          <p:cNvPr id="222" name="Google Shape;222;p11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3" name="Google Shape;223;p11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24" name="Google Shape;224;p11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18697"/>
              </a:buClr>
              <a:buSzPts val="1800"/>
              <a:buFont typeface="Arial"/>
              <a:buChar char="•"/>
            </a:pPr>
            <a:r>
              <a:rPr lang="fr-FR" i="1">
                <a:solidFill>
                  <a:srgbClr val="318697"/>
                </a:solidFill>
              </a:rPr>
              <a:t>Le médicament est-il réellement utile ?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i="1">
              <a:solidFill>
                <a:srgbClr val="318697"/>
              </a:solidFill>
            </a:endParaRPr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4 niveaux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5 critères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Évaluation dans </a:t>
            </a:r>
            <a:r>
              <a:rPr lang="fr-FR">
                <a:solidFill>
                  <a:srgbClr val="318697"/>
                </a:solidFill>
              </a:rPr>
              <a:t>L’ABSOLU </a:t>
            </a:r>
            <a:r>
              <a:rPr lang="fr-FR"/>
              <a:t>=/= Comparativement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Détermine </a:t>
            </a:r>
            <a:r>
              <a:rPr lang="fr-FR" u="sng"/>
              <a:t>remboursement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</p:txBody>
      </p:sp>
      <p:sp>
        <p:nvSpPr>
          <p:cNvPr id="225" name="Google Shape;225;p11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1" name="Google Shape;231;p12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2" name="Google Shape;232;p12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3" name="Google Shape;233;p12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3. L’ASMR</a:t>
            </a:r>
            <a:endParaRPr/>
          </a:p>
        </p:txBody>
      </p:sp>
      <p:sp>
        <p:nvSpPr>
          <p:cNvPr id="234" name="Google Shape;234;p12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5" name="Google Shape;235;p12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36" name="Google Shape;236;p12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18697"/>
              </a:buClr>
              <a:buSzPts val="1800"/>
              <a:buFont typeface="Arial"/>
              <a:buChar char="•"/>
            </a:pPr>
            <a:r>
              <a:rPr lang="fr-FR" i="1">
                <a:solidFill>
                  <a:srgbClr val="318697"/>
                </a:solidFill>
              </a:rPr>
              <a:t>Le médicament apporte-t-il un réel progrès thérapeutique par rapport aux médicaments déjà existants ?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i="1">
              <a:solidFill>
                <a:srgbClr val="318697"/>
              </a:solidFill>
            </a:endParaRPr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5 niveaux 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Évaluation </a:t>
            </a:r>
            <a:r>
              <a:rPr lang="fr-FR">
                <a:solidFill>
                  <a:srgbClr val="318697"/>
                </a:solidFill>
              </a:rPr>
              <a:t>COMPARATIVE</a:t>
            </a: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Détermine </a:t>
            </a:r>
            <a:r>
              <a:rPr lang="fr-FR" u="sng"/>
              <a:t>prix</a:t>
            </a:r>
            <a:endParaRPr/>
          </a:p>
        </p:txBody>
      </p:sp>
      <p:sp>
        <p:nvSpPr>
          <p:cNvPr id="237" name="Google Shape;237;p12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43" name="Google Shape;243;p13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44" name="Google Shape;244;p13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45" name="Google Shape;245;p13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4. L’UNCAM</a:t>
            </a:r>
            <a:endParaRPr/>
          </a:p>
        </p:txBody>
      </p:sp>
      <p:sp>
        <p:nvSpPr>
          <p:cNvPr id="246" name="Google Shape;246;p13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47" name="Google Shape;247;p13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48" name="Google Shape;248;p13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Union Nationale des Caisses d’Assurance Maladie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Décide taux de </a:t>
            </a:r>
            <a:r>
              <a:rPr lang="fr-FR">
                <a:solidFill>
                  <a:srgbClr val="318697"/>
                </a:solidFill>
              </a:rPr>
              <a:t>remboursement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Se base essentiellement sur le </a:t>
            </a:r>
            <a:r>
              <a:rPr lang="fr-FR">
                <a:solidFill>
                  <a:srgbClr val="318697"/>
                </a:solidFill>
              </a:rPr>
              <a:t>SMR</a:t>
            </a:r>
            <a:endParaRPr/>
          </a:p>
        </p:txBody>
      </p:sp>
      <p:sp>
        <p:nvSpPr>
          <p:cNvPr id="249" name="Google Shape;249;p13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4C0F541-6D31-4A2D-AA75-DBEEA9CC3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6012" y="2372899"/>
            <a:ext cx="3079527" cy="418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55" name="Google Shape;255;p14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56" name="Google Shape;256;p14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57" name="Google Shape;257;p14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5. Le CEPS</a:t>
            </a:r>
            <a:endParaRPr/>
          </a:p>
        </p:txBody>
      </p:sp>
      <p:sp>
        <p:nvSpPr>
          <p:cNvPr id="258" name="Google Shape;258;p14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59" name="Google Shape;259;p14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60" name="Google Shape;260;p14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Comité Économique des Produits de Santé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Négocie avec l’industriel et fixe le </a:t>
            </a:r>
            <a:r>
              <a:rPr lang="fr-FR">
                <a:solidFill>
                  <a:srgbClr val="318697"/>
                </a:solidFill>
              </a:rPr>
              <a:t>prix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>
              <a:solidFill>
                <a:srgbClr val="318697"/>
              </a:solidFill>
            </a:endParaRPr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Se base essentiellement sur </a:t>
            </a:r>
            <a:r>
              <a:rPr lang="fr-FR">
                <a:solidFill>
                  <a:srgbClr val="318697"/>
                </a:solidFill>
              </a:rPr>
              <a:t>l’ASMR</a:t>
            </a:r>
            <a:endParaRPr/>
          </a:p>
        </p:txBody>
      </p:sp>
      <p:sp>
        <p:nvSpPr>
          <p:cNvPr id="261" name="Google Shape;261;p14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67" name="Google Shape;267;p15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68" name="Google Shape;268;p15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69" name="Google Shape;269;p15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6. Le CEESP</a:t>
            </a:r>
            <a:endParaRPr/>
          </a:p>
        </p:txBody>
      </p:sp>
      <p:sp>
        <p:nvSpPr>
          <p:cNvPr id="270" name="Google Shape;270;p15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71" name="Google Shape;271;p15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72" name="Google Shape;272;p15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1714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dirty="0"/>
              <a:t>Comité d’Évaluation Économique de Santé Publique</a:t>
            </a: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dirty="0"/>
              <a:t>Pour les </a:t>
            </a:r>
            <a:r>
              <a:rPr lang="fr-FR" dirty="0">
                <a:solidFill>
                  <a:srgbClr val="318697"/>
                </a:solidFill>
              </a:rPr>
              <a:t>ASMR élevées </a:t>
            </a:r>
            <a:r>
              <a:rPr lang="fr-FR" dirty="0"/>
              <a:t>(I, II ou III)</a:t>
            </a:r>
            <a:endParaRPr dirty="0"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dirty="0"/>
              <a:t>On vérifie que le coût du médicament est justifié et peut être supporté par l’AM !</a:t>
            </a:r>
            <a:endParaRPr dirty="0"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dirty="0"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 dirty="0"/>
          </a:p>
        </p:txBody>
      </p:sp>
      <p:sp>
        <p:nvSpPr>
          <p:cNvPr id="273" name="Google Shape;273;p15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79" name="Google Shape;279;p16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80" name="Google Shape;280;p16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81" name="Google Shape;281;p16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VI. L’ANSES</a:t>
            </a:r>
            <a:endParaRPr/>
          </a:p>
        </p:txBody>
      </p:sp>
      <p:sp>
        <p:nvSpPr>
          <p:cNvPr id="282" name="Google Shape;282;p16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83" name="Google Shape;283;p16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84" name="Google Shape;284;p16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Agence Nationale de Sécurité Sanitaire des Aliments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Compléments alimentaires</a:t>
            </a:r>
            <a:endParaRPr/>
          </a:p>
          <a:p>
            <a:pPr marL="285750" lvl="0" indent="-1714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endParaRPr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/>
              <a:t>Comprend </a:t>
            </a:r>
            <a:r>
              <a:rPr lang="fr-FR">
                <a:solidFill>
                  <a:srgbClr val="318697"/>
                </a:solidFill>
              </a:rPr>
              <a:t>ANMV</a:t>
            </a:r>
            <a:r>
              <a:rPr lang="fr-FR"/>
              <a:t> (vétérinaire)</a:t>
            </a:r>
            <a:endParaRPr/>
          </a:p>
        </p:txBody>
      </p:sp>
      <p:sp>
        <p:nvSpPr>
          <p:cNvPr id="285" name="Google Shape;285;p16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FE4CA3E8-72D2-4F72-BCB9-6D68383302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5257" y="2987506"/>
            <a:ext cx="3336214" cy="3290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3" name="Google Shape;293;p1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VII. ANSP</a:t>
            </a:r>
            <a:endParaRPr/>
          </a:p>
        </p:txBody>
      </p:sp>
      <p:sp>
        <p:nvSpPr>
          <p:cNvPr id="294" name="Google Shape;294;p1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5" name="Google Shape;295;p1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285750" lvl="0" indent="-28575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dirty="0"/>
              <a:t>Agence Nationale de Santé Publique</a:t>
            </a: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u="sng" dirty="0"/>
              <a:t>Rassemble anciens</a:t>
            </a:r>
            <a:r>
              <a:rPr lang="fr-FR" dirty="0"/>
              <a:t> : </a:t>
            </a: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 b="0" dirty="0"/>
              <a:t>InVS</a:t>
            </a: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 b="0" dirty="0"/>
              <a:t>Inpes</a:t>
            </a: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Meiryo"/>
              <a:buChar char="-"/>
            </a:pPr>
            <a:r>
              <a:rPr lang="fr-FR" b="0" dirty="0"/>
              <a:t>Eprus</a:t>
            </a:r>
            <a:endParaRPr dirty="0"/>
          </a:p>
          <a:p>
            <a:pPr marL="285750" lvl="0" indent="-285750" algn="l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fr-FR" dirty="0"/>
              <a:t>SPF mobilise la </a:t>
            </a:r>
            <a:r>
              <a:rPr lang="fr-FR" dirty="0">
                <a:solidFill>
                  <a:srgbClr val="318697"/>
                </a:solidFill>
              </a:rPr>
              <a:t>Réserve Sanitaire </a:t>
            </a:r>
            <a:r>
              <a:rPr lang="fr-FR" dirty="0"/>
              <a:t>en cas d’urgence</a:t>
            </a:r>
            <a:endParaRPr dirty="0"/>
          </a:p>
        </p:txBody>
      </p:sp>
      <p:sp>
        <p:nvSpPr>
          <p:cNvPr id="297" name="Google Shape;297;p1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3" name="Google Shape;293;p1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 dirty="0">
                <a:solidFill>
                  <a:schemeClr val="lt1"/>
                </a:solidFill>
              </a:rPr>
              <a:t>QCM 1</a:t>
            </a:r>
            <a:endParaRPr dirty="0"/>
          </a:p>
        </p:txBody>
      </p:sp>
      <p:sp>
        <p:nvSpPr>
          <p:cNvPr id="294" name="Google Shape;294;p1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5" name="Google Shape;295;p1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L’EMA est un organisme central français 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 l’EMA évalue l’AMM en procédure centralisée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 Si un médicament a besoin d’une AMM, le CAT et le PDCO sont à mesure d’établir le rapport Bénéfice / Risque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 Si l’EMA accorde l’AMM à un pays, cela s’appliquera à tous les pays de l’Europe (ou EEE, pas de piège) </a:t>
            </a: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</a:pPr>
            <a:r>
              <a:rPr lang="fr-FR" dirty="0"/>
              <a:t>E) Les propositions A, B, C et D sont fausses</a:t>
            </a:r>
          </a:p>
        </p:txBody>
      </p:sp>
      <p:sp>
        <p:nvSpPr>
          <p:cNvPr id="297" name="Google Shape;297;p1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27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/>
          <p:nvPr/>
        </p:nvSpPr>
        <p:spPr>
          <a:xfrm>
            <a:off x="-131976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3" name="Google Shape;293;p1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 dirty="0">
                <a:solidFill>
                  <a:schemeClr val="lt1"/>
                </a:solidFill>
              </a:rPr>
              <a:t>QCM 1</a:t>
            </a:r>
            <a:endParaRPr dirty="0"/>
          </a:p>
        </p:txBody>
      </p:sp>
      <p:sp>
        <p:nvSpPr>
          <p:cNvPr id="294" name="Google Shape;294;p1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5" name="Google Shape;295;p1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L’EMA est un organisme central </a:t>
            </a:r>
            <a:r>
              <a:rPr lang="fr-FR" strike="sngStrike" dirty="0">
                <a:solidFill>
                  <a:srgbClr val="FF0000"/>
                </a:solidFill>
              </a:rPr>
              <a:t>français</a:t>
            </a:r>
            <a:r>
              <a:rPr lang="fr-FR" dirty="0"/>
              <a:t> 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 </a:t>
            </a:r>
            <a:r>
              <a:rPr lang="fr-FR" dirty="0">
                <a:solidFill>
                  <a:srgbClr val="00B050"/>
                </a:solidFill>
              </a:rPr>
              <a:t>L’EMA évalue l’AMM en procédure centralisée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 Si un médicament a besoin d’une AMM, </a:t>
            </a:r>
            <a:r>
              <a:rPr lang="fr-FR" strike="sngStrike" dirty="0">
                <a:solidFill>
                  <a:srgbClr val="FF0000"/>
                </a:solidFill>
              </a:rPr>
              <a:t>le CAT et le PDCO </a:t>
            </a:r>
            <a:r>
              <a:rPr lang="fr-FR" dirty="0">
                <a:solidFill>
                  <a:srgbClr val="FF0000"/>
                </a:solidFill>
              </a:rPr>
              <a:t>sont à mesure d’établir le rapport Bénéfice / Risque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 Si l’EMA accorde l’AMM à un pays, cela s’appliquera à tous les pays de l’Europe (ou EEE, pas de piège) </a:t>
            </a: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</a:pPr>
            <a:r>
              <a:rPr lang="fr-FR" dirty="0"/>
              <a:t>E) </a:t>
            </a:r>
            <a:r>
              <a:rPr lang="fr-FR" dirty="0">
                <a:solidFill>
                  <a:srgbClr val="FF0000"/>
                </a:solidFill>
              </a:rPr>
              <a:t>Les propositions A, B, C et D sont fausses</a:t>
            </a:r>
          </a:p>
        </p:txBody>
      </p:sp>
      <p:sp>
        <p:nvSpPr>
          <p:cNvPr id="297" name="Google Shape;297;p1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66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/>
          <p:nvPr/>
        </p:nvSpPr>
        <p:spPr>
          <a:xfrm>
            <a:off x="-131976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3" name="Google Shape;293;p1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 dirty="0">
                <a:solidFill>
                  <a:schemeClr val="lt1"/>
                </a:solidFill>
              </a:rPr>
              <a:t>QCM 2</a:t>
            </a:r>
            <a:endParaRPr dirty="0"/>
          </a:p>
        </p:txBody>
      </p:sp>
      <p:sp>
        <p:nvSpPr>
          <p:cNvPr id="294" name="Google Shape;294;p1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5" name="Google Shape;295;p1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 la DGS définit les projets régionaux de santé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 L’ANSM est sous tutelle directe de la DGS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 l’ANSM s’occupe des médicaments humains seulement, contrairement à l’EMA qui s’occupe des médicaments humains et vétérinaires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Dans certains cas, l’ANSM peut favoriser un accès rapide à un médicament, même s’il ne dispose pas d’AMM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/>
              <a:t>Les propositions A, B, C et D sont fausses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97" name="Google Shape;297;p1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98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/>
          <p:nvPr/>
        </p:nvSpPr>
        <p:spPr>
          <a:xfrm>
            <a:off x="-131976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3" name="Google Shape;293;p1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 dirty="0">
                <a:solidFill>
                  <a:schemeClr val="lt1"/>
                </a:solidFill>
              </a:rPr>
              <a:t>QCM 2</a:t>
            </a:r>
            <a:endParaRPr dirty="0"/>
          </a:p>
        </p:txBody>
      </p:sp>
      <p:sp>
        <p:nvSpPr>
          <p:cNvPr id="294" name="Google Shape;294;p1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5" name="Google Shape;295;p1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La DGS définit les projets </a:t>
            </a:r>
            <a:r>
              <a:rPr lang="fr-FR" strike="sngStrike" dirty="0">
                <a:solidFill>
                  <a:srgbClr val="FF0000"/>
                </a:solidFill>
              </a:rPr>
              <a:t>régionaux</a:t>
            </a:r>
            <a:r>
              <a:rPr lang="fr-FR" dirty="0">
                <a:solidFill>
                  <a:srgbClr val="FF0000"/>
                </a:solidFill>
              </a:rPr>
              <a:t> de santé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 L’ANSM est sous tutelle directe de la DGS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 L’ANSM s’occupe des médicaments humains seulement, contrairement à l’EMA qui s’occupe des médicaments humains et vétérinaires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Dans certains cas, l’ANSM peut favoriser un accès rapide à un médicament, même s’il ne dispose pas d’AMM</a:t>
            </a: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r>
              <a:rPr lang="fr-FR" dirty="0">
                <a:solidFill>
                  <a:srgbClr val="FF0000"/>
                </a:solidFill>
              </a:rPr>
              <a:t>Les propositions A, B, C et D sont fausses</a:t>
            </a:r>
          </a:p>
        </p:txBody>
      </p:sp>
      <p:sp>
        <p:nvSpPr>
          <p:cNvPr id="297" name="Google Shape;297;p1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4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/>
          <p:nvPr/>
        </p:nvSpPr>
        <p:spPr>
          <a:xfrm>
            <a:off x="-131976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3" name="Google Shape;293;p1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 dirty="0">
                <a:solidFill>
                  <a:schemeClr val="lt1"/>
                </a:solidFill>
              </a:rPr>
              <a:t>QCM 3</a:t>
            </a:r>
            <a:endParaRPr dirty="0"/>
          </a:p>
        </p:txBody>
      </p:sp>
      <p:sp>
        <p:nvSpPr>
          <p:cNvPr id="294" name="Google Shape;294;p1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5" name="Google Shape;295;p1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 fontScale="92500" lnSpcReduction="10000"/>
          </a:bodyPr>
          <a:lstStyle/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/>
              <a:t>Dans la majorité des cas, l’AMM n’est pas obligatoire avant de commercialiser un médicament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/>
              <a:t>Dans le cas de la procédure nationale de demande d’AMM, très fréquente, le médicament sera commercialisé dans toute l’Europe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/>
              <a:t>La HAS est une autorité publique dépendante du ministère de la santé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/>
              <a:t>Tandis que le SMR, donné selon 5 niveaux, constitue une évaluation comparative d’un médicament, l’AMSR, donné selon 4 niveaux, constitue une évaluation absolue d’un médicament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/>
              <a:t>Les propositions A, B, C et D sont fausses</a:t>
            </a:r>
            <a:endParaRPr lang="fr-FR" dirty="0">
              <a:solidFill>
                <a:srgbClr val="FF0000"/>
              </a:solidFill>
            </a:endParaRP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endParaRPr lang="fr-FR" sz="1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endParaRPr lang="fr-FR" sz="1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97" name="Google Shape;297;p1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 dirty="0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95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7"/>
          <p:cNvSpPr/>
          <p:nvPr/>
        </p:nvSpPr>
        <p:spPr>
          <a:xfrm>
            <a:off x="-131976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1" name="Google Shape;291;p17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2" name="Google Shape;292;p17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3" name="Google Shape;293;p17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 dirty="0">
                <a:solidFill>
                  <a:schemeClr val="lt1"/>
                </a:solidFill>
              </a:rPr>
              <a:t>QCM 3</a:t>
            </a:r>
            <a:endParaRPr dirty="0"/>
          </a:p>
        </p:txBody>
      </p:sp>
      <p:sp>
        <p:nvSpPr>
          <p:cNvPr id="294" name="Google Shape;294;p17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5" name="Google Shape;295;p17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 fontScale="92500" lnSpcReduction="10000"/>
          </a:bodyPr>
          <a:lstStyle/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Dans la majorité des cas, l’AMM n’est </a:t>
            </a:r>
            <a:r>
              <a:rPr lang="fr-FR" strike="sngStrike" dirty="0">
                <a:solidFill>
                  <a:srgbClr val="FF0000"/>
                </a:solidFill>
              </a:rPr>
              <a:t>pas obligatoire </a:t>
            </a: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avant de commercialiser un médicament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Dans le cas de la procédure nationale de demande d’AMM, </a:t>
            </a:r>
            <a:r>
              <a:rPr lang="fr-FR" strike="sngStrike" dirty="0">
                <a:solidFill>
                  <a:srgbClr val="FF0000"/>
                </a:solidFill>
              </a:rPr>
              <a:t>très fréquente</a:t>
            </a: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le médicament sera commercialisé dans toute l’Europe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 HAS est une autorité publique </a:t>
            </a:r>
            <a:r>
              <a:rPr lang="fr-FR" strike="sngStrike" dirty="0">
                <a:solidFill>
                  <a:srgbClr val="FF0000"/>
                </a:solidFill>
              </a:rPr>
              <a:t>dépendante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du ministère de la santé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Tandis que le SMR, donné selon 5 niveaux, constitue une évaluation </a:t>
            </a:r>
            <a:r>
              <a:rPr lang="fr-FR" strike="sngStrike" dirty="0">
                <a:solidFill>
                  <a:srgbClr val="FF0000"/>
                </a:solidFill>
              </a:rPr>
              <a:t>comparative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d’un médicament, l’AMSR, donné selon 4 niveaux, constitue une évaluation </a:t>
            </a:r>
            <a:r>
              <a:rPr lang="fr-FR" strike="sngStrike" dirty="0">
                <a:solidFill>
                  <a:srgbClr val="FF0000"/>
                </a:solidFill>
              </a:rPr>
              <a:t>absolue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d’un médicament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Les propositions A, B, C et D sont fausses</a:t>
            </a: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endParaRPr lang="fr-FR" sz="1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endParaRPr lang="fr-FR" sz="1800" dirty="0">
              <a:solidFill>
                <a:srgbClr val="000000"/>
              </a:solidFill>
              <a:effectLst/>
              <a:latin typeface="Amasis MT Pro" panose="020405040500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Corbel"/>
              <a:buAutoNum type="alphaUcParenR"/>
            </a:pP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AutoNum type="alphaUcParenR"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97" name="Google Shape;297;p17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 dirty="0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37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3" name="Google Shape;303;p18"/>
          <p:cNvSpPr/>
          <p:nvPr/>
        </p:nvSpPr>
        <p:spPr>
          <a:xfrm>
            <a:off x="1038768" y="2130218"/>
            <a:ext cx="11153231" cy="4727782"/>
          </a:xfrm>
          <a:prstGeom prst="rect">
            <a:avLst/>
          </a:prstGeom>
          <a:solidFill>
            <a:schemeClr val="lt1">
              <a:alpha val="74901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4" name="Google Shape;304;p18"/>
          <p:cNvSpPr/>
          <p:nvPr/>
        </p:nvSpPr>
        <p:spPr>
          <a:xfrm>
            <a:off x="0" y="896641"/>
            <a:ext cx="12192000" cy="134771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5" name="Google Shape;305;p18"/>
          <p:cNvSpPr txBox="1">
            <a:spLocks noGrp="1"/>
          </p:cNvSpPr>
          <p:nvPr>
            <p:ph type="title"/>
          </p:nvPr>
        </p:nvSpPr>
        <p:spPr>
          <a:xfrm>
            <a:off x="1535371" y="1044054"/>
            <a:ext cx="10013709" cy="103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ctr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eiryo"/>
              <a:buNone/>
            </a:pPr>
            <a:r>
              <a:rPr lang="fr-FR">
                <a:solidFill>
                  <a:schemeClr val="lt1"/>
                </a:solidFill>
              </a:rPr>
              <a:t>C’EST FINI !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306" name="Google Shape;306;p18"/>
          <p:cNvSpPr/>
          <p:nvPr/>
        </p:nvSpPr>
        <p:spPr>
          <a:xfrm>
            <a:off x="-1" y="962423"/>
            <a:ext cx="1006766" cy="121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7" name="Google Shape;307;p18"/>
          <p:cNvSpPr/>
          <p:nvPr/>
        </p:nvSpPr>
        <p:spPr>
          <a:xfrm rot="5400000">
            <a:off x="-2390232" y="3396997"/>
            <a:ext cx="6858002" cy="6400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Meiryo"/>
              <a:ea typeface="Meiryo"/>
              <a:cs typeface="Meiryo"/>
              <a:sym typeface="Meiryo"/>
            </a:endParaRPr>
          </a:p>
        </p:txBody>
      </p:sp>
      <p:sp>
        <p:nvSpPr>
          <p:cNvPr id="308" name="Google Shape;308;p18"/>
          <p:cNvSpPr txBox="1">
            <a:spLocks noGrp="1"/>
          </p:cNvSpPr>
          <p:nvPr>
            <p:ph type="body" idx="1"/>
          </p:nvPr>
        </p:nvSpPr>
        <p:spPr>
          <a:xfrm>
            <a:off x="1535371" y="2702257"/>
            <a:ext cx="9935571" cy="3426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725" tIns="109725" rIns="109725" bIns="91425" anchor="t" anchorCtr="0">
            <a:normAutofit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000"/>
              <a:buNone/>
            </a:pPr>
            <a:endParaRPr sz="4000">
              <a:solidFill>
                <a:srgbClr val="318697"/>
              </a:solidFill>
            </a:endParaRPr>
          </a:p>
          <a:p>
            <a:pPr marL="0" lvl="0" indent="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18697"/>
              </a:buClr>
              <a:buSzPts val="4000"/>
              <a:buNone/>
            </a:pPr>
            <a:r>
              <a:rPr lang="fr-FR" sz="4000">
                <a:solidFill>
                  <a:srgbClr val="318697"/>
                </a:solidFill>
              </a:rPr>
              <a:t>♡ PHARMACOEUR SUR VOUS ♡</a:t>
            </a:r>
            <a:endParaRPr/>
          </a:p>
          <a:p>
            <a:pPr marL="0" lvl="0" indent="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3F3F3F"/>
              </a:buClr>
              <a:buSzPts val="4000"/>
              <a:buNone/>
            </a:pPr>
            <a:endParaRPr sz="4000">
              <a:solidFill>
                <a:srgbClr val="318697"/>
              </a:solidFill>
            </a:endParaRPr>
          </a:p>
          <a:p>
            <a:pPr marL="0" lvl="0" indent="0" algn="ctr" rtl="0">
              <a:lnSpc>
                <a:spcPct val="140000"/>
              </a:lnSpc>
              <a:spcBef>
                <a:spcPts val="93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</a:pPr>
            <a:r>
              <a:rPr lang="fr-FR" sz="1400">
                <a:solidFill>
                  <a:srgbClr val="595959"/>
                </a:solidFill>
              </a:rPr>
              <a:t>ANiSM, Louibido and romagnésium</a:t>
            </a:r>
            <a:endParaRPr/>
          </a:p>
        </p:txBody>
      </p:sp>
      <p:sp>
        <p:nvSpPr>
          <p:cNvPr id="309" name="Google Shape;309;p18"/>
          <p:cNvSpPr txBox="1"/>
          <p:nvPr/>
        </p:nvSpPr>
        <p:spPr>
          <a:xfrm>
            <a:off x="1381950" y="6426900"/>
            <a:ext cx="942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i="1">
                <a:solidFill>
                  <a:schemeClr val="dk1"/>
                </a:solidFill>
              </a:rPr>
              <a:t>Le tutorat est gratuit. Toute reproduction ou vente est interdite.</a:t>
            </a:r>
            <a:endParaRPr sz="1600" i="1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name="ShojiVTI">
  <a:themeElements>
    <a:clrScheme name="AnalogousFromLightSeedRightStep">
      <a:dk1>
        <a:srgbClr val="000000"/>
      </a:dk1>
      <a:lt1>
        <a:srgbClr val="FFFFFF"/>
      </a:lt1>
      <a:dk2>
        <a:srgbClr val="412424"/>
      </a:dk2>
      <a:lt2>
        <a:srgbClr val="E8E3E2"/>
      </a:lt2>
      <a:accent1>
        <a:srgbClr val="49AFC3"/>
      </a:accent1>
      <a:accent2>
        <a:srgbClr val="5F93DA"/>
      </a:accent2>
      <a:accent3>
        <a:srgbClr val="7C7CE1"/>
      </a:accent3>
      <a:accent4>
        <a:srgbClr val="915FDA"/>
      </a:accent4>
      <a:accent5>
        <a:srgbClr val="CF7CE1"/>
      </a:accent5>
      <a:accent6>
        <a:srgbClr val="DA5FBC"/>
      </a:accent6>
      <a:hlink>
        <a:srgbClr val="AC7165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1203</Words>
  <Application>Microsoft Office PowerPoint</Application>
  <PresentationFormat>Grand écran</PresentationFormat>
  <Paragraphs>177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Calibri</vt:lpstr>
      <vt:lpstr>Quattrocento Sans</vt:lpstr>
      <vt:lpstr>Amasis MT Pro</vt:lpstr>
      <vt:lpstr>Meiryo</vt:lpstr>
      <vt:lpstr>Corbel</vt:lpstr>
      <vt:lpstr>Arial</vt:lpstr>
      <vt:lpstr>ShojiVTI</vt:lpstr>
      <vt:lpstr>LES STRUCTURES DE RÉGULATION DU MÉDICAMENT</vt:lpstr>
      <vt:lpstr>I. L’EMA</vt:lpstr>
      <vt:lpstr>II. Ministère de la santé et solidarité</vt:lpstr>
      <vt:lpstr>III. ANSM</vt:lpstr>
      <vt:lpstr>1. ATU</vt:lpstr>
      <vt:lpstr>2. RTU</vt:lpstr>
      <vt:lpstr>IV. AMM</vt:lpstr>
      <vt:lpstr>Les procédures de demande d’AMM</vt:lpstr>
      <vt:lpstr>V. HAS</vt:lpstr>
      <vt:lpstr>1. Commission de Transparence</vt:lpstr>
      <vt:lpstr>2. Le SMR</vt:lpstr>
      <vt:lpstr>3. L’ASMR</vt:lpstr>
      <vt:lpstr>4. L’UNCAM</vt:lpstr>
      <vt:lpstr>5. Le CEPS</vt:lpstr>
      <vt:lpstr>6. Le CEESP</vt:lpstr>
      <vt:lpstr>VI. L’ANSES</vt:lpstr>
      <vt:lpstr>VII. ANSP</vt:lpstr>
      <vt:lpstr>QCM 1</vt:lpstr>
      <vt:lpstr>QCM 1</vt:lpstr>
      <vt:lpstr>QCM 2</vt:lpstr>
      <vt:lpstr>QCM 2</vt:lpstr>
      <vt:lpstr>QCM 3</vt:lpstr>
      <vt:lpstr>QCM 3</vt:lpstr>
      <vt:lpstr>C’EST FINI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STRUCTURES DE RÉGULATION DU MÉDICAMENT</dc:title>
  <dc:creator>Romane Orta</dc:creator>
  <cp:lastModifiedBy>Anis Benkanoun</cp:lastModifiedBy>
  <cp:revision>5</cp:revision>
  <dcterms:created xsi:type="dcterms:W3CDTF">2021-08-14T07:47:01Z</dcterms:created>
  <dcterms:modified xsi:type="dcterms:W3CDTF">2021-08-21T09:56:15Z</dcterms:modified>
</cp:coreProperties>
</file>