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Override PartName="/ppt/theme/theme3.xml" ContentType="application/vnd.openxmlformats-officedocument.theme+xml"/>
  <Override PartName="/ppt/slideLayouts/slideLayout2.xml" ContentType="application/vnd.openxmlformats-officedocument.presentationml.slideLayout+xml"/>
  <Default Extension="png" ContentType="image/png"/>
  <Override PartName="/ppt/slides/slide23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71" r:id="rId3"/>
    <p:sldId id="257" r:id="rId4"/>
    <p:sldId id="272" r:id="rId5"/>
    <p:sldId id="273" r:id="rId6"/>
    <p:sldId id="274" r:id="rId7"/>
    <p:sldId id="275" r:id="rId8"/>
    <p:sldId id="276" r:id="rId9"/>
    <p:sldId id="262" r:id="rId10"/>
    <p:sldId id="281" r:id="rId11"/>
    <p:sldId id="280" r:id="rId12"/>
    <p:sldId id="277" r:id="rId13"/>
    <p:sldId id="258" r:id="rId14"/>
    <p:sldId id="286" r:id="rId15"/>
    <p:sldId id="282" r:id="rId16"/>
    <p:sldId id="283" r:id="rId17"/>
    <p:sldId id="284" r:id="rId18"/>
    <p:sldId id="285" r:id="rId19"/>
    <p:sldId id="260" r:id="rId20"/>
    <p:sldId id="287" r:id="rId21"/>
    <p:sldId id="259" r:id="rId22"/>
    <p:sldId id="270" r:id="rId23"/>
    <p:sldId id="261" r:id="rId24"/>
    <p:sldId id="264" r:id="rId25"/>
    <p:sldId id="266" r:id="rId26"/>
    <p:sldId id="267" r:id="rId27"/>
    <p:sldId id="268" r:id="rId28"/>
    <p:sldId id="269" r:id="rId29"/>
    <p:sldId id="288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311" autoAdjust="0"/>
    <p:restoredTop sz="94585" autoAdjust="0"/>
  </p:normalViewPr>
  <p:slideViewPr>
    <p:cSldViewPr>
      <p:cViewPr varScale="1">
        <p:scale>
          <a:sx n="96" d="100"/>
          <a:sy n="96" d="100"/>
        </p:scale>
        <p:origin x="-720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078BF-64AD-B04B-B4E0-732D7F3643FA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551639-2EFF-3D40-A067-06282D30FD86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2FD617-277D-7441-BF5E-F236CFF7588E}" type="datetimeFigureOut">
              <a:rPr lang="fr-FR" smtClean="0"/>
              <a:pPr/>
              <a:t>26/03/13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22A40-2722-9C4E-B63E-E12BAFF6A37F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A9FA600-2A60-D540-9912-7DD70E943D4F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BD64-C636-604E-9E2D-9546579A3B9C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C36E7-5BF5-3A44-AFF1-F08BECA5B3C3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334FD-3525-D045-A405-0F7209CAE5E5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F806E-40FE-9D41-B632-6564507CC5D0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AF535-A1DD-0F48-893B-1C747BB336C2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76274-7580-2546-A52A-16EE9C62203B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908ED-F3E5-E743-A0CE-AD26FA38143A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B9E8E-7041-0347-9B68-D507DBC8F13B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46D6-9C83-DB4C-8388-F75C6847441B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FBFC-EF66-1F43-AE6F-1C17F4F3C07C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F540228-8EB5-534B-A82B-DC426F126967}" type="datetime1">
              <a:rPr lang="fr-FR" smtClean="0"/>
              <a:pPr/>
              <a:t>26/03/13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B7FD5BE-986A-4F8B-BF5D-F77D7F29D6B2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Séance de révision UE6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Les Structures de Régulation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60164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685800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fr-FR" sz="2800" b="1" i="1" dirty="0" smtClean="0"/>
              <a:t>Le parcours du médicament à travers les </a:t>
            </a:r>
            <a:r>
              <a:rPr lang="fr-FR" sz="2800" b="1" i="1" dirty="0" smtClean="0">
                <a:solidFill>
                  <a:schemeClr val="accent2"/>
                </a:solidFill>
              </a:rPr>
              <a:t>Structures de Régulation</a:t>
            </a:r>
            <a:endParaRPr lang="fr-FR" sz="2800" b="1" i="1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69616"/>
            <a:ext cx="7435021" cy="4607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5105400" y="5638800"/>
            <a:ext cx="3502152" cy="365125"/>
          </a:xfrm>
        </p:spPr>
        <p:txBody>
          <a:bodyPr/>
          <a:lstStyle/>
          <a:p>
            <a:r>
              <a:rPr lang="fr-FR" dirty="0" smtClean="0"/>
              <a:t>Le Tutorat est gratuit, toute vente ou reproduction ou vente est interdite.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solidFill>
                  <a:schemeClr val="accent3"/>
                </a:solidFill>
              </a:rPr>
              <a:t>ANSM</a:t>
            </a:r>
            <a:endParaRPr lang="fr-FR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84854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sz="2000" i="1" dirty="0" smtClean="0"/>
              <a:t>1</a:t>
            </a:r>
            <a:r>
              <a:rPr lang="fr-FR" sz="2000" i="1" baseline="30000" dirty="0" smtClean="0"/>
              <a:t>er</a:t>
            </a:r>
            <a:r>
              <a:rPr lang="fr-FR" sz="2000" i="1" dirty="0" smtClean="0"/>
              <a:t> mai 2012 (AFSSAPS </a:t>
            </a:r>
            <a:r>
              <a:rPr lang="fr-FR" sz="2000" i="1" dirty="0" smtClean="0">
                <a:latin typeface="Arial"/>
                <a:cs typeface="Arial"/>
              </a:rPr>
              <a:t>→ </a:t>
            </a:r>
            <a:r>
              <a:rPr lang="fr-FR" sz="2000" i="1" dirty="0" smtClean="0">
                <a:latin typeface="+mj-lt"/>
                <a:cs typeface="Arial"/>
              </a:rPr>
              <a:t>ANSM), </a:t>
            </a:r>
          </a:p>
          <a:p>
            <a:pPr marL="68580" indent="0">
              <a:buNone/>
            </a:pPr>
            <a:r>
              <a:rPr lang="fr-FR" sz="2000" b="1" dirty="0" smtClean="0">
                <a:solidFill>
                  <a:srgbClr val="08A1D9"/>
                </a:solidFill>
              </a:rPr>
              <a:t>A</a:t>
            </a:r>
            <a:r>
              <a:rPr lang="fr-FR" sz="2000" dirty="0" smtClean="0"/>
              <a:t>gence </a:t>
            </a:r>
            <a:r>
              <a:rPr lang="fr-FR" sz="2000" b="1" dirty="0">
                <a:solidFill>
                  <a:srgbClr val="08A1D9"/>
                </a:solidFill>
              </a:rPr>
              <a:t>N</a:t>
            </a:r>
            <a:r>
              <a:rPr lang="fr-FR" sz="2000" dirty="0"/>
              <a:t>ationale de </a:t>
            </a:r>
            <a:r>
              <a:rPr lang="fr-FR" sz="2000" b="1" dirty="0">
                <a:solidFill>
                  <a:srgbClr val="08A1D9"/>
                </a:solidFill>
              </a:rPr>
              <a:t>S</a:t>
            </a:r>
            <a:r>
              <a:rPr lang="fr-FR" sz="2000" dirty="0"/>
              <a:t>écurité des </a:t>
            </a:r>
            <a:r>
              <a:rPr lang="fr-FR" sz="2000" b="1" dirty="0">
                <a:solidFill>
                  <a:srgbClr val="08A1D9"/>
                </a:solidFill>
              </a:rPr>
              <a:t>M</a:t>
            </a:r>
            <a:r>
              <a:rPr lang="fr-FR" sz="2000" dirty="0" smtClean="0"/>
              <a:t>édicaments et des produits de santé</a:t>
            </a:r>
          </a:p>
          <a:p>
            <a:pPr marL="68580" indent="0">
              <a:buNone/>
            </a:pPr>
            <a:endParaRPr lang="fr-FR" sz="900" dirty="0" smtClean="0"/>
          </a:p>
          <a:p>
            <a:r>
              <a:rPr lang="fr-FR" sz="2000" dirty="0" smtClean="0"/>
              <a:t>Établissement public administratif sous la tutelle du ministère de la Santé</a:t>
            </a:r>
          </a:p>
          <a:p>
            <a:r>
              <a:rPr lang="fr-FR" sz="2000" dirty="0" smtClean="0"/>
              <a:t>Financé par les subventions de l’état</a:t>
            </a:r>
          </a:p>
          <a:p>
            <a:r>
              <a:rPr lang="fr-FR" sz="2000" dirty="0" smtClean="0"/>
              <a:t>Agence d’évaluation, d’expertise et de décision </a:t>
            </a:r>
            <a:r>
              <a:rPr lang="fr-FR" sz="1600" dirty="0" smtClean="0"/>
              <a:t>(domaine de la régulation sanitaire des produits de santé)</a:t>
            </a:r>
          </a:p>
          <a:p>
            <a:r>
              <a:rPr lang="fr-FR" sz="2000" dirty="0" smtClean="0"/>
              <a:t>Chargée de garantir la sécurité des produits de santé durant tout leur cycle de vie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52736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5198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4196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fr-FR" sz="865" dirty="0" smtClean="0"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353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353" dirty="0" smtClean="0"/>
              <a:t>Chargée de garantir la </a:t>
            </a:r>
            <a:r>
              <a:rPr lang="fr-FR" sz="2353" b="1" dirty="0" smtClean="0"/>
              <a:t>sécurité</a:t>
            </a:r>
            <a:r>
              <a:rPr lang="fr-FR" sz="2353" dirty="0" smtClean="0"/>
              <a:t>, l’</a:t>
            </a:r>
            <a:r>
              <a:rPr lang="fr-FR" sz="2353" b="1" dirty="0" smtClean="0"/>
              <a:t>efficacité</a:t>
            </a:r>
            <a:r>
              <a:rPr lang="fr-FR" sz="2353" dirty="0" smtClean="0"/>
              <a:t> et la </a:t>
            </a:r>
            <a:r>
              <a:rPr lang="fr-FR" sz="2353" b="1" dirty="0" smtClean="0"/>
              <a:t>qualité</a:t>
            </a:r>
            <a:r>
              <a:rPr lang="fr-FR" sz="2353" dirty="0" smtClean="0"/>
              <a:t> des produits de santé durant tout leur cycle de vie :</a:t>
            </a:r>
          </a:p>
          <a:p>
            <a:pPr>
              <a:buNone/>
            </a:pPr>
            <a:endParaRPr lang="fr-FR" sz="2162" dirty="0" smtClean="0"/>
          </a:p>
          <a:p>
            <a:r>
              <a:rPr lang="fr-FR" sz="2162" i="1" dirty="0" smtClean="0"/>
              <a:t>Médicaments</a:t>
            </a:r>
          </a:p>
          <a:p>
            <a:r>
              <a:rPr lang="fr-FR" sz="2162" i="1" dirty="0" smtClean="0"/>
              <a:t>Produits biologiques</a:t>
            </a:r>
          </a:p>
          <a:p>
            <a:r>
              <a:rPr lang="fr-FR" sz="2162" i="1" dirty="0" smtClean="0"/>
              <a:t>Dispositif médicaux</a:t>
            </a:r>
          </a:p>
          <a:p>
            <a:r>
              <a:rPr lang="fr-FR" sz="2162" i="1" dirty="0" smtClean="0"/>
              <a:t>Produits cosmétiques</a:t>
            </a:r>
          </a:p>
          <a:p>
            <a:endParaRPr lang="fr-FR" sz="2162" i="1" dirty="0" smtClean="0"/>
          </a:p>
          <a:p>
            <a:pPr>
              <a:buNone/>
            </a:pPr>
            <a:r>
              <a:rPr lang="fr-FR" sz="2353" dirty="0" smtClean="0"/>
              <a:t>Par la surveillance, des contrôles, inspection des labo et sites de fabrication</a:t>
            </a:r>
          </a:p>
          <a:p>
            <a:pPr>
              <a:buNone/>
            </a:pPr>
            <a:endParaRPr lang="fr-FR" sz="2162" dirty="0" smtClean="0"/>
          </a:p>
          <a:p>
            <a:pPr>
              <a:buNone/>
            </a:pPr>
            <a:r>
              <a:rPr lang="fr-FR" sz="2353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353" dirty="0" smtClean="0"/>
              <a:t>Elle collabore/coopère avec les autres agences sanitaires, les agences de Santé et l’Assurance Maladie. Ainsi qu’au niveau Européen</a:t>
            </a:r>
          </a:p>
          <a:p>
            <a:endParaRPr lang="fr-FR" sz="865" dirty="0" smtClean="0"/>
          </a:p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57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572000"/>
          </a:xfrm>
        </p:spPr>
        <p:txBody>
          <a:bodyPr/>
          <a:lstStyle/>
          <a:p>
            <a:pPr>
              <a:buNone/>
            </a:pPr>
            <a:endParaRPr lang="fr-FR" sz="800" dirty="0" smtClean="0"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/>
              <a:t>Mesure de l’évolution du rapport bénéf/risques </a:t>
            </a:r>
            <a:r>
              <a:rPr lang="fr-FR" sz="2000" dirty="0" smtClean="0"/>
              <a:t>des mdts, 3 grandes catégorie 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800" i="1" dirty="0" smtClean="0"/>
              <a:t>Mdts ayant été signalé au CRPV </a:t>
            </a:r>
          </a:p>
          <a:p>
            <a:r>
              <a:rPr lang="fr-FR" sz="1800" i="1" dirty="0" smtClean="0"/>
              <a:t>Mdts avec une perte d’efficacité</a:t>
            </a:r>
          </a:p>
          <a:p>
            <a:r>
              <a:rPr lang="fr-FR" sz="1800" i="1" dirty="0" smtClean="0"/>
              <a:t>Mdts dont l’AMM doit être renouvelé</a:t>
            </a:r>
          </a:p>
          <a:p>
            <a:r>
              <a:rPr lang="fr-FR" sz="1800" i="1" dirty="0" smtClean="0"/>
              <a:t>Mdts commercialisés avant 2005</a:t>
            </a:r>
          </a:p>
          <a:p>
            <a:endParaRPr lang="fr-FR" sz="800" i="1" dirty="0" smtClean="0"/>
          </a:p>
          <a:p>
            <a:pPr>
              <a:buNone/>
            </a:pPr>
            <a:r>
              <a:rPr lang="fr-FR" sz="2000" b="1" dirty="0" smtClean="0"/>
              <a:t>Informe</a:t>
            </a:r>
            <a:r>
              <a:rPr lang="fr-FR" sz="2000" dirty="0" smtClean="0"/>
              <a:t> sur les bénéfices et les risques de tous les produits qu’elle évalue</a:t>
            </a:r>
          </a:p>
          <a:p>
            <a:pPr>
              <a:buNone/>
            </a:pPr>
            <a:endParaRPr lang="fr-FR" sz="2000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Favorise l’accès aux innovations thérapeutiques avant l’AMM </a:t>
            </a:r>
            <a:r>
              <a:rPr lang="fr-FR" sz="1800" i="1" dirty="0" smtClean="0"/>
              <a:t>(ATU, RTU </a:t>
            </a:r>
            <a:r>
              <a:rPr lang="fr-FR" sz="1800" i="1" dirty="0" err="1" smtClean="0"/>
              <a:t>cf</a:t>
            </a:r>
            <a:r>
              <a:rPr lang="fr-FR" sz="1800" i="1" dirty="0" smtClean="0"/>
              <a:t> plus tard)</a:t>
            </a:r>
            <a:endParaRPr lang="fr-FR" sz="1800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60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66800" y="1600200"/>
            <a:ext cx="6777317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2000" dirty="0" smtClean="0"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/>
              <a:t>Assure la transparence </a:t>
            </a:r>
            <a:r>
              <a:rPr lang="fr-FR" sz="2000" dirty="0" smtClean="0"/>
              <a:t>de ses travaux et renforce la gestion des conflits d’intérêts </a:t>
            </a:r>
          </a:p>
          <a:p>
            <a:endParaRPr lang="fr-FR" sz="2000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Fait la </a:t>
            </a:r>
            <a:r>
              <a:rPr lang="fr-FR" sz="2000" b="1" dirty="0" smtClean="0"/>
              <a:t>promotion de la recherche académique/indépendante sur la sécurité </a:t>
            </a:r>
            <a:r>
              <a:rPr lang="fr-FR" sz="2000" dirty="0" smtClean="0"/>
              <a:t>des </a:t>
            </a:r>
            <a:r>
              <a:rPr lang="fr-FR" sz="2000" dirty="0" err="1" smtClean="0"/>
              <a:t>mdts</a:t>
            </a:r>
            <a:r>
              <a:rPr lang="fr-FR" sz="2000" dirty="0" smtClean="0"/>
              <a:t>.</a:t>
            </a:r>
          </a:p>
          <a:p>
            <a:pPr>
              <a:buNone/>
            </a:pPr>
            <a:r>
              <a:rPr lang="fr-FR" sz="2000" dirty="0" smtClean="0"/>
              <a:t>	Accès aux bases de données de l’AM pour les études de vigilance et d’</a:t>
            </a:r>
            <a:r>
              <a:rPr lang="fr-FR" sz="2000" dirty="0" err="1" smtClean="0"/>
              <a:t>épidémioliogies</a:t>
            </a:r>
            <a:r>
              <a:rPr lang="fr-FR" sz="2000" dirty="0" smtClean="0"/>
              <a:t> réalisées par des organismes publics</a:t>
            </a:r>
          </a:p>
          <a:p>
            <a:pPr>
              <a:buNone/>
            </a:pPr>
            <a:endParaRPr lang="fr-FR" sz="2000" dirty="0" smtClean="0"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Fait évoluer les </a:t>
            </a:r>
            <a:r>
              <a:rPr lang="fr-FR" sz="2000" b="1" dirty="0" smtClean="0"/>
              <a:t>relations soignants/soigné</a:t>
            </a:r>
          </a:p>
          <a:p>
            <a:pPr>
              <a:buNone/>
            </a:pPr>
            <a:endParaRPr lang="fr-FR" sz="20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57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232429"/>
          </a:xfrm>
        </p:spPr>
        <p:txBody>
          <a:bodyPr>
            <a:normAutofit/>
          </a:bodyPr>
          <a:lstStyle/>
          <a:p>
            <a:pPr lvl="0">
              <a:buClr>
                <a:srgbClr val="797B7E"/>
              </a:buClr>
              <a:buNone/>
            </a:pPr>
            <a:endParaRPr lang="fr-FR" sz="2000" dirty="0" smtClean="0">
              <a:solidFill>
                <a:srgbClr val="434342"/>
              </a:solidFill>
              <a:latin typeface="Wingdings"/>
              <a:ea typeface="Wingdings"/>
              <a:cs typeface="Wingdings"/>
            </a:endParaRPr>
          </a:p>
          <a:p>
            <a:pPr lvl="0">
              <a:buClr>
                <a:srgbClr val="797B7E"/>
              </a:buClr>
              <a:buNone/>
            </a:pPr>
            <a:r>
              <a:rPr lang="fr-FR" sz="2000" dirty="0" smtClean="0">
                <a:solidFill>
                  <a:srgbClr val="434342"/>
                </a:solidFill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>
                <a:solidFill>
                  <a:srgbClr val="434342"/>
                </a:solidFill>
              </a:rPr>
              <a:t>Développe </a:t>
            </a:r>
            <a:r>
              <a:rPr lang="fr-FR" sz="2000" b="1" dirty="0" smtClean="0">
                <a:solidFill>
                  <a:srgbClr val="434342"/>
                </a:solidFill>
              </a:rPr>
              <a:t>l’information et sa diffusion aux patients, pro de santé, société savante et la presse </a:t>
            </a:r>
            <a:r>
              <a:rPr lang="fr-FR" sz="1800" i="1" dirty="0" smtClean="0">
                <a:solidFill>
                  <a:srgbClr val="434342"/>
                </a:solidFill>
              </a:rPr>
              <a:t>(le CRPV intervient aussi dans ce rôle informatif)</a:t>
            </a:r>
          </a:p>
          <a:p>
            <a:endParaRPr lang="fr-FR" sz="2000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/>
              <a:t>Encadre la publicité sur les produits de santé </a:t>
            </a:r>
            <a:r>
              <a:rPr lang="fr-FR" sz="2000" dirty="0" smtClean="0"/>
              <a:t>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800" i="1" dirty="0" smtClean="0"/>
              <a:t>Autorisation préalable pour toutes publicités destinées aux pro de santé</a:t>
            </a:r>
          </a:p>
          <a:p>
            <a:r>
              <a:rPr lang="fr-FR" sz="1800" i="1" dirty="0" smtClean="0"/>
              <a:t>Interdiction pub sur un mdt en cours de réévaluation ou à la suite d’un signalement de </a:t>
            </a:r>
            <a:r>
              <a:rPr lang="fr-FR" sz="1800" i="1" dirty="0" err="1" smtClean="0"/>
              <a:t>PharmacoVigilance</a:t>
            </a:r>
            <a:endParaRPr lang="fr-FR" sz="1800" i="1" dirty="0" smtClean="0"/>
          </a:p>
          <a:p>
            <a:r>
              <a:rPr lang="fr-FR" sz="1800" i="1" dirty="0" smtClean="0"/>
              <a:t>Autorisation préalable pour toutes publicités concernant des dispositifs médicaux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57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Le Tutorat est gratuit, toute vente ou reproduction ou vente est interdite.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232429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fr-FR" sz="865" dirty="0" smtClean="0"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Elle travaille en </a:t>
            </a:r>
            <a:r>
              <a:rPr lang="fr-FR" sz="2000" u="sng" dirty="0" smtClean="0"/>
              <a:t>mode matriciel </a:t>
            </a:r>
            <a:r>
              <a:rPr lang="fr-FR" sz="2000" dirty="0" smtClean="0"/>
              <a:t>avec 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800" b="1" dirty="0" smtClean="0"/>
              <a:t>4 commissions consultatives </a:t>
            </a:r>
            <a:r>
              <a:rPr lang="fr-FR" sz="1800" dirty="0" smtClean="0"/>
              <a:t>(à propos de l’évaluation du rapport bénéf/risques, des stupéfiants/psychotropes, de la prévention des risques liés aux produits de santé)</a:t>
            </a:r>
          </a:p>
          <a:p>
            <a:r>
              <a:rPr lang="fr-FR" sz="1800" b="1" dirty="0" smtClean="0"/>
              <a:t>27 groupes de travail </a:t>
            </a:r>
            <a:r>
              <a:rPr lang="fr-FR" sz="1800" dirty="0" smtClean="0"/>
              <a:t>(spé de pathologies ou transversaux) donnant des avis aux commissions</a:t>
            </a:r>
          </a:p>
          <a:p>
            <a:r>
              <a:rPr lang="fr-FR" sz="1800" b="1" dirty="0" smtClean="0"/>
              <a:t>4 comités techniques</a:t>
            </a:r>
            <a:r>
              <a:rPr lang="fr-FR" sz="1800" dirty="0" smtClean="0"/>
              <a:t> (dont PV et réactovigilance)</a:t>
            </a:r>
          </a:p>
          <a:p>
            <a:r>
              <a:rPr lang="fr-FR" sz="1800" b="1" dirty="0" smtClean="0"/>
              <a:t>3 comités d’interface </a:t>
            </a:r>
            <a:r>
              <a:rPr lang="fr-FR" sz="1800" dirty="0" smtClean="0"/>
              <a:t>(avec usagers, industriels)</a:t>
            </a:r>
          </a:p>
          <a:p>
            <a:endParaRPr lang="fr-FR" sz="1800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Et </a:t>
            </a:r>
            <a:r>
              <a:rPr lang="fr-FR" sz="2000" b="1" dirty="0" smtClean="0"/>
              <a:t>donne l’</a:t>
            </a:r>
            <a:r>
              <a:rPr lang="fr-FR" sz="2000" b="1" dirty="0" smtClean="0">
                <a:solidFill>
                  <a:srgbClr val="F96A1B"/>
                </a:solidFill>
              </a:rPr>
              <a:t>AMM</a:t>
            </a:r>
            <a:r>
              <a:rPr lang="fr-FR" sz="2000" b="1" dirty="0" smtClean="0"/>
              <a:t> </a:t>
            </a:r>
            <a:r>
              <a:rPr lang="fr-FR" sz="2000" dirty="0" smtClean="0"/>
              <a:t>pour les mdts dans les procédure </a:t>
            </a:r>
            <a:r>
              <a:rPr lang="fr-FR" sz="2000" u="sng" dirty="0" smtClean="0"/>
              <a:t>nationa</a:t>
            </a:r>
            <a:r>
              <a:rPr lang="fr-FR" sz="2000" dirty="0" smtClean="0"/>
              <a:t>l et de </a:t>
            </a:r>
            <a:r>
              <a:rPr lang="fr-FR" sz="2000" u="sng" dirty="0" smtClean="0"/>
              <a:t>reconnaissance mutuelle</a:t>
            </a:r>
            <a:r>
              <a:rPr lang="fr-FR" sz="2000" dirty="0" smtClean="0"/>
              <a:t>, avec des exigences d’efficacité, sécurité, et qualité !</a:t>
            </a:r>
            <a:endParaRPr lang="fr-FR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57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8A1D9"/>
                </a:solidFill>
              </a:rPr>
              <a:t>EMA</a:t>
            </a:r>
            <a:endParaRPr lang="fr-FR" dirty="0">
              <a:solidFill>
                <a:srgbClr val="08A1D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Agence </a:t>
            </a:r>
            <a:r>
              <a:rPr lang="fr-FR" u="sng" dirty="0" smtClean="0"/>
              <a:t>Européenne</a:t>
            </a:r>
            <a:r>
              <a:rPr lang="fr-FR" dirty="0" smtClean="0"/>
              <a:t> du médicament</a:t>
            </a:r>
          </a:p>
          <a:p>
            <a:r>
              <a:rPr lang="fr-FR" dirty="0" smtClean="0"/>
              <a:t>Située à Londres</a:t>
            </a:r>
          </a:p>
          <a:p>
            <a:r>
              <a:rPr lang="fr-FR" dirty="0" smtClean="0"/>
              <a:t>Composée de </a:t>
            </a:r>
            <a:r>
              <a:rPr lang="fr-FR" b="1" dirty="0" smtClean="0"/>
              <a:t>6 comités scientifiques</a:t>
            </a:r>
          </a:p>
          <a:p>
            <a:r>
              <a:rPr lang="fr-FR" dirty="0" smtClean="0"/>
              <a:t>Les décisions des comités doivent être validées par la </a:t>
            </a:r>
            <a:r>
              <a:rPr lang="fr-FR" b="1" dirty="0" smtClean="0">
                <a:solidFill>
                  <a:schemeClr val="accent2"/>
                </a:solidFill>
              </a:rPr>
              <a:t>Commission Européenne </a:t>
            </a:r>
            <a:r>
              <a:rPr lang="fr-FR" dirty="0" smtClean="0"/>
              <a:t>qui s’imposent à l’espace économique européen</a:t>
            </a:r>
            <a:endParaRPr lang="fr-FR" dirty="0"/>
          </a:p>
        </p:txBody>
      </p:sp>
      <p:pic>
        <p:nvPicPr>
          <p:cNvPr id="6146" name="Picture 2" descr="http://upload.wikimedia.org/wikipedia/fr/8/88/E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85800"/>
            <a:ext cx="3840361" cy="1530460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2603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load.wikimedia.org/wikipedia/fr/8/88/E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85800"/>
            <a:ext cx="3840361" cy="1530460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828800"/>
            <a:ext cx="6777317" cy="4572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fr-FR" sz="800" dirty="0" smtClean="0"/>
          </a:p>
          <a:p>
            <a:pPr>
              <a:buNone/>
            </a:pPr>
            <a:r>
              <a:rPr lang="fr-FR" sz="2162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162" dirty="0" smtClean="0"/>
              <a:t>6 comités scientifiques 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946" b="1" i="1" dirty="0" smtClean="0"/>
              <a:t>Comité des mdts à usage </a:t>
            </a:r>
            <a:r>
              <a:rPr lang="fr-FR" sz="1946" b="1" i="1" dirty="0" smtClean="0">
                <a:solidFill>
                  <a:srgbClr val="F96A1B"/>
                </a:solidFill>
              </a:rPr>
              <a:t>h</a:t>
            </a:r>
            <a:r>
              <a:rPr lang="fr-FR" sz="1946" b="1" i="1" dirty="0" smtClean="0"/>
              <a:t>umain (C</a:t>
            </a:r>
            <a:r>
              <a:rPr lang="fr-FR" sz="1946" b="1" i="1" dirty="0" smtClean="0">
                <a:solidFill>
                  <a:srgbClr val="F96A1B"/>
                </a:solidFill>
              </a:rPr>
              <a:t>H</a:t>
            </a:r>
            <a:r>
              <a:rPr lang="fr-FR" sz="1946" b="1" i="1" dirty="0" smtClean="0"/>
              <a:t>MP)</a:t>
            </a:r>
          </a:p>
          <a:p>
            <a:pPr>
              <a:buNone/>
            </a:pPr>
            <a:r>
              <a:rPr lang="fr-FR" sz="1730" dirty="0" err="1" smtClean="0"/>
              <a:t>Commitee</a:t>
            </a:r>
            <a:r>
              <a:rPr lang="fr-FR" sz="1730" dirty="0" smtClean="0"/>
              <a:t> for </a:t>
            </a:r>
            <a:r>
              <a:rPr lang="fr-FR" sz="1730" dirty="0" err="1" smtClean="0"/>
              <a:t>Human</a:t>
            </a:r>
            <a:r>
              <a:rPr lang="fr-FR" sz="1730" dirty="0" smtClean="0"/>
              <a:t> </a:t>
            </a:r>
            <a:r>
              <a:rPr lang="fr-FR" sz="1730" dirty="0" err="1" smtClean="0"/>
              <a:t>Medicinal</a:t>
            </a:r>
            <a:r>
              <a:rPr lang="fr-FR" sz="1730" dirty="0" smtClean="0"/>
              <a:t> </a:t>
            </a:r>
            <a:r>
              <a:rPr lang="fr-FR" sz="1730" dirty="0" err="1" smtClean="0"/>
              <a:t>Products</a:t>
            </a:r>
            <a:endParaRPr lang="fr-FR" sz="1730" dirty="0" smtClean="0"/>
          </a:p>
          <a:p>
            <a:endParaRPr lang="fr-FR" sz="800" b="1" i="1" dirty="0" smtClean="0"/>
          </a:p>
          <a:p>
            <a:r>
              <a:rPr lang="fr-FR" sz="1946" b="1" i="1" dirty="0" smtClean="0"/>
              <a:t>Comité des mdts à usage </a:t>
            </a:r>
            <a:r>
              <a:rPr lang="fr-FR" sz="1946" b="1" i="1" dirty="0" smtClean="0">
                <a:solidFill>
                  <a:srgbClr val="F96A1B"/>
                </a:solidFill>
              </a:rPr>
              <a:t>v</a:t>
            </a:r>
            <a:r>
              <a:rPr lang="fr-FR" sz="1946" b="1" i="1" dirty="0" smtClean="0"/>
              <a:t>étérinaire (C</a:t>
            </a:r>
            <a:r>
              <a:rPr lang="fr-FR" sz="1946" b="1" i="1" dirty="0" smtClean="0">
                <a:solidFill>
                  <a:srgbClr val="F96A1B"/>
                </a:solidFill>
              </a:rPr>
              <a:t>V</a:t>
            </a:r>
            <a:r>
              <a:rPr lang="fr-FR" sz="1946" b="1" i="1" dirty="0" smtClean="0"/>
              <a:t>MP)</a:t>
            </a:r>
          </a:p>
          <a:p>
            <a:pPr>
              <a:buNone/>
            </a:pPr>
            <a:r>
              <a:rPr lang="fr-FR" sz="1730" dirty="0" err="1" smtClean="0"/>
              <a:t>Commitee</a:t>
            </a:r>
            <a:r>
              <a:rPr lang="fr-FR" sz="1730" dirty="0" smtClean="0"/>
              <a:t> for </a:t>
            </a:r>
            <a:r>
              <a:rPr lang="fr-FR" sz="1730" dirty="0" err="1" smtClean="0"/>
              <a:t>Veterinary</a:t>
            </a:r>
            <a:r>
              <a:rPr lang="fr-FR" sz="1730" dirty="0" smtClean="0"/>
              <a:t> </a:t>
            </a:r>
            <a:r>
              <a:rPr lang="fr-FR" sz="1730" dirty="0" err="1" smtClean="0"/>
              <a:t>Medical</a:t>
            </a:r>
            <a:r>
              <a:rPr lang="fr-FR" sz="1730" dirty="0" smtClean="0"/>
              <a:t> </a:t>
            </a:r>
            <a:r>
              <a:rPr lang="fr-FR" sz="1730" dirty="0" err="1" smtClean="0"/>
              <a:t>Products</a:t>
            </a:r>
            <a:endParaRPr lang="fr-FR" sz="1730" b="1" dirty="0" smtClean="0"/>
          </a:p>
          <a:p>
            <a:endParaRPr lang="fr-FR" sz="800" b="1" i="1" dirty="0" smtClean="0"/>
          </a:p>
          <a:p>
            <a:r>
              <a:rPr lang="fr-FR" sz="1946" b="1" i="1" dirty="0" smtClean="0"/>
              <a:t>Comité des mdts </a:t>
            </a:r>
            <a:r>
              <a:rPr lang="fr-FR" sz="1946" b="1" i="1" dirty="0" smtClean="0">
                <a:solidFill>
                  <a:srgbClr val="F96A1B"/>
                </a:solidFill>
              </a:rPr>
              <a:t>o</a:t>
            </a:r>
            <a:r>
              <a:rPr lang="fr-FR" sz="1946" b="1" i="1" dirty="0" smtClean="0"/>
              <a:t>rphelins (C</a:t>
            </a:r>
            <a:r>
              <a:rPr lang="fr-FR" sz="1946" b="1" i="1" dirty="0" smtClean="0">
                <a:solidFill>
                  <a:srgbClr val="F96A1B"/>
                </a:solidFill>
              </a:rPr>
              <a:t>O</a:t>
            </a:r>
            <a:r>
              <a:rPr lang="fr-FR" sz="1946" b="1" i="1" dirty="0" smtClean="0"/>
              <a:t>MP)</a:t>
            </a:r>
          </a:p>
          <a:p>
            <a:pPr>
              <a:buNone/>
            </a:pPr>
            <a:r>
              <a:rPr lang="fr-FR" sz="1730" dirty="0" err="1" smtClean="0"/>
              <a:t>Commitee</a:t>
            </a:r>
            <a:r>
              <a:rPr lang="fr-FR" sz="1730" dirty="0" smtClean="0"/>
              <a:t> for </a:t>
            </a:r>
            <a:r>
              <a:rPr lang="fr-FR" sz="1730" dirty="0" err="1" smtClean="0"/>
              <a:t>Orphan</a:t>
            </a:r>
            <a:r>
              <a:rPr lang="fr-FR" sz="1730" dirty="0" smtClean="0"/>
              <a:t> </a:t>
            </a:r>
            <a:r>
              <a:rPr lang="fr-FR" sz="1730" dirty="0" err="1" smtClean="0"/>
              <a:t>Medical</a:t>
            </a:r>
            <a:r>
              <a:rPr lang="fr-FR" sz="1730" dirty="0" smtClean="0"/>
              <a:t> </a:t>
            </a:r>
            <a:r>
              <a:rPr lang="fr-FR" sz="1730" dirty="0" err="1" smtClean="0"/>
              <a:t>Products</a:t>
            </a:r>
            <a:endParaRPr lang="fr-FR" sz="1730" b="1" dirty="0" smtClean="0"/>
          </a:p>
          <a:p>
            <a:endParaRPr lang="fr-FR" sz="800" b="1" i="1" dirty="0" smtClean="0"/>
          </a:p>
          <a:p>
            <a:r>
              <a:rPr lang="fr-FR" sz="1946" b="1" i="1" dirty="0" smtClean="0"/>
              <a:t>Comité des mdts </a:t>
            </a:r>
            <a:r>
              <a:rPr lang="fr-FR" sz="1946" b="1" i="1" dirty="0" smtClean="0">
                <a:solidFill>
                  <a:srgbClr val="F96A1B"/>
                </a:solidFill>
              </a:rPr>
              <a:t>p</a:t>
            </a:r>
            <a:r>
              <a:rPr lang="fr-FR" sz="1946" b="1" i="1" dirty="0" smtClean="0"/>
              <a:t>édiatriques (</a:t>
            </a:r>
            <a:r>
              <a:rPr lang="fr-FR" sz="1946" b="1" i="1" dirty="0" smtClean="0">
                <a:solidFill>
                  <a:srgbClr val="F96A1B"/>
                </a:solidFill>
              </a:rPr>
              <a:t>P</a:t>
            </a:r>
            <a:r>
              <a:rPr lang="fr-FR" sz="1946" b="1" i="1" dirty="0" smtClean="0"/>
              <a:t>DCO)</a:t>
            </a:r>
            <a:r>
              <a:rPr lang="fr-FR" sz="1946" i="1" dirty="0" smtClean="0"/>
              <a:t> </a:t>
            </a:r>
          </a:p>
          <a:p>
            <a:pPr>
              <a:buNone/>
            </a:pPr>
            <a:r>
              <a:rPr lang="fr-FR" sz="1730" dirty="0" err="1" smtClean="0"/>
              <a:t>Paediatric</a:t>
            </a:r>
            <a:r>
              <a:rPr lang="fr-FR" sz="1730" dirty="0" smtClean="0"/>
              <a:t> </a:t>
            </a:r>
            <a:r>
              <a:rPr lang="fr-FR" sz="1730" dirty="0" err="1" smtClean="0"/>
              <a:t>Commitee</a:t>
            </a:r>
            <a:endParaRPr lang="fr-FR" sz="1730" dirty="0" smtClean="0"/>
          </a:p>
          <a:p>
            <a:endParaRPr lang="fr-FR" sz="865" b="1" i="1" dirty="0" smtClean="0"/>
          </a:p>
          <a:p>
            <a:r>
              <a:rPr lang="fr-FR" sz="1946" b="1" i="1" dirty="0" smtClean="0"/>
              <a:t>Comité des mdts à base de </a:t>
            </a:r>
            <a:r>
              <a:rPr lang="fr-FR" sz="1946" b="1" i="1" dirty="0" smtClean="0">
                <a:solidFill>
                  <a:srgbClr val="F96A1B"/>
                </a:solidFill>
              </a:rPr>
              <a:t>p</a:t>
            </a:r>
            <a:r>
              <a:rPr lang="fr-FR" sz="1946" b="1" i="1" dirty="0" smtClean="0"/>
              <a:t>lantes (HMP</a:t>
            </a:r>
            <a:r>
              <a:rPr lang="fr-FR" sz="1946" b="1" i="1" dirty="0" smtClean="0">
                <a:solidFill>
                  <a:srgbClr val="F96A1B"/>
                </a:solidFill>
              </a:rPr>
              <a:t>C</a:t>
            </a:r>
            <a:r>
              <a:rPr lang="fr-FR" sz="1946" b="1" i="1" dirty="0" smtClean="0"/>
              <a:t>)</a:t>
            </a:r>
          </a:p>
          <a:p>
            <a:pPr>
              <a:buNone/>
            </a:pPr>
            <a:r>
              <a:rPr lang="fr-FR" sz="1730" dirty="0" err="1" smtClean="0"/>
              <a:t>Herbal</a:t>
            </a:r>
            <a:r>
              <a:rPr lang="fr-FR" sz="1730" dirty="0" smtClean="0"/>
              <a:t> </a:t>
            </a:r>
            <a:r>
              <a:rPr lang="fr-FR" sz="1730" dirty="0" err="1" smtClean="0"/>
              <a:t>Medicinal</a:t>
            </a:r>
            <a:r>
              <a:rPr lang="fr-FR" sz="1730" dirty="0" smtClean="0"/>
              <a:t> Product </a:t>
            </a:r>
            <a:r>
              <a:rPr lang="fr-FR" sz="1730" dirty="0" err="1" smtClean="0"/>
              <a:t>Commitee</a:t>
            </a:r>
            <a:endParaRPr lang="fr-FR" sz="1730" dirty="0" smtClean="0"/>
          </a:p>
          <a:p>
            <a:endParaRPr lang="fr-FR" sz="800" b="1" i="1" dirty="0" smtClean="0"/>
          </a:p>
          <a:p>
            <a:r>
              <a:rPr lang="fr-FR" sz="1946" b="1" i="1" dirty="0" smtClean="0"/>
              <a:t>Comité des </a:t>
            </a:r>
            <a:r>
              <a:rPr lang="fr-FR" sz="1946" b="1" i="1" dirty="0" smtClean="0">
                <a:solidFill>
                  <a:srgbClr val="F96A1B"/>
                </a:solidFill>
              </a:rPr>
              <a:t>t</a:t>
            </a:r>
            <a:r>
              <a:rPr lang="fr-FR" sz="1946" b="1" i="1" dirty="0" smtClean="0"/>
              <a:t>hérapies innovantes (CA</a:t>
            </a:r>
            <a:r>
              <a:rPr lang="fr-FR" sz="1946" b="1" i="1" dirty="0" smtClean="0">
                <a:solidFill>
                  <a:srgbClr val="F96A1B"/>
                </a:solidFill>
              </a:rPr>
              <a:t>T</a:t>
            </a:r>
            <a:r>
              <a:rPr lang="fr-FR" sz="1946" b="1" i="1" dirty="0" smtClean="0"/>
              <a:t>)</a:t>
            </a:r>
          </a:p>
          <a:p>
            <a:pPr>
              <a:buNone/>
            </a:pPr>
            <a:r>
              <a:rPr lang="fr-FR" sz="1730" dirty="0" err="1" smtClean="0"/>
              <a:t>Commitee</a:t>
            </a:r>
            <a:r>
              <a:rPr lang="fr-FR" sz="1730" dirty="0" smtClean="0"/>
              <a:t> for Advanced </a:t>
            </a:r>
            <a:r>
              <a:rPr lang="fr-FR" sz="1730" dirty="0" err="1" smtClean="0"/>
              <a:t>Therapies</a:t>
            </a:r>
            <a:endParaRPr lang="fr-FR" sz="1730" dirty="0" smtClean="0"/>
          </a:p>
          <a:p>
            <a:pPr>
              <a:buNone/>
            </a:pPr>
            <a:endParaRPr lang="fr-FR" sz="1800" b="1" i="1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Le Tutorat est gratuit, toute vente ou reproduction ou vente est interdite.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fr/8/88/E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4540"/>
            <a:ext cx="3840361" cy="1530460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495800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800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Procédures de demande d’AMM :</a:t>
            </a:r>
          </a:p>
          <a:p>
            <a:pPr>
              <a:buNone/>
            </a:pPr>
            <a:endParaRPr lang="fr-FR" sz="800" dirty="0" smtClean="0"/>
          </a:p>
          <a:p>
            <a:pPr algn="ctr">
              <a:buNone/>
            </a:pPr>
            <a:r>
              <a:rPr lang="fr-FR" sz="2000" u="sng" dirty="0" smtClean="0"/>
              <a:t>Communautaire</a:t>
            </a:r>
          </a:p>
          <a:p>
            <a:r>
              <a:rPr lang="fr-FR" sz="1800" b="1" i="1" dirty="0" smtClean="0"/>
              <a:t>Centralisé (EMA-CHMP) </a:t>
            </a:r>
            <a:r>
              <a:rPr lang="fr-FR" sz="1800" i="1" dirty="0" smtClean="0"/>
              <a:t>: obligatoire pour </a:t>
            </a:r>
            <a:r>
              <a:rPr lang="fr-FR" sz="1800" i="1" dirty="0" err="1" smtClean="0"/>
              <a:t>biotech</a:t>
            </a:r>
            <a:r>
              <a:rPr lang="fr-FR" sz="1800" i="1" dirty="0" smtClean="0"/>
              <a:t>/mdts orphelins, prix/remboursement dépend des États</a:t>
            </a:r>
          </a:p>
          <a:p>
            <a:r>
              <a:rPr lang="fr-FR" sz="1800" b="1" i="1" dirty="0" smtClean="0"/>
              <a:t>Reconnaissance mutuelle (ANSM</a:t>
            </a:r>
            <a:r>
              <a:rPr lang="fr-FR" sz="1800" i="1" dirty="0" smtClean="0"/>
              <a:t>) : extension d’une AMM nationale à d’autres États s’ils sont d’accord</a:t>
            </a:r>
          </a:p>
          <a:p>
            <a:r>
              <a:rPr lang="fr-FR" sz="1800" b="1" i="1" dirty="0" smtClean="0"/>
              <a:t>Décentralisé (ANSM + agences d’autres pays) </a:t>
            </a:r>
            <a:r>
              <a:rPr lang="fr-FR" sz="1800" i="1" dirty="0" smtClean="0"/>
              <a:t>: dossier déposé dans plusieurs États dont un de référence qui s’il le valide, AMM accordée pour les autres États aussi </a:t>
            </a:r>
          </a:p>
          <a:p>
            <a:endParaRPr lang="fr-FR" sz="800" dirty="0" smtClean="0"/>
          </a:p>
          <a:p>
            <a:pPr algn="ctr">
              <a:buNone/>
            </a:pPr>
            <a:r>
              <a:rPr lang="fr-FR" sz="2000" u="sng" dirty="0" smtClean="0"/>
              <a:t>Nationale </a:t>
            </a:r>
          </a:p>
          <a:p>
            <a:r>
              <a:rPr lang="fr-FR" sz="1800" b="1" i="1" dirty="0" smtClean="0"/>
              <a:t>ANSM </a:t>
            </a:r>
            <a:r>
              <a:rPr lang="fr-FR" sz="1800" i="1" dirty="0" smtClean="0"/>
              <a:t>: responsabilité directe/intégrale, seulement pour les mdts commercialisés uniquement en France</a:t>
            </a:r>
          </a:p>
          <a:p>
            <a:endParaRPr lang="fr-FR" sz="800" dirty="0" smtClean="0"/>
          </a:p>
          <a:p>
            <a:pPr>
              <a:buNone/>
            </a:pPr>
            <a:endParaRPr lang="fr-FR" sz="2000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57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600200"/>
            <a:ext cx="6777317" cy="4232429"/>
          </a:xfrm>
        </p:spPr>
        <p:txBody>
          <a:bodyPr/>
          <a:lstStyle/>
          <a:p>
            <a:pPr>
              <a:buNone/>
            </a:pPr>
            <a:endParaRPr lang="fr-FR" sz="800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	 </a:t>
            </a:r>
            <a:r>
              <a:rPr lang="fr-FR" sz="2000" dirty="0" smtClean="0"/>
              <a:t>AMM = </a:t>
            </a:r>
            <a:r>
              <a:rPr lang="fr-FR" sz="2000" u="sng" dirty="0" smtClean="0"/>
              <a:t>harmonisé internationalement</a:t>
            </a:r>
            <a:r>
              <a:rPr lang="fr-FR" sz="2000" dirty="0" smtClean="0"/>
              <a:t>, 			</a:t>
            </a:r>
            <a:r>
              <a:rPr lang="fr-FR" sz="2000" b="1" dirty="0" smtClean="0"/>
              <a:t>5 modules </a:t>
            </a:r>
            <a:r>
              <a:rPr lang="fr-FR" sz="2000" dirty="0" smtClean="0"/>
              <a:t>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800" b="1" i="1" dirty="0" smtClean="0"/>
              <a:t>1 </a:t>
            </a:r>
            <a:r>
              <a:rPr lang="fr-FR" sz="1800" i="1" dirty="0" smtClean="0"/>
              <a:t>: dossier </a:t>
            </a:r>
            <a:r>
              <a:rPr lang="fr-FR" sz="1800" b="1" i="1" dirty="0" smtClean="0"/>
              <a:t>administratif</a:t>
            </a:r>
            <a:r>
              <a:rPr lang="fr-FR" sz="1800" i="1" dirty="0" smtClean="0"/>
              <a:t> + proposition de </a:t>
            </a:r>
            <a:r>
              <a:rPr lang="fr-FR" sz="1800" b="1" i="1" dirty="0" smtClean="0"/>
              <a:t>RCP</a:t>
            </a:r>
          </a:p>
          <a:p>
            <a:endParaRPr lang="fr-FR" sz="800" i="1" dirty="0" smtClean="0"/>
          </a:p>
          <a:p>
            <a:r>
              <a:rPr lang="fr-FR" sz="1800" b="1" i="1" dirty="0" smtClean="0"/>
              <a:t>2 </a:t>
            </a:r>
            <a:r>
              <a:rPr lang="fr-FR" sz="1800" i="1" dirty="0" smtClean="0"/>
              <a:t>: rapport sur la </a:t>
            </a:r>
            <a:r>
              <a:rPr lang="fr-FR" sz="1800" b="1" i="1" dirty="0" smtClean="0"/>
              <a:t>fabrication</a:t>
            </a:r>
            <a:r>
              <a:rPr lang="fr-FR" sz="1800" i="1" dirty="0" smtClean="0"/>
              <a:t>, les </a:t>
            </a:r>
            <a:r>
              <a:rPr lang="fr-FR" sz="1800" b="1" i="1" dirty="0" smtClean="0"/>
              <a:t>contrôles</a:t>
            </a:r>
            <a:r>
              <a:rPr lang="fr-FR" sz="1800" i="1" dirty="0" smtClean="0"/>
              <a:t>, les </a:t>
            </a:r>
            <a:r>
              <a:rPr lang="fr-FR" sz="1800" b="1" i="1" dirty="0" smtClean="0"/>
              <a:t>essais</a:t>
            </a:r>
            <a:r>
              <a:rPr lang="fr-FR" sz="1800" i="1" dirty="0" smtClean="0"/>
              <a:t> pré-clinique et clinique</a:t>
            </a:r>
          </a:p>
          <a:p>
            <a:endParaRPr lang="fr-FR" sz="800" i="1" dirty="0" smtClean="0"/>
          </a:p>
          <a:p>
            <a:r>
              <a:rPr lang="fr-FR" sz="1800" b="1" i="1" dirty="0" smtClean="0"/>
              <a:t>3 </a:t>
            </a:r>
            <a:r>
              <a:rPr lang="fr-FR" sz="1800" i="1" dirty="0" smtClean="0"/>
              <a:t>: </a:t>
            </a:r>
            <a:r>
              <a:rPr lang="fr-FR" sz="1800" b="1" i="1" dirty="0" smtClean="0"/>
              <a:t>qualité de la substance active et des autres produits </a:t>
            </a:r>
            <a:r>
              <a:rPr lang="fr-FR" sz="1800" i="1" dirty="0" smtClean="0"/>
              <a:t>intervenant dans la fabrication</a:t>
            </a:r>
          </a:p>
          <a:p>
            <a:endParaRPr lang="fr-FR" sz="800" i="1" dirty="0" smtClean="0"/>
          </a:p>
          <a:p>
            <a:r>
              <a:rPr lang="fr-FR" sz="1800" b="1" i="1" dirty="0" smtClean="0"/>
              <a:t>4 </a:t>
            </a:r>
            <a:r>
              <a:rPr lang="fr-FR" sz="1800" i="1" dirty="0" smtClean="0"/>
              <a:t>: données de pharmacologie (</a:t>
            </a:r>
            <a:r>
              <a:rPr lang="fr-FR" sz="1800" b="1" i="1" dirty="0" smtClean="0"/>
              <a:t>PK, PD</a:t>
            </a:r>
            <a:r>
              <a:rPr lang="fr-FR" sz="1800" i="1" dirty="0" smtClean="0"/>
              <a:t>) et </a:t>
            </a:r>
            <a:r>
              <a:rPr lang="fr-FR" sz="1800" b="1" i="1" dirty="0" smtClean="0"/>
              <a:t>toxicologie</a:t>
            </a:r>
          </a:p>
          <a:p>
            <a:endParaRPr lang="fr-FR" sz="800" i="1" dirty="0" smtClean="0"/>
          </a:p>
          <a:p>
            <a:r>
              <a:rPr lang="fr-FR" sz="1800" b="1" i="1" dirty="0" smtClean="0"/>
              <a:t>5 </a:t>
            </a:r>
            <a:r>
              <a:rPr lang="fr-FR" sz="1800" i="1" dirty="0" smtClean="0"/>
              <a:t>: </a:t>
            </a:r>
            <a:r>
              <a:rPr lang="fr-FR" sz="1800" b="1" i="1" dirty="0" smtClean="0"/>
              <a:t>données cliniques disponible à partir des essais</a:t>
            </a:r>
            <a:endParaRPr lang="fr-FR" sz="1800" b="1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2570" y="685800"/>
            <a:ext cx="26670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upload.wikimedia.org/wikipedia/fr/8/88/E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4540"/>
            <a:ext cx="3840361" cy="1530460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8A1D9"/>
                </a:solidFill>
              </a:rPr>
              <a:t>HAS</a:t>
            </a:r>
            <a:endParaRPr lang="fr-FR" dirty="0">
              <a:solidFill>
                <a:srgbClr val="08A1D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>
                <a:solidFill>
                  <a:srgbClr val="08A1D9"/>
                </a:solidFill>
              </a:rPr>
              <a:t>H</a:t>
            </a:r>
            <a:r>
              <a:rPr lang="fr-FR" dirty="0" smtClean="0"/>
              <a:t>aute </a:t>
            </a:r>
            <a:r>
              <a:rPr lang="fr-FR" b="1" dirty="0" smtClean="0">
                <a:solidFill>
                  <a:srgbClr val="08A1D9"/>
                </a:solidFill>
              </a:rPr>
              <a:t>A</a:t>
            </a:r>
            <a:r>
              <a:rPr lang="fr-FR" dirty="0" smtClean="0"/>
              <a:t>utorité de </a:t>
            </a:r>
            <a:r>
              <a:rPr lang="fr-FR" b="1" dirty="0" smtClean="0">
                <a:solidFill>
                  <a:srgbClr val="08A1D9"/>
                </a:solidFill>
              </a:rPr>
              <a:t>S</a:t>
            </a:r>
            <a:r>
              <a:rPr lang="fr-FR" dirty="0" smtClean="0"/>
              <a:t>anté</a:t>
            </a:r>
          </a:p>
          <a:p>
            <a:r>
              <a:rPr lang="fr-FR" dirty="0" smtClean="0"/>
              <a:t>Autorité publique indépendante à caractère scientifique dotée d’une personnalité morale</a:t>
            </a:r>
          </a:p>
          <a:p>
            <a:r>
              <a:rPr lang="fr-FR" dirty="0" smtClean="0"/>
              <a:t>Comprend la </a:t>
            </a:r>
            <a:r>
              <a:rPr lang="fr-FR" b="1" dirty="0" smtClean="0">
                <a:solidFill>
                  <a:srgbClr val="F96A1B"/>
                </a:solidFill>
              </a:rPr>
              <a:t>commission de transparence (évaluation ASMR, SMR une fois l’AMM obtenu)</a:t>
            </a:r>
            <a:endParaRPr lang="fr-FR" b="1" dirty="0">
              <a:solidFill>
                <a:srgbClr val="F96A1B"/>
              </a:solidFill>
            </a:endParaRPr>
          </a:p>
        </p:txBody>
      </p:sp>
      <p:pic>
        <p:nvPicPr>
          <p:cNvPr id="4098" name="Picture 2" descr="http://www.homeperf.com/sites/default/files/HAS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5800"/>
            <a:ext cx="2967981" cy="1656184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02187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homeperf.com/sites/default/files/HAS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5800"/>
            <a:ext cx="2967981" cy="1656184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981200"/>
            <a:ext cx="6777317" cy="385142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fr-FR" sz="2581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581" dirty="0" smtClean="0"/>
              <a:t>Ses missions :</a:t>
            </a:r>
          </a:p>
          <a:p>
            <a:pPr>
              <a:buFont typeface="Wingdings" charset="2"/>
              <a:buChar char="è"/>
            </a:pPr>
            <a:endParaRPr lang="fr-FR" sz="1280" dirty="0" smtClean="0"/>
          </a:p>
          <a:p>
            <a:r>
              <a:rPr lang="fr-FR" sz="2323" b="1" i="1" dirty="0" smtClean="0"/>
              <a:t>Évaluation de l’intérêt médical des produits de santé comme des actes professionnels </a:t>
            </a:r>
            <a:r>
              <a:rPr lang="fr-FR" sz="2323" b="1" i="1" dirty="0" smtClean="0">
                <a:solidFill>
                  <a:srgbClr val="F96A1B"/>
                </a:solidFill>
              </a:rPr>
              <a:t>(SMR/ASMR)</a:t>
            </a:r>
          </a:p>
          <a:p>
            <a:endParaRPr lang="fr-FR" sz="1280" b="1" i="1" dirty="0" smtClean="0"/>
          </a:p>
          <a:p>
            <a:r>
              <a:rPr lang="fr-FR" sz="2323" b="1" i="1" dirty="0" smtClean="0"/>
              <a:t>Validation et promotion des bonnes pratiques et de bon usage des soins</a:t>
            </a:r>
          </a:p>
          <a:p>
            <a:endParaRPr lang="fr-FR" sz="1143" b="1" i="1" dirty="0" smtClean="0"/>
          </a:p>
          <a:p>
            <a:r>
              <a:rPr lang="fr-FR" sz="2323" b="1" i="1" dirty="0" smtClean="0"/>
              <a:t>Amélioration de la qualité des soins</a:t>
            </a:r>
          </a:p>
          <a:p>
            <a:endParaRPr lang="fr-FR" sz="1143" b="1" i="1" dirty="0" smtClean="0"/>
          </a:p>
          <a:p>
            <a:r>
              <a:rPr lang="fr-FR" sz="2323" b="1" i="1" dirty="0" smtClean="0"/>
              <a:t>Information directe des pro de santé et du public</a:t>
            </a:r>
          </a:p>
          <a:p>
            <a:endParaRPr lang="fr-FR" sz="1143" b="1" i="1" dirty="0" smtClean="0"/>
          </a:p>
          <a:p>
            <a:r>
              <a:rPr lang="fr-FR" sz="2323" b="1" i="1" dirty="0" smtClean="0"/>
              <a:t>Amélioration de la qualité de l’information médicale</a:t>
            </a:r>
          </a:p>
          <a:p>
            <a:endParaRPr lang="fr-FR" sz="1032" b="1" i="1" dirty="0" smtClean="0"/>
          </a:p>
          <a:p>
            <a:r>
              <a:rPr lang="fr-FR" sz="2323" b="1" i="1" dirty="0" smtClean="0"/>
              <a:t>Développement de la coordination entre acteurs du système de santé</a:t>
            </a:r>
            <a:endParaRPr lang="fr-FR" sz="2323" b="1" i="1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homeperf.com/sites/default/files/HAS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5800"/>
            <a:ext cx="2967981" cy="1656184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981200"/>
            <a:ext cx="6777317" cy="3851429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800" b="1" dirty="0" smtClean="0">
              <a:solidFill>
                <a:srgbClr val="434342"/>
              </a:solidFill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434342"/>
                </a:solidFill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>
                <a:solidFill>
                  <a:srgbClr val="F96A1B"/>
                </a:solidFill>
              </a:rPr>
              <a:t>SMR </a:t>
            </a:r>
            <a:r>
              <a:rPr lang="fr-FR" sz="2000" dirty="0" smtClean="0"/>
              <a:t>= évaluation du mdt dans sa pathologie, non comparativement selon </a:t>
            </a:r>
            <a:r>
              <a:rPr lang="fr-FR" sz="2000" u="sng" dirty="0" smtClean="0"/>
              <a:t>5 critères</a:t>
            </a:r>
            <a:r>
              <a:rPr lang="fr-FR" b="1" dirty="0" smtClean="0"/>
              <a:t> </a:t>
            </a:r>
            <a:r>
              <a:rPr lang="fr-FR" sz="1600" dirty="0" smtClean="0"/>
              <a:t>(6 &gt;&lt;) </a:t>
            </a:r>
            <a:r>
              <a:rPr lang="fr-FR" sz="2000" dirty="0" smtClean="0"/>
              <a:t>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800" b="1" i="1" dirty="0" smtClean="0"/>
              <a:t>Gravité de l’affection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Efficacité et effets indésirables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Rapport bénéfices/risques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Place dans la stratégie thérapeutique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Caractère préventif ou symptomatique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Intérêt pour la Santé Publique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homeperf.com/sites/default/files/HAS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5800"/>
            <a:ext cx="2967981" cy="1656184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981200"/>
            <a:ext cx="6777317" cy="4114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fr-FR" sz="800" b="1" dirty="0" smtClean="0">
              <a:solidFill>
                <a:srgbClr val="F96A1B"/>
              </a:solidFill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434342"/>
                </a:solidFill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>
                <a:solidFill>
                  <a:srgbClr val="F96A1B"/>
                </a:solidFill>
              </a:rPr>
              <a:t>SMR, </a:t>
            </a:r>
            <a:r>
              <a:rPr lang="fr-FR" sz="2000" dirty="0" smtClean="0"/>
              <a:t>divisé en </a:t>
            </a:r>
            <a:r>
              <a:rPr lang="fr-FR" sz="2000" b="1" dirty="0" smtClean="0"/>
              <a:t>4 niveaux</a:t>
            </a:r>
            <a:r>
              <a:rPr lang="fr-FR" sz="2000" dirty="0" smtClean="0"/>
              <a:t>, aide à la détermination du taux de remboursement par </a:t>
            </a:r>
            <a:r>
              <a:rPr lang="fr-FR" sz="2000" dirty="0" smtClean="0">
                <a:solidFill>
                  <a:srgbClr val="08A1D9"/>
                </a:solidFill>
              </a:rPr>
              <a:t>l’UNCAM </a:t>
            </a:r>
            <a:r>
              <a:rPr lang="fr-FR" sz="2000" dirty="0" smtClean="0"/>
              <a:t>:</a:t>
            </a:r>
          </a:p>
          <a:p>
            <a:endParaRPr lang="fr-FR" sz="800" dirty="0" smtClean="0"/>
          </a:p>
          <a:p>
            <a:r>
              <a:rPr lang="fr-FR" sz="1800" b="1" i="1" dirty="0" smtClean="0"/>
              <a:t>Majeur/important </a:t>
            </a:r>
            <a:r>
              <a:rPr lang="fr-FR" sz="1800" i="1" dirty="0" smtClean="0">
                <a:solidFill>
                  <a:srgbClr val="08A1D9"/>
                </a:solidFill>
              </a:rPr>
              <a:t>(100% - 65%)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Modéré </a:t>
            </a:r>
            <a:r>
              <a:rPr lang="fr-FR" sz="1800" i="1" dirty="0" smtClean="0">
                <a:solidFill>
                  <a:srgbClr val="08A1D9"/>
                </a:solidFill>
              </a:rPr>
              <a:t>(35%)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Faible </a:t>
            </a:r>
            <a:r>
              <a:rPr lang="fr-FR" sz="1800" i="1" dirty="0" smtClean="0">
                <a:solidFill>
                  <a:srgbClr val="08A1D9"/>
                </a:solidFill>
              </a:rPr>
              <a:t>(15%)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Insuffisant </a:t>
            </a:r>
            <a:r>
              <a:rPr lang="fr-FR" sz="1800" i="1" dirty="0" smtClean="0">
                <a:solidFill>
                  <a:srgbClr val="08A1D9"/>
                </a:solidFill>
              </a:rPr>
              <a:t>pour justifier le remboursement </a:t>
            </a:r>
          </a:p>
          <a:p>
            <a:endParaRPr lang="fr-FR" sz="1800" b="1" i="1" dirty="0" smtClean="0"/>
          </a:p>
          <a:p>
            <a:pPr>
              <a:buNone/>
            </a:pPr>
            <a:r>
              <a:rPr lang="fr-FR" sz="2000" b="1" i="1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dirty="0" smtClean="0"/>
              <a:t>Propose l’inscription ou non sur la liste des mdts remboursables et/ou des produits agrées à l'usage des collectivités locales</a:t>
            </a:r>
            <a:endParaRPr lang="fr-FR" sz="200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homeperf.com/sites/default/files/HAS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5800"/>
            <a:ext cx="2967981" cy="1656184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981200"/>
            <a:ext cx="6777317" cy="4267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fr-FR" sz="800" b="1" dirty="0" smtClean="0">
              <a:solidFill>
                <a:srgbClr val="434342"/>
              </a:solidFill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434342"/>
                </a:solidFill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>
                <a:solidFill>
                  <a:schemeClr val="accent2"/>
                </a:solidFill>
              </a:rPr>
              <a:t>ASMR </a:t>
            </a:r>
            <a:r>
              <a:rPr lang="fr-FR" sz="2000" dirty="0" smtClean="0"/>
              <a:t>= évaluation du mdt </a:t>
            </a:r>
            <a:r>
              <a:rPr lang="fr-FR" sz="2000" b="1" dirty="0" smtClean="0"/>
              <a:t>comparativement </a:t>
            </a:r>
            <a:r>
              <a:rPr lang="fr-FR" sz="2000" dirty="0" smtClean="0"/>
              <a:t>à ce qui existe déjà dans la même indication thérapeutique, dépend de :</a:t>
            </a:r>
          </a:p>
          <a:p>
            <a:pPr>
              <a:buNone/>
            </a:pPr>
            <a:endParaRPr lang="fr-FR" sz="800" dirty="0" smtClean="0"/>
          </a:p>
          <a:p>
            <a:r>
              <a:rPr lang="fr-FR" sz="1800" i="1" dirty="0" smtClean="0"/>
              <a:t>Indication thérapeutique</a:t>
            </a:r>
          </a:p>
          <a:p>
            <a:endParaRPr lang="fr-FR" sz="800" i="1" dirty="0" smtClean="0"/>
          </a:p>
          <a:p>
            <a:r>
              <a:rPr lang="fr-FR" sz="1800" i="1" dirty="0" smtClean="0"/>
              <a:t>Gravité de l’affection</a:t>
            </a:r>
          </a:p>
          <a:p>
            <a:endParaRPr lang="fr-FR" sz="800" i="1" dirty="0" smtClean="0"/>
          </a:p>
          <a:p>
            <a:r>
              <a:rPr lang="fr-FR" sz="1800" i="1" dirty="0" smtClean="0"/>
              <a:t>Alternatives thérapeutiques</a:t>
            </a:r>
          </a:p>
          <a:p>
            <a:endParaRPr lang="fr-FR" sz="800" i="1" dirty="0" smtClean="0"/>
          </a:p>
          <a:p>
            <a:r>
              <a:rPr lang="fr-FR" sz="1800" i="1" dirty="0" smtClean="0"/>
              <a:t>Rapport bénéf/risques comparativement</a:t>
            </a:r>
          </a:p>
          <a:p>
            <a:endParaRPr lang="fr-FR" sz="1800" i="1" dirty="0" smtClean="0"/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>
                <a:solidFill>
                  <a:schemeClr val="accent2"/>
                </a:solidFill>
              </a:rPr>
              <a:t>ASMR</a:t>
            </a:r>
            <a:r>
              <a:rPr lang="fr-FR" sz="2000" dirty="0" smtClean="0"/>
              <a:t> est fixé à un moment donné, il peut varier, et donc il est réévalué notamment pour baisser les prix des mdts</a:t>
            </a:r>
          </a:p>
          <a:p>
            <a:endParaRPr lang="fr-FR" sz="800" dirty="0" smtClean="0"/>
          </a:p>
          <a:p>
            <a:endParaRPr lang="fr-FR" sz="200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homeperf.com/sites/default/files/HAS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5800"/>
            <a:ext cx="2967981" cy="1656184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2" y="1981200"/>
            <a:ext cx="6777317" cy="3851429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800" dirty="0" smtClean="0">
              <a:latin typeface="Wingdings"/>
              <a:ea typeface="Wingdings"/>
              <a:cs typeface="Wingdings"/>
            </a:endParaRPr>
          </a:p>
          <a:p>
            <a:pPr>
              <a:buNone/>
            </a:pPr>
            <a:r>
              <a:rPr lang="fr-FR" sz="2000" dirty="0" smtClean="0">
                <a:latin typeface="Wingdings"/>
                <a:ea typeface="Wingdings"/>
                <a:cs typeface="Wingdings"/>
              </a:rPr>
              <a:t> </a:t>
            </a:r>
            <a:r>
              <a:rPr lang="fr-FR" sz="2000" b="1" dirty="0" smtClean="0">
                <a:solidFill>
                  <a:schemeClr val="accent2"/>
                </a:solidFill>
              </a:rPr>
              <a:t>ASMR</a:t>
            </a:r>
            <a:r>
              <a:rPr lang="fr-FR" sz="2000" dirty="0" smtClean="0"/>
              <a:t> divisé en </a:t>
            </a:r>
            <a:r>
              <a:rPr lang="fr-FR" sz="2000" b="1" dirty="0" smtClean="0"/>
              <a:t>5 niveaux</a:t>
            </a:r>
            <a:r>
              <a:rPr lang="fr-FR" sz="2000" dirty="0" smtClean="0"/>
              <a:t>, aide à la détermination du prix par le </a:t>
            </a:r>
            <a:r>
              <a:rPr lang="fr-FR" sz="2000" dirty="0" smtClean="0">
                <a:solidFill>
                  <a:schemeClr val="accent3"/>
                </a:solidFill>
              </a:rPr>
              <a:t>CEPS </a:t>
            </a:r>
            <a:r>
              <a:rPr lang="fr-FR" sz="2000" dirty="0" smtClean="0"/>
              <a:t>:</a:t>
            </a:r>
            <a:endParaRPr lang="fr-FR" sz="2000" dirty="0" smtClean="0">
              <a:solidFill>
                <a:schemeClr val="accent3"/>
              </a:solidFill>
            </a:endParaRPr>
          </a:p>
          <a:p>
            <a:pPr>
              <a:buFont typeface="Wingdings" charset="2"/>
              <a:buChar char="è"/>
            </a:pPr>
            <a:endParaRPr lang="fr-FR" sz="800" dirty="0" smtClean="0"/>
          </a:p>
          <a:p>
            <a:r>
              <a:rPr lang="fr-FR" sz="1800" b="1" i="1" dirty="0" smtClean="0"/>
              <a:t>1 : progrès thérapeutique majeur </a:t>
            </a:r>
            <a:r>
              <a:rPr lang="fr-FR" sz="1800" i="1" dirty="0" smtClean="0">
                <a:solidFill>
                  <a:srgbClr val="08A1D9"/>
                </a:solidFill>
              </a:rPr>
              <a:t>(prix basé sur le coup de l’innovation)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2 : amélioration importante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3 : amélioration modérée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4 : amélioration mineure</a:t>
            </a:r>
          </a:p>
          <a:p>
            <a:endParaRPr lang="fr-FR" sz="800" b="1" i="1" dirty="0" smtClean="0"/>
          </a:p>
          <a:p>
            <a:r>
              <a:rPr lang="fr-FR" sz="1800" b="1" i="1" dirty="0" smtClean="0"/>
              <a:t>5 : absence d’amélioration </a:t>
            </a:r>
            <a:r>
              <a:rPr lang="fr-FR" sz="1800" i="1" dirty="0" smtClean="0">
                <a:solidFill>
                  <a:schemeClr val="accent3"/>
                </a:solidFill>
              </a:rPr>
              <a:t>(même prix que le mdt de même effet le moins cher)</a:t>
            </a:r>
            <a:endParaRPr lang="fr-FR" sz="1800" i="1" dirty="0">
              <a:solidFill>
                <a:schemeClr val="accent3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8A1D9"/>
                </a:solidFill>
              </a:rPr>
              <a:t>UNCAM</a:t>
            </a:r>
            <a:endParaRPr lang="fr-FR" dirty="0">
              <a:solidFill>
                <a:srgbClr val="08A1D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>
                <a:solidFill>
                  <a:srgbClr val="08A1D9"/>
                </a:solidFill>
              </a:rPr>
              <a:t>U</a:t>
            </a:r>
            <a:r>
              <a:rPr lang="fr-FR" dirty="0" smtClean="0"/>
              <a:t>nion </a:t>
            </a:r>
            <a:r>
              <a:rPr lang="fr-FR" b="1" dirty="0" smtClean="0">
                <a:solidFill>
                  <a:srgbClr val="08A1D9"/>
                </a:solidFill>
              </a:rPr>
              <a:t>N</a:t>
            </a:r>
            <a:r>
              <a:rPr lang="fr-FR" dirty="0" smtClean="0"/>
              <a:t>ationale des </a:t>
            </a:r>
            <a:r>
              <a:rPr lang="fr-FR" b="1" dirty="0" smtClean="0">
                <a:solidFill>
                  <a:srgbClr val="08A1D9"/>
                </a:solidFill>
              </a:rPr>
              <a:t>C</a:t>
            </a:r>
            <a:r>
              <a:rPr lang="fr-FR" dirty="0" smtClean="0"/>
              <a:t>aisses de l’</a:t>
            </a:r>
            <a:r>
              <a:rPr lang="fr-FR" b="1" dirty="0" smtClean="0">
                <a:solidFill>
                  <a:schemeClr val="accent3"/>
                </a:solidFill>
              </a:rPr>
              <a:t>A</a:t>
            </a:r>
            <a:r>
              <a:rPr lang="fr-FR" dirty="0" smtClean="0"/>
              <a:t>ssurance </a:t>
            </a:r>
            <a:r>
              <a:rPr lang="fr-FR" b="1" dirty="0" smtClean="0">
                <a:solidFill>
                  <a:srgbClr val="08A1D9"/>
                </a:solidFill>
              </a:rPr>
              <a:t>M</a:t>
            </a:r>
            <a:r>
              <a:rPr lang="fr-FR" dirty="0" smtClean="0"/>
              <a:t>aladie</a:t>
            </a:r>
          </a:p>
          <a:p>
            <a:r>
              <a:rPr lang="fr-FR" dirty="0" smtClean="0"/>
              <a:t>Crée en 2004</a:t>
            </a:r>
          </a:p>
          <a:p>
            <a:r>
              <a:rPr lang="fr-FR" dirty="0" smtClean="0"/>
              <a:t>Regroupe :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CNAMTS ou Régime Général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MSA ou Régime Agricole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RSI</a:t>
            </a:r>
          </a:p>
          <a:p>
            <a:r>
              <a:rPr lang="fr-FR" dirty="0" smtClean="0">
                <a:solidFill>
                  <a:srgbClr val="F96A1B"/>
                </a:solidFill>
              </a:rPr>
              <a:t>Définie le remboursement à partir du </a:t>
            </a:r>
            <a:r>
              <a:rPr lang="fr-FR" b="1" dirty="0" smtClean="0">
                <a:solidFill>
                  <a:srgbClr val="F96A1B"/>
                </a:solidFill>
              </a:rPr>
              <a:t>SMR</a:t>
            </a:r>
          </a:p>
          <a:p>
            <a:pPr lvl="1">
              <a:buFont typeface="Wingdings" pitchFamily="2" charset="2"/>
              <a:buChar char="§"/>
            </a:pPr>
            <a:endParaRPr lang="fr-FR" dirty="0"/>
          </a:p>
        </p:txBody>
      </p:sp>
      <p:pic>
        <p:nvPicPr>
          <p:cNvPr id="5122" name="Picture 2" descr="http://allocpam.fr/img/info/union-nationale-des-caisses-assurance-maladie-uncam-1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2227" y="764704"/>
            <a:ext cx="2237391" cy="2088232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2915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llocpam.fr/img/info/union-nationale-des-caisses-assurance-maladie-uncam-1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2227" y="764704"/>
            <a:ext cx="2237391" cy="2088232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2362200"/>
            <a:ext cx="6777317" cy="3508977"/>
          </a:xfrm>
        </p:spPr>
        <p:txBody>
          <a:bodyPr>
            <a:normAutofit/>
          </a:bodyPr>
          <a:lstStyle/>
          <a:p>
            <a:endParaRPr lang="fr-FR" sz="800" dirty="0" smtClean="0"/>
          </a:p>
          <a:p>
            <a:endParaRPr lang="fr-FR" sz="800" dirty="0" smtClean="0"/>
          </a:p>
          <a:p>
            <a:endParaRPr lang="fr-FR" sz="800" dirty="0" smtClean="0"/>
          </a:p>
          <a:p>
            <a:r>
              <a:rPr lang="fr-FR" dirty="0" smtClean="0"/>
              <a:t> </a:t>
            </a:r>
          </a:p>
          <a:p>
            <a:pPr>
              <a:buNone/>
            </a:pPr>
            <a:r>
              <a:rPr lang="fr-FR" dirty="0" smtClean="0"/>
              <a:t> </a:t>
            </a:r>
          </a:p>
          <a:p>
            <a:pPr>
              <a:buNone/>
            </a:pP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    S</a:t>
            </a:r>
            <a:endParaRPr lang="fr-FR" dirty="0"/>
          </a:p>
        </p:txBody>
      </p:sp>
      <p:sp>
        <p:nvSpPr>
          <p:cNvPr id="5" name="Rectangle à coins arrondis 4"/>
          <p:cNvSpPr/>
          <p:nvPr/>
        </p:nvSpPr>
        <p:spPr>
          <a:xfrm>
            <a:off x="1371600" y="2667000"/>
            <a:ext cx="2819400" cy="8382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295400" y="2895600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solidFill>
                  <a:schemeClr val="tx2"/>
                </a:solidFill>
              </a:rPr>
              <a:t>SMR faible = 15 %</a:t>
            </a:r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5486400" y="2667000"/>
            <a:ext cx="28194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à coins arrondis 7"/>
          <p:cNvSpPr/>
          <p:nvPr/>
        </p:nvSpPr>
        <p:spPr>
          <a:xfrm>
            <a:off x="1371600" y="4419600"/>
            <a:ext cx="2819400" cy="838200"/>
          </a:xfrm>
          <a:prstGeom prst="roundRect">
            <a:avLst/>
          </a:prstGeom>
          <a:solidFill>
            <a:schemeClr val="bg1"/>
          </a:solidFill>
          <a:effectLst>
            <a:glow rad="101600">
              <a:schemeClr val="tx1">
                <a:alpha val="75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5486400" y="2876490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tx2"/>
                </a:solidFill>
              </a:rPr>
              <a:t>SMR modérée = 35% </a:t>
            </a:r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10" name="Rectangle à coins arrondis 9"/>
          <p:cNvSpPr/>
          <p:nvPr/>
        </p:nvSpPr>
        <p:spPr>
          <a:xfrm>
            <a:off x="5486400" y="4419600"/>
            <a:ext cx="2819400" cy="838200"/>
          </a:xfrm>
          <a:prstGeom prst="roundRect">
            <a:avLst/>
          </a:prstGeom>
          <a:solidFill>
            <a:schemeClr val="bg1"/>
          </a:solidFill>
          <a:effectLst>
            <a:glow rad="101600">
              <a:schemeClr val="tx1">
                <a:alpha val="75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1371600" y="44958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434342"/>
                </a:solidFill>
              </a:rPr>
              <a:t>SMR majeur/important = 65%</a:t>
            </a:r>
            <a:endParaRPr lang="fr-FR" b="1" dirty="0">
              <a:solidFill>
                <a:srgbClr val="43434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486400" y="44958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434342"/>
                </a:solidFill>
              </a:rPr>
              <a:t>SMR majeur/important = 100% </a:t>
            </a:r>
            <a:endParaRPr lang="fr-FR" b="1" dirty="0">
              <a:solidFill>
                <a:srgbClr val="434342"/>
              </a:solidFill>
            </a:endParaRPr>
          </a:p>
        </p:txBody>
      </p:sp>
      <p:cxnSp>
        <p:nvCxnSpPr>
          <p:cNvPr id="19" name="Connecteur droit 18"/>
          <p:cNvCxnSpPr>
            <a:stCxn id="10" idx="2"/>
            <a:endCxn id="10" idx="0"/>
          </p:cNvCxnSpPr>
          <p:nvPr/>
        </p:nvCxnSpPr>
        <p:spPr>
          <a:xfrm rot="5400000" flipH="1">
            <a:off x="6477000" y="4838700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 rot="5400000" flipH="1" flipV="1">
            <a:off x="7277100" y="4838700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 rot="5400000" flipH="1" flipV="1">
            <a:off x="5677694" y="4837906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/>
          <p:cNvCxnSpPr/>
          <p:nvPr/>
        </p:nvCxnSpPr>
        <p:spPr>
          <a:xfrm rot="5400000" flipH="1" flipV="1">
            <a:off x="6057106" y="4838700"/>
            <a:ext cx="838994" cy="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 rot="5400000" flipH="1" flipV="1">
            <a:off x="6895306" y="4838700"/>
            <a:ext cx="838994" cy="7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/>
          <p:nvPr/>
        </p:nvCxnSpPr>
        <p:spPr>
          <a:xfrm rot="5400000" flipH="1" flipV="1">
            <a:off x="7581900" y="4838700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55"/>
          <p:cNvCxnSpPr/>
          <p:nvPr/>
        </p:nvCxnSpPr>
        <p:spPr>
          <a:xfrm rot="5400000" flipH="1" flipV="1">
            <a:off x="5372100" y="4838700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-liste-des-médicaments-dangereux-par-la-revue-Prescrire.jpg"/>
          <p:cNvPicPr>
            <a:picLocks noChangeAspect="1"/>
          </p:cNvPicPr>
          <p:nvPr/>
        </p:nvPicPr>
        <p:blipFill>
          <a:blip r:embed="rId2"/>
          <a:srcRect l="16667" r="20000"/>
          <a:stretch>
            <a:fillRect/>
          </a:stretch>
        </p:blipFill>
        <p:spPr>
          <a:xfrm>
            <a:off x="6858000" y="685800"/>
            <a:ext cx="14478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8A1D9"/>
                </a:solidFill>
              </a:rPr>
              <a:t>CEPS</a:t>
            </a:r>
            <a:endParaRPr lang="fr-FR" dirty="0">
              <a:solidFill>
                <a:srgbClr val="08A1D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>
                <a:solidFill>
                  <a:srgbClr val="08A1D9"/>
                </a:solidFill>
              </a:rPr>
              <a:t>C</a:t>
            </a:r>
            <a:r>
              <a:rPr lang="fr-FR" dirty="0" smtClean="0"/>
              <a:t>omité </a:t>
            </a:r>
            <a:r>
              <a:rPr lang="fr-FR" b="1" dirty="0" smtClean="0">
                <a:solidFill>
                  <a:srgbClr val="08A1D9"/>
                </a:solidFill>
              </a:rPr>
              <a:t>E</a:t>
            </a:r>
            <a:r>
              <a:rPr lang="fr-FR" dirty="0" smtClean="0"/>
              <a:t>conomique des </a:t>
            </a:r>
            <a:r>
              <a:rPr lang="fr-FR" b="1" dirty="0" smtClean="0">
                <a:solidFill>
                  <a:srgbClr val="08A1D9"/>
                </a:solidFill>
              </a:rPr>
              <a:t>P</a:t>
            </a:r>
            <a:r>
              <a:rPr lang="fr-FR" dirty="0" smtClean="0"/>
              <a:t>roduits de </a:t>
            </a:r>
            <a:r>
              <a:rPr lang="fr-FR" b="1" dirty="0" smtClean="0">
                <a:solidFill>
                  <a:srgbClr val="08A1D9"/>
                </a:solidFill>
              </a:rPr>
              <a:t>S</a:t>
            </a:r>
            <a:r>
              <a:rPr lang="fr-FR" dirty="0" smtClean="0"/>
              <a:t>anté</a:t>
            </a:r>
          </a:p>
          <a:p>
            <a:r>
              <a:rPr lang="fr-FR" dirty="0" smtClean="0"/>
              <a:t>Sous l’autorité des ministres chargés de l’économie et de la santé</a:t>
            </a:r>
          </a:p>
          <a:p>
            <a:r>
              <a:rPr lang="fr-FR" dirty="0" smtClean="0"/>
              <a:t>Composé de </a:t>
            </a:r>
            <a:r>
              <a:rPr lang="fr-FR" u="sng" dirty="0" smtClean="0"/>
              <a:t>cliniciens</a:t>
            </a:r>
            <a:r>
              <a:rPr lang="fr-FR" dirty="0" smtClean="0"/>
              <a:t>, </a:t>
            </a:r>
            <a:r>
              <a:rPr lang="fr-FR" u="sng" dirty="0" smtClean="0"/>
              <a:t>économistes</a:t>
            </a:r>
            <a:r>
              <a:rPr lang="fr-FR" dirty="0" smtClean="0"/>
              <a:t>, </a:t>
            </a:r>
            <a:r>
              <a:rPr lang="fr-FR" u="sng" dirty="0" smtClean="0"/>
              <a:t>représentants des caisses d’AM</a:t>
            </a:r>
          </a:p>
          <a:p>
            <a:r>
              <a:rPr lang="fr-FR" dirty="0" smtClean="0">
                <a:solidFill>
                  <a:srgbClr val="F96A1B"/>
                </a:solidFill>
              </a:rPr>
              <a:t>Fixe le prix des médicaments </a:t>
            </a:r>
            <a:r>
              <a:rPr lang="fr-FR" u="sng" dirty="0" smtClean="0">
                <a:solidFill>
                  <a:srgbClr val="F96A1B"/>
                </a:solidFill>
              </a:rPr>
              <a:t>remboursés </a:t>
            </a:r>
            <a:r>
              <a:rPr lang="fr-FR" b="1" dirty="0" smtClean="0">
                <a:solidFill>
                  <a:schemeClr val="accent2"/>
                </a:solidFill>
              </a:rPr>
              <a:t>(à partir de l’ASMR)</a:t>
            </a:r>
            <a:endParaRPr lang="fr-FR" b="1" dirty="0">
              <a:solidFill>
                <a:schemeClr val="accent2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7160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 l="5124" b="23431"/>
          <a:stretch>
            <a:fillRect/>
          </a:stretch>
        </p:blipFill>
        <p:spPr bwMode="auto">
          <a:xfrm>
            <a:off x="1143000" y="1981200"/>
            <a:ext cx="7054021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077200" cy="1143000"/>
          </a:xfrm>
        </p:spPr>
        <p:txBody>
          <a:bodyPr>
            <a:normAutofit fontScale="90000"/>
          </a:bodyPr>
          <a:lstStyle/>
          <a:p>
            <a:r>
              <a:rPr lang="fr-FR" sz="2000" dirty="0" smtClean="0">
                <a:latin typeface="+mn-lt"/>
              </a:rPr>
              <a:t>Une fois l’</a:t>
            </a:r>
            <a:r>
              <a:rPr lang="fr-FR" sz="2000" dirty="0" smtClean="0">
                <a:solidFill>
                  <a:schemeClr val="accent2"/>
                </a:solidFill>
                <a:latin typeface="+mn-lt"/>
              </a:rPr>
              <a:t>AMM</a:t>
            </a:r>
            <a:r>
              <a:rPr lang="fr-FR" sz="2000" dirty="0" smtClean="0">
                <a:latin typeface="+mn-lt"/>
              </a:rPr>
              <a:t> donné par </a:t>
            </a:r>
            <a:r>
              <a:rPr lang="fr-FR" sz="2000" dirty="0" smtClean="0">
                <a:solidFill>
                  <a:schemeClr val="accent3"/>
                </a:solidFill>
                <a:latin typeface="+mn-lt"/>
              </a:rPr>
              <a:t>l’ANSM/EMA</a:t>
            </a:r>
            <a:r>
              <a:rPr lang="fr-FR" sz="2000" dirty="0" smtClean="0">
                <a:latin typeface="+mn-lt"/>
              </a:rPr>
              <a:t>, le mdt est inscrit sur la liste de la Sécurité Sociale, le taux de remboursement a été défini par l’</a:t>
            </a:r>
            <a:r>
              <a:rPr lang="fr-FR" sz="2000" dirty="0" smtClean="0">
                <a:solidFill>
                  <a:srgbClr val="08A1D9"/>
                </a:solidFill>
                <a:latin typeface="+mn-lt"/>
              </a:rPr>
              <a:t>UNCAM</a:t>
            </a:r>
            <a:r>
              <a:rPr lang="fr-FR" sz="2000" dirty="0" smtClean="0">
                <a:latin typeface="+mn-lt"/>
              </a:rPr>
              <a:t> et le prix par le </a:t>
            </a:r>
            <a:r>
              <a:rPr lang="fr-FR" sz="2000" dirty="0" smtClean="0">
                <a:solidFill>
                  <a:srgbClr val="08A1D9"/>
                </a:solidFill>
                <a:latin typeface="+mn-lt"/>
              </a:rPr>
              <a:t>CEPS </a:t>
            </a:r>
            <a:r>
              <a:rPr lang="fr-FR" sz="2000" dirty="0" smtClean="0">
                <a:latin typeface="+mn-lt"/>
              </a:rPr>
              <a:t>à l’aide du </a:t>
            </a:r>
            <a:r>
              <a:rPr lang="fr-FR" sz="2000" dirty="0" smtClean="0">
                <a:solidFill>
                  <a:srgbClr val="F96A1B"/>
                </a:solidFill>
                <a:latin typeface="+mn-lt"/>
              </a:rPr>
              <a:t>SMR/ASMR</a:t>
            </a:r>
            <a:r>
              <a:rPr lang="fr-FR" sz="2000" dirty="0" smtClean="0">
                <a:latin typeface="+mn-lt"/>
              </a:rPr>
              <a:t> donné par la </a:t>
            </a:r>
            <a:r>
              <a:rPr lang="fr-FR" sz="2000" dirty="0" smtClean="0">
                <a:solidFill>
                  <a:srgbClr val="08A1D9"/>
                </a:solidFill>
                <a:latin typeface="+mn-lt"/>
              </a:rPr>
              <a:t>HAS</a:t>
            </a:r>
            <a:r>
              <a:rPr lang="fr-FR" sz="2000" dirty="0" smtClean="0">
                <a:latin typeface="+mn-lt"/>
              </a:rPr>
              <a:t>… Il y a enfin publication au Journal Officiel </a:t>
            </a:r>
            <a:r>
              <a:rPr lang="fr-FR" sz="1333" dirty="0" smtClean="0">
                <a:latin typeface="+mn-lt"/>
              </a:rPr>
              <a:t>(le ministre signe tous les papiers)</a:t>
            </a:r>
            <a:endParaRPr lang="fr-FR" sz="1333" dirty="0">
              <a:latin typeface="+mn-lt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09600" y="5334000"/>
            <a:ext cx="7924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1"/>
                </a:solidFill>
              </a:rPr>
              <a:t>L’</a:t>
            </a:r>
            <a:r>
              <a:rPr lang="fr-FR" dirty="0" smtClean="0">
                <a:solidFill>
                  <a:schemeClr val="accent2"/>
                </a:solidFill>
              </a:rPr>
              <a:t>AMM</a:t>
            </a:r>
            <a:r>
              <a:rPr lang="fr-FR" dirty="0" smtClean="0">
                <a:solidFill>
                  <a:schemeClr val="accent1"/>
                </a:solidFill>
              </a:rPr>
              <a:t> est </a:t>
            </a:r>
            <a:r>
              <a:rPr lang="fr-FR" b="1" dirty="0" smtClean="0">
                <a:solidFill>
                  <a:schemeClr val="accent1"/>
                </a:solidFill>
              </a:rPr>
              <a:t>valable 5 ans </a:t>
            </a:r>
            <a:r>
              <a:rPr lang="fr-FR" dirty="0" smtClean="0">
                <a:solidFill>
                  <a:schemeClr val="accent1"/>
                </a:solidFill>
              </a:rPr>
              <a:t>et doit être réévalué au terme de ces 5 années afin d’être validé définitivement </a:t>
            </a:r>
            <a:r>
              <a:rPr lang="fr-FR" sz="1600" i="1" dirty="0" smtClean="0">
                <a:solidFill>
                  <a:schemeClr val="accent1"/>
                </a:solidFill>
              </a:rPr>
              <a:t>(sauf si problèmes de sécurité/qualité/efficacité, non respect des normes définies dans l’AMM…dans quel cas il peut être suspendu/retiré du marché)</a:t>
            </a:r>
            <a:endParaRPr lang="fr-FR" sz="1600" i="1" dirty="0">
              <a:solidFill>
                <a:schemeClr val="accent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5181600" y="6111875"/>
            <a:ext cx="3502152" cy="365125"/>
          </a:xfrm>
        </p:spPr>
        <p:txBody>
          <a:bodyPr/>
          <a:lstStyle/>
          <a:p>
            <a:r>
              <a:rPr lang="fr-FR" dirty="0" smtClean="0"/>
              <a:t>Le Tutorat est gratuit, toute vente ou reproduction ou vente est interdite.</a:t>
            </a:r>
            <a:endParaRPr lang="fr-FR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2931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3"/>
                </a:solidFill>
              </a:rPr>
              <a:t>CRPV</a:t>
            </a:r>
            <a:endParaRPr lang="fr-FR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31 </a:t>
            </a:r>
            <a:r>
              <a:rPr lang="fr-FR" b="1" dirty="0" smtClean="0">
                <a:solidFill>
                  <a:srgbClr val="08A1D9"/>
                </a:solidFill>
              </a:rPr>
              <a:t>C</a:t>
            </a:r>
            <a:r>
              <a:rPr lang="fr-FR" dirty="0" smtClean="0"/>
              <a:t>entres </a:t>
            </a:r>
            <a:r>
              <a:rPr lang="fr-FR" b="1" dirty="0" smtClean="0">
                <a:solidFill>
                  <a:srgbClr val="08A1D9"/>
                </a:solidFill>
              </a:rPr>
              <a:t>R</a:t>
            </a:r>
            <a:r>
              <a:rPr lang="fr-FR" dirty="0" smtClean="0"/>
              <a:t>égionaux de </a:t>
            </a:r>
            <a:r>
              <a:rPr lang="fr-FR" b="1" dirty="0" smtClean="0">
                <a:solidFill>
                  <a:srgbClr val="08A1D9"/>
                </a:solidFill>
              </a:rPr>
              <a:t>P</a:t>
            </a:r>
            <a:r>
              <a:rPr lang="fr-FR" dirty="0" smtClean="0"/>
              <a:t>harmaco</a:t>
            </a:r>
            <a:r>
              <a:rPr lang="fr-FR" b="1" dirty="0" smtClean="0">
                <a:solidFill>
                  <a:srgbClr val="08A1D9"/>
                </a:solidFill>
              </a:rPr>
              <a:t>V</a:t>
            </a:r>
            <a:r>
              <a:rPr lang="fr-FR" dirty="0" smtClean="0"/>
              <a:t>igilance </a:t>
            </a:r>
          </a:p>
          <a:p>
            <a:r>
              <a:rPr lang="fr-FR" dirty="0" smtClean="0"/>
              <a:t>En général : 1/CHU</a:t>
            </a:r>
          </a:p>
          <a:p>
            <a:r>
              <a:rPr lang="fr-FR" dirty="0" smtClean="0"/>
              <a:t>Missions :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Recueil des notifications des EI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Validations des notifications des EI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Transmettre les notifications des EI à l’ANSM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Centre d’information sur le médicament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Expertise et conseil</a:t>
            </a:r>
          </a:p>
          <a:p>
            <a:pPr lvl="1">
              <a:buFont typeface="Wingdings" pitchFamily="2" charset="2"/>
              <a:buChar char="§"/>
            </a:pPr>
            <a:r>
              <a:rPr lang="fr-FR" dirty="0" smtClean="0"/>
              <a:t>Contribution au progrès scientifique</a:t>
            </a:r>
          </a:p>
          <a:p>
            <a:endParaRPr lang="fr-F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80728"/>
            <a:ext cx="444817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4973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s.123rf.com/400wm/400/400/ginasanders/ginasanders1009/ginasanders100900286/7856658-beaucoup-de-comprimes-differents-et-de-medicaments-sont-sur-une-cuille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858" y="836712"/>
            <a:ext cx="8027578" cy="5358408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3" y="836712"/>
            <a:ext cx="37440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prescriptions hors AMM </a:t>
            </a:r>
          </a:p>
          <a:p>
            <a:r>
              <a:rPr lang="fr-FR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les ATU, RTU, PPT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607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prescription hors AMM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fr-FR" dirty="0" smtClean="0"/>
              <a:t>Réglementation très stricte, autorisée par :</a:t>
            </a:r>
          </a:p>
          <a:p>
            <a:pPr lvl="1"/>
            <a:r>
              <a:rPr lang="fr-FR" dirty="0" smtClean="0"/>
              <a:t>Le code de Santé </a:t>
            </a:r>
            <a:r>
              <a:rPr lang="fr-FR" dirty="0"/>
              <a:t>P</a:t>
            </a:r>
            <a:r>
              <a:rPr lang="fr-FR" dirty="0" smtClean="0"/>
              <a:t>ublique</a:t>
            </a:r>
          </a:p>
          <a:p>
            <a:pPr lvl="1"/>
            <a:r>
              <a:rPr lang="fr-FR" dirty="0" smtClean="0"/>
              <a:t>Le code de la Sécurité Sociale</a:t>
            </a:r>
          </a:p>
          <a:p>
            <a:pPr marL="365760" lvl="1" indent="0">
              <a:buNone/>
            </a:pPr>
            <a:endParaRPr lang="fr-FR" dirty="0"/>
          </a:p>
          <a:p>
            <a:pPr marL="365760" lvl="1" indent="0">
              <a:buNone/>
            </a:pPr>
            <a:r>
              <a:rPr lang="fr-FR" b="1" dirty="0" smtClean="0">
                <a:solidFill>
                  <a:schemeClr val="accent2"/>
                </a:solidFill>
              </a:rPr>
              <a:t>Pas de remboursement ! </a:t>
            </a:r>
          </a:p>
          <a:p>
            <a:pPr marL="365760" lvl="1" indent="0">
              <a:buNone/>
            </a:pPr>
            <a:endParaRPr lang="fr-FR" dirty="0"/>
          </a:p>
          <a:p>
            <a:pPr marL="365760" lvl="1" indent="0">
              <a:buNone/>
            </a:pPr>
            <a:r>
              <a:rPr lang="fr-FR" dirty="0" smtClean="0"/>
              <a:t>Au risque et péril du prescripteur </a:t>
            </a:r>
            <a:r>
              <a:rPr lang="fr-FR" sz="1800" i="1" dirty="0" smtClean="0"/>
              <a:t>(marquer NR pour « non remboursé » sur l’ordonnance)</a:t>
            </a:r>
            <a:endParaRPr lang="fr-FR" sz="1800" i="1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6281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Autorisation Temporaire d’Utilisation (ATU)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Délivré par </a:t>
            </a:r>
            <a:r>
              <a:rPr lang="fr-FR" b="1" dirty="0" smtClean="0"/>
              <a:t>l’</a:t>
            </a:r>
            <a:r>
              <a:rPr lang="fr-FR" b="1" dirty="0" smtClean="0">
                <a:solidFill>
                  <a:schemeClr val="accent3"/>
                </a:solidFill>
              </a:rPr>
              <a:t>ANSM</a:t>
            </a:r>
            <a:r>
              <a:rPr lang="fr-FR" dirty="0" smtClean="0"/>
              <a:t> (procédure nationale)</a:t>
            </a:r>
          </a:p>
          <a:p>
            <a:r>
              <a:rPr lang="fr-FR" b="1" dirty="0" smtClean="0">
                <a:solidFill>
                  <a:schemeClr val="accent2"/>
                </a:solidFill>
              </a:rPr>
              <a:t>Remboursement</a:t>
            </a:r>
          </a:p>
          <a:p>
            <a:r>
              <a:rPr lang="fr-FR" dirty="0" smtClean="0"/>
              <a:t>Temporaire, exceptionnel</a:t>
            </a:r>
          </a:p>
          <a:p>
            <a:r>
              <a:rPr lang="fr-FR" dirty="0" smtClean="0"/>
              <a:t>Concerne les maladies rares et graves, </a:t>
            </a:r>
            <a:r>
              <a:rPr lang="fr-FR" b="1" dirty="0" smtClean="0"/>
              <a:t>sans alternatives thérapeutiques</a:t>
            </a:r>
          </a:p>
          <a:p>
            <a:r>
              <a:rPr lang="fr-FR" dirty="0" smtClean="0"/>
              <a:t>Concerne des médicaments </a:t>
            </a:r>
            <a:r>
              <a:rPr lang="fr-FR" b="1" dirty="0" smtClean="0"/>
              <a:t>commercialisés à l’étranger </a:t>
            </a:r>
            <a:r>
              <a:rPr lang="fr-FR" dirty="0" smtClean="0"/>
              <a:t>ou en cours de développement </a:t>
            </a:r>
            <a:r>
              <a:rPr lang="fr-FR" b="1" dirty="0" smtClean="0"/>
              <a:t>pré-AMM</a:t>
            </a:r>
          </a:p>
          <a:p>
            <a:r>
              <a:rPr lang="fr-FR" u="sng" dirty="0" smtClean="0"/>
              <a:t>2 types </a:t>
            </a:r>
            <a:r>
              <a:rPr lang="fr-FR" dirty="0" smtClean="0"/>
              <a:t>: nominative ou de cohorte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26495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Recommandation Temporaire d’Utilisation (RTU)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Délivré par l’</a:t>
            </a:r>
            <a:r>
              <a:rPr lang="fr-FR" dirty="0" smtClean="0">
                <a:solidFill>
                  <a:srgbClr val="08A1D9"/>
                </a:solidFill>
              </a:rPr>
              <a:t>ANSM</a:t>
            </a:r>
          </a:p>
          <a:p>
            <a:r>
              <a:rPr lang="fr-FR" dirty="0" smtClean="0"/>
              <a:t>Maladie n’ayant aucune alternative thérapeutique appropriée (ni AMM, ni ATU).</a:t>
            </a:r>
          </a:p>
          <a:p>
            <a:endParaRPr lang="fr-FR" dirty="0" smtClean="0"/>
          </a:p>
          <a:p>
            <a:r>
              <a:rPr lang="fr-FR" dirty="0" smtClean="0"/>
              <a:t>Les spécialités pharmaceutiques concernées bénéficient d’une </a:t>
            </a:r>
            <a:r>
              <a:rPr lang="fr-FR" b="1" dirty="0" smtClean="0"/>
              <a:t>AMM dans une autre indication </a:t>
            </a:r>
            <a:r>
              <a:rPr lang="fr-FR" dirty="0" smtClean="0"/>
              <a:t>thérapeutique (mdc déjà commercialisé en France)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20374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Protocole Thérapeutique Temporaire (PTT)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Traitements qui coutent cher</a:t>
            </a:r>
          </a:p>
          <a:p>
            <a:r>
              <a:rPr lang="fr-FR" dirty="0" smtClean="0"/>
              <a:t>Validés par l’</a:t>
            </a:r>
            <a:r>
              <a:rPr lang="fr-FR" dirty="0" smtClean="0">
                <a:solidFill>
                  <a:srgbClr val="08A1D9"/>
                </a:solidFill>
              </a:rPr>
              <a:t>ANSM</a:t>
            </a:r>
          </a:p>
          <a:p>
            <a:endParaRPr lang="fr-FR" dirty="0" smtClean="0"/>
          </a:p>
          <a:p>
            <a:r>
              <a:rPr lang="fr-FR" dirty="0" smtClean="0"/>
              <a:t>Médicaments </a:t>
            </a:r>
            <a:r>
              <a:rPr lang="fr-FR" b="1" dirty="0" smtClean="0"/>
              <a:t>utilisés à l’hôpital en dehors de l’AMM </a:t>
            </a:r>
            <a:r>
              <a:rPr lang="fr-FR" dirty="0" smtClean="0"/>
              <a:t> dans le cadre de contrats de bon usage des médicaments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7566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faq geolocalisation.jpg"/>
          <p:cNvPicPr>
            <a:picLocks noGrp="1" noChangeAspect="1"/>
          </p:cNvPicPr>
          <p:nvPr>
            <p:ph idx="1"/>
          </p:nvPr>
        </p:nvPicPr>
        <p:blipFill>
          <a:blip r:embed="rId2"/>
          <a:srcRect l="-25504" r="-25504"/>
          <a:stretch>
            <a:fillRect/>
          </a:stretch>
        </p:blipFill>
        <p:spPr>
          <a:xfrm>
            <a:off x="1066800" y="1825023"/>
            <a:ext cx="6777317" cy="3508977"/>
          </a:xfr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gratuit, toute vente ou reproduction ou vente est interdite.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532</TotalTime>
  <Words>1885</Words>
  <Application>Microsoft Macintosh PowerPoint</Application>
  <PresentationFormat>Présentation à l'écran (4:3)</PresentationFormat>
  <Paragraphs>264</Paragraphs>
  <Slides>29</Slides>
  <Notes>0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Austin</vt:lpstr>
      <vt:lpstr>Séance de révision UE6</vt:lpstr>
      <vt:lpstr>Le parcours du médicament à travers les Structures de Régulation</vt:lpstr>
      <vt:lpstr>ANSM</vt:lpstr>
      <vt:lpstr>Diapositive 4</vt:lpstr>
      <vt:lpstr>Diapositive 5</vt:lpstr>
      <vt:lpstr>Diapositive 6</vt:lpstr>
      <vt:lpstr>Diapositive 7</vt:lpstr>
      <vt:lpstr>Diapositive 8</vt:lpstr>
      <vt:lpstr>EMA</vt:lpstr>
      <vt:lpstr>Diapositive 10</vt:lpstr>
      <vt:lpstr>Diapositive 11</vt:lpstr>
      <vt:lpstr>Diapositive 12</vt:lpstr>
      <vt:lpstr>HAS</vt:lpstr>
      <vt:lpstr>Diapositive 14</vt:lpstr>
      <vt:lpstr>Diapositive 15</vt:lpstr>
      <vt:lpstr>Diapositive 16</vt:lpstr>
      <vt:lpstr>Diapositive 17</vt:lpstr>
      <vt:lpstr>Diapositive 18</vt:lpstr>
      <vt:lpstr>UNCAM</vt:lpstr>
      <vt:lpstr>Diapositive 20</vt:lpstr>
      <vt:lpstr>CEPS</vt:lpstr>
      <vt:lpstr>Une fois l’AMM donné par l’ANSM/EMA, le mdt est inscrit sur la liste de la Sécurité Sociale, le taux de remboursement a été défini par l’UNCAM et le prix par le CEPS à l’aide du SMR/ASMR donné par la HAS… Il y a enfin publication au Journal Officiel (le ministre signe tous les papiers)</vt:lpstr>
      <vt:lpstr>CRPV</vt:lpstr>
      <vt:lpstr>Diapositive 24</vt:lpstr>
      <vt:lpstr>La prescription hors AMM</vt:lpstr>
      <vt:lpstr>Autorisation Temporaire d’Utilisation (ATU)</vt:lpstr>
      <vt:lpstr>Recommandation Temporaire d’Utilisation (RTU)</vt:lpstr>
      <vt:lpstr>Protocole Thérapeutique Temporaire (PTT)</vt:lpstr>
      <vt:lpstr>Diapositive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Séance de révision UE6</dc:title>
  <dc:creator>Violette</dc:creator>
  <cp:lastModifiedBy>Nicolas Maugars</cp:lastModifiedBy>
  <cp:revision>24</cp:revision>
  <dcterms:created xsi:type="dcterms:W3CDTF">2013-03-26T15:42:07Z</dcterms:created>
  <dcterms:modified xsi:type="dcterms:W3CDTF">2013-03-26T16:02:47Z</dcterms:modified>
</cp:coreProperties>
</file>