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93" r:id="rId4"/>
    <p:sldId id="258" r:id="rId5"/>
    <p:sldId id="294" r:id="rId6"/>
    <p:sldId id="260" r:id="rId7"/>
    <p:sldId id="259" r:id="rId8"/>
    <p:sldId id="295" r:id="rId9"/>
    <p:sldId id="261" r:id="rId10"/>
    <p:sldId id="263" r:id="rId11"/>
    <p:sldId id="262" r:id="rId12"/>
    <p:sldId id="265" r:id="rId13"/>
    <p:sldId id="266" r:id="rId14"/>
    <p:sldId id="267" r:id="rId15"/>
    <p:sldId id="296" r:id="rId16"/>
    <p:sldId id="268" r:id="rId17"/>
    <p:sldId id="269" r:id="rId18"/>
    <p:sldId id="270" r:id="rId19"/>
    <p:sldId id="271" r:id="rId20"/>
    <p:sldId id="272" r:id="rId21"/>
    <p:sldId id="273" r:id="rId22"/>
    <p:sldId id="275" r:id="rId23"/>
    <p:sldId id="276" r:id="rId24"/>
    <p:sldId id="277" r:id="rId25"/>
    <p:sldId id="278" r:id="rId26"/>
    <p:sldId id="279" r:id="rId27"/>
    <p:sldId id="292" r:id="rId28"/>
    <p:sldId id="281" r:id="rId29"/>
    <p:sldId id="282" r:id="rId30"/>
    <p:sldId id="283" r:id="rId31"/>
    <p:sldId id="284" r:id="rId32"/>
    <p:sldId id="291" r:id="rId33"/>
    <p:sldId id="285" r:id="rId34"/>
    <p:sldId id="286" r:id="rId35"/>
    <p:sldId id="287" r:id="rId36"/>
    <p:sldId id="288" r:id="rId37"/>
    <p:sldId id="289" r:id="rId38"/>
    <p:sldId id="290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D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5010"/>
    <p:restoredTop sz="94671"/>
  </p:normalViewPr>
  <p:slideViewPr>
    <p:cSldViewPr snapToGrid="0" snapToObjects="1">
      <p:cViewPr varScale="1">
        <p:scale>
          <a:sx n="61" d="100"/>
          <a:sy n="61" d="100"/>
        </p:scale>
        <p:origin x="240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notesMaster" Target="notesMasters/notesMaster1.xml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C8A2E-5AB4-FB4C-9281-27AD2AFD0B8B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27F55-BF05-834F-94F6-2F0BD937C27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262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27F55-BF05-834F-94F6-2F0BD937C27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6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88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242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81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27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93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35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103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01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568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30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6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  <a:alpha val="92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6FB0F-2D89-6649-AE8B-ACC3007D0FB0}" type="datetimeFigureOut">
              <a:rPr lang="fr-FR" smtClean="0"/>
              <a:t>12/08/2017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242F-2D5F-7F42-A3FC-A4D8F63D6E3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59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650392"/>
            <a:ext cx="9144000" cy="1655762"/>
          </a:xfrm>
        </p:spPr>
        <p:txBody>
          <a:bodyPr/>
          <a:lstStyle/>
          <a:p>
            <a:r>
              <a:rPr lang="fr-FR" b="1" dirty="0" smtClean="0">
                <a:solidFill>
                  <a:srgbClr val="00B0F0"/>
                </a:solidFill>
              </a:rPr>
              <a:t>METABOLISME GLUCIDIQUE</a:t>
            </a:r>
            <a:endParaRPr lang="fr-FR" b="1" dirty="0">
              <a:solidFill>
                <a:srgbClr val="00B0F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19753" y="1591032"/>
            <a:ext cx="6752493" cy="547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  <a:t>GLYCOLYSE </a:t>
            </a:r>
            <a:b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  <a:t>OU</a:t>
            </a:r>
            <a:b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  <a:t>VOIE D’EMBDEN MEYERHOF</a:t>
            </a:r>
          </a:p>
          <a:p>
            <a:pPr algn="ctr"/>
            <a:r>
              <a:rPr lang="fr-FR" sz="5400" b="1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  <a:t>PARNAS</a:t>
            </a:r>
            <a: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800" dist="76200" algn="l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fr-FR" sz="8000" b="1" cap="none" spc="0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50800" dist="762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556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45067"/>
          </a:xfrm>
        </p:spPr>
        <p:txBody>
          <a:bodyPr>
            <a:normAutofit/>
          </a:bodyPr>
          <a:lstStyle/>
          <a:p>
            <a:pPr algn="ctr"/>
            <a:r>
              <a:rPr lang="fr-FR" sz="3200" b="1" u="sng" dirty="0" smtClean="0">
                <a:solidFill>
                  <a:srgbClr val="C00000"/>
                </a:solidFill>
                <a:latin typeface="+mn-lt"/>
              </a:rPr>
              <a:t>GENERALITES</a:t>
            </a:r>
            <a:endParaRPr lang="fr-FR" sz="3200" b="1" u="sng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7" name="Espace réservé du contenu 6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1" t="38202" r="19802" b="19530"/>
          <a:stretch/>
        </p:blipFill>
        <p:spPr>
          <a:xfrm>
            <a:off x="1828799" y="745067"/>
            <a:ext cx="8739963" cy="3210245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ZoneTexte 13"/>
          <p:cNvSpPr txBox="1"/>
          <p:nvPr/>
        </p:nvSpPr>
        <p:spPr>
          <a:xfrm>
            <a:off x="0" y="4146698"/>
            <a:ext cx="121920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>
              <a:buFont typeface="Arial" charset="0"/>
              <a:buChar char="•"/>
            </a:pPr>
            <a:r>
              <a:rPr lang="fr-FR" sz="2800" dirty="0"/>
              <a:t>P</a:t>
            </a:r>
            <a:r>
              <a:rPr lang="fr-FR" sz="2800" dirty="0" smtClean="0"/>
              <a:t>roduction </a:t>
            </a:r>
            <a:r>
              <a:rPr lang="fr-FR" sz="2800" dirty="0">
                <a:solidFill>
                  <a:srgbClr val="FF0000"/>
                </a:solidFill>
              </a:rPr>
              <a:t>d’</a:t>
            </a:r>
            <a:r>
              <a:rPr lang="fr-FR" sz="2800" b="1" dirty="0">
                <a:solidFill>
                  <a:srgbClr val="FF0000"/>
                </a:solidFill>
              </a:rPr>
              <a:t>ENERGIE</a:t>
            </a:r>
            <a:r>
              <a:rPr lang="fr-FR" sz="2800" b="1" dirty="0"/>
              <a:t> </a:t>
            </a:r>
            <a:r>
              <a:rPr lang="fr-FR" sz="2800" dirty="0"/>
              <a:t>sous forme </a:t>
            </a:r>
            <a:r>
              <a:rPr lang="fr-FR" sz="2800" b="1" dirty="0" smtClean="0">
                <a:solidFill>
                  <a:srgbClr val="FF0000"/>
                </a:solidFill>
              </a:rPr>
              <a:t>d’ATP</a:t>
            </a:r>
          </a:p>
          <a:p>
            <a:pPr marL="285750" lvl="0" indent="-285750" algn="ctr">
              <a:buFont typeface="Arial" charset="0"/>
              <a:buChar char="•"/>
            </a:pPr>
            <a:endParaRPr lang="fr-FR" sz="2800" dirty="0"/>
          </a:p>
          <a:p>
            <a:pPr marL="457200" lvl="0" indent="-457200" algn="ctr">
              <a:buFont typeface="AppleColorEmoji" charset="0"/>
              <a:buChar char="💣"/>
            </a:pPr>
            <a:r>
              <a:rPr lang="fr-FR" sz="2800" b="1" dirty="0" smtClean="0">
                <a:solidFill>
                  <a:srgbClr val="FF0000"/>
                </a:solidFill>
              </a:rPr>
              <a:t>POUR </a:t>
            </a:r>
            <a:r>
              <a:rPr lang="fr-FR" sz="2800" b="1" dirty="0">
                <a:solidFill>
                  <a:srgbClr val="FF0000"/>
                </a:solidFill>
              </a:rPr>
              <a:t>1 GLUCOSE </a:t>
            </a:r>
            <a:r>
              <a:rPr lang="fr-FR" sz="2800" b="1" dirty="0" smtClean="0"/>
              <a:t>(hexose) </a:t>
            </a:r>
            <a:r>
              <a:rPr lang="fr-FR" sz="2800" b="1" dirty="0" smtClean="0">
                <a:solidFill>
                  <a:srgbClr val="FF0000"/>
                </a:solidFill>
              </a:rPr>
              <a:t>DE </a:t>
            </a:r>
            <a:r>
              <a:rPr lang="fr-FR" sz="2800" b="1" dirty="0">
                <a:solidFill>
                  <a:srgbClr val="FF0000"/>
                </a:solidFill>
              </a:rPr>
              <a:t>DEPART-&gt; 2 PYRUVATES </a:t>
            </a:r>
            <a:r>
              <a:rPr lang="fr-FR" sz="2800" b="1" dirty="0" smtClean="0"/>
              <a:t>(</a:t>
            </a:r>
            <a:r>
              <a:rPr lang="fr-FR" sz="2800" b="1" dirty="0" err="1" smtClean="0"/>
              <a:t>trioses</a:t>
            </a:r>
            <a:r>
              <a:rPr lang="fr-FR" sz="2800" b="1" dirty="0" smtClean="0"/>
              <a:t>) </a:t>
            </a:r>
            <a:r>
              <a:rPr lang="fr-FR" sz="2800" b="1" dirty="0" smtClean="0">
                <a:solidFill>
                  <a:srgbClr val="FF0000"/>
                </a:solidFill>
              </a:rPr>
              <a:t>FINAUX.</a:t>
            </a:r>
            <a:br>
              <a:rPr lang="fr-FR" sz="2800" b="1" dirty="0" smtClean="0">
                <a:solidFill>
                  <a:srgbClr val="FF0000"/>
                </a:solidFill>
              </a:rPr>
            </a:br>
            <a:endParaRPr lang="fr-FR" sz="2800" dirty="0">
              <a:solidFill>
                <a:srgbClr val="FF0000"/>
              </a:solidFill>
            </a:endParaRPr>
          </a:p>
          <a:p>
            <a:pPr marL="285750" lvl="0" indent="-285750" algn="ctr">
              <a:buFont typeface="Arial" charset="0"/>
              <a:buChar char="•"/>
            </a:pPr>
            <a:r>
              <a:rPr lang="fr-FR" sz="2800" b="1" dirty="0" smtClean="0"/>
              <a:t>LIEU: </a:t>
            </a:r>
            <a:r>
              <a:rPr lang="fr-FR" sz="2800" b="1" dirty="0" smtClean="0">
                <a:solidFill>
                  <a:srgbClr val="FF0000"/>
                </a:solidFill>
              </a:rPr>
              <a:t>TOUTES </a:t>
            </a:r>
            <a:r>
              <a:rPr lang="fr-FR" sz="2800" b="1" dirty="0">
                <a:solidFill>
                  <a:srgbClr val="FF0000"/>
                </a:solidFill>
              </a:rPr>
              <a:t>LES CELLULES</a:t>
            </a:r>
            <a:r>
              <a:rPr lang="fr-FR" sz="2800" dirty="0">
                <a:solidFill>
                  <a:srgbClr val="FF0000"/>
                </a:solidFill>
              </a:rPr>
              <a:t> </a:t>
            </a:r>
            <a:r>
              <a:rPr lang="fr-FR" sz="2800" dirty="0" smtClean="0"/>
              <a:t>au </a:t>
            </a:r>
            <a:r>
              <a:rPr lang="fr-FR" sz="2800" dirty="0"/>
              <a:t>niveau du </a:t>
            </a:r>
            <a:r>
              <a:rPr lang="fr-FR" sz="2800" b="1" dirty="0">
                <a:solidFill>
                  <a:srgbClr val="FF0000"/>
                </a:solidFill>
              </a:rPr>
              <a:t>CYTOPLASME</a:t>
            </a:r>
            <a:r>
              <a:rPr lang="fr-FR" sz="2800" dirty="0">
                <a:solidFill>
                  <a:srgbClr val="FF0000"/>
                </a:solidFill>
              </a:rPr>
              <a:t>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252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48151"/>
            <a:ext cx="1219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800" b="1" dirty="0" smtClean="0"/>
              <a:t>Fonctionne</a:t>
            </a:r>
            <a:r>
              <a:rPr lang="fr-FR" sz="2800" dirty="0" smtClean="0"/>
              <a:t>:</a:t>
            </a:r>
            <a:br>
              <a:rPr lang="fr-FR" sz="2800" dirty="0" smtClean="0"/>
            </a:br>
            <a:r>
              <a:rPr lang="fr-FR" sz="2800" dirty="0" smtClean="0"/>
              <a:t>-en </a:t>
            </a:r>
            <a:r>
              <a:rPr lang="fr-FR" sz="2800" dirty="0"/>
              <a:t>PRESENCE (=</a:t>
            </a:r>
            <a:r>
              <a:rPr lang="fr-FR" sz="2800" dirty="0">
                <a:solidFill>
                  <a:srgbClr val="FF0000"/>
                </a:solidFill>
              </a:rPr>
              <a:t>AEROBIE</a:t>
            </a:r>
            <a:r>
              <a:rPr lang="fr-FR" sz="2800" dirty="0"/>
              <a:t>) 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 smtClean="0"/>
              <a:t>-en </a:t>
            </a:r>
            <a:r>
              <a:rPr lang="fr-FR" sz="2800" dirty="0"/>
              <a:t>ABSENCE (=</a:t>
            </a:r>
            <a:r>
              <a:rPr lang="fr-FR" sz="2800" dirty="0">
                <a:solidFill>
                  <a:srgbClr val="FF0000"/>
                </a:solidFill>
              </a:rPr>
              <a:t>ANAEROBIE</a:t>
            </a:r>
            <a:r>
              <a:rPr lang="fr-FR" sz="2800" dirty="0"/>
              <a:t>) D’OXYGENE 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dirty="0"/>
              <a:t/>
            </a:r>
            <a:br>
              <a:rPr lang="fr-FR" sz="2800" dirty="0"/>
            </a:br>
            <a:r>
              <a:rPr lang="fr-FR" sz="2800" i="1" dirty="0" smtClean="0"/>
              <a:t>NB: </a:t>
            </a:r>
            <a:r>
              <a:rPr lang="fr-FR" sz="2800" i="1" dirty="0"/>
              <a:t>dans les </a:t>
            </a:r>
            <a:r>
              <a:rPr lang="fr-FR" sz="2800" b="1" i="1" dirty="0"/>
              <a:t>globules rouges</a:t>
            </a:r>
            <a:r>
              <a:rPr lang="fr-FR" sz="2800" i="1" dirty="0"/>
              <a:t>, </a:t>
            </a:r>
            <a:r>
              <a:rPr lang="fr-FR" sz="2800" i="1" dirty="0" smtClean="0"/>
              <a:t>PAS </a:t>
            </a:r>
            <a:r>
              <a:rPr lang="fr-FR" sz="2800" i="1" dirty="0"/>
              <a:t>de </a:t>
            </a:r>
            <a:r>
              <a:rPr lang="fr-FR" sz="2800" i="1" dirty="0" smtClean="0"/>
              <a:t>MITOCHONDRIES: </a:t>
            </a:r>
            <a:r>
              <a:rPr lang="fr-FR" sz="2800" i="1" dirty="0"/>
              <a:t>la </a:t>
            </a:r>
            <a:r>
              <a:rPr lang="fr-FR" sz="2800" b="1" i="1" dirty="0" smtClean="0"/>
              <a:t>GLYCOLYSE = </a:t>
            </a:r>
            <a:r>
              <a:rPr lang="fr-FR" sz="2800" i="1" dirty="0" smtClean="0"/>
              <a:t>la </a:t>
            </a:r>
            <a:r>
              <a:rPr lang="fr-FR" sz="2800" b="1" i="1" dirty="0"/>
              <a:t>SEULE </a:t>
            </a:r>
            <a:r>
              <a:rPr lang="fr-FR" sz="2800" i="1" dirty="0"/>
              <a:t>voie de production </a:t>
            </a:r>
            <a:r>
              <a:rPr lang="fr-FR" sz="2800" i="1" dirty="0" smtClean="0"/>
              <a:t>d</a:t>
            </a:r>
            <a:r>
              <a:rPr lang="fr-FR" sz="2800" b="1" i="1" dirty="0" smtClean="0"/>
              <a:t>’ATP</a:t>
            </a:r>
            <a:r>
              <a:rPr lang="fr-FR" sz="2800" i="1" dirty="0" smtClean="0"/>
              <a:t>.</a:t>
            </a:r>
            <a:br>
              <a:rPr lang="fr-FR" sz="2800" i="1" dirty="0" smtClean="0"/>
            </a:br>
            <a:endParaRPr lang="fr-FR" sz="2800" dirty="0" smtClean="0"/>
          </a:p>
          <a:p>
            <a:pPr marL="571500" lvl="0" indent="-571500" algn="ctr">
              <a:buFont typeface="AppleColorEmoji" charset="0"/>
              <a:buChar char="💣"/>
            </a:pPr>
            <a:r>
              <a:rPr lang="fr-FR" sz="4000" b="1" dirty="0">
                <a:solidFill>
                  <a:srgbClr val="FF0000"/>
                </a:solidFill>
              </a:rPr>
              <a:t>LA GLYCOLYSE C’EST 10 ETAPES, 10 ENZYMES, 10 </a:t>
            </a:r>
            <a:r>
              <a:rPr lang="fr-FR" sz="4000" b="1" dirty="0" smtClean="0">
                <a:solidFill>
                  <a:srgbClr val="FF0000"/>
                </a:solidFill>
              </a:rPr>
              <a:t>INTERMEDIAIRES</a:t>
            </a:r>
            <a:r>
              <a:rPr lang="fr-FR" sz="4000" dirty="0"/>
              <a:t/>
            </a:r>
            <a:br>
              <a:rPr lang="fr-FR" sz="4000" dirty="0"/>
            </a:br>
            <a:endParaRPr lang="fr-FR" sz="4000" dirty="0"/>
          </a:p>
          <a:p>
            <a:pPr marL="285750" lvl="0" indent="-285750">
              <a:buFont typeface="Arial" charset="0"/>
              <a:buChar char="•"/>
            </a:pPr>
            <a:r>
              <a:rPr lang="fr-FR" sz="2800" dirty="0"/>
              <a:t>Tous les intermédiaires seront</a:t>
            </a:r>
            <a:r>
              <a:rPr lang="fr-FR" sz="2800" b="1" u="sng" dirty="0"/>
              <a:t> phosphorylés</a:t>
            </a:r>
            <a:r>
              <a:rPr lang="fr-FR" sz="2800" dirty="0" smtClean="0"/>
              <a:t>.</a:t>
            </a:r>
            <a:br>
              <a:rPr lang="fr-FR" sz="2800" dirty="0" smtClean="0"/>
            </a:br>
            <a:r>
              <a:rPr lang="fr-FR" sz="2800" dirty="0" smtClean="0"/>
              <a:t>NB</a:t>
            </a:r>
            <a:r>
              <a:rPr lang="fr-FR" sz="2800" dirty="0"/>
              <a:t> : </a:t>
            </a:r>
            <a:r>
              <a:rPr lang="fr-FR" sz="2800" dirty="0" smtClean="0"/>
              <a:t>glucose </a:t>
            </a:r>
            <a:r>
              <a:rPr lang="fr-FR" sz="2800" b="1" u="sng" dirty="0"/>
              <a:t>phosphorylé </a:t>
            </a:r>
            <a:r>
              <a:rPr lang="fr-FR" sz="2800" b="1" dirty="0" smtClean="0"/>
              <a:t> =  </a:t>
            </a:r>
            <a:r>
              <a:rPr lang="fr-FR" sz="2800" dirty="0" smtClean="0"/>
              <a:t>glucose </a:t>
            </a:r>
            <a:r>
              <a:rPr lang="fr-FR" sz="2800" b="1" dirty="0" smtClean="0"/>
              <a:t>BLOQUE</a:t>
            </a:r>
            <a:r>
              <a:rPr lang="fr-FR" sz="2800" dirty="0"/>
              <a:t>.</a:t>
            </a:r>
          </a:p>
        </p:txBody>
      </p:sp>
      <p:sp>
        <p:nvSpPr>
          <p:cNvPr id="6" name="Accolade fermante 5"/>
          <p:cNvSpPr/>
          <p:nvPr/>
        </p:nvSpPr>
        <p:spPr>
          <a:xfrm>
            <a:off x="6634716" y="637953"/>
            <a:ext cx="637954" cy="114831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7549116" y="735057"/>
            <a:ext cx="30834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Variation</a:t>
            </a:r>
            <a:r>
              <a:rPr lang="fr-FR" sz="2800" u="sng" dirty="0" smtClean="0"/>
              <a:t> rendement </a:t>
            </a:r>
            <a:r>
              <a:rPr lang="fr-FR" sz="2800" dirty="0"/>
              <a:t>en </a:t>
            </a:r>
            <a:r>
              <a:rPr lang="fr-FR" sz="2800" u="sng" dirty="0"/>
              <a:t>ATP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4101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990201" y="1566555"/>
            <a:ext cx="6201799" cy="3772564"/>
          </a:xfrm>
        </p:spPr>
        <p:txBody>
          <a:bodyPr>
            <a:norm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3300" dirty="0" smtClean="0"/>
              <a:t> </a:t>
            </a:r>
            <a:r>
              <a:rPr lang="fr-FR" sz="3300" dirty="0" smtClean="0"/>
              <a:t>2 phases :</a:t>
            </a:r>
            <a:br>
              <a:rPr lang="fr-FR" sz="3300" dirty="0" smtClean="0"/>
            </a:br>
            <a:r>
              <a:rPr lang="fr-FR" sz="3300" dirty="0" smtClean="0"/>
              <a:t>- </a:t>
            </a:r>
            <a:r>
              <a:rPr lang="fr-FR" sz="3300" b="1" dirty="0" smtClean="0">
                <a:solidFill>
                  <a:srgbClr val="FF0000"/>
                </a:solidFill>
              </a:rPr>
              <a:t>1</a:t>
            </a:r>
            <a:r>
              <a:rPr lang="fr-FR" sz="3300" b="1" baseline="30000" dirty="0" smtClean="0">
                <a:solidFill>
                  <a:srgbClr val="FF0000"/>
                </a:solidFill>
              </a:rPr>
              <a:t>ère</a:t>
            </a:r>
            <a:r>
              <a:rPr lang="fr-FR" sz="3300" b="1" dirty="0" smtClean="0">
                <a:solidFill>
                  <a:srgbClr val="FF0000"/>
                </a:solidFill>
              </a:rPr>
              <a:t> </a:t>
            </a:r>
            <a:r>
              <a:rPr lang="fr-FR" sz="3300" b="1" dirty="0" smtClean="0">
                <a:solidFill>
                  <a:srgbClr val="FF0000"/>
                </a:solidFill>
              </a:rPr>
              <a:t>anabolique=consommation d’énergie</a:t>
            </a:r>
            <a:r>
              <a:rPr lang="fr-FR" sz="3300" dirty="0" smtClean="0">
                <a:solidFill>
                  <a:srgbClr val="FF0000"/>
                </a:solidFill>
              </a:rPr>
              <a:t> </a:t>
            </a:r>
            <a:r>
              <a:rPr lang="fr-FR" sz="3300" dirty="0" smtClean="0">
                <a:solidFill>
                  <a:srgbClr val="FF0000"/>
                </a:solidFill>
              </a:rPr>
              <a:t/>
            </a:r>
            <a:br>
              <a:rPr lang="fr-FR" sz="3300" dirty="0" smtClean="0">
                <a:solidFill>
                  <a:srgbClr val="FF0000"/>
                </a:solidFill>
              </a:rPr>
            </a:br>
            <a:r>
              <a:rPr lang="fr-FR" sz="3300" dirty="0" smtClean="0"/>
              <a:t>- </a:t>
            </a:r>
            <a:r>
              <a:rPr lang="fr-FR" sz="3300" b="1" dirty="0" smtClean="0">
                <a:solidFill>
                  <a:srgbClr val="FF0000"/>
                </a:solidFill>
              </a:rPr>
              <a:t>2</a:t>
            </a:r>
            <a:r>
              <a:rPr lang="fr-FR" sz="3300" b="1" baseline="30000" dirty="0" smtClean="0">
                <a:solidFill>
                  <a:srgbClr val="FF0000"/>
                </a:solidFill>
              </a:rPr>
              <a:t>ème</a:t>
            </a:r>
            <a:r>
              <a:rPr lang="fr-FR" sz="3300" b="1" dirty="0" smtClean="0">
                <a:solidFill>
                  <a:srgbClr val="FF0000"/>
                </a:solidFill>
              </a:rPr>
              <a:t> catabolique=production </a:t>
            </a:r>
            <a:r>
              <a:rPr lang="fr-FR" sz="3300" b="1" dirty="0" smtClean="0">
                <a:solidFill>
                  <a:srgbClr val="FF0000"/>
                </a:solidFill>
              </a:rPr>
              <a:t>d’énergie</a:t>
            </a:r>
            <a:endParaRPr lang="fr-FR" sz="3300" dirty="0" smtClean="0"/>
          </a:p>
          <a:p>
            <a:pPr lvl="0"/>
            <a:r>
              <a:rPr lang="fr-FR" sz="3300" dirty="0"/>
              <a:t>U</a:t>
            </a:r>
            <a:r>
              <a:rPr lang="fr-FR" sz="3300" dirty="0" smtClean="0"/>
              <a:t>ne </a:t>
            </a:r>
            <a:r>
              <a:rPr lang="fr-FR" sz="3300" dirty="0"/>
              <a:t>voie </a:t>
            </a:r>
            <a:r>
              <a:rPr lang="fr-FR" sz="3300" b="1" dirty="0" smtClean="0">
                <a:solidFill>
                  <a:srgbClr val="FF0000"/>
                </a:solidFill>
              </a:rPr>
              <a:t>AMPHIBOLIQUE</a:t>
            </a:r>
            <a:r>
              <a:rPr lang="fr-FR" sz="3300" b="1" dirty="0"/>
              <a:t> </a:t>
            </a:r>
            <a:r>
              <a:rPr lang="fr-FR" sz="3300" dirty="0" smtClean="0"/>
              <a:t>(</a:t>
            </a:r>
            <a:r>
              <a:rPr lang="fr-FR" sz="3300" dirty="0" smtClean="0"/>
              <a:t>catabolisme </a:t>
            </a:r>
            <a:r>
              <a:rPr lang="fr-FR" sz="3300" dirty="0"/>
              <a:t>+ </a:t>
            </a:r>
            <a:r>
              <a:rPr lang="fr-FR" sz="3300" dirty="0" smtClean="0"/>
              <a:t>anabolisme)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97" y="720270"/>
            <a:ext cx="5549015" cy="5465134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742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874729"/>
            <a:ext cx="1219200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charset="0"/>
              <a:buChar char="•"/>
            </a:pPr>
            <a:endParaRPr lang="fr-FR" sz="2800" dirty="0"/>
          </a:p>
          <a:p>
            <a:pPr marL="457200" lvl="0" indent="-457200">
              <a:buFont typeface="Arial" charset="0"/>
              <a:buChar char="•"/>
            </a:pPr>
            <a:r>
              <a:rPr lang="fr-FR" sz="2800" dirty="0"/>
              <a:t> R</a:t>
            </a:r>
            <a:r>
              <a:rPr lang="fr-FR" sz="2800" dirty="0" smtClean="0"/>
              <a:t>endue </a:t>
            </a:r>
            <a:r>
              <a:rPr lang="fr-FR" sz="2800" dirty="0"/>
              <a:t>possible grâce </a:t>
            </a:r>
            <a:r>
              <a:rPr lang="fr-FR" sz="2800" b="1" dirty="0">
                <a:solidFill>
                  <a:srgbClr val="FF0000"/>
                </a:solidFill>
              </a:rPr>
              <a:t>aux couplages énergétiques</a:t>
            </a:r>
            <a:r>
              <a:rPr lang="fr-FR" sz="2800" b="1" dirty="0"/>
              <a:t>. </a:t>
            </a:r>
          </a:p>
          <a:p>
            <a:pPr marL="457200" lvl="0" indent="-457200">
              <a:buFont typeface="Arial" charset="0"/>
              <a:buChar char="•"/>
            </a:pPr>
            <a:endParaRPr lang="fr-FR" sz="2800" dirty="0"/>
          </a:p>
          <a:p>
            <a:pPr marL="457200" lvl="0" indent="-457200">
              <a:buFont typeface="Arial" charset="0"/>
              <a:buChar char="•"/>
            </a:pPr>
            <a:r>
              <a:rPr lang="fr-FR" sz="2800" b="1" dirty="0">
                <a:solidFill>
                  <a:srgbClr val="FF0000"/>
                </a:solidFill>
              </a:rPr>
              <a:t>R</a:t>
            </a:r>
            <a:r>
              <a:rPr lang="fr-FR" sz="2800" b="1" dirty="0" smtClean="0">
                <a:solidFill>
                  <a:srgbClr val="FF0000"/>
                </a:solidFill>
              </a:rPr>
              <a:t>égulation </a:t>
            </a:r>
            <a:r>
              <a:rPr lang="fr-FR" sz="2800" b="1" dirty="0">
                <a:solidFill>
                  <a:srgbClr val="FF0000"/>
                </a:solidFill>
              </a:rPr>
              <a:t>réciproque</a:t>
            </a:r>
            <a:r>
              <a:rPr lang="fr-FR" sz="2800" dirty="0">
                <a:solidFill>
                  <a:srgbClr val="FF0000"/>
                </a:solidFill>
              </a:rPr>
              <a:t> </a:t>
            </a:r>
            <a:r>
              <a:rPr lang="fr-FR" sz="2800" u="sng" dirty="0" smtClean="0"/>
              <a:t>glycolyse </a:t>
            </a:r>
            <a:r>
              <a:rPr lang="fr-FR" sz="2800" dirty="0" smtClean="0"/>
              <a:t>&lt;-&gt; </a:t>
            </a:r>
            <a:r>
              <a:rPr lang="fr-FR" sz="2800" u="sng" dirty="0" err="1" smtClean="0"/>
              <a:t>néoglucogénèse</a:t>
            </a:r>
            <a:r>
              <a:rPr lang="fr-FR" sz="2800" u="sng" dirty="0"/>
              <a:t> </a:t>
            </a:r>
            <a:r>
              <a:rPr lang="fr-FR" sz="2800" dirty="0" smtClean="0"/>
              <a:t>: </a:t>
            </a:r>
            <a:r>
              <a:rPr lang="fr-FR" sz="2800" b="1" dirty="0" smtClean="0"/>
              <a:t>toutes</a:t>
            </a:r>
            <a:r>
              <a:rPr lang="fr-FR" sz="2800" dirty="0" smtClean="0"/>
              <a:t> </a:t>
            </a:r>
            <a:r>
              <a:rPr lang="fr-FR" sz="2800" dirty="0"/>
              <a:t>les voies ne sont </a:t>
            </a:r>
            <a:r>
              <a:rPr lang="fr-FR" sz="2800" b="1" dirty="0"/>
              <a:t>pas communes </a:t>
            </a:r>
            <a:r>
              <a:rPr lang="fr-FR" sz="2800" dirty="0"/>
              <a:t>mais la majorité oui.</a:t>
            </a:r>
          </a:p>
          <a:p>
            <a:pPr marL="457200" lvl="0" indent="-457200">
              <a:buFont typeface="Arial" charset="0"/>
              <a:buChar char="•"/>
            </a:pPr>
            <a:endParaRPr lang="fr-FR" sz="2800" dirty="0"/>
          </a:p>
          <a:p>
            <a:pPr marL="457200" lvl="0" indent="-457200">
              <a:buFont typeface="Arial" charset="0"/>
              <a:buChar char="•"/>
            </a:pPr>
            <a:r>
              <a:rPr lang="fr-FR" sz="2800" dirty="0"/>
              <a:t>V</a:t>
            </a:r>
            <a:r>
              <a:rPr lang="fr-FR" sz="2800" dirty="0" smtClean="0"/>
              <a:t>oie </a:t>
            </a:r>
            <a:r>
              <a:rPr lang="fr-FR" sz="2800" dirty="0"/>
              <a:t>oxydative : </a:t>
            </a:r>
            <a:r>
              <a:rPr lang="fr-FR" sz="2800" dirty="0" err="1"/>
              <a:t>co</a:t>
            </a:r>
            <a:r>
              <a:rPr lang="fr-FR" sz="2800" dirty="0"/>
              <a:t>-substrat majeur= </a:t>
            </a:r>
            <a:r>
              <a:rPr lang="fr-FR" sz="2800" b="1" dirty="0"/>
              <a:t>NAD+</a:t>
            </a:r>
          </a:p>
        </p:txBody>
      </p:sp>
    </p:spTree>
    <p:extLst>
      <p:ext uri="{BB962C8B-B14F-4D97-AF65-F5344CB8AC3E}">
        <p14:creationId xmlns:p14="http://schemas.microsoft.com/office/powerpoint/2010/main" val="203325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667" y="203200"/>
            <a:ext cx="5469467" cy="6282266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Nuage 4"/>
          <p:cNvSpPr/>
          <p:nvPr/>
        </p:nvSpPr>
        <p:spPr>
          <a:xfrm rot="1367947">
            <a:off x="6654801" y="152401"/>
            <a:ext cx="5046133" cy="4250267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MAINTENANT ON RENTRE DANS LE VIF DU SUJET !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6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Rectangle 4"/>
          <p:cNvSpPr/>
          <p:nvPr/>
        </p:nvSpPr>
        <p:spPr>
          <a:xfrm>
            <a:off x="3716790" y="2767280"/>
            <a:ext cx="47584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GLYCOLYSE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119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700670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b="1" u="sng" dirty="0">
                <a:solidFill>
                  <a:schemeClr val="accent6">
                    <a:lumMod val="75000"/>
                  </a:schemeClr>
                </a:solidFill>
              </a:rPr>
              <a:t>A) PHASE DE CONSOMMATION D’ATP</a:t>
            </a:r>
            <a:endParaRPr lang="fr-FR" sz="5400" dirty="0"/>
          </a:p>
        </p:txBody>
      </p:sp>
    </p:spTree>
    <p:extLst>
      <p:ext uri="{BB962C8B-B14F-4D97-AF65-F5344CB8AC3E}">
        <p14:creationId xmlns:p14="http://schemas.microsoft.com/office/powerpoint/2010/main" val="165324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-1" y="0"/>
            <a:ext cx="12192001" cy="5279496"/>
          </a:xfrm>
        </p:spPr>
        <p:txBody>
          <a:bodyPr/>
          <a:lstStyle/>
          <a:p>
            <a:pPr algn="ctr"/>
            <a:r>
              <a:rPr lang="fr-FR" b="1" u="sng" dirty="0" smtClean="0">
                <a:solidFill>
                  <a:schemeClr val="accent1"/>
                </a:solidFill>
              </a:rPr>
              <a:t>ETAPE 1: PHOSPHORYLATION SUR C6</a:t>
            </a:r>
          </a:p>
          <a:p>
            <a:pPr algn="ctr"/>
            <a:endParaRPr lang="fr-FR" b="1" u="sng" dirty="0">
              <a:solidFill>
                <a:schemeClr val="accent1"/>
              </a:solidFill>
            </a:endParaRPr>
          </a:p>
        </p:txBody>
      </p:sp>
      <p:pic>
        <p:nvPicPr>
          <p:cNvPr id="5" name="Imag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9"/>
          <a:stretch/>
        </p:blipFill>
        <p:spPr bwMode="auto">
          <a:xfrm>
            <a:off x="2877878" y="2639748"/>
            <a:ext cx="9314122" cy="42182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0" y="423757"/>
            <a:ext cx="6294473" cy="221599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IRREVERSIBLE </a:t>
            </a:r>
            <a:r>
              <a:rPr lang="fr-FR" sz="2000" b="1" dirty="0"/>
              <a:t>donc REGULATION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G6P plus </a:t>
            </a:r>
            <a:r>
              <a:rPr lang="fr-FR" sz="2000" b="1" dirty="0"/>
              <a:t>réactionnel</a:t>
            </a:r>
            <a:r>
              <a:rPr lang="fr-FR" sz="2000" dirty="0"/>
              <a:t> 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Conso</a:t>
            </a:r>
            <a:r>
              <a:rPr lang="fr-FR" sz="2000" b="1" dirty="0"/>
              <a:t> : </a:t>
            </a:r>
            <a:r>
              <a:rPr lang="fr-FR" sz="2000" b="1" dirty="0">
                <a:solidFill>
                  <a:srgbClr val="FF0000"/>
                </a:solidFill>
              </a:rPr>
              <a:t>1 ATP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- </a:t>
            </a:r>
            <a:r>
              <a:rPr lang="fr-FR" sz="2000" b="1" dirty="0" smtClean="0">
                <a:solidFill>
                  <a:srgbClr val="FF0000"/>
                </a:solidFill>
              </a:rPr>
              <a:t>NON </a:t>
            </a:r>
            <a:r>
              <a:rPr lang="fr-FR" sz="2000" b="1" dirty="0">
                <a:solidFill>
                  <a:srgbClr val="FF0000"/>
                </a:solidFill>
              </a:rPr>
              <a:t>SPECIFIQUE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 smtClean="0"/>
              <a:t>- </a:t>
            </a:r>
            <a:r>
              <a:rPr lang="fr-FR" sz="2000" b="1" dirty="0" smtClean="0"/>
              <a:t>FOIE</a:t>
            </a:r>
            <a:r>
              <a:rPr lang="fr-FR" sz="2000" dirty="0" smtClean="0"/>
              <a:t>: conso </a:t>
            </a:r>
            <a:r>
              <a:rPr lang="fr-FR" sz="2000" b="1" dirty="0" smtClean="0">
                <a:solidFill>
                  <a:srgbClr val="FF0000"/>
                </a:solidFill>
              </a:rPr>
              <a:t>1 </a:t>
            </a:r>
            <a:r>
              <a:rPr lang="fr-FR" sz="2000" b="1" dirty="0" smtClean="0">
                <a:solidFill>
                  <a:srgbClr val="FF0000"/>
                </a:solidFill>
              </a:rPr>
              <a:t>ATP</a:t>
            </a:r>
            <a:r>
              <a:rPr lang="fr-FR" sz="2000" dirty="0">
                <a:solidFill>
                  <a:srgbClr val="FF0000"/>
                </a:solidFill>
              </a:rPr>
              <a:t>/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GLUCOKINASE</a:t>
            </a:r>
            <a:r>
              <a:rPr lang="fr-FR" sz="2000" b="1" dirty="0"/>
              <a:t> 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/>
              <a:t>- </a:t>
            </a:r>
            <a:r>
              <a:rPr lang="fr-FR" sz="2000" b="1" dirty="0" smtClean="0"/>
              <a:t>MUSCLE</a:t>
            </a:r>
            <a:r>
              <a:rPr lang="fr-FR" sz="2000" dirty="0" smtClean="0"/>
              <a:t>: </a:t>
            </a:r>
            <a:r>
              <a:rPr lang="fr-FR" sz="2000" b="1" dirty="0" smtClean="0">
                <a:solidFill>
                  <a:srgbClr val="FF0000"/>
                </a:solidFill>
              </a:rPr>
              <a:t>pas</a:t>
            </a:r>
            <a:r>
              <a:rPr lang="fr-FR" sz="2000" b="1" dirty="0" smtClean="0"/>
              <a:t> </a:t>
            </a:r>
            <a:r>
              <a:rPr lang="fr-FR" sz="2000" dirty="0"/>
              <a:t>de conso </a:t>
            </a:r>
            <a:r>
              <a:rPr lang="fr-FR" sz="2000" dirty="0" smtClean="0">
                <a:solidFill>
                  <a:srgbClr val="FF0000"/>
                </a:solidFill>
              </a:rPr>
              <a:t>d’</a:t>
            </a:r>
            <a:r>
              <a:rPr lang="fr-FR" sz="2000" b="1" dirty="0" smtClean="0">
                <a:solidFill>
                  <a:srgbClr val="FF0000"/>
                </a:solidFill>
              </a:rPr>
              <a:t>ATP</a:t>
            </a:r>
            <a:r>
              <a:rPr lang="fr-FR" sz="2000" dirty="0">
                <a:solidFill>
                  <a:srgbClr val="FF0000"/>
                </a:solidFill>
              </a:rPr>
              <a:t>/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HEXOKINASE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450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25302"/>
          </a:xfrm>
        </p:spPr>
        <p:txBody>
          <a:bodyPr>
            <a:noAutofit/>
          </a:bodyPr>
          <a:lstStyle/>
          <a:p>
            <a:pPr algn="ctr"/>
            <a:r>
              <a:rPr lang="fr-FR" sz="2400" b="1" u="sng" dirty="0" smtClean="0">
                <a:solidFill>
                  <a:srgbClr val="7030A0"/>
                </a:solidFill>
              </a:rPr>
              <a:t>APARTE : ENZYME DE LA </a:t>
            </a:r>
            <a:r>
              <a:rPr lang="fr-FR" sz="2400" b="1" u="sng" dirty="0" smtClean="0">
                <a:solidFill>
                  <a:srgbClr val="7030A0"/>
                </a:solidFill>
              </a:rPr>
              <a:t>PHOSPHORYLATION</a:t>
            </a:r>
            <a:endParaRPr lang="fr-FR" sz="2400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sz="2400" b="1" u="sng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12" name="Image 1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36"/>
          <a:stretch/>
        </p:blipFill>
        <p:spPr bwMode="auto">
          <a:xfrm>
            <a:off x="4910667" y="688446"/>
            <a:ext cx="7281333" cy="6169553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0" y="1368929"/>
            <a:ext cx="4910667" cy="40934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fr-FR" sz="2000" dirty="0"/>
              <a:t>Catalysée par les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HEXOKINASES</a:t>
            </a:r>
            <a:r>
              <a:rPr lang="fr-FR" sz="2000" dirty="0"/>
              <a:t>. </a:t>
            </a:r>
            <a:r>
              <a:rPr lang="fr-FR" sz="2000" dirty="0" smtClean="0"/>
              <a:t/>
            </a:r>
            <a:br>
              <a:rPr lang="fr-FR" sz="2000" dirty="0" smtClean="0"/>
            </a:br>
            <a:endParaRPr lang="fr-FR" sz="2000" dirty="0"/>
          </a:p>
          <a:p>
            <a:pPr marL="342900" indent="-342900">
              <a:buFont typeface="Arial" charset="0"/>
              <a:buChar char="•"/>
            </a:pPr>
            <a:r>
              <a:rPr lang="fr-FR" sz="2000" dirty="0"/>
              <a:t>Différents </a:t>
            </a:r>
            <a:r>
              <a:rPr lang="fr-FR" sz="2000" dirty="0" err="1"/>
              <a:t>isoformes</a:t>
            </a:r>
            <a:r>
              <a:rPr lang="fr-FR" sz="2000" dirty="0"/>
              <a:t> selon tissu:</a:t>
            </a:r>
            <a:br>
              <a:rPr lang="fr-FR" sz="2000" dirty="0"/>
            </a:br>
            <a:r>
              <a:rPr lang="fr-FR" sz="2000" dirty="0"/>
              <a:t>- </a:t>
            </a:r>
            <a:r>
              <a:rPr lang="fr-FR" sz="2000" b="1" dirty="0"/>
              <a:t>MUSCLE &amp; majorité des TISSUS </a:t>
            </a:r>
            <a:r>
              <a:rPr lang="fr-FR" sz="2000" dirty="0"/>
              <a:t>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HEXOKINASE</a:t>
            </a:r>
            <a:r>
              <a:rPr lang="fr-FR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000" dirty="0"/>
              <a:t>sous ses différents </a:t>
            </a:r>
            <a:r>
              <a:rPr lang="fr-FR" sz="2000" dirty="0">
                <a:solidFill>
                  <a:srgbClr val="FF0000"/>
                </a:solidFill>
              </a:rPr>
              <a:t>ISOFORMES (1,2,3)</a:t>
            </a:r>
            <a:br>
              <a:rPr lang="fr-FR" sz="2000" dirty="0">
                <a:solidFill>
                  <a:srgbClr val="FF0000"/>
                </a:solidFill>
              </a:rPr>
            </a:br>
            <a:r>
              <a:rPr lang="fr-FR" sz="2000" dirty="0"/>
              <a:t>-</a:t>
            </a:r>
            <a:r>
              <a:rPr lang="fr-FR" sz="2000" b="1" dirty="0"/>
              <a:t>FOIE &amp; CELLULE </a:t>
            </a:r>
            <a:r>
              <a:rPr lang="fr-FR" sz="2000" b="1" dirty="0">
                <a:sym typeface="Symbol" charset="2"/>
              </a:rPr>
              <a:t></a:t>
            </a:r>
            <a:r>
              <a:rPr lang="fr-FR" sz="2000" b="1" dirty="0"/>
              <a:t> du PANCREAS </a:t>
            </a:r>
            <a:r>
              <a:rPr lang="fr-FR" sz="2000" dirty="0"/>
              <a:t>: </a:t>
            </a:r>
            <a:r>
              <a:rPr lang="fr-FR" sz="2000" dirty="0">
                <a:solidFill>
                  <a:srgbClr val="FF0000"/>
                </a:solidFill>
              </a:rPr>
              <a:t>ISOFORME 4</a:t>
            </a:r>
            <a:r>
              <a:rPr lang="fr-FR" sz="2000" dirty="0"/>
              <a:t> de l’</a:t>
            </a:r>
            <a:r>
              <a:rPr lang="fr-FR" sz="2000" dirty="0" err="1"/>
              <a:t>hexokinase</a:t>
            </a:r>
            <a:r>
              <a:rPr lang="fr-FR" sz="2000" dirty="0"/>
              <a:t>=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GLUCOKINASE 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fr-FR" sz="2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buFont typeface="Arial" charset="0"/>
              <a:buChar char="•"/>
            </a:pPr>
            <a:r>
              <a:rPr lang="fr-FR" sz="2000" dirty="0" smtClean="0">
                <a:solidFill>
                  <a:srgbClr val="FF0000"/>
                </a:solidFill>
              </a:rPr>
              <a:t>ATTENTION</a:t>
            </a:r>
            <a:r>
              <a:rPr lang="fr-FR" sz="2000" dirty="0" smtClean="0">
                <a:solidFill>
                  <a:srgbClr val="FF0000"/>
                </a:solidFill>
              </a:rPr>
              <a:t>: la GLUCOKINASE ne phosphoryle QUE le GLUCOSE</a:t>
            </a:r>
            <a:endParaRPr lang="fr-F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55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à coins arrondis 5"/>
          <p:cNvSpPr/>
          <p:nvPr/>
        </p:nvSpPr>
        <p:spPr>
          <a:xfrm>
            <a:off x="5741975" y="1176602"/>
            <a:ext cx="5875867" cy="99906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0070C0"/>
                </a:solidFill>
                <a:ea typeface="Abadi MT Condensed Extra Bold" charset="0"/>
                <a:cs typeface="Abadi MT Condensed Extra Bold" charset="0"/>
              </a:rPr>
              <a:t>BILAN PROVISOIRE : - 1 GLUCOSE/-1 ATP</a:t>
            </a:r>
            <a:endParaRPr lang="fr-FR" sz="2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2399" y="0"/>
            <a:ext cx="11751733" cy="4351338"/>
          </a:xfrm>
        </p:spPr>
        <p:txBody>
          <a:bodyPr/>
          <a:lstStyle/>
          <a:p>
            <a:pPr algn="ctr"/>
            <a:r>
              <a:rPr lang="fr-FR" b="1" u="sng" dirty="0" smtClean="0">
                <a:solidFill>
                  <a:schemeClr val="accent1"/>
                </a:solidFill>
              </a:rPr>
              <a:t>ETAPE 2: ISOMERISATION DU G6P</a:t>
            </a:r>
            <a:endParaRPr lang="fr-FR" b="1" u="sng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10" b="20105"/>
          <a:stretch/>
        </p:blipFill>
        <p:spPr bwMode="auto">
          <a:xfrm>
            <a:off x="4678326" y="2743201"/>
            <a:ext cx="7513674" cy="4114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-25401" y="1166774"/>
            <a:ext cx="5479508" cy="28007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REVERSIBLE </a:t>
            </a:r>
            <a:r>
              <a:rPr lang="fr-FR" sz="2000" b="1" dirty="0"/>
              <a:t>donc PAS DE REGULATION</a:t>
            </a:r>
            <a:r>
              <a:rPr lang="fr-FR" sz="2000" dirty="0"/>
              <a:t> 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Isomérisation en </a:t>
            </a:r>
            <a:r>
              <a:rPr lang="fr-FR" sz="2000" b="1" dirty="0" smtClean="0">
                <a:solidFill>
                  <a:srgbClr val="FF0000"/>
                </a:solidFill>
              </a:rPr>
              <a:t>F6P</a:t>
            </a:r>
            <a:r>
              <a:rPr lang="fr-FR" sz="2000" dirty="0" smtClean="0"/>
              <a:t>: </a:t>
            </a:r>
            <a:r>
              <a:rPr lang="fr-FR" sz="2000" b="1" dirty="0" smtClean="0"/>
              <a:t>MEME formule</a:t>
            </a:r>
            <a:r>
              <a:rPr lang="fr-FR" sz="2000" dirty="0" smtClean="0"/>
              <a:t> mais </a:t>
            </a:r>
            <a:r>
              <a:rPr lang="fr-FR" sz="2000" u="sng" dirty="0" smtClean="0"/>
              <a:t>réorganisation </a:t>
            </a:r>
            <a:r>
              <a:rPr lang="fr-FR" sz="2000" u="sng" dirty="0"/>
              <a:t>la rendant plus réactive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Les C du </a:t>
            </a:r>
            <a:r>
              <a:rPr lang="fr-FR" sz="2000" dirty="0"/>
              <a:t>G6P étant liés, on </a:t>
            </a:r>
            <a:r>
              <a:rPr lang="fr-FR" sz="2000" b="1" dirty="0">
                <a:solidFill>
                  <a:srgbClr val="FF0000"/>
                </a:solidFill>
              </a:rPr>
              <a:t>libère le C1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endParaRPr lang="fr-FR" sz="2000" dirty="0" smtClean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Conso</a:t>
            </a:r>
            <a:r>
              <a:rPr lang="fr-FR" sz="2000" dirty="0"/>
              <a:t> : </a:t>
            </a:r>
            <a:r>
              <a:rPr lang="fr-FR" sz="2000" b="1" dirty="0" smtClean="0">
                <a:solidFill>
                  <a:srgbClr val="FF0000"/>
                </a:solidFill>
              </a:rPr>
              <a:t>pas </a:t>
            </a:r>
            <a:r>
              <a:rPr lang="fr-FR" sz="2000" b="1" dirty="0">
                <a:solidFill>
                  <a:srgbClr val="FF0000"/>
                </a:solidFill>
              </a:rPr>
              <a:t>d’ATP</a:t>
            </a:r>
            <a:endParaRPr lang="fr-FR" sz="20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ENDERGONIQUE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Enzyme 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PHOSPHOGLUCOSE 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ISOMERASE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99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54790"/>
            <a:ext cx="12192000" cy="4351338"/>
          </a:xfrm>
        </p:spPr>
        <p:txBody>
          <a:bodyPr/>
          <a:lstStyle/>
          <a:p>
            <a:pPr algn="ctr"/>
            <a:r>
              <a:rPr lang="fr-FR" b="1" u="sng" dirty="0" smtClean="0">
                <a:solidFill>
                  <a:srgbClr val="0070C0"/>
                </a:solidFill>
              </a:rPr>
              <a:t>ETAPE 3: PHOSPHORYLATION DU F6P</a:t>
            </a:r>
            <a:endParaRPr lang="fr-FR" b="1" u="sng" dirty="0">
              <a:solidFill>
                <a:srgbClr val="0070C0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37" b="32282"/>
          <a:stretch/>
        </p:blipFill>
        <p:spPr bwMode="auto">
          <a:xfrm>
            <a:off x="4295553" y="3232299"/>
            <a:ext cx="7896447" cy="36257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500832"/>
            <a:ext cx="4295553" cy="46782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IRREVERSIBLE </a:t>
            </a:r>
            <a:r>
              <a:rPr lang="fr-FR" sz="2000" b="1" dirty="0"/>
              <a:t>donc REGULATION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C1 </a:t>
            </a:r>
            <a:r>
              <a:rPr lang="fr-FR" sz="2000" b="1" dirty="0" smtClean="0">
                <a:solidFill>
                  <a:srgbClr val="FF0000"/>
                </a:solidFill>
              </a:rPr>
              <a:t>phosphorylé</a:t>
            </a:r>
            <a:r>
              <a:rPr lang="fr-FR" sz="2000" dirty="0"/>
              <a:t> : </a:t>
            </a:r>
            <a:r>
              <a:rPr lang="fr-FR" sz="2000" dirty="0" smtClean="0"/>
              <a:t>obtention </a:t>
            </a:r>
            <a:r>
              <a:rPr lang="fr-FR" sz="2000" b="1" dirty="0" smtClean="0">
                <a:solidFill>
                  <a:srgbClr val="FF0000"/>
                </a:solidFill>
              </a:rPr>
              <a:t>F1,6BISP</a:t>
            </a:r>
            <a:r>
              <a:rPr lang="fr-FR" sz="2000" dirty="0"/>
              <a:t> </a:t>
            </a:r>
            <a:r>
              <a:rPr lang="fr-FR" sz="2000" dirty="0" smtClean="0"/>
              <a:t>= </a:t>
            </a:r>
            <a:r>
              <a:rPr lang="fr-FR" sz="2000" dirty="0" smtClean="0"/>
              <a:t>molécule </a:t>
            </a:r>
            <a:r>
              <a:rPr lang="fr-FR" sz="2000" b="1" dirty="0" smtClean="0"/>
              <a:t>SYMETRIQUE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Conso : </a:t>
            </a:r>
            <a:r>
              <a:rPr lang="fr-FR" sz="2000" b="1" dirty="0">
                <a:solidFill>
                  <a:srgbClr val="FF0000"/>
                </a:solidFill>
              </a:rPr>
              <a:t>1 ATP </a:t>
            </a:r>
            <a:endParaRPr lang="fr-FR" sz="20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FORTEMENT EXERGONIQUE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Enzyme</a:t>
            </a:r>
            <a:r>
              <a:rPr lang="fr-FR" sz="2000" dirty="0"/>
              <a:t> </a:t>
            </a:r>
            <a:r>
              <a:rPr lang="fr-FR" sz="2000" b="1" dirty="0"/>
              <a:t>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PFK1 (PHOSPHO-FRUCTO-KINASE 1)</a:t>
            </a:r>
            <a:r>
              <a:rPr lang="fr-FR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000" dirty="0" smtClean="0"/>
              <a:t>+++++ </a:t>
            </a:r>
            <a:r>
              <a:rPr lang="fr-FR" sz="2000" b="1" dirty="0" smtClean="0"/>
              <a:t>régulée</a:t>
            </a:r>
            <a:r>
              <a:rPr lang="fr-FR" sz="2000" dirty="0" smtClean="0"/>
              <a:t> par </a:t>
            </a:r>
            <a:r>
              <a:rPr lang="fr-FR" sz="2000" b="1" dirty="0">
                <a:solidFill>
                  <a:srgbClr val="FF0000"/>
                </a:solidFill>
              </a:rPr>
              <a:t>le niveau énergétique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 smtClean="0"/>
              <a:t>et </a:t>
            </a:r>
            <a:r>
              <a:rPr lang="fr-FR" sz="2000" dirty="0"/>
              <a:t>par </a:t>
            </a:r>
            <a:r>
              <a:rPr lang="fr-FR" sz="2000" b="1" dirty="0">
                <a:solidFill>
                  <a:srgbClr val="FF0000"/>
                </a:solidFill>
              </a:rPr>
              <a:t>INSULINE/GLUCAGON</a:t>
            </a:r>
            <a:r>
              <a:rPr lang="fr-FR" sz="2000" dirty="0">
                <a:solidFill>
                  <a:srgbClr val="FF0000"/>
                </a:solidFill>
              </a:rPr>
              <a:t>.</a:t>
            </a:r>
            <a:r>
              <a:rPr lang="fr-FR" sz="2000" dirty="0"/>
              <a:t/>
            </a:r>
            <a:br>
              <a:rPr lang="fr-FR" sz="2000" dirty="0"/>
            </a:br>
            <a:endParaRPr lang="fr-FR" sz="2000" dirty="0"/>
          </a:p>
          <a:p>
            <a:pPr lvl="0"/>
            <a:r>
              <a:rPr lang="fr-FR" sz="2000" b="1" dirty="0">
                <a:solidFill>
                  <a:srgbClr val="FF0000"/>
                </a:solidFill>
              </a:rPr>
              <a:t>R</a:t>
            </a:r>
            <a:r>
              <a:rPr lang="fr-FR" sz="2000" b="1" dirty="0" smtClean="0">
                <a:solidFill>
                  <a:srgbClr val="FF0000"/>
                </a:solidFill>
              </a:rPr>
              <a:t>éaction </a:t>
            </a:r>
            <a:r>
              <a:rPr lang="fr-FR" sz="2000" b="1" dirty="0">
                <a:solidFill>
                  <a:srgbClr val="FF0000"/>
                </a:solidFill>
              </a:rPr>
              <a:t>clé de la glycolyse </a:t>
            </a:r>
            <a:r>
              <a:rPr lang="fr-FR" sz="2000" b="1" dirty="0" smtClean="0">
                <a:solidFill>
                  <a:srgbClr val="FF0000"/>
                </a:solidFill>
              </a:rPr>
              <a:t> = REGULATION </a:t>
            </a:r>
            <a:r>
              <a:rPr lang="fr-FR" sz="2000" b="1" dirty="0">
                <a:solidFill>
                  <a:srgbClr val="FF0000"/>
                </a:solidFill>
              </a:rPr>
              <a:t>DU FLUX ENTRANT DE LA GLYCOLYSE.</a:t>
            </a:r>
            <a:endParaRPr lang="fr-FR" sz="2000" dirty="0">
              <a:solidFill>
                <a:srgbClr val="FF0000"/>
              </a:solidFill>
            </a:endParaRPr>
          </a:p>
          <a:p>
            <a:r>
              <a:rPr lang="fr-FR" b="1" dirty="0"/>
              <a:t> </a:t>
            </a:r>
            <a:endParaRPr lang="fr-FR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8035330" y="1160909"/>
            <a:ext cx="3894667" cy="1069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BILAN PROVISOIRE : - 2 ATP</a:t>
            </a:r>
            <a:endParaRPr lang="fr-FR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4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algn="ctr"/>
            <a:r>
              <a:rPr lang="fr-FR" b="1" u="sng" dirty="0">
                <a:solidFill>
                  <a:schemeClr val="accent1"/>
                </a:solidFill>
              </a:rPr>
              <a:t>ETAPE 4 : COUPURE EN 2 TRIOSES-PHOSPHATE</a:t>
            </a:r>
            <a:endParaRPr lang="fr-FR" dirty="0">
              <a:solidFill>
                <a:schemeClr val="accent1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13"/>
          <a:stretch/>
        </p:blipFill>
        <p:spPr bwMode="auto">
          <a:xfrm>
            <a:off x="4657060" y="2339163"/>
            <a:ext cx="7534940" cy="45188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" y="575231"/>
            <a:ext cx="4657060" cy="38164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/>
              <a:t>REVERSIBLE </a:t>
            </a:r>
            <a:r>
              <a:rPr lang="fr-FR" sz="2000" b="1" dirty="0"/>
              <a:t>donc PAS DE REGULATION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u="sng" dirty="0" smtClean="0"/>
              <a:t>2 </a:t>
            </a:r>
            <a:r>
              <a:rPr lang="fr-FR" sz="2000" u="sng" dirty="0" err="1"/>
              <a:t>trioses</a:t>
            </a:r>
            <a:r>
              <a:rPr lang="fr-FR" sz="2000" u="sng" dirty="0"/>
              <a:t> </a:t>
            </a:r>
            <a:r>
              <a:rPr lang="fr-FR" sz="2000" dirty="0" smtClean="0"/>
              <a:t>: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b="1" dirty="0" smtClean="0"/>
              <a:t>cétone</a:t>
            </a:r>
            <a:r>
              <a:rPr lang="fr-FR" sz="2000" dirty="0"/>
              <a:t> : </a:t>
            </a:r>
            <a:r>
              <a:rPr lang="fr-FR" sz="2000" b="1" dirty="0">
                <a:solidFill>
                  <a:srgbClr val="FF0000"/>
                </a:solidFill>
              </a:rPr>
              <a:t>DHAP</a:t>
            </a:r>
            <a:r>
              <a:rPr lang="fr-FR" sz="2000" b="1" dirty="0"/>
              <a:t> </a:t>
            </a:r>
            <a:r>
              <a:rPr lang="fr-FR" sz="2000" dirty="0" smtClean="0"/>
              <a:t>/ </a:t>
            </a:r>
            <a:r>
              <a:rPr lang="fr-FR" sz="2000" b="1" dirty="0" smtClean="0"/>
              <a:t>aldéhyde</a:t>
            </a:r>
            <a:r>
              <a:rPr lang="fr-FR" sz="2000" b="1" dirty="0"/>
              <a:t> </a:t>
            </a:r>
            <a:r>
              <a:rPr lang="fr-FR" sz="2000" dirty="0"/>
              <a:t>: </a:t>
            </a:r>
            <a:r>
              <a:rPr lang="fr-FR" sz="2000" b="1" dirty="0">
                <a:solidFill>
                  <a:srgbClr val="FF0000"/>
                </a:solidFill>
              </a:rPr>
              <a:t>G3-P</a:t>
            </a:r>
            <a:r>
              <a:rPr lang="fr-FR" sz="2000" dirty="0"/>
              <a:t> </a:t>
            </a:r>
            <a:br>
              <a:rPr lang="fr-FR" sz="2000" dirty="0"/>
            </a:br>
            <a:r>
              <a:rPr lang="fr-FR" sz="2000" b="1" dirty="0" smtClean="0">
                <a:solidFill>
                  <a:srgbClr val="FF0000"/>
                </a:solidFill>
              </a:rPr>
              <a:t>NB</a:t>
            </a:r>
            <a:r>
              <a:rPr lang="fr-FR" sz="2000" b="1" dirty="0">
                <a:solidFill>
                  <a:srgbClr val="FF0000"/>
                </a:solidFill>
              </a:rPr>
              <a:t> : </a:t>
            </a:r>
            <a:r>
              <a:rPr lang="fr-FR" sz="2000" b="1" dirty="0" smtClean="0">
                <a:solidFill>
                  <a:srgbClr val="FF0000"/>
                </a:solidFill>
              </a:rPr>
              <a:t>molécule </a:t>
            </a:r>
            <a:r>
              <a:rPr lang="fr-FR" sz="2000" b="1" dirty="0">
                <a:solidFill>
                  <a:srgbClr val="FF0000"/>
                </a:solidFill>
              </a:rPr>
              <a:t>symétrique </a:t>
            </a:r>
            <a:r>
              <a:rPr lang="fr-FR" sz="2000" b="1" dirty="0" smtClean="0">
                <a:solidFill>
                  <a:srgbClr val="FF0000"/>
                </a:solidFill>
              </a:rPr>
              <a:t>-&gt; </a:t>
            </a:r>
            <a:r>
              <a:rPr lang="fr-FR" sz="2000" b="1" dirty="0">
                <a:solidFill>
                  <a:srgbClr val="FF0000"/>
                </a:solidFill>
              </a:rPr>
              <a:t>2 </a:t>
            </a:r>
            <a:r>
              <a:rPr lang="fr-FR" sz="2000" b="1" dirty="0" smtClean="0">
                <a:solidFill>
                  <a:srgbClr val="FF0000"/>
                </a:solidFill>
              </a:rPr>
              <a:t>asymétriques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charset="0"/>
              <a:buChar char="•"/>
            </a:pPr>
            <a:r>
              <a:rPr lang="fr-FR" sz="2000" b="1" dirty="0" smtClean="0"/>
              <a:t>FORTEMENT </a:t>
            </a:r>
            <a:r>
              <a:rPr lang="fr-FR" sz="2000" b="1" dirty="0"/>
              <a:t>ENDERGONIQUE</a:t>
            </a:r>
            <a:r>
              <a:rPr lang="fr-FR" sz="2000" dirty="0"/>
              <a:t> </a:t>
            </a:r>
            <a:r>
              <a:rPr lang="fr-FR" sz="2000" dirty="0" smtClean="0"/>
              <a:t>possible </a:t>
            </a:r>
            <a:r>
              <a:rPr lang="fr-FR" sz="2000" b="1" dirty="0">
                <a:solidFill>
                  <a:srgbClr val="FF0000"/>
                </a:solidFill>
              </a:rPr>
              <a:t>uniquement par couplage énergétique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endParaRPr lang="fr-FR" sz="2000" dirty="0"/>
          </a:p>
          <a:p>
            <a:pPr marL="342900" indent="-342900">
              <a:buFont typeface="Arial" charset="0"/>
              <a:buChar char="•"/>
            </a:pPr>
            <a:r>
              <a:rPr lang="fr-FR" sz="2000" b="1" dirty="0" smtClean="0">
                <a:solidFill>
                  <a:srgbClr val="FF0000"/>
                </a:solidFill>
              </a:rPr>
              <a:t>FREIN</a:t>
            </a:r>
            <a:r>
              <a:rPr lang="fr-FR" sz="2000" b="1" dirty="0" smtClean="0"/>
              <a:t> </a:t>
            </a:r>
            <a:r>
              <a:rPr lang="fr-FR" sz="2000" dirty="0"/>
              <a:t>:</a:t>
            </a:r>
            <a:r>
              <a:rPr lang="fr-FR" sz="2000" dirty="0" smtClean="0"/>
              <a:t> </a:t>
            </a:r>
            <a:r>
              <a:rPr lang="fr-FR" sz="2000" dirty="0"/>
              <a:t>seules </a:t>
            </a:r>
            <a:r>
              <a:rPr lang="fr-FR" sz="2000" b="1" u="sng" dirty="0">
                <a:solidFill>
                  <a:srgbClr val="FF0000"/>
                </a:solidFill>
              </a:rPr>
              <a:t>11%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des </a:t>
            </a:r>
            <a:r>
              <a:rPr lang="fr-FR" sz="2000" dirty="0" smtClean="0"/>
              <a:t>F1.6BISP métabolisés</a:t>
            </a:r>
            <a:endParaRPr lang="fr-FR" sz="2000" dirty="0" smtClean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Enzyme</a:t>
            </a:r>
            <a:r>
              <a:rPr lang="fr-FR" sz="2000" dirty="0"/>
              <a:t> 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ALDOLASE</a:t>
            </a:r>
            <a:endParaRPr lang="fr-FR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2400" dirty="0"/>
              <a:t> 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0316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algn="ctr"/>
            <a:r>
              <a:rPr lang="fr-FR" b="1" u="sng" dirty="0">
                <a:solidFill>
                  <a:schemeClr val="accent1"/>
                </a:solidFill>
              </a:rPr>
              <a:t>ETAPE 5 : ISOMERISATION DU DHAP EN G3-P</a:t>
            </a:r>
            <a:endParaRPr lang="fr-FR" dirty="0">
              <a:solidFill>
                <a:schemeClr val="accent1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6" b="15431"/>
          <a:stretch/>
        </p:blipFill>
        <p:spPr bwMode="auto">
          <a:xfrm>
            <a:off x="4593265" y="2083981"/>
            <a:ext cx="7598735" cy="47740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850604"/>
            <a:ext cx="5827776" cy="30469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Réaction </a:t>
            </a:r>
            <a:r>
              <a:rPr lang="fr-FR" sz="2400" b="1" dirty="0"/>
              <a:t>REVERSIBLE</a:t>
            </a:r>
            <a:endParaRPr lang="fr-FR" sz="2400" dirty="0"/>
          </a:p>
          <a:p>
            <a:pPr marL="285750" lvl="0" indent="-285750">
              <a:buFont typeface="Arial" charset="0"/>
              <a:buChar char="•"/>
            </a:pPr>
            <a:r>
              <a:rPr lang="fr-FR" sz="2400" dirty="0" smtClean="0"/>
              <a:t>Seul</a:t>
            </a:r>
            <a:r>
              <a:rPr lang="fr-FR" sz="2400" dirty="0" smtClean="0"/>
              <a:t> </a:t>
            </a:r>
            <a:r>
              <a:rPr lang="fr-FR" sz="2400" dirty="0"/>
              <a:t>le G3-P </a:t>
            </a:r>
            <a:r>
              <a:rPr lang="fr-FR" sz="2400" dirty="0" smtClean="0"/>
              <a:t>s’engage par la suite</a:t>
            </a:r>
            <a:r>
              <a:rPr lang="fr-FR" sz="2400" dirty="0"/>
              <a:t> : le DHAP est </a:t>
            </a:r>
            <a:r>
              <a:rPr lang="fr-FR" sz="2400" b="1" dirty="0" err="1">
                <a:solidFill>
                  <a:srgbClr val="FF0000"/>
                </a:solidFill>
              </a:rPr>
              <a:t>isomérisé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en G3-P </a:t>
            </a:r>
            <a:r>
              <a:rPr lang="fr-FR" sz="2400" dirty="0" smtClean="0"/>
              <a:t> mais </a:t>
            </a:r>
            <a:r>
              <a:rPr lang="fr-FR" sz="2400" b="1" dirty="0" smtClean="0">
                <a:solidFill>
                  <a:srgbClr val="FF0000"/>
                </a:solidFill>
              </a:rPr>
              <a:t>seuls </a:t>
            </a:r>
            <a:r>
              <a:rPr lang="fr-FR" sz="2400" b="1" dirty="0">
                <a:solidFill>
                  <a:srgbClr val="FF0000"/>
                </a:solidFill>
              </a:rPr>
              <a:t>4%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de G3-P produits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Conso : </a:t>
            </a:r>
            <a:r>
              <a:rPr lang="fr-FR" sz="2400" b="1" dirty="0">
                <a:solidFill>
                  <a:srgbClr val="FF0000"/>
                </a:solidFill>
              </a:rPr>
              <a:t>pas d’ATP</a:t>
            </a:r>
            <a:endParaRPr lang="fr-FR" sz="24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Enzyme : 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TRIOSEPHOSPHATE ISOMERASE</a:t>
            </a:r>
            <a:endParaRPr lang="fr-FR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2400" dirty="0"/>
              <a:t>NB</a:t>
            </a:r>
            <a:r>
              <a:rPr lang="fr-FR" sz="2400" i="1" dirty="0"/>
              <a:t> : le DHAP est un intermédiaire de la synthèse des Triglycérides (</a:t>
            </a:r>
            <a:r>
              <a:rPr lang="fr-FR" sz="2400" i="1" dirty="0" smtClean="0"/>
              <a:t>TG</a:t>
            </a:r>
            <a:r>
              <a:rPr lang="fr-FR" sz="2400" i="1" dirty="0" smtClean="0"/>
              <a:t>)</a:t>
            </a:r>
            <a:endParaRPr lang="fr-FR" sz="2400" dirty="0"/>
          </a:p>
        </p:txBody>
      </p:sp>
      <p:sp>
        <p:nvSpPr>
          <p:cNvPr id="2" name="Rectangle à coins arrondis 1"/>
          <p:cNvSpPr/>
          <p:nvPr/>
        </p:nvSpPr>
        <p:spPr>
          <a:xfrm>
            <a:off x="6139098" y="850604"/>
            <a:ext cx="5741580" cy="914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rgbClr val="FF0000"/>
                </a:solidFill>
              </a:rPr>
              <a:t>A partir de maintenant, tout le bilan de la voie est compté </a:t>
            </a:r>
            <a:r>
              <a:rPr lang="fr-FR" sz="2400" b="1" dirty="0">
                <a:solidFill>
                  <a:srgbClr val="FF0000"/>
                </a:solidFill>
              </a:rPr>
              <a:t>DOUBLE</a:t>
            </a:r>
            <a:r>
              <a:rPr lang="fr-FR" sz="2400" dirty="0">
                <a:solidFill>
                  <a:srgbClr val="FF0000"/>
                </a:solidFill>
              </a:rPr>
              <a:t>.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36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967335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5400" b="1" u="sng" dirty="0">
                <a:solidFill>
                  <a:schemeClr val="accent6"/>
                </a:solidFill>
              </a:rPr>
              <a:t>B) PHASE DE PRODUCTION D’ATP</a:t>
            </a:r>
            <a:endParaRPr lang="fr-FR" sz="54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7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algn="ctr"/>
            <a:r>
              <a:rPr lang="fr-FR" b="1" dirty="0"/>
              <a:t> </a:t>
            </a:r>
            <a:r>
              <a:rPr lang="fr-FR" b="1" u="sng" dirty="0" smtClean="0">
                <a:solidFill>
                  <a:schemeClr val="accent1"/>
                </a:solidFill>
              </a:rPr>
              <a:t>ETAPE </a:t>
            </a:r>
            <a:r>
              <a:rPr lang="fr-FR" b="1" u="sng" dirty="0">
                <a:solidFill>
                  <a:schemeClr val="accent1"/>
                </a:solidFill>
              </a:rPr>
              <a:t>6 : OXYDATION DU G3-P</a:t>
            </a:r>
            <a:r>
              <a:rPr lang="fr-FR" dirty="0" smtClean="0">
                <a:solidFill>
                  <a:schemeClr val="accent1"/>
                </a:solidFill>
                <a:effectLst/>
              </a:rPr>
              <a:t> </a:t>
            </a:r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52" b="26782"/>
          <a:stretch/>
        </p:blipFill>
        <p:spPr bwMode="auto">
          <a:xfrm>
            <a:off x="4742121" y="2700670"/>
            <a:ext cx="7449880" cy="42143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462546"/>
            <a:ext cx="4742122" cy="55399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400" b="1" dirty="0" smtClean="0"/>
              <a:t>REVERSIBLE</a:t>
            </a:r>
            <a:r>
              <a:rPr lang="fr-FR" sz="2400" dirty="0" smtClean="0"/>
              <a:t> </a:t>
            </a:r>
            <a:r>
              <a:rPr lang="fr-FR" sz="2400" dirty="0"/>
              <a:t>donc PAS DE REGULATION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400" b="1" dirty="0" smtClean="0">
                <a:solidFill>
                  <a:srgbClr val="FF0000"/>
                </a:solidFill>
              </a:rPr>
              <a:t>1</a:t>
            </a:r>
            <a:r>
              <a:rPr lang="fr-FR" sz="2400" b="1" baseline="30000" dirty="0" smtClean="0">
                <a:solidFill>
                  <a:srgbClr val="FF0000"/>
                </a:solidFill>
              </a:rPr>
              <a:t>ère</a:t>
            </a:r>
            <a:r>
              <a:rPr lang="fr-FR" sz="2400" b="1" dirty="0" smtClean="0">
                <a:solidFill>
                  <a:srgbClr val="FF0000"/>
                </a:solidFill>
              </a:rPr>
              <a:t> </a:t>
            </a:r>
            <a:r>
              <a:rPr lang="fr-FR" sz="2400" b="1" dirty="0">
                <a:solidFill>
                  <a:srgbClr val="FF0000"/>
                </a:solidFill>
              </a:rPr>
              <a:t>oxydo-réduction </a:t>
            </a:r>
            <a:r>
              <a:rPr lang="fr-FR" sz="2400" dirty="0"/>
              <a:t>:</a:t>
            </a:r>
            <a:br>
              <a:rPr lang="fr-FR" sz="2400" dirty="0"/>
            </a:br>
            <a:r>
              <a:rPr lang="fr-FR" sz="2400" dirty="0"/>
              <a:t>-</a:t>
            </a:r>
            <a:r>
              <a:rPr lang="fr-FR" sz="2400" b="1" dirty="0">
                <a:solidFill>
                  <a:srgbClr val="FF0000"/>
                </a:solidFill>
              </a:rPr>
              <a:t>oxydation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du G3-P </a:t>
            </a:r>
            <a:br>
              <a:rPr lang="fr-FR" sz="2400" dirty="0"/>
            </a:br>
            <a:r>
              <a:rPr lang="fr-FR" sz="2400" dirty="0" smtClean="0"/>
              <a:t>-LHE</a:t>
            </a:r>
            <a:r>
              <a:rPr lang="fr-FR" sz="2400" dirty="0"/>
              <a:t> </a:t>
            </a:r>
            <a:r>
              <a:rPr lang="fr-FR" sz="2400" b="1" dirty="0"/>
              <a:t>: </a:t>
            </a:r>
            <a:r>
              <a:rPr lang="fr-FR" sz="2400" b="1" dirty="0">
                <a:solidFill>
                  <a:srgbClr val="FF0000"/>
                </a:solidFill>
              </a:rPr>
              <a:t>anhydride</a:t>
            </a:r>
            <a:r>
              <a:rPr lang="fr-FR" sz="2400" b="1" dirty="0"/>
              <a:t> </a:t>
            </a:r>
            <a:r>
              <a:rPr lang="fr-FR" sz="2400" b="1" dirty="0">
                <a:solidFill>
                  <a:srgbClr val="FF0000"/>
                </a:solidFill>
              </a:rPr>
              <a:t>mixte</a:t>
            </a:r>
            <a:endParaRPr lang="fr-FR" sz="24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Conso : </a:t>
            </a:r>
            <a:r>
              <a:rPr lang="fr-FR" sz="2400" b="1" dirty="0">
                <a:solidFill>
                  <a:srgbClr val="FF0000"/>
                </a:solidFill>
              </a:rPr>
              <a:t>2 NAD+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réduit en NADH+H</a:t>
            </a:r>
            <a:r>
              <a:rPr lang="fr-FR" sz="2400" baseline="30000" dirty="0"/>
              <a:t>+</a:t>
            </a:r>
            <a:r>
              <a:rPr lang="fr-FR" sz="2400" dirty="0"/>
              <a:t> </a:t>
            </a:r>
            <a:r>
              <a:rPr lang="fr-FR" sz="2400" dirty="0" smtClean="0"/>
              <a:t>: </a:t>
            </a:r>
            <a:r>
              <a:rPr lang="fr-FR" sz="2400" b="1" dirty="0" err="1" smtClean="0"/>
              <a:t>réoxydation</a:t>
            </a:r>
            <a:r>
              <a:rPr lang="fr-FR" sz="2400" dirty="0" smtClean="0"/>
              <a:t> </a:t>
            </a:r>
            <a:r>
              <a:rPr lang="fr-FR" sz="2400" dirty="0"/>
              <a:t>par la CRM </a:t>
            </a:r>
            <a:r>
              <a:rPr lang="fr-FR" sz="2400" dirty="0" smtClean="0"/>
              <a:t>car </a:t>
            </a:r>
            <a:r>
              <a:rPr lang="fr-FR" sz="2400" b="1" dirty="0" smtClean="0">
                <a:solidFill>
                  <a:srgbClr val="FF0000"/>
                </a:solidFill>
              </a:rPr>
              <a:t>quantité </a:t>
            </a:r>
            <a:r>
              <a:rPr lang="fr-FR" sz="2400" b="1" dirty="0">
                <a:solidFill>
                  <a:srgbClr val="FF0000"/>
                </a:solidFill>
              </a:rPr>
              <a:t>de NAD </a:t>
            </a:r>
            <a:r>
              <a:rPr lang="fr-FR" sz="2400" b="1" dirty="0" smtClean="0">
                <a:solidFill>
                  <a:srgbClr val="FF0000"/>
                </a:solidFill>
              </a:rPr>
              <a:t>LIMITANTE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400" dirty="0" smtClean="0"/>
              <a:t>Enzyme</a:t>
            </a:r>
            <a:r>
              <a:rPr lang="fr-FR" sz="2400" dirty="0"/>
              <a:t> : 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GLYCERALDEHYDE 3 PHOSPHATE </a:t>
            </a:r>
            <a:r>
              <a:rPr lang="fr-FR" sz="2400" b="1" dirty="0" smtClean="0">
                <a:solidFill>
                  <a:schemeClr val="accent6">
                    <a:lumMod val="75000"/>
                  </a:schemeClr>
                </a:solidFill>
              </a:rPr>
              <a:t>DESHYDROGENASE</a:t>
            </a:r>
            <a:br>
              <a:rPr lang="fr-FR" sz="2400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fr-FR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2400" b="1" dirty="0"/>
              <a:t>NB : pas encore de production directe d’ATP</a:t>
            </a:r>
          </a:p>
          <a:p>
            <a:r>
              <a:rPr lang="fr-FR" dirty="0"/>
              <a:t> </a:t>
            </a:r>
          </a:p>
        </p:txBody>
      </p:sp>
      <p:sp>
        <p:nvSpPr>
          <p:cNvPr id="6" name="Rectangle à coins arrondis 5"/>
          <p:cNvSpPr/>
          <p:nvPr/>
        </p:nvSpPr>
        <p:spPr>
          <a:xfrm>
            <a:off x="7049386" y="1140009"/>
            <a:ext cx="4453466" cy="12192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BILAN PROVISOIRE : - 2 ATP / +2 NADH</a:t>
            </a:r>
            <a:r>
              <a:rPr lang="fr-FR" sz="2400" b="1" dirty="0" smtClean="0">
                <a:solidFill>
                  <a:schemeClr val="accent1"/>
                </a:solidFill>
                <a:effectLst/>
              </a:rPr>
              <a:t> </a:t>
            </a:r>
            <a:endParaRPr lang="fr-FR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01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algn="ctr"/>
            <a:r>
              <a:rPr lang="fr-FR" b="1" u="sng" dirty="0">
                <a:solidFill>
                  <a:schemeClr val="accent1"/>
                </a:solidFill>
              </a:rPr>
              <a:t>ETAPE 7 : TRANSFERT D’UN GROUPEMENT PHOSPHATE</a:t>
            </a:r>
            <a:r>
              <a:rPr lang="fr-FR" dirty="0" smtClean="0">
                <a:solidFill>
                  <a:schemeClr val="accent1"/>
                </a:solidFill>
                <a:effectLst/>
              </a:rPr>
              <a:t> </a:t>
            </a:r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61" b="22880"/>
          <a:stretch/>
        </p:blipFill>
        <p:spPr bwMode="auto">
          <a:xfrm>
            <a:off x="4529470" y="2934586"/>
            <a:ext cx="7662530" cy="39234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595530"/>
            <a:ext cx="5273750" cy="31393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REVERSIBLE</a:t>
            </a:r>
            <a:r>
              <a:rPr lang="fr-FR" sz="2000" dirty="0"/>
              <a:t> 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Transfert </a:t>
            </a:r>
            <a:r>
              <a:rPr lang="fr-FR" sz="2000" b="1" dirty="0">
                <a:solidFill>
                  <a:srgbClr val="FF0000"/>
                </a:solidFill>
              </a:rPr>
              <a:t>direct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 smtClean="0">
                <a:solidFill>
                  <a:srgbClr val="FF0000"/>
                </a:solidFill>
              </a:rPr>
              <a:t>: </a:t>
            </a:r>
            <a:r>
              <a:rPr lang="fr-FR" sz="2000" b="1" dirty="0" smtClean="0">
                <a:solidFill>
                  <a:srgbClr val="FF0000"/>
                </a:solidFill>
              </a:rPr>
              <a:t>production </a:t>
            </a:r>
            <a:r>
              <a:rPr lang="fr-FR" sz="2000" b="1" dirty="0">
                <a:solidFill>
                  <a:srgbClr val="FF0000"/>
                </a:solidFill>
              </a:rPr>
              <a:t>de 2 ATP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endParaRPr lang="fr-FR" sz="2000" dirty="0" smtClean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Conso</a:t>
            </a:r>
            <a:r>
              <a:rPr lang="fr-FR" sz="2000" dirty="0"/>
              <a:t> : </a:t>
            </a:r>
            <a:r>
              <a:rPr lang="fr-FR" sz="2000" b="1" dirty="0">
                <a:solidFill>
                  <a:srgbClr val="FF0000"/>
                </a:solidFill>
              </a:rPr>
              <a:t>2 A</a:t>
            </a:r>
            <a:r>
              <a:rPr lang="fr-FR" sz="2000" b="1" u="sng" dirty="0">
                <a:solidFill>
                  <a:srgbClr val="FF0000"/>
                </a:solidFill>
              </a:rPr>
              <a:t>D</a:t>
            </a:r>
            <a:r>
              <a:rPr lang="fr-FR" sz="2000" b="1" dirty="0">
                <a:solidFill>
                  <a:srgbClr val="FF0000"/>
                </a:solidFill>
              </a:rPr>
              <a:t>P </a:t>
            </a:r>
            <a:r>
              <a:rPr lang="fr-FR" sz="2000" b="1" dirty="0"/>
              <a:t>(+++)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EXERGONIQUE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Enzyme</a:t>
            </a:r>
            <a:r>
              <a:rPr lang="fr-FR" sz="2000" dirty="0"/>
              <a:t> 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3 PHOSPHOGLYCERATE KINASE</a:t>
            </a:r>
            <a:r>
              <a:rPr lang="fr-FR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000" dirty="0"/>
              <a:t>(attention </a:t>
            </a:r>
            <a:r>
              <a:rPr lang="fr-FR" sz="2000" dirty="0" smtClean="0"/>
              <a:t>KINASE mais </a:t>
            </a:r>
            <a:r>
              <a:rPr lang="fr-FR" sz="2000" dirty="0"/>
              <a:t>DEPHOSPHORYLATION)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Les </a:t>
            </a:r>
            <a:r>
              <a:rPr lang="fr-FR" sz="2000" b="1" dirty="0">
                <a:solidFill>
                  <a:srgbClr val="FF0000"/>
                </a:solidFill>
              </a:rPr>
              <a:t>2 ATP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 smtClean="0"/>
              <a:t>synthétisés équilibrent les </a:t>
            </a:r>
            <a:r>
              <a:rPr lang="fr-FR" sz="2000" dirty="0"/>
              <a:t>2 consommés en 1</a:t>
            </a:r>
            <a:r>
              <a:rPr lang="fr-FR" sz="2000" baseline="30000" dirty="0"/>
              <a:t>ère</a:t>
            </a:r>
            <a:r>
              <a:rPr lang="fr-FR" sz="2000" dirty="0"/>
              <a:t> phase.</a:t>
            </a:r>
          </a:p>
          <a:p>
            <a:pPr marL="285750" indent="-285750">
              <a:buFont typeface="Arial" charset="0"/>
              <a:buChar char="•"/>
            </a:pPr>
            <a:endParaRPr lang="fr-FR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7283543" y="998279"/>
            <a:ext cx="4689898" cy="13208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BILAN : 0 ATP / + 2 NADH</a:t>
            </a:r>
            <a:endParaRPr lang="fr-FR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86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algn="ctr"/>
            <a:r>
              <a:rPr lang="fr-FR" b="1" u="sng" dirty="0">
                <a:solidFill>
                  <a:schemeClr val="accent1"/>
                </a:solidFill>
              </a:rPr>
              <a:t>ETAPE 8 : ISOMERISATION DU 3 PHOSPHOGLYCERATE</a:t>
            </a:r>
            <a:r>
              <a:rPr lang="fr-FR" dirty="0" smtClean="0">
                <a:solidFill>
                  <a:schemeClr val="accent1"/>
                </a:solidFill>
                <a:effectLst/>
              </a:rPr>
              <a:t> </a:t>
            </a:r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70" b="35747"/>
          <a:stretch/>
        </p:blipFill>
        <p:spPr bwMode="auto">
          <a:xfrm>
            <a:off x="3317358" y="3211032"/>
            <a:ext cx="8874641" cy="36469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4394" y="913785"/>
            <a:ext cx="5232400" cy="25237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REVERSIBLE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Juste une </a:t>
            </a:r>
            <a:r>
              <a:rPr lang="fr-FR" sz="2000" u="sng" dirty="0"/>
              <a:t>réorganisation</a:t>
            </a:r>
            <a:r>
              <a:rPr lang="fr-FR" sz="2000" dirty="0"/>
              <a:t> moléculaire pour la rendre + réactive </a:t>
            </a:r>
            <a:r>
              <a:rPr lang="fr-FR" sz="2000" dirty="0" smtClean="0"/>
              <a:t>-&gt; </a:t>
            </a:r>
            <a:r>
              <a:rPr lang="fr-FR" sz="2000" dirty="0"/>
              <a:t>donne le </a:t>
            </a:r>
            <a:r>
              <a:rPr lang="fr-FR" sz="2000" b="1" dirty="0">
                <a:solidFill>
                  <a:srgbClr val="FF0000"/>
                </a:solidFill>
              </a:rPr>
              <a:t>2 PHOSPHOGLYCERATE</a:t>
            </a:r>
            <a:endParaRPr lang="fr-FR" sz="20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Conso : </a:t>
            </a:r>
            <a:r>
              <a:rPr lang="fr-FR" sz="2000" b="1" dirty="0">
                <a:solidFill>
                  <a:srgbClr val="FF0000"/>
                </a:solidFill>
              </a:rPr>
              <a:t>rien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endParaRPr lang="fr-FR" sz="2000" dirty="0" smtClean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Réaction </a:t>
            </a:r>
            <a:r>
              <a:rPr lang="fr-FR" sz="2000" b="1" dirty="0"/>
              <a:t>FAIBLEMENT ENDERGONIQUE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Enzyme 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PHOSPHOGLYCERATE MUTASE</a:t>
            </a:r>
            <a:endParaRPr lang="fr-FR" sz="20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2753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4763" y="0"/>
            <a:ext cx="10515600" cy="4351338"/>
          </a:xfrm>
        </p:spPr>
        <p:txBody>
          <a:bodyPr/>
          <a:lstStyle/>
          <a:p>
            <a:r>
              <a:rPr lang="fr-FR" b="1" u="sng" smtClean="0">
                <a:solidFill>
                  <a:schemeClr val="accent1"/>
                </a:solidFill>
              </a:rPr>
              <a:t>ETAPE 9 : DESHYDRATATION DU 2 PHOSPHOGLYCERATE</a:t>
            </a:r>
            <a:r>
              <a:rPr lang="fr-FR" smtClean="0">
                <a:solidFill>
                  <a:schemeClr val="accent1"/>
                </a:solidFill>
                <a:effectLst/>
              </a:rPr>
              <a:t> </a:t>
            </a:r>
            <a:endParaRPr lang="fr-FR" dirty="0">
              <a:solidFill>
                <a:schemeClr val="accent1"/>
              </a:solidFill>
            </a:endParaRPr>
          </a:p>
        </p:txBody>
      </p:sp>
      <p:pic>
        <p:nvPicPr>
          <p:cNvPr id="5" name="Imag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27" b="22151"/>
          <a:stretch/>
        </p:blipFill>
        <p:spPr bwMode="auto">
          <a:xfrm>
            <a:off x="2806995" y="3125973"/>
            <a:ext cx="9385005" cy="37320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602205"/>
            <a:ext cx="5689600" cy="25237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REVERSIBLE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Déshydratation : libération de </a:t>
            </a:r>
            <a:r>
              <a:rPr lang="fr-FR" sz="2000" dirty="0">
                <a:solidFill>
                  <a:srgbClr val="FF0000"/>
                </a:solidFill>
              </a:rPr>
              <a:t>2 molécules H</a:t>
            </a:r>
            <a:r>
              <a:rPr lang="fr-FR" sz="2000" baseline="-25000" dirty="0">
                <a:solidFill>
                  <a:srgbClr val="FF0000"/>
                </a:solidFill>
              </a:rPr>
              <a:t>2</a:t>
            </a:r>
            <a:r>
              <a:rPr lang="fr-FR" sz="2000" dirty="0">
                <a:solidFill>
                  <a:srgbClr val="FF0000"/>
                </a:solidFill>
              </a:rPr>
              <a:t>O </a:t>
            </a:r>
            <a:r>
              <a:rPr lang="fr-FR" sz="2000" dirty="0"/>
              <a:t>+ double liaison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b="1" dirty="0">
                <a:solidFill>
                  <a:srgbClr val="FF0000"/>
                </a:solidFill>
              </a:rPr>
              <a:t>PHOSPOENOL PYRUVATE ( PEP) =molécule la + énergétique dans la cellule (+++)</a:t>
            </a:r>
            <a:r>
              <a:rPr lang="fr-FR" sz="2000" b="1" dirty="0"/>
              <a:t> 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FAIBLEMENT ENDERGONIQUE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Enzyme</a:t>
            </a:r>
            <a:r>
              <a:rPr lang="fr-FR" sz="2000" dirty="0"/>
              <a:t> 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ENOLASE</a:t>
            </a:r>
            <a:endParaRPr lang="fr-FR" sz="20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494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32544"/>
            <a:ext cx="12192000" cy="4351338"/>
          </a:xfrm>
        </p:spPr>
        <p:txBody>
          <a:bodyPr/>
          <a:lstStyle/>
          <a:p>
            <a:pPr algn="ctr"/>
            <a:r>
              <a:rPr lang="fr-FR" b="1" u="sng" dirty="0">
                <a:solidFill>
                  <a:schemeClr val="accent1"/>
                </a:solidFill>
              </a:rPr>
              <a:t>ETAPE 10 : TRANSFERT D’UN GROUPEMENT PHOSPHATE</a:t>
            </a:r>
            <a:endParaRPr lang="fr-FR" dirty="0">
              <a:solidFill>
                <a:schemeClr val="accent1"/>
              </a:solidFill>
            </a:endParaRPr>
          </a:p>
          <a:p>
            <a:pPr algn="ctr"/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44" b="32143"/>
          <a:stretch/>
        </p:blipFill>
        <p:spPr bwMode="auto">
          <a:xfrm>
            <a:off x="4763387" y="3444949"/>
            <a:ext cx="7428614" cy="33786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-1" y="756262"/>
            <a:ext cx="5520267" cy="32316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IRREVERSIBLE</a:t>
            </a:r>
            <a:r>
              <a:rPr lang="fr-FR" sz="2000" dirty="0"/>
              <a:t> qui </a:t>
            </a:r>
            <a:r>
              <a:rPr lang="fr-FR" sz="2000" b="1" dirty="0">
                <a:solidFill>
                  <a:srgbClr val="FF0000"/>
                </a:solidFill>
              </a:rPr>
              <a:t>REGULE LE FLUX SORTANT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(+++)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PEP -&gt; </a:t>
            </a:r>
            <a:r>
              <a:rPr lang="fr-FR" sz="2000" b="1" dirty="0">
                <a:solidFill>
                  <a:srgbClr val="FF0000"/>
                </a:solidFill>
              </a:rPr>
              <a:t>PYRUVATE</a:t>
            </a:r>
            <a:r>
              <a:rPr lang="fr-FR" sz="2000" b="1" dirty="0"/>
              <a:t> = produit final glycolyse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b="1" dirty="0" smtClean="0">
                <a:solidFill>
                  <a:srgbClr val="FF0000"/>
                </a:solidFill>
              </a:rPr>
              <a:t>PRODUCTION </a:t>
            </a:r>
            <a:r>
              <a:rPr lang="fr-FR" sz="2000" b="1" dirty="0">
                <a:solidFill>
                  <a:srgbClr val="FF0000"/>
                </a:solidFill>
              </a:rPr>
              <a:t>DE 2 ATP POUR 1 GLUCOSE DE DEPART (+++)</a:t>
            </a:r>
            <a:endParaRPr lang="fr-FR" sz="2000" dirty="0">
              <a:solidFill>
                <a:srgbClr val="FF0000"/>
              </a:solidFill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Conso : </a:t>
            </a:r>
            <a:r>
              <a:rPr lang="fr-FR" sz="2000" dirty="0">
                <a:solidFill>
                  <a:srgbClr val="FF0000"/>
                </a:solidFill>
              </a:rPr>
              <a:t>2 ADP</a:t>
            </a:r>
          </a:p>
          <a:p>
            <a:pPr marL="285750" lvl="0" indent="-285750">
              <a:buFont typeface="Arial" charset="0"/>
              <a:buChar char="•"/>
            </a:pPr>
            <a:r>
              <a:rPr lang="fr-FR" sz="2000" dirty="0"/>
              <a:t>Réaction </a:t>
            </a:r>
            <a:r>
              <a:rPr lang="fr-FR" sz="2000" b="1" dirty="0"/>
              <a:t>FORTEMENT EXERGONIQUE</a:t>
            </a:r>
            <a:endParaRPr lang="fr-FR" sz="2000" dirty="0"/>
          </a:p>
          <a:p>
            <a:pPr marL="285750" lvl="0" indent="-285750">
              <a:buFont typeface="Arial" charset="0"/>
              <a:buChar char="•"/>
            </a:pPr>
            <a:r>
              <a:rPr lang="fr-FR" sz="2000" dirty="0" smtClean="0"/>
              <a:t>Enzyme</a:t>
            </a:r>
            <a:r>
              <a:rPr lang="fr-FR" sz="2000" dirty="0"/>
              <a:t> </a:t>
            </a:r>
            <a:r>
              <a:rPr lang="fr-FR" sz="2000" b="1" dirty="0"/>
              <a:t>: </a:t>
            </a:r>
            <a:r>
              <a:rPr lang="fr-FR" sz="2000" b="1" dirty="0">
                <a:solidFill>
                  <a:schemeClr val="accent6">
                    <a:lumMod val="75000"/>
                  </a:schemeClr>
                </a:solidFill>
              </a:rPr>
              <a:t>PYRUVATE 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KINASE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  <a:p>
            <a:endParaRPr lang="fr-FR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6375399" y="1005227"/>
            <a:ext cx="4961467" cy="17817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BILAN : + 2 ATP/ + 2 NADH</a:t>
            </a:r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364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 txBox="1">
            <a:spLocks/>
          </p:cNvSpPr>
          <p:nvPr/>
        </p:nvSpPr>
        <p:spPr>
          <a:xfrm>
            <a:off x="889000" y="26775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b="1" u="dbl" dirty="0" smtClean="0">
                <a:solidFill>
                  <a:srgbClr val="C00000"/>
                </a:solidFill>
              </a:rPr>
              <a:t>A CONNAITRE &lt;3 (BILAN FINAL +++)</a:t>
            </a:r>
            <a:endParaRPr lang="fr-FR" dirty="0" smtClean="0">
              <a:solidFill>
                <a:srgbClr val="C00000"/>
              </a:solidFill>
            </a:endParaRPr>
          </a:p>
          <a:p>
            <a:pPr algn="ctr"/>
            <a:endParaRPr lang="fr-FR" dirty="0"/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067" y="1132681"/>
            <a:ext cx="6011333" cy="3691467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sp>
        <p:nvSpPr>
          <p:cNvPr id="7" name="Rectangle à coins arrondis 6"/>
          <p:cNvSpPr/>
          <p:nvPr/>
        </p:nvSpPr>
        <p:spPr>
          <a:xfrm>
            <a:off x="3285066" y="5063068"/>
            <a:ext cx="6011333" cy="15409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fr-FR" sz="1200" u="sng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A RETENIR </a:t>
            </a: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:</a:t>
            </a:r>
            <a:b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</a:b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réactions </a:t>
            </a:r>
            <a:r>
              <a:rPr lang="fr-FR" sz="1200" b="1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irréversibles </a:t>
            </a: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: 1/3/10 avec régulation</a:t>
            </a:r>
            <a:r>
              <a:rPr lang="fr-FR" sz="1200" dirty="0">
                <a:solidFill>
                  <a:srgbClr val="000000"/>
                </a:solidFill>
                <a:effectLst/>
                <a:latin typeface="PMingLiU" charset="-120"/>
                <a:ea typeface="Calibri" charset="0"/>
                <a:cs typeface="PMingLiU" charset="-120"/>
              </a:rPr>
              <a:t/>
            </a:r>
            <a:br>
              <a:rPr lang="fr-FR" sz="1200" dirty="0">
                <a:solidFill>
                  <a:srgbClr val="000000"/>
                </a:solidFill>
                <a:effectLst/>
                <a:latin typeface="PMingLiU" charset="-120"/>
                <a:ea typeface="Calibri" charset="0"/>
                <a:cs typeface="PMingLiU" charset="-120"/>
              </a:rPr>
            </a:b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réactions </a:t>
            </a:r>
            <a:r>
              <a:rPr lang="fr-FR" sz="1200" b="1" dirty="0" err="1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exergoniques</a:t>
            </a:r>
            <a:r>
              <a:rPr lang="fr-FR" sz="1200" b="1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 </a:t>
            </a: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: 1/3/7/10</a:t>
            </a:r>
            <a:b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</a:b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réactions nécessitant du </a:t>
            </a:r>
            <a:r>
              <a:rPr lang="fr-FR" sz="1200" b="1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Mg</a:t>
            </a: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++ : 1/3/7/8/9/10</a:t>
            </a:r>
            <a:b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</a:b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réactions </a:t>
            </a:r>
            <a:r>
              <a:rPr lang="fr-FR" sz="1200" b="1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réversibles </a:t>
            </a:r>
            <a:r>
              <a:rPr lang="fr-FR" sz="1200" dirty="0">
                <a:solidFill>
                  <a:srgbClr val="000000"/>
                </a:solidFill>
                <a:effectLst/>
                <a:latin typeface="Comic Sans MS" charset="0"/>
                <a:ea typeface="Calibri" charset="0"/>
                <a:cs typeface="Times New Roman" charset="0"/>
              </a:rPr>
              <a:t>: non soumises à la régulation</a:t>
            </a:r>
            <a:r>
              <a:rPr lang="fr-FR" sz="1200" dirty="0">
                <a:effectLst/>
                <a:latin typeface="Comic Sans MS" charset="0"/>
                <a:ea typeface="Calibri" charset="0"/>
                <a:cs typeface="Times New Roman" charset="0"/>
              </a:rPr>
              <a:t/>
            </a:r>
            <a:br>
              <a:rPr lang="fr-FR" sz="1200" dirty="0">
                <a:effectLst/>
                <a:latin typeface="Comic Sans MS" charset="0"/>
                <a:ea typeface="Calibri" charset="0"/>
                <a:cs typeface="Times New Roman" charset="0"/>
              </a:rPr>
            </a:br>
            <a:endParaRPr lang="fr-FR" sz="12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5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Rectangle 4"/>
          <p:cNvSpPr/>
          <p:nvPr/>
        </p:nvSpPr>
        <p:spPr>
          <a:xfrm>
            <a:off x="800678" y="2967335"/>
            <a:ext cx="10590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REGULATION DE LA GLYCOLYSE (+++)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396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4592" y="585217"/>
            <a:ext cx="11786278" cy="51755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dirty="0"/>
              <a:t>Il existe différents mécanismes de régulation </a:t>
            </a:r>
            <a:r>
              <a:rPr lang="fr-FR" sz="2400" dirty="0" smtClean="0"/>
              <a:t>:</a:t>
            </a:r>
            <a:br>
              <a:rPr lang="fr-FR" sz="2400" dirty="0" smtClean="0"/>
            </a:br>
            <a:r>
              <a:rPr lang="fr-FR" sz="2400" dirty="0" smtClean="0">
                <a:solidFill>
                  <a:srgbClr val="FF0000"/>
                </a:solidFill>
              </a:rPr>
              <a:t>-compétition </a:t>
            </a:r>
            <a:r>
              <a:rPr lang="fr-FR" sz="2400" dirty="0">
                <a:solidFill>
                  <a:srgbClr val="FF0000"/>
                </a:solidFill>
              </a:rPr>
              <a:t>(G6P)</a:t>
            </a:r>
            <a:br>
              <a:rPr lang="fr-FR" sz="2400" dirty="0">
                <a:solidFill>
                  <a:srgbClr val="FF0000"/>
                </a:solidFill>
              </a:rPr>
            </a:br>
            <a:r>
              <a:rPr lang="fr-FR" sz="2400" dirty="0">
                <a:solidFill>
                  <a:srgbClr val="FF0000"/>
                </a:solidFill>
              </a:rPr>
              <a:t>-covalence (Insuline/Glucagon)</a:t>
            </a:r>
            <a:br>
              <a:rPr lang="fr-FR" sz="2400" dirty="0">
                <a:solidFill>
                  <a:srgbClr val="FF0000"/>
                </a:solidFill>
              </a:rPr>
            </a:br>
            <a:r>
              <a:rPr lang="fr-FR" sz="2400" dirty="0">
                <a:solidFill>
                  <a:srgbClr val="FF0000"/>
                </a:solidFill>
              </a:rPr>
              <a:t>-</a:t>
            </a:r>
            <a:r>
              <a:rPr lang="fr-FR" sz="2400" dirty="0" smtClean="0">
                <a:solidFill>
                  <a:srgbClr val="FF0000"/>
                </a:solidFill>
              </a:rPr>
              <a:t>allostérie</a:t>
            </a:r>
          </a:p>
          <a:p>
            <a:pPr marL="0" indent="0">
              <a:buNone/>
            </a:pPr>
            <a:r>
              <a:rPr lang="fr-FR" sz="2400" dirty="0" smtClean="0"/>
              <a:t/>
            </a:r>
            <a:br>
              <a:rPr lang="fr-FR" sz="2400" dirty="0" smtClean="0"/>
            </a:br>
            <a:r>
              <a:rPr lang="fr-FR" sz="2400" dirty="0" smtClean="0"/>
              <a:t>On </a:t>
            </a:r>
            <a:r>
              <a:rPr lang="fr-FR" sz="2400" dirty="0"/>
              <a:t>distingue </a:t>
            </a:r>
            <a:r>
              <a:rPr lang="fr-FR" sz="2400" b="1" dirty="0"/>
              <a:t>3 points </a:t>
            </a:r>
            <a:r>
              <a:rPr lang="fr-FR" sz="2400" dirty="0"/>
              <a:t>de régulation au niveau des </a:t>
            </a:r>
            <a:r>
              <a:rPr lang="fr-FR" sz="2400" b="1" dirty="0">
                <a:solidFill>
                  <a:srgbClr val="FF0000"/>
                </a:solidFill>
              </a:rPr>
              <a:t>3 étapes IRREVERSIBLES 1/3/10 </a:t>
            </a:r>
            <a:r>
              <a:rPr lang="fr-FR" sz="2400" dirty="0"/>
              <a:t>dont :</a:t>
            </a:r>
          </a:p>
          <a:p>
            <a:r>
              <a:rPr lang="fr-FR" sz="2400" dirty="0">
                <a:solidFill>
                  <a:schemeClr val="accent1"/>
                </a:solidFill>
              </a:rPr>
              <a:t>2 </a:t>
            </a:r>
            <a:r>
              <a:rPr lang="fr-FR" sz="2400" u="sng" dirty="0">
                <a:solidFill>
                  <a:schemeClr val="accent1"/>
                </a:solidFill>
              </a:rPr>
              <a:t>spécifiques</a:t>
            </a:r>
            <a:r>
              <a:rPr lang="fr-FR" sz="2400" dirty="0">
                <a:solidFill>
                  <a:schemeClr val="accent1"/>
                </a:solidFill>
              </a:rPr>
              <a:t> à la glycolyse 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PFK1</a:t>
            </a:r>
            <a:r>
              <a:rPr lang="fr-FR" sz="2400" dirty="0"/>
              <a:t> régulée </a:t>
            </a:r>
            <a:r>
              <a:rPr lang="fr-FR" sz="2400" dirty="0" smtClean="0"/>
              <a:t>par </a:t>
            </a:r>
            <a:r>
              <a:rPr lang="fr-FR" sz="2400" b="1" dirty="0">
                <a:solidFill>
                  <a:srgbClr val="FF0000"/>
                </a:solidFill>
              </a:rPr>
              <a:t>allostérie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(régule flux </a:t>
            </a:r>
            <a:r>
              <a:rPr lang="fr-FR" sz="2400" b="1" dirty="0"/>
              <a:t>entrant</a:t>
            </a:r>
            <a:r>
              <a:rPr lang="fr-FR" sz="2400" dirty="0" smtClean="0"/>
              <a:t>) 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 smtClean="0">
                <a:solidFill>
                  <a:srgbClr val="FF0000"/>
                </a:solidFill>
              </a:rPr>
              <a:t>-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PYRUVATE KINASE </a:t>
            </a:r>
            <a:r>
              <a:rPr lang="fr-FR" sz="2400" dirty="0"/>
              <a:t>régulée par </a:t>
            </a:r>
            <a:r>
              <a:rPr lang="fr-FR" sz="2400" b="1" dirty="0">
                <a:solidFill>
                  <a:srgbClr val="FF0000"/>
                </a:solidFill>
              </a:rPr>
              <a:t>covalence &amp; allostérie</a:t>
            </a:r>
            <a:r>
              <a:rPr lang="fr-FR" sz="2400" dirty="0"/>
              <a:t> (régule flux </a:t>
            </a:r>
            <a:r>
              <a:rPr lang="fr-FR" sz="2400" b="1" dirty="0"/>
              <a:t>sortant</a:t>
            </a:r>
            <a:r>
              <a:rPr lang="fr-FR" sz="2400" dirty="0" smtClean="0"/>
              <a:t>)</a:t>
            </a:r>
          </a:p>
          <a:p>
            <a:endParaRPr lang="fr-FR" sz="2400" dirty="0"/>
          </a:p>
          <a:p>
            <a:endParaRPr lang="fr-FR" sz="2400" dirty="0" smtClean="0"/>
          </a:p>
          <a:p>
            <a:pPr lvl="0"/>
            <a:r>
              <a:rPr lang="fr-FR" sz="2400" dirty="0" smtClean="0">
                <a:solidFill>
                  <a:schemeClr val="accent1"/>
                </a:solidFill>
              </a:rPr>
              <a:t>1 </a:t>
            </a:r>
            <a:r>
              <a:rPr lang="fr-FR" sz="2400" u="sng" dirty="0">
                <a:solidFill>
                  <a:schemeClr val="accent1"/>
                </a:solidFill>
              </a:rPr>
              <a:t>NON </a:t>
            </a:r>
            <a:r>
              <a:rPr lang="fr-FR" sz="2400" dirty="0">
                <a:solidFill>
                  <a:schemeClr val="accent1"/>
                </a:solidFill>
              </a:rPr>
              <a:t>spécifique 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-régulation des 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HEXOKINASES</a:t>
            </a:r>
            <a:r>
              <a:rPr lang="fr-FR" sz="2400" dirty="0"/>
              <a:t> (car G6P= carrefour métabolique)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52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" y="630052"/>
            <a:ext cx="11921066" cy="5438775"/>
          </a:xfrm>
        </p:spPr>
        <p:txBody>
          <a:bodyPr>
            <a:normAutofit/>
          </a:bodyPr>
          <a:lstStyle/>
          <a:p>
            <a:pPr marL="514350" lvl="0" indent="-514350" algn="ctr">
              <a:buAutoNum type="alphaUcParenR"/>
            </a:pPr>
            <a:r>
              <a:rPr lang="fr-FR" sz="2400" b="1" u="sng" dirty="0" smtClean="0">
                <a:solidFill>
                  <a:schemeClr val="accent6">
                    <a:lumMod val="75000"/>
                  </a:schemeClr>
                </a:solidFill>
              </a:rPr>
              <a:t>Régulation </a:t>
            </a:r>
            <a:r>
              <a:rPr lang="fr-FR" sz="2400" b="1" u="sng" dirty="0">
                <a:solidFill>
                  <a:schemeClr val="accent6">
                    <a:lumMod val="75000"/>
                  </a:schemeClr>
                </a:solidFill>
              </a:rPr>
              <a:t>des HEXOKINASES (NON spécifique</a:t>
            </a:r>
            <a:r>
              <a:rPr lang="fr-FR" sz="2400" b="1" u="sng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br>
              <a:rPr lang="fr-FR" sz="2400" b="1" u="sng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400" b="1" u="sng" dirty="0"/>
              <a:t/>
            </a:r>
            <a:br>
              <a:rPr lang="fr-FR" sz="2400" b="1" u="sng" dirty="0"/>
            </a:br>
            <a:endParaRPr lang="fr-FR" sz="2400" dirty="0"/>
          </a:p>
          <a:p>
            <a:pPr lvl="0"/>
            <a:r>
              <a:rPr lang="fr-FR" sz="2400" b="1" u="dbl" dirty="0">
                <a:solidFill>
                  <a:schemeClr val="accent6">
                    <a:lumMod val="75000"/>
                  </a:schemeClr>
                </a:solidFill>
              </a:rPr>
              <a:t>Les </a:t>
            </a:r>
            <a:r>
              <a:rPr lang="fr-FR" sz="2400" b="1" u="dbl" dirty="0" err="1">
                <a:solidFill>
                  <a:schemeClr val="accent6">
                    <a:lumMod val="75000"/>
                  </a:schemeClr>
                </a:solidFill>
              </a:rPr>
              <a:t>hexokinases</a:t>
            </a:r>
            <a:r>
              <a:rPr lang="fr-FR" sz="2400" b="1" u="dbl" dirty="0">
                <a:solidFill>
                  <a:schemeClr val="accent6">
                    <a:lumMod val="75000"/>
                  </a:schemeClr>
                </a:solidFill>
              </a:rPr>
              <a:t> 1 à 3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: </a:t>
            </a:r>
            <a:r>
              <a:rPr lang="fr-FR" sz="2400" dirty="0" smtClean="0"/>
              <a:t>un </a:t>
            </a:r>
            <a:r>
              <a:rPr lang="fr-FR" sz="2400" b="1" dirty="0">
                <a:solidFill>
                  <a:srgbClr val="FF0000"/>
                </a:solidFill>
              </a:rPr>
              <a:t>rétro contrôle négatif (=inhibition) par le </a:t>
            </a:r>
            <a:r>
              <a:rPr lang="fr-FR" sz="2400" b="1" dirty="0" smtClean="0">
                <a:solidFill>
                  <a:srgbClr val="FF0000"/>
                </a:solidFill>
              </a:rPr>
              <a:t>G6P</a:t>
            </a:r>
            <a:r>
              <a:rPr lang="fr-FR" sz="2400" dirty="0" smtClean="0"/>
              <a:t>.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NB : cette enzyme clé est </a:t>
            </a:r>
            <a:r>
              <a:rPr lang="fr-FR" sz="2400" b="1" dirty="0">
                <a:solidFill>
                  <a:srgbClr val="FF0000"/>
                </a:solidFill>
              </a:rPr>
              <a:t>régulée par son propre produit</a:t>
            </a:r>
            <a:r>
              <a:rPr lang="fr-FR" sz="2400" dirty="0" smtClean="0"/>
              <a:t>.</a:t>
            </a:r>
          </a:p>
          <a:p>
            <a:pPr lvl="0"/>
            <a:endParaRPr lang="fr-FR" sz="2400" dirty="0" smtClean="0"/>
          </a:p>
          <a:p>
            <a:pPr lvl="0"/>
            <a:endParaRPr lang="fr-FR" sz="2400" dirty="0"/>
          </a:p>
          <a:p>
            <a:pPr lvl="0"/>
            <a:r>
              <a:rPr lang="fr-FR" sz="2400" b="1" u="dbl" dirty="0">
                <a:solidFill>
                  <a:schemeClr val="accent6">
                    <a:lumMod val="75000"/>
                  </a:schemeClr>
                </a:solidFill>
              </a:rPr>
              <a:t>La </a:t>
            </a:r>
            <a:r>
              <a:rPr lang="fr-FR" sz="2400" b="1" u="dbl" dirty="0" err="1">
                <a:solidFill>
                  <a:schemeClr val="accent6">
                    <a:lumMod val="75000"/>
                  </a:schemeClr>
                </a:solidFill>
              </a:rPr>
              <a:t>glucokinase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: </a:t>
            </a:r>
            <a:r>
              <a:rPr lang="fr-FR" sz="2400" dirty="0" smtClean="0"/>
              <a:t>régulation </a:t>
            </a:r>
            <a:r>
              <a:rPr lang="fr-FR" sz="2400" b="1" dirty="0"/>
              <a:t>SPECIFIQUE</a:t>
            </a:r>
            <a:r>
              <a:rPr lang="fr-FR" sz="2400" dirty="0"/>
              <a:t> par une </a:t>
            </a:r>
            <a:r>
              <a:rPr lang="fr-FR" sz="2400" b="1" dirty="0">
                <a:solidFill>
                  <a:srgbClr val="FF0000"/>
                </a:solidFill>
              </a:rPr>
              <a:t>PROTEINE REGULATRICE</a:t>
            </a:r>
            <a:r>
              <a:rPr lang="fr-FR" sz="2400" dirty="0">
                <a:solidFill>
                  <a:srgbClr val="FF0000"/>
                </a:solidFill>
              </a:rPr>
              <a:t> (PR) </a:t>
            </a:r>
            <a:r>
              <a:rPr lang="fr-FR" sz="2400" dirty="0"/>
              <a:t>qui </a:t>
            </a:r>
            <a:r>
              <a:rPr lang="fr-FR" sz="2400" u="sng" dirty="0"/>
              <a:t>bloque</a:t>
            </a:r>
            <a:r>
              <a:rPr lang="fr-FR" sz="2400" dirty="0"/>
              <a:t> la GK dans le </a:t>
            </a:r>
            <a:r>
              <a:rPr lang="fr-FR" sz="2400" dirty="0">
                <a:solidFill>
                  <a:srgbClr val="FF0000"/>
                </a:solidFill>
              </a:rPr>
              <a:t>NOYAU</a:t>
            </a:r>
            <a:r>
              <a:rPr lang="fr-FR" sz="2400" dirty="0"/>
              <a:t> </a:t>
            </a:r>
            <a:br>
              <a:rPr lang="fr-FR" sz="2400" dirty="0"/>
            </a:br>
            <a:r>
              <a:rPr lang="fr-FR" sz="2400" dirty="0"/>
              <a:t>-</a:t>
            </a:r>
            <a:r>
              <a:rPr lang="fr-FR" sz="2400" b="1" u="sng" dirty="0"/>
              <a:t> </a:t>
            </a:r>
            <a:r>
              <a:rPr lang="fr-FR" sz="2400" b="1" u="sng" dirty="0" smtClean="0"/>
              <a:t>son </a:t>
            </a:r>
            <a:r>
              <a:rPr lang="fr-FR" sz="2400" b="1" u="sng" dirty="0"/>
              <a:t>expression :</a:t>
            </a:r>
            <a:r>
              <a:rPr lang="fr-FR" sz="2400" u="sng" dirty="0"/>
              <a:t> </a:t>
            </a:r>
            <a:r>
              <a:rPr lang="fr-FR" sz="2400" dirty="0"/>
              <a:t>INDUCTIBLE par </a:t>
            </a:r>
            <a:r>
              <a:rPr lang="fr-FR" sz="2400" dirty="0">
                <a:solidFill>
                  <a:srgbClr val="FF0000"/>
                </a:solidFill>
              </a:rPr>
              <a:t>l’</a:t>
            </a:r>
            <a:r>
              <a:rPr lang="fr-FR" sz="2400" b="1" dirty="0">
                <a:solidFill>
                  <a:srgbClr val="FF0000"/>
                </a:solidFill>
              </a:rPr>
              <a:t>Insuline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 </a:t>
            </a:r>
            <a:r>
              <a:rPr lang="fr-FR" sz="2400" b="1" u="sng" dirty="0" smtClean="0"/>
              <a:t>sa </a:t>
            </a:r>
            <a:r>
              <a:rPr lang="fr-FR" sz="2400" b="1" u="sng" dirty="0"/>
              <a:t>localisation :</a:t>
            </a:r>
            <a:r>
              <a:rPr lang="fr-FR" sz="2400" dirty="0"/>
              <a:t> </a:t>
            </a:r>
            <a:r>
              <a:rPr lang="fr-FR" sz="2400" b="1" dirty="0" smtClean="0"/>
              <a:t>CYTOPLASME</a:t>
            </a:r>
            <a:r>
              <a:rPr lang="fr-FR" sz="2400" dirty="0" smtClean="0"/>
              <a:t> </a:t>
            </a:r>
            <a:br>
              <a:rPr lang="fr-FR" sz="2400" dirty="0" smtClean="0"/>
            </a:br>
            <a:r>
              <a:rPr lang="fr-FR" sz="2400" dirty="0" smtClean="0"/>
              <a:t>- </a:t>
            </a:r>
            <a:r>
              <a:rPr lang="fr-FR" sz="2400" b="1" u="sng" dirty="0" smtClean="0"/>
              <a:t>sa </a:t>
            </a:r>
            <a:r>
              <a:rPr lang="fr-FR" sz="2400" b="1" u="sng" dirty="0"/>
              <a:t>régulation :</a:t>
            </a:r>
            <a:r>
              <a:rPr lang="fr-FR" sz="2400" dirty="0"/>
              <a:t> </a:t>
            </a:r>
            <a:r>
              <a:rPr lang="fr-FR" sz="2400" dirty="0" smtClean="0"/>
              <a:t>la </a:t>
            </a:r>
            <a:r>
              <a:rPr lang="fr-FR" sz="2400" dirty="0"/>
              <a:t>PR va prendre ou non la </a:t>
            </a:r>
            <a:r>
              <a:rPr lang="fr-FR" sz="2400" dirty="0" err="1"/>
              <a:t>glucokinase</a:t>
            </a:r>
            <a:r>
              <a:rPr lang="fr-FR" sz="2400" dirty="0"/>
              <a:t> et la </a:t>
            </a:r>
            <a:r>
              <a:rPr lang="fr-FR" sz="2400" dirty="0">
                <a:solidFill>
                  <a:srgbClr val="FF0000"/>
                </a:solidFill>
              </a:rPr>
              <a:t>séquestrer dans le </a:t>
            </a:r>
            <a:r>
              <a:rPr lang="fr-FR" sz="2400" dirty="0" smtClean="0">
                <a:solidFill>
                  <a:srgbClr val="FF0000"/>
                </a:solidFill>
              </a:rPr>
              <a:t>NOYAU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81738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42" t="33617" r="16835" b="20303"/>
          <a:stretch/>
        </p:blipFill>
        <p:spPr bwMode="auto">
          <a:xfrm>
            <a:off x="146970" y="1232959"/>
            <a:ext cx="5949030" cy="3728508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553200" y="617643"/>
            <a:ext cx="53001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[glucose] forte (on veut phosphoryler rapidement pour bloquer glucose dans cellule) -&gt; PR </a:t>
            </a:r>
            <a:r>
              <a:rPr lang="fr-FR" sz="2400" b="1" dirty="0"/>
              <a:t>inactivée-</a:t>
            </a:r>
            <a:r>
              <a:rPr lang="fr-FR" sz="2400" dirty="0"/>
              <a:t>&gt; inhibition </a:t>
            </a:r>
            <a:r>
              <a:rPr lang="fr-FR" sz="2400" dirty="0" err="1"/>
              <a:t>transvection</a:t>
            </a:r>
            <a:r>
              <a:rPr lang="fr-FR" sz="2400" dirty="0"/>
              <a:t> de la </a:t>
            </a:r>
            <a:r>
              <a:rPr lang="fr-FR" sz="2400" dirty="0" err="1"/>
              <a:t>glucokinase</a:t>
            </a:r>
            <a:r>
              <a:rPr lang="fr-FR" sz="2400" dirty="0"/>
              <a:t> dans noyau-&gt; GK dans cytoplasme-&gt; glycolyse </a:t>
            </a:r>
            <a:r>
              <a:rPr lang="fr-FR" sz="2400" dirty="0" smtClean="0"/>
              <a:t>active</a:t>
            </a:r>
            <a:br>
              <a:rPr lang="fr-FR" sz="2400" dirty="0" smtClean="0"/>
            </a:br>
            <a:endParaRPr lang="fr-FR" sz="2400" dirty="0"/>
          </a:p>
          <a:p>
            <a:pPr marL="285750" lvl="0" indent="-285750">
              <a:buFont typeface="Arial" charset="0"/>
              <a:buChar char="•"/>
            </a:pPr>
            <a:r>
              <a:rPr lang="fr-FR" sz="2400" dirty="0"/>
              <a:t>[glucose] faible= [F6P] forte= </a:t>
            </a:r>
            <a:r>
              <a:rPr lang="fr-FR" sz="2400" b="1" dirty="0"/>
              <a:t>JEUNE</a:t>
            </a:r>
            <a:r>
              <a:rPr lang="fr-FR" sz="2400" dirty="0"/>
              <a:t> -&gt; PR </a:t>
            </a:r>
            <a:r>
              <a:rPr lang="fr-FR" sz="2400" b="1" dirty="0"/>
              <a:t>active-</a:t>
            </a:r>
            <a:r>
              <a:rPr lang="fr-FR" sz="2400" dirty="0"/>
              <a:t>&gt; </a:t>
            </a:r>
            <a:r>
              <a:rPr lang="fr-FR" sz="2400" dirty="0" err="1"/>
              <a:t>transvection</a:t>
            </a:r>
            <a:r>
              <a:rPr lang="fr-FR" sz="2400" dirty="0"/>
              <a:t> GK dans noyau-&gt; glycolyse inactive puisque le foie veut protéger son stock de glucose. </a:t>
            </a:r>
          </a:p>
          <a:p>
            <a:r>
              <a:rPr lang="fr-FR" sz="2400" dirty="0"/>
              <a:t> 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400" dirty="0">
                <a:solidFill>
                  <a:srgbClr val="FF0000"/>
                </a:solidFill>
              </a:rPr>
              <a:t>NB : la PR n’est présente que dans le FOIE car la GK spécifique du foie</a:t>
            </a:r>
            <a:r>
              <a:rPr lang="fr-FR" sz="2400" dirty="0" smtClean="0">
                <a:solidFill>
                  <a:srgbClr val="FF0000"/>
                </a:solidFill>
                <a:effectLst/>
              </a:rPr>
              <a:t> 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64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marL="0" lvl="0" indent="0" algn="ctr">
              <a:buNone/>
            </a:pPr>
            <a:r>
              <a:rPr lang="fr-FR" sz="2400" b="1" u="sng" dirty="0" smtClean="0">
                <a:solidFill>
                  <a:schemeClr val="accent6">
                    <a:lumMod val="75000"/>
                  </a:schemeClr>
                </a:solidFill>
              </a:rPr>
              <a:t>B) Régulation par la PFK1</a:t>
            </a:r>
            <a:r>
              <a:rPr lang="fr-FR" b="1" u="sng" dirty="0"/>
              <a:t/>
            </a:r>
            <a:br>
              <a:rPr lang="fr-FR" b="1" u="sng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sz="2400" b="1" u="sng" dirty="0" smtClean="0">
                <a:solidFill>
                  <a:srgbClr val="C00000"/>
                </a:solidFill>
              </a:rPr>
              <a:t>Régulation ALLOSTERIQUE (MUSCLE &amp; FOIE)</a:t>
            </a:r>
          </a:p>
        </p:txBody>
      </p:sp>
      <p:pic>
        <p:nvPicPr>
          <p:cNvPr id="9" name="Image 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80" t="35935" r="11746" b="23487"/>
          <a:stretch/>
        </p:blipFill>
        <p:spPr bwMode="auto">
          <a:xfrm>
            <a:off x="431800" y="1746167"/>
            <a:ext cx="7157720" cy="4691209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Rectangle à coins arrondis 11"/>
          <p:cNvSpPr/>
          <p:nvPr/>
        </p:nvSpPr>
        <p:spPr>
          <a:xfrm>
            <a:off x="7890933" y="2492587"/>
            <a:ext cx="4301067" cy="15917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70C0"/>
                </a:solidFill>
              </a:rPr>
              <a:t>ATTENTION DANS LE MUSCLE UNIQUEMENT ALLOSTERIE =/= DANS FOIE ALLOSTERIE &amp; COVALENCE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84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6608" y="109367"/>
            <a:ext cx="1206539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b="1" u="sng" dirty="0">
                <a:solidFill>
                  <a:srgbClr val="C00000"/>
                </a:solidFill>
              </a:rPr>
              <a:t>Régulation COVALENTE par la PFK2 (FOIE</a:t>
            </a:r>
            <a:r>
              <a:rPr lang="fr-FR" sz="3600" b="1" u="sng" dirty="0" smtClean="0">
                <a:solidFill>
                  <a:srgbClr val="C00000"/>
                </a:solidFill>
              </a:rPr>
              <a:t>)</a:t>
            </a:r>
            <a:r>
              <a:rPr lang="fr-FR" sz="1800" b="1" u="sng" dirty="0" smtClean="0">
                <a:solidFill>
                  <a:srgbClr val="C00000"/>
                </a:solidFill>
              </a:rPr>
              <a:t/>
            </a:r>
            <a:br>
              <a:rPr lang="fr-FR" sz="1800" b="1" u="sng" dirty="0" smtClean="0">
                <a:solidFill>
                  <a:srgbClr val="C00000"/>
                </a:solidFill>
              </a:rPr>
            </a:br>
            <a:endParaRPr lang="fr-FR" sz="3600" b="1" u="sng" dirty="0">
              <a:solidFill>
                <a:srgbClr val="C00000"/>
              </a:solidFill>
            </a:endParaRPr>
          </a:p>
          <a:p>
            <a:pPr lvl="0"/>
            <a:r>
              <a:rPr lang="fr-FR" dirty="0"/>
              <a:t>Le </a:t>
            </a:r>
            <a:r>
              <a:rPr lang="fr-FR" b="1" dirty="0" smtClean="0">
                <a:solidFill>
                  <a:srgbClr val="FF0000"/>
                </a:solidFill>
              </a:rPr>
              <a:t>F2.6BISP</a:t>
            </a:r>
            <a:r>
              <a:rPr lang="fr-FR" dirty="0" smtClean="0"/>
              <a:t> = </a:t>
            </a:r>
            <a:r>
              <a:rPr lang="fr-FR" b="1" dirty="0" smtClean="0">
                <a:solidFill>
                  <a:srgbClr val="FF0000"/>
                </a:solidFill>
              </a:rPr>
              <a:t>PAS</a:t>
            </a:r>
            <a:r>
              <a:rPr lang="fr-FR" dirty="0" smtClean="0"/>
              <a:t> intermédiaire de GL / régule </a:t>
            </a:r>
            <a:r>
              <a:rPr lang="fr-FR" b="1" dirty="0"/>
              <a:t>uniquement</a:t>
            </a:r>
            <a:r>
              <a:rPr lang="fr-FR" dirty="0"/>
              <a:t> PFK1 </a:t>
            </a:r>
            <a:r>
              <a:rPr lang="fr-FR" u="sng" dirty="0" smtClean="0"/>
              <a:t>hépatique </a:t>
            </a:r>
            <a:r>
              <a:rPr lang="fr-FR" dirty="0" smtClean="0"/>
              <a:t>+++</a:t>
            </a:r>
            <a:endParaRPr lang="fr-FR" u="sng" dirty="0"/>
          </a:p>
          <a:p>
            <a:pPr lvl="0"/>
            <a:r>
              <a:rPr lang="fr-FR" dirty="0" smtClean="0"/>
              <a:t>Equilibre entre </a:t>
            </a:r>
            <a:r>
              <a:rPr lang="fr-FR" dirty="0"/>
              <a:t>sa </a:t>
            </a:r>
            <a:r>
              <a:rPr lang="fr-FR" b="1" dirty="0">
                <a:solidFill>
                  <a:srgbClr val="FF0000"/>
                </a:solidFill>
              </a:rPr>
              <a:t>synthèse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par la </a:t>
            </a:r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PFK2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dirty="0"/>
              <a:t>et sa </a:t>
            </a:r>
            <a:r>
              <a:rPr lang="fr-FR" b="1" dirty="0">
                <a:solidFill>
                  <a:srgbClr val="FF0000"/>
                </a:solidFill>
              </a:rPr>
              <a:t>dégradation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par le </a:t>
            </a:r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Fructose 2,6 </a:t>
            </a:r>
            <a:r>
              <a:rPr lang="fr-FR" b="1" dirty="0" err="1">
                <a:solidFill>
                  <a:schemeClr val="accent6">
                    <a:lumMod val="75000"/>
                  </a:schemeClr>
                </a:solidFill>
              </a:rPr>
              <a:t>bisPhosphatase</a:t>
            </a:r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 2 (FBP-2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pPr lvl="0"/>
            <a:endParaRPr lang="fr-FR" b="1" dirty="0">
              <a:solidFill>
                <a:schemeClr val="accent6">
                  <a:lumMod val="75000"/>
                </a:schemeClr>
              </a:solidFill>
            </a:endParaRPr>
          </a:p>
          <a:p>
            <a:pPr lvl="0"/>
            <a:endParaRPr lang="fr-FR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38" t="60569" r="10818" b="16827"/>
          <a:stretch/>
        </p:blipFill>
        <p:spPr bwMode="auto">
          <a:xfrm>
            <a:off x="1215163" y="2934586"/>
            <a:ext cx="9888279" cy="2514980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213145" y="4460705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0" y="5657671"/>
            <a:ext cx="116320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fr-FR" sz="2400" b="1" dirty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ATTENTION : PFK2 possède une DOUBLE activité : KINASE (nommée PFK2) &amp; PHOSPHATASE (nommée FBP2)</a:t>
            </a:r>
            <a:endParaRPr lang="fr-FR" sz="2400" dirty="0"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22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"/>
            <a:ext cx="12192000" cy="6857999"/>
          </a:xfrm>
        </p:spPr>
        <p:txBody>
          <a:bodyPr>
            <a:normAutofit/>
          </a:bodyPr>
          <a:lstStyle/>
          <a:p>
            <a:pPr lvl="1">
              <a:buFont typeface="Wingdings" charset="2"/>
              <a:buChar char="Ø"/>
            </a:pPr>
            <a:endParaRPr lang="fr-FR" b="1" u="sng" dirty="0" smtClean="0">
              <a:solidFill>
                <a:schemeClr val="accent1"/>
              </a:solidFill>
            </a:endParaRPr>
          </a:p>
          <a:p>
            <a:pPr lvl="1">
              <a:buFont typeface="Wingdings" charset="2"/>
              <a:buChar char="Ø"/>
            </a:pPr>
            <a:endParaRPr lang="fr-FR" b="1" u="sng" dirty="0">
              <a:solidFill>
                <a:schemeClr val="accent1"/>
              </a:solidFill>
            </a:endParaRPr>
          </a:p>
          <a:p>
            <a:pPr lvl="1">
              <a:buFont typeface="Wingdings" charset="2"/>
              <a:buChar char="Ø"/>
            </a:pPr>
            <a:endParaRPr lang="fr-FR" b="1" u="sng" dirty="0" smtClean="0">
              <a:solidFill>
                <a:schemeClr val="accent1"/>
              </a:solidFill>
            </a:endParaRPr>
          </a:p>
          <a:p>
            <a:pPr lvl="1">
              <a:buFont typeface="Wingdings" charset="2"/>
              <a:buChar char="Ø"/>
            </a:pPr>
            <a:r>
              <a:rPr lang="fr-FR" b="1" u="sng" dirty="0" smtClean="0">
                <a:solidFill>
                  <a:schemeClr val="accent1"/>
                </a:solidFill>
              </a:rPr>
              <a:t>Activation </a:t>
            </a:r>
            <a:r>
              <a:rPr lang="fr-FR" b="1" u="sng" dirty="0">
                <a:solidFill>
                  <a:schemeClr val="accent1"/>
                </a:solidFill>
              </a:rPr>
              <a:t>de </a:t>
            </a:r>
            <a:r>
              <a:rPr lang="fr-FR" b="1" u="sng" dirty="0" smtClean="0">
                <a:solidFill>
                  <a:schemeClr val="accent1"/>
                </a:solidFill>
              </a:rPr>
              <a:t>PFK1</a:t>
            </a:r>
            <a:br>
              <a:rPr lang="fr-FR" b="1" u="sng" dirty="0" smtClean="0">
                <a:solidFill>
                  <a:schemeClr val="accent1"/>
                </a:solidFill>
              </a:rPr>
            </a:br>
            <a:endParaRPr lang="fr-FR" dirty="0">
              <a:solidFill>
                <a:schemeClr val="accent1"/>
              </a:solidFill>
            </a:endParaRPr>
          </a:p>
          <a:p>
            <a:r>
              <a:rPr lang="fr-FR" sz="2400" u="sng" dirty="0"/>
              <a:t>Ratio AMP/ATP </a:t>
            </a:r>
            <a:r>
              <a:rPr lang="fr-FR" sz="2400" b="1" u="sng" dirty="0"/>
              <a:t>élevé </a:t>
            </a:r>
            <a:r>
              <a:rPr lang="fr-FR" sz="2400" u="sng" dirty="0"/>
              <a:t>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 </a:t>
            </a:r>
            <a:r>
              <a:rPr lang="fr-FR" sz="2400" dirty="0">
                <a:solidFill>
                  <a:srgbClr val="FF0000"/>
                </a:solidFill>
              </a:rPr>
              <a:t>A</a:t>
            </a:r>
            <a:r>
              <a:rPr lang="fr-FR" sz="2400" b="1" u="sng" dirty="0">
                <a:solidFill>
                  <a:srgbClr val="FF0000"/>
                </a:solidFill>
              </a:rPr>
              <a:t>M</a:t>
            </a:r>
            <a:r>
              <a:rPr lang="fr-FR" sz="2400" dirty="0">
                <a:solidFill>
                  <a:srgbClr val="FF0000"/>
                </a:solidFill>
              </a:rPr>
              <a:t>P </a:t>
            </a:r>
            <a:r>
              <a:rPr lang="fr-FR" sz="2400" dirty="0"/>
              <a:t>prédomine -&gt; état énergétique FAIBLE -&gt; nécessité énergie -&gt;</a:t>
            </a:r>
            <a:r>
              <a:rPr lang="fr-FR" sz="2400" dirty="0">
                <a:solidFill>
                  <a:schemeClr val="accent6">
                    <a:lumMod val="75000"/>
                  </a:schemeClr>
                </a:solidFill>
              </a:rPr>
              <a:t>ACTIVATION</a:t>
            </a:r>
            <a:r>
              <a:rPr lang="fr-FR" sz="2400" dirty="0"/>
              <a:t> PFK1-&gt; </a:t>
            </a:r>
            <a:r>
              <a:rPr lang="fr-FR" sz="2400" dirty="0">
                <a:solidFill>
                  <a:schemeClr val="accent6">
                    <a:lumMod val="75000"/>
                  </a:schemeClr>
                </a:solidFill>
              </a:rPr>
              <a:t>activation</a:t>
            </a:r>
            <a:r>
              <a:rPr lang="fr-FR" sz="2400" dirty="0"/>
              <a:t> </a:t>
            </a:r>
            <a:r>
              <a:rPr lang="fr-FR" sz="2400" dirty="0" smtClean="0"/>
              <a:t>glycolyse</a:t>
            </a:r>
          </a:p>
          <a:p>
            <a:endParaRPr lang="fr-FR" sz="2400" dirty="0"/>
          </a:p>
          <a:p>
            <a:r>
              <a:rPr lang="fr-FR" sz="2400" u="sng" dirty="0"/>
              <a:t>Dans le </a:t>
            </a:r>
            <a:r>
              <a:rPr lang="fr-FR" sz="2400" b="1" u="sng" dirty="0"/>
              <a:t>FOIE</a:t>
            </a:r>
            <a:r>
              <a:rPr lang="fr-FR" sz="2400" u="sng" dirty="0"/>
              <a:t> en situation </a:t>
            </a:r>
            <a:r>
              <a:rPr lang="fr-FR" sz="2400" b="1" u="sng" dirty="0"/>
              <a:t>POST PRANDIALE </a:t>
            </a:r>
            <a:r>
              <a:rPr lang="fr-FR" sz="2400" u="sng" dirty="0"/>
              <a:t>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 [glucose] augmente-&gt; sécrétion </a:t>
            </a:r>
            <a:r>
              <a:rPr lang="fr-FR" sz="2400" u="sng" dirty="0"/>
              <a:t>insuline</a:t>
            </a:r>
            <a:r>
              <a:rPr lang="fr-FR" sz="2400" dirty="0"/>
              <a:t> par cellule </a:t>
            </a:r>
            <a:r>
              <a:rPr lang="fr-FR" sz="2400" dirty="0" err="1"/>
              <a:t>ß</a:t>
            </a:r>
            <a:r>
              <a:rPr lang="fr-FR" sz="2400" dirty="0"/>
              <a:t>-&gt; </a:t>
            </a:r>
            <a:r>
              <a:rPr lang="fr-FR" sz="2400" dirty="0">
                <a:solidFill>
                  <a:srgbClr val="FF0000"/>
                </a:solidFill>
              </a:rPr>
              <a:t>déphosphorylation</a:t>
            </a:r>
            <a:r>
              <a:rPr lang="fr-FR" sz="2400" dirty="0"/>
              <a:t> PFK2/FBP2 par l’insuline-&gt; activité </a:t>
            </a:r>
            <a:r>
              <a:rPr lang="fr-FR" sz="2400" b="1" dirty="0">
                <a:solidFill>
                  <a:srgbClr val="FF0000"/>
                </a:solidFill>
              </a:rPr>
              <a:t>KINASE-</a:t>
            </a:r>
            <a:r>
              <a:rPr lang="fr-FR" sz="2400" dirty="0"/>
              <a:t>&gt; production F2.6BISP à partir de F6P-&gt; </a:t>
            </a:r>
            <a:r>
              <a:rPr lang="fr-FR" sz="2400" dirty="0">
                <a:solidFill>
                  <a:schemeClr val="accent6">
                    <a:lumMod val="75000"/>
                  </a:schemeClr>
                </a:solidFill>
              </a:rPr>
              <a:t>activation</a:t>
            </a:r>
            <a:r>
              <a:rPr lang="fr-FR" sz="2400" dirty="0"/>
              <a:t> PFK1-&gt; glycolyse 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augmentée</a:t>
            </a:r>
            <a:r>
              <a:rPr lang="fr-FR" sz="2400" dirty="0" smtClean="0">
                <a:solidFill>
                  <a:schemeClr val="accent6">
                    <a:lumMod val="75000"/>
                  </a:schemeClr>
                </a:solidFill>
                <a:effectLst/>
              </a:rPr>
              <a:t> </a:t>
            </a:r>
            <a:endParaRPr lang="fr-F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8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16958"/>
            <a:ext cx="12192000" cy="5726642"/>
          </a:xfrm>
        </p:spPr>
        <p:txBody>
          <a:bodyPr>
            <a:normAutofit/>
          </a:bodyPr>
          <a:lstStyle/>
          <a:p>
            <a:pPr lvl="1">
              <a:buFont typeface="Wingdings" charset="2"/>
              <a:buChar char="Ø"/>
            </a:pPr>
            <a:r>
              <a:rPr lang="fr-FR" b="1" u="sng" dirty="0">
                <a:solidFill>
                  <a:schemeClr val="accent1"/>
                </a:solidFill>
              </a:rPr>
              <a:t>Inhibition de </a:t>
            </a:r>
            <a:r>
              <a:rPr lang="fr-FR" b="1" u="sng" dirty="0" smtClean="0">
                <a:solidFill>
                  <a:schemeClr val="accent1"/>
                </a:solidFill>
              </a:rPr>
              <a:t>PFK1</a:t>
            </a:r>
            <a:br>
              <a:rPr lang="fr-FR" b="1" u="sng" dirty="0" smtClean="0">
                <a:solidFill>
                  <a:schemeClr val="accent1"/>
                </a:solidFill>
              </a:rPr>
            </a:br>
            <a:endParaRPr lang="fr-FR" dirty="0">
              <a:solidFill>
                <a:schemeClr val="accent1"/>
              </a:solidFill>
            </a:endParaRPr>
          </a:p>
          <a:p>
            <a:r>
              <a:rPr lang="fr-FR" sz="2400" u="sng" dirty="0"/>
              <a:t>Ratio AMP/ATP </a:t>
            </a:r>
            <a:r>
              <a:rPr lang="fr-FR" sz="2400" b="1" u="sng" dirty="0"/>
              <a:t>faible </a:t>
            </a:r>
            <a:r>
              <a:rPr lang="fr-FR" sz="2400" u="sng" dirty="0"/>
              <a:t>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 </a:t>
            </a:r>
            <a:r>
              <a:rPr lang="fr-FR" sz="2400" dirty="0">
                <a:solidFill>
                  <a:srgbClr val="FF0000"/>
                </a:solidFill>
              </a:rPr>
              <a:t>A</a:t>
            </a:r>
            <a:r>
              <a:rPr lang="fr-FR" sz="2400" b="1" u="sng" dirty="0">
                <a:solidFill>
                  <a:srgbClr val="FF0000"/>
                </a:solidFill>
              </a:rPr>
              <a:t>T</a:t>
            </a:r>
            <a:r>
              <a:rPr lang="fr-FR" sz="2400" dirty="0">
                <a:solidFill>
                  <a:srgbClr val="FF0000"/>
                </a:solidFill>
              </a:rPr>
              <a:t>P</a:t>
            </a:r>
            <a:r>
              <a:rPr lang="fr-FR" sz="2400" dirty="0"/>
              <a:t> prédomine -&gt; état énergétique ELEVE -&gt; PAS nécessité énergie -&gt;</a:t>
            </a:r>
            <a:r>
              <a:rPr lang="fr-FR" sz="2400" dirty="0">
                <a:solidFill>
                  <a:srgbClr val="FF0000"/>
                </a:solidFill>
              </a:rPr>
              <a:t>INHIBITION</a:t>
            </a:r>
            <a:r>
              <a:rPr lang="fr-FR" sz="2400" dirty="0"/>
              <a:t> PFK1-&gt; </a:t>
            </a:r>
            <a:r>
              <a:rPr lang="fr-FR" sz="2400" dirty="0">
                <a:solidFill>
                  <a:srgbClr val="FF0000"/>
                </a:solidFill>
              </a:rPr>
              <a:t>inhibition</a:t>
            </a:r>
            <a:r>
              <a:rPr lang="fr-FR" sz="2400" dirty="0"/>
              <a:t> </a:t>
            </a:r>
            <a:r>
              <a:rPr lang="fr-FR" sz="2400" dirty="0" smtClean="0"/>
              <a:t>glycolyse</a:t>
            </a:r>
            <a:br>
              <a:rPr lang="fr-FR" sz="2400" dirty="0" smtClean="0"/>
            </a:br>
            <a:endParaRPr lang="fr-FR" sz="2400" dirty="0"/>
          </a:p>
          <a:p>
            <a:r>
              <a:rPr lang="fr-FR" sz="2400" u="sng" dirty="0"/>
              <a:t>Dans le </a:t>
            </a:r>
            <a:r>
              <a:rPr lang="fr-FR" sz="2400" b="1" u="sng" dirty="0"/>
              <a:t>FOIE</a:t>
            </a:r>
            <a:r>
              <a:rPr lang="fr-FR" sz="2400" u="sng" dirty="0"/>
              <a:t> en situation </a:t>
            </a:r>
            <a:r>
              <a:rPr lang="fr-FR" sz="2400" b="1" u="sng" dirty="0"/>
              <a:t>POST ABSORTIVE </a:t>
            </a:r>
            <a:r>
              <a:rPr lang="fr-FR" sz="2400" u="sng" dirty="0"/>
              <a:t>: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- [glucose] diminue-&gt; sécrétion </a:t>
            </a:r>
            <a:r>
              <a:rPr lang="fr-FR" sz="2400" u="sng" dirty="0"/>
              <a:t>glucagon</a:t>
            </a:r>
            <a:r>
              <a:rPr lang="fr-FR" sz="2400" dirty="0"/>
              <a:t> par cellule alpha-&gt; </a:t>
            </a:r>
            <a:r>
              <a:rPr lang="fr-FR" sz="2400" dirty="0">
                <a:solidFill>
                  <a:srgbClr val="FF0000"/>
                </a:solidFill>
              </a:rPr>
              <a:t>phosphorylation</a:t>
            </a:r>
            <a:r>
              <a:rPr lang="fr-FR" sz="2400" dirty="0"/>
              <a:t> PFK2/FBP2 par le glucagon-&gt; activité </a:t>
            </a:r>
            <a:r>
              <a:rPr lang="fr-FR" sz="2400" b="1" dirty="0">
                <a:solidFill>
                  <a:srgbClr val="FF0000"/>
                </a:solidFill>
              </a:rPr>
              <a:t>PHOSPHATASE-</a:t>
            </a:r>
            <a:r>
              <a:rPr lang="fr-FR" sz="2400" dirty="0"/>
              <a:t>&gt; déphosphorylation du F2.6BISP en F6P-&gt; </a:t>
            </a:r>
            <a:r>
              <a:rPr lang="fr-FR" sz="2400" dirty="0">
                <a:solidFill>
                  <a:srgbClr val="FF0000"/>
                </a:solidFill>
              </a:rPr>
              <a:t>inhibition</a:t>
            </a:r>
            <a:r>
              <a:rPr lang="fr-FR" sz="2400" dirty="0"/>
              <a:t> PFK1-&gt; glycolyse </a:t>
            </a:r>
            <a:r>
              <a:rPr lang="fr-FR" sz="2400" b="1" dirty="0" smtClean="0">
                <a:solidFill>
                  <a:srgbClr val="FF0000"/>
                </a:solidFill>
              </a:rPr>
              <a:t>diminuée</a:t>
            </a:r>
            <a:r>
              <a:rPr lang="fr-FR" sz="2300" b="1" dirty="0" smtClean="0"/>
              <a:t/>
            </a:r>
            <a:br>
              <a:rPr lang="fr-FR" sz="2300" b="1" dirty="0" smtClean="0"/>
            </a:br>
            <a:endParaRPr lang="fr-FR" sz="2300" dirty="0"/>
          </a:p>
          <a:p>
            <a:pPr marL="0" indent="0">
              <a:buNone/>
            </a:pP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Rectangle à coins arrondis 3"/>
          <p:cNvSpPr/>
          <p:nvPr/>
        </p:nvSpPr>
        <p:spPr>
          <a:xfrm>
            <a:off x="3402245" y="4704080"/>
            <a:ext cx="5723467" cy="14224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ATTENTION : DANS LE MUSCLE, LA GLYCOLYSE N’EST JAMAIS INHIBEE CAR TJRS NECESSAIRE A SON BESOIN EN ENERGIE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7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232959"/>
            <a:ext cx="10515600" cy="4351338"/>
          </a:xfrm>
        </p:spPr>
        <p:txBody>
          <a:bodyPr/>
          <a:lstStyle/>
          <a:p>
            <a:pPr marL="0" lvl="0" indent="0" algn="ctr">
              <a:buNone/>
            </a:pPr>
            <a:r>
              <a:rPr lang="fr-FR" b="1" u="sng" dirty="0" smtClean="0">
                <a:solidFill>
                  <a:schemeClr val="accent6">
                    <a:lumMod val="75000"/>
                  </a:schemeClr>
                </a:solidFill>
              </a:rPr>
              <a:t>C) Régulation </a:t>
            </a:r>
            <a:r>
              <a:rPr lang="fr-FR" b="1" u="sng" dirty="0">
                <a:solidFill>
                  <a:schemeClr val="accent6">
                    <a:lumMod val="75000"/>
                  </a:schemeClr>
                </a:solidFill>
              </a:rPr>
              <a:t>de la PYRUVATE KINASE (PK)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dirty="0"/>
              <a:t> </a:t>
            </a:r>
          </a:p>
          <a:p>
            <a:pPr lvl="0"/>
            <a:r>
              <a:rPr lang="fr-FR" dirty="0" smtClean="0"/>
              <a:t>Sensible </a:t>
            </a:r>
            <a:r>
              <a:rPr lang="fr-FR" dirty="0"/>
              <a:t>au niveau énergétique :</a:t>
            </a:r>
            <a:br>
              <a:rPr lang="fr-FR" dirty="0"/>
            </a:br>
            <a:r>
              <a:rPr lang="fr-FR" dirty="0"/>
              <a:t>-ATP élevé-&gt; </a:t>
            </a:r>
            <a:r>
              <a:rPr lang="fr-FR" dirty="0">
                <a:solidFill>
                  <a:srgbClr val="FF0000"/>
                </a:solidFill>
              </a:rPr>
              <a:t>inhibition</a:t>
            </a:r>
            <a:r>
              <a:rPr lang="fr-FR" dirty="0"/>
              <a:t> glycolyse par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PFK1 et PK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-ATP faible-&gt;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activation</a:t>
            </a:r>
            <a:r>
              <a:rPr lang="fr-FR" dirty="0"/>
              <a:t> glycolyse par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PFK1 et PK</a:t>
            </a:r>
          </a:p>
          <a:p>
            <a:pPr lvl="0"/>
            <a:r>
              <a:rPr lang="fr-FR" dirty="0"/>
              <a:t>La PK se trouve </a:t>
            </a:r>
            <a:r>
              <a:rPr lang="fr-FR" b="1" dirty="0"/>
              <a:t>sous 2 </a:t>
            </a:r>
            <a:r>
              <a:rPr lang="fr-FR" b="1" dirty="0" err="1"/>
              <a:t>isoformes</a:t>
            </a:r>
            <a:r>
              <a:rPr lang="fr-FR" dirty="0"/>
              <a:t> : 1 </a:t>
            </a:r>
            <a:r>
              <a:rPr lang="fr-FR" dirty="0">
                <a:solidFill>
                  <a:srgbClr val="FF0000"/>
                </a:solidFill>
              </a:rPr>
              <a:t>hépatique</a:t>
            </a:r>
            <a:r>
              <a:rPr lang="fr-FR" dirty="0"/>
              <a:t> et 1 </a:t>
            </a:r>
            <a:r>
              <a:rPr lang="fr-FR" dirty="0">
                <a:solidFill>
                  <a:srgbClr val="FF0000"/>
                </a:solidFill>
              </a:rPr>
              <a:t>musculaire</a:t>
            </a:r>
            <a:r>
              <a:rPr lang="fr-FR" dirty="0"/>
              <a:t> avec des régulations </a:t>
            </a:r>
            <a:r>
              <a:rPr lang="fr-FR" b="1" dirty="0"/>
              <a:t>différentes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516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50825"/>
            <a:ext cx="121920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fr-FR" sz="2400" b="1" u="sng" dirty="0">
                <a:solidFill>
                  <a:srgbClr val="C00000"/>
                </a:solidFill>
              </a:rPr>
              <a:t>Régulation ALLOSTERIQUE (FOIE &amp; MUSCLE)</a:t>
            </a:r>
            <a:endParaRPr lang="fr-FR" sz="24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fr-FR" b="1" dirty="0"/>
              <a:t> </a:t>
            </a:r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82" t="14493" r="10854" b="39979"/>
          <a:stretch/>
        </p:blipFill>
        <p:spPr bwMode="auto">
          <a:xfrm>
            <a:off x="1037674" y="841248"/>
            <a:ext cx="10116651" cy="4553711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5689071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i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NB : rôle important de l’adénylate KINASE qui produit de l’AMP à partir d’ADP=/= adénylate </a:t>
            </a:r>
            <a:r>
              <a:rPr lang="fr-FR" i="1" dirty="0" err="1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cyclase</a:t>
            </a:r>
            <a:r>
              <a:rPr lang="fr-FR" i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 qui produit de l’</a:t>
            </a:r>
            <a:r>
              <a:rPr lang="fr-FR" i="1" dirty="0" err="1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AMPc</a:t>
            </a:r>
            <a:r>
              <a:rPr lang="fr-FR" i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 à partir d’ATP.</a:t>
            </a:r>
            <a:br>
              <a:rPr lang="fr-FR" i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</a:br>
            <a:r>
              <a:rPr lang="fr-FR" i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NB : alanine régule uniquement dans le foie puisqu’il s’agit d’un des précurseurs de la NGG</a:t>
            </a:r>
            <a:endParaRPr lang="fr-FR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4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6" t="13621" r="10655" b="41746"/>
          <a:stretch/>
        </p:blipFill>
        <p:spPr bwMode="auto">
          <a:xfrm>
            <a:off x="1243584" y="603504"/>
            <a:ext cx="10241280" cy="5610035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142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05934" y="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fr-FR" sz="2400" b="1" u="sng" dirty="0">
                <a:solidFill>
                  <a:srgbClr val="C00000"/>
                </a:solidFill>
              </a:rPr>
              <a:t>Régulation COVALENTE (FOIE) </a:t>
            </a:r>
            <a:endParaRPr lang="fr-FR" sz="2400" b="1" u="sng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fr-FR" sz="2400" b="1" u="sng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fr-FR" sz="24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fr-FR" dirty="0"/>
          </a:p>
        </p:txBody>
      </p:sp>
      <p:sp>
        <p:nvSpPr>
          <p:cNvPr id="4" name="Rectangle à coins arrondis 3"/>
          <p:cNvSpPr/>
          <p:nvPr/>
        </p:nvSpPr>
        <p:spPr>
          <a:xfrm>
            <a:off x="1016491" y="551313"/>
            <a:ext cx="10294483" cy="138853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ATTENTION UNIQUEMENT PRESENTE POUR LE FOIE </a:t>
            </a:r>
            <a:endParaRPr lang="fr-FR" sz="2400" dirty="0">
              <a:solidFill>
                <a:srgbClr val="FF0000"/>
              </a:solidFill>
            </a:endParaRPr>
          </a:p>
          <a:p>
            <a:pPr algn="ctr"/>
            <a:r>
              <a:rPr lang="fr-FR" sz="2400" b="1" dirty="0">
                <a:solidFill>
                  <a:srgbClr val="FF0000"/>
                </a:solidFill>
              </a:rPr>
              <a:t>ATTENTION : ce n’est pas parce qu’une enzyme est phosphorylée qu’elle sera active </a:t>
            </a:r>
            <a:r>
              <a:rPr lang="fr-FR" sz="2400" dirty="0">
                <a:solidFill>
                  <a:schemeClr val="tx1"/>
                </a:solidFill>
              </a:rPr>
              <a:t>(ex : la glycogène synthase est active </a:t>
            </a:r>
            <a:r>
              <a:rPr lang="fr-FR" sz="2400" dirty="0" err="1">
                <a:solidFill>
                  <a:schemeClr val="tx1"/>
                </a:solidFill>
              </a:rPr>
              <a:t>déphosphorylée</a:t>
            </a:r>
            <a:r>
              <a:rPr lang="fr-FR" sz="2400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5" name="Imag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71" t="60279" r="10654" b="18558"/>
          <a:stretch/>
        </p:blipFill>
        <p:spPr bwMode="auto">
          <a:xfrm>
            <a:off x="560375" y="2962805"/>
            <a:ext cx="11206716" cy="2411492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4" t="65496" r="9905" b="19718"/>
          <a:stretch/>
        </p:blipFill>
        <p:spPr bwMode="auto">
          <a:xfrm>
            <a:off x="3189767" y="5374297"/>
            <a:ext cx="6230680" cy="1302949"/>
          </a:xfrm>
          <a:prstGeom prst="rect">
            <a:avLst/>
          </a:prstGeom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397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fr-FR" b="1" u="sng" dirty="0" smtClean="0">
                <a:solidFill>
                  <a:srgbClr val="C00000"/>
                </a:solidFill>
              </a:rPr>
              <a:t>RECAP GENERAL</a:t>
            </a:r>
            <a:endParaRPr lang="fr-FR" b="1" u="sng" dirty="0">
              <a:solidFill>
                <a:srgbClr val="C00000"/>
              </a:solidFill>
            </a:endParaRPr>
          </a:p>
        </p:txBody>
      </p:sp>
      <p:pic>
        <p:nvPicPr>
          <p:cNvPr id="4" name="Imag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8" t="21156" r="15921" b="15367"/>
          <a:stretch/>
        </p:blipFill>
        <p:spPr bwMode="auto">
          <a:xfrm>
            <a:off x="-1" y="897467"/>
            <a:ext cx="5875867" cy="5334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90" t="19128" r="11765" b="17691"/>
          <a:stretch/>
        </p:blipFill>
        <p:spPr bwMode="auto">
          <a:xfrm>
            <a:off x="5875866" y="897467"/>
            <a:ext cx="6316134" cy="5334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43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Rectangle 4"/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QCM: V/F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755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491067"/>
            <a:ext cx="10515600" cy="56858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La </a:t>
            </a:r>
            <a:r>
              <a:rPr lang="fr-FR" dirty="0" err="1" smtClean="0"/>
              <a:t>glucokinase</a:t>
            </a:r>
            <a:r>
              <a:rPr lang="fr-FR" dirty="0" smtClean="0"/>
              <a:t>, </a:t>
            </a:r>
            <a:r>
              <a:rPr lang="fr-FR" dirty="0" err="1" smtClean="0"/>
              <a:t>isoforme</a:t>
            </a:r>
            <a:r>
              <a:rPr lang="fr-FR" dirty="0" smtClean="0"/>
              <a:t> IV des </a:t>
            </a:r>
            <a:r>
              <a:rPr lang="fr-FR" dirty="0" err="1" smtClean="0"/>
              <a:t>hexokinases</a:t>
            </a:r>
            <a:r>
              <a:rPr lang="fr-FR" dirty="0" smtClean="0"/>
              <a:t>, catalyse la 1ère réaction spécifique de la glycolyse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Dans la glycolyse musculaire, le F2,6BISP permet de réguler la PFK1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Si 2 glucoses s’engagent dans la voie, on obtient 4 ATP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La PFK1 régule le flux entrant tandis que la Pyruvate </a:t>
            </a:r>
            <a:r>
              <a:rPr lang="fr-FR" dirty="0"/>
              <a:t>K</a:t>
            </a:r>
            <a:r>
              <a:rPr lang="fr-FR" dirty="0" smtClean="0"/>
              <a:t>inase le flux sortant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La phosphorylation n’est pas synonyme d’enzyme active ( comme le montre la régulation de la PK hépatique et musculaire)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233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503892"/>
            <a:ext cx="10515600" cy="435133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FAUX: c’est la 3</a:t>
            </a:r>
            <a:r>
              <a:rPr lang="fr-FR" baseline="30000" dirty="0" smtClean="0"/>
              <a:t>ème</a:t>
            </a:r>
            <a:r>
              <a:rPr lang="fr-FR" dirty="0" smtClean="0"/>
              <a:t> réaction catalysée par la PFK1 qui est spécifique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FAUX: le F2,6BISP n’intervient que dans le FOIE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VRAI +++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Totalement VRAI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r>
              <a:rPr lang="fr-FR" dirty="0" smtClean="0"/>
              <a:t>FAUX:  PAS de régulation COVALENTE dans le MUSCLE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514350" indent="-514350">
              <a:buFont typeface="+mj-lt"/>
              <a:buAutoNum type="alphaLcParenR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305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254000"/>
            <a:ext cx="4749800" cy="6096000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Carré corné 4"/>
          <p:cNvSpPr/>
          <p:nvPr/>
        </p:nvSpPr>
        <p:spPr>
          <a:xfrm rot="251071">
            <a:off x="6282267" y="254000"/>
            <a:ext cx="5571066" cy="6096000"/>
          </a:xfrm>
          <a:prstGeom prst="foldedCorner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DESORMAIS TU AS LA FORCE DE TE FROTTER A MOI !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18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494</Words>
  <Application>Microsoft Macintosh PowerPoint</Application>
  <PresentationFormat>Grand écran</PresentationFormat>
  <Paragraphs>171</Paragraphs>
  <Slides>38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9" baseType="lpstr">
      <vt:lpstr>Abadi MT Condensed Extra Bold</vt:lpstr>
      <vt:lpstr>AppleColorEmoji</vt:lpstr>
      <vt:lpstr>Calibri</vt:lpstr>
      <vt:lpstr>Calibri Light</vt:lpstr>
      <vt:lpstr>Comic Sans MS</vt:lpstr>
      <vt:lpstr>PMingLiU</vt:lpstr>
      <vt:lpstr>Symbol</vt:lpstr>
      <vt:lpstr>Times New Roman</vt:lpstr>
      <vt:lpstr>Wingdings</vt:lpstr>
      <vt:lpstr>Arial</vt:lpstr>
      <vt:lpstr>Thème Office</vt:lpstr>
      <vt:lpstr>Présentation PowerPoint</vt:lpstr>
      <vt:lpstr>GENERALITES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15.0036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FILENI Caroline</dc:creator>
  <cp:lastModifiedBy>FILENI Caroline</cp:lastModifiedBy>
  <cp:revision>71</cp:revision>
  <dcterms:created xsi:type="dcterms:W3CDTF">2017-08-03T06:43:35Z</dcterms:created>
  <dcterms:modified xsi:type="dcterms:W3CDTF">2017-08-12T12:52:22Z</dcterms:modified>
</cp:coreProperties>
</file>