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2"/>
  </p:notesMasterIdLst>
  <p:sldIdLst>
    <p:sldId id="256" r:id="rId2"/>
    <p:sldId id="294" r:id="rId3"/>
    <p:sldId id="257" r:id="rId4"/>
    <p:sldId id="258" r:id="rId5"/>
    <p:sldId id="259" r:id="rId6"/>
    <p:sldId id="260" r:id="rId7"/>
    <p:sldId id="262" r:id="rId8"/>
    <p:sldId id="264" r:id="rId9"/>
    <p:sldId id="266" r:id="rId10"/>
    <p:sldId id="265" r:id="rId11"/>
    <p:sldId id="273" r:id="rId12"/>
    <p:sldId id="270" r:id="rId13"/>
    <p:sldId id="271" r:id="rId14"/>
    <p:sldId id="272" r:id="rId15"/>
    <p:sldId id="274" r:id="rId16"/>
    <p:sldId id="268" r:id="rId17"/>
    <p:sldId id="275" r:id="rId18"/>
    <p:sldId id="269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7" r:id="rId30"/>
    <p:sldId id="286" r:id="rId31"/>
    <p:sldId id="291" r:id="rId32"/>
    <p:sldId id="288" r:id="rId33"/>
    <p:sldId id="289" r:id="rId34"/>
    <p:sldId id="290" r:id="rId35"/>
    <p:sldId id="292" r:id="rId36"/>
    <p:sldId id="293" r:id="rId37"/>
    <p:sldId id="297" r:id="rId38"/>
    <p:sldId id="298" r:id="rId39"/>
    <p:sldId id="295" r:id="rId40"/>
    <p:sldId id="296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3" autoAdjust="0"/>
    <p:restoredTop sz="79503" autoAdjust="0"/>
  </p:normalViewPr>
  <p:slideViewPr>
    <p:cSldViewPr snapToGrid="0">
      <p:cViewPr varScale="1">
        <p:scale>
          <a:sx n="58" d="100"/>
          <a:sy n="58" d="100"/>
        </p:scale>
        <p:origin x="-1200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338D02-27ED-49B6-9669-0C3B93CC6490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267FC2-5705-4B84-9B21-12F70796B9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290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Loi</a:t>
            </a:r>
            <a:r>
              <a:rPr lang="fr-FR" baseline="0" dirty="0"/>
              <a:t> relative au renforcement de la sécurité sanitaire du médicament et des produits de santé</a:t>
            </a:r>
          </a:p>
          <a:p>
            <a:r>
              <a:rPr lang="fr-FR" baseline="0" dirty="0"/>
              <a:t>AFSSAPS = </a:t>
            </a:r>
            <a:r>
              <a:rPr lang="fr-FR" dirty="0"/>
              <a:t>L'Agence française de sécurité sanitaire des produits de santé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267FC2-5705-4B84-9B21-12F70796B9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862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C’est une branche de l’EMA</a:t>
            </a:r>
          </a:p>
          <a:p>
            <a:endParaRPr lang="fr-FR" dirty="0"/>
          </a:p>
          <a:p>
            <a:r>
              <a:rPr lang="fr-FR" dirty="0"/>
              <a:t>En </a:t>
            </a:r>
            <a:r>
              <a:rPr lang="fr-FR" dirty="0" err="1"/>
              <a:t>matiere</a:t>
            </a:r>
            <a:r>
              <a:rPr lang="fr-FR" dirty="0"/>
              <a:t> de</a:t>
            </a:r>
            <a:r>
              <a:rPr lang="fr-FR" baseline="0" dirty="0"/>
              <a:t> coopération et de </a:t>
            </a:r>
            <a:r>
              <a:rPr lang="fr-FR" baseline="0" dirty="0" err="1"/>
              <a:t>dev</a:t>
            </a:r>
            <a:r>
              <a:rPr lang="fr-FR" baseline="0" dirty="0"/>
              <a:t> </a:t>
            </a:r>
            <a:r>
              <a:rPr lang="fr-FR" baseline="0" dirty="0" err="1"/>
              <a:t>internationnal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267FC2-5705-4B84-9B21-12F70796B9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979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267FC2-5705-4B84-9B21-12F70796B9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76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267FC2-5705-4B84-9B21-12F70796B9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7903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Recherche , fabrication</a:t>
            </a:r>
            <a:r>
              <a:rPr lang="fr-FR" baseline="0" dirty="0"/>
              <a:t> ,information distribution commercialisation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267FC2-5705-4B84-9B21-12F70796B97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8865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97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400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13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4835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351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190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527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351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347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754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57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6F02A-8674-4CD5-80C5-091B37976358}" type="datetimeFigureOut">
              <a:rPr lang="fr-FR" smtClean="0"/>
              <a:t>04/01/2017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F8F0D-80E5-4E7C-8B98-F1A58776D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539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-268287"/>
            <a:ext cx="9144000" cy="2387600"/>
          </a:xfrm>
        </p:spPr>
        <p:txBody>
          <a:bodyPr/>
          <a:lstStyle/>
          <a:p>
            <a:r>
              <a:rPr lang="fr-FR" dirty="0">
                <a:solidFill>
                  <a:srgbClr val="FF0000"/>
                </a:solidFill>
                <a:latin typeface="Berlin Sans FB" panose="020E0602020502020306" pitchFamily="34" charset="0"/>
              </a:rPr>
              <a:t>Structures de régulation du médicament  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54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UE6 : Pharmacologie</a:t>
            </a:r>
          </a:p>
        </p:txBody>
      </p:sp>
    </p:spTree>
    <p:extLst>
      <p:ext uri="{BB962C8B-B14F-4D97-AF65-F5344CB8AC3E}">
        <p14:creationId xmlns:p14="http://schemas.microsoft.com/office/powerpoint/2010/main" val="422419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0"/>
            <a:ext cx="8171985" cy="704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u="sng" dirty="0">
                <a:solidFill>
                  <a:srgbClr val="FF0000"/>
                </a:solidFill>
              </a:rPr>
              <a:t>Plan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dirty="0"/>
              <a:t>I- EMA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II- ANSM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III – LES AMM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IV–HAS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V- ANSES</a:t>
            </a:r>
          </a:p>
        </p:txBody>
      </p:sp>
    </p:spTree>
    <p:extLst>
      <p:ext uri="{BB962C8B-B14F-4D97-AF65-F5344CB8AC3E}">
        <p14:creationId xmlns:p14="http://schemas.microsoft.com/office/powerpoint/2010/main" val="52838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6134677" y="303591"/>
            <a:ext cx="5735590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32" y="2127267"/>
            <a:ext cx="5126736" cy="244801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92598" y="640263"/>
            <a:ext cx="5221266" cy="1344975"/>
          </a:xfrm>
        </p:spPr>
        <p:txBody>
          <a:bodyPr>
            <a:normAutofit/>
          </a:bodyPr>
          <a:lstStyle/>
          <a:p>
            <a:pPr algn="ctr"/>
            <a:r>
              <a:rPr lang="fr-FR" sz="40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I- EMA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91903" y="2121763"/>
            <a:ext cx="5235490" cy="3773010"/>
          </a:xfrm>
        </p:spPr>
        <p:txBody>
          <a:bodyPr>
            <a:normAutofit/>
          </a:bodyPr>
          <a:lstStyle/>
          <a:p>
            <a:r>
              <a:rPr lang="fr-FR" sz="2000"/>
              <a:t>Organisme centralisé de l’union européenne</a:t>
            </a:r>
          </a:p>
          <a:p>
            <a:pPr marL="0" indent="0">
              <a:buNone/>
            </a:pPr>
            <a:r>
              <a:rPr lang="fr-FR" sz="2000"/>
              <a:t> </a:t>
            </a:r>
          </a:p>
          <a:p>
            <a:r>
              <a:rPr lang="fr-FR" sz="2000"/>
              <a:t>Gère 2 médicaments : humain et vétérinaire</a:t>
            </a:r>
          </a:p>
          <a:p>
            <a:pPr marL="0" indent="0">
              <a:buNone/>
            </a:pPr>
            <a:endParaRPr lang="fr-FR" sz="2000"/>
          </a:p>
          <a:p>
            <a:r>
              <a:rPr lang="fr-FR" sz="2000"/>
              <a:t>Prend en charge :  - L’AMM centralisé</a:t>
            </a:r>
          </a:p>
          <a:p>
            <a:pPr marL="0" indent="0">
              <a:buNone/>
            </a:pPr>
            <a:r>
              <a:rPr lang="fr-FR" sz="2000"/>
              <a:t>                                    - Des recommandations appliquées dans les lois nationales</a:t>
            </a:r>
          </a:p>
          <a:p>
            <a:pPr marL="0" indent="0">
              <a:buNone/>
            </a:pPr>
            <a:endParaRPr lang="fr-FR" sz="2000"/>
          </a:p>
          <a:p>
            <a:pPr marL="0" indent="0">
              <a:buNone/>
            </a:pPr>
            <a:endParaRPr lang="fr-FR" sz="2000"/>
          </a:p>
          <a:p>
            <a:pPr marL="0" indent="0">
              <a:buNone/>
            </a:pPr>
            <a:endParaRPr lang="fr-FR" sz="2000"/>
          </a:p>
          <a:p>
            <a:pPr marL="0" indent="0">
              <a:buNone/>
            </a:pPr>
            <a:endParaRPr lang="fr-FR" sz="2000"/>
          </a:p>
          <a:p>
            <a:pPr marL="0" indent="0">
              <a:buNone/>
            </a:pPr>
            <a:endParaRPr lang="fr-FR" sz="2000"/>
          </a:p>
        </p:txBody>
      </p:sp>
    </p:spTree>
    <p:extLst>
      <p:ext uri="{BB962C8B-B14F-4D97-AF65-F5344CB8AC3E}">
        <p14:creationId xmlns:p14="http://schemas.microsoft.com/office/powerpoint/2010/main" val="101717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EMA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 Composée de </a:t>
            </a:r>
            <a:r>
              <a:rPr lang="fr-FR" b="1" u="sng" dirty="0"/>
              <a:t>7 comités scientifiques : </a:t>
            </a:r>
          </a:p>
          <a:p>
            <a:pPr marL="0" indent="0">
              <a:buNone/>
            </a:pPr>
            <a:r>
              <a:rPr lang="fr-FR" dirty="0"/>
              <a:t>-</a:t>
            </a:r>
            <a:r>
              <a:rPr lang="fr-FR" u="sng" dirty="0"/>
              <a:t>CHMP :</a:t>
            </a:r>
            <a:r>
              <a:rPr lang="fr-FR" dirty="0"/>
              <a:t> Comité des </a:t>
            </a:r>
            <a:r>
              <a:rPr lang="fr-FR" dirty="0" err="1"/>
              <a:t>mdcs</a:t>
            </a:r>
            <a:r>
              <a:rPr lang="fr-FR" dirty="0"/>
              <a:t> à usage humain</a:t>
            </a:r>
          </a:p>
          <a:p>
            <a:pPr marL="0" indent="0">
              <a:buNone/>
            </a:pPr>
            <a:r>
              <a:rPr lang="fr-FR" dirty="0"/>
              <a:t>-</a:t>
            </a:r>
            <a:r>
              <a:rPr lang="fr-FR" u="sng" dirty="0"/>
              <a:t>CVMP : </a:t>
            </a:r>
            <a:r>
              <a:rPr lang="fr-FR" dirty="0"/>
              <a:t>Comité des </a:t>
            </a:r>
            <a:r>
              <a:rPr lang="fr-FR" dirty="0" err="1"/>
              <a:t>mdcs</a:t>
            </a:r>
            <a:r>
              <a:rPr lang="fr-FR" dirty="0"/>
              <a:t> à usage vétérinaire</a:t>
            </a:r>
          </a:p>
          <a:p>
            <a:pPr marL="0" indent="0">
              <a:buNone/>
            </a:pPr>
            <a:r>
              <a:rPr lang="fr-FR" dirty="0"/>
              <a:t>-</a:t>
            </a:r>
            <a:r>
              <a:rPr lang="fr-FR" u="sng" dirty="0"/>
              <a:t>COMP : </a:t>
            </a:r>
            <a:r>
              <a:rPr lang="fr-FR" dirty="0"/>
              <a:t>Comité des </a:t>
            </a:r>
            <a:r>
              <a:rPr lang="fr-FR" dirty="0" err="1"/>
              <a:t>mdcs</a:t>
            </a:r>
            <a:r>
              <a:rPr lang="fr-FR" dirty="0"/>
              <a:t> orphelins</a:t>
            </a:r>
          </a:p>
          <a:p>
            <a:pPr marL="0" indent="0">
              <a:buNone/>
            </a:pPr>
            <a:r>
              <a:rPr lang="fr-FR" dirty="0"/>
              <a:t>-</a:t>
            </a:r>
            <a:r>
              <a:rPr lang="fr-FR" u="sng" dirty="0"/>
              <a:t>PDCO :  </a:t>
            </a:r>
            <a:r>
              <a:rPr lang="fr-FR" dirty="0"/>
              <a:t>Comité des </a:t>
            </a:r>
            <a:r>
              <a:rPr lang="fr-FR" dirty="0" err="1"/>
              <a:t>mdcs</a:t>
            </a:r>
            <a:r>
              <a:rPr lang="fr-FR" dirty="0"/>
              <a:t> pédiatrique</a:t>
            </a:r>
          </a:p>
          <a:p>
            <a:pPr marL="0" indent="0">
              <a:buNone/>
            </a:pPr>
            <a:r>
              <a:rPr lang="fr-FR" dirty="0"/>
              <a:t>-</a:t>
            </a:r>
            <a:r>
              <a:rPr lang="fr-FR" u="sng" dirty="0"/>
              <a:t>HMPC : </a:t>
            </a:r>
            <a:r>
              <a:rPr lang="fr-FR" dirty="0"/>
              <a:t>Comité des </a:t>
            </a:r>
            <a:r>
              <a:rPr lang="fr-FR" dirty="0" err="1"/>
              <a:t>mdcs</a:t>
            </a:r>
            <a:r>
              <a:rPr lang="fr-FR" dirty="0"/>
              <a:t> à base de plantes</a:t>
            </a:r>
          </a:p>
          <a:p>
            <a:pPr marL="0" indent="0">
              <a:buNone/>
            </a:pPr>
            <a:r>
              <a:rPr lang="fr-FR" dirty="0"/>
              <a:t>-</a:t>
            </a:r>
            <a:r>
              <a:rPr lang="fr-FR" u="sng" dirty="0"/>
              <a:t>CAT     :  </a:t>
            </a:r>
            <a:r>
              <a:rPr lang="fr-FR" dirty="0"/>
              <a:t>Comité des thérapies innovantes</a:t>
            </a:r>
          </a:p>
          <a:p>
            <a:pPr marL="0" indent="0">
              <a:buNone/>
            </a:pPr>
            <a:r>
              <a:rPr lang="fr-FR" dirty="0"/>
              <a:t>-</a:t>
            </a:r>
            <a:r>
              <a:rPr lang="fr-FR" u="sng" dirty="0"/>
              <a:t>PRAC:   </a:t>
            </a:r>
            <a:r>
              <a:rPr lang="fr-FR" dirty="0"/>
              <a:t>Comité de pharmacovigilance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5020" y="2509025"/>
            <a:ext cx="4379004" cy="209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9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EMA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!! </a:t>
            </a:r>
            <a:r>
              <a:rPr lang="fr-FR" dirty="0">
                <a:solidFill>
                  <a:srgbClr val="FF0000"/>
                </a:solidFill>
              </a:rPr>
              <a:t>Toutes les décisions </a:t>
            </a:r>
            <a:r>
              <a:rPr lang="fr-FR" dirty="0"/>
              <a:t>prise par l’EMA sont validées par la Commission Européenne avant d’être appliquées , et s’imposent à l’espace économique européen !!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0736" y="4700588"/>
            <a:ext cx="3086100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76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6134677" y="303591"/>
            <a:ext cx="5735590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32" y="2601490"/>
            <a:ext cx="5126736" cy="149957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92598" y="640263"/>
            <a:ext cx="5221266" cy="1344975"/>
          </a:xfrm>
        </p:spPr>
        <p:txBody>
          <a:bodyPr>
            <a:normAutofit/>
          </a:bodyPr>
          <a:lstStyle/>
          <a:p>
            <a:pPr algn="ctr"/>
            <a:r>
              <a:rPr lang="fr-FR" sz="40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II- L’ANSM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91903" y="2121763"/>
            <a:ext cx="5235490" cy="3773010"/>
          </a:xfrm>
        </p:spPr>
        <p:txBody>
          <a:bodyPr>
            <a:normAutofit/>
          </a:bodyPr>
          <a:lstStyle/>
          <a:p>
            <a:r>
              <a:rPr lang="fr-FR" sz="2000"/>
              <a:t>Agence Nationale de Sécurité du Médicament et des produits de santé</a:t>
            </a:r>
          </a:p>
          <a:p>
            <a:pPr marL="0" indent="0">
              <a:buNone/>
            </a:pPr>
            <a:endParaRPr lang="fr-FR" sz="2000"/>
          </a:p>
          <a:p>
            <a:r>
              <a:rPr lang="fr-FR" sz="2000"/>
              <a:t>Crée le 29 décembre 2011 , remplace l’AFSSAPS depuis 1</a:t>
            </a:r>
            <a:r>
              <a:rPr lang="fr-FR" sz="2000" baseline="30000"/>
              <a:t>er</a:t>
            </a:r>
            <a:r>
              <a:rPr lang="fr-FR" sz="2000"/>
              <a:t> mai 2012</a:t>
            </a:r>
          </a:p>
          <a:p>
            <a:pPr marL="0" indent="0">
              <a:buNone/>
            </a:pPr>
            <a:endParaRPr lang="fr-FR" sz="2000"/>
          </a:p>
          <a:p>
            <a:r>
              <a:rPr lang="fr-FR" sz="2000"/>
              <a:t>Etablissement public administratif sous la tutelle du ministère chargé de la Santé</a:t>
            </a:r>
          </a:p>
          <a:p>
            <a:pPr marL="0" indent="0">
              <a:buNone/>
            </a:pPr>
            <a:endParaRPr lang="fr-FR" sz="2000"/>
          </a:p>
        </p:txBody>
      </p:sp>
    </p:spTree>
    <p:extLst>
      <p:ext uri="{BB962C8B-B14F-4D97-AF65-F5344CB8AC3E}">
        <p14:creationId xmlns:p14="http://schemas.microsoft.com/office/powerpoint/2010/main" val="425496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L’ANSM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Elle reprend de </a:t>
            </a:r>
            <a:r>
              <a:rPr lang="fr-FR" u="sng" dirty="0"/>
              <a:t>l’AFSSAPS :</a:t>
            </a:r>
            <a:r>
              <a:rPr lang="fr-FR" dirty="0"/>
              <a:t> </a:t>
            </a:r>
          </a:p>
          <a:p>
            <a:pPr marL="0" indent="0">
              <a:buNone/>
            </a:pPr>
            <a:r>
              <a:rPr lang="fr-FR" dirty="0"/>
              <a:t>- Les missions  </a:t>
            </a:r>
          </a:p>
          <a:p>
            <a:pPr marL="0" indent="0">
              <a:buNone/>
            </a:pPr>
            <a:r>
              <a:rPr lang="fr-FR" dirty="0"/>
              <a:t>- Droits </a:t>
            </a:r>
          </a:p>
          <a:p>
            <a:pPr>
              <a:buFontTx/>
              <a:buChar char="-"/>
            </a:pPr>
            <a:r>
              <a:rPr lang="fr-FR" dirty="0"/>
              <a:t>Obligations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Elle est dotée </a:t>
            </a:r>
            <a:r>
              <a:rPr lang="fr-FR" u="sng" dirty="0"/>
              <a:t>de nouvelles  :</a:t>
            </a:r>
          </a:p>
          <a:p>
            <a:pPr>
              <a:buFontTx/>
              <a:buChar char="-"/>
            </a:pPr>
            <a:r>
              <a:rPr lang="fr-FR" dirty="0"/>
              <a:t>Responsabilités </a:t>
            </a:r>
          </a:p>
          <a:p>
            <a:pPr>
              <a:buFontTx/>
              <a:buChar char="-"/>
            </a:pPr>
            <a:r>
              <a:rPr lang="fr-FR" dirty="0"/>
              <a:t>Missions </a:t>
            </a:r>
          </a:p>
          <a:p>
            <a:pPr>
              <a:buFontTx/>
              <a:buChar char="-"/>
            </a:pPr>
            <a:r>
              <a:rPr lang="fr-FR" dirty="0"/>
              <a:t>Pouvoirs et moyens renforcés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8377" y="4221634"/>
            <a:ext cx="6342345" cy="184798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8038" y="225103"/>
            <a:ext cx="5205761" cy="2619375"/>
          </a:xfrm>
          <a:prstGeom prst="rect">
            <a:avLst/>
          </a:prstGeom>
        </p:spPr>
      </p:pic>
      <p:cxnSp>
        <p:nvCxnSpPr>
          <p:cNvPr id="7" name="Connecteur droit avec flèche 6"/>
          <p:cNvCxnSpPr>
            <a:stCxn id="5" idx="2"/>
          </p:cNvCxnSpPr>
          <p:nvPr/>
        </p:nvCxnSpPr>
        <p:spPr>
          <a:xfrm flipH="1">
            <a:off x="8731405" y="2844478"/>
            <a:ext cx="19514" cy="11142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109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L’ANSM </a:t>
            </a:r>
            <a:r>
              <a:rPr lang="fr-FR" dirty="0"/>
              <a:t>est engagée au niveau européen et internationale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fr-FR" dirty="0"/>
              <a:t>Son action s’exerce au travers </a:t>
            </a:r>
            <a:r>
              <a:rPr lang="fr-FR" u="sng" dirty="0"/>
              <a:t>des activités : </a:t>
            </a:r>
          </a:p>
          <a:p>
            <a:pPr>
              <a:buFontTx/>
              <a:buChar char="-"/>
            </a:pPr>
            <a:r>
              <a:rPr lang="fr-FR" dirty="0"/>
              <a:t>D’évaluation</a:t>
            </a:r>
          </a:p>
          <a:p>
            <a:pPr>
              <a:buFontTx/>
              <a:buChar char="-"/>
            </a:pPr>
            <a:r>
              <a:rPr lang="fr-FR" dirty="0"/>
              <a:t>De contrôle en laboratoire</a:t>
            </a:r>
          </a:p>
          <a:p>
            <a:pPr>
              <a:buFontTx/>
              <a:buChar char="-"/>
            </a:pPr>
            <a:r>
              <a:rPr lang="fr-FR" dirty="0"/>
              <a:t>D’inspection sur site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Elle participe aux travaux normatifs et d’harmonisation </a:t>
            </a:r>
            <a:r>
              <a:rPr lang="fr-FR" u="sng" dirty="0"/>
              <a:t>européens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Elle conduit des actions </a:t>
            </a:r>
            <a:r>
              <a:rPr lang="fr-FR" u="sng" dirty="0"/>
              <a:t>international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0668" y="2667243"/>
            <a:ext cx="4316342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61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Les missions centrale de l’ANSM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b="1" dirty="0"/>
              <a:t>Accès équitable </a:t>
            </a:r>
            <a:r>
              <a:rPr lang="fr-FR" dirty="0"/>
              <a:t>à l’innovation pour tous les patients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b="1" dirty="0"/>
              <a:t>Garantir la sécurité des produits de santé </a:t>
            </a:r>
            <a:r>
              <a:rPr lang="fr-FR" dirty="0"/>
              <a:t>à usage humain tout au long de leur cycle de vie : essais =&gt; post AMM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Elle évalue la </a:t>
            </a:r>
            <a:r>
              <a:rPr lang="fr-FR" b="1" dirty="0"/>
              <a:t>sécurité d’emploi , l’efficacité et la qualité </a:t>
            </a:r>
            <a:r>
              <a:rPr lang="fr-FR" dirty="0"/>
              <a:t>de ces produits</a:t>
            </a:r>
          </a:p>
          <a:p>
            <a:endParaRPr lang="fr-FR" dirty="0"/>
          </a:p>
          <a:p>
            <a:r>
              <a:rPr lang="fr-FR" dirty="0"/>
              <a:t>Elle en assure </a:t>
            </a:r>
            <a:r>
              <a:rPr lang="fr-FR" b="1" dirty="0"/>
              <a:t>la surveillance et le contrôle </a:t>
            </a:r>
            <a:r>
              <a:rPr lang="fr-FR" dirty="0"/>
              <a:t>en labo, et conduit des inspection sur les sites de fabrications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Elle mène </a:t>
            </a:r>
            <a:r>
              <a:rPr lang="fr-FR" b="1" dirty="0"/>
              <a:t>des actions d’infos </a:t>
            </a:r>
            <a:r>
              <a:rPr lang="fr-FR" dirty="0"/>
              <a:t>sur les bénéfices/risques</a:t>
            </a:r>
          </a:p>
          <a:p>
            <a:pPr>
              <a:buFontTx/>
              <a:buChar char="-"/>
            </a:pPr>
            <a:r>
              <a:rPr lang="fr-FR" dirty="0"/>
              <a:t>médicaments, dispositifs médicaux, produits biologiques 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2698" y="1306794"/>
            <a:ext cx="4316342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43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L’ANSM a de nombreux droits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Autorise/interdit l’AMM</a:t>
            </a:r>
          </a:p>
          <a:p>
            <a:r>
              <a:rPr lang="fr-FR" dirty="0"/>
              <a:t>Autorise/interdit les essais cliniques</a:t>
            </a:r>
          </a:p>
          <a:p>
            <a:r>
              <a:rPr lang="fr-FR" dirty="0"/>
              <a:t>Libère des lots de vaccins </a:t>
            </a:r>
          </a:p>
          <a:p>
            <a:r>
              <a:rPr lang="fr-FR" dirty="0"/>
              <a:t>Interdits certains dispositifs médicaux</a:t>
            </a:r>
          </a:p>
          <a:p>
            <a:r>
              <a:rPr lang="fr-FR" dirty="0"/>
              <a:t>Autorise l’importation de certains produits</a:t>
            </a:r>
          </a:p>
          <a:p>
            <a:r>
              <a:rPr lang="fr-FR" dirty="0"/>
              <a:t>Retire certains produits</a:t>
            </a:r>
          </a:p>
          <a:p>
            <a:r>
              <a:rPr lang="fr-FR" dirty="0"/>
              <a:t>Autorise/interdit la publicité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651102" y="1825625"/>
            <a:ext cx="4068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L’agence travaille avec de nombreux partenaires (particuliers) ! ( has , etc.. )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8366" y="4618706"/>
            <a:ext cx="4316342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8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Les nouvelles responsabilités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/>
              <a:t>1 ) Favoriser un accès rapide </a:t>
            </a:r>
            <a:r>
              <a:rPr lang="fr-FR" dirty="0"/>
              <a:t>à l’innovation thérapeutique avant l’obtention de l’AMM : 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ATU </a:t>
            </a:r>
          </a:p>
          <a:p>
            <a:pPr>
              <a:buFontTx/>
              <a:buChar char="-"/>
            </a:pPr>
            <a:r>
              <a:rPr lang="fr-FR" dirty="0"/>
              <a:t>RTU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4073" y="4239565"/>
            <a:ext cx="4316342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48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nouvelles responsabilités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/>
              <a:t>2 ) Mesurer régulièrement </a:t>
            </a:r>
            <a:r>
              <a:rPr lang="fr-FR" dirty="0"/>
              <a:t>l’évolution du rapport bénéfice/risque des médicaments commercialisés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u="sng" dirty="0"/>
              <a:t>Trois catégories </a:t>
            </a:r>
            <a:r>
              <a:rPr lang="fr-FR" dirty="0"/>
              <a:t>de médicaments identifiées: 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Signal de pharmacovigilance ou d’une perte d’efficacité</a:t>
            </a:r>
          </a:p>
          <a:p>
            <a:pPr>
              <a:buFontTx/>
              <a:buChar char="-"/>
            </a:pPr>
            <a:r>
              <a:rPr lang="fr-FR" dirty="0"/>
              <a:t>AMM de renouvellement </a:t>
            </a:r>
          </a:p>
          <a:p>
            <a:pPr>
              <a:buFontTx/>
              <a:buChar char="-"/>
            </a:pPr>
            <a:r>
              <a:rPr lang="fr-FR" dirty="0"/>
              <a:t>Médicaments anciens ( avant 2005 )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7370" y="2555730"/>
            <a:ext cx="4316342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03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nouvelles responsabilités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u="sng" dirty="0"/>
              <a:t>3) Développer l’information </a:t>
            </a:r>
          </a:p>
          <a:p>
            <a:pPr>
              <a:buFontTx/>
              <a:buChar char="-"/>
            </a:pPr>
            <a:r>
              <a:rPr lang="fr-FR" dirty="0"/>
              <a:t>Patient , presse..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u="sng" dirty="0"/>
              <a:t>4 )Faire évoluer les relations </a:t>
            </a:r>
            <a:r>
              <a:rPr lang="fr-FR" dirty="0"/>
              <a:t>avec les professionnels de santé et les patients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Groupe de travail avec des professionnels de santé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Appel à projet pour promouvoir des initiatives associatives visant le bon usage des produits de santé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Participations d’associations</a:t>
            </a:r>
          </a:p>
        </p:txBody>
      </p:sp>
    </p:spTree>
    <p:extLst>
      <p:ext uri="{BB962C8B-B14F-4D97-AF65-F5344CB8AC3E}">
        <p14:creationId xmlns:p14="http://schemas.microsoft.com/office/powerpoint/2010/main" val="295422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nouvelles responsabilités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/>
              <a:t>5) Mieux encadré la publicité </a:t>
            </a:r>
          </a:p>
          <a:p>
            <a:pPr marL="0" indent="0">
              <a:buNone/>
            </a:pPr>
            <a:endParaRPr lang="fr-FR" u="sng" dirty="0"/>
          </a:p>
          <a:p>
            <a:pPr>
              <a:buFontTx/>
              <a:buChar char="-"/>
            </a:pPr>
            <a:r>
              <a:rPr lang="fr-FR" dirty="0"/>
              <a:t>Autorisation pour les médocs destinés au professionnel de santé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Interdiction pour les médocs en réévaluation du rapport bénéfice/risque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- Autorisation préalable pour les dispositifs médicaux présentant un risque</a:t>
            </a:r>
          </a:p>
        </p:txBody>
      </p:sp>
    </p:spTree>
    <p:extLst>
      <p:ext uri="{BB962C8B-B14F-4D97-AF65-F5344CB8AC3E}">
        <p14:creationId xmlns:p14="http://schemas.microsoft.com/office/powerpoint/2010/main" val="41228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u="sng" dirty="0">
                <a:solidFill>
                  <a:srgbClr val="FF0000"/>
                </a:solidFill>
              </a:rPr>
              <a:t>Le médicament n’est pas un produit de consommation comme un autre !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 Cadre juridique spécifique  géré par le Code de la santé publique et le code de la sécurité Sociale </a:t>
            </a:r>
          </a:p>
        </p:txBody>
      </p:sp>
    </p:spTree>
    <p:extLst>
      <p:ext uri="{BB962C8B-B14F-4D97-AF65-F5344CB8AC3E}">
        <p14:creationId xmlns:p14="http://schemas.microsoft.com/office/powerpoint/2010/main" val="25273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Le fonctionnement de l’ANSM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/>
              <a:t>4 commissions consultatives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fr-FR" dirty="0"/>
              <a:t>Evaluation </a:t>
            </a:r>
            <a:r>
              <a:rPr lang="fr-FR" dirty="0" err="1"/>
              <a:t>benefice</a:t>
            </a:r>
            <a:r>
              <a:rPr lang="fr-FR" dirty="0"/>
              <a:t>/risque</a:t>
            </a:r>
          </a:p>
          <a:p>
            <a:pPr marL="0" indent="0">
              <a:buNone/>
            </a:pPr>
            <a:r>
              <a:rPr lang="fr-FR" dirty="0"/>
              <a:t> </a:t>
            </a:r>
          </a:p>
          <a:p>
            <a:r>
              <a:rPr lang="fr-FR" dirty="0"/>
              <a:t>27 groupes de travail</a:t>
            </a:r>
          </a:p>
          <a:p>
            <a:pPr marL="0" indent="0">
              <a:buNone/>
            </a:pPr>
            <a:r>
              <a:rPr lang="fr-FR" dirty="0"/>
              <a:t>9 pathologies , 18 transversaux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4 comités technique 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fr-FR" dirty="0"/>
              <a:t>Pharmacovigilance</a:t>
            </a:r>
          </a:p>
          <a:p>
            <a:pPr>
              <a:buFont typeface="Symbol" panose="05050102010706020507" pitchFamily="18" charset="2"/>
              <a:buChar char="Þ"/>
            </a:pPr>
            <a:endParaRPr lang="fr-FR" dirty="0"/>
          </a:p>
          <a:p>
            <a:r>
              <a:rPr lang="fr-FR" dirty="0"/>
              <a:t>3 comités d’interface</a:t>
            </a:r>
          </a:p>
        </p:txBody>
      </p:sp>
    </p:spTree>
    <p:extLst>
      <p:ext uri="{BB962C8B-B14F-4D97-AF65-F5344CB8AC3E}">
        <p14:creationId xmlns:p14="http://schemas.microsoft.com/office/powerpoint/2010/main" val="92067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III- Les AMM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Sous la responsabilité de l’EMA ou de L’ANSM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Préalable à toute commercialisation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Dépend de </a:t>
            </a:r>
            <a:r>
              <a:rPr lang="fr-FR" u="sng" dirty="0"/>
              <a:t>l’efficacité , de sécurité et de qualité </a:t>
            </a:r>
            <a:r>
              <a:rPr lang="fr-FR" dirty="0"/>
              <a:t>de fabrication du médicament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Se demande à l’issue de </a:t>
            </a:r>
            <a:r>
              <a:rPr lang="fr-FR" b="1" dirty="0"/>
              <a:t>la phase 3 </a:t>
            </a:r>
          </a:p>
        </p:txBody>
      </p:sp>
    </p:spTree>
    <p:extLst>
      <p:ext uri="{BB962C8B-B14F-4D97-AF65-F5344CB8AC3E}">
        <p14:creationId xmlns:p14="http://schemas.microsoft.com/office/powerpoint/2010/main" val="194189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AMM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Un dossier </a:t>
            </a:r>
            <a:r>
              <a:rPr lang="fr-FR" u="sng" dirty="0"/>
              <a:t>bien défini </a:t>
            </a:r>
            <a:r>
              <a:rPr lang="fr-FR" dirty="0"/>
              <a:t>et </a:t>
            </a:r>
            <a:r>
              <a:rPr lang="fr-FR" u="sng" dirty="0"/>
              <a:t>harmonisé</a:t>
            </a:r>
            <a:r>
              <a:rPr lang="fr-FR" dirty="0"/>
              <a:t> au niveau international 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Module 1 : administratif</a:t>
            </a:r>
          </a:p>
          <a:p>
            <a:pPr>
              <a:buFontTx/>
              <a:buChar char="-"/>
            </a:pPr>
            <a:r>
              <a:rPr lang="fr-FR" dirty="0"/>
              <a:t>Module 2 rapports d’expert </a:t>
            </a:r>
          </a:p>
          <a:p>
            <a:pPr>
              <a:buFontTx/>
              <a:buChar char="-"/>
            </a:pPr>
            <a:r>
              <a:rPr lang="fr-FR" dirty="0"/>
              <a:t>Module 3 : qualité</a:t>
            </a:r>
          </a:p>
          <a:p>
            <a:pPr>
              <a:buFontTx/>
              <a:buChar char="-"/>
            </a:pPr>
            <a:r>
              <a:rPr lang="fr-FR" dirty="0"/>
              <a:t>Module 4 : données non cliniques de pharmacologie </a:t>
            </a:r>
          </a:p>
          <a:p>
            <a:pPr>
              <a:buFontTx/>
              <a:buChar char="-"/>
            </a:pPr>
            <a:r>
              <a:rPr lang="fr-FR" dirty="0"/>
              <a:t>Module 5 : données cliniques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897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Les différentes procédures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/>
              <a:t>Communautaires :</a:t>
            </a:r>
          </a:p>
          <a:p>
            <a:pPr>
              <a:buFontTx/>
              <a:buChar char="-"/>
            </a:pPr>
            <a:r>
              <a:rPr lang="fr-FR" u="sng" dirty="0"/>
              <a:t>Centralisé :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 EMA =&gt; CHMP =&gt; Commission Européenne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b="1" dirty="0"/>
              <a:t>Obligatoire</a:t>
            </a:r>
            <a:r>
              <a:rPr lang="fr-FR" dirty="0"/>
              <a:t> pour les médocs de biotechnologies/orphelin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Valable pour tout l’UE ( prix et remboursement propre à chaque </a:t>
            </a:r>
            <a:r>
              <a:rPr lang="fr-FR" dirty="0" err="1"/>
              <a:t>etat</a:t>
            </a:r>
            <a:r>
              <a:rPr lang="fr-FR" dirty="0"/>
              <a:t> )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2101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différentes procédures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fr-FR" u="sng" dirty="0"/>
              <a:t>Reconnaissance mutuelle : </a:t>
            </a:r>
          </a:p>
          <a:p>
            <a:pPr marL="0" indent="0">
              <a:buNone/>
            </a:pPr>
            <a:r>
              <a:rPr lang="fr-FR" dirty="0"/>
              <a:t>Dossier déposé dans un état membre ( AMM nationale ) </a:t>
            </a:r>
          </a:p>
          <a:p>
            <a:pPr marL="0" indent="0">
              <a:buNone/>
            </a:pPr>
            <a:r>
              <a:rPr lang="fr-FR" dirty="0"/>
              <a:t>Extension aux autres Etats</a:t>
            </a:r>
          </a:p>
          <a:p>
            <a:pPr marL="0" indent="0">
              <a:buNone/>
            </a:pPr>
            <a:endParaRPr lang="fr-FR" u="sng" dirty="0"/>
          </a:p>
          <a:p>
            <a:pPr>
              <a:buFontTx/>
              <a:buChar char="-"/>
            </a:pPr>
            <a:r>
              <a:rPr lang="fr-FR" u="sng" dirty="0"/>
              <a:t>Décentralisé :</a:t>
            </a:r>
          </a:p>
          <a:p>
            <a:pPr marL="0" indent="0">
              <a:buNone/>
            </a:pPr>
            <a:r>
              <a:rPr lang="fr-FR" dirty="0"/>
              <a:t>Dossier déposé dans plusieurs pays , si elle est accordée dans le pays de </a:t>
            </a:r>
            <a:r>
              <a:rPr lang="fr-FR" dirty="0" err="1"/>
              <a:t>reference</a:t>
            </a:r>
            <a:r>
              <a:rPr lang="fr-FR" dirty="0"/>
              <a:t> =&gt; accordée dans les autres pays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9079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différentes procédures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/>
              <a:t>Nationale :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Commercialisé uniquement sur le territoire </a:t>
            </a:r>
            <a:r>
              <a:rPr lang="fr-FR" u="sng" dirty="0"/>
              <a:t>national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Procédure </a:t>
            </a:r>
            <a:r>
              <a:rPr lang="fr-FR" b="1" dirty="0"/>
              <a:t>très rare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Rôle de l’ANSM</a:t>
            </a:r>
          </a:p>
        </p:txBody>
      </p:sp>
    </p:spTree>
    <p:extLst>
      <p:ext uri="{BB962C8B-B14F-4D97-AF65-F5344CB8AC3E}">
        <p14:creationId xmlns:p14="http://schemas.microsoft.com/office/powerpoint/2010/main" val="120185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Le devenir des AMM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Publiées au JO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Valables </a:t>
            </a:r>
            <a:r>
              <a:rPr lang="fr-FR" b="1" dirty="0"/>
              <a:t>5 ans</a:t>
            </a:r>
            <a:r>
              <a:rPr lang="fr-FR" dirty="0"/>
              <a:t> =&gt; réévaluées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Peuvent être suspendues ou retirées</a:t>
            </a:r>
          </a:p>
        </p:txBody>
      </p:sp>
    </p:spTree>
    <p:extLst>
      <p:ext uri="{BB962C8B-B14F-4D97-AF65-F5344CB8AC3E}">
        <p14:creationId xmlns:p14="http://schemas.microsoft.com/office/powerpoint/2010/main" val="257362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ATU/RTU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u="sng" dirty="0"/>
              <a:t>ATU : Autorisation Temporaire d’utilisation </a:t>
            </a:r>
          </a:p>
          <a:p>
            <a:pPr marL="0" indent="0">
              <a:buNone/>
            </a:pPr>
            <a:endParaRPr lang="fr-FR" u="sng" dirty="0"/>
          </a:p>
          <a:p>
            <a:pPr>
              <a:buFontTx/>
              <a:buChar char="-"/>
            </a:pPr>
            <a:r>
              <a:rPr lang="fr-FR" dirty="0"/>
              <a:t>Procédure nationale</a:t>
            </a:r>
          </a:p>
          <a:p>
            <a:pPr>
              <a:buFontTx/>
              <a:buChar char="-"/>
            </a:pPr>
            <a:r>
              <a:rPr lang="fr-FR" u="sng" dirty="0"/>
              <a:t>2 types :  </a:t>
            </a:r>
            <a:r>
              <a:rPr lang="fr-FR" dirty="0"/>
              <a:t>cohorte : groupe de patient </a:t>
            </a:r>
          </a:p>
          <a:p>
            <a:pPr marL="0" indent="0">
              <a:buNone/>
            </a:pPr>
            <a:r>
              <a:rPr lang="fr-FR" dirty="0"/>
              <a:t>                   nominative : un seul patient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u="sng" dirty="0"/>
              <a:t>RTU : Recommandations Temporaires d’utilisation </a:t>
            </a:r>
          </a:p>
          <a:p>
            <a:pPr marL="0" indent="0">
              <a:buNone/>
            </a:pPr>
            <a:endParaRPr lang="fr-FR" u="sng" dirty="0"/>
          </a:p>
          <a:p>
            <a:pPr marL="0" indent="0">
              <a:buNone/>
            </a:pPr>
            <a:r>
              <a:rPr lang="fr-FR" dirty="0"/>
              <a:t>-Prescriptions </a:t>
            </a:r>
            <a:r>
              <a:rPr lang="fr-FR" b="1" dirty="0"/>
              <a:t>non conformes </a:t>
            </a:r>
            <a:r>
              <a:rPr lang="fr-FR" dirty="0"/>
              <a:t>à l’AMM</a:t>
            </a:r>
          </a:p>
          <a:p>
            <a:pPr marL="0" indent="0">
              <a:buNone/>
            </a:pPr>
            <a:r>
              <a:rPr lang="fr-FR" dirty="0"/>
              <a:t>-Durée de 3 ans </a:t>
            </a:r>
          </a:p>
        </p:txBody>
      </p:sp>
    </p:spTree>
    <p:extLst>
      <p:ext uri="{BB962C8B-B14F-4D97-AF65-F5344CB8AC3E}">
        <p14:creationId xmlns:p14="http://schemas.microsoft.com/office/powerpoint/2010/main" val="395116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6134677" y="303591"/>
            <a:ext cx="5735590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32" y="2325928"/>
            <a:ext cx="5126736" cy="2050695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92598" y="640263"/>
            <a:ext cx="5221266" cy="1344975"/>
          </a:xfrm>
        </p:spPr>
        <p:txBody>
          <a:bodyPr>
            <a:normAutofit/>
          </a:bodyPr>
          <a:lstStyle/>
          <a:p>
            <a:pPr algn="ctr"/>
            <a:r>
              <a:rPr lang="fr-FR" sz="40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IV- HAS ( Haute autorité de santé )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91903" y="2121763"/>
            <a:ext cx="5235490" cy="3773010"/>
          </a:xfrm>
        </p:spPr>
        <p:txBody>
          <a:bodyPr>
            <a:normAutofit/>
          </a:bodyPr>
          <a:lstStyle/>
          <a:p>
            <a:r>
              <a:rPr lang="fr-FR" sz="2000"/>
              <a:t>Autorité publique indépendante à caractère scientifique dotée de la personnalité morale </a:t>
            </a:r>
          </a:p>
          <a:p>
            <a:pPr marL="0" indent="0">
              <a:buNone/>
            </a:pPr>
            <a:endParaRPr lang="fr-FR" sz="2000"/>
          </a:p>
          <a:p>
            <a:r>
              <a:rPr lang="fr-FR" sz="2000"/>
              <a:t>Evalue l’intérêt médical des produits , avec proposition ou non de leur remboursement </a:t>
            </a:r>
          </a:p>
          <a:p>
            <a:pPr marL="0" indent="0">
              <a:buNone/>
            </a:pPr>
            <a:endParaRPr lang="fr-FR" sz="2000"/>
          </a:p>
        </p:txBody>
      </p:sp>
    </p:spTree>
    <p:extLst>
      <p:ext uri="{BB962C8B-B14F-4D97-AF65-F5344CB8AC3E}">
        <p14:creationId xmlns:p14="http://schemas.microsoft.com/office/powerpoint/2010/main" val="30525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Les missions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/>
              <a:t>Evaluation de l’intérêt médical </a:t>
            </a:r>
            <a:r>
              <a:rPr lang="fr-FR" dirty="0"/>
              <a:t>SMR/ASMR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Validation des bonnes pratiques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b="1" dirty="0"/>
              <a:t>Amélioration de la qualité </a:t>
            </a:r>
            <a:r>
              <a:rPr lang="fr-FR" dirty="0"/>
              <a:t>des soins et de l’information médicale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Information des professionnels et du public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Développe la coordination entre les acteurs du système de santé</a:t>
            </a:r>
          </a:p>
        </p:txBody>
      </p:sp>
    </p:spTree>
    <p:extLst>
      <p:ext uri="{BB962C8B-B14F-4D97-AF65-F5344CB8AC3E}">
        <p14:creationId xmlns:p14="http://schemas.microsoft.com/office/powerpoint/2010/main" val="115047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SMR ET ASMR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u="sng" dirty="0"/>
              <a:t>Nécessaire</a:t>
            </a:r>
            <a:r>
              <a:rPr lang="fr-FR" dirty="0"/>
              <a:t> pour obtenir : 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b="1" dirty="0"/>
              <a:t>Un remboursement </a:t>
            </a:r>
          </a:p>
          <a:p>
            <a:pPr>
              <a:buFontTx/>
              <a:buChar char="-"/>
            </a:pPr>
            <a:r>
              <a:rPr lang="fr-FR" b="1" dirty="0"/>
              <a:t>Être agrée au collectivités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Réalisé par la HAS: La commission de transparence</a:t>
            </a:r>
          </a:p>
        </p:txBody>
      </p:sp>
    </p:spTree>
    <p:extLst>
      <p:ext uri="{BB962C8B-B14F-4D97-AF65-F5344CB8AC3E}">
        <p14:creationId xmlns:p14="http://schemas.microsoft.com/office/powerpoint/2010/main" val="254444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SMR ( service médical rendu )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dirty="0"/>
              <a:t>Evalué par la </a:t>
            </a:r>
            <a:r>
              <a:rPr lang="fr-FR" b="1" dirty="0"/>
              <a:t>Commission de Transparence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Evalue le produit dans sa pathologie </a:t>
            </a:r>
            <a:r>
              <a:rPr lang="fr-FR" u="sng" dirty="0"/>
              <a:t>( 5 critères ) </a:t>
            </a:r>
            <a:r>
              <a:rPr lang="fr-FR" dirty="0"/>
              <a:t>: </a:t>
            </a:r>
          </a:p>
          <a:p>
            <a:pPr>
              <a:buFontTx/>
              <a:buChar char="-"/>
            </a:pPr>
            <a:r>
              <a:rPr lang="fr-FR" dirty="0"/>
              <a:t>Gravité</a:t>
            </a:r>
          </a:p>
          <a:p>
            <a:pPr>
              <a:buFontTx/>
              <a:buChar char="-"/>
            </a:pPr>
            <a:r>
              <a:rPr lang="fr-FR" dirty="0"/>
              <a:t>Efficacité et effets indésirables</a:t>
            </a:r>
          </a:p>
          <a:p>
            <a:pPr>
              <a:buFontTx/>
              <a:buChar char="-"/>
            </a:pPr>
            <a:r>
              <a:rPr lang="fr-FR" dirty="0"/>
              <a:t>Rapport bénéfice/risque</a:t>
            </a:r>
          </a:p>
          <a:p>
            <a:pPr>
              <a:buFontTx/>
              <a:buChar char="-"/>
            </a:pPr>
            <a:r>
              <a:rPr lang="fr-FR" dirty="0"/>
              <a:t>Caractère préventif/curatif/symptomatique</a:t>
            </a:r>
          </a:p>
          <a:p>
            <a:pPr>
              <a:buFontTx/>
              <a:buChar char="-"/>
            </a:pPr>
            <a:r>
              <a:rPr lang="fr-FR" dirty="0"/>
              <a:t>Intérêt de la santé publique </a:t>
            </a:r>
          </a:p>
          <a:p>
            <a:pPr>
              <a:buFontTx/>
              <a:buChar char="-"/>
            </a:pPr>
            <a:r>
              <a:rPr lang="fr-FR" dirty="0"/>
              <a:t>Place dans la stratégie thérapeutique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b="1" u="sng" dirty="0"/>
              <a:t>Apprécie dans l’absolu et non comparativement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730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948518" y="1690688"/>
            <a:ext cx="7243482" cy="5167312"/>
          </a:xfrm>
          <a:custGeom>
            <a:avLst/>
            <a:gdLst>
              <a:gd name="connsiteX0" fmla="*/ 0 w 7243482"/>
              <a:gd name="connsiteY0" fmla="*/ 0 h 5167312"/>
              <a:gd name="connsiteX1" fmla="*/ 7243482 w 7243482"/>
              <a:gd name="connsiteY1" fmla="*/ 0 h 5167312"/>
              <a:gd name="connsiteX2" fmla="*/ 7243482 w 7243482"/>
              <a:gd name="connsiteY2" fmla="*/ 5167312 h 5167312"/>
              <a:gd name="connsiteX3" fmla="*/ 221324 w 7243482"/>
              <a:gd name="connsiteY3" fmla="*/ 5167312 h 5167312"/>
              <a:gd name="connsiteX4" fmla="*/ 2615203 w 7243482"/>
              <a:gd name="connsiteY4" fmla="*/ 952 h 5167312"/>
              <a:gd name="connsiteX5" fmla="*/ 0 w 7243482"/>
              <a:gd name="connsiteY5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43482" h="5167312">
                <a:moveTo>
                  <a:pt x="0" y="0"/>
                </a:moveTo>
                <a:lnTo>
                  <a:pt x="7243482" y="0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1691640"/>
            <a:ext cx="7399176" cy="5166360"/>
          </a:xfrm>
          <a:custGeom>
            <a:avLst/>
            <a:gdLst>
              <a:gd name="connsiteX0" fmla="*/ 0 w 7399176"/>
              <a:gd name="connsiteY0" fmla="*/ 0 h 5166360"/>
              <a:gd name="connsiteX1" fmla="*/ 7399176 w 7399176"/>
              <a:gd name="connsiteY1" fmla="*/ 0 h 5166360"/>
              <a:gd name="connsiteX2" fmla="*/ 5005297 w 7399176"/>
              <a:gd name="connsiteY2" fmla="*/ 5166360 h 5166360"/>
              <a:gd name="connsiteX3" fmla="*/ 0 w 7399176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99176" h="5166360">
                <a:moveTo>
                  <a:pt x="0" y="0"/>
                </a:moveTo>
                <a:lnTo>
                  <a:pt x="7399176" y="0"/>
                </a:lnTo>
                <a:lnTo>
                  <a:pt x="5005297" y="5166360"/>
                </a:lnTo>
                <a:lnTo>
                  <a:pt x="0" y="516636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3721" y="2865252"/>
            <a:ext cx="4296585" cy="2459324"/>
          </a:xfrm>
          <a:custGeom>
            <a:avLst/>
            <a:gdLst>
              <a:gd name="connsiteX0" fmla="*/ 0 w 4636009"/>
              <a:gd name="connsiteY0" fmla="*/ 0 h 5032375"/>
              <a:gd name="connsiteX1" fmla="*/ 4636009 w 4636009"/>
              <a:gd name="connsiteY1" fmla="*/ 0 h 5032375"/>
              <a:gd name="connsiteX2" fmla="*/ 4636009 w 4636009"/>
              <a:gd name="connsiteY2" fmla="*/ 5032375 h 5032375"/>
              <a:gd name="connsiteX3" fmla="*/ 0 w 4636009"/>
              <a:gd name="connsiteY3" fmla="*/ 5032375 h 503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012865"/>
            <a:ext cx="4317322" cy="4164098"/>
          </a:xfrm>
        </p:spPr>
        <p:txBody>
          <a:bodyPr anchor="ctr">
            <a:normAutofit/>
          </a:bodyPr>
          <a:lstStyle/>
          <a:p>
            <a:r>
              <a:rPr lang="fr-FR" sz="2000" u="sng">
                <a:solidFill>
                  <a:schemeClr val="bg1"/>
                </a:solidFill>
              </a:rPr>
              <a:t>4 niveaux : </a:t>
            </a:r>
            <a:r>
              <a:rPr lang="fr-FR" sz="2000">
                <a:solidFill>
                  <a:schemeClr val="bg1"/>
                </a:solidFill>
              </a:rPr>
              <a:t>important ( majeur ) , modéré , faible , insuffisant </a:t>
            </a:r>
          </a:p>
          <a:p>
            <a:pPr marL="0" indent="0">
              <a:buNone/>
            </a:pPr>
            <a:r>
              <a:rPr lang="fr-FR" sz="2000">
                <a:solidFill>
                  <a:schemeClr val="bg1"/>
                </a:solidFill>
              </a:rPr>
              <a:t>=&gt; Remboursement par L’UNCAM </a:t>
            </a:r>
          </a:p>
          <a:p>
            <a:endParaRPr lang="fr-FR" sz="2000">
              <a:solidFill>
                <a:schemeClr val="bg1"/>
              </a:solidFill>
            </a:endParaRPr>
          </a:p>
          <a:p>
            <a:r>
              <a:rPr lang="fr-FR" sz="2000">
                <a:solidFill>
                  <a:schemeClr val="bg1"/>
                </a:solidFill>
              </a:rPr>
              <a:t>Le taux de remboursement est proposée par </a:t>
            </a:r>
            <a:r>
              <a:rPr lang="fr-FR" sz="2000" b="1" u="sng">
                <a:solidFill>
                  <a:schemeClr val="bg1"/>
                </a:solidFill>
              </a:rPr>
              <a:t>l’UNCAM</a:t>
            </a:r>
          </a:p>
          <a:p>
            <a:pPr>
              <a:buFontTx/>
              <a:buChar char="-"/>
            </a:pPr>
            <a:r>
              <a:rPr lang="fr-FR" sz="2000">
                <a:solidFill>
                  <a:schemeClr val="bg1"/>
                </a:solidFill>
              </a:rPr>
              <a:t>100% =&gt; ancienne vignette blanche barrée </a:t>
            </a:r>
          </a:p>
          <a:p>
            <a:pPr>
              <a:buFontTx/>
              <a:buChar char="-"/>
            </a:pPr>
            <a:r>
              <a:rPr lang="fr-FR" sz="2000">
                <a:solidFill>
                  <a:schemeClr val="bg1"/>
                </a:solidFill>
              </a:rPr>
              <a:t>65% ancienne vignette blanche</a:t>
            </a:r>
          </a:p>
          <a:p>
            <a:pPr>
              <a:buFontTx/>
              <a:buChar char="-"/>
            </a:pPr>
            <a:r>
              <a:rPr lang="fr-FR" sz="2000">
                <a:solidFill>
                  <a:schemeClr val="bg1"/>
                </a:solidFill>
              </a:rPr>
              <a:t>30% ancienne vignette bleue</a:t>
            </a:r>
          </a:p>
          <a:p>
            <a:pPr>
              <a:buFontTx/>
              <a:buChar char="-"/>
            </a:pPr>
            <a:r>
              <a:rPr lang="fr-FR" sz="2000">
                <a:solidFill>
                  <a:schemeClr val="bg1"/>
                </a:solidFill>
              </a:rPr>
              <a:t>15% ancienne vignette orange</a:t>
            </a:r>
          </a:p>
        </p:txBody>
      </p:sp>
    </p:spTree>
    <p:extLst>
      <p:ext uri="{BB962C8B-B14F-4D97-AF65-F5344CB8AC3E}">
        <p14:creationId xmlns:p14="http://schemas.microsoft.com/office/powerpoint/2010/main" val="50856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ASMR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Définie </a:t>
            </a:r>
            <a:r>
              <a:rPr lang="fr-FR" u="sng" dirty="0"/>
              <a:t>après</a:t>
            </a:r>
            <a:r>
              <a:rPr lang="fr-FR" dirty="0"/>
              <a:t> l’obtention de l’AMM par la HAS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Evaluation </a:t>
            </a:r>
            <a:r>
              <a:rPr lang="fr-FR" b="1" u="sng" dirty="0"/>
              <a:t>comparative</a:t>
            </a:r>
            <a:r>
              <a:rPr lang="fr-FR" dirty="0"/>
              <a:t> par rapport à l’existant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u="sng" dirty="0"/>
              <a:t>5 niveaux : </a:t>
            </a:r>
            <a:r>
              <a:rPr lang="fr-FR" dirty="0"/>
              <a:t>majeur , important, modérée , mineure , absente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Un des éléments de la fiche de transparence</a:t>
            </a:r>
          </a:p>
          <a:p>
            <a:endParaRPr lang="fr-FR" dirty="0"/>
          </a:p>
          <a:p>
            <a:pPr>
              <a:buFont typeface="Symbol" panose="05050102010706020507" pitchFamily="18" charset="2"/>
              <a:buChar char="Þ"/>
            </a:pPr>
            <a:r>
              <a:rPr lang="fr-FR" b="1" u="sng" dirty="0"/>
              <a:t>Prix par le CEPS</a:t>
            </a:r>
          </a:p>
          <a:p>
            <a:pPr>
              <a:buFont typeface="Symbol" panose="05050102010706020507" pitchFamily="18" charset="2"/>
              <a:buChar char="Þ"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8441" y="4393581"/>
            <a:ext cx="4190745" cy="2358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74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5274" r="10114" b="1"/>
          <a:stretch/>
        </p:blipFill>
        <p:spPr>
          <a:xfrm>
            <a:off x="5120640" y="1904281"/>
            <a:ext cx="6233160" cy="4272681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379780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2000"/>
          </a:p>
          <a:p>
            <a:pPr marL="0" indent="0">
              <a:buNone/>
            </a:pPr>
            <a:endParaRPr lang="fr-FR" sz="2000"/>
          </a:p>
          <a:p>
            <a:pPr marL="0" indent="0">
              <a:buNone/>
            </a:pPr>
            <a:r>
              <a:rPr lang="fr-FR" sz="2000" u="sng"/>
              <a:t>Beaucoup de SMR </a:t>
            </a:r>
            <a:r>
              <a:rPr lang="fr-FR" sz="2000"/>
              <a:t>de bon niveau =&gt; bon remboursement </a:t>
            </a:r>
          </a:p>
          <a:p>
            <a:pPr marL="0" indent="0">
              <a:buNone/>
            </a:pPr>
            <a:endParaRPr lang="fr-FR" sz="2000"/>
          </a:p>
          <a:p>
            <a:pPr marL="0" indent="0">
              <a:buNone/>
            </a:pPr>
            <a:r>
              <a:rPr lang="fr-FR" sz="2000" u="sng"/>
              <a:t>Très peu ASMR </a:t>
            </a:r>
            <a:r>
              <a:rPr lang="fr-FR" sz="2000"/>
              <a:t>de bon niveau =&gt; prix bas </a:t>
            </a:r>
          </a:p>
          <a:p>
            <a:pPr marL="0" indent="0">
              <a:buNone/>
            </a:pPr>
            <a:endParaRPr lang="fr-FR" sz="2000"/>
          </a:p>
        </p:txBody>
      </p:sp>
    </p:spTree>
    <p:extLst>
      <p:ext uri="{BB962C8B-B14F-4D97-AF65-F5344CB8AC3E}">
        <p14:creationId xmlns:p14="http://schemas.microsoft.com/office/powerpoint/2010/main" val="27510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7205" y="208216"/>
            <a:ext cx="8204318" cy="6057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49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Médicaments vétérinaires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u="sng" dirty="0"/>
              <a:t>EMA</a:t>
            </a:r>
            <a:r>
              <a:rPr lang="fr-FR" dirty="0"/>
              <a:t> au niveau européen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u="sng" dirty="0"/>
              <a:t>ANSES</a:t>
            </a:r>
            <a:r>
              <a:rPr lang="fr-FR" dirty="0"/>
              <a:t> au niveau national ( agence </a:t>
            </a:r>
            <a:r>
              <a:rPr lang="fr-FR" dirty="0" err="1"/>
              <a:t>nationalle</a:t>
            </a:r>
            <a:r>
              <a:rPr lang="fr-FR" dirty="0"/>
              <a:t> de sécurité sanitaire/environnement/travail )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Plus spécifiquement </a:t>
            </a:r>
          </a:p>
          <a:p>
            <a:pPr marL="0" indent="0">
              <a:buNone/>
            </a:pPr>
            <a:r>
              <a:rPr lang="fr-FR" dirty="0"/>
              <a:t>- </a:t>
            </a:r>
            <a:r>
              <a:rPr lang="fr-FR" u="sng" dirty="0"/>
              <a:t>ANMV</a:t>
            </a:r>
            <a:r>
              <a:rPr lang="fr-FR" dirty="0"/>
              <a:t> ( agence nationale du médicament vétérinaire ) qui fait partie de l’ANSES</a:t>
            </a:r>
          </a:p>
        </p:txBody>
      </p:sp>
      <p:pic>
        <p:nvPicPr>
          <p:cNvPr id="1026" name="Picture 2" descr="Afficher l'image d'orig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332" y="552566"/>
            <a:ext cx="3920352" cy="192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8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autres structures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u="sng" dirty="0"/>
              <a:t>Autorité de sûreté nucléaire : </a:t>
            </a:r>
            <a:r>
              <a:rPr lang="fr-FR" dirty="0"/>
              <a:t>produits radio-pharmaceutiques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u="sng" dirty="0"/>
              <a:t>EFS : </a:t>
            </a:r>
            <a:r>
              <a:rPr lang="fr-FR" dirty="0"/>
              <a:t>contrôle des produits sanguins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u="sng" dirty="0"/>
              <a:t>Agence de Biomédecine : </a:t>
            </a:r>
            <a:r>
              <a:rPr lang="fr-FR" dirty="0"/>
              <a:t>reprend l’EFG ( greffe)</a:t>
            </a:r>
          </a:p>
          <a:p>
            <a:pPr marL="0" indent="0">
              <a:buNone/>
            </a:pPr>
            <a:r>
              <a:rPr lang="fr-FR" dirty="0"/>
              <a:t> </a:t>
            </a:r>
          </a:p>
          <a:p>
            <a:r>
              <a:rPr lang="fr-FR" u="sng" dirty="0"/>
              <a:t>InVS : </a:t>
            </a:r>
            <a:r>
              <a:rPr lang="fr-FR" dirty="0"/>
              <a:t>missions de surveillance/vigilance/alerte dans la santé publique </a:t>
            </a:r>
          </a:p>
          <a:p>
            <a:pPr>
              <a:buFontTx/>
              <a:buChar char="-"/>
            </a:pPr>
            <a:r>
              <a:rPr lang="fr-FR" dirty="0"/>
              <a:t>Vaccins </a:t>
            </a:r>
          </a:p>
          <a:p>
            <a:pPr>
              <a:buFontTx/>
              <a:buChar char="-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6209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QCMS TIMES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u="sng" dirty="0"/>
              <a:t>A propos de l’ANSM, donnez les réponses vraie(s)</a:t>
            </a:r>
          </a:p>
          <a:p>
            <a:pPr marL="514350" indent="-514350">
              <a:buAutoNum type="alphaUcParenR"/>
            </a:pPr>
            <a:r>
              <a:rPr lang="fr-FR" dirty="0"/>
              <a:t>Ses deux missions centrales sont de garantir un accès équitable à l’innovation pour tous les patients et de garantir la sécurité des produits de santé à usage humain et vétérinaire</a:t>
            </a:r>
          </a:p>
          <a:p>
            <a:pPr marL="514350" indent="-514350">
              <a:buAutoNum type="alphaUcParenR"/>
            </a:pPr>
            <a:r>
              <a:rPr lang="fr-FR" dirty="0"/>
              <a:t>Elle est chargée de garantir la sécurité des produits de santé destinés à l’homme uniquement en post-AMM</a:t>
            </a:r>
          </a:p>
          <a:p>
            <a:pPr marL="514350" indent="-514350">
              <a:buAutoNum type="alphaUcParenR"/>
            </a:pPr>
            <a:r>
              <a:rPr lang="fr-FR" dirty="0"/>
              <a:t>Elle assure la surveillance et le contrôle en laboratoire et conduit des inspections sur les sites de fabrication </a:t>
            </a:r>
          </a:p>
          <a:p>
            <a:pPr marL="514350" indent="-514350">
              <a:buAutoNum type="alphaUcParenR"/>
            </a:pPr>
            <a:r>
              <a:rPr lang="fr-FR" dirty="0"/>
              <a:t>Elle autorise la mise sur le marché des médicaments mais peut aussi retirer ou suspendre une AMM</a:t>
            </a:r>
          </a:p>
          <a:p>
            <a:pPr marL="514350" indent="-514350">
              <a:buAutoNum type="alphaUcParenR"/>
            </a:pPr>
            <a:r>
              <a:rPr lang="fr-FR" dirty="0"/>
              <a:t>Toutes les réponses sont fausses</a:t>
            </a:r>
          </a:p>
        </p:txBody>
      </p:sp>
    </p:spTree>
    <p:extLst>
      <p:ext uri="{BB962C8B-B14F-4D97-AF65-F5344CB8AC3E}">
        <p14:creationId xmlns:p14="http://schemas.microsoft.com/office/powerpoint/2010/main" val="104983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u="sng" dirty="0"/>
              <a:t>A propos de l’ANSM, donnez les réponses vraie(s)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Ses deux missions centrales sont de garantir un accès équitable à l’innovation pour tous les patients et de garantir la sécurité des produits de santé à usage humain et vétérinaire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Elle est chargée de garantir la sécurité des produits de santé destinés à l’homme uniquement en post-AMM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Elle assure la surveillance et le contrôle en laboratoire et conduit des inspections sur les sites de fabrication 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Elle autorise la mise sur le marché des médicaments mais peut aussi retirer ou suspendre une AMM</a:t>
            </a:r>
          </a:p>
          <a:p>
            <a:pPr marL="514350" indent="-514350">
              <a:buAutoNum type="alphaUcParenR"/>
            </a:pPr>
            <a:r>
              <a:rPr lang="fr-FR" dirty="0"/>
              <a:t>Toutes les réponses sont fausses</a:t>
            </a:r>
          </a:p>
          <a:p>
            <a:pPr marL="0" indent="0">
              <a:buNone/>
            </a:pPr>
            <a:endParaRPr lang="fr-FR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86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propos de l’EMA</a:t>
            </a:r>
          </a:p>
          <a:p>
            <a:pPr marL="514350" indent="-514350">
              <a:buAutoNum type="alphaUcParenR"/>
            </a:pPr>
            <a:r>
              <a:rPr lang="fr-FR" dirty="0"/>
              <a:t>C’est un organisme centralisé de l’UE dont les décisions s’appliquent à tout l’espace économique européen</a:t>
            </a:r>
          </a:p>
          <a:p>
            <a:pPr marL="514350" indent="-514350">
              <a:buAutoNum type="alphaUcParenR"/>
            </a:pPr>
            <a:r>
              <a:rPr lang="fr-FR" dirty="0"/>
              <a:t>Toutes les décisions doivent être préalablement validées par la Commission de Transparence</a:t>
            </a:r>
          </a:p>
          <a:p>
            <a:pPr marL="514350" indent="-514350">
              <a:buAutoNum type="alphaUcParenR"/>
            </a:pPr>
            <a:r>
              <a:rPr lang="fr-FR" dirty="0"/>
              <a:t>Elle délivre les AMM centralisées et </a:t>
            </a:r>
            <a:r>
              <a:rPr lang="fr-FR" dirty="0" err="1"/>
              <a:t>nationnales</a:t>
            </a:r>
            <a:endParaRPr lang="fr-FR" dirty="0"/>
          </a:p>
          <a:p>
            <a:pPr marL="514350" indent="-514350">
              <a:buAutoNum type="alphaUcParenR"/>
            </a:pPr>
            <a:r>
              <a:rPr lang="fr-FR" dirty="0"/>
              <a:t>L’AMM étant valable dans toute l’UE , les prix des médicaments sont les mêmes dans tous les pays de l’UE. </a:t>
            </a:r>
          </a:p>
          <a:p>
            <a:pPr marL="514350" indent="-514350">
              <a:buAutoNum type="alphaUcParenR"/>
            </a:pPr>
            <a:r>
              <a:rPr lang="fr-FR" dirty="0"/>
              <a:t>Toutes les réponses sont fausses</a:t>
            </a:r>
          </a:p>
        </p:txBody>
      </p:sp>
    </p:spTree>
    <p:extLst>
      <p:ext uri="{BB962C8B-B14F-4D97-AF65-F5344CB8AC3E}">
        <p14:creationId xmlns:p14="http://schemas.microsoft.com/office/powerpoint/2010/main" val="334108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propos de l’EMA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C’est un organisme centralisé de l’UE dont les décisions s’appliquent à tout l’espace économique européen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Toutes les décisions doivent être préalablement validées par la Commission de Transparence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Elle délivre les AMM centralisées et nationales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L’AMM étant valable dans toute l’UE , les prix des médicaments sont les mêmes dans tous les pays de l’UE. 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Toutes les réponses sont fausses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7805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propos de la HAS</a:t>
            </a:r>
          </a:p>
          <a:p>
            <a:pPr marL="514350" indent="-514350">
              <a:buAutoNum type="alphaUcParenR"/>
            </a:pPr>
            <a:r>
              <a:rPr lang="fr-FR" dirty="0"/>
              <a:t>C’est un établissement administratif public sous la tutelle du ministère de la Santé</a:t>
            </a:r>
          </a:p>
          <a:p>
            <a:pPr marL="514350" indent="-514350">
              <a:buAutoNum type="alphaUcParenR"/>
            </a:pPr>
            <a:r>
              <a:rPr lang="fr-FR" dirty="0"/>
              <a:t>La commission de Transparence propose l’inscription des médicaments sur la liste des spécialités remboursables </a:t>
            </a:r>
          </a:p>
          <a:p>
            <a:pPr marL="514350" indent="-514350">
              <a:buAutoNum type="alphaUcParenR"/>
            </a:pPr>
            <a:r>
              <a:rPr lang="fr-FR" dirty="0"/>
              <a:t>Les 5 niveaux SMR permettent à l’UNCAM de définir le taux de remboursement des médicaments</a:t>
            </a:r>
          </a:p>
          <a:p>
            <a:pPr marL="514350" indent="-514350">
              <a:buAutoNum type="alphaUcParenR"/>
            </a:pPr>
            <a:r>
              <a:rPr lang="fr-FR" dirty="0"/>
              <a:t>Peu de médicaments ont une ASMR de niveau 1 ou 2 </a:t>
            </a:r>
          </a:p>
          <a:p>
            <a:pPr marL="514350" indent="-514350">
              <a:buAutoNum type="alphaUcParenR"/>
            </a:pPr>
            <a:r>
              <a:rPr lang="fr-FR" dirty="0"/>
              <a:t>Tout est faux </a:t>
            </a:r>
          </a:p>
        </p:txBody>
      </p:sp>
    </p:spTree>
    <p:extLst>
      <p:ext uri="{BB962C8B-B14F-4D97-AF65-F5344CB8AC3E}">
        <p14:creationId xmlns:p14="http://schemas.microsoft.com/office/powerpoint/2010/main" val="262675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propos de la HAS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C’est un établissement administratif public sous la tutelle du ministère de la Santé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La commission de Transparence propose l’inscription des médicaments sur la liste des spécialités remboursables 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Les 5 niveaux SMR permettent à l’UNCAM de définir le taux de remboursement des médicaments</a:t>
            </a:r>
          </a:p>
          <a:p>
            <a:pPr marL="514350" indent="-514350"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Peu de médicaments ont une ASMR de niveau 1 ou 2 </a:t>
            </a:r>
          </a:p>
          <a:p>
            <a:pPr marL="514350" indent="-514350">
              <a:buAutoNum type="alphaUcParenR"/>
            </a:pPr>
            <a:r>
              <a:rPr lang="fr-FR" dirty="0"/>
              <a:t>Tout est faux </a:t>
            </a:r>
          </a:p>
          <a:p>
            <a:pPr marL="0" indent="0">
              <a:buNone/>
            </a:pPr>
            <a:endParaRPr lang="fr-FR" dirty="0"/>
          </a:p>
          <a:p>
            <a:pPr marL="514350" indent="-514350">
              <a:buAutoNum type="alphaUcParenR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029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2073</TotalTime>
  <Words>1616</Words>
  <Application>Microsoft Office PowerPoint</Application>
  <PresentationFormat>Personnalisé</PresentationFormat>
  <Paragraphs>307</Paragraphs>
  <Slides>40</Slides>
  <Notes>5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Office Theme</vt:lpstr>
      <vt:lpstr>Structures de régulation du médicament  </vt:lpstr>
      <vt:lpstr>Présentation PowerPoint</vt:lpstr>
      <vt:lpstr>Plan</vt:lpstr>
      <vt:lpstr>I- EMA</vt:lpstr>
      <vt:lpstr>EMA</vt:lpstr>
      <vt:lpstr>EMA</vt:lpstr>
      <vt:lpstr>II- L’ANSM</vt:lpstr>
      <vt:lpstr>L’ANSM</vt:lpstr>
      <vt:lpstr>L’ANSM est engagée au niveau européen et internationale</vt:lpstr>
      <vt:lpstr>A) Les missions centrale de l’ANSM</vt:lpstr>
      <vt:lpstr>L’ANSM a de nombreux droits </vt:lpstr>
      <vt:lpstr>B) Les nouvelles responsabilités </vt:lpstr>
      <vt:lpstr>Les nouvelles responsabilités</vt:lpstr>
      <vt:lpstr>Les nouvelles responsabilités</vt:lpstr>
      <vt:lpstr>Les nouvelles responsabilités</vt:lpstr>
      <vt:lpstr>Présentation PowerPoint</vt:lpstr>
      <vt:lpstr>C) Le fonctionnement de l’ANSM</vt:lpstr>
      <vt:lpstr>III- Les AMM</vt:lpstr>
      <vt:lpstr>AMM</vt:lpstr>
      <vt:lpstr>A) Les différentes procédures</vt:lpstr>
      <vt:lpstr>Les différentes procédures</vt:lpstr>
      <vt:lpstr>Les différentes procédures</vt:lpstr>
      <vt:lpstr>B) Le devenir des AMM</vt:lpstr>
      <vt:lpstr>D) ATU/RTU</vt:lpstr>
      <vt:lpstr>IV- HAS ( Haute autorité de santé )</vt:lpstr>
      <vt:lpstr>A) Les missions </vt:lpstr>
      <vt:lpstr>B) SMR ET ASMR</vt:lpstr>
      <vt:lpstr>C) SMR ( service médical rendu ) </vt:lpstr>
      <vt:lpstr>Présentation PowerPoint</vt:lpstr>
      <vt:lpstr>D) ASMR</vt:lpstr>
      <vt:lpstr>Présentation PowerPoint</vt:lpstr>
      <vt:lpstr>Présentation PowerPoint</vt:lpstr>
      <vt:lpstr>Médicaments vétérinaires</vt:lpstr>
      <vt:lpstr>Les autres structures </vt:lpstr>
      <vt:lpstr>QCMS TIMES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Structures de régulation du médicament  </dc:title>
  <dc:creator>Hippolyte Caseneuve</dc:creator>
  <cp:lastModifiedBy>Alice Sioniac</cp:lastModifiedBy>
  <cp:revision>63</cp:revision>
  <dcterms:created xsi:type="dcterms:W3CDTF">2016-12-23T16:36:39Z</dcterms:created>
  <dcterms:modified xsi:type="dcterms:W3CDTF">2017-01-04T10:40:58Z</dcterms:modified>
</cp:coreProperties>
</file>