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3" r:id="rId7"/>
    <p:sldId id="260" r:id="rId8"/>
    <p:sldId id="264" r:id="rId9"/>
    <p:sldId id="261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4" r:id="rId19"/>
    <p:sldId id="273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60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Variation d'HCG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HCG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Feuil1!$A$2:$A$5</c:f>
              <c:strCache>
                <c:ptCount val="4"/>
                <c:pt idx="1">
                  <c:v>1ème trimestre</c:v>
                </c:pt>
                <c:pt idx="2">
                  <c:v>2ème trimestre</c:v>
                </c:pt>
                <c:pt idx="3">
                  <c:v>3ème trimestre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0</c:v>
                </c:pt>
                <c:pt idx="1">
                  <c:v>4</c:v>
                </c:pt>
                <c:pt idx="2">
                  <c:v>3.5</c:v>
                </c:pt>
                <c:pt idx="3">
                  <c:v>3.5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E30-4373-823A-CCD1C420CD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6785824"/>
        <c:axId val="486788448"/>
      </c:lineChart>
      <c:catAx>
        <c:axId val="486785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486788448"/>
        <c:crosses val="autoZero"/>
        <c:auto val="1"/>
        <c:lblAlgn val="ctr"/>
        <c:lblOffset val="100"/>
        <c:noMultiLvlLbl val="0"/>
      </c:catAx>
      <c:valAx>
        <c:axId val="4867884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86785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Variation d'hPL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hPL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Feuil1!$A$2:$A$5</c:f>
              <c:strCache>
                <c:ptCount val="3"/>
                <c:pt idx="0">
                  <c:v>1er trimestre</c:v>
                </c:pt>
                <c:pt idx="1">
                  <c:v>2ème trimestre</c:v>
                </c:pt>
                <c:pt idx="2">
                  <c:v>3ème trimestre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0</c:v>
                </c:pt>
                <c:pt idx="1">
                  <c:v>2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7A0-43E3-8283-6A1BEB91D0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6785824"/>
        <c:axId val="486788448"/>
      </c:lineChart>
      <c:catAx>
        <c:axId val="486785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486788448"/>
        <c:crosses val="autoZero"/>
        <c:auto val="1"/>
        <c:lblAlgn val="ctr"/>
        <c:lblOffset val="100"/>
        <c:noMultiLvlLbl val="0"/>
      </c:catAx>
      <c:valAx>
        <c:axId val="4867884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86785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Variation d'hPL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hPL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Feuil1!$A$2:$A$5</c:f>
              <c:strCache>
                <c:ptCount val="3"/>
                <c:pt idx="0">
                  <c:v>1er trimestre</c:v>
                </c:pt>
                <c:pt idx="1">
                  <c:v>2ème trimestre</c:v>
                </c:pt>
                <c:pt idx="2">
                  <c:v>3ème trimestre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0</c:v>
                </c:pt>
                <c:pt idx="1">
                  <c:v>2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7A0-43E3-8283-6A1BEB91D0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6785824"/>
        <c:axId val="486788448"/>
      </c:lineChart>
      <c:catAx>
        <c:axId val="486785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486788448"/>
        <c:crosses val="autoZero"/>
        <c:auto val="1"/>
        <c:lblAlgn val="ctr"/>
        <c:lblOffset val="100"/>
        <c:noMultiLvlLbl val="0"/>
      </c:catAx>
      <c:valAx>
        <c:axId val="4867884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86785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12/29/2017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909E87-2F95-44B8-9641-40810A7603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r-FR" dirty="0"/>
              <a:t>Les sécrétions hormonales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908658-904A-4409-B168-75A6D4EE4F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err="1"/>
              <a:t>Tut’rentrée</a:t>
            </a:r>
            <a:r>
              <a:rPr lang="fr-FR" dirty="0"/>
              <a:t> UE8</a:t>
            </a:r>
          </a:p>
        </p:txBody>
      </p:sp>
    </p:spTree>
    <p:extLst>
      <p:ext uri="{BB962C8B-B14F-4D97-AF65-F5344CB8AC3E}">
        <p14:creationId xmlns:p14="http://schemas.microsoft.com/office/powerpoint/2010/main" val="3413899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E7B7C-2341-496B-B450-A3EBD796D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fr-FR" dirty="0"/>
              <a:t>Introduction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4A6077-794C-4FF4-89D0-4A829616D0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Différents rôles:</a:t>
            </a:r>
          </a:p>
          <a:p>
            <a:r>
              <a:rPr lang="fr-FR" dirty="0">
                <a:sym typeface="Wingdings" panose="05000000000000000000" pitchFamily="2" charset="2"/>
              </a:rPr>
              <a:t> Etablissement + maintien de la grossesse</a:t>
            </a:r>
          </a:p>
          <a:p>
            <a:r>
              <a:rPr lang="fr-FR" dirty="0">
                <a:sym typeface="Wingdings" panose="05000000000000000000" pitchFamily="2" charset="2"/>
              </a:rPr>
              <a:t> Croissance fœtus + son développement</a:t>
            </a:r>
          </a:p>
          <a:p>
            <a:r>
              <a:rPr lang="fr-FR" dirty="0">
                <a:sym typeface="Wingdings" panose="05000000000000000000" pitchFamily="2" charset="2"/>
              </a:rPr>
              <a:t> Adaptation de l’organisme maternel </a:t>
            </a:r>
          </a:p>
          <a:p>
            <a:r>
              <a:rPr lang="fr-FR" dirty="0">
                <a:sym typeface="Wingdings" panose="05000000000000000000" pitchFamily="2" charset="2"/>
              </a:rPr>
              <a:t> Mécanisme de parturition</a:t>
            </a: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6EC1A9E-484B-4317-A06B-B9F583779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2030" y="1573530"/>
            <a:ext cx="3569970" cy="356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871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E7B7C-2341-496B-B450-A3EBD796D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fr-FR" dirty="0"/>
              <a:t>Introduction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4A6077-794C-4FF4-89D0-4A829616D0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Différents rôles:</a:t>
            </a:r>
          </a:p>
          <a:p>
            <a:r>
              <a:rPr lang="fr-FR" dirty="0">
                <a:sym typeface="Wingdings" panose="05000000000000000000" pitchFamily="2" charset="2"/>
              </a:rPr>
              <a:t> Etablissement + maintien de la grossesse</a:t>
            </a:r>
          </a:p>
          <a:p>
            <a:r>
              <a:rPr lang="fr-FR" dirty="0">
                <a:sym typeface="Wingdings" panose="05000000000000000000" pitchFamily="2" charset="2"/>
              </a:rPr>
              <a:t> Croissance fœtus + son développement</a:t>
            </a:r>
          </a:p>
          <a:p>
            <a:r>
              <a:rPr lang="fr-FR" dirty="0">
                <a:sym typeface="Wingdings" panose="05000000000000000000" pitchFamily="2" charset="2"/>
              </a:rPr>
              <a:t> Adaptation de l’organisme maternel </a:t>
            </a:r>
          </a:p>
          <a:p>
            <a:r>
              <a:rPr lang="fr-FR" dirty="0">
                <a:sym typeface="Wingdings" panose="05000000000000000000" pitchFamily="2" charset="2"/>
              </a:rPr>
              <a:t> Mécanisme de parturition</a:t>
            </a:r>
          </a:p>
          <a:p>
            <a:r>
              <a:rPr lang="fr-FR" dirty="0">
                <a:sym typeface="Wingdings" panose="05000000000000000000" pitchFamily="2" charset="2"/>
              </a:rPr>
              <a:t>Avec 2 grands groupes:</a:t>
            </a:r>
          </a:p>
          <a:p>
            <a:r>
              <a:rPr lang="fr-FR" dirty="0">
                <a:sym typeface="Wingdings" panose="05000000000000000000" pitchFamily="2" charset="2"/>
              </a:rPr>
              <a:t> Les protéiques: Polypeptidiques hypophysaire (HCG) et hypothalamique (GnRH)</a:t>
            </a:r>
          </a:p>
          <a:p>
            <a:r>
              <a:rPr lang="fr-FR" dirty="0">
                <a:sym typeface="Wingdings" panose="05000000000000000000" pitchFamily="2" charset="2"/>
              </a:rPr>
              <a:t> Les </a:t>
            </a:r>
            <a:r>
              <a:rPr lang="fr-FR" dirty="0" err="1">
                <a:sym typeface="Wingdings" panose="05000000000000000000" pitchFamily="2" charset="2"/>
              </a:rPr>
              <a:t>stéroides</a:t>
            </a:r>
            <a:r>
              <a:rPr lang="fr-FR" dirty="0">
                <a:sym typeface="Wingdings" panose="05000000000000000000" pitchFamily="2" charset="2"/>
              </a:rPr>
              <a:t> de type ovarien: Progestérone et œstrogènes</a:t>
            </a: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6EC1A9E-484B-4317-A06B-B9F583779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2030" y="1573530"/>
            <a:ext cx="3569970" cy="356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083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9D5835-0968-435D-A751-6D45F84B0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hormones protéiques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0398ED-229E-4E8C-B31B-54DDF33C98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00B0F0"/>
                </a:solidFill>
              </a:rPr>
              <a:t>Par qui sont-elles synthétisées ?</a:t>
            </a:r>
          </a:p>
          <a:p>
            <a:pPr marL="0" indent="0">
              <a:buNone/>
            </a:pPr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</a:t>
            </a:r>
            <a:r>
              <a:rPr lang="fr-FR" dirty="0">
                <a:sym typeface="Wingdings" panose="05000000000000000000" pitchFamily="2" charset="2"/>
              </a:rPr>
              <a:t> Par le trophoblaste et plus particulièrement par le syncytiotrophoblaste !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fr-FR" dirty="0">
                <a:sym typeface="Wingdings" panose="05000000000000000000" pitchFamily="2" charset="2"/>
              </a:rPr>
              <a:t>Dés le 7</a:t>
            </a:r>
            <a:r>
              <a:rPr lang="fr-FR" baseline="30000" dirty="0">
                <a:sym typeface="Wingdings" panose="05000000000000000000" pitchFamily="2" charset="2"/>
              </a:rPr>
              <a:t>ème</a:t>
            </a:r>
            <a:r>
              <a:rPr lang="fr-FR" dirty="0">
                <a:sym typeface="Wingdings" panose="05000000000000000000" pitchFamily="2" charset="2"/>
              </a:rPr>
              <a:t> jour</a:t>
            </a:r>
          </a:p>
          <a:p>
            <a:pPr marL="0" indent="0">
              <a:buNone/>
            </a:pPr>
            <a:r>
              <a:rPr lang="fr-FR" dirty="0">
                <a:sym typeface="Wingdings" panose="05000000000000000000" pitchFamily="2" charset="2"/>
              </a:rPr>
              <a:t> </a:t>
            </a:r>
          </a:p>
          <a:p>
            <a:pPr marL="0" indent="0">
              <a:buNone/>
            </a:pPr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Quelles sont ces hormones ?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fr-FR" dirty="0">
                <a:sym typeface="Wingdings" panose="05000000000000000000" pitchFamily="2" charset="2"/>
              </a:rPr>
              <a:t>HCG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 </a:t>
            </a:r>
            <a:r>
              <a:rPr lang="fr-FR" dirty="0" err="1">
                <a:sym typeface="Wingdings" panose="05000000000000000000" pitchFamily="2" charset="2"/>
              </a:rPr>
              <a:t>hPL</a:t>
            </a:r>
            <a:r>
              <a:rPr lang="fr-FR" dirty="0">
                <a:sym typeface="Wingdings" panose="05000000000000000000" pitchFamily="2" charset="2"/>
              </a:rPr>
              <a:t> ou </a:t>
            </a:r>
            <a:r>
              <a:rPr lang="fr-FR" dirty="0" err="1">
                <a:sym typeface="Wingdings" panose="05000000000000000000" pitchFamily="2" charset="2"/>
              </a:rPr>
              <a:t>hCS</a:t>
            </a:r>
            <a:endParaRPr lang="fr-FR" dirty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à"/>
            </a:pPr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 </a:t>
            </a:r>
            <a:r>
              <a:rPr lang="fr-FR" dirty="0">
                <a:sym typeface="Wingdings" panose="05000000000000000000" pitchFamily="2" charset="2"/>
              </a:rPr>
              <a:t>GHP</a:t>
            </a:r>
            <a:endParaRPr lang="fr-FR" dirty="0"/>
          </a:p>
        </p:txBody>
      </p:sp>
      <p:pic>
        <p:nvPicPr>
          <p:cNvPr id="4" name="Espace réservé du contenu 4">
            <a:extLst>
              <a:ext uri="{FF2B5EF4-FFF2-40B4-BE49-F238E27FC236}">
                <a16:creationId xmlns:a16="http://schemas.microsoft.com/office/drawing/2014/main" id="{A03441DB-C11A-4133-99B4-A4C86EF06D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4717" y="3657600"/>
            <a:ext cx="2758965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596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CFD466-B58F-46EA-8B49-D9A5BFE99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L’HCG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49F3D3B-A24F-4EE1-B2AC-B996FB7A2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ym typeface="Wingdings" panose="05000000000000000000" pitchFamily="2" charset="2"/>
              </a:rPr>
              <a:t>Composée de 2 sous-unités:</a:t>
            </a:r>
          </a:p>
          <a:p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α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: </a:t>
            </a:r>
            <a:r>
              <a:rPr lang="fr-FR" dirty="0"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Commune à la FSH, LH, TSH</a:t>
            </a:r>
          </a:p>
          <a:p>
            <a:r>
              <a:rPr lang="fr-FR" sz="2200" dirty="0"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           Composée de 92 AA codée par 1 seul gêne sur le chromosome 6.</a:t>
            </a:r>
          </a:p>
          <a:p>
            <a:r>
              <a:rPr lang="fr-FR" dirty="0"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β: Spécifique à l’HCG</a:t>
            </a:r>
          </a:p>
          <a:p>
            <a:r>
              <a:rPr lang="fr-FR" sz="2200" dirty="0"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           Composée de 145 AA sur le chromosome 19</a:t>
            </a:r>
          </a:p>
          <a:p>
            <a:pPr marL="923544" lvl="6" indent="0">
              <a:buNone/>
            </a:pPr>
            <a:endParaRPr lang="fr-FR" sz="2200" dirty="0">
              <a:latin typeface="Tw Cen MT" panose="020B0602020104020603" pitchFamily="34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D1F8F72-0334-4BCE-AB70-58931E0D15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238" y="3451860"/>
            <a:ext cx="2539761" cy="3384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443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CFD466-B58F-46EA-8B49-D9A5BFE99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L’HCG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49F3D3B-A24F-4EE1-B2AC-B996FB7A2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ym typeface="Wingdings" panose="05000000000000000000" pitchFamily="2" charset="2"/>
              </a:rPr>
              <a:t>Composée de 2 sous-unités:</a:t>
            </a:r>
          </a:p>
          <a:p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α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: </a:t>
            </a:r>
            <a:r>
              <a:rPr lang="fr-FR" dirty="0"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Commune à la FSH, LH, TSH</a:t>
            </a:r>
          </a:p>
          <a:p>
            <a:r>
              <a:rPr lang="fr-FR" sz="2200" dirty="0"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           Composée de 92 AA codée par 1 seul gêne sur le chromosome 6.</a:t>
            </a:r>
          </a:p>
          <a:p>
            <a:r>
              <a:rPr lang="fr-FR" dirty="0"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β: Spécifique à l’HCG</a:t>
            </a:r>
          </a:p>
          <a:p>
            <a:r>
              <a:rPr lang="fr-FR" sz="2200" dirty="0"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           Composée de 145 AA sur le chromosome 19</a:t>
            </a:r>
          </a:p>
          <a:p>
            <a:pPr marL="923544" lvl="6" indent="0">
              <a:buNone/>
            </a:pPr>
            <a:endParaRPr lang="fr-FR" sz="2200" dirty="0">
              <a:latin typeface="Tw Cen MT" panose="020B0602020104020603" pitchFamily="34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923544" lvl="6" indent="0">
              <a:buNone/>
            </a:pPr>
            <a:r>
              <a:rPr lang="fr-FR" sz="2200" dirty="0">
                <a:solidFill>
                  <a:srgbClr val="FF0000"/>
                </a:solidFill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Le saviez-vous ?</a:t>
            </a:r>
          </a:p>
          <a:p>
            <a:pPr marL="923544" lvl="6" indent="0">
              <a:buNone/>
            </a:pPr>
            <a:r>
              <a:rPr lang="fr-FR" sz="2200" dirty="0">
                <a:solidFill>
                  <a:srgbClr val="FF0000"/>
                </a:solidFill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Elle peut être utilisée pour réaliser le test de grossesse ! L’HCG </a:t>
            </a:r>
          </a:p>
          <a:p>
            <a:pPr marL="923544" lvl="6" indent="0">
              <a:buNone/>
            </a:pPr>
            <a:r>
              <a:rPr lang="fr-FR" sz="2200" dirty="0">
                <a:solidFill>
                  <a:srgbClr val="FF0000"/>
                </a:solidFill>
                <a:latin typeface="Tw Cen MT" panose="020B0602020104020603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double en 48h.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D1F8F72-0334-4BCE-AB70-58931E0D15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238" y="3451860"/>
            <a:ext cx="2539761" cy="3384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016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76AB0D-58E9-4D8D-B4EC-7B434355D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L’HCG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09FA16-A820-4292-99AE-AA6FA8694B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00B0F0"/>
                </a:solidFill>
              </a:rPr>
              <a:t>Quelle est son rôle dans l’organisme ?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Premier messager soluble émis pour prévenir l’organisme de la grossesse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Transforme le corps jaune ovarien cyclique en corps jaune gravidique  permet le maintien de la sécrétion de progestérone pendant 6 semaines. </a:t>
            </a:r>
          </a:p>
          <a:p>
            <a:r>
              <a:rPr lang="fr-FR" dirty="0">
                <a:solidFill>
                  <a:srgbClr val="FF0000"/>
                </a:solidFill>
                <a:sym typeface="Wingdings" panose="05000000000000000000" pitchFamily="2" charset="2"/>
              </a:rPr>
              <a:t>C’est cette boucle qui maintien la grossesse +++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740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76AB0D-58E9-4D8D-B4EC-7B434355D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L’HCG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09FA16-A820-4292-99AE-AA6FA8694B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00B0F0"/>
                </a:solidFill>
              </a:rPr>
              <a:t>Quelle est son rôle dans l’organisme ?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Premier messager soluble émis pour prévenir l’organisme de la grossesse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Transforme le corps jaune ovarien cyclique en corps jaune gravidique  permet le maintien de la sécrétion de progestérone pendant 6 semaines. </a:t>
            </a:r>
          </a:p>
          <a:p>
            <a:r>
              <a:rPr lang="fr-FR" dirty="0">
                <a:solidFill>
                  <a:srgbClr val="FF0000"/>
                </a:solidFill>
                <a:sym typeface="Wingdings" panose="05000000000000000000" pitchFamily="2" charset="2"/>
              </a:rPr>
              <a:t>C’est cette boucle qui maintien la grossesse +++</a:t>
            </a:r>
          </a:p>
          <a:p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4" name="Graphique 3">
            <a:extLst>
              <a:ext uri="{FF2B5EF4-FFF2-40B4-BE49-F238E27FC236}">
                <a16:creationId xmlns:a16="http://schemas.microsoft.com/office/drawing/2014/main" id="{4C8868E0-51A3-4231-865A-66862E3CB4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3121547"/>
              </p:ext>
            </p:extLst>
          </p:nvPr>
        </p:nvGraphicFramePr>
        <p:xfrm>
          <a:off x="3865816" y="4297680"/>
          <a:ext cx="4036695" cy="2380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57422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96189-3AA7-4648-BD59-342E1F4D4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L’HPL ou HCS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281BD7-1F6C-47B1-808C-E5396E75FF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00B0F0"/>
                </a:solidFill>
              </a:rPr>
              <a:t>Quelle est sa structure ?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Simple chaine polypeptidique non glycosylée uniquement pendant </a:t>
            </a:r>
            <a:r>
              <a:rPr lang="fr-FR" b="1" dirty="0">
                <a:sym typeface="Wingdings" panose="05000000000000000000" pitchFamily="2" charset="2"/>
              </a:rPr>
              <a:t>la grossesse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Par le syncytiotrophoblaste par plusieurs gênes sur le chromosome 17</a:t>
            </a:r>
            <a:endParaRPr lang="fr-FR" dirty="0">
              <a:solidFill>
                <a:srgbClr val="00B0F0"/>
              </a:solidFill>
            </a:endParaRPr>
          </a:p>
        </p:txBody>
      </p:sp>
      <p:graphicFrame>
        <p:nvGraphicFramePr>
          <p:cNvPr id="4" name="Graphique 3">
            <a:extLst>
              <a:ext uri="{FF2B5EF4-FFF2-40B4-BE49-F238E27FC236}">
                <a16:creationId xmlns:a16="http://schemas.microsoft.com/office/drawing/2014/main" id="{8F94870C-8CC4-403B-80DB-A7EA007D5D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5350521"/>
              </p:ext>
            </p:extLst>
          </p:nvPr>
        </p:nvGraphicFramePr>
        <p:xfrm>
          <a:off x="4045584" y="3726180"/>
          <a:ext cx="4184015" cy="25831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20174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96189-3AA7-4648-BD59-342E1F4D4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L’HPL ou HCS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281BD7-1F6C-47B1-808C-E5396E75FF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00B0F0"/>
                </a:solidFill>
              </a:rPr>
              <a:t>Quelle est sa structure ?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Simple chaine polypeptidique non glycosylée uniquement pendant </a:t>
            </a:r>
            <a:r>
              <a:rPr lang="fr-FR" b="1" dirty="0">
                <a:sym typeface="Wingdings" panose="05000000000000000000" pitchFamily="2" charset="2"/>
              </a:rPr>
              <a:t>la grossesse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Par le syncytiotrophoblaste par plusieurs gênes sur le chromosome 17</a:t>
            </a:r>
            <a:endParaRPr lang="fr-FR" dirty="0">
              <a:solidFill>
                <a:srgbClr val="00B0F0"/>
              </a:solidFill>
            </a:endParaRPr>
          </a:p>
        </p:txBody>
      </p:sp>
      <p:graphicFrame>
        <p:nvGraphicFramePr>
          <p:cNvPr id="4" name="Graphique 3">
            <a:extLst>
              <a:ext uri="{FF2B5EF4-FFF2-40B4-BE49-F238E27FC236}">
                <a16:creationId xmlns:a16="http://schemas.microsoft.com/office/drawing/2014/main" id="{8F94870C-8CC4-403B-80DB-A7EA007D5D7E}"/>
              </a:ext>
            </a:extLst>
          </p:cNvPr>
          <p:cNvGraphicFramePr/>
          <p:nvPr/>
        </p:nvGraphicFramePr>
        <p:xfrm>
          <a:off x="4045584" y="3726180"/>
          <a:ext cx="4184015" cy="25831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46C2B436-19C6-4BF3-A892-12E6B7E692A5}"/>
              </a:ext>
            </a:extLst>
          </p:cNvPr>
          <p:cNvSpPr txBox="1"/>
          <p:nvPr/>
        </p:nvSpPr>
        <p:spPr>
          <a:xfrm>
            <a:off x="341946" y="5232142"/>
            <a:ext cx="74072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0000"/>
                </a:solidFill>
              </a:rPr>
              <a:t>Plus le placenta est gros et plus la sécrétion d’HPL est grande !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2C1FEA0-79F9-4519-A2AC-27F3D4436908}"/>
              </a:ext>
            </a:extLst>
          </p:cNvPr>
          <p:cNvSpPr txBox="1"/>
          <p:nvPr/>
        </p:nvSpPr>
        <p:spPr>
          <a:xfrm>
            <a:off x="6248400" y="4297680"/>
            <a:ext cx="5943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0000"/>
                </a:solidFill>
              </a:rPr>
              <a:t>C’est l’hormone la plus produite pendant la grossesse </a:t>
            </a:r>
            <a:r>
              <a:rPr lang="fr-FR" sz="3200" dirty="0">
                <a:solidFill>
                  <a:srgbClr val="FF0000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21142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553ED6-6F83-40A0-B818-6CDF8CE52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HPGH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AA119D-9A2C-401F-89DB-626D8E02D7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Produit du gène </a:t>
            </a:r>
            <a:r>
              <a:rPr lang="fr-FR" dirty="0" err="1">
                <a:sym typeface="Wingdings" panose="05000000000000000000" pitchFamily="2" charset="2"/>
              </a:rPr>
              <a:t>hGH</a:t>
            </a:r>
            <a:r>
              <a:rPr lang="fr-FR" dirty="0">
                <a:sym typeface="Wingdings" panose="05000000000000000000" pitchFamily="2" charset="2"/>
              </a:rPr>
              <a:t>-V exprimé </a:t>
            </a:r>
            <a:r>
              <a:rPr lang="fr-FR" b="1" u="sng" dirty="0">
                <a:sym typeface="Wingdings" panose="05000000000000000000" pitchFamily="2" charset="2"/>
              </a:rPr>
              <a:t>exclusivement </a:t>
            </a:r>
            <a:r>
              <a:rPr lang="fr-FR" dirty="0">
                <a:sym typeface="Wingdings" panose="05000000000000000000" pitchFamily="2" charset="2"/>
              </a:rPr>
              <a:t>dans le placenta.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En faite, </a:t>
            </a:r>
            <a:r>
              <a:rPr lang="fr-FR" dirty="0">
                <a:sym typeface="Wingdings" panose="05000000000000000000" pitchFamily="2" charset="2"/>
              </a:rPr>
              <a:t>au début de la grossesse, la GH circulante est hypophysaire (celle de la mère) puis  après la 1</a:t>
            </a:r>
            <a:r>
              <a:rPr lang="fr-FR" baseline="30000" dirty="0">
                <a:sym typeface="Wingdings" panose="05000000000000000000" pitchFamily="2" charset="2"/>
              </a:rPr>
              <a:t>ère</a:t>
            </a:r>
            <a:r>
              <a:rPr lang="fr-FR" dirty="0">
                <a:sym typeface="Wingdings" panose="05000000000000000000" pitchFamily="2" charset="2"/>
              </a:rPr>
              <a:t> moitié de la grossesse, l’</a:t>
            </a:r>
            <a:r>
              <a:rPr lang="fr-FR" dirty="0" err="1">
                <a:sym typeface="Wingdings" panose="05000000000000000000" pitchFamily="2" charset="2"/>
              </a:rPr>
              <a:t>hPGH</a:t>
            </a:r>
            <a:r>
              <a:rPr lang="fr-FR" dirty="0">
                <a:sym typeface="Wingdings" panose="05000000000000000000" pitchFamily="2" charset="2"/>
              </a:rPr>
              <a:t> va la remplacer !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INDETECTABLE</a:t>
            </a:r>
            <a:endParaRPr lang="fr-FR" dirty="0">
              <a:solidFill>
                <a:srgbClr val="00B0F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02A7E7F-9483-4054-84BF-548589DB8F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764" y="3634740"/>
            <a:ext cx="2417445" cy="322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785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C6DB2F-99F1-41CC-AE68-060CFEB35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QCMMMMS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C30EF0-6EFF-44AF-911E-CDD47213F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QCM1: A propos des hormones placentaires:</a:t>
            </a:r>
          </a:p>
          <a:p>
            <a:r>
              <a:rPr lang="fr-FR" dirty="0"/>
              <a:t>A) Elles sont de 2 types: Les protéiques (Ex: Progestérone) et stéroïdes (Ex: HCG)</a:t>
            </a:r>
          </a:p>
          <a:p>
            <a:r>
              <a:rPr lang="fr-FR" dirty="0"/>
              <a:t>B) Les hormones protéiques sont sécrétées dés la fécondation</a:t>
            </a:r>
          </a:p>
          <a:p>
            <a:r>
              <a:rPr lang="fr-FR" dirty="0"/>
              <a:t>C) La sécrétion d’HCG augmente avec un pic au 3</a:t>
            </a:r>
            <a:r>
              <a:rPr lang="fr-FR" baseline="30000" dirty="0"/>
              <a:t>ème</a:t>
            </a:r>
            <a:r>
              <a:rPr lang="fr-FR" dirty="0"/>
              <a:t> mois puis diminue et stagne. </a:t>
            </a:r>
          </a:p>
          <a:p>
            <a:r>
              <a:rPr lang="fr-FR" dirty="0"/>
              <a:t>D) L’HCG reflète la masse placentaire, plus le placenta est gros et plus la sécrétion d’HCG est grande.</a:t>
            </a:r>
          </a:p>
          <a:p>
            <a:r>
              <a:rPr lang="fr-FR" dirty="0"/>
              <a:t>E) Tout est faux</a:t>
            </a:r>
          </a:p>
        </p:txBody>
      </p:sp>
    </p:spTree>
    <p:extLst>
      <p:ext uri="{BB962C8B-B14F-4D97-AF65-F5344CB8AC3E}">
        <p14:creationId xmlns:p14="http://schemas.microsoft.com/office/powerpoint/2010/main" val="3992010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C6DB2F-99F1-41CC-AE68-060CFEB35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QCMMMMS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C30EF0-6EFF-44AF-911E-CDD47213F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QCM1: A propos des hormones placentaires:</a:t>
            </a:r>
          </a:p>
          <a:p>
            <a:r>
              <a:rPr lang="fr-FR" dirty="0">
                <a:solidFill>
                  <a:srgbClr val="FF0000"/>
                </a:solidFill>
              </a:rPr>
              <a:t>A) Elles sont de 2 types: Les protéiques (Ex: Progestérone) et stéroïdes (Ex: HCG</a:t>
            </a:r>
            <a:r>
              <a:rPr lang="fr-FR" dirty="0"/>
              <a:t>)</a:t>
            </a:r>
          </a:p>
          <a:p>
            <a:r>
              <a:rPr lang="fr-FR" dirty="0">
                <a:solidFill>
                  <a:srgbClr val="FF0000"/>
                </a:solidFill>
              </a:rPr>
              <a:t>B) Les hormones protéiques sont sécrétées dés la fécondation</a:t>
            </a:r>
          </a:p>
          <a:p>
            <a:r>
              <a:rPr lang="fr-FR" dirty="0">
                <a:solidFill>
                  <a:srgbClr val="00B050"/>
                </a:solidFill>
              </a:rPr>
              <a:t>C) La sécrétion d’HCG augmente avec un pic au 3</a:t>
            </a:r>
            <a:r>
              <a:rPr lang="fr-FR" baseline="30000" dirty="0">
                <a:solidFill>
                  <a:srgbClr val="00B050"/>
                </a:solidFill>
              </a:rPr>
              <a:t>ème</a:t>
            </a:r>
            <a:r>
              <a:rPr lang="fr-FR" dirty="0">
                <a:solidFill>
                  <a:srgbClr val="00B050"/>
                </a:solidFill>
              </a:rPr>
              <a:t> mois puis diminue et stagne. </a:t>
            </a:r>
          </a:p>
          <a:p>
            <a:r>
              <a:rPr lang="fr-FR" dirty="0">
                <a:solidFill>
                  <a:srgbClr val="FF0000"/>
                </a:solidFill>
              </a:rPr>
              <a:t>D) L’HCG reflète la masse placentaire, plus le placenta est gros et plus la sécrétion d’HCG est grande.</a:t>
            </a:r>
          </a:p>
          <a:p>
            <a:r>
              <a:rPr lang="fr-FR" dirty="0">
                <a:solidFill>
                  <a:srgbClr val="FF0000"/>
                </a:solidFill>
              </a:rPr>
              <a:t>E) Tout est faux</a:t>
            </a:r>
          </a:p>
        </p:txBody>
      </p:sp>
    </p:spTree>
    <p:extLst>
      <p:ext uri="{BB962C8B-B14F-4D97-AF65-F5344CB8AC3E}">
        <p14:creationId xmlns:p14="http://schemas.microsoft.com/office/powerpoint/2010/main" val="23661454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60E22F-2D81-4CD6-B84D-5279D63B5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hormones stéroïdes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8CF528-C7EA-4C3C-8DF5-D96050974F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Elles augmentent de </a:t>
            </a:r>
            <a:r>
              <a:rPr lang="fr-FR" b="1" dirty="0"/>
              <a:t>manière linéaire </a:t>
            </a:r>
            <a:r>
              <a:rPr lang="fr-FR" dirty="0"/>
              <a:t>avec l’âge de la grossesse et sont </a:t>
            </a:r>
            <a:r>
              <a:rPr lang="fr-FR" b="1" dirty="0"/>
              <a:t>aisément diffusibles. </a:t>
            </a:r>
          </a:p>
          <a:p>
            <a:r>
              <a:rPr lang="fr-FR" b="1" u="sng" dirty="0">
                <a:solidFill>
                  <a:srgbClr val="00B0F0"/>
                </a:solidFill>
              </a:rPr>
              <a:t>A) La progestérone 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Par le corps jaune gravidique, les </a:t>
            </a:r>
            <a:r>
              <a:rPr lang="fr-FR" b="1" dirty="0">
                <a:sym typeface="Wingdings" panose="05000000000000000000" pitchFamily="2" charset="2"/>
              </a:rPr>
              <a:t>6 premières semaines</a:t>
            </a:r>
            <a:r>
              <a:rPr lang="fr-FR" dirty="0">
                <a:sym typeface="Wingdings" panose="05000000000000000000" pitchFamily="2" charset="2"/>
              </a:rPr>
              <a:t> Maintien la grossesse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</a:t>
            </a:r>
            <a:r>
              <a:rPr lang="fr-FR" dirty="0">
                <a:sym typeface="Wingdings" panose="05000000000000000000" pitchFamily="2" charset="2"/>
              </a:rPr>
              <a:t> Puis, par le placenta.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32978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AD7444-E6C5-4F0A-99DC-D36059E0F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6434" y="5989320"/>
            <a:ext cx="9720072" cy="644652"/>
          </a:xfrm>
        </p:spPr>
        <p:txBody>
          <a:bodyPr>
            <a:normAutofit/>
          </a:bodyPr>
          <a:lstStyle/>
          <a:p>
            <a:pPr algn="ctr"/>
            <a:r>
              <a:rPr lang="fr-FR" sz="4000" dirty="0">
                <a:solidFill>
                  <a:srgbClr val="FF0000"/>
                </a:solidFill>
              </a:rPr>
              <a:t>Par cœur &lt;3 </a:t>
            </a:r>
          </a:p>
        </p:txBody>
      </p:sp>
      <p:pic>
        <p:nvPicPr>
          <p:cNvPr id="4" name="Espace réservé du contenu 3" descr="C:\Users\yanac\AppData\Local\Microsoft\Windows\INetCache\Content.Word\tableau.jpeg">
            <a:extLst>
              <a:ext uri="{FF2B5EF4-FFF2-40B4-BE49-F238E27FC236}">
                <a16:creationId xmlns:a16="http://schemas.microsoft.com/office/drawing/2014/main" id="{CABD383E-191D-4E8C-B056-B7DFBD0C4B60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9" t="15792"/>
          <a:stretch/>
        </p:blipFill>
        <p:spPr bwMode="auto">
          <a:xfrm>
            <a:off x="502920" y="548640"/>
            <a:ext cx="11087100" cy="54406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06916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75BB92-9498-4081-BFD3-6CF9B4E1C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Points </a:t>
            </a:r>
            <a:r>
              <a:rPr lang="fr-FR" dirty="0" err="1"/>
              <a:t>fondamentals</a:t>
            </a:r>
            <a:r>
              <a:rPr lang="fr-FR" dirty="0"/>
              <a:t> du tableau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79603C6-21BB-4DC6-823D-3DECF37374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9720073" cy="2080260"/>
          </a:xfrm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fr-FR" sz="3200" dirty="0"/>
              <a:t>Le placenta est une glande endocrine incomplète puisqu’elle a besoin de l’hydroxylase (3), se trouvant chez le fœtus pour continuer la </a:t>
            </a:r>
            <a:r>
              <a:rPr lang="fr-FR" sz="3200" dirty="0" err="1"/>
              <a:t>stéroidogénèse</a:t>
            </a:r>
            <a:r>
              <a:rPr lang="fr-FR" sz="3200" dirty="0"/>
              <a:t> = concept d’unité </a:t>
            </a:r>
            <a:r>
              <a:rPr lang="fr-FR" sz="3200" dirty="0" err="1"/>
              <a:t>foeto</a:t>
            </a:r>
            <a:r>
              <a:rPr lang="fr-FR" sz="3200" dirty="0"/>
              <a:t>-placentaire.++</a:t>
            </a:r>
          </a:p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F1FE440-0AD9-4E8F-9B47-650F7202CFBC}"/>
              </a:ext>
            </a:extLst>
          </p:cNvPr>
          <p:cNvSpPr txBox="1"/>
          <p:nvPr/>
        </p:nvSpPr>
        <p:spPr>
          <a:xfrm>
            <a:off x="1024128" y="5120640"/>
            <a:ext cx="9720072" cy="8002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800" dirty="0">
                <a:sym typeface="Wingdings" panose="05000000000000000000" pitchFamily="2" charset="2"/>
              </a:rPr>
              <a:t>La S DHEA pénètre dans le </a:t>
            </a:r>
            <a:r>
              <a:rPr lang="fr-FR" sz="2800" dirty="0" err="1">
                <a:sym typeface="Wingdings" panose="05000000000000000000" pitchFamily="2" charset="2"/>
              </a:rPr>
              <a:t>syncytio</a:t>
            </a:r>
            <a:r>
              <a:rPr lang="fr-FR" sz="2800" dirty="0">
                <a:sym typeface="Wingdings" panose="05000000000000000000" pitchFamily="2" charset="2"/>
              </a:rPr>
              <a:t> par simple diffusion++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4015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E8117B-FC93-4689-8C7A-AA2B96245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868680"/>
            <a:ext cx="9720073" cy="4023360"/>
          </a:xfrm>
        </p:spPr>
        <p:txBody>
          <a:bodyPr/>
          <a:lstStyle/>
          <a:p>
            <a:r>
              <a:rPr lang="fr-FR" b="1" u="sng" dirty="0">
                <a:solidFill>
                  <a:srgbClr val="00B0F0"/>
                </a:solidFill>
              </a:rPr>
              <a:t>B) Les œstrogènes: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ym typeface="Wingdings" panose="05000000000000000000" pitchFamily="2" charset="2"/>
              </a:rPr>
              <a:t>A partir de la 8</a:t>
            </a:r>
            <a:r>
              <a:rPr lang="fr-FR" baseline="30000" dirty="0">
                <a:sym typeface="Wingdings" panose="05000000000000000000" pitchFamily="2" charset="2"/>
              </a:rPr>
              <a:t>ème</a:t>
            </a:r>
            <a:r>
              <a:rPr lang="fr-FR" dirty="0">
                <a:sym typeface="Wingdings" panose="05000000000000000000" pitchFamily="2" charset="2"/>
              </a:rPr>
              <a:t> semaine, la placenta va devenir une source majeur d’</a:t>
            </a:r>
            <a:r>
              <a:rPr lang="fr-FR" dirty="0" err="1">
                <a:sym typeface="Wingdings" panose="05000000000000000000" pitchFamily="2" charset="2"/>
              </a:rPr>
              <a:t>oestrogène</a:t>
            </a:r>
            <a:r>
              <a:rPr lang="fr-FR" dirty="0">
                <a:sym typeface="Wingdings" panose="05000000000000000000" pitchFamily="2" charset="2"/>
              </a:rPr>
              <a:t> maternel </a:t>
            </a:r>
            <a:r>
              <a:rPr lang="fr-FR" b="1" dirty="0">
                <a:sym typeface="Wingdings" panose="05000000000000000000" pitchFamily="2" charset="2"/>
              </a:rPr>
              <a:t>en particulier d’</a:t>
            </a:r>
            <a:r>
              <a:rPr lang="fr-FR" b="1" dirty="0" err="1">
                <a:sym typeface="Wingdings" panose="05000000000000000000" pitchFamily="2" charset="2"/>
              </a:rPr>
              <a:t>oestriol</a:t>
            </a:r>
            <a:r>
              <a:rPr lang="fr-FR" b="1" dirty="0">
                <a:sym typeface="Wingdings" panose="05000000000000000000" pitchFamily="2" charset="2"/>
              </a:rPr>
              <a:t> OE3. 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Par la suite, </a:t>
            </a:r>
            <a:r>
              <a:rPr lang="fr-FR" dirty="0">
                <a:sym typeface="Wingdings" panose="05000000000000000000" pitchFamily="2" charset="2"/>
              </a:rPr>
              <a:t>c’est la surrénale fœtale qui va la sécréter et à l’approche du terme la surrénale du fœtus va assurer:</a:t>
            </a:r>
          </a:p>
          <a:p>
            <a:r>
              <a:rPr lang="fr-FR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b="1" dirty="0">
                <a:sym typeface="Wingdings" panose="05000000000000000000" pitchFamily="2" charset="2"/>
              </a:rPr>
              <a:t>40% de la production d’OESTRONE OE1</a:t>
            </a:r>
          </a:p>
          <a:p>
            <a:r>
              <a:rPr lang="fr-FR" b="1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b="1" dirty="0">
                <a:sym typeface="Wingdings" panose="05000000000000000000" pitchFamily="2" charset="2"/>
              </a:rPr>
              <a:t>40% d’OESTRADIOL OE2</a:t>
            </a:r>
          </a:p>
          <a:p>
            <a:r>
              <a:rPr lang="fr-FR" b="1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fr-FR" b="1" dirty="0">
                <a:sym typeface="Wingdings" panose="05000000000000000000" pitchFamily="2" charset="2"/>
              </a:rPr>
              <a:t>90% d’OESTRIOL OE3</a:t>
            </a: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DF76B99-8675-4B78-90EF-7E6A62F78B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400" y="3719513"/>
            <a:ext cx="5021580" cy="313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390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AFF1F2-B103-4FE1-8723-F40A942C7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2CE4CC-AEE6-4429-9B3A-DF7ACC3D38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QCM2: A propos des hormones stéroïdes:</a:t>
            </a:r>
          </a:p>
          <a:p>
            <a:r>
              <a:rPr lang="fr-FR" dirty="0"/>
              <a:t>A) Elles augmentent de manière linaire avec l’âge de la grossesse et sont aisément diffusibles.</a:t>
            </a:r>
          </a:p>
          <a:p>
            <a:r>
              <a:rPr lang="fr-FR" dirty="0"/>
              <a:t>B) La progestérone est sécrété par le placenta après les 6 premières semaines de grossesse.</a:t>
            </a:r>
          </a:p>
          <a:p>
            <a:r>
              <a:rPr lang="fr-FR" dirty="0"/>
              <a:t>C) Le SDHEA pénètre dans le syncytiotrophoblaste par simple diffusion pour permettre l’échange.</a:t>
            </a:r>
          </a:p>
          <a:p>
            <a:r>
              <a:rPr lang="fr-FR" dirty="0"/>
              <a:t>D) La placenta est une glande endocrine complète car elle se suffit à elle-même.</a:t>
            </a:r>
          </a:p>
          <a:p>
            <a:r>
              <a:rPr lang="fr-FR" dirty="0"/>
              <a:t>E) Toutes les réponses sont fausses</a:t>
            </a:r>
          </a:p>
        </p:txBody>
      </p:sp>
    </p:spTree>
    <p:extLst>
      <p:ext uri="{BB962C8B-B14F-4D97-AF65-F5344CB8AC3E}">
        <p14:creationId xmlns:p14="http://schemas.microsoft.com/office/powerpoint/2010/main" val="13145762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AFF1F2-B103-4FE1-8723-F40A942C7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2CE4CC-AEE6-4429-9B3A-DF7ACC3D38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QCM2: A propos des hormones stéroïdes:</a:t>
            </a:r>
          </a:p>
          <a:p>
            <a:r>
              <a:rPr lang="fr-FR" dirty="0">
                <a:solidFill>
                  <a:srgbClr val="00B050"/>
                </a:solidFill>
              </a:rPr>
              <a:t>A) Elles augmentent de manière linaire avec l’âge de la grossesse et sont aisément diffusibles.</a:t>
            </a:r>
          </a:p>
          <a:p>
            <a:r>
              <a:rPr lang="fr-FR" dirty="0">
                <a:solidFill>
                  <a:srgbClr val="00B050"/>
                </a:solidFill>
              </a:rPr>
              <a:t>B) La progestérone est sécrété par le placenta après les 6 premières semaines de grossesse.</a:t>
            </a:r>
          </a:p>
          <a:p>
            <a:r>
              <a:rPr lang="fr-FR" dirty="0">
                <a:solidFill>
                  <a:srgbClr val="00B050"/>
                </a:solidFill>
              </a:rPr>
              <a:t>C) Le SDHEA pénètre dans le syncytiotrophoblaste par simple diffusion pour permettre l’échange.</a:t>
            </a:r>
          </a:p>
          <a:p>
            <a:r>
              <a:rPr lang="fr-FR" dirty="0">
                <a:solidFill>
                  <a:srgbClr val="FF0000"/>
                </a:solidFill>
              </a:rPr>
              <a:t>D) La placenta est une glande endocrine complète car elle se suffit à elle-même.</a:t>
            </a:r>
          </a:p>
          <a:p>
            <a:r>
              <a:rPr lang="fr-FR" dirty="0">
                <a:solidFill>
                  <a:srgbClr val="FF0000"/>
                </a:solidFill>
              </a:rPr>
              <a:t>E) Toutes les réponses sont fausses</a:t>
            </a:r>
          </a:p>
        </p:txBody>
      </p:sp>
    </p:spTree>
    <p:extLst>
      <p:ext uri="{BB962C8B-B14F-4D97-AF65-F5344CB8AC3E}">
        <p14:creationId xmlns:p14="http://schemas.microsoft.com/office/powerpoint/2010/main" val="22952507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AEF513-4315-492E-9190-400A9B2D2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DF6067-FF99-4A26-85F1-19ED28668A6C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1412197">
            <a:off x="625124" y="2952996"/>
            <a:ext cx="9720073" cy="4023360"/>
          </a:xfrm>
        </p:spPr>
        <p:txBody>
          <a:bodyPr>
            <a:normAutofit/>
          </a:bodyPr>
          <a:lstStyle/>
          <a:p>
            <a:r>
              <a:rPr lang="fr-FR" sz="6600" b="1" dirty="0">
                <a:solidFill>
                  <a:srgbClr val="FF6699"/>
                </a:solidFill>
              </a:rPr>
              <a:t>Merci de votre attention !!!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06801B2-1C97-430F-BDBE-BDEA4B5E66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152117">
            <a:off x="569020" y="3797745"/>
            <a:ext cx="1868688" cy="173437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EAA23980-8ECD-4AD3-9274-0853E1ED24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119" y="1294259"/>
            <a:ext cx="1240956" cy="115176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65C97F8-D7D1-4E52-A50A-46D214221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07976">
            <a:off x="6057668" y="5037323"/>
            <a:ext cx="1731954" cy="160747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741D158-331F-414F-A0B2-A74357E343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728027">
            <a:off x="4518898" y="4213787"/>
            <a:ext cx="823107" cy="76394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82A163A-99CB-4533-855A-0B8CBA1400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746" y="503684"/>
            <a:ext cx="1276717" cy="1184953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B5B374E-5C17-415D-B743-D35BCE1B8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977157">
            <a:off x="9923757" y="1846993"/>
            <a:ext cx="896644" cy="83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537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é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99</TotalTime>
  <Words>968</Words>
  <Application>Microsoft Office PowerPoint</Application>
  <PresentationFormat>Grand écran</PresentationFormat>
  <Paragraphs>113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6" baseType="lpstr">
      <vt:lpstr>Times New Roman</vt:lpstr>
      <vt:lpstr>Tw Cen MT</vt:lpstr>
      <vt:lpstr>Tw Cen MT Condensed</vt:lpstr>
      <vt:lpstr>Wingdings</vt:lpstr>
      <vt:lpstr>Wingdings 3</vt:lpstr>
      <vt:lpstr>Intégral</vt:lpstr>
      <vt:lpstr>Les sécrétions hormonales</vt:lpstr>
      <vt:lpstr>Introduction</vt:lpstr>
      <vt:lpstr>Introduction</vt:lpstr>
      <vt:lpstr>Les hormones protéiques</vt:lpstr>
      <vt:lpstr>L’HCG</vt:lpstr>
      <vt:lpstr>L’HCG</vt:lpstr>
      <vt:lpstr>L’HCG</vt:lpstr>
      <vt:lpstr>L’HCG</vt:lpstr>
      <vt:lpstr>L’HPL ou HCS</vt:lpstr>
      <vt:lpstr>L’HPL ou HCS</vt:lpstr>
      <vt:lpstr>HPGH</vt:lpstr>
      <vt:lpstr>QCMMMMS</vt:lpstr>
      <vt:lpstr>QCMMMMS</vt:lpstr>
      <vt:lpstr>Les hormones stéroïdes </vt:lpstr>
      <vt:lpstr>Par cœur &lt;3 </vt:lpstr>
      <vt:lpstr>Points fondamentals du tableau</vt:lpstr>
      <vt:lpstr>Présentation PowerPoint</vt:lpstr>
      <vt:lpstr>QCMS </vt:lpstr>
      <vt:lpstr>QCMS 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sécrétions hormonales</dc:title>
  <dc:creator>Yana Cleaz</dc:creator>
  <cp:lastModifiedBy>Yana Cleaz</cp:lastModifiedBy>
  <cp:revision>11</cp:revision>
  <dcterms:created xsi:type="dcterms:W3CDTF">2017-12-25T17:10:54Z</dcterms:created>
  <dcterms:modified xsi:type="dcterms:W3CDTF">2017-12-29T12:10:01Z</dcterms:modified>
</cp:coreProperties>
</file>