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0" r:id="rId1"/>
  </p:sldMasterIdLst>
  <p:notesMasterIdLst>
    <p:notesMasterId r:id="rId82"/>
  </p:notesMasterIdLst>
  <p:handoutMasterIdLst>
    <p:handoutMasterId r:id="rId83"/>
  </p:handoutMasterIdLst>
  <p:sldIdLst>
    <p:sldId id="256" r:id="rId2"/>
    <p:sldId id="309" r:id="rId3"/>
    <p:sldId id="258" r:id="rId4"/>
    <p:sldId id="264" r:id="rId5"/>
    <p:sldId id="259" r:id="rId6"/>
    <p:sldId id="260" r:id="rId7"/>
    <p:sldId id="271" r:id="rId8"/>
    <p:sldId id="311" r:id="rId9"/>
    <p:sldId id="266" r:id="rId10"/>
    <p:sldId id="272" r:id="rId11"/>
    <p:sldId id="273" r:id="rId12"/>
    <p:sldId id="268" r:id="rId13"/>
    <p:sldId id="267" r:id="rId14"/>
    <p:sldId id="262" r:id="rId15"/>
    <p:sldId id="269" r:id="rId16"/>
    <p:sldId id="270" r:id="rId17"/>
    <p:sldId id="274" r:id="rId18"/>
    <p:sldId id="275" r:id="rId19"/>
    <p:sldId id="276" r:id="rId20"/>
    <p:sldId id="327" r:id="rId21"/>
    <p:sldId id="277" r:id="rId22"/>
    <p:sldId id="278" r:id="rId23"/>
    <p:sldId id="279" r:id="rId24"/>
    <p:sldId id="280" r:id="rId25"/>
    <p:sldId id="281" r:id="rId26"/>
    <p:sldId id="282" r:id="rId27"/>
    <p:sldId id="347" r:id="rId28"/>
    <p:sldId id="348" r:id="rId29"/>
    <p:sldId id="349" r:id="rId30"/>
    <p:sldId id="350" r:id="rId31"/>
    <p:sldId id="351" r:id="rId32"/>
    <p:sldId id="352" r:id="rId33"/>
    <p:sldId id="353" r:id="rId34"/>
    <p:sldId id="354" r:id="rId35"/>
    <p:sldId id="355" r:id="rId36"/>
    <p:sldId id="356" r:id="rId37"/>
    <p:sldId id="357" r:id="rId38"/>
    <p:sldId id="358" r:id="rId39"/>
    <p:sldId id="359" r:id="rId40"/>
    <p:sldId id="300" r:id="rId41"/>
    <p:sldId id="296" r:id="rId42"/>
    <p:sldId id="297" r:id="rId43"/>
    <p:sldId id="298" r:id="rId44"/>
    <p:sldId id="299" r:id="rId45"/>
    <p:sldId id="301" r:id="rId46"/>
    <p:sldId id="303" r:id="rId47"/>
    <p:sldId id="319" r:id="rId48"/>
    <p:sldId id="302" r:id="rId49"/>
    <p:sldId id="305" r:id="rId50"/>
    <p:sldId id="304" r:id="rId51"/>
    <p:sldId id="315" r:id="rId52"/>
    <p:sldId id="306" r:id="rId53"/>
    <p:sldId id="307" r:id="rId54"/>
    <p:sldId id="308" r:id="rId55"/>
    <p:sldId id="318" r:id="rId56"/>
    <p:sldId id="317" r:id="rId57"/>
    <p:sldId id="362" r:id="rId58"/>
    <p:sldId id="340" r:id="rId59"/>
    <p:sldId id="334" r:id="rId60"/>
    <p:sldId id="361" r:id="rId61"/>
    <p:sldId id="335" r:id="rId62"/>
    <p:sldId id="336" r:id="rId63"/>
    <p:sldId id="337" r:id="rId64"/>
    <p:sldId id="346" r:id="rId65"/>
    <p:sldId id="338" r:id="rId66"/>
    <p:sldId id="341" r:id="rId67"/>
    <p:sldId id="360" r:id="rId68"/>
    <p:sldId id="313" r:id="rId69"/>
    <p:sldId id="314" r:id="rId70"/>
    <p:sldId id="316" r:id="rId71"/>
    <p:sldId id="320" r:id="rId72"/>
    <p:sldId id="321" r:id="rId73"/>
    <p:sldId id="323" r:id="rId74"/>
    <p:sldId id="324" r:id="rId75"/>
    <p:sldId id="325" r:id="rId76"/>
    <p:sldId id="326" r:id="rId77"/>
    <p:sldId id="363" r:id="rId78"/>
    <p:sldId id="364" r:id="rId79"/>
    <p:sldId id="257" r:id="rId80"/>
    <p:sldId id="263" r:id="rId81"/>
  </p:sldIdLst>
  <p:sldSz cx="9144000" cy="6858000" type="screen4x3"/>
  <p:notesSz cx="6858000" cy="9144000"/>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75">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ascal STACCINI" initials="P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64" autoAdjust="0"/>
    <p:restoredTop sz="68503"/>
  </p:normalViewPr>
  <p:slideViewPr>
    <p:cSldViewPr snapToGrid="0" snapToObjects="1" showGuides="1">
      <p:cViewPr>
        <p:scale>
          <a:sx n="130" d="100"/>
          <a:sy n="130" d="100"/>
        </p:scale>
        <p:origin x="2024" y="-232"/>
      </p:cViewPr>
      <p:guideLst>
        <p:guide orient="horz" pos="2375"/>
        <p:guide pos="2880"/>
      </p:guideLst>
    </p:cSldViewPr>
  </p:slideViewPr>
  <p:notesTextViewPr>
    <p:cViewPr>
      <p:scale>
        <a:sx n="100" d="100"/>
        <a:sy n="100" d="100"/>
      </p:scale>
      <p:origin x="0" y="0"/>
    </p:cViewPr>
  </p:notesTextViewPr>
  <p:sorterViewPr>
    <p:cViewPr>
      <p:scale>
        <a:sx n="150" d="100"/>
        <a:sy n="15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commentAuthors" Target="commentAuthor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handoutMaster" Target="handoutMasters/handoutMaster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theme" Target="theme/theme1.xml"/><Relationship Id="rId61" Type="http://schemas.openxmlformats.org/officeDocument/2006/relationships/slide" Target="slides/slide60.xml"/><Relationship Id="rId82"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Espace réservé de la date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C050D07-B51C-4D4B-A1D8-46D12F6A4AB5}" type="datetimeFigureOut">
              <a:rPr lang="fr-FR" smtClean="0"/>
              <a:pPr/>
              <a:t>30/08/2020</a:t>
            </a:fld>
            <a:endParaRPr lang="en-GB"/>
          </a:p>
        </p:txBody>
      </p:sp>
      <p:sp>
        <p:nvSpPr>
          <p:cNvPr id="4" name="Espace réservé du pied de page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Espace réservé du numéro de diapositiv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6A6BF7B-658F-0345-81BF-0C08527A3DAA}" type="slidenum">
              <a:rPr lang="en-GB" smtClean="0"/>
              <a:pPr/>
              <a:t>‹N°›</a:t>
            </a:fld>
            <a:endParaRPr lang="en-GB"/>
          </a:p>
        </p:txBody>
      </p:sp>
    </p:spTree>
    <p:extLst>
      <p:ext uri="{BB962C8B-B14F-4D97-AF65-F5344CB8AC3E}">
        <p14:creationId xmlns:p14="http://schemas.microsoft.com/office/powerpoint/2010/main" val="338618985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FB03C7F-34D2-F249-92F8-BD078E6C1DFF}" type="datetimeFigureOut">
              <a:rPr lang="fr-FR" smtClean="0"/>
              <a:pPr/>
              <a:t>30/08/2020</a:t>
            </a:fld>
            <a:endParaRPr lang="en-GB"/>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F0E401-430E-E54A-A7C8-4D84EB5078B9}" type="slidenum">
              <a:rPr lang="en-GB" smtClean="0"/>
              <a:pPr/>
              <a:t>‹N°›</a:t>
            </a:fld>
            <a:endParaRPr lang="en-GB"/>
          </a:p>
        </p:txBody>
      </p:sp>
    </p:spTree>
    <p:extLst>
      <p:ext uri="{BB962C8B-B14F-4D97-AF65-F5344CB8AC3E}">
        <p14:creationId xmlns:p14="http://schemas.microsoft.com/office/powerpoint/2010/main" val="3224956644"/>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Ce cous traite de la métrologie et de la biométrie</a:t>
            </a:r>
          </a:p>
          <a:p>
            <a:r>
              <a:rPr lang="fr-FR" dirty="0"/>
              <a:t>La métrologie est la science de la mesure des états et des phénomènes.</a:t>
            </a:r>
          </a:p>
          <a:p>
            <a:r>
              <a:rPr lang="fr-FR" dirty="0"/>
              <a:t>Elle définit les principes et les méthodes permettant de garantir et maintenir la confiance envers les mesures résultant des processus de mesure.</a:t>
            </a:r>
          </a:p>
          <a:p>
            <a:r>
              <a:rPr lang="fr-FR" dirty="0"/>
              <a:t>Il s'agit d'une science transversale qui s'applique dans tous les domaines où des mesures quantitatives sont effectuées.</a:t>
            </a:r>
          </a:p>
          <a:p>
            <a:r>
              <a:rPr lang="fr-FR" dirty="0"/>
              <a:t>La biométrie concerne l’application de la métrologie aux caractéristiques anatomiques et physiologiques humaines.</a:t>
            </a:r>
          </a:p>
          <a:p>
            <a:r>
              <a:rPr lang="fr-FR"/>
              <a:t>On </a:t>
            </a:r>
            <a:r>
              <a:rPr lang="fr-FR" dirty="0"/>
              <a:t>parle de mesure du </a:t>
            </a:r>
            <a:r>
              <a:rPr lang="fr-FR"/>
              <a:t>vivant.</a:t>
            </a:r>
          </a:p>
          <a:p>
            <a:r>
              <a:rPr lang="fr-FR"/>
              <a:t>Dans </a:t>
            </a:r>
            <a:r>
              <a:rPr lang="fr-FR" dirty="0"/>
              <a:t>ce cours nous n’aborderons pas l’acception de la biométrie </a:t>
            </a:r>
            <a:r>
              <a:rPr lang="fr-FR" sz="1200" b="0" i="0" u="none" strike="noStrike" kern="1200" dirty="0">
                <a:solidFill>
                  <a:schemeClr val="tx1"/>
                </a:solidFill>
                <a:effectLst/>
                <a:latin typeface="+mn-lt"/>
                <a:ea typeface="+mn-ea"/>
                <a:cs typeface="+mn-cs"/>
              </a:rPr>
              <a:t>comme technique de reconnaissance, d'authentification et d'identification.</a:t>
            </a:r>
            <a:endParaRPr lang="fr-FR" dirty="0"/>
          </a:p>
        </p:txBody>
      </p:sp>
      <p:sp>
        <p:nvSpPr>
          <p:cNvPr id="4" name="Espace réservé du numéro de diapositive 3"/>
          <p:cNvSpPr>
            <a:spLocks noGrp="1"/>
          </p:cNvSpPr>
          <p:nvPr>
            <p:ph type="sldNum" sz="quarter" idx="5"/>
          </p:nvPr>
        </p:nvSpPr>
        <p:spPr/>
        <p:txBody>
          <a:bodyPr/>
          <a:lstStyle/>
          <a:p>
            <a:fld id="{97F0E401-430E-E54A-A7C8-4D84EB5078B9}" type="slidenum">
              <a:rPr lang="en-GB" smtClean="0"/>
              <a:pPr/>
              <a:t>1</a:t>
            </a:fld>
            <a:endParaRPr lang="en-GB"/>
          </a:p>
        </p:txBody>
      </p:sp>
    </p:spTree>
    <p:extLst>
      <p:ext uri="{BB962C8B-B14F-4D97-AF65-F5344CB8AC3E}">
        <p14:creationId xmlns:p14="http://schemas.microsoft.com/office/powerpoint/2010/main" val="3129551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7F0E401-430E-E54A-A7C8-4D84EB5078B9}" type="slidenum">
              <a:rPr lang="en-GB" smtClean="0"/>
              <a:pPr/>
              <a:t>21</a:t>
            </a:fld>
            <a:endParaRPr lang="en-GB"/>
          </a:p>
        </p:txBody>
      </p:sp>
    </p:spTree>
    <p:extLst>
      <p:ext uri="{BB962C8B-B14F-4D97-AF65-F5344CB8AC3E}">
        <p14:creationId xmlns:p14="http://schemas.microsoft.com/office/powerpoint/2010/main" val="15226499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re 7"/>
          <p:cNvSpPr>
            <a:spLocks noGrp="1"/>
          </p:cNvSpPr>
          <p:nvPr>
            <p:ph type="ctrTitle"/>
          </p:nvPr>
        </p:nvSpPr>
        <p:spPr>
          <a:xfrm>
            <a:off x="2362200" y="4038600"/>
            <a:ext cx="6477000" cy="1828800"/>
          </a:xfrm>
        </p:spPr>
        <p:txBody>
          <a:bodyPr anchor="b"/>
          <a:lstStyle>
            <a:lvl1pPr>
              <a:defRPr cap="all" baseline="0">
                <a:solidFill>
                  <a:srgbClr val="775F55"/>
                </a:solidFill>
              </a:defRPr>
            </a:lvl1pPr>
          </a:lstStyle>
          <a:p>
            <a:r>
              <a:rPr kumimoji="0" lang="fr-FR"/>
              <a:t>Cliquez et modifiez le titre</a:t>
            </a:r>
            <a:endParaRPr kumimoji="0" lang="en-US"/>
          </a:p>
        </p:txBody>
      </p:sp>
      <p:sp>
        <p:nvSpPr>
          <p:cNvPr id="9" name="Sous-titr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a:t>Cliquez pour modifier le style des sous-titres du masque</a:t>
            </a:r>
            <a:endParaRPr kumimoji="0" lang="en-US"/>
          </a:p>
        </p:txBody>
      </p:sp>
      <p:sp>
        <p:nvSpPr>
          <p:cNvPr id="17" name="Espace réservé du pied de page 16"/>
          <p:cNvSpPr>
            <a:spLocks noGrp="1"/>
          </p:cNvSpPr>
          <p:nvPr>
            <p:ph type="ftr" sz="quarter" idx="11"/>
          </p:nvPr>
        </p:nvSpPr>
        <p:spPr>
          <a:xfrm>
            <a:off x="683693" y="236538"/>
            <a:ext cx="7776613" cy="365125"/>
          </a:xfrm>
        </p:spPr>
        <p:txBody>
          <a:bodyPr/>
          <a:lstStyle>
            <a:lvl1pPr algn="ctr">
              <a:defRPr>
                <a:solidFill>
                  <a:srgbClr val="775F55"/>
                </a:solidFill>
              </a:defRPr>
            </a:lvl1pPr>
          </a:lstStyle>
          <a:p>
            <a:r>
              <a:rPr lang="fr-FR"/>
              <a:t>ECUE7 - PASS - UFR Médecine, UFR d'Odontologie  – Université Cote d'Azur - Année universitaire 2020-2021</a:t>
            </a:r>
            <a:endParaRPr lang="en-GB" dirty="0"/>
          </a:p>
        </p:txBody>
      </p:sp>
      <p:pic>
        <p:nvPicPr>
          <p:cNvPr id="14" name="Image 13" descr="ccbyncsa88x31.png"/>
          <p:cNvPicPr>
            <a:picLocks noChangeAspect="1"/>
          </p:cNvPicPr>
          <p:nvPr userDrawn="1"/>
        </p:nvPicPr>
        <p:blipFill>
          <a:blip r:embed="rId2"/>
          <a:stretch>
            <a:fillRect/>
          </a:stretch>
        </p:blipFill>
        <p:spPr>
          <a:xfrm>
            <a:off x="590550" y="6248206"/>
            <a:ext cx="1038286" cy="365760"/>
          </a:xfrm>
          <a:prstGeom prst="rect">
            <a:avLst/>
          </a:prstGeom>
        </p:spPr>
      </p:pic>
      <p:pic>
        <p:nvPicPr>
          <p:cNvPr id="12" name="Image 11" descr="Une image contenant dessin&#10;&#10;Description générée automatiquement">
            <a:extLst>
              <a:ext uri="{FF2B5EF4-FFF2-40B4-BE49-F238E27FC236}">
                <a16:creationId xmlns:a16="http://schemas.microsoft.com/office/drawing/2014/main" id="{8390EB38-4211-B044-AE71-1A13D0459536}"/>
              </a:ext>
            </a:extLst>
          </p:cNvPr>
          <p:cNvPicPr>
            <a:picLocks noChangeAspect="1"/>
          </p:cNvPicPr>
          <p:nvPr userDrawn="1"/>
        </p:nvPicPr>
        <p:blipFill>
          <a:blip r:embed="rId3"/>
          <a:stretch>
            <a:fillRect/>
          </a:stretch>
        </p:blipFill>
        <p:spPr>
          <a:xfrm>
            <a:off x="8059645" y="88803"/>
            <a:ext cx="949510" cy="990600"/>
          </a:xfrm>
          <a:prstGeom prst="rect">
            <a:avLst/>
          </a:prstGeom>
        </p:spPr>
      </p:pic>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1_Diapositive de titr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re 7"/>
          <p:cNvSpPr>
            <a:spLocks noGrp="1"/>
          </p:cNvSpPr>
          <p:nvPr>
            <p:ph type="ctrTitle"/>
          </p:nvPr>
        </p:nvSpPr>
        <p:spPr>
          <a:xfrm>
            <a:off x="2362200" y="4038600"/>
            <a:ext cx="6477000" cy="1828800"/>
          </a:xfrm>
        </p:spPr>
        <p:txBody>
          <a:bodyPr anchor="b"/>
          <a:lstStyle>
            <a:lvl1pPr>
              <a:defRPr cap="all" baseline="0"/>
            </a:lvl1pPr>
          </a:lstStyle>
          <a:p>
            <a:r>
              <a:rPr kumimoji="0" lang="fr-FR"/>
              <a:t>Cliquez et modifiez le titre</a:t>
            </a:r>
            <a:endParaRPr kumimoji="0" lang="en-US"/>
          </a:p>
        </p:txBody>
      </p:sp>
      <p:sp>
        <p:nvSpPr>
          <p:cNvPr id="9" name="Sous-titr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a:t>Cliquez pour modifier le style des sous-titres du masque</a:t>
            </a:r>
            <a:endParaRPr kumimoji="0" lang="en-US"/>
          </a:p>
        </p:txBody>
      </p:sp>
      <p:sp>
        <p:nvSpPr>
          <p:cNvPr id="17" name="Espace réservé du pied de page 16"/>
          <p:cNvSpPr>
            <a:spLocks noGrp="1"/>
          </p:cNvSpPr>
          <p:nvPr>
            <p:ph type="ftr" sz="quarter" idx="11"/>
          </p:nvPr>
        </p:nvSpPr>
        <p:spPr>
          <a:xfrm>
            <a:off x="683693" y="236538"/>
            <a:ext cx="7776613" cy="365125"/>
          </a:xfrm>
        </p:spPr>
        <p:txBody>
          <a:bodyPr/>
          <a:lstStyle>
            <a:lvl1pPr algn="ctr">
              <a:defRPr>
                <a:solidFill>
                  <a:schemeClr val="tx2"/>
                </a:solidFill>
              </a:defRPr>
            </a:lvl1pPr>
          </a:lstStyle>
          <a:p>
            <a:r>
              <a:rPr lang="fr-FR"/>
              <a:t>ECUE7 - PASS - UFR Médecine, UFR d'Odontologie  – Université Cote d'Azur - Année universitaire 2020-2021</a:t>
            </a:r>
            <a:endParaRPr lang="en-GB" dirty="0"/>
          </a:p>
        </p:txBody>
      </p:sp>
      <p:pic>
        <p:nvPicPr>
          <p:cNvPr id="12" name="Image 11" descr="ccbyncsa88x31.png"/>
          <p:cNvPicPr>
            <a:picLocks noChangeAspect="1"/>
          </p:cNvPicPr>
          <p:nvPr userDrawn="1"/>
        </p:nvPicPr>
        <p:blipFill>
          <a:blip r:embed="rId2"/>
          <a:stretch>
            <a:fillRect/>
          </a:stretch>
        </p:blipFill>
        <p:spPr>
          <a:xfrm>
            <a:off x="596425" y="6227064"/>
            <a:ext cx="1038286" cy="365760"/>
          </a:xfrm>
          <a:prstGeom prst="rect">
            <a:avLst/>
          </a:prstGeom>
        </p:spPr>
      </p:pic>
    </p:spTree>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re et contenu">
    <p:bg>
      <p:bgPr>
        <a:solidFill>
          <a:schemeClr val="bg1"/>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609600" y="167640"/>
            <a:ext cx="8153400" cy="990600"/>
          </a:xfrm>
        </p:spPr>
        <p:txBody>
          <a:bodyPr/>
          <a:lstStyle/>
          <a:p>
            <a:r>
              <a:rPr kumimoji="0" lang="fr-FR" dirty="0"/>
              <a:t>Cliquez et modifiez le titre</a:t>
            </a:r>
            <a:endParaRPr kumimoji="0" lang="en-US" dirty="0"/>
          </a:p>
        </p:txBody>
      </p:sp>
      <p:sp>
        <p:nvSpPr>
          <p:cNvPr id="5" name="Espace réservé du pied de page 4"/>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6" name="Espace réservé du numéro de diapositive 5"/>
          <p:cNvSpPr>
            <a:spLocks noGrp="1"/>
          </p:cNvSpPr>
          <p:nvPr>
            <p:ph type="sldNum" sz="quarter" idx="12"/>
          </p:nvPr>
        </p:nvSpPr>
        <p:spPr/>
        <p:txBody>
          <a:bodyPr/>
          <a:lstStyle>
            <a:lvl1pPr>
              <a:defRPr>
                <a:solidFill>
                  <a:srgbClr val="FFFFFF"/>
                </a:solidFill>
              </a:defRPr>
            </a:lvl1pPr>
          </a:lstStyle>
          <a:p>
            <a:fld id="{7A86C6F3-CE2A-2041-8843-6841550E0C07}" type="slidenum">
              <a:rPr lang="en-GB" smtClean="0"/>
              <a:pPr/>
              <a:t>‹N°›</a:t>
            </a:fld>
            <a:endParaRPr lang="en-GB"/>
          </a:p>
        </p:txBody>
      </p:sp>
      <p:sp>
        <p:nvSpPr>
          <p:cNvPr id="8" name="Espace réservé du contenu 7"/>
          <p:cNvSpPr>
            <a:spLocks noGrp="1"/>
          </p:cNvSpPr>
          <p:nvPr>
            <p:ph sz="quarter" idx="1"/>
          </p:nvPr>
        </p:nvSpPr>
        <p:spPr>
          <a:xfrm>
            <a:off x="612648" y="1600200"/>
            <a:ext cx="8153400" cy="44958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En-tête de section">
    <p:bg>
      <p:bgRef idx="1003">
        <a:schemeClr val="bg1"/>
      </p:bgRef>
    </p:bg>
    <p:spTree>
      <p:nvGrpSpPr>
        <p:cNvPr id="1" name=""/>
        <p:cNvGrpSpPr/>
        <p:nvPr/>
      </p:nvGrpSpPr>
      <p:grpSpPr>
        <a:xfrm>
          <a:off x="0" y="0"/>
          <a:ext cx="0" cy="0"/>
          <a:chOff x="0" y="0"/>
          <a:chExt cx="0" cy="0"/>
        </a:xfrm>
      </p:grpSpPr>
      <p:sp>
        <p:nvSpPr>
          <p:cNvPr id="3" name="Espace réservé du texte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a:t>Cliquez pour modifier les styles du texte du masque</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r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fr-FR"/>
              <a:t>Cliquez et modifiez le titre</a:t>
            </a:r>
            <a:endParaRPr kumimoji="0" lang="en-US"/>
          </a:p>
        </p:txBody>
      </p:sp>
      <p:sp>
        <p:nvSpPr>
          <p:cNvPr id="13" name="Espace réservé du numéro de diapositive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7A86C6F3-CE2A-2041-8843-6841550E0C07}" type="slidenum">
              <a:rPr lang="en-GB" smtClean="0"/>
              <a:pPr/>
              <a:t>‹N°›</a:t>
            </a:fld>
            <a:endParaRPr lang="en-GB"/>
          </a:p>
        </p:txBody>
      </p:sp>
      <p:sp>
        <p:nvSpPr>
          <p:cNvPr id="14" name="Espace réservé du pied de page 13"/>
          <p:cNvSpPr>
            <a:spLocks noGrp="1"/>
          </p:cNvSpPr>
          <p:nvPr>
            <p:ph type="ftr" sz="quarter" idx="12"/>
          </p:nvPr>
        </p:nvSpPr>
        <p:spPr/>
        <p:txBody>
          <a:bodyPr/>
          <a:lstStyle/>
          <a:p>
            <a:r>
              <a:rPr lang="fr-FR"/>
              <a:t>ECUE7 - PASS - UFR Médecine, UFR d'Odontologie  – Université Cote d'Azur - Année universitaire 2020-2021</a:t>
            </a:r>
            <a:endParaRPr lang="en-GB" dirty="0"/>
          </a:p>
        </p:txBody>
      </p:sp>
      <p:pic>
        <p:nvPicPr>
          <p:cNvPr id="10" name="Image 9" descr="ccbyncsa88x31.png"/>
          <p:cNvPicPr>
            <a:picLocks noChangeAspect="1"/>
          </p:cNvPicPr>
          <p:nvPr userDrawn="1"/>
        </p:nvPicPr>
        <p:blipFill>
          <a:blip r:embed="rId2"/>
          <a:stretch>
            <a:fillRect/>
          </a:stretch>
        </p:blipFill>
        <p:spPr>
          <a:xfrm>
            <a:off x="590550" y="6248206"/>
            <a:ext cx="1038286" cy="365760"/>
          </a:xfrm>
          <a:prstGeom prst="rect">
            <a:avLst/>
          </a:prstGeom>
        </p:spPr>
      </p:pic>
      <p:pic>
        <p:nvPicPr>
          <p:cNvPr id="11" name="Image 10" descr="Une image contenant dessin&#10;&#10;Description générée automatiquement">
            <a:extLst>
              <a:ext uri="{FF2B5EF4-FFF2-40B4-BE49-F238E27FC236}">
                <a16:creationId xmlns:a16="http://schemas.microsoft.com/office/drawing/2014/main" id="{FF35188E-C092-604B-8B24-C6D7A0F272E2}"/>
              </a:ext>
            </a:extLst>
          </p:cNvPr>
          <p:cNvPicPr>
            <a:picLocks noChangeAspect="1"/>
          </p:cNvPicPr>
          <p:nvPr userDrawn="1"/>
        </p:nvPicPr>
        <p:blipFill>
          <a:blip r:embed="rId3"/>
          <a:stretch>
            <a:fillRect/>
          </a:stretch>
        </p:blipFill>
        <p:spPr>
          <a:xfrm>
            <a:off x="8059645" y="88803"/>
            <a:ext cx="949510" cy="990600"/>
          </a:xfrm>
          <a:prstGeom prst="rect">
            <a:avLst/>
          </a:prstGeom>
        </p:spPr>
      </p:pic>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a:t>Cliquez et modifiez le titre</a:t>
            </a:r>
            <a:endParaRPr kumimoji="0" lang="en-US"/>
          </a:p>
        </p:txBody>
      </p:sp>
      <p:sp>
        <p:nvSpPr>
          <p:cNvPr id="9" name="Espace réservé du contenu 8"/>
          <p:cNvSpPr>
            <a:spLocks noGrp="1"/>
          </p:cNvSpPr>
          <p:nvPr>
            <p:ph sz="quarter" idx="1"/>
          </p:nvPr>
        </p:nvSpPr>
        <p:spPr>
          <a:xfrm>
            <a:off x="609600" y="1589567"/>
            <a:ext cx="3886200" cy="45720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1" name="Espace réservé du contenu 10"/>
          <p:cNvSpPr>
            <a:spLocks noGrp="1"/>
          </p:cNvSpPr>
          <p:nvPr>
            <p:ph sz="quarter" idx="2"/>
          </p:nvPr>
        </p:nvSpPr>
        <p:spPr>
          <a:xfrm>
            <a:off x="4844901" y="1589567"/>
            <a:ext cx="3886200" cy="45720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0" name="Espace réservé du numéro de diapositive 9"/>
          <p:cNvSpPr>
            <a:spLocks noGrp="1"/>
          </p:cNvSpPr>
          <p:nvPr>
            <p:ph type="sldNum" sz="quarter" idx="16"/>
          </p:nvPr>
        </p:nvSpPr>
        <p:spPr/>
        <p:txBody>
          <a:bodyPr rtlCol="0"/>
          <a:lstStyle/>
          <a:p>
            <a:fld id="{7A86C6F3-CE2A-2041-8843-6841550E0C07}" type="slidenum">
              <a:rPr lang="en-GB" smtClean="0"/>
              <a:pPr/>
              <a:t>‹N°›</a:t>
            </a:fld>
            <a:endParaRPr lang="en-GB"/>
          </a:p>
        </p:txBody>
      </p:sp>
      <p:sp>
        <p:nvSpPr>
          <p:cNvPr id="12" name="Espace réservé du pied de page 11"/>
          <p:cNvSpPr>
            <a:spLocks noGrp="1"/>
          </p:cNvSpPr>
          <p:nvPr>
            <p:ph type="ftr" sz="quarter" idx="17"/>
          </p:nvPr>
        </p:nvSpPr>
        <p:spPr/>
        <p:txBody>
          <a:bodyPr rtlCol="0"/>
          <a:lstStyle/>
          <a:p>
            <a:r>
              <a:rPr lang="fr-FR"/>
              <a:t>ECUE7 - PASS - UFR Médecine, UFR d'Odontologie  – Université Cote d'Azur - Année universitaire 2020-2021</a:t>
            </a:r>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533400" y="273050"/>
            <a:ext cx="8153400" cy="869950"/>
          </a:xfrm>
        </p:spPr>
        <p:txBody>
          <a:bodyPr anchor="ctr"/>
          <a:lstStyle>
            <a:lvl1pPr>
              <a:defRPr/>
            </a:lvl1pPr>
          </a:lstStyle>
          <a:p>
            <a:r>
              <a:rPr kumimoji="0" lang="fr-FR"/>
              <a:t>Cliquez et modifiez le titre</a:t>
            </a:r>
            <a:endParaRPr kumimoji="0" lang="en-US"/>
          </a:p>
        </p:txBody>
      </p:sp>
      <p:sp>
        <p:nvSpPr>
          <p:cNvPr id="11" name="Espace réservé du contenu 10"/>
          <p:cNvSpPr>
            <a:spLocks noGrp="1"/>
          </p:cNvSpPr>
          <p:nvPr>
            <p:ph sz="quarter" idx="2"/>
          </p:nvPr>
        </p:nvSpPr>
        <p:spPr>
          <a:xfrm>
            <a:off x="609600" y="2438400"/>
            <a:ext cx="3886200" cy="35814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3" name="Espace réservé du contenu 12"/>
          <p:cNvSpPr>
            <a:spLocks noGrp="1"/>
          </p:cNvSpPr>
          <p:nvPr>
            <p:ph sz="quarter" idx="4"/>
          </p:nvPr>
        </p:nvSpPr>
        <p:spPr>
          <a:xfrm>
            <a:off x="4800600" y="2438400"/>
            <a:ext cx="3886200" cy="35814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2" name="Espace réservé du numéro de diapositive 11"/>
          <p:cNvSpPr>
            <a:spLocks noGrp="1"/>
          </p:cNvSpPr>
          <p:nvPr>
            <p:ph type="sldNum" sz="quarter" idx="16"/>
          </p:nvPr>
        </p:nvSpPr>
        <p:spPr/>
        <p:txBody>
          <a:bodyPr rtlCol="0"/>
          <a:lstStyle/>
          <a:p>
            <a:fld id="{7A86C6F3-CE2A-2041-8843-6841550E0C07}" type="slidenum">
              <a:rPr lang="en-GB" smtClean="0"/>
              <a:pPr/>
              <a:t>‹N°›</a:t>
            </a:fld>
            <a:endParaRPr lang="en-GB"/>
          </a:p>
        </p:txBody>
      </p:sp>
      <p:sp>
        <p:nvSpPr>
          <p:cNvPr id="14" name="Espace réservé du pied de page 13"/>
          <p:cNvSpPr>
            <a:spLocks noGrp="1"/>
          </p:cNvSpPr>
          <p:nvPr>
            <p:ph type="ftr" sz="quarter" idx="17"/>
          </p:nvPr>
        </p:nvSpPr>
        <p:spPr/>
        <p:txBody>
          <a:bodyPr rtlCol="0"/>
          <a:lstStyle/>
          <a:p>
            <a:r>
              <a:rPr lang="fr-FR"/>
              <a:t>ECUE7 - PASS - UFR Médecine, UFR d'Odontologie  – Université Cote d'Azur - Année universitaire 2020-2021</a:t>
            </a:r>
            <a:endParaRPr lang="en-GB" dirty="0"/>
          </a:p>
        </p:txBody>
      </p:sp>
      <p:sp>
        <p:nvSpPr>
          <p:cNvPr id="16" name="Espace réservé du texte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fr-FR"/>
              <a:t>Cliquez pour modifier les styles du texte du masque</a:t>
            </a:r>
          </a:p>
        </p:txBody>
      </p:sp>
      <p:sp>
        <p:nvSpPr>
          <p:cNvPr id="15" name="Espace réservé du texte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fr-FR"/>
              <a:t>Cliquez pour modifier les styles du texte du masque</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a:t>Cliquez et modifiez le titre</a:t>
            </a:r>
            <a:endParaRPr kumimoji="0" lang="en-US"/>
          </a:p>
        </p:txBody>
      </p:sp>
      <p:sp>
        <p:nvSpPr>
          <p:cNvPr id="4" name="Espace réservé du pied de page 3"/>
          <p:cNvSpPr>
            <a:spLocks noGrp="1"/>
          </p:cNvSpPr>
          <p:nvPr>
            <p:ph type="ftr" sz="quarter" idx="11"/>
          </p:nvPr>
        </p:nvSpPr>
        <p:spPr/>
        <p:txBody>
          <a:bodyPr/>
          <a:lstStyle/>
          <a:p>
            <a:r>
              <a:rPr lang="fr-FR"/>
              <a:t>ECUE7 - PASS - UFR Médecine, UFR d'Odontologie  – Université Cote d'Azur - Année universitaire 2020-2021</a:t>
            </a:r>
            <a:endParaRPr lang="en-GB"/>
          </a:p>
        </p:txBody>
      </p:sp>
      <p:sp>
        <p:nvSpPr>
          <p:cNvPr id="5" name="Espace réservé du numéro de diapositive 4"/>
          <p:cNvSpPr>
            <a:spLocks noGrp="1"/>
          </p:cNvSpPr>
          <p:nvPr>
            <p:ph type="sldNum" sz="quarter" idx="12"/>
          </p:nvPr>
        </p:nvSpPr>
        <p:spPr/>
        <p:txBody>
          <a:bodyPr/>
          <a:lstStyle>
            <a:lvl1pPr>
              <a:defRPr>
                <a:solidFill>
                  <a:srgbClr val="FFFFFF"/>
                </a:solidFill>
              </a:defRPr>
            </a:lvl1pPr>
          </a:lstStyle>
          <a:p>
            <a:fld id="{7A86C6F3-CE2A-2041-8843-6841550E0C07}" type="slidenum">
              <a:rPr lang="en-GB" smtClean="0"/>
              <a:pPr/>
              <a:t>‹N°›</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a:lstStyle/>
          <a:p>
            <a:r>
              <a:rPr kumimoji="0" lang="fr-FR"/>
              <a:t>ECUE7 - PASS - UFR Médecine, UFR d'Odontologie  – Université Cote d'Azur - Année universitaire 2020-2021</a:t>
            </a:r>
            <a:endParaRPr kumimoji="0" lang="en-US" dirty="0"/>
          </a:p>
        </p:txBody>
      </p:sp>
      <p:sp>
        <p:nvSpPr>
          <p:cNvPr id="4" name="Espace réservé du numéro de diapositive 3"/>
          <p:cNvSpPr>
            <a:spLocks noGrp="1"/>
          </p:cNvSpPr>
          <p:nvPr>
            <p:ph type="sldNum" sz="quarter" idx="12"/>
          </p:nvPr>
        </p:nvSpPr>
        <p:spPr>
          <a:xfrm>
            <a:off x="0" y="6248400"/>
            <a:ext cx="533400" cy="381000"/>
          </a:xfrm>
        </p:spPr>
        <p:txBody>
          <a:bodyPr/>
          <a:lstStyle>
            <a:lvl1pPr>
              <a:defRPr>
                <a:solidFill>
                  <a:schemeClr val="tx2"/>
                </a:solidFill>
              </a:defRPr>
            </a:lvl1pPr>
          </a:lstStyle>
          <a:p>
            <a:fld id="{F0C94032-CD4C-4C25-B0C2-CEC720522D92}" type="slidenum">
              <a:rPr kumimoji="0" lang="en-US" smtClean="0"/>
              <a:pPr/>
              <a:t>‹N°›</a:t>
            </a:fld>
            <a:endParaRPr kumimoji="0" lang="en-US" dirty="0">
              <a:solidFill>
                <a:schemeClr val="tx2"/>
              </a:solidFill>
            </a:endParaRPr>
          </a:p>
        </p:txBody>
      </p:sp>
      <p:pic>
        <p:nvPicPr>
          <p:cNvPr id="5" name="Image 4" descr="Une image contenant dessin&#10;&#10;Description générée automatiquement">
            <a:extLst>
              <a:ext uri="{FF2B5EF4-FFF2-40B4-BE49-F238E27FC236}">
                <a16:creationId xmlns:a16="http://schemas.microsoft.com/office/drawing/2014/main" id="{1360351F-A8E4-284E-8759-EBA3BF2461F8}"/>
              </a:ext>
            </a:extLst>
          </p:cNvPr>
          <p:cNvPicPr>
            <a:picLocks noChangeAspect="1"/>
          </p:cNvPicPr>
          <p:nvPr userDrawn="1"/>
        </p:nvPicPr>
        <p:blipFill>
          <a:blip r:embed="rId2"/>
          <a:stretch>
            <a:fillRect/>
          </a:stretch>
        </p:blipFill>
        <p:spPr>
          <a:xfrm>
            <a:off x="8059645" y="88803"/>
            <a:ext cx="949510" cy="99060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09600" y="273050"/>
            <a:ext cx="8077200" cy="869950"/>
          </a:xfrm>
        </p:spPr>
        <p:txBody>
          <a:bodyPr anchor="ctr"/>
          <a:lstStyle>
            <a:lvl1pPr algn="l">
              <a:buNone/>
              <a:defRPr sz="4400" b="0"/>
            </a:lvl1pPr>
          </a:lstStyle>
          <a:p>
            <a:r>
              <a:rPr kumimoji="0" lang="fr-FR"/>
              <a:t>Cliquez et modifiez le titre</a:t>
            </a:r>
            <a:endParaRPr kumimoji="0" lang="en-US"/>
          </a:p>
        </p:txBody>
      </p:sp>
      <p:sp>
        <p:nvSpPr>
          <p:cNvPr id="6" name="Espace réservé du pied de page 5"/>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7" name="Espace réservé du numéro de diapositive 6"/>
          <p:cNvSpPr>
            <a:spLocks noGrp="1"/>
          </p:cNvSpPr>
          <p:nvPr>
            <p:ph type="sldNum" sz="quarter" idx="12"/>
          </p:nvPr>
        </p:nvSpPr>
        <p:spPr/>
        <p:txBody>
          <a:bodyPr/>
          <a:lstStyle>
            <a:lvl1pPr>
              <a:defRPr>
                <a:solidFill>
                  <a:srgbClr val="FFFFFF"/>
                </a:solidFill>
              </a:defRPr>
            </a:lvl1pPr>
          </a:lstStyle>
          <a:p>
            <a:fld id="{7A86C6F3-CE2A-2041-8843-6841550E0C07}" type="slidenum">
              <a:rPr lang="en-GB" smtClean="0"/>
              <a:pPr/>
              <a:t>‹N°›</a:t>
            </a:fld>
            <a:endParaRPr lang="en-GB"/>
          </a:p>
        </p:txBody>
      </p:sp>
      <p:sp>
        <p:nvSpPr>
          <p:cNvPr id="3" name="Espace réservé du texte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fr-FR"/>
              <a:t>Cliquez pour modifier les styles du texte du masque</a:t>
            </a:r>
          </a:p>
        </p:txBody>
      </p:sp>
      <p:sp>
        <p:nvSpPr>
          <p:cNvPr id="9" name="Espace réservé du contenu 8"/>
          <p:cNvSpPr>
            <a:spLocks noGrp="1"/>
          </p:cNvSpPr>
          <p:nvPr>
            <p:ph sz="quarter" idx="1"/>
          </p:nvPr>
        </p:nvSpPr>
        <p:spPr>
          <a:xfrm>
            <a:off x="2362200" y="1752600"/>
            <a:ext cx="6400800" cy="44196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bg>
      <p:bgRef idx="1003">
        <a:schemeClr val="bg2"/>
      </p:bgRef>
    </p:bg>
    <p:spTree>
      <p:nvGrpSpPr>
        <p:cNvPr id="1" name=""/>
        <p:cNvGrpSpPr/>
        <p:nvPr/>
      </p:nvGrpSpPr>
      <p:grpSpPr>
        <a:xfrm>
          <a:off x="0" y="0"/>
          <a:ext cx="0" cy="0"/>
          <a:chOff x="0" y="0"/>
          <a:chExt cx="0" cy="0"/>
        </a:xfrm>
      </p:grpSpPr>
      <p:sp>
        <p:nvSpPr>
          <p:cNvPr id="4" name="Espace réservé du texte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fr-FR"/>
              <a:t>Cliquez pour modifier les styles du texte du masque</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r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fr-FR"/>
              <a:t>Cliquez et modifiez le titre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Espace réservé de la date 11"/>
          <p:cNvSpPr>
            <a:spLocks noGrp="1"/>
          </p:cNvSpPr>
          <p:nvPr>
            <p:ph type="dt" sz="half" idx="10"/>
          </p:nvPr>
        </p:nvSpPr>
        <p:spPr>
          <a:xfrm>
            <a:off x="6248400" y="6248400"/>
            <a:ext cx="2667000" cy="365125"/>
          </a:xfrm>
          <a:prstGeom prst="rect">
            <a:avLst/>
          </a:prstGeom>
        </p:spPr>
        <p:txBody>
          <a:bodyPr rtlCol="0"/>
          <a:lstStyle/>
          <a:p>
            <a:endParaRPr lang="en-US"/>
          </a:p>
        </p:txBody>
      </p:sp>
      <p:sp>
        <p:nvSpPr>
          <p:cNvPr id="13" name="Espace réservé du numéro de diapositive 12"/>
          <p:cNvSpPr>
            <a:spLocks noGrp="1"/>
          </p:cNvSpPr>
          <p:nvPr>
            <p:ph type="sldNum" sz="quarter" idx="11"/>
          </p:nvPr>
        </p:nvSpPr>
        <p:spPr>
          <a:xfrm>
            <a:off x="0" y="4667249"/>
            <a:ext cx="1447800" cy="663578"/>
          </a:xfrm>
        </p:spPr>
        <p:txBody>
          <a:bodyPr rtlCol="0"/>
          <a:lstStyle>
            <a:lvl1pPr>
              <a:defRPr sz="2800"/>
            </a:lvl1pPr>
          </a:lstStyle>
          <a:p>
            <a:fld id="{7A86C6F3-CE2A-2041-8843-6841550E0C07}" type="slidenum">
              <a:rPr lang="en-GB" smtClean="0"/>
              <a:pPr/>
              <a:t>‹N°›</a:t>
            </a:fld>
            <a:endParaRPr lang="en-GB"/>
          </a:p>
        </p:txBody>
      </p:sp>
      <p:sp>
        <p:nvSpPr>
          <p:cNvPr id="14" name="Espace réservé du pied de page 13"/>
          <p:cNvSpPr>
            <a:spLocks noGrp="1"/>
          </p:cNvSpPr>
          <p:nvPr>
            <p:ph type="ftr" sz="quarter" idx="12"/>
          </p:nvPr>
        </p:nvSpPr>
        <p:spPr>
          <a:xfrm>
            <a:off x="1600200" y="6248206"/>
            <a:ext cx="4572000" cy="365125"/>
          </a:xfrm>
        </p:spPr>
        <p:txBody>
          <a:bodyPr rtlCol="0"/>
          <a:lstStyle/>
          <a:p>
            <a:r>
              <a:rPr lang="fr-FR"/>
              <a:t>ECUE7 - PASS - UFR Médecine, UFR d'Odontologie  – Université Cote d'Azur - Année universitaire 2020-2021</a:t>
            </a:r>
            <a:endParaRPr lang="en-GB" dirty="0"/>
          </a:p>
        </p:txBody>
      </p:sp>
      <p:sp>
        <p:nvSpPr>
          <p:cNvPr id="3" name="Espace réservé pour une image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fr-FR"/>
              <a:t>Cliquez sur l'icône pour ajouter une image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a:t>Cliquez et modifiez le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4" name="Espace réservé de la date 3"/>
          <p:cNvSpPr>
            <a:spLocks noGrp="1"/>
          </p:cNvSpPr>
          <p:nvPr>
            <p:ph type="dt" sz="half" idx="10"/>
          </p:nvPr>
        </p:nvSpPr>
        <p:spPr>
          <a:xfrm>
            <a:off x="6096000" y="6248400"/>
            <a:ext cx="2667000" cy="365125"/>
          </a:xfrm>
          <a:prstGeom prst="rect">
            <a:avLst/>
          </a:prstGeom>
        </p:spPr>
        <p:txBody>
          <a:bodyPr/>
          <a:lstStyle/>
          <a:p>
            <a:endParaRPr lang="en-US"/>
          </a:p>
        </p:txBody>
      </p:sp>
      <p:sp>
        <p:nvSpPr>
          <p:cNvPr id="5" name="Espace réservé du pied de page 4"/>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6" name="Espace réservé du numéro de diapositive 5"/>
          <p:cNvSpPr>
            <a:spLocks noGrp="1"/>
          </p:cNvSpPr>
          <p:nvPr>
            <p:ph type="sldNum" sz="quarter" idx="12"/>
          </p:nvPr>
        </p:nvSpPr>
        <p:spPr/>
        <p:txBody>
          <a:bodyPr/>
          <a:lstStyle/>
          <a:p>
            <a:fld id="{7A86C6F3-CE2A-2041-8843-6841550E0C07}" type="slidenum">
              <a:rPr lang="en-GB" smtClean="0"/>
              <a:pPr/>
              <a:t>‹N°›</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bg>
      <p:bgRef idx="1001">
        <a:schemeClr val="bg1"/>
      </p:bgRef>
    </p:bg>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553200" y="609600"/>
            <a:ext cx="2057400" cy="5516563"/>
          </a:xfrm>
        </p:spPr>
        <p:txBody>
          <a:bodyPr vert="eaVert"/>
          <a:lstStyle/>
          <a:p>
            <a:r>
              <a:rPr kumimoji="0" lang="fr-FR"/>
              <a:t>Cliquez et modifiez le titre</a:t>
            </a:r>
            <a:endParaRPr kumimoji="0" lang="en-US"/>
          </a:p>
        </p:txBody>
      </p:sp>
      <p:sp>
        <p:nvSpPr>
          <p:cNvPr id="3" name="Espace réservé du texte vertical 2"/>
          <p:cNvSpPr>
            <a:spLocks noGrp="1"/>
          </p:cNvSpPr>
          <p:nvPr>
            <p:ph type="body" orient="vert" idx="1"/>
          </p:nvPr>
        </p:nvSpPr>
        <p:spPr>
          <a:xfrm>
            <a:off x="457200" y="609600"/>
            <a:ext cx="5562600" cy="5516564"/>
          </a:xfrm>
        </p:spPr>
        <p:txBody>
          <a:bodyPr vert="eaVert"/>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4" name="Espace réservé de la date 3"/>
          <p:cNvSpPr>
            <a:spLocks noGrp="1"/>
          </p:cNvSpPr>
          <p:nvPr>
            <p:ph type="dt" sz="half" idx="10"/>
          </p:nvPr>
        </p:nvSpPr>
        <p:spPr>
          <a:xfrm>
            <a:off x="6553200" y="6248402"/>
            <a:ext cx="2209800" cy="365125"/>
          </a:xfrm>
          <a:prstGeom prst="rect">
            <a:avLst/>
          </a:prstGeom>
        </p:spPr>
        <p:txBody>
          <a:bodyPr/>
          <a:lstStyle/>
          <a:p>
            <a:endParaRPr lang="en-US" dirty="0"/>
          </a:p>
        </p:txBody>
      </p:sp>
      <p:sp>
        <p:nvSpPr>
          <p:cNvPr id="5" name="Espace réservé du pied de page 4"/>
          <p:cNvSpPr>
            <a:spLocks noGrp="1"/>
          </p:cNvSpPr>
          <p:nvPr>
            <p:ph type="ftr" sz="quarter" idx="11"/>
          </p:nvPr>
        </p:nvSpPr>
        <p:spPr>
          <a:xfrm>
            <a:off x="457201" y="6248207"/>
            <a:ext cx="5573483" cy="365125"/>
          </a:xfrm>
        </p:spPr>
        <p:txBody>
          <a:bodyPr/>
          <a:lstStyle/>
          <a:p>
            <a:r>
              <a:rPr lang="fr-FR"/>
              <a:t>ECUE7 - PASS - UFR Médecine, UFR d'Odontologie  – Université Cote d'Azur - Année universitaire 2020-2021</a:t>
            </a:r>
            <a:endParaRPr lang="en-GB" dirty="0"/>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Espace réservé du numéro de diapositive 5"/>
          <p:cNvSpPr>
            <a:spLocks noGrp="1"/>
          </p:cNvSpPr>
          <p:nvPr>
            <p:ph type="sldNum" sz="quarter" idx="12"/>
          </p:nvPr>
        </p:nvSpPr>
        <p:spPr>
          <a:xfrm rot="5400000">
            <a:off x="5989638" y="144462"/>
            <a:ext cx="533400" cy="244476"/>
          </a:xfrm>
        </p:spPr>
        <p:txBody>
          <a:bodyPr/>
          <a:lstStyle/>
          <a:p>
            <a:fld id="{7A86C6F3-CE2A-2041-8843-6841550E0C07}" type="slidenum">
              <a:rPr lang="en-GB" smtClean="0"/>
              <a:pPr/>
              <a:t>‹N°›</a:t>
            </a:fld>
            <a:endParaRPr lang="en-GB"/>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4.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Espace réservé du titre 21"/>
          <p:cNvSpPr>
            <a:spLocks noGrp="1"/>
          </p:cNvSpPr>
          <p:nvPr>
            <p:ph type="title"/>
          </p:nvPr>
        </p:nvSpPr>
        <p:spPr>
          <a:xfrm>
            <a:off x="609600" y="228600"/>
            <a:ext cx="8153400" cy="990600"/>
          </a:xfrm>
          <a:prstGeom prst="rect">
            <a:avLst/>
          </a:prstGeom>
        </p:spPr>
        <p:txBody>
          <a:bodyPr vert="horz" anchor="ctr">
            <a:normAutofit/>
          </a:bodyPr>
          <a:lstStyle/>
          <a:p>
            <a:r>
              <a:rPr kumimoji="0" lang="fr-FR"/>
              <a:t>Cliquez et modifiez le titre</a:t>
            </a:r>
            <a:endParaRPr kumimoji="0" lang="en-US"/>
          </a:p>
        </p:txBody>
      </p:sp>
      <p:sp>
        <p:nvSpPr>
          <p:cNvPr id="13" name="Espace réservé du texte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fr-FR" noProof="0" dirty="0"/>
              <a:t>Cliquez pour modifier les styles du texte du masque</a:t>
            </a:r>
          </a:p>
          <a:p>
            <a:pPr lvl="1" eaLnBrk="1" latinLnBrk="0" hangingPunct="1"/>
            <a:r>
              <a:rPr kumimoji="0" lang="fr-FR" noProof="0" dirty="0"/>
              <a:t>Deuxième niveau</a:t>
            </a:r>
          </a:p>
          <a:p>
            <a:pPr lvl="2" eaLnBrk="1" latinLnBrk="0" hangingPunct="1"/>
            <a:r>
              <a:rPr kumimoji="0" lang="fr-FR" noProof="0" dirty="0"/>
              <a:t>Troisième niveau</a:t>
            </a:r>
          </a:p>
          <a:p>
            <a:pPr lvl="3" eaLnBrk="1" latinLnBrk="0" hangingPunct="1"/>
            <a:r>
              <a:rPr kumimoji="0" lang="fr-FR" noProof="0" dirty="0"/>
              <a:t>Quatrième </a:t>
            </a:r>
            <a:r>
              <a:rPr kumimoji="0" lang="fr-FR" noProof="0"/>
              <a:t>niveau</a:t>
            </a:r>
          </a:p>
          <a:p>
            <a:pPr lvl="4" eaLnBrk="1" latinLnBrk="0" hangingPunct="1"/>
            <a:r>
              <a:rPr kumimoji="0" lang="fr-FR" noProof="0"/>
              <a:t>Cinquième </a:t>
            </a:r>
            <a:r>
              <a:rPr kumimoji="0" lang="fr-FR" noProof="0" dirty="0"/>
              <a:t>niveau</a:t>
            </a:r>
          </a:p>
        </p:txBody>
      </p:sp>
      <p:sp>
        <p:nvSpPr>
          <p:cNvPr id="3" name="Espace réservé du pied de page 2"/>
          <p:cNvSpPr>
            <a:spLocks noGrp="1"/>
          </p:cNvSpPr>
          <p:nvPr>
            <p:ph type="ftr" sz="quarter" idx="3"/>
          </p:nvPr>
        </p:nvSpPr>
        <p:spPr>
          <a:xfrm>
            <a:off x="609600" y="6248206"/>
            <a:ext cx="8156448" cy="365125"/>
          </a:xfrm>
          <a:prstGeom prst="rect">
            <a:avLst/>
          </a:prstGeom>
        </p:spPr>
        <p:txBody>
          <a:bodyPr vert="horz" anchor="ctr"/>
          <a:lstStyle>
            <a:lvl1pPr algn="r" eaLnBrk="1" latinLnBrk="0" hangingPunct="1">
              <a:defRPr kumimoji="0" sz="1100">
                <a:solidFill>
                  <a:schemeClr val="tx2"/>
                </a:solidFill>
              </a:defRPr>
            </a:lvl1pPr>
          </a:lstStyle>
          <a:p>
            <a:r>
              <a:rPr lang="fr-FR"/>
              <a:t>ECUE7 - PASS - UFR Médecine, UFR d'Odontologie  – Université Cote d'Azur - Année universitaire 2020-2021</a:t>
            </a:r>
            <a:endParaRPr lang="en-GB" dirty="0"/>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Espace réservé du numéro de diapositive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7A86C6F3-CE2A-2041-8843-6841550E0C07}" type="slidenum">
              <a:rPr lang="en-GB" smtClean="0"/>
              <a:pPr/>
              <a:t>‹N°›</a:t>
            </a:fld>
            <a:endParaRPr lang="en-GB"/>
          </a:p>
        </p:txBody>
      </p:sp>
      <p:pic>
        <p:nvPicPr>
          <p:cNvPr id="10" name="Image 9" descr="ccbyncsa88x31.png"/>
          <p:cNvPicPr>
            <a:picLocks noChangeAspect="1"/>
          </p:cNvPicPr>
          <p:nvPr userDrawn="1"/>
        </p:nvPicPr>
        <p:blipFill>
          <a:blip r:embed="rId14"/>
          <a:stretch>
            <a:fillRect/>
          </a:stretch>
        </p:blipFill>
        <p:spPr>
          <a:xfrm>
            <a:off x="590550" y="6248206"/>
            <a:ext cx="1038286" cy="365760"/>
          </a:xfrm>
          <a:prstGeom prst="rect">
            <a:avLst/>
          </a:prstGeom>
        </p:spPr>
      </p:pic>
      <p:pic>
        <p:nvPicPr>
          <p:cNvPr id="4" name="Image 3" descr="Une image contenant dessin&#10;&#10;Description générée automatiquement">
            <a:extLst>
              <a:ext uri="{FF2B5EF4-FFF2-40B4-BE49-F238E27FC236}">
                <a16:creationId xmlns:a16="http://schemas.microsoft.com/office/drawing/2014/main" id="{5EA5F484-E777-E042-869A-D7335BF7E6DB}"/>
              </a:ext>
            </a:extLst>
          </p:cNvPr>
          <p:cNvPicPr>
            <a:picLocks noChangeAspect="1"/>
          </p:cNvPicPr>
          <p:nvPr userDrawn="1"/>
        </p:nvPicPr>
        <p:blipFill>
          <a:blip r:embed="rId15"/>
          <a:stretch>
            <a:fillRect/>
          </a:stretch>
        </p:blipFill>
        <p:spPr>
          <a:xfrm>
            <a:off x="8059645" y="88803"/>
            <a:ext cx="949510" cy="990600"/>
          </a:xfrm>
          <a:prstGeom prst="rect">
            <a:avLst/>
          </a:prstGeom>
        </p:spPr>
      </p:pic>
    </p:spTree>
  </p:cSld>
  <p:clrMap bg1="lt1" tx1="dk1" bg2="lt2" tx2="dk2" accent1="accent1" accent2="accent2" accent3="accent3" accent4="accent4" accent5="accent5" accent6="accent6" hlink="hlink" folHlink="folHlink"/>
  <p:sldLayoutIdLst>
    <p:sldLayoutId id="2147483681" r:id="rId1"/>
    <p:sldLayoutId id="2147483692"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Lst>
  <p:hf sldNum="0" hd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5.xml"/></Relationships>
</file>

<file path=ppt/slides/_rels/slide7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5.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normAutofit fontScale="90000"/>
          </a:bodyPr>
          <a:lstStyle/>
          <a:p>
            <a:r>
              <a:rPr lang="en-GB" dirty="0" err="1"/>
              <a:t>Cours</a:t>
            </a:r>
            <a:r>
              <a:rPr lang="en-GB" dirty="0"/>
              <a:t> n°1</a:t>
            </a:r>
            <a:br>
              <a:rPr lang="en-GB" dirty="0"/>
            </a:br>
            <a:r>
              <a:rPr lang="en-GB" dirty="0"/>
              <a:t>Introduction </a:t>
            </a:r>
            <a:r>
              <a:rPr lang="en-GB" dirty="0" err="1"/>
              <a:t>à</a:t>
            </a:r>
            <a:r>
              <a:rPr lang="en-GB" dirty="0"/>
              <a:t> la METROLOGIE ET A LA BIOMETRIE</a:t>
            </a:r>
          </a:p>
        </p:txBody>
      </p:sp>
      <p:sp>
        <p:nvSpPr>
          <p:cNvPr id="3" name="Sous-titre 2"/>
          <p:cNvSpPr>
            <a:spLocks noGrp="1"/>
          </p:cNvSpPr>
          <p:nvPr>
            <p:ph type="subTitle" idx="1"/>
          </p:nvPr>
        </p:nvSpPr>
        <p:spPr/>
        <p:txBody>
          <a:bodyPr>
            <a:normAutofit/>
          </a:bodyPr>
          <a:lstStyle/>
          <a:p>
            <a:r>
              <a:rPr lang="fr-FR" dirty="0"/>
              <a:t>P Staccini</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space réservé du texte 7"/>
          <p:cNvSpPr>
            <a:spLocks noGrp="1"/>
          </p:cNvSpPr>
          <p:nvPr>
            <p:ph type="body" idx="1"/>
          </p:nvPr>
        </p:nvSpPr>
        <p:spPr/>
        <p:txBody>
          <a:bodyPr/>
          <a:lstStyle/>
          <a:p>
            <a:r>
              <a:rPr lang="fr-FR" dirty="0"/>
              <a:t>Enjeux de la mesure</a:t>
            </a:r>
          </a:p>
          <a:p>
            <a:r>
              <a:rPr lang="fr-FR" dirty="0"/>
              <a:t>Définition de la biométrie</a:t>
            </a:r>
          </a:p>
        </p:txBody>
      </p:sp>
      <p:sp>
        <p:nvSpPr>
          <p:cNvPr id="7" name="Titre 6"/>
          <p:cNvSpPr>
            <a:spLocks noGrp="1"/>
          </p:cNvSpPr>
          <p:nvPr>
            <p:ph type="title"/>
          </p:nvPr>
        </p:nvSpPr>
        <p:spPr/>
        <p:txBody>
          <a:bodyPr/>
          <a:lstStyle/>
          <a:p>
            <a:r>
              <a:rPr lang="fr-FR" dirty="0"/>
              <a:t>Introduction</a:t>
            </a:r>
          </a:p>
        </p:txBody>
      </p:sp>
      <p:sp>
        <p:nvSpPr>
          <p:cNvPr id="6" name="Espace réservé du pied de page 5"/>
          <p:cNvSpPr>
            <a:spLocks noGrp="1"/>
          </p:cNvSpPr>
          <p:nvPr>
            <p:ph type="ftr" sz="quarter" idx="12"/>
          </p:nvPr>
        </p:nvSpPr>
        <p:spPr/>
        <p:txBody>
          <a:bodyPr/>
          <a:lstStyle/>
          <a:p>
            <a:r>
              <a:rPr lang="fr-FR"/>
              <a:t>ECUE7 - PASS - UFR Médecine, UFR d'Odontologie  – Université Cote d'Azur - Année universitaire 2020-2021</a:t>
            </a:r>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Position du sujet 1/3</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a:p>
        </p:txBody>
      </p:sp>
      <p:sp>
        <p:nvSpPr>
          <p:cNvPr id="5" name="Espace réservé du contenu 4"/>
          <p:cNvSpPr>
            <a:spLocks noGrp="1"/>
          </p:cNvSpPr>
          <p:nvPr>
            <p:ph sz="quarter" idx="1"/>
          </p:nvPr>
        </p:nvSpPr>
        <p:spPr/>
        <p:txBody>
          <a:bodyPr>
            <a:normAutofit/>
          </a:bodyPr>
          <a:lstStyle/>
          <a:p>
            <a:r>
              <a:rPr lang="fr-FR" dirty="0"/>
              <a:t>Les problématiques liées à la mesure de phénomènes physico-chimiques ayant un impact sur la santé figurent parmi les plus importantes préoccupations du XXIe siècle.</a:t>
            </a:r>
          </a:p>
          <a:p>
            <a:pPr lvl="1"/>
            <a:r>
              <a:rPr lang="fr-FR" dirty="0"/>
              <a:t>Taux de toxines ou de substances dangereuses dans l’eau, l’air ou les aliments</a:t>
            </a:r>
          </a:p>
          <a:p>
            <a:pPr lvl="1"/>
            <a:r>
              <a:rPr lang="fr-FR" dirty="0"/>
              <a:t>Concentration de certains éléments dans le sérum humain</a:t>
            </a:r>
          </a:p>
          <a:p>
            <a:pPr lvl="1"/>
            <a:r>
              <a:rPr lang="fr-FR" dirty="0"/>
              <a:t>Dose à délivrer aux patients en radiothérapie ou en curiethérapie…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a:t>Position du sujet 2/3</a:t>
            </a:r>
            <a:endParaRPr lang="en-GB" dirty="0"/>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77500" lnSpcReduction="20000"/>
          </a:bodyPr>
          <a:lstStyle/>
          <a:p>
            <a:r>
              <a:rPr lang="fr-FR" dirty="0"/>
              <a:t>En médecine, de nombreuses décisions thérapeutiques sont prises en se fondant sur différentes sources d’informations :</a:t>
            </a:r>
          </a:p>
          <a:p>
            <a:pPr lvl="1"/>
            <a:r>
              <a:rPr lang="fr-FR" b="1" dirty="0"/>
              <a:t>l’écoute du patient </a:t>
            </a:r>
            <a:r>
              <a:rPr lang="fr-FR" dirty="0"/>
              <a:t>: interrogatoire à la recherche de son histoire récente et passée, personnelle et familiale (recherche de facteurs de risque génétiques, environnementaux…)</a:t>
            </a:r>
          </a:p>
          <a:p>
            <a:pPr lvl="1"/>
            <a:r>
              <a:rPr lang="fr-FR" b="1" dirty="0"/>
              <a:t>les constats ou observations du médecin </a:t>
            </a:r>
            <a:r>
              <a:rPr lang="fr-FR" dirty="0"/>
              <a:t>: examen clinique construit autour de quatre mesures (cf. page suivante) : inspection (vue), auscultation - percussion (ouïe), palpation (toucher)</a:t>
            </a:r>
          </a:p>
          <a:p>
            <a:pPr lvl="2"/>
            <a:r>
              <a:rPr lang="fr-FR" dirty="0"/>
              <a:t>Le goûter a disparu, mais autrefois, les médecins diagnostiquaient le diabète en goûtant l'urine du patient et ont constaté qu'elle avait un goût sucré</a:t>
            </a:r>
          </a:p>
          <a:p>
            <a:pPr lvl="2"/>
            <a:r>
              <a:rPr lang="fr-FR" dirty="0"/>
              <a:t>Quant à l’odorat, la mauvaise haleine (ou </a:t>
            </a:r>
            <a:r>
              <a:rPr lang="fr-FR" i="1" dirty="0" err="1"/>
              <a:t>halitose</a:t>
            </a:r>
            <a:r>
              <a:rPr lang="fr-FR" dirty="0"/>
              <a:t>) peut se produire après une éructation du tube digestif ou peut être causée par des produits métaboliques systémiques, p. ex. odeur d'acétone dans le diabète sucré, odeur d'égout (</a:t>
            </a:r>
            <a:r>
              <a:rPr lang="fr-FR" i="1" dirty="0" err="1"/>
              <a:t>foetor</a:t>
            </a:r>
            <a:r>
              <a:rPr lang="fr-FR" i="1" dirty="0"/>
              <a:t> </a:t>
            </a:r>
            <a:r>
              <a:rPr lang="fr-FR" i="1" dirty="0" err="1"/>
              <a:t>hepaticus</a:t>
            </a:r>
            <a:r>
              <a:rPr lang="fr-FR" dirty="0"/>
              <a:t>) dans l'insuffisance hépatique et odeur d'urine dans l'insuffisance rénale.</a:t>
            </a:r>
          </a:p>
          <a:p>
            <a:pPr lvl="1"/>
            <a:r>
              <a:rPr lang="fr-FR" b="1" dirty="0"/>
              <a:t>les résultats de mesure et d’analyse de biologie </a:t>
            </a:r>
            <a:r>
              <a:rPr lang="fr-FR" dirty="0"/>
              <a:t>(dosages sanguins, urinaires, liquides biologiques, etc.)</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Position du sujet 3/3</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a:p>
        </p:txBody>
      </p:sp>
      <p:sp>
        <p:nvSpPr>
          <p:cNvPr id="4" name="Espace réservé du contenu 3"/>
          <p:cNvSpPr>
            <a:spLocks noGrp="1"/>
          </p:cNvSpPr>
          <p:nvPr>
            <p:ph sz="quarter" idx="1"/>
          </p:nvPr>
        </p:nvSpPr>
        <p:spPr/>
        <p:txBody>
          <a:bodyPr>
            <a:normAutofit fontScale="92500" lnSpcReduction="20000"/>
          </a:bodyPr>
          <a:lstStyle/>
          <a:p>
            <a:r>
              <a:rPr lang="fr-FR" sz="2400" b="1" dirty="0"/>
              <a:t>L'examen physique d’un patient </a:t>
            </a:r>
            <a:r>
              <a:rPr lang="fr-FR" sz="2400" dirty="0"/>
              <a:t>comprend plusieurs étapes :</a:t>
            </a:r>
          </a:p>
          <a:p>
            <a:pPr lvl="1"/>
            <a:r>
              <a:rPr lang="fr-FR" sz="2000" dirty="0"/>
              <a:t>L'</a:t>
            </a:r>
            <a:r>
              <a:rPr lang="fr-FR" sz="2000" b="1" dirty="0"/>
              <a:t>inspection</a:t>
            </a:r>
            <a:r>
              <a:rPr lang="fr-FR" sz="2000" dirty="0"/>
              <a:t> : le clinicien observe le patient à la recherche (par exemple)</a:t>
            </a:r>
          </a:p>
          <a:p>
            <a:pPr lvl="2"/>
            <a:r>
              <a:rPr lang="fr-FR" sz="1800" dirty="0"/>
              <a:t>de signes cutanés anormaux (couleur des téguments pour un ictère, pâleur des conjonctives en cas d’hémorragie)…</a:t>
            </a:r>
          </a:p>
          <a:p>
            <a:pPr lvl="2"/>
            <a:r>
              <a:rPr lang="fr-FR" sz="1800" dirty="0"/>
              <a:t>de déformations : squelettiques ou bien physiopathologiques (creusement du creux </a:t>
            </a:r>
            <a:r>
              <a:rPr lang="fr-FR" sz="1800" dirty="0" err="1"/>
              <a:t>sus-claviculaire</a:t>
            </a:r>
            <a:r>
              <a:rPr lang="fr-FR" sz="1800" dirty="0"/>
              <a:t> en cas de difficulté respiratoire : tirage </a:t>
            </a:r>
            <a:r>
              <a:rPr lang="fr-FR" sz="1800" dirty="0" err="1"/>
              <a:t>sus-sternal</a:t>
            </a:r>
            <a:r>
              <a:rPr lang="fr-FR" sz="1800" dirty="0"/>
              <a:t>)…</a:t>
            </a:r>
          </a:p>
          <a:p>
            <a:pPr lvl="1"/>
            <a:r>
              <a:rPr lang="fr-FR" sz="2000" dirty="0"/>
              <a:t>La </a:t>
            </a:r>
            <a:r>
              <a:rPr lang="fr-FR" sz="2000" b="1" dirty="0"/>
              <a:t>palpation</a:t>
            </a:r>
            <a:r>
              <a:rPr lang="fr-FR" sz="2000" dirty="0"/>
              <a:t> :</a:t>
            </a:r>
          </a:p>
          <a:p>
            <a:pPr lvl="2"/>
            <a:r>
              <a:rPr lang="fr-FR" sz="1800" dirty="0"/>
              <a:t>abdominale à la recherche d'un gros foie</a:t>
            </a:r>
          </a:p>
          <a:p>
            <a:pPr lvl="2"/>
            <a:r>
              <a:rPr lang="fr-FR" sz="1800" dirty="0"/>
              <a:t>des pouls artériels à la recherche d’une atténuation / disparition</a:t>
            </a:r>
          </a:p>
          <a:p>
            <a:pPr lvl="1"/>
            <a:r>
              <a:rPr lang="fr-FR" sz="2000" dirty="0"/>
              <a:t>La </a:t>
            </a:r>
            <a:r>
              <a:rPr lang="fr-FR" sz="2000" b="1" dirty="0"/>
              <a:t>percussion</a:t>
            </a:r>
            <a:r>
              <a:rPr lang="fr-FR" sz="2000" dirty="0"/>
              <a:t> : recherche de bruits anormaux à la percussion (matité, tympanisme) (abdomen, poumons)…</a:t>
            </a:r>
          </a:p>
          <a:p>
            <a:pPr lvl="1"/>
            <a:r>
              <a:rPr lang="fr-FR" sz="2000" b="1" dirty="0"/>
              <a:t>L'auscultation</a:t>
            </a:r>
            <a:r>
              <a:rPr lang="fr-FR" sz="2000" dirty="0"/>
              <a:t> : écoute des bruits du cœur et de la respiration pulmonaire avec un stéthoscope par exemple…</a:t>
            </a:r>
          </a:p>
          <a:p>
            <a:r>
              <a:rPr lang="fr-FR" sz="2400" dirty="0"/>
              <a:t>Durant cet examen, c’est le clinicien (avec ses 5 sens) qui fait office à la fois de méthode et d’outil de mesure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Biométrie ?</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a:p>
        </p:txBody>
      </p:sp>
      <p:sp>
        <p:nvSpPr>
          <p:cNvPr id="11" name="Espace réservé du contenu 10"/>
          <p:cNvSpPr>
            <a:spLocks noGrp="1"/>
          </p:cNvSpPr>
          <p:nvPr>
            <p:ph sz="quarter" idx="1"/>
          </p:nvPr>
        </p:nvSpPr>
        <p:spPr/>
        <p:txBody>
          <a:bodyPr>
            <a:noAutofit/>
          </a:bodyPr>
          <a:lstStyle/>
          <a:p>
            <a:pPr marL="0" indent="0">
              <a:buNone/>
            </a:pPr>
            <a:r>
              <a:rPr lang="fr-FR" sz="1800" dirty="0">
                <a:latin typeface="Times New Roman"/>
                <a:cs typeface="Times New Roman"/>
              </a:rPr>
              <a:t>« </a:t>
            </a:r>
            <a:r>
              <a:rPr lang="fr-FR" sz="1800" i="1" dirty="0">
                <a:latin typeface="Times New Roman"/>
                <a:cs typeface="Times New Roman"/>
              </a:rPr>
              <a:t>Si en Biologie on veut arriver à connaître les lois de la vie, il faut non seulement observer et constater les phénomènes vitaux, mais, de plus, il faut fixer numériquement les relations d'intensité dans lesquels ils sont les uns par rapport aux autres</a:t>
            </a:r>
            <a:r>
              <a:rPr lang="fr-FR" sz="1800" dirty="0">
                <a:latin typeface="Times New Roman"/>
                <a:cs typeface="Times New Roman"/>
              </a:rPr>
              <a:t> ». (Claude </a:t>
            </a:r>
            <a:r>
              <a:rPr lang="fr-FR" sz="1800" cap="small" dirty="0">
                <a:latin typeface="Times New Roman"/>
                <a:cs typeface="Times New Roman"/>
              </a:rPr>
              <a:t>Bernard</a:t>
            </a:r>
            <a:r>
              <a:rPr lang="fr-FR" sz="1800" dirty="0">
                <a:latin typeface="Times New Roman"/>
                <a:cs typeface="Times New Roman"/>
              </a:rPr>
              <a:t>, Introduction à l'étude de la Médecine expérimentale, 1898). Avec Claude </a:t>
            </a:r>
            <a:r>
              <a:rPr lang="fr-FR" sz="1800" cap="small" dirty="0">
                <a:latin typeface="Times New Roman"/>
                <a:cs typeface="Times New Roman"/>
              </a:rPr>
              <a:t>Bernard</a:t>
            </a:r>
            <a:r>
              <a:rPr lang="fr-FR" sz="1800" dirty="0">
                <a:latin typeface="Times New Roman"/>
                <a:cs typeface="Times New Roman"/>
              </a:rPr>
              <a:t>, la notion de nombre, de mesure, s'introduisit dans l'étude des êtres vivants et depuis, chaque jour davantage, la Biologie s'est pénétrée de cette notion. Une voie nouvelle s'est ainsi ouverte dans le domaine des sciences biologiques en passant de l'observation d'un phénomène à la mesure de ses attributs ou, en d'autres termes, en passant de la notion de « Qualité » à celle de « Quantité ». Elle a conduit à la </a:t>
            </a:r>
            <a:r>
              <a:rPr lang="fr-FR" sz="1800" cap="small" dirty="0">
                <a:latin typeface="Times New Roman"/>
                <a:cs typeface="Times New Roman"/>
              </a:rPr>
              <a:t>Biométrie </a:t>
            </a:r>
            <a:r>
              <a:rPr lang="fr-FR" sz="1800" dirty="0">
                <a:latin typeface="Times New Roman"/>
                <a:cs typeface="Times New Roman"/>
              </a:rPr>
              <a:t>(…)</a:t>
            </a:r>
            <a:endParaRPr lang="fr-FR" sz="1800" dirty="0"/>
          </a:p>
          <a:p>
            <a:pPr marL="0" indent="0" algn="r">
              <a:buNone/>
            </a:pPr>
            <a:r>
              <a:rPr lang="fr-FR" sz="900" i="1" dirty="0"/>
              <a:t>D’après Le Gall Jean (1938). La biométrie dans ses applications à l'industrie des pêches maritimes. Revue des Travaux de l'Institut des Pêches Maritimes, 11(1), 45-51.</a:t>
            </a:r>
          </a:p>
        </p:txBody>
      </p:sp>
      <p:sp>
        <p:nvSpPr>
          <p:cNvPr id="7" name="Rectangle 6"/>
          <p:cNvSpPr/>
          <p:nvPr/>
        </p:nvSpPr>
        <p:spPr>
          <a:xfrm>
            <a:off x="227838" y="4847511"/>
            <a:ext cx="8688324" cy="1180624"/>
          </a:xfrm>
          <a:prstGeom prst="rect">
            <a:avLst/>
          </a:prstGeom>
          <a:solidFill>
            <a:schemeClr val="accent1"/>
          </a:solidFill>
          <a:scene3d>
            <a:camera prst="orthographicFront"/>
            <a:lightRig rig="threePt" dir="t"/>
          </a:scene3d>
          <a:sp3d>
            <a:bevelT/>
          </a:sp3d>
        </p:spPr>
        <p:style>
          <a:lnRef idx="1">
            <a:schemeClr val="accent1"/>
          </a:lnRef>
          <a:fillRef idx="3">
            <a:schemeClr val="accent1"/>
          </a:fillRef>
          <a:effectRef idx="2">
            <a:schemeClr val="accent1"/>
          </a:effectRef>
          <a:fontRef idx="minor">
            <a:schemeClr val="lt1"/>
          </a:fontRef>
        </p:style>
        <p:txBody>
          <a:bodyPr rtlCol="0" anchor="ctr"/>
          <a:lstStyle/>
          <a:p>
            <a:pPr algn="ctr"/>
            <a:r>
              <a:rPr lang="fr-FR" sz="2000" dirty="0">
                <a:solidFill>
                  <a:schemeClr val="accent1">
                    <a:lumMod val="50000"/>
                  </a:schemeClr>
                </a:solidFill>
              </a:rPr>
              <a:t>BIOMETRIE : mesure des phénomènes biologiques pour l’étude quantitative et/ou qualitative des êtres vivants. Parmi les principaux domaines d’application de la biométrie, on peut citer l’agronomie, l’anthropologie, l’écologie et la médecine.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09600" y="183996"/>
            <a:ext cx="8153400" cy="990600"/>
          </a:xfrm>
        </p:spPr>
        <p:txBody>
          <a:bodyPr/>
          <a:lstStyle/>
          <a:p>
            <a:r>
              <a:rPr lang="en-GB" dirty="0"/>
              <a:t>Plan du </a:t>
            </a:r>
            <a:r>
              <a:rPr lang="en-GB" dirty="0" err="1"/>
              <a:t>cours</a:t>
            </a:r>
            <a:endParaRPr lang="en-GB" dirty="0"/>
          </a:p>
        </p:txBody>
      </p:sp>
      <p:sp>
        <p:nvSpPr>
          <p:cNvPr id="5" name="Espace réservé du contenu 4"/>
          <p:cNvSpPr>
            <a:spLocks noGrp="1"/>
          </p:cNvSpPr>
          <p:nvPr>
            <p:ph sz="quarter" idx="1"/>
          </p:nvPr>
        </p:nvSpPr>
        <p:spPr/>
        <p:txBody>
          <a:bodyPr>
            <a:normAutofit fontScale="70000" lnSpcReduction="20000"/>
          </a:bodyPr>
          <a:lstStyle/>
          <a:p>
            <a:r>
              <a:rPr lang="fr-FR" b="1" dirty="0"/>
              <a:t>Grandeurs et unités</a:t>
            </a:r>
          </a:p>
          <a:p>
            <a:pPr lvl="1"/>
            <a:r>
              <a:rPr lang="fr-FR" dirty="0"/>
              <a:t>Définitions</a:t>
            </a:r>
          </a:p>
          <a:p>
            <a:pPr lvl="1"/>
            <a:r>
              <a:rPr lang="fr-FR" dirty="0"/>
              <a:t>Mesure d’une grandeur</a:t>
            </a:r>
          </a:p>
          <a:p>
            <a:pPr lvl="1"/>
            <a:r>
              <a:rPr lang="fr-FR" dirty="0"/>
              <a:t>Etalonnage</a:t>
            </a:r>
          </a:p>
          <a:p>
            <a:pPr lvl="1"/>
            <a:r>
              <a:rPr lang="fr-FR" dirty="0"/>
              <a:t>Unités historiques !</a:t>
            </a:r>
          </a:p>
          <a:p>
            <a:pPr lvl="1"/>
            <a:r>
              <a:rPr lang="fr-FR" dirty="0"/>
              <a:t>Unités de base</a:t>
            </a:r>
          </a:p>
          <a:p>
            <a:pPr lvl="1"/>
            <a:r>
              <a:rPr lang="fr-FR" dirty="0"/>
              <a:t>Relations entre unités</a:t>
            </a:r>
          </a:p>
          <a:p>
            <a:pPr lvl="1"/>
            <a:r>
              <a:rPr lang="fr-FR" dirty="0"/>
              <a:t>Préfixes SI</a:t>
            </a:r>
          </a:p>
          <a:p>
            <a:pPr lvl="1"/>
            <a:r>
              <a:rPr lang="fr-FR" dirty="0"/>
              <a:t>Multiples et sous-multiples décimaux</a:t>
            </a:r>
          </a:p>
          <a:p>
            <a:r>
              <a:rPr lang="fr-FR" b="1" dirty="0"/>
              <a:t>Incertitude et erreurs de mesure</a:t>
            </a:r>
          </a:p>
          <a:p>
            <a:pPr lvl="1"/>
            <a:r>
              <a:rPr lang="fr-FR" dirty="0"/>
              <a:t>Rappels</a:t>
            </a:r>
          </a:p>
          <a:p>
            <a:pPr lvl="1"/>
            <a:r>
              <a:rPr lang="fr-FR" dirty="0"/>
              <a:t>Incertitude et erreurs</a:t>
            </a:r>
          </a:p>
          <a:p>
            <a:pPr lvl="1"/>
            <a:r>
              <a:rPr lang="fr-FR" dirty="0"/>
              <a:t>Erreurs de mesure</a:t>
            </a:r>
          </a:p>
        </p:txBody>
      </p:sp>
      <p:sp>
        <p:nvSpPr>
          <p:cNvPr id="6" name="Espace réservé du contenu 5"/>
          <p:cNvSpPr>
            <a:spLocks noGrp="1"/>
          </p:cNvSpPr>
          <p:nvPr>
            <p:ph sz="quarter" idx="2"/>
          </p:nvPr>
        </p:nvSpPr>
        <p:spPr/>
        <p:txBody>
          <a:bodyPr>
            <a:normAutofit fontScale="70000" lnSpcReduction="20000"/>
          </a:bodyPr>
          <a:lstStyle/>
          <a:p>
            <a:r>
              <a:rPr lang="fr-FR" b="1" dirty="0"/>
              <a:t>Eléments de biométrie</a:t>
            </a:r>
          </a:p>
          <a:p>
            <a:pPr lvl="1"/>
            <a:r>
              <a:rPr lang="fr-FR" dirty="0"/>
              <a:t>Caractères</a:t>
            </a:r>
          </a:p>
          <a:p>
            <a:pPr lvl="1"/>
            <a:r>
              <a:rPr lang="fr-FR" dirty="0"/>
              <a:t>Classification des variables</a:t>
            </a:r>
          </a:p>
          <a:p>
            <a:pPr lvl="1"/>
            <a:r>
              <a:rPr lang="fr-FR" dirty="0"/>
              <a:t>Codage numérique</a:t>
            </a:r>
          </a:p>
          <a:p>
            <a:pPr lvl="1"/>
            <a:r>
              <a:rPr lang="fr-FR" dirty="0"/>
              <a:t>Discrétisation variable continue</a:t>
            </a:r>
          </a:p>
          <a:p>
            <a:pPr lvl="1"/>
            <a:r>
              <a:rPr lang="fr-FR" dirty="0"/>
              <a:t>Biométrie clinique</a:t>
            </a:r>
          </a:p>
          <a:p>
            <a:pPr lvl="1"/>
            <a:r>
              <a:rPr lang="fr-FR" dirty="0"/>
              <a:t>Biométrie biologique</a:t>
            </a:r>
          </a:p>
          <a:p>
            <a:pPr lvl="1"/>
            <a:r>
              <a:rPr lang="fr-FR" dirty="0"/>
              <a:t>Biométrie composite</a:t>
            </a:r>
          </a:p>
        </p:txBody>
      </p:sp>
      <p:sp>
        <p:nvSpPr>
          <p:cNvPr id="3" name="Espace réservé du pied de page 2"/>
          <p:cNvSpPr>
            <a:spLocks noGrp="1"/>
          </p:cNvSpPr>
          <p:nvPr>
            <p:ph type="ftr" sz="quarter" idx="17"/>
          </p:nvPr>
        </p:nvSpPr>
        <p:spPr/>
        <p:txBody>
          <a:bodyPr/>
          <a:lstStyle/>
          <a:p>
            <a:r>
              <a:rPr lang="fr-FR"/>
              <a:t>ECUE7 - PASS - UFR Médecine, UFR d'Odontologie  – Université Cote d'Azur - Année universitaire 2020-2021</a:t>
            </a: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p:cNvSpPr>
            <a:spLocks noGrp="1"/>
          </p:cNvSpPr>
          <p:nvPr>
            <p:ph type="body" idx="1"/>
          </p:nvPr>
        </p:nvSpPr>
        <p:spPr/>
        <p:txBody>
          <a:bodyPr/>
          <a:lstStyle/>
          <a:p>
            <a:r>
              <a:rPr lang="fr-FR"/>
              <a:t>Définir une grandeur physique</a:t>
            </a:r>
          </a:p>
          <a:p>
            <a:r>
              <a:rPr lang="fr-FR"/>
              <a:t>Lister les symboles des unités de base</a:t>
            </a:r>
          </a:p>
          <a:p>
            <a:r>
              <a:rPr lang="fr-FR"/>
              <a:t>Définir le principe de l’étalonnage</a:t>
            </a:r>
            <a:endParaRPr lang="fr-FR" dirty="0"/>
          </a:p>
        </p:txBody>
      </p:sp>
      <p:sp>
        <p:nvSpPr>
          <p:cNvPr id="6" name="Titre 5"/>
          <p:cNvSpPr>
            <a:spLocks noGrp="1"/>
          </p:cNvSpPr>
          <p:nvPr>
            <p:ph type="title"/>
          </p:nvPr>
        </p:nvSpPr>
        <p:spPr/>
        <p:txBody>
          <a:bodyPr/>
          <a:lstStyle/>
          <a:p>
            <a:r>
              <a:rPr lang="fr-FR"/>
              <a:t>Grandeurs et unités</a:t>
            </a:r>
            <a:endParaRPr lang="fr-FR" dirty="0"/>
          </a:p>
        </p:txBody>
      </p:sp>
      <p:sp>
        <p:nvSpPr>
          <p:cNvPr id="3" name="Espace réservé du pied de page 2"/>
          <p:cNvSpPr>
            <a:spLocks noGrp="1"/>
          </p:cNvSpPr>
          <p:nvPr>
            <p:ph type="ftr" sz="quarter" idx="12"/>
          </p:nvPr>
        </p:nvSpPr>
        <p:spPr/>
        <p:txBody>
          <a:bodyPr/>
          <a:lstStyle/>
          <a:p>
            <a:r>
              <a:rPr lang="fr-FR"/>
              <a:t>ECUE7 - PASS - UFR Médecine, UFR d'Odontologie  – Université Cote d'Azur - Année universitaire 2020-2021</a:t>
            </a:r>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Définitions 1/2</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lnSpcReduction="10000"/>
          </a:bodyPr>
          <a:lstStyle/>
          <a:p>
            <a:r>
              <a:rPr lang="fr-FR" dirty="0"/>
              <a:t>Mesurer, c’est comparer une grandeur inconnue à une référence dont la traçabilité est établie</a:t>
            </a:r>
          </a:p>
          <a:p>
            <a:pPr lvl="1"/>
            <a:r>
              <a:rPr lang="fr-FR" dirty="0"/>
              <a:t>Il faut donc disposer de référence, d’étalon… (fiable)</a:t>
            </a:r>
          </a:p>
          <a:p>
            <a:pPr lvl="1"/>
            <a:r>
              <a:rPr lang="fr-FR" dirty="0"/>
              <a:t>Il faut également assurer la traçabilité métrologique de ces références à des unités, généralement le Système International d’unité (SI)</a:t>
            </a:r>
          </a:p>
          <a:p>
            <a:pPr lvl="2"/>
            <a:r>
              <a:rPr lang="fr-FR" dirty="0"/>
              <a:t>Comment comparer à long terme l’évolution de la santé de la population sans références stables dans le temps ?</a:t>
            </a:r>
          </a:p>
          <a:p>
            <a:pPr lvl="2"/>
            <a:r>
              <a:rPr lang="fr-FR" dirty="0"/>
              <a:t>Comment comparer des études épidémiologiques, les études cliniques effectuées aux USA et en Europe si les références ne sont pas communes ?</a:t>
            </a: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Définitions</a:t>
            </a:r>
            <a:r>
              <a:rPr lang="en-GB" dirty="0"/>
              <a:t> 2/2</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20000"/>
          </a:bodyPr>
          <a:lstStyle/>
          <a:p>
            <a:r>
              <a:rPr lang="fr-FR" b="1" dirty="0"/>
              <a:t>Grandeur physique</a:t>
            </a:r>
          </a:p>
          <a:p>
            <a:pPr lvl="1"/>
            <a:r>
              <a:rPr lang="fr-FR" dirty="0"/>
              <a:t>Tout attribut d’un phénomène, d’un corps ou d’une substance, susceptible d’être distingué qualitativement et déterminé quantitativement : attribut repérable et mesurable</a:t>
            </a:r>
          </a:p>
          <a:p>
            <a:pPr lvl="1"/>
            <a:r>
              <a:rPr lang="fr-FR" dirty="0"/>
              <a:t>Les grandeurs comparables forment des ensembles : masses, longueurs, capacités…</a:t>
            </a:r>
          </a:p>
          <a:p>
            <a:r>
              <a:rPr lang="fr-FR" b="1" dirty="0"/>
              <a:t>Unité</a:t>
            </a:r>
          </a:p>
          <a:p>
            <a:pPr lvl="1"/>
            <a:r>
              <a:rPr lang="fr-FR" dirty="0"/>
              <a:t>Dans un ensemble de grandeurs, une unité est une grandeur particulière choisie comme référence à laquelle toutes les autres sont comparées</a:t>
            </a:r>
          </a:p>
          <a:p>
            <a:pPr lvl="1"/>
            <a:r>
              <a:rPr lang="fr-FR" dirty="0"/>
              <a:t>Chaque unité est nommée et un symbole lui est attribué</a:t>
            </a:r>
          </a:p>
          <a:p>
            <a:pPr lvl="2"/>
            <a:r>
              <a:rPr lang="fr-FR" dirty="0"/>
              <a:t>Exemple : longueurs mesurées en les comparant au mètre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Mesure d’une grandeur</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lstStyle/>
          <a:p>
            <a:r>
              <a:rPr lang="fr-FR" dirty="0"/>
              <a:t>La valeur numérique d’une grandeur n’a de sens qu’accompagnée de l’unité à laquelle elle a été comparée pour obtenir cette valeur :</a:t>
            </a:r>
          </a:p>
          <a:p>
            <a:endParaRPr lang="fr-FR" dirty="0"/>
          </a:p>
          <a:p>
            <a:endParaRPr lang="fr-FR" dirty="0"/>
          </a:p>
          <a:p>
            <a:endParaRPr lang="fr-FR" dirty="0"/>
          </a:p>
          <a:p>
            <a:r>
              <a:rPr lang="fr-FR" dirty="0"/>
              <a:t>L’unité doit toujours être placée à droite :</a:t>
            </a:r>
          </a:p>
          <a:p>
            <a:pPr lvl="1"/>
            <a:r>
              <a:rPr lang="fr-FR" dirty="0"/>
              <a:t>température corporelle : 37,5 °C</a:t>
            </a:r>
          </a:p>
          <a:p>
            <a:pPr lvl="1"/>
            <a:r>
              <a:rPr lang="fr-FR" dirty="0"/>
              <a:t>taille : 175 cm</a:t>
            </a:r>
          </a:p>
        </p:txBody>
      </p:sp>
      <p:sp>
        <p:nvSpPr>
          <p:cNvPr id="6" name="ZoneTexte 5"/>
          <p:cNvSpPr txBox="1"/>
          <p:nvPr/>
        </p:nvSpPr>
        <p:spPr>
          <a:xfrm>
            <a:off x="1663017" y="3429000"/>
            <a:ext cx="5817966" cy="810283"/>
          </a:xfrm>
          <a:prstGeom prst="rect">
            <a:avLst/>
          </a:prstGeom>
          <a:solidFill>
            <a:schemeClr val="accent1"/>
          </a:solidFill>
          <a:scene3d>
            <a:camera prst="orthographicFront"/>
            <a:lightRig rig="threePt" dir="t"/>
          </a:scene3d>
          <a:sp3d>
            <a:bevelT/>
          </a:sp3d>
        </p:spPr>
        <p:txBody>
          <a:bodyPr wrap="square" rtlCol="0">
            <a:noAutofit/>
          </a:bodyPr>
          <a:lstStyle/>
          <a:p>
            <a:pPr algn="ctr"/>
            <a:r>
              <a:rPr lang="fr-FR" sz="4400" dirty="0"/>
              <a:t>Mesure = Valeur * Unité</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re 10"/>
          <p:cNvSpPr>
            <a:spLocks noGrp="1"/>
          </p:cNvSpPr>
          <p:nvPr>
            <p:ph type="title"/>
          </p:nvPr>
        </p:nvSpPr>
        <p:spPr/>
        <p:txBody>
          <a:bodyPr/>
          <a:lstStyle/>
          <a:p>
            <a:r>
              <a:rPr lang="fr-FR" dirty="0"/>
              <a:t>Etalonnage</a:t>
            </a:r>
          </a:p>
        </p:txBody>
      </p:sp>
      <p:sp>
        <p:nvSpPr>
          <p:cNvPr id="6" name="Espace réservé du pied de page 5"/>
          <p:cNvSpPr>
            <a:spLocks noGrp="1"/>
          </p:cNvSpPr>
          <p:nvPr>
            <p:ph type="ftr" sz="quarter" idx="11"/>
          </p:nvPr>
        </p:nvSpPr>
        <p:spPr/>
        <p:txBody>
          <a:bodyPr/>
          <a:lstStyle/>
          <a:p>
            <a:r>
              <a:rPr lang="fr-FR"/>
              <a:t>ECUE7 - PASS - UFR Médecine, UFR d'Odontologie  – Université Cote d'Azur - Année universitaire 2020-2021</a:t>
            </a:r>
            <a:endParaRPr lang="en-GB"/>
          </a:p>
        </p:txBody>
      </p:sp>
      <p:sp>
        <p:nvSpPr>
          <p:cNvPr id="12" name="Espace réservé du contenu 11"/>
          <p:cNvSpPr>
            <a:spLocks noGrp="1"/>
          </p:cNvSpPr>
          <p:nvPr>
            <p:ph sz="quarter" idx="1"/>
          </p:nvPr>
        </p:nvSpPr>
        <p:spPr/>
        <p:txBody>
          <a:bodyPr/>
          <a:lstStyle/>
          <a:p>
            <a:r>
              <a:rPr lang="fr-FR" dirty="0"/>
              <a:t>Ensemble des opérations établissant, dans des conditions spécifiées, la relation entre la quantité indiquée par un appareil ou un système de mesure et la valeur vraie de la variable mesurée réalisée par des étalons.</a:t>
            </a:r>
          </a:p>
          <a:p>
            <a:r>
              <a:rPr lang="fr-FR" dirty="0"/>
              <a:t>À titre d’exemple, lorsqu’aucun poids n’est sur la balance, le poids est équivalent à zéro et lorsqu’un poids connu est ajouté à la balance, la valeur exacte du poids s’affiche.</a:t>
            </a:r>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Exemple : le kilogramme étalon</a:t>
            </a:r>
          </a:p>
        </p:txBody>
      </p:sp>
      <p:sp>
        <p:nvSpPr>
          <p:cNvPr id="8" name="Espace réservé du contenu 7"/>
          <p:cNvSpPr>
            <a:spLocks noGrp="1"/>
          </p:cNvSpPr>
          <p:nvPr>
            <p:ph sz="quarter" idx="2"/>
          </p:nvPr>
        </p:nvSpPr>
        <p:spPr/>
        <p:txBody>
          <a:bodyPr>
            <a:noAutofit/>
          </a:bodyPr>
          <a:lstStyle/>
          <a:p>
            <a:r>
              <a:rPr lang="fr-FR" sz="1400" dirty="0"/>
              <a:t>Le kilogramme est la seule unité de base du Système International d'unités (SI) qui soit encore définie au moyen d'un étalon matériel : le prototype international du kilogramme. </a:t>
            </a:r>
          </a:p>
          <a:p>
            <a:r>
              <a:rPr lang="fr-FR" sz="1400" dirty="0"/>
              <a:t>Ce prototype en platine iridié (90%Pt-10%Ir) faisant par définition 1 kg exactement est conservé dans l'air sous triple cloche en verre au Bureau International des Poids et Mesures (BIPM) à Sèvres en France.</a:t>
            </a:r>
          </a:p>
          <a:p>
            <a:r>
              <a:rPr lang="fr-FR" sz="1400" dirty="0"/>
              <a:t>40 copies ont été faites en France en 1884 et distribuées dans différentes nations comme standard national.</a:t>
            </a:r>
          </a:p>
          <a:p>
            <a:r>
              <a:rPr lang="fr-FR" sz="1400" dirty="0"/>
              <a:t>L'étalon national français est directement raccordé à l'étalon international environ une fois tous les 50 ans.</a:t>
            </a:r>
          </a:p>
          <a:p>
            <a:r>
              <a:rPr lang="fr-FR" sz="1400" dirty="0"/>
              <a:t>Les trois vérifications périodiques (1889, 1946 et 1989) mettent en évidence des divergences d'évolution au cours du temps. La dispersion de l'évolution relative des étalons de masse sur un siècle est de l'ordre de 5×10</a:t>
            </a:r>
            <a:r>
              <a:rPr lang="fr-FR" sz="1400" baseline="30000" dirty="0"/>
              <a:t>-8</a:t>
            </a:r>
            <a:r>
              <a:rPr lang="fr-FR" sz="1400" dirty="0"/>
              <a:t>.</a:t>
            </a:r>
          </a:p>
        </p:txBody>
      </p:sp>
      <p:sp>
        <p:nvSpPr>
          <p:cNvPr id="3" name="Espace réservé du pied de page 2"/>
          <p:cNvSpPr>
            <a:spLocks noGrp="1"/>
          </p:cNvSpPr>
          <p:nvPr>
            <p:ph type="ftr" sz="quarter" idx="17"/>
          </p:nvPr>
        </p:nvSpPr>
        <p:spPr/>
        <p:txBody>
          <a:bodyPr/>
          <a:lstStyle/>
          <a:p>
            <a:r>
              <a:rPr lang="fr-FR"/>
              <a:t>ECUE7 - PASS - UFR Médecine, UFR d'Odontologie  – Université Cote d'Azur - Année universitaire 2020-2021</a:t>
            </a:r>
            <a:endParaRPr lang="en-GB" dirty="0"/>
          </a:p>
        </p:txBody>
      </p:sp>
      <p:pic>
        <p:nvPicPr>
          <p:cNvPr id="9" name="Espace réservé du contenu 8"/>
          <p:cNvPicPr>
            <a:picLocks noGrp="1" noChangeAspect="1"/>
          </p:cNvPicPr>
          <p:nvPr>
            <p:ph sz="quarter" idx="1"/>
          </p:nvPr>
        </p:nvPicPr>
        <p:blipFill>
          <a:blip r:embed="rId2"/>
          <a:srcRect t="-7807" b="-7807"/>
          <a:stretch>
            <a:fillRect/>
          </a:stretch>
        </p:blipFill>
        <p:spPr>
          <a:xfrm>
            <a:off x="76200" y="1219200"/>
            <a:ext cx="4495800" cy="5289176"/>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Unités historiques ! 1/2</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20000"/>
          </a:bodyPr>
          <a:lstStyle/>
          <a:p>
            <a:r>
              <a:rPr lang="fr-FR" dirty="0"/>
              <a:t>Sous l’Ancien Régime, plus de 700 unités de mesure</a:t>
            </a:r>
          </a:p>
          <a:p>
            <a:pPr lvl="1"/>
            <a:r>
              <a:rPr lang="fr-FR" dirty="0"/>
              <a:t>de longueur, de surface, de capacité, de poids</a:t>
            </a:r>
          </a:p>
          <a:p>
            <a:r>
              <a:rPr lang="fr-FR" dirty="0"/>
              <a:t>Mesures de longueur (par exemple)</a:t>
            </a:r>
          </a:p>
          <a:p>
            <a:pPr lvl="1"/>
            <a:r>
              <a:rPr lang="fr-FR" dirty="0"/>
              <a:t>Les bases « saines »</a:t>
            </a:r>
          </a:p>
          <a:p>
            <a:pPr lvl="2"/>
            <a:r>
              <a:rPr lang="fr-FR" dirty="0"/>
              <a:t>Le pied de Roi (ou pied de France) : 0,32483 m (sensé être la mesure du pied de Charlemagne : 12 pouces).</a:t>
            </a:r>
          </a:p>
          <a:p>
            <a:pPr lvl="2"/>
            <a:r>
              <a:rPr lang="fr-FR" dirty="0"/>
              <a:t>Il se subdivise en 12 pouces, le pouce (2,706 cm) en 12 lignes, la ligne (0,226 cm) en 12 points (le point = 0,188mm).</a:t>
            </a:r>
          </a:p>
          <a:p>
            <a:pPr lvl="1"/>
            <a:r>
              <a:rPr lang="fr-FR" dirty="0"/>
              <a:t>Mais des différences régionales</a:t>
            </a:r>
          </a:p>
          <a:p>
            <a:pPr lvl="2"/>
            <a:r>
              <a:rPr lang="fr-FR" dirty="0"/>
              <a:t>L’aune : elle était utilisée surtout pour mesurer les étoffes.</a:t>
            </a:r>
          </a:p>
          <a:p>
            <a:pPr lvl="3"/>
            <a:r>
              <a:rPr lang="fr-FR" dirty="0"/>
              <a:t>L’aune de Paris : 1 m 1884 (soit 3 pieds 8 pouces)</a:t>
            </a:r>
          </a:p>
          <a:p>
            <a:pPr lvl="3"/>
            <a:r>
              <a:rPr lang="fr-FR" dirty="0"/>
              <a:t>L’aune de Bordeaux : 1 m 4561</a:t>
            </a:r>
          </a:p>
          <a:p>
            <a:pPr lvl="3"/>
            <a:r>
              <a:rPr lang="fr-FR" dirty="0"/>
              <a:t>L’aune de Troyes : 0 m 812…</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contenu 4"/>
          <p:cNvSpPr>
            <a:spLocks noGrp="1"/>
          </p:cNvSpPr>
          <p:nvPr>
            <p:ph sz="quarter" idx="1"/>
          </p:nvPr>
        </p:nvSpPr>
        <p:spPr/>
        <p:txBody>
          <a:bodyPr>
            <a:noAutofit/>
          </a:bodyPr>
          <a:lstStyle/>
          <a:p>
            <a:r>
              <a:rPr lang="fr-FR" sz="1600" b="1"/>
              <a:t>Longueur</a:t>
            </a:r>
          </a:p>
          <a:p>
            <a:pPr lvl="1"/>
            <a:r>
              <a:rPr lang="fr-FR" sz="1400"/>
              <a:t>La brasse : utilisée dans la marine. Il s’agit d’une longueur de corde entre les bras étendus. Elle varie de 7, 6 à 5 pieds (1,624 m)</a:t>
            </a:r>
          </a:p>
          <a:p>
            <a:pPr lvl="1"/>
            <a:r>
              <a:rPr lang="fr-FR" sz="1400"/>
              <a:t>Le pas : 0,624 m</a:t>
            </a:r>
          </a:p>
          <a:p>
            <a:pPr lvl="1"/>
            <a:r>
              <a:rPr lang="fr-FR" sz="1400"/>
              <a:t>Le mille marin : 1852 m</a:t>
            </a:r>
          </a:p>
          <a:p>
            <a:pPr lvl="1"/>
            <a:r>
              <a:rPr lang="fr-FR" sz="1400"/>
              <a:t>L’encâblure : cette unité marine représentait 1/10 mille, soit 185,2 m</a:t>
            </a:r>
          </a:p>
          <a:p>
            <a:r>
              <a:rPr lang="fr-FR" sz="1600" b="1"/>
              <a:t>Surface</a:t>
            </a:r>
          </a:p>
          <a:p>
            <a:pPr lvl="1"/>
            <a:r>
              <a:rPr lang="fr-FR" sz="1400"/>
              <a:t>Le journal : c’était l’unité de superficie la plus utilisée sous l’Ancien Régime. Il s’agissait de la quantité de terre qu’une charrue pouvait labourer, ou qu’un homme pouvait travailler, ou la quantité de pré qu’il pouvait faucher, etc. en une journée. </a:t>
            </a:r>
          </a:p>
          <a:p>
            <a:pPr lvl="1"/>
            <a:r>
              <a:rPr lang="fr-FR" sz="1400"/>
              <a:t>Le journal de Paris : 32 ares 86</a:t>
            </a:r>
          </a:p>
          <a:p>
            <a:pPr lvl="1"/>
            <a:r>
              <a:rPr lang="fr-FR" sz="1400"/>
              <a:t>Le journal de Bordeaux : 31 ares 93…</a:t>
            </a:r>
            <a:endParaRPr lang="fr-FR" sz="1400" dirty="0"/>
          </a:p>
        </p:txBody>
      </p:sp>
      <p:sp>
        <p:nvSpPr>
          <p:cNvPr id="18" name="Espace réservé du contenu 17"/>
          <p:cNvSpPr>
            <a:spLocks noGrp="1"/>
          </p:cNvSpPr>
          <p:nvPr>
            <p:ph sz="quarter" idx="2"/>
          </p:nvPr>
        </p:nvSpPr>
        <p:spPr/>
        <p:txBody>
          <a:bodyPr>
            <a:normAutofit/>
          </a:bodyPr>
          <a:lstStyle/>
          <a:p>
            <a:r>
              <a:rPr lang="fr-FR" sz="1600" b="1"/>
              <a:t>Capacité</a:t>
            </a:r>
          </a:p>
          <a:p>
            <a:pPr lvl="1"/>
            <a:r>
              <a:rPr lang="fr-FR" sz="1400"/>
              <a:t>Le litron : 0,79 litres</a:t>
            </a:r>
          </a:p>
          <a:p>
            <a:pPr lvl="1"/>
            <a:r>
              <a:rPr lang="fr-FR" sz="1400"/>
              <a:t>La pinte : 2 chopines, soit 0,9305 litre</a:t>
            </a:r>
          </a:p>
          <a:p>
            <a:pPr lvl="1"/>
            <a:r>
              <a:rPr lang="fr-FR" sz="1400"/>
              <a:t>Pot ancien de Lyon : 1,0593 litre</a:t>
            </a:r>
          </a:p>
          <a:p>
            <a:pPr lvl="1"/>
            <a:r>
              <a:rPr lang="fr-FR" sz="1400"/>
              <a:t>Le pot ou quade (cade) : 2 pintes, soit 1,861 litre (2,2648 litres à Bordeaux)</a:t>
            </a:r>
          </a:p>
          <a:p>
            <a:r>
              <a:rPr lang="fr-FR" sz="1600" b="1"/>
              <a:t>Poids</a:t>
            </a:r>
          </a:p>
          <a:p>
            <a:pPr lvl="1"/>
            <a:r>
              <a:rPr lang="fr-FR" sz="1400"/>
              <a:t>La livre : 489,5 grammes</a:t>
            </a:r>
          </a:p>
          <a:p>
            <a:pPr lvl="1"/>
            <a:r>
              <a:rPr lang="fr-FR" sz="1400"/>
              <a:t>Le grain : 53 mg, soit 0,053 g</a:t>
            </a:r>
          </a:p>
          <a:p>
            <a:pPr lvl="1"/>
            <a:r>
              <a:rPr lang="fr-FR" sz="1400"/>
              <a:t>Le quintal : 100 livres, soit 48,95 kg</a:t>
            </a:r>
            <a:endParaRPr lang="en-GB" sz="1400" dirty="0"/>
          </a:p>
        </p:txBody>
      </p:sp>
      <p:sp>
        <p:nvSpPr>
          <p:cNvPr id="3" name="Espace réservé du pied de page 2"/>
          <p:cNvSpPr>
            <a:spLocks noGrp="1"/>
          </p:cNvSpPr>
          <p:nvPr>
            <p:ph type="ftr" sz="quarter" idx="17"/>
          </p:nvPr>
        </p:nvSpPr>
        <p:spPr/>
        <p:txBody>
          <a:bodyPr/>
          <a:lstStyle/>
          <a:p>
            <a:r>
              <a:rPr lang="fr-FR"/>
              <a:t>ECUE7 - PASS - UFR Médecine, UFR d'Odontologie  – Université Cote d'Azur - Année universitaire 2020-2021</a:t>
            </a:r>
            <a:endParaRPr lang="en-GB" dirty="0"/>
          </a:p>
        </p:txBody>
      </p:sp>
      <p:sp>
        <p:nvSpPr>
          <p:cNvPr id="12" name="Titre 1">
            <a:extLst>
              <a:ext uri="{FF2B5EF4-FFF2-40B4-BE49-F238E27FC236}">
                <a16:creationId xmlns:a16="http://schemas.microsoft.com/office/drawing/2014/main" id="{6829DE20-295A-6045-9D3C-1B8C9166471D}"/>
              </a:ext>
            </a:extLst>
          </p:cNvPr>
          <p:cNvSpPr txBox="1">
            <a:spLocks/>
          </p:cNvSpPr>
          <p:nvPr/>
        </p:nvSpPr>
        <p:spPr>
          <a:xfrm>
            <a:off x="609600" y="167640"/>
            <a:ext cx="8153400" cy="990600"/>
          </a:xfrm>
          <a:prstGeom prst="rect">
            <a:avLst/>
          </a:prstGeom>
        </p:spPr>
        <p:txBody>
          <a:bodyPr vert="horz" anchor="ctr">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pPr defTabSz="914400"/>
            <a:r>
              <a:rPr lang="fr-FR" dirty="0"/>
              <a:t>Unités historiques ! 2/2</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a:t>Système métrique</a:t>
            </a:r>
            <a:endParaRPr lang="en-GB" dirty="0"/>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10000"/>
          </a:bodyPr>
          <a:lstStyle/>
          <a:p>
            <a:r>
              <a:rPr lang="en-GB"/>
              <a:t>Institué par la loi du 18 Germinal An III (7 avril 1795)</a:t>
            </a:r>
          </a:p>
          <a:p>
            <a:r>
              <a:rPr lang="en-GB"/>
              <a:t>Mais rendu obligatoire seulement le 4 juillet 1837 sous la monarchie de juillet</a:t>
            </a:r>
          </a:p>
          <a:p>
            <a:r>
              <a:rPr lang="en-GB"/>
              <a:t>Rendu obligatoire aux Pays-Bas en 1816 et en Espagne en 1849</a:t>
            </a:r>
          </a:p>
          <a:p>
            <a:r>
              <a:rPr lang="en-GB"/>
              <a:t>1875 : création en France du Bureau International des Poids et Mesure (BIPM). 17 états signent la convention du mètre, charge de reproduire les étalons de mesure</a:t>
            </a:r>
          </a:p>
          <a:p>
            <a:r>
              <a:rPr lang="en-GB"/>
              <a:t>1960, le système international d’unités remplace le système métrique</a:t>
            </a:r>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Unités de base 1/4</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92500"/>
          </a:bodyPr>
          <a:lstStyle/>
          <a:p>
            <a:r>
              <a:rPr lang="fr-FR" dirty="0"/>
              <a:t>Dans un effort d’unification, la plupart des unités faisant double emploi on été éliminées.</a:t>
            </a:r>
          </a:p>
          <a:p>
            <a:r>
              <a:rPr lang="fr-FR" dirty="0"/>
              <a:t>Les unités en usage ont été ramenées à des fonctions de 7 unités de base.</a:t>
            </a:r>
          </a:p>
          <a:p>
            <a:r>
              <a:rPr lang="fr-FR" dirty="0"/>
              <a:t>Ces 7 unités de base sont (en théorie) indépendantes les unes des autres.</a:t>
            </a:r>
          </a:p>
          <a:p>
            <a:r>
              <a:rPr lang="fr-FR" dirty="0"/>
              <a:t>La recherche actuelle vise à limiter le nombre d’étalons auxquels se réfèrent les définitions des unités de base.</a:t>
            </a:r>
          </a:p>
          <a:p>
            <a:r>
              <a:rPr lang="fr-FR" dirty="0"/>
              <a:t>Les autre unités du SI sont appelées “unités dérivées”.</a:t>
            </a:r>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p:cNvSpPr>
            <a:spLocks noGrp="1"/>
          </p:cNvSpPr>
          <p:nvPr>
            <p:ph type="title"/>
          </p:nvPr>
        </p:nvSpPr>
        <p:spPr/>
        <p:txBody>
          <a:bodyPr/>
          <a:lstStyle/>
          <a:p>
            <a:r>
              <a:rPr lang="fr-FR" dirty="0"/>
              <a:t>Unités de base 2/4</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graphicFrame>
        <p:nvGraphicFramePr>
          <p:cNvPr id="10" name="Tableau 9"/>
          <p:cNvGraphicFramePr>
            <a:graphicFrameLocks noGrp="1"/>
          </p:cNvGraphicFramePr>
          <p:nvPr/>
        </p:nvGraphicFramePr>
        <p:xfrm>
          <a:off x="0" y="1652404"/>
          <a:ext cx="9144000" cy="3759200"/>
        </p:xfrm>
        <a:graphic>
          <a:graphicData uri="http://schemas.openxmlformats.org/drawingml/2006/table">
            <a:tbl>
              <a:tblPr firstRow="1" bandRow="1">
                <a:tableStyleId>{5C22544A-7EE6-4342-B048-85BDC9FD1C3A}</a:tableStyleId>
              </a:tblPr>
              <a:tblGrid>
                <a:gridCol w="1098125">
                  <a:extLst>
                    <a:ext uri="{9D8B030D-6E8A-4147-A177-3AD203B41FA5}">
                      <a16:colId xmlns:a16="http://schemas.microsoft.com/office/drawing/2014/main" val="20000"/>
                    </a:ext>
                  </a:extLst>
                </a:gridCol>
                <a:gridCol w="1030264">
                  <a:extLst>
                    <a:ext uri="{9D8B030D-6E8A-4147-A177-3AD203B41FA5}">
                      <a16:colId xmlns:a16="http://schemas.microsoft.com/office/drawing/2014/main" val="20001"/>
                    </a:ext>
                  </a:extLst>
                </a:gridCol>
                <a:gridCol w="1319311">
                  <a:extLst>
                    <a:ext uri="{9D8B030D-6E8A-4147-A177-3AD203B41FA5}">
                      <a16:colId xmlns:a16="http://schemas.microsoft.com/office/drawing/2014/main" val="20002"/>
                    </a:ext>
                  </a:extLst>
                </a:gridCol>
                <a:gridCol w="1030264">
                  <a:extLst>
                    <a:ext uri="{9D8B030D-6E8A-4147-A177-3AD203B41FA5}">
                      <a16:colId xmlns:a16="http://schemas.microsoft.com/office/drawing/2014/main" val="20003"/>
                    </a:ext>
                  </a:extLst>
                </a:gridCol>
                <a:gridCol w="4666036">
                  <a:extLst>
                    <a:ext uri="{9D8B030D-6E8A-4147-A177-3AD203B41FA5}">
                      <a16:colId xmlns:a16="http://schemas.microsoft.com/office/drawing/2014/main" val="20004"/>
                    </a:ext>
                  </a:extLst>
                </a:gridCol>
              </a:tblGrid>
              <a:tr h="370840">
                <a:tc gridSpan="2">
                  <a:txBody>
                    <a:bodyPr/>
                    <a:lstStyle/>
                    <a:p>
                      <a:pPr algn="ctr"/>
                      <a:r>
                        <a:rPr lang="fr-FR" sz="1800" dirty="0"/>
                        <a:t>Grandeur</a:t>
                      </a:r>
                    </a:p>
                  </a:txBody>
                  <a:tcPr anchor="ctr"/>
                </a:tc>
                <a:tc hMerge="1">
                  <a:txBody>
                    <a:bodyPr/>
                    <a:lstStyle/>
                    <a:p>
                      <a:endParaRPr lang="fr-FR" sz="1200" dirty="0"/>
                    </a:p>
                  </a:txBody>
                  <a:tcPr/>
                </a:tc>
                <a:tc gridSpan="2">
                  <a:txBody>
                    <a:bodyPr/>
                    <a:lstStyle/>
                    <a:p>
                      <a:pPr algn="ctr"/>
                      <a:r>
                        <a:rPr lang="fr-FR" sz="1800" dirty="0"/>
                        <a:t>Unité</a:t>
                      </a:r>
                    </a:p>
                  </a:txBody>
                  <a:tcPr anchor="ctr"/>
                </a:tc>
                <a:tc hMerge="1">
                  <a:txBody>
                    <a:bodyPr/>
                    <a:lstStyle/>
                    <a:p>
                      <a:endParaRPr lang="fr-FR" sz="1200" dirty="0"/>
                    </a:p>
                  </a:txBody>
                  <a:tcPr/>
                </a:tc>
                <a:tc>
                  <a:txBody>
                    <a:bodyPr/>
                    <a:lstStyle/>
                    <a:p>
                      <a:endParaRPr lang="fr-FR" sz="1800" dirty="0"/>
                    </a:p>
                  </a:txBody>
                  <a:tcPr anchor="ctr"/>
                </a:tc>
                <a:extLst>
                  <a:ext uri="{0D108BD9-81ED-4DB2-BD59-A6C34878D82A}">
                    <a16:rowId xmlns:a16="http://schemas.microsoft.com/office/drawing/2014/main" val="10000"/>
                  </a:ext>
                </a:extLst>
              </a:tr>
              <a:tr h="370840">
                <a:tc>
                  <a:txBody>
                    <a:bodyPr/>
                    <a:lstStyle/>
                    <a:p>
                      <a:pPr algn="ctr"/>
                      <a:r>
                        <a:rPr lang="fr-FR" sz="1800" b="1" i="0" dirty="0"/>
                        <a:t>Nom</a:t>
                      </a:r>
                    </a:p>
                  </a:txBody>
                  <a:tcPr anchor="ctr"/>
                </a:tc>
                <a:tc>
                  <a:txBody>
                    <a:bodyPr/>
                    <a:lstStyle/>
                    <a:p>
                      <a:pPr algn="ctr"/>
                      <a:r>
                        <a:rPr lang="fr-FR" sz="1800" b="1" i="0" dirty="0"/>
                        <a:t>Symbole</a:t>
                      </a:r>
                    </a:p>
                  </a:txBody>
                  <a:tcPr anchor="ctr"/>
                </a:tc>
                <a:tc>
                  <a:txBody>
                    <a:bodyPr/>
                    <a:lstStyle/>
                    <a:p>
                      <a:pPr algn="ctr"/>
                      <a:r>
                        <a:rPr lang="fr-FR" sz="1800" b="1" i="0" dirty="0"/>
                        <a:t>Nom</a:t>
                      </a:r>
                    </a:p>
                  </a:txBody>
                  <a:tcPr anchor="ctr"/>
                </a:tc>
                <a:tc>
                  <a:txBody>
                    <a:bodyPr/>
                    <a:lstStyle/>
                    <a:p>
                      <a:pPr algn="ctr"/>
                      <a:r>
                        <a:rPr lang="fr-FR" sz="1800" b="1" i="0" dirty="0"/>
                        <a:t>Symbole</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800" b="1" dirty="0"/>
                        <a:t>Définition, Remarques</a:t>
                      </a:r>
                    </a:p>
                  </a:txBody>
                  <a:tcPr anchor="ctr"/>
                </a:tc>
                <a:extLst>
                  <a:ext uri="{0D108BD9-81ED-4DB2-BD59-A6C34878D82A}">
                    <a16:rowId xmlns:a16="http://schemas.microsoft.com/office/drawing/2014/main" val="10001"/>
                  </a:ext>
                </a:extLst>
              </a:tr>
              <a:tr h="370840">
                <a:tc>
                  <a:txBody>
                    <a:bodyPr/>
                    <a:lstStyle/>
                    <a:p>
                      <a:pPr algn="ctr"/>
                      <a:r>
                        <a:rPr lang="fr-FR" sz="1800" dirty="0">
                          <a:latin typeface="Times New Roman"/>
                          <a:cs typeface="Times New Roman"/>
                        </a:rPr>
                        <a:t>Longueur</a:t>
                      </a:r>
                    </a:p>
                  </a:txBody>
                  <a:tcPr anchor="ctr"/>
                </a:tc>
                <a:tc>
                  <a:txBody>
                    <a:bodyPr/>
                    <a:lstStyle/>
                    <a:p>
                      <a:pPr algn="ctr"/>
                      <a:r>
                        <a:rPr lang="fr-FR" sz="2400" i="1" dirty="0">
                          <a:latin typeface="Times New Roman"/>
                          <a:cs typeface="Times New Roman"/>
                        </a:rPr>
                        <a:t>L</a:t>
                      </a:r>
                    </a:p>
                  </a:txBody>
                  <a:tcPr anchor="ctr"/>
                </a:tc>
                <a:tc>
                  <a:txBody>
                    <a:bodyPr/>
                    <a:lstStyle/>
                    <a:p>
                      <a:pPr algn="ctr"/>
                      <a:r>
                        <a:rPr lang="fr-FR" sz="1800" dirty="0">
                          <a:latin typeface="Times New Roman"/>
                          <a:cs typeface="Times New Roman"/>
                        </a:rPr>
                        <a:t>mètre</a:t>
                      </a:r>
                    </a:p>
                  </a:txBody>
                  <a:tcPr anchor="ctr"/>
                </a:tc>
                <a:tc>
                  <a:txBody>
                    <a:bodyPr/>
                    <a:lstStyle/>
                    <a:p>
                      <a:pPr algn="ctr"/>
                      <a:r>
                        <a:rPr lang="fr-FR" sz="2400" i="1" dirty="0">
                          <a:latin typeface="Times New Roman"/>
                          <a:cs typeface="Times New Roman"/>
                        </a:rPr>
                        <a:t>m</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800" dirty="0">
                          <a:latin typeface="Times New Roman"/>
                          <a:cs typeface="Times New Roman"/>
                        </a:rPr>
                        <a:t>Le mètre</a:t>
                      </a:r>
                      <a:r>
                        <a:rPr lang="fr-FR" sz="1800" baseline="0" dirty="0">
                          <a:latin typeface="Times New Roman"/>
                          <a:cs typeface="Times New Roman"/>
                        </a:rPr>
                        <a:t> est la longueur du trajet parcouru dans le vide par la lumière pendant une durée de 1/299 792 458 de seconde</a:t>
                      </a:r>
                      <a:endParaRPr lang="fr-FR" sz="1800" dirty="0">
                        <a:latin typeface="Times New Roman"/>
                        <a:cs typeface="Times New Roman"/>
                      </a:endParaRPr>
                    </a:p>
                  </a:txBody>
                  <a:tcPr anchor="ctr"/>
                </a:tc>
                <a:extLst>
                  <a:ext uri="{0D108BD9-81ED-4DB2-BD59-A6C34878D82A}">
                    <a16:rowId xmlns:a16="http://schemas.microsoft.com/office/drawing/2014/main" val="10002"/>
                  </a:ext>
                </a:extLst>
              </a:tr>
              <a:tr h="370840">
                <a:tc>
                  <a:txBody>
                    <a:bodyPr/>
                    <a:lstStyle/>
                    <a:p>
                      <a:pPr algn="ctr"/>
                      <a:r>
                        <a:rPr lang="fr-FR" sz="1800" dirty="0">
                          <a:latin typeface="Times New Roman"/>
                          <a:cs typeface="Times New Roman"/>
                        </a:rPr>
                        <a:t>Masse</a:t>
                      </a:r>
                    </a:p>
                  </a:txBody>
                  <a:tcPr anchor="ctr"/>
                </a:tc>
                <a:tc>
                  <a:txBody>
                    <a:bodyPr/>
                    <a:lstStyle/>
                    <a:p>
                      <a:pPr algn="ctr"/>
                      <a:r>
                        <a:rPr lang="fr-FR" sz="2400" i="1" dirty="0">
                          <a:latin typeface="Times New Roman"/>
                          <a:cs typeface="Times New Roman"/>
                        </a:rPr>
                        <a:t>M</a:t>
                      </a:r>
                    </a:p>
                  </a:txBody>
                  <a:tcPr anchor="ctr"/>
                </a:tc>
                <a:tc>
                  <a:txBody>
                    <a:bodyPr/>
                    <a:lstStyle/>
                    <a:p>
                      <a:pPr algn="ctr"/>
                      <a:r>
                        <a:rPr lang="fr-FR" sz="1800" dirty="0">
                          <a:latin typeface="Times New Roman"/>
                          <a:cs typeface="Times New Roman"/>
                        </a:rPr>
                        <a:t>kilogramme</a:t>
                      </a:r>
                    </a:p>
                  </a:txBody>
                  <a:tcPr anchor="ctr"/>
                </a:tc>
                <a:tc>
                  <a:txBody>
                    <a:bodyPr/>
                    <a:lstStyle/>
                    <a:p>
                      <a:pPr algn="ctr"/>
                      <a:r>
                        <a:rPr lang="fr-FR" sz="2400" i="1" dirty="0">
                          <a:latin typeface="Times New Roman"/>
                          <a:cs typeface="Times New Roman"/>
                        </a:rPr>
                        <a:t>kg</a:t>
                      </a:r>
                    </a:p>
                  </a:txBody>
                  <a:tcPr anchor="ctr"/>
                </a:tc>
                <a:tc>
                  <a:txBody>
                    <a:bodyPr/>
                    <a:lstStyle/>
                    <a:p>
                      <a:r>
                        <a:rPr lang="fr-FR" sz="1800" dirty="0">
                          <a:latin typeface="Times New Roman"/>
                          <a:cs typeface="Times New Roman"/>
                        </a:rPr>
                        <a:t>Le kilogramme est la masse du prototype international du kilogramme</a:t>
                      </a:r>
                    </a:p>
                  </a:txBody>
                  <a:tcPr anchor="ctr"/>
                </a:tc>
                <a:extLst>
                  <a:ext uri="{0D108BD9-81ED-4DB2-BD59-A6C34878D82A}">
                    <a16:rowId xmlns:a16="http://schemas.microsoft.com/office/drawing/2014/main" val="10003"/>
                  </a:ext>
                </a:extLst>
              </a:tr>
              <a:tr h="370840">
                <a:tc>
                  <a:txBody>
                    <a:bodyPr/>
                    <a:lstStyle/>
                    <a:p>
                      <a:pPr algn="ctr"/>
                      <a:r>
                        <a:rPr lang="fr-FR" sz="1800" dirty="0">
                          <a:latin typeface="Times New Roman"/>
                          <a:cs typeface="Times New Roman"/>
                        </a:rPr>
                        <a:t>Temps</a:t>
                      </a:r>
                    </a:p>
                  </a:txBody>
                  <a:tcPr anchor="ctr"/>
                </a:tc>
                <a:tc>
                  <a:txBody>
                    <a:bodyPr/>
                    <a:lstStyle/>
                    <a:p>
                      <a:pPr algn="ctr"/>
                      <a:r>
                        <a:rPr lang="fr-FR" sz="2400" i="1" dirty="0">
                          <a:latin typeface="Times New Roman"/>
                          <a:cs typeface="Times New Roman"/>
                        </a:rPr>
                        <a:t>t</a:t>
                      </a:r>
                    </a:p>
                  </a:txBody>
                  <a:tcPr anchor="ctr"/>
                </a:tc>
                <a:tc>
                  <a:txBody>
                    <a:bodyPr/>
                    <a:lstStyle/>
                    <a:p>
                      <a:pPr algn="ctr"/>
                      <a:r>
                        <a:rPr lang="fr-FR" sz="1800" dirty="0">
                          <a:latin typeface="Times New Roman"/>
                          <a:cs typeface="Times New Roman"/>
                        </a:rPr>
                        <a:t>seconde</a:t>
                      </a:r>
                    </a:p>
                  </a:txBody>
                  <a:tcPr anchor="ctr"/>
                </a:tc>
                <a:tc>
                  <a:txBody>
                    <a:bodyPr/>
                    <a:lstStyle/>
                    <a:p>
                      <a:pPr algn="ctr"/>
                      <a:r>
                        <a:rPr lang="fr-FR" sz="2400" i="1" dirty="0">
                          <a:latin typeface="Times New Roman"/>
                          <a:cs typeface="Times New Roman"/>
                        </a:rPr>
                        <a:t>s</a:t>
                      </a:r>
                    </a:p>
                  </a:txBody>
                  <a:tcPr anchor="ctr"/>
                </a:tc>
                <a:tc>
                  <a:txBody>
                    <a:bodyPr/>
                    <a:lstStyle/>
                    <a:p>
                      <a:r>
                        <a:rPr lang="fr-FR" sz="1800" dirty="0">
                          <a:latin typeface="Times New Roman"/>
                          <a:cs typeface="Times New Roman"/>
                        </a:rPr>
                        <a:t>La seconde est la durée de 9 182 631 770 périodes</a:t>
                      </a:r>
                      <a:r>
                        <a:rPr lang="fr-FR" sz="1800" baseline="0" dirty="0">
                          <a:latin typeface="Times New Roman"/>
                          <a:cs typeface="Times New Roman"/>
                        </a:rPr>
                        <a:t> de la radiation correspondant à la transition entre deux niveaux hyperfins de l’état fondamental de l’atome de césium 133 à la température de 0 kelvin</a:t>
                      </a:r>
                      <a:endParaRPr lang="fr-FR" sz="1800" dirty="0">
                        <a:latin typeface="Times New Roman"/>
                        <a:cs typeface="Times New Roman"/>
                      </a:endParaRPr>
                    </a:p>
                  </a:txBody>
                  <a:tcPr anchor="ctr"/>
                </a:tc>
                <a:extLst>
                  <a:ext uri="{0D108BD9-81ED-4DB2-BD59-A6C34878D82A}">
                    <a16:rowId xmlns:a16="http://schemas.microsoft.com/office/drawing/2014/main" val="10004"/>
                  </a:ext>
                </a:extLst>
              </a:tr>
            </a:tbl>
          </a:graphicData>
        </a:graphic>
      </p:graphicFrame>
      <p:sp>
        <p:nvSpPr>
          <p:cNvPr id="11" name="ZoneTexte 10"/>
          <p:cNvSpPr txBox="1"/>
          <p:nvPr/>
        </p:nvSpPr>
        <p:spPr>
          <a:xfrm>
            <a:off x="4824883" y="5846733"/>
            <a:ext cx="4285568" cy="261610"/>
          </a:xfrm>
          <a:prstGeom prst="rect">
            <a:avLst/>
          </a:prstGeom>
          <a:noFill/>
        </p:spPr>
        <p:txBody>
          <a:bodyPr wrap="none" rtlCol="0">
            <a:spAutoFit/>
          </a:bodyPr>
          <a:lstStyle/>
          <a:p>
            <a:pPr algn="r"/>
            <a:r>
              <a:rPr lang="en-GB" sz="1100" i="1" dirty="0" err="1"/>
              <a:t>Extrait</a:t>
            </a:r>
            <a:r>
              <a:rPr lang="en-GB" sz="1100" i="1" dirty="0"/>
              <a:t> de : </a:t>
            </a:r>
            <a:r>
              <a:rPr lang="en-GB" sz="1100" i="1" dirty="0" err="1"/>
              <a:t>Unité</a:t>
            </a:r>
            <a:r>
              <a:rPr lang="en-GB" sz="1100" i="1" dirty="0"/>
              <a:t> de </a:t>
            </a:r>
            <a:r>
              <a:rPr lang="en-GB" sz="1100" i="1" dirty="0" err="1"/>
              <a:t>mesure</a:t>
            </a:r>
            <a:r>
              <a:rPr lang="en-GB" sz="1100" i="1" dirty="0"/>
              <a:t>. </a:t>
            </a:r>
            <a:r>
              <a:rPr lang="fr-FR" sz="1100" i="1" dirty="0"/>
              <a:t>http://</a:t>
            </a:r>
            <a:r>
              <a:rPr lang="fr-FR" sz="1100" i="1" dirty="0" err="1"/>
              <a:t>fr.wikipedia.org/wiki/Unité_de_mesure</a:t>
            </a:r>
            <a:endParaRPr lang="en-GB" sz="1100" i="1"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Unités de base 3/4</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a:p>
        </p:txBody>
      </p:sp>
      <p:sp>
        <p:nvSpPr>
          <p:cNvPr id="9" name="ZoneTexte 8"/>
          <p:cNvSpPr txBox="1"/>
          <p:nvPr/>
        </p:nvSpPr>
        <p:spPr>
          <a:xfrm>
            <a:off x="4824883" y="5846733"/>
            <a:ext cx="4285568" cy="261610"/>
          </a:xfrm>
          <a:prstGeom prst="rect">
            <a:avLst/>
          </a:prstGeom>
          <a:noFill/>
        </p:spPr>
        <p:txBody>
          <a:bodyPr wrap="none" rtlCol="0">
            <a:spAutoFit/>
          </a:bodyPr>
          <a:lstStyle/>
          <a:p>
            <a:pPr algn="r"/>
            <a:r>
              <a:rPr lang="en-GB" sz="1100" i="1" dirty="0" err="1"/>
              <a:t>Extrait</a:t>
            </a:r>
            <a:r>
              <a:rPr lang="en-GB" sz="1100" i="1" dirty="0"/>
              <a:t> de : </a:t>
            </a:r>
            <a:r>
              <a:rPr lang="en-GB" sz="1100" i="1" dirty="0" err="1"/>
              <a:t>Unité</a:t>
            </a:r>
            <a:r>
              <a:rPr lang="en-GB" sz="1100" i="1" dirty="0"/>
              <a:t> de </a:t>
            </a:r>
            <a:r>
              <a:rPr lang="en-GB" sz="1100" i="1" dirty="0" err="1"/>
              <a:t>mesure</a:t>
            </a:r>
            <a:r>
              <a:rPr lang="en-GB" sz="1100" i="1" dirty="0"/>
              <a:t>. </a:t>
            </a:r>
            <a:r>
              <a:rPr lang="fr-FR" sz="1100" i="1" dirty="0"/>
              <a:t>http://</a:t>
            </a:r>
            <a:r>
              <a:rPr lang="fr-FR" sz="1100" i="1" dirty="0" err="1"/>
              <a:t>fr.wikipedia.org/wiki/Unité_de_mesure</a:t>
            </a:r>
            <a:endParaRPr lang="en-GB" sz="1100" i="1" dirty="0"/>
          </a:p>
        </p:txBody>
      </p:sp>
      <p:graphicFrame>
        <p:nvGraphicFramePr>
          <p:cNvPr id="8" name="Tableau 7"/>
          <p:cNvGraphicFramePr>
            <a:graphicFrameLocks noGrp="1"/>
          </p:cNvGraphicFramePr>
          <p:nvPr/>
        </p:nvGraphicFramePr>
        <p:xfrm>
          <a:off x="1" y="1650649"/>
          <a:ext cx="9143999" cy="3942080"/>
        </p:xfrm>
        <a:graphic>
          <a:graphicData uri="http://schemas.openxmlformats.org/drawingml/2006/table">
            <a:tbl>
              <a:tblPr firstRow="1" bandRow="1">
                <a:tableStyleId>{5C22544A-7EE6-4342-B048-85BDC9FD1C3A}</a:tableStyleId>
              </a:tblPr>
              <a:tblGrid>
                <a:gridCol w="1404064">
                  <a:extLst>
                    <a:ext uri="{9D8B030D-6E8A-4147-A177-3AD203B41FA5}">
                      <a16:colId xmlns:a16="http://schemas.microsoft.com/office/drawing/2014/main" val="20000"/>
                    </a:ext>
                  </a:extLst>
                </a:gridCol>
                <a:gridCol w="1054835">
                  <a:extLst>
                    <a:ext uri="{9D8B030D-6E8A-4147-A177-3AD203B41FA5}">
                      <a16:colId xmlns:a16="http://schemas.microsoft.com/office/drawing/2014/main" val="20001"/>
                    </a:ext>
                  </a:extLst>
                </a:gridCol>
                <a:gridCol w="964461">
                  <a:extLst>
                    <a:ext uri="{9D8B030D-6E8A-4147-A177-3AD203B41FA5}">
                      <a16:colId xmlns:a16="http://schemas.microsoft.com/office/drawing/2014/main" val="20002"/>
                    </a:ext>
                  </a:extLst>
                </a:gridCol>
                <a:gridCol w="1054835">
                  <a:extLst>
                    <a:ext uri="{9D8B030D-6E8A-4147-A177-3AD203B41FA5}">
                      <a16:colId xmlns:a16="http://schemas.microsoft.com/office/drawing/2014/main" val="20003"/>
                    </a:ext>
                  </a:extLst>
                </a:gridCol>
                <a:gridCol w="4665804">
                  <a:extLst>
                    <a:ext uri="{9D8B030D-6E8A-4147-A177-3AD203B41FA5}">
                      <a16:colId xmlns:a16="http://schemas.microsoft.com/office/drawing/2014/main" val="20004"/>
                    </a:ext>
                  </a:extLst>
                </a:gridCol>
              </a:tblGrid>
              <a:tr h="370840">
                <a:tc gridSpan="2">
                  <a:txBody>
                    <a:bodyPr/>
                    <a:lstStyle/>
                    <a:p>
                      <a:pPr algn="ctr"/>
                      <a:r>
                        <a:rPr lang="fr-FR" sz="1800" dirty="0"/>
                        <a:t>Grandeur</a:t>
                      </a:r>
                    </a:p>
                  </a:txBody>
                  <a:tcPr anchor="ctr"/>
                </a:tc>
                <a:tc hMerge="1">
                  <a:txBody>
                    <a:bodyPr/>
                    <a:lstStyle/>
                    <a:p>
                      <a:endParaRPr lang="fr-FR" sz="1200" dirty="0"/>
                    </a:p>
                  </a:txBody>
                  <a:tcPr/>
                </a:tc>
                <a:tc gridSpan="2">
                  <a:txBody>
                    <a:bodyPr/>
                    <a:lstStyle/>
                    <a:p>
                      <a:pPr algn="ctr"/>
                      <a:r>
                        <a:rPr lang="fr-FR" sz="1800" dirty="0"/>
                        <a:t>Unité</a:t>
                      </a:r>
                    </a:p>
                  </a:txBody>
                  <a:tcPr anchor="ctr"/>
                </a:tc>
                <a:tc hMerge="1">
                  <a:txBody>
                    <a:bodyPr/>
                    <a:lstStyle/>
                    <a:p>
                      <a:endParaRPr lang="fr-FR" sz="1200" dirty="0"/>
                    </a:p>
                  </a:txBody>
                  <a:tcPr/>
                </a:tc>
                <a:tc>
                  <a:txBody>
                    <a:bodyPr/>
                    <a:lstStyle/>
                    <a:p>
                      <a:endParaRPr lang="fr-FR" sz="1800" dirty="0"/>
                    </a:p>
                  </a:txBody>
                  <a:tcPr anchor="ctr"/>
                </a:tc>
                <a:extLst>
                  <a:ext uri="{0D108BD9-81ED-4DB2-BD59-A6C34878D82A}">
                    <a16:rowId xmlns:a16="http://schemas.microsoft.com/office/drawing/2014/main" val="10000"/>
                  </a:ext>
                </a:extLst>
              </a:tr>
              <a:tr h="370840">
                <a:tc>
                  <a:txBody>
                    <a:bodyPr/>
                    <a:lstStyle/>
                    <a:p>
                      <a:pPr algn="ctr"/>
                      <a:r>
                        <a:rPr lang="fr-FR" sz="1800" b="1" i="0" dirty="0"/>
                        <a:t>Nom</a:t>
                      </a:r>
                    </a:p>
                  </a:txBody>
                  <a:tcPr anchor="ctr"/>
                </a:tc>
                <a:tc>
                  <a:txBody>
                    <a:bodyPr/>
                    <a:lstStyle/>
                    <a:p>
                      <a:pPr algn="ctr"/>
                      <a:r>
                        <a:rPr lang="fr-FR" sz="1800" b="1" i="0" dirty="0"/>
                        <a:t>Symbole</a:t>
                      </a:r>
                    </a:p>
                  </a:txBody>
                  <a:tcPr anchor="ctr"/>
                </a:tc>
                <a:tc>
                  <a:txBody>
                    <a:bodyPr/>
                    <a:lstStyle/>
                    <a:p>
                      <a:pPr algn="ctr"/>
                      <a:r>
                        <a:rPr lang="fr-FR" sz="1800" b="1" i="0" dirty="0"/>
                        <a:t>Nom</a:t>
                      </a:r>
                    </a:p>
                  </a:txBody>
                  <a:tcPr anchor="ctr"/>
                </a:tc>
                <a:tc>
                  <a:txBody>
                    <a:bodyPr/>
                    <a:lstStyle/>
                    <a:p>
                      <a:pPr algn="ctr"/>
                      <a:r>
                        <a:rPr lang="fr-FR" sz="1800" b="1" i="0" dirty="0"/>
                        <a:t>Symbole</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800" b="1" dirty="0"/>
                        <a:t>Définition, Remarques</a:t>
                      </a:r>
                    </a:p>
                  </a:txBody>
                  <a:tcPr anchor="ctr"/>
                </a:tc>
                <a:extLst>
                  <a:ext uri="{0D108BD9-81ED-4DB2-BD59-A6C34878D82A}">
                    <a16:rowId xmlns:a16="http://schemas.microsoft.com/office/drawing/2014/main" val="10001"/>
                  </a:ext>
                </a:extLst>
              </a:tr>
              <a:tr h="370840">
                <a:tc>
                  <a:txBody>
                    <a:bodyPr/>
                    <a:lstStyle/>
                    <a:p>
                      <a:pPr algn="ctr"/>
                      <a:r>
                        <a:rPr lang="fr-FR" sz="1800" dirty="0">
                          <a:latin typeface="Times New Roman"/>
                          <a:cs typeface="Times New Roman"/>
                        </a:rPr>
                        <a:t>Courant</a:t>
                      </a:r>
                      <a:br>
                        <a:rPr lang="fr-FR" sz="1800" dirty="0">
                          <a:latin typeface="Times New Roman"/>
                          <a:cs typeface="Times New Roman"/>
                        </a:rPr>
                      </a:br>
                      <a:r>
                        <a:rPr lang="fr-FR" sz="1800" dirty="0">
                          <a:latin typeface="Times New Roman"/>
                          <a:cs typeface="Times New Roman"/>
                        </a:rPr>
                        <a:t>électrique</a:t>
                      </a:r>
                    </a:p>
                  </a:txBody>
                  <a:tcPr anchor="ctr"/>
                </a:tc>
                <a:tc>
                  <a:txBody>
                    <a:bodyPr/>
                    <a:lstStyle/>
                    <a:p>
                      <a:pPr algn="ctr"/>
                      <a:r>
                        <a:rPr lang="fr-FR" sz="2400" i="1" dirty="0">
                          <a:latin typeface="Times New Roman"/>
                          <a:cs typeface="Times New Roman"/>
                        </a:rPr>
                        <a:t>i</a:t>
                      </a:r>
                    </a:p>
                  </a:txBody>
                  <a:tcPr anchor="ctr"/>
                </a:tc>
                <a:tc>
                  <a:txBody>
                    <a:bodyPr/>
                    <a:lstStyle/>
                    <a:p>
                      <a:pPr algn="ctr"/>
                      <a:r>
                        <a:rPr lang="fr-FR" sz="1800" dirty="0">
                          <a:latin typeface="Times New Roman"/>
                          <a:cs typeface="Times New Roman"/>
                        </a:rPr>
                        <a:t>ampère</a:t>
                      </a:r>
                    </a:p>
                  </a:txBody>
                  <a:tcPr anchor="ctr"/>
                </a:tc>
                <a:tc>
                  <a:txBody>
                    <a:bodyPr/>
                    <a:lstStyle/>
                    <a:p>
                      <a:pPr algn="ctr"/>
                      <a:r>
                        <a:rPr lang="fr-FR" sz="2400" i="1" dirty="0">
                          <a:latin typeface="Times New Roman"/>
                          <a:cs typeface="Times New Roman"/>
                        </a:rPr>
                        <a:t>A</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800" dirty="0">
                          <a:latin typeface="Times New Roman"/>
                          <a:cs typeface="Times New Roman"/>
                        </a:rPr>
                        <a:t>L’ampère est l’intensité d’un courant constant qui, maintenu dans deux conducteurs parallèles, rectilignes, de longueur infinie, de section circulaire négligeable et placés à une distante de un mètre l’un de l’autre</a:t>
                      </a:r>
                      <a:r>
                        <a:rPr lang="fr-FR" sz="1800" baseline="0" dirty="0">
                          <a:latin typeface="Times New Roman"/>
                          <a:cs typeface="Times New Roman"/>
                        </a:rPr>
                        <a:t> dans le vide produirait entre ces deux conducteurs une force égale à 2.10</a:t>
                      </a:r>
                      <a:r>
                        <a:rPr lang="fr-FR" sz="1800" baseline="30000" dirty="0">
                          <a:latin typeface="Times New Roman"/>
                          <a:cs typeface="Times New Roman"/>
                        </a:rPr>
                        <a:t>-7</a:t>
                      </a:r>
                      <a:r>
                        <a:rPr lang="fr-FR" sz="1800" baseline="0" dirty="0">
                          <a:latin typeface="Times New Roman"/>
                          <a:cs typeface="Times New Roman"/>
                        </a:rPr>
                        <a:t> newton par mètre de longueur</a:t>
                      </a:r>
                      <a:endParaRPr lang="fr-FR" sz="1800" dirty="0">
                        <a:latin typeface="Times New Roman"/>
                        <a:cs typeface="Times New Roman"/>
                      </a:endParaRPr>
                    </a:p>
                  </a:txBody>
                  <a:tcPr anchor="ctr"/>
                </a:tc>
                <a:extLst>
                  <a:ext uri="{0D108BD9-81ED-4DB2-BD59-A6C34878D82A}">
                    <a16:rowId xmlns:a16="http://schemas.microsoft.com/office/drawing/2014/main" val="10002"/>
                  </a:ext>
                </a:extLst>
              </a:tr>
              <a:tr h="370840">
                <a:tc>
                  <a:txBody>
                    <a:bodyPr/>
                    <a:lstStyle/>
                    <a:p>
                      <a:pPr algn="ctr"/>
                      <a:r>
                        <a:rPr lang="fr-FR" sz="1800" dirty="0">
                          <a:latin typeface="Times New Roman"/>
                          <a:cs typeface="Times New Roman"/>
                        </a:rPr>
                        <a:t>Température</a:t>
                      </a:r>
                    </a:p>
                  </a:txBody>
                  <a:tcPr anchor="ctr"/>
                </a:tc>
                <a:tc>
                  <a:txBody>
                    <a:bodyPr/>
                    <a:lstStyle/>
                    <a:p>
                      <a:pPr algn="ctr"/>
                      <a:r>
                        <a:rPr lang="fr-FR" sz="2400" i="1" dirty="0">
                          <a:latin typeface="Times New Roman"/>
                          <a:cs typeface="Times New Roman"/>
                        </a:rPr>
                        <a:t>T</a:t>
                      </a:r>
                    </a:p>
                  </a:txBody>
                  <a:tcPr anchor="ctr"/>
                </a:tc>
                <a:tc>
                  <a:txBody>
                    <a:bodyPr/>
                    <a:lstStyle/>
                    <a:p>
                      <a:pPr algn="ctr"/>
                      <a:r>
                        <a:rPr lang="fr-FR" sz="1800" dirty="0">
                          <a:latin typeface="Times New Roman"/>
                          <a:cs typeface="Times New Roman"/>
                        </a:rPr>
                        <a:t>kelvin</a:t>
                      </a:r>
                    </a:p>
                  </a:txBody>
                  <a:tcPr anchor="ctr"/>
                </a:tc>
                <a:tc>
                  <a:txBody>
                    <a:bodyPr/>
                    <a:lstStyle/>
                    <a:p>
                      <a:pPr algn="ctr"/>
                      <a:r>
                        <a:rPr lang="fr-FR" sz="2400" i="1" dirty="0">
                          <a:latin typeface="Times New Roman"/>
                          <a:cs typeface="Times New Roman"/>
                        </a:rPr>
                        <a:t>K</a:t>
                      </a:r>
                    </a:p>
                  </a:txBody>
                  <a:tcPr anchor="ctr"/>
                </a:tc>
                <a:tc>
                  <a:txBody>
                    <a:bodyPr/>
                    <a:lstStyle/>
                    <a:p>
                      <a:r>
                        <a:rPr lang="fr-FR" sz="1800" dirty="0">
                          <a:latin typeface="Times New Roman"/>
                          <a:cs typeface="Times New Roman"/>
                        </a:rPr>
                        <a:t>Le kelvin, unité de température thermodynamique, est la fraction 1/273,16 de la température</a:t>
                      </a:r>
                      <a:r>
                        <a:rPr lang="fr-FR" sz="1800" baseline="0" dirty="0">
                          <a:latin typeface="Times New Roman"/>
                          <a:cs typeface="Times New Roman"/>
                        </a:rPr>
                        <a:t> thermodynamique du point triple de l’eau</a:t>
                      </a:r>
                      <a:endParaRPr lang="fr-FR" sz="1800" dirty="0">
                        <a:latin typeface="Times New Roman"/>
                        <a:cs typeface="Times New Roman"/>
                      </a:endParaRPr>
                    </a:p>
                  </a:txBody>
                  <a:tcPr anchor="ctr"/>
                </a:tc>
                <a:extLst>
                  <a:ext uri="{0D108BD9-81ED-4DB2-BD59-A6C34878D82A}">
                    <a16:rowId xmlns:a16="http://schemas.microsoft.com/office/drawing/2014/main" val="10003"/>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Unités de base 4/4</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a:p>
        </p:txBody>
      </p:sp>
      <p:sp>
        <p:nvSpPr>
          <p:cNvPr id="9" name="ZoneTexte 8"/>
          <p:cNvSpPr txBox="1"/>
          <p:nvPr/>
        </p:nvSpPr>
        <p:spPr>
          <a:xfrm>
            <a:off x="4824883" y="5846733"/>
            <a:ext cx="4285568" cy="261610"/>
          </a:xfrm>
          <a:prstGeom prst="rect">
            <a:avLst/>
          </a:prstGeom>
          <a:noFill/>
        </p:spPr>
        <p:txBody>
          <a:bodyPr wrap="none" rtlCol="0">
            <a:spAutoFit/>
          </a:bodyPr>
          <a:lstStyle/>
          <a:p>
            <a:pPr algn="r"/>
            <a:r>
              <a:rPr lang="en-GB" sz="1100" i="1" dirty="0" err="1"/>
              <a:t>Extrait</a:t>
            </a:r>
            <a:r>
              <a:rPr lang="en-GB" sz="1100" i="1" dirty="0"/>
              <a:t> de : </a:t>
            </a:r>
            <a:r>
              <a:rPr lang="en-GB" sz="1100" i="1" dirty="0" err="1"/>
              <a:t>Unité</a:t>
            </a:r>
            <a:r>
              <a:rPr lang="en-GB" sz="1100" i="1" dirty="0"/>
              <a:t> de </a:t>
            </a:r>
            <a:r>
              <a:rPr lang="en-GB" sz="1100" i="1" dirty="0" err="1"/>
              <a:t>mesure</a:t>
            </a:r>
            <a:r>
              <a:rPr lang="en-GB" sz="1100" i="1" dirty="0"/>
              <a:t>. </a:t>
            </a:r>
            <a:r>
              <a:rPr lang="fr-FR" sz="1100" i="1" dirty="0"/>
              <a:t>http://</a:t>
            </a:r>
            <a:r>
              <a:rPr lang="fr-FR" sz="1100" i="1" dirty="0" err="1"/>
              <a:t>fr.wikipedia.org/wiki/Unité_de_mesure</a:t>
            </a:r>
            <a:endParaRPr lang="en-GB" sz="1100" i="1" dirty="0"/>
          </a:p>
        </p:txBody>
      </p:sp>
      <p:graphicFrame>
        <p:nvGraphicFramePr>
          <p:cNvPr id="8" name="Tableau 7"/>
          <p:cNvGraphicFramePr>
            <a:graphicFrameLocks noGrp="1"/>
          </p:cNvGraphicFramePr>
          <p:nvPr/>
        </p:nvGraphicFramePr>
        <p:xfrm>
          <a:off x="1" y="1650649"/>
          <a:ext cx="9143999" cy="3942080"/>
        </p:xfrm>
        <a:graphic>
          <a:graphicData uri="http://schemas.openxmlformats.org/drawingml/2006/table">
            <a:tbl>
              <a:tblPr firstRow="1" bandRow="1">
                <a:tableStyleId>{5C22544A-7EE6-4342-B048-85BDC9FD1C3A}</a:tableStyleId>
              </a:tblPr>
              <a:tblGrid>
                <a:gridCol w="1404064">
                  <a:extLst>
                    <a:ext uri="{9D8B030D-6E8A-4147-A177-3AD203B41FA5}">
                      <a16:colId xmlns:a16="http://schemas.microsoft.com/office/drawing/2014/main" val="20000"/>
                    </a:ext>
                  </a:extLst>
                </a:gridCol>
                <a:gridCol w="1054835">
                  <a:extLst>
                    <a:ext uri="{9D8B030D-6E8A-4147-A177-3AD203B41FA5}">
                      <a16:colId xmlns:a16="http://schemas.microsoft.com/office/drawing/2014/main" val="20001"/>
                    </a:ext>
                  </a:extLst>
                </a:gridCol>
                <a:gridCol w="964461">
                  <a:extLst>
                    <a:ext uri="{9D8B030D-6E8A-4147-A177-3AD203B41FA5}">
                      <a16:colId xmlns:a16="http://schemas.microsoft.com/office/drawing/2014/main" val="20002"/>
                    </a:ext>
                  </a:extLst>
                </a:gridCol>
                <a:gridCol w="1054835">
                  <a:extLst>
                    <a:ext uri="{9D8B030D-6E8A-4147-A177-3AD203B41FA5}">
                      <a16:colId xmlns:a16="http://schemas.microsoft.com/office/drawing/2014/main" val="20003"/>
                    </a:ext>
                  </a:extLst>
                </a:gridCol>
                <a:gridCol w="4665804">
                  <a:extLst>
                    <a:ext uri="{9D8B030D-6E8A-4147-A177-3AD203B41FA5}">
                      <a16:colId xmlns:a16="http://schemas.microsoft.com/office/drawing/2014/main" val="20004"/>
                    </a:ext>
                  </a:extLst>
                </a:gridCol>
              </a:tblGrid>
              <a:tr h="370840">
                <a:tc gridSpan="2">
                  <a:txBody>
                    <a:bodyPr/>
                    <a:lstStyle/>
                    <a:p>
                      <a:pPr algn="ctr"/>
                      <a:r>
                        <a:rPr lang="fr-FR" sz="1800" dirty="0"/>
                        <a:t>Grandeur</a:t>
                      </a:r>
                    </a:p>
                  </a:txBody>
                  <a:tcPr anchor="ctr"/>
                </a:tc>
                <a:tc hMerge="1">
                  <a:txBody>
                    <a:bodyPr/>
                    <a:lstStyle/>
                    <a:p>
                      <a:endParaRPr lang="fr-FR" sz="1200" dirty="0"/>
                    </a:p>
                  </a:txBody>
                  <a:tcPr/>
                </a:tc>
                <a:tc gridSpan="2">
                  <a:txBody>
                    <a:bodyPr/>
                    <a:lstStyle/>
                    <a:p>
                      <a:pPr algn="ctr"/>
                      <a:r>
                        <a:rPr lang="fr-FR" sz="1800" dirty="0"/>
                        <a:t>Unité</a:t>
                      </a:r>
                    </a:p>
                  </a:txBody>
                  <a:tcPr anchor="ctr"/>
                </a:tc>
                <a:tc hMerge="1">
                  <a:txBody>
                    <a:bodyPr/>
                    <a:lstStyle/>
                    <a:p>
                      <a:endParaRPr lang="fr-FR" sz="1200" dirty="0"/>
                    </a:p>
                  </a:txBody>
                  <a:tcPr/>
                </a:tc>
                <a:tc>
                  <a:txBody>
                    <a:bodyPr/>
                    <a:lstStyle/>
                    <a:p>
                      <a:endParaRPr lang="fr-FR" sz="1800" dirty="0"/>
                    </a:p>
                  </a:txBody>
                  <a:tcPr anchor="ctr"/>
                </a:tc>
                <a:extLst>
                  <a:ext uri="{0D108BD9-81ED-4DB2-BD59-A6C34878D82A}">
                    <a16:rowId xmlns:a16="http://schemas.microsoft.com/office/drawing/2014/main" val="10000"/>
                  </a:ext>
                </a:extLst>
              </a:tr>
              <a:tr h="370840">
                <a:tc>
                  <a:txBody>
                    <a:bodyPr/>
                    <a:lstStyle/>
                    <a:p>
                      <a:pPr algn="ctr"/>
                      <a:r>
                        <a:rPr lang="fr-FR" sz="1800" b="1" i="0" dirty="0"/>
                        <a:t>Nom</a:t>
                      </a:r>
                    </a:p>
                  </a:txBody>
                  <a:tcPr anchor="ctr"/>
                </a:tc>
                <a:tc>
                  <a:txBody>
                    <a:bodyPr/>
                    <a:lstStyle/>
                    <a:p>
                      <a:pPr algn="ctr"/>
                      <a:r>
                        <a:rPr lang="fr-FR" sz="1800" b="1" i="0" dirty="0"/>
                        <a:t>Symbole</a:t>
                      </a:r>
                    </a:p>
                  </a:txBody>
                  <a:tcPr anchor="ctr"/>
                </a:tc>
                <a:tc>
                  <a:txBody>
                    <a:bodyPr/>
                    <a:lstStyle/>
                    <a:p>
                      <a:pPr algn="ctr"/>
                      <a:r>
                        <a:rPr lang="fr-FR" sz="1800" b="1" i="0" dirty="0"/>
                        <a:t>Nom</a:t>
                      </a:r>
                    </a:p>
                  </a:txBody>
                  <a:tcPr anchor="ctr"/>
                </a:tc>
                <a:tc>
                  <a:txBody>
                    <a:bodyPr/>
                    <a:lstStyle/>
                    <a:p>
                      <a:pPr algn="ctr"/>
                      <a:r>
                        <a:rPr lang="fr-FR" sz="1800" b="1" i="0" dirty="0"/>
                        <a:t>Symbole</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800" b="1" dirty="0"/>
                        <a:t>Définition, Remarques</a:t>
                      </a:r>
                    </a:p>
                  </a:txBody>
                  <a:tcPr anchor="ctr"/>
                </a:tc>
                <a:extLst>
                  <a:ext uri="{0D108BD9-81ED-4DB2-BD59-A6C34878D82A}">
                    <a16:rowId xmlns:a16="http://schemas.microsoft.com/office/drawing/2014/main" val="10001"/>
                  </a:ext>
                </a:extLst>
              </a:tr>
              <a:tr h="370840">
                <a:tc>
                  <a:txBody>
                    <a:bodyPr/>
                    <a:lstStyle/>
                    <a:p>
                      <a:pPr algn="ctr"/>
                      <a:r>
                        <a:rPr lang="fr-FR" sz="1800" dirty="0">
                          <a:latin typeface="Times New Roman"/>
                          <a:cs typeface="Times New Roman"/>
                        </a:rPr>
                        <a:t>Quantité</a:t>
                      </a:r>
                      <a:br>
                        <a:rPr lang="fr-FR" sz="1800" dirty="0">
                          <a:latin typeface="Times New Roman"/>
                          <a:cs typeface="Times New Roman"/>
                        </a:rPr>
                      </a:br>
                      <a:r>
                        <a:rPr lang="fr-FR" sz="1800" dirty="0">
                          <a:latin typeface="Times New Roman"/>
                          <a:cs typeface="Times New Roman"/>
                        </a:rPr>
                        <a:t>de matière</a:t>
                      </a:r>
                    </a:p>
                  </a:txBody>
                  <a:tcPr anchor="ctr"/>
                </a:tc>
                <a:tc>
                  <a:txBody>
                    <a:bodyPr/>
                    <a:lstStyle/>
                    <a:p>
                      <a:pPr algn="ctr"/>
                      <a:endParaRPr lang="fr-FR" sz="2400" i="1" dirty="0">
                        <a:latin typeface="Times New Roman"/>
                        <a:cs typeface="Times New Roman"/>
                      </a:endParaRPr>
                    </a:p>
                  </a:txBody>
                  <a:tcPr anchor="ctr"/>
                </a:tc>
                <a:tc>
                  <a:txBody>
                    <a:bodyPr/>
                    <a:lstStyle/>
                    <a:p>
                      <a:pPr algn="ctr"/>
                      <a:r>
                        <a:rPr lang="fr-FR" sz="1800" dirty="0">
                          <a:latin typeface="Times New Roman"/>
                          <a:cs typeface="Times New Roman"/>
                        </a:rPr>
                        <a:t>mole</a:t>
                      </a:r>
                    </a:p>
                  </a:txBody>
                  <a:tcPr anchor="ctr"/>
                </a:tc>
                <a:tc>
                  <a:txBody>
                    <a:bodyPr/>
                    <a:lstStyle/>
                    <a:p>
                      <a:pPr algn="ctr"/>
                      <a:r>
                        <a:rPr lang="fr-FR" sz="2400" i="1" dirty="0">
                          <a:latin typeface="Times New Roman"/>
                          <a:cs typeface="Times New Roman"/>
                        </a:rPr>
                        <a:t>mol</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800" dirty="0">
                          <a:latin typeface="Times New Roman"/>
                          <a:cs typeface="Times New Roman"/>
                        </a:rPr>
                        <a:t>La mole</a:t>
                      </a:r>
                      <a:r>
                        <a:rPr lang="fr-FR" sz="1800" baseline="0" dirty="0">
                          <a:latin typeface="Times New Roman"/>
                          <a:cs typeface="Times New Roman"/>
                        </a:rPr>
                        <a:t> est la quantité de matière d’un système contenant autant d’entités élémentaires qu’il y a d’atomes dans 0,012 kilogramme de carbone 12. Ce nombre d’entités élémentaires est appelé nombre d’Avogadro.</a:t>
                      </a:r>
                      <a:endParaRPr lang="fr-FR" sz="1800" dirty="0">
                        <a:latin typeface="Times New Roman"/>
                        <a:cs typeface="Times New Roman"/>
                      </a:endParaRPr>
                    </a:p>
                  </a:txBody>
                  <a:tcPr anchor="ctr"/>
                </a:tc>
                <a:extLst>
                  <a:ext uri="{0D108BD9-81ED-4DB2-BD59-A6C34878D82A}">
                    <a16:rowId xmlns:a16="http://schemas.microsoft.com/office/drawing/2014/main" val="10002"/>
                  </a:ext>
                </a:extLst>
              </a:tr>
              <a:tr h="370840">
                <a:tc>
                  <a:txBody>
                    <a:bodyPr/>
                    <a:lstStyle/>
                    <a:p>
                      <a:pPr algn="ctr"/>
                      <a:r>
                        <a:rPr lang="fr-FR" sz="1800" dirty="0">
                          <a:latin typeface="Times New Roman"/>
                          <a:cs typeface="Times New Roman"/>
                        </a:rPr>
                        <a:t>Intensité</a:t>
                      </a:r>
                      <a:br>
                        <a:rPr lang="fr-FR" sz="1800" dirty="0">
                          <a:latin typeface="Times New Roman"/>
                          <a:cs typeface="Times New Roman"/>
                        </a:rPr>
                      </a:br>
                      <a:r>
                        <a:rPr lang="fr-FR" sz="1800" dirty="0" err="1">
                          <a:latin typeface="Times New Roman"/>
                          <a:cs typeface="Times New Roman"/>
                        </a:rPr>
                        <a:t>lunimeuse</a:t>
                      </a:r>
                      <a:endParaRPr lang="fr-FR" sz="1800" dirty="0">
                        <a:latin typeface="Times New Roman"/>
                        <a:cs typeface="Times New Roman"/>
                      </a:endParaRPr>
                    </a:p>
                  </a:txBody>
                  <a:tcPr anchor="ctr"/>
                </a:tc>
                <a:tc>
                  <a:txBody>
                    <a:bodyPr/>
                    <a:lstStyle/>
                    <a:p>
                      <a:pPr algn="ctr"/>
                      <a:r>
                        <a:rPr lang="fr-FR" sz="2400" i="1" dirty="0">
                          <a:latin typeface="Times New Roman"/>
                          <a:cs typeface="Times New Roman"/>
                        </a:rPr>
                        <a:t>I</a:t>
                      </a:r>
                    </a:p>
                  </a:txBody>
                  <a:tcPr anchor="ctr"/>
                </a:tc>
                <a:tc>
                  <a:txBody>
                    <a:bodyPr/>
                    <a:lstStyle/>
                    <a:p>
                      <a:pPr algn="ctr"/>
                      <a:r>
                        <a:rPr lang="fr-FR" sz="1800" dirty="0">
                          <a:latin typeface="Times New Roman"/>
                          <a:cs typeface="Times New Roman"/>
                        </a:rPr>
                        <a:t>candela</a:t>
                      </a:r>
                    </a:p>
                  </a:txBody>
                  <a:tcPr anchor="ctr"/>
                </a:tc>
                <a:tc>
                  <a:txBody>
                    <a:bodyPr/>
                    <a:lstStyle/>
                    <a:p>
                      <a:pPr algn="ctr"/>
                      <a:r>
                        <a:rPr lang="fr-FR" sz="2400" i="1" dirty="0">
                          <a:latin typeface="Times New Roman"/>
                          <a:cs typeface="Times New Roman"/>
                        </a:rPr>
                        <a:t>cd</a:t>
                      </a:r>
                    </a:p>
                  </a:txBody>
                  <a:tcPr anchor="ctr"/>
                </a:tc>
                <a:tc>
                  <a:txBody>
                    <a:bodyPr/>
                    <a:lstStyle/>
                    <a:p>
                      <a:r>
                        <a:rPr lang="fr-FR" sz="1800" dirty="0">
                          <a:latin typeface="Times New Roman"/>
                          <a:cs typeface="Times New Roman"/>
                        </a:rPr>
                        <a:t>Le candela est l’intensité lumineuse</a:t>
                      </a:r>
                      <a:r>
                        <a:rPr lang="fr-FR" sz="1800" baseline="0" dirty="0">
                          <a:latin typeface="Times New Roman"/>
                          <a:cs typeface="Times New Roman"/>
                        </a:rPr>
                        <a:t> dans une direction donnée d’une source qui émet un rayonnement monochromatique de fréquence 540.10</a:t>
                      </a:r>
                      <a:r>
                        <a:rPr lang="fr-FR" sz="1800" baseline="30000" dirty="0">
                          <a:latin typeface="Times New Roman"/>
                          <a:cs typeface="Times New Roman"/>
                        </a:rPr>
                        <a:t>12</a:t>
                      </a:r>
                      <a:r>
                        <a:rPr lang="fr-FR" sz="1800" baseline="0" dirty="0">
                          <a:latin typeface="Times New Roman"/>
                          <a:cs typeface="Times New Roman"/>
                        </a:rPr>
                        <a:t>s</a:t>
                      </a:r>
                      <a:r>
                        <a:rPr lang="fr-FR" sz="1800" baseline="30000" dirty="0">
                          <a:latin typeface="Times New Roman"/>
                          <a:cs typeface="Times New Roman"/>
                        </a:rPr>
                        <a:t>-1</a:t>
                      </a:r>
                      <a:r>
                        <a:rPr lang="fr-FR" sz="1800" baseline="0" dirty="0">
                          <a:latin typeface="Times New Roman"/>
                          <a:cs typeface="Times New Roman"/>
                        </a:rPr>
                        <a:t> (hertz) et dont l’intensité énergétique dans cette direction est de 1/683 watt par </a:t>
                      </a:r>
                      <a:r>
                        <a:rPr lang="fr-FR" sz="1800" baseline="0" dirty="0" err="1">
                          <a:latin typeface="Times New Roman"/>
                          <a:cs typeface="Times New Roman"/>
                        </a:rPr>
                        <a:t>steradian</a:t>
                      </a:r>
                      <a:endParaRPr lang="fr-FR" sz="1800" dirty="0">
                        <a:latin typeface="Times New Roman"/>
                        <a:cs typeface="Times New Roman"/>
                      </a:endParaRPr>
                    </a:p>
                  </a:txBody>
                  <a:tcPr anchor="ctr"/>
                </a:tc>
                <a:extLst>
                  <a:ext uri="{0D108BD9-81ED-4DB2-BD59-A6C34878D82A}">
                    <a16:rowId xmlns:a16="http://schemas.microsoft.com/office/drawing/2014/main" val="10003"/>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a:t>Relations entre unités</a:t>
            </a:r>
            <a:endParaRPr lang="en-GB" dirty="0"/>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a:p>
        </p:txBody>
      </p:sp>
      <p:sp>
        <p:nvSpPr>
          <p:cNvPr id="5" name="Espace réservé du contenu 4"/>
          <p:cNvSpPr>
            <a:spLocks noGrp="1"/>
          </p:cNvSpPr>
          <p:nvPr>
            <p:ph sz="quarter" idx="1"/>
          </p:nvPr>
        </p:nvSpPr>
        <p:spPr/>
        <p:txBody>
          <a:bodyPr/>
          <a:lstStyle/>
          <a:p>
            <a:r>
              <a:rPr lang="fr-FR" dirty="0"/>
              <a:t>Elles font souvent appel à des constantes</a:t>
            </a:r>
          </a:p>
          <a:p>
            <a:pPr lvl="1"/>
            <a:r>
              <a:rPr lang="fr-FR" dirty="0"/>
              <a:t>Soit universelles</a:t>
            </a:r>
          </a:p>
          <a:p>
            <a:pPr lvl="2"/>
            <a:r>
              <a:rPr lang="fr-FR" dirty="0"/>
              <a:t>1 eV = 1 J/e</a:t>
            </a:r>
          </a:p>
          <a:p>
            <a:pPr lvl="3"/>
            <a:r>
              <a:rPr lang="fr-FR" dirty="0"/>
              <a:t>e = Charge élémentaire = 1,602177.10</a:t>
            </a:r>
            <a:r>
              <a:rPr lang="fr-FR" baseline="30000" dirty="0"/>
              <a:t>-19</a:t>
            </a:r>
            <a:r>
              <a:rPr lang="fr-FR" dirty="0"/>
              <a:t> C</a:t>
            </a:r>
          </a:p>
          <a:p>
            <a:pPr lvl="2"/>
            <a:r>
              <a:rPr lang="fr-FR" dirty="0"/>
              <a:t>W = m c</a:t>
            </a:r>
            <a:r>
              <a:rPr lang="fr-FR" baseline="30000" dirty="0"/>
              <a:t>2</a:t>
            </a:r>
          </a:p>
          <a:p>
            <a:pPr lvl="1"/>
            <a:r>
              <a:rPr lang="fr-FR" dirty="0"/>
              <a:t>Soit historiques</a:t>
            </a:r>
          </a:p>
          <a:p>
            <a:pPr lvl="2"/>
            <a:r>
              <a:rPr lang="fr-FR" dirty="0"/>
              <a:t>1 cal = 4,18 J		1 pied = 0,33 m</a:t>
            </a:r>
          </a:p>
          <a:p>
            <a:pPr lvl="2"/>
            <a:r>
              <a:rPr lang="fr-FR" dirty="0"/>
              <a:t>1 mn = 60 s		1h = 3600 s</a:t>
            </a:r>
          </a:p>
          <a:p>
            <a:pPr lvl="2"/>
            <a:r>
              <a:rPr lang="fr-FR" dirty="0"/>
              <a:t>1° = (π/180) rad</a:t>
            </a:r>
          </a:p>
          <a:p>
            <a:r>
              <a:rPr lang="fr-FR" dirty="0"/>
              <a:t>La calorie “diététique” est en fait le kcal…</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a:t>Grandeurs </a:t>
            </a:r>
            <a:r>
              <a:rPr lang="fr-FR" dirty="0"/>
              <a:t>dérivées</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graphicFrame>
        <p:nvGraphicFramePr>
          <p:cNvPr id="6" name="Espace réservé du contenu 5"/>
          <p:cNvGraphicFramePr>
            <a:graphicFrameLocks noGrp="1"/>
          </p:cNvGraphicFramePr>
          <p:nvPr>
            <p:ph sz="quarter" idx="1"/>
          </p:nvPr>
        </p:nvGraphicFramePr>
        <p:xfrm>
          <a:off x="1281781" y="1614971"/>
          <a:ext cx="6580438" cy="4869180"/>
        </p:xfrm>
        <a:graphic>
          <a:graphicData uri="http://schemas.openxmlformats.org/drawingml/2006/table">
            <a:tbl>
              <a:tblPr firstRow="1" bandRow="1">
                <a:tableStyleId>{5C22544A-7EE6-4342-B048-85BDC9FD1C3A}</a:tableStyleId>
              </a:tblPr>
              <a:tblGrid>
                <a:gridCol w="2011909">
                  <a:extLst>
                    <a:ext uri="{9D8B030D-6E8A-4147-A177-3AD203B41FA5}">
                      <a16:colId xmlns:a16="http://schemas.microsoft.com/office/drawing/2014/main" val="20000"/>
                    </a:ext>
                  </a:extLst>
                </a:gridCol>
                <a:gridCol w="905694">
                  <a:extLst>
                    <a:ext uri="{9D8B030D-6E8A-4147-A177-3AD203B41FA5}">
                      <a16:colId xmlns:a16="http://schemas.microsoft.com/office/drawing/2014/main" val="20001"/>
                    </a:ext>
                  </a:extLst>
                </a:gridCol>
                <a:gridCol w="891196">
                  <a:extLst>
                    <a:ext uri="{9D8B030D-6E8A-4147-A177-3AD203B41FA5}">
                      <a16:colId xmlns:a16="http://schemas.microsoft.com/office/drawing/2014/main" val="20002"/>
                    </a:ext>
                  </a:extLst>
                </a:gridCol>
                <a:gridCol w="2771639">
                  <a:extLst>
                    <a:ext uri="{9D8B030D-6E8A-4147-A177-3AD203B41FA5}">
                      <a16:colId xmlns:a16="http://schemas.microsoft.com/office/drawing/2014/main" val="20003"/>
                    </a:ext>
                  </a:extLst>
                </a:gridCol>
              </a:tblGrid>
              <a:tr h="370840">
                <a:tc>
                  <a:txBody>
                    <a:bodyPr/>
                    <a:lstStyle/>
                    <a:p>
                      <a:pPr algn="l" fontAlgn="b"/>
                      <a:r>
                        <a:rPr lang="fr-FR" sz="1400" b="0" i="0" u="none" strike="noStrike" dirty="0">
                          <a:solidFill>
                            <a:schemeClr val="tx1"/>
                          </a:solidFill>
                          <a:latin typeface="Verdana"/>
                          <a:cs typeface="Verdana"/>
                        </a:rPr>
                        <a:t>Grandeur </a:t>
                      </a:r>
                    </a:p>
                  </a:txBody>
                  <a:tcPr marL="108000" marR="12700" marT="12700" marB="0" anchor="ctr"/>
                </a:tc>
                <a:tc>
                  <a:txBody>
                    <a:bodyPr/>
                    <a:lstStyle/>
                    <a:p>
                      <a:pPr algn="l" fontAlgn="b"/>
                      <a:r>
                        <a:rPr lang="fr-FR" sz="1400" b="0" i="0" u="none" strike="noStrike" dirty="0">
                          <a:solidFill>
                            <a:schemeClr val="tx1"/>
                          </a:solidFill>
                          <a:latin typeface="Verdana"/>
                          <a:cs typeface="Verdana"/>
                        </a:rPr>
                        <a:t>Unité</a:t>
                      </a:r>
                    </a:p>
                  </a:txBody>
                  <a:tcPr marL="108000" marR="12700" marT="12700" marB="0" anchor="ctr"/>
                </a:tc>
                <a:tc>
                  <a:txBody>
                    <a:bodyPr/>
                    <a:lstStyle/>
                    <a:p>
                      <a:pPr algn="l" fontAlgn="b"/>
                      <a:r>
                        <a:rPr lang="fr-FR" sz="1400" b="0" i="0" u="none" strike="noStrike" dirty="0">
                          <a:solidFill>
                            <a:schemeClr val="tx1"/>
                          </a:solidFill>
                          <a:latin typeface="Verdana"/>
                          <a:cs typeface="Verdana"/>
                        </a:rPr>
                        <a:t>Symbole</a:t>
                      </a:r>
                    </a:p>
                  </a:txBody>
                  <a:tcPr marL="108000" marR="12700" marT="12700" marB="0" anchor="ctr"/>
                </a:tc>
                <a:tc>
                  <a:txBody>
                    <a:bodyPr/>
                    <a:lstStyle/>
                    <a:p>
                      <a:pPr algn="l" fontAlgn="b"/>
                      <a:r>
                        <a:rPr lang="fr-FR" sz="1400" b="0" i="0" u="none" strike="noStrike" dirty="0">
                          <a:solidFill>
                            <a:schemeClr val="tx1"/>
                          </a:solidFill>
                          <a:latin typeface="Verdana"/>
                          <a:cs typeface="Verdana"/>
                        </a:rPr>
                        <a:t>Expression en fonctions</a:t>
                      </a:r>
                    </a:p>
                    <a:p>
                      <a:pPr algn="l" fontAlgn="b"/>
                      <a:r>
                        <a:rPr lang="fr-FR" sz="1400" b="0" i="0" u="none" strike="noStrike" dirty="0">
                          <a:solidFill>
                            <a:schemeClr val="tx1"/>
                          </a:solidFill>
                          <a:latin typeface="Verdana"/>
                          <a:cs typeface="Verdana"/>
                        </a:rPr>
                        <a:t>des grandeurs fondamentales</a:t>
                      </a:r>
                    </a:p>
                  </a:txBody>
                  <a:tcPr marL="108000" marR="12700" marT="12700" marB="0" anchor="ctr"/>
                </a:tc>
                <a:extLst>
                  <a:ext uri="{0D108BD9-81ED-4DB2-BD59-A6C34878D82A}">
                    <a16:rowId xmlns:a16="http://schemas.microsoft.com/office/drawing/2014/main" val="10000"/>
                  </a:ext>
                </a:extLst>
              </a:tr>
              <a:tr h="370840">
                <a:tc>
                  <a:txBody>
                    <a:bodyPr/>
                    <a:lstStyle/>
                    <a:p>
                      <a:pPr algn="l" fontAlgn="b"/>
                      <a:r>
                        <a:rPr lang="fr-FR" sz="1400" b="0" i="0" u="none" strike="noStrike">
                          <a:solidFill>
                            <a:schemeClr val="tx1"/>
                          </a:solidFill>
                          <a:latin typeface="Verdana"/>
                          <a:cs typeface="Verdana"/>
                        </a:rPr>
                        <a:t>Force</a:t>
                      </a:r>
                    </a:p>
                  </a:txBody>
                  <a:tcPr marL="108000" marR="12700" marT="12700" marB="0" anchor="ctr"/>
                </a:tc>
                <a:tc>
                  <a:txBody>
                    <a:bodyPr/>
                    <a:lstStyle/>
                    <a:p>
                      <a:pPr algn="l" fontAlgn="b"/>
                      <a:r>
                        <a:rPr lang="fr-FR" sz="1400" b="0" i="0" u="none" strike="noStrike" dirty="0">
                          <a:solidFill>
                            <a:schemeClr val="tx1"/>
                          </a:solidFill>
                          <a:latin typeface="Verdana"/>
                          <a:cs typeface="Verdana"/>
                        </a:rPr>
                        <a:t>Newton</a:t>
                      </a:r>
                    </a:p>
                  </a:txBody>
                  <a:tcPr marL="108000" marR="12700" marT="12700" marB="0" anchor="ctr"/>
                </a:tc>
                <a:tc>
                  <a:txBody>
                    <a:bodyPr/>
                    <a:lstStyle/>
                    <a:p>
                      <a:pPr algn="ctr" fontAlgn="b"/>
                      <a:r>
                        <a:rPr lang="fr-FR" sz="1400" b="0" i="0" u="none" strike="noStrike" dirty="0">
                          <a:solidFill>
                            <a:schemeClr val="tx1"/>
                          </a:solidFill>
                          <a:latin typeface="Verdana"/>
                          <a:cs typeface="Verdana"/>
                        </a:rPr>
                        <a:t> N</a:t>
                      </a:r>
                    </a:p>
                  </a:txBody>
                  <a:tcPr marL="108000" marR="12700" marT="12700" marB="0" anchor="ctr"/>
                </a:tc>
                <a:tc>
                  <a:txBody>
                    <a:bodyPr/>
                    <a:lstStyle/>
                    <a:p>
                      <a:pPr algn="l" fontAlgn="b"/>
                      <a:r>
                        <a:rPr lang="fr-FR" sz="1400" b="0" i="0" u="none" strike="noStrike" dirty="0">
                          <a:solidFill>
                            <a:schemeClr val="tx1"/>
                          </a:solidFill>
                          <a:latin typeface="Verdana"/>
                          <a:cs typeface="Verdana"/>
                        </a:rPr>
                        <a:t> kg·m/s²</a:t>
                      </a:r>
                    </a:p>
                  </a:txBody>
                  <a:tcPr marL="108000" marR="12700" marT="12700" marB="0" anchor="ctr"/>
                </a:tc>
                <a:extLst>
                  <a:ext uri="{0D108BD9-81ED-4DB2-BD59-A6C34878D82A}">
                    <a16:rowId xmlns:a16="http://schemas.microsoft.com/office/drawing/2014/main" val="10001"/>
                  </a:ext>
                </a:extLst>
              </a:tr>
              <a:tr h="370840">
                <a:tc>
                  <a:txBody>
                    <a:bodyPr/>
                    <a:lstStyle/>
                    <a:p>
                      <a:pPr algn="l" fontAlgn="b"/>
                      <a:r>
                        <a:rPr lang="fr-FR" sz="1400" b="0" i="0" u="none" strike="noStrike">
                          <a:solidFill>
                            <a:schemeClr val="tx1"/>
                          </a:solidFill>
                          <a:latin typeface="Verdana"/>
                          <a:cs typeface="Verdana"/>
                        </a:rPr>
                        <a:t>Travail et énergie</a:t>
                      </a:r>
                    </a:p>
                  </a:txBody>
                  <a:tcPr marL="108000" marR="12700" marT="12700" marB="0" anchor="ctr"/>
                </a:tc>
                <a:tc>
                  <a:txBody>
                    <a:bodyPr/>
                    <a:lstStyle/>
                    <a:p>
                      <a:pPr algn="l" fontAlgn="b"/>
                      <a:r>
                        <a:rPr lang="fr-FR" sz="1400" b="0" i="0" u="none" strike="noStrike" dirty="0">
                          <a:solidFill>
                            <a:schemeClr val="tx1"/>
                          </a:solidFill>
                          <a:latin typeface="Verdana"/>
                          <a:cs typeface="Verdana"/>
                        </a:rPr>
                        <a:t>Joule</a:t>
                      </a:r>
                    </a:p>
                  </a:txBody>
                  <a:tcPr marL="108000" marR="12700" marT="12700" marB="0" anchor="ctr"/>
                </a:tc>
                <a:tc>
                  <a:txBody>
                    <a:bodyPr/>
                    <a:lstStyle/>
                    <a:p>
                      <a:pPr algn="ctr" fontAlgn="b"/>
                      <a:r>
                        <a:rPr lang="fr-FR" sz="1400" b="0" i="0" u="none" strike="noStrike" dirty="0">
                          <a:solidFill>
                            <a:schemeClr val="tx1"/>
                          </a:solidFill>
                          <a:latin typeface="Verdana"/>
                          <a:cs typeface="Verdana"/>
                        </a:rPr>
                        <a:t> J</a:t>
                      </a:r>
                    </a:p>
                  </a:txBody>
                  <a:tcPr marL="108000" marR="12700" marT="12700" marB="0" anchor="ctr"/>
                </a:tc>
                <a:tc>
                  <a:txBody>
                    <a:bodyPr/>
                    <a:lstStyle/>
                    <a:p>
                      <a:pPr algn="l" fontAlgn="b"/>
                      <a:r>
                        <a:rPr lang="fr-FR" sz="1400" b="0" i="0" u="none" strike="noStrike" dirty="0">
                          <a:solidFill>
                            <a:schemeClr val="tx1"/>
                          </a:solidFill>
                          <a:latin typeface="Verdana"/>
                          <a:cs typeface="Verdana"/>
                        </a:rPr>
                        <a:t> kg·m²/s²</a:t>
                      </a:r>
                    </a:p>
                  </a:txBody>
                  <a:tcPr marL="108000" marR="12700" marT="12700" marB="0" anchor="ctr"/>
                </a:tc>
                <a:extLst>
                  <a:ext uri="{0D108BD9-81ED-4DB2-BD59-A6C34878D82A}">
                    <a16:rowId xmlns:a16="http://schemas.microsoft.com/office/drawing/2014/main" val="10002"/>
                  </a:ext>
                </a:extLst>
              </a:tr>
              <a:tr h="370840">
                <a:tc>
                  <a:txBody>
                    <a:bodyPr/>
                    <a:lstStyle/>
                    <a:p>
                      <a:pPr algn="l" fontAlgn="b"/>
                      <a:r>
                        <a:rPr lang="fr-FR" sz="1400" b="0" i="0" u="none" strike="noStrike">
                          <a:solidFill>
                            <a:schemeClr val="tx1"/>
                          </a:solidFill>
                          <a:latin typeface="Verdana"/>
                          <a:cs typeface="Verdana"/>
                        </a:rPr>
                        <a:t>Puissance</a:t>
                      </a:r>
                    </a:p>
                  </a:txBody>
                  <a:tcPr marL="108000" marR="12700" marT="12700" marB="0" anchor="ctr"/>
                </a:tc>
                <a:tc>
                  <a:txBody>
                    <a:bodyPr/>
                    <a:lstStyle/>
                    <a:p>
                      <a:pPr algn="l" fontAlgn="b"/>
                      <a:r>
                        <a:rPr lang="fr-FR" sz="1400" b="0" i="0" u="none" strike="noStrike" dirty="0">
                          <a:solidFill>
                            <a:schemeClr val="tx1"/>
                          </a:solidFill>
                          <a:latin typeface="Verdana"/>
                          <a:cs typeface="Verdana"/>
                        </a:rPr>
                        <a:t>Watt</a:t>
                      </a:r>
                    </a:p>
                  </a:txBody>
                  <a:tcPr marL="108000" marR="12700" marT="12700" marB="0" anchor="ctr"/>
                </a:tc>
                <a:tc>
                  <a:txBody>
                    <a:bodyPr/>
                    <a:lstStyle/>
                    <a:p>
                      <a:pPr algn="ctr" fontAlgn="b"/>
                      <a:r>
                        <a:rPr lang="fr-FR" sz="1400" b="0" i="0" u="none" strike="noStrike" dirty="0">
                          <a:solidFill>
                            <a:schemeClr val="tx1"/>
                          </a:solidFill>
                          <a:latin typeface="Verdana"/>
                          <a:cs typeface="Verdana"/>
                        </a:rPr>
                        <a:t> W</a:t>
                      </a:r>
                    </a:p>
                  </a:txBody>
                  <a:tcPr marL="108000" marR="12700" marT="12700" marB="0" anchor="ctr"/>
                </a:tc>
                <a:tc>
                  <a:txBody>
                    <a:bodyPr/>
                    <a:lstStyle/>
                    <a:p>
                      <a:pPr algn="l" fontAlgn="b"/>
                      <a:r>
                        <a:rPr lang="fr-FR" sz="1400" b="0" i="0" u="none" strike="noStrike">
                          <a:solidFill>
                            <a:schemeClr val="tx1"/>
                          </a:solidFill>
                          <a:latin typeface="Verdana"/>
                          <a:cs typeface="Verdana"/>
                        </a:rPr>
                        <a:t> kg·m²/s³</a:t>
                      </a:r>
                    </a:p>
                  </a:txBody>
                  <a:tcPr marL="108000" marR="12700" marT="12700" marB="0" anchor="ctr"/>
                </a:tc>
                <a:extLst>
                  <a:ext uri="{0D108BD9-81ED-4DB2-BD59-A6C34878D82A}">
                    <a16:rowId xmlns:a16="http://schemas.microsoft.com/office/drawing/2014/main" val="10003"/>
                  </a:ext>
                </a:extLst>
              </a:tr>
              <a:tr h="370840">
                <a:tc>
                  <a:txBody>
                    <a:bodyPr/>
                    <a:lstStyle/>
                    <a:p>
                      <a:pPr algn="l" fontAlgn="b"/>
                      <a:r>
                        <a:rPr lang="fr-FR" sz="1400" b="0" i="0" u="none" strike="noStrike">
                          <a:solidFill>
                            <a:schemeClr val="tx1"/>
                          </a:solidFill>
                          <a:latin typeface="Verdana"/>
                          <a:cs typeface="Verdana"/>
                        </a:rPr>
                        <a:t>Pression</a:t>
                      </a:r>
                    </a:p>
                  </a:txBody>
                  <a:tcPr marL="108000" marR="12700" marT="12700" marB="0" anchor="ctr"/>
                </a:tc>
                <a:tc>
                  <a:txBody>
                    <a:bodyPr/>
                    <a:lstStyle/>
                    <a:p>
                      <a:pPr algn="l" fontAlgn="b"/>
                      <a:r>
                        <a:rPr lang="fr-FR" sz="1400" b="0" i="0" u="none" strike="noStrike" dirty="0">
                          <a:solidFill>
                            <a:schemeClr val="tx1"/>
                          </a:solidFill>
                          <a:latin typeface="Verdana"/>
                          <a:cs typeface="Verdana"/>
                        </a:rPr>
                        <a:t>Pascal</a:t>
                      </a:r>
                    </a:p>
                  </a:txBody>
                  <a:tcPr marL="108000" marR="12700" marT="12700" marB="0" anchor="ctr"/>
                </a:tc>
                <a:tc>
                  <a:txBody>
                    <a:bodyPr/>
                    <a:lstStyle/>
                    <a:p>
                      <a:pPr algn="ctr" fontAlgn="b"/>
                      <a:r>
                        <a:rPr lang="fr-FR" sz="1400" b="0" i="0" u="none" strike="noStrike">
                          <a:solidFill>
                            <a:schemeClr val="tx1"/>
                          </a:solidFill>
                          <a:latin typeface="Verdana"/>
                          <a:cs typeface="Verdana"/>
                        </a:rPr>
                        <a:t> Pa</a:t>
                      </a:r>
                    </a:p>
                  </a:txBody>
                  <a:tcPr marL="108000" marR="12700" marT="12700" marB="0" anchor="ctr"/>
                </a:tc>
                <a:tc>
                  <a:txBody>
                    <a:bodyPr/>
                    <a:lstStyle/>
                    <a:p>
                      <a:pPr algn="l" fontAlgn="b"/>
                      <a:r>
                        <a:rPr lang="fr-FR" sz="1400" b="0" i="0" u="none" strike="noStrike" dirty="0">
                          <a:solidFill>
                            <a:schemeClr val="tx1"/>
                          </a:solidFill>
                          <a:latin typeface="Verdana"/>
                          <a:cs typeface="Verdana"/>
                        </a:rPr>
                        <a:t> kg/(m·s²)</a:t>
                      </a:r>
                    </a:p>
                  </a:txBody>
                  <a:tcPr marL="108000" marR="12700" marT="12700" marB="0" anchor="ctr"/>
                </a:tc>
                <a:extLst>
                  <a:ext uri="{0D108BD9-81ED-4DB2-BD59-A6C34878D82A}">
                    <a16:rowId xmlns:a16="http://schemas.microsoft.com/office/drawing/2014/main" val="10004"/>
                  </a:ext>
                </a:extLst>
              </a:tr>
              <a:tr h="370840">
                <a:tc>
                  <a:txBody>
                    <a:bodyPr/>
                    <a:lstStyle/>
                    <a:p>
                      <a:pPr algn="l" fontAlgn="b"/>
                      <a:r>
                        <a:rPr lang="fr-FR" sz="1400" b="0" i="0" u="none" strike="noStrike">
                          <a:solidFill>
                            <a:schemeClr val="tx1"/>
                          </a:solidFill>
                          <a:latin typeface="Verdana"/>
                          <a:cs typeface="Verdana"/>
                        </a:rPr>
                        <a:t>Fréquence</a:t>
                      </a:r>
                    </a:p>
                  </a:txBody>
                  <a:tcPr marL="108000" marR="12700" marT="12700" marB="0" anchor="ctr"/>
                </a:tc>
                <a:tc>
                  <a:txBody>
                    <a:bodyPr/>
                    <a:lstStyle/>
                    <a:p>
                      <a:pPr algn="l" fontAlgn="b"/>
                      <a:r>
                        <a:rPr lang="fr-FR" sz="1400" b="0" i="0" u="none" strike="noStrike" dirty="0">
                          <a:solidFill>
                            <a:schemeClr val="tx1"/>
                          </a:solidFill>
                          <a:latin typeface="Verdana"/>
                          <a:cs typeface="Verdana"/>
                        </a:rPr>
                        <a:t>Hertz</a:t>
                      </a:r>
                    </a:p>
                  </a:txBody>
                  <a:tcPr marL="108000" marR="12700" marT="12700" marB="0" anchor="ctr"/>
                </a:tc>
                <a:tc>
                  <a:txBody>
                    <a:bodyPr/>
                    <a:lstStyle/>
                    <a:p>
                      <a:pPr algn="ctr" fontAlgn="b"/>
                      <a:r>
                        <a:rPr lang="fr-FR" sz="1400" b="0" i="0" u="none" strike="noStrike" dirty="0">
                          <a:solidFill>
                            <a:schemeClr val="tx1"/>
                          </a:solidFill>
                          <a:latin typeface="Verdana"/>
                          <a:cs typeface="Verdana"/>
                        </a:rPr>
                        <a:t> Hz</a:t>
                      </a:r>
                    </a:p>
                  </a:txBody>
                  <a:tcPr marL="108000" marR="12700" marT="12700" marB="0" anchor="ctr"/>
                </a:tc>
                <a:tc>
                  <a:txBody>
                    <a:bodyPr/>
                    <a:lstStyle/>
                    <a:p>
                      <a:pPr algn="l" fontAlgn="b"/>
                      <a:r>
                        <a:rPr lang="fr-FR" sz="1400" b="0" i="0" u="none" strike="noStrike" dirty="0">
                          <a:solidFill>
                            <a:schemeClr val="tx1"/>
                          </a:solidFill>
                          <a:latin typeface="Verdana"/>
                          <a:cs typeface="Verdana"/>
                        </a:rPr>
                        <a:t> s</a:t>
                      </a:r>
                      <a:r>
                        <a:rPr lang="fr-FR" sz="1400" b="0" i="0" u="none" strike="noStrike" baseline="30000" dirty="0">
                          <a:solidFill>
                            <a:schemeClr val="tx1"/>
                          </a:solidFill>
                          <a:latin typeface="Verdana"/>
                          <a:cs typeface="Verdana"/>
                        </a:rPr>
                        <a:t>-1</a:t>
                      </a:r>
                    </a:p>
                  </a:txBody>
                  <a:tcPr marL="108000" marR="12700" marT="12700" marB="0" anchor="ctr"/>
                </a:tc>
                <a:extLst>
                  <a:ext uri="{0D108BD9-81ED-4DB2-BD59-A6C34878D82A}">
                    <a16:rowId xmlns:a16="http://schemas.microsoft.com/office/drawing/2014/main" val="10005"/>
                  </a:ext>
                </a:extLst>
              </a:tr>
              <a:tr h="370840">
                <a:tc>
                  <a:txBody>
                    <a:bodyPr/>
                    <a:lstStyle/>
                    <a:p>
                      <a:pPr algn="l" fontAlgn="b"/>
                      <a:r>
                        <a:rPr lang="fr-FR" sz="1400" b="0" i="0" u="none" strike="noStrike">
                          <a:solidFill>
                            <a:schemeClr val="tx1"/>
                          </a:solidFill>
                          <a:latin typeface="Verdana"/>
                          <a:cs typeface="Verdana"/>
                        </a:rPr>
                        <a:t>Charge électrique</a:t>
                      </a:r>
                    </a:p>
                  </a:txBody>
                  <a:tcPr marL="108000" marR="12700" marT="12700" marB="0" anchor="ctr"/>
                </a:tc>
                <a:tc>
                  <a:txBody>
                    <a:bodyPr/>
                    <a:lstStyle/>
                    <a:p>
                      <a:pPr algn="l" fontAlgn="b"/>
                      <a:r>
                        <a:rPr lang="fr-FR" sz="1400" b="0" i="0" u="none" strike="noStrike" dirty="0">
                          <a:solidFill>
                            <a:schemeClr val="tx1"/>
                          </a:solidFill>
                          <a:latin typeface="Verdana"/>
                          <a:cs typeface="Verdana"/>
                        </a:rPr>
                        <a:t>Coulomb</a:t>
                      </a:r>
                    </a:p>
                  </a:txBody>
                  <a:tcPr marL="108000" marR="12700" marT="12700" marB="0" anchor="ctr"/>
                </a:tc>
                <a:tc>
                  <a:txBody>
                    <a:bodyPr/>
                    <a:lstStyle/>
                    <a:p>
                      <a:pPr algn="ctr" fontAlgn="b"/>
                      <a:r>
                        <a:rPr lang="fr-FR" sz="1400" b="0" i="0" u="none" strike="noStrike" dirty="0">
                          <a:solidFill>
                            <a:schemeClr val="tx1"/>
                          </a:solidFill>
                          <a:latin typeface="Verdana"/>
                          <a:cs typeface="Verdana"/>
                        </a:rPr>
                        <a:t> C</a:t>
                      </a:r>
                    </a:p>
                  </a:txBody>
                  <a:tcPr marL="108000" marR="12700" marT="12700" marB="0" anchor="ctr"/>
                </a:tc>
                <a:tc>
                  <a:txBody>
                    <a:bodyPr/>
                    <a:lstStyle/>
                    <a:p>
                      <a:pPr algn="l" fontAlgn="b"/>
                      <a:r>
                        <a:rPr lang="fr-FR" sz="1400" b="0" i="0" u="none" strike="noStrike" dirty="0">
                          <a:solidFill>
                            <a:schemeClr val="tx1"/>
                          </a:solidFill>
                          <a:latin typeface="Verdana"/>
                          <a:cs typeface="Verdana"/>
                        </a:rPr>
                        <a:t> </a:t>
                      </a:r>
                      <a:r>
                        <a:rPr lang="fr-FR" sz="1400" b="0" i="0" u="none" strike="noStrike" dirty="0" err="1">
                          <a:solidFill>
                            <a:schemeClr val="tx1"/>
                          </a:solidFill>
                          <a:latin typeface="Verdana"/>
                          <a:cs typeface="Verdana"/>
                        </a:rPr>
                        <a:t>A·s</a:t>
                      </a:r>
                      <a:endParaRPr lang="fr-FR" sz="1400" b="0" i="0" u="none" strike="noStrike" dirty="0">
                        <a:solidFill>
                          <a:schemeClr val="tx1"/>
                        </a:solidFill>
                        <a:latin typeface="Verdana"/>
                        <a:cs typeface="Verdana"/>
                      </a:endParaRPr>
                    </a:p>
                  </a:txBody>
                  <a:tcPr marL="108000" marR="12700" marT="12700" marB="0" anchor="ctr"/>
                </a:tc>
                <a:extLst>
                  <a:ext uri="{0D108BD9-81ED-4DB2-BD59-A6C34878D82A}">
                    <a16:rowId xmlns:a16="http://schemas.microsoft.com/office/drawing/2014/main" val="10006"/>
                  </a:ext>
                </a:extLst>
              </a:tr>
              <a:tr h="370840">
                <a:tc>
                  <a:txBody>
                    <a:bodyPr/>
                    <a:lstStyle/>
                    <a:p>
                      <a:pPr algn="l" fontAlgn="b"/>
                      <a:r>
                        <a:rPr lang="fr-FR" sz="1400" b="0" i="0" u="none" strike="noStrike">
                          <a:solidFill>
                            <a:schemeClr val="tx1"/>
                          </a:solidFill>
                          <a:latin typeface="Verdana"/>
                          <a:cs typeface="Verdana"/>
                        </a:rPr>
                        <a:t>Potentiel électrique</a:t>
                      </a:r>
                    </a:p>
                  </a:txBody>
                  <a:tcPr marL="108000" marR="12700" marT="12700" marB="0" anchor="ctr"/>
                </a:tc>
                <a:tc>
                  <a:txBody>
                    <a:bodyPr/>
                    <a:lstStyle/>
                    <a:p>
                      <a:pPr algn="l" fontAlgn="b"/>
                      <a:r>
                        <a:rPr lang="fr-FR" sz="1400" b="0" i="0" u="none" strike="noStrike" dirty="0">
                          <a:solidFill>
                            <a:schemeClr val="tx1"/>
                          </a:solidFill>
                          <a:latin typeface="Verdana"/>
                          <a:cs typeface="Verdana"/>
                        </a:rPr>
                        <a:t>Volt</a:t>
                      </a:r>
                    </a:p>
                  </a:txBody>
                  <a:tcPr marL="108000" marR="12700" marT="12700" marB="0" anchor="ctr"/>
                </a:tc>
                <a:tc>
                  <a:txBody>
                    <a:bodyPr/>
                    <a:lstStyle/>
                    <a:p>
                      <a:pPr algn="ctr" fontAlgn="b"/>
                      <a:r>
                        <a:rPr lang="fr-FR" sz="1400" b="0" i="0" u="none" strike="noStrike" dirty="0">
                          <a:solidFill>
                            <a:schemeClr val="tx1"/>
                          </a:solidFill>
                          <a:latin typeface="Verdana"/>
                          <a:cs typeface="Verdana"/>
                        </a:rPr>
                        <a:t> V</a:t>
                      </a:r>
                    </a:p>
                  </a:txBody>
                  <a:tcPr marL="108000" marR="12700" marT="12700" marB="0" anchor="ctr"/>
                </a:tc>
                <a:tc>
                  <a:txBody>
                    <a:bodyPr/>
                    <a:lstStyle/>
                    <a:p>
                      <a:pPr algn="l" fontAlgn="b"/>
                      <a:r>
                        <a:rPr lang="fr-FR" sz="1400" b="0" i="0" u="none" strike="noStrike" dirty="0">
                          <a:solidFill>
                            <a:schemeClr val="tx1"/>
                          </a:solidFill>
                          <a:latin typeface="Verdana"/>
                          <a:cs typeface="Verdana"/>
                        </a:rPr>
                        <a:t> kg·m²/(A·s³)</a:t>
                      </a:r>
                    </a:p>
                  </a:txBody>
                  <a:tcPr marL="108000" marR="12700" marT="12700" marB="0" anchor="ctr"/>
                </a:tc>
                <a:extLst>
                  <a:ext uri="{0D108BD9-81ED-4DB2-BD59-A6C34878D82A}">
                    <a16:rowId xmlns:a16="http://schemas.microsoft.com/office/drawing/2014/main" val="10007"/>
                  </a:ext>
                </a:extLst>
              </a:tr>
              <a:tr h="370840">
                <a:tc>
                  <a:txBody>
                    <a:bodyPr/>
                    <a:lstStyle/>
                    <a:p>
                      <a:pPr algn="l" fontAlgn="b"/>
                      <a:r>
                        <a:rPr lang="fr-FR" sz="1400" b="0" i="0" u="none" strike="noStrike">
                          <a:solidFill>
                            <a:schemeClr val="tx1"/>
                          </a:solidFill>
                          <a:latin typeface="Verdana"/>
                          <a:cs typeface="Verdana"/>
                        </a:rPr>
                        <a:t>Résistance électrique</a:t>
                      </a:r>
                    </a:p>
                  </a:txBody>
                  <a:tcPr marL="108000" marR="12700" marT="12700" marB="0" anchor="ctr"/>
                </a:tc>
                <a:tc>
                  <a:txBody>
                    <a:bodyPr/>
                    <a:lstStyle/>
                    <a:p>
                      <a:pPr algn="l" fontAlgn="b"/>
                      <a:r>
                        <a:rPr lang="fr-FR" sz="1400" b="0" i="0" u="none" strike="noStrike" dirty="0">
                          <a:solidFill>
                            <a:schemeClr val="tx1"/>
                          </a:solidFill>
                          <a:latin typeface="Verdana"/>
                          <a:cs typeface="Verdana"/>
                        </a:rPr>
                        <a:t>Ohm</a:t>
                      </a:r>
                    </a:p>
                  </a:txBody>
                  <a:tcPr marL="108000" marR="12700" marT="12700" marB="0" anchor="ctr"/>
                </a:tc>
                <a:tc>
                  <a:txBody>
                    <a:bodyPr/>
                    <a:lstStyle/>
                    <a:p>
                      <a:pPr algn="ctr" fontAlgn="b"/>
                      <a:r>
                        <a:rPr lang="fr-FR" sz="1400" b="0" i="0" u="none" strike="noStrike" dirty="0">
                          <a:solidFill>
                            <a:schemeClr val="tx1"/>
                          </a:solidFill>
                          <a:latin typeface="Verdana"/>
                          <a:cs typeface="Verdana"/>
                        </a:rPr>
                        <a:t> </a:t>
                      </a:r>
                      <a:r>
                        <a:rPr lang="fr-FR" sz="1400" b="0" i="0" u="none" strike="noStrike" dirty="0" err="1">
                          <a:solidFill>
                            <a:schemeClr val="tx1"/>
                          </a:solidFill>
                          <a:latin typeface="Verdana"/>
                          <a:cs typeface="Verdana"/>
                        </a:rPr>
                        <a:t>Ω</a:t>
                      </a:r>
                      <a:endParaRPr lang="fr-FR" sz="1400" b="0" i="0" u="none" strike="noStrike" dirty="0">
                        <a:solidFill>
                          <a:schemeClr val="tx1"/>
                        </a:solidFill>
                        <a:latin typeface="Verdana"/>
                        <a:cs typeface="Verdana"/>
                      </a:endParaRPr>
                    </a:p>
                  </a:txBody>
                  <a:tcPr marL="108000" marR="12700" marT="12700" marB="0" anchor="ctr"/>
                </a:tc>
                <a:tc>
                  <a:txBody>
                    <a:bodyPr/>
                    <a:lstStyle/>
                    <a:p>
                      <a:pPr algn="l" fontAlgn="b"/>
                      <a:r>
                        <a:rPr lang="fr-FR" sz="1400" b="0" i="0" u="none" strike="noStrike" dirty="0">
                          <a:solidFill>
                            <a:schemeClr val="tx1"/>
                          </a:solidFill>
                          <a:latin typeface="Verdana"/>
                          <a:cs typeface="Verdana"/>
                        </a:rPr>
                        <a:t> kg·m²/(A²·s³)</a:t>
                      </a:r>
                    </a:p>
                  </a:txBody>
                  <a:tcPr marL="108000" marR="12700" marT="12700" marB="0" anchor="ctr"/>
                </a:tc>
                <a:extLst>
                  <a:ext uri="{0D108BD9-81ED-4DB2-BD59-A6C34878D82A}">
                    <a16:rowId xmlns:a16="http://schemas.microsoft.com/office/drawing/2014/main" val="10008"/>
                  </a:ext>
                </a:extLst>
              </a:tr>
              <a:tr h="370840">
                <a:tc>
                  <a:txBody>
                    <a:bodyPr/>
                    <a:lstStyle/>
                    <a:p>
                      <a:pPr algn="l" fontAlgn="b"/>
                      <a:r>
                        <a:rPr lang="fr-FR" sz="1400" b="0" i="0" u="none" strike="noStrike">
                          <a:solidFill>
                            <a:schemeClr val="tx1"/>
                          </a:solidFill>
                          <a:latin typeface="Verdana"/>
                          <a:cs typeface="Verdana"/>
                        </a:rPr>
                        <a:t>Capacité</a:t>
                      </a:r>
                    </a:p>
                  </a:txBody>
                  <a:tcPr marL="108000" marR="12700" marT="12700" marB="0" anchor="ctr"/>
                </a:tc>
                <a:tc>
                  <a:txBody>
                    <a:bodyPr/>
                    <a:lstStyle/>
                    <a:p>
                      <a:pPr algn="l" fontAlgn="b"/>
                      <a:r>
                        <a:rPr lang="fr-FR" sz="1400" b="0" i="0" u="none" strike="noStrike" dirty="0">
                          <a:solidFill>
                            <a:schemeClr val="tx1"/>
                          </a:solidFill>
                          <a:latin typeface="Verdana"/>
                          <a:cs typeface="Verdana"/>
                        </a:rPr>
                        <a:t>Farad</a:t>
                      </a:r>
                    </a:p>
                  </a:txBody>
                  <a:tcPr marL="108000" marR="12700" marT="12700" marB="0" anchor="ctr"/>
                </a:tc>
                <a:tc>
                  <a:txBody>
                    <a:bodyPr/>
                    <a:lstStyle/>
                    <a:p>
                      <a:pPr algn="ctr" fontAlgn="b"/>
                      <a:r>
                        <a:rPr lang="fr-FR" sz="1400" b="0" i="0" u="none" strike="noStrike" dirty="0">
                          <a:solidFill>
                            <a:schemeClr val="tx1"/>
                          </a:solidFill>
                          <a:latin typeface="Verdana"/>
                          <a:cs typeface="Verdana"/>
                        </a:rPr>
                        <a:t> F</a:t>
                      </a:r>
                    </a:p>
                  </a:txBody>
                  <a:tcPr marL="108000" marR="12700" marT="12700" marB="0" anchor="ctr"/>
                </a:tc>
                <a:tc>
                  <a:txBody>
                    <a:bodyPr/>
                    <a:lstStyle/>
                    <a:p>
                      <a:pPr algn="l" fontAlgn="b"/>
                      <a:r>
                        <a:rPr lang="fr-FR" sz="1400" b="0" i="0" u="none" strike="noStrike" dirty="0">
                          <a:solidFill>
                            <a:schemeClr val="tx1"/>
                          </a:solidFill>
                          <a:latin typeface="Verdana"/>
                          <a:cs typeface="Verdana"/>
                        </a:rPr>
                        <a:t> A²·s4/(kg·m²)</a:t>
                      </a:r>
                    </a:p>
                  </a:txBody>
                  <a:tcPr marL="108000" marR="12700" marT="12700" marB="0" anchor="ctr"/>
                </a:tc>
                <a:extLst>
                  <a:ext uri="{0D108BD9-81ED-4DB2-BD59-A6C34878D82A}">
                    <a16:rowId xmlns:a16="http://schemas.microsoft.com/office/drawing/2014/main" val="10009"/>
                  </a:ext>
                </a:extLst>
              </a:tr>
              <a:tr h="370840">
                <a:tc>
                  <a:txBody>
                    <a:bodyPr/>
                    <a:lstStyle/>
                    <a:p>
                      <a:pPr algn="l" fontAlgn="b"/>
                      <a:r>
                        <a:rPr lang="fr-FR" sz="1400" b="0" i="0" u="none" strike="noStrike">
                          <a:solidFill>
                            <a:schemeClr val="tx1"/>
                          </a:solidFill>
                          <a:latin typeface="Verdana"/>
                          <a:cs typeface="Verdana"/>
                        </a:rPr>
                        <a:t>Champ magnétique</a:t>
                      </a:r>
                    </a:p>
                  </a:txBody>
                  <a:tcPr marL="108000" marR="12700" marT="12700" marB="0" anchor="ctr"/>
                </a:tc>
                <a:tc>
                  <a:txBody>
                    <a:bodyPr/>
                    <a:lstStyle/>
                    <a:p>
                      <a:pPr algn="l" fontAlgn="b"/>
                      <a:r>
                        <a:rPr lang="fr-FR" sz="1400" b="0" i="0" u="none" strike="noStrike" dirty="0">
                          <a:solidFill>
                            <a:schemeClr val="tx1"/>
                          </a:solidFill>
                          <a:latin typeface="Verdana"/>
                          <a:cs typeface="Verdana"/>
                        </a:rPr>
                        <a:t>Tesla</a:t>
                      </a:r>
                    </a:p>
                  </a:txBody>
                  <a:tcPr marL="108000" marR="12700" marT="12700" marB="0" anchor="ctr"/>
                </a:tc>
                <a:tc>
                  <a:txBody>
                    <a:bodyPr/>
                    <a:lstStyle/>
                    <a:p>
                      <a:pPr algn="ctr" fontAlgn="b"/>
                      <a:r>
                        <a:rPr lang="fr-FR" sz="1400" b="0" i="0" u="none" strike="noStrike" dirty="0">
                          <a:solidFill>
                            <a:schemeClr val="tx1"/>
                          </a:solidFill>
                          <a:latin typeface="Verdana"/>
                          <a:cs typeface="Verdana"/>
                        </a:rPr>
                        <a:t> T</a:t>
                      </a:r>
                    </a:p>
                  </a:txBody>
                  <a:tcPr marL="108000" marR="12700" marT="12700" marB="0" anchor="ctr"/>
                </a:tc>
                <a:tc>
                  <a:txBody>
                    <a:bodyPr/>
                    <a:lstStyle/>
                    <a:p>
                      <a:pPr algn="l" fontAlgn="b"/>
                      <a:r>
                        <a:rPr lang="fr-FR" sz="1400" b="0" i="0" u="none" strike="noStrike" dirty="0">
                          <a:solidFill>
                            <a:schemeClr val="tx1"/>
                          </a:solidFill>
                          <a:latin typeface="Verdana"/>
                          <a:cs typeface="Verdana"/>
                        </a:rPr>
                        <a:t> kg/(A·s²)</a:t>
                      </a:r>
                    </a:p>
                  </a:txBody>
                  <a:tcPr marL="108000" marR="12700" marT="12700" marB="0" anchor="ctr"/>
                </a:tc>
                <a:extLst>
                  <a:ext uri="{0D108BD9-81ED-4DB2-BD59-A6C34878D82A}">
                    <a16:rowId xmlns:a16="http://schemas.microsoft.com/office/drawing/2014/main" val="10010"/>
                  </a:ext>
                </a:extLst>
              </a:tr>
              <a:tr h="370840">
                <a:tc>
                  <a:txBody>
                    <a:bodyPr/>
                    <a:lstStyle/>
                    <a:p>
                      <a:pPr algn="l" fontAlgn="b"/>
                      <a:r>
                        <a:rPr lang="fr-FR" sz="1400" b="0" i="0" u="none" strike="noStrike">
                          <a:solidFill>
                            <a:schemeClr val="tx1"/>
                          </a:solidFill>
                          <a:latin typeface="Verdana"/>
                          <a:cs typeface="Verdana"/>
                        </a:rPr>
                        <a:t>Inductance</a:t>
                      </a:r>
                    </a:p>
                  </a:txBody>
                  <a:tcPr marL="108000" marR="12700" marT="12700" marB="0" anchor="ctr"/>
                </a:tc>
                <a:tc>
                  <a:txBody>
                    <a:bodyPr/>
                    <a:lstStyle/>
                    <a:p>
                      <a:pPr algn="l" fontAlgn="b"/>
                      <a:r>
                        <a:rPr lang="fr-FR" sz="1400" b="0" i="0" u="none" strike="noStrike" dirty="0">
                          <a:solidFill>
                            <a:schemeClr val="tx1"/>
                          </a:solidFill>
                          <a:latin typeface="Verdana"/>
                          <a:cs typeface="Verdana"/>
                        </a:rPr>
                        <a:t>Henry</a:t>
                      </a:r>
                    </a:p>
                  </a:txBody>
                  <a:tcPr marL="108000" marR="12700" marT="12700" marB="0" anchor="ctr"/>
                </a:tc>
                <a:tc>
                  <a:txBody>
                    <a:bodyPr/>
                    <a:lstStyle/>
                    <a:p>
                      <a:pPr algn="ctr" fontAlgn="b"/>
                      <a:r>
                        <a:rPr lang="fr-FR" sz="1400" b="0" i="0" u="none" strike="noStrike" dirty="0">
                          <a:solidFill>
                            <a:schemeClr val="tx1"/>
                          </a:solidFill>
                          <a:latin typeface="Verdana"/>
                          <a:cs typeface="Verdana"/>
                        </a:rPr>
                        <a:t> H</a:t>
                      </a:r>
                    </a:p>
                  </a:txBody>
                  <a:tcPr marL="108000" marR="12700" marT="12700" marB="0" anchor="ctr"/>
                </a:tc>
                <a:tc>
                  <a:txBody>
                    <a:bodyPr/>
                    <a:lstStyle/>
                    <a:p>
                      <a:pPr algn="l" fontAlgn="b"/>
                      <a:r>
                        <a:rPr lang="fr-FR" sz="1400" b="0" i="0" u="none" strike="noStrike" dirty="0">
                          <a:solidFill>
                            <a:schemeClr val="tx1"/>
                          </a:solidFill>
                          <a:latin typeface="Verdana"/>
                          <a:cs typeface="Verdana"/>
                        </a:rPr>
                        <a:t> kg·m²/(s²·A²) </a:t>
                      </a:r>
                    </a:p>
                  </a:txBody>
                  <a:tcPr marL="108000" marR="12700" marT="12700" marB="0" anchor="ctr"/>
                </a:tc>
                <a:extLst>
                  <a:ext uri="{0D108BD9-81ED-4DB2-BD59-A6C34878D82A}">
                    <a16:rowId xmlns:a16="http://schemas.microsoft.com/office/drawing/2014/main" val="10011"/>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err="1"/>
              <a:t>Préfixes</a:t>
            </a:r>
            <a:r>
              <a:rPr lang="en-GB" dirty="0"/>
              <a:t> SI</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pic>
        <p:nvPicPr>
          <p:cNvPr id="6" name="Espace réservé du contenu 5" descr="screen-capture-467.png"/>
          <p:cNvPicPr>
            <a:picLocks noGrp="1" noChangeAspect="1"/>
          </p:cNvPicPr>
          <p:nvPr>
            <p:ph sz="quarter" idx="1"/>
          </p:nvPr>
        </p:nvPicPr>
        <p:blipFill>
          <a:blip r:embed="rId2"/>
          <a:srcRect l="-16223" r="-16223"/>
          <a:stretch>
            <a:fillRect/>
          </a:stretch>
        </p:blipFill>
        <p:spPr/>
      </p:pic>
      <p:cxnSp>
        <p:nvCxnSpPr>
          <p:cNvPr id="8" name="Connecteur droit 7"/>
          <p:cNvCxnSpPr/>
          <p:nvPr/>
        </p:nvCxnSpPr>
        <p:spPr>
          <a:xfrm>
            <a:off x="533400" y="3985432"/>
            <a:ext cx="8232648" cy="1588"/>
          </a:xfrm>
          <a:prstGeom prst="line">
            <a:avLst/>
          </a:prstGeom>
          <a:ln w="6350" cap="flat" cmpd="sng" algn="ctr">
            <a:solidFill>
              <a:schemeClr val="accent1"/>
            </a:solidFill>
            <a:prstDash val="sysDash"/>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9" name="Flèche vers le haut 8"/>
          <p:cNvSpPr/>
          <p:nvPr/>
        </p:nvSpPr>
        <p:spPr>
          <a:xfrm>
            <a:off x="900332" y="2154051"/>
            <a:ext cx="514476" cy="1616262"/>
          </a:xfrm>
          <a:prstGeom prst="up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10" name="Flèche vers le haut 9"/>
          <p:cNvSpPr/>
          <p:nvPr/>
        </p:nvSpPr>
        <p:spPr>
          <a:xfrm flipV="1">
            <a:off x="900332" y="4155077"/>
            <a:ext cx="514476" cy="1616262"/>
          </a:xfrm>
          <a:prstGeom prst="up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11" name="ZoneTexte 10"/>
          <p:cNvSpPr txBox="1"/>
          <p:nvPr/>
        </p:nvSpPr>
        <p:spPr>
          <a:xfrm>
            <a:off x="1414808" y="2662317"/>
            <a:ext cx="749199" cy="1107996"/>
          </a:xfrm>
          <a:prstGeom prst="rect">
            <a:avLst/>
          </a:prstGeom>
          <a:noFill/>
        </p:spPr>
        <p:txBody>
          <a:bodyPr wrap="none" rtlCol="0">
            <a:spAutoFit/>
          </a:bodyPr>
          <a:lstStyle/>
          <a:p>
            <a:r>
              <a:rPr lang="fr-FR" sz="6600" b="1" dirty="0"/>
              <a:t>+</a:t>
            </a:r>
          </a:p>
        </p:txBody>
      </p:sp>
      <p:sp>
        <p:nvSpPr>
          <p:cNvPr id="12" name="ZoneTexte 11"/>
          <p:cNvSpPr txBox="1"/>
          <p:nvPr/>
        </p:nvSpPr>
        <p:spPr>
          <a:xfrm>
            <a:off x="1414808" y="4155077"/>
            <a:ext cx="761747" cy="1107996"/>
          </a:xfrm>
          <a:prstGeom prst="rect">
            <a:avLst/>
          </a:prstGeom>
          <a:noFill/>
        </p:spPr>
        <p:txBody>
          <a:bodyPr wrap="none" rtlCol="0">
            <a:spAutoFit/>
          </a:bodyPr>
          <a:lstStyle/>
          <a:p>
            <a:r>
              <a:rPr lang="fr-FR" sz="6600" b="1" dirty="0"/>
              <a: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en-GB" sz="3200" dirty="0"/>
              <a:t>Multiples et </a:t>
            </a:r>
            <a:r>
              <a:rPr lang="en-GB" sz="3200" dirty="0" err="1"/>
              <a:t>sous</a:t>
            </a:r>
            <a:r>
              <a:rPr lang="en-GB" sz="3200" dirty="0"/>
              <a:t>-multiples </a:t>
            </a:r>
            <a:r>
              <a:rPr lang="en-GB" sz="3200" dirty="0" err="1"/>
              <a:t>décimaux</a:t>
            </a:r>
            <a:r>
              <a:rPr lang="en-GB" sz="3200" dirty="0"/>
              <a:t> 1/3</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70000" lnSpcReduction="20000"/>
          </a:bodyPr>
          <a:lstStyle/>
          <a:p>
            <a:r>
              <a:rPr lang="fr-FR" dirty="0"/>
              <a:t>Les nombres supérieurs à 1000 ou inférieurs à 0,01 prennent beaucoup de place et leur lecture est malaisée. Le SI comporte des préfixes pour les multiples et les sous-multiples. Le cumul des préfixes n’est pas autorisé. L’ensemble formé par le symbole d’une unité constitue un nouveau symbole insécable que l’on peut élever à une puissance. Les préfixes SI ne peuvent pas être utilisés avec  : les unités d’angle “, ‘, ° ; les unités de temps min, h, d ; les unités de surface a, ha ; le carat métrique ct ; la dioptrie et le millimètre de mercure.</a:t>
            </a:r>
          </a:p>
          <a:p>
            <a:r>
              <a:rPr lang="fr-FR" dirty="0"/>
              <a:t>Exemples</a:t>
            </a:r>
          </a:p>
          <a:p>
            <a:pPr lvl="1">
              <a:buNone/>
            </a:pPr>
            <a:r>
              <a:rPr lang="fr-FR" dirty="0"/>
              <a:t>	12 000 N 		= 12 . 10</a:t>
            </a:r>
            <a:r>
              <a:rPr lang="fr-FR" baseline="30000" dirty="0"/>
              <a:t>3</a:t>
            </a:r>
            <a:r>
              <a:rPr lang="fr-FR" dirty="0"/>
              <a:t> N 	= 12 </a:t>
            </a:r>
            <a:r>
              <a:rPr lang="fr-FR" dirty="0" err="1"/>
              <a:t>kN</a:t>
            </a:r>
            <a:endParaRPr lang="fr-FR" dirty="0"/>
          </a:p>
          <a:p>
            <a:pPr lvl="1">
              <a:buNone/>
            </a:pPr>
            <a:r>
              <a:rPr lang="fr-FR" dirty="0"/>
              <a:t>	0,000 05 s 		= 50 . 10</a:t>
            </a:r>
            <a:r>
              <a:rPr lang="fr-FR" baseline="30000" dirty="0"/>
              <a:t>-6</a:t>
            </a:r>
            <a:r>
              <a:rPr lang="fr-FR" dirty="0"/>
              <a:t> s 	= 50 µs</a:t>
            </a:r>
          </a:p>
          <a:p>
            <a:pPr lvl="1">
              <a:buNone/>
            </a:pPr>
            <a:r>
              <a:rPr lang="fr-FR" dirty="0"/>
              <a:t>	0,004 µm 		= 4 . 10</a:t>
            </a:r>
            <a:r>
              <a:rPr lang="fr-FR" baseline="30000" dirty="0"/>
              <a:t>-3</a:t>
            </a:r>
            <a:r>
              <a:rPr lang="fr-FR" dirty="0"/>
              <a:t> µm 	= 4 . 10</a:t>
            </a:r>
            <a:r>
              <a:rPr lang="fr-FR" baseline="30000" dirty="0"/>
              <a:t>-9</a:t>
            </a:r>
            <a:r>
              <a:rPr lang="fr-FR" dirty="0"/>
              <a:t> m 	= 4 nm</a:t>
            </a:r>
          </a:p>
          <a:p>
            <a:pPr lvl="1">
              <a:buNone/>
            </a:pPr>
            <a:r>
              <a:rPr lang="fr-FR" dirty="0"/>
              <a:t>	0,000 004 kg 	= 4 . 10</a:t>
            </a:r>
            <a:r>
              <a:rPr lang="fr-FR" baseline="30000" dirty="0"/>
              <a:t>-6</a:t>
            </a:r>
            <a:r>
              <a:rPr lang="fr-FR" dirty="0"/>
              <a:t> kg 	= 4 . 10</a:t>
            </a:r>
            <a:r>
              <a:rPr lang="fr-FR" baseline="30000" dirty="0"/>
              <a:t>-3</a:t>
            </a:r>
            <a:r>
              <a:rPr lang="fr-FR" dirty="0"/>
              <a:t> g 	= 4 mg</a:t>
            </a:r>
          </a:p>
          <a:p>
            <a:pPr lvl="1">
              <a:buNone/>
            </a:pPr>
            <a:r>
              <a:rPr lang="fr-FR" dirty="0"/>
              <a:t>	6 . 10</a:t>
            </a:r>
            <a:r>
              <a:rPr lang="fr-FR" baseline="30000" dirty="0"/>
              <a:t>9</a:t>
            </a:r>
            <a:r>
              <a:rPr lang="fr-FR" dirty="0"/>
              <a:t> kg 		= 6 . 10</a:t>
            </a:r>
            <a:r>
              <a:rPr lang="fr-FR" baseline="30000" dirty="0"/>
              <a:t>6</a:t>
            </a:r>
            <a:r>
              <a:rPr lang="fr-FR" dirty="0"/>
              <a:t> t 	= 6 Mt</a:t>
            </a:r>
          </a:p>
          <a:p>
            <a:pPr lvl="1">
              <a:buNone/>
            </a:pPr>
            <a:r>
              <a:rPr lang="fr-FR" dirty="0"/>
              <a:t>	7 000 min 		= 116,7 h 	= 4,68 d</a:t>
            </a:r>
          </a:p>
          <a:p>
            <a:pPr>
              <a:buNone/>
            </a:pPr>
            <a:endParaRPr lang="fr-F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en-GB" sz="3200" dirty="0"/>
              <a:t>Multiples et </a:t>
            </a:r>
            <a:r>
              <a:rPr lang="en-GB" sz="3200" dirty="0" err="1"/>
              <a:t>sous</a:t>
            </a:r>
            <a:r>
              <a:rPr lang="en-GB" sz="3200" dirty="0"/>
              <a:t>-multiples </a:t>
            </a:r>
            <a:r>
              <a:rPr lang="en-GB" sz="3200" dirty="0" err="1"/>
              <a:t>décimaux</a:t>
            </a:r>
            <a:r>
              <a:rPr lang="en-GB" sz="3200" dirty="0"/>
              <a:t> 2/3</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Autofit/>
          </a:bodyPr>
          <a:lstStyle/>
          <a:p>
            <a:r>
              <a:rPr lang="fr-FR" sz="1600" dirty="0"/>
              <a:t>Lorsqu’on effectue des calculs, les multiples ou sous-multiples d’une unité doivent être identiques. Il est donc nécessaire d’effectuer les transformations avant d’effectuer le calcul.</a:t>
            </a:r>
          </a:p>
          <a:p>
            <a:r>
              <a:rPr lang="fr-FR" sz="1600" dirty="0"/>
              <a:t>Pour ce faire, on peut utiliser des tableaux qui évitent les erreurs</a:t>
            </a:r>
          </a:p>
          <a:p>
            <a:r>
              <a:rPr lang="fr-FR" sz="1600" dirty="0"/>
              <a:t>Utilisation des tableaux:</a:t>
            </a:r>
          </a:p>
          <a:p>
            <a:pPr lvl="1"/>
            <a:r>
              <a:rPr lang="fr-FR" sz="1400" dirty="0"/>
              <a:t>a) placer la valeur de base en alignant la virgule sur la ligne droite de l’unité décimale définie.</a:t>
            </a:r>
          </a:p>
          <a:p>
            <a:pPr lvl="1"/>
            <a:r>
              <a:rPr lang="fr-FR" sz="1400" dirty="0"/>
              <a:t>b) déplacer la virgule sur la ligne droite du multiple ou sous-multiple souhaité</a:t>
            </a:r>
          </a:p>
          <a:p>
            <a:pPr lvl="1"/>
            <a:r>
              <a:rPr lang="fr-FR" sz="1400" dirty="0"/>
              <a:t>c) compléter si nécessaire avec des zéros et effectuer la lecture (on eut supprimer les zéros inutiles)</a:t>
            </a:r>
          </a:p>
        </p:txBody>
      </p:sp>
      <p:pic>
        <p:nvPicPr>
          <p:cNvPr id="18" name="Image 17" descr="screen-capture-468.png"/>
          <p:cNvPicPr>
            <a:picLocks noChangeAspect="1"/>
          </p:cNvPicPr>
          <p:nvPr/>
        </p:nvPicPr>
        <p:blipFill>
          <a:blip r:embed="rId2"/>
          <a:stretch>
            <a:fillRect/>
          </a:stretch>
        </p:blipFill>
        <p:spPr>
          <a:xfrm>
            <a:off x="0" y="3701360"/>
            <a:ext cx="9144000" cy="2461476"/>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a:t>Multiples et sous-multiples décimaux 3/3</a:t>
            </a:r>
          </a:p>
        </p:txBody>
      </p:sp>
      <p:sp>
        <p:nvSpPr>
          <p:cNvPr id="10" name="Espace réservé du contenu 9"/>
          <p:cNvSpPr>
            <a:spLocks noGrp="1"/>
          </p:cNvSpPr>
          <p:nvPr>
            <p:ph sz="quarter" idx="1"/>
          </p:nvPr>
        </p:nvSpPr>
        <p:spPr/>
        <p:txBody>
          <a:bodyPr>
            <a:normAutofit/>
          </a:bodyPr>
          <a:lstStyle/>
          <a:p>
            <a:r>
              <a:rPr lang="fr-FR" sz="1800" dirty="0"/>
              <a:t>Pour les surfaces :</a:t>
            </a:r>
          </a:p>
          <a:p>
            <a:pPr lvl="1"/>
            <a:r>
              <a:rPr lang="fr-FR" sz="1600" dirty="0"/>
              <a:t>On multiplie 2 longueurs</a:t>
            </a:r>
          </a:p>
        </p:txBody>
      </p:sp>
      <p:sp>
        <p:nvSpPr>
          <p:cNvPr id="13" name="Espace réservé du contenu 12"/>
          <p:cNvSpPr>
            <a:spLocks noGrp="1"/>
          </p:cNvSpPr>
          <p:nvPr>
            <p:ph sz="quarter" idx="2"/>
          </p:nvPr>
        </p:nvSpPr>
        <p:spPr/>
        <p:txBody>
          <a:bodyPr>
            <a:normAutofit/>
          </a:bodyPr>
          <a:lstStyle/>
          <a:p>
            <a:r>
              <a:rPr lang="fr-FR" sz="1800" dirty="0"/>
              <a:t>Pour les volumes</a:t>
            </a:r>
          </a:p>
          <a:p>
            <a:pPr lvl="1"/>
            <a:r>
              <a:rPr lang="fr-FR" sz="1600" dirty="0"/>
              <a:t>on multiplie 3 longueurs</a:t>
            </a:r>
          </a:p>
        </p:txBody>
      </p:sp>
      <p:sp>
        <p:nvSpPr>
          <p:cNvPr id="3" name="Espace réservé du pied de page 2"/>
          <p:cNvSpPr>
            <a:spLocks noGrp="1"/>
          </p:cNvSpPr>
          <p:nvPr>
            <p:ph type="ftr" sz="quarter" idx="17"/>
          </p:nvPr>
        </p:nvSpPr>
        <p:spPr/>
        <p:txBody>
          <a:bodyPr/>
          <a:lstStyle/>
          <a:p>
            <a:r>
              <a:rPr lang="fr-FR"/>
              <a:t>ECUE7 - PASS - UFR Médecine, UFR d'Odontologie  – Université Cote d'Azur - Année universitaire 2020-2021</a:t>
            </a:r>
            <a:endParaRPr lang="en-GB" dirty="0"/>
          </a:p>
        </p:txBody>
      </p:sp>
      <p:pic>
        <p:nvPicPr>
          <p:cNvPr id="9" name="Image 8" descr="screen-capture-469.png"/>
          <p:cNvPicPr>
            <a:picLocks noChangeAspect="1"/>
          </p:cNvPicPr>
          <p:nvPr/>
        </p:nvPicPr>
        <p:blipFill>
          <a:blip r:embed="rId2"/>
          <a:srcRect t="3412" b="2118"/>
          <a:stretch>
            <a:fillRect/>
          </a:stretch>
        </p:blipFill>
        <p:spPr>
          <a:xfrm>
            <a:off x="0" y="3952852"/>
            <a:ext cx="9144000" cy="2209800"/>
          </a:xfrm>
          <a:prstGeom prst="rect">
            <a:avLst/>
          </a:prstGeom>
        </p:spPr>
      </p:pic>
      <p:sp>
        <p:nvSpPr>
          <p:cNvPr id="11" name="Cube 10"/>
          <p:cNvSpPr/>
          <p:nvPr/>
        </p:nvSpPr>
        <p:spPr>
          <a:xfrm>
            <a:off x="6521710" y="2420490"/>
            <a:ext cx="1021702" cy="1021702"/>
          </a:xfrm>
          <a:prstGeom prst="cube">
            <a:avLst/>
          </a:prstGeom>
          <a:no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p:cNvSpPr/>
          <p:nvPr/>
        </p:nvSpPr>
        <p:spPr>
          <a:xfrm>
            <a:off x="1890627" y="2678286"/>
            <a:ext cx="763890" cy="763890"/>
          </a:xfrm>
          <a:prstGeom prst="rect">
            <a:avLst/>
          </a:prstGeom>
          <a:no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cxnSp>
        <p:nvCxnSpPr>
          <p:cNvPr id="15" name="Connecteur droit 14"/>
          <p:cNvCxnSpPr/>
          <p:nvPr/>
        </p:nvCxnSpPr>
        <p:spPr>
          <a:xfrm>
            <a:off x="2654517" y="2678286"/>
            <a:ext cx="380783" cy="1588"/>
          </a:xfrm>
          <a:prstGeom prst="line">
            <a:avLst/>
          </a:prstGeom>
          <a:ln w="12700">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6" name="Connecteur droit 15"/>
          <p:cNvCxnSpPr/>
          <p:nvPr/>
        </p:nvCxnSpPr>
        <p:spPr>
          <a:xfrm>
            <a:off x="2654517" y="3442781"/>
            <a:ext cx="380783" cy="1588"/>
          </a:xfrm>
          <a:prstGeom prst="line">
            <a:avLst/>
          </a:prstGeom>
          <a:ln w="12700">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20" name="Connecteur droit 19"/>
          <p:cNvCxnSpPr/>
          <p:nvPr/>
        </p:nvCxnSpPr>
        <p:spPr>
          <a:xfrm>
            <a:off x="1890627" y="3610941"/>
            <a:ext cx="763890" cy="1588"/>
          </a:xfrm>
          <a:prstGeom prst="line">
            <a:avLst/>
          </a:prstGeom>
          <a:ln w="12700">
            <a:solidFill>
              <a:schemeClr val="tx1"/>
            </a:solidFill>
            <a:headEnd type="stealth"/>
            <a:tailEnd type="stealth"/>
          </a:ln>
          <a:effectLst/>
        </p:spPr>
        <p:style>
          <a:lnRef idx="2">
            <a:schemeClr val="accent1"/>
          </a:lnRef>
          <a:fillRef idx="0">
            <a:schemeClr val="accent1"/>
          </a:fillRef>
          <a:effectRef idx="1">
            <a:schemeClr val="accent1"/>
          </a:effectRef>
          <a:fontRef idx="minor">
            <a:schemeClr val="tx1"/>
          </a:fontRef>
        </p:style>
      </p:cxnSp>
      <p:cxnSp>
        <p:nvCxnSpPr>
          <p:cNvPr id="22" name="Connecteur droit 21"/>
          <p:cNvCxnSpPr/>
          <p:nvPr/>
        </p:nvCxnSpPr>
        <p:spPr>
          <a:xfrm rot="5400000">
            <a:off x="2484815" y="3061025"/>
            <a:ext cx="762302" cy="1588"/>
          </a:xfrm>
          <a:prstGeom prst="line">
            <a:avLst/>
          </a:prstGeom>
          <a:ln w="12700">
            <a:solidFill>
              <a:schemeClr val="tx1"/>
            </a:solidFill>
            <a:headEnd type="stealth"/>
            <a:tailEnd type="stealth"/>
          </a:ln>
          <a:effectLst/>
        </p:spPr>
        <p:style>
          <a:lnRef idx="2">
            <a:schemeClr val="accent1"/>
          </a:lnRef>
          <a:fillRef idx="0">
            <a:schemeClr val="accent1"/>
          </a:fillRef>
          <a:effectRef idx="1">
            <a:schemeClr val="accent1"/>
          </a:effectRef>
          <a:fontRef idx="minor">
            <a:schemeClr val="tx1"/>
          </a:fontRef>
        </p:style>
      </p:cxnSp>
      <p:cxnSp>
        <p:nvCxnSpPr>
          <p:cNvPr id="27" name="Connecteur droit 26"/>
          <p:cNvCxnSpPr/>
          <p:nvPr/>
        </p:nvCxnSpPr>
        <p:spPr>
          <a:xfrm rot="5400000">
            <a:off x="1699441" y="3610147"/>
            <a:ext cx="380783" cy="1588"/>
          </a:xfrm>
          <a:prstGeom prst="line">
            <a:avLst/>
          </a:prstGeom>
          <a:ln w="12700">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29" name="Connecteur droit 28"/>
          <p:cNvCxnSpPr/>
          <p:nvPr/>
        </p:nvCxnSpPr>
        <p:spPr>
          <a:xfrm rot="5400000">
            <a:off x="2464919" y="3610147"/>
            <a:ext cx="380783" cy="1588"/>
          </a:xfrm>
          <a:prstGeom prst="line">
            <a:avLst/>
          </a:prstGeom>
          <a:ln w="12700">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30" name="ZoneTexte 29"/>
          <p:cNvSpPr txBox="1"/>
          <p:nvPr/>
        </p:nvSpPr>
        <p:spPr>
          <a:xfrm>
            <a:off x="2904495" y="2884409"/>
            <a:ext cx="261610" cy="369332"/>
          </a:xfrm>
          <a:prstGeom prst="rect">
            <a:avLst/>
          </a:prstGeom>
          <a:noFill/>
        </p:spPr>
        <p:txBody>
          <a:bodyPr wrap="none" rtlCol="0">
            <a:spAutoFit/>
          </a:bodyPr>
          <a:lstStyle/>
          <a:p>
            <a:r>
              <a:rPr lang="en-GB" dirty="0" err="1">
                <a:latin typeface="Mistral"/>
                <a:cs typeface="Mistral"/>
              </a:rPr>
              <a:t>l</a:t>
            </a:r>
            <a:endParaRPr lang="en-GB" dirty="0">
              <a:latin typeface="Mistral"/>
              <a:cs typeface="Mistral"/>
            </a:endParaRPr>
          </a:p>
        </p:txBody>
      </p:sp>
      <p:sp>
        <p:nvSpPr>
          <p:cNvPr id="31" name="ZoneTexte 30"/>
          <p:cNvSpPr txBox="1"/>
          <p:nvPr/>
        </p:nvSpPr>
        <p:spPr>
          <a:xfrm>
            <a:off x="2142923" y="3568927"/>
            <a:ext cx="261610" cy="369332"/>
          </a:xfrm>
          <a:prstGeom prst="rect">
            <a:avLst/>
          </a:prstGeom>
          <a:noFill/>
        </p:spPr>
        <p:txBody>
          <a:bodyPr wrap="none" rtlCol="0">
            <a:spAutoFit/>
          </a:bodyPr>
          <a:lstStyle/>
          <a:p>
            <a:r>
              <a:rPr lang="en-GB" dirty="0" err="1">
                <a:latin typeface="Mistral"/>
                <a:cs typeface="Mistral"/>
              </a:rPr>
              <a:t>l</a:t>
            </a:r>
            <a:endParaRPr lang="en-GB" dirty="0">
              <a:latin typeface="Mistral"/>
              <a:cs typeface="Mistral"/>
            </a:endParaRPr>
          </a:p>
        </p:txBody>
      </p:sp>
      <p:cxnSp>
        <p:nvCxnSpPr>
          <p:cNvPr id="32" name="Connecteur droit 31"/>
          <p:cNvCxnSpPr/>
          <p:nvPr/>
        </p:nvCxnSpPr>
        <p:spPr>
          <a:xfrm>
            <a:off x="7285600" y="3441683"/>
            <a:ext cx="380783" cy="1588"/>
          </a:xfrm>
          <a:prstGeom prst="line">
            <a:avLst/>
          </a:prstGeom>
          <a:ln w="12700">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3" name="Connecteur droit 32"/>
          <p:cNvCxnSpPr/>
          <p:nvPr/>
        </p:nvCxnSpPr>
        <p:spPr>
          <a:xfrm>
            <a:off x="6521710" y="3609843"/>
            <a:ext cx="763890" cy="1588"/>
          </a:xfrm>
          <a:prstGeom prst="line">
            <a:avLst/>
          </a:prstGeom>
          <a:ln w="12700">
            <a:solidFill>
              <a:schemeClr val="tx1"/>
            </a:solidFill>
            <a:headEnd type="stealth"/>
            <a:tailEnd type="stealth"/>
          </a:ln>
          <a:effectLst/>
        </p:spPr>
        <p:style>
          <a:lnRef idx="2">
            <a:schemeClr val="accent1"/>
          </a:lnRef>
          <a:fillRef idx="0">
            <a:schemeClr val="accent1"/>
          </a:fillRef>
          <a:effectRef idx="1">
            <a:schemeClr val="accent1"/>
          </a:effectRef>
          <a:fontRef idx="minor">
            <a:schemeClr val="tx1"/>
          </a:fontRef>
        </p:style>
      </p:cxnSp>
      <p:cxnSp>
        <p:nvCxnSpPr>
          <p:cNvPr id="34" name="Connecteur droit 33"/>
          <p:cNvCxnSpPr/>
          <p:nvPr/>
        </p:nvCxnSpPr>
        <p:spPr>
          <a:xfrm rot="5400000">
            <a:off x="6330524" y="3609049"/>
            <a:ext cx="380783" cy="1588"/>
          </a:xfrm>
          <a:prstGeom prst="line">
            <a:avLst/>
          </a:prstGeom>
          <a:ln w="12700">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5" name="Connecteur droit 34"/>
          <p:cNvCxnSpPr/>
          <p:nvPr/>
        </p:nvCxnSpPr>
        <p:spPr>
          <a:xfrm rot="5400000">
            <a:off x="7096002" y="3609049"/>
            <a:ext cx="380783" cy="1588"/>
          </a:xfrm>
          <a:prstGeom prst="line">
            <a:avLst/>
          </a:prstGeom>
          <a:ln w="12700">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6" name="Connecteur droit 35"/>
          <p:cNvCxnSpPr/>
          <p:nvPr/>
        </p:nvCxnSpPr>
        <p:spPr>
          <a:xfrm>
            <a:off x="7543412" y="3196453"/>
            <a:ext cx="380783" cy="1588"/>
          </a:xfrm>
          <a:prstGeom prst="line">
            <a:avLst/>
          </a:prstGeom>
          <a:ln w="12700">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7" name="Connecteur droit 36"/>
          <p:cNvCxnSpPr/>
          <p:nvPr/>
        </p:nvCxnSpPr>
        <p:spPr>
          <a:xfrm>
            <a:off x="7543412" y="2420490"/>
            <a:ext cx="380783" cy="1588"/>
          </a:xfrm>
          <a:prstGeom prst="line">
            <a:avLst/>
          </a:prstGeom>
          <a:ln w="12700">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8" name="Connecteur droit 37"/>
          <p:cNvCxnSpPr/>
          <p:nvPr/>
        </p:nvCxnSpPr>
        <p:spPr>
          <a:xfrm rot="5400000">
            <a:off x="7364643" y="2807029"/>
            <a:ext cx="782024" cy="1588"/>
          </a:xfrm>
          <a:prstGeom prst="line">
            <a:avLst/>
          </a:prstGeom>
          <a:ln w="12700">
            <a:solidFill>
              <a:schemeClr val="tx1"/>
            </a:solidFill>
            <a:headEnd type="stealth"/>
            <a:tailEnd type="stealth"/>
          </a:ln>
          <a:effectLst/>
        </p:spPr>
        <p:style>
          <a:lnRef idx="2">
            <a:schemeClr val="accent1"/>
          </a:lnRef>
          <a:fillRef idx="0">
            <a:schemeClr val="accent1"/>
          </a:fillRef>
          <a:effectRef idx="1">
            <a:schemeClr val="accent1"/>
          </a:effectRef>
          <a:fontRef idx="minor">
            <a:schemeClr val="tx1"/>
          </a:fontRef>
        </p:style>
      </p:cxnSp>
      <p:sp>
        <p:nvSpPr>
          <p:cNvPr id="39" name="ZoneTexte 38"/>
          <p:cNvSpPr txBox="1"/>
          <p:nvPr/>
        </p:nvSpPr>
        <p:spPr>
          <a:xfrm>
            <a:off x="7793390" y="2619758"/>
            <a:ext cx="261610" cy="369332"/>
          </a:xfrm>
          <a:prstGeom prst="rect">
            <a:avLst/>
          </a:prstGeom>
          <a:noFill/>
        </p:spPr>
        <p:txBody>
          <a:bodyPr wrap="none" rtlCol="0">
            <a:spAutoFit/>
          </a:bodyPr>
          <a:lstStyle/>
          <a:p>
            <a:r>
              <a:rPr lang="en-GB" dirty="0" err="1">
                <a:latin typeface="Mistral"/>
                <a:cs typeface="Mistral"/>
              </a:rPr>
              <a:t>l</a:t>
            </a:r>
            <a:endParaRPr lang="en-GB" dirty="0">
              <a:latin typeface="Mistral"/>
              <a:cs typeface="Mistral"/>
            </a:endParaRPr>
          </a:p>
        </p:txBody>
      </p:sp>
      <p:sp>
        <p:nvSpPr>
          <p:cNvPr id="40" name="ZoneTexte 39"/>
          <p:cNvSpPr txBox="1"/>
          <p:nvPr/>
        </p:nvSpPr>
        <p:spPr>
          <a:xfrm>
            <a:off x="6766176" y="3568927"/>
            <a:ext cx="261610" cy="369332"/>
          </a:xfrm>
          <a:prstGeom prst="rect">
            <a:avLst/>
          </a:prstGeom>
          <a:noFill/>
        </p:spPr>
        <p:txBody>
          <a:bodyPr wrap="none" rtlCol="0">
            <a:spAutoFit/>
          </a:bodyPr>
          <a:lstStyle/>
          <a:p>
            <a:r>
              <a:rPr lang="en-GB" dirty="0" err="1">
                <a:latin typeface="Mistral"/>
                <a:cs typeface="Mistral"/>
              </a:rPr>
              <a:t>l</a:t>
            </a:r>
            <a:endParaRPr lang="en-GB" dirty="0">
              <a:latin typeface="Mistral"/>
              <a:cs typeface="Mistral"/>
            </a:endParaRPr>
          </a:p>
        </p:txBody>
      </p:sp>
      <p:cxnSp>
        <p:nvCxnSpPr>
          <p:cNvPr id="41" name="Connecteur droit 40"/>
          <p:cNvCxnSpPr/>
          <p:nvPr/>
        </p:nvCxnSpPr>
        <p:spPr>
          <a:xfrm rot="10800000" flipV="1">
            <a:off x="7492397" y="3188516"/>
            <a:ext cx="274351" cy="257598"/>
          </a:xfrm>
          <a:prstGeom prst="line">
            <a:avLst/>
          </a:prstGeom>
          <a:ln w="12700">
            <a:solidFill>
              <a:schemeClr val="tx1"/>
            </a:solidFill>
            <a:headEnd type="stealth"/>
            <a:tailEnd type="stealth"/>
          </a:ln>
          <a:effectLst/>
        </p:spPr>
        <p:style>
          <a:lnRef idx="2">
            <a:schemeClr val="accent1"/>
          </a:lnRef>
          <a:fillRef idx="0">
            <a:schemeClr val="accent1"/>
          </a:fillRef>
          <a:effectRef idx="1">
            <a:schemeClr val="accent1"/>
          </a:effectRef>
          <a:fontRef idx="minor">
            <a:schemeClr val="tx1"/>
          </a:fontRef>
        </p:style>
      </p:cxnSp>
      <p:sp>
        <p:nvSpPr>
          <p:cNvPr id="45" name="ZoneTexte 44"/>
          <p:cNvSpPr txBox="1"/>
          <p:nvPr/>
        </p:nvSpPr>
        <p:spPr>
          <a:xfrm>
            <a:off x="7635943" y="3151855"/>
            <a:ext cx="261610" cy="369332"/>
          </a:xfrm>
          <a:prstGeom prst="rect">
            <a:avLst/>
          </a:prstGeom>
          <a:noFill/>
        </p:spPr>
        <p:txBody>
          <a:bodyPr wrap="none" rtlCol="0">
            <a:spAutoFit/>
          </a:bodyPr>
          <a:lstStyle/>
          <a:p>
            <a:r>
              <a:rPr lang="en-GB" dirty="0" err="1">
                <a:latin typeface="Mistral"/>
                <a:cs typeface="Mistral"/>
              </a:rPr>
              <a:t>l</a:t>
            </a:r>
            <a:endParaRPr lang="en-GB" dirty="0">
              <a:latin typeface="Mistral"/>
              <a:cs typeface="Mistr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p:cNvSpPr>
            <a:spLocks noGrp="1"/>
          </p:cNvSpPr>
          <p:nvPr>
            <p:ph type="body" idx="1"/>
          </p:nvPr>
        </p:nvSpPr>
        <p:spPr/>
        <p:txBody>
          <a:bodyPr>
            <a:normAutofit fontScale="92500" lnSpcReduction="20000"/>
          </a:bodyPr>
          <a:lstStyle/>
          <a:p>
            <a:r>
              <a:rPr lang="fr-FR"/>
              <a:t>Définir l’incertitude</a:t>
            </a:r>
          </a:p>
          <a:p>
            <a:r>
              <a:rPr lang="fr-FR"/>
              <a:t>Définir les erreurs absolue et relative</a:t>
            </a:r>
          </a:p>
          <a:p>
            <a:r>
              <a:rPr lang="fr-FR"/>
              <a:t>Lister les types d’erreurs de mesure</a:t>
            </a:r>
          </a:p>
          <a:p>
            <a:r>
              <a:rPr lang="fr-FR"/>
              <a:t>Définir la fidélité et la justesse d’une mesure</a:t>
            </a:r>
            <a:endParaRPr lang="fr-FR" dirty="0"/>
          </a:p>
        </p:txBody>
      </p:sp>
      <p:sp>
        <p:nvSpPr>
          <p:cNvPr id="6" name="Titre 5"/>
          <p:cNvSpPr>
            <a:spLocks noGrp="1"/>
          </p:cNvSpPr>
          <p:nvPr>
            <p:ph type="title"/>
          </p:nvPr>
        </p:nvSpPr>
        <p:spPr/>
        <p:txBody>
          <a:bodyPr/>
          <a:lstStyle/>
          <a:p>
            <a:r>
              <a:rPr lang="fr-FR"/>
              <a:t>Incertitude et erreurs de mesure</a:t>
            </a:r>
            <a:endParaRPr lang="fr-FR" dirty="0"/>
          </a:p>
        </p:txBody>
      </p:sp>
      <p:sp>
        <p:nvSpPr>
          <p:cNvPr id="3" name="Espace réservé du pied de page 2"/>
          <p:cNvSpPr>
            <a:spLocks noGrp="1"/>
          </p:cNvSpPr>
          <p:nvPr>
            <p:ph type="ftr" sz="quarter" idx="12"/>
          </p:nvPr>
        </p:nvSpPr>
        <p:spPr/>
        <p:txBody>
          <a:bodyPr/>
          <a:lstStyle/>
          <a:p>
            <a:r>
              <a:rPr lang="fr-FR"/>
              <a:t>ECUE7 - PASS - UFR Médecine, UFR d'Odontologie  – Université Cote d'Azur - Année universitaire 2020-2021</a:t>
            </a:r>
            <a:endParaRPr lang="en-GB"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p:cNvSpPr>
            <a:spLocks noGrp="1"/>
          </p:cNvSpPr>
          <p:nvPr>
            <p:ph type="title"/>
          </p:nvPr>
        </p:nvSpPr>
        <p:spPr/>
        <p:txBody>
          <a:bodyPr/>
          <a:lstStyle/>
          <a:p>
            <a:r>
              <a:rPr lang="fr-FR" dirty="0"/>
              <a:t>Rappels</a:t>
            </a:r>
          </a:p>
        </p:txBody>
      </p:sp>
      <p:sp>
        <p:nvSpPr>
          <p:cNvPr id="6" name="Espace réservé du pied de page 5"/>
          <p:cNvSpPr>
            <a:spLocks noGrp="1"/>
          </p:cNvSpPr>
          <p:nvPr>
            <p:ph type="ftr" sz="quarter" idx="11"/>
          </p:nvPr>
        </p:nvSpPr>
        <p:spPr/>
        <p:txBody>
          <a:bodyPr/>
          <a:lstStyle/>
          <a:p>
            <a:r>
              <a:rPr lang="fr-FR"/>
              <a:t>ECUE7 - PASS - UFR Médecine, UFR d'Odontologie  – Université Cote d'Azur - Année universitaire 2020-2021</a:t>
            </a:r>
            <a:endParaRPr lang="en-GB"/>
          </a:p>
        </p:txBody>
      </p:sp>
      <p:sp>
        <p:nvSpPr>
          <p:cNvPr id="8" name="Espace réservé du contenu 7"/>
          <p:cNvSpPr>
            <a:spLocks noGrp="1"/>
          </p:cNvSpPr>
          <p:nvPr>
            <p:ph sz="quarter" idx="1"/>
          </p:nvPr>
        </p:nvSpPr>
        <p:spPr/>
        <p:txBody>
          <a:bodyPr>
            <a:normAutofit fontScale="85000" lnSpcReduction="10000"/>
          </a:bodyPr>
          <a:lstStyle/>
          <a:p>
            <a:r>
              <a:rPr lang="fr-FR" b="1" dirty="0"/>
              <a:t>La grandeur physique (X) </a:t>
            </a:r>
            <a:r>
              <a:rPr lang="fr-FR" dirty="0"/>
              <a:t>: Paramètre qui doit être contrôlé lors de l'élaboration d'un produit ou de son transfert. Exemple : pression, température, niveau.</a:t>
            </a:r>
          </a:p>
          <a:p>
            <a:r>
              <a:rPr lang="fr-FR" b="1" dirty="0"/>
              <a:t>Le mesurage </a:t>
            </a:r>
            <a:r>
              <a:rPr lang="fr-FR" dirty="0"/>
              <a:t>:</a:t>
            </a:r>
            <a:r>
              <a:rPr lang="fr-FR" b="1" dirty="0"/>
              <a:t> </a:t>
            </a:r>
            <a:r>
              <a:rPr lang="fr-FR" dirty="0"/>
              <a:t>C'est l'ensemble des opérations ayant pour but de déterminer la valeur d'une grandeur physique.</a:t>
            </a:r>
          </a:p>
          <a:p>
            <a:r>
              <a:rPr lang="fr-FR" b="1" dirty="0"/>
              <a:t>La mesure (x) </a:t>
            </a:r>
            <a:r>
              <a:rPr lang="fr-FR" dirty="0"/>
              <a:t>: C'est l'évaluation d'une grandeur par comparaison avec une autre grandeur de même nature prise pour unité.</a:t>
            </a:r>
          </a:p>
          <a:p>
            <a:pPr lvl="1"/>
            <a:r>
              <a:rPr lang="fr-FR" dirty="0"/>
              <a:t>Exemple : Une longueur de 2 mètres, une masse de 400 grammes, un temps de 6 secondes.</a:t>
            </a:r>
          </a:p>
          <a:p>
            <a:r>
              <a:rPr lang="fr-FR" b="1" dirty="0"/>
              <a:t>Remarque : </a:t>
            </a:r>
            <a:r>
              <a:rPr lang="fr-FR" dirty="0"/>
              <a:t>On ne peut pas mesurer une masse avec des mètres, ce n'est pas homogène.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p:cNvSpPr>
            <a:spLocks noGrp="1"/>
          </p:cNvSpPr>
          <p:nvPr>
            <p:ph type="title"/>
          </p:nvPr>
        </p:nvSpPr>
        <p:spPr/>
        <p:txBody>
          <a:bodyPr/>
          <a:lstStyle/>
          <a:p>
            <a:r>
              <a:rPr lang="fr-FR" dirty="0"/>
              <a:t>Incertitude et erreurs 1/3</a:t>
            </a:r>
          </a:p>
        </p:txBody>
      </p:sp>
      <p:sp>
        <p:nvSpPr>
          <p:cNvPr id="6" name="Espace réservé du pied de page 5"/>
          <p:cNvSpPr>
            <a:spLocks noGrp="1"/>
          </p:cNvSpPr>
          <p:nvPr>
            <p:ph type="ftr" sz="quarter" idx="11"/>
          </p:nvPr>
        </p:nvSpPr>
        <p:spPr/>
        <p:txBody>
          <a:bodyPr/>
          <a:lstStyle/>
          <a:p>
            <a:r>
              <a:rPr lang="fr-FR"/>
              <a:t>ECUE7 - PASS - UFR Médecine, UFR d'Odontologie  – Université Cote d'Azur - Année universitaire 2020-2021</a:t>
            </a:r>
            <a:endParaRPr lang="en-GB"/>
          </a:p>
        </p:txBody>
      </p:sp>
      <p:sp>
        <p:nvSpPr>
          <p:cNvPr id="8" name="Espace réservé du contenu 7"/>
          <p:cNvSpPr>
            <a:spLocks noGrp="1"/>
          </p:cNvSpPr>
          <p:nvPr>
            <p:ph sz="quarter" idx="1"/>
          </p:nvPr>
        </p:nvSpPr>
        <p:spPr/>
        <p:txBody>
          <a:bodyPr>
            <a:normAutofit fontScale="77500" lnSpcReduction="20000"/>
          </a:bodyPr>
          <a:lstStyle/>
          <a:p>
            <a:r>
              <a:rPr lang="fr-FR" b="1" dirty="0"/>
              <a:t>L'incertitude (</a:t>
            </a:r>
            <a:r>
              <a:rPr lang="fr-FR" b="1" dirty="0" err="1"/>
              <a:t>dx</a:t>
            </a:r>
            <a:r>
              <a:rPr lang="fr-FR" b="1" dirty="0"/>
              <a:t>) </a:t>
            </a:r>
            <a:r>
              <a:rPr lang="fr-FR" dirty="0"/>
              <a:t>: Le résultat de la mesure (x) d'une grandeur (X) n'est pas complètement défini par un seul nombre. Il faut au moins la caractériser par un couple (x, </a:t>
            </a:r>
            <a:r>
              <a:rPr lang="fr-FR" dirty="0" err="1"/>
              <a:t>dx</a:t>
            </a:r>
            <a:r>
              <a:rPr lang="fr-FR" dirty="0"/>
              <a:t>) et une unité de mesure. </a:t>
            </a:r>
            <a:r>
              <a:rPr lang="fr-FR" dirty="0" err="1"/>
              <a:t>dx</a:t>
            </a:r>
            <a:r>
              <a:rPr lang="fr-FR" dirty="0"/>
              <a:t> est l'incertitude sur x. Les incertitudes proviennent des différentes erreurs liées à la mesure (cf. diapo suivante)</a:t>
            </a:r>
          </a:p>
          <a:p>
            <a:pPr lvl="1"/>
            <a:r>
              <a:rPr lang="fr-FR" dirty="0"/>
              <a:t>Ainsi, on a : </a:t>
            </a:r>
            <a:r>
              <a:rPr lang="fr-FR" dirty="0" err="1"/>
              <a:t>x-dx</a:t>
            </a:r>
            <a:r>
              <a:rPr lang="fr-FR" dirty="0"/>
              <a:t> &lt; X &lt; </a:t>
            </a:r>
            <a:r>
              <a:rPr lang="fr-FR" dirty="0" err="1"/>
              <a:t>x+dx</a:t>
            </a:r>
            <a:endParaRPr lang="fr-FR" dirty="0"/>
          </a:p>
          <a:p>
            <a:r>
              <a:rPr lang="fr-FR" b="1" dirty="0"/>
              <a:t>Erreur absolue (e) </a:t>
            </a:r>
            <a:r>
              <a:rPr lang="fr-FR" dirty="0"/>
              <a:t>: C'est le résultat d'un mesurage moins la valeur vraie de la grandeur physique. Une erreur absolue s'exprime dans l'unité de la mesure.</a:t>
            </a:r>
          </a:p>
          <a:p>
            <a:pPr lvl="1"/>
            <a:r>
              <a:rPr lang="fr-FR" dirty="0"/>
              <a:t>e = x – X</a:t>
            </a:r>
          </a:p>
          <a:p>
            <a:r>
              <a:rPr lang="fr-FR" b="1" dirty="0"/>
              <a:t>Erreur relative (er) </a:t>
            </a:r>
            <a:r>
              <a:rPr lang="fr-FR" dirty="0"/>
              <a:t>: C'est le rapport de l'erreur de mesure à la valeur vraie de la grandeur physique. Une erreur relative s'exprime généralement en pourcentage de la grandeur mesurée.</a:t>
            </a:r>
          </a:p>
          <a:p>
            <a:pPr lvl="1"/>
            <a:r>
              <a:rPr lang="fr-FR" dirty="0"/>
              <a:t>er = e/X</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Incertitude et erreurs 2/3</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lstStyle/>
          <a:p>
            <a:r>
              <a:rPr lang="fr-FR" dirty="0"/>
              <a:t>Chaque résultat doit être accompagné d’une incertitude</a:t>
            </a:r>
          </a:p>
          <a:p>
            <a:r>
              <a:rPr lang="fr-FR" dirty="0"/>
              <a:t>L’incertitude quantifie la qualité du résultat, le doute que l’on a sur la valeur annoncée</a:t>
            </a:r>
          </a:p>
          <a:p>
            <a:r>
              <a:rPr lang="fr-FR" dirty="0"/>
              <a:t>L’incertitude permet à l’utilisateur du résultat d’en apprécier sa fiabilité</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Incertitude et erreurs 3/3</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20000"/>
          </a:bodyPr>
          <a:lstStyle/>
          <a:p>
            <a:r>
              <a:rPr lang="fr-FR" dirty="0"/>
              <a:t>Importance du calcul des incertitudes :</a:t>
            </a:r>
          </a:p>
          <a:p>
            <a:pPr lvl="1"/>
            <a:r>
              <a:rPr lang="fr-FR" dirty="0"/>
              <a:t>Interprétation et prise de décision</a:t>
            </a:r>
          </a:p>
          <a:p>
            <a:r>
              <a:rPr lang="fr-FR" dirty="0"/>
              <a:t>Exemple : Le Tour de France (valeurs fictives)</a:t>
            </a:r>
          </a:p>
          <a:p>
            <a:pPr lvl="1"/>
            <a:r>
              <a:rPr lang="fr-FR" dirty="0"/>
              <a:t>Concentration maximale de testostérone autorisée :</a:t>
            </a:r>
          </a:p>
          <a:p>
            <a:pPr marL="0" lvl="1" indent="0" algn="ctr">
              <a:buNone/>
            </a:pPr>
            <a:r>
              <a:rPr lang="fr-FR" dirty="0"/>
              <a:t>5 µg/l</a:t>
            </a:r>
          </a:p>
          <a:p>
            <a:pPr lvl="1"/>
            <a:r>
              <a:rPr lang="fr-FR" dirty="0"/>
              <a:t>Analyse au laboratoire de référence : 6,2 µg/l</a:t>
            </a:r>
          </a:p>
          <a:p>
            <a:pPr lvl="1"/>
            <a:r>
              <a:rPr lang="fr-FR" dirty="0"/>
              <a:t>Incertitude de la mesure : 20%</a:t>
            </a:r>
          </a:p>
          <a:p>
            <a:pPr lvl="1"/>
            <a:r>
              <a:rPr lang="fr-FR" dirty="0"/>
              <a:t>Résultat du laboratoire : 6,2 µg/l ± 20%</a:t>
            </a:r>
          </a:p>
          <a:p>
            <a:pPr marL="0" lvl="1" indent="0" algn="ctr">
              <a:buNone/>
            </a:pPr>
            <a:r>
              <a:rPr lang="fr-FR" dirty="0"/>
              <a:t>4,96 ≤ 6,2 ≤ 7,44</a:t>
            </a:r>
          </a:p>
          <a:p>
            <a:pPr lvl="1"/>
            <a:r>
              <a:rPr lang="fr-FR" dirty="0"/>
              <a:t>Conclusion :</a:t>
            </a:r>
          </a:p>
          <a:p>
            <a:pPr lvl="2"/>
            <a:r>
              <a:rPr lang="fr-FR" dirty="0"/>
              <a:t>4,96 µg/l est &lt; au seuil fixé à 5µg/l : exclusion du coureur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Erreurs de mesure 1/8</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20000"/>
          </a:bodyPr>
          <a:lstStyle/>
          <a:p>
            <a:r>
              <a:rPr lang="fr-FR" b="1" dirty="0"/>
              <a:t>Les erreurs systématiques (ou biais)</a:t>
            </a:r>
          </a:p>
          <a:p>
            <a:pPr lvl="1"/>
            <a:r>
              <a:rPr lang="fr-FR" dirty="0"/>
              <a:t>Ce sont des erreurs reproductibles reliées à leur cause par une loi physique, donc susceptible d'être éliminées par des corrections convenables.</a:t>
            </a:r>
          </a:p>
          <a:p>
            <a:r>
              <a:rPr lang="fr-FR" b="1" dirty="0"/>
              <a:t>Les erreurs aléatoires</a:t>
            </a:r>
          </a:p>
          <a:p>
            <a:pPr lvl="1"/>
            <a:r>
              <a:rPr lang="fr-FR" dirty="0"/>
              <a:t>Ce sont des erreurs, non reproductibles, qui obéissent à des lois statistiques.</a:t>
            </a:r>
          </a:p>
          <a:p>
            <a:r>
              <a:rPr lang="fr-FR" b="1" dirty="0"/>
              <a:t>Les erreurs accidentelles</a:t>
            </a:r>
          </a:p>
          <a:p>
            <a:pPr lvl="1"/>
            <a:r>
              <a:rPr lang="fr-FR" dirty="0"/>
              <a:t>Elles résultent d'une fausse manœuvre, d'un mauvais emploi ou de dysfonctionnement de l'appareil. Elles ne sont généralement pas prises en compte dans la détermination de la mesure.</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Erreurs de mesure 2/8</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lnSpcReduction="10000"/>
          </a:bodyPr>
          <a:lstStyle/>
          <a:p>
            <a:r>
              <a:rPr lang="fr-FR" b="1" dirty="0"/>
              <a:t>Fidélité</a:t>
            </a:r>
          </a:p>
          <a:p>
            <a:pPr lvl="1"/>
            <a:r>
              <a:rPr lang="fr-FR" dirty="0"/>
              <a:t>La fidélité traduit l’étroitesse entre une série de mesures et la moyenne des valeurs trouvées.</a:t>
            </a:r>
          </a:p>
          <a:p>
            <a:pPr lvl="1"/>
            <a:r>
              <a:rPr lang="fr-FR" dirty="0"/>
              <a:t>Elle fournit une indication sur les erreurs dues au hasard.</a:t>
            </a:r>
          </a:p>
          <a:p>
            <a:r>
              <a:rPr lang="fr-FR" b="1" dirty="0"/>
              <a:t>Justesse</a:t>
            </a:r>
          </a:p>
          <a:p>
            <a:pPr lvl="1"/>
            <a:r>
              <a:rPr lang="fr-FR" dirty="0"/>
              <a:t>La justesse traduit l’étroitesse entre la valeur trouvée et la valeur de référence.</a:t>
            </a:r>
          </a:p>
          <a:p>
            <a:pPr lvl="1"/>
            <a:r>
              <a:rPr lang="fr-FR" dirty="0"/>
              <a:t>Elle fournit une indication sur les erreurs systématiques (biais).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Erreurs de mesure 3/8</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grpSp>
        <p:nvGrpSpPr>
          <p:cNvPr id="5" name="Grouper 23"/>
          <p:cNvGrpSpPr/>
          <p:nvPr/>
        </p:nvGrpSpPr>
        <p:grpSpPr>
          <a:xfrm>
            <a:off x="466806" y="2866835"/>
            <a:ext cx="1702492" cy="1711298"/>
            <a:chOff x="403647" y="2915060"/>
            <a:chExt cx="1702492" cy="1711298"/>
          </a:xfrm>
        </p:grpSpPr>
        <p:sp>
          <p:nvSpPr>
            <p:cNvPr id="6" name="Ellipse 5"/>
            <p:cNvSpPr/>
            <p:nvPr/>
          </p:nvSpPr>
          <p:spPr>
            <a:xfrm>
              <a:off x="403647" y="2915060"/>
              <a:ext cx="1702492" cy="1710505"/>
            </a:xfrm>
            <a:prstGeom prst="ellipse">
              <a:avLst/>
            </a:prstGeom>
            <a:solidFill>
              <a:srgbClr val="FFFF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12" name="Ellipse 11"/>
            <p:cNvSpPr/>
            <p:nvPr/>
          </p:nvSpPr>
          <p:spPr>
            <a:xfrm>
              <a:off x="653069" y="3165656"/>
              <a:ext cx="1203648" cy="1209313"/>
            </a:xfrm>
            <a:prstGeom prst="ellipse">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13" name="Ellipse 12"/>
            <p:cNvSpPr/>
            <p:nvPr/>
          </p:nvSpPr>
          <p:spPr>
            <a:xfrm>
              <a:off x="878138" y="3391784"/>
              <a:ext cx="753510" cy="757056"/>
            </a:xfrm>
            <a:prstGeom prst="ellipse">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14" name="Ellipse 13"/>
            <p:cNvSpPr/>
            <p:nvPr/>
          </p:nvSpPr>
          <p:spPr>
            <a:xfrm>
              <a:off x="1056144" y="3570628"/>
              <a:ext cx="397498" cy="399369"/>
            </a:xfrm>
            <a:prstGeom prst="ellipse">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cxnSp>
          <p:nvCxnSpPr>
            <p:cNvPr id="16" name="Connecteur droit 15"/>
            <p:cNvCxnSpPr>
              <a:stCxn id="6" idx="0"/>
              <a:endCxn id="6" idx="4"/>
            </p:cNvCxnSpPr>
            <p:nvPr/>
          </p:nvCxnSpPr>
          <p:spPr>
            <a:xfrm rot="16200000" flipH="1">
              <a:off x="399640" y="3770312"/>
              <a:ext cx="1710505" cy="1588"/>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Connecteur droit 18"/>
            <p:cNvCxnSpPr>
              <a:stCxn id="6" idx="6"/>
              <a:endCxn id="6" idx="2"/>
            </p:cNvCxnSpPr>
            <p:nvPr/>
          </p:nvCxnSpPr>
          <p:spPr>
            <a:xfrm flipH="1">
              <a:off x="403647" y="3770313"/>
              <a:ext cx="1702492" cy="1588"/>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grpSp>
      <p:grpSp>
        <p:nvGrpSpPr>
          <p:cNvPr id="7" name="Grouper 24"/>
          <p:cNvGrpSpPr/>
          <p:nvPr/>
        </p:nvGrpSpPr>
        <p:grpSpPr>
          <a:xfrm>
            <a:off x="2636104" y="2868027"/>
            <a:ext cx="1702492" cy="1711298"/>
            <a:chOff x="403647" y="2915060"/>
            <a:chExt cx="1702492" cy="1711298"/>
          </a:xfrm>
        </p:grpSpPr>
        <p:sp>
          <p:nvSpPr>
            <p:cNvPr id="26" name="Ellipse 25"/>
            <p:cNvSpPr/>
            <p:nvPr/>
          </p:nvSpPr>
          <p:spPr>
            <a:xfrm>
              <a:off x="403647" y="2915060"/>
              <a:ext cx="1702492" cy="1710505"/>
            </a:xfrm>
            <a:prstGeom prst="ellipse">
              <a:avLst/>
            </a:prstGeom>
            <a:solidFill>
              <a:srgbClr val="FFFF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27" name="Ellipse 26"/>
            <p:cNvSpPr/>
            <p:nvPr/>
          </p:nvSpPr>
          <p:spPr>
            <a:xfrm>
              <a:off x="653069" y="3165656"/>
              <a:ext cx="1203648" cy="1209313"/>
            </a:xfrm>
            <a:prstGeom prst="ellipse">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28" name="Ellipse 27"/>
            <p:cNvSpPr/>
            <p:nvPr/>
          </p:nvSpPr>
          <p:spPr>
            <a:xfrm>
              <a:off x="878138" y="3391784"/>
              <a:ext cx="753510" cy="757056"/>
            </a:xfrm>
            <a:prstGeom prst="ellipse">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29" name="Ellipse 28"/>
            <p:cNvSpPr/>
            <p:nvPr/>
          </p:nvSpPr>
          <p:spPr>
            <a:xfrm>
              <a:off x="1056144" y="3570628"/>
              <a:ext cx="397498" cy="399369"/>
            </a:xfrm>
            <a:prstGeom prst="ellipse">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cxnSp>
          <p:nvCxnSpPr>
            <p:cNvPr id="30" name="Connecteur droit 29"/>
            <p:cNvCxnSpPr>
              <a:stCxn id="26" idx="0"/>
              <a:endCxn id="26" idx="4"/>
            </p:cNvCxnSpPr>
            <p:nvPr/>
          </p:nvCxnSpPr>
          <p:spPr>
            <a:xfrm rot="16200000" flipH="1">
              <a:off x="399640" y="3770312"/>
              <a:ext cx="1710505" cy="1588"/>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1" name="Connecteur droit 30"/>
            <p:cNvCxnSpPr>
              <a:stCxn id="26" idx="6"/>
              <a:endCxn id="26" idx="2"/>
            </p:cNvCxnSpPr>
            <p:nvPr/>
          </p:nvCxnSpPr>
          <p:spPr>
            <a:xfrm flipH="1">
              <a:off x="403647" y="3770313"/>
              <a:ext cx="1702492" cy="1588"/>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grpSp>
      <p:grpSp>
        <p:nvGrpSpPr>
          <p:cNvPr id="8" name="Grouper 31"/>
          <p:cNvGrpSpPr/>
          <p:nvPr/>
        </p:nvGrpSpPr>
        <p:grpSpPr>
          <a:xfrm>
            <a:off x="4805402" y="2869219"/>
            <a:ext cx="1702492" cy="1711298"/>
            <a:chOff x="403647" y="2915060"/>
            <a:chExt cx="1702492" cy="1711298"/>
          </a:xfrm>
        </p:grpSpPr>
        <p:sp>
          <p:nvSpPr>
            <p:cNvPr id="33" name="Ellipse 32"/>
            <p:cNvSpPr/>
            <p:nvPr/>
          </p:nvSpPr>
          <p:spPr>
            <a:xfrm>
              <a:off x="403647" y="2915060"/>
              <a:ext cx="1702492" cy="1710505"/>
            </a:xfrm>
            <a:prstGeom prst="ellipse">
              <a:avLst/>
            </a:prstGeom>
            <a:solidFill>
              <a:srgbClr val="FFFF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4" name="Ellipse 33"/>
            <p:cNvSpPr/>
            <p:nvPr/>
          </p:nvSpPr>
          <p:spPr>
            <a:xfrm>
              <a:off x="653069" y="3165656"/>
              <a:ext cx="1203648" cy="1209313"/>
            </a:xfrm>
            <a:prstGeom prst="ellipse">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5" name="Ellipse 34"/>
            <p:cNvSpPr/>
            <p:nvPr/>
          </p:nvSpPr>
          <p:spPr>
            <a:xfrm>
              <a:off x="878138" y="3391784"/>
              <a:ext cx="753510" cy="757056"/>
            </a:xfrm>
            <a:prstGeom prst="ellipse">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6" name="Ellipse 35"/>
            <p:cNvSpPr/>
            <p:nvPr/>
          </p:nvSpPr>
          <p:spPr>
            <a:xfrm>
              <a:off x="1056144" y="3570628"/>
              <a:ext cx="397498" cy="399369"/>
            </a:xfrm>
            <a:prstGeom prst="ellipse">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cxnSp>
          <p:nvCxnSpPr>
            <p:cNvPr id="37" name="Connecteur droit 36"/>
            <p:cNvCxnSpPr>
              <a:stCxn id="33" idx="0"/>
              <a:endCxn id="33" idx="4"/>
            </p:cNvCxnSpPr>
            <p:nvPr/>
          </p:nvCxnSpPr>
          <p:spPr>
            <a:xfrm rot="16200000" flipH="1">
              <a:off x="399640" y="3770312"/>
              <a:ext cx="1710505" cy="1588"/>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8" name="Connecteur droit 37"/>
            <p:cNvCxnSpPr>
              <a:stCxn id="33" idx="6"/>
              <a:endCxn id="33" idx="2"/>
            </p:cNvCxnSpPr>
            <p:nvPr/>
          </p:nvCxnSpPr>
          <p:spPr>
            <a:xfrm flipH="1">
              <a:off x="403647" y="3770313"/>
              <a:ext cx="1702492" cy="1588"/>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grpSp>
      <p:grpSp>
        <p:nvGrpSpPr>
          <p:cNvPr id="9" name="Grouper 38"/>
          <p:cNvGrpSpPr/>
          <p:nvPr/>
        </p:nvGrpSpPr>
        <p:grpSpPr>
          <a:xfrm>
            <a:off x="6974700" y="2870411"/>
            <a:ext cx="1702492" cy="1711298"/>
            <a:chOff x="403647" y="2915060"/>
            <a:chExt cx="1702492" cy="1711298"/>
          </a:xfrm>
        </p:grpSpPr>
        <p:sp>
          <p:nvSpPr>
            <p:cNvPr id="40" name="Ellipse 39"/>
            <p:cNvSpPr/>
            <p:nvPr/>
          </p:nvSpPr>
          <p:spPr>
            <a:xfrm>
              <a:off x="403647" y="2915060"/>
              <a:ext cx="1702492" cy="1710505"/>
            </a:xfrm>
            <a:prstGeom prst="ellipse">
              <a:avLst/>
            </a:prstGeom>
            <a:solidFill>
              <a:srgbClr val="FFFF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41" name="Ellipse 40"/>
            <p:cNvSpPr/>
            <p:nvPr/>
          </p:nvSpPr>
          <p:spPr>
            <a:xfrm>
              <a:off x="653069" y="3165656"/>
              <a:ext cx="1203648" cy="1209313"/>
            </a:xfrm>
            <a:prstGeom prst="ellipse">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42" name="Ellipse 41"/>
            <p:cNvSpPr/>
            <p:nvPr/>
          </p:nvSpPr>
          <p:spPr>
            <a:xfrm>
              <a:off x="878138" y="3391784"/>
              <a:ext cx="753510" cy="757056"/>
            </a:xfrm>
            <a:prstGeom prst="ellipse">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43" name="Ellipse 42"/>
            <p:cNvSpPr/>
            <p:nvPr/>
          </p:nvSpPr>
          <p:spPr>
            <a:xfrm>
              <a:off x="1056144" y="3570628"/>
              <a:ext cx="397498" cy="399369"/>
            </a:xfrm>
            <a:prstGeom prst="ellipse">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cxnSp>
          <p:nvCxnSpPr>
            <p:cNvPr id="44" name="Connecteur droit 43"/>
            <p:cNvCxnSpPr>
              <a:stCxn id="40" idx="0"/>
              <a:endCxn id="40" idx="4"/>
            </p:cNvCxnSpPr>
            <p:nvPr/>
          </p:nvCxnSpPr>
          <p:spPr>
            <a:xfrm rot="16200000" flipH="1">
              <a:off x="399640" y="3770312"/>
              <a:ext cx="1710505" cy="1588"/>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45" name="Connecteur droit 44"/>
            <p:cNvCxnSpPr>
              <a:stCxn id="40" idx="6"/>
              <a:endCxn id="40" idx="2"/>
            </p:cNvCxnSpPr>
            <p:nvPr/>
          </p:nvCxnSpPr>
          <p:spPr>
            <a:xfrm flipH="1">
              <a:off x="403647" y="3770313"/>
              <a:ext cx="1702492" cy="1588"/>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grpSp>
      <p:sp>
        <p:nvSpPr>
          <p:cNvPr id="47" name="Ellipse 46"/>
          <p:cNvSpPr/>
          <p:nvPr/>
        </p:nvSpPr>
        <p:spPr>
          <a:xfrm>
            <a:off x="889699" y="3525979"/>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49" name="Ellipse 48"/>
          <p:cNvSpPr/>
          <p:nvPr/>
        </p:nvSpPr>
        <p:spPr>
          <a:xfrm>
            <a:off x="536113" y="3449445"/>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50" name="Ellipse 49"/>
          <p:cNvSpPr/>
          <p:nvPr/>
        </p:nvSpPr>
        <p:spPr>
          <a:xfrm>
            <a:off x="889699" y="2866835"/>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51" name="Ellipse 50"/>
          <p:cNvSpPr/>
          <p:nvPr/>
        </p:nvSpPr>
        <p:spPr>
          <a:xfrm>
            <a:off x="1096893" y="3267025"/>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52" name="Ellipse 51"/>
          <p:cNvSpPr/>
          <p:nvPr/>
        </p:nvSpPr>
        <p:spPr>
          <a:xfrm>
            <a:off x="788228" y="3117431"/>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53" name="Ellipse 52"/>
          <p:cNvSpPr/>
          <p:nvPr/>
        </p:nvSpPr>
        <p:spPr>
          <a:xfrm>
            <a:off x="1042768" y="2967940"/>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54" name="Ellipse 53"/>
          <p:cNvSpPr/>
          <p:nvPr/>
        </p:nvSpPr>
        <p:spPr>
          <a:xfrm>
            <a:off x="3292451" y="3831181"/>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55" name="Ellipse 54"/>
          <p:cNvSpPr/>
          <p:nvPr/>
        </p:nvSpPr>
        <p:spPr>
          <a:xfrm>
            <a:off x="3533030" y="3569021"/>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56" name="Ellipse 55"/>
          <p:cNvSpPr/>
          <p:nvPr/>
        </p:nvSpPr>
        <p:spPr>
          <a:xfrm>
            <a:off x="3500876" y="3423934"/>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57" name="Ellipse 56"/>
          <p:cNvSpPr/>
          <p:nvPr/>
        </p:nvSpPr>
        <p:spPr>
          <a:xfrm>
            <a:off x="3280225" y="3452095"/>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58" name="Ellipse 57"/>
          <p:cNvSpPr/>
          <p:nvPr/>
        </p:nvSpPr>
        <p:spPr>
          <a:xfrm>
            <a:off x="3545256" y="3841397"/>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59" name="Ellipse 58"/>
          <p:cNvSpPr/>
          <p:nvPr/>
        </p:nvSpPr>
        <p:spPr>
          <a:xfrm>
            <a:off x="3212066" y="3645554"/>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60" name="Ellipse 59"/>
          <p:cNvSpPr/>
          <p:nvPr/>
        </p:nvSpPr>
        <p:spPr>
          <a:xfrm>
            <a:off x="5032047" y="3190491"/>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61" name="Ellipse 60"/>
          <p:cNvSpPr/>
          <p:nvPr/>
        </p:nvSpPr>
        <p:spPr>
          <a:xfrm>
            <a:off x="5203358" y="3190491"/>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62" name="Ellipse 61"/>
          <p:cNvSpPr/>
          <p:nvPr/>
        </p:nvSpPr>
        <p:spPr>
          <a:xfrm>
            <a:off x="5203358" y="3044473"/>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63" name="Ellipse 62"/>
          <p:cNvSpPr/>
          <p:nvPr/>
        </p:nvSpPr>
        <p:spPr>
          <a:xfrm>
            <a:off x="5108582" y="3113958"/>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64" name="Ellipse 63"/>
          <p:cNvSpPr/>
          <p:nvPr/>
        </p:nvSpPr>
        <p:spPr>
          <a:xfrm>
            <a:off x="5108582" y="3270601"/>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65" name="Ellipse 64"/>
          <p:cNvSpPr/>
          <p:nvPr/>
        </p:nvSpPr>
        <p:spPr>
          <a:xfrm>
            <a:off x="5279892" y="3117431"/>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66" name="Ellipse 65"/>
          <p:cNvSpPr/>
          <p:nvPr/>
        </p:nvSpPr>
        <p:spPr>
          <a:xfrm>
            <a:off x="7628151" y="3664391"/>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67" name="Ellipse 66"/>
          <p:cNvSpPr/>
          <p:nvPr/>
        </p:nvSpPr>
        <p:spPr>
          <a:xfrm>
            <a:off x="7815539" y="3728691"/>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68" name="Ellipse 67"/>
          <p:cNvSpPr/>
          <p:nvPr/>
        </p:nvSpPr>
        <p:spPr>
          <a:xfrm>
            <a:off x="7799462" y="3550523"/>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69" name="Ellipse 68"/>
          <p:cNvSpPr/>
          <p:nvPr/>
        </p:nvSpPr>
        <p:spPr>
          <a:xfrm>
            <a:off x="7704686" y="3620008"/>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70" name="Ellipse 69"/>
          <p:cNvSpPr/>
          <p:nvPr/>
        </p:nvSpPr>
        <p:spPr>
          <a:xfrm>
            <a:off x="7704686" y="3744501"/>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71" name="Ellipse 70"/>
          <p:cNvSpPr/>
          <p:nvPr/>
        </p:nvSpPr>
        <p:spPr>
          <a:xfrm>
            <a:off x="7875996" y="3623481"/>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72" name="ZoneTexte 71"/>
          <p:cNvSpPr txBox="1"/>
          <p:nvPr/>
        </p:nvSpPr>
        <p:spPr>
          <a:xfrm>
            <a:off x="602959" y="4565302"/>
            <a:ext cx="1428596" cy="1569660"/>
          </a:xfrm>
          <a:prstGeom prst="rect">
            <a:avLst/>
          </a:prstGeom>
          <a:noFill/>
        </p:spPr>
        <p:txBody>
          <a:bodyPr wrap="none" rtlCol="0">
            <a:spAutoFit/>
          </a:bodyPr>
          <a:lstStyle/>
          <a:p>
            <a:pPr algn="ctr"/>
            <a:r>
              <a:rPr lang="fr-FR" sz="2400" dirty="0"/>
              <a:t>pas fidèle</a:t>
            </a:r>
          </a:p>
          <a:p>
            <a:pPr algn="ctr"/>
            <a:r>
              <a:rPr lang="fr-FR" sz="2400" dirty="0"/>
              <a:t>et</a:t>
            </a:r>
          </a:p>
          <a:p>
            <a:pPr algn="ctr"/>
            <a:r>
              <a:rPr lang="fr-FR" sz="2400" dirty="0"/>
              <a:t>pas juste :</a:t>
            </a:r>
          </a:p>
          <a:p>
            <a:pPr algn="ctr"/>
            <a:r>
              <a:rPr lang="fr-FR" sz="2400" b="1" dirty="0"/>
              <a:t>imprécis</a:t>
            </a:r>
          </a:p>
        </p:txBody>
      </p:sp>
      <p:sp>
        <p:nvSpPr>
          <p:cNvPr id="73" name="ZoneTexte 72"/>
          <p:cNvSpPr txBox="1"/>
          <p:nvPr/>
        </p:nvSpPr>
        <p:spPr>
          <a:xfrm>
            <a:off x="7363061" y="4565302"/>
            <a:ext cx="927357" cy="1569660"/>
          </a:xfrm>
          <a:prstGeom prst="rect">
            <a:avLst/>
          </a:prstGeom>
          <a:noFill/>
        </p:spPr>
        <p:txBody>
          <a:bodyPr wrap="none" rtlCol="0">
            <a:spAutoFit/>
          </a:bodyPr>
          <a:lstStyle/>
          <a:p>
            <a:pPr algn="ctr"/>
            <a:r>
              <a:rPr lang="fr-FR" sz="2400" dirty="0"/>
              <a:t>fidèle</a:t>
            </a:r>
          </a:p>
          <a:p>
            <a:pPr algn="ctr"/>
            <a:r>
              <a:rPr lang="fr-FR" sz="2400" dirty="0"/>
              <a:t>et</a:t>
            </a:r>
          </a:p>
          <a:p>
            <a:pPr algn="ctr"/>
            <a:r>
              <a:rPr lang="fr-FR" sz="2400" dirty="0"/>
              <a:t>juste :</a:t>
            </a:r>
          </a:p>
          <a:p>
            <a:pPr algn="ctr"/>
            <a:r>
              <a:rPr lang="fr-FR" sz="2400" b="1" dirty="0"/>
              <a:t>précis</a:t>
            </a:r>
          </a:p>
        </p:txBody>
      </p:sp>
      <p:sp>
        <p:nvSpPr>
          <p:cNvPr id="74" name="ZoneTexte 73"/>
          <p:cNvSpPr txBox="1"/>
          <p:nvPr/>
        </p:nvSpPr>
        <p:spPr>
          <a:xfrm>
            <a:off x="2786578" y="4565302"/>
            <a:ext cx="1428596" cy="1200328"/>
          </a:xfrm>
          <a:prstGeom prst="rect">
            <a:avLst/>
          </a:prstGeom>
          <a:noFill/>
        </p:spPr>
        <p:txBody>
          <a:bodyPr wrap="none" rtlCol="0">
            <a:spAutoFit/>
          </a:bodyPr>
          <a:lstStyle/>
          <a:p>
            <a:pPr algn="ctr"/>
            <a:r>
              <a:rPr lang="fr-FR" sz="2400" dirty="0"/>
              <a:t>pas fidèle</a:t>
            </a:r>
          </a:p>
          <a:p>
            <a:pPr algn="ctr"/>
            <a:r>
              <a:rPr lang="fr-FR" sz="2400" dirty="0"/>
              <a:t>mais</a:t>
            </a:r>
          </a:p>
          <a:p>
            <a:pPr algn="ctr"/>
            <a:r>
              <a:rPr lang="fr-FR" sz="2400" dirty="0"/>
              <a:t>juste</a:t>
            </a:r>
          </a:p>
        </p:txBody>
      </p:sp>
      <p:sp>
        <p:nvSpPr>
          <p:cNvPr id="75" name="ZoneTexte 74"/>
          <p:cNvSpPr txBox="1"/>
          <p:nvPr/>
        </p:nvSpPr>
        <p:spPr>
          <a:xfrm>
            <a:off x="5036857" y="4565302"/>
            <a:ext cx="1253769" cy="1200328"/>
          </a:xfrm>
          <a:prstGeom prst="rect">
            <a:avLst/>
          </a:prstGeom>
          <a:noFill/>
        </p:spPr>
        <p:txBody>
          <a:bodyPr wrap="none" rtlCol="0">
            <a:spAutoFit/>
          </a:bodyPr>
          <a:lstStyle/>
          <a:p>
            <a:pPr algn="ctr"/>
            <a:r>
              <a:rPr lang="fr-FR" sz="2400" dirty="0"/>
              <a:t>fidèle</a:t>
            </a:r>
          </a:p>
          <a:p>
            <a:pPr algn="ctr"/>
            <a:r>
              <a:rPr lang="fr-FR" sz="2400" dirty="0"/>
              <a:t>mais</a:t>
            </a:r>
          </a:p>
          <a:p>
            <a:pPr algn="ctr"/>
            <a:r>
              <a:rPr lang="fr-FR" sz="2400" dirty="0"/>
              <a:t>pas juste</a:t>
            </a:r>
          </a:p>
        </p:txBody>
      </p:sp>
      <p:sp>
        <p:nvSpPr>
          <p:cNvPr id="77" name="Bulle rectangulaire à coins arrondis 76"/>
          <p:cNvSpPr/>
          <p:nvPr/>
        </p:nvSpPr>
        <p:spPr>
          <a:xfrm>
            <a:off x="466806" y="1736101"/>
            <a:ext cx="2337193" cy="932350"/>
          </a:xfrm>
          <a:prstGeom prst="wedgeRoundRectCallout">
            <a:avLst>
              <a:gd name="adj1" fmla="val -18303"/>
              <a:gd name="adj2" fmla="val 72298"/>
              <a:gd name="adj3" fmla="val 16667"/>
            </a:avLst>
          </a:prstGeom>
          <a:solidFill>
            <a:schemeClr val="bg2"/>
          </a:solidFill>
          <a:ln>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fr-FR" b="1" dirty="0">
                <a:solidFill>
                  <a:schemeClr val="tx1"/>
                </a:solidFill>
              </a:rPr>
              <a:t>Fidélité </a:t>
            </a:r>
            <a:r>
              <a:rPr lang="fr-FR" dirty="0">
                <a:solidFill>
                  <a:schemeClr val="tx1"/>
                </a:solidFill>
              </a:rPr>
              <a:t>: on regarde les points entre eux</a:t>
            </a:r>
          </a:p>
        </p:txBody>
      </p:sp>
      <p:sp>
        <p:nvSpPr>
          <p:cNvPr id="78" name="Bulle rectangulaire à coins arrondis 77"/>
          <p:cNvSpPr/>
          <p:nvPr/>
        </p:nvSpPr>
        <p:spPr>
          <a:xfrm>
            <a:off x="4686800" y="1736101"/>
            <a:ext cx="2337193" cy="932350"/>
          </a:xfrm>
          <a:prstGeom prst="wedgeRoundRectCallout">
            <a:avLst>
              <a:gd name="adj1" fmla="val -18303"/>
              <a:gd name="adj2" fmla="val 72298"/>
              <a:gd name="adj3" fmla="val 16667"/>
            </a:avLst>
          </a:prstGeom>
          <a:solidFill>
            <a:schemeClr val="bg2"/>
          </a:solidFill>
          <a:ln>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fr-FR" b="1" dirty="0">
                <a:solidFill>
                  <a:schemeClr val="tx1"/>
                </a:solidFill>
              </a:rPr>
              <a:t>Justesse </a:t>
            </a:r>
            <a:r>
              <a:rPr lang="fr-FR" dirty="0">
                <a:solidFill>
                  <a:schemeClr val="tx1"/>
                </a:solidFill>
              </a:rPr>
              <a:t>: on regarde les points avec la référence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Erreurs de mesure 4/8</a:t>
            </a:r>
          </a:p>
        </p:txBody>
      </p:sp>
      <p:sp>
        <p:nvSpPr>
          <p:cNvPr id="7" name="Espace réservé du contenu 6"/>
          <p:cNvSpPr>
            <a:spLocks noGrp="1"/>
          </p:cNvSpPr>
          <p:nvPr>
            <p:ph sz="quarter" idx="1"/>
          </p:nvPr>
        </p:nvSpPr>
        <p:spPr/>
        <p:txBody>
          <a:bodyPr/>
          <a:lstStyle/>
          <a:p>
            <a:r>
              <a:rPr lang="fr-FR" dirty="0"/>
              <a:t>Erreur de zéro (offset)</a:t>
            </a:r>
          </a:p>
          <a:p>
            <a:pPr lvl="1"/>
            <a:r>
              <a:rPr lang="fr-FR" dirty="0"/>
              <a:t>Ne dépend pas de la valeur de la grandeur mesurée</a:t>
            </a:r>
          </a:p>
          <a:p>
            <a:pPr lvl="1"/>
            <a:r>
              <a:rPr lang="fr-FR" dirty="0"/>
              <a:t>Erreur de zéro = valeur de x quand X=0</a:t>
            </a:r>
          </a:p>
        </p:txBody>
      </p:sp>
      <p:sp>
        <p:nvSpPr>
          <p:cNvPr id="3" name="Espace réservé du pied de page 2"/>
          <p:cNvSpPr>
            <a:spLocks noGrp="1"/>
          </p:cNvSpPr>
          <p:nvPr>
            <p:ph type="ftr" sz="quarter" idx="17"/>
          </p:nvPr>
        </p:nvSpPr>
        <p:spPr/>
        <p:txBody>
          <a:bodyPr/>
          <a:lstStyle/>
          <a:p>
            <a:r>
              <a:rPr lang="fr-FR"/>
              <a:t>ECUE7 - PASS - UFR Médecine, UFR d'Odontologie  – Université Cote d'Azur - Année universitaire 2020-2021</a:t>
            </a:r>
            <a:endParaRPr lang="en-GB" dirty="0"/>
          </a:p>
        </p:txBody>
      </p:sp>
      <p:pic>
        <p:nvPicPr>
          <p:cNvPr id="11" name="Image 10"/>
          <p:cNvPicPr>
            <a:picLocks noChangeAspect="1"/>
          </p:cNvPicPr>
          <p:nvPr/>
        </p:nvPicPr>
        <p:blipFill>
          <a:blip r:embed="rId2"/>
          <a:stretch>
            <a:fillRect/>
          </a:stretch>
        </p:blipFill>
        <p:spPr>
          <a:xfrm>
            <a:off x="4572000" y="1919210"/>
            <a:ext cx="4572000" cy="3702205"/>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Erreurs de mesure 5/8</a:t>
            </a:r>
          </a:p>
        </p:txBody>
      </p:sp>
      <p:sp>
        <p:nvSpPr>
          <p:cNvPr id="7" name="Espace réservé du contenu 6"/>
          <p:cNvSpPr>
            <a:spLocks noGrp="1"/>
          </p:cNvSpPr>
          <p:nvPr>
            <p:ph sz="quarter" idx="1"/>
          </p:nvPr>
        </p:nvSpPr>
        <p:spPr/>
        <p:txBody>
          <a:bodyPr/>
          <a:lstStyle/>
          <a:p>
            <a:r>
              <a:rPr lang="fr-FR" dirty="0"/>
              <a:t>Erreur d’échelle (gain)</a:t>
            </a:r>
          </a:p>
          <a:p>
            <a:pPr lvl="1"/>
            <a:r>
              <a:rPr lang="fr-FR" dirty="0"/>
              <a:t>Dépend de façon linéaire de la valeur de la grandeur mesurée</a:t>
            </a:r>
          </a:p>
          <a:p>
            <a:pPr lvl="1"/>
            <a:r>
              <a:rPr lang="fr-FR" dirty="0"/>
              <a:t>Erreur de gain (dB) = 20 log(x/X)</a:t>
            </a:r>
          </a:p>
        </p:txBody>
      </p:sp>
      <p:sp>
        <p:nvSpPr>
          <p:cNvPr id="3" name="Espace réservé du pied de page 2"/>
          <p:cNvSpPr>
            <a:spLocks noGrp="1"/>
          </p:cNvSpPr>
          <p:nvPr>
            <p:ph type="ftr" sz="quarter" idx="17"/>
          </p:nvPr>
        </p:nvSpPr>
        <p:spPr/>
        <p:txBody>
          <a:bodyPr/>
          <a:lstStyle/>
          <a:p>
            <a:r>
              <a:rPr lang="fr-FR"/>
              <a:t>ECUE7 - PASS - UFR Médecine, UFR d'Odontologie  – Université Cote d'Azur - Année universitaire 2020-2021</a:t>
            </a:r>
            <a:endParaRPr lang="en-GB" dirty="0"/>
          </a:p>
        </p:txBody>
      </p:sp>
      <p:pic>
        <p:nvPicPr>
          <p:cNvPr id="9" name="Image 8"/>
          <p:cNvPicPr>
            <a:picLocks noChangeAspect="1"/>
          </p:cNvPicPr>
          <p:nvPr/>
        </p:nvPicPr>
        <p:blipFill>
          <a:blip r:embed="rId2"/>
          <a:stretch>
            <a:fillRect/>
          </a:stretch>
        </p:blipFill>
        <p:spPr>
          <a:xfrm>
            <a:off x="4572000" y="1919210"/>
            <a:ext cx="4572000" cy="3702205"/>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Erreurs de mesure 6/8</a:t>
            </a:r>
          </a:p>
        </p:txBody>
      </p:sp>
      <p:sp>
        <p:nvSpPr>
          <p:cNvPr id="7" name="Espace réservé du contenu 6"/>
          <p:cNvSpPr>
            <a:spLocks noGrp="1"/>
          </p:cNvSpPr>
          <p:nvPr>
            <p:ph sz="quarter" idx="1"/>
          </p:nvPr>
        </p:nvSpPr>
        <p:spPr/>
        <p:txBody>
          <a:bodyPr/>
          <a:lstStyle/>
          <a:p>
            <a:r>
              <a:rPr lang="fr-FR" dirty="0"/>
              <a:t>Erreur de linéarité</a:t>
            </a:r>
          </a:p>
          <a:p>
            <a:pPr lvl="1"/>
            <a:r>
              <a:rPr lang="fr-FR" dirty="0"/>
              <a:t>La caractéristique n’est pas une droite</a:t>
            </a:r>
          </a:p>
        </p:txBody>
      </p:sp>
      <p:sp>
        <p:nvSpPr>
          <p:cNvPr id="3" name="Espace réservé du pied de page 2"/>
          <p:cNvSpPr>
            <a:spLocks noGrp="1"/>
          </p:cNvSpPr>
          <p:nvPr>
            <p:ph type="ftr" sz="quarter" idx="17"/>
          </p:nvPr>
        </p:nvSpPr>
        <p:spPr/>
        <p:txBody>
          <a:bodyPr/>
          <a:lstStyle/>
          <a:p>
            <a:r>
              <a:rPr lang="fr-FR"/>
              <a:t>ECUE7 - PASS - UFR Médecine, UFR d'Odontologie  – Université Cote d'Azur - Année universitaire 2020-2021</a:t>
            </a:r>
            <a:endParaRPr lang="en-GB" dirty="0"/>
          </a:p>
        </p:txBody>
      </p:sp>
      <p:pic>
        <p:nvPicPr>
          <p:cNvPr id="8" name="Image 7"/>
          <p:cNvPicPr>
            <a:picLocks noChangeAspect="1"/>
          </p:cNvPicPr>
          <p:nvPr/>
        </p:nvPicPr>
        <p:blipFill>
          <a:blip r:embed="rId2"/>
          <a:stretch>
            <a:fillRect/>
          </a:stretch>
        </p:blipFill>
        <p:spPr>
          <a:xfrm>
            <a:off x="4572000" y="1919210"/>
            <a:ext cx="4572000" cy="3702205"/>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Erreurs de mesure 7/8</a:t>
            </a:r>
          </a:p>
        </p:txBody>
      </p:sp>
      <p:sp>
        <p:nvSpPr>
          <p:cNvPr id="7" name="Espace réservé du contenu 6"/>
          <p:cNvSpPr>
            <a:spLocks noGrp="1"/>
          </p:cNvSpPr>
          <p:nvPr>
            <p:ph sz="quarter" idx="1"/>
          </p:nvPr>
        </p:nvSpPr>
        <p:spPr/>
        <p:txBody>
          <a:bodyPr/>
          <a:lstStyle/>
          <a:p>
            <a:r>
              <a:rPr lang="fr-FR" dirty="0"/>
              <a:t>Erreur due au phénomène d’hystérésis</a:t>
            </a:r>
          </a:p>
          <a:p>
            <a:pPr lvl="1"/>
            <a:r>
              <a:rPr lang="fr-FR" dirty="0"/>
              <a:t>Il y a phénomène d'hystérésis lorsque le résultat de la mesure dépend de la précédente mesure</a:t>
            </a:r>
          </a:p>
          <a:p>
            <a:pPr lvl="1"/>
            <a:r>
              <a:rPr lang="fr-FR" dirty="0"/>
              <a:t>Par exemple : effet de viscosité</a:t>
            </a:r>
          </a:p>
        </p:txBody>
      </p:sp>
      <p:sp>
        <p:nvSpPr>
          <p:cNvPr id="3" name="Espace réservé du pied de page 2"/>
          <p:cNvSpPr>
            <a:spLocks noGrp="1"/>
          </p:cNvSpPr>
          <p:nvPr>
            <p:ph type="ftr" sz="quarter" idx="17"/>
          </p:nvPr>
        </p:nvSpPr>
        <p:spPr/>
        <p:txBody>
          <a:bodyPr/>
          <a:lstStyle/>
          <a:p>
            <a:r>
              <a:rPr lang="fr-FR"/>
              <a:t>ECUE7 - PASS - UFR Médecine, UFR d'Odontologie  – Université Cote d'Azur - Année universitaire 2020-2021</a:t>
            </a:r>
            <a:endParaRPr lang="en-GB" dirty="0"/>
          </a:p>
        </p:txBody>
      </p:sp>
      <p:pic>
        <p:nvPicPr>
          <p:cNvPr id="8" name="Image 7"/>
          <p:cNvPicPr>
            <a:picLocks noChangeAspect="1"/>
          </p:cNvPicPr>
          <p:nvPr/>
        </p:nvPicPr>
        <p:blipFill>
          <a:blip r:embed="rId2"/>
          <a:stretch>
            <a:fillRect/>
          </a:stretch>
        </p:blipFill>
        <p:spPr>
          <a:xfrm>
            <a:off x="4572000" y="1919210"/>
            <a:ext cx="4572000" cy="3702205"/>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Erreurs de mesure 8/8</a:t>
            </a:r>
          </a:p>
        </p:txBody>
      </p:sp>
      <p:sp>
        <p:nvSpPr>
          <p:cNvPr id="7" name="Espace réservé du contenu 6"/>
          <p:cNvSpPr>
            <a:spLocks noGrp="1"/>
          </p:cNvSpPr>
          <p:nvPr>
            <p:ph sz="quarter" idx="1"/>
          </p:nvPr>
        </p:nvSpPr>
        <p:spPr/>
        <p:txBody>
          <a:bodyPr/>
          <a:lstStyle/>
          <a:p>
            <a:r>
              <a:rPr lang="fr-FR" dirty="0"/>
              <a:t>Erreur de mobilité</a:t>
            </a:r>
          </a:p>
          <a:p>
            <a:pPr lvl="1"/>
            <a:r>
              <a:rPr lang="fr-FR" dirty="0"/>
              <a:t>La caractéristique est en escalier. Cette erreur est souvent due à une numérisation du signal (discrétisation d’une valeur continue en classes)</a:t>
            </a:r>
          </a:p>
        </p:txBody>
      </p:sp>
      <p:sp>
        <p:nvSpPr>
          <p:cNvPr id="3" name="Espace réservé du pied de page 2"/>
          <p:cNvSpPr>
            <a:spLocks noGrp="1"/>
          </p:cNvSpPr>
          <p:nvPr>
            <p:ph type="ftr" sz="quarter" idx="17"/>
          </p:nvPr>
        </p:nvSpPr>
        <p:spPr/>
        <p:txBody>
          <a:bodyPr/>
          <a:lstStyle/>
          <a:p>
            <a:r>
              <a:rPr lang="fr-FR"/>
              <a:t>ECUE7 - PASS - UFR Médecine, UFR d'Odontologie  – Université Cote d'Azur - Année universitaire 2020-2021</a:t>
            </a:r>
            <a:endParaRPr lang="en-GB" dirty="0"/>
          </a:p>
        </p:txBody>
      </p:sp>
      <p:pic>
        <p:nvPicPr>
          <p:cNvPr id="9" name="Image 8"/>
          <p:cNvPicPr>
            <a:picLocks noChangeAspect="1"/>
          </p:cNvPicPr>
          <p:nvPr/>
        </p:nvPicPr>
        <p:blipFill>
          <a:blip r:embed="rId2"/>
          <a:stretch>
            <a:fillRect/>
          </a:stretch>
        </p:blipFill>
        <p:spPr>
          <a:xfrm>
            <a:off x="4572000" y="1919210"/>
            <a:ext cx="4572000" cy="3702205"/>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Espace réservé du texte 15"/>
          <p:cNvSpPr>
            <a:spLocks noGrp="1"/>
          </p:cNvSpPr>
          <p:nvPr>
            <p:ph type="body" idx="1"/>
          </p:nvPr>
        </p:nvSpPr>
        <p:spPr/>
        <p:txBody>
          <a:bodyPr/>
          <a:lstStyle/>
          <a:p>
            <a:r>
              <a:rPr lang="fr-FR" dirty="0"/>
              <a:t>Définir les grands types de variables</a:t>
            </a:r>
          </a:p>
          <a:p>
            <a:r>
              <a:rPr lang="fr-FR" dirty="0"/>
              <a:t>Lister les échelles de variation</a:t>
            </a:r>
          </a:p>
          <a:p>
            <a:r>
              <a:rPr lang="fr-FR" dirty="0"/>
              <a:t>Savoir classer une variable biométrique</a:t>
            </a:r>
          </a:p>
          <a:p>
            <a:endParaRPr lang="fr-FR" dirty="0"/>
          </a:p>
        </p:txBody>
      </p:sp>
      <p:sp>
        <p:nvSpPr>
          <p:cNvPr id="15" name="Titre 14"/>
          <p:cNvSpPr>
            <a:spLocks noGrp="1"/>
          </p:cNvSpPr>
          <p:nvPr>
            <p:ph type="title"/>
          </p:nvPr>
        </p:nvSpPr>
        <p:spPr/>
        <p:txBody>
          <a:bodyPr/>
          <a:lstStyle/>
          <a:p>
            <a:r>
              <a:rPr lang="fr-FR" dirty="0"/>
              <a:t>Eléments de biométrie</a:t>
            </a:r>
          </a:p>
        </p:txBody>
      </p:sp>
      <p:sp>
        <p:nvSpPr>
          <p:cNvPr id="3" name="Espace réservé du pied de page 2"/>
          <p:cNvSpPr>
            <a:spLocks noGrp="1"/>
          </p:cNvSpPr>
          <p:nvPr>
            <p:ph type="ftr" sz="quarter" idx="12"/>
          </p:nvPr>
        </p:nvSpPr>
        <p:spPr/>
        <p:txBody>
          <a:bodyPr/>
          <a:lstStyle/>
          <a:p>
            <a:r>
              <a:rPr lang="fr-FR"/>
              <a:t>ECUE7 - PASS - UFR Médecine, UFR d'Odontologie  – Université Cote d'Azur - Année universitaire 2020-2021</a:t>
            </a:r>
            <a:endParaRPr lang="en-GB"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err="1"/>
              <a:t>Caractères</a:t>
            </a:r>
            <a:r>
              <a:rPr lang="en-GB" dirty="0"/>
              <a:t>… </a:t>
            </a:r>
            <a:r>
              <a:rPr lang="en-GB" dirty="0" err="1"/>
              <a:t>morphologiques</a:t>
            </a:r>
            <a:endParaRPr lang="en-GB" dirty="0"/>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lnSpcReduction="10000"/>
          </a:bodyPr>
          <a:lstStyle/>
          <a:p>
            <a:r>
              <a:rPr lang="fr-FR" dirty="0"/>
              <a:t>Ils ont trait à la forme des individus</a:t>
            </a:r>
          </a:p>
          <a:p>
            <a:r>
              <a:rPr lang="fr-FR" dirty="0"/>
              <a:t>Caractères </a:t>
            </a:r>
            <a:r>
              <a:rPr lang="fr-FR" b="1" dirty="0"/>
              <a:t>métriques</a:t>
            </a:r>
          </a:p>
          <a:p>
            <a:pPr lvl="1"/>
            <a:r>
              <a:rPr lang="fr-FR" dirty="0"/>
              <a:t>pouvant être mesurés par rapport à une unité déterminée: taille, longueur (en centimètres ou en millimètres) du corps et de ses différentes parties (périmètre crânien chez le nouveau-né) ; poids en grammes ou en kilogrammes, température du corps, etc.</a:t>
            </a:r>
          </a:p>
          <a:p>
            <a:r>
              <a:rPr lang="fr-FR" dirty="0"/>
              <a:t>Caractères </a:t>
            </a:r>
            <a:r>
              <a:rPr lang="fr-FR" b="1" dirty="0"/>
              <a:t>numériques</a:t>
            </a:r>
          </a:p>
          <a:p>
            <a:pPr lvl="1"/>
            <a:r>
              <a:rPr lang="fr-FR" dirty="0"/>
              <a:t>basés sur l'énumération et le décompte de différentes parties : nombre de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err="1"/>
              <a:t>Caractères</a:t>
            </a:r>
            <a:r>
              <a:rPr lang="en-GB" dirty="0"/>
              <a:t>… </a:t>
            </a:r>
            <a:r>
              <a:rPr lang="en-GB" dirty="0" err="1"/>
              <a:t>physiologiques</a:t>
            </a:r>
            <a:endParaRPr lang="en-GB" dirty="0"/>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a:bodyPr>
          <a:lstStyle/>
          <a:p>
            <a:r>
              <a:rPr lang="fr-FR" sz="2400" dirty="0"/>
              <a:t>Il ont trait au fonctionnement de l'organisme</a:t>
            </a:r>
          </a:p>
          <a:p>
            <a:r>
              <a:rPr lang="fr-FR" sz="2400" dirty="0"/>
              <a:t>Ils apprécient l'état physiologique de l'individu à un moment déterminé de son existence en se basant soit sur une métrique soit sur sur une unité arbitrairement choisie.</a:t>
            </a:r>
          </a:p>
          <a:p>
            <a:pPr lvl="1"/>
            <a:r>
              <a:rPr lang="fr-FR" sz="2000" dirty="0"/>
              <a:t>Métriques : dosages sanguins, pression artérielle, </a:t>
            </a:r>
            <a:r>
              <a:rPr lang="fr-FR" sz="2000" dirty="0" err="1"/>
              <a:t>spirométrie</a:t>
            </a:r>
            <a:r>
              <a:rPr lang="fr-FR" sz="2000" dirty="0"/>
              <a:t>, etc.</a:t>
            </a:r>
          </a:p>
          <a:p>
            <a:pPr lvl="1"/>
            <a:r>
              <a:rPr lang="fr-FR" sz="2000" dirty="0"/>
              <a:t>Appréciation qualitative : adiposité, calvitie, etc.</a:t>
            </a:r>
          </a:p>
        </p:txBody>
      </p:sp>
      <p:pic>
        <p:nvPicPr>
          <p:cNvPr id="6" name="Image 5"/>
          <p:cNvPicPr>
            <a:picLocks noChangeAspect="1"/>
          </p:cNvPicPr>
          <p:nvPr/>
        </p:nvPicPr>
        <p:blipFill>
          <a:blip r:embed="rId2"/>
          <a:stretch>
            <a:fillRect/>
          </a:stretch>
        </p:blipFill>
        <p:spPr>
          <a:xfrm>
            <a:off x="2082568" y="4212818"/>
            <a:ext cx="1736924" cy="1896275"/>
          </a:xfrm>
          <a:prstGeom prst="rect">
            <a:avLst/>
          </a:prstGeom>
        </p:spPr>
      </p:pic>
      <p:pic>
        <p:nvPicPr>
          <p:cNvPr id="7" name="Image 6"/>
          <p:cNvPicPr>
            <a:picLocks noChangeAspect="1"/>
          </p:cNvPicPr>
          <p:nvPr/>
        </p:nvPicPr>
        <p:blipFill>
          <a:blip r:embed="rId3"/>
          <a:stretch>
            <a:fillRect/>
          </a:stretch>
        </p:blipFill>
        <p:spPr>
          <a:xfrm>
            <a:off x="5750299" y="4212818"/>
            <a:ext cx="2005014" cy="1883182"/>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a:t>Classification des variables 1/2 </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92500"/>
          </a:bodyPr>
          <a:lstStyle/>
          <a:p>
            <a:r>
              <a:rPr lang="fr-FR" dirty="0"/>
              <a:t>Caractéristique mesurée ou observée chez un individu</a:t>
            </a:r>
          </a:p>
          <a:p>
            <a:r>
              <a:rPr lang="fr-FR" dirty="0"/>
              <a:t>de nature </a:t>
            </a:r>
            <a:r>
              <a:rPr lang="fr-FR" b="1" dirty="0"/>
              <a:t>quantitative </a:t>
            </a:r>
            <a:r>
              <a:rPr lang="fr-FR" dirty="0"/>
              <a:t>:</a:t>
            </a:r>
          </a:p>
          <a:p>
            <a:pPr lvl="1"/>
            <a:r>
              <a:rPr lang="fr-FR" dirty="0"/>
              <a:t>caractère mesuré (comme la hauteur, la longueur, le poids, un paramètre sérique…) ou dénombré (nombre d’enfants)</a:t>
            </a:r>
          </a:p>
          <a:p>
            <a:r>
              <a:rPr lang="fr-FR" dirty="0"/>
              <a:t>de nature </a:t>
            </a:r>
            <a:r>
              <a:rPr lang="fr-FR" b="1" dirty="0"/>
              <a:t>qualitative </a:t>
            </a:r>
            <a:r>
              <a:rPr lang="fr-FR" dirty="0"/>
              <a:t>:</a:t>
            </a:r>
          </a:p>
          <a:p>
            <a:pPr lvl="1"/>
            <a:r>
              <a:rPr lang="fr-FR" dirty="0"/>
              <a:t>ne peut être mesurée mais est susceptible de classement</a:t>
            </a:r>
          </a:p>
          <a:p>
            <a:pPr lvl="2"/>
            <a:r>
              <a:rPr lang="fr-FR" dirty="0"/>
              <a:t>binaire (2 modalités) : Oui/Non – Homme/Femme</a:t>
            </a:r>
          </a:p>
          <a:p>
            <a:pPr lvl="2"/>
            <a:r>
              <a:rPr lang="fr-FR" dirty="0"/>
              <a:t>multiple (plusieurs modalités) : </a:t>
            </a:r>
          </a:p>
          <a:p>
            <a:pPr lvl="3"/>
            <a:r>
              <a:rPr lang="fr-FR" dirty="0"/>
              <a:t>non ordonnées (ou nominal) : statut marital (célibataire, vie maritale, marié…)</a:t>
            </a:r>
          </a:p>
          <a:p>
            <a:pPr lvl="3"/>
            <a:r>
              <a:rPr lang="fr-FR" dirty="0"/>
              <a:t>ordonnées : stade de gravité d’une maladie, stades d’une tumeur</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a:t>Classification des variables 2/2</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lnSpcReduction="10000"/>
          </a:bodyPr>
          <a:lstStyle/>
          <a:p>
            <a:r>
              <a:rPr lang="fr-FR" dirty="0"/>
              <a:t>Les variables retenues par le biologiste peuvent être classées en </a:t>
            </a:r>
            <a:r>
              <a:rPr lang="fr-FR" b="1" dirty="0"/>
              <a:t>4 catégories différentes </a:t>
            </a:r>
            <a:r>
              <a:rPr lang="fr-FR" dirty="0"/>
              <a:t>selon leur type d’échelle de variation :</a:t>
            </a:r>
          </a:p>
          <a:p>
            <a:pPr lvl="1"/>
            <a:r>
              <a:rPr lang="fr-FR" dirty="0"/>
              <a:t>2 types d’échelle se rapportent aux variables qualitatives</a:t>
            </a:r>
          </a:p>
          <a:p>
            <a:pPr lvl="2"/>
            <a:r>
              <a:rPr lang="fr-FR" dirty="0"/>
              <a:t>échelle de variation </a:t>
            </a:r>
            <a:r>
              <a:rPr lang="fr-FR" b="1" dirty="0"/>
              <a:t>nominale (ou catégorielle)</a:t>
            </a:r>
          </a:p>
          <a:p>
            <a:pPr lvl="2"/>
            <a:r>
              <a:rPr lang="fr-FR" dirty="0"/>
              <a:t>échelle de variation </a:t>
            </a:r>
            <a:r>
              <a:rPr lang="fr-FR" b="1" dirty="0"/>
              <a:t>ordinale</a:t>
            </a:r>
          </a:p>
          <a:p>
            <a:pPr lvl="1"/>
            <a:r>
              <a:rPr lang="fr-FR" dirty="0"/>
              <a:t>2 types d’échelle se rapportent aux variables quantitatives</a:t>
            </a:r>
          </a:p>
          <a:p>
            <a:pPr lvl="2"/>
            <a:r>
              <a:rPr lang="fr-FR" dirty="0"/>
              <a:t>échelle de variation par </a:t>
            </a:r>
            <a:r>
              <a:rPr lang="fr-FR" b="1" dirty="0"/>
              <a:t>intervalle</a:t>
            </a:r>
          </a:p>
          <a:p>
            <a:pPr lvl="2"/>
            <a:r>
              <a:rPr lang="fr-FR" dirty="0"/>
              <a:t>échelle de variation </a:t>
            </a:r>
            <a:r>
              <a:rPr lang="fr-FR" b="1" dirty="0"/>
              <a:t>relative</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Echelle de variation nominale 1/3</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20000"/>
          </a:bodyPr>
          <a:lstStyle/>
          <a:p>
            <a:r>
              <a:rPr lang="fr-FR" dirty="0"/>
              <a:t>Donnée </a:t>
            </a:r>
            <a:r>
              <a:rPr lang="fr-FR" b="1" dirty="0"/>
              <a:t>qualitative</a:t>
            </a:r>
          </a:p>
          <a:p>
            <a:r>
              <a:rPr lang="fr-FR" dirty="0"/>
              <a:t>Les valeurs (ou catégories) sont :</a:t>
            </a:r>
          </a:p>
          <a:p>
            <a:pPr lvl="1"/>
            <a:r>
              <a:rPr lang="fr-FR" dirty="0"/>
              <a:t>Collectivement exhaustives : tous les individus doivent pouvoir être décrits / classés</a:t>
            </a:r>
          </a:p>
          <a:p>
            <a:pPr lvl="1"/>
            <a:r>
              <a:rPr lang="fr-FR" dirty="0"/>
              <a:t>Mutuellement exclusives : chaque individu ne peut être classé que dans une seule catégorie</a:t>
            </a:r>
          </a:p>
          <a:p>
            <a:r>
              <a:rPr lang="fr-FR" dirty="0"/>
              <a:t>L’ordre des catégories et les distances existant entre elles sont ignorés</a:t>
            </a:r>
          </a:p>
          <a:p>
            <a:r>
              <a:rPr lang="fr-FR" dirty="0"/>
              <a:t>Chaque valeur / catégorie doit être bien définie</a:t>
            </a:r>
          </a:p>
          <a:p>
            <a:r>
              <a:rPr lang="fr-FR" dirty="0"/>
              <a:t>Exemples :</a:t>
            </a:r>
          </a:p>
          <a:p>
            <a:pPr lvl="1"/>
            <a:r>
              <a:rPr lang="fr-FR" dirty="0"/>
              <a:t>Statut social : vit seul (≠ célibataire ?), vit en couple</a:t>
            </a:r>
          </a:p>
          <a:p>
            <a:pPr lvl="1"/>
            <a:r>
              <a:rPr lang="fr-FR" dirty="0"/>
              <a:t>Statut marital : vie maritale, pacs, marié, veuf, divorcé</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Echelle de variation nominale 2/3</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77500" lnSpcReduction="20000"/>
          </a:bodyPr>
          <a:lstStyle/>
          <a:p>
            <a:r>
              <a:rPr lang="fr-FR" dirty="0"/>
              <a:t>Exemple : les 8 groupes </a:t>
            </a:r>
            <a:r>
              <a:rPr lang="fr-FR" dirty="0" err="1"/>
              <a:t>socio-professionnels</a:t>
            </a:r>
            <a:r>
              <a:rPr lang="fr-FR" dirty="0"/>
              <a:t> (source INSEE)</a:t>
            </a:r>
          </a:p>
          <a:p>
            <a:pPr lvl="1"/>
            <a:r>
              <a:rPr lang="fr-FR" dirty="0"/>
              <a:t>les agriculteurs exploitants : secteur primaire ;</a:t>
            </a:r>
          </a:p>
          <a:p>
            <a:pPr lvl="1"/>
            <a:r>
              <a:rPr lang="fr-FR" dirty="0"/>
              <a:t>les artisans, commerçants et chefs d’entreprises ;</a:t>
            </a:r>
          </a:p>
          <a:p>
            <a:pPr lvl="1"/>
            <a:r>
              <a:rPr lang="fr-FR" dirty="0"/>
              <a:t>les cadres, professions intellectuelles supérieures ;</a:t>
            </a:r>
          </a:p>
          <a:p>
            <a:pPr lvl="1"/>
            <a:r>
              <a:rPr lang="fr-FR" dirty="0"/>
              <a:t>les professions intermédiaires ;</a:t>
            </a:r>
          </a:p>
          <a:p>
            <a:pPr lvl="1"/>
            <a:r>
              <a:rPr lang="fr-FR" dirty="0"/>
              <a:t>les employés ;</a:t>
            </a:r>
          </a:p>
          <a:p>
            <a:pPr lvl="1"/>
            <a:r>
              <a:rPr lang="fr-FR" dirty="0"/>
              <a:t>les ouvriers ;</a:t>
            </a:r>
          </a:p>
          <a:p>
            <a:pPr lvl="1"/>
            <a:r>
              <a:rPr lang="fr-FR" dirty="0"/>
              <a:t>les retraités ;</a:t>
            </a:r>
          </a:p>
          <a:p>
            <a:pPr lvl="1"/>
            <a:r>
              <a:rPr lang="fr-FR" dirty="0"/>
              <a:t>les autres personnes sans activité professionnelle.</a:t>
            </a:r>
          </a:p>
          <a:p>
            <a:r>
              <a:rPr lang="fr-FR" dirty="0"/>
              <a:t>Ensemble de valeurs collectivement exhaustives (d’où la catégorie « autre ») et mutuellement exclusives</a:t>
            </a:r>
          </a:p>
          <a:p>
            <a:pPr lvl="1"/>
            <a:r>
              <a:rPr lang="fr-FR" dirty="0"/>
              <a:t>Les chômeurs ayant déjà travaillé sont classés en fonction de leur dernier métier. Ceux n'ayant jamais travaillé sont classés dans le métier recherché (ceux n'en cherchant pas étant classés inactifs).</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Echelle de variation nominale 3/3</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a:bodyPr>
          <a:lstStyle/>
          <a:p>
            <a:pPr marL="0" indent="0">
              <a:buNone/>
            </a:pPr>
            <a:r>
              <a:rPr lang="fr-FR" sz="2000" dirty="0"/>
              <a:t>Durant le second semestre de l’année scolaire 2008-2009, une enquête transversale a </a:t>
            </a:r>
            <a:r>
              <a:rPr lang="fr-FR" sz="2000" dirty="0" err="1"/>
              <a:t>été</a:t>
            </a:r>
            <a:r>
              <a:rPr lang="fr-FR" sz="2000" dirty="0"/>
              <a:t> </a:t>
            </a:r>
            <a:r>
              <a:rPr lang="fr-FR" sz="2000" dirty="0" err="1"/>
              <a:t>réalisée</a:t>
            </a:r>
            <a:r>
              <a:rPr lang="fr-FR" sz="2000" dirty="0"/>
              <a:t> par le service de Protection maternelle et infantile (PMI) des Alpes-Maritimes, en collaboration avec la </a:t>
            </a:r>
            <a:r>
              <a:rPr lang="fr-FR" sz="2000" dirty="0" err="1"/>
              <a:t>santé</a:t>
            </a:r>
            <a:r>
              <a:rPr lang="fr-FR" sz="2000" dirty="0"/>
              <a:t> scolaire. L’objectif principal de cette étude </a:t>
            </a:r>
            <a:r>
              <a:rPr lang="fr-FR" sz="2000" dirty="0" err="1"/>
              <a:t>était</a:t>
            </a:r>
            <a:r>
              <a:rPr lang="fr-FR" sz="2000" dirty="0"/>
              <a:t> d’</a:t>
            </a:r>
            <a:r>
              <a:rPr lang="fr-FR" sz="2000" dirty="0" err="1"/>
              <a:t>évaluer</a:t>
            </a:r>
            <a:r>
              <a:rPr lang="fr-FR" sz="2000" dirty="0"/>
              <a:t> les connaissances et les comportements des </a:t>
            </a:r>
            <a:r>
              <a:rPr lang="fr-FR" sz="2000" dirty="0" err="1"/>
              <a:t>lycéens</a:t>
            </a:r>
            <a:r>
              <a:rPr lang="fr-FR" sz="2000" dirty="0"/>
              <a:t> concernant le </a:t>
            </a:r>
            <a:r>
              <a:rPr lang="fr-FR" sz="2000" i="1" dirty="0" err="1"/>
              <a:t>Human</a:t>
            </a:r>
            <a:r>
              <a:rPr lang="fr-FR" sz="2000" i="1" dirty="0"/>
              <a:t> </a:t>
            </a:r>
            <a:r>
              <a:rPr lang="fr-FR" sz="2000" i="1" dirty="0" err="1"/>
              <a:t>Papilloma</a:t>
            </a:r>
            <a:r>
              <a:rPr lang="fr-FR" sz="2000" i="1" dirty="0"/>
              <a:t> Virus </a:t>
            </a:r>
            <a:r>
              <a:rPr lang="fr-FR" sz="2000" dirty="0"/>
              <a:t>(HPV). Les caractéristiques de la population étudiée sont les suivantes :</a:t>
            </a:r>
          </a:p>
        </p:txBody>
      </p:sp>
      <p:pic>
        <p:nvPicPr>
          <p:cNvPr id="7" name="Image 6" descr="screen-capture-472.png"/>
          <p:cNvPicPr>
            <a:picLocks noChangeAspect="1"/>
          </p:cNvPicPr>
          <p:nvPr/>
        </p:nvPicPr>
        <p:blipFill>
          <a:blip r:embed="rId2"/>
          <a:stretch>
            <a:fillRect/>
          </a:stretch>
        </p:blipFill>
        <p:spPr>
          <a:xfrm>
            <a:off x="1819979" y="3685790"/>
            <a:ext cx="5504042" cy="2410210"/>
          </a:xfrm>
          <a:prstGeom prst="rect">
            <a:avLst/>
          </a:prstGeom>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Echelle de variation ordinale 1/4</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lstStyle/>
          <a:p>
            <a:r>
              <a:rPr lang="fr-FR" dirty="0"/>
              <a:t>Donnée </a:t>
            </a:r>
            <a:r>
              <a:rPr lang="fr-FR" b="1" dirty="0"/>
              <a:t>qualitative</a:t>
            </a:r>
          </a:p>
          <a:p>
            <a:r>
              <a:rPr lang="fr-FR" dirty="0"/>
              <a:t>Les valeurs possibles sont classées en rang ou ordonnées selon un critère connu</a:t>
            </a:r>
          </a:p>
          <a:p>
            <a:r>
              <a:rPr lang="fr-FR" dirty="0"/>
              <a:t>La distance existant entre deux catégories adjacentes n’est pas connue et peut varier d’une paire de catégories adjacentes à l’autre</a:t>
            </a:r>
          </a:p>
          <a:p>
            <a:r>
              <a:rPr lang="fr-FR" dirty="0"/>
              <a:t>Exemples</a:t>
            </a:r>
          </a:p>
          <a:p>
            <a:pPr lvl="1"/>
            <a:r>
              <a:rPr lang="fr-FR" dirty="0"/>
              <a:t>Degré de satisfaction :</a:t>
            </a:r>
          </a:p>
          <a:p>
            <a:pPr lvl="2"/>
            <a:r>
              <a:rPr lang="fr-FR" dirty="0"/>
              <a:t>très insatisfait, plutôt insatisfait, plutôt satisfait, très satisfait</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Echelle de variation ordinale 2/4</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p>
        </p:txBody>
      </p:sp>
      <p:graphicFrame>
        <p:nvGraphicFramePr>
          <p:cNvPr id="6" name="Espace réservé du contenu 5"/>
          <p:cNvGraphicFramePr>
            <a:graphicFrameLocks noGrp="1"/>
          </p:cNvGraphicFramePr>
          <p:nvPr>
            <p:ph sz="quarter" idx="1"/>
          </p:nvPr>
        </p:nvGraphicFramePr>
        <p:xfrm>
          <a:off x="3052133" y="2495829"/>
          <a:ext cx="3039733" cy="4124960"/>
        </p:xfrm>
        <a:graphic>
          <a:graphicData uri="http://schemas.openxmlformats.org/drawingml/2006/table">
            <a:tbl>
              <a:tblPr firstRow="1" bandRow="1">
                <a:tableStyleId>{5C22544A-7EE6-4342-B048-85BDC9FD1C3A}</a:tableStyleId>
              </a:tblPr>
              <a:tblGrid>
                <a:gridCol w="1065245">
                  <a:extLst>
                    <a:ext uri="{9D8B030D-6E8A-4147-A177-3AD203B41FA5}">
                      <a16:colId xmlns:a16="http://schemas.microsoft.com/office/drawing/2014/main" val="20000"/>
                    </a:ext>
                  </a:extLst>
                </a:gridCol>
                <a:gridCol w="718438">
                  <a:extLst>
                    <a:ext uri="{9D8B030D-6E8A-4147-A177-3AD203B41FA5}">
                      <a16:colId xmlns:a16="http://schemas.microsoft.com/office/drawing/2014/main" val="20001"/>
                    </a:ext>
                  </a:extLst>
                </a:gridCol>
                <a:gridCol w="770788">
                  <a:extLst>
                    <a:ext uri="{9D8B030D-6E8A-4147-A177-3AD203B41FA5}">
                      <a16:colId xmlns:a16="http://schemas.microsoft.com/office/drawing/2014/main" val="20002"/>
                    </a:ext>
                  </a:extLst>
                </a:gridCol>
                <a:gridCol w="485262">
                  <a:extLst>
                    <a:ext uri="{9D8B030D-6E8A-4147-A177-3AD203B41FA5}">
                      <a16:colId xmlns:a16="http://schemas.microsoft.com/office/drawing/2014/main" val="20003"/>
                    </a:ext>
                  </a:extLst>
                </a:gridCol>
              </a:tblGrid>
              <a:tr h="370840">
                <a:tc>
                  <a:txBody>
                    <a:bodyPr/>
                    <a:lstStyle/>
                    <a:p>
                      <a:endParaRPr lang="en-GB" dirty="0"/>
                    </a:p>
                  </a:txBody>
                  <a:tcPr/>
                </a:tc>
                <a:tc gridSpan="3">
                  <a:txBody>
                    <a:bodyPr/>
                    <a:lstStyle/>
                    <a:p>
                      <a:pPr algn="ctr"/>
                      <a:r>
                        <a:rPr lang="en-GB" dirty="0"/>
                        <a:t>TNM</a:t>
                      </a:r>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70840">
                <a:tc>
                  <a:txBody>
                    <a:bodyPr/>
                    <a:lstStyle/>
                    <a:p>
                      <a:r>
                        <a:rPr lang="en-GB" dirty="0" err="1"/>
                        <a:t>Stade</a:t>
                      </a:r>
                      <a:r>
                        <a:rPr lang="en-GB" dirty="0"/>
                        <a:t> 0</a:t>
                      </a:r>
                    </a:p>
                  </a:txBody>
                  <a:tcPr/>
                </a:tc>
                <a:tc>
                  <a:txBody>
                    <a:bodyPr/>
                    <a:lstStyle/>
                    <a:p>
                      <a:pPr algn="ctr"/>
                      <a:r>
                        <a:rPr lang="en-GB" dirty="0" err="1"/>
                        <a:t>Tis</a:t>
                      </a:r>
                      <a:endParaRPr lang="en-GB" dirty="0"/>
                    </a:p>
                  </a:txBody>
                  <a:tcPr/>
                </a:tc>
                <a:tc>
                  <a:txBody>
                    <a:bodyPr/>
                    <a:lstStyle/>
                    <a:p>
                      <a:pPr algn="ctr"/>
                      <a:r>
                        <a:rPr lang="en-GB" dirty="0"/>
                        <a:t>N0</a:t>
                      </a:r>
                    </a:p>
                  </a:txBody>
                  <a:tcPr/>
                </a:tc>
                <a:tc>
                  <a:txBody>
                    <a:bodyPr/>
                    <a:lstStyle/>
                    <a:p>
                      <a:pPr algn="ctr"/>
                      <a:r>
                        <a:rPr lang="en-GB" dirty="0"/>
                        <a:t>M0</a:t>
                      </a:r>
                    </a:p>
                  </a:txBody>
                  <a:tcPr/>
                </a:tc>
                <a:extLst>
                  <a:ext uri="{0D108BD9-81ED-4DB2-BD59-A6C34878D82A}">
                    <a16:rowId xmlns:a16="http://schemas.microsoft.com/office/drawing/2014/main" val="10001"/>
                  </a:ext>
                </a:extLst>
              </a:tr>
              <a:tr h="370840">
                <a:tc>
                  <a:txBody>
                    <a:bodyPr/>
                    <a:lstStyle/>
                    <a:p>
                      <a:r>
                        <a:rPr lang="en-GB" dirty="0" err="1"/>
                        <a:t>Stade</a:t>
                      </a:r>
                      <a:r>
                        <a:rPr lang="en-GB" dirty="0"/>
                        <a:t> I</a:t>
                      </a:r>
                    </a:p>
                  </a:txBody>
                  <a:tcPr/>
                </a:tc>
                <a:tc>
                  <a:txBody>
                    <a:bodyPr/>
                    <a:lstStyle/>
                    <a:p>
                      <a:pPr algn="ctr"/>
                      <a:r>
                        <a:rPr lang="en-GB" dirty="0"/>
                        <a:t>T1</a:t>
                      </a:r>
                    </a:p>
                    <a:p>
                      <a:pPr algn="ctr"/>
                      <a:r>
                        <a:rPr lang="en-GB" dirty="0"/>
                        <a:t>T2</a:t>
                      </a:r>
                    </a:p>
                  </a:txBody>
                  <a:tcPr/>
                </a:tc>
                <a:tc>
                  <a:txBody>
                    <a:bodyPr/>
                    <a:lstStyle/>
                    <a:p>
                      <a:pPr algn="ctr"/>
                      <a:r>
                        <a:rPr lang="en-GB" dirty="0"/>
                        <a:t>N0</a:t>
                      </a:r>
                    </a:p>
                    <a:p>
                      <a:pPr algn="ctr"/>
                      <a:r>
                        <a:rPr lang="en-GB" dirty="0"/>
                        <a:t>N0</a:t>
                      </a:r>
                    </a:p>
                  </a:txBody>
                  <a:tcPr/>
                </a:tc>
                <a:tc>
                  <a:txBody>
                    <a:bodyPr/>
                    <a:lstStyle/>
                    <a:p>
                      <a:pPr algn="ctr"/>
                      <a:r>
                        <a:rPr lang="en-GB" dirty="0"/>
                        <a:t>M0</a:t>
                      </a:r>
                    </a:p>
                    <a:p>
                      <a:pPr algn="ctr"/>
                      <a:r>
                        <a:rPr lang="en-GB" dirty="0"/>
                        <a:t>M0</a:t>
                      </a:r>
                    </a:p>
                  </a:txBody>
                  <a:tcPr/>
                </a:tc>
                <a:extLst>
                  <a:ext uri="{0D108BD9-81ED-4DB2-BD59-A6C34878D82A}">
                    <a16:rowId xmlns:a16="http://schemas.microsoft.com/office/drawing/2014/main" val="10002"/>
                  </a:ext>
                </a:extLst>
              </a:tr>
              <a:tr h="370840">
                <a:tc>
                  <a:txBody>
                    <a:bodyPr/>
                    <a:lstStyle/>
                    <a:p>
                      <a:r>
                        <a:rPr lang="en-GB" dirty="0" err="1"/>
                        <a:t>Stade</a:t>
                      </a:r>
                      <a:r>
                        <a:rPr lang="en-GB" dirty="0"/>
                        <a:t> </a:t>
                      </a:r>
                      <a:r>
                        <a:rPr lang="en-GB" dirty="0" err="1"/>
                        <a:t>IIa</a:t>
                      </a:r>
                      <a:endParaRPr lang="en-GB" dirty="0"/>
                    </a:p>
                    <a:p>
                      <a:r>
                        <a:rPr lang="en-GB" dirty="0" err="1"/>
                        <a:t>Stade</a:t>
                      </a:r>
                      <a:r>
                        <a:rPr lang="en-GB" baseline="0" dirty="0"/>
                        <a:t> </a:t>
                      </a:r>
                      <a:r>
                        <a:rPr lang="en-GB" baseline="0" dirty="0" err="1"/>
                        <a:t>IIb</a:t>
                      </a:r>
                      <a:endParaRPr lang="en-GB" dirty="0"/>
                    </a:p>
                  </a:txBody>
                  <a:tcPr/>
                </a:tc>
                <a:tc>
                  <a:txBody>
                    <a:bodyPr/>
                    <a:lstStyle/>
                    <a:p>
                      <a:pPr algn="ctr"/>
                      <a:r>
                        <a:rPr lang="en-GB" dirty="0"/>
                        <a:t>T3</a:t>
                      </a:r>
                    </a:p>
                    <a:p>
                      <a:pPr algn="ctr"/>
                      <a:r>
                        <a:rPr lang="en-GB" dirty="0"/>
                        <a:t>T4</a:t>
                      </a:r>
                    </a:p>
                  </a:txBody>
                  <a:tcPr/>
                </a:tc>
                <a:tc>
                  <a:txBody>
                    <a:bodyPr/>
                    <a:lstStyle/>
                    <a:p>
                      <a:pPr algn="ctr"/>
                      <a:r>
                        <a:rPr lang="en-GB" dirty="0"/>
                        <a:t>N0</a:t>
                      </a:r>
                    </a:p>
                    <a:p>
                      <a:pPr algn="ctr"/>
                      <a:r>
                        <a:rPr lang="en-GB" dirty="0"/>
                        <a:t>N0</a:t>
                      </a:r>
                    </a:p>
                  </a:txBody>
                  <a:tcPr/>
                </a:tc>
                <a:tc>
                  <a:txBody>
                    <a:bodyPr/>
                    <a:lstStyle/>
                    <a:p>
                      <a:pPr algn="ctr"/>
                      <a:r>
                        <a:rPr lang="en-GB" dirty="0"/>
                        <a:t>M0</a:t>
                      </a:r>
                    </a:p>
                    <a:p>
                      <a:pPr algn="ctr"/>
                      <a:r>
                        <a:rPr lang="en-GB" dirty="0"/>
                        <a:t>M0</a:t>
                      </a:r>
                    </a:p>
                  </a:txBody>
                  <a:tcPr/>
                </a:tc>
                <a:extLst>
                  <a:ext uri="{0D108BD9-81ED-4DB2-BD59-A6C34878D82A}">
                    <a16:rowId xmlns:a16="http://schemas.microsoft.com/office/drawing/2014/main" val="10003"/>
                  </a:ext>
                </a:extLst>
              </a:tr>
              <a:tr h="370840">
                <a:tc>
                  <a:txBody>
                    <a:bodyPr/>
                    <a:lstStyle/>
                    <a:p>
                      <a:r>
                        <a:rPr lang="en-GB" dirty="0" err="1"/>
                        <a:t>Stade</a:t>
                      </a:r>
                      <a:r>
                        <a:rPr lang="en-GB" dirty="0"/>
                        <a:t> </a:t>
                      </a:r>
                      <a:r>
                        <a:rPr lang="en-GB" dirty="0" err="1"/>
                        <a:t>IIIa</a:t>
                      </a:r>
                      <a:endParaRPr lang="en-GB" dirty="0"/>
                    </a:p>
                    <a:p>
                      <a:r>
                        <a:rPr lang="en-GB" dirty="0" err="1"/>
                        <a:t>Stade</a:t>
                      </a:r>
                      <a:r>
                        <a:rPr lang="en-GB" dirty="0"/>
                        <a:t> </a:t>
                      </a:r>
                      <a:r>
                        <a:rPr lang="en-GB" dirty="0" err="1"/>
                        <a:t>IIIb</a:t>
                      </a:r>
                      <a:endParaRPr lang="en-GB" dirty="0"/>
                    </a:p>
                    <a:p>
                      <a:r>
                        <a:rPr lang="en-GB" dirty="0" err="1"/>
                        <a:t>Stade</a:t>
                      </a:r>
                      <a:r>
                        <a:rPr lang="en-GB" dirty="0"/>
                        <a:t> </a:t>
                      </a:r>
                      <a:r>
                        <a:rPr lang="en-GB" dirty="0" err="1"/>
                        <a:t>IIIc</a:t>
                      </a:r>
                      <a:endParaRPr lang="en-GB" dirty="0"/>
                    </a:p>
                  </a:txBody>
                  <a:tcPr/>
                </a:tc>
                <a:tc>
                  <a:txBody>
                    <a:bodyPr/>
                    <a:lstStyle/>
                    <a:p>
                      <a:pPr algn="ctr"/>
                      <a:r>
                        <a:rPr lang="en-GB" dirty="0"/>
                        <a:t>T1-T2</a:t>
                      </a:r>
                    </a:p>
                    <a:p>
                      <a:pPr algn="ctr"/>
                      <a:r>
                        <a:rPr lang="en-GB" dirty="0"/>
                        <a:t>T3-T4</a:t>
                      </a:r>
                    </a:p>
                    <a:p>
                      <a:pPr algn="ctr"/>
                      <a:r>
                        <a:rPr lang="en-GB" dirty="0" err="1"/>
                        <a:t>Tous</a:t>
                      </a:r>
                      <a:r>
                        <a:rPr lang="en-GB" dirty="0"/>
                        <a:t> T</a:t>
                      </a:r>
                    </a:p>
                  </a:txBody>
                  <a:tcPr/>
                </a:tc>
                <a:tc>
                  <a:txBody>
                    <a:bodyPr/>
                    <a:lstStyle/>
                    <a:p>
                      <a:pPr algn="ctr"/>
                      <a:r>
                        <a:rPr lang="en-GB" dirty="0"/>
                        <a:t>N1</a:t>
                      </a:r>
                    </a:p>
                    <a:p>
                      <a:pPr algn="ctr"/>
                      <a:r>
                        <a:rPr lang="en-GB" dirty="0"/>
                        <a:t>N1</a:t>
                      </a:r>
                    </a:p>
                    <a:p>
                      <a:pPr algn="ctr"/>
                      <a:r>
                        <a:rPr lang="en-GB" dirty="0"/>
                        <a:t>N2</a:t>
                      </a:r>
                    </a:p>
                  </a:txBody>
                  <a:tcPr/>
                </a:tc>
                <a:tc>
                  <a:txBody>
                    <a:bodyPr/>
                    <a:lstStyle/>
                    <a:p>
                      <a:pPr algn="ctr"/>
                      <a:r>
                        <a:rPr lang="en-GB" dirty="0"/>
                        <a:t>M0</a:t>
                      </a:r>
                    </a:p>
                    <a:p>
                      <a:pPr algn="ctr"/>
                      <a:r>
                        <a:rPr lang="en-GB" dirty="0"/>
                        <a:t>M0</a:t>
                      </a:r>
                    </a:p>
                    <a:p>
                      <a:pPr algn="ctr"/>
                      <a:r>
                        <a:rPr lang="en-GB" dirty="0"/>
                        <a:t>M0</a:t>
                      </a:r>
                    </a:p>
                  </a:txBody>
                  <a:tcPr/>
                </a:tc>
                <a:extLst>
                  <a:ext uri="{0D108BD9-81ED-4DB2-BD59-A6C34878D82A}">
                    <a16:rowId xmlns:a16="http://schemas.microsoft.com/office/drawing/2014/main" val="10004"/>
                  </a:ext>
                </a:extLst>
              </a:tr>
              <a:tr h="370840">
                <a:tc>
                  <a:txBody>
                    <a:bodyPr/>
                    <a:lstStyle/>
                    <a:p>
                      <a:r>
                        <a:rPr lang="en-GB" dirty="0" err="1"/>
                        <a:t>Stade</a:t>
                      </a:r>
                      <a:r>
                        <a:rPr lang="en-GB" dirty="0"/>
                        <a:t> IV</a:t>
                      </a:r>
                    </a:p>
                  </a:txBody>
                  <a:tcPr/>
                </a:tc>
                <a:tc>
                  <a:txBody>
                    <a:bodyPr/>
                    <a:lstStyle/>
                    <a:p>
                      <a:pPr algn="ctr"/>
                      <a:r>
                        <a:rPr lang="en-GB" dirty="0" err="1"/>
                        <a:t>Tous</a:t>
                      </a:r>
                      <a:r>
                        <a:rPr lang="en-GB" dirty="0"/>
                        <a:t> T</a:t>
                      </a:r>
                    </a:p>
                  </a:txBody>
                  <a:tcPr/>
                </a:tc>
                <a:tc>
                  <a:txBody>
                    <a:bodyPr/>
                    <a:lstStyle/>
                    <a:p>
                      <a:pPr algn="ctr"/>
                      <a:r>
                        <a:rPr lang="en-GB" dirty="0" err="1"/>
                        <a:t>Tous</a:t>
                      </a:r>
                      <a:r>
                        <a:rPr lang="en-GB" dirty="0"/>
                        <a:t> N</a:t>
                      </a:r>
                    </a:p>
                  </a:txBody>
                  <a:tcPr/>
                </a:tc>
                <a:tc>
                  <a:txBody>
                    <a:bodyPr/>
                    <a:lstStyle/>
                    <a:p>
                      <a:pPr algn="ctr"/>
                      <a:r>
                        <a:rPr lang="en-GB" dirty="0"/>
                        <a:t>M1</a:t>
                      </a:r>
                    </a:p>
                  </a:txBody>
                  <a:tcPr/>
                </a:tc>
                <a:extLst>
                  <a:ext uri="{0D108BD9-81ED-4DB2-BD59-A6C34878D82A}">
                    <a16:rowId xmlns:a16="http://schemas.microsoft.com/office/drawing/2014/main" val="10005"/>
                  </a:ext>
                </a:extLst>
              </a:tr>
            </a:tbl>
          </a:graphicData>
        </a:graphic>
      </p:graphicFrame>
      <p:sp>
        <p:nvSpPr>
          <p:cNvPr id="7" name="ZoneTexte 6"/>
          <p:cNvSpPr txBox="1"/>
          <p:nvPr/>
        </p:nvSpPr>
        <p:spPr>
          <a:xfrm>
            <a:off x="2390397" y="1858377"/>
            <a:ext cx="4363206" cy="369332"/>
          </a:xfrm>
          <a:prstGeom prst="rect">
            <a:avLst/>
          </a:prstGeom>
          <a:noFill/>
        </p:spPr>
        <p:txBody>
          <a:bodyPr wrap="none" rtlCol="0">
            <a:spAutoFit/>
          </a:bodyPr>
          <a:lstStyle/>
          <a:p>
            <a:pPr algn="ctr"/>
            <a:r>
              <a:rPr lang="fr-FR"/>
              <a:t>Classification des adénocarcinomes du rectum</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4000" dirty="0"/>
              <a:t>Echelle de variation ordinale 3/4</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a:bodyPr>
          <a:lstStyle/>
          <a:p>
            <a:r>
              <a:rPr lang="en-GB" sz="1800" dirty="0"/>
              <a:t>Score </a:t>
            </a:r>
            <a:r>
              <a:rPr lang="en-GB" sz="1800" dirty="0" err="1"/>
              <a:t>d’Apgar</a:t>
            </a:r>
            <a:endParaRPr lang="en-GB" sz="1800" dirty="0"/>
          </a:p>
          <a:p>
            <a:pPr lvl="1"/>
            <a:r>
              <a:rPr lang="fr-FR" sz="1600" dirty="0"/>
              <a:t>Test rapide qui permet d'évaluer l'état initial du nouveau-né,</a:t>
            </a:r>
          </a:p>
          <a:p>
            <a:pPr lvl="2"/>
            <a:r>
              <a:rPr lang="fr-FR" sz="1300" dirty="0"/>
              <a:t>puis son évolution à 1, 5 et 10 mn</a:t>
            </a:r>
          </a:p>
          <a:p>
            <a:pPr lvl="1"/>
            <a:r>
              <a:rPr lang="fr-FR" sz="1600" dirty="0"/>
              <a:t>L'état optimal du bébé donne une note égale à 10.</a:t>
            </a:r>
          </a:p>
          <a:p>
            <a:pPr lvl="1"/>
            <a:r>
              <a:rPr lang="fr-FR" sz="1600" dirty="0"/>
              <a:t>L'état de mort apparent est côté 0.</a:t>
            </a:r>
          </a:p>
          <a:p>
            <a:pPr lvl="1"/>
            <a:r>
              <a:rPr lang="fr-FR" sz="1600" dirty="0"/>
              <a:t>Il permet aux médecins de déterminer la conduite à tenir ainsi que les éléments de surveillance de chaque nouveau-né.</a:t>
            </a:r>
          </a:p>
          <a:p>
            <a:pPr lvl="1"/>
            <a:r>
              <a:rPr lang="fr-FR" sz="1600" dirty="0"/>
              <a:t>Résultats de cette évaluation indiqués sur le carnet de santé de chaque nouveau-né</a:t>
            </a:r>
            <a:endParaRPr lang="en-GB" sz="1600" dirty="0"/>
          </a:p>
        </p:txBody>
      </p:sp>
      <p:graphicFrame>
        <p:nvGraphicFramePr>
          <p:cNvPr id="6" name="Tableau 5"/>
          <p:cNvGraphicFramePr>
            <a:graphicFrameLocks noGrp="1"/>
          </p:cNvGraphicFramePr>
          <p:nvPr/>
        </p:nvGraphicFramePr>
        <p:xfrm>
          <a:off x="855691" y="4223029"/>
          <a:ext cx="7432617" cy="2255520"/>
        </p:xfrm>
        <a:graphic>
          <a:graphicData uri="http://schemas.openxmlformats.org/drawingml/2006/table">
            <a:tbl>
              <a:tblPr firstRow="1" bandRow="1">
                <a:tableStyleId>{5C22544A-7EE6-4342-B048-85BDC9FD1C3A}</a:tableStyleId>
              </a:tblPr>
              <a:tblGrid>
                <a:gridCol w="1682026">
                  <a:extLst>
                    <a:ext uri="{9D8B030D-6E8A-4147-A177-3AD203B41FA5}">
                      <a16:colId xmlns:a16="http://schemas.microsoft.com/office/drawing/2014/main" val="20000"/>
                    </a:ext>
                  </a:extLst>
                </a:gridCol>
                <a:gridCol w="1754691">
                  <a:extLst>
                    <a:ext uri="{9D8B030D-6E8A-4147-A177-3AD203B41FA5}">
                      <a16:colId xmlns:a16="http://schemas.microsoft.com/office/drawing/2014/main" val="20001"/>
                    </a:ext>
                  </a:extLst>
                </a:gridCol>
                <a:gridCol w="1635145">
                  <a:extLst>
                    <a:ext uri="{9D8B030D-6E8A-4147-A177-3AD203B41FA5}">
                      <a16:colId xmlns:a16="http://schemas.microsoft.com/office/drawing/2014/main" val="20002"/>
                    </a:ext>
                  </a:extLst>
                </a:gridCol>
                <a:gridCol w="1445364">
                  <a:extLst>
                    <a:ext uri="{9D8B030D-6E8A-4147-A177-3AD203B41FA5}">
                      <a16:colId xmlns:a16="http://schemas.microsoft.com/office/drawing/2014/main" val="20003"/>
                    </a:ext>
                  </a:extLst>
                </a:gridCol>
                <a:gridCol w="915391">
                  <a:extLst>
                    <a:ext uri="{9D8B030D-6E8A-4147-A177-3AD203B41FA5}">
                      <a16:colId xmlns:a16="http://schemas.microsoft.com/office/drawing/2014/main" val="20004"/>
                    </a:ext>
                  </a:extLst>
                </a:gridCol>
              </a:tblGrid>
              <a:tr h="207028">
                <a:tc>
                  <a:txBody>
                    <a:bodyPr/>
                    <a:lstStyle/>
                    <a:p>
                      <a:endParaRPr lang="en-GB" sz="1400" dirty="0"/>
                    </a:p>
                  </a:txBody>
                  <a:tcPr/>
                </a:tc>
                <a:tc>
                  <a:txBody>
                    <a:bodyPr/>
                    <a:lstStyle/>
                    <a:p>
                      <a:pPr algn="ctr"/>
                      <a:r>
                        <a:rPr lang="en-GB" sz="1400" dirty="0"/>
                        <a:t>0</a:t>
                      </a:r>
                    </a:p>
                  </a:txBody>
                  <a:tcPr/>
                </a:tc>
                <a:tc>
                  <a:txBody>
                    <a:bodyPr/>
                    <a:lstStyle/>
                    <a:p>
                      <a:pPr algn="ctr"/>
                      <a:r>
                        <a:rPr lang="en-GB" sz="1400" dirty="0"/>
                        <a:t>1</a:t>
                      </a:r>
                    </a:p>
                  </a:txBody>
                  <a:tcPr/>
                </a:tc>
                <a:tc>
                  <a:txBody>
                    <a:bodyPr/>
                    <a:lstStyle/>
                    <a:p>
                      <a:pPr algn="ctr"/>
                      <a:r>
                        <a:rPr lang="en-GB" sz="1400" dirty="0"/>
                        <a:t>2</a:t>
                      </a:r>
                    </a:p>
                  </a:txBody>
                  <a:tcPr/>
                </a:tc>
                <a:tc>
                  <a:txBody>
                    <a:bodyPr/>
                    <a:lstStyle/>
                    <a:p>
                      <a:pPr algn="ctr"/>
                      <a:r>
                        <a:rPr lang="en-GB" sz="1400" dirty="0"/>
                        <a:t>Note</a:t>
                      </a:r>
                    </a:p>
                  </a:txBody>
                  <a:tcPr/>
                </a:tc>
                <a:extLst>
                  <a:ext uri="{0D108BD9-81ED-4DB2-BD59-A6C34878D82A}">
                    <a16:rowId xmlns:a16="http://schemas.microsoft.com/office/drawing/2014/main" val="10000"/>
                  </a:ext>
                </a:extLst>
              </a:tr>
              <a:tr h="207028">
                <a:tc>
                  <a:txBody>
                    <a:bodyPr/>
                    <a:lstStyle/>
                    <a:p>
                      <a:r>
                        <a:rPr lang="fr-FR" sz="1400" noProof="0"/>
                        <a:t>Fréquence cardiaque</a:t>
                      </a:r>
                    </a:p>
                  </a:txBody>
                  <a:tcPr/>
                </a:tc>
                <a:tc>
                  <a:txBody>
                    <a:bodyPr/>
                    <a:lstStyle/>
                    <a:p>
                      <a:r>
                        <a:rPr lang="fr-FR" sz="1400" noProof="0"/>
                        <a:t>&lt; 80/mn</a:t>
                      </a:r>
                    </a:p>
                  </a:txBody>
                  <a:tcPr/>
                </a:tc>
                <a:tc>
                  <a:txBody>
                    <a:bodyPr/>
                    <a:lstStyle/>
                    <a:p>
                      <a:r>
                        <a:rPr lang="fr-FR" sz="1400" noProof="0"/>
                        <a:t>80 à 100 / mn</a:t>
                      </a:r>
                    </a:p>
                  </a:txBody>
                  <a:tcPr/>
                </a:tc>
                <a:tc>
                  <a:txBody>
                    <a:bodyPr/>
                    <a:lstStyle/>
                    <a:p>
                      <a:r>
                        <a:rPr lang="fr-FR" sz="1400" noProof="0"/>
                        <a:t>&gt; 100 / mn</a:t>
                      </a:r>
                    </a:p>
                  </a:txBody>
                  <a:tcPr/>
                </a:tc>
                <a:tc>
                  <a:txBody>
                    <a:bodyPr/>
                    <a:lstStyle/>
                    <a:p>
                      <a:endParaRPr lang="fr-FR" sz="1400" noProof="0"/>
                    </a:p>
                  </a:txBody>
                  <a:tcPr/>
                </a:tc>
                <a:extLst>
                  <a:ext uri="{0D108BD9-81ED-4DB2-BD59-A6C34878D82A}">
                    <a16:rowId xmlns:a16="http://schemas.microsoft.com/office/drawing/2014/main" val="10001"/>
                  </a:ext>
                </a:extLst>
              </a:tr>
              <a:tr h="207028">
                <a:tc>
                  <a:txBody>
                    <a:bodyPr/>
                    <a:lstStyle/>
                    <a:p>
                      <a:r>
                        <a:rPr lang="fr-FR" sz="1400" noProof="0"/>
                        <a:t>Respiration</a:t>
                      </a:r>
                    </a:p>
                  </a:txBody>
                  <a:tcPr/>
                </a:tc>
                <a:tc>
                  <a:txBody>
                    <a:bodyPr/>
                    <a:lstStyle/>
                    <a:p>
                      <a:r>
                        <a:rPr lang="fr-FR" sz="1400" noProof="0"/>
                        <a:t>absente</a:t>
                      </a:r>
                    </a:p>
                  </a:txBody>
                  <a:tcPr/>
                </a:tc>
                <a:tc>
                  <a:txBody>
                    <a:bodyPr/>
                    <a:lstStyle/>
                    <a:p>
                      <a:r>
                        <a:rPr lang="fr-FR" sz="1400" noProof="0"/>
                        <a:t>lente, irrégulière</a:t>
                      </a:r>
                    </a:p>
                  </a:txBody>
                  <a:tcPr/>
                </a:tc>
                <a:tc>
                  <a:txBody>
                    <a:bodyPr/>
                    <a:lstStyle/>
                    <a:p>
                      <a:r>
                        <a:rPr lang="fr-FR" sz="1400" noProof="0"/>
                        <a:t>efficace</a:t>
                      </a:r>
                    </a:p>
                  </a:txBody>
                  <a:tcPr/>
                </a:tc>
                <a:tc>
                  <a:txBody>
                    <a:bodyPr/>
                    <a:lstStyle/>
                    <a:p>
                      <a:endParaRPr lang="fr-FR" sz="1400" noProof="0"/>
                    </a:p>
                  </a:txBody>
                  <a:tcPr/>
                </a:tc>
                <a:extLst>
                  <a:ext uri="{0D108BD9-81ED-4DB2-BD59-A6C34878D82A}">
                    <a16:rowId xmlns:a16="http://schemas.microsoft.com/office/drawing/2014/main" val="10002"/>
                  </a:ext>
                </a:extLst>
              </a:tr>
              <a:tr h="207028">
                <a:tc>
                  <a:txBody>
                    <a:bodyPr/>
                    <a:lstStyle/>
                    <a:p>
                      <a:r>
                        <a:rPr lang="fr-FR" sz="1400" noProof="0"/>
                        <a:t>Tonus</a:t>
                      </a:r>
                    </a:p>
                  </a:txBody>
                  <a:tcPr/>
                </a:tc>
                <a:tc>
                  <a:txBody>
                    <a:bodyPr/>
                    <a:lstStyle/>
                    <a:p>
                      <a:r>
                        <a:rPr lang="fr-FR" sz="1400" noProof="0"/>
                        <a:t>hypotonie globale</a:t>
                      </a:r>
                    </a:p>
                  </a:txBody>
                  <a:tcPr/>
                </a:tc>
                <a:tc>
                  <a:txBody>
                    <a:bodyPr/>
                    <a:lstStyle/>
                    <a:p>
                      <a:r>
                        <a:rPr lang="fr-FR" sz="1400" noProof="0"/>
                        <a:t>flexion des membres</a:t>
                      </a:r>
                    </a:p>
                  </a:txBody>
                  <a:tcPr/>
                </a:tc>
                <a:tc>
                  <a:txBody>
                    <a:bodyPr/>
                    <a:lstStyle/>
                    <a:p>
                      <a:r>
                        <a:rPr lang="fr-FR" sz="1400" noProof="0"/>
                        <a:t>mouvements actifs</a:t>
                      </a:r>
                    </a:p>
                  </a:txBody>
                  <a:tcPr/>
                </a:tc>
                <a:tc>
                  <a:txBody>
                    <a:bodyPr/>
                    <a:lstStyle/>
                    <a:p>
                      <a:endParaRPr lang="fr-FR" sz="1400" noProof="0"/>
                    </a:p>
                  </a:txBody>
                  <a:tcPr/>
                </a:tc>
                <a:extLst>
                  <a:ext uri="{0D108BD9-81ED-4DB2-BD59-A6C34878D82A}">
                    <a16:rowId xmlns:a16="http://schemas.microsoft.com/office/drawing/2014/main" val="10003"/>
                  </a:ext>
                </a:extLst>
              </a:tr>
              <a:tr h="207028">
                <a:tc>
                  <a:txBody>
                    <a:bodyPr/>
                    <a:lstStyle/>
                    <a:p>
                      <a:r>
                        <a:rPr lang="fr-FR" sz="1400" noProof="0"/>
                        <a:t>Réactivité</a:t>
                      </a:r>
                    </a:p>
                  </a:txBody>
                  <a:tcPr/>
                </a:tc>
                <a:tc>
                  <a:txBody>
                    <a:bodyPr/>
                    <a:lstStyle/>
                    <a:p>
                      <a:r>
                        <a:rPr lang="fr-FR" sz="1400" noProof="0"/>
                        <a:t>nulle</a:t>
                      </a:r>
                    </a:p>
                  </a:txBody>
                  <a:tcPr/>
                </a:tc>
                <a:tc>
                  <a:txBody>
                    <a:bodyPr/>
                    <a:lstStyle/>
                    <a:p>
                      <a:r>
                        <a:rPr lang="fr-FR" sz="1400" noProof="0"/>
                        <a:t>grimace</a:t>
                      </a:r>
                    </a:p>
                  </a:txBody>
                  <a:tcPr/>
                </a:tc>
                <a:tc>
                  <a:txBody>
                    <a:bodyPr/>
                    <a:lstStyle/>
                    <a:p>
                      <a:r>
                        <a:rPr lang="fr-FR" sz="1400" noProof="0"/>
                        <a:t>vive</a:t>
                      </a:r>
                    </a:p>
                  </a:txBody>
                  <a:tcPr/>
                </a:tc>
                <a:tc>
                  <a:txBody>
                    <a:bodyPr/>
                    <a:lstStyle/>
                    <a:p>
                      <a:endParaRPr lang="fr-FR" sz="1400" noProof="0"/>
                    </a:p>
                  </a:txBody>
                  <a:tcPr/>
                </a:tc>
                <a:extLst>
                  <a:ext uri="{0D108BD9-81ED-4DB2-BD59-A6C34878D82A}">
                    <a16:rowId xmlns:a16="http://schemas.microsoft.com/office/drawing/2014/main" val="10004"/>
                  </a:ext>
                </a:extLst>
              </a:tr>
              <a:tr h="207028">
                <a:tc>
                  <a:txBody>
                    <a:bodyPr/>
                    <a:lstStyle/>
                    <a:p>
                      <a:r>
                        <a:rPr lang="fr-FR" sz="1400" noProof="0"/>
                        <a:t>Coloration</a:t>
                      </a:r>
                    </a:p>
                  </a:txBody>
                  <a:tcPr/>
                </a:tc>
                <a:tc>
                  <a:txBody>
                    <a:bodyPr/>
                    <a:lstStyle/>
                    <a:p>
                      <a:r>
                        <a:rPr lang="fr-FR" sz="1400" noProof="0"/>
                        <a:t>cyanosé (bleu)</a:t>
                      </a:r>
                      <a:r>
                        <a:rPr lang="fr-FR" sz="1400" baseline="0" noProof="0"/>
                        <a:t> ou gris</a:t>
                      </a:r>
                      <a:endParaRPr lang="fr-FR" sz="1400" noProof="0"/>
                    </a:p>
                  </a:txBody>
                  <a:tcPr/>
                </a:tc>
                <a:tc>
                  <a:txBody>
                    <a:bodyPr/>
                    <a:lstStyle/>
                    <a:p>
                      <a:r>
                        <a:rPr lang="fr-FR" sz="1400" noProof="0"/>
                        <a:t>acrocyanose</a:t>
                      </a:r>
                    </a:p>
                  </a:txBody>
                  <a:tcPr/>
                </a:tc>
                <a:tc>
                  <a:txBody>
                    <a:bodyPr/>
                    <a:lstStyle/>
                    <a:p>
                      <a:r>
                        <a:rPr lang="fr-FR" sz="1400" noProof="0"/>
                        <a:t>rose</a:t>
                      </a:r>
                    </a:p>
                  </a:txBody>
                  <a:tcPr/>
                </a:tc>
                <a:tc>
                  <a:txBody>
                    <a:bodyPr/>
                    <a:lstStyle/>
                    <a:p>
                      <a:endParaRPr lang="fr-FR" sz="1400" noProof="0" dirty="0"/>
                    </a:p>
                  </a:txBody>
                  <a:tcPr/>
                </a:tc>
                <a:extLst>
                  <a:ext uri="{0D108BD9-81ED-4DB2-BD59-A6C34878D82A}">
                    <a16:rowId xmlns:a16="http://schemas.microsoft.com/office/drawing/2014/main" val="10005"/>
                  </a:ext>
                </a:extLst>
              </a:tr>
            </a:tbl>
          </a:graphicData>
        </a:graphic>
      </p:graphicFrame>
      <p:pic>
        <p:nvPicPr>
          <p:cNvPr id="8" name="Image 7"/>
          <p:cNvPicPr>
            <a:picLocks noChangeAspect="1"/>
          </p:cNvPicPr>
          <p:nvPr/>
        </p:nvPicPr>
        <p:blipFill>
          <a:blip r:embed="rId2"/>
          <a:stretch>
            <a:fillRect/>
          </a:stretch>
        </p:blipFill>
        <p:spPr>
          <a:xfrm>
            <a:off x="7241541" y="1876287"/>
            <a:ext cx="1046767" cy="1261165"/>
          </a:xfrm>
          <a:prstGeom prst="rect">
            <a:avLst/>
          </a:prstGeom>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4000" dirty="0"/>
              <a:t>Echelle de variation ordinale 4/4</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pic>
        <p:nvPicPr>
          <p:cNvPr id="7" name="Espace réservé du contenu 6" descr="echelles.jpg"/>
          <p:cNvPicPr>
            <a:picLocks noGrp="1" noChangeAspect="1"/>
          </p:cNvPicPr>
          <p:nvPr>
            <p:ph sz="quarter" idx="1"/>
          </p:nvPr>
        </p:nvPicPr>
        <p:blipFill>
          <a:blip r:embed="rId2"/>
          <a:srcRect t="-5218" b="-5218"/>
          <a:stretch>
            <a:fillRect/>
          </a:stretch>
        </p:blipFill>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4000" dirty="0"/>
              <a:t>Echelle de variation par intervalle</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20000"/>
          </a:bodyPr>
          <a:lstStyle/>
          <a:p>
            <a:r>
              <a:rPr lang="fr-FR" dirty="0"/>
              <a:t>Variable </a:t>
            </a:r>
            <a:r>
              <a:rPr lang="fr-FR" b="1" dirty="0"/>
              <a:t>quantitative </a:t>
            </a:r>
            <a:r>
              <a:rPr lang="fr-FR" dirty="0"/>
              <a:t>dont la particularité est d’avoir une valeur nulle arbitraire</a:t>
            </a:r>
          </a:p>
          <a:p>
            <a:r>
              <a:rPr lang="fr-FR" dirty="0"/>
              <a:t>La distance qui sépare deux données ou deux catégories est connue</a:t>
            </a:r>
          </a:p>
          <a:p>
            <a:r>
              <a:rPr lang="fr-FR" dirty="0"/>
              <a:t>Exemple :</a:t>
            </a:r>
          </a:p>
          <a:p>
            <a:pPr lvl="1"/>
            <a:r>
              <a:rPr lang="fr-FR" dirty="0"/>
              <a:t>Echelle de degrés Celsius pour mesurer la température</a:t>
            </a:r>
          </a:p>
          <a:p>
            <a:pPr lvl="2"/>
            <a:r>
              <a:rPr lang="fr-FR" dirty="0"/>
              <a:t>Même écart entre 5 et 10°C qu’entre 20 et 25°C</a:t>
            </a:r>
          </a:p>
          <a:p>
            <a:pPr lvl="2"/>
            <a:r>
              <a:rPr lang="fr-FR" dirty="0"/>
              <a:t>Mais une température de 40°C n’est pas 2 fois plus chaude qu’une température de 20°C</a:t>
            </a:r>
          </a:p>
          <a:p>
            <a:pPr lvl="2"/>
            <a:r>
              <a:rPr lang="fr-FR" dirty="0"/>
              <a:t>Si on transforme les °C en °F, les écarts restent bien les mêmes mais la valeur de 104°F (40°C) n’est pas le double de la valeur de 69°F (20°C)</a:t>
            </a:r>
          </a:p>
          <a:p>
            <a:pPr lvl="1"/>
            <a:r>
              <a:rPr lang="fr-FR" dirty="0"/>
              <a:t>Les données sur une échelle circulaire comme l’heure, la date</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Echelle de variation relative</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lnSpcReduction="10000"/>
          </a:bodyPr>
          <a:lstStyle/>
          <a:p>
            <a:r>
              <a:rPr lang="fr-FR" dirty="0"/>
              <a:t>Variable </a:t>
            </a:r>
            <a:r>
              <a:rPr lang="fr-FR" b="1" dirty="0"/>
              <a:t>quantitative</a:t>
            </a:r>
          </a:p>
          <a:p>
            <a:r>
              <a:rPr lang="fr-FR" dirty="0"/>
              <a:t>L’égalité d’intervalles et de rapports peut être déterminée</a:t>
            </a:r>
          </a:p>
          <a:p>
            <a:r>
              <a:rPr lang="fr-FR" dirty="0"/>
              <a:t>Sur cette échelle, le zéro n’est pas arbitraire et signifie effectivement l’absence ou la nullité.</a:t>
            </a:r>
          </a:p>
          <a:p>
            <a:r>
              <a:rPr lang="fr-FR" dirty="0"/>
              <a:t>Exemples</a:t>
            </a:r>
          </a:p>
          <a:p>
            <a:pPr lvl="1"/>
            <a:r>
              <a:rPr lang="fr-FR" dirty="0"/>
              <a:t>Température mesurée sur l’échelle Kelvin sur laquelle le zéro est absolu</a:t>
            </a:r>
          </a:p>
          <a:p>
            <a:pPr lvl="1"/>
            <a:r>
              <a:rPr lang="fr-FR" dirty="0"/>
              <a:t>Mesures de longueur, de surface, de capacité, de pression …</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Valeurs discrètes ou continues</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20000"/>
          </a:bodyPr>
          <a:lstStyle/>
          <a:p>
            <a:r>
              <a:rPr lang="fr-FR" dirty="0"/>
              <a:t>Une variable </a:t>
            </a:r>
            <a:r>
              <a:rPr lang="fr-FR" b="1" dirty="0"/>
              <a:t>quantitative </a:t>
            </a:r>
            <a:r>
              <a:rPr lang="fr-FR" dirty="0"/>
              <a:t>est </a:t>
            </a:r>
            <a:r>
              <a:rPr lang="fr-FR" b="1" dirty="0"/>
              <a:t>discrète </a:t>
            </a:r>
            <a:r>
              <a:rPr lang="fr-FR" dirty="0"/>
              <a:t>(</a:t>
            </a:r>
            <a:r>
              <a:rPr lang="fr-FR" b="1" dirty="0"/>
              <a:t>discontinue</a:t>
            </a:r>
            <a:r>
              <a:rPr lang="fr-FR" dirty="0"/>
              <a:t>) si elle ne peut prendre que des valeurs isolées, généralement entières, appartenant à un certain intervalle. Valeurs issues d’un dénombrement.</a:t>
            </a:r>
          </a:p>
          <a:p>
            <a:pPr lvl="1"/>
            <a:r>
              <a:rPr lang="fr-FR" dirty="0"/>
              <a:t>Nombre d’enfants : 0, 1, 2, etc.</a:t>
            </a:r>
          </a:p>
          <a:p>
            <a:pPr lvl="1"/>
            <a:r>
              <a:rPr lang="fr-FR" dirty="0"/>
              <a:t>Age civil d’un individu (convention…)</a:t>
            </a:r>
          </a:p>
          <a:p>
            <a:r>
              <a:rPr lang="fr-FR" dirty="0"/>
              <a:t>Une variable </a:t>
            </a:r>
            <a:r>
              <a:rPr lang="fr-FR" b="1" dirty="0"/>
              <a:t>quantitative </a:t>
            </a:r>
            <a:r>
              <a:rPr lang="fr-FR" dirty="0"/>
              <a:t>est </a:t>
            </a:r>
            <a:r>
              <a:rPr lang="fr-FR" b="1" dirty="0"/>
              <a:t>continue </a:t>
            </a:r>
            <a:r>
              <a:rPr lang="fr-FR" dirty="0"/>
              <a:t>si elle est susceptible de prendre toute valeur dans un certain intervalle. Valeurs issues d’une mesure.</a:t>
            </a:r>
          </a:p>
          <a:p>
            <a:pPr lvl="1"/>
            <a:r>
              <a:rPr lang="fr-FR" dirty="0"/>
              <a:t>Poids, taille, distance, âge réel, etc.</a:t>
            </a:r>
          </a:p>
          <a:p>
            <a:pPr lvl="1"/>
            <a:r>
              <a:rPr lang="fr-FR" dirty="0"/>
              <a:t>La mesure d’une variable continue est toujours une approximation discrète (poids d’un nouveau-né : 3335g)</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Codage numérique 1/2</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a:bodyPr>
          <a:lstStyle/>
          <a:p>
            <a:r>
              <a:rPr lang="fr-FR" b="1" dirty="0"/>
              <a:t>Codage numérique d’une variable nominale</a:t>
            </a:r>
          </a:p>
          <a:p>
            <a:pPr lvl="1"/>
            <a:r>
              <a:rPr lang="fr-FR" dirty="0"/>
              <a:t>Pour faciliter le traitement informatique des données, il peut arriver que l’on désigne les différentes modalités d’une variable nominale par un code numérique.</a:t>
            </a:r>
          </a:p>
          <a:p>
            <a:pPr lvl="2"/>
            <a:r>
              <a:rPr lang="fr-FR" dirty="0"/>
              <a:t>Exemple : Statut marital non spécifié : 0 ; Marié : 1 ; Divorcé : 2 ; Veuf : 3</a:t>
            </a:r>
          </a:p>
          <a:p>
            <a:pPr lvl="1"/>
            <a:r>
              <a:rPr lang="fr-FR" dirty="0"/>
              <a:t>Ce codage ne modifie en rien la nature qualitative de la variable.</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Codage numérique 2/2</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lnSpcReduction="10000"/>
          </a:bodyPr>
          <a:lstStyle/>
          <a:p>
            <a:r>
              <a:rPr lang="fr-FR" b="1" dirty="0"/>
              <a:t>Codage numérique d’une variable ordinale</a:t>
            </a:r>
          </a:p>
          <a:p>
            <a:pPr lvl="1"/>
            <a:r>
              <a:rPr lang="fr-FR" dirty="0"/>
              <a:t>Il est courant de désigner les modalités d’une variable ordinale par un nombre (ou score).</a:t>
            </a:r>
          </a:p>
          <a:p>
            <a:pPr lvl="1"/>
            <a:r>
              <a:rPr lang="fr-FR" dirty="0"/>
              <a:t>Il ne faut pas oublier que ce nombre désigne non pas une quantité objectivable (mesurable) mais un rang, un degré, un niveau sur une échelle de graduation donnée.</a:t>
            </a:r>
          </a:p>
          <a:p>
            <a:pPr lvl="1"/>
            <a:r>
              <a:rPr lang="fr-FR" dirty="0"/>
              <a:t>Cependant ce nombre est moins arbitraire que dans le cas précédent, car il représente un rang dans une progression (croissante ou décroissante).</a:t>
            </a:r>
          </a:p>
          <a:p>
            <a:pPr lvl="1"/>
            <a:r>
              <a:rPr lang="fr-FR" dirty="0"/>
              <a:t>Dans certains cas, l’absence de la caractéristique ou bien le niveau le plus bas est codé par un 0</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Discrétisation variable continue</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20000"/>
          </a:bodyPr>
          <a:lstStyle/>
          <a:p>
            <a:r>
              <a:rPr lang="fr-FR" dirty="0"/>
              <a:t>Synonymes : découper en classes, partitionner</a:t>
            </a:r>
          </a:p>
          <a:p>
            <a:r>
              <a:rPr lang="fr-FR" dirty="0"/>
              <a:t>Discrétiser c'est regrouper en classes, de manière pas trop arbitraire, des données quantitatives</a:t>
            </a:r>
          </a:p>
          <a:p>
            <a:r>
              <a:rPr lang="fr-FR" dirty="0"/>
              <a:t>Il n'y a pas de règles universelles, que des solutions empiriques et pragmatiques. L'objectif est de conserver à la distribution sa forme générale. Il faut choisir entre un :</a:t>
            </a:r>
          </a:p>
          <a:p>
            <a:pPr lvl="1"/>
            <a:r>
              <a:rPr lang="fr-FR" dirty="0"/>
              <a:t>découpage trop fin (trop grand nombre de classes) où l'effectif par classe risque d'être trop faible et sa répartition aléatoire (car fonction du découpage)</a:t>
            </a:r>
          </a:p>
          <a:p>
            <a:pPr lvl="1"/>
            <a:r>
              <a:rPr lang="fr-FR" dirty="0"/>
              <a:t>découpage trop grossier (trop petit nombre de classes) avec une perte d'information et une schématisation extrême</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Biométrie clinique 1/5</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lstStyle/>
          <a:p>
            <a:r>
              <a:rPr lang="fr-FR" dirty="0"/>
              <a:t>Examen clinique</a:t>
            </a:r>
          </a:p>
          <a:p>
            <a:pPr lvl="1"/>
            <a:r>
              <a:rPr lang="fr-FR" dirty="0"/>
              <a:t>Poids (Kg ou g pour les nouveaux-nés)</a:t>
            </a:r>
          </a:p>
          <a:p>
            <a:pPr lvl="1"/>
            <a:r>
              <a:rPr lang="fr-FR" dirty="0"/>
              <a:t>Taille (m ou cm chez les enfants)</a:t>
            </a:r>
          </a:p>
          <a:p>
            <a:pPr lvl="1"/>
            <a:r>
              <a:rPr lang="fr-FR" dirty="0"/>
              <a:t>Périmètre crânien (cm chez les nouveaux-nés)</a:t>
            </a:r>
          </a:p>
          <a:p>
            <a:pPr lvl="1"/>
            <a:r>
              <a:rPr lang="fr-FR" dirty="0"/>
              <a:t>Périmètre abdominal (cm)</a:t>
            </a:r>
          </a:p>
          <a:p>
            <a:pPr lvl="1"/>
            <a:r>
              <a:rPr lang="fr-FR" dirty="0"/>
              <a:t>Pli cutané </a:t>
            </a:r>
            <a:r>
              <a:rPr lang="fr-FR" dirty="0" err="1"/>
              <a:t>tricipital</a:t>
            </a:r>
            <a:r>
              <a:rPr lang="fr-FR" dirty="0"/>
              <a:t> (cm)</a:t>
            </a:r>
          </a:p>
          <a:p>
            <a:pPr lvl="1"/>
            <a:r>
              <a:rPr lang="fr-FR" dirty="0"/>
              <a:t>Fréquence cardiaque (battements par minute)</a:t>
            </a:r>
          </a:p>
          <a:p>
            <a:pPr lvl="1"/>
            <a:r>
              <a:rPr lang="fr-FR" dirty="0"/>
              <a:t>Fréquence respiratoire (mouvements par minute)</a:t>
            </a:r>
          </a:p>
          <a:p>
            <a:pPr lvl="1"/>
            <a:r>
              <a:rPr lang="fr-FR" dirty="0"/>
              <a:t>…</a:t>
            </a:r>
          </a:p>
        </p:txBody>
      </p:sp>
      <p:pic>
        <p:nvPicPr>
          <p:cNvPr id="6" name="Image 5"/>
          <p:cNvPicPr>
            <a:picLocks noChangeAspect="1"/>
          </p:cNvPicPr>
          <p:nvPr/>
        </p:nvPicPr>
        <p:blipFill>
          <a:blip r:embed="rId2"/>
          <a:stretch>
            <a:fillRect/>
          </a:stretch>
        </p:blipFill>
        <p:spPr>
          <a:xfrm>
            <a:off x="5278160" y="3679303"/>
            <a:ext cx="1442601" cy="1004342"/>
          </a:xfrm>
          <a:prstGeom prst="rect">
            <a:avLst/>
          </a:prstGeom>
        </p:spPr>
      </p:pic>
      <p:pic>
        <p:nvPicPr>
          <p:cNvPr id="7" name="Image 6"/>
          <p:cNvPicPr>
            <a:picLocks noChangeAspect="1"/>
          </p:cNvPicPr>
          <p:nvPr/>
        </p:nvPicPr>
        <p:blipFill>
          <a:blip r:embed="rId3"/>
          <a:stretch>
            <a:fillRect/>
          </a:stretch>
        </p:blipFill>
        <p:spPr>
          <a:xfrm>
            <a:off x="6775336" y="3533456"/>
            <a:ext cx="1327141" cy="1150189"/>
          </a:xfrm>
          <a:prstGeom prst="rect">
            <a:avLst/>
          </a:prstGeom>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Biométrie clinique 2a/5</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20000"/>
          </a:bodyPr>
          <a:lstStyle/>
          <a:p>
            <a:r>
              <a:rPr lang="fr-FR" dirty="0"/>
              <a:t>Tension artérielle</a:t>
            </a:r>
          </a:p>
          <a:p>
            <a:pPr lvl="1"/>
            <a:r>
              <a:rPr lang="fr-FR" dirty="0"/>
              <a:t>La pression du sang dans les artères est mesurée en millimètres de mercure (</a:t>
            </a:r>
            <a:r>
              <a:rPr lang="fr-FR" dirty="0" err="1"/>
              <a:t>mmHg</a:t>
            </a:r>
            <a:r>
              <a:rPr lang="fr-FR" dirty="0"/>
              <a:t>).</a:t>
            </a:r>
          </a:p>
          <a:p>
            <a:pPr lvl="1"/>
            <a:r>
              <a:rPr lang="fr-FR" dirty="0"/>
              <a:t>Le médecin à l’aide de son stéthoscope relève deux valeurs :</a:t>
            </a:r>
          </a:p>
          <a:p>
            <a:pPr lvl="2"/>
            <a:r>
              <a:rPr lang="fr-FR" dirty="0"/>
              <a:t>Le premier chiffre, le plus élevé reflète la pression artérielle systolique (PAS), c’est la valeur de la pression au moment de la contraction ventriculaire</a:t>
            </a:r>
          </a:p>
          <a:p>
            <a:pPr lvl="2"/>
            <a:r>
              <a:rPr lang="fr-FR" dirty="0"/>
              <a:t>Le second  chiffre, le plus bas, correspond à la pression diastolique (PAD) c’est la valeur de la pression au moment de la diastole cardiaque, c’est à dire durant la relaxation ventriculaire</a:t>
            </a:r>
          </a:p>
          <a:p>
            <a:pPr lvl="1"/>
            <a:r>
              <a:rPr lang="fr-FR" dirty="0"/>
              <a:t>Cette méthode avec détection par le médecin des sons de « </a:t>
            </a:r>
            <a:r>
              <a:rPr lang="fr-FR" dirty="0" err="1"/>
              <a:t>Korotkoff</a:t>
            </a:r>
            <a:r>
              <a:rPr lang="fr-FR" dirty="0"/>
              <a:t> » est dite méthode auscultatoire.</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Biométrie clinique 2b/5</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85000" lnSpcReduction="20000"/>
          </a:bodyPr>
          <a:lstStyle/>
          <a:p>
            <a:r>
              <a:rPr lang="fr-FR" dirty="0"/>
              <a:t>Tension artérielle (2)</a:t>
            </a:r>
          </a:p>
          <a:p>
            <a:pPr lvl="1"/>
            <a:r>
              <a:rPr lang="fr-FR" dirty="0"/>
              <a:t>L’étalonnage de l’instrument se fait avec un manomètre étalon sans aucune difficulté</a:t>
            </a:r>
          </a:p>
          <a:p>
            <a:pPr lvl="1"/>
            <a:r>
              <a:rPr lang="fr-FR" dirty="0"/>
              <a:t>La détection est liée à la qualité d’écoute du médecin</a:t>
            </a:r>
          </a:p>
          <a:p>
            <a:pPr lvl="1"/>
            <a:r>
              <a:rPr lang="fr-FR" dirty="0"/>
              <a:t>Les médecins arrondissent les résultats et les expriment en </a:t>
            </a:r>
            <a:r>
              <a:rPr lang="fr-FR" dirty="0" err="1"/>
              <a:t>cmHg</a:t>
            </a:r>
            <a:r>
              <a:rPr lang="fr-FR" dirty="0"/>
              <a:t>, par exemple 14/8</a:t>
            </a:r>
          </a:p>
          <a:p>
            <a:pPr lvl="1"/>
            <a:r>
              <a:rPr lang="fr-FR" dirty="0"/>
              <a:t>Ce manque de résolution perturbe les études épidémiologiques et empêche de déceler des évolutions lentes au sein des populations</a:t>
            </a:r>
          </a:p>
          <a:p>
            <a:pPr lvl="1"/>
            <a:r>
              <a:rPr lang="fr-FR" dirty="0"/>
              <a:t>Utilisation de tensiomètres  « électroniques » avec une résolution de l’affichage en </a:t>
            </a:r>
            <a:r>
              <a:rPr lang="fr-FR" dirty="0" err="1"/>
              <a:t>mmHg</a:t>
            </a:r>
            <a:endParaRPr lang="fr-FR" dirty="0"/>
          </a:p>
          <a:p>
            <a:pPr lvl="2"/>
            <a:r>
              <a:rPr lang="fr-FR" dirty="0"/>
              <a:t>Méthode oscillométrique : cette technique se fonde sur l’analyse des oscillations de la paroi artérielle. Dans un brassard en surpression les oscillations de la pression sont captées</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Biométrie clinique 3/5</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a:bodyPr>
          <a:lstStyle/>
          <a:p>
            <a:r>
              <a:rPr lang="fr-FR" dirty="0"/>
              <a:t>Tension oculaire</a:t>
            </a:r>
          </a:p>
          <a:p>
            <a:pPr lvl="1"/>
            <a:r>
              <a:rPr lang="fr-FR" dirty="0"/>
              <a:t>La mesure de la tension intraoculaire est un bon indicateur pour la détection du glaucome</a:t>
            </a:r>
          </a:p>
          <a:p>
            <a:pPr lvl="1"/>
            <a:r>
              <a:rPr lang="fr-FR" dirty="0"/>
              <a:t>Mais il existe des problèmes d’étalonnage des tonomètres à flux d’air</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Biométrie clinique 4/5</a:t>
            </a:r>
          </a:p>
        </p:txBody>
      </p:sp>
      <p:sp>
        <p:nvSpPr>
          <p:cNvPr id="5" name="Espace réservé du contenu 4"/>
          <p:cNvSpPr>
            <a:spLocks noGrp="1"/>
          </p:cNvSpPr>
          <p:nvPr>
            <p:ph sz="quarter" idx="1"/>
          </p:nvPr>
        </p:nvSpPr>
        <p:spPr/>
        <p:txBody>
          <a:bodyPr>
            <a:normAutofit fontScale="92500" lnSpcReduction="20000"/>
          </a:bodyPr>
          <a:lstStyle/>
          <a:p>
            <a:r>
              <a:rPr lang="fr-FR" dirty="0"/>
              <a:t>Audiométrie</a:t>
            </a:r>
          </a:p>
          <a:p>
            <a:pPr lvl="1"/>
            <a:r>
              <a:rPr lang="fr-FR" dirty="0"/>
              <a:t>L’audiomètre est un générateur qui envoie par l’intermédiaire d’un casque des sons de différentes fréquences et de différents niveau</a:t>
            </a:r>
          </a:p>
          <a:p>
            <a:pPr lvl="1"/>
            <a:r>
              <a:rPr lang="fr-FR" dirty="0"/>
              <a:t>Le patient signale le moment où il ne perçoit plus le son</a:t>
            </a:r>
          </a:p>
          <a:p>
            <a:pPr lvl="1"/>
            <a:r>
              <a:rPr lang="fr-FR" dirty="0"/>
              <a:t>L’instrument nécessite un étalonnage à l’aide d’une oreille artificielle</a:t>
            </a:r>
          </a:p>
        </p:txBody>
      </p:sp>
      <p:sp>
        <p:nvSpPr>
          <p:cNvPr id="3" name="Espace réservé du pied de page 2"/>
          <p:cNvSpPr>
            <a:spLocks noGrp="1"/>
          </p:cNvSpPr>
          <p:nvPr>
            <p:ph type="ftr" sz="quarter" idx="17"/>
          </p:nvPr>
        </p:nvSpPr>
        <p:spPr/>
        <p:txBody>
          <a:bodyPr/>
          <a:lstStyle/>
          <a:p>
            <a:r>
              <a:rPr lang="fr-FR"/>
              <a:t>ECUE7 - PASS - UFR Médecine, UFR d'Odontologie  – Université Cote d'Azur - Année universitaire 2020-2021</a:t>
            </a:r>
            <a:endParaRPr lang="en-GB" dirty="0"/>
          </a:p>
        </p:txBody>
      </p:sp>
      <p:pic>
        <p:nvPicPr>
          <p:cNvPr id="9" name="Espace réservé du contenu 8"/>
          <p:cNvPicPr>
            <a:picLocks noGrp="1" noChangeAspect="1"/>
          </p:cNvPicPr>
          <p:nvPr>
            <p:ph sz="quarter" idx="2"/>
          </p:nvPr>
        </p:nvPicPr>
        <p:blipFill>
          <a:blip r:embed="rId2"/>
          <a:srcRect t="-30840" b="-30840"/>
          <a:stretch>
            <a:fillRect/>
          </a:stretch>
        </p:blipFill>
        <p:spPr>
          <a:xfrm>
            <a:off x="4572000" y="1219200"/>
            <a:ext cx="4572000" cy="5378823"/>
          </a:xfrm>
          <a:prstGeom prst="rect">
            <a:avLst/>
          </a:prstGeom>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Biométrie clinique 5/5</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lnSpcReduction="10000"/>
          </a:bodyPr>
          <a:lstStyle/>
          <a:p>
            <a:r>
              <a:rPr lang="fr-FR" dirty="0" err="1"/>
              <a:t>Spirométrie</a:t>
            </a:r>
            <a:endParaRPr lang="fr-FR" dirty="0"/>
          </a:p>
          <a:p>
            <a:pPr lvl="1"/>
            <a:r>
              <a:rPr lang="fr-FR" dirty="0"/>
              <a:t>Mesure des volumes pulmonaires et des débits </a:t>
            </a:r>
            <a:r>
              <a:rPr lang="fr-FR" dirty="0" err="1"/>
              <a:t>ventilatoires</a:t>
            </a:r>
            <a:r>
              <a:rPr lang="fr-FR" dirty="0"/>
              <a:t> au cours de mouvements respiratoires</a:t>
            </a:r>
          </a:p>
          <a:p>
            <a:pPr lvl="2"/>
            <a:r>
              <a:rPr lang="fr-FR" dirty="0" err="1"/>
              <a:t>Spirométrie</a:t>
            </a:r>
            <a:r>
              <a:rPr lang="fr-FR" dirty="0"/>
              <a:t> lente (CV et courbe </a:t>
            </a:r>
            <a:r>
              <a:rPr lang="fr-FR" dirty="0" err="1"/>
              <a:t>volume-temps</a:t>
            </a:r>
            <a:r>
              <a:rPr lang="fr-FR" dirty="0"/>
              <a:t>)</a:t>
            </a:r>
          </a:p>
          <a:p>
            <a:pPr lvl="2"/>
            <a:r>
              <a:rPr lang="fr-FR" dirty="0" err="1"/>
              <a:t>Spirométrie</a:t>
            </a:r>
            <a:r>
              <a:rPr lang="fr-FR" dirty="0"/>
              <a:t> forcée (VEMS et courbe </a:t>
            </a:r>
            <a:r>
              <a:rPr lang="fr-FR" dirty="0" err="1"/>
              <a:t>débit-volume</a:t>
            </a:r>
            <a:r>
              <a:rPr lang="fr-FR" dirty="0"/>
              <a:t>)</a:t>
            </a:r>
          </a:p>
          <a:p>
            <a:pPr lvl="1"/>
            <a:r>
              <a:rPr lang="fr-FR" dirty="0"/>
              <a:t>Examen simple et difficile</a:t>
            </a:r>
          </a:p>
          <a:p>
            <a:pPr lvl="2"/>
            <a:r>
              <a:rPr lang="fr-FR" dirty="0"/>
              <a:t>Dont la reproductibilité dépend de l’exactitude des appareils utilisés, des compétences de l’opérateur et de la participation active et volontaire du patient</a:t>
            </a:r>
          </a:p>
          <a:p>
            <a:pPr lvl="2"/>
            <a:r>
              <a:rPr lang="fr-FR" dirty="0"/>
              <a:t>Interprétation de la « normalité » des paramètres </a:t>
            </a:r>
            <a:r>
              <a:rPr lang="fr-FR" dirty="0" err="1"/>
              <a:t>ventilatoires</a:t>
            </a:r>
            <a:endParaRPr lang="fr-FR"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Biométrie biologique 1/2</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70000" lnSpcReduction="20000"/>
          </a:bodyPr>
          <a:lstStyle/>
          <a:p>
            <a:r>
              <a:rPr lang="fr-FR" dirty="0"/>
              <a:t>Analyses de biologie médicale</a:t>
            </a:r>
          </a:p>
          <a:p>
            <a:r>
              <a:rPr lang="fr-FR" dirty="0"/>
              <a:t>Liquides biologiques : sang, urines, fèces, liquide céphalo-rachidien, liquide </a:t>
            </a:r>
            <a:r>
              <a:rPr lang="fr-FR" dirty="0" err="1"/>
              <a:t>intra-articulaire</a:t>
            </a:r>
            <a:endParaRPr lang="fr-FR" dirty="0"/>
          </a:p>
          <a:p>
            <a:r>
              <a:rPr lang="fr-FR" dirty="0"/>
              <a:t>Hématologie</a:t>
            </a:r>
          </a:p>
          <a:p>
            <a:pPr lvl="1"/>
            <a:r>
              <a:rPr lang="fr-FR" dirty="0"/>
              <a:t>Numération et formule sanguine (NFS)</a:t>
            </a:r>
          </a:p>
          <a:p>
            <a:r>
              <a:rPr lang="fr-FR" dirty="0"/>
              <a:t>Chimie analytique</a:t>
            </a:r>
          </a:p>
          <a:p>
            <a:pPr lvl="1"/>
            <a:r>
              <a:rPr lang="fr-FR" dirty="0"/>
              <a:t>Natrémie (sodium)</a:t>
            </a:r>
          </a:p>
          <a:p>
            <a:pPr lvl="1"/>
            <a:r>
              <a:rPr lang="fr-FR" dirty="0"/>
              <a:t>Kaliémie (potassium)</a:t>
            </a:r>
          </a:p>
          <a:p>
            <a:r>
              <a:rPr lang="fr-FR" dirty="0"/>
              <a:t>Troubles lipidiques</a:t>
            </a:r>
          </a:p>
          <a:p>
            <a:pPr lvl="1"/>
            <a:r>
              <a:rPr lang="fr-FR" dirty="0"/>
              <a:t>Cholestérolémie (C-LDL, C-HDL)</a:t>
            </a:r>
          </a:p>
          <a:p>
            <a:pPr lvl="1"/>
            <a:r>
              <a:rPr lang="fr-FR" dirty="0" err="1"/>
              <a:t>Triglycéridémie</a:t>
            </a:r>
            <a:endParaRPr lang="fr-FR" dirty="0"/>
          </a:p>
          <a:p>
            <a:r>
              <a:rPr lang="fr-FR" dirty="0"/>
              <a:t>Diabète :</a:t>
            </a:r>
          </a:p>
          <a:p>
            <a:pPr lvl="1"/>
            <a:r>
              <a:rPr lang="fr-FR" dirty="0"/>
              <a:t>Glycémie (glucose)</a:t>
            </a:r>
          </a:p>
          <a:p>
            <a:pPr lvl="1"/>
            <a:r>
              <a:rPr lang="fr-FR" dirty="0"/>
              <a:t>Hémoglobine </a:t>
            </a:r>
            <a:r>
              <a:rPr lang="fr-FR" dirty="0" err="1"/>
              <a:t>glyquée</a:t>
            </a:r>
            <a:r>
              <a:rPr lang="fr-FR" dirty="0"/>
              <a:t> HbA1c</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09600" y="167640"/>
            <a:ext cx="8153400" cy="990600"/>
          </a:xfrm>
        </p:spPr>
        <p:txBody>
          <a:bodyPr/>
          <a:lstStyle/>
          <a:p>
            <a:r>
              <a:rPr lang="fr-FR" dirty="0"/>
              <a:t>Biométrie biologique 2/2</a:t>
            </a:r>
          </a:p>
        </p:txBody>
      </p:sp>
      <p:sp>
        <p:nvSpPr>
          <p:cNvPr id="3" name="Espace réservé du pied de page 2"/>
          <p:cNvSpPr>
            <a:spLocks noGrp="1"/>
          </p:cNvSpPr>
          <p:nvPr>
            <p:ph type="ftr" sz="quarter" idx="11"/>
          </p:nvPr>
        </p:nvSpPr>
        <p:spPr>
          <a:xfrm>
            <a:off x="609600" y="6248206"/>
            <a:ext cx="8156448" cy="365125"/>
          </a:xfrm>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a:xfrm>
            <a:off x="612648" y="1600200"/>
            <a:ext cx="8153400" cy="4495800"/>
          </a:xfrm>
        </p:spPr>
        <p:txBody>
          <a:bodyPr>
            <a:normAutofit fontScale="77500" lnSpcReduction="20000"/>
          </a:bodyPr>
          <a:lstStyle/>
          <a:p>
            <a:r>
              <a:rPr lang="fr-FR" dirty="0"/>
              <a:t>Insuffisance rénale : </a:t>
            </a:r>
            <a:r>
              <a:rPr lang="fr-FR" dirty="0" err="1"/>
              <a:t>Créatininémie</a:t>
            </a:r>
            <a:endParaRPr lang="fr-FR" dirty="0"/>
          </a:p>
          <a:p>
            <a:r>
              <a:rPr lang="fr-FR" dirty="0"/>
              <a:t>Marqueur cardiaque (IDM) : </a:t>
            </a:r>
            <a:r>
              <a:rPr lang="fr-FR" dirty="0" err="1"/>
              <a:t>Troponine</a:t>
            </a:r>
            <a:endParaRPr lang="fr-FR" dirty="0"/>
          </a:p>
          <a:p>
            <a:r>
              <a:rPr lang="fr-FR" dirty="0"/>
              <a:t>Marqueurs tumoraux (prostate) : PSA</a:t>
            </a:r>
          </a:p>
          <a:p>
            <a:r>
              <a:rPr lang="fr-FR" dirty="0"/>
              <a:t>Processus inflammatoire : Protéine </a:t>
            </a:r>
            <a:r>
              <a:rPr lang="fr-FR" dirty="0" err="1"/>
              <a:t>C-réactive</a:t>
            </a:r>
            <a:endParaRPr lang="fr-FR" dirty="0"/>
          </a:p>
          <a:p>
            <a:r>
              <a:rPr lang="fr-FR" dirty="0"/>
              <a:t>Techniques de biologie moléculaire : techniques de PCR (</a:t>
            </a:r>
            <a:r>
              <a:rPr lang="fr-FR" dirty="0" err="1"/>
              <a:t>polymerase</a:t>
            </a:r>
            <a:r>
              <a:rPr lang="fr-FR" dirty="0"/>
              <a:t> </a:t>
            </a:r>
            <a:r>
              <a:rPr lang="fr-FR" dirty="0" err="1"/>
              <a:t>chain</a:t>
            </a:r>
            <a:r>
              <a:rPr lang="fr-FR" dirty="0"/>
              <a:t> </a:t>
            </a:r>
            <a:r>
              <a:rPr lang="fr-FR" dirty="0" err="1"/>
              <a:t>reaction</a:t>
            </a:r>
            <a:r>
              <a:rPr lang="fr-FR" dirty="0"/>
              <a:t>) sont des méthodes d’amplification génétique in vitro.</a:t>
            </a:r>
          </a:p>
          <a:p>
            <a:pPr lvl="1"/>
            <a:r>
              <a:rPr lang="fr-FR" dirty="0"/>
              <a:t>Détection du VIH et des hépatites</a:t>
            </a:r>
          </a:p>
          <a:p>
            <a:pPr lvl="1"/>
            <a:r>
              <a:rPr lang="fr-FR" dirty="0"/>
              <a:t>Les résultats résultats d'une PCR quantitative sont exprimées dans 3 unités équivalentes : xxx copies/ml de sang = xx UI (unités internationales)/ml de sang = x logs</a:t>
            </a:r>
          </a:p>
          <a:p>
            <a:pPr lvl="2"/>
            <a:r>
              <a:rPr lang="fr-FR" dirty="0"/>
              <a:t>EXEMPLE : une charge virale de 12 000 copies/ml s’exprime en log de la façon suivante : 12 000 copies = log (2 x 6 x1000) = log 2 + log 6 + log 1000 = 0,3 + 0,78 + 3 = 4,08 logs</a:t>
            </a:r>
          </a:p>
          <a:p>
            <a:pPr lvl="1"/>
            <a:r>
              <a:rPr lang="fr-FR" dirty="0"/>
              <a:t> le rapport de laboratoire donne la conversion d’UI/</a:t>
            </a:r>
            <a:r>
              <a:rPr lang="fr-FR" dirty="0" err="1"/>
              <a:t>mL</a:t>
            </a:r>
            <a:r>
              <a:rPr lang="fr-FR" dirty="0"/>
              <a:t> en copies/</a:t>
            </a:r>
            <a:r>
              <a:rPr lang="fr-FR" dirty="0" err="1"/>
              <a:t>mL</a:t>
            </a:r>
            <a:endParaRPr lang="fr-FR" dirty="0"/>
          </a:p>
          <a:p>
            <a:pPr lvl="1"/>
            <a:endParaRPr lang="fr-FR"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09600" y="228600"/>
            <a:ext cx="8153400" cy="990600"/>
          </a:xfrm>
        </p:spPr>
        <p:txBody>
          <a:bodyPr/>
          <a:lstStyle/>
          <a:p>
            <a:r>
              <a:rPr lang="fr-FR" dirty="0"/>
              <a:t>Biométrie composite 1/2</a:t>
            </a:r>
          </a:p>
        </p:txBody>
      </p:sp>
      <p:sp>
        <p:nvSpPr>
          <p:cNvPr id="5" name="Espace réservé du contenu 4"/>
          <p:cNvSpPr>
            <a:spLocks noGrp="1"/>
          </p:cNvSpPr>
          <p:nvPr>
            <p:ph sz="quarter" idx="1"/>
          </p:nvPr>
        </p:nvSpPr>
        <p:spPr>
          <a:xfrm>
            <a:off x="609600" y="1589567"/>
            <a:ext cx="3886200" cy="4572000"/>
          </a:xfrm>
        </p:spPr>
        <p:txBody>
          <a:bodyPr>
            <a:normAutofit/>
          </a:bodyPr>
          <a:lstStyle/>
          <a:p>
            <a:r>
              <a:rPr lang="fr-FR" dirty="0"/>
              <a:t>Indices cliniques</a:t>
            </a:r>
          </a:p>
          <a:p>
            <a:pPr lvl="1"/>
            <a:r>
              <a:rPr lang="fr-FR" dirty="0"/>
              <a:t>Indice de masse corporelle (IMC)</a:t>
            </a:r>
          </a:p>
          <a:p>
            <a:pPr lvl="2"/>
            <a:r>
              <a:rPr lang="fr-FR" dirty="0"/>
              <a:t>Rapport Poids (en Kg) / Taille (cm) 2</a:t>
            </a:r>
          </a:p>
          <a:p>
            <a:pPr lvl="1"/>
            <a:r>
              <a:rPr lang="fr-FR" dirty="0"/>
              <a:t>Indice de </a:t>
            </a:r>
            <a:r>
              <a:rPr lang="fr-FR" dirty="0" err="1"/>
              <a:t>Karnofsky</a:t>
            </a:r>
            <a:r>
              <a:rPr lang="fr-FR" dirty="0"/>
              <a:t> : échelle pour évaluer la dépendance</a:t>
            </a:r>
          </a:p>
        </p:txBody>
      </p:sp>
      <p:pic>
        <p:nvPicPr>
          <p:cNvPr id="9" name="Espace réservé du contenu 8" descr="screen-capture-481.png"/>
          <p:cNvPicPr>
            <a:picLocks noGrp="1" noChangeAspect="1"/>
          </p:cNvPicPr>
          <p:nvPr>
            <p:ph sz="quarter" idx="2"/>
          </p:nvPr>
        </p:nvPicPr>
        <p:blipFill>
          <a:blip r:embed="rId2"/>
          <a:srcRect t="-6680" b="-6680"/>
          <a:stretch>
            <a:fillRect/>
          </a:stretch>
        </p:blipFill>
        <p:spPr>
          <a:xfrm>
            <a:off x="4844901" y="1589567"/>
            <a:ext cx="3886200" cy="4572000"/>
          </a:xfrm>
        </p:spPr>
      </p:pic>
      <p:sp>
        <p:nvSpPr>
          <p:cNvPr id="3" name="Espace réservé du pied de page 2"/>
          <p:cNvSpPr>
            <a:spLocks noGrp="1"/>
          </p:cNvSpPr>
          <p:nvPr>
            <p:ph type="ftr" sz="quarter" idx="17"/>
          </p:nvPr>
        </p:nvSpPr>
        <p:spPr>
          <a:xfrm>
            <a:off x="609600" y="6248206"/>
            <a:ext cx="8156448" cy="365125"/>
          </a:xfrm>
        </p:spPr>
        <p:txBody>
          <a:bodyPr/>
          <a:lstStyle/>
          <a:p>
            <a:r>
              <a:rPr lang="fr-FR"/>
              <a:t>ECUE7 - PASS - UFR Médecine, UFR d'Odontologie  – Université Cote d'Azur - Année universitaire 2020-2021</a:t>
            </a:r>
            <a:endParaRPr lang="en-GB"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09600" y="167640"/>
            <a:ext cx="8153400" cy="990600"/>
          </a:xfrm>
        </p:spPr>
        <p:txBody>
          <a:bodyPr/>
          <a:lstStyle/>
          <a:p>
            <a:r>
              <a:rPr lang="fr-FR" dirty="0"/>
              <a:t>Biométrie composite 2/2</a:t>
            </a:r>
          </a:p>
        </p:txBody>
      </p:sp>
      <p:sp>
        <p:nvSpPr>
          <p:cNvPr id="3" name="Espace réservé du pied de page 2"/>
          <p:cNvSpPr>
            <a:spLocks noGrp="1"/>
          </p:cNvSpPr>
          <p:nvPr>
            <p:ph type="ftr" sz="quarter" idx="11"/>
          </p:nvPr>
        </p:nvSpPr>
        <p:spPr>
          <a:xfrm>
            <a:off x="609600" y="6248206"/>
            <a:ext cx="8156448" cy="365125"/>
          </a:xfrm>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a:xfrm>
            <a:off x="612648" y="1600200"/>
            <a:ext cx="8153400" cy="4495800"/>
          </a:xfrm>
        </p:spPr>
        <p:txBody>
          <a:bodyPr>
            <a:normAutofit/>
          </a:bodyPr>
          <a:lstStyle/>
          <a:p>
            <a:r>
              <a:rPr lang="fr-FR" dirty="0"/>
              <a:t>Indices biologiques</a:t>
            </a:r>
          </a:p>
          <a:p>
            <a:pPr lvl="1"/>
            <a:r>
              <a:rPr lang="fr-FR" dirty="0"/>
              <a:t>INR (International </a:t>
            </a:r>
            <a:r>
              <a:rPr lang="fr-FR" dirty="0" err="1"/>
              <a:t>Normalized</a:t>
            </a:r>
            <a:r>
              <a:rPr lang="fr-FR" dirty="0"/>
              <a:t> Ratio) – Temps de Quick</a:t>
            </a:r>
          </a:p>
          <a:p>
            <a:pPr lvl="2"/>
            <a:r>
              <a:rPr lang="fr-FR" dirty="0"/>
              <a:t>le temps de Quick est le temps nécessaire à la coagulation du plasma traité dans certaines conditions</a:t>
            </a:r>
          </a:p>
          <a:p>
            <a:pPr lvl="2"/>
            <a:r>
              <a:rPr lang="fr-FR" dirty="0"/>
              <a:t>INR est rapport entre le temps du malade sur celui du témoin (dans des conditions bien définies)</a:t>
            </a:r>
          </a:p>
          <a:p>
            <a:pPr lvl="2"/>
            <a:r>
              <a:rPr lang="fr-FR" dirty="0"/>
              <a:t>dosage fréquemment utilisé pour la surveillance thérapeutique des patients traités par </a:t>
            </a:r>
            <a:r>
              <a:rPr lang="fr-FR" dirty="0" err="1"/>
              <a:t>anti-vitamine</a:t>
            </a:r>
            <a:r>
              <a:rPr lang="fr-FR" dirty="0"/>
              <a:t> K (</a:t>
            </a:r>
            <a:r>
              <a:rPr lang="fr-FR" dirty="0" err="1"/>
              <a:t>anti-coagulant</a:t>
            </a:r>
            <a:r>
              <a:rPr lang="fr-FR" dirty="0"/>
              <a:t>)</a:t>
            </a:r>
          </a:p>
          <a:p>
            <a:pPr lvl="2"/>
            <a:endParaRPr lang="fr-FR" dirty="0"/>
          </a:p>
          <a:p>
            <a:pPr lvl="2"/>
            <a:endParaRPr lang="fr-FR" dirty="0"/>
          </a:p>
          <a:p>
            <a:pPr lvl="2"/>
            <a:endParaRPr lang="fr-FR"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p:cNvSpPr>
            <a:spLocks noGrp="1"/>
          </p:cNvSpPr>
          <p:nvPr>
            <p:ph type="body" idx="1"/>
          </p:nvPr>
        </p:nvSpPr>
        <p:spPr/>
        <p:txBody>
          <a:bodyPr/>
          <a:lstStyle/>
          <a:p>
            <a:endParaRPr lang="fr-FR"/>
          </a:p>
        </p:txBody>
      </p:sp>
      <p:sp>
        <p:nvSpPr>
          <p:cNvPr id="6" name="Titre 5"/>
          <p:cNvSpPr>
            <a:spLocks noGrp="1"/>
          </p:cNvSpPr>
          <p:nvPr>
            <p:ph type="title"/>
          </p:nvPr>
        </p:nvSpPr>
        <p:spPr/>
        <p:txBody>
          <a:bodyPr/>
          <a:lstStyle/>
          <a:p>
            <a:r>
              <a:rPr lang="fr-FR" dirty="0"/>
              <a:t>Exercices</a:t>
            </a:r>
          </a:p>
        </p:txBody>
      </p:sp>
      <p:sp>
        <p:nvSpPr>
          <p:cNvPr id="3" name="Espace réservé du pied de page 2"/>
          <p:cNvSpPr>
            <a:spLocks noGrp="1"/>
          </p:cNvSpPr>
          <p:nvPr>
            <p:ph type="ftr" sz="quarter" idx="12"/>
          </p:nvPr>
        </p:nvSpPr>
        <p:spPr/>
        <p:txBody>
          <a:bodyPr/>
          <a:lstStyle/>
          <a:p>
            <a:r>
              <a:rPr lang="fr-FR"/>
              <a:t>ECUE7 - PASS - UFR Médecine, UFR d'Odontologie  – Université Cote d'Azur - Année universitaire 2020-2021</a:t>
            </a:r>
            <a:endParaRPr lang="en-GB"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Exercice 1</a:t>
            </a:r>
          </a:p>
        </p:txBody>
      </p:sp>
      <p:pic>
        <p:nvPicPr>
          <p:cNvPr id="20" name="Espace réservé du contenu 19" descr="Reglette-Echelle-Visuelle-Analogique-Ref.P09.jpg"/>
          <p:cNvPicPr>
            <a:picLocks noGrp="1" noChangeAspect="1"/>
          </p:cNvPicPr>
          <p:nvPr>
            <p:ph sz="quarter" idx="1"/>
          </p:nvPr>
        </p:nvPicPr>
        <p:blipFill>
          <a:blip r:embed="rId2"/>
          <a:srcRect t="-8824" b="-8824"/>
          <a:stretch>
            <a:fillRect/>
          </a:stretch>
        </p:blipFill>
        <p:spPr/>
      </p:pic>
      <p:sp>
        <p:nvSpPr>
          <p:cNvPr id="18" name="Espace réservé du contenu 17"/>
          <p:cNvSpPr>
            <a:spLocks noGrp="1"/>
          </p:cNvSpPr>
          <p:nvPr>
            <p:ph sz="quarter" idx="2"/>
          </p:nvPr>
        </p:nvSpPr>
        <p:spPr/>
        <p:txBody>
          <a:bodyPr>
            <a:normAutofit fontScale="62500" lnSpcReduction="20000"/>
          </a:bodyPr>
          <a:lstStyle/>
          <a:p>
            <a:pPr marL="0" indent="0">
              <a:buNone/>
            </a:pPr>
            <a:r>
              <a:rPr lang="fr-FR" dirty="0"/>
              <a:t>Chez les enfants comme chez les adultes, l’évaluation de l’intensité de la douleur utilise une échelle visuelle analogique (EVA). Le patient indique son ressenti sur la face dessinée. Le praticien lit sur l’autre face, la correspondance numérique sur une réglette graduée en cm et allant de 0 à 10 cm. La graduation la plus fine est le mm. Quelles sont les propriétés de cette mesure ?</a:t>
            </a:r>
          </a:p>
          <a:p>
            <a:pPr marL="560070" indent="-514350">
              <a:buFont typeface="+mj-lt"/>
              <a:buAutoNum type="arabicPeriod"/>
            </a:pPr>
            <a:r>
              <a:rPr lang="fr-FR" dirty="0"/>
              <a:t>Echelle nominale</a:t>
            </a:r>
          </a:p>
          <a:p>
            <a:pPr marL="560070" indent="-514350">
              <a:buFont typeface="+mj-lt"/>
              <a:buAutoNum type="arabicPeriod"/>
            </a:pPr>
            <a:r>
              <a:rPr lang="fr-FR" dirty="0"/>
              <a:t>Echelle ordinale</a:t>
            </a:r>
          </a:p>
          <a:p>
            <a:pPr marL="560070" indent="-514350">
              <a:buFont typeface="+mj-lt"/>
              <a:buAutoNum type="arabicPeriod"/>
            </a:pPr>
            <a:r>
              <a:rPr lang="fr-FR" dirty="0"/>
              <a:t>Zéro absolu</a:t>
            </a:r>
          </a:p>
          <a:p>
            <a:pPr marL="560070" indent="-514350">
              <a:buFont typeface="+mj-lt"/>
              <a:buAutoNum type="arabicPeriod"/>
            </a:pPr>
            <a:r>
              <a:rPr lang="fr-FR" dirty="0"/>
              <a:t>Zéro arbitraire</a:t>
            </a:r>
          </a:p>
          <a:p>
            <a:pPr marL="560070" indent="-514350">
              <a:buFont typeface="+mj-lt"/>
              <a:buAutoNum type="arabicPeriod"/>
            </a:pPr>
            <a:r>
              <a:rPr lang="fr-FR" dirty="0"/>
              <a:t>Variable continue</a:t>
            </a:r>
          </a:p>
          <a:p>
            <a:pPr marL="560070" indent="-514350">
              <a:buNone/>
            </a:pPr>
            <a:r>
              <a:rPr lang="fr-FR" dirty="0"/>
              <a:t>A : 1,3   B : 2,4   C : 3,5   D : 2   E : 4</a:t>
            </a:r>
          </a:p>
          <a:p>
            <a:pPr marL="1154430" lvl="2" indent="-514350">
              <a:buFont typeface="+mj-lt"/>
              <a:buAutoNum type="arabicPeriod"/>
            </a:pPr>
            <a:endParaRPr lang="fr-FR" dirty="0"/>
          </a:p>
          <a:p>
            <a:pPr marL="1154430" lvl="2" indent="-514350">
              <a:buFont typeface="+mj-lt"/>
              <a:buAutoNum type="arabicPeriod"/>
            </a:pPr>
            <a:endParaRPr lang="fr-FR" dirty="0"/>
          </a:p>
        </p:txBody>
      </p:sp>
      <p:sp>
        <p:nvSpPr>
          <p:cNvPr id="3" name="Espace réservé du pied de page 2"/>
          <p:cNvSpPr>
            <a:spLocks noGrp="1"/>
          </p:cNvSpPr>
          <p:nvPr>
            <p:ph type="ftr" sz="quarter" idx="17"/>
          </p:nvPr>
        </p:nvSpPr>
        <p:spPr/>
        <p:txBody>
          <a:bodyPr/>
          <a:lstStyle/>
          <a:p>
            <a:r>
              <a:rPr lang="fr-FR"/>
              <a:t>ECUE7 - PASS - UFR Médecine, UFR d'Odontologie  – Université Cote d'Azur - Année universitaire 2020-2021</a:t>
            </a:r>
            <a:endParaRPr lang="en-GB"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Exercice 1</a:t>
            </a:r>
          </a:p>
        </p:txBody>
      </p:sp>
      <p:pic>
        <p:nvPicPr>
          <p:cNvPr id="20" name="Espace réservé du contenu 19" descr="Reglette-Echelle-Visuelle-Analogique-Ref.P09.jpg"/>
          <p:cNvPicPr>
            <a:picLocks noGrp="1" noChangeAspect="1"/>
          </p:cNvPicPr>
          <p:nvPr>
            <p:ph sz="quarter" idx="1"/>
          </p:nvPr>
        </p:nvPicPr>
        <p:blipFill>
          <a:blip r:embed="rId2"/>
          <a:srcRect t="-8824" b="-8824"/>
          <a:stretch>
            <a:fillRect/>
          </a:stretch>
        </p:blipFill>
        <p:spPr/>
      </p:pic>
      <p:sp>
        <p:nvSpPr>
          <p:cNvPr id="18" name="Espace réservé du contenu 17"/>
          <p:cNvSpPr>
            <a:spLocks noGrp="1"/>
          </p:cNvSpPr>
          <p:nvPr>
            <p:ph sz="quarter" idx="2"/>
          </p:nvPr>
        </p:nvSpPr>
        <p:spPr/>
        <p:txBody>
          <a:bodyPr>
            <a:normAutofit fontScale="62500" lnSpcReduction="20000"/>
          </a:bodyPr>
          <a:lstStyle/>
          <a:p>
            <a:pPr marL="0" indent="0">
              <a:buNone/>
            </a:pPr>
            <a:r>
              <a:rPr lang="fr-FR" dirty="0"/>
              <a:t>Chez les enfants comme chez les adultes, l’évaluation de l’intensité de la douleur utilise une échelle visuelle analogique (EVA). Le patient indique son ressenti sur la face dessinée. Le praticien lit sur l’autre face, la correspondance numérique sur une réglette graduée en cm et allant de 0 à 10 cm. La graduation la plus fine est le mm. Quelles sont les propriétés de cette mesure ?</a:t>
            </a:r>
          </a:p>
          <a:p>
            <a:pPr marL="560070" indent="-514350">
              <a:buFont typeface="+mj-lt"/>
              <a:buAutoNum type="arabicPeriod"/>
            </a:pPr>
            <a:r>
              <a:rPr lang="fr-FR" dirty="0"/>
              <a:t>Echelle nominale</a:t>
            </a:r>
          </a:p>
          <a:p>
            <a:pPr marL="560070" indent="-514350">
              <a:buFont typeface="+mj-lt"/>
              <a:buAutoNum type="arabicPeriod"/>
            </a:pPr>
            <a:r>
              <a:rPr lang="fr-FR" dirty="0"/>
              <a:t>Echelle ordinale</a:t>
            </a:r>
          </a:p>
          <a:p>
            <a:pPr marL="560070" indent="-514350">
              <a:buFont typeface="+mj-lt"/>
              <a:buAutoNum type="arabicPeriod"/>
            </a:pPr>
            <a:r>
              <a:rPr lang="fr-FR" dirty="0"/>
              <a:t>Zéro absolu</a:t>
            </a:r>
          </a:p>
          <a:p>
            <a:pPr marL="560070" indent="-514350">
              <a:buFont typeface="+mj-lt"/>
              <a:buAutoNum type="arabicPeriod"/>
            </a:pPr>
            <a:r>
              <a:rPr lang="fr-FR" dirty="0"/>
              <a:t>Zéro arbitraire</a:t>
            </a:r>
          </a:p>
          <a:p>
            <a:pPr marL="560070" indent="-514350">
              <a:buFont typeface="+mj-lt"/>
              <a:buAutoNum type="arabicPeriod"/>
            </a:pPr>
            <a:r>
              <a:rPr lang="fr-FR" dirty="0"/>
              <a:t>Variable continue</a:t>
            </a:r>
          </a:p>
          <a:p>
            <a:pPr marL="560070" indent="-514350">
              <a:buNone/>
            </a:pPr>
            <a:r>
              <a:rPr lang="fr-FR" dirty="0"/>
              <a:t>A : 1,3   </a:t>
            </a:r>
            <a:r>
              <a:rPr lang="fr-FR" dirty="0">
                <a:solidFill>
                  <a:srgbClr val="000000"/>
                </a:solidFill>
              </a:rPr>
              <a:t>B : 2,4   </a:t>
            </a:r>
            <a:r>
              <a:rPr lang="fr-FR" dirty="0"/>
              <a:t>C : 3,5   </a:t>
            </a:r>
            <a:r>
              <a:rPr lang="fr-FR" b="1" dirty="0">
                <a:solidFill>
                  <a:srgbClr val="800000"/>
                </a:solidFill>
              </a:rPr>
              <a:t>D : 2   </a:t>
            </a:r>
            <a:r>
              <a:rPr lang="fr-FR" dirty="0"/>
              <a:t>E : 4</a:t>
            </a:r>
          </a:p>
          <a:p>
            <a:pPr marL="1154430" lvl="2" indent="-514350">
              <a:buFont typeface="+mj-lt"/>
              <a:buAutoNum type="arabicPeriod"/>
            </a:pPr>
            <a:endParaRPr lang="fr-FR" dirty="0"/>
          </a:p>
          <a:p>
            <a:pPr marL="1154430" lvl="2" indent="-514350">
              <a:buFont typeface="+mj-lt"/>
              <a:buAutoNum type="arabicPeriod"/>
            </a:pPr>
            <a:endParaRPr lang="fr-FR" dirty="0"/>
          </a:p>
        </p:txBody>
      </p:sp>
      <p:sp>
        <p:nvSpPr>
          <p:cNvPr id="3" name="Espace réservé du pied de page 2"/>
          <p:cNvSpPr>
            <a:spLocks noGrp="1"/>
          </p:cNvSpPr>
          <p:nvPr>
            <p:ph type="ftr" sz="quarter" idx="17"/>
          </p:nvPr>
        </p:nvSpPr>
        <p:spPr/>
        <p:txBody>
          <a:bodyPr/>
          <a:lstStyle/>
          <a:p>
            <a:r>
              <a:rPr lang="fr-FR"/>
              <a:t>ECUE7 - PASS - UFR Médecine, UFR d'Odontologie  – Université Cote d'Azur - Année universitaire 2020-2021</a:t>
            </a:r>
            <a:endParaRPr lang="en-GB" dirty="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p:cNvSpPr>
            <a:spLocks noGrp="1"/>
          </p:cNvSpPr>
          <p:nvPr>
            <p:ph type="title"/>
          </p:nvPr>
        </p:nvSpPr>
        <p:spPr/>
        <p:txBody>
          <a:bodyPr/>
          <a:lstStyle/>
          <a:p>
            <a:r>
              <a:rPr lang="fr-FR" dirty="0"/>
              <a:t>Exercice 2</a:t>
            </a:r>
          </a:p>
        </p:txBody>
      </p:sp>
      <p:sp>
        <p:nvSpPr>
          <p:cNvPr id="6" name="Espace réservé du pied de page 5"/>
          <p:cNvSpPr>
            <a:spLocks noGrp="1"/>
          </p:cNvSpPr>
          <p:nvPr>
            <p:ph type="ftr" sz="quarter" idx="11"/>
          </p:nvPr>
        </p:nvSpPr>
        <p:spPr/>
        <p:txBody>
          <a:bodyPr/>
          <a:lstStyle/>
          <a:p>
            <a:r>
              <a:rPr lang="fr-FR"/>
              <a:t>ECUE7 - PASS - UFR Médecine, UFR d'Odontologie  – Université Cote d'Azur - Année universitaire 2020-2021</a:t>
            </a:r>
            <a:endParaRPr lang="en-GB"/>
          </a:p>
        </p:txBody>
      </p:sp>
      <p:sp>
        <p:nvSpPr>
          <p:cNvPr id="8" name="Espace réservé du contenu 7"/>
          <p:cNvSpPr>
            <a:spLocks noGrp="1"/>
          </p:cNvSpPr>
          <p:nvPr>
            <p:ph sz="quarter" idx="1"/>
          </p:nvPr>
        </p:nvSpPr>
        <p:spPr/>
        <p:txBody>
          <a:bodyPr>
            <a:normAutofit/>
          </a:bodyPr>
          <a:lstStyle/>
          <a:p>
            <a:pPr marL="0" indent="0">
              <a:buNone/>
            </a:pPr>
            <a:r>
              <a:rPr lang="fr-FR" sz="1400" dirty="0"/>
              <a:t>La version 41 du questionnaire </a:t>
            </a:r>
            <a:r>
              <a:rPr lang="fr-FR" sz="1400" dirty="0" err="1"/>
              <a:t>Qualeffo</a:t>
            </a:r>
            <a:r>
              <a:rPr lang="fr-FR" sz="1400" dirty="0"/>
              <a:t> d’auto-évaluation de la qualité de vie comporte plusieurs questions concernant l’évaluation de la douleur. Une de ces questions est la suivante :</a:t>
            </a:r>
          </a:p>
          <a:p>
            <a:pPr marL="0" indent="0">
              <a:buNone/>
            </a:pPr>
            <a:r>
              <a:rPr lang="fr-FR" sz="1400" dirty="0"/>
              <a:t>	Combien de fois avez-vous eu mal au dos au cours de la dernière semaine ?</a:t>
            </a:r>
          </a:p>
          <a:p>
            <a:pPr marL="0" indent="0">
              <a:buNone/>
            </a:pPr>
            <a:r>
              <a:rPr lang="fr-FR" sz="1400" dirty="0">
                <a:latin typeface="ＭＳ ゴシック"/>
                <a:ea typeface="ＭＳ ゴシック"/>
                <a:cs typeface="ＭＳ ゴシック"/>
              </a:rPr>
              <a:t>	☐</a:t>
            </a:r>
            <a:r>
              <a:rPr lang="fr-FR" sz="1400" dirty="0"/>
              <a:t> jamais</a:t>
            </a:r>
          </a:p>
          <a:p>
            <a:pPr marL="0" indent="0">
              <a:buNone/>
            </a:pPr>
            <a:r>
              <a:rPr lang="fr-FR" sz="1400" dirty="0">
                <a:latin typeface="ＭＳ ゴシック"/>
                <a:ea typeface="ＭＳ ゴシック"/>
                <a:cs typeface="ＭＳ ゴシック"/>
              </a:rPr>
              <a:t>	☐</a:t>
            </a:r>
            <a:r>
              <a:rPr lang="fr-FR" sz="1400" dirty="0"/>
              <a:t> un jour par semaine au moins</a:t>
            </a:r>
          </a:p>
          <a:p>
            <a:pPr marL="0" indent="0">
              <a:buNone/>
            </a:pPr>
            <a:r>
              <a:rPr lang="fr-FR" sz="1400" dirty="0">
                <a:latin typeface="ＭＳ ゴシック"/>
                <a:ea typeface="ＭＳ ゴシック"/>
                <a:cs typeface="ＭＳ ゴシック"/>
              </a:rPr>
              <a:t>	☐</a:t>
            </a:r>
            <a:r>
              <a:rPr lang="fr-FR" sz="1400" dirty="0"/>
              <a:t> 2-3 jours par semaine</a:t>
            </a:r>
          </a:p>
          <a:p>
            <a:pPr marL="0" indent="0">
              <a:buNone/>
            </a:pPr>
            <a:r>
              <a:rPr lang="fr-FR" sz="1400" dirty="0">
                <a:latin typeface="ＭＳ ゴシック"/>
                <a:ea typeface="ＭＳ ゴシック"/>
                <a:cs typeface="ＭＳ ゴシック"/>
              </a:rPr>
              <a:t>	☐</a:t>
            </a:r>
            <a:r>
              <a:rPr lang="fr-FR" sz="1400" dirty="0"/>
              <a:t> 4-6 jours par semaine</a:t>
            </a:r>
          </a:p>
          <a:p>
            <a:pPr marL="0" indent="0">
              <a:buNone/>
            </a:pPr>
            <a:r>
              <a:rPr lang="fr-FR" sz="1400" dirty="0">
                <a:latin typeface="ＭＳ ゴシック"/>
                <a:ea typeface="ＭＳ ゴシック"/>
                <a:cs typeface="ＭＳ ゴシック"/>
              </a:rPr>
              <a:t>	☐</a:t>
            </a:r>
            <a:r>
              <a:rPr lang="fr-FR" sz="1400" dirty="0"/>
              <a:t> tous les jours</a:t>
            </a:r>
          </a:p>
          <a:p>
            <a:pPr marL="0" indent="0">
              <a:buNone/>
            </a:pPr>
            <a:r>
              <a:rPr lang="fr-FR" sz="1400" dirty="0"/>
              <a:t>Quel(s) codage(s) numérique(s) le(s) plus pertinent(s) peut-on proposer pour cette variable (la succession des nombres respecte l’ordre des items de la question) ?</a:t>
            </a:r>
          </a:p>
          <a:p>
            <a:pPr marL="342900" indent="-342900">
              <a:buFont typeface="+mj-lt"/>
              <a:buAutoNum type="alphaUcPeriod"/>
            </a:pPr>
            <a:r>
              <a:rPr lang="fr-FR" sz="1400" dirty="0"/>
              <a:t>0 ; 1 ; 2 ; 3 ; 4</a:t>
            </a:r>
          </a:p>
          <a:p>
            <a:pPr marL="342900" indent="-342900">
              <a:buFont typeface="+mj-lt"/>
              <a:buAutoNum type="alphaUcPeriod"/>
            </a:pPr>
            <a:r>
              <a:rPr lang="fr-FR" sz="1400" dirty="0"/>
              <a:t>0 ; 10 ; 20 ; 30 ; 40</a:t>
            </a:r>
          </a:p>
          <a:p>
            <a:pPr marL="342900" indent="-342900">
              <a:buFont typeface="+mj-lt"/>
              <a:buAutoNum type="alphaUcPeriod"/>
            </a:pPr>
            <a:r>
              <a:rPr lang="fr-FR" sz="1400" dirty="0"/>
              <a:t>10 ; 20 ; 25 ; 35 ; 50</a:t>
            </a:r>
          </a:p>
          <a:p>
            <a:pPr marL="342900" indent="-342900">
              <a:buFont typeface="+mj-lt"/>
              <a:buAutoNum type="alphaUcPeriod"/>
            </a:pPr>
            <a:r>
              <a:rPr lang="fr-FR" sz="1400" dirty="0"/>
              <a:t>0 ; 5 ; 10 ; 15 ; 20</a:t>
            </a:r>
          </a:p>
          <a:p>
            <a:pPr marL="342900" indent="-342900">
              <a:buFont typeface="+mj-lt"/>
              <a:buAutoNum type="alphaUcPeriod"/>
            </a:pPr>
            <a:r>
              <a:rPr lang="fr-FR" sz="1400" dirty="0"/>
              <a:t>1 ; 2 ; 3 ; 4 ; 5</a:t>
            </a:r>
          </a:p>
          <a:p>
            <a:pPr marL="0" indent="0">
              <a:buNone/>
            </a:pPr>
            <a:endParaRPr lang="fr-FR" sz="1400" dirty="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p:cNvSpPr>
            <a:spLocks noGrp="1"/>
          </p:cNvSpPr>
          <p:nvPr>
            <p:ph type="title"/>
          </p:nvPr>
        </p:nvSpPr>
        <p:spPr/>
        <p:txBody>
          <a:bodyPr/>
          <a:lstStyle/>
          <a:p>
            <a:r>
              <a:rPr lang="fr-FR" dirty="0"/>
              <a:t>Exercice 2</a:t>
            </a:r>
          </a:p>
        </p:txBody>
      </p:sp>
      <p:sp>
        <p:nvSpPr>
          <p:cNvPr id="6" name="Espace réservé du pied de page 5"/>
          <p:cNvSpPr>
            <a:spLocks noGrp="1"/>
          </p:cNvSpPr>
          <p:nvPr>
            <p:ph type="ftr" sz="quarter" idx="11"/>
          </p:nvPr>
        </p:nvSpPr>
        <p:spPr/>
        <p:txBody>
          <a:bodyPr/>
          <a:lstStyle/>
          <a:p>
            <a:r>
              <a:rPr lang="fr-FR"/>
              <a:t>ECUE7 - PASS - UFR Médecine, UFR d'Odontologie  – Université Cote d'Azur - Année universitaire 2020-2021</a:t>
            </a:r>
            <a:endParaRPr lang="en-GB"/>
          </a:p>
        </p:txBody>
      </p:sp>
      <p:sp>
        <p:nvSpPr>
          <p:cNvPr id="8" name="Espace réservé du contenu 7"/>
          <p:cNvSpPr>
            <a:spLocks noGrp="1"/>
          </p:cNvSpPr>
          <p:nvPr>
            <p:ph sz="quarter" idx="1"/>
          </p:nvPr>
        </p:nvSpPr>
        <p:spPr/>
        <p:txBody>
          <a:bodyPr>
            <a:normAutofit lnSpcReduction="10000"/>
          </a:bodyPr>
          <a:lstStyle/>
          <a:p>
            <a:pPr marL="0" indent="0">
              <a:buNone/>
            </a:pPr>
            <a:r>
              <a:rPr lang="fr-FR" sz="1400" dirty="0"/>
              <a:t>La version 41 du questionnaire </a:t>
            </a:r>
            <a:r>
              <a:rPr lang="fr-FR" sz="1400" dirty="0" err="1"/>
              <a:t>Qualeffo</a:t>
            </a:r>
            <a:r>
              <a:rPr lang="fr-FR" sz="1400" dirty="0"/>
              <a:t> d’auto-évaluation de la qualité de vie comporte plusieurs questions concernant l’évaluation de la douleur. Une de ces questions est la suivante :</a:t>
            </a:r>
          </a:p>
          <a:p>
            <a:pPr marL="0" indent="0">
              <a:buNone/>
            </a:pPr>
            <a:r>
              <a:rPr lang="fr-FR" sz="1400" dirty="0"/>
              <a:t>	</a:t>
            </a:r>
            <a:r>
              <a:rPr lang="fr-FR" sz="1400" i="1" dirty="0"/>
              <a:t>Combien de fois avez-vous eu mal au dos au cours de la dernière semaine ?</a:t>
            </a:r>
          </a:p>
          <a:p>
            <a:pPr marL="0" indent="0">
              <a:buNone/>
            </a:pPr>
            <a:r>
              <a:rPr lang="fr-FR" sz="1400" dirty="0">
                <a:latin typeface="ＭＳ ゴシック"/>
                <a:ea typeface="ＭＳ ゴシック"/>
                <a:cs typeface="ＭＳ ゴシック"/>
              </a:rPr>
              <a:t>	☐</a:t>
            </a:r>
            <a:r>
              <a:rPr lang="fr-FR" sz="1400" dirty="0"/>
              <a:t> </a:t>
            </a:r>
            <a:r>
              <a:rPr lang="fr-FR" sz="1400" i="1" dirty="0"/>
              <a:t>jamais</a:t>
            </a:r>
          </a:p>
          <a:p>
            <a:pPr marL="0" indent="0">
              <a:buNone/>
            </a:pPr>
            <a:r>
              <a:rPr lang="fr-FR" sz="1400" dirty="0">
                <a:latin typeface="ＭＳ ゴシック"/>
                <a:ea typeface="ＭＳ ゴシック"/>
                <a:cs typeface="ＭＳ ゴシック"/>
              </a:rPr>
              <a:t>	☐</a:t>
            </a:r>
            <a:r>
              <a:rPr lang="fr-FR" sz="1400" dirty="0"/>
              <a:t> </a:t>
            </a:r>
            <a:r>
              <a:rPr lang="fr-FR" sz="1400" i="1" dirty="0"/>
              <a:t>un jour par semaine au moins</a:t>
            </a:r>
          </a:p>
          <a:p>
            <a:pPr marL="0" indent="0">
              <a:buNone/>
            </a:pPr>
            <a:r>
              <a:rPr lang="fr-FR" sz="1400" dirty="0">
                <a:latin typeface="ＭＳ ゴシック"/>
                <a:ea typeface="ＭＳ ゴシック"/>
                <a:cs typeface="ＭＳ ゴシック"/>
              </a:rPr>
              <a:t>	☐</a:t>
            </a:r>
            <a:r>
              <a:rPr lang="fr-FR" sz="1400" dirty="0"/>
              <a:t> </a:t>
            </a:r>
            <a:r>
              <a:rPr lang="fr-FR" sz="1400" i="1" dirty="0"/>
              <a:t>2-3 jours par semaine</a:t>
            </a:r>
          </a:p>
          <a:p>
            <a:pPr marL="0" indent="0">
              <a:buNone/>
            </a:pPr>
            <a:r>
              <a:rPr lang="fr-FR" sz="1400" dirty="0">
                <a:latin typeface="ＭＳ ゴシック"/>
                <a:ea typeface="ＭＳ ゴシック"/>
                <a:cs typeface="ＭＳ ゴシック"/>
              </a:rPr>
              <a:t>	☐</a:t>
            </a:r>
            <a:r>
              <a:rPr lang="fr-FR" sz="1400" dirty="0"/>
              <a:t> </a:t>
            </a:r>
            <a:r>
              <a:rPr lang="fr-FR" sz="1400" i="1" dirty="0"/>
              <a:t>4-6 jours par semaine</a:t>
            </a:r>
          </a:p>
          <a:p>
            <a:pPr marL="0" indent="0">
              <a:buNone/>
            </a:pPr>
            <a:r>
              <a:rPr lang="fr-FR" sz="1400" dirty="0">
                <a:latin typeface="ＭＳ ゴシック"/>
                <a:ea typeface="ＭＳ ゴシック"/>
                <a:cs typeface="ＭＳ ゴシック"/>
              </a:rPr>
              <a:t>	☐</a:t>
            </a:r>
            <a:r>
              <a:rPr lang="fr-FR" sz="1400" dirty="0"/>
              <a:t> </a:t>
            </a:r>
            <a:r>
              <a:rPr lang="fr-FR" sz="1400" i="1" dirty="0"/>
              <a:t>tous les jours</a:t>
            </a:r>
          </a:p>
          <a:p>
            <a:pPr marL="0" indent="0">
              <a:buNone/>
            </a:pPr>
            <a:r>
              <a:rPr lang="fr-FR" sz="1400" dirty="0"/>
              <a:t>Quel(s) codage(s) numérique(s) le(s) plus pertinent(s) peut-on proposer pour cette variable (la succession des nombres respecte l’ordre des items de la question) ?</a:t>
            </a:r>
          </a:p>
          <a:p>
            <a:pPr marL="342900" indent="-342900">
              <a:buFont typeface="+mj-lt"/>
              <a:buAutoNum type="alphaUcPeriod"/>
            </a:pPr>
            <a:r>
              <a:rPr lang="fr-FR" sz="1400" b="1" dirty="0">
                <a:solidFill>
                  <a:srgbClr val="800000"/>
                </a:solidFill>
              </a:rPr>
              <a:t>0</a:t>
            </a:r>
            <a:r>
              <a:rPr lang="fr-FR" sz="1400" dirty="0"/>
              <a:t> ; 1 ; 2 ; 3 ; 4</a:t>
            </a:r>
          </a:p>
          <a:p>
            <a:pPr marL="342900" indent="-342900">
              <a:buFont typeface="+mj-lt"/>
              <a:buAutoNum type="alphaUcPeriod"/>
            </a:pPr>
            <a:r>
              <a:rPr lang="fr-FR" sz="1400" dirty="0"/>
              <a:t>0 ; 10 ; 20 ; 30 ; 40</a:t>
            </a:r>
          </a:p>
          <a:p>
            <a:pPr marL="342900" indent="-342900">
              <a:buFont typeface="+mj-lt"/>
              <a:buAutoNum type="alphaUcPeriod"/>
            </a:pPr>
            <a:r>
              <a:rPr lang="fr-FR" sz="1400" dirty="0"/>
              <a:t>10 ; 20 ; 25 ; 35 ; 50</a:t>
            </a:r>
          </a:p>
          <a:p>
            <a:pPr marL="342900" indent="-342900">
              <a:buFont typeface="+mj-lt"/>
              <a:buAutoNum type="alphaUcPeriod"/>
            </a:pPr>
            <a:r>
              <a:rPr lang="fr-FR" sz="1400" dirty="0"/>
              <a:t>0 ; 5 ; 10 ; 15 ; 20</a:t>
            </a:r>
          </a:p>
          <a:p>
            <a:pPr marL="342900" indent="-342900">
              <a:buFont typeface="+mj-lt"/>
              <a:buAutoNum type="alphaUcPeriod"/>
            </a:pPr>
            <a:r>
              <a:rPr lang="fr-FR" sz="1400" dirty="0"/>
              <a:t>1 ; 2 ; 3 ; 4 ; 5</a:t>
            </a:r>
          </a:p>
          <a:p>
            <a:pPr marL="342900" indent="-342900">
              <a:buNone/>
            </a:pPr>
            <a:r>
              <a:rPr lang="fr-FR" sz="1400" b="1" dirty="0">
                <a:solidFill>
                  <a:srgbClr val="008000"/>
                </a:solidFill>
              </a:rPr>
              <a:t>A</a:t>
            </a:r>
          </a:p>
          <a:p>
            <a:pPr marL="0" indent="0">
              <a:buNone/>
            </a:pPr>
            <a:endParaRPr lang="fr-FR" sz="1400" dirty="0"/>
          </a:p>
        </p:txBody>
      </p:sp>
      <p:sp>
        <p:nvSpPr>
          <p:cNvPr id="11" name="Bulle rectangulaire à coins arrondis 10"/>
          <p:cNvSpPr/>
          <p:nvPr/>
        </p:nvSpPr>
        <p:spPr>
          <a:xfrm>
            <a:off x="3571184" y="4287146"/>
            <a:ext cx="3074657" cy="1295457"/>
          </a:xfrm>
          <a:prstGeom prst="wedgeRoundRectCallout">
            <a:avLst>
              <a:gd name="adj1" fmla="val -70388"/>
              <a:gd name="adj2" fmla="val 54539"/>
              <a:gd name="adj3" fmla="val 16667"/>
            </a:avLst>
          </a:prstGeom>
          <a:solidFill>
            <a:schemeClr val="bg2"/>
          </a:solidFill>
        </p:spPr>
        <p:style>
          <a:lnRef idx="1">
            <a:schemeClr val="accent1"/>
          </a:lnRef>
          <a:fillRef idx="3">
            <a:schemeClr val="accent1"/>
          </a:fillRef>
          <a:effectRef idx="2">
            <a:schemeClr val="accent1"/>
          </a:effectRef>
          <a:fontRef idx="minor">
            <a:schemeClr val="lt1"/>
          </a:fontRef>
        </p:style>
        <p:txBody>
          <a:bodyPr rtlCol="0" anchor="ctr"/>
          <a:lstStyle/>
          <a:p>
            <a:r>
              <a:rPr lang="fr-FR" sz="1200" dirty="0">
                <a:solidFill>
                  <a:srgbClr val="000000"/>
                </a:solidFill>
              </a:rPr>
              <a:t>Pour les variables ordinales, il existe une relation d’ordre entre les modalités, mais la différence entre deux modalités successives n’est pas quantifiable, elle correspond toujours à l’unité. Le 0 signifie l’absence d’expression de la caractéristique.</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Exercice 3</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8" name="Espace réservé du contenu 7"/>
          <p:cNvSpPr>
            <a:spLocks noGrp="1"/>
          </p:cNvSpPr>
          <p:nvPr>
            <p:ph sz="quarter" idx="1"/>
          </p:nvPr>
        </p:nvSpPr>
        <p:spPr/>
        <p:txBody>
          <a:bodyPr>
            <a:normAutofit fontScale="92500" lnSpcReduction="10000"/>
          </a:bodyPr>
          <a:lstStyle/>
          <a:p>
            <a:pPr marL="0" indent="0">
              <a:buNone/>
              <a:tabLst>
                <a:tab pos="4487863" algn="l"/>
              </a:tabLst>
            </a:pPr>
            <a:r>
              <a:rPr lang="fr-FR" sz="2000" dirty="0"/>
              <a:t>Parmi les associations suivantes, indiquez celles qui sont exactes :</a:t>
            </a:r>
          </a:p>
          <a:p>
            <a:pPr marL="0" indent="0">
              <a:buNone/>
              <a:tabLst>
                <a:tab pos="4754563" algn="l"/>
              </a:tabLst>
            </a:pPr>
            <a:r>
              <a:rPr lang="fr-FR" sz="2000" dirty="0"/>
              <a:t>a. Glycémie	1. Variable quantitative discrète</a:t>
            </a:r>
          </a:p>
          <a:p>
            <a:pPr marL="0" indent="0">
              <a:buNone/>
              <a:tabLst>
                <a:tab pos="4754563" algn="l"/>
              </a:tabLst>
            </a:pPr>
            <a:r>
              <a:rPr lang="fr-FR" sz="2000" dirty="0"/>
              <a:t>b. Survenue ou non d’une maladie	2. Variable quantitative continue</a:t>
            </a:r>
          </a:p>
          <a:p>
            <a:pPr marL="0" indent="0">
              <a:buNone/>
              <a:tabLst>
                <a:tab pos="4754563" algn="l"/>
              </a:tabLst>
            </a:pPr>
            <a:r>
              <a:rPr lang="fr-FR" sz="2000" dirty="0"/>
              <a:t>c. Nombre de métastases d’une tumeur	3. Variable à échelle nominale</a:t>
            </a:r>
          </a:p>
          <a:p>
            <a:pPr marL="0" indent="0">
              <a:buNone/>
              <a:tabLst>
                <a:tab pos="4754563" algn="l"/>
              </a:tabLst>
            </a:pPr>
            <a:r>
              <a:rPr lang="fr-FR" sz="2000" dirty="0"/>
              <a:t>d. Satisfaction du malade (0;+;++;+++)	4. Variable dichotomique</a:t>
            </a:r>
          </a:p>
          <a:p>
            <a:pPr marL="0" indent="0">
              <a:buNone/>
              <a:tabLst>
                <a:tab pos="4754563" algn="l"/>
              </a:tabLst>
            </a:pPr>
            <a:r>
              <a:rPr lang="fr-FR" sz="2000" dirty="0"/>
              <a:t>e. Auto-évaluation de la douleur (de 0 à 10)	5. Variable à échelle ordinale</a:t>
            </a:r>
          </a:p>
          <a:p>
            <a:pPr marL="0" indent="0">
              <a:buNone/>
              <a:tabLst>
                <a:tab pos="4487863" algn="l"/>
              </a:tabLst>
            </a:pPr>
            <a:endParaRPr lang="fr-FR" sz="2000" dirty="0"/>
          </a:p>
          <a:p>
            <a:pPr marL="0" indent="0">
              <a:buNone/>
              <a:tabLst>
                <a:tab pos="715963" algn="l"/>
                <a:tab pos="4487863" algn="l"/>
              </a:tabLst>
            </a:pPr>
            <a:r>
              <a:rPr lang="fr-FR" sz="2000" dirty="0"/>
              <a:t>	A : a2, b3, b4, c1, d5, e5</a:t>
            </a:r>
          </a:p>
          <a:p>
            <a:pPr marL="0" indent="0">
              <a:buNone/>
              <a:tabLst>
                <a:tab pos="715963" algn="l"/>
                <a:tab pos="4487863" algn="l"/>
              </a:tabLst>
            </a:pPr>
            <a:r>
              <a:rPr lang="fr-FR" sz="2000" dirty="0"/>
              <a:t>	B : a1, b3, b4, c1, d3, e1</a:t>
            </a:r>
          </a:p>
          <a:p>
            <a:pPr marL="0" indent="0">
              <a:buNone/>
              <a:tabLst>
                <a:tab pos="715963" algn="l"/>
                <a:tab pos="4487863" algn="l"/>
              </a:tabLst>
            </a:pPr>
            <a:r>
              <a:rPr lang="fr-FR" sz="2000" dirty="0"/>
              <a:t>	C : a2, b4, c1, d5, e5</a:t>
            </a:r>
          </a:p>
          <a:p>
            <a:pPr marL="0" indent="0">
              <a:buNone/>
              <a:tabLst>
                <a:tab pos="715963" algn="l"/>
                <a:tab pos="4487863" algn="l"/>
              </a:tabLst>
            </a:pPr>
            <a:r>
              <a:rPr lang="fr-FR" sz="2000" dirty="0"/>
              <a:t>	D : a2, b3, c1, d3, e5</a:t>
            </a:r>
          </a:p>
          <a:p>
            <a:pPr marL="0" indent="0">
              <a:buNone/>
              <a:tabLst>
                <a:tab pos="715963" algn="l"/>
                <a:tab pos="4487863" algn="l"/>
              </a:tabLst>
            </a:pPr>
            <a:r>
              <a:rPr lang="fr-FR" sz="2000" dirty="0"/>
              <a:t>	E : a1, b3, b4, c2, d5, e2</a:t>
            </a: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Exercice 3</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8" name="Espace réservé du contenu 7"/>
          <p:cNvSpPr>
            <a:spLocks noGrp="1"/>
          </p:cNvSpPr>
          <p:nvPr>
            <p:ph sz="quarter" idx="1"/>
          </p:nvPr>
        </p:nvSpPr>
        <p:spPr/>
        <p:txBody>
          <a:bodyPr>
            <a:normAutofit fontScale="92500" lnSpcReduction="10000"/>
          </a:bodyPr>
          <a:lstStyle/>
          <a:p>
            <a:pPr marL="0" indent="0">
              <a:buNone/>
              <a:tabLst>
                <a:tab pos="4487863" algn="l"/>
              </a:tabLst>
            </a:pPr>
            <a:r>
              <a:rPr lang="fr-FR" sz="2000" dirty="0"/>
              <a:t>Parmi les associations suivantes, indiquez celles qui sont exactes :</a:t>
            </a:r>
          </a:p>
          <a:p>
            <a:pPr marL="0" indent="0">
              <a:buNone/>
              <a:tabLst>
                <a:tab pos="4754563" algn="l"/>
              </a:tabLst>
            </a:pPr>
            <a:r>
              <a:rPr lang="fr-FR" sz="2000" dirty="0"/>
              <a:t>a. Glycémie	1. Variable quantitative discrète</a:t>
            </a:r>
          </a:p>
          <a:p>
            <a:pPr marL="0" indent="0">
              <a:buNone/>
              <a:tabLst>
                <a:tab pos="4754563" algn="l"/>
              </a:tabLst>
            </a:pPr>
            <a:r>
              <a:rPr lang="fr-FR" sz="2000" dirty="0"/>
              <a:t>b. Survenue ou non d’une maladie	2. Variable quantitative continue</a:t>
            </a:r>
          </a:p>
          <a:p>
            <a:pPr marL="0" indent="0">
              <a:buNone/>
              <a:tabLst>
                <a:tab pos="4754563" algn="l"/>
              </a:tabLst>
            </a:pPr>
            <a:r>
              <a:rPr lang="fr-FR" sz="2000" dirty="0"/>
              <a:t>c. Nombre de métastases d’une tumeur	3. Variable à échelle nominale</a:t>
            </a:r>
          </a:p>
          <a:p>
            <a:pPr marL="0" indent="0">
              <a:buNone/>
              <a:tabLst>
                <a:tab pos="4754563" algn="l"/>
              </a:tabLst>
            </a:pPr>
            <a:r>
              <a:rPr lang="fr-FR" sz="2000" dirty="0"/>
              <a:t>d. Satisfaction du malade (0;+;++;+++)	4. Variable dichotomique</a:t>
            </a:r>
          </a:p>
          <a:p>
            <a:pPr marL="0" indent="0">
              <a:buNone/>
              <a:tabLst>
                <a:tab pos="4754563" algn="l"/>
              </a:tabLst>
            </a:pPr>
            <a:r>
              <a:rPr lang="fr-FR" sz="2000" dirty="0"/>
              <a:t>e. Auto-évaluation de la douleur (de 0 à 10)	5. Variable à échelle ordinale</a:t>
            </a:r>
          </a:p>
          <a:p>
            <a:pPr marL="0" indent="0">
              <a:buNone/>
              <a:tabLst>
                <a:tab pos="4487863" algn="l"/>
              </a:tabLst>
            </a:pPr>
            <a:endParaRPr lang="fr-FR" sz="2000" dirty="0"/>
          </a:p>
          <a:p>
            <a:pPr marL="0" indent="0">
              <a:buNone/>
              <a:tabLst>
                <a:tab pos="715963" algn="l"/>
                <a:tab pos="4487863" algn="l"/>
              </a:tabLst>
            </a:pPr>
            <a:r>
              <a:rPr lang="fr-FR" sz="2000" dirty="0"/>
              <a:t>	</a:t>
            </a:r>
            <a:r>
              <a:rPr lang="fr-FR" sz="2000" b="1" dirty="0">
                <a:solidFill>
                  <a:srgbClr val="800000"/>
                </a:solidFill>
              </a:rPr>
              <a:t>A : a2, b3, b4, c1, d5, e5</a:t>
            </a:r>
          </a:p>
          <a:p>
            <a:pPr marL="0" indent="0">
              <a:buNone/>
              <a:tabLst>
                <a:tab pos="715963" algn="l"/>
                <a:tab pos="4487863" algn="l"/>
              </a:tabLst>
            </a:pPr>
            <a:r>
              <a:rPr lang="fr-FR" sz="2000" dirty="0"/>
              <a:t>	B : a1, b3, b4, c1, d3, e1</a:t>
            </a:r>
          </a:p>
          <a:p>
            <a:pPr marL="0" indent="0">
              <a:buNone/>
              <a:tabLst>
                <a:tab pos="715963" algn="l"/>
                <a:tab pos="4487863" algn="l"/>
              </a:tabLst>
            </a:pPr>
            <a:r>
              <a:rPr lang="fr-FR" sz="2000" dirty="0"/>
              <a:t>	C : a2, b4, c1, d5, e5</a:t>
            </a:r>
          </a:p>
          <a:p>
            <a:pPr marL="0" indent="0">
              <a:buNone/>
              <a:tabLst>
                <a:tab pos="715963" algn="l"/>
                <a:tab pos="4487863" algn="l"/>
              </a:tabLst>
            </a:pPr>
            <a:r>
              <a:rPr lang="fr-FR" sz="2000" dirty="0"/>
              <a:t>	D : a2, b3, c1, d3, e5</a:t>
            </a:r>
          </a:p>
          <a:p>
            <a:pPr marL="0" indent="0">
              <a:buNone/>
              <a:tabLst>
                <a:tab pos="715963" algn="l"/>
                <a:tab pos="4487863" algn="l"/>
              </a:tabLst>
            </a:pPr>
            <a:r>
              <a:rPr lang="fr-FR" sz="2000" dirty="0"/>
              <a:t>	E : a1, b3, b4, c2, d5, e2</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Exercice 4</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77500" lnSpcReduction="20000"/>
          </a:bodyPr>
          <a:lstStyle/>
          <a:p>
            <a:pPr marL="0" indent="0">
              <a:buNone/>
            </a:pPr>
            <a:r>
              <a:rPr lang="fr-FR" dirty="0"/>
              <a:t>Parmi les propositions suivantes, la(les)quelle(s) est(sont) exacte(s) ?</a:t>
            </a:r>
          </a:p>
          <a:p>
            <a:pPr marL="514350" indent="-514350">
              <a:buFont typeface="+mj-lt"/>
              <a:buAutoNum type="alphaUcPeriod"/>
            </a:pPr>
            <a:r>
              <a:rPr lang="fr-FR" dirty="0"/>
              <a:t>Le taux de glucose dans le sang est une variable quantitative continue</a:t>
            </a:r>
          </a:p>
          <a:p>
            <a:pPr marL="514350" indent="-514350">
              <a:buFont typeface="+mj-lt"/>
              <a:buAutoNum type="alphaUcPeriod"/>
            </a:pPr>
            <a:r>
              <a:rPr lang="fr-FR" dirty="0"/>
              <a:t>Le taux de glucose dans le sang partitionné en moins de 1 g/L et plus de 1 g/L est une variable quantitative discrète</a:t>
            </a:r>
          </a:p>
          <a:p>
            <a:pPr marL="514350" indent="-514350">
              <a:buFont typeface="+mj-lt"/>
              <a:buAutoNum type="alphaUcPeriod"/>
            </a:pPr>
            <a:r>
              <a:rPr lang="fr-FR" dirty="0"/>
              <a:t>Le nombre de grossesses est une variable qualitative ordinale</a:t>
            </a:r>
          </a:p>
          <a:p>
            <a:pPr marL="514350" indent="-514350">
              <a:buFont typeface="+mj-lt"/>
              <a:buAutoNum type="alphaUcPeriod"/>
            </a:pPr>
            <a:r>
              <a:rPr lang="fr-FR" dirty="0"/>
              <a:t>L’intensité de la douleur mesurée sur l’échelle suivante : 0 = pas de douleur ; + = douleur minime ; ++ = douleur moyenne ; +++ = douleur intense, est une variable qualitative ordinale</a:t>
            </a:r>
          </a:p>
          <a:p>
            <a:pPr marL="514350" indent="-514350">
              <a:buFont typeface="+mj-lt"/>
              <a:buAutoNum type="alphaUcPeriod"/>
            </a:pPr>
            <a:r>
              <a:rPr lang="fr-FR" dirty="0"/>
              <a:t>L’intensité de la douleur mesurée sur l’échelle suivante : 0 = pas de douleur ; 1 = douleur minime ; 2 = douleur moyenne ; 3 = douleur intense, est une variable quantitative discrète</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Exercice 4</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77500" lnSpcReduction="20000"/>
          </a:bodyPr>
          <a:lstStyle/>
          <a:p>
            <a:pPr marL="0" indent="0">
              <a:buNone/>
            </a:pPr>
            <a:r>
              <a:rPr lang="fr-FR" dirty="0"/>
              <a:t>Parmi les propositions suivantes, la(les)quelle(s) est(sont) exacte(s) ?</a:t>
            </a:r>
          </a:p>
          <a:p>
            <a:pPr marL="514350" indent="-514350">
              <a:buFont typeface="+mj-lt"/>
              <a:buAutoNum type="alphaUcPeriod"/>
            </a:pPr>
            <a:r>
              <a:rPr lang="fr-FR" dirty="0"/>
              <a:t>Le taux de glucose dans le sang est une variable quantitative continue</a:t>
            </a:r>
          </a:p>
          <a:p>
            <a:pPr marL="514350" indent="-514350">
              <a:buFont typeface="+mj-lt"/>
              <a:buAutoNum type="alphaUcPeriod"/>
            </a:pPr>
            <a:r>
              <a:rPr lang="fr-FR" dirty="0"/>
              <a:t>Le taux de glucose dans le sang partitionné en moins de 1 g/L et plus de 1 g/L est une variable quantitative discrète</a:t>
            </a:r>
          </a:p>
          <a:p>
            <a:pPr marL="514350" indent="-514350">
              <a:buFont typeface="+mj-lt"/>
              <a:buAutoNum type="alphaUcPeriod"/>
            </a:pPr>
            <a:r>
              <a:rPr lang="fr-FR" dirty="0"/>
              <a:t>Le nombre de grossesses est une variable qualitative ordinale</a:t>
            </a:r>
          </a:p>
          <a:p>
            <a:pPr marL="514350" indent="-514350">
              <a:buFont typeface="+mj-lt"/>
              <a:buAutoNum type="alphaUcPeriod"/>
            </a:pPr>
            <a:r>
              <a:rPr lang="fr-FR" dirty="0"/>
              <a:t>L’intensité de la douleur mesurée sur l’échelle suivante : 0 = pas de douleur ; + = douleur minime ; ++ = douleur moyenne ; +++ = douleur intense, est une variable qualitative ordinale</a:t>
            </a:r>
          </a:p>
          <a:p>
            <a:pPr marL="514350" indent="-514350">
              <a:buFont typeface="+mj-lt"/>
              <a:buAutoNum type="alphaUcPeriod"/>
            </a:pPr>
            <a:r>
              <a:rPr lang="fr-FR" dirty="0"/>
              <a:t>L’intensité de la douleur mesurée sur l’échelle suivante : 0 = pas de douleur ; 1 = douleur minime ; 2 = douleur moyenne ; 3 = douleur intense, est une variable quantitative discrète</a:t>
            </a:r>
          </a:p>
          <a:p>
            <a:pPr marL="514350" indent="-514350">
              <a:buNone/>
            </a:pPr>
            <a:r>
              <a:rPr lang="fr-FR" b="1" dirty="0">
                <a:solidFill>
                  <a:srgbClr val="008000"/>
                </a:solidFill>
              </a:rPr>
              <a:t>A,D</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Exercice 5</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a:bodyPr>
          <a:lstStyle/>
          <a:p>
            <a:pPr marL="0" indent="0">
              <a:buNone/>
            </a:pPr>
            <a:r>
              <a:rPr lang="fr-FR" dirty="0"/>
              <a:t>Les grandeurs des unités de base du système d’unités internationales sont :</a:t>
            </a:r>
          </a:p>
          <a:p>
            <a:pPr marL="514350" indent="-514350">
              <a:buFont typeface="+mj-lt"/>
              <a:buAutoNum type="alphaUcPeriod"/>
            </a:pPr>
            <a:r>
              <a:rPr lang="fr-FR" dirty="0"/>
              <a:t>Longueur</a:t>
            </a:r>
          </a:p>
          <a:p>
            <a:pPr marL="514350" indent="-514350">
              <a:buFont typeface="+mj-lt"/>
              <a:buAutoNum type="alphaUcPeriod"/>
            </a:pPr>
            <a:r>
              <a:rPr lang="fr-FR" dirty="0"/>
              <a:t>Masse</a:t>
            </a:r>
          </a:p>
          <a:p>
            <a:pPr marL="514350" indent="-514350">
              <a:buFont typeface="+mj-lt"/>
              <a:buAutoNum type="alphaUcPeriod"/>
            </a:pPr>
            <a:r>
              <a:rPr lang="fr-FR" dirty="0"/>
              <a:t>Temps</a:t>
            </a:r>
          </a:p>
          <a:p>
            <a:pPr marL="514350" indent="-514350">
              <a:buFont typeface="+mj-lt"/>
              <a:buAutoNum type="alphaUcPeriod"/>
            </a:pPr>
            <a:r>
              <a:rPr lang="fr-FR" dirty="0"/>
              <a:t>Volume</a:t>
            </a:r>
          </a:p>
          <a:p>
            <a:pPr marL="514350" indent="-514350">
              <a:buFont typeface="+mj-lt"/>
              <a:buAutoNum type="alphaUcPeriod"/>
            </a:pPr>
            <a:r>
              <a:rPr lang="fr-FR" dirty="0"/>
              <a:t>Intensité électrique</a:t>
            </a:r>
          </a:p>
          <a:p>
            <a:pPr marL="514350" indent="-514350">
              <a:buFont typeface="+mj-lt"/>
              <a:buAutoNum type="alphaUcPeriod"/>
            </a:pPr>
            <a:endParaRPr lang="fr-FR" dirty="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Exercice 5</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a:bodyPr>
          <a:lstStyle/>
          <a:p>
            <a:pPr marL="0" indent="0">
              <a:buNone/>
            </a:pPr>
            <a:r>
              <a:rPr lang="fr-FR" dirty="0"/>
              <a:t>Les grandeurs des unités de base du système d’unités internationales sont :</a:t>
            </a:r>
          </a:p>
          <a:p>
            <a:pPr marL="514350" indent="-514350">
              <a:buFont typeface="+mj-lt"/>
              <a:buAutoNum type="alphaUcPeriod"/>
            </a:pPr>
            <a:r>
              <a:rPr lang="fr-FR" b="1" dirty="0">
                <a:solidFill>
                  <a:srgbClr val="008000"/>
                </a:solidFill>
              </a:rPr>
              <a:t>Longueur</a:t>
            </a:r>
          </a:p>
          <a:p>
            <a:pPr marL="514350" indent="-514350">
              <a:buFont typeface="+mj-lt"/>
              <a:buAutoNum type="alphaUcPeriod"/>
            </a:pPr>
            <a:r>
              <a:rPr lang="fr-FR" b="1" dirty="0">
                <a:solidFill>
                  <a:srgbClr val="008000"/>
                </a:solidFill>
              </a:rPr>
              <a:t>Masse</a:t>
            </a:r>
          </a:p>
          <a:p>
            <a:pPr marL="514350" indent="-514350">
              <a:buFont typeface="+mj-lt"/>
              <a:buAutoNum type="alphaUcPeriod"/>
            </a:pPr>
            <a:r>
              <a:rPr lang="fr-FR" b="1" dirty="0">
                <a:solidFill>
                  <a:srgbClr val="008000"/>
                </a:solidFill>
              </a:rPr>
              <a:t>Temps</a:t>
            </a:r>
          </a:p>
          <a:p>
            <a:pPr marL="514350" indent="-514350">
              <a:buFont typeface="+mj-lt"/>
              <a:buAutoNum type="alphaUcPeriod"/>
            </a:pPr>
            <a:r>
              <a:rPr lang="fr-FR" strike="dblStrike" dirty="0">
                <a:solidFill>
                  <a:srgbClr val="FF0000"/>
                </a:solidFill>
              </a:rPr>
              <a:t>Volume</a:t>
            </a:r>
          </a:p>
          <a:p>
            <a:pPr marL="514350" indent="-514350">
              <a:buFont typeface="+mj-lt"/>
              <a:buAutoNum type="alphaUcPeriod"/>
            </a:pPr>
            <a:r>
              <a:rPr lang="fr-FR" b="1" dirty="0">
                <a:solidFill>
                  <a:srgbClr val="008000"/>
                </a:solidFill>
              </a:rPr>
              <a:t>Intensité électrique</a:t>
            </a:r>
          </a:p>
          <a:p>
            <a:pPr marL="514350" indent="-514350">
              <a:buNone/>
            </a:pPr>
            <a:r>
              <a:rPr lang="fr-FR" i="1" dirty="0"/>
              <a:t>Le volume (m</a:t>
            </a:r>
            <a:r>
              <a:rPr lang="fr-FR" i="1" baseline="30000" dirty="0"/>
              <a:t>3</a:t>
            </a:r>
            <a:r>
              <a:rPr lang="fr-FR" i="1" dirty="0"/>
              <a:t>) est une unité dérivée</a:t>
            </a:r>
          </a:p>
          <a:p>
            <a:pPr marL="514350" indent="-514350">
              <a:buFont typeface="+mj-lt"/>
              <a:buAutoNum type="alphaUcPeriod"/>
            </a:pPr>
            <a:endParaRPr lang="fr-FR" dirty="0"/>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Sources - Crédits</a:t>
            </a:r>
          </a:p>
        </p:txBody>
      </p:sp>
      <p:sp>
        <p:nvSpPr>
          <p:cNvPr id="6" name="Espace réservé du pied de page 5"/>
          <p:cNvSpPr>
            <a:spLocks noGrp="1"/>
          </p:cNvSpPr>
          <p:nvPr>
            <p:ph type="ftr" sz="quarter" idx="11"/>
          </p:nvPr>
        </p:nvSpPr>
        <p:spPr/>
        <p:txBody>
          <a:bodyPr/>
          <a:lstStyle/>
          <a:p>
            <a:r>
              <a:rPr lang="fr-FR"/>
              <a:t>ECUE7 - PASS - UFR Médecine, UFR d'Odontologie  – Université Cote d'Azur - Année universitaire 2020-2021</a:t>
            </a:r>
            <a:endParaRPr lang="en-GB"/>
          </a:p>
        </p:txBody>
      </p:sp>
      <p:sp>
        <p:nvSpPr>
          <p:cNvPr id="3" name="Espace réservé du contenu 2"/>
          <p:cNvSpPr>
            <a:spLocks noGrp="1"/>
          </p:cNvSpPr>
          <p:nvPr>
            <p:ph sz="quarter" idx="1"/>
          </p:nvPr>
        </p:nvSpPr>
        <p:spPr/>
        <p:txBody>
          <a:bodyPr>
            <a:normAutofit fontScale="92500" lnSpcReduction="10000"/>
          </a:bodyPr>
          <a:lstStyle/>
          <a:p>
            <a:r>
              <a:rPr lang="fr-FR" sz="1200" dirty="0" err="1"/>
              <a:t>Decruynaere</a:t>
            </a:r>
            <a:r>
              <a:rPr lang="fr-FR" sz="1200" dirty="0"/>
              <a:t> C, </a:t>
            </a:r>
            <a:r>
              <a:rPr lang="fr-FR" sz="1200" dirty="0" err="1"/>
              <a:t>Plaghki</a:t>
            </a:r>
            <a:r>
              <a:rPr lang="fr-FR" sz="1200" dirty="0"/>
              <a:t> L. Mesurer la douleur : les apports de l’analyse de </a:t>
            </a:r>
            <a:r>
              <a:rPr lang="fr-FR" sz="1200" dirty="0" err="1"/>
              <a:t>Rasch</a:t>
            </a:r>
            <a:r>
              <a:rPr lang="fr-FR" sz="1200" dirty="0"/>
              <a:t>. </a:t>
            </a:r>
            <a:r>
              <a:rPr lang="fr-FR" sz="1200" i="1" dirty="0" err="1"/>
              <a:t>Doul</a:t>
            </a:r>
            <a:r>
              <a:rPr lang="fr-FR" sz="1200" i="1" dirty="0"/>
              <a:t>. et </a:t>
            </a:r>
            <a:r>
              <a:rPr lang="fr-FR" sz="1200" i="1" dirty="0" err="1"/>
              <a:t>Analg</a:t>
            </a:r>
            <a:r>
              <a:rPr lang="fr-FR" sz="1200" i="1" dirty="0"/>
              <a:t>. </a:t>
            </a:r>
            <a:r>
              <a:rPr lang="fr-FR" sz="1200" dirty="0"/>
              <a:t>2007;2:85–90</a:t>
            </a:r>
          </a:p>
          <a:p>
            <a:r>
              <a:rPr lang="fr-FR" sz="1200" dirty="0" err="1"/>
              <a:t>Cornélis</a:t>
            </a:r>
            <a:r>
              <a:rPr lang="fr-FR" sz="1200" dirty="0"/>
              <a:t> André, </a:t>
            </a:r>
            <a:r>
              <a:rPr lang="fr-FR" sz="1200" dirty="0" err="1"/>
              <a:t>Gertsmans</a:t>
            </a:r>
            <a:r>
              <a:rPr lang="fr-FR" sz="1200" dirty="0"/>
              <a:t> André (2004). Combien de chiffres après la virgule ? http://www2.ulg.ac.be/sciences/pedagogique/dossierpds2004/dossier_signif.pdf</a:t>
            </a:r>
          </a:p>
          <a:p>
            <a:r>
              <a:rPr lang="fr-FR" sz="1200" dirty="0"/>
              <a:t>Groupe des Sciences physiques et chimiques de l’IGEN (2010). Nombres, mesures et incertitudes. MEN/DGESCO.</a:t>
            </a:r>
            <a:br>
              <a:rPr lang="fr-FR" sz="1200" dirty="0"/>
            </a:br>
            <a:r>
              <a:rPr lang="fr-FR" sz="1200" dirty="0"/>
              <a:t>http://media.eduscol.education.fr/file/PC/66/3/Ressources_PC_nombres_mesures_incertitudes_144663.pdf</a:t>
            </a:r>
          </a:p>
          <a:p>
            <a:r>
              <a:rPr lang="fr-FR" sz="1200" dirty="0"/>
              <a:t>Institut National de Métrologie – CNAM. Présentation du kilogramme étalon. http://</a:t>
            </a:r>
            <a:r>
              <a:rPr lang="fr-FR" sz="1200" dirty="0" err="1"/>
              <a:t>inm.cnam.fr/jsp/fiche_pagelibre.jsp?CODE</a:t>
            </a:r>
            <a:r>
              <a:rPr lang="fr-FR" sz="1200" dirty="0"/>
              <a:t>=47289861&amp;LANGUE=0&amp;STNAV=&amp;RUBNAV=</a:t>
            </a:r>
          </a:p>
          <a:p>
            <a:r>
              <a:rPr lang="fr-FR" sz="1200" dirty="0" err="1"/>
              <a:t>Fiesher</a:t>
            </a:r>
            <a:r>
              <a:rPr lang="fr-FR" sz="1200" dirty="0"/>
              <a:t> Marc (2010) Métrologie appliquée dans un laboratoire du secteur de la santé.</a:t>
            </a:r>
          </a:p>
          <a:p>
            <a:r>
              <a:rPr lang="fr-FR" sz="1200" dirty="0"/>
              <a:t>Le Gall Jean (1938). La biométrie dans ses applications à l'industrie des pêches maritimes. Revue des Travaux de l'Institut des Pêches Maritimes, 11(1), 45-51.</a:t>
            </a:r>
          </a:p>
          <a:p>
            <a:r>
              <a:rPr lang="fr-FR" sz="1200" dirty="0" err="1"/>
              <a:t>Lerais</a:t>
            </a:r>
            <a:r>
              <a:rPr lang="fr-FR" sz="1200" dirty="0"/>
              <a:t> I, Durant ML, </a:t>
            </a:r>
            <a:r>
              <a:rPr lang="fr-FR" sz="1200" dirty="0" err="1"/>
              <a:t>Gardella</a:t>
            </a:r>
            <a:r>
              <a:rPr lang="fr-FR" sz="1200" dirty="0"/>
              <a:t> F, </a:t>
            </a:r>
            <a:r>
              <a:rPr lang="fr-FR" sz="1200" dirty="0" err="1"/>
              <a:t>Hofliger</a:t>
            </a:r>
            <a:r>
              <a:rPr lang="fr-FR" sz="1200" dirty="0"/>
              <a:t> Ph, Pradier C, </a:t>
            </a:r>
            <a:r>
              <a:rPr lang="fr-FR" sz="1200" dirty="0" err="1"/>
              <a:t>Giordanengo</a:t>
            </a:r>
            <a:r>
              <a:rPr lang="fr-FR" sz="1200" dirty="0"/>
              <a:t> V, </a:t>
            </a:r>
            <a:r>
              <a:rPr lang="fr-FR" sz="1200" dirty="0" err="1"/>
              <a:t>Bevançon</a:t>
            </a:r>
            <a:r>
              <a:rPr lang="fr-FR" sz="1200" dirty="0"/>
              <a:t> F. Enquête sur les connaissances, opinions et comportements des lycéens autour des </a:t>
            </a:r>
            <a:r>
              <a:rPr lang="fr-FR" sz="1200" dirty="0" err="1"/>
              <a:t>Human</a:t>
            </a:r>
            <a:r>
              <a:rPr lang="fr-FR" sz="1200" dirty="0"/>
              <a:t> </a:t>
            </a:r>
            <a:r>
              <a:rPr lang="fr-FR" sz="1200" dirty="0" err="1"/>
              <a:t>Papilloma</a:t>
            </a:r>
            <a:r>
              <a:rPr lang="fr-FR" sz="1200" dirty="0"/>
              <a:t> Virus (HPV), France, Alpes-Maritimes, 2009. BEH 2010;11. http://www.invs.sante.fr/beh/2010/11/beh_11_2010.pdf</a:t>
            </a:r>
          </a:p>
          <a:p>
            <a:r>
              <a:rPr lang="fr-FR" sz="1200" dirty="0" err="1"/>
              <a:t>Priel</a:t>
            </a:r>
            <a:r>
              <a:rPr lang="fr-FR" sz="1200" dirty="0"/>
              <a:t> Marc (2010) La métrologie peut-elle être utile à la santé ? Apports des concepts de base de la métrologie à la biologie médicale. Laboratoire national de métrologie et d’essais. Prospective 2100 – Métrologie et santé</a:t>
            </a:r>
          </a:p>
          <a:p>
            <a:r>
              <a:rPr lang="fr-FR" sz="1200" dirty="0"/>
              <a:t>Sabot Thierry (2000). Les poids et mesures sous l’Ancien Régime. Les principales unités. http://www.histoire-genealogie.com/spip.php?article396</a:t>
            </a:r>
          </a:p>
          <a:p>
            <a:r>
              <a:rPr lang="fr-FR" sz="1200" dirty="0"/>
              <a:t>Score d’</a:t>
            </a:r>
            <a:r>
              <a:rPr lang="fr-FR" sz="1200" dirty="0" err="1"/>
              <a:t>Apgar</a:t>
            </a:r>
            <a:r>
              <a:rPr lang="fr-FR" sz="1200" dirty="0"/>
              <a:t>. http://</a:t>
            </a:r>
            <a:r>
              <a:rPr lang="fr-FR" sz="1200" dirty="0" err="1"/>
              <a:t>fr.wikipedia.org/wiki/Score_d'Apgar</a:t>
            </a:r>
            <a:endParaRPr lang="fr-FR" sz="1200" dirty="0"/>
          </a:p>
          <a:p>
            <a:r>
              <a:rPr lang="fr-FR" sz="1200" dirty="0" err="1"/>
              <a:t>Sherrer</a:t>
            </a:r>
            <a:r>
              <a:rPr lang="fr-FR" sz="1200" dirty="0"/>
              <a:t> Bruno (1984). </a:t>
            </a:r>
            <a:r>
              <a:rPr lang="fr-FR" sz="1200" dirty="0" err="1"/>
              <a:t>Biostatistique</a:t>
            </a:r>
            <a:r>
              <a:rPr lang="fr-FR" sz="1200" dirty="0"/>
              <a:t>. 1</a:t>
            </a:r>
            <a:r>
              <a:rPr lang="fr-FR" sz="1200" baseline="30000" dirty="0"/>
              <a:t>ère</a:t>
            </a:r>
            <a:r>
              <a:rPr lang="fr-FR" sz="1200" dirty="0"/>
              <a:t> édition Montréal : Gaëtan Morin Editeur. 850 pages</a:t>
            </a:r>
          </a:p>
          <a:p>
            <a:r>
              <a:rPr lang="fr-FR" sz="1200" dirty="0"/>
              <a:t>Visa Frédéric. Système international d’unités. http://www.cours-genie-civil.com/IMG/pdf/01.systeme_international_d_unites.pdf</a:t>
            </a:r>
          </a:p>
          <a:p>
            <a:r>
              <a:rPr lang="fr-FR" sz="1200" dirty="0" err="1"/>
              <a:t>http://www.metas.ch/root_legnet/Web/Dokumentation/Publikationen/Download/Naturkonstanten_f.pdf</a:t>
            </a:r>
            <a:endParaRPr lang="fr-FR" sz="1200" dirty="0"/>
          </a:p>
          <a:p>
            <a:endParaRPr lang="fr-FR" sz="1200" dirty="0"/>
          </a:p>
          <a:p>
            <a:endParaRPr lang="fr-FR" sz="1200" dirty="0"/>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a:t>Mentions </a:t>
            </a:r>
            <a:r>
              <a:rPr lang="en-GB" dirty="0" err="1"/>
              <a:t>légales</a:t>
            </a:r>
            <a:endParaRPr lang="en-GB" dirty="0"/>
          </a:p>
        </p:txBody>
      </p:sp>
      <p:sp>
        <p:nvSpPr>
          <p:cNvPr id="3" name="Espace réservé du contenu 2"/>
          <p:cNvSpPr>
            <a:spLocks noGrp="1"/>
          </p:cNvSpPr>
          <p:nvPr>
            <p:ph sz="quarter" idx="1"/>
          </p:nvPr>
        </p:nvSpPr>
        <p:spPr/>
        <p:txBody>
          <a:bodyPr>
            <a:normAutofit fontScale="77500" lnSpcReduction="20000"/>
          </a:bodyPr>
          <a:lstStyle/>
          <a:p>
            <a:r>
              <a:rPr lang="fr-FR" dirty="0"/>
              <a:t>L'ensemble de ce document relève des législations française et internationale sur le droit d'auteur et la propriété intellectuelle.</a:t>
            </a:r>
          </a:p>
          <a:p>
            <a:r>
              <a:rPr lang="fr-FR" dirty="0"/>
              <a:t>Tous les droits de reproduction de tout ou partie sont réservés pour les textes ainsi que pour l'ensemble des documents iconographiques, photographiques, vidéos et sonores.</a:t>
            </a:r>
          </a:p>
          <a:p>
            <a:r>
              <a:rPr lang="fr-FR" dirty="0"/>
              <a:t>Ce document est interdit à la vente ou à la location par un tiers autre que l’Université Côte d’Azur.</a:t>
            </a:r>
          </a:p>
          <a:p>
            <a:r>
              <a:rPr lang="fr-FR" dirty="0"/>
              <a:t>La diffusion, la duplication, la mise à disposition du public (sous quelque forme ou support que ce soit), la mise en réseau, de tout ou partie de ce document, sont strictement réservées à l’Université Côte d’Azur.</a:t>
            </a:r>
          </a:p>
          <a:p>
            <a:r>
              <a:rPr lang="fr-FR" dirty="0"/>
              <a:t>L’utilisation de ce document est strictement réservée à l’usage privé des étudiants inscrits aux cours et au tutorat organisés par l’UFR de Médecine de l’Université Côte d’Azur, et non destinée à toute autre utilisation privée ou collective, gratuite ou payante.</a:t>
            </a:r>
          </a:p>
        </p:txBody>
      </p:sp>
      <p:sp>
        <p:nvSpPr>
          <p:cNvPr id="7" name="Espace réservé du pied de page 6"/>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édian">
  <a:themeElements>
    <a:clrScheme name="Mé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édian">
      <a:majorFont>
        <a:latin typeface="Tw Cen MT"/>
        <a:ea typeface=""/>
        <a:cs typeface=""/>
        <a:font script="Grek" typeface="Calibri"/>
        <a:font script="Cyrl" typeface="Calibri"/>
        <a:font script="Jpan" typeface="ＭＳ Ｐゴシック"/>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ＭＳ Ｐゴシック"/>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é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6669</TotalTime>
  <Words>8632</Words>
  <Application>Microsoft Macintosh PowerPoint</Application>
  <PresentationFormat>Affichage à l'écran (4:3)</PresentationFormat>
  <Paragraphs>831</Paragraphs>
  <Slides>80</Slides>
  <Notes>2</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80</vt:i4>
      </vt:variant>
    </vt:vector>
  </HeadingPairs>
  <TitlesOfParts>
    <vt:vector size="89" baseType="lpstr">
      <vt:lpstr>ＭＳ ゴシック</vt:lpstr>
      <vt:lpstr>Calibri</vt:lpstr>
      <vt:lpstr>Mistral</vt:lpstr>
      <vt:lpstr>Times New Roman</vt:lpstr>
      <vt:lpstr>Tw Cen MT</vt:lpstr>
      <vt:lpstr>Verdana</vt:lpstr>
      <vt:lpstr>Wingdings</vt:lpstr>
      <vt:lpstr>Wingdings 2</vt:lpstr>
      <vt:lpstr>Médian</vt:lpstr>
      <vt:lpstr>Cours n°1 Introduction à la METROLOGIE ET A LA BIOMETRIE</vt:lpstr>
      <vt:lpstr>Introduction</vt:lpstr>
      <vt:lpstr>Position du sujet 1/3</vt:lpstr>
      <vt:lpstr>Position du sujet 2/3</vt:lpstr>
      <vt:lpstr>Position du sujet 3/3</vt:lpstr>
      <vt:lpstr>Biométrie ?</vt:lpstr>
      <vt:lpstr>Plan du cours</vt:lpstr>
      <vt:lpstr>Grandeurs et unités</vt:lpstr>
      <vt:lpstr>Définitions 1/2</vt:lpstr>
      <vt:lpstr>Définitions 2/2</vt:lpstr>
      <vt:lpstr>Mesure d’une grandeur</vt:lpstr>
      <vt:lpstr>Etalonnage</vt:lpstr>
      <vt:lpstr>Exemple : le kilogramme étalon</vt:lpstr>
      <vt:lpstr>Unités historiques ! 1/2</vt:lpstr>
      <vt:lpstr>Présentation PowerPoint</vt:lpstr>
      <vt:lpstr>Système métrique</vt:lpstr>
      <vt:lpstr>Unités de base 1/4</vt:lpstr>
      <vt:lpstr>Unités de base 2/4</vt:lpstr>
      <vt:lpstr>Unités de base 3/4</vt:lpstr>
      <vt:lpstr>Unités de base 4/4</vt:lpstr>
      <vt:lpstr>Relations entre unités</vt:lpstr>
      <vt:lpstr>Grandeurs dérivées</vt:lpstr>
      <vt:lpstr>Préfixes SI</vt:lpstr>
      <vt:lpstr>Multiples et sous-multiples décimaux 1/3</vt:lpstr>
      <vt:lpstr>Multiples et sous-multiples décimaux 2/3</vt:lpstr>
      <vt:lpstr>Multiples et sous-multiples décimaux 3/3</vt:lpstr>
      <vt:lpstr>Incertitude et erreurs de mesure</vt:lpstr>
      <vt:lpstr>Rappels</vt:lpstr>
      <vt:lpstr>Incertitude et erreurs 1/3</vt:lpstr>
      <vt:lpstr>Incertitude et erreurs 2/3</vt:lpstr>
      <vt:lpstr>Incertitude et erreurs 3/3</vt:lpstr>
      <vt:lpstr>Erreurs de mesure 1/8</vt:lpstr>
      <vt:lpstr>Erreurs de mesure 2/8</vt:lpstr>
      <vt:lpstr>Erreurs de mesure 3/8</vt:lpstr>
      <vt:lpstr>Erreurs de mesure 4/8</vt:lpstr>
      <vt:lpstr>Erreurs de mesure 5/8</vt:lpstr>
      <vt:lpstr>Erreurs de mesure 6/8</vt:lpstr>
      <vt:lpstr>Erreurs de mesure 7/8</vt:lpstr>
      <vt:lpstr>Erreurs de mesure 8/8</vt:lpstr>
      <vt:lpstr>Eléments de biométrie</vt:lpstr>
      <vt:lpstr>Caractères… morphologiques</vt:lpstr>
      <vt:lpstr>Caractères… physiologiques</vt:lpstr>
      <vt:lpstr>Classification des variables 1/2 </vt:lpstr>
      <vt:lpstr>Classification des variables 2/2</vt:lpstr>
      <vt:lpstr>Echelle de variation nominale 1/3</vt:lpstr>
      <vt:lpstr>Echelle de variation nominale 2/3</vt:lpstr>
      <vt:lpstr>Echelle de variation nominale 3/3</vt:lpstr>
      <vt:lpstr>Echelle de variation ordinale 1/4</vt:lpstr>
      <vt:lpstr>Echelle de variation ordinale 2/4</vt:lpstr>
      <vt:lpstr>Echelle de variation ordinale 3/4</vt:lpstr>
      <vt:lpstr>Echelle de variation ordinale 4/4</vt:lpstr>
      <vt:lpstr>Echelle de variation par intervalle</vt:lpstr>
      <vt:lpstr>Echelle de variation relative</vt:lpstr>
      <vt:lpstr>Valeurs discrètes ou continues</vt:lpstr>
      <vt:lpstr>Codage numérique 1/2</vt:lpstr>
      <vt:lpstr>Codage numérique 2/2</vt:lpstr>
      <vt:lpstr>Discrétisation variable continue</vt:lpstr>
      <vt:lpstr>Biométrie clinique 1/5</vt:lpstr>
      <vt:lpstr>Biométrie clinique 2a/5</vt:lpstr>
      <vt:lpstr>Biométrie clinique 2b/5</vt:lpstr>
      <vt:lpstr>Biométrie clinique 3/5</vt:lpstr>
      <vt:lpstr>Biométrie clinique 4/5</vt:lpstr>
      <vt:lpstr>Biométrie clinique 5/5</vt:lpstr>
      <vt:lpstr>Biométrie biologique 1/2</vt:lpstr>
      <vt:lpstr>Biométrie biologique 2/2</vt:lpstr>
      <vt:lpstr>Biométrie composite 1/2</vt:lpstr>
      <vt:lpstr>Biométrie composite 2/2</vt:lpstr>
      <vt:lpstr>Exercices</vt:lpstr>
      <vt:lpstr>Exercice 1</vt:lpstr>
      <vt:lpstr>Exercice 1</vt:lpstr>
      <vt:lpstr>Exercice 2</vt:lpstr>
      <vt:lpstr>Exercice 2</vt:lpstr>
      <vt:lpstr>Exercice 3</vt:lpstr>
      <vt:lpstr>Exercice 3</vt:lpstr>
      <vt:lpstr>Exercice 4</vt:lpstr>
      <vt:lpstr>Exercice 4</vt:lpstr>
      <vt:lpstr>Exercice 5</vt:lpstr>
      <vt:lpstr>Exercice 5</vt:lpstr>
      <vt:lpstr>Sources - Crédits</vt:lpstr>
      <vt:lpstr>Mentions légales</vt:lpstr>
    </vt:vector>
  </TitlesOfParts>
  <Company>UFR Médecine de Nice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Pascal STACCINI</dc:creator>
  <cp:lastModifiedBy>Pascal Staccini</cp:lastModifiedBy>
  <cp:revision>391</cp:revision>
  <dcterms:created xsi:type="dcterms:W3CDTF">2013-09-11T08:18:37Z</dcterms:created>
  <dcterms:modified xsi:type="dcterms:W3CDTF">2020-08-30T10:02:10Z</dcterms:modified>
</cp:coreProperties>
</file>