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4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1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39EF742-6371-48DB-A58A-6873DF490FA5}">
  <a:tblStyle styleId="{539EF742-6371-48DB-A58A-6873DF490FA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6736528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052987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400b2b6fe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400b2b6fe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47568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400b2b6fe5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400b2b6fe5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351477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400b2b6fe5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400b2b6fe5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555832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400b2b6fe5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400b2b6fe5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887381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400b2b6fe5_1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400b2b6fe5_1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652968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400b2b6fe5_1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Google Shape;196;g400b2b6fe5_1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939782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400b2b6fe5_1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400b2b6fe5_1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067215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00b2b6fe5_1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00b2b6fe5_1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848618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400b2b6fe5_1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400b2b6fe5_1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951769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400b2b6fe5_1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400b2b6fe5_1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715381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400b2b6fe5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7" name="Google Shape;227;g400b2b6fe5_0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473663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400b2b6fe5_1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4" name="Google Shape;244;g400b2b6fe5_1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190177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400b2b6fe5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1" name="Google Shape;251;g400b2b6fe5_0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205727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g400b2b6fe5_0_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8" name="Google Shape;258;g400b2b6fe5_0_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305977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iapositive de titre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oogle Shape;23;p2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4" name="Google Shape;24;p2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25" name="Google Shape;25;p2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26" name="Google Shape;26;p2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</p:sp>
        <p:sp>
          <p:nvSpPr>
            <p:cNvPr id="27" name="Google Shape;27;p2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28" name="Google Shape;28;p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</p:sp>
        <p:sp>
          <p:nvSpPr>
            <p:cNvPr id="30" name="Google Shape;30;p2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</p:sp>
        <p:sp>
          <p:nvSpPr>
            <p:cNvPr id="31" name="Google Shape;31;p2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</p:sp>
        <p:sp>
          <p:nvSpPr>
            <p:cNvPr id="32" name="Google Shape;32;p2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Google Shape;34;p2"/>
          <p:cNvSpPr txBox="1"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35" name="Google Shape;35;p2"/>
          <p:cNvSpPr txBox="1"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r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ctr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ctr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ctr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ctr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ctr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ctr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ctr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ctr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36" name="Google Shape;36;p2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37" name="Google Shape;37;p2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38" name="Google Shape;38;p2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contenu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1" name="Google Shape;41;p3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200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▶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▶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42" name="Google Shape;42;p3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43" name="Google Shape;43;p3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44" name="Google Shape;44;p3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de section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"/>
          <p:cNvSpPr txBox="1"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sz="40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4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2000" b="0" i="0" u="none" strike="noStrike" cap="none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48" name="Google Shape;48;p4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49" name="Google Shape;49;p4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50" name="Google Shape;50;p4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ux contenus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5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3" name="Google Shape;53;p5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200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▶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▶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54" name="Google Shape;54;p5"/>
          <p:cNvSpPr txBox="1">
            <a:spLocks noGrp="1"/>
          </p:cNvSpPr>
          <p:nvPr>
            <p:ph type="body" idx="2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200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▶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▶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55" name="Google Shape;55;p5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57" name="Google Shape;57;p5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6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60" name="Google Shape;60;p6"/>
          <p:cNvSpPr txBox="1"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None/>
              <a:defRPr sz="2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20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61" name="Google Shape;61;p6"/>
          <p:cNvSpPr txBox="1">
            <a:spLocks noGrp="1"/>
          </p:cNvSpPr>
          <p:nvPr>
            <p:ph type="body" idx="2"/>
          </p:nvPr>
        </p:nvSpPr>
        <p:spPr>
          <a:xfrm>
            <a:off x="675745" y="2737245"/>
            <a:ext cx="4185623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200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▶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▶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3"/>
          </p:nvPr>
        </p:nvSpPr>
        <p:spPr>
          <a:xfrm>
            <a:off x="5088383" y="2160983"/>
            <a:ext cx="4185618" cy="5762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None/>
              <a:defRPr sz="2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20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body" idx="4"/>
          </p:nvPr>
        </p:nvSpPr>
        <p:spPr>
          <a:xfrm>
            <a:off x="5088384" y="2737245"/>
            <a:ext cx="4185617" cy="3304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200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▶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▶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64" name="Google Shape;64;p6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65" name="Google Shape;65;p6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66" name="Google Shape;66;p6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seul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70" name="Google Shape;70;p7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71" name="Google Shape;71;p7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ide" type="blank">
  <p:cSld name="BLANK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8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74" name="Google Shape;74;p8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u avec légende" type="objTx">
  <p:cSld name="OBJECT_WITH_CAPTION_TEXT"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9"/>
          <p:cNvSpPr txBox="1"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8" name="Google Shape;78;p9"/>
          <p:cNvSpPr txBox="1">
            <a:spLocks noGrp="1"/>
          </p:cNvSpPr>
          <p:nvPr>
            <p:ph type="body" idx="1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200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▶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▶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79" name="Google Shape;79;p9"/>
          <p:cNvSpPr txBox="1">
            <a:spLocks noGrp="1"/>
          </p:cNvSpPr>
          <p:nvPr>
            <p:ph type="body" idx="2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800"/>
              <a:buFont typeface="Noto Sans Symbols"/>
              <a:buNone/>
              <a:defRPr sz="1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800"/>
              <a:buFont typeface="Noto Sans Symbols"/>
              <a:buNone/>
              <a:defRPr sz="1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800"/>
              <a:buFont typeface="Noto Sans Symbols"/>
              <a:buNone/>
              <a:defRPr sz="1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800"/>
              <a:buFont typeface="Noto Sans Symbols"/>
              <a:buNone/>
              <a:defRPr sz="1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800"/>
              <a:buFont typeface="Noto Sans Symbols"/>
              <a:buNone/>
              <a:defRPr sz="1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800"/>
              <a:buFont typeface="Noto Sans Symbols"/>
              <a:buNone/>
              <a:defRPr sz="1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80" name="Google Shape;80;p9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81" name="Google Shape;81;p9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82" name="Google Shape;82;p9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avec légende" type="picTx">
  <p:cSld name="PICTURE_WITH_CAPTION_TEXT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0"/>
          <p:cNvSpPr txBox="1"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sz="24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5" name="Google Shape;85;p10"/>
          <p:cNvSpPr>
            <a:spLocks noGrp="1"/>
          </p:cNvSpPr>
          <p:nvPr>
            <p:ph type="pic" idx="2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ctr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86" name="Google Shape;86;p10"/>
          <p:cNvSpPr txBox="1">
            <a:spLocks noGrp="1"/>
          </p:cNvSpPr>
          <p:nvPr>
            <p:ph type="body" idx="1"/>
          </p:nvPr>
        </p:nvSpPr>
        <p:spPr>
          <a:xfrm>
            <a:off x="677334" y="5367338"/>
            <a:ext cx="8596667" cy="674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800"/>
              <a:buFont typeface="Noto Sans Symbols"/>
              <a:buNone/>
              <a:defRPr sz="1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72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72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72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72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72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720"/>
              <a:buFont typeface="Noto Sans Symbols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87" name="Google Shape;87;p10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88" name="Google Shape;88;p10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89" name="Google Shape;89;p10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légende">
  <p:cSld name="Titre et légende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1"/>
          <p:cNvSpPr txBox="1"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92" name="Google Shape;92;p11"/>
          <p:cNvSpPr txBox="1"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93" name="Google Shape;93;p11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94" name="Google Shape;94;p11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95" name="Google Shape;95;p11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itation avec légende">
  <p:cSld name="Citation avec légende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2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98" name="Google Shape;98;p12"/>
          <p:cNvSpPr txBox="1">
            <a:spLocks noGrp="1"/>
          </p:cNvSpPr>
          <p:nvPr>
            <p:ph type="body" idx="1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99" name="Google Shape;99;p12"/>
          <p:cNvSpPr txBox="1">
            <a:spLocks noGrp="1"/>
          </p:cNvSpPr>
          <p:nvPr>
            <p:ph type="body" idx="2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00" name="Google Shape;100;p12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01" name="Google Shape;101;p12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02" name="Google Shape;102;p12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103" name="Google Shape;103;p12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04" name="Google Shape;104;p12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800" b="0" i="0" u="none" strike="noStrike" cap="none">
              <a:solidFill>
                <a:srgbClr val="BFE47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rte nom">
  <p:cSld name="Carte nom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3"/>
          <p:cNvSpPr txBox="1"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07" name="Google Shape;107;p13"/>
          <p:cNvSpPr txBox="1"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08" name="Google Shape;108;p13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09" name="Google Shape;109;p13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10" name="Google Shape;110;p13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rte nom citation">
  <p:cSld name="Carte nom citation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4"/>
          <p:cNvSpPr txBox="1"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13" name="Google Shape;113;p14"/>
          <p:cNvSpPr txBox="1">
            <a:spLocks noGrp="1"/>
          </p:cNvSpPr>
          <p:nvPr>
            <p:ph type="body" idx="1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None/>
              <a:defRPr sz="2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14" name="Google Shape;114;p14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15" name="Google Shape;115;p14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16" name="Google Shape;116;p14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17" name="Google Shape;117;p14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  <p:sp>
        <p:nvSpPr>
          <p:cNvPr id="118" name="Google Shape;118;p14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19" name="Google Shape;119;p1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8000" b="0" i="0" u="none" strike="noStrike" cap="none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rai ou faux">
  <p:cSld name="Vrai ou faux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5"/>
          <p:cNvSpPr txBox="1"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sz="44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2" name="Google Shape;122;p15"/>
          <p:cNvSpPr txBox="1">
            <a:spLocks noGrp="1"/>
          </p:cNvSpPr>
          <p:nvPr>
            <p:ph type="body" idx="1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None/>
              <a:defRPr sz="24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None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23" name="Google Shape;123;p15"/>
          <p:cNvSpPr txBox="1">
            <a:spLocks noGrp="1"/>
          </p:cNvSpPr>
          <p:nvPr>
            <p:ph type="body" idx="2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  <a:defRPr sz="18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24" name="Google Shape;124;p15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25" name="Google Shape;125;p15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26" name="Google Shape;126;p15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texte vertical" type="vertTx">
  <p:cSld name="VERTICAL_TEXT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6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9" name="Google Shape;129;p16"/>
          <p:cNvSpPr txBox="1">
            <a:spLocks noGrp="1"/>
          </p:cNvSpPr>
          <p:nvPr>
            <p:ph type="body" idx="1"/>
          </p:nvPr>
        </p:nvSpPr>
        <p:spPr>
          <a:xfrm rot="5400000">
            <a:off x="3035282" y="-197358"/>
            <a:ext cx="3880773" cy="85966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200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▶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▶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30" name="Google Shape;130;p16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31" name="Google Shape;131;p16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32" name="Google Shape;132;p16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vertical et texte" type="vertTitleAndTx">
  <p:cSld name="VERTICAL_TITLE_AND_VERTICAL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7"/>
          <p:cNvSpPr txBox="1">
            <a:spLocks noGrp="1"/>
          </p:cNvSpPr>
          <p:nvPr>
            <p:ph type="title"/>
          </p:nvPr>
        </p:nvSpPr>
        <p:spPr>
          <a:xfrm rot="5400000">
            <a:off x="5994319" y="2582953"/>
            <a:ext cx="5251451" cy="13047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35" name="Google Shape;135;p17"/>
          <p:cNvSpPr txBox="1">
            <a:spLocks noGrp="1"/>
          </p:cNvSpPr>
          <p:nvPr>
            <p:ph type="body" idx="1"/>
          </p:nvPr>
        </p:nvSpPr>
        <p:spPr>
          <a:xfrm rot="5400000">
            <a:off x="1581685" y="-294750"/>
            <a:ext cx="5251450" cy="706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200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▶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▶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36" name="Google Shape;136;p17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37" name="Google Shape;137;p17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38" name="Google Shape;138;p17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Google Shape;7;p1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w="9525" cap="flat" cmpd="sng">
              <a:solidFill>
                <a:srgbClr val="BFBFBF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8" name="Google Shape;8;p1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9" name="Google Shape;9;p1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 extrusionOk="0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</p:sp>
        <p:sp>
          <p:nvSpPr>
            <p:cNvPr id="10" name="Google Shape;10;p1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 extrusionOk="0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11" name="Google Shape;11;p1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1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 extrusionOk="0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</p:sp>
        <p:sp>
          <p:nvSpPr>
            <p:cNvPr id="13" name="Google Shape;13;p1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 extrusionOk="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</p:sp>
        <p:sp>
          <p:nvSpPr>
            <p:cNvPr id="14" name="Google Shape;14;p1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 extrusionOk="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</p:sp>
        <p:sp>
          <p:nvSpPr>
            <p:cNvPr id="15" name="Google Shape;15;p1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1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" name="Google Shape;17;p1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1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200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▶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988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▶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971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▶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▶"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9" name="Google Shape;19;p1"/>
          <p:cNvSpPr txBox="1">
            <a:spLocks noGrp="1"/>
          </p:cNvSpPr>
          <p:nvPr>
            <p:ph type="dt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0" name="Google Shape;20;p1"/>
          <p:cNvSpPr txBox="1">
            <a:spLocks noGrp="1"/>
          </p:cNvSpPr>
          <p:nvPr>
            <p:ph type="ft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1" name="Google Shape;21;p1"/>
          <p:cNvSpPr txBox="1">
            <a:spLocks noGrp="1"/>
          </p:cNvSpPr>
          <p:nvPr>
            <p:ph type="sldNum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-FR"/>
              <a:t>‹N°›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gif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8"/>
          <p:cNvSpPr txBox="1"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</a:pPr>
            <a:r>
              <a:rPr lang="fr-FR" sz="5400" b="0" i="0" u="sng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TTR 2018/2019</a:t>
            </a:r>
            <a:br>
              <a:rPr lang="fr-FR" sz="5400" b="0" i="0" u="sng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fr-FR" sz="5400" b="0" i="0" u="sng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INTERVENTION</a:t>
            </a:r>
            <a:br>
              <a:rPr lang="fr-FR" sz="5400" b="0" i="0" u="sng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fr-FR" sz="5400" b="0" i="0" u="sng" strike="noStrike" cap="non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rPr>
              <a:t>BIOMOLESQUE 4/4</a:t>
            </a:r>
            <a:endParaRPr u="sng"/>
          </a:p>
        </p:txBody>
      </p:sp>
      <p:pic>
        <p:nvPicPr>
          <p:cNvPr id="144" name="Google Shape;144;p18" descr="Résultat de recherche d'images pour &quot;rick et morty GIF&quot;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6463" y="1142125"/>
            <a:ext cx="2690450" cy="1511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23750" y="4409100"/>
            <a:ext cx="2796225" cy="2007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695716">
            <a:off x="1510456" y="4165478"/>
            <a:ext cx="1242462" cy="22087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9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4800" b="1" u="sng"/>
              <a:t>SOMMAIRE </a:t>
            </a:r>
            <a:endParaRPr sz="4800" b="1" u="sng"/>
          </a:p>
        </p:txBody>
      </p:sp>
      <p:sp>
        <p:nvSpPr>
          <p:cNvPr id="152" name="Google Shape;152;p19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800" cy="3880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91440" lvl="0" indent="-12700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BFBFBF"/>
              </a:buClr>
              <a:buSzPts val="2000"/>
              <a:buFont typeface="Calibri"/>
              <a:buChar char=" "/>
            </a:pPr>
            <a:r>
              <a:rPr lang="fr-FR" sz="2000" u="sng">
                <a:solidFill>
                  <a:srgbClr val="BFBFBF"/>
                </a:solidFill>
                <a:latin typeface="Calibri"/>
                <a:ea typeface="Calibri"/>
                <a:cs typeface="Calibri"/>
                <a:sym typeface="Calibri"/>
              </a:rPr>
              <a:t>COURS 1 :</a:t>
            </a:r>
            <a:endParaRPr sz="2000">
              <a:solidFill>
                <a:srgbClr val="BFBFB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" lvl="0" indent="-127000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BFBFBF"/>
              </a:buClr>
              <a:buSzPts val="2000"/>
              <a:buFont typeface="Calibri"/>
              <a:buChar char=" "/>
            </a:pPr>
            <a:r>
              <a:rPr lang="fr-FR" sz="2000">
                <a:solidFill>
                  <a:srgbClr val="BFBFBF"/>
                </a:solidFill>
                <a:latin typeface="Calibri"/>
                <a:ea typeface="Calibri"/>
                <a:cs typeface="Calibri"/>
                <a:sym typeface="Calibri"/>
              </a:rPr>
              <a:t>A-  INTRODUCTION</a:t>
            </a:r>
            <a:endParaRPr sz="2000">
              <a:solidFill>
                <a:srgbClr val="BFBFB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" lvl="0" indent="-127000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BFBFBF"/>
              </a:buClr>
              <a:buSzPts val="2000"/>
              <a:buFont typeface="Calibri"/>
              <a:buChar char=" "/>
            </a:pPr>
            <a:r>
              <a:rPr lang="fr-FR" sz="2000">
                <a:solidFill>
                  <a:srgbClr val="BFBFBF"/>
                </a:solidFill>
                <a:latin typeface="Calibri"/>
                <a:ea typeface="Calibri"/>
                <a:cs typeface="Calibri"/>
                <a:sym typeface="Calibri"/>
              </a:rPr>
              <a:t>B-  LES ACIDE NUCLÉIQUES</a:t>
            </a:r>
            <a:endParaRPr sz="2000">
              <a:solidFill>
                <a:srgbClr val="BFBFB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" lvl="0" indent="-127000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BFBFBF"/>
              </a:buClr>
              <a:buSzPts val="2000"/>
              <a:buFont typeface="Calibri"/>
              <a:buChar char=" "/>
            </a:pPr>
            <a:r>
              <a:rPr lang="fr-FR" sz="2000">
                <a:solidFill>
                  <a:srgbClr val="BFBFBF"/>
                </a:solidFill>
                <a:latin typeface="Calibri"/>
                <a:ea typeface="Calibri"/>
                <a:cs typeface="Calibri"/>
                <a:sym typeface="Calibri"/>
              </a:rPr>
              <a:t>C-  LA REPLICATION DE L’ADN</a:t>
            </a:r>
            <a:endParaRPr sz="2000">
              <a:solidFill>
                <a:srgbClr val="BFBFB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" lvl="0" indent="-127000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</a:pPr>
            <a:r>
              <a:rPr lang="fr-FR" sz="2000" b="1" u="sng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COURS 2 :</a:t>
            </a:r>
            <a:endParaRPr sz="2000" b="1" u="sng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" lvl="0" indent="-127000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rgbClr val="BFBFBF"/>
              </a:buClr>
              <a:buSzPts val="2000"/>
              <a:buFont typeface="Calibri"/>
              <a:buChar char=" "/>
            </a:pPr>
            <a:r>
              <a:rPr lang="fr-FR" sz="2000" b="1" u="sng">
                <a:solidFill>
                  <a:srgbClr val="BFBFBF"/>
                </a:solidFill>
                <a:latin typeface="Calibri"/>
                <a:ea typeface="Calibri"/>
                <a:cs typeface="Calibri"/>
                <a:sym typeface="Calibri"/>
              </a:rPr>
              <a:t>D-  LA SYNTHÈSE DES PROTÉINES</a:t>
            </a:r>
            <a:endParaRPr sz="2000" b="1" u="sng">
              <a:solidFill>
                <a:srgbClr val="BFBFB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" lvl="0" indent="-127000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</a:pPr>
            <a:r>
              <a:rPr lang="fr-FR" sz="2000" b="1" u="sng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E-  RÉGULATION DE L’EXPRESSION DES GÈNES</a:t>
            </a:r>
            <a:endParaRPr sz="2000" b="1" u="sng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" lvl="0" indent="-127000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Calibri"/>
              <a:buChar char=" "/>
            </a:pPr>
            <a:r>
              <a:rPr lang="fr-FR" sz="2000" b="1" u="sng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F-  LA MÉIOSE </a:t>
            </a:r>
            <a:endParaRPr b="1" u="sng">
              <a:solidFill>
                <a:schemeClr val="accent1"/>
              </a:solidFill>
            </a:endParaRPr>
          </a:p>
          <a:p>
            <a:pPr marL="0" lvl="0" indent="0">
              <a:spcBef>
                <a:spcPts val="100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53" name="Google Shape;153;p19" descr="Résultat de recherche d'images pour &quot;gif rick et morty&quot;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23925" y="2446700"/>
            <a:ext cx="2888625" cy="1623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0"/>
          <p:cNvSpPr txBox="1">
            <a:spLocks noGrp="1"/>
          </p:cNvSpPr>
          <p:nvPr>
            <p:ph type="title"/>
          </p:nvPr>
        </p:nvSpPr>
        <p:spPr>
          <a:xfrm>
            <a:off x="241050" y="609600"/>
            <a:ext cx="9033300" cy="13209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91440" lvl="0" indent="-228600" rtl="0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Calibri"/>
              <a:buChar char=" "/>
            </a:pPr>
            <a:r>
              <a:rPr lang="fr-FR" b="1" u="sng">
                <a:latin typeface="Calibri"/>
                <a:ea typeface="Calibri"/>
                <a:cs typeface="Calibri"/>
                <a:sym typeface="Calibri"/>
              </a:rPr>
              <a:t>E-  RÉGULATION DE L’EXPRESSION DES GÈNES</a:t>
            </a:r>
            <a:endParaRPr/>
          </a:p>
        </p:txBody>
      </p:sp>
      <p:sp>
        <p:nvSpPr>
          <p:cNvPr id="159" name="Google Shape;159;p20"/>
          <p:cNvSpPr txBox="1">
            <a:spLocks noGrp="1"/>
          </p:cNvSpPr>
          <p:nvPr>
            <p:ph type="body" idx="1"/>
          </p:nvPr>
        </p:nvSpPr>
        <p:spPr>
          <a:xfrm>
            <a:off x="677334" y="2160589"/>
            <a:ext cx="8596800" cy="3880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/>
              <a:t>Toutes les cellules de l'organisme proviennent de la même cellule originelle : le zygote. </a:t>
            </a:r>
            <a:endParaRPr/>
          </a:p>
          <a:p>
            <a:pPr marL="0" lvl="0" indent="0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 sz="2400" b="1">
                <a:solidFill>
                  <a:srgbClr val="FF0000"/>
                </a:solidFill>
              </a:rPr>
              <a:t>Elles ont donc toutes </a:t>
            </a:r>
            <a:r>
              <a:rPr lang="fr-FR" sz="2400" b="1" u="sng">
                <a:solidFill>
                  <a:srgbClr val="FF0000"/>
                </a:solidFill>
              </a:rPr>
              <a:t>le même</a:t>
            </a:r>
            <a:r>
              <a:rPr lang="fr-FR" sz="2400" b="1">
                <a:solidFill>
                  <a:srgbClr val="FF0000"/>
                </a:solidFill>
              </a:rPr>
              <a:t> patrimoine génétique</a:t>
            </a:r>
            <a:endParaRPr sz="2400" b="1">
              <a:solidFill>
                <a:srgbClr val="FF0000"/>
              </a:solidFill>
            </a:endParaRPr>
          </a:p>
          <a:p>
            <a:pPr marL="0" lvl="0" indent="0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>
                <a:solidFill>
                  <a:srgbClr val="000000"/>
                </a:solidFill>
              </a:rPr>
              <a:t> Mais à l’âge adulte certaines sont spécialisées et expriment donc seulement une partie de ce patrimoine. </a:t>
            </a:r>
            <a:endParaRPr>
              <a:solidFill>
                <a:srgbClr val="000000"/>
              </a:solidFill>
            </a:endParaRPr>
          </a:p>
          <a:p>
            <a:pPr marL="0" lvl="0" indent="0" rtl="0">
              <a:spcBef>
                <a:spcPts val="1000"/>
              </a:spcBef>
              <a:spcAft>
                <a:spcPts val="0"/>
              </a:spcAft>
              <a:buNone/>
            </a:pPr>
            <a:endParaRPr>
              <a:solidFill>
                <a:srgbClr val="000000"/>
              </a:solidFill>
            </a:endParaRPr>
          </a:p>
          <a:p>
            <a:pPr marL="0" lvl="0" indent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>
                <a:solidFill>
                  <a:srgbClr val="000000"/>
                </a:solidFill>
              </a:rPr>
              <a:t>L'expression des gènes doit donc être </a:t>
            </a:r>
            <a:r>
              <a:rPr lang="fr-FR" u="sng">
                <a:solidFill>
                  <a:srgbClr val="000000"/>
                </a:solidFill>
              </a:rPr>
              <a:t>RÉGULÉE </a:t>
            </a:r>
            <a:endParaRPr u="sng">
              <a:solidFill>
                <a:srgbClr val="000000"/>
              </a:solidFill>
            </a:endParaRPr>
          </a:p>
        </p:txBody>
      </p:sp>
      <p:pic>
        <p:nvPicPr>
          <p:cNvPr id="160" name="Google Shape;16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399975">
            <a:off x="6762251" y="4509883"/>
            <a:ext cx="2081825" cy="11710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1"/>
          <p:cNvSpPr txBox="1">
            <a:spLocks noGrp="1"/>
          </p:cNvSpPr>
          <p:nvPr>
            <p:ph type="title"/>
          </p:nvPr>
        </p:nvSpPr>
        <p:spPr>
          <a:xfrm>
            <a:off x="677325" y="609600"/>
            <a:ext cx="8596800" cy="7884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fr-FR" u="sng"/>
              <a:t>RÉGULATION CHEZ LES PROCARYOTES </a:t>
            </a:r>
            <a:endParaRPr u="sng"/>
          </a:p>
        </p:txBody>
      </p:sp>
      <p:sp>
        <p:nvSpPr>
          <p:cNvPr id="166" name="Google Shape;166;p21"/>
          <p:cNvSpPr txBox="1">
            <a:spLocks noGrp="1"/>
          </p:cNvSpPr>
          <p:nvPr>
            <p:ph type="body" idx="1"/>
          </p:nvPr>
        </p:nvSpPr>
        <p:spPr>
          <a:xfrm>
            <a:off x="677334" y="1702589"/>
            <a:ext cx="8596800" cy="3880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 b="1" u="sng">
                <a:solidFill>
                  <a:srgbClr val="FF0000"/>
                </a:solidFill>
              </a:rPr>
              <a:t>ELLE EST UNIQUEMENT TRANSCRIPTIONNELLE </a:t>
            </a:r>
            <a:endParaRPr b="1" u="sng">
              <a:solidFill>
                <a:srgbClr val="FF0000"/>
              </a:solidFill>
            </a:endParaRPr>
          </a:p>
          <a:p>
            <a:pPr marL="0" lvl="0" indent="0" rtl="0">
              <a:spcBef>
                <a:spcPts val="1000"/>
              </a:spcBef>
              <a:spcAft>
                <a:spcPts val="0"/>
              </a:spcAft>
              <a:buNone/>
            </a:pPr>
            <a:endParaRPr>
              <a:solidFill>
                <a:srgbClr val="000000"/>
              </a:solidFill>
            </a:endParaRPr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>
                <a:solidFill>
                  <a:srgbClr val="000000"/>
                </a:solidFill>
              </a:rPr>
              <a:t>EXEMPLE DE E.COLI ( PROCARYOTE ) ET DE L'OPÉRON LACTOSE</a:t>
            </a:r>
            <a:endParaRPr>
              <a:solidFill>
                <a:srgbClr val="000000"/>
              </a:solidFill>
            </a:endParaRPr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endParaRPr>
              <a:solidFill>
                <a:srgbClr val="000000"/>
              </a:solidFill>
            </a:endParaRPr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>
                <a:solidFill>
                  <a:srgbClr val="000000"/>
                </a:solidFill>
              </a:rPr>
              <a:t>Le gène LacL régule la transcription de l’opéron. Il est situé à distance et code pour un répresseur</a:t>
            </a:r>
            <a:endParaRPr>
              <a:solidFill>
                <a:srgbClr val="000000"/>
              </a:solidFill>
            </a:endParaRPr>
          </a:p>
          <a:p>
            <a:pPr marL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>
                <a:solidFill>
                  <a:srgbClr val="000000"/>
                </a:solidFill>
              </a:rPr>
              <a:t> La protéine LacL forme un homotétramère. Lorsqu’il se fixe sur O1 et O3, l’ADN forme une boucle qui enferme le promoteur, ce qui le rend inaccessible</a:t>
            </a:r>
            <a:endParaRPr>
              <a:solidFill>
                <a:srgbClr val="000000"/>
              </a:solidFill>
            </a:endParaRPr>
          </a:p>
          <a:p>
            <a:pPr marL="0" lvl="0" indent="0" rtl="0">
              <a:spcBef>
                <a:spcPts val="1000"/>
              </a:spcBef>
              <a:spcAft>
                <a:spcPts val="0"/>
              </a:spcAft>
              <a:buNone/>
            </a:pPr>
            <a:endParaRPr>
              <a:solidFill>
                <a:srgbClr val="000000"/>
              </a:solidFill>
            </a:endParaRPr>
          </a:p>
          <a:p>
            <a:pPr marL="0" lvl="0" indent="0" algn="ctr">
              <a:spcBef>
                <a:spcPts val="1000"/>
              </a:spcBef>
              <a:spcAft>
                <a:spcPts val="0"/>
              </a:spcAft>
              <a:buNone/>
            </a:pPr>
            <a:endParaRPr b="1" u="sng">
              <a:solidFill>
                <a:srgbClr val="FF0000"/>
              </a:solidFill>
            </a:endParaRPr>
          </a:p>
        </p:txBody>
      </p:sp>
      <p:pic>
        <p:nvPicPr>
          <p:cNvPr id="167" name="Google Shape;167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89713" y="5096989"/>
            <a:ext cx="4772025" cy="723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Google Shape;172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51850" y="152400"/>
            <a:ext cx="5566000" cy="211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22"/>
          <p:cNvSpPr/>
          <p:nvPr/>
        </p:nvSpPr>
        <p:spPr>
          <a:xfrm>
            <a:off x="3832775" y="1241425"/>
            <a:ext cx="3314700" cy="8799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74" name="Google Shape;174;p22"/>
          <p:cNvCxnSpPr/>
          <p:nvPr/>
        </p:nvCxnSpPr>
        <p:spPr>
          <a:xfrm>
            <a:off x="3555675" y="2579325"/>
            <a:ext cx="24000" cy="4182300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5" name="Google Shape;175;p22"/>
          <p:cNvCxnSpPr/>
          <p:nvPr/>
        </p:nvCxnSpPr>
        <p:spPr>
          <a:xfrm>
            <a:off x="6990575" y="2591325"/>
            <a:ext cx="24000" cy="4158300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76" name="Google Shape;176;p22"/>
          <p:cNvSpPr txBox="1"/>
          <p:nvPr/>
        </p:nvSpPr>
        <p:spPr>
          <a:xfrm>
            <a:off x="241050" y="2651600"/>
            <a:ext cx="3314700" cy="74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u="sng"/>
              <a:t>Absence de lactose et présence de glucose</a:t>
            </a:r>
            <a:endParaRPr u="sng"/>
          </a:p>
        </p:txBody>
      </p:sp>
      <p:sp>
        <p:nvSpPr>
          <p:cNvPr id="177" name="Google Shape;177;p22"/>
          <p:cNvSpPr txBox="1"/>
          <p:nvPr/>
        </p:nvSpPr>
        <p:spPr>
          <a:xfrm>
            <a:off x="4037675" y="2772125"/>
            <a:ext cx="2603400" cy="74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22"/>
          <p:cNvSpPr txBox="1"/>
          <p:nvPr/>
        </p:nvSpPr>
        <p:spPr>
          <a:xfrm>
            <a:off x="3884175" y="2651600"/>
            <a:ext cx="2778000" cy="56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u="sng"/>
              <a:t>Présence de lactose ET de glucose</a:t>
            </a:r>
            <a:endParaRPr u="sng"/>
          </a:p>
        </p:txBody>
      </p:sp>
      <p:sp>
        <p:nvSpPr>
          <p:cNvPr id="179" name="Google Shape;179;p22"/>
          <p:cNvSpPr txBox="1"/>
          <p:nvPr/>
        </p:nvSpPr>
        <p:spPr>
          <a:xfrm>
            <a:off x="7177425" y="2651600"/>
            <a:ext cx="2778000" cy="4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u="sng"/>
              <a:t>Présence de lactose et absence de glucose </a:t>
            </a:r>
            <a:endParaRPr u="sng"/>
          </a:p>
        </p:txBody>
      </p:sp>
      <p:pic>
        <p:nvPicPr>
          <p:cNvPr id="180" name="Google Shape;180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6800" y="5045950"/>
            <a:ext cx="2543175" cy="141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174975" y="5163763"/>
            <a:ext cx="2752725" cy="1085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2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908763" y="5224030"/>
            <a:ext cx="2752725" cy="1183582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22"/>
          <p:cNvSpPr txBox="1"/>
          <p:nvPr/>
        </p:nvSpPr>
        <p:spPr>
          <a:xfrm>
            <a:off x="361575" y="3555550"/>
            <a:ext cx="3194100" cy="141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L’expression de l’opéron lactose est inutile. La protéine LacL se fixe à l’opérateur et enferme ainsi le promoteur. Du coup, l’ARN polymérase est bloqué et la transcription ne peut pas se faire</a:t>
            </a:r>
            <a:endParaRPr/>
          </a:p>
        </p:txBody>
      </p:sp>
      <p:sp>
        <p:nvSpPr>
          <p:cNvPr id="184" name="Google Shape;184;p22"/>
          <p:cNvSpPr txBox="1"/>
          <p:nvPr/>
        </p:nvSpPr>
        <p:spPr>
          <a:xfrm>
            <a:off x="3688125" y="3232725"/>
            <a:ext cx="3194100" cy="96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Le lactose joue un rôle permissif et se lie à LacL ce qui l’empêche ainsi de se lier à l'opérateur. Mais l’affinité de la polymérase est faible en l’absence de la protéine CAP (activée par l’AMPc). C’est le glucose qui empêche la production d’AMPc, il réprime l’opéron</a:t>
            </a:r>
            <a:endParaRPr/>
          </a:p>
        </p:txBody>
      </p:sp>
      <p:sp>
        <p:nvSpPr>
          <p:cNvPr id="185" name="Google Shape;185;p22"/>
          <p:cNvSpPr txBox="1"/>
          <p:nvPr/>
        </p:nvSpPr>
        <p:spPr>
          <a:xfrm>
            <a:off x="7122925" y="3336713"/>
            <a:ext cx="2945700" cy="141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La transcription est maximale : les effets du lactose et de l’AMPc s’additionnent. Le lactose va se fixer au répresseur, et la protéine CAP va pouvoir stabiliser l’ARN polymérase en se liant au promoteur</a:t>
            </a:r>
            <a:endParaRPr/>
          </a:p>
        </p:txBody>
      </p:sp>
      <p:pic>
        <p:nvPicPr>
          <p:cNvPr id="186" name="Google Shape;186;p22" descr="Résultat de recherche d'images pour &quot;gif rick et morty&quot;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257225" y="710725"/>
            <a:ext cx="1555175" cy="1555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23"/>
          <p:cNvSpPr txBox="1">
            <a:spLocks noGrp="1"/>
          </p:cNvSpPr>
          <p:nvPr>
            <p:ph type="title"/>
          </p:nvPr>
        </p:nvSpPr>
        <p:spPr>
          <a:xfrm>
            <a:off x="677271" y="609600"/>
            <a:ext cx="8596800" cy="13209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u="sng"/>
              <a:t>RÉGULATION DE L’EXPRESSION CHEZ LES EUCARYOTES </a:t>
            </a:r>
            <a:r>
              <a:rPr lang="fr-FR"/>
              <a:t> </a:t>
            </a:r>
            <a:endParaRPr/>
          </a:p>
        </p:txBody>
      </p:sp>
      <p:pic>
        <p:nvPicPr>
          <p:cNvPr id="192" name="Google Shape;192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38727" y="1930500"/>
            <a:ext cx="6371925" cy="4677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404953">
            <a:off x="736448" y="3371075"/>
            <a:ext cx="1312525" cy="2333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pul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24"/>
          <p:cNvSpPr txBox="1">
            <a:spLocks noGrp="1"/>
          </p:cNvSpPr>
          <p:nvPr>
            <p:ph type="title"/>
          </p:nvPr>
        </p:nvSpPr>
        <p:spPr>
          <a:xfrm>
            <a:off x="742259" y="464675"/>
            <a:ext cx="8596800" cy="13209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 u="sng"/>
              <a:t>REGULATION EPIGENETIQUE </a:t>
            </a:r>
            <a:endParaRPr b="1" u="sng"/>
          </a:p>
        </p:txBody>
      </p:sp>
      <p:sp>
        <p:nvSpPr>
          <p:cNvPr id="199" name="Google Shape;199;p24"/>
          <p:cNvSpPr txBox="1">
            <a:spLocks noGrp="1"/>
          </p:cNvSpPr>
          <p:nvPr>
            <p:ph type="body" idx="1"/>
          </p:nvPr>
        </p:nvSpPr>
        <p:spPr>
          <a:xfrm>
            <a:off x="677325" y="1785575"/>
            <a:ext cx="7404600" cy="4255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 dirty="0"/>
              <a:t>La transcription nécessite une chromatine </a:t>
            </a:r>
            <a:r>
              <a:rPr lang="fr-FR" u="sng" dirty="0">
                <a:solidFill>
                  <a:srgbClr val="FF0000"/>
                </a:solidFill>
              </a:rPr>
              <a:t>DÉCOMPACTÉE </a:t>
            </a:r>
            <a:r>
              <a:rPr lang="fr-FR" dirty="0"/>
              <a:t>: </a:t>
            </a:r>
            <a:endParaRPr dirty="0"/>
          </a:p>
          <a:p>
            <a:pPr marL="0" lvl="0" indent="0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 u="sng" dirty="0">
                <a:solidFill>
                  <a:srgbClr val="E06666"/>
                </a:solidFill>
              </a:rPr>
              <a:t>La compaction dépend des modifications </a:t>
            </a:r>
            <a:r>
              <a:rPr lang="fr-FR" b="1" u="sng" dirty="0">
                <a:solidFill>
                  <a:srgbClr val="FF0000"/>
                </a:solidFill>
              </a:rPr>
              <a:t>épigénétiques</a:t>
            </a:r>
            <a:r>
              <a:rPr lang="fr-FR" u="sng" dirty="0">
                <a:solidFill>
                  <a:srgbClr val="E06666"/>
                </a:solidFill>
              </a:rPr>
              <a:t> (les gènes restent inchangés) :</a:t>
            </a:r>
            <a:endParaRPr u="sng" dirty="0">
              <a:solidFill>
                <a:srgbClr val="E06666"/>
              </a:solidFill>
            </a:endParaRPr>
          </a:p>
          <a:p>
            <a:pPr marL="457200" lvl="0" indent="-342900" rtl="0">
              <a:spcBef>
                <a:spcPts val="1000"/>
              </a:spcBef>
              <a:spcAft>
                <a:spcPts val="0"/>
              </a:spcAft>
              <a:buSzPts val="1800"/>
              <a:buChar char="-"/>
            </a:pPr>
            <a:r>
              <a:rPr lang="fr-FR" dirty="0"/>
              <a:t>Modification</a:t>
            </a:r>
            <a:r>
              <a:rPr lang="fr-FR" b="1" dirty="0">
                <a:solidFill>
                  <a:srgbClr val="FF0000"/>
                </a:solidFill>
              </a:rPr>
              <a:t> post-traductionnelle des histones</a:t>
            </a:r>
            <a:r>
              <a:rPr lang="fr-FR" dirty="0"/>
              <a:t> : forme le code histone réactions réversibles et nombreuses</a:t>
            </a:r>
            <a:endParaRPr dirty="0"/>
          </a:p>
          <a:p>
            <a:pPr marL="0" lvl="0" indent="0" rtl="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  <a:p>
            <a:pPr marL="457200" lvl="0" indent="-342900" rtl="0">
              <a:spcBef>
                <a:spcPts val="1000"/>
              </a:spcBef>
              <a:spcAft>
                <a:spcPts val="0"/>
              </a:spcAft>
              <a:buSzPts val="1800"/>
              <a:buChar char="-"/>
            </a:pPr>
            <a:r>
              <a:rPr lang="fr-FR" dirty="0"/>
              <a:t>La </a:t>
            </a:r>
            <a:r>
              <a:rPr lang="fr-FR" b="1" dirty="0">
                <a:solidFill>
                  <a:srgbClr val="FF0000"/>
                </a:solidFill>
              </a:rPr>
              <a:t>méthylation</a:t>
            </a:r>
            <a:r>
              <a:rPr lang="fr-FR" dirty="0"/>
              <a:t> de séquences d’ADN particulières : </a:t>
            </a:r>
            <a:endParaRPr dirty="0"/>
          </a:p>
          <a:p>
            <a:pPr marL="13716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fr-FR" sz="1800" dirty="0"/>
              <a:t>implique l’ADN méthyltransférase: favorise la formation </a:t>
            </a:r>
            <a:r>
              <a:rPr lang="fr-FR" sz="1800" u="sng" dirty="0"/>
              <a:t>d'hétérochromatine </a:t>
            </a:r>
            <a:endParaRPr sz="1800" u="sng" dirty="0"/>
          </a:p>
          <a:p>
            <a:pPr marL="1371600" lvl="1" indent="-342900" rtl="0"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1800"/>
              <a:buChar char="-"/>
            </a:pPr>
            <a:r>
              <a:rPr lang="fr-FR" sz="1800" b="1" u="sng" dirty="0">
                <a:solidFill>
                  <a:srgbClr val="CC0000"/>
                </a:solidFill>
              </a:rPr>
              <a:t>elle peut être transmise car elle est reproduite lors de la mitose </a:t>
            </a:r>
            <a:endParaRPr sz="1800" b="1" u="sng" dirty="0">
              <a:solidFill>
                <a:srgbClr val="CC0000"/>
              </a:solidFill>
            </a:endParaRPr>
          </a:p>
          <a:p>
            <a:pPr marL="0" lvl="0" indent="457200">
              <a:spcBef>
                <a:spcPts val="1000"/>
              </a:spcBef>
              <a:spcAft>
                <a:spcPts val="0"/>
              </a:spcAft>
              <a:buNone/>
            </a:pPr>
            <a:endParaRPr dirty="0"/>
          </a:p>
        </p:txBody>
      </p:sp>
      <p:pic>
        <p:nvPicPr>
          <p:cNvPr id="200" name="Google Shape;200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65120" y="2341350"/>
            <a:ext cx="3550700" cy="1521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665650" y="4015475"/>
            <a:ext cx="2662000" cy="164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5"/>
          <p:cNvSpPr txBox="1">
            <a:spLocks noGrp="1"/>
          </p:cNvSpPr>
          <p:nvPr>
            <p:ph type="title"/>
          </p:nvPr>
        </p:nvSpPr>
        <p:spPr>
          <a:xfrm>
            <a:off x="677325" y="1012775"/>
            <a:ext cx="8596800" cy="16041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u="sng"/>
              <a:t>TRANSITIONNNNNNN ET APRÈS ON ATTAQUE LA DERNIÈRE PARTIE :</a:t>
            </a:r>
            <a:endParaRPr u="sng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u="sng"/>
          </a:p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u="sng"/>
              <a:t>F- LA MÉIOSE</a:t>
            </a:r>
            <a:r>
              <a:rPr lang="fr-FR"/>
              <a:t> </a:t>
            </a:r>
            <a:endParaRPr/>
          </a:p>
        </p:txBody>
      </p:sp>
      <p:pic>
        <p:nvPicPr>
          <p:cNvPr id="207" name="Google Shape;20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93575" y="4069375"/>
            <a:ext cx="2613075" cy="1989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81225" y="3902012"/>
            <a:ext cx="3884750" cy="2324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25" descr="Résultat de recherche d'images pour &quot;gif rick et morty&quot;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408975" y="681950"/>
            <a:ext cx="1475525" cy="2378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6"/>
          <p:cNvSpPr txBox="1">
            <a:spLocks noGrp="1"/>
          </p:cNvSpPr>
          <p:nvPr>
            <p:ph type="title"/>
          </p:nvPr>
        </p:nvSpPr>
        <p:spPr>
          <a:xfrm>
            <a:off x="653234" y="742175"/>
            <a:ext cx="8596800" cy="13209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 u="sng"/>
              <a:t>COMPARAISON  MÉIOSE / MITOSE</a:t>
            </a:r>
            <a:r>
              <a:rPr lang="fr-FR"/>
              <a:t> </a:t>
            </a:r>
            <a:endParaRPr/>
          </a:p>
        </p:txBody>
      </p:sp>
      <p:pic>
        <p:nvPicPr>
          <p:cNvPr id="216" name="Google Shape;216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95058">
            <a:off x="8510504" y="3169875"/>
            <a:ext cx="1335450" cy="2374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26" descr="Résultat de recherche d'images pour &quot;gif rick et morty&quot;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429900" y="557200"/>
            <a:ext cx="3003626" cy="1690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9CE367BC-81F3-438F-89AB-E7B50022E9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6599" y="2102714"/>
            <a:ext cx="6253445" cy="3791356"/>
          </a:xfrm>
          <a:prstGeom prst="rect">
            <a:avLst/>
          </a:prstGeom>
        </p:spPr>
      </p:pic>
    </p:spTree>
  </p:cSld>
  <p:clrMapOvr>
    <a:masterClrMapping/>
  </p:clrMapOvr>
  <p:transition spd="med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7"/>
          <p:cNvSpPr txBox="1">
            <a:spLocks noGrp="1"/>
          </p:cNvSpPr>
          <p:nvPr>
            <p:ph type="title"/>
          </p:nvPr>
        </p:nvSpPr>
        <p:spPr>
          <a:xfrm>
            <a:off x="635009" y="154525"/>
            <a:ext cx="8596800" cy="13209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u="sng"/>
              <a:t>LA MÉIOSE EST CONSTITUÉE DE 2 DIVISION SUCCESSIVE </a:t>
            </a:r>
            <a:endParaRPr u="sng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9F89A8A-86DC-4B58-ABF3-E05E9742F3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109" y="1780110"/>
            <a:ext cx="5282599" cy="1864121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FB46D54-3BD7-4874-AFBE-0D145578E2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2109" y="4216553"/>
            <a:ext cx="5526128" cy="2117195"/>
          </a:xfrm>
          <a:prstGeom prst="rect">
            <a:avLst/>
          </a:prstGeom>
        </p:spPr>
      </p:pic>
      <p:pic>
        <p:nvPicPr>
          <p:cNvPr id="9" name="Google Shape;241;p29" descr="Résultat de recherche d'images pour &quot;gif rick et morty&quot;">
            <a:extLst>
              <a:ext uri="{FF2B5EF4-FFF2-40B4-BE49-F238E27FC236}">
                <a16:creationId xmlns:a16="http://schemas.microsoft.com/office/drawing/2014/main" id="{FBB84DAF-B716-43E1-9AC0-DF03235F2238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530158" y="3644231"/>
            <a:ext cx="1947350" cy="10682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7"/>
          <p:cNvSpPr txBox="1">
            <a:spLocks noGrp="1"/>
          </p:cNvSpPr>
          <p:nvPr>
            <p:ph type="title"/>
          </p:nvPr>
        </p:nvSpPr>
        <p:spPr>
          <a:xfrm>
            <a:off x="635009" y="154525"/>
            <a:ext cx="8596800" cy="13209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u="sng"/>
              <a:t>LA MÉIOSE EST CONSTITUÉE DE 2 DIVISION SUCCESSIVE </a:t>
            </a:r>
            <a:endParaRPr u="sng"/>
          </a:p>
        </p:txBody>
      </p:sp>
      <p:graphicFrame>
        <p:nvGraphicFramePr>
          <p:cNvPr id="223" name="Google Shape;223;p27"/>
          <p:cNvGraphicFramePr/>
          <p:nvPr>
            <p:extLst>
              <p:ext uri="{D42A27DB-BD31-4B8C-83A1-F6EECF244321}">
                <p14:modId xmlns:p14="http://schemas.microsoft.com/office/powerpoint/2010/main" val="4213195086"/>
              </p:ext>
            </p:extLst>
          </p:nvPr>
        </p:nvGraphicFramePr>
        <p:xfrm>
          <a:off x="359825" y="1788800"/>
          <a:ext cx="9525000" cy="3047940"/>
        </p:xfrm>
        <a:graphic>
          <a:graphicData uri="http://schemas.openxmlformats.org/drawingml/2006/table">
            <a:tbl>
              <a:tblPr>
                <a:noFill/>
                <a:tableStyleId>{539EF742-6371-48DB-A58A-6873DF490FA5}</a:tableStyleId>
              </a:tblPr>
              <a:tblGrid>
                <a:gridCol w="2746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78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3000" u="sng" dirty="0"/>
                        <a:t>Méiose I = </a:t>
                      </a:r>
                      <a:r>
                        <a:rPr lang="fr-FR" sz="3000" u="sng" dirty="0">
                          <a:solidFill>
                            <a:srgbClr val="FF0000"/>
                          </a:solidFill>
                        </a:rPr>
                        <a:t>réductionnelle</a:t>
                      </a:r>
                      <a:endParaRPr sz="3000" u="sng" dirty="0">
                        <a:solidFill>
                          <a:srgbClr val="FF0000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600" u="sng" dirty="0">
                          <a:solidFill>
                            <a:srgbClr val="CC0000"/>
                          </a:solidFill>
                        </a:rPr>
                        <a:t>Divise par 2 le nombre de chromosomes: </a:t>
                      </a:r>
                      <a:endParaRPr sz="1600" u="sng" dirty="0">
                        <a:solidFill>
                          <a:srgbClr val="CC0000"/>
                        </a:solidFill>
                      </a:endParaRPr>
                    </a:p>
                    <a:p>
                      <a:pPr marL="457200" lvl="0" indent="-3302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Char char="-"/>
                      </a:pPr>
                      <a:r>
                        <a:rPr lang="fr-FR" sz="1600" dirty="0"/>
                        <a:t>La cellule mère est </a:t>
                      </a:r>
                      <a:r>
                        <a:rPr lang="fr-FR" sz="1600" u="sng" dirty="0"/>
                        <a:t>diploïde</a:t>
                      </a:r>
                      <a:r>
                        <a:rPr lang="fr-FR" sz="1600" dirty="0"/>
                        <a:t> ( 2n chromosomes à 2 chromatides) </a:t>
                      </a:r>
                      <a:endParaRPr sz="1600" dirty="0"/>
                    </a:p>
                    <a:p>
                      <a:pPr marL="457200" lvl="0" indent="-3302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Char char="-"/>
                      </a:pPr>
                      <a:r>
                        <a:rPr lang="fr-FR" sz="1600" dirty="0"/>
                        <a:t>Les 2 cellules filles sont </a:t>
                      </a:r>
                      <a:r>
                        <a:rPr lang="fr-FR" sz="1600" u="sng" dirty="0"/>
                        <a:t>haploïdes</a:t>
                      </a:r>
                      <a:r>
                        <a:rPr lang="fr-FR" sz="1600" dirty="0"/>
                        <a:t> (n chromosome à 2 chromatides) </a:t>
                      </a:r>
                      <a:endParaRPr sz="1600" dirty="0"/>
                    </a:p>
                    <a:p>
                      <a:pPr marL="0" lvl="0" indent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dirty="0"/>
                    </a:p>
                    <a:p>
                      <a:pPr marL="0" lvl="0" indent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600" b="1" dirty="0"/>
                        <a:t>La cellule fille ne possède alors qu’un seul chromosome de chaque paires d’homologues : soit maternel soit paternel </a:t>
                      </a:r>
                      <a:endParaRPr sz="1600" b="1"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3000" u="sng" dirty="0"/>
                        <a:t>Méiose II = </a:t>
                      </a:r>
                      <a:r>
                        <a:rPr lang="fr-FR" sz="3000" u="sng" dirty="0">
                          <a:solidFill>
                            <a:srgbClr val="FF0000"/>
                          </a:solidFill>
                        </a:rPr>
                        <a:t>équationnelle</a:t>
                      </a:r>
                      <a:r>
                        <a:rPr lang="fr-FR" sz="3000" u="sng" dirty="0"/>
                        <a:t> </a:t>
                      </a:r>
                      <a:endParaRPr sz="3000" u="sng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600" u="sng" dirty="0">
                          <a:solidFill>
                            <a:srgbClr val="CC0000"/>
                          </a:solidFill>
                        </a:rPr>
                        <a:t>Le nombre de chromosome reste inchangé</a:t>
                      </a:r>
                      <a:r>
                        <a:rPr lang="fr-FR" sz="1600" dirty="0"/>
                        <a:t>, les chromatides sont réparties entre les 2 cellules filles </a:t>
                      </a:r>
                      <a:endParaRPr sz="1600" dirty="0"/>
                    </a:p>
                    <a:p>
                      <a:pPr marL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600" dirty="0"/>
                        <a:t>Elle se fait à partir des 2 cellules haploïdes obtenue précédemment</a:t>
                      </a:r>
                      <a:endParaRPr sz="1600" dirty="0"/>
                    </a:p>
                    <a:p>
                      <a:pPr marL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dirty="0"/>
                    </a:p>
                    <a:p>
                      <a:pPr marL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600" b="1" u="sng" dirty="0">
                          <a:solidFill>
                            <a:srgbClr val="CC0000"/>
                          </a:solidFill>
                        </a:rPr>
                        <a:t>On obtient donc 4 cellules filles avec n chromosome à 1 chromatide </a:t>
                      </a:r>
                      <a:r>
                        <a:rPr lang="fr-FR" sz="1600" u="sng" dirty="0">
                          <a:solidFill>
                            <a:srgbClr val="CC0000"/>
                          </a:solidFill>
                        </a:rPr>
                        <a:t> </a:t>
                      </a:r>
                      <a:endParaRPr sz="1600" u="sng" dirty="0">
                        <a:solidFill>
                          <a:srgbClr val="CC0000"/>
                        </a:solidFill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24" name="Google Shape;224;p27"/>
          <p:cNvSpPr txBox="1"/>
          <p:nvPr/>
        </p:nvSpPr>
        <p:spPr>
          <a:xfrm>
            <a:off x="359825" y="5561400"/>
            <a:ext cx="9281700" cy="59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400" u="sng">
                <a:solidFill>
                  <a:srgbClr val="CC0000"/>
                </a:solidFill>
              </a:rPr>
              <a:t>LA MÉIOSE PERMET LA TRANSMISSION DU PATRIMOINE GÉNÉTIQUE</a:t>
            </a:r>
            <a:endParaRPr sz="2400" u="sng">
              <a:solidFill>
                <a:srgbClr val="CC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940483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8"/>
          <p:cNvSpPr txBox="1">
            <a:spLocks noGrp="1"/>
          </p:cNvSpPr>
          <p:nvPr>
            <p:ph type="body" idx="1"/>
          </p:nvPr>
        </p:nvSpPr>
        <p:spPr>
          <a:xfrm>
            <a:off x="5776550" y="1081475"/>
            <a:ext cx="3154800" cy="1887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/>
              <a:t>Un brassage génétique a lieu au cours de la méiose 1.</a:t>
            </a:r>
            <a:endParaRPr/>
          </a:p>
          <a:p>
            <a:pPr marL="0" lvl="0" indent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/>
              <a:t> À la fin de la méiose 1, les cellules obtenues sont génétiquement </a:t>
            </a:r>
            <a:r>
              <a:rPr lang="fr-FR" b="1" u="sng">
                <a:solidFill>
                  <a:srgbClr val="FF0000"/>
                </a:solidFill>
              </a:rPr>
              <a:t>DIFFÉRENTES</a:t>
            </a:r>
            <a:r>
              <a:rPr lang="fr-FR"/>
              <a:t> entre elles et avec la cellule mère</a:t>
            </a:r>
            <a:endParaRPr/>
          </a:p>
        </p:txBody>
      </p:sp>
      <p:pic>
        <p:nvPicPr>
          <p:cNvPr id="230" name="Google Shape;230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7925" y="869550"/>
            <a:ext cx="4943475" cy="2943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96250" y="4760150"/>
            <a:ext cx="5295900" cy="1666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095000" y="3704300"/>
            <a:ext cx="1254473" cy="2230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30"/>
          <p:cNvSpPr txBox="1">
            <a:spLocks noGrp="1"/>
          </p:cNvSpPr>
          <p:nvPr>
            <p:ph type="title"/>
          </p:nvPr>
        </p:nvSpPr>
        <p:spPr>
          <a:xfrm>
            <a:off x="666959" y="440775"/>
            <a:ext cx="8596800" cy="13209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u="sng"/>
              <a:t>LA MÉIOSE ASSURE LA DIVERSITÉ GÉNÉTIQUE PAR PLUSIEURS MÉCANISMES</a:t>
            </a:r>
            <a:r>
              <a:rPr lang="fr-FR"/>
              <a:t> </a:t>
            </a:r>
            <a:endParaRPr/>
          </a:p>
        </p:txBody>
      </p:sp>
      <p:graphicFrame>
        <p:nvGraphicFramePr>
          <p:cNvPr id="247" name="Google Shape;247;p30"/>
          <p:cNvGraphicFramePr/>
          <p:nvPr>
            <p:extLst>
              <p:ext uri="{D42A27DB-BD31-4B8C-83A1-F6EECF244321}">
                <p14:modId xmlns:p14="http://schemas.microsoft.com/office/powerpoint/2010/main" val="2816698674"/>
              </p:ext>
            </p:extLst>
          </p:nvPr>
        </p:nvGraphicFramePr>
        <p:xfrm>
          <a:off x="246975" y="2000325"/>
          <a:ext cx="9459575" cy="2194500"/>
        </p:xfrm>
        <a:graphic>
          <a:graphicData uri="http://schemas.openxmlformats.org/drawingml/2006/table">
            <a:tbl>
              <a:tblPr>
                <a:noFill/>
                <a:tableStyleId>{539EF742-6371-48DB-A58A-6873DF490FA5}</a:tableStyleId>
              </a:tblPr>
              <a:tblGrid>
                <a:gridCol w="3470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89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08025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2000" u="sng" dirty="0"/>
                        <a:t>L’assortiment aléatoire des chromosomes paternels et maternels</a:t>
                      </a:r>
                      <a:endParaRPr sz="2000" u="sng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/>
                        <a:t>produit 2</a:t>
                      </a:r>
                      <a:r>
                        <a:rPr lang="fr-FR" sz="1800" baseline="30000"/>
                        <a:t>23</a:t>
                      </a:r>
                      <a:r>
                        <a:rPr lang="fr-FR" sz="1800"/>
                        <a:t> combinaisons soit 8,4 millions de gamètes distincts</a:t>
                      </a:r>
                      <a:endParaRPr sz="1800" baseline="3000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4875"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2000" u="sng"/>
                        <a:t>L’union aléatoire d’un spermatozoïde et d’un ovocyte</a:t>
                      </a:r>
                      <a:endParaRPr sz="2000" u="sng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fr-FR" sz="1800" dirty="0"/>
                        <a:t>produit 2</a:t>
                      </a:r>
                      <a:r>
                        <a:rPr lang="fr-FR" sz="1800" baseline="30000" dirty="0"/>
                        <a:t>23</a:t>
                      </a:r>
                      <a:r>
                        <a:rPr lang="fr-FR" sz="1800" dirty="0"/>
                        <a:t> x 2</a:t>
                      </a:r>
                      <a:r>
                        <a:rPr lang="fr-FR" sz="1800" baseline="30000" dirty="0"/>
                        <a:t>23</a:t>
                      </a:r>
                      <a:r>
                        <a:rPr lang="fr-FR" sz="1800" dirty="0"/>
                        <a:t> soit 70 000 milliard de possibilités de zygotes distincts</a:t>
                      </a:r>
                      <a:endParaRPr sz="1800"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48" name="Google Shape;248;p30" descr="Résultat de recherche d'images pour &quot;rick et morty GIF&quot;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59550" y="4378800"/>
            <a:ext cx="4049300" cy="2274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31"/>
          <p:cNvSpPr txBox="1">
            <a:spLocks noGrp="1"/>
          </p:cNvSpPr>
          <p:nvPr>
            <p:ph type="title"/>
          </p:nvPr>
        </p:nvSpPr>
        <p:spPr>
          <a:xfrm>
            <a:off x="677334" y="850650"/>
            <a:ext cx="8596800" cy="13209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4800" b="1" u="sng"/>
              <a:t>ANOMALIES </a:t>
            </a:r>
            <a:endParaRPr sz="4800" b="1" u="sng"/>
          </a:p>
        </p:txBody>
      </p:sp>
      <p:sp>
        <p:nvSpPr>
          <p:cNvPr id="254" name="Google Shape;254;p31"/>
          <p:cNvSpPr txBox="1">
            <a:spLocks noGrp="1"/>
          </p:cNvSpPr>
          <p:nvPr>
            <p:ph type="body" idx="1"/>
          </p:nvPr>
        </p:nvSpPr>
        <p:spPr>
          <a:xfrm>
            <a:off x="881534" y="2377539"/>
            <a:ext cx="8596800" cy="3880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/>
              <a:t>Des chromosomes ou chromatides peuvent ne pas se séparer, ce qui conduit alors à un gamète avec n+1 ou n-1 chromosomes</a:t>
            </a:r>
            <a:endParaRPr/>
          </a:p>
          <a:p>
            <a:pPr marL="0" lvl="0" indent="0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/>
              <a:t> Cela survient au cours de la méiose 1 </a:t>
            </a:r>
            <a:r>
              <a:rPr lang="fr-FR" b="1" u="sng"/>
              <a:t>ET</a:t>
            </a:r>
            <a:r>
              <a:rPr lang="fr-FR"/>
              <a:t> de la méiose 2</a:t>
            </a:r>
            <a:endParaRPr/>
          </a:p>
          <a:p>
            <a:pPr marL="0" lvl="0" indent="0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/>
              <a:t>Après fécondation, le zygote formé est appelé aneuploïde</a:t>
            </a:r>
            <a:endParaRPr/>
          </a:p>
          <a:p>
            <a:pPr marL="0" lvl="0" indent="0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/>
              <a:t> S'il contient 1K en plus, on parle de trisomie, s’il a un K de moins de monosomie. </a:t>
            </a:r>
            <a:endParaRPr/>
          </a:p>
          <a:p>
            <a:pPr marL="0" lvl="0" indent="0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/>
              <a:t>Le K touché peut être un autosome </a:t>
            </a:r>
            <a:r>
              <a:rPr lang="fr-FR" b="1" u="sng"/>
              <a:t>OU</a:t>
            </a:r>
            <a:r>
              <a:rPr lang="fr-FR"/>
              <a:t> un gonosome :</a:t>
            </a:r>
            <a:endParaRPr/>
          </a:p>
          <a:p>
            <a:pPr marL="0" lvl="0" indent="0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/>
              <a:t>-Si le K touché est un autosome → généralement </a:t>
            </a:r>
            <a:r>
              <a:rPr lang="fr-FR" b="1" u="sng">
                <a:solidFill>
                  <a:srgbClr val="FF0000"/>
                </a:solidFill>
              </a:rPr>
              <a:t>PLUS</a:t>
            </a:r>
            <a:r>
              <a:rPr lang="fr-FR"/>
              <a:t> sévères.</a:t>
            </a:r>
            <a:endParaRPr/>
          </a:p>
          <a:p>
            <a:pPr marL="0" lvl="0" indent="0">
              <a:spcBef>
                <a:spcPts val="1000"/>
              </a:spcBef>
              <a:spcAft>
                <a:spcPts val="0"/>
              </a:spcAft>
              <a:buNone/>
            </a:pPr>
            <a:r>
              <a:rPr lang="fr-FR"/>
              <a:t>-SI le K touché est un gonosome → généralement </a:t>
            </a:r>
            <a:r>
              <a:rPr lang="fr-FR" b="1" u="sng">
                <a:solidFill>
                  <a:srgbClr val="FF0000"/>
                </a:solidFill>
              </a:rPr>
              <a:t>MOINS</a:t>
            </a:r>
            <a:r>
              <a:rPr lang="fr-FR"/>
              <a:t> sévères</a:t>
            </a:r>
            <a:endParaRPr/>
          </a:p>
        </p:txBody>
      </p:sp>
      <p:pic>
        <p:nvPicPr>
          <p:cNvPr id="255" name="Google Shape;255;p31" descr="Résultat de recherche d'images pour &quot;rick et morty GIF&quot;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771450" y="446875"/>
            <a:ext cx="2276675" cy="1602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32"/>
          <p:cNvSpPr txBox="1">
            <a:spLocks noGrp="1"/>
          </p:cNvSpPr>
          <p:nvPr>
            <p:ph type="title"/>
          </p:nvPr>
        </p:nvSpPr>
        <p:spPr>
          <a:xfrm>
            <a:off x="677334" y="609600"/>
            <a:ext cx="8596800" cy="13209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4800" u="sng"/>
              <a:t>C’EST LA FIN …….</a:t>
            </a:r>
            <a:endParaRPr sz="4800" u="sng"/>
          </a:p>
        </p:txBody>
      </p:sp>
      <p:pic>
        <p:nvPicPr>
          <p:cNvPr id="261" name="Google Shape;261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049085">
            <a:off x="-5672" y="3373566"/>
            <a:ext cx="2962798" cy="16665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32" descr="Rick and Morty F U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22699" y="2648250"/>
            <a:ext cx="4315174" cy="2403175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32"/>
          <p:cNvSpPr/>
          <p:nvPr/>
        </p:nvSpPr>
        <p:spPr>
          <a:xfrm>
            <a:off x="1699425" y="2314125"/>
            <a:ext cx="1410300" cy="915900"/>
          </a:xfrm>
          <a:prstGeom prst="wedgeEllipseCallout">
            <a:avLst>
              <a:gd name="adj1" fmla="val -47437"/>
              <a:gd name="adj2" fmla="val 84226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fr-FR"/>
              <a:t>NOOOOOOOON</a:t>
            </a:r>
            <a:endParaRPr/>
          </a:p>
        </p:txBody>
      </p:sp>
    </p:spTree>
  </p:cSld>
  <p:clrMapOvr>
    <a:masterClrMapping/>
  </p:clrMapOvr>
  <p:transition spd="med">
    <p:pull/>
  </p:transition>
</p:sld>
</file>

<file path=ppt/theme/theme1.xml><?xml version="1.0" encoding="utf-8"?>
<a:theme xmlns:a="http://schemas.openxmlformats.org/drawingml/2006/main" name="Facette">
  <a:themeElements>
    <a:clrScheme name="Facet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694</Words>
  <Application>Microsoft Office PowerPoint</Application>
  <PresentationFormat>Grand écran</PresentationFormat>
  <Paragraphs>73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Noto Sans Symbols</vt:lpstr>
      <vt:lpstr>Trebuchet MS</vt:lpstr>
      <vt:lpstr>Facette</vt:lpstr>
      <vt:lpstr>TTR 2018/2019 INTERVENTION BIOMOLESQUE 4/4</vt:lpstr>
      <vt:lpstr>SOMMAIRE </vt:lpstr>
      <vt:lpstr>E-  RÉGULATION DE L’EXPRESSION DES GÈNES</vt:lpstr>
      <vt:lpstr>RÉGULATION CHEZ LES PROCARYOTES </vt:lpstr>
      <vt:lpstr>Présentation PowerPoint</vt:lpstr>
      <vt:lpstr>RÉGULATION DE L’EXPRESSION CHEZ LES EUCARYOTES  </vt:lpstr>
      <vt:lpstr>REGULATION EPIGENETIQUE </vt:lpstr>
      <vt:lpstr>TRANSITIONNNNNNN ET APRÈS ON ATTAQUE LA DERNIÈRE PARTIE :  F- LA MÉIOSE </vt:lpstr>
      <vt:lpstr>COMPARAISON  MÉIOSE / MITOSE </vt:lpstr>
      <vt:lpstr>LA MÉIOSE EST CONSTITUÉE DE 2 DIVISION SUCCESSIVE </vt:lpstr>
      <vt:lpstr>LA MÉIOSE EST CONSTITUÉE DE 2 DIVISION SUCCESSIVE </vt:lpstr>
      <vt:lpstr>Présentation PowerPoint</vt:lpstr>
      <vt:lpstr>LA MÉIOSE ASSURE LA DIVERSITÉ GÉNÉTIQUE PAR PLUSIEURS MÉCANISMES </vt:lpstr>
      <vt:lpstr>ANOMALIES </vt:lpstr>
      <vt:lpstr>C’EST LA FIN …….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TTR 2018/2019 INTERVENTION BIOMOLESQUE 4/4</dc:title>
  <dc:creator>baptiste delaunay</dc:creator>
  <cp:lastModifiedBy>Hugo De Almeida</cp:lastModifiedBy>
  <cp:revision>3</cp:revision>
  <dcterms:modified xsi:type="dcterms:W3CDTF">2018-08-23T21:58:15Z</dcterms:modified>
</cp:coreProperties>
</file>