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1"/>
  </p:sldMasterIdLst>
  <p:notesMasterIdLst>
    <p:notesMasterId r:id="rId56"/>
  </p:notesMasterIdLst>
  <p:sldIdLst>
    <p:sldId id="256" r:id="rId2"/>
    <p:sldId id="257" r:id="rId3"/>
    <p:sldId id="258" r:id="rId4"/>
    <p:sldId id="263"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3" r:id="rId26"/>
    <p:sldId id="281" r:id="rId27"/>
    <p:sldId id="282"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11" r:id="rId47"/>
    <p:sldId id="303" r:id="rId48"/>
    <p:sldId id="304" r:id="rId49"/>
    <p:sldId id="305" r:id="rId50"/>
    <p:sldId id="306" r:id="rId51"/>
    <p:sldId id="307" r:id="rId52"/>
    <p:sldId id="308" r:id="rId53"/>
    <p:sldId id="309" r:id="rId54"/>
    <p:sldId id="310"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13" d="100"/>
          <a:sy n="113" d="100"/>
        </p:scale>
        <p:origin x="5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98FFC3-128F-434F-B6B0-B8AC7C30EA89}" type="datetimeFigureOut">
              <a:rPr lang="fr-FR" smtClean="0"/>
              <a:t>06/01/2021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BE3EC4-0213-4CF9-B674-4F4B82D2C8EF}" type="slidenum">
              <a:rPr lang="fr-FR" smtClean="0"/>
              <a:t>‹N°›</a:t>
            </a:fld>
            <a:endParaRPr lang="fr-FR"/>
          </a:p>
        </p:txBody>
      </p:sp>
    </p:spTree>
    <p:extLst>
      <p:ext uri="{BB962C8B-B14F-4D97-AF65-F5344CB8AC3E}">
        <p14:creationId xmlns:p14="http://schemas.microsoft.com/office/powerpoint/2010/main" val="213779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1314D16-B7F2-4088-BB8F-7C4E63F4A115}"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879236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184865AC-0583-4E94-838E-19EF24B44AFC}"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747050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8C4D9F15-27C8-4923-86C6-3BCC57D19AB0}"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85796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EB3BA47F-020B-4189-9475-F731574231DC}" type="datetime1">
              <a:rPr lang="en-US" smtClean="0"/>
              <a:t>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331122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85D47C5-4130-4AB7-924B-7359442E9B29}" type="datetime1">
              <a:rPr lang="en-US" smtClean="0"/>
              <a:t>1/6/21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410849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7" name="Date Placeholder 2"/>
          <p:cNvSpPr>
            <a:spLocks noGrp="1"/>
          </p:cNvSpPr>
          <p:nvPr>
            <p:ph type="dt" sz="half" idx="10"/>
          </p:nvPr>
        </p:nvSpPr>
        <p:spPr/>
        <p:txBody>
          <a:bodyPr/>
          <a:lstStyle/>
          <a:p>
            <a:fld id="{BB913A3A-028C-461F-A781-D2CCE634B347}" type="datetime1">
              <a:rPr lang="en-US" smtClean="0"/>
              <a:t>1/6/21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4192436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D5DDED3-7B04-4271-BCDB-89A81A9609A9}" type="datetime1">
              <a:rPr lang="en-US" smtClean="0"/>
              <a:t>1/6/21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049097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7" name="Date Placeholder 4"/>
          <p:cNvSpPr>
            <a:spLocks noGrp="1"/>
          </p:cNvSpPr>
          <p:nvPr>
            <p:ph type="dt" sz="half" idx="10"/>
          </p:nvPr>
        </p:nvSpPr>
        <p:spPr/>
        <p:txBody>
          <a:bodyPr/>
          <a:lstStyle/>
          <a:p>
            <a:fld id="{6B8C404F-AC86-4655-BEE1-23920786671B}" type="datetime1">
              <a:rPr lang="en-US" smtClean="0"/>
              <a:t>1/6/21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737581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E37096C-A929-4352-87CD-3B2185F55AB3}" type="datetime1">
              <a:rPr lang="en-US" smtClean="0"/>
              <a:t>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2774924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3641559-F7A3-4540-9A9F-F225074B1629}" type="datetime1">
              <a:rPr lang="en-US" smtClean="0"/>
              <a:t>1/6/21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159986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F684B258-A205-4436-93EE-15329D086B1E}"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612999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a:t>Modifiez le style du titre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D61BAFA-036D-4933-BB57-D629E700B9EA}"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38892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CF6A21B9-32B9-4811-943C-49E330EE7190}"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583083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3DBE2DC-3408-48DE-8E81-0775DD2CE520}" type="datetime1">
              <a:rPr lang="en-US" smtClean="0"/>
              <a:t>1/6/21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1845418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BB7A42A-280E-48F6-A36B-F028590BC438}" type="datetime1">
              <a:rPr lang="en-US" smtClean="0"/>
              <a:t>1/6/21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57063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22097354-56EB-4763-A013-823CE8C6AEC1}"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6101994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9E40F21-2C73-488F-93DE-90FED0D52E57}" type="datetime1">
              <a:rPr lang="en-US" smtClean="0"/>
              <a:t>1/6/21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090705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B0CAC69-A659-43A9-9997-4297D18D782A}" type="datetime1">
              <a:rPr lang="en-US" smtClean="0"/>
              <a:t>1/6/21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t>‹N°›</a:t>
            </a:fld>
            <a:endParaRPr lang="en-US" dirty="0"/>
          </a:p>
        </p:txBody>
      </p:sp>
    </p:spTree>
    <p:extLst>
      <p:ext uri="{BB962C8B-B14F-4D97-AF65-F5344CB8AC3E}">
        <p14:creationId xmlns:p14="http://schemas.microsoft.com/office/powerpoint/2010/main" val="3957042489"/>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JuL : sans surprise, il réalise un gros démarrage avec &quot;La Machine&quot;">
            <a:extLst>
              <a:ext uri="{FF2B5EF4-FFF2-40B4-BE49-F238E27FC236}">
                <a16:creationId xmlns:a16="http://schemas.microsoft.com/office/drawing/2014/main" id="{15787A75-A858-5848-BD28-11BB965009AE}"/>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9892" r="909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ctrTitle"/>
          </p:nvPr>
        </p:nvSpPr>
        <p:spPr>
          <a:xfrm>
            <a:off x="1154955" y="1447800"/>
            <a:ext cx="8825658" cy="3329581"/>
          </a:xfrm>
        </p:spPr>
        <p:txBody>
          <a:bodyPr>
            <a:normAutofit/>
          </a:bodyPr>
          <a:lstStyle/>
          <a:p>
            <a:r>
              <a:rPr lang="fr-FR">
                <a:solidFill>
                  <a:schemeClr val="tx1"/>
                </a:solidFill>
              </a:rPr>
              <a:t>TUT Rentrée </a:t>
            </a:r>
            <a:br>
              <a:rPr lang="fr-FR">
                <a:solidFill>
                  <a:schemeClr val="tx1"/>
                </a:solidFill>
              </a:rPr>
            </a:br>
            <a:r>
              <a:rPr lang="fr-FR">
                <a:solidFill>
                  <a:schemeClr val="tx1"/>
                </a:solidFill>
              </a:rPr>
              <a:t>2020-2021</a:t>
            </a:r>
          </a:p>
        </p:txBody>
      </p:sp>
      <p:sp>
        <p:nvSpPr>
          <p:cNvPr id="3" name="Sous-titre 2"/>
          <p:cNvSpPr>
            <a:spLocks noGrp="1"/>
          </p:cNvSpPr>
          <p:nvPr>
            <p:ph type="subTitle" idx="1"/>
          </p:nvPr>
        </p:nvSpPr>
        <p:spPr>
          <a:xfrm>
            <a:off x="1154955" y="4777380"/>
            <a:ext cx="8825658" cy="861420"/>
          </a:xfrm>
        </p:spPr>
        <p:txBody>
          <a:bodyPr>
            <a:normAutofit/>
          </a:bodyPr>
          <a:lstStyle/>
          <a:p>
            <a:r>
              <a:rPr lang="fr-FR">
                <a:solidFill>
                  <a:schemeClr val="tx1"/>
                </a:solidFill>
              </a:rPr>
              <a:t>PHARMACOLOGIE MEDICALE</a:t>
            </a:r>
          </a:p>
        </p:txBody>
      </p:sp>
      <p:sp>
        <p:nvSpPr>
          <p:cNvPr id="73" name="Rectangle 72">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Espace réservé du numéro de diapositive 3">
            <a:extLst>
              <a:ext uri="{FF2B5EF4-FFF2-40B4-BE49-F238E27FC236}">
                <a16:creationId xmlns:a16="http://schemas.microsoft.com/office/drawing/2014/main" id="{EC88AD36-1E50-43F5-822A-5102DA362433}"/>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a:solidFill>
                  <a:srgbClr val="FFFFFF"/>
                </a:solidFill>
              </a:rPr>
              <a:pPr>
                <a:spcAft>
                  <a:spcPts val="600"/>
                </a:spcAft>
              </a:pPr>
              <a:t>1</a:t>
            </a:fld>
            <a:endParaRPr lang="en-US">
              <a:solidFill>
                <a:srgbClr val="FFFFFF"/>
              </a:solidFill>
            </a:endParaRPr>
          </a:p>
        </p:txBody>
      </p:sp>
    </p:spTree>
    <p:extLst>
      <p:ext uri="{BB962C8B-B14F-4D97-AF65-F5344CB8AC3E}">
        <p14:creationId xmlns:p14="http://schemas.microsoft.com/office/powerpoint/2010/main" val="3842345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0" name="Picture 39">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2" name="Oval 41">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44" name="Picture 43">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6" name="Picture 45">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8" name="Rectangle 47">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re 1">
            <a:extLst>
              <a:ext uri="{FF2B5EF4-FFF2-40B4-BE49-F238E27FC236}">
                <a16:creationId xmlns:a16="http://schemas.microsoft.com/office/drawing/2014/main" id="{D0717EFC-D39F-4097-9BCE-95BFCBB26C49}"/>
              </a:ext>
            </a:extLst>
          </p:cNvPr>
          <p:cNvSpPr>
            <a:spLocks noGrp="1"/>
          </p:cNvSpPr>
          <p:nvPr>
            <p:ph type="title"/>
          </p:nvPr>
        </p:nvSpPr>
        <p:spPr>
          <a:xfrm>
            <a:off x="647701" y="1454964"/>
            <a:ext cx="3339281" cy="3308840"/>
          </a:xfrm>
        </p:spPr>
        <p:txBody>
          <a:bodyPr vert="horz" lIns="91440" tIns="45720" rIns="91440" bIns="45720" rtlCol="0" anchor="b">
            <a:normAutofit/>
          </a:bodyPr>
          <a:lstStyle/>
          <a:p>
            <a:pPr>
              <a:lnSpc>
                <a:spcPct val="90000"/>
              </a:lnSpc>
            </a:pPr>
            <a:r>
              <a:rPr lang="en-US" sz="3300"/>
              <a:t>CIBLES ET MECANISMES D’ACTION DES MEDICAMENTS</a:t>
            </a:r>
          </a:p>
        </p:txBody>
      </p:sp>
      <p:pic>
        <p:nvPicPr>
          <p:cNvPr id="7" name="Picture 8" descr="JuL : &quot;Bande Organisée&quot; (Single) - MIZIKOOS">
            <a:extLst>
              <a:ext uri="{FF2B5EF4-FFF2-40B4-BE49-F238E27FC236}">
                <a16:creationId xmlns:a16="http://schemas.microsoft.com/office/drawing/2014/main" id="{8AB3DF8C-33C1-EA47-8E32-B57FA7F2AB7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9242" r="-2" b="11"/>
          <a:stretch/>
        </p:blipFill>
        <p:spPr bwMode="auto">
          <a:xfrm>
            <a:off x="4634682" y="10"/>
            <a:ext cx="7557319" cy="6857990"/>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49">
            <a:extLst>
              <a:ext uri="{FF2B5EF4-FFF2-40B4-BE49-F238E27FC236}">
                <a16:creationId xmlns:a16="http://schemas.microsoft.com/office/drawing/2014/main" id="{C91B2AEB-9C03-4291-82DB-27D351F311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Espace réservé du numéro de diapositive 3">
            <a:extLst>
              <a:ext uri="{FF2B5EF4-FFF2-40B4-BE49-F238E27FC236}">
                <a16:creationId xmlns:a16="http://schemas.microsoft.com/office/drawing/2014/main" id="{72E80CA5-061A-4E8E-9DE2-604FB0ECDAB3}"/>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r>
              <a:rPr lang="en-US" dirty="0"/>
              <a:t>2</a:t>
            </a:r>
          </a:p>
        </p:txBody>
      </p:sp>
      <p:sp>
        <p:nvSpPr>
          <p:cNvPr id="9" name="ZoneTexte 8">
            <a:extLst>
              <a:ext uri="{FF2B5EF4-FFF2-40B4-BE49-F238E27FC236}">
                <a16:creationId xmlns:a16="http://schemas.microsoft.com/office/drawing/2014/main" id="{04B8DA4E-2FFF-F941-8292-3C4F723C74A3}"/>
              </a:ext>
            </a:extLst>
          </p:cNvPr>
          <p:cNvSpPr txBox="1"/>
          <p:nvPr/>
        </p:nvSpPr>
        <p:spPr>
          <a:xfrm>
            <a:off x="9762978" y="-506437"/>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370913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A16CBB-7441-49B8-B7B3-95884E939ECA}"/>
              </a:ext>
            </a:extLst>
          </p:cNvPr>
          <p:cNvSpPr>
            <a:spLocks noGrp="1"/>
          </p:cNvSpPr>
          <p:nvPr>
            <p:ph type="title"/>
          </p:nvPr>
        </p:nvSpPr>
        <p:spPr>
          <a:xfrm>
            <a:off x="650668" y="629266"/>
            <a:ext cx="4802031" cy="1641986"/>
          </a:xfrm>
        </p:spPr>
        <p:txBody>
          <a:bodyPr>
            <a:normAutofit/>
          </a:bodyPr>
          <a:lstStyle/>
          <a:p>
            <a:r>
              <a:rPr lang="fr-FR" dirty="0"/>
              <a:t>Plan:</a:t>
            </a:r>
          </a:p>
        </p:txBody>
      </p:sp>
      <p:pic>
        <p:nvPicPr>
          <p:cNvPr id="7" name="Picture 10" descr="Création de la cover du nouvel album de JUL ( c'est pas des lol ) - SLAM  CREATIONS">
            <a:extLst>
              <a:ext uri="{FF2B5EF4-FFF2-40B4-BE49-F238E27FC236}">
                <a16:creationId xmlns:a16="http://schemas.microsoft.com/office/drawing/2014/main" id="{C748EE43-3FA0-8C47-90EB-5F31EF0C50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85" r="4873" b="2"/>
          <a:stretch/>
        </p:blipFill>
        <p:spPr bwMode="auto">
          <a:xfrm>
            <a:off x="6100398" y="10"/>
            <a:ext cx="6094412" cy="68579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14" name="Rectangle 11">
            <a:extLst>
              <a:ext uri="{FF2B5EF4-FFF2-40B4-BE49-F238E27FC236}">
                <a16:creationId xmlns:a16="http://schemas.microsoft.com/office/drawing/2014/main" id="{7527E565-DE8D-445C-9879-AD1D04415A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DC111578-7105-4228-B481-A1CA45D18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Espace réservé du numéro de diapositive 3">
            <a:extLst>
              <a:ext uri="{FF2B5EF4-FFF2-40B4-BE49-F238E27FC236}">
                <a16:creationId xmlns:a16="http://schemas.microsoft.com/office/drawing/2014/main" id="{6BCCEF0B-2703-4D1F-8CBF-AD5CA64CF0AD}"/>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3</a:t>
            </a:fld>
            <a:endParaRPr lang="en-US"/>
          </a:p>
        </p:txBody>
      </p:sp>
      <p:sp>
        <p:nvSpPr>
          <p:cNvPr id="3" name="Espace réservé du contenu 2">
            <a:extLst>
              <a:ext uri="{FF2B5EF4-FFF2-40B4-BE49-F238E27FC236}">
                <a16:creationId xmlns:a16="http://schemas.microsoft.com/office/drawing/2014/main" id="{E92EAB70-19B2-4D1A-B64B-319F127DC6AA}"/>
              </a:ext>
            </a:extLst>
          </p:cNvPr>
          <p:cNvSpPr>
            <a:spLocks noGrp="1"/>
          </p:cNvSpPr>
          <p:nvPr>
            <p:ph idx="1"/>
          </p:nvPr>
        </p:nvSpPr>
        <p:spPr>
          <a:xfrm>
            <a:off x="650668" y="1434905"/>
            <a:ext cx="4802031" cy="5281983"/>
          </a:xfrm>
        </p:spPr>
        <p:txBody>
          <a:bodyPr>
            <a:normAutofit fontScale="92500" lnSpcReduction="10000"/>
          </a:bodyPr>
          <a:lstStyle/>
          <a:p>
            <a:pPr marL="0" indent="0">
              <a:lnSpc>
                <a:spcPct val="90000"/>
              </a:lnSpc>
              <a:buNone/>
            </a:pPr>
            <a:r>
              <a:rPr lang="fr-FR" sz="1100" dirty="0"/>
              <a:t>  - introduction</a:t>
            </a:r>
          </a:p>
          <a:p>
            <a:pPr marL="0" indent="0">
              <a:lnSpc>
                <a:spcPct val="90000"/>
              </a:lnSpc>
              <a:buNone/>
            </a:pPr>
            <a:endParaRPr lang="fr-FR" sz="1100" dirty="0"/>
          </a:p>
          <a:p>
            <a:pPr marL="0" indent="0">
              <a:lnSpc>
                <a:spcPct val="90000"/>
              </a:lnSpc>
              <a:buNone/>
            </a:pPr>
            <a:r>
              <a:rPr lang="fr-FR" sz="1100" dirty="0"/>
              <a:t>I – les récepteurs</a:t>
            </a:r>
          </a:p>
          <a:p>
            <a:pPr marL="457200" indent="-457200">
              <a:lnSpc>
                <a:spcPct val="90000"/>
              </a:lnSpc>
              <a:buFont typeface="+mj-lt"/>
              <a:buAutoNum type="arabicPeriod"/>
            </a:pPr>
            <a:r>
              <a:rPr lang="fr-FR" sz="1100" dirty="0"/>
              <a:t>Généralités</a:t>
            </a:r>
          </a:p>
          <a:p>
            <a:pPr marL="457200" indent="-457200">
              <a:lnSpc>
                <a:spcPct val="90000"/>
              </a:lnSpc>
              <a:buFont typeface="+mj-lt"/>
              <a:buAutoNum type="arabicPeriod"/>
            </a:pPr>
            <a:r>
              <a:rPr lang="fr-FR" sz="1100" dirty="0"/>
              <a:t>Les récepteurs couplés aux protéines G (RCPG)</a:t>
            </a:r>
          </a:p>
          <a:p>
            <a:pPr marL="457200" indent="-457200">
              <a:lnSpc>
                <a:spcPct val="90000"/>
              </a:lnSpc>
              <a:buFont typeface="+mj-lt"/>
              <a:buAutoNum type="arabicPeriod"/>
            </a:pPr>
            <a:r>
              <a:rPr lang="fr-FR" sz="1100" dirty="0"/>
              <a:t>Les récepteurs à activité enzymatique</a:t>
            </a:r>
          </a:p>
          <a:p>
            <a:pPr marL="457200" indent="-457200">
              <a:lnSpc>
                <a:spcPct val="90000"/>
              </a:lnSpc>
              <a:buFont typeface="+mj-lt"/>
              <a:buAutoNum type="arabicPeriod"/>
            </a:pPr>
            <a:r>
              <a:rPr lang="fr-FR" sz="1100" dirty="0"/>
              <a:t>Les récepteurs canaux</a:t>
            </a:r>
          </a:p>
          <a:p>
            <a:pPr marL="457200" indent="-457200">
              <a:lnSpc>
                <a:spcPct val="90000"/>
              </a:lnSpc>
              <a:buFont typeface="+mj-lt"/>
              <a:buAutoNum type="arabicPeriod"/>
            </a:pPr>
            <a:r>
              <a:rPr lang="fr-FR" sz="1100" dirty="0"/>
              <a:t>Les récepteurs nucléaires</a:t>
            </a:r>
          </a:p>
          <a:p>
            <a:pPr marL="0" indent="0">
              <a:lnSpc>
                <a:spcPct val="90000"/>
              </a:lnSpc>
              <a:buNone/>
            </a:pPr>
            <a:r>
              <a:rPr lang="fr-FR" sz="1100" dirty="0"/>
              <a:t>II - les canaux ioniques</a:t>
            </a:r>
          </a:p>
          <a:p>
            <a:pPr marL="457200" indent="-457200">
              <a:lnSpc>
                <a:spcPct val="90000"/>
              </a:lnSpc>
              <a:buFont typeface="+mj-lt"/>
              <a:buAutoNum type="arabicPeriod"/>
            </a:pPr>
            <a:r>
              <a:rPr lang="fr-FR" sz="1100" dirty="0"/>
              <a:t>Généralités</a:t>
            </a:r>
          </a:p>
          <a:p>
            <a:pPr marL="457200" indent="-457200">
              <a:lnSpc>
                <a:spcPct val="90000"/>
              </a:lnSpc>
              <a:buFont typeface="+mj-lt"/>
              <a:buAutoNum type="arabicPeriod"/>
            </a:pPr>
            <a:r>
              <a:rPr lang="fr-FR" sz="1100" dirty="0"/>
              <a:t>Les canaux voltages dépendants</a:t>
            </a:r>
          </a:p>
          <a:p>
            <a:pPr marL="457200" indent="-457200">
              <a:lnSpc>
                <a:spcPct val="90000"/>
              </a:lnSpc>
              <a:buFont typeface="+mj-lt"/>
              <a:buAutoNum type="arabicPeriod"/>
            </a:pPr>
            <a:r>
              <a:rPr lang="fr-FR" sz="1100" dirty="0"/>
              <a:t>Les canaux ioniques sensibles aux messagers intracellulaires</a:t>
            </a:r>
          </a:p>
          <a:p>
            <a:pPr marL="0" indent="0">
              <a:lnSpc>
                <a:spcPct val="90000"/>
              </a:lnSpc>
              <a:buNone/>
            </a:pPr>
            <a:r>
              <a:rPr lang="fr-FR" sz="1100" dirty="0"/>
              <a:t>III – les enzymes</a:t>
            </a:r>
          </a:p>
          <a:p>
            <a:pPr marL="0" indent="0">
              <a:lnSpc>
                <a:spcPct val="90000"/>
              </a:lnSpc>
              <a:buNone/>
            </a:pPr>
            <a:r>
              <a:rPr lang="fr-FR" sz="1100" dirty="0"/>
              <a:t>IV – les systèmes de transport et de recapture</a:t>
            </a:r>
          </a:p>
          <a:p>
            <a:pPr marL="457200" indent="-457200">
              <a:lnSpc>
                <a:spcPct val="90000"/>
              </a:lnSpc>
              <a:buFont typeface="+mj-lt"/>
              <a:buAutoNum type="arabicPeriod"/>
            </a:pPr>
            <a:r>
              <a:rPr lang="fr-FR" sz="1100" dirty="0"/>
              <a:t>Système de transport</a:t>
            </a:r>
          </a:p>
          <a:p>
            <a:pPr marL="457200" indent="-457200">
              <a:lnSpc>
                <a:spcPct val="90000"/>
              </a:lnSpc>
              <a:buFont typeface="+mj-lt"/>
              <a:buAutoNum type="arabicPeriod"/>
            </a:pPr>
            <a:r>
              <a:rPr lang="fr-FR" sz="1100" dirty="0"/>
              <a:t>Système de recapture</a:t>
            </a:r>
          </a:p>
          <a:p>
            <a:pPr marL="0" indent="0">
              <a:lnSpc>
                <a:spcPct val="90000"/>
              </a:lnSpc>
              <a:buNone/>
            </a:pPr>
            <a:r>
              <a:rPr lang="fr-FR" sz="1100" dirty="0"/>
              <a:t>V – les acides nucléiques</a:t>
            </a:r>
          </a:p>
          <a:p>
            <a:pPr marL="0" indent="0">
              <a:lnSpc>
                <a:spcPct val="90000"/>
              </a:lnSpc>
              <a:buNone/>
            </a:pPr>
            <a:r>
              <a:rPr lang="fr-FR" sz="1100" dirty="0"/>
              <a:t>VI – les autres mécanismes d’action des médicaments</a:t>
            </a:r>
          </a:p>
          <a:p>
            <a:pPr marL="457200" indent="-457200">
              <a:lnSpc>
                <a:spcPct val="90000"/>
              </a:lnSpc>
              <a:buAutoNum type="alphaUcParenR"/>
            </a:pPr>
            <a:r>
              <a:rPr lang="fr-FR" sz="1100" dirty="0"/>
              <a:t>Les mécanismes immunologiques</a:t>
            </a:r>
          </a:p>
          <a:p>
            <a:pPr marL="457200" indent="-457200">
              <a:lnSpc>
                <a:spcPct val="90000"/>
              </a:lnSpc>
              <a:buAutoNum type="alphaUcParenR"/>
            </a:pPr>
            <a:r>
              <a:rPr lang="fr-FR" sz="1100" dirty="0"/>
              <a:t>Les médicaments à mode d’action physico-chimiques</a:t>
            </a:r>
          </a:p>
          <a:p>
            <a:pPr marL="457200" indent="-457200">
              <a:lnSpc>
                <a:spcPct val="90000"/>
              </a:lnSpc>
              <a:buAutoNum type="alphaUcParenR"/>
            </a:pPr>
            <a:r>
              <a:rPr lang="fr-FR" sz="1100" dirty="0"/>
              <a:t>Les cibles portées par des agents infectieux</a:t>
            </a:r>
          </a:p>
          <a:p>
            <a:pPr marL="457200" indent="-457200">
              <a:lnSpc>
                <a:spcPct val="90000"/>
              </a:lnSpc>
              <a:buFont typeface="+mj-lt"/>
              <a:buAutoNum type="arabicPeriod"/>
            </a:pPr>
            <a:endParaRPr lang="fr-FR" sz="500" dirty="0"/>
          </a:p>
        </p:txBody>
      </p:sp>
      <p:sp>
        <p:nvSpPr>
          <p:cNvPr id="5" name="AutoShape 4" descr="Jul : le titre et la cover de son prochain album dévoilés | HYPEBEAST">
            <a:extLst>
              <a:ext uri="{FF2B5EF4-FFF2-40B4-BE49-F238E27FC236}">
                <a16:creationId xmlns:a16="http://schemas.microsoft.com/office/drawing/2014/main" id="{9BA6901F-EB95-B648-A826-B0DBD1DB5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Tree>
    <p:extLst>
      <p:ext uri="{BB962C8B-B14F-4D97-AF65-F5344CB8AC3E}">
        <p14:creationId xmlns:p14="http://schemas.microsoft.com/office/powerpoint/2010/main" val="3067951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5" name="Picture 114">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7" name="Picture 116">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19" name="Oval 118">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21" name="Picture 120">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23" name="Picture 122">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25" name="Rectangle 124">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127" name="Rectangle 126">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6" descr="Jul se confie sur son album &quot;Inspi d'ailleurs&quot; : &quot;J'ai fait 148 morceaux&quot; -  Purebreak">
            <a:extLst>
              <a:ext uri="{FF2B5EF4-FFF2-40B4-BE49-F238E27FC236}">
                <a16:creationId xmlns:a16="http://schemas.microsoft.com/office/drawing/2014/main" id="{EC86AE97-C731-5541-9ACF-219F164A8F12}"/>
              </a:ext>
            </a:extLst>
          </p:cNvPr>
          <p:cNvPicPr>
            <a:picLocks noChangeAspect="1" noChangeArrowheads="1"/>
          </p:cNvPicPr>
          <p:nvPr/>
        </p:nvPicPr>
        <p:blipFill rotWithShape="1">
          <a:blip r:embed="rId6">
            <a:alphaModFix amt="40000"/>
            <a:extLst>
              <a:ext uri="{28A0092B-C50C-407E-A947-70E740481C1C}">
                <a14:useLocalDpi xmlns:a14="http://schemas.microsoft.com/office/drawing/2010/main" val="0"/>
              </a:ext>
            </a:extLst>
          </a:blip>
          <a:srcRect t="14307" b="2725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E7A57877-2750-4245-B8F2-55FE0D632BBC}"/>
              </a:ext>
            </a:extLst>
          </p:cNvPr>
          <p:cNvSpPr>
            <a:spLocks noGrp="1"/>
          </p:cNvSpPr>
          <p:nvPr>
            <p:ph type="title"/>
          </p:nvPr>
        </p:nvSpPr>
        <p:spPr>
          <a:xfrm>
            <a:off x="1154955" y="1447800"/>
            <a:ext cx="8825658" cy="3329581"/>
          </a:xfrm>
        </p:spPr>
        <p:txBody>
          <a:bodyPr vert="horz" lIns="91440" tIns="45720" rIns="91440" bIns="45720" rtlCol="0" anchor="b">
            <a:normAutofit/>
          </a:bodyPr>
          <a:lstStyle/>
          <a:p>
            <a:br>
              <a:rPr lang="en-US" sz="7200">
                <a:solidFill>
                  <a:schemeClr val="tx1"/>
                </a:solidFill>
              </a:rPr>
            </a:br>
            <a:r>
              <a:rPr lang="en-US" sz="7200">
                <a:solidFill>
                  <a:schemeClr val="tx1"/>
                </a:solidFill>
              </a:rPr>
              <a:t>INTRODUCTION</a:t>
            </a:r>
          </a:p>
        </p:txBody>
      </p:sp>
      <p:sp>
        <p:nvSpPr>
          <p:cNvPr id="129" name="Rectangle 12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Espace réservé du numéro de diapositive 3">
            <a:extLst>
              <a:ext uri="{FF2B5EF4-FFF2-40B4-BE49-F238E27FC236}">
                <a16:creationId xmlns:a16="http://schemas.microsoft.com/office/drawing/2014/main" id="{8A95B997-5319-4F33-AF22-8ACC365EBEDA}"/>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D57F1E4F-1CFF-5643-939E-02111984F565}" type="slidenum">
              <a:rPr lang="en-US" smtClean="0">
                <a:solidFill>
                  <a:srgbClr val="FFFFFF"/>
                </a:solidFill>
              </a:rPr>
              <a:pPr defTabSz="914400">
                <a:spcAft>
                  <a:spcPts val="600"/>
                </a:spcAft>
              </a:pPr>
              <a:t>4</a:t>
            </a:fld>
            <a:endParaRPr lang="en-US">
              <a:solidFill>
                <a:srgbClr val="FFFFFF"/>
              </a:solidFill>
            </a:endParaRPr>
          </a:p>
        </p:txBody>
      </p:sp>
    </p:spTree>
    <p:extLst>
      <p:ext uri="{BB962C8B-B14F-4D97-AF65-F5344CB8AC3E}">
        <p14:creationId xmlns:p14="http://schemas.microsoft.com/office/powerpoint/2010/main" val="949483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16"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re 1">
            <a:extLst>
              <a:ext uri="{FF2B5EF4-FFF2-40B4-BE49-F238E27FC236}">
                <a16:creationId xmlns:a16="http://schemas.microsoft.com/office/drawing/2014/main" id="{E326D643-DCAE-4FA8-9E85-0276908936A4}"/>
              </a:ext>
            </a:extLst>
          </p:cNvPr>
          <p:cNvSpPr>
            <a:spLocks noGrp="1"/>
          </p:cNvSpPr>
          <p:nvPr>
            <p:ph type="title"/>
          </p:nvPr>
        </p:nvSpPr>
        <p:spPr>
          <a:xfrm>
            <a:off x="648930" y="629267"/>
            <a:ext cx="9252154" cy="1016654"/>
          </a:xfrm>
        </p:spPr>
        <p:txBody>
          <a:bodyPr>
            <a:normAutofit/>
          </a:bodyPr>
          <a:lstStyle/>
          <a:p>
            <a:pPr>
              <a:lnSpc>
                <a:spcPct val="90000"/>
              </a:lnSpc>
            </a:pPr>
            <a:r>
              <a:rPr lang="fr-FR" sz="3300"/>
              <a:t>L’effet d’un médicament est lié à deux évènements:</a:t>
            </a:r>
          </a:p>
        </p:txBody>
      </p:sp>
      <p:sp>
        <p:nvSpPr>
          <p:cNvPr id="4" name="Espace réservé du numéro de diapositive 3">
            <a:extLst>
              <a:ext uri="{FF2B5EF4-FFF2-40B4-BE49-F238E27FC236}">
                <a16:creationId xmlns:a16="http://schemas.microsoft.com/office/drawing/2014/main" id="{407FC06F-23A4-44D6-93C5-DE1715A3DEC7}"/>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5</a:t>
            </a:fld>
            <a:endParaRPr lang="en-US"/>
          </a:p>
        </p:txBody>
      </p:sp>
      <p:sp>
        <p:nvSpPr>
          <p:cNvPr id="18" name="Rectangle 17">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3" name="Espace réservé du contenu 2">
            <a:extLst>
              <a:ext uri="{FF2B5EF4-FFF2-40B4-BE49-F238E27FC236}">
                <a16:creationId xmlns:a16="http://schemas.microsoft.com/office/drawing/2014/main" id="{651344FE-646A-423A-B647-18D1A7E13C53}"/>
              </a:ext>
            </a:extLst>
          </p:cNvPr>
          <p:cNvSpPr>
            <a:spLocks noGrp="1"/>
          </p:cNvSpPr>
          <p:nvPr>
            <p:ph idx="1"/>
          </p:nvPr>
        </p:nvSpPr>
        <p:spPr>
          <a:xfrm>
            <a:off x="265471" y="2548281"/>
            <a:ext cx="5338916" cy="3658689"/>
          </a:xfrm>
        </p:spPr>
        <p:txBody>
          <a:bodyPr>
            <a:normAutofit/>
          </a:bodyPr>
          <a:lstStyle/>
          <a:p>
            <a:pPr>
              <a:lnSpc>
                <a:spcPct val="90000"/>
              </a:lnSpc>
            </a:pPr>
            <a:r>
              <a:rPr lang="fr-FR" dirty="0">
                <a:solidFill>
                  <a:schemeClr val="bg1"/>
                </a:solidFill>
              </a:rPr>
              <a:t>1/ L’interaction médicament-cible moléculaire :</a:t>
            </a:r>
          </a:p>
          <a:p>
            <a:pPr marL="0" indent="0">
              <a:lnSpc>
                <a:spcPct val="90000"/>
              </a:lnSpc>
              <a:buNone/>
            </a:pPr>
            <a:r>
              <a:rPr lang="fr-FR" dirty="0">
                <a:solidFill>
                  <a:schemeClr val="bg1"/>
                </a:solidFill>
              </a:rPr>
              <a:t> liaison du médicament (ligand) sur une   macromolécule de l’organisme appelée cible moléculaire, selon le modèle             clé-serrure</a:t>
            </a:r>
          </a:p>
          <a:p>
            <a:pPr>
              <a:lnSpc>
                <a:spcPct val="90000"/>
              </a:lnSpc>
            </a:pPr>
            <a:r>
              <a:rPr lang="fr-FR" dirty="0">
                <a:solidFill>
                  <a:schemeClr val="bg1"/>
                </a:solidFill>
              </a:rPr>
              <a:t>2 / déclenchement d’évènements cellulaires provoquant l’effet pharmacologique</a:t>
            </a:r>
          </a:p>
          <a:p>
            <a:pPr marL="0" indent="0">
              <a:lnSpc>
                <a:spcPct val="90000"/>
              </a:lnSpc>
              <a:buNone/>
            </a:pPr>
            <a:endParaRPr lang="fr-FR" dirty="0">
              <a:solidFill>
                <a:schemeClr val="bg1"/>
              </a:solidFill>
            </a:endParaRPr>
          </a:p>
          <a:p>
            <a:pPr marL="0" indent="0">
              <a:lnSpc>
                <a:spcPct val="90000"/>
              </a:lnSpc>
              <a:buNone/>
            </a:pPr>
            <a:r>
              <a:rPr lang="fr-FR" dirty="0">
                <a:solidFill>
                  <a:schemeClr val="bg1"/>
                </a:solidFill>
              </a:rPr>
              <a:t>     </a:t>
            </a:r>
          </a:p>
        </p:txBody>
      </p:sp>
      <p:pic>
        <p:nvPicPr>
          <p:cNvPr id="11" name="Image 10">
            <a:extLst>
              <a:ext uri="{FF2B5EF4-FFF2-40B4-BE49-F238E27FC236}">
                <a16:creationId xmlns:a16="http://schemas.microsoft.com/office/drawing/2014/main" id="{2AAF18B1-F6CA-423E-878E-5E5F7E8F3306}"/>
              </a:ext>
            </a:extLst>
          </p:cNvPr>
          <p:cNvPicPr>
            <a:picLocks noChangeAspect="1"/>
          </p:cNvPicPr>
          <p:nvPr/>
        </p:nvPicPr>
        <p:blipFill>
          <a:blip r:embed="rId3"/>
          <a:stretch>
            <a:fillRect/>
          </a:stretch>
        </p:blipFill>
        <p:spPr>
          <a:xfrm>
            <a:off x="6091916" y="3077714"/>
            <a:ext cx="5451627" cy="2603151"/>
          </a:xfrm>
          <a:prstGeom prst="rect">
            <a:avLst/>
          </a:prstGeom>
          <a:effectLst/>
        </p:spPr>
      </p:pic>
    </p:spTree>
    <p:extLst>
      <p:ext uri="{BB962C8B-B14F-4D97-AF65-F5344CB8AC3E}">
        <p14:creationId xmlns:p14="http://schemas.microsoft.com/office/powerpoint/2010/main" val="2434918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D7DDF8-3540-4A1A-81D0-3A895526851A}"/>
              </a:ext>
            </a:extLst>
          </p:cNvPr>
          <p:cNvSpPr>
            <a:spLocks noGrp="1"/>
          </p:cNvSpPr>
          <p:nvPr>
            <p:ph type="title"/>
          </p:nvPr>
        </p:nvSpPr>
        <p:spPr/>
        <p:txBody>
          <a:bodyPr/>
          <a:lstStyle/>
          <a:p>
            <a:r>
              <a:rPr lang="fr-FR" dirty="0"/>
              <a:t>Définitions:</a:t>
            </a:r>
          </a:p>
        </p:txBody>
      </p:sp>
      <p:sp>
        <p:nvSpPr>
          <p:cNvPr id="3" name="Espace réservé du contenu 2">
            <a:extLst>
              <a:ext uri="{FF2B5EF4-FFF2-40B4-BE49-F238E27FC236}">
                <a16:creationId xmlns:a16="http://schemas.microsoft.com/office/drawing/2014/main" id="{40EF6901-FD9E-4EA3-AFF3-4FAE09454C1F}"/>
              </a:ext>
            </a:extLst>
          </p:cNvPr>
          <p:cNvSpPr>
            <a:spLocks noGrp="1"/>
          </p:cNvSpPr>
          <p:nvPr>
            <p:ph idx="1"/>
          </p:nvPr>
        </p:nvSpPr>
        <p:spPr/>
        <p:txBody>
          <a:bodyPr>
            <a:normAutofit fontScale="92500" lnSpcReduction="20000"/>
          </a:bodyPr>
          <a:lstStyle/>
          <a:p>
            <a:r>
              <a:rPr lang="fr-FR" dirty="0"/>
              <a:t>En pharmacologie, une cible est définie par l’existence de ligand capable de l’activer ou de l’inhiber </a:t>
            </a:r>
          </a:p>
          <a:p>
            <a:r>
              <a:rPr lang="fr-FR" dirty="0"/>
              <a:t>Le ligand peut être naturel (=endogène) </a:t>
            </a:r>
          </a:p>
          <a:p>
            <a:r>
              <a:rPr lang="fr-FR" dirty="0"/>
              <a:t>Le ligand peut être un médicament (=exogène)</a:t>
            </a:r>
          </a:p>
          <a:p>
            <a:endParaRPr lang="fr-FR" dirty="0"/>
          </a:p>
          <a:p>
            <a:r>
              <a:rPr lang="fr-FR" dirty="0"/>
              <a:t>L’interaction (liaison) ligand-cible induit une modification du fonctionnement cellulaire qui est l’effet pharmacologique</a:t>
            </a:r>
          </a:p>
          <a:p>
            <a:endParaRPr lang="fr-FR" dirty="0"/>
          </a:p>
          <a:p>
            <a:r>
              <a:rPr lang="fr-FR" dirty="0"/>
              <a:t>La liaison est caractérisée par :</a:t>
            </a:r>
          </a:p>
          <a:p>
            <a:r>
              <a:rPr lang="fr-FR" b="1" dirty="0"/>
              <a:t>L’affinité</a:t>
            </a:r>
            <a:r>
              <a:rPr lang="fr-FR" dirty="0"/>
              <a:t> du ligand pour la cible </a:t>
            </a:r>
          </a:p>
          <a:p>
            <a:r>
              <a:rPr lang="fr-FR" b="1" dirty="0"/>
              <a:t>Le réversibilité </a:t>
            </a:r>
            <a:r>
              <a:rPr lang="fr-FR" dirty="0"/>
              <a:t>de la liaison</a:t>
            </a:r>
          </a:p>
          <a:p>
            <a:r>
              <a:rPr lang="fr-FR" b="1" dirty="0"/>
              <a:t>La sélectivité </a:t>
            </a:r>
            <a:r>
              <a:rPr lang="fr-FR" dirty="0"/>
              <a:t>de la cible</a:t>
            </a:r>
          </a:p>
        </p:txBody>
      </p:sp>
      <p:sp>
        <p:nvSpPr>
          <p:cNvPr id="4" name="Espace réservé du numéro de diapositive 3">
            <a:extLst>
              <a:ext uri="{FF2B5EF4-FFF2-40B4-BE49-F238E27FC236}">
                <a16:creationId xmlns:a16="http://schemas.microsoft.com/office/drawing/2014/main" id="{E505CECD-14CF-41ED-9CF1-F0E7596D6A05}"/>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3972489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444120-6424-45C2-B9CC-C869F720A4EA}"/>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64C99DE1-37F1-42EF-9EA4-5103C530EC3B}"/>
              </a:ext>
            </a:extLst>
          </p:cNvPr>
          <p:cNvSpPr>
            <a:spLocks noGrp="1"/>
          </p:cNvSpPr>
          <p:nvPr>
            <p:ph idx="1"/>
          </p:nvPr>
        </p:nvSpPr>
        <p:spPr/>
        <p:txBody>
          <a:bodyPr/>
          <a:lstStyle/>
          <a:p>
            <a:r>
              <a:rPr lang="fr-FR" dirty="0"/>
              <a:t>On connait environ 350 cibles</a:t>
            </a:r>
          </a:p>
          <a:p>
            <a:r>
              <a:rPr lang="fr-FR" dirty="0"/>
              <a:t>290 sont codées par le génome humain</a:t>
            </a:r>
          </a:p>
          <a:p>
            <a:r>
              <a:rPr lang="fr-FR" dirty="0"/>
              <a:t>60 appartiennent aux organismes pathogènes</a:t>
            </a:r>
          </a:p>
          <a:p>
            <a:endParaRPr lang="fr-FR" dirty="0"/>
          </a:p>
          <a:p>
            <a:r>
              <a:rPr lang="fr-FR" dirty="0"/>
              <a:t>La plupart sont des protéines dont la moitié sont des glycoprotéines de la membranes plasmiques</a:t>
            </a:r>
          </a:p>
        </p:txBody>
      </p:sp>
      <p:sp>
        <p:nvSpPr>
          <p:cNvPr id="4" name="Espace réservé du numéro de diapositive 3">
            <a:extLst>
              <a:ext uri="{FF2B5EF4-FFF2-40B4-BE49-F238E27FC236}">
                <a16:creationId xmlns:a16="http://schemas.microsoft.com/office/drawing/2014/main" id="{833F666B-2A64-4D8E-961C-D219C7AB458D}"/>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2032798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1545A6E1-11CE-4D0C-AB32-4B3D2CEDD9D0}"/>
              </a:ext>
            </a:extLst>
          </p:cNvPr>
          <p:cNvPicPr>
            <a:picLocks noGrp="1" noChangeAspect="1"/>
          </p:cNvPicPr>
          <p:nvPr>
            <p:ph idx="1"/>
          </p:nvPr>
        </p:nvPicPr>
        <p:blipFill>
          <a:blip r:embed="rId2"/>
          <a:stretch>
            <a:fillRect/>
          </a:stretch>
        </p:blipFill>
        <p:spPr>
          <a:xfrm>
            <a:off x="1120077" y="834189"/>
            <a:ext cx="7711102" cy="5737860"/>
          </a:xfrm>
          <a:prstGeom prst="rect">
            <a:avLst/>
          </a:prstGeom>
        </p:spPr>
      </p:pic>
      <p:sp>
        <p:nvSpPr>
          <p:cNvPr id="4" name="Espace réservé du numéro de diapositive 3">
            <a:extLst>
              <a:ext uri="{FF2B5EF4-FFF2-40B4-BE49-F238E27FC236}">
                <a16:creationId xmlns:a16="http://schemas.microsoft.com/office/drawing/2014/main" id="{D0FEB68B-C578-4AAA-85B2-761FB21AA2F4}"/>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741665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FEEBCE-695F-419B-BECC-FEAD5DA8048B}"/>
              </a:ext>
            </a:extLst>
          </p:cNvPr>
          <p:cNvSpPr>
            <a:spLocks noGrp="1"/>
          </p:cNvSpPr>
          <p:nvPr>
            <p:ph type="title"/>
          </p:nvPr>
        </p:nvSpPr>
        <p:spPr/>
        <p:txBody>
          <a:bodyPr/>
          <a:lstStyle/>
          <a:p>
            <a:pPr algn="ctr"/>
            <a:r>
              <a:rPr lang="fr-FR" dirty="0"/>
              <a:t>I – les récepteurs</a:t>
            </a:r>
            <a:br>
              <a:rPr lang="fr-FR" dirty="0"/>
            </a:br>
            <a:r>
              <a:rPr lang="fr-FR" dirty="0"/>
              <a:t>1) généralités</a:t>
            </a:r>
          </a:p>
        </p:txBody>
      </p:sp>
      <p:sp>
        <p:nvSpPr>
          <p:cNvPr id="3" name="Espace réservé du contenu 2">
            <a:extLst>
              <a:ext uri="{FF2B5EF4-FFF2-40B4-BE49-F238E27FC236}">
                <a16:creationId xmlns:a16="http://schemas.microsoft.com/office/drawing/2014/main" id="{99764B02-B5CF-467F-88CD-8D374D10CAE1}"/>
              </a:ext>
            </a:extLst>
          </p:cNvPr>
          <p:cNvSpPr>
            <a:spLocks noGrp="1"/>
          </p:cNvSpPr>
          <p:nvPr>
            <p:ph idx="1"/>
          </p:nvPr>
        </p:nvSpPr>
        <p:spPr/>
        <p:txBody>
          <a:bodyPr>
            <a:normAutofit fontScale="92500" lnSpcReduction="10000"/>
          </a:bodyPr>
          <a:lstStyle/>
          <a:p>
            <a:r>
              <a:rPr lang="fr-FR" dirty="0"/>
              <a:t>- protéines dont la fonction est de lier un ligand spécifique</a:t>
            </a:r>
          </a:p>
          <a:p>
            <a:r>
              <a:rPr lang="fr-FR" dirty="0"/>
              <a:t>peuvent être membranaires ou intracellulaires (cytosolique, nucléaire), couplés avec des canaux ioniques, des enzymes, ou encore à divers systèmes de transduction intracellulaires</a:t>
            </a:r>
          </a:p>
          <a:p>
            <a:endParaRPr lang="fr-FR" dirty="0"/>
          </a:p>
          <a:p>
            <a:r>
              <a:rPr lang="fr-FR" dirty="0"/>
              <a:t>Les médicaments (ligands exogènes) peuvent agir sur les récepteurs de 3 manières :</a:t>
            </a:r>
          </a:p>
          <a:p>
            <a:r>
              <a:rPr lang="fr-FR" b="1" u="sng" dirty="0"/>
              <a:t>- Agonistes </a:t>
            </a:r>
            <a:r>
              <a:rPr lang="fr-FR" dirty="0"/>
              <a:t>du site récepteur en reproduisant l’effet du ligand naturel</a:t>
            </a:r>
          </a:p>
          <a:p>
            <a:r>
              <a:rPr lang="fr-FR" b="1" u="sng" dirty="0"/>
              <a:t>- Antagonistes </a:t>
            </a:r>
            <a:r>
              <a:rPr lang="fr-FR" dirty="0"/>
              <a:t>du site récepteur en empêchant l’effet du ligand naturel </a:t>
            </a:r>
          </a:p>
          <a:p>
            <a:r>
              <a:rPr lang="fr-FR" b="1" u="sng" dirty="0"/>
              <a:t>- Modulateurs des sites allostériques </a:t>
            </a:r>
            <a:r>
              <a:rPr lang="fr-FR" dirty="0"/>
              <a:t>(sites différents du site récepteur) pour les récepteurs canaux, limitant ou facilitant l’effet sur le récepteur, cela concerne essentiellement les récepteurs canaux </a:t>
            </a:r>
          </a:p>
        </p:txBody>
      </p:sp>
      <p:sp>
        <p:nvSpPr>
          <p:cNvPr id="4" name="Espace réservé du numéro de diapositive 3">
            <a:extLst>
              <a:ext uri="{FF2B5EF4-FFF2-40B4-BE49-F238E27FC236}">
                <a16:creationId xmlns:a16="http://schemas.microsoft.com/office/drawing/2014/main" id="{64704074-ACC6-4059-9B8E-DE1DEE404F1A}"/>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468542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67000940-839A-4FAE-A040-66BF29B1A9FE}"/>
              </a:ext>
            </a:extLst>
          </p:cNvPr>
          <p:cNvPicPr>
            <a:picLocks noGrp="1" noChangeAspect="1"/>
          </p:cNvPicPr>
          <p:nvPr>
            <p:ph idx="1"/>
          </p:nvPr>
        </p:nvPicPr>
        <p:blipFill>
          <a:blip r:embed="rId2"/>
          <a:stretch>
            <a:fillRect/>
          </a:stretch>
        </p:blipFill>
        <p:spPr>
          <a:xfrm>
            <a:off x="906379" y="697253"/>
            <a:ext cx="8045115" cy="5948372"/>
          </a:xfrm>
          <a:prstGeom prst="rect">
            <a:avLst/>
          </a:prstGeom>
        </p:spPr>
      </p:pic>
      <p:sp>
        <p:nvSpPr>
          <p:cNvPr id="4" name="Espace réservé du numéro de diapositive 3">
            <a:extLst>
              <a:ext uri="{FF2B5EF4-FFF2-40B4-BE49-F238E27FC236}">
                <a16:creationId xmlns:a16="http://schemas.microsoft.com/office/drawing/2014/main" id="{765597E2-9F72-4852-8557-CB635F628BF1}"/>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3281728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4F9D4-F933-4FF1-BA50-26374CFD36A5}"/>
              </a:ext>
            </a:extLst>
          </p:cNvPr>
          <p:cNvSpPr>
            <a:spLocks noGrp="1"/>
          </p:cNvSpPr>
          <p:nvPr>
            <p:ph type="title"/>
          </p:nvPr>
        </p:nvSpPr>
        <p:spPr/>
        <p:txBody>
          <a:bodyPr/>
          <a:lstStyle/>
          <a:p>
            <a:pPr algn="ctr"/>
            <a:r>
              <a:rPr lang="fr-FR" dirty="0"/>
              <a:t>2) Les récepteurs couplés aux protéines G (RCPG)</a:t>
            </a:r>
          </a:p>
        </p:txBody>
      </p:sp>
      <p:sp>
        <p:nvSpPr>
          <p:cNvPr id="3" name="Espace réservé du contenu 2">
            <a:extLst>
              <a:ext uri="{FF2B5EF4-FFF2-40B4-BE49-F238E27FC236}">
                <a16:creationId xmlns:a16="http://schemas.microsoft.com/office/drawing/2014/main" id="{C4532506-ED94-4BE9-919D-88581283F834}"/>
              </a:ext>
            </a:extLst>
          </p:cNvPr>
          <p:cNvSpPr>
            <a:spLocks noGrp="1"/>
          </p:cNvSpPr>
          <p:nvPr>
            <p:ph idx="1"/>
          </p:nvPr>
        </p:nvSpPr>
        <p:spPr/>
        <p:txBody>
          <a:bodyPr/>
          <a:lstStyle/>
          <a:p>
            <a:r>
              <a:rPr lang="fr-FR" dirty="0"/>
              <a:t>Les récepteurs couplés aux protéines G (GPCR, RCPG) sont des récepteurs à 7 domaines transmembranaires. </a:t>
            </a:r>
          </a:p>
          <a:p>
            <a:r>
              <a:rPr lang="fr-FR" b="1" dirty="0"/>
              <a:t>C’est la plus grande classe de cibles de médicaments.</a:t>
            </a:r>
          </a:p>
          <a:p>
            <a:endParaRPr lang="fr-FR" b="1" dirty="0"/>
          </a:p>
          <a:p>
            <a:r>
              <a:rPr lang="fr-FR" dirty="0"/>
              <a:t>Il existe 2 classes de RCPG :</a:t>
            </a:r>
          </a:p>
          <a:p>
            <a:pPr lvl="0"/>
            <a:r>
              <a:rPr lang="fr-FR" u="sng" dirty="0"/>
              <a:t>Les récepteurs muscariniques :</a:t>
            </a:r>
            <a:r>
              <a:rPr lang="fr-FR" dirty="0"/>
              <a:t> acétylcholine, adrénaline, dopamine, prostaglandines, leucotriènes</a:t>
            </a:r>
          </a:p>
          <a:p>
            <a:r>
              <a:rPr lang="fr-FR" u="sng" dirty="0"/>
              <a:t>Les récepteurs nicotiniques</a:t>
            </a:r>
          </a:p>
          <a:p>
            <a:endParaRPr lang="fr-FR" dirty="0"/>
          </a:p>
        </p:txBody>
      </p:sp>
      <p:sp>
        <p:nvSpPr>
          <p:cNvPr id="4" name="Espace réservé du numéro de diapositive 3">
            <a:extLst>
              <a:ext uri="{FF2B5EF4-FFF2-40B4-BE49-F238E27FC236}">
                <a16:creationId xmlns:a16="http://schemas.microsoft.com/office/drawing/2014/main" id="{781054A8-ABCD-4D3C-8717-844D18ACEFEB}"/>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2467228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D9CF8BF-9FA7-4D70-BD22-F05421680556}"/>
              </a:ext>
            </a:extLst>
          </p:cNvPr>
          <p:cNvSpPr>
            <a:spLocks noGrp="1"/>
          </p:cNvSpPr>
          <p:nvPr>
            <p:ph idx="1"/>
          </p:nvPr>
        </p:nvSpPr>
        <p:spPr/>
        <p:txBody>
          <a:bodyPr/>
          <a:lstStyle/>
          <a:p>
            <a:r>
              <a:rPr lang="fr-FR" u="sng" dirty="0"/>
              <a:t>Quelques exemples de ligands :</a:t>
            </a:r>
            <a:endParaRPr lang="fr-FR" dirty="0"/>
          </a:p>
          <a:p>
            <a:pPr lvl="0"/>
            <a:r>
              <a:rPr lang="fr-FR" dirty="0"/>
              <a:t>La morphine un puissant antalgique qui est </a:t>
            </a:r>
            <a:r>
              <a:rPr lang="fr-FR" u="sng" dirty="0"/>
              <a:t>agoniste</a:t>
            </a:r>
            <a:r>
              <a:rPr lang="fr-FR" dirty="0"/>
              <a:t> des récepteurs opioïdes µ.</a:t>
            </a:r>
          </a:p>
          <a:p>
            <a:pPr lvl="0"/>
            <a:r>
              <a:rPr lang="fr-FR" dirty="0"/>
              <a:t>Le salbutamol </a:t>
            </a:r>
            <a:r>
              <a:rPr lang="fr-FR" u="sng" dirty="0"/>
              <a:t>agoniste</a:t>
            </a:r>
            <a:r>
              <a:rPr lang="fr-FR" dirty="0"/>
              <a:t> des récepteurs beta-2-adrénergiques localisé dans les bronches et l’utérus il possède un effet bronchodilatateur.</a:t>
            </a:r>
          </a:p>
          <a:p>
            <a:pPr lvl="0"/>
            <a:r>
              <a:rPr lang="fr-FR" dirty="0"/>
              <a:t>L’atropine est un </a:t>
            </a:r>
            <a:r>
              <a:rPr lang="fr-FR" u="sng" dirty="0"/>
              <a:t>antagoniste</a:t>
            </a:r>
            <a:r>
              <a:rPr lang="fr-FR" dirty="0"/>
              <a:t> des récepteurs muscarinique de l’acétylcholine, elle est utilisée pour dilater la pupille (mydriase) pour l’examen du fond d’œil.</a:t>
            </a:r>
          </a:p>
          <a:p>
            <a:endParaRPr lang="fr-FR" dirty="0"/>
          </a:p>
        </p:txBody>
      </p:sp>
      <p:sp>
        <p:nvSpPr>
          <p:cNvPr id="4" name="Espace réservé du numéro de diapositive 3">
            <a:extLst>
              <a:ext uri="{FF2B5EF4-FFF2-40B4-BE49-F238E27FC236}">
                <a16:creationId xmlns:a16="http://schemas.microsoft.com/office/drawing/2014/main" id="{380B1FE8-30D6-4668-9B5B-CBD4CE930724}"/>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1672474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972C3663-CA59-4246-B443-3F602A890D74}"/>
              </a:ext>
            </a:extLst>
          </p:cNvPr>
          <p:cNvPicPr>
            <a:picLocks noGrp="1" noChangeAspect="1"/>
          </p:cNvPicPr>
          <p:nvPr>
            <p:ph idx="1"/>
          </p:nvPr>
        </p:nvPicPr>
        <p:blipFill>
          <a:blip r:embed="rId2"/>
          <a:stretch>
            <a:fillRect/>
          </a:stretch>
        </p:blipFill>
        <p:spPr>
          <a:xfrm>
            <a:off x="786063" y="588110"/>
            <a:ext cx="8325853" cy="6191020"/>
          </a:xfrm>
          <a:prstGeom prst="rect">
            <a:avLst/>
          </a:prstGeom>
        </p:spPr>
      </p:pic>
      <p:sp>
        <p:nvSpPr>
          <p:cNvPr id="4" name="Espace réservé du numéro de diapositive 3">
            <a:extLst>
              <a:ext uri="{FF2B5EF4-FFF2-40B4-BE49-F238E27FC236}">
                <a16:creationId xmlns:a16="http://schemas.microsoft.com/office/drawing/2014/main" id="{A5F510AC-5466-4352-92C9-249BB239A313}"/>
              </a:ext>
            </a:extLst>
          </p:cNvPr>
          <p:cNvSpPr>
            <a:spLocks noGrp="1"/>
          </p:cNvSpPr>
          <p:nvPr>
            <p:ph type="sldNum" sz="quarter" idx="12"/>
          </p:nvPr>
        </p:nvSpPr>
        <p:spPr/>
        <p:txBody>
          <a:bodyPr/>
          <a:lstStyle/>
          <a:p>
            <a:fld id="{D57F1E4F-1CFF-5643-939E-02111984F565}" type="slidenum">
              <a:rPr lang="en-US" smtClean="0"/>
              <a:t>13</a:t>
            </a:fld>
            <a:endParaRPr lang="en-US" dirty="0"/>
          </a:p>
        </p:txBody>
      </p:sp>
    </p:spTree>
    <p:extLst>
      <p:ext uri="{BB962C8B-B14F-4D97-AF65-F5344CB8AC3E}">
        <p14:creationId xmlns:p14="http://schemas.microsoft.com/office/powerpoint/2010/main" val="38419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56E102C-B080-4B53-B79F-85C94312294D}"/>
              </a:ext>
            </a:extLst>
          </p:cNvPr>
          <p:cNvSpPr>
            <a:spLocks noGrp="1"/>
          </p:cNvSpPr>
          <p:nvPr>
            <p:ph idx="1"/>
          </p:nvPr>
        </p:nvSpPr>
        <p:spPr>
          <a:xfrm>
            <a:off x="184484" y="295730"/>
            <a:ext cx="9865369" cy="5952670"/>
          </a:xfrm>
        </p:spPr>
        <p:txBody>
          <a:bodyPr>
            <a:normAutofit fontScale="92500" lnSpcReduction="10000"/>
          </a:bodyPr>
          <a:lstStyle/>
          <a:p>
            <a:r>
              <a:rPr lang="fr-FR" dirty="0"/>
              <a:t>L’association du ligand ou d’un médicament possédant une action agoniste, induit un changement de conformation du récepteur qui lui permet d’entrer en contact avec une protéine G située sur la face interne de la membrane plasmique. </a:t>
            </a:r>
          </a:p>
          <a:p>
            <a:endParaRPr lang="fr-FR" dirty="0"/>
          </a:p>
          <a:p>
            <a:r>
              <a:rPr lang="fr-FR" dirty="0"/>
              <a:t>Un médicament antagoniste bloque le récepteur, il ne se produira pas de changement de conformation du récepteur et la protéine G ne sera pas activée</a:t>
            </a:r>
          </a:p>
          <a:p>
            <a:endParaRPr lang="fr-FR" dirty="0"/>
          </a:p>
          <a:p>
            <a:r>
              <a:rPr lang="fr-FR" dirty="0"/>
              <a:t>Cette protéine G va à son tour moduler l’activité d’une protéine effectrice (=effecteur final) qui est une enzyme ou un canal ionique</a:t>
            </a:r>
          </a:p>
          <a:p>
            <a:endParaRPr lang="fr-FR" dirty="0"/>
          </a:p>
          <a:p>
            <a:r>
              <a:rPr lang="fr-FR" dirty="0"/>
              <a:t>Cela va entrainer une augmentation de la concentration de messager intracellulaire (= second messager) qui est à l’origine de la réponse cellulaire.</a:t>
            </a:r>
          </a:p>
          <a:p>
            <a:endParaRPr lang="fr-FR" dirty="0"/>
          </a:p>
          <a:p>
            <a:r>
              <a:rPr lang="fr-FR" dirty="0" err="1"/>
              <a:t>Recap</a:t>
            </a:r>
            <a:r>
              <a:rPr lang="fr-FR" dirty="0"/>
              <a:t>:</a:t>
            </a:r>
          </a:p>
          <a:p>
            <a:r>
              <a:rPr lang="fr-FR" dirty="0"/>
              <a:t>Liaison ligand–RCPG </a:t>
            </a:r>
            <a:r>
              <a:rPr lang="fr-FR" dirty="0">
                <a:sym typeface="Wingdings" panose="05000000000000000000" pitchFamily="2" charset="2"/>
              </a:rPr>
              <a:t></a:t>
            </a:r>
            <a:r>
              <a:rPr lang="fr-FR" dirty="0"/>
              <a:t> activation </a:t>
            </a:r>
            <a:r>
              <a:rPr lang="fr-FR" dirty="0" err="1"/>
              <a:t>prot</a:t>
            </a:r>
            <a:r>
              <a:rPr lang="fr-FR" dirty="0"/>
              <a:t> G </a:t>
            </a:r>
            <a:r>
              <a:rPr lang="fr-FR" dirty="0">
                <a:sym typeface="Wingdings" panose="05000000000000000000" pitchFamily="2" charset="2"/>
              </a:rPr>
              <a:t></a:t>
            </a:r>
            <a:r>
              <a:rPr lang="fr-FR" dirty="0"/>
              <a:t> activation d’une enzyme ou d’un canal ionique </a:t>
            </a:r>
            <a:r>
              <a:rPr lang="fr-FR" dirty="0">
                <a:sym typeface="Wingdings" panose="05000000000000000000" pitchFamily="2" charset="2"/>
              </a:rPr>
              <a:t></a:t>
            </a:r>
            <a:r>
              <a:rPr lang="fr-FR" dirty="0"/>
              <a:t> messagers intracellulaires </a:t>
            </a:r>
            <a:r>
              <a:rPr lang="fr-FR" dirty="0">
                <a:sym typeface="Wingdings" panose="05000000000000000000" pitchFamily="2" charset="2"/>
              </a:rPr>
              <a:t></a:t>
            </a:r>
            <a:r>
              <a:rPr lang="fr-FR" dirty="0"/>
              <a:t> réponse de la cellule</a:t>
            </a:r>
          </a:p>
        </p:txBody>
      </p:sp>
      <p:sp>
        <p:nvSpPr>
          <p:cNvPr id="4" name="Espace réservé du numéro de diapositive 3">
            <a:extLst>
              <a:ext uri="{FF2B5EF4-FFF2-40B4-BE49-F238E27FC236}">
                <a16:creationId xmlns:a16="http://schemas.microsoft.com/office/drawing/2014/main" id="{CF87740E-CDEA-4184-B410-6AFD871427F8}"/>
              </a:ext>
            </a:extLst>
          </p:cNvPr>
          <p:cNvSpPr>
            <a:spLocks noGrp="1"/>
          </p:cNvSpPr>
          <p:nvPr>
            <p:ph type="sldNum" sz="quarter" idx="12"/>
          </p:nvPr>
        </p:nvSpPr>
        <p:spPr/>
        <p:txBody>
          <a:bodyPr/>
          <a:lstStyle/>
          <a:p>
            <a:fld id="{D57F1E4F-1CFF-5643-939E-02111984F565}" type="slidenum">
              <a:rPr lang="en-US" smtClean="0"/>
              <a:t>14</a:t>
            </a:fld>
            <a:endParaRPr lang="en-US" dirty="0"/>
          </a:p>
        </p:txBody>
      </p:sp>
    </p:spTree>
    <p:extLst>
      <p:ext uri="{BB962C8B-B14F-4D97-AF65-F5344CB8AC3E}">
        <p14:creationId xmlns:p14="http://schemas.microsoft.com/office/powerpoint/2010/main" val="3648361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924F0DB-A277-42CF-ACD7-86AE3577FDD1}"/>
              </a:ext>
            </a:extLst>
          </p:cNvPr>
          <p:cNvSpPr>
            <a:spLocks noGrp="1"/>
          </p:cNvSpPr>
          <p:nvPr>
            <p:ph idx="1"/>
          </p:nvPr>
        </p:nvSpPr>
        <p:spPr/>
        <p:txBody>
          <a:bodyPr>
            <a:normAutofit lnSpcReduction="10000"/>
          </a:bodyPr>
          <a:lstStyle/>
          <a:p>
            <a:r>
              <a:rPr lang="fr-FR" dirty="0"/>
              <a:t>Les différents types de protéines G vont entrainer des réponses complètements différentes, il existe :</a:t>
            </a:r>
          </a:p>
          <a:p>
            <a:pPr lvl="0"/>
            <a:r>
              <a:rPr lang="fr-FR" dirty="0"/>
              <a:t>Plusieurs types de protéines G</a:t>
            </a:r>
          </a:p>
          <a:p>
            <a:pPr lvl="0"/>
            <a:r>
              <a:rPr lang="fr-FR" dirty="0"/>
              <a:t>Plusieurs types d’effecteur final (enzymes, canaux ioniques)</a:t>
            </a:r>
          </a:p>
          <a:p>
            <a:pPr lvl="0"/>
            <a:r>
              <a:rPr lang="fr-FR" dirty="0"/>
              <a:t>Plusieurs types de second messagers (</a:t>
            </a:r>
            <a:r>
              <a:rPr lang="fr-FR" dirty="0" err="1"/>
              <a:t>AMPc</a:t>
            </a:r>
            <a:r>
              <a:rPr lang="fr-FR" dirty="0"/>
              <a:t> et diacylglycérol=DAG)</a:t>
            </a:r>
          </a:p>
          <a:p>
            <a:pPr lvl="0"/>
            <a:r>
              <a:rPr lang="fr-FR" dirty="0"/>
              <a:t>Plusieurs sous types de récepteurs et plusieurs localisations dans les tissus</a:t>
            </a:r>
          </a:p>
          <a:p>
            <a:r>
              <a:rPr lang="fr-FR" b="1" dirty="0"/>
              <a:t>L’adénylate </a:t>
            </a:r>
            <a:r>
              <a:rPr lang="fr-FR" b="1" dirty="0" err="1"/>
              <a:t>cyclase</a:t>
            </a:r>
            <a:r>
              <a:rPr lang="fr-FR" dirty="0"/>
              <a:t> est activée par </a:t>
            </a:r>
            <a:r>
              <a:rPr lang="fr-FR" u="sng" dirty="0" err="1"/>
              <a:t>Gs</a:t>
            </a:r>
            <a:r>
              <a:rPr lang="fr-FR" dirty="0"/>
              <a:t> et son second messager est </a:t>
            </a:r>
            <a:r>
              <a:rPr lang="fr-FR" u="sng" dirty="0"/>
              <a:t>l’</a:t>
            </a:r>
            <a:r>
              <a:rPr lang="fr-FR" u="sng" dirty="0" err="1"/>
              <a:t>AMPc</a:t>
            </a:r>
            <a:endParaRPr lang="fr-FR" dirty="0"/>
          </a:p>
          <a:p>
            <a:r>
              <a:rPr lang="fr-FR" b="1" dirty="0"/>
              <a:t>La phospholipase C</a:t>
            </a:r>
            <a:r>
              <a:rPr lang="fr-FR" dirty="0"/>
              <a:t> est activée par </a:t>
            </a:r>
            <a:r>
              <a:rPr lang="fr-FR" u="sng" dirty="0"/>
              <a:t>Gq</a:t>
            </a:r>
            <a:r>
              <a:rPr lang="fr-FR" dirty="0"/>
              <a:t> et son second messager et </a:t>
            </a:r>
            <a:r>
              <a:rPr lang="fr-FR" u="sng" dirty="0"/>
              <a:t>le DAG</a:t>
            </a:r>
            <a:endParaRPr lang="fr-FR" dirty="0"/>
          </a:p>
          <a:p>
            <a:endParaRPr lang="fr-FR" dirty="0"/>
          </a:p>
        </p:txBody>
      </p:sp>
      <p:sp>
        <p:nvSpPr>
          <p:cNvPr id="4" name="Espace réservé du numéro de diapositive 3">
            <a:extLst>
              <a:ext uri="{FF2B5EF4-FFF2-40B4-BE49-F238E27FC236}">
                <a16:creationId xmlns:a16="http://schemas.microsoft.com/office/drawing/2014/main" id="{B69B8D73-1AEB-451A-B0C9-DE0765CA9CBE}"/>
              </a:ext>
            </a:extLst>
          </p:cNvPr>
          <p:cNvSpPr>
            <a:spLocks noGrp="1"/>
          </p:cNvSpPr>
          <p:nvPr>
            <p:ph type="sldNum" sz="quarter" idx="12"/>
          </p:nvPr>
        </p:nvSpPr>
        <p:spPr/>
        <p:txBody>
          <a:bodyPr/>
          <a:lstStyle/>
          <a:p>
            <a:fld id="{D57F1E4F-1CFF-5643-939E-02111984F565}" type="slidenum">
              <a:rPr lang="en-US" smtClean="0"/>
              <a:t>15</a:t>
            </a:fld>
            <a:endParaRPr lang="en-US" dirty="0"/>
          </a:p>
        </p:txBody>
      </p:sp>
    </p:spTree>
    <p:extLst>
      <p:ext uri="{BB962C8B-B14F-4D97-AF65-F5344CB8AC3E}">
        <p14:creationId xmlns:p14="http://schemas.microsoft.com/office/powerpoint/2010/main" val="2193553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7D6384-B764-46EB-B9C3-229794E698BE}"/>
              </a:ext>
            </a:extLst>
          </p:cNvPr>
          <p:cNvSpPr>
            <a:spLocks noGrp="1"/>
          </p:cNvSpPr>
          <p:nvPr>
            <p:ph type="title"/>
          </p:nvPr>
        </p:nvSpPr>
        <p:spPr/>
        <p:txBody>
          <a:bodyPr/>
          <a:lstStyle/>
          <a:p>
            <a:pPr algn="ctr"/>
            <a:r>
              <a:rPr lang="fr-FR" dirty="0"/>
              <a:t>3) Les récepteurs à activité enzymatiques</a:t>
            </a:r>
          </a:p>
        </p:txBody>
      </p:sp>
      <p:sp>
        <p:nvSpPr>
          <p:cNvPr id="3" name="Espace réservé du contenu 2">
            <a:extLst>
              <a:ext uri="{FF2B5EF4-FFF2-40B4-BE49-F238E27FC236}">
                <a16:creationId xmlns:a16="http://schemas.microsoft.com/office/drawing/2014/main" id="{672374A6-5858-4586-901F-67FAAF07A67C}"/>
              </a:ext>
            </a:extLst>
          </p:cNvPr>
          <p:cNvSpPr>
            <a:spLocks noGrp="1"/>
          </p:cNvSpPr>
          <p:nvPr>
            <p:ph idx="1"/>
          </p:nvPr>
        </p:nvSpPr>
        <p:spPr/>
        <p:txBody>
          <a:bodyPr/>
          <a:lstStyle/>
          <a:p>
            <a:r>
              <a:rPr lang="fr-FR" dirty="0"/>
              <a:t>Les récepteurs enzymes sont constitués d’une chaine protéique de localisation transmembranaire contenant l’activité enzymatique.</a:t>
            </a:r>
          </a:p>
          <a:p>
            <a:r>
              <a:rPr lang="fr-FR" dirty="0"/>
              <a:t>La liaison du ligand au récepteur va déclencher l’activité enzymatique en modifiant la conformation des protéines intracellulaires, ce qui entraine l’effet pharmacologique</a:t>
            </a:r>
          </a:p>
        </p:txBody>
      </p:sp>
      <p:sp>
        <p:nvSpPr>
          <p:cNvPr id="4" name="Espace réservé du numéro de diapositive 3">
            <a:extLst>
              <a:ext uri="{FF2B5EF4-FFF2-40B4-BE49-F238E27FC236}">
                <a16:creationId xmlns:a16="http://schemas.microsoft.com/office/drawing/2014/main" id="{73CACB13-86BE-422A-8637-765EB79B4A50}"/>
              </a:ext>
            </a:extLst>
          </p:cNvPr>
          <p:cNvSpPr>
            <a:spLocks noGrp="1"/>
          </p:cNvSpPr>
          <p:nvPr>
            <p:ph type="sldNum" sz="quarter" idx="12"/>
          </p:nvPr>
        </p:nvSpPr>
        <p:spPr/>
        <p:txBody>
          <a:bodyPr/>
          <a:lstStyle/>
          <a:p>
            <a:fld id="{D57F1E4F-1CFF-5643-939E-02111984F565}" type="slidenum">
              <a:rPr lang="en-US" smtClean="0"/>
              <a:t>16</a:t>
            </a:fld>
            <a:endParaRPr lang="en-US" dirty="0"/>
          </a:p>
        </p:txBody>
      </p:sp>
    </p:spTree>
    <p:extLst>
      <p:ext uri="{BB962C8B-B14F-4D97-AF65-F5344CB8AC3E}">
        <p14:creationId xmlns:p14="http://schemas.microsoft.com/office/powerpoint/2010/main" val="721918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62FBA-0A27-4812-9B6E-9D7AE567C313}"/>
              </a:ext>
            </a:extLst>
          </p:cNvPr>
          <p:cNvSpPr>
            <a:spLocks noGrp="1"/>
          </p:cNvSpPr>
          <p:nvPr>
            <p:ph type="title"/>
          </p:nvPr>
        </p:nvSpPr>
        <p:spPr/>
        <p:txBody>
          <a:bodyPr/>
          <a:lstStyle/>
          <a:p>
            <a:r>
              <a:rPr lang="fr-FR" dirty="0"/>
              <a:t>Il existe différents type de récepteurs:</a:t>
            </a:r>
          </a:p>
        </p:txBody>
      </p:sp>
      <p:sp>
        <p:nvSpPr>
          <p:cNvPr id="3" name="Espace réservé du contenu 2">
            <a:extLst>
              <a:ext uri="{FF2B5EF4-FFF2-40B4-BE49-F238E27FC236}">
                <a16:creationId xmlns:a16="http://schemas.microsoft.com/office/drawing/2014/main" id="{5523BDF7-6A33-413C-AFAB-3C8848FB0BB7}"/>
              </a:ext>
            </a:extLst>
          </p:cNvPr>
          <p:cNvSpPr>
            <a:spLocks noGrp="1"/>
          </p:cNvSpPr>
          <p:nvPr>
            <p:ph idx="1"/>
          </p:nvPr>
        </p:nvSpPr>
        <p:spPr/>
        <p:txBody>
          <a:bodyPr>
            <a:normAutofit fontScale="85000" lnSpcReduction="10000"/>
          </a:bodyPr>
          <a:lstStyle/>
          <a:p>
            <a:r>
              <a:rPr lang="fr-FR" u="sng" dirty="0"/>
              <a:t>Récepteurs à activité tyrosine kinase : </a:t>
            </a:r>
          </a:p>
          <a:p>
            <a:pPr marL="0" indent="0">
              <a:buNone/>
            </a:pPr>
            <a:r>
              <a:rPr lang="fr-FR" dirty="0"/>
              <a:t>C’est un mécanisme actif nécessitant de l’ATP pour la phosphorylation des résidus </a:t>
            </a:r>
            <a:r>
              <a:rPr lang="fr-FR" dirty="0" err="1"/>
              <a:t>tyrosyls</a:t>
            </a:r>
            <a:endParaRPr lang="fr-FR" dirty="0"/>
          </a:p>
          <a:p>
            <a:pPr marL="0" indent="0">
              <a:buNone/>
            </a:pPr>
            <a:r>
              <a:rPr lang="fr-FR" dirty="0"/>
              <a:t>ils sont les cibles de l’insuline, de facteurs de croissance (VEGF, EGF), hormone de croissance, érythropoïétine</a:t>
            </a:r>
          </a:p>
          <a:p>
            <a:r>
              <a:rPr lang="fr-FR" dirty="0"/>
              <a:t>Ces récepteurs sont la cibles des médicaments de cancérologie(=thérapie ciblées</a:t>
            </a:r>
            <a:r>
              <a:rPr lang="fr-FR" u="sng" dirty="0"/>
              <a:t>) il existe 2 types de </a:t>
            </a:r>
            <a:r>
              <a:rPr lang="fr-FR" u="sng" dirty="0" err="1"/>
              <a:t>mdcs</a:t>
            </a:r>
            <a:r>
              <a:rPr lang="fr-FR" u="sng" dirty="0"/>
              <a:t> :</a:t>
            </a:r>
            <a:endParaRPr lang="fr-FR" dirty="0"/>
          </a:p>
          <a:p>
            <a:pPr lvl="0"/>
            <a:r>
              <a:rPr lang="fr-FR" u="sng" dirty="0"/>
              <a:t>Les petites molécules ITK</a:t>
            </a:r>
            <a:r>
              <a:rPr lang="fr-FR" dirty="0"/>
              <a:t> (inhibiteurs de l’activité tyrosine kinase) elles sont fabriquées par synthèses chimiques (</a:t>
            </a:r>
            <a:r>
              <a:rPr lang="fr-FR" b="1" dirty="0" err="1"/>
              <a:t>Gefitinib</a:t>
            </a:r>
            <a:r>
              <a:rPr lang="fr-FR" b="1" dirty="0"/>
              <a:t>, </a:t>
            </a:r>
            <a:r>
              <a:rPr lang="fr-FR" b="1" dirty="0" err="1"/>
              <a:t>Erlotinib</a:t>
            </a:r>
            <a:r>
              <a:rPr lang="fr-FR" b="1" dirty="0"/>
              <a:t> </a:t>
            </a:r>
            <a:r>
              <a:rPr lang="fr-FR" dirty="0"/>
              <a:t>pour le cancer du poumon) elles vont inhiber le domaine de phosphorylation </a:t>
            </a:r>
            <a:r>
              <a:rPr lang="fr-FR" b="1" u="sng" dirty="0"/>
              <a:t>INTRACELLULAIRE</a:t>
            </a:r>
            <a:r>
              <a:rPr lang="fr-FR" dirty="0"/>
              <a:t>.</a:t>
            </a:r>
          </a:p>
          <a:p>
            <a:pPr lvl="0"/>
            <a:r>
              <a:rPr lang="fr-FR" u="sng" dirty="0"/>
              <a:t>Les anticorps Monoclonaux</a:t>
            </a:r>
            <a:r>
              <a:rPr lang="fr-FR" dirty="0"/>
              <a:t> qui bloquent les récepteurs (</a:t>
            </a:r>
            <a:r>
              <a:rPr lang="fr-FR" dirty="0" err="1"/>
              <a:t>Cetuximab</a:t>
            </a:r>
            <a:r>
              <a:rPr lang="fr-FR" dirty="0"/>
              <a:t> pour le cancer du côlon) ces médicaments sont dirigés contre les EGFR (le R signifie récepteur), ils vont donc inhiber les récepteurs en agissant en </a:t>
            </a:r>
            <a:r>
              <a:rPr lang="fr-FR" b="1" u="sng" dirty="0"/>
              <a:t>EXTRACELLULAIRE</a:t>
            </a:r>
            <a:r>
              <a:rPr lang="fr-FR" dirty="0"/>
              <a:t>.</a:t>
            </a:r>
          </a:p>
          <a:p>
            <a:pPr marL="0" indent="0">
              <a:buNone/>
            </a:pPr>
            <a:endParaRPr lang="fr-FR" dirty="0"/>
          </a:p>
          <a:p>
            <a:pPr marL="0" indent="0">
              <a:buNone/>
            </a:pPr>
            <a:endParaRPr lang="fr-FR" dirty="0"/>
          </a:p>
        </p:txBody>
      </p:sp>
      <p:sp>
        <p:nvSpPr>
          <p:cNvPr id="4" name="Espace réservé du numéro de diapositive 3">
            <a:extLst>
              <a:ext uri="{FF2B5EF4-FFF2-40B4-BE49-F238E27FC236}">
                <a16:creationId xmlns:a16="http://schemas.microsoft.com/office/drawing/2014/main" id="{A6CDD77B-52FC-44FB-AF6A-2D144C9EC845}"/>
              </a:ext>
            </a:extLst>
          </p:cNvPr>
          <p:cNvSpPr>
            <a:spLocks noGrp="1"/>
          </p:cNvSpPr>
          <p:nvPr>
            <p:ph type="sldNum" sz="quarter" idx="12"/>
          </p:nvPr>
        </p:nvSpPr>
        <p:spPr/>
        <p:txBody>
          <a:bodyPr/>
          <a:lstStyle/>
          <a:p>
            <a:fld id="{D57F1E4F-1CFF-5643-939E-02111984F565}" type="slidenum">
              <a:rPr lang="en-US" smtClean="0"/>
              <a:t>17</a:t>
            </a:fld>
            <a:endParaRPr lang="en-US" dirty="0"/>
          </a:p>
        </p:txBody>
      </p:sp>
    </p:spTree>
    <p:extLst>
      <p:ext uri="{BB962C8B-B14F-4D97-AF65-F5344CB8AC3E}">
        <p14:creationId xmlns:p14="http://schemas.microsoft.com/office/powerpoint/2010/main" val="636569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E10480E-F34B-46E2-B883-79F22087EEBF}"/>
              </a:ext>
            </a:extLst>
          </p:cNvPr>
          <p:cNvSpPr>
            <a:spLocks noGrp="1"/>
          </p:cNvSpPr>
          <p:nvPr>
            <p:ph idx="1"/>
          </p:nvPr>
        </p:nvSpPr>
        <p:spPr>
          <a:xfrm>
            <a:off x="0" y="120316"/>
            <a:ext cx="12192000" cy="6441955"/>
          </a:xfrm>
        </p:spPr>
        <p:txBody>
          <a:bodyPr/>
          <a:lstStyle/>
          <a:p>
            <a:r>
              <a:rPr lang="fr-FR" u="sng"/>
              <a:t>Les récepteurs à activité tyrosine phosphatase (=déphosphoration du tyrosyl)</a:t>
            </a:r>
            <a:endParaRPr lang="fr-FR"/>
          </a:p>
          <a:p>
            <a:r>
              <a:rPr lang="fr-FR"/>
              <a:t>Ils sont plus rares et sont la cible de certains facteurs de croissances.</a:t>
            </a:r>
          </a:p>
          <a:p>
            <a:endParaRPr lang="fr-FR"/>
          </a:p>
          <a:p>
            <a:r>
              <a:rPr lang="fr-FR" u="sng"/>
              <a:t>Récepteurs à activité serine/thréonine kinase</a:t>
            </a:r>
          </a:p>
          <a:p>
            <a:r>
              <a:rPr lang="fr-FR"/>
              <a:t> Liaison ligand-récepteur </a:t>
            </a:r>
            <a:r>
              <a:rPr lang="fr-FR">
                <a:sym typeface="Wingdings" panose="05000000000000000000" pitchFamily="2" charset="2"/>
              </a:rPr>
              <a:t></a:t>
            </a:r>
            <a:r>
              <a:rPr lang="fr-FR"/>
              <a:t> phosphorylation de protéines intracellulaires </a:t>
            </a:r>
            <a:r>
              <a:rPr lang="fr-FR">
                <a:sym typeface="Wingdings" panose="05000000000000000000" pitchFamily="2" charset="2"/>
              </a:rPr>
              <a:t></a:t>
            </a:r>
            <a:r>
              <a:rPr lang="fr-FR"/>
              <a:t> activation de la transcription </a:t>
            </a:r>
            <a:r>
              <a:rPr lang="fr-FR">
                <a:sym typeface="Wingdings" panose="05000000000000000000" pitchFamily="2" charset="2"/>
              </a:rPr>
              <a:t></a:t>
            </a:r>
            <a:r>
              <a:rPr lang="fr-FR"/>
              <a:t>synthèse d’ARNm puis de protéines </a:t>
            </a:r>
            <a:r>
              <a:rPr lang="fr-FR">
                <a:sym typeface="Wingdings" panose="05000000000000000000" pitchFamily="2" charset="2"/>
              </a:rPr>
              <a:t></a:t>
            </a:r>
            <a:r>
              <a:rPr lang="fr-FR"/>
              <a:t> croissance cellulaire</a:t>
            </a:r>
          </a:p>
          <a:p>
            <a:endParaRPr lang="fr-FR"/>
          </a:p>
          <a:p>
            <a:endParaRPr lang="fr-FR" dirty="0"/>
          </a:p>
        </p:txBody>
      </p:sp>
      <p:sp>
        <p:nvSpPr>
          <p:cNvPr id="4" name="Espace réservé du numéro de diapositive 3">
            <a:extLst>
              <a:ext uri="{FF2B5EF4-FFF2-40B4-BE49-F238E27FC236}">
                <a16:creationId xmlns:a16="http://schemas.microsoft.com/office/drawing/2014/main" id="{58264020-FD7F-4E5F-B4C6-7C019B436516}"/>
              </a:ext>
            </a:extLst>
          </p:cNvPr>
          <p:cNvSpPr>
            <a:spLocks noGrp="1"/>
          </p:cNvSpPr>
          <p:nvPr>
            <p:ph type="sldNum" sz="quarter" idx="12"/>
          </p:nvPr>
        </p:nvSpPr>
        <p:spPr/>
        <p:txBody>
          <a:bodyPr/>
          <a:lstStyle/>
          <a:p>
            <a:fld id="{D57F1E4F-1CFF-5643-939E-02111984F565}" type="slidenum">
              <a:rPr lang="en-US" smtClean="0"/>
              <a:t>18</a:t>
            </a:fld>
            <a:endParaRPr lang="en-US" dirty="0"/>
          </a:p>
        </p:txBody>
      </p:sp>
      <p:pic>
        <p:nvPicPr>
          <p:cNvPr id="5" name="Image 4">
            <a:extLst>
              <a:ext uri="{FF2B5EF4-FFF2-40B4-BE49-F238E27FC236}">
                <a16:creationId xmlns:a16="http://schemas.microsoft.com/office/drawing/2014/main" id="{D5905870-14A0-4D81-857A-3C10BBCE028B}"/>
              </a:ext>
            </a:extLst>
          </p:cNvPr>
          <p:cNvPicPr>
            <a:picLocks noChangeAspect="1"/>
          </p:cNvPicPr>
          <p:nvPr/>
        </p:nvPicPr>
        <p:blipFill>
          <a:blip r:embed="rId2"/>
          <a:stretch>
            <a:fillRect/>
          </a:stretch>
        </p:blipFill>
        <p:spPr>
          <a:xfrm>
            <a:off x="573670" y="3007894"/>
            <a:ext cx="4420022" cy="3288632"/>
          </a:xfrm>
          <a:prstGeom prst="rect">
            <a:avLst/>
          </a:prstGeom>
        </p:spPr>
      </p:pic>
    </p:spTree>
    <p:extLst>
      <p:ext uri="{BB962C8B-B14F-4D97-AF65-F5344CB8AC3E}">
        <p14:creationId xmlns:p14="http://schemas.microsoft.com/office/powerpoint/2010/main" val="2286108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F69B24-A482-4787-AA1B-D6ADF1E84972}"/>
              </a:ext>
            </a:extLst>
          </p:cNvPr>
          <p:cNvSpPr>
            <a:spLocks noGrp="1"/>
          </p:cNvSpPr>
          <p:nvPr>
            <p:ph type="title"/>
          </p:nvPr>
        </p:nvSpPr>
        <p:spPr/>
        <p:txBody>
          <a:bodyPr/>
          <a:lstStyle/>
          <a:p>
            <a:pPr algn="ctr"/>
            <a:r>
              <a:rPr lang="fr-FR" dirty="0"/>
              <a:t>4) Les récepteurs canaux</a:t>
            </a:r>
          </a:p>
        </p:txBody>
      </p:sp>
      <p:sp>
        <p:nvSpPr>
          <p:cNvPr id="3" name="Espace réservé du contenu 2">
            <a:extLst>
              <a:ext uri="{FF2B5EF4-FFF2-40B4-BE49-F238E27FC236}">
                <a16:creationId xmlns:a16="http://schemas.microsoft.com/office/drawing/2014/main" id="{3E9B3525-E071-4CFC-98B3-C4A2C18DB191}"/>
              </a:ext>
            </a:extLst>
          </p:cNvPr>
          <p:cNvSpPr>
            <a:spLocks noGrp="1"/>
          </p:cNvSpPr>
          <p:nvPr>
            <p:ph idx="1"/>
          </p:nvPr>
        </p:nvSpPr>
        <p:spPr/>
        <p:txBody>
          <a:bodyPr/>
          <a:lstStyle/>
          <a:p>
            <a:r>
              <a:rPr lang="fr-FR" dirty="0"/>
              <a:t>Les récepteurs canaux sont des récepteurs ayant une structure de canal ionique avec un site de fixation pour un (ou plusieurs) ligand(s) sur leur partie extracellulaire. </a:t>
            </a:r>
          </a:p>
          <a:p>
            <a:endParaRPr lang="fr-FR" dirty="0"/>
          </a:p>
          <a:p>
            <a:r>
              <a:rPr lang="fr-FR" dirty="0"/>
              <a:t>La liaison du ligand entraine un transfert d’ion à l’origine de la réponse intra cellulaire.</a:t>
            </a:r>
          </a:p>
          <a:p>
            <a:r>
              <a:rPr lang="fr-FR" b="1" dirty="0"/>
              <a:t>Cation Na+ et Ca2+ sont des ions+ = excitateur</a:t>
            </a:r>
            <a:endParaRPr lang="fr-FR" dirty="0"/>
          </a:p>
          <a:p>
            <a:r>
              <a:rPr lang="fr-FR" b="1" dirty="0"/>
              <a:t>Anions Cl- est un ion- = inhibiteur</a:t>
            </a:r>
          </a:p>
          <a:p>
            <a:endParaRPr lang="fr-FR" b="1" dirty="0"/>
          </a:p>
          <a:p>
            <a:endParaRPr lang="fr-FR" dirty="0"/>
          </a:p>
        </p:txBody>
      </p:sp>
      <p:sp>
        <p:nvSpPr>
          <p:cNvPr id="4" name="Espace réservé du numéro de diapositive 3">
            <a:extLst>
              <a:ext uri="{FF2B5EF4-FFF2-40B4-BE49-F238E27FC236}">
                <a16:creationId xmlns:a16="http://schemas.microsoft.com/office/drawing/2014/main" id="{B903584C-FCC7-4FEC-98F6-B8A2E904B6D0}"/>
              </a:ext>
            </a:extLst>
          </p:cNvPr>
          <p:cNvSpPr>
            <a:spLocks noGrp="1"/>
          </p:cNvSpPr>
          <p:nvPr>
            <p:ph type="sldNum" sz="quarter" idx="12"/>
          </p:nvPr>
        </p:nvSpPr>
        <p:spPr/>
        <p:txBody>
          <a:bodyPr/>
          <a:lstStyle/>
          <a:p>
            <a:fld id="{D57F1E4F-1CFF-5643-939E-02111984F565}" type="slidenum">
              <a:rPr lang="en-US" smtClean="0"/>
              <a:t>19</a:t>
            </a:fld>
            <a:endParaRPr lang="en-US" dirty="0"/>
          </a:p>
        </p:txBody>
      </p:sp>
    </p:spTree>
    <p:extLst>
      <p:ext uri="{BB962C8B-B14F-4D97-AF65-F5344CB8AC3E}">
        <p14:creationId xmlns:p14="http://schemas.microsoft.com/office/powerpoint/2010/main" val="2989043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8EA2814-06AE-44C2-9244-493D86CC0F5B}"/>
              </a:ext>
            </a:extLst>
          </p:cNvPr>
          <p:cNvSpPr>
            <a:spLocks noGrp="1"/>
          </p:cNvSpPr>
          <p:nvPr>
            <p:ph idx="1"/>
          </p:nvPr>
        </p:nvSpPr>
        <p:spPr>
          <a:xfrm>
            <a:off x="184484" y="295730"/>
            <a:ext cx="11871158" cy="5952670"/>
          </a:xfrm>
        </p:spPr>
        <p:txBody>
          <a:bodyPr/>
          <a:lstStyle/>
          <a:p>
            <a:r>
              <a:rPr lang="fr-FR" dirty="0"/>
              <a:t>Les médicaments </a:t>
            </a:r>
            <a:r>
              <a:rPr lang="fr-FR" b="1" u="sng" dirty="0"/>
              <a:t>agonistes</a:t>
            </a:r>
            <a:r>
              <a:rPr lang="fr-FR" dirty="0"/>
              <a:t> qui stimulent les récepteurs canaux : </a:t>
            </a:r>
          </a:p>
          <a:p>
            <a:pPr marL="0" lvl="0" indent="0">
              <a:buNone/>
            </a:pPr>
            <a:r>
              <a:rPr lang="fr-FR" dirty="0"/>
              <a:t>-L’acétylcholine (récepteur nicotinique)</a:t>
            </a:r>
          </a:p>
          <a:p>
            <a:pPr marL="0" lvl="0" indent="0">
              <a:buNone/>
            </a:pPr>
            <a:r>
              <a:rPr lang="fr-FR" dirty="0"/>
              <a:t>-Le GABA</a:t>
            </a:r>
          </a:p>
          <a:p>
            <a:pPr marL="0" lvl="0" indent="0">
              <a:buNone/>
            </a:pPr>
            <a:r>
              <a:rPr lang="fr-FR" dirty="0"/>
              <a:t>-Le glutamate</a:t>
            </a:r>
          </a:p>
          <a:p>
            <a:pPr marL="0" indent="0">
              <a:buNone/>
            </a:pPr>
            <a:r>
              <a:rPr lang="fr-FR" dirty="0"/>
              <a:t>-La sérotonine</a:t>
            </a:r>
          </a:p>
          <a:p>
            <a:pPr marL="0" indent="0">
              <a:buNone/>
            </a:pPr>
            <a:endParaRPr lang="fr-FR" dirty="0"/>
          </a:p>
          <a:p>
            <a:r>
              <a:rPr lang="fr-FR" dirty="0"/>
              <a:t>Les médicaments </a:t>
            </a:r>
            <a:r>
              <a:rPr lang="fr-FR" b="1" u="sng" dirty="0"/>
              <a:t>antagonistes</a:t>
            </a:r>
            <a:r>
              <a:rPr lang="fr-FR" dirty="0"/>
              <a:t> qui bloquent les canaux :</a:t>
            </a:r>
          </a:p>
          <a:p>
            <a:pPr marL="0" lvl="0" indent="0">
              <a:buNone/>
            </a:pPr>
            <a:r>
              <a:rPr lang="fr-FR" dirty="0"/>
              <a:t>-</a:t>
            </a:r>
            <a:r>
              <a:rPr lang="fr-FR" b="1" dirty="0"/>
              <a:t>Les curares </a:t>
            </a:r>
            <a:r>
              <a:rPr lang="fr-FR" dirty="0"/>
              <a:t>ils sont utilisés pour les anesthésies, ce sont des antagonistes des récepteurs nicotiniques à l’acétylcholine, ces récepteurs sont perméables au Na+.</a:t>
            </a:r>
          </a:p>
          <a:p>
            <a:pPr marL="0" lvl="0" indent="0">
              <a:buNone/>
            </a:pPr>
            <a:r>
              <a:rPr lang="fr-FR" b="1" dirty="0"/>
              <a:t>-Les sétrons </a:t>
            </a:r>
            <a:r>
              <a:rPr lang="fr-FR" dirty="0"/>
              <a:t>sont des antagonistes des récepteurs canaux de la sérotonine. Ce sont des anti émétiques (contre le vomissement) utilisé en particulier pour la chimiothérapie.</a:t>
            </a:r>
          </a:p>
          <a:p>
            <a:endParaRPr lang="fr-FR" dirty="0"/>
          </a:p>
        </p:txBody>
      </p:sp>
      <p:sp>
        <p:nvSpPr>
          <p:cNvPr id="4" name="Espace réservé du numéro de diapositive 3">
            <a:extLst>
              <a:ext uri="{FF2B5EF4-FFF2-40B4-BE49-F238E27FC236}">
                <a16:creationId xmlns:a16="http://schemas.microsoft.com/office/drawing/2014/main" id="{F9C61153-007E-4FE3-AAF1-C3B965044186}"/>
              </a:ext>
            </a:extLst>
          </p:cNvPr>
          <p:cNvSpPr>
            <a:spLocks noGrp="1"/>
          </p:cNvSpPr>
          <p:nvPr>
            <p:ph type="sldNum" sz="quarter" idx="12"/>
          </p:nvPr>
        </p:nvSpPr>
        <p:spPr/>
        <p:txBody>
          <a:bodyPr/>
          <a:lstStyle/>
          <a:p>
            <a:fld id="{D57F1E4F-1CFF-5643-939E-02111984F565}" type="slidenum">
              <a:rPr lang="en-US" smtClean="0"/>
              <a:t>20</a:t>
            </a:fld>
            <a:endParaRPr lang="en-US" dirty="0"/>
          </a:p>
        </p:txBody>
      </p:sp>
    </p:spTree>
    <p:extLst>
      <p:ext uri="{BB962C8B-B14F-4D97-AF65-F5344CB8AC3E}">
        <p14:creationId xmlns:p14="http://schemas.microsoft.com/office/powerpoint/2010/main" val="1882877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493AB76-5076-41B0-B2E9-E791CDB533A3}"/>
              </a:ext>
            </a:extLst>
          </p:cNvPr>
          <p:cNvSpPr>
            <a:spLocks noGrp="1"/>
          </p:cNvSpPr>
          <p:nvPr>
            <p:ph idx="1"/>
          </p:nvPr>
        </p:nvSpPr>
        <p:spPr>
          <a:xfrm>
            <a:off x="304800" y="224590"/>
            <a:ext cx="10122568" cy="6023810"/>
          </a:xfrm>
        </p:spPr>
        <p:txBody>
          <a:bodyPr>
            <a:normAutofit fontScale="92500" lnSpcReduction="10000"/>
          </a:bodyPr>
          <a:lstStyle/>
          <a:p>
            <a:r>
              <a:rPr lang="fr-FR" u="sng" dirty="0"/>
              <a:t>Les modulateurs des sites allostériques : le site GABA-A est le récepteur canal de GABA :</a:t>
            </a:r>
          </a:p>
          <a:p>
            <a:pPr marL="0" indent="0">
              <a:buNone/>
            </a:pPr>
            <a:endParaRPr lang="fr-FR" dirty="0"/>
          </a:p>
          <a:p>
            <a:r>
              <a:rPr lang="fr-FR" dirty="0"/>
              <a:t>Les modulateurs exogènes ne se fixent pas sur le site de fixation du médiateurs endogènes, ils vont moduler l’ouverture du canal. </a:t>
            </a:r>
          </a:p>
          <a:p>
            <a:r>
              <a:rPr lang="fr-FR" dirty="0"/>
              <a:t>Lorsque le nombres de sites allostériques est important, on peut observer une variété importante d’effets pharmacologiques.</a:t>
            </a:r>
          </a:p>
          <a:p>
            <a:r>
              <a:rPr lang="fr-FR" dirty="0"/>
              <a:t>Le canal activé par la GABA (ligand endogène) est perméable au CL- ainsi la fixation du GABA sur le site GABA-A permet un afflux de molécules chargés négativement, cela renforce la polarisation de la cellule et donc l’inhibition de son action.</a:t>
            </a:r>
          </a:p>
          <a:p>
            <a:r>
              <a:rPr lang="fr-FR" dirty="0"/>
              <a:t> </a:t>
            </a:r>
            <a:r>
              <a:rPr lang="fr-FR" b="1" u="sng" dirty="0"/>
              <a:t>Le GABA est le principal neuromédiateur inhibiteur du SNC.</a:t>
            </a:r>
          </a:p>
          <a:p>
            <a:pPr marL="0" indent="0">
              <a:buNone/>
            </a:pPr>
            <a:endParaRPr lang="fr-FR" b="1" u="sng" dirty="0"/>
          </a:p>
          <a:p>
            <a:r>
              <a:rPr lang="fr-FR" u="sng" dirty="0"/>
              <a:t>Exemples de médicaments qui modulent l’activation du récepteur canal :</a:t>
            </a:r>
            <a:endParaRPr lang="fr-FR" dirty="0"/>
          </a:p>
          <a:p>
            <a:pPr lvl="0"/>
            <a:r>
              <a:rPr lang="fr-FR" dirty="0"/>
              <a:t>Les benzodiazépines (anxiolytique = aide à dormir)</a:t>
            </a:r>
          </a:p>
          <a:p>
            <a:pPr lvl="0"/>
            <a:r>
              <a:rPr lang="fr-FR" dirty="0"/>
              <a:t>Le Phénobarbital (antiépileptique = anticonvulsivant)</a:t>
            </a:r>
          </a:p>
          <a:p>
            <a:pPr lvl="0"/>
            <a:r>
              <a:rPr lang="fr-FR" dirty="0"/>
              <a:t>Le Zolpidem (hypnotique)</a:t>
            </a:r>
          </a:p>
          <a:p>
            <a:pPr marL="0" indent="0">
              <a:buNone/>
            </a:pPr>
            <a:endParaRPr lang="fr-FR" dirty="0"/>
          </a:p>
          <a:p>
            <a:endParaRPr lang="fr-FR" dirty="0"/>
          </a:p>
          <a:p>
            <a:endParaRPr lang="fr-FR" dirty="0"/>
          </a:p>
        </p:txBody>
      </p:sp>
      <p:sp>
        <p:nvSpPr>
          <p:cNvPr id="4" name="Espace réservé du numéro de diapositive 3">
            <a:extLst>
              <a:ext uri="{FF2B5EF4-FFF2-40B4-BE49-F238E27FC236}">
                <a16:creationId xmlns:a16="http://schemas.microsoft.com/office/drawing/2014/main" id="{001578DE-B488-4BB8-9C68-A2C6C0378222}"/>
              </a:ext>
            </a:extLst>
          </p:cNvPr>
          <p:cNvSpPr>
            <a:spLocks noGrp="1"/>
          </p:cNvSpPr>
          <p:nvPr>
            <p:ph type="sldNum" sz="quarter" idx="12"/>
          </p:nvPr>
        </p:nvSpPr>
        <p:spPr/>
        <p:txBody>
          <a:bodyPr/>
          <a:lstStyle/>
          <a:p>
            <a:fld id="{D57F1E4F-1CFF-5643-939E-02111984F565}" type="slidenum">
              <a:rPr lang="en-US" smtClean="0"/>
              <a:t>21</a:t>
            </a:fld>
            <a:endParaRPr lang="en-US" dirty="0"/>
          </a:p>
        </p:txBody>
      </p:sp>
    </p:spTree>
    <p:extLst>
      <p:ext uri="{BB962C8B-B14F-4D97-AF65-F5344CB8AC3E}">
        <p14:creationId xmlns:p14="http://schemas.microsoft.com/office/powerpoint/2010/main" val="867666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936E3C-4D9C-46B8-9ED2-3E5F987CF401}"/>
              </a:ext>
            </a:extLst>
          </p:cNvPr>
          <p:cNvSpPr>
            <a:spLocks noGrp="1"/>
          </p:cNvSpPr>
          <p:nvPr>
            <p:ph type="title"/>
          </p:nvPr>
        </p:nvSpPr>
        <p:spPr/>
        <p:txBody>
          <a:bodyPr/>
          <a:lstStyle/>
          <a:p>
            <a:pPr algn="ctr"/>
            <a:r>
              <a:rPr lang="fr-FR" dirty="0"/>
              <a:t>5) Les récepteurs nucléaires</a:t>
            </a:r>
          </a:p>
        </p:txBody>
      </p:sp>
      <p:sp>
        <p:nvSpPr>
          <p:cNvPr id="3" name="Espace réservé du contenu 2">
            <a:extLst>
              <a:ext uri="{FF2B5EF4-FFF2-40B4-BE49-F238E27FC236}">
                <a16:creationId xmlns:a16="http://schemas.microsoft.com/office/drawing/2014/main" id="{5674EC8C-3F9A-41D3-AF01-7D62C60536B6}"/>
              </a:ext>
            </a:extLst>
          </p:cNvPr>
          <p:cNvSpPr>
            <a:spLocks noGrp="1"/>
          </p:cNvSpPr>
          <p:nvPr>
            <p:ph idx="1"/>
          </p:nvPr>
        </p:nvSpPr>
        <p:spPr/>
        <p:txBody>
          <a:bodyPr/>
          <a:lstStyle/>
          <a:p>
            <a:r>
              <a:rPr lang="fr-FR" dirty="0"/>
              <a:t>Ce sont des protéines localisées dans le noyau ou des protéines du cytosol qui migrent vers le noyau. </a:t>
            </a:r>
          </a:p>
          <a:p>
            <a:r>
              <a:rPr lang="fr-FR" dirty="0"/>
              <a:t>- Le ligand doit être lipophile pour traverser les membranes cellulaires</a:t>
            </a:r>
          </a:p>
          <a:p>
            <a:endParaRPr lang="fr-FR" dirty="0"/>
          </a:p>
          <a:p>
            <a:r>
              <a:rPr lang="fr-FR" dirty="0"/>
              <a:t>Le complexe ligand-récepteur se fixe sur des séquences spécialisées dans la promotion des gènes. Ils vont moduler l’activation/répression de la transcription de gènes codant pour la synthèse de diverses protéines.</a:t>
            </a:r>
          </a:p>
          <a:p>
            <a:endParaRPr lang="fr-FR" dirty="0"/>
          </a:p>
        </p:txBody>
      </p:sp>
      <p:sp>
        <p:nvSpPr>
          <p:cNvPr id="4" name="Espace réservé du numéro de diapositive 3">
            <a:extLst>
              <a:ext uri="{FF2B5EF4-FFF2-40B4-BE49-F238E27FC236}">
                <a16:creationId xmlns:a16="http://schemas.microsoft.com/office/drawing/2014/main" id="{EE1DCF9E-472A-46C1-A28D-BED9DB893E4E}"/>
              </a:ext>
            </a:extLst>
          </p:cNvPr>
          <p:cNvSpPr>
            <a:spLocks noGrp="1"/>
          </p:cNvSpPr>
          <p:nvPr>
            <p:ph type="sldNum" sz="quarter" idx="12"/>
          </p:nvPr>
        </p:nvSpPr>
        <p:spPr/>
        <p:txBody>
          <a:bodyPr/>
          <a:lstStyle/>
          <a:p>
            <a:fld id="{D57F1E4F-1CFF-5643-939E-02111984F565}" type="slidenum">
              <a:rPr lang="en-US" smtClean="0"/>
              <a:t>22</a:t>
            </a:fld>
            <a:endParaRPr lang="en-US" dirty="0"/>
          </a:p>
        </p:txBody>
      </p:sp>
    </p:spTree>
    <p:extLst>
      <p:ext uri="{BB962C8B-B14F-4D97-AF65-F5344CB8AC3E}">
        <p14:creationId xmlns:p14="http://schemas.microsoft.com/office/powerpoint/2010/main" val="877839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CCC86F1E-8E2D-4B0B-BB05-41E8E936CB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914" y="639905"/>
            <a:ext cx="6915664" cy="55781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pace réservé du numéro de diapositive 3">
            <a:extLst>
              <a:ext uri="{FF2B5EF4-FFF2-40B4-BE49-F238E27FC236}">
                <a16:creationId xmlns:a16="http://schemas.microsoft.com/office/drawing/2014/main" id="{B35945D0-AD62-4E85-9C6A-EA98C47C7E0C}"/>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D57F1E4F-1CFF-5643-939E-02111984F565}" type="slidenum">
              <a:rPr lang="en-US" smtClean="0"/>
              <a:pPr defTabSz="914400">
                <a:spcAft>
                  <a:spcPts val="600"/>
                </a:spcAft>
              </a:pPr>
              <a:t>23</a:t>
            </a:fld>
            <a:endParaRPr lang="en-US"/>
          </a:p>
        </p:txBody>
      </p:sp>
      <p:pic>
        <p:nvPicPr>
          <p:cNvPr id="5" name="Espace réservé du contenu 4">
            <a:extLst>
              <a:ext uri="{FF2B5EF4-FFF2-40B4-BE49-F238E27FC236}">
                <a16:creationId xmlns:a16="http://schemas.microsoft.com/office/drawing/2014/main" id="{7DD27065-CC2E-48F7-9776-3006349F0857}"/>
              </a:ext>
            </a:extLst>
          </p:cNvPr>
          <p:cNvPicPr>
            <a:picLocks noGrp="1" noChangeAspect="1"/>
          </p:cNvPicPr>
          <p:nvPr>
            <p:ph idx="1"/>
          </p:nvPr>
        </p:nvPicPr>
        <p:blipFill>
          <a:blip r:embed="rId7"/>
          <a:stretch>
            <a:fillRect/>
          </a:stretch>
        </p:blipFill>
        <p:spPr>
          <a:xfrm>
            <a:off x="955392" y="1086097"/>
            <a:ext cx="6275584" cy="4690999"/>
          </a:xfrm>
          <a:prstGeom prst="rect">
            <a:avLst/>
          </a:prstGeom>
          <a:effectLst/>
        </p:spPr>
      </p:pic>
    </p:spTree>
    <p:extLst>
      <p:ext uri="{BB962C8B-B14F-4D97-AF65-F5344CB8AC3E}">
        <p14:creationId xmlns:p14="http://schemas.microsoft.com/office/powerpoint/2010/main" val="1289079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975459-4B6C-4B43-9DD7-F46AC28D96DD}"/>
              </a:ext>
            </a:extLst>
          </p:cNvPr>
          <p:cNvSpPr>
            <a:spLocks noGrp="1"/>
          </p:cNvSpPr>
          <p:nvPr>
            <p:ph type="title"/>
          </p:nvPr>
        </p:nvSpPr>
        <p:spPr/>
        <p:txBody>
          <a:bodyPr/>
          <a:lstStyle/>
          <a:p>
            <a:pPr algn="ctr"/>
            <a:r>
              <a:rPr lang="fr-FR" dirty="0"/>
              <a:t>II – les canaux ioniques</a:t>
            </a:r>
            <a:br>
              <a:rPr lang="fr-FR" dirty="0"/>
            </a:br>
            <a:r>
              <a:rPr lang="fr-FR" dirty="0"/>
              <a:t>1) généralités</a:t>
            </a:r>
          </a:p>
        </p:txBody>
      </p:sp>
      <p:sp>
        <p:nvSpPr>
          <p:cNvPr id="3" name="Espace réservé du contenu 2">
            <a:extLst>
              <a:ext uri="{FF2B5EF4-FFF2-40B4-BE49-F238E27FC236}">
                <a16:creationId xmlns:a16="http://schemas.microsoft.com/office/drawing/2014/main" id="{9AD1A14F-2EE3-4F10-A0DD-554250752678}"/>
              </a:ext>
            </a:extLst>
          </p:cNvPr>
          <p:cNvSpPr>
            <a:spLocks noGrp="1"/>
          </p:cNvSpPr>
          <p:nvPr>
            <p:ph idx="1"/>
          </p:nvPr>
        </p:nvSpPr>
        <p:spPr/>
        <p:txBody>
          <a:bodyPr/>
          <a:lstStyle/>
          <a:p>
            <a:r>
              <a:rPr lang="fr-FR" b="1" u="sng" dirty="0"/>
              <a:t>Très important :</a:t>
            </a:r>
            <a:r>
              <a:rPr lang="fr-FR" b="1" dirty="0"/>
              <a:t> les récepteurs canaux sont DIFFERENTS des canaux ioniques, les récepteurs canaux font partis de la famille des canaux ioniques</a:t>
            </a:r>
            <a:endParaRPr lang="fr-FR" dirty="0"/>
          </a:p>
          <a:p>
            <a:endParaRPr lang="fr-FR" dirty="0"/>
          </a:p>
          <a:p>
            <a:r>
              <a:rPr lang="fr-FR" dirty="0"/>
              <a:t>Ce sont des protéines de perméabilité membranaires qui permettent le passage sélectif d’ion à travers la membrane cellulaires.</a:t>
            </a:r>
          </a:p>
          <a:p>
            <a:r>
              <a:rPr lang="fr-FR" dirty="0"/>
              <a:t>Ils jouent un rôle essentiel dans l’excitabilité cellulaire, le déclenchement et la propagation du potentiel d’action.</a:t>
            </a:r>
          </a:p>
          <a:p>
            <a:endParaRPr lang="fr-FR" dirty="0"/>
          </a:p>
        </p:txBody>
      </p:sp>
      <p:sp>
        <p:nvSpPr>
          <p:cNvPr id="4" name="Espace réservé du numéro de diapositive 3">
            <a:extLst>
              <a:ext uri="{FF2B5EF4-FFF2-40B4-BE49-F238E27FC236}">
                <a16:creationId xmlns:a16="http://schemas.microsoft.com/office/drawing/2014/main" id="{5398E9C2-1F5E-4C32-A844-1A48502F3278}"/>
              </a:ext>
            </a:extLst>
          </p:cNvPr>
          <p:cNvSpPr>
            <a:spLocks noGrp="1"/>
          </p:cNvSpPr>
          <p:nvPr>
            <p:ph type="sldNum" sz="quarter" idx="12"/>
          </p:nvPr>
        </p:nvSpPr>
        <p:spPr/>
        <p:txBody>
          <a:bodyPr/>
          <a:lstStyle/>
          <a:p>
            <a:fld id="{D57F1E4F-1CFF-5643-939E-02111984F565}" type="slidenum">
              <a:rPr lang="en-US" smtClean="0"/>
              <a:t>24</a:t>
            </a:fld>
            <a:endParaRPr lang="en-US" dirty="0"/>
          </a:p>
        </p:txBody>
      </p:sp>
    </p:spTree>
    <p:extLst>
      <p:ext uri="{BB962C8B-B14F-4D97-AF65-F5344CB8AC3E}">
        <p14:creationId xmlns:p14="http://schemas.microsoft.com/office/powerpoint/2010/main" val="21786707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01EA6A5-6C1E-4261-8B2E-D9B237ABAF13}"/>
              </a:ext>
            </a:extLst>
          </p:cNvPr>
          <p:cNvSpPr>
            <a:spLocks noGrp="1"/>
          </p:cNvSpPr>
          <p:nvPr>
            <p:ph idx="1"/>
          </p:nvPr>
        </p:nvSpPr>
        <p:spPr/>
        <p:txBody>
          <a:bodyPr/>
          <a:lstStyle/>
          <a:p>
            <a:r>
              <a:rPr lang="fr-FR" u="sng" dirty="0"/>
              <a:t>Il existe 3 grandes familles de canaux ioniques :</a:t>
            </a:r>
            <a:endParaRPr lang="fr-FR" dirty="0"/>
          </a:p>
          <a:p>
            <a:pPr lvl="0"/>
            <a:r>
              <a:rPr lang="fr-FR" b="1" u="sng" dirty="0"/>
              <a:t>Les récepteurs canaux :</a:t>
            </a:r>
            <a:r>
              <a:rPr lang="fr-FR" dirty="0"/>
              <a:t> dont l’activité est dépendante d’un ligand fixé en extracellulaire.</a:t>
            </a:r>
          </a:p>
          <a:p>
            <a:pPr lvl="0"/>
            <a:r>
              <a:rPr lang="fr-FR" b="1" u="sng" dirty="0"/>
              <a:t>Les canaux voltages dépendant </a:t>
            </a:r>
            <a:r>
              <a:rPr lang="fr-FR" dirty="0"/>
              <a:t>: les ligands vont les activer/inactiver, ils sont dépendant du potentiel de membrane.</a:t>
            </a:r>
          </a:p>
          <a:p>
            <a:pPr lvl="0"/>
            <a:r>
              <a:rPr lang="fr-FR" b="1" u="sng" dirty="0"/>
              <a:t>Les canaux ioniques sensibles aux variations de concentration en second messagers intracellulaire</a:t>
            </a:r>
            <a:endParaRPr lang="fr-FR" dirty="0"/>
          </a:p>
          <a:p>
            <a:endParaRPr lang="fr-FR" dirty="0"/>
          </a:p>
        </p:txBody>
      </p:sp>
      <p:sp>
        <p:nvSpPr>
          <p:cNvPr id="4" name="Espace réservé du numéro de diapositive 3">
            <a:extLst>
              <a:ext uri="{FF2B5EF4-FFF2-40B4-BE49-F238E27FC236}">
                <a16:creationId xmlns:a16="http://schemas.microsoft.com/office/drawing/2014/main" id="{4CA7B1BF-64CF-4886-A218-AAFA27A6F3D1}"/>
              </a:ext>
            </a:extLst>
          </p:cNvPr>
          <p:cNvSpPr>
            <a:spLocks noGrp="1"/>
          </p:cNvSpPr>
          <p:nvPr>
            <p:ph type="sldNum" sz="quarter" idx="12"/>
          </p:nvPr>
        </p:nvSpPr>
        <p:spPr/>
        <p:txBody>
          <a:bodyPr/>
          <a:lstStyle/>
          <a:p>
            <a:fld id="{D57F1E4F-1CFF-5643-939E-02111984F565}" type="slidenum">
              <a:rPr lang="en-US" smtClean="0"/>
              <a:t>25</a:t>
            </a:fld>
            <a:endParaRPr lang="en-US" dirty="0"/>
          </a:p>
        </p:txBody>
      </p:sp>
    </p:spTree>
    <p:extLst>
      <p:ext uri="{BB962C8B-B14F-4D97-AF65-F5344CB8AC3E}">
        <p14:creationId xmlns:p14="http://schemas.microsoft.com/office/powerpoint/2010/main" val="25633803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284CF6-6685-40F4-ACE1-072025ED4956}"/>
              </a:ext>
            </a:extLst>
          </p:cNvPr>
          <p:cNvSpPr>
            <a:spLocks noGrp="1"/>
          </p:cNvSpPr>
          <p:nvPr>
            <p:ph type="title"/>
          </p:nvPr>
        </p:nvSpPr>
        <p:spPr>
          <a:xfrm>
            <a:off x="646111" y="452718"/>
            <a:ext cx="9628857" cy="1400530"/>
          </a:xfrm>
        </p:spPr>
        <p:txBody>
          <a:bodyPr/>
          <a:lstStyle/>
          <a:p>
            <a:r>
              <a:rPr lang="fr-FR" dirty="0"/>
              <a:t>2) Les canaux voltages dépendants</a:t>
            </a:r>
          </a:p>
        </p:txBody>
      </p:sp>
      <p:sp>
        <p:nvSpPr>
          <p:cNvPr id="3" name="Espace réservé du contenu 2">
            <a:extLst>
              <a:ext uri="{FF2B5EF4-FFF2-40B4-BE49-F238E27FC236}">
                <a16:creationId xmlns:a16="http://schemas.microsoft.com/office/drawing/2014/main" id="{AC029A34-BB1B-42BD-B081-200E8B1E660F}"/>
              </a:ext>
            </a:extLst>
          </p:cNvPr>
          <p:cNvSpPr>
            <a:spLocks noGrp="1"/>
          </p:cNvSpPr>
          <p:nvPr>
            <p:ph idx="1"/>
          </p:nvPr>
        </p:nvSpPr>
        <p:spPr/>
        <p:txBody>
          <a:bodyPr/>
          <a:lstStyle/>
          <a:p>
            <a:r>
              <a:rPr lang="fr-FR" u="sng" dirty="0"/>
              <a:t>Ils sont caractérisés par :</a:t>
            </a:r>
            <a:endParaRPr lang="fr-FR" dirty="0"/>
          </a:p>
          <a:p>
            <a:pPr lvl="0"/>
            <a:r>
              <a:rPr lang="fr-FR" dirty="0"/>
              <a:t>Leurs sélectivités pour un ion précis</a:t>
            </a:r>
          </a:p>
          <a:p>
            <a:pPr lvl="0"/>
            <a:r>
              <a:rPr lang="fr-FR" dirty="0"/>
              <a:t>Leurs conductances</a:t>
            </a:r>
          </a:p>
          <a:p>
            <a:pPr lvl="0"/>
            <a:r>
              <a:rPr lang="fr-FR" dirty="0"/>
              <a:t>Leurs domaines d’activations (dépolarisation fort pour certains faibles pour d’autres)</a:t>
            </a:r>
          </a:p>
          <a:p>
            <a:pPr lvl="0"/>
            <a:r>
              <a:rPr lang="fr-FR" dirty="0"/>
              <a:t>Leurs cinétiques d’inactivations (lente, rapide, transitoire)</a:t>
            </a:r>
          </a:p>
          <a:p>
            <a:endParaRPr lang="fr-FR" dirty="0"/>
          </a:p>
        </p:txBody>
      </p:sp>
      <p:sp>
        <p:nvSpPr>
          <p:cNvPr id="4" name="Espace réservé du numéro de diapositive 3">
            <a:extLst>
              <a:ext uri="{FF2B5EF4-FFF2-40B4-BE49-F238E27FC236}">
                <a16:creationId xmlns:a16="http://schemas.microsoft.com/office/drawing/2014/main" id="{197F235D-6A1B-4844-A1AE-9121E292DF41}"/>
              </a:ext>
            </a:extLst>
          </p:cNvPr>
          <p:cNvSpPr>
            <a:spLocks noGrp="1"/>
          </p:cNvSpPr>
          <p:nvPr>
            <p:ph type="sldNum" sz="quarter" idx="12"/>
          </p:nvPr>
        </p:nvSpPr>
        <p:spPr/>
        <p:txBody>
          <a:bodyPr/>
          <a:lstStyle/>
          <a:p>
            <a:fld id="{D57F1E4F-1CFF-5643-939E-02111984F565}" type="slidenum">
              <a:rPr lang="en-US" smtClean="0"/>
              <a:t>26</a:t>
            </a:fld>
            <a:endParaRPr lang="en-US" dirty="0"/>
          </a:p>
        </p:txBody>
      </p:sp>
    </p:spTree>
    <p:extLst>
      <p:ext uri="{BB962C8B-B14F-4D97-AF65-F5344CB8AC3E}">
        <p14:creationId xmlns:p14="http://schemas.microsoft.com/office/powerpoint/2010/main" val="2603099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956A73A-4125-4A33-A820-8BBB33E1F691}"/>
              </a:ext>
            </a:extLst>
          </p:cNvPr>
          <p:cNvSpPr>
            <a:spLocks noGrp="1"/>
          </p:cNvSpPr>
          <p:nvPr>
            <p:ph idx="1"/>
          </p:nvPr>
        </p:nvSpPr>
        <p:spPr>
          <a:xfrm>
            <a:off x="737938" y="1187116"/>
            <a:ext cx="9311916" cy="5061283"/>
          </a:xfrm>
        </p:spPr>
        <p:txBody>
          <a:bodyPr>
            <a:normAutofit lnSpcReduction="10000"/>
          </a:bodyPr>
          <a:lstStyle/>
          <a:p>
            <a:r>
              <a:rPr lang="fr-FR" u="sng" dirty="0"/>
              <a:t>Deux exemples :</a:t>
            </a:r>
          </a:p>
          <a:p>
            <a:endParaRPr lang="fr-FR" dirty="0"/>
          </a:p>
          <a:p>
            <a:pPr marL="0" lvl="0" indent="0">
              <a:buNone/>
            </a:pPr>
            <a:r>
              <a:rPr lang="fr-FR" u="sng" dirty="0"/>
              <a:t>1)Les canaux calciques lents (type L)</a:t>
            </a:r>
            <a:r>
              <a:rPr lang="fr-FR" dirty="0"/>
              <a:t> : ils sont la cible des anticalciques, ils sont localisés dans les myocytes vasculaires et cardiaques. Ils bloquent l’entrée de calcium en intracellulaire ce qui va limiter la contraction des vaisseaux et des cardiomyocytes. Donc les anticalciques sont des </a:t>
            </a:r>
            <a:r>
              <a:rPr lang="fr-FR" b="1" dirty="0"/>
              <a:t>vasodilatateurs</a:t>
            </a:r>
            <a:r>
              <a:rPr lang="fr-FR" dirty="0"/>
              <a:t> et </a:t>
            </a:r>
            <a:r>
              <a:rPr lang="fr-FR" b="1" dirty="0"/>
              <a:t>diminuent la contraction cardiaque. </a:t>
            </a:r>
            <a:r>
              <a:rPr lang="fr-FR" dirty="0"/>
              <a:t>Ils peuvent être utilisés comme :</a:t>
            </a:r>
          </a:p>
          <a:p>
            <a:pPr marL="0" indent="0">
              <a:buNone/>
            </a:pPr>
            <a:r>
              <a:rPr lang="fr-FR" dirty="0"/>
              <a:t>-</a:t>
            </a:r>
            <a:r>
              <a:rPr lang="fr-FR" b="1" dirty="0"/>
              <a:t>antihypertenseurs</a:t>
            </a:r>
            <a:r>
              <a:rPr lang="fr-FR" dirty="0"/>
              <a:t> </a:t>
            </a:r>
            <a:r>
              <a:rPr lang="fr-FR" u="sng" dirty="0"/>
              <a:t>Nifédipine</a:t>
            </a:r>
            <a:r>
              <a:rPr lang="fr-FR" dirty="0"/>
              <a:t> =&gt; vasodilatation</a:t>
            </a:r>
          </a:p>
          <a:p>
            <a:pPr marL="0" indent="0">
              <a:buNone/>
            </a:pPr>
            <a:r>
              <a:rPr lang="fr-FR" dirty="0"/>
              <a:t>-</a:t>
            </a:r>
            <a:r>
              <a:rPr lang="fr-FR" b="1" dirty="0"/>
              <a:t>Anti-angoreux</a:t>
            </a:r>
            <a:r>
              <a:rPr lang="fr-FR" dirty="0"/>
              <a:t> contre l’angine de poitrine </a:t>
            </a:r>
            <a:r>
              <a:rPr lang="fr-FR" u="sng" dirty="0"/>
              <a:t>Vérapamil</a:t>
            </a:r>
            <a:r>
              <a:rPr lang="fr-FR" dirty="0"/>
              <a:t> =&gt; vasodilatation</a:t>
            </a:r>
          </a:p>
          <a:p>
            <a:pPr marL="0" indent="0">
              <a:buNone/>
            </a:pPr>
            <a:r>
              <a:rPr lang="fr-FR" dirty="0"/>
              <a:t>-</a:t>
            </a:r>
            <a:r>
              <a:rPr lang="fr-FR" b="1" dirty="0"/>
              <a:t>antiarythmique</a:t>
            </a:r>
            <a:r>
              <a:rPr lang="fr-FR" dirty="0"/>
              <a:t> </a:t>
            </a:r>
            <a:r>
              <a:rPr lang="fr-FR" u="sng" dirty="0" err="1"/>
              <a:t>Bepridil</a:t>
            </a:r>
            <a:endParaRPr lang="fr-FR" u="sng" dirty="0"/>
          </a:p>
          <a:p>
            <a:pPr marL="0" indent="0">
              <a:buNone/>
            </a:pPr>
            <a:endParaRPr lang="fr-FR" dirty="0"/>
          </a:p>
          <a:p>
            <a:pPr marL="0" lvl="0" indent="0">
              <a:buNone/>
            </a:pPr>
            <a:r>
              <a:rPr lang="fr-FR" u="sng" dirty="0"/>
              <a:t>2)Les canaux sodiques </a:t>
            </a:r>
            <a:r>
              <a:rPr lang="fr-FR" dirty="0"/>
              <a:t>: ils sont la cible des anesthésiques locaux et de certains antiépileptiques</a:t>
            </a:r>
          </a:p>
          <a:p>
            <a:endParaRPr lang="fr-FR" dirty="0"/>
          </a:p>
        </p:txBody>
      </p:sp>
      <p:sp>
        <p:nvSpPr>
          <p:cNvPr id="4" name="Espace réservé du numéro de diapositive 3">
            <a:extLst>
              <a:ext uri="{FF2B5EF4-FFF2-40B4-BE49-F238E27FC236}">
                <a16:creationId xmlns:a16="http://schemas.microsoft.com/office/drawing/2014/main" id="{3CD5C2DC-D063-4FD2-A403-916033DBF995}"/>
              </a:ext>
            </a:extLst>
          </p:cNvPr>
          <p:cNvSpPr>
            <a:spLocks noGrp="1"/>
          </p:cNvSpPr>
          <p:nvPr>
            <p:ph type="sldNum" sz="quarter" idx="12"/>
          </p:nvPr>
        </p:nvSpPr>
        <p:spPr/>
        <p:txBody>
          <a:bodyPr/>
          <a:lstStyle/>
          <a:p>
            <a:fld id="{D57F1E4F-1CFF-5643-939E-02111984F565}" type="slidenum">
              <a:rPr lang="en-US" smtClean="0"/>
              <a:t>27</a:t>
            </a:fld>
            <a:endParaRPr lang="en-US" dirty="0"/>
          </a:p>
        </p:txBody>
      </p:sp>
    </p:spTree>
    <p:extLst>
      <p:ext uri="{BB962C8B-B14F-4D97-AF65-F5344CB8AC3E}">
        <p14:creationId xmlns:p14="http://schemas.microsoft.com/office/powerpoint/2010/main" val="1944287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94DB10-31F7-40B6-9B82-A3518C410733}"/>
              </a:ext>
            </a:extLst>
          </p:cNvPr>
          <p:cNvSpPr>
            <a:spLocks noGrp="1"/>
          </p:cNvSpPr>
          <p:nvPr>
            <p:ph type="title"/>
          </p:nvPr>
        </p:nvSpPr>
        <p:spPr/>
        <p:txBody>
          <a:bodyPr/>
          <a:lstStyle/>
          <a:p>
            <a:pPr algn="ctr"/>
            <a:r>
              <a:rPr lang="fr-FR" dirty="0"/>
              <a:t>3) Les canaux ioniques sensibles aux messagers intracellulaires</a:t>
            </a:r>
            <a:br>
              <a:rPr lang="fr-FR" dirty="0"/>
            </a:br>
            <a:endParaRPr lang="fr-FR" dirty="0"/>
          </a:p>
        </p:txBody>
      </p:sp>
      <p:sp>
        <p:nvSpPr>
          <p:cNvPr id="3" name="Espace réservé du contenu 2">
            <a:extLst>
              <a:ext uri="{FF2B5EF4-FFF2-40B4-BE49-F238E27FC236}">
                <a16:creationId xmlns:a16="http://schemas.microsoft.com/office/drawing/2014/main" id="{C3A9AC68-46FF-4E02-AE74-3CB130164BF3}"/>
              </a:ext>
            </a:extLst>
          </p:cNvPr>
          <p:cNvSpPr>
            <a:spLocks noGrp="1"/>
          </p:cNvSpPr>
          <p:nvPr>
            <p:ph idx="1"/>
          </p:nvPr>
        </p:nvSpPr>
        <p:spPr>
          <a:xfrm>
            <a:off x="152400" y="2052918"/>
            <a:ext cx="12039600" cy="4644661"/>
          </a:xfrm>
        </p:spPr>
        <p:txBody>
          <a:bodyPr>
            <a:normAutofit fontScale="85000" lnSpcReduction="10000"/>
          </a:bodyPr>
          <a:lstStyle/>
          <a:p>
            <a:r>
              <a:rPr lang="fr-FR" b="1" dirty="0"/>
              <a:t>Ils sont principalement perméables aux ions K+</a:t>
            </a:r>
            <a:r>
              <a:rPr lang="fr-FR" dirty="0"/>
              <a:t> : </a:t>
            </a:r>
            <a:r>
              <a:rPr lang="fr-FR" u="sng" dirty="0"/>
              <a:t>les canaux potassiques ATP-dépendants :</a:t>
            </a:r>
          </a:p>
          <a:p>
            <a:endParaRPr lang="fr-FR" dirty="0"/>
          </a:p>
          <a:p>
            <a:r>
              <a:rPr lang="fr-FR" dirty="0"/>
              <a:t>Ils sont ouverts à l’état normal mais si l’ATP intracellulaire augmente les canaux se ferment. Cela entraine une augmentation de l’entrée de Ca2+ dans la cellule ce qui provoque une dépolarisation membranaire.</a:t>
            </a:r>
          </a:p>
          <a:p>
            <a:endParaRPr lang="fr-FR" dirty="0"/>
          </a:p>
          <a:p>
            <a:r>
              <a:rPr lang="fr-FR" b="1" u="sng" dirty="0"/>
              <a:t>Le mécanisme d’action :</a:t>
            </a:r>
            <a:endParaRPr lang="fr-FR" dirty="0"/>
          </a:p>
          <a:p>
            <a:pPr lvl="0"/>
            <a:r>
              <a:rPr lang="fr-FR" dirty="0"/>
              <a:t>Fermeture du canal K+</a:t>
            </a:r>
          </a:p>
          <a:p>
            <a:pPr lvl="0"/>
            <a:r>
              <a:rPr lang="fr-FR" dirty="0"/>
              <a:t>Entrée de Ca2+ dans la cellule</a:t>
            </a:r>
          </a:p>
          <a:p>
            <a:pPr lvl="0"/>
            <a:r>
              <a:rPr lang="fr-FR" dirty="0"/>
              <a:t>Augmentation de la sécrétion d’insuline par les cellules β du pancréas</a:t>
            </a:r>
          </a:p>
          <a:p>
            <a:pPr lvl="0"/>
            <a:r>
              <a:rPr lang="fr-FR" dirty="0"/>
              <a:t>Effet hypoglycémiant</a:t>
            </a:r>
          </a:p>
          <a:p>
            <a:pPr lvl="0"/>
            <a:endParaRPr lang="fr-FR" dirty="0"/>
          </a:p>
          <a:p>
            <a:r>
              <a:rPr lang="fr-FR" dirty="0"/>
              <a:t>Ils sont la cible de </a:t>
            </a:r>
            <a:r>
              <a:rPr lang="fr-FR" dirty="0" err="1"/>
              <a:t>mdcs</a:t>
            </a:r>
            <a:r>
              <a:rPr lang="fr-FR" dirty="0"/>
              <a:t> antagonistes le plus souvent des </a:t>
            </a:r>
            <a:r>
              <a:rPr lang="fr-FR" u="sng" dirty="0"/>
              <a:t>sulfonylurées hypoglycémiant</a:t>
            </a:r>
            <a:r>
              <a:rPr lang="fr-FR" dirty="0"/>
              <a:t> (= </a:t>
            </a:r>
            <a:r>
              <a:rPr lang="fr-FR" u="sng" dirty="0"/>
              <a:t>sulfamides hypoglycémiants</a:t>
            </a:r>
            <a:r>
              <a:rPr lang="fr-FR" dirty="0"/>
              <a:t>) ils sont utilisés dans le traitement du diabète de type 2. Il y a par exemple : le </a:t>
            </a:r>
            <a:r>
              <a:rPr lang="fr-FR" u="sng" dirty="0"/>
              <a:t>Glibenclamide</a:t>
            </a:r>
            <a:r>
              <a:rPr lang="fr-FR" dirty="0"/>
              <a:t>, le </a:t>
            </a:r>
            <a:r>
              <a:rPr lang="fr-FR" u="sng" dirty="0"/>
              <a:t>Tolbutamide</a:t>
            </a:r>
            <a:r>
              <a:rPr lang="fr-FR" dirty="0"/>
              <a:t>, ils sont généralement combinés avec la Metformine.</a:t>
            </a:r>
          </a:p>
          <a:p>
            <a:pPr lvl="0"/>
            <a:endParaRPr lang="fr-FR" dirty="0"/>
          </a:p>
          <a:p>
            <a:endParaRPr lang="fr-FR" dirty="0"/>
          </a:p>
        </p:txBody>
      </p:sp>
      <p:sp>
        <p:nvSpPr>
          <p:cNvPr id="4" name="Espace réservé du numéro de diapositive 3">
            <a:extLst>
              <a:ext uri="{FF2B5EF4-FFF2-40B4-BE49-F238E27FC236}">
                <a16:creationId xmlns:a16="http://schemas.microsoft.com/office/drawing/2014/main" id="{567C5130-216B-4E50-B507-FD6906EFE5A6}"/>
              </a:ext>
            </a:extLst>
          </p:cNvPr>
          <p:cNvSpPr>
            <a:spLocks noGrp="1"/>
          </p:cNvSpPr>
          <p:nvPr>
            <p:ph type="sldNum" sz="quarter" idx="12"/>
          </p:nvPr>
        </p:nvSpPr>
        <p:spPr/>
        <p:txBody>
          <a:bodyPr/>
          <a:lstStyle/>
          <a:p>
            <a:fld id="{D57F1E4F-1CFF-5643-939E-02111984F565}" type="slidenum">
              <a:rPr lang="en-US" smtClean="0"/>
              <a:t>28</a:t>
            </a:fld>
            <a:endParaRPr lang="en-US" dirty="0"/>
          </a:p>
        </p:txBody>
      </p:sp>
    </p:spTree>
    <p:extLst>
      <p:ext uri="{BB962C8B-B14F-4D97-AF65-F5344CB8AC3E}">
        <p14:creationId xmlns:p14="http://schemas.microsoft.com/office/powerpoint/2010/main" val="683080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267DC05-8632-4BDE-893F-D7FB2B46561B}"/>
              </a:ext>
            </a:extLst>
          </p:cNvPr>
          <p:cNvSpPr>
            <a:spLocks noGrp="1"/>
          </p:cNvSpPr>
          <p:nvPr>
            <p:ph idx="1"/>
          </p:nvPr>
        </p:nvSpPr>
        <p:spPr/>
        <p:txBody>
          <a:bodyPr/>
          <a:lstStyle/>
          <a:p>
            <a:r>
              <a:rPr lang="fr-FR" dirty="0"/>
              <a:t>Le </a:t>
            </a:r>
            <a:r>
              <a:rPr lang="fr-FR" dirty="0" err="1"/>
              <a:t>Nicorandil</a:t>
            </a:r>
            <a:r>
              <a:rPr lang="fr-FR" dirty="0"/>
              <a:t> est un agoniste de ces canaux (c’est la seule exception) il est impliqué dans la relaxation du muscle lisse vasculaire (anti-angoreux). Le canal K+ reste ouvert, le calcium ne rentre donc pas </a:t>
            </a:r>
            <a:r>
              <a:rPr lang="fr-FR" dirty="0">
                <a:sym typeface="Wingdings" panose="05000000000000000000" pitchFamily="2" charset="2"/>
              </a:rPr>
              <a:t></a:t>
            </a:r>
            <a:r>
              <a:rPr lang="fr-FR" dirty="0"/>
              <a:t>relaxation du muscle.</a:t>
            </a:r>
          </a:p>
          <a:p>
            <a:endParaRPr lang="fr-FR" dirty="0"/>
          </a:p>
        </p:txBody>
      </p:sp>
      <p:sp>
        <p:nvSpPr>
          <p:cNvPr id="4" name="Espace réservé du numéro de diapositive 3">
            <a:extLst>
              <a:ext uri="{FF2B5EF4-FFF2-40B4-BE49-F238E27FC236}">
                <a16:creationId xmlns:a16="http://schemas.microsoft.com/office/drawing/2014/main" id="{E53D2517-F880-4475-936D-F284B039332A}"/>
              </a:ext>
            </a:extLst>
          </p:cNvPr>
          <p:cNvSpPr>
            <a:spLocks noGrp="1"/>
          </p:cNvSpPr>
          <p:nvPr>
            <p:ph type="sldNum" sz="quarter" idx="12"/>
          </p:nvPr>
        </p:nvSpPr>
        <p:spPr/>
        <p:txBody>
          <a:bodyPr/>
          <a:lstStyle/>
          <a:p>
            <a:fld id="{D57F1E4F-1CFF-5643-939E-02111984F565}" type="slidenum">
              <a:rPr lang="en-US" smtClean="0"/>
              <a:t>29</a:t>
            </a:fld>
            <a:endParaRPr lang="en-US" dirty="0"/>
          </a:p>
        </p:txBody>
      </p:sp>
    </p:spTree>
    <p:extLst>
      <p:ext uri="{BB962C8B-B14F-4D97-AF65-F5344CB8AC3E}">
        <p14:creationId xmlns:p14="http://schemas.microsoft.com/office/powerpoint/2010/main" val="4135877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4ABEC-73E9-4602-84C5-CCFB74DA6ABB}"/>
              </a:ext>
            </a:extLst>
          </p:cNvPr>
          <p:cNvSpPr>
            <a:spLocks noGrp="1"/>
          </p:cNvSpPr>
          <p:nvPr>
            <p:ph type="title"/>
          </p:nvPr>
        </p:nvSpPr>
        <p:spPr/>
        <p:txBody>
          <a:bodyPr/>
          <a:lstStyle/>
          <a:p>
            <a:pPr algn="ctr"/>
            <a:r>
              <a:rPr lang="fr-FR" dirty="0"/>
              <a:t>III – les enzymes</a:t>
            </a:r>
          </a:p>
        </p:txBody>
      </p:sp>
      <p:sp>
        <p:nvSpPr>
          <p:cNvPr id="3" name="Espace réservé du contenu 2">
            <a:extLst>
              <a:ext uri="{FF2B5EF4-FFF2-40B4-BE49-F238E27FC236}">
                <a16:creationId xmlns:a16="http://schemas.microsoft.com/office/drawing/2014/main" id="{24F75AA7-3FB8-46F5-A682-5666BBA2B630}"/>
              </a:ext>
            </a:extLst>
          </p:cNvPr>
          <p:cNvSpPr>
            <a:spLocks noGrp="1"/>
          </p:cNvSpPr>
          <p:nvPr>
            <p:ph idx="1"/>
          </p:nvPr>
        </p:nvSpPr>
        <p:spPr/>
        <p:txBody>
          <a:bodyPr/>
          <a:lstStyle/>
          <a:p>
            <a:r>
              <a:rPr lang="fr-FR" dirty="0"/>
              <a:t>25% des </a:t>
            </a:r>
            <a:r>
              <a:rPr lang="fr-FR" dirty="0" err="1"/>
              <a:t>mdcs</a:t>
            </a:r>
            <a:r>
              <a:rPr lang="fr-FR" dirty="0"/>
              <a:t> agissent sur une enzyme, ils sont majoritairement des inhibiteurs de l’activité enzymatique, cette inhibition peut être :</a:t>
            </a:r>
          </a:p>
          <a:p>
            <a:r>
              <a:rPr lang="fr-FR" b="1" u="sng" dirty="0"/>
              <a:t>Compétitive (le plus souvent) ou non</a:t>
            </a:r>
            <a:r>
              <a:rPr lang="fr-FR" dirty="0"/>
              <a:t> </a:t>
            </a:r>
          </a:p>
          <a:p>
            <a:r>
              <a:rPr lang="fr-FR" b="1" u="sng" dirty="0"/>
              <a:t>Réversible ou non</a:t>
            </a:r>
            <a:r>
              <a:rPr lang="fr-FR" dirty="0"/>
              <a:t> </a:t>
            </a:r>
          </a:p>
          <a:p>
            <a:endParaRPr lang="fr-FR" dirty="0"/>
          </a:p>
          <a:p>
            <a:r>
              <a:rPr lang="fr-FR" b="1" u="sng" dirty="0"/>
              <a:t>Important à comprendre : </a:t>
            </a:r>
            <a:r>
              <a:rPr lang="fr-FR" dirty="0"/>
              <a:t>un médicament </a:t>
            </a:r>
            <a:r>
              <a:rPr lang="fr-FR" b="1" dirty="0"/>
              <a:t>antagonise un récepteur</a:t>
            </a:r>
            <a:r>
              <a:rPr lang="fr-FR" dirty="0"/>
              <a:t> alors qu’il </a:t>
            </a:r>
            <a:r>
              <a:rPr lang="fr-FR" b="1" dirty="0"/>
              <a:t>inhibe une activité enzymatique.</a:t>
            </a:r>
            <a:endParaRPr lang="fr-FR" dirty="0"/>
          </a:p>
          <a:p>
            <a:endParaRPr lang="fr-FR" dirty="0"/>
          </a:p>
        </p:txBody>
      </p:sp>
      <p:sp>
        <p:nvSpPr>
          <p:cNvPr id="4" name="Espace réservé du numéro de diapositive 3">
            <a:extLst>
              <a:ext uri="{FF2B5EF4-FFF2-40B4-BE49-F238E27FC236}">
                <a16:creationId xmlns:a16="http://schemas.microsoft.com/office/drawing/2014/main" id="{E52EE911-B1FE-4274-9940-AC40FE96F260}"/>
              </a:ext>
            </a:extLst>
          </p:cNvPr>
          <p:cNvSpPr>
            <a:spLocks noGrp="1"/>
          </p:cNvSpPr>
          <p:nvPr>
            <p:ph type="sldNum" sz="quarter" idx="12"/>
          </p:nvPr>
        </p:nvSpPr>
        <p:spPr/>
        <p:txBody>
          <a:bodyPr/>
          <a:lstStyle/>
          <a:p>
            <a:fld id="{D57F1E4F-1CFF-5643-939E-02111984F565}" type="slidenum">
              <a:rPr lang="en-US" smtClean="0"/>
              <a:t>30</a:t>
            </a:fld>
            <a:endParaRPr lang="en-US" dirty="0"/>
          </a:p>
        </p:txBody>
      </p:sp>
    </p:spTree>
    <p:extLst>
      <p:ext uri="{BB962C8B-B14F-4D97-AF65-F5344CB8AC3E}">
        <p14:creationId xmlns:p14="http://schemas.microsoft.com/office/powerpoint/2010/main" val="2798678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9CA41D1-793D-4935-A480-5404BF2BD24D}"/>
              </a:ext>
            </a:extLst>
          </p:cNvPr>
          <p:cNvSpPr>
            <a:spLocks noGrp="1"/>
          </p:cNvSpPr>
          <p:nvPr>
            <p:ph idx="1"/>
          </p:nvPr>
        </p:nvSpPr>
        <p:spPr/>
        <p:txBody>
          <a:bodyPr>
            <a:normAutofit lnSpcReduction="10000"/>
          </a:bodyPr>
          <a:lstStyle/>
          <a:p>
            <a:r>
              <a:rPr lang="fr-FR" u="sng" dirty="0"/>
              <a:t>Quelques médicaments ayant pour cibles une enzyme : </a:t>
            </a:r>
            <a:endParaRPr lang="fr-FR" dirty="0"/>
          </a:p>
          <a:p>
            <a:pPr lvl="0"/>
            <a:r>
              <a:rPr lang="fr-FR" u="sng" dirty="0"/>
              <a:t>Les inhibiteurs de l’enzyme de conversion</a:t>
            </a:r>
            <a:r>
              <a:rPr lang="fr-FR" dirty="0"/>
              <a:t> utilisés dans l’hypertension artérielle (HTA) via le système Rénine-Angiotensine-Aldostérone (ex : </a:t>
            </a:r>
            <a:r>
              <a:rPr lang="fr-FR" b="1" u="sng" dirty="0" err="1"/>
              <a:t>Enalapril</a:t>
            </a:r>
            <a:r>
              <a:rPr lang="fr-FR" b="1" u="sng" dirty="0"/>
              <a:t>, Captopril</a:t>
            </a:r>
            <a:r>
              <a:rPr lang="fr-FR" u="sng" dirty="0"/>
              <a:t>)</a:t>
            </a:r>
            <a:endParaRPr lang="fr-FR" dirty="0"/>
          </a:p>
          <a:p>
            <a:pPr lvl="0"/>
            <a:r>
              <a:rPr lang="fr-FR" dirty="0"/>
              <a:t>Les statines sont </a:t>
            </a:r>
            <a:r>
              <a:rPr lang="fr-FR" u="sng" dirty="0"/>
              <a:t>des inhibiteurs de l’</a:t>
            </a:r>
            <a:r>
              <a:rPr lang="fr-FR" u="sng" dirty="0" err="1"/>
              <a:t>HMGcoa</a:t>
            </a:r>
            <a:r>
              <a:rPr lang="fr-FR" u="sng" dirty="0"/>
              <a:t> réductase</a:t>
            </a:r>
            <a:r>
              <a:rPr lang="fr-FR" dirty="0"/>
              <a:t> qui est une enzyme agissant dans la chaine de production du cholestérol pour les hypercholestérolémies</a:t>
            </a:r>
          </a:p>
          <a:p>
            <a:pPr lvl="0"/>
            <a:r>
              <a:rPr lang="fr-FR" u="sng" dirty="0"/>
              <a:t>Les </a:t>
            </a:r>
            <a:r>
              <a:rPr lang="fr-FR" u="sng" dirty="0" err="1"/>
              <a:t>anti-vitamine</a:t>
            </a:r>
            <a:r>
              <a:rPr lang="fr-FR" u="sng" dirty="0"/>
              <a:t> K (AVK)</a:t>
            </a:r>
            <a:r>
              <a:rPr lang="fr-FR" dirty="0"/>
              <a:t> vont bloquer le cycle enzymatique de l’oxydoréduction de la vitamine K</a:t>
            </a:r>
          </a:p>
          <a:p>
            <a:pPr lvl="0"/>
            <a:r>
              <a:rPr lang="fr-FR" u="sng" dirty="0"/>
              <a:t>L’aspirine et les AINS</a:t>
            </a:r>
            <a:r>
              <a:rPr lang="fr-FR" dirty="0"/>
              <a:t> agissent en tant qu’anti inflammatoire en bloquant la cyclo-oxygénase</a:t>
            </a:r>
          </a:p>
          <a:p>
            <a:pPr lvl="0"/>
            <a:r>
              <a:rPr lang="fr-FR" u="sng" dirty="0"/>
              <a:t>La xanthine oxydase</a:t>
            </a:r>
            <a:r>
              <a:rPr lang="fr-FR" dirty="0"/>
              <a:t> dans le traitement de la goutte</a:t>
            </a:r>
          </a:p>
          <a:p>
            <a:endParaRPr lang="fr-FR" dirty="0"/>
          </a:p>
        </p:txBody>
      </p:sp>
      <p:sp>
        <p:nvSpPr>
          <p:cNvPr id="4" name="Espace réservé du numéro de diapositive 3">
            <a:extLst>
              <a:ext uri="{FF2B5EF4-FFF2-40B4-BE49-F238E27FC236}">
                <a16:creationId xmlns:a16="http://schemas.microsoft.com/office/drawing/2014/main" id="{570A34A2-8400-4E9D-8899-5EE9FD021437}"/>
              </a:ext>
            </a:extLst>
          </p:cNvPr>
          <p:cNvSpPr>
            <a:spLocks noGrp="1"/>
          </p:cNvSpPr>
          <p:nvPr>
            <p:ph type="sldNum" sz="quarter" idx="12"/>
          </p:nvPr>
        </p:nvSpPr>
        <p:spPr/>
        <p:txBody>
          <a:bodyPr/>
          <a:lstStyle/>
          <a:p>
            <a:fld id="{D57F1E4F-1CFF-5643-939E-02111984F565}" type="slidenum">
              <a:rPr lang="en-US" smtClean="0"/>
              <a:t>31</a:t>
            </a:fld>
            <a:endParaRPr lang="en-US" dirty="0"/>
          </a:p>
        </p:txBody>
      </p:sp>
    </p:spTree>
    <p:extLst>
      <p:ext uri="{BB962C8B-B14F-4D97-AF65-F5344CB8AC3E}">
        <p14:creationId xmlns:p14="http://schemas.microsoft.com/office/powerpoint/2010/main" val="3959321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D8CAB3-F4F2-4873-989F-8DC4E0C51D84}"/>
              </a:ext>
            </a:extLst>
          </p:cNvPr>
          <p:cNvSpPr>
            <a:spLocks noGrp="1"/>
          </p:cNvSpPr>
          <p:nvPr>
            <p:ph type="title"/>
          </p:nvPr>
        </p:nvSpPr>
        <p:spPr>
          <a:xfrm>
            <a:off x="786063" y="452718"/>
            <a:ext cx="9264771" cy="2049850"/>
          </a:xfrm>
        </p:spPr>
        <p:txBody>
          <a:bodyPr/>
          <a:lstStyle/>
          <a:p>
            <a:pPr algn="ctr"/>
            <a:r>
              <a:rPr lang="fr-FR" dirty="0"/>
              <a:t>IV – les systèmes de transport et de recapture</a:t>
            </a:r>
            <a:br>
              <a:rPr lang="fr-FR" dirty="0"/>
            </a:br>
            <a:r>
              <a:rPr lang="fr-FR" dirty="0"/>
              <a:t>1) les systèmes des transport</a:t>
            </a:r>
          </a:p>
        </p:txBody>
      </p:sp>
      <p:sp>
        <p:nvSpPr>
          <p:cNvPr id="3" name="Espace réservé du contenu 2">
            <a:extLst>
              <a:ext uri="{FF2B5EF4-FFF2-40B4-BE49-F238E27FC236}">
                <a16:creationId xmlns:a16="http://schemas.microsoft.com/office/drawing/2014/main" id="{422A2085-ABFC-40D8-930C-54FB074295F7}"/>
              </a:ext>
            </a:extLst>
          </p:cNvPr>
          <p:cNvSpPr>
            <a:spLocks noGrp="1"/>
          </p:cNvSpPr>
          <p:nvPr>
            <p:ph idx="1"/>
          </p:nvPr>
        </p:nvSpPr>
        <p:spPr>
          <a:xfrm>
            <a:off x="0" y="2695073"/>
            <a:ext cx="12192000" cy="3930316"/>
          </a:xfrm>
        </p:spPr>
        <p:txBody>
          <a:bodyPr/>
          <a:lstStyle/>
          <a:p>
            <a:r>
              <a:rPr lang="fr-FR" dirty="0"/>
              <a:t>Le transport de petites molécules à travers la membrane cellulaire peut faire appel à une protéine de transport. Les médicaments bloquent ce fonctionnement.</a:t>
            </a:r>
          </a:p>
          <a:p>
            <a:endParaRPr lang="fr-FR" dirty="0"/>
          </a:p>
          <a:p>
            <a:pPr lvl="0"/>
            <a:r>
              <a:rPr lang="fr-FR" dirty="0"/>
              <a:t>Les transporteurs ne nécessitent pas d’énergies pour leurs fonctionnements.</a:t>
            </a:r>
          </a:p>
          <a:p>
            <a:pPr lvl="0"/>
            <a:r>
              <a:rPr lang="fr-FR" dirty="0"/>
              <a:t>Les pompes ioniques nécessitent de l’Energie et sont pour la plupart des enzymes.</a:t>
            </a:r>
          </a:p>
          <a:p>
            <a:endParaRPr lang="fr-FR" dirty="0"/>
          </a:p>
        </p:txBody>
      </p:sp>
      <p:sp>
        <p:nvSpPr>
          <p:cNvPr id="4" name="Espace réservé du numéro de diapositive 3">
            <a:extLst>
              <a:ext uri="{FF2B5EF4-FFF2-40B4-BE49-F238E27FC236}">
                <a16:creationId xmlns:a16="http://schemas.microsoft.com/office/drawing/2014/main" id="{EDAB1152-7580-4594-9F84-BFF0A5FE8E34}"/>
              </a:ext>
            </a:extLst>
          </p:cNvPr>
          <p:cNvSpPr>
            <a:spLocks noGrp="1"/>
          </p:cNvSpPr>
          <p:nvPr>
            <p:ph type="sldNum" sz="quarter" idx="12"/>
          </p:nvPr>
        </p:nvSpPr>
        <p:spPr/>
        <p:txBody>
          <a:bodyPr/>
          <a:lstStyle/>
          <a:p>
            <a:fld id="{D57F1E4F-1CFF-5643-939E-02111984F565}" type="slidenum">
              <a:rPr lang="en-US" smtClean="0"/>
              <a:t>32</a:t>
            </a:fld>
            <a:endParaRPr lang="en-US" dirty="0"/>
          </a:p>
        </p:txBody>
      </p:sp>
    </p:spTree>
    <p:extLst>
      <p:ext uri="{BB962C8B-B14F-4D97-AF65-F5344CB8AC3E}">
        <p14:creationId xmlns:p14="http://schemas.microsoft.com/office/powerpoint/2010/main" val="2608328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F52861-894E-441A-A559-A76FDA0B28B4}"/>
              </a:ext>
            </a:extLst>
          </p:cNvPr>
          <p:cNvSpPr>
            <a:spLocks noGrp="1"/>
          </p:cNvSpPr>
          <p:nvPr>
            <p:ph idx="1"/>
          </p:nvPr>
        </p:nvSpPr>
        <p:spPr>
          <a:xfrm>
            <a:off x="160421" y="713874"/>
            <a:ext cx="11871157" cy="6023810"/>
          </a:xfrm>
        </p:spPr>
        <p:txBody>
          <a:bodyPr/>
          <a:lstStyle/>
          <a:p>
            <a:endParaRPr lang="fr-FR" u="sng" dirty="0"/>
          </a:p>
          <a:p>
            <a:r>
              <a:rPr lang="fr-FR" u="sng" dirty="0"/>
              <a:t>Les récepteurs au niveau des tubules rénaux fonctionnent SANS ATP car ce sont des transporteurs :</a:t>
            </a:r>
            <a:endParaRPr lang="fr-FR" dirty="0"/>
          </a:p>
          <a:p>
            <a:r>
              <a:rPr lang="fr-FR" dirty="0"/>
              <a:t>Il existe plusieurs types de diurétiques (=fait uriner) qui agissent à différents niveaux du rein et visent à éliminer de l’eau de l’organisme</a:t>
            </a:r>
          </a:p>
          <a:p>
            <a:endParaRPr lang="fr-FR" dirty="0"/>
          </a:p>
          <a:p>
            <a:r>
              <a:rPr lang="fr-FR" u="sng" dirty="0"/>
              <a:t>Les inhibiteurs de la pompe à proton (IPP) agissent sur les pompes à protons localisées dans l’estomac, elles sont ATP DEPENDANTES :</a:t>
            </a:r>
          </a:p>
          <a:p>
            <a:r>
              <a:rPr lang="fr-FR" dirty="0"/>
              <a:t>Cette pompe (H+/K+ ATPase) est présente au niveau de l’estomac et nécessite un apport d’ATP. Elle permet d’échanger un K+ contre un proton cela entraine une diminution du pH et donc augmente l’acidité gastrique.</a:t>
            </a:r>
          </a:p>
          <a:p>
            <a:r>
              <a:rPr lang="fr-FR" dirty="0"/>
              <a:t>Les IPP avec comme chef de file </a:t>
            </a:r>
            <a:r>
              <a:rPr lang="fr-FR" b="1" dirty="0"/>
              <a:t>l’Oméprazole</a:t>
            </a:r>
            <a:r>
              <a:rPr lang="fr-FR" dirty="0"/>
              <a:t> sont des antiulcéreux, ils se fixent de manières irréversibles et spécifiques dans l’estomac.</a:t>
            </a:r>
          </a:p>
          <a:p>
            <a:endParaRPr lang="fr-FR" dirty="0"/>
          </a:p>
          <a:p>
            <a:endParaRPr lang="fr-FR" dirty="0"/>
          </a:p>
        </p:txBody>
      </p:sp>
      <p:sp>
        <p:nvSpPr>
          <p:cNvPr id="4" name="Espace réservé du numéro de diapositive 3">
            <a:extLst>
              <a:ext uri="{FF2B5EF4-FFF2-40B4-BE49-F238E27FC236}">
                <a16:creationId xmlns:a16="http://schemas.microsoft.com/office/drawing/2014/main" id="{C5E02B2D-5C75-424C-8546-CD6186A36B15}"/>
              </a:ext>
            </a:extLst>
          </p:cNvPr>
          <p:cNvSpPr>
            <a:spLocks noGrp="1"/>
          </p:cNvSpPr>
          <p:nvPr>
            <p:ph type="sldNum" sz="quarter" idx="12"/>
          </p:nvPr>
        </p:nvSpPr>
        <p:spPr/>
        <p:txBody>
          <a:bodyPr/>
          <a:lstStyle/>
          <a:p>
            <a:fld id="{D57F1E4F-1CFF-5643-939E-02111984F565}" type="slidenum">
              <a:rPr lang="en-US" smtClean="0"/>
              <a:t>33</a:t>
            </a:fld>
            <a:endParaRPr lang="en-US" dirty="0"/>
          </a:p>
        </p:txBody>
      </p:sp>
    </p:spTree>
    <p:extLst>
      <p:ext uri="{BB962C8B-B14F-4D97-AF65-F5344CB8AC3E}">
        <p14:creationId xmlns:p14="http://schemas.microsoft.com/office/powerpoint/2010/main" val="15229766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01D44D-3986-4D79-BCD3-0CAC4A2CDBAF}"/>
              </a:ext>
            </a:extLst>
          </p:cNvPr>
          <p:cNvSpPr>
            <a:spLocks noGrp="1"/>
          </p:cNvSpPr>
          <p:nvPr>
            <p:ph idx="1"/>
          </p:nvPr>
        </p:nvSpPr>
        <p:spPr>
          <a:xfrm>
            <a:off x="0" y="1138990"/>
            <a:ext cx="12192000" cy="5719010"/>
          </a:xfrm>
        </p:spPr>
        <p:txBody>
          <a:bodyPr/>
          <a:lstStyle/>
          <a:p>
            <a:r>
              <a:rPr lang="fr-FR" u="sng" dirty="0"/>
              <a:t>La pompe à sodium Na+/K+ ATPase est ATP DEPENDANTE :</a:t>
            </a:r>
          </a:p>
          <a:p>
            <a:endParaRPr lang="fr-FR" u="sng" dirty="0"/>
          </a:p>
          <a:p>
            <a:r>
              <a:rPr lang="fr-FR" dirty="0"/>
              <a:t> </a:t>
            </a:r>
          </a:p>
          <a:p>
            <a:r>
              <a:rPr lang="fr-FR" dirty="0"/>
              <a:t>Elle est à la base des digitaliques cardiotoniques utilisés dans l’insuffisance cardiaque en inhibant cette pompe. Par exemple la </a:t>
            </a:r>
            <a:r>
              <a:rPr lang="fr-FR" dirty="0" err="1"/>
              <a:t>digoxine</a:t>
            </a:r>
            <a:r>
              <a:rPr lang="fr-FR" dirty="0"/>
              <a:t> inhibe la pompe Na+/K+ ATPase, sont effet est inotrope positif (=la contraction cardiaque augmente).</a:t>
            </a:r>
          </a:p>
          <a:p>
            <a:endParaRPr lang="fr-FR" dirty="0"/>
          </a:p>
          <a:p>
            <a:endParaRPr lang="fr-FR" dirty="0"/>
          </a:p>
        </p:txBody>
      </p:sp>
      <p:sp>
        <p:nvSpPr>
          <p:cNvPr id="4" name="Espace réservé du numéro de diapositive 3">
            <a:extLst>
              <a:ext uri="{FF2B5EF4-FFF2-40B4-BE49-F238E27FC236}">
                <a16:creationId xmlns:a16="http://schemas.microsoft.com/office/drawing/2014/main" id="{C6C9299E-F80F-4FF0-9F4B-5A69D29DF8F3}"/>
              </a:ext>
            </a:extLst>
          </p:cNvPr>
          <p:cNvSpPr>
            <a:spLocks noGrp="1"/>
          </p:cNvSpPr>
          <p:nvPr>
            <p:ph type="sldNum" sz="quarter" idx="12"/>
          </p:nvPr>
        </p:nvSpPr>
        <p:spPr/>
        <p:txBody>
          <a:bodyPr/>
          <a:lstStyle/>
          <a:p>
            <a:fld id="{D57F1E4F-1CFF-5643-939E-02111984F565}" type="slidenum">
              <a:rPr lang="en-US" smtClean="0"/>
              <a:t>34</a:t>
            </a:fld>
            <a:endParaRPr lang="en-US" dirty="0"/>
          </a:p>
        </p:txBody>
      </p:sp>
    </p:spTree>
    <p:extLst>
      <p:ext uri="{BB962C8B-B14F-4D97-AF65-F5344CB8AC3E}">
        <p14:creationId xmlns:p14="http://schemas.microsoft.com/office/powerpoint/2010/main" val="2496179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933AD404-3697-45CC-A9E0-5C32CB481988}"/>
              </a:ext>
            </a:extLst>
          </p:cNvPr>
          <p:cNvSpPr>
            <a:spLocks noGrp="1"/>
          </p:cNvSpPr>
          <p:nvPr>
            <p:ph idx="1"/>
          </p:nvPr>
        </p:nvSpPr>
        <p:spPr>
          <a:xfrm>
            <a:off x="363795" y="491614"/>
            <a:ext cx="4451646" cy="5732206"/>
          </a:xfrm>
        </p:spPr>
        <p:txBody>
          <a:bodyPr>
            <a:normAutofit/>
          </a:bodyPr>
          <a:lstStyle/>
          <a:p>
            <a:pPr>
              <a:lnSpc>
                <a:spcPct val="90000"/>
              </a:lnSpc>
            </a:pPr>
            <a:r>
              <a:rPr lang="fr-FR" u="sng" dirty="0"/>
              <a:t>A l’état normal :</a:t>
            </a:r>
            <a:r>
              <a:rPr lang="fr-FR" dirty="0"/>
              <a:t> la pompe fonctionne en présence d’ATP pour faire rentrer 2K+ et sortir    3 Na+</a:t>
            </a:r>
          </a:p>
          <a:p>
            <a:pPr>
              <a:lnSpc>
                <a:spcPct val="90000"/>
              </a:lnSpc>
            </a:pPr>
            <a:r>
              <a:rPr lang="fr-FR" dirty="0"/>
              <a:t> elle est couplé à un échangeur qui fait entre un Na+ et sortir un Ca2+.</a:t>
            </a:r>
          </a:p>
          <a:p>
            <a:pPr>
              <a:lnSpc>
                <a:spcPct val="90000"/>
              </a:lnSpc>
            </a:pPr>
            <a:r>
              <a:rPr lang="fr-FR" dirty="0"/>
              <a:t> Cette pompe et cet échangeur permettent un équilibre entre ces ions à l’origine de la contraction cardiaques</a:t>
            </a:r>
            <a:endParaRPr lang="en-US" dirty="0"/>
          </a:p>
        </p:txBody>
      </p:sp>
      <p:sp>
        <p:nvSpPr>
          <p:cNvPr id="44" name="Freeform 31">
            <a:extLst>
              <a:ext uri="{FF2B5EF4-FFF2-40B4-BE49-F238E27FC236}">
                <a16:creationId xmlns:a16="http://schemas.microsoft.com/office/drawing/2014/main" id="{D6CEF2A9-EF08-4FB3-AFFB-C5F77AB6E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46" name="Rectangle 45">
            <a:extLst>
              <a:ext uri="{FF2B5EF4-FFF2-40B4-BE49-F238E27FC236}">
                <a16:creationId xmlns:a16="http://schemas.microsoft.com/office/drawing/2014/main" id="{4109C3C2-C0A8-4559-8462-8007573DF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992" y="0"/>
            <a:ext cx="609842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5">
            <a:extLst>
              <a:ext uri="{FF2B5EF4-FFF2-40B4-BE49-F238E27FC236}">
                <a16:creationId xmlns:a16="http://schemas.microsoft.com/office/drawing/2014/main" id="{4C535542-B72A-4DE0-BE5A-5EA00508C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4" name="Espace réservé du numéro de diapositive 3">
            <a:extLst>
              <a:ext uri="{FF2B5EF4-FFF2-40B4-BE49-F238E27FC236}">
                <a16:creationId xmlns:a16="http://schemas.microsoft.com/office/drawing/2014/main" id="{DE3BC77B-E8F1-43F8-B0E9-2434F68D07F5}"/>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35</a:t>
            </a:fld>
            <a:endParaRPr lang="en-US" dirty="0"/>
          </a:p>
        </p:txBody>
      </p:sp>
      <p:pic>
        <p:nvPicPr>
          <p:cNvPr id="5" name="Espace réservé du contenu 4" descr="Une image contenant capture d’écran&#10;&#10;Description générée automatiquement">
            <a:extLst>
              <a:ext uri="{FF2B5EF4-FFF2-40B4-BE49-F238E27FC236}">
                <a16:creationId xmlns:a16="http://schemas.microsoft.com/office/drawing/2014/main" id="{6C9F3B10-FDD2-4F4A-A09C-8D8EBD883E2F}"/>
              </a:ext>
            </a:extLst>
          </p:cNvPr>
          <p:cNvPicPr>
            <a:picLocks noChangeAspect="1"/>
          </p:cNvPicPr>
          <p:nvPr/>
        </p:nvPicPr>
        <p:blipFill rotWithShape="1">
          <a:blip r:embed="rId3"/>
          <a:srcRect l="2978" r="4918"/>
          <a:stretch/>
        </p:blipFill>
        <p:spPr>
          <a:xfrm>
            <a:off x="6093992" y="1210085"/>
            <a:ext cx="5449889" cy="4437826"/>
          </a:xfrm>
          <a:prstGeom prst="rect">
            <a:avLst/>
          </a:prstGeom>
          <a:effectLst/>
        </p:spPr>
      </p:pic>
      <p:sp>
        <p:nvSpPr>
          <p:cNvPr id="50" name="Rectangle 49">
            <a:extLst>
              <a:ext uri="{FF2B5EF4-FFF2-40B4-BE49-F238E27FC236}">
                <a16:creationId xmlns:a16="http://schemas.microsoft.com/office/drawing/2014/main" id="{11DF0705-615B-4CF3-A16F-8C14680D8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81976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26E1FB32-7864-45DE-A2B4-C33A7F0E6DD2}"/>
              </a:ext>
            </a:extLst>
          </p:cNvPr>
          <p:cNvSpPr>
            <a:spLocks noGrp="1"/>
          </p:cNvSpPr>
          <p:nvPr>
            <p:ph idx="1"/>
          </p:nvPr>
        </p:nvSpPr>
        <p:spPr>
          <a:xfrm>
            <a:off x="334297" y="560440"/>
            <a:ext cx="4481143" cy="5663380"/>
          </a:xfrm>
        </p:spPr>
        <p:txBody>
          <a:bodyPr>
            <a:normAutofit/>
          </a:bodyPr>
          <a:lstStyle/>
          <a:p>
            <a:pPr>
              <a:lnSpc>
                <a:spcPct val="90000"/>
              </a:lnSpc>
            </a:pPr>
            <a:r>
              <a:rPr lang="fr-FR" sz="1700" u="sng" dirty="0"/>
              <a:t>En présence de digitaliques (</a:t>
            </a:r>
            <a:r>
              <a:rPr lang="fr-FR" sz="1700" u="sng" dirty="0" err="1"/>
              <a:t>Digoxine</a:t>
            </a:r>
            <a:r>
              <a:rPr lang="fr-FR" sz="1700" u="sng" dirty="0"/>
              <a:t>/Digitaline) :</a:t>
            </a:r>
          </a:p>
          <a:p>
            <a:pPr>
              <a:lnSpc>
                <a:spcPct val="90000"/>
              </a:lnSpc>
            </a:pPr>
            <a:r>
              <a:rPr lang="fr-FR" sz="1700" u="sng" dirty="0"/>
              <a:t> </a:t>
            </a:r>
            <a:r>
              <a:rPr lang="fr-FR" sz="1700" dirty="0"/>
              <a:t>l’inhibition de cette pompe empêche le K+ d’entrer et le Na+ de sortir, cela entraine une augmentation de la concentration </a:t>
            </a:r>
            <a:r>
              <a:rPr lang="fr-FR" sz="1700" dirty="0" err="1"/>
              <a:t>INTRAcellulaire</a:t>
            </a:r>
            <a:r>
              <a:rPr lang="fr-FR" sz="1700" dirty="0"/>
              <a:t> du Na+.</a:t>
            </a:r>
          </a:p>
          <a:p>
            <a:pPr>
              <a:lnSpc>
                <a:spcPct val="90000"/>
              </a:lnSpc>
            </a:pPr>
            <a:r>
              <a:rPr lang="fr-FR" sz="1700" dirty="0"/>
              <a:t> Cette augmentation provoque le blocage de l’changeur Na+/Ca2+ =&gt; le calcium ne va plus sortir et la concentration ne va pas diminuer.</a:t>
            </a:r>
          </a:p>
          <a:p>
            <a:pPr>
              <a:lnSpc>
                <a:spcPct val="90000"/>
              </a:lnSpc>
            </a:pPr>
            <a:r>
              <a:rPr lang="fr-FR" sz="1700" dirty="0"/>
              <a:t> On a donc une augmentation de la contraction musculaire.</a:t>
            </a:r>
          </a:p>
          <a:p>
            <a:pPr>
              <a:lnSpc>
                <a:spcPct val="90000"/>
              </a:lnSpc>
            </a:pPr>
            <a:endParaRPr lang="en-US" sz="1700" dirty="0"/>
          </a:p>
        </p:txBody>
      </p:sp>
      <p:sp>
        <p:nvSpPr>
          <p:cNvPr id="17" name="Freeform 31">
            <a:extLst>
              <a:ext uri="{FF2B5EF4-FFF2-40B4-BE49-F238E27FC236}">
                <a16:creationId xmlns:a16="http://schemas.microsoft.com/office/drawing/2014/main" id="{D6CEF2A9-EF08-4FB3-AFFB-C5F77AB6E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9" name="Rectangle 18">
            <a:extLst>
              <a:ext uri="{FF2B5EF4-FFF2-40B4-BE49-F238E27FC236}">
                <a16:creationId xmlns:a16="http://schemas.microsoft.com/office/drawing/2014/main" id="{4109C3C2-C0A8-4559-8462-8007573DF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992" y="0"/>
            <a:ext cx="609842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5">
            <a:extLst>
              <a:ext uri="{FF2B5EF4-FFF2-40B4-BE49-F238E27FC236}">
                <a16:creationId xmlns:a16="http://schemas.microsoft.com/office/drawing/2014/main" id="{4C535542-B72A-4DE0-BE5A-5EA00508C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4" name="Espace réservé du numéro de diapositive 3">
            <a:extLst>
              <a:ext uri="{FF2B5EF4-FFF2-40B4-BE49-F238E27FC236}">
                <a16:creationId xmlns:a16="http://schemas.microsoft.com/office/drawing/2014/main" id="{D7F6B92F-8F05-4FF7-AF86-73850BCAC669}"/>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36</a:t>
            </a:fld>
            <a:endParaRPr lang="en-US"/>
          </a:p>
        </p:txBody>
      </p:sp>
      <p:pic>
        <p:nvPicPr>
          <p:cNvPr id="5" name="Espace réservé du contenu 4" descr="Une image contenant texte, carte&#10;&#10;Description générée automatiquement">
            <a:extLst>
              <a:ext uri="{FF2B5EF4-FFF2-40B4-BE49-F238E27FC236}">
                <a16:creationId xmlns:a16="http://schemas.microsoft.com/office/drawing/2014/main" id="{C60A6191-323F-4BE3-B121-021C1844CB11}"/>
              </a:ext>
            </a:extLst>
          </p:cNvPr>
          <p:cNvPicPr>
            <a:picLocks noChangeAspect="1"/>
          </p:cNvPicPr>
          <p:nvPr/>
        </p:nvPicPr>
        <p:blipFill rotWithShape="1">
          <a:blip r:embed="rId3"/>
          <a:srcRect l="4121" r="4696" b="1"/>
          <a:stretch/>
        </p:blipFill>
        <p:spPr>
          <a:xfrm>
            <a:off x="6093992" y="1210108"/>
            <a:ext cx="5449889" cy="4437780"/>
          </a:xfrm>
          <a:prstGeom prst="rect">
            <a:avLst/>
          </a:prstGeom>
          <a:effectLst/>
        </p:spPr>
      </p:pic>
      <p:sp>
        <p:nvSpPr>
          <p:cNvPr id="23" name="Rectangle 22">
            <a:extLst>
              <a:ext uri="{FF2B5EF4-FFF2-40B4-BE49-F238E27FC236}">
                <a16:creationId xmlns:a16="http://schemas.microsoft.com/office/drawing/2014/main" id="{11DF0705-615B-4CF3-A16F-8C14680D8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37494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39F007-EEB7-48B4-97B2-1335B29EE2C1}"/>
              </a:ext>
            </a:extLst>
          </p:cNvPr>
          <p:cNvSpPr>
            <a:spLocks noGrp="1"/>
          </p:cNvSpPr>
          <p:nvPr>
            <p:ph type="title"/>
          </p:nvPr>
        </p:nvSpPr>
        <p:spPr/>
        <p:txBody>
          <a:bodyPr/>
          <a:lstStyle/>
          <a:p>
            <a:pPr algn="ctr"/>
            <a:r>
              <a:rPr lang="fr-FR" dirty="0"/>
              <a:t>2) Système de recapture</a:t>
            </a:r>
          </a:p>
        </p:txBody>
      </p:sp>
      <p:sp>
        <p:nvSpPr>
          <p:cNvPr id="3" name="Espace réservé du contenu 2">
            <a:extLst>
              <a:ext uri="{FF2B5EF4-FFF2-40B4-BE49-F238E27FC236}">
                <a16:creationId xmlns:a16="http://schemas.microsoft.com/office/drawing/2014/main" id="{2DD9D234-5B30-40F7-98F2-34A987A30088}"/>
              </a:ext>
            </a:extLst>
          </p:cNvPr>
          <p:cNvSpPr>
            <a:spLocks noGrp="1"/>
          </p:cNvSpPr>
          <p:nvPr>
            <p:ph idx="1"/>
          </p:nvPr>
        </p:nvSpPr>
        <p:spPr/>
        <p:txBody>
          <a:bodyPr/>
          <a:lstStyle/>
          <a:p>
            <a:r>
              <a:rPr lang="fr-FR" dirty="0"/>
              <a:t>Ils sont très impliqués dans le système nerveux central (SNC), ils régulent la neurotransmission aux niveaux des synapses</a:t>
            </a:r>
          </a:p>
          <a:p>
            <a:endParaRPr lang="fr-FR" dirty="0"/>
          </a:p>
          <a:p>
            <a:r>
              <a:rPr lang="fr-FR" dirty="0"/>
              <a:t>Les principaux neuromédiateurs sont : </a:t>
            </a:r>
          </a:p>
          <a:p>
            <a:r>
              <a:rPr lang="fr-FR" dirty="0"/>
              <a:t>La noradrénaline</a:t>
            </a:r>
          </a:p>
          <a:p>
            <a:r>
              <a:rPr lang="fr-FR" dirty="0"/>
              <a:t>la dopamine </a:t>
            </a:r>
          </a:p>
          <a:p>
            <a:r>
              <a:rPr lang="fr-FR" dirty="0"/>
              <a:t>la sérotonine</a:t>
            </a:r>
          </a:p>
          <a:p>
            <a:endParaRPr lang="fr-FR" dirty="0"/>
          </a:p>
        </p:txBody>
      </p:sp>
      <p:sp>
        <p:nvSpPr>
          <p:cNvPr id="4" name="Espace réservé du numéro de diapositive 3">
            <a:extLst>
              <a:ext uri="{FF2B5EF4-FFF2-40B4-BE49-F238E27FC236}">
                <a16:creationId xmlns:a16="http://schemas.microsoft.com/office/drawing/2014/main" id="{0DC817E4-C8BB-469C-9A28-E6C19F5F79D6}"/>
              </a:ext>
            </a:extLst>
          </p:cNvPr>
          <p:cNvSpPr>
            <a:spLocks noGrp="1"/>
          </p:cNvSpPr>
          <p:nvPr>
            <p:ph type="sldNum" sz="quarter" idx="12"/>
          </p:nvPr>
        </p:nvSpPr>
        <p:spPr/>
        <p:txBody>
          <a:bodyPr/>
          <a:lstStyle/>
          <a:p>
            <a:fld id="{D57F1E4F-1CFF-5643-939E-02111984F565}" type="slidenum">
              <a:rPr lang="en-US" smtClean="0"/>
              <a:t>37</a:t>
            </a:fld>
            <a:endParaRPr lang="en-US" dirty="0"/>
          </a:p>
        </p:txBody>
      </p:sp>
    </p:spTree>
    <p:extLst>
      <p:ext uri="{BB962C8B-B14F-4D97-AF65-F5344CB8AC3E}">
        <p14:creationId xmlns:p14="http://schemas.microsoft.com/office/powerpoint/2010/main" val="15053685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79DCAEB-75E2-4DCB-B9E7-52D2F17CA73C}"/>
              </a:ext>
            </a:extLst>
          </p:cNvPr>
          <p:cNvSpPr>
            <a:spLocks noGrp="1"/>
          </p:cNvSpPr>
          <p:nvPr>
            <p:ph idx="1"/>
          </p:nvPr>
        </p:nvSpPr>
        <p:spPr>
          <a:xfrm>
            <a:off x="215273" y="373626"/>
            <a:ext cx="4600167" cy="5850193"/>
          </a:xfrm>
        </p:spPr>
        <p:txBody>
          <a:bodyPr>
            <a:normAutofit lnSpcReduction="10000"/>
          </a:bodyPr>
          <a:lstStyle/>
          <a:p>
            <a:pPr>
              <a:lnSpc>
                <a:spcPct val="90000"/>
              </a:lnSpc>
            </a:pPr>
            <a:r>
              <a:rPr lang="fr-FR" sz="1600" dirty="0"/>
              <a:t>Dans une synapse on a la sécrétion de ces neuromédiateurs : c’est une transmission chimique.</a:t>
            </a:r>
          </a:p>
          <a:p>
            <a:pPr>
              <a:lnSpc>
                <a:spcPct val="90000"/>
              </a:lnSpc>
            </a:pPr>
            <a:r>
              <a:rPr lang="fr-FR" sz="1600" dirty="0"/>
              <a:t> Selon la concentration de neurotransmetteurs secrétés qui arrivent sur les récepteurs du neurone post synaptique, il va y avoir plus ou moins de transmission de l’influx nerveux.</a:t>
            </a:r>
          </a:p>
          <a:p>
            <a:pPr>
              <a:lnSpc>
                <a:spcPct val="90000"/>
              </a:lnSpc>
            </a:pPr>
            <a:r>
              <a:rPr lang="fr-FR" sz="1600" dirty="0"/>
              <a:t> Ensuite il va y avoir une recapture en fonction de la concentration du médiateur, la partie recapturée va alors repartir vers le neurone pré-synaptique</a:t>
            </a:r>
          </a:p>
          <a:p>
            <a:pPr>
              <a:lnSpc>
                <a:spcPct val="90000"/>
              </a:lnSpc>
            </a:pPr>
            <a:r>
              <a:rPr lang="fr-FR" sz="1600" dirty="0"/>
              <a:t>Les antidépresseurs inhibent la recapture de molécules pour augmenter leurs concentrations dans la fente synaptique, les plus utilisés sont :</a:t>
            </a:r>
          </a:p>
          <a:p>
            <a:pPr>
              <a:lnSpc>
                <a:spcPct val="90000"/>
              </a:lnSpc>
            </a:pPr>
            <a:endParaRPr lang="fr-FR" sz="1600" dirty="0"/>
          </a:p>
          <a:p>
            <a:pPr lvl="0">
              <a:lnSpc>
                <a:spcPct val="90000"/>
              </a:lnSpc>
            </a:pPr>
            <a:r>
              <a:rPr lang="fr-FR" sz="1600" u="sng" dirty="0"/>
              <a:t>Fluoxétine/Prozac</a:t>
            </a:r>
            <a:r>
              <a:rPr lang="fr-FR" sz="1600" dirty="0"/>
              <a:t> : agissant sur la recapture de la sérotonine</a:t>
            </a:r>
          </a:p>
          <a:p>
            <a:pPr lvl="0">
              <a:lnSpc>
                <a:spcPct val="90000"/>
              </a:lnSpc>
            </a:pPr>
            <a:r>
              <a:rPr lang="fr-FR" sz="1600" u="sng" dirty="0"/>
              <a:t>Imipramine</a:t>
            </a:r>
            <a:r>
              <a:rPr lang="fr-FR" sz="1600" dirty="0"/>
              <a:t> : agissant sur la recapture de la noradrénaline</a:t>
            </a:r>
          </a:p>
          <a:p>
            <a:pPr lvl="0">
              <a:lnSpc>
                <a:spcPct val="90000"/>
              </a:lnSpc>
            </a:pPr>
            <a:r>
              <a:rPr lang="fr-FR" sz="1600" u="sng" dirty="0"/>
              <a:t>Venlafaxine</a:t>
            </a:r>
            <a:r>
              <a:rPr lang="fr-FR" sz="1600" dirty="0"/>
              <a:t> : agissant sur la recapture de la noradrénaline et de la sérotonine</a:t>
            </a:r>
          </a:p>
          <a:p>
            <a:pPr>
              <a:lnSpc>
                <a:spcPct val="90000"/>
              </a:lnSpc>
            </a:pPr>
            <a:endParaRPr lang="fr-FR" sz="1000" dirty="0"/>
          </a:p>
        </p:txBody>
      </p:sp>
      <p:sp>
        <p:nvSpPr>
          <p:cNvPr id="11" name="Freeform 31">
            <a:extLst>
              <a:ext uri="{FF2B5EF4-FFF2-40B4-BE49-F238E27FC236}">
                <a16:creationId xmlns:a16="http://schemas.microsoft.com/office/drawing/2014/main" id="{D6CEF2A9-EF08-4FB3-AFFB-C5F77AB6E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3" name="Rectangle 12">
            <a:extLst>
              <a:ext uri="{FF2B5EF4-FFF2-40B4-BE49-F238E27FC236}">
                <a16:creationId xmlns:a16="http://schemas.microsoft.com/office/drawing/2014/main" id="{4109C3C2-C0A8-4559-8462-8007573DF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992" y="0"/>
            <a:ext cx="609842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5">
            <a:extLst>
              <a:ext uri="{FF2B5EF4-FFF2-40B4-BE49-F238E27FC236}">
                <a16:creationId xmlns:a16="http://schemas.microsoft.com/office/drawing/2014/main" id="{4C535542-B72A-4DE0-BE5A-5EA00508C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4" name="Espace réservé du numéro de diapositive 3">
            <a:extLst>
              <a:ext uri="{FF2B5EF4-FFF2-40B4-BE49-F238E27FC236}">
                <a16:creationId xmlns:a16="http://schemas.microsoft.com/office/drawing/2014/main" id="{9E32EBDD-016E-49BB-A91C-965854C2267C}"/>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38</a:t>
            </a:fld>
            <a:endParaRPr lang="en-US" dirty="0"/>
          </a:p>
        </p:txBody>
      </p:sp>
      <p:pic>
        <p:nvPicPr>
          <p:cNvPr id="6" name="Image 5">
            <a:extLst>
              <a:ext uri="{FF2B5EF4-FFF2-40B4-BE49-F238E27FC236}">
                <a16:creationId xmlns:a16="http://schemas.microsoft.com/office/drawing/2014/main" id="{B9344324-E28B-4F07-BA7C-2FA34F099103}"/>
              </a:ext>
            </a:extLst>
          </p:cNvPr>
          <p:cNvPicPr>
            <a:picLocks noChangeAspect="1"/>
          </p:cNvPicPr>
          <p:nvPr/>
        </p:nvPicPr>
        <p:blipFill rotWithShape="1">
          <a:blip r:embed="rId3"/>
          <a:srcRect l="5744" r="2987"/>
          <a:stretch/>
        </p:blipFill>
        <p:spPr>
          <a:xfrm>
            <a:off x="6093992" y="1331601"/>
            <a:ext cx="5449889" cy="4194794"/>
          </a:xfrm>
          <a:prstGeom prst="rect">
            <a:avLst/>
          </a:prstGeom>
          <a:effectLst/>
        </p:spPr>
      </p:pic>
      <p:sp>
        <p:nvSpPr>
          <p:cNvPr id="17" name="Rectangle 16">
            <a:extLst>
              <a:ext uri="{FF2B5EF4-FFF2-40B4-BE49-F238E27FC236}">
                <a16:creationId xmlns:a16="http://schemas.microsoft.com/office/drawing/2014/main" id="{11DF0705-615B-4CF3-A16F-8C14680D8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487389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CC611E-ED04-4154-AF97-A0412E67514B}"/>
              </a:ext>
            </a:extLst>
          </p:cNvPr>
          <p:cNvSpPr>
            <a:spLocks noGrp="1"/>
          </p:cNvSpPr>
          <p:nvPr>
            <p:ph type="title"/>
          </p:nvPr>
        </p:nvSpPr>
        <p:spPr/>
        <p:txBody>
          <a:bodyPr/>
          <a:lstStyle/>
          <a:p>
            <a:pPr algn="ctr"/>
            <a:r>
              <a:rPr lang="fr-FR" dirty="0"/>
              <a:t>V- les acides nucléiques</a:t>
            </a:r>
          </a:p>
        </p:txBody>
      </p:sp>
      <p:sp>
        <p:nvSpPr>
          <p:cNvPr id="3" name="Espace réservé du contenu 2">
            <a:extLst>
              <a:ext uri="{FF2B5EF4-FFF2-40B4-BE49-F238E27FC236}">
                <a16:creationId xmlns:a16="http://schemas.microsoft.com/office/drawing/2014/main" id="{A4D46720-A8D9-4EC6-B9F5-9630FF3F2922}"/>
              </a:ext>
            </a:extLst>
          </p:cNvPr>
          <p:cNvSpPr>
            <a:spLocks noGrp="1"/>
          </p:cNvSpPr>
          <p:nvPr>
            <p:ph idx="1"/>
          </p:nvPr>
        </p:nvSpPr>
        <p:spPr/>
        <p:txBody>
          <a:bodyPr/>
          <a:lstStyle/>
          <a:p>
            <a:r>
              <a:rPr lang="fr-FR" dirty="0"/>
              <a:t>Leurs cibles sont l’ADN et les ARN, ils sont la cible de la majorité des médicaments:</a:t>
            </a:r>
          </a:p>
          <a:p>
            <a:r>
              <a:rPr lang="fr-FR" dirty="0"/>
              <a:t>anti cancéreux cytotoxiques(=chimiothérapies), </a:t>
            </a:r>
          </a:p>
          <a:p>
            <a:r>
              <a:rPr lang="fr-FR" dirty="0"/>
              <a:t>d’oligonucléotides antisens </a:t>
            </a:r>
          </a:p>
          <a:p>
            <a:r>
              <a:rPr lang="fr-FR" dirty="0"/>
              <a:t> d’ARN interfèrent. </a:t>
            </a:r>
          </a:p>
          <a:p>
            <a:endParaRPr lang="fr-FR" dirty="0"/>
          </a:p>
        </p:txBody>
      </p:sp>
      <p:sp>
        <p:nvSpPr>
          <p:cNvPr id="4" name="Espace réservé du numéro de diapositive 3">
            <a:extLst>
              <a:ext uri="{FF2B5EF4-FFF2-40B4-BE49-F238E27FC236}">
                <a16:creationId xmlns:a16="http://schemas.microsoft.com/office/drawing/2014/main" id="{44C7DB9E-85F4-427E-9231-627441C59EC3}"/>
              </a:ext>
            </a:extLst>
          </p:cNvPr>
          <p:cNvSpPr>
            <a:spLocks noGrp="1"/>
          </p:cNvSpPr>
          <p:nvPr>
            <p:ph type="sldNum" sz="quarter" idx="12"/>
          </p:nvPr>
        </p:nvSpPr>
        <p:spPr/>
        <p:txBody>
          <a:bodyPr/>
          <a:lstStyle/>
          <a:p>
            <a:fld id="{D57F1E4F-1CFF-5643-939E-02111984F565}" type="slidenum">
              <a:rPr lang="en-US" smtClean="0"/>
              <a:t>39</a:t>
            </a:fld>
            <a:endParaRPr lang="en-US" dirty="0"/>
          </a:p>
        </p:txBody>
      </p:sp>
    </p:spTree>
    <p:extLst>
      <p:ext uri="{BB962C8B-B14F-4D97-AF65-F5344CB8AC3E}">
        <p14:creationId xmlns:p14="http://schemas.microsoft.com/office/powerpoint/2010/main" val="7382576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E1A3F0B-EB91-4B3E-98D5-0F64EE14CA00}"/>
              </a:ext>
            </a:extLst>
          </p:cNvPr>
          <p:cNvSpPr>
            <a:spLocks noGrp="1"/>
          </p:cNvSpPr>
          <p:nvPr>
            <p:ph idx="1"/>
          </p:nvPr>
        </p:nvSpPr>
        <p:spPr>
          <a:xfrm>
            <a:off x="192505" y="1171074"/>
            <a:ext cx="11750841" cy="5534526"/>
          </a:xfrm>
        </p:spPr>
        <p:txBody>
          <a:bodyPr/>
          <a:lstStyle/>
          <a:p>
            <a:r>
              <a:rPr lang="fr-FR" u="sng" dirty="0"/>
              <a:t>Il existe 3 grandes familles d’anticancéreux agissant sur l’ADN :</a:t>
            </a:r>
            <a:endParaRPr lang="fr-FR" dirty="0"/>
          </a:p>
          <a:p>
            <a:pPr lvl="0"/>
            <a:r>
              <a:rPr lang="fr-FR" u="sng" dirty="0"/>
              <a:t>Les </a:t>
            </a:r>
            <a:r>
              <a:rPr lang="fr-FR" u="sng" dirty="0" err="1"/>
              <a:t>anti-métabolites</a:t>
            </a:r>
            <a:r>
              <a:rPr lang="fr-FR" dirty="0"/>
              <a:t> : ils </a:t>
            </a:r>
            <a:r>
              <a:rPr lang="fr-FR" b="1" dirty="0"/>
              <a:t>bloquent la synthèse</a:t>
            </a:r>
            <a:r>
              <a:rPr lang="fr-FR" dirty="0"/>
              <a:t> de l’ADN en perturbant la reconnaissance entre les bases puriques et pyrimidiques. Par exemple il y a le </a:t>
            </a:r>
            <a:r>
              <a:rPr lang="fr-FR" b="1" dirty="0"/>
              <a:t>Méthotrexate</a:t>
            </a:r>
            <a:r>
              <a:rPr lang="fr-FR" dirty="0"/>
              <a:t> et le </a:t>
            </a:r>
            <a:r>
              <a:rPr lang="fr-FR" b="1" dirty="0"/>
              <a:t>5FluotoUracyle</a:t>
            </a:r>
            <a:r>
              <a:rPr lang="fr-FR" dirty="0"/>
              <a:t>. Le </a:t>
            </a:r>
            <a:r>
              <a:rPr lang="fr-FR" b="1" dirty="0"/>
              <a:t>5fluoroUracyle</a:t>
            </a:r>
            <a:r>
              <a:rPr lang="fr-FR" dirty="0"/>
              <a:t> est utilisé dans le cancer colorectal en association avec le </a:t>
            </a:r>
            <a:r>
              <a:rPr lang="fr-FR" b="1" dirty="0" err="1"/>
              <a:t>Cetuximab</a:t>
            </a:r>
            <a:r>
              <a:rPr lang="fr-FR" dirty="0"/>
              <a:t>.</a:t>
            </a:r>
          </a:p>
          <a:p>
            <a:pPr lvl="0"/>
            <a:r>
              <a:rPr lang="fr-FR" u="sng" dirty="0"/>
              <a:t>Les alkylants</a:t>
            </a:r>
            <a:r>
              <a:rPr lang="fr-FR" dirty="0"/>
              <a:t> : ils </a:t>
            </a:r>
            <a:r>
              <a:rPr lang="fr-FR" b="1" dirty="0"/>
              <a:t>bloquent la réplication</a:t>
            </a:r>
            <a:r>
              <a:rPr lang="fr-FR" dirty="0"/>
              <a:t> de l’ADN. Les plus utilisés sont </a:t>
            </a:r>
            <a:r>
              <a:rPr lang="fr-FR" b="1" dirty="0"/>
              <a:t>les sels de platine </a:t>
            </a:r>
            <a:r>
              <a:rPr lang="fr-FR" dirty="0"/>
              <a:t>(surtout dans le cancer du poumon)</a:t>
            </a:r>
          </a:p>
          <a:p>
            <a:pPr lvl="0"/>
            <a:r>
              <a:rPr lang="fr-FR" u="sng" dirty="0"/>
              <a:t>Les inhibiteurs de la topoisomérase I et II</a:t>
            </a:r>
            <a:r>
              <a:rPr lang="fr-FR" dirty="0"/>
              <a:t> : agissant </a:t>
            </a:r>
            <a:r>
              <a:rPr lang="fr-FR" b="1" dirty="0"/>
              <a:t>en diminuant la réplication</a:t>
            </a:r>
            <a:r>
              <a:rPr lang="fr-FR" dirty="0"/>
              <a:t> de l’ADN</a:t>
            </a:r>
          </a:p>
          <a:p>
            <a:endParaRPr lang="fr-FR" dirty="0"/>
          </a:p>
        </p:txBody>
      </p:sp>
      <p:sp>
        <p:nvSpPr>
          <p:cNvPr id="4" name="Espace réservé du numéro de diapositive 3">
            <a:extLst>
              <a:ext uri="{FF2B5EF4-FFF2-40B4-BE49-F238E27FC236}">
                <a16:creationId xmlns:a16="http://schemas.microsoft.com/office/drawing/2014/main" id="{E9EFA8E2-CB65-416E-B585-68F4BAC64002}"/>
              </a:ext>
            </a:extLst>
          </p:cNvPr>
          <p:cNvSpPr>
            <a:spLocks noGrp="1"/>
          </p:cNvSpPr>
          <p:nvPr>
            <p:ph type="sldNum" sz="quarter" idx="12"/>
          </p:nvPr>
        </p:nvSpPr>
        <p:spPr/>
        <p:txBody>
          <a:bodyPr/>
          <a:lstStyle/>
          <a:p>
            <a:fld id="{D57F1E4F-1CFF-5643-939E-02111984F565}" type="slidenum">
              <a:rPr lang="en-US" smtClean="0"/>
              <a:t>40</a:t>
            </a:fld>
            <a:endParaRPr lang="en-US" dirty="0"/>
          </a:p>
        </p:txBody>
      </p:sp>
    </p:spTree>
    <p:extLst>
      <p:ext uri="{BB962C8B-B14F-4D97-AF65-F5344CB8AC3E}">
        <p14:creationId xmlns:p14="http://schemas.microsoft.com/office/powerpoint/2010/main" val="31173920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AE3F4F-BC34-40A5-918E-93D7B9C19926}"/>
              </a:ext>
            </a:extLst>
          </p:cNvPr>
          <p:cNvSpPr>
            <a:spLocks noGrp="1"/>
          </p:cNvSpPr>
          <p:nvPr>
            <p:ph type="title"/>
          </p:nvPr>
        </p:nvSpPr>
        <p:spPr>
          <a:xfrm>
            <a:off x="646111" y="452717"/>
            <a:ext cx="9404723" cy="2178187"/>
          </a:xfrm>
        </p:spPr>
        <p:txBody>
          <a:bodyPr/>
          <a:lstStyle/>
          <a:p>
            <a:pPr algn="ctr"/>
            <a:r>
              <a:rPr lang="fr-FR" dirty="0"/>
              <a:t>VI – les autres mécanismes d’action des médicaments</a:t>
            </a:r>
            <a:br>
              <a:rPr lang="fr-FR" dirty="0"/>
            </a:br>
            <a:r>
              <a:rPr lang="fr-FR" dirty="0"/>
              <a:t>A) les mécanismes immunologiques</a:t>
            </a:r>
          </a:p>
        </p:txBody>
      </p:sp>
      <p:sp>
        <p:nvSpPr>
          <p:cNvPr id="3" name="Espace réservé du contenu 2">
            <a:extLst>
              <a:ext uri="{FF2B5EF4-FFF2-40B4-BE49-F238E27FC236}">
                <a16:creationId xmlns:a16="http://schemas.microsoft.com/office/drawing/2014/main" id="{4981581D-46E5-4205-8D77-352D3C88A771}"/>
              </a:ext>
            </a:extLst>
          </p:cNvPr>
          <p:cNvSpPr>
            <a:spLocks noGrp="1"/>
          </p:cNvSpPr>
          <p:nvPr>
            <p:ph idx="1"/>
          </p:nvPr>
        </p:nvSpPr>
        <p:spPr>
          <a:xfrm>
            <a:off x="1104293" y="2534653"/>
            <a:ext cx="8946541" cy="4034589"/>
          </a:xfrm>
        </p:spPr>
        <p:txBody>
          <a:bodyPr/>
          <a:lstStyle/>
          <a:p>
            <a:endParaRPr lang="fr-FR" dirty="0"/>
          </a:p>
          <a:p>
            <a:endParaRPr lang="fr-FR" dirty="0"/>
          </a:p>
          <a:p>
            <a:r>
              <a:rPr lang="fr-FR" dirty="0"/>
              <a:t>Les médicaments se terminant par -mab (=monoclonal </a:t>
            </a:r>
            <a:r>
              <a:rPr lang="fr-FR" dirty="0" err="1"/>
              <a:t>antibody</a:t>
            </a:r>
            <a:r>
              <a:rPr lang="fr-FR" dirty="0"/>
              <a:t>) sont des anticorps ou par -</a:t>
            </a:r>
            <a:r>
              <a:rPr lang="fr-FR" dirty="0" err="1"/>
              <a:t>cept</a:t>
            </a:r>
            <a:r>
              <a:rPr lang="fr-FR" dirty="0"/>
              <a:t> si ce sont des récepteurs de protéine de fusion.</a:t>
            </a:r>
          </a:p>
          <a:p>
            <a:endParaRPr lang="fr-FR" dirty="0"/>
          </a:p>
          <a:p>
            <a:endParaRPr lang="fr-FR" dirty="0"/>
          </a:p>
        </p:txBody>
      </p:sp>
      <p:sp>
        <p:nvSpPr>
          <p:cNvPr id="4" name="Espace réservé du numéro de diapositive 3">
            <a:extLst>
              <a:ext uri="{FF2B5EF4-FFF2-40B4-BE49-F238E27FC236}">
                <a16:creationId xmlns:a16="http://schemas.microsoft.com/office/drawing/2014/main" id="{7EE11C70-854C-4282-B84A-4C2010965CF9}"/>
              </a:ext>
            </a:extLst>
          </p:cNvPr>
          <p:cNvSpPr>
            <a:spLocks noGrp="1"/>
          </p:cNvSpPr>
          <p:nvPr>
            <p:ph type="sldNum" sz="quarter" idx="12"/>
          </p:nvPr>
        </p:nvSpPr>
        <p:spPr/>
        <p:txBody>
          <a:bodyPr/>
          <a:lstStyle/>
          <a:p>
            <a:fld id="{D57F1E4F-1CFF-5643-939E-02111984F565}" type="slidenum">
              <a:rPr lang="en-US" smtClean="0"/>
              <a:t>41</a:t>
            </a:fld>
            <a:endParaRPr lang="en-US" dirty="0"/>
          </a:p>
        </p:txBody>
      </p:sp>
    </p:spTree>
    <p:extLst>
      <p:ext uri="{BB962C8B-B14F-4D97-AF65-F5344CB8AC3E}">
        <p14:creationId xmlns:p14="http://schemas.microsoft.com/office/powerpoint/2010/main" val="574704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2A867F3-4C4E-4444-87E7-AEEFC527041C}"/>
              </a:ext>
            </a:extLst>
          </p:cNvPr>
          <p:cNvSpPr>
            <a:spLocks noGrp="1"/>
          </p:cNvSpPr>
          <p:nvPr>
            <p:ph idx="1"/>
          </p:nvPr>
        </p:nvSpPr>
        <p:spPr>
          <a:xfrm>
            <a:off x="1103312" y="762000"/>
            <a:ext cx="8946541" cy="6007768"/>
          </a:xfrm>
        </p:spPr>
        <p:txBody>
          <a:bodyPr>
            <a:normAutofit fontScale="92500" lnSpcReduction="10000"/>
          </a:bodyPr>
          <a:lstStyle/>
          <a:p>
            <a:r>
              <a:rPr lang="fr-FR" b="1" u="sng" dirty="0"/>
              <a:t>1 les anticorps antagonistes des récepteurs :</a:t>
            </a:r>
            <a:endParaRPr lang="fr-FR" dirty="0"/>
          </a:p>
          <a:p>
            <a:r>
              <a:rPr lang="fr-FR" dirty="0"/>
              <a:t>Les antagonistes des récepteurs (ex :</a:t>
            </a:r>
            <a:r>
              <a:rPr lang="fr-FR" b="1" dirty="0" err="1"/>
              <a:t>Cetuximab</a:t>
            </a:r>
            <a:r>
              <a:rPr lang="fr-FR" dirty="0"/>
              <a:t>) agissent principalement en bloquant la voie de signalisation en aval du récepteur</a:t>
            </a:r>
          </a:p>
          <a:p>
            <a:r>
              <a:rPr lang="fr-FR" b="1" u="sng" dirty="0"/>
              <a:t>2 les anticorps neutralisants</a:t>
            </a:r>
            <a:endParaRPr lang="fr-FR" dirty="0"/>
          </a:p>
          <a:p>
            <a:r>
              <a:rPr lang="fr-FR" dirty="0"/>
              <a:t>Ils sont dirigés contre un antigène soluble (toxine) ou particulaire (virus).</a:t>
            </a:r>
          </a:p>
          <a:p>
            <a:r>
              <a:rPr lang="fr-FR" u="sng" dirty="0"/>
              <a:t>Par exemple</a:t>
            </a:r>
            <a:r>
              <a:rPr lang="fr-FR" dirty="0"/>
              <a:t> : l’anti </a:t>
            </a:r>
            <a:r>
              <a:rPr lang="fr-FR" dirty="0" err="1"/>
              <a:t>TNFa</a:t>
            </a:r>
            <a:r>
              <a:rPr lang="fr-FR" dirty="0"/>
              <a:t> : </a:t>
            </a:r>
            <a:r>
              <a:rPr lang="fr-FR" b="1" dirty="0"/>
              <a:t>infliximab</a:t>
            </a:r>
            <a:r>
              <a:rPr lang="fr-FR" dirty="0"/>
              <a:t> qui agit dans la polyarthrite rhumatoïde, dans la maladie de </a:t>
            </a:r>
            <a:r>
              <a:rPr lang="fr-FR" dirty="0" err="1"/>
              <a:t>Crohn</a:t>
            </a:r>
            <a:r>
              <a:rPr lang="fr-FR" dirty="0"/>
              <a:t> et dans le Psoriasis</a:t>
            </a:r>
          </a:p>
          <a:p>
            <a:r>
              <a:rPr lang="fr-FR" b="1" u="sng" dirty="0"/>
              <a:t>3 les anticorps cytotoxiques :</a:t>
            </a:r>
            <a:endParaRPr lang="fr-FR" dirty="0"/>
          </a:p>
          <a:p>
            <a:r>
              <a:rPr lang="fr-FR" dirty="0"/>
              <a:t>Ils détruisent les cellules, le </a:t>
            </a:r>
            <a:r>
              <a:rPr lang="fr-FR" b="1" dirty="0" err="1"/>
              <a:t>Rhituximab</a:t>
            </a:r>
            <a:r>
              <a:rPr lang="fr-FR" dirty="0"/>
              <a:t> dirigé contre les CDC20 des lymphocytes B dans le lymphome.</a:t>
            </a:r>
          </a:p>
          <a:p>
            <a:r>
              <a:rPr lang="fr-FR" b="1" u="sng" dirty="0"/>
              <a:t>4 les protéines de fusion :</a:t>
            </a:r>
            <a:endParaRPr lang="fr-FR" dirty="0"/>
          </a:p>
          <a:p>
            <a:r>
              <a:rPr lang="fr-FR" b="1" dirty="0"/>
              <a:t>L’</a:t>
            </a:r>
            <a:r>
              <a:rPr lang="fr-FR" b="1" dirty="0" err="1"/>
              <a:t>Etanercept</a:t>
            </a:r>
            <a:r>
              <a:rPr lang="fr-FR" dirty="0"/>
              <a:t> est une protéine de fusion qui associe le récepteur soluble du </a:t>
            </a:r>
            <a:r>
              <a:rPr lang="fr-FR" dirty="0" err="1"/>
              <a:t>TNFa</a:t>
            </a:r>
            <a:r>
              <a:rPr lang="fr-FR" dirty="0"/>
              <a:t> avec une immunoglobuline (IgG), le </a:t>
            </a:r>
            <a:r>
              <a:rPr lang="fr-FR" dirty="0" err="1"/>
              <a:t>TNFa</a:t>
            </a:r>
            <a:r>
              <a:rPr lang="fr-FR" dirty="0"/>
              <a:t> étant fixé à l’immunoglobuline, il ne peut pas se fixer sur son récepteur.</a:t>
            </a:r>
          </a:p>
          <a:p>
            <a:r>
              <a:rPr lang="fr-FR" u="sng" dirty="0"/>
              <a:t>Exemple</a:t>
            </a:r>
            <a:r>
              <a:rPr lang="fr-FR" dirty="0"/>
              <a:t> : </a:t>
            </a:r>
            <a:r>
              <a:rPr lang="fr-FR" b="1" dirty="0" err="1"/>
              <a:t>Embrel</a:t>
            </a:r>
            <a:r>
              <a:rPr lang="fr-FR" dirty="0"/>
              <a:t> qui est utilisé dans les maladies inflammatoires ou le psoriasis</a:t>
            </a:r>
          </a:p>
          <a:p>
            <a:endParaRPr lang="fr-FR" dirty="0"/>
          </a:p>
        </p:txBody>
      </p:sp>
      <p:sp>
        <p:nvSpPr>
          <p:cNvPr id="4" name="Espace réservé du numéro de diapositive 3">
            <a:extLst>
              <a:ext uri="{FF2B5EF4-FFF2-40B4-BE49-F238E27FC236}">
                <a16:creationId xmlns:a16="http://schemas.microsoft.com/office/drawing/2014/main" id="{B6F31824-E8A6-4C80-9E39-AD658F546D0D}"/>
              </a:ext>
            </a:extLst>
          </p:cNvPr>
          <p:cNvSpPr>
            <a:spLocks noGrp="1"/>
          </p:cNvSpPr>
          <p:nvPr>
            <p:ph type="sldNum" sz="quarter" idx="12"/>
          </p:nvPr>
        </p:nvSpPr>
        <p:spPr/>
        <p:txBody>
          <a:bodyPr/>
          <a:lstStyle/>
          <a:p>
            <a:fld id="{D57F1E4F-1CFF-5643-939E-02111984F565}" type="slidenum">
              <a:rPr lang="en-US" smtClean="0"/>
              <a:t>42</a:t>
            </a:fld>
            <a:endParaRPr lang="en-US" dirty="0"/>
          </a:p>
        </p:txBody>
      </p:sp>
    </p:spTree>
    <p:extLst>
      <p:ext uri="{BB962C8B-B14F-4D97-AF65-F5344CB8AC3E}">
        <p14:creationId xmlns:p14="http://schemas.microsoft.com/office/powerpoint/2010/main" val="20226078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25664D-5839-43DC-B7D3-0FA766CE50CC}"/>
              </a:ext>
            </a:extLst>
          </p:cNvPr>
          <p:cNvSpPr>
            <a:spLocks noGrp="1"/>
          </p:cNvSpPr>
          <p:nvPr>
            <p:ph type="title"/>
          </p:nvPr>
        </p:nvSpPr>
        <p:spPr/>
        <p:txBody>
          <a:bodyPr/>
          <a:lstStyle/>
          <a:p>
            <a:r>
              <a:rPr lang="fr-FR" dirty="0"/>
              <a:t>B) Les médicaments à mode d’action physico-chimique</a:t>
            </a:r>
          </a:p>
        </p:txBody>
      </p:sp>
      <p:sp>
        <p:nvSpPr>
          <p:cNvPr id="3" name="Espace réservé du contenu 2">
            <a:extLst>
              <a:ext uri="{FF2B5EF4-FFF2-40B4-BE49-F238E27FC236}">
                <a16:creationId xmlns:a16="http://schemas.microsoft.com/office/drawing/2014/main" id="{8A5CC162-8CFF-4C08-A53D-772E6B8E7253}"/>
              </a:ext>
            </a:extLst>
          </p:cNvPr>
          <p:cNvSpPr>
            <a:spLocks noGrp="1"/>
          </p:cNvSpPr>
          <p:nvPr>
            <p:ph idx="1"/>
          </p:nvPr>
        </p:nvSpPr>
        <p:spPr/>
        <p:txBody>
          <a:bodyPr>
            <a:normAutofit fontScale="85000" lnSpcReduction="20000"/>
          </a:bodyPr>
          <a:lstStyle/>
          <a:p>
            <a:r>
              <a:rPr lang="fr-FR" b="1" dirty="0"/>
              <a:t>Ils n’ont pas de cibles moléculaires, ils vont modifier les conditions physico-chimiques du milieu. </a:t>
            </a:r>
          </a:p>
          <a:p>
            <a:pPr lvl="0"/>
            <a:r>
              <a:rPr lang="fr-FR" u="sng" dirty="0"/>
              <a:t>Le bicarbonate de sodium </a:t>
            </a:r>
            <a:r>
              <a:rPr lang="fr-FR" dirty="0"/>
              <a:t>: est un antiacides utilisé dans l’acidité gastrique (beaucoup moins fréquent que les IPP)</a:t>
            </a:r>
          </a:p>
          <a:p>
            <a:pPr lvl="0"/>
            <a:r>
              <a:rPr lang="fr-FR" u="sng" dirty="0"/>
              <a:t>Les absorbant, les mucilages ou les laxatifs osmotiques</a:t>
            </a:r>
            <a:r>
              <a:rPr lang="fr-FR" dirty="0"/>
              <a:t> : ces derniers attirent l’eau au niveau du colon pour fluidifier les selles. Ils sont utilisés dans les troubles fonctionnels digestifs</a:t>
            </a:r>
          </a:p>
          <a:p>
            <a:pPr lvl="0"/>
            <a:r>
              <a:rPr lang="fr-FR" u="sng" dirty="0"/>
              <a:t>Le mannitol</a:t>
            </a:r>
            <a:r>
              <a:rPr lang="fr-FR" dirty="0"/>
              <a:t> : susceptibles de modifier l’osmolarité des liquide biologiques (il est utilisé à des fins diurétiques dans des contextes très particuliers)</a:t>
            </a:r>
          </a:p>
          <a:p>
            <a:pPr lvl="0"/>
            <a:r>
              <a:rPr lang="fr-FR" u="sng" dirty="0"/>
              <a:t>Les résines</a:t>
            </a:r>
            <a:r>
              <a:rPr lang="fr-FR" dirty="0"/>
              <a:t> : comme la cholestyramine  qui permet de fixer les sels biliaires, elle contribue à la réduction du cholestérol et donc à la diminution de la cholestérolémie</a:t>
            </a:r>
          </a:p>
          <a:p>
            <a:pPr lvl="0"/>
            <a:r>
              <a:rPr lang="fr-FR" u="sng" dirty="0"/>
              <a:t>Les nombreux chélateurs d’ions</a:t>
            </a:r>
            <a:r>
              <a:rPr lang="fr-FR" dirty="0"/>
              <a:t> : ils permettent de réduire l’accumulation excessive d’un métal toxique</a:t>
            </a:r>
          </a:p>
          <a:p>
            <a:r>
              <a:rPr lang="fr-FR" dirty="0"/>
              <a:t> </a:t>
            </a:r>
          </a:p>
          <a:p>
            <a:endParaRPr lang="fr-FR" dirty="0"/>
          </a:p>
        </p:txBody>
      </p:sp>
      <p:sp>
        <p:nvSpPr>
          <p:cNvPr id="4" name="Espace réservé du numéro de diapositive 3">
            <a:extLst>
              <a:ext uri="{FF2B5EF4-FFF2-40B4-BE49-F238E27FC236}">
                <a16:creationId xmlns:a16="http://schemas.microsoft.com/office/drawing/2014/main" id="{A986A7DF-8AA8-4212-9C7C-6BFC14F1971C}"/>
              </a:ext>
            </a:extLst>
          </p:cNvPr>
          <p:cNvSpPr>
            <a:spLocks noGrp="1"/>
          </p:cNvSpPr>
          <p:nvPr>
            <p:ph type="sldNum" sz="quarter" idx="12"/>
          </p:nvPr>
        </p:nvSpPr>
        <p:spPr/>
        <p:txBody>
          <a:bodyPr/>
          <a:lstStyle/>
          <a:p>
            <a:fld id="{D57F1E4F-1CFF-5643-939E-02111984F565}" type="slidenum">
              <a:rPr lang="en-US" smtClean="0"/>
              <a:t>43</a:t>
            </a:fld>
            <a:endParaRPr lang="en-US" dirty="0"/>
          </a:p>
        </p:txBody>
      </p:sp>
    </p:spTree>
    <p:extLst>
      <p:ext uri="{BB962C8B-B14F-4D97-AF65-F5344CB8AC3E}">
        <p14:creationId xmlns:p14="http://schemas.microsoft.com/office/powerpoint/2010/main" val="33887726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D29271-4A2E-474F-B5F3-89E3AF839223}"/>
              </a:ext>
            </a:extLst>
          </p:cNvPr>
          <p:cNvSpPr>
            <a:spLocks noGrp="1"/>
          </p:cNvSpPr>
          <p:nvPr>
            <p:ph type="title"/>
          </p:nvPr>
        </p:nvSpPr>
        <p:spPr/>
        <p:txBody>
          <a:bodyPr/>
          <a:lstStyle/>
          <a:p>
            <a:pPr algn="ctr"/>
            <a:r>
              <a:rPr lang="fr-FR" dirty="0"/>
              <a:t>C)Les cibles portées par des agents infectieux</a:t>
            </a:r>
          </a:p>
        </p:txBody>
      </p:sp>
      <p:sp>
        <p:nvSpPr>
          <p:cNvPr id="3" name="Espace réservé du contenu 2">
            <a:extLst>
              <a:ext uri="{FF2B5EF4-FFF2-40B4-BE49-F238E27FC236}">
                <a16:creationId xmlns:a16="http://schemas.microsoft.com/office/drawing/2014/main" id="{70378BF7-2D42-4964-B63A-E9C70D1DFBED}"/>
              </a:ext>
            </a:extLst>
          </p:cNvPr>
          <p:cNvSpPr>
            <a:spLocks noGrp="1"/>
          </p:cNvSpPr>
          <p:nvPr>
            <p:ph idx="1"/>
          </p:nvPr>
        </p:nvSpPr>
        <p:spPr/>
        <p:txBody>
          <a:bodyPr/>
          <a:lstStyle/>
          <a:p>
            <a:r>
              <a:rPr lang="fr-FR" dirty="0"/>
              <a:t>Il existe </a:t>
            </a:r>
            <a:r>
              <a:rPr lang="fr-FR" b="1" dirty="0"/>
              <a:t>60 cibles</a:t>
            </a:r>
            <a:r>
              <a:rPr lang="fr-FR" dirty="0"/>
              <a:t> portées par des organismes pathogènes. Le plus souvent on retrouve des effets similaires à ce qui a été décrit précédemment.</a:t>
            </a:r>
          </a:p>
          <a:p>
            <a:r>
              <a:rPr lang="fr-FR" dirty="0"/>
              <a:t>On retrouve des récepteurs cellulaires, des enzymes, des transporteurs mais ils sont portés par le pathogène au lieu d’être dans le corps</a:t>
            </a:r>
          </a:p>
          <a:p>
            <a:endParaRPr lang="fr-FR" dirty="0"/>
          </a:p>
        </p:txBody>
      </p:sp>
      <p:sp>
        <p:nvSpPr>
          <p:cNvPr id="4" name="Espace réservé du numéro de diapositive 3">
            <a:extLst>
              <a:ext uri="{FF2B5EF4-FFF2-40B4-BE49-F238E27FC236}">
                <a16:creationId xmlns:a16="http://schemas.microsoft.com/office/drawing/2014/main" id="{A77F512F-EEEB-4430-987E-978988B9264F}"/>
              </a:ext>
            </a:extLst>
          </p:cNvPr>
          <p:cNvSpPr>
            <a:spLocks noGrp="1"/>
          </p:cNvSpPr>
          <p:nvPr>
            <p:ph type="sldNum" sz="quarter" idx="12"/>
          </p:nvPr>
        </p:nvSpPr>
        <p:spPr/>
        <p:txBody>
          <a:bodyPr/>
          <a:lstStyle/>
          <a:p>
            <a:fld id="{D57F1E4F-1CFF-5643-939E-02111984F565}" type="slidenum">
              <a:rPr lang="en-US" smtClean="0"/>
              <a:t>44</a:t>
            </a:fld>
            <a:endParaRPr lang="en-US" dirty="0"/>
          </a:p>
        </p:txBody>
      </p:sp>
    </p:spTree>
    <p:extLst>
      <p:ext uri="{BB962C8B-B14F-4D97-AF65-F5344CB8AC3E}">
        <p14:creationId xmlns:p14="http://schemas.microsoft.com/office/powerpoint/2010/main" val="21063938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0D6C2D-1799-4A33-A50D-7BB9850CA91F}"/>
              </a:ext>
            </a:extLst>
          </p:cNvPr>
          <p:cNvSpPr>
            <a:spLocks noGrp="1"/>
          </p:cNvSpPr>
          <p:nvPr>
            <p:ph type="title"/>
          </p:nvPr>
        </p:nvSpPr>
        <p:spPr/>
        <p:txBody>
          <a:bodyPr/>
          <a:lstStyle/>
          <a:p>
            <a:pPr algn="ctr"/>
            <a:r>
              <a:rPr lang="fr-FR"/>
              <a:t>CONCLUSION</a:t>
            </a:r>
            <a:endParaRPr lang="fr-FR" dirty="0"/>
          </a:p>
        </p:txBody>
      </p:sp>
      <p:sp>
        <p:nvSpPr>
          <p:cNvPr id="3" name="Espace réservé du contenu 2">
            <a:extLst>
              <a:ext uri="{FF2B5EF4-FFF2-40B4-BE49-F238E27FC236}">
                <a16:creationId xmlns:a16="http://schemas.microsoft.com/office/drawing/2014/main" id="{62F19B61-C791-4427-8463-15A0E18A160D}"/>
              </a:ext>
            </a:extLst>
          </p:cNvPr>
          <p:cNvSpPr>
            <a:spLocks noGrp="1"/>
          </p:cNvSpPr>
          <p:nvPr>
            <p:ph idx="1"/>
          </p:nvPr>
        </p:nvSpPr>
        <p:spPr/>
        <p:txBody>
          <a:bodyPr/>
          <a:lstStyle/>
          <a:p>
            <a:r>
              <a:rPr lang="fr-FR" dirty="0"/>
              <a:t>Les médicaments sont susceptibles d’interagir avec une grande diversité de cibles dont plusieurs peuvent parfois être mises en œuvre simultanément. Il n’y a pas une cible unique et cela peut générer plusieurs effets attendus ou non.</a:t>
            </a:r>
          </a:p>
          <a:p>
            <a:endParaRPr lang="fr-FR" dirty="0"/>
          </a:p>
        </p:txBody>
      </p:sp>
      <p:sp>
        <p:nvSpPr>
          <p:cNvPr id="4" name="Espace réservé du numéro de diapositive 3">
            <a:extLst>
              <a:ext uri="{FF2B5EF4-FFF2-40B4-BE49-F238E27FC236}">
                <a16:creationId xmlns:a16="http://schemas.microsoft.com/office/drawing/2014/main" id="{E818B7B9-856D-4EDE-9219-12E3CBEA818F}"/>
              </a:ext>
            </a:extLst>
          </p:cNvPr>
          <p:cNvSpPr>
            <a:spLocks noGrp="1"/>
          </p:cNvSpPr>
          <p:nvPr>
            <p:ph type="sldNum" sz="quarter" idx="12"/>
          </p:nvPr>
        </p:nvSpPr>
        <p:spPr/>
        <p:txBody>
          <a:bodyPr/>
          <a:lstStyle/>
          <a:p>
            <a:fld id="{D57F1E4F-1CFF-5643-939E-02111984F565}" type="slidenum">
              <a:rPr lang="en-US" smtClean="0"/>
              <a:t>45</a:t>
            </a:fld>
            <a:endParaRPr lang="en-US" dirty="0"/>
          </a:p>
        </p:txBody>
      </p:sp>
    </p:spTree>
    <p:extLst>
      <p:ext uri="{BB962C8B-B14F-4D97-AF65-F5344CB8AC3E}">
        <p14:creationId xmlns:p14="http://schemas.microsoft.com/office/powerpoint/2010/main" val="4319497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39" name="Picture 138">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1" name="Picture 140">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3" name="Oval 142">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5" name="Picture 144">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47" name="Picture 146">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9" name="Rectangle 148">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re 1">
            <a:extLst>
              <a:ext uri="{FF2B5EF4-FFF2-40B4-BE49-F238E27FC236}">
                <a16:creationId xmlns:a16="http://schemas.microsoft.com/office/drawing/2014/main" id="{283828D2-1F6E-934D-9851-8288BF472024}"/>
              </a:ext>
            </a:extLst>
          </p:cNvPr>
          <p:cNvSpPr>
            <a:spLocks noGrp="1"/>
          </p:cNvSpPr>
          <p:nvPr>
            <p:ph type="title"/>
          </p:nvPr>
        </p:nvSpPr>
        <p:spPr>
          <a:xfrm>
            <a:off x="7751297" y="1454964"/>
            <a:ext cx="4220309" cy="3040836"/>
          </a:xfrm>
        </p:spPr>
        <p:txBody>
          <a:bodyPr vert="horz" lIns="91440" tIns="45720" rIns="91440" bIns="45720" rtlCol="0" anchor="b">
            <a:normAutofit/>
          </a:bodyPr>
          <a:lstStyle/>
          <a:p>
            <a:pPr algn="ctr"/>
            <a:r>
              <a:rPr lang="en-US" sz="4000" dirty="0">
                <a:solidFill>
                  <a:srgbClr val="FF0000"/>
                </a:solidFill>
              </a:rPr>
              <a:t>Merci de </a:t>
            </a:r>
            <a:r>
              <a:rPr lang="fr-FR" sz="4000" dirty="0">
                <a:solidFill>
                  <a:srgbClr val="FF0000"/>
                </a:solidFill>
              </a:rPr>
              <a:t>votre</a:t>
            </a:r>
            <a:r>
              <a:rPr lang="en-US" sz="4000" dirty="0">
                <a:solidFill>
                  <a:srgbClr val="FF0000"/>
                </a:solidFill>
              </a:rPr>
              <a:t> attention, la </a:t>
            </a:r>
            <a:r>
              <a:rPr lang="fr-FR" sz="4000" dirty="0">
                <a:solidFill>
                  <a:srgbClr val="FF0000"/>
                </a:solidFill>
              </a:rPr>
              <a:t>pharmacologie vous aime </a:t>
            </a:r>
          </a:p>
        </p:txBody>
      </p:sp>
      <p:pic>
        <p:nvPicPr>
          <p:cNvPr id="6150" name="Picture 6">
            <a:extLst>
              <a:ext uri="{FF2B5EF4-FFF2-40B4-BE49-F238E27FC236}">
                <a16:creationId xmlns:a16="http://schemas.microsoft.com/office/drawing/2014/main" id="{261B5A22-2E1D-2644-B8DB-BFDFEEC273FC}"/>
              </a:ext>
            </a:extLst>
          </p:cNvPr>
          <p:cNvPicPr>
            <a:picLocks noGrp="1" noChangeAspect="1" noChangeArrowheads="1"/>
          </p:cNvPicPr>
          <p:nvPr>
            <p:ph idx="1"/>
          </p:nvPr>
        </p:nvPicPr>
        <p:blipFill rotWithShape="1">
          <a:blip r:embed="rId7">
            <a:extLst>
              <a:ext uri="{28A0092B-C50C-407E-A947-70E740481C1C}">
                <a14:useLocalDpi xmlns:a14="http://schemas.microsoft.com/office/drawing/2010/main" val="0"/>
              </a:ext>
            </a:extLst>
          </a:blip>
          <a:srcRect t="9216" r="-2" b="-2"/>
          <a:stretch/>
        </p:blipFill>
        <p:spPr bwMode="auto">
          <a:xfrm>
            <a:off x="-1" y="10"/>
            <a:ext cx="755414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37C2A5FB-0CF4-F447-A6A0-9184D9B67871}"/>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D57F1E4F-1CFF-5643-939E-02111984F565}" type="slidenum">
              <a:rPr lang="en-US" smtClean="0"/>
              <a:pPr defTabSz="914400">
                <a:spcAft>
                  <a:spcPts val="600"/>
                </a:spcAft>
              </a:pPr>
              <a:t>46</a:t>
            </a:fld>
            <a:endParaRPr lang="en-US"/>
          </a:p>
        </p:txBody>
      </p:sp>
    </p:spTree>
    <p:extLst>
      <p:ext uri="{BB962C8B-B14F-4D97-AF65-F5344CB8AC3E}">
        <p14:creationId xmlns:p14="http://schemas.microsoft.com/office/powerpoint/2010/main" val="40460988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00F6509-C2DA-4700-B225-750E19EA6283}"/>
              </a:ext>
            </a:extLst>
          </p:cNvPr>
          <p:cNvSpPr>
            <a:spLocks noGrp="1"/>
          </p:cNvSpPr>
          <p:nvPr>
            <p:ph idx="1"/>
          </p:nvPr>
        </p:nvSpPr>
        <p:spPr/>
        <p:txBody>
          <a:bodyPr/>
          <a:lstStyle/>
          <a:p>
            <a:r>
              <a:rPr lang="fr-FR" b="1" u="sng" dirty="0"/>
              <a:t>QCM 1</a:t>
            </a:r>
            <a:r>
              <a:rPr lang="fr-FR" b="1" dirty="0"/>
              <a:t> : </a:t>
            </a:r>
            <a:r>
              <a:rPr lang="fr-FR" dirty="0"/>
              <a:t>A propos des cibles et mécanismes d’action des médicaments, donnez-la ou les proposition(s) juste(s)</a:t>
            </a:r>
          </a:p>
          <a:p>
            <a:r>
              <a:rPr lang="fr-FR" dirty="0"/>
              <a:t>A) il existe 35 cibles codées par le génome humain</a:t>
            </a:r>
          </a:p>
          <a:p>
            <a:r>
              <a:rPr lang="fr-FR" dirty="0"/>
              <a:t>B) la plupart des cibles sont des glucides</a:t>
            </a:r>
          </a:p>
          <a:p>
            <a:r>
              <a:rPr lang="fr-FR" dirty="0"/>
              <a:t>C) la plus grande classe de cibles sont les récepteurs couples aux protéines G</a:t>
            </a:r>
          </a:p>
          <a:p>
            <a:r>
              <a:rPr lang="fr-FR" dirty="0"/>
              <a:t>D) un médicament est un ligand endogène </a:t>
            </a:r>
          </a:p>
          <a:p>
            <a:r>
              <a:rPr lang="fr-FR" dirty="0"/>
              <a:t>E) Les propositions A, B, C, et D sont fausses</a:t>
            </a:r>
          </a:p>
          <a:p>
            <a:endParaRPr lang="fr-FR" dirty="0"/>
          </a:p>
        </p:txBody>
      </p:sp>
      <p:sp>
        <p:nvSpPr>
          <p:cNvPr id="4" name="Espace réservé du numéro de diapositive 3">
            <a:extLst>
              <a:ext uri="{FF2B5EF4-FFF2-40B4-BE49-F238E27FC236}">
                <a16:creationId xmlns:a16="http://schemas.microsoft.com/office/drawing/2014/main" id="{D7C295CA-9FC6-4D23-A80D-39478E4D7BF6}"/>
              </a:ext>
            </a:extLst>
          </p:cNvPr>
          <p:cNvSpPr>
            <a:spLocks noGrp="1"/>
          </p:cNvSpPr>
          <p:nvPr>
            <p:ph type="sldNum" sz="quarter" idx="12"/>
          </p:nvPr>
        </p:nvSpPr>
        <p:spPr/>
        <p:txBody>
          <a:bodyPr/>
          <a:lstStyle/>
          <a:p>
            <a:fld id="{D57F1E4F-1CFF-5643-939E-02111984F565}" type="slidenum">
              <a:rPr lang="en-US" smtClean="0"/>
              <a:t>47</a:t>
            </a:fld>
            <a:endParaRPr lang="en-US" dirty="0"/>
          </a:p>
        </p:txBody>
      </p:sp>
    </p:spTree>
    <p:extLst>
      <p:ext uri="{BB962C8B-B14F-4D97-AF65-F5344CB8AC3E}">
        <p14:creationId xmlns:p14="http://schemas.microsoft.com/office/powerpoint/2010/main" val="24046745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49B1BD3-465F-4F79-939D-0F973AAF7F66}"/>
              </a:ext>
            </a:extLst>
          </p:cNvPr>
          <p:cNvSpPr>
            <a:spLocks noGrp="1"/>
          </p:cNvSpPr>
          <p:nvPr>
            <p:ph idx="1"/>
          </p:nvPr>
        </p:nvSpPr>
        <p:spPr/>
        <p:txBody>
          <a:bodyPr/>
          <a:lstStyle/>
          <a:p>
            <a:r>
              <a:rPr lang="fr-FR" b="1" u="sng" dirty="0"/>
              <a:t>QCM 1</a:t>
            </a:r>
            <a:r>
              <a:rPr lang="fr-FR" b="1" dirty="0"/>
              <a:t> : C</a:t>
            </a:r>
            <a:endParaRPr lang="fr-FR" dirty="0"/>
          </a:p>
          <a:p>
            <a:r>
              <a:rPr lang="fr-FR" dirty="0"/>
              <a:t>A) faux : 350 en tout et 290 codées par le génome humain</a:t>
            </a:r>
          </a:p>
          <a:p>
            <a:r>
              <a:rPr lang="fr-FR" dirty="0"/>
              <a:t>B) faux : la plupart des cibles sont des protéines</a:t>
            </a:r>
          </a:p>
          <a:p>
            <a:r>
              <a:rPr lang="fr-FR" dirty="0"/>
              <a:t>C) vrai</a:t>
            </a:r>
          </a:p>
          <a:p>
            <a:r>
              <a:rPr lang="fr-FR" dirty="0"/>
              <a:t>D) faux : un médicament est un ligand EXOGENE</a:t>
            </a:r>
          </a:p>
          <a:p>
            <a:r>
              <a:rPr lang="fr-FR" dirty="0"/>
              <a:t>E) faux</a:t>
            </a:r>
          </a:p>
          <a:p>
            <a:endParaRPr lang="fr-FR" dirty="0"/>
          </a:p>
        </p:txBody>
      </p:sp>
      <p:sp>
        <p:nvSpPr>
          <p:cNvPr id="4" name="Espace réservé du numéro de diapositive 3">
            <a:extLst>
              <a:ext uri="{FF2B5EF4-FFF2-40B4-BE49-F238E27FC236}">
                <a16:creationId xmlns:a16="http://schemas.microsoft.com/office/drawing/2014/main" id="{87F77E69-CB0E-4350-B417-FF0765A9AE11}"/>
              </a:ext>
            </a:extLst>
          </p:cNvPr>
          <p:cNvSpPr>
            <a:spLocks noGrp="1"/>
          </p:cNvSpPr>
          <p:nvPr>
            <p:ph type="sldNum" sz="quarter" idx="12"/>
          </p:nvPr>
        </p:nvSpPr>
        <p:spPr/>
        <p:txBody>
          <a:bodyPr/>
          <a:lstStyle/>
          <a:p>
            <a:fld id="{D57F1E4F-1CFF-5643-939E-02111984F565}" type="slidenum">
              <a:rPr lang="en-US" smtClean="0"/>
              <a:t>48</a:t>
            </a:fld>
            <a:endParaRPr lang="en-US" dirty="0"/>
          </a:p>
        </p:txBody>
      </p:sp>
    </p:spTree>
    <p:extLst>
      <p:ext uri="{BB962C8B-B14F-4D97-AF65-F5344CB8AC3E}">
        <p14:creationId xmlns:p14="http://schemas.microsoft.com/office/powerpoint/2010/main" val="10914876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161979D-270F-47A7-BFCA-4241161A943E}"/>
              </a:ext>
            </a:extLst>
          </p:cNvPr>
          <p:cNvSpPr>
            <a:spLocks noGrp="1"/>
          </p:cNvSpPr>
          <p:nvPr>
            <p:ph idx="1"/>
          </p:nvPr>
        </p:nvSpPr>
        <p:spPr/>
        <p:txBody>
          <a:bodyPr/>
          <a:lstStyle/>
          <a:p>
            <a:r>
              <a:rPr lang="fr-FR" b="1" u="sng" dirty="0"/>
              <a:t>QCM 2</a:t>
            </a:r>
            <a:r>
              <a:rPr lang="fr-FR" b="1" dirty="0"/>
              <a:t> : </a:t>
            </a:r>
            <a:r>
              <a:rPr lang="fr-FR" dirty="0"/>
              <a:t>A propos des cibles et mécanismes d’action des médicaments, donnez-la ou les proposition(s) juste(s)</a:t>
            </a:r>
          </a:p>
          <a:p>
            <a:r>
              <a:rPr lang="fr-FR" dirty="0"/>
              <a:t>A) les récepteurs sérine/tyrosine kinase sont des récepteurs à activités enzymatique</a:t>
            </a:r>
          </a:p>
          <a:p>
            <a:r>
              <a:rPr lang="fr-FR" dirty="0"/>
              <a:t>B) les récepteurs tyrosine phosphatase sont la cible de certains facteurs de croissance</a:t>
            </a:r>
          </a:p>
          <a:p>
            <a:r>
              <a:rPr lang="fr-FR" dirty="0"/>
              <a:t>C) le </a:t>
            </a:r>
            <a:r>
              <a:rPr lang="fr-FR" dirty="0" err="1"/>
              <a:t>cetuximab</a:t>
            </a:r>
            <a:r>
              <a:rPr lang="fr-FR" dirty="0"/>
              <a:t> est un médicament de synthèse chimique</a:t>
            </a:r>
          </a:p>
          <a:p>
            <a:r>
              <a:rPr lang="fr-FR" dirty="0"/>
              <a:t>D) le </a:t>
            </a:r>
            <a:r>
              <a:rPr lang="fr-FR" dirty="0" err="1"/>
              <a:t>gefitinib</a:t>
            </a:r>
            <a:r>
              <a:rPr lang="fr-FR" dirty="0"/>
              <a:t> inhibe le domaine de phosphorylation extracellulaire</a:t>
            </a:r>
          </a:p>
          <a:p>
            <a:r>
              <a:rPr lang="fr-FR" dirty="0"/>
              <a:t>E) Les propositions A, B, C, et D sont fausses</a:t>
            </a:r>
          </a:p>
          <a:p>
            <a:pPr marL="0" indent="0">
              <a:buNone/>
            </a:pPr>
            <a:endParaRPr lang="fr-FR" dirty="0"/>
          </a:p>
        </p:txBody>
      </p:sp>
      <p:sp>
        <p:nvSpPr>
          <p:cNvPr id="4" name="Espace réservé du numéro de diapositive 3">
            <a:extLst>
              <a:ext uri="{FF2B5EF4-FFF2-40B4-BE49-F238E27FC236}">
                <a16:creationId xmlns:a16="http://schemas.microsoft.com/office/drawing/2014/main" id="{12FF50C9-0EFD-4110-BD29-F4BEB4390648}"/>
              </a:ext>
            </a:extLst>
          </p:cNvPr>
          <p:cNvSpPr>
            <a:spLocks noGrp="1"/>
          </p:cNvSpPr>
          <p:nvPr>
            <p:ph type="sldNum" sz="quarter" idx="12"/>
          </p:nvPr>
        </p:nvSpPr>
        <p:spPr/>
        <p:txBody>
          <a:bodyPr/>
          <a:lstStyle/>
          <a:p>
            <a:fld id="{D57F1E4F-1CFF-5643-939E-02111984F565}" type="slidenum">
              <a:rPr lang="en-US" smtClean="0"/>
              <a:t>49</a:t>
            </a:fld>
            <a:endParaRPr lang="en-US" dirty="0"/>
          </a:p>
        </p:txBody>
      </p:sp>
    </p:spTree>
    <p:extLst>
      <p:ext uri="{BB962C8B-B14F-4D97-AF65-F5344CB8AC3E}">
        <p14:creationId xmlns:p14="http://schemas.microsoft.com/office/powerpoint/2010/main" val="29448959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C7660B7-FB43-4755-97EE-1DB95B9EF186}"/>
              </a:ext>
            </a:extLst>
          </p:cNvPr>
          <p:cNvSpPr>
            <a:spLocks noGrp="1"/>
          </p:cNvSpPr>
          <p:nvPr>
            <p:ph idx="1"/>
          </p:nvPr>
        </p:nvSpPr>
        <p:spPr/>
        <p:txBody>
          <a:bodyPr/>
          <a:lstStyle/>
          <a:p>
            <a:r>
              <a:rPr lang="fr-FR" b="1" u="sng" dirty="0"/>
              <a:t>QCM 2</a:t>
            </a:r>
            <a:r>
              <a:rPr lang="fr-FR" b="1" dirty="0"/>
              <a:t> : B</a:t>
            </a:r>
            <a:endParaRPr lang="fr-FR" dirty="0"/>
          </a:p>
          <a:p>
            <a:r>
              <a:rPr lang="fr-FR" dirty="0"/>
              <a:t>A) faux : ce sont les récepteurs serine/thréonine</a:t>
            </a:r>
          </a:p>
          <a:p>
            <a:r>
              <a:rPr lang="fr-FR" dirty="0"/>
              <a:t>B) vrai</a:t>
            </a:r>
          </a:p>
          <a:p>
            <a:r>
              <a:rPr lang="fr-FR" dirty="0"/>
              <a:t>C) faux : le </a:t>
            </a:r>
            <a:r>
              <a:rPr lang="fr-FR" dirty="0" err="1"/>
              <a:t>cetuximab</a:t>
            </a:r>
            <a:r>
              <a:rPr lang="fr-FR" dirty="0"/>
              <a:t> est à l’origine d’une synthèse par biotechnologie</a:t>
            </a:r>
          </a:p>
          <a:p>
            <a:r>
              <a:rPr lang="fr-FR" dirty="0"/>
              <a:t>D) faux : il inhibe le domaine de phosphorylation </a:t>
            </a:r>
            <a:r>
              <a:rPr lang="fr-FR" dirty="0" err="1"/>
              <a:t>INTRAcellulaire</a:t>
            </a:r>
            <a:endParaRPr lang="fr-FR" dirty="0"/>
          </a:p>
          <a:p>
            <a:r>
              <a:rPr lang="fr-FR" dirty="0"/>
              <a:t>E) faux</a:t>
            </a:r>
          </a:p>
          <a:p>
            <a:pPr marL="0" indent="0">
              <a:buNone/>
            </a:pPr>
            <a:endParaRPr lang="fr-FR" dirty="0"/>
          </a:p>
        </p:txBody>
      </p:sp>
      <p:sp>
        <p:nvSpPr>
          <p:cNvPr id="4" name="Espace réservé du numéro de diapositive 3">
            <a:extLst>
              <a:ext uri="{FF2B5EF4-FFF2-40B4-BE49-F238E27FC236}">
                <a16:creationId xmlns:a16="http://schemas.microsoft.com/office/drawing/2014/main" id="{AAC4FF97-4278-4EA9-A8E1-23620F59CF19}"/>
              </a:ext>
            </a:extLst>
          </p:cNvPr>
          <p:cNvSpPr>
            <a:spLocks noGrp="1"/>
          </p:cNvSpPr>
          <p:nvPr>
            <p:ph type="sldNum" sz="quarter" idx="12"/>
          </p:nvPr>
        </p:nvSpPr>
        <p:spPr/>
        <p:txBody>
          <a:bodyPr/>
          <a:lstStyle/>
          <a:p>
            <a:fld id="{D57F1E4F-1CFF-5643-939E-02111984F565}" type="slidenum">
              <a:rPr lang="en-US" smtClean="0"/>
              <a:t>50</a:t>
            </a:fld>
            <a:endParaRPr lang="en-US" dirty="0"/>
          </a:p>
        </p:txBody>
      </p:sp>
    </p:spTree>
    <p:extLst>
      <p:ext uri="{BB962C8B-B14F-4D97-AF65-F5344CB8AC3E}">
        <p14:creationId xmlns:p14="http://schemas.microsoft.com/office/powerpoint/2010/main" val="3154160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8204EFC-17F9-4CF1-8C9A-F99F4C9AC7AC}"/>
              </a:ext>
            </a:extLst>
          </p:cNvPr>
          <p:cNvSpPr>
            <a:spLocks noGrp="1"/>
          </p:cNvSpPr>
          <p:nvPr>
            <p:ph idx="1"/>
          </p:nvPr>
        </p:nvSpPr>
        <p:spPr/>
        <p:txBody>
          <a:bodyPr/>
          <a:lstStyle/>
          <a:p>
            <a:r>
              <a:rPr lang="fr-FR" b="1" u="sng" dirty="0"/>
              <a:t>QCM 3</a:t>
            </a:r>
            <a:r>
              <a:rPr lang="fr-FR" b="1" dirty="0"/>
              <a:t> : </a:t>
            </a:r>
            <a:r>
              <a:rPr lang="fr-FR" dirty="0"/>
              <a:t>A propos des cibles et mécanismes d’action des médicaments, donnez-la ou les proposition(s) juste(s)</a:t>
            </a:r>
          </a:p>
          <a:p>
            <a:r>
              <a:rPr lang="fr-FR" dirty="0"/>
              <a:t>A) un antagoniste va stimuler un récepteur</a:t>
            </a:r>
          </a:p>
          <a:p>
            <a:r>
              <a:rPr lang="fr-FR" dirty="0"/>
              <a:t>B) les cations sont des ions excitateurs</a:t>
            </a:r>
          </a:p>
          <a:p>
            <a:r>
              <a:rPr lang="fr-FR" dirty="0"/>
              <a:t>C) les curares sont des antagonistes des récepteurs canaux</a:t>
            </a:r>
          </a:p>
          <a:p>
            <a:r>
              <a:rPr lang="fr-FR" dirty="0"/>
              <a:t>D) la sérotonine est un agoniste des récepteurs canaux</a:t>
            </a:r>
          </a:p>
          <a:p>
            <a:r>
              <a:rPr lang="fr-FR" dirty="0"/>
              <a:t>E) Les propositions A, B, C, et D sont fausses</a:t>
            </a:r>
          </a:p>
          <a:p>
            <a:endParaRPr lang="fr-FR" dirty="0"/>
          </a:p>
        </p:txBody>
      </p:sp>
      <p:sp>
        <p:nvSpPr>
          <p:cNvPr id="4" name="Espace réservé du numéro de diapositive 3">
            <a:extLst>
              <a:ext uri="{FF2B5EF4-FFF2-40B4-BE49-F238E27FC236}">
                <a16:creationId xmlns:a16="http://schemas.microsoft.com/office/drawing/2014/main" id="{58676664-CB00-4666-805B-85C4BC2728BC}"/>
              </a:ext>
            </a:extLst>
          </p:cNvPr>
          <p:cNvSpPr>
            <a:spLocks noGrp="1"/>
          </p:cNvSpPr>
          <p:nvPr>
            <p:ph type="sldNum" sz="quarter" idx="12"/>
          </p:nvPr>
        </p:nvSpPr>
        <p:spPr/>
        <p:txBody>
          <a:bodyPr/>
          <a:lstStyle/>
          <a:p>
            <a:fld id="{D57F1E4F-1CFF-5643-939E-02111984F565}" type="slidenum">
              <a:rPr lang="en-US" smtClean="0"/>
              <a:t>51</a:t>
            </a:fld>
            <a:endParaRPr lang="en-US" dirty="0"/>
          </a:p>
        </p:txBody>
      </p:sp>
    </p:spTree>
    <p:extLst>
      <p:ext uri="{BB962C8B-B14F-4D97-AF65-F5344CB8AC3E}">
        <p14:creationId xmlns:p14="http://schemas.microsoft.com/office/powerpoint/2010/main" val="20309299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03BAC2F-618A-49F2-A710-3143F6DE9609}"/>
              </a:ext>
            </a:extLst>
          </p:cNvPr>
          <p:cNvSpPr>
            <a:spLocks noGrp="1"/>
          </p:cNvSpPr>
          <p:nvPr>
            <p:ph idx="1"/>
          </p:nvPr>
        </p:nvSpPr>
        <p:spPr/>
        <p:txBody>
          <a:bodyPr/>
          <a:lstStyle/>
          <a:p>
            <a:r>
              <a:rPr lang="fr-FR" b="1" u="sng" dirty="0"/>
              <a:t>QCM 3</a:t>
            </a:r>
            <a:r>
              <a:rPr lang="fr-FR" b="1" dirty="0"/>
              <a:t> : BCD</a:t>
            </a:r>
            <a:endParaRPr lang="fr-FR" dirty="0"/>
          </a:p>
          <a:p>
            <a:r>
              <a:rPr lang="fr-FR" dirty="0"/>
              <a:t>A) faux : l’antagoniste empêche la stimulation du récepteur</a:t>
            </a:r>
          </a:p>
          <a:p>
            <a:r>
              <a:rPr lang="fr-FR" dirty="0"/>
              <a:t>B) vrai</a:t>
            </a:r>
          </a:p>
          <a:p>
            <a:r>
              <a:rPr lang="fr-FR" dirty="0"/>
              <a:t>C) vrai</a:t>
            </a:r>
          </a:p>
          <a:p>
            <a:r>
              <a:rPr lang="fr-FR" dirty="0"/>
              <a:t>D) vrai</a:t>
            </a:r>
          </a:p>
          <a:p>
            <a:r>
              <a:rPr lang="fr-FR" dirty="0"/>
              <a:t>E) faux</a:t>
            </a:r>
          </a:p>
          <a:p>
            <a:endParaRPr lang="fr-FR" dirty="0"/>
          </a:p>
        </p:txBody>
      </p:sp>
      <p:sp>
        <p:nvSpPr>
          <p:cNvPr id="4" name="Espace réservé du numéro de diapositive 3">
            <a:extLst>
              <a:ext uri="{FF2B5EF4-FFF2-40B4-BE49-F238E27FC236}">
                <a16:creationId xmlns:a16="http://schemas.microsoft.com/office/drawing/2014/main" id="{BBA62D91-FE0A-4CD7-AAE3-934E15B7E51F}"/>
              </a:ext>
            </a:extLst>
          </p:cNvPr>
          <p:cNvSpPr>
            <a:spLocks noGrp="1"/>
          </p:cNvSpPr>
          <p:nvPr>
            <p:ph type="sldNum" sz="quarter" idx="12"/>
          </p:nvPr>
        </p:nvSpPr>
        <p:spPr/>
        <p:txBody>
          <a:bodyPr/>
          <a:lstStyle/>
          <a:p>
            <a:fld id="{D57F1E4F-1CFF-5643-939E-02111984F565}" type="slidenum">
              <a:rPr lang="en-US" smtClean="0"/>
              <a:t>52</a:t>
            </a:fld>
            <a:endParaRPr lang="en-US" dirty="0"/>
          </a:p>
        </p:txBody>
      </p:sp>
    </p:spTree>
    <p:extLst>
      <p:ext uri="{BB962C8B-B14F-4D97-AF65-F5344CB8AC3E}">
        <p14:creationId xmlns:p14="http://schemas.microsoft.com/office/powerpoint/2010/main" val="18383643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538EF79-8EA7-40F3-88B4-FDC1CA446ABE}"/>
              </a:ext>
            </a:extLst>
          </p:cNvPr>
          <p:cNvSpPr>
            <a:spLocks noGrp="1"/>
          </p:cNvSpPr>
          <p:nvPr>
            <p:ph idx="1"/>
          </p:nvPr>
        </p:nvSpPr>
        <p:spPr/>
        <p:txBody>
          <a:bodyPr>
            <a:normAutofit/>
          </a:bodyPr>
          <a:lstStyle/>
          <a:p>
            <a:r>
              <a:rPr lang="fr-FR" b="1" u="sng" dirty="0"/>
              <a:t>QCM 4</a:t>
            </a:r>
            <a:r>
              <a:rPr lang="fr-FR" b="1" dirty="0"/>
              <a:t> : </a:t>
            </a:r>
            <a:r>
              <a:rPr lang="fr-FR" dirty="0"/>
              <a:t>A propos des cibles et mécanismes d’action des médicaments, donnez-la ou les proposition(s) juste(s)</a:t>
            </a:r>
          </a:p>
          <a:p>
            <a:r>
              <a:rPr lang="fr-FR" dirty="0"/>
              <a:t>A) un ligand de récepteur nucléaires doit être hydrophile </a:t>
            </a:r>
          </a:p>
          <a:p>
            <a:r>
              <a:rPr lang="fr-FR" dirty="0"/>
              <a:t>B) les récepteurs nucléaires sont obligatoirement dans le noyau</a:t>
            </a:r>
          </a:p>
          <a:p>
            <a:r>
              <a:rPr lang="fr-FR" dirty="0"/>
              <a:t>C) le GABA est le principal neuromédiateur inhibiteur du SNC</a:t>
            </a:r>
          </a:p>
          <a:p>
            <a:r>
              <a:rPr lang="fr-FR" dirty="0"/>
              <a:t>D) le canal activé par le GABA est perméable au Na+</a:t>
            </a:r>
          </a:p>
          <a:p>
            <a:r>
              <a:rPr lang="fr-FR" dirty="0"/>
              <a:t>E) Les propositions A, B, C, et D sont fausses</a:t>
            </a:r>
          </a:p>
          <a:p>
            <a:pPr marL="0" indent="0">
              <a:buNone/>
            </a:pPr>
            <a:endParaRPr lang="fr-FR" dirty="0"/>
          </a:p>
        </p:txBody>
      </p:sp>
      <p:sp>
        <p:nvSpPr>
          <p:cNvPr id="4" name="Espace réservé du numéro de diapositive 3">
            <a:extLst>
              <a:ext uri="{FF2B5EF4-FFF2-40B4-BE49-F238E27FC236}">
                <a16:creationId xmlns:a16="http://schemas.microsoft.com/office/drawing/2014/main" id="{BF8B7811-25D2-4457-83BE-F1C9A279373D}"/>
              </a:ext>
            </a:extLst>
          </p:cNvPr>
          <p:cNvSpPr>
            <a:spLocks noGrp="1"/>
          </p:cNvSpPr>
          <p:nvPr>
            <p:ph type="sldNum" sz="quarter" idx="12"/>
          </p:nvPr>
        </p:nvSpPr>
        <p:spPr/>
        <p:txBody>
          <a:bodyPr/>
          <a:lstStyle/>
          <a:p>
            <a:fld id="{D57F1E4F-1CFF-5643-939E-02111984F565}" type="slidenum">
              <a:rPr lang="en-US" smtClean="0"/>
              <a:t>53</a:t>
            </a:fld>
            <a:endParaRPr lang="en-US" dirty="0"/>
          </a:p>
        </p:txBody>
      </p:sp>
    </p:spTree>
    <p:extLst>
      <p:ext uri="{BB962C8B-B14F-4D97-AF65-F5344CB8AC3E}">
        <p14:creationId xmlns:p14="http://schemas.microsoft.com/office/powerpoint/2010/main" val="34923618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1426FD8-8271-473F-A719-F1935393FB1D}"/>
              </a:ext>
            </a:extLst>
          </p:cNvPr>
          <p:cNvSpPr>
            <a:spLocks noGrp="1"/>
          </p:cNvSpPr>
          <p:nvPr>
            <p:ph idx="1"/>
          </p:nvPr>
        </p:nvSpPr>
        <p:spPr/>
        <p:txBody>
          <a:bodyPr/>
          <a:lstStyle/>
          <a:p>
            <a:r>
              <a:rPr lang="fr-FR" b="1" u="sng" dirty="0"/>
              <a:t>QCM 4</a:t>
            </a:r>
            <a:r>
              <a:rPr lang="fr-FR" b="1" dirty="0"/>
              <a:t> : C</a:t>
            </a:r>
            <a:endParaRPr lang="fr-FR" dirty="0"/>
          </a:p>
          <a:p>
            <a:r>
              <a:rPr lang="fr-FR" dirty="0"/>
              <a:t>A) faux : un ligand de récepteur nucléaire doit être LIPOPHILE </a:t>
            </a:r>
          </a:p>
          <a:p>
            <a:r>
              <a:rPr lang="fr-FR" dirty="0"/>
              <a:t>B) faux : pas obligatoirement ils peuvent être dans le noyau ou le cytoplasme</a:t>
            </a:r>
          </a:p>
          <a:p>
            <a:r>
              <a:rPr lang="fr-FR" dirty="0"/>
              <a:t>C) vrai</a:t>
            </a:r>
          </a:p>
          <a:p>
            <a:r>
              <a:rPr lang="fr-FR" dirty="0"/>
              <a:t>D) faux : il est perméable au Cl-</a:t>
            </a:r>
          </a:p>
          <a:p>
            <a:r>
              <a:rPr lang="fr-FR" dirty="0"/>
              <a:t>E) faux</a:t>
            </a:r>
          </a:p>
          <a:p>
            <a:endParaRPr lang="fr-FR" dirty="0"/>
          </a:p>
        </p:txBody>
      </p:sp>
      <p:sp>
        <p:nvSpPr>
          <p:cNvPr id="4" name="Espace réservé du numéro de diapositive 3">
            <a:extLst>
              <a:ext uri="{FF2B5EF4-FFF2-40B4-BE49-F238E27FC236}">
                <a16:creationId xmlns:a16="http://schemas.microsoft.com/office/drawing/2014/main" id="{EE83C0D2-62D9-4689-BBDA-AA621E11853D}"/>
              </a:ext>
            </a:extLst>
          </p:cNvPr>
          <p:cNvSpPr>
            <a:spLocks noGrp="1"/>
          </p:cNvSpPr>
          <p:nvPr>
            <p:ph type="sldNum" sz="quarter" idx="12"/>
          </p:nvPr>
        </p:nvSpPr>
        <p:spPr/>
        <p:txBody>
          <a:bodyPr/>
          <a:lstStyle/>
          <a:p>
            <a:fld id="{D57F1E4F-1CFF-5643-939E-02111984F565}" type="slidenum">
              <a:rPr lang="en-US" smtClean="0"/>
              <a:t>54</a:t>
            </a:fld>
            <a:endParaRPr lang="en-US" dirty="0"/>
          </a:p>
        </p:txBody>
      </p:sp>
    </p:spTree>
    <p:extLst>
      <p:ext uri="{BB962C8B-B14F-4D97-AF65-F5344CB8AC3E}">
        <p14:creationId xmlns:p14="http://schemas.microsoft.com/office/powerpoint/2010/main" val="20753169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3583</Words>
  <Application>Microsoft Macintosh PowerPoint</Application>
  <PresentationFormat>Grand écran</PresentationFormat>
  <Paragraphs>356</Paragraphs>
  <Slides>54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54</vt:i4>
      </vt:variant>
    </vt:vector>
  </HeadingPairs>
  <TitlesOfParts>
    <vt:vector size="59" baseType="lpstr">
      <vt:lpstr>Arial</vt:lpstr>
      <vt:lpstr>Calibri</vt:lpstr>
      <vt:lpstr>Century Gothic</vt:lpstr>
      <vt:lpstr>Wingdings 3</vt:lpstr>
      <vt:lpstr>Ion</vt:lpstr>
      <vt:lpstr>TUT Rentrée  2020-2021</vt:lpstr>
      <vt:lpstr>CIBLES ET MECANISMES D’ACTION DES MEDICAMENTS</vt:lpstr>
      <vt:lpstr>Plan:</vt:lpstr>
      <vt:lpstr> INTRODUCTION</vt:lpstr>
      <vt:lpstr>L’effet d’un médicament est lié à deux évènements:</vt:lpstr>
      <vt:lpstr>Définitions:</vt:lpstr>
      <vt:lpstr>Présentation PowerPoint</vt:lpstr>
      <vt:lpstr>Présentation PowerPoint</vt:lpstr>
      <vt:lpstr>I – les récepteurs 1) généralités</vt:lpstr>
      <vt:lpstr>Présentation PowerPoint</vt:lpstr>
      <vt:lpstr>2) Les récepteurs couplés aux protéines G (RCPG)</vt:lpstr>
      <vt:lpstr>Présentation PowerPoint</vt:lpstr>
      <vt:lpstr>Présentation PowerPoint</vt:lpstr>
      <vt:lpstr>Présentation PowerPoint</vt:lpstr>
      <vt:lpstr>Présentation PowerPoint</vt:lpstr>
      <vt:lpstr>3) Les récepteurs à activité enzymatiques</vt:lpstr>
      <vt:lpstr>Il existe différents type de récepteurs:</vt:lpstr>
      <vt:lpstr>Présentation PowerPoint</vt:lpstr>
      <vt:lpstr>4) Les récepteurs canaux</vt:lpstr>
      <vt:lpstr>Présentation PowerPoint</vt:lpstr>
      <vt:lpstr>Présentation PowerPoint</vt:lpstr>
      <vt:lpstr>5) Les récepteurs nucléaires</vt:lpstr>
      <vt:lpstr>Présentation PowerPoint</vt:lpstr>
      <vt:lpstr>II – les canaux ioniques 1) généralités</vt:lpstr>
      <vt:lpstr>Présentation PowerPoint</vt:lpstr>
      <vt:lpstr>2) Les canaux voltages dépendants</vt:lpstr>
      <vt:lpstr>Présentation PowerPoint</vt:lpstr>
      <vt:lpstr>3) Les canaux ioniques sensibles aux messagers intracellulaires </vt:lpstr>
      <vt:lpstr>Présentation PowerPoint</vt:lpstr>
      <vt:lpstr>III – les enzymes</vt:lpstr>
      <vt:lpstr>Présentation PowerPoint</vt:lpstr>
      <vt:lpstr>IV – les systèmes de transport et de recapture 1) les systèmes des transport</vt:lpstr>
      <vt:lpstr>Présentation PowerPoint</vt:lpstr>
      <vt:lpstr>Présentation PowerPoint</vt:lpstr>
      <vt:lpstr>Présentation PowerPoint</vt:lpstr>
      <vt:lpstr>Présentation PowerPoint</vt:lpstr>
      <vt:lpstr>2) Système de recapture</vt:lpstr>
      <vt:lpstr>Présentation PowerPoint</vt:lpstr>
      <vt:lpstr>V- les acides nucléiques</vt:lpstr>
      <vt:lpstr>Présentation PowerPoint</vt:lpstr>
      <vt:lpstr>VI – les autres mécanismes d’action des médicaments A) les mécanismes immunologiques</vt:lpstr>
      <vt:lpstr>Présentation PowerPoint</vt:lpstr>
      <vt:lpstr>B) Les médicaments à mode d’action physico-chimique</vt:lpstr>
      <vt:lpstr>C)Les cibles portées par des agents infectieux</vt:lpstr>
      <vt:lpstr>CONCLUSION</vt:lpstr>
      <vt:lpstr>Merci de votre attention, la pharmacologie vous aime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 Rentrée  2020-2021</dc:title>
  <dc:creator>quentin sebrier</dc:creator>
  <cp:lastModifiedBy>quentin sebrier</cp:lastModifiedBy>
  <cp:revision>3</cp:revision>
  <dcterms:created xsi:type="dcterms:W3CDTF">2021-01-06T13:36:01Z</dcterms:created>
  <dcterms:modified xsi:type="dcterms:W3CDTF">2021-01-06T19:34:11Z</dcterms:modified>
</cp:coreProperties>
</file>