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1" r:id="rId5"/>
    <p:sldId id="258" r:id="rId6"/>
    <p:sldId id="262" r:id="rId7"/>
    <p:sldId id="263" r:id="rId8"/>
    <p:sldId id="264" r:id="rId9"/>
    <p:sldId id="265" r:id="rId10"/>
    <p:sldId id="259" r:id="rId11"/>
    <p:sldId id="267" r:id="rId12"/>
    <p:sldId id="268" r:id="rId13"/>
    <p:sldId id="266" r:id="rId14"/>
    <p:sldId id="269" r:id="rId15"/>
    <p:sldId id="270" r:id="rId16"/>
    <p:sldId id="271" r:id="rId17"/>
    <p:sldId id="272" r:id="rId18"/>
    <p:sldId id="27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A12547-13A6-4A8D-8744-32DBC02812F1}" v="2751" dt="2021-08-25T23:37:47.3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stien" userId="cb56d1131aa54f23" providerId="LiveId" clId="{17A12547-13A6-4A8D-8744-32DBC02812F1}"/>
    <pc:docChg chg="undo redo custSel addSld modSld sldOrd">
      <pc:chgData name="Bastien" userId="cb56d1131aa54f23" providerId="LiveId" clId="{17A12547-13A6-4A8D-8744-32DBC02812F1}" dt="2021-08-26T07:51:31.210" v="8885" actId="57"/>
      <pc:docMkLst>
        <pc:docMk/>
      </pc:docMkLst>
      <pc:sldChg chg="modSp mod">
        <pc:chgData name="Bastien" userId="cb56d1131aa54f23" providerId="LiveId" clId="{17A12547-13A6-4A8D-8744-32DBC02812F1}" dt="2021-08-26T07:45:14.826" v="8875" actId="20577"/>
        <pc:sldMkLst>
          <pc:docMk/>
          <pc:sldMk cId="164222008" sldId="256"/>
        </pc:sldMkLst>
        <pc:spChg chg="mod">
          <ac:chgData name="Bastien" userId="cb56d1131aa54f23" providerId="LiveId" clId="{17A12547-13A6-4A8D-8744-32DBC02812F1}" dt="2021-08-26T07:45:14.826" v="8875" actId="20577"/>
          <ac:spMkLst>
            <pc:docMk/>
            <pc:sldMk cId="164222008" sldId="256"/>
            <ac:spMk id="5" creationId="{B8EE5979-E11C-4FED-9933-51055609FE7F}"/>
          </ac:spMkLst>
        </pc:spChg>
      </pc:sldChg>
      <pc:sldChg chg="modSp mod">
        <pc:chgData name="Bastien" userId="cb56d1131aa54f23" providerId="LiveId" clId="{17A12547-13A6-4A8D-8744-32DBC02812F1}" dt="2021-08-25T21:03:31.114" v="2439" actId="207"/>
        <pc:sldMkLst>
          <pc:docMk/>
          <pc:sldMk cId="2251347334" sldId="257"/>
        </pc:sldMkLst>
        <pc:spChg chg="mod">
          <ac:chgData name="Bastien" userId="cb56d1131aa54f23" providerId="LiveId" clId="{17A12547-13A6-4A8D-8744-32DBC02812F1}" dt="2021-08-25T21:03:31.114" v="2439" actId="207"/>
          <ac:spMkLst>
            <pc:docMk/>
            <pc:sldMk cId="2251347334" sldId="257"/>
            <ac:spMk id="6" creationId="{715CD924-8F1D-437C-BD5A-2A73DC6F2F57}"/>
          </ac:spMkLst>
        </pc:spChg>
        <pc:spChg chg="mod">
          <ac:chgData name="Bastien" userId="cb56d1131aa54f23" providerId="LiveId" clId="{17A12547-13A6-4A8D-8744-32DBC02812F1}" dt="2021-08-25T20:57:45.268" v="2279" actId="113"/>
          <ac:spMkLst>
            <pc:docMk/>
            <pc:sldMk cId="2251347334" sldId="257"/>
            <ac:spMk id="7" creationId="{5D53E6F2-E40A-4CF9-9B2F-DA22C28570DB}"/>
          </ac:spMkLst>
        </pc:spChg>
      </pc:sldChg>
      <pc:sldChg chg="addSp delSp modSp mod">
        <pc:chgData name="Bastien" userId="cb56d1131aa54f23" providerId="LiveId" clId="{17A12547-13A6-4A8D-8744-32DBC02812F1}" dt="2021-08-25T21:04:50.215" v="2553" actId="207"/>
        <pc:sldMkLst>
          <pc:docMk/>
          <pc:sldMk cId="381643297" sldId="258"/>
        </pc:sldMkLst>
        <pc:spChg chg="mod">
          <ac:chgData name="Bastien" userId="cb56d1131aa54f23" providerId="LiveId" clId="{17A12547-13A6-4A8D-8744-32DBC02812F1}" dt="2021-08-25T21:04:50.215" v="2553" actId="207"/>
          <ac:spMkLst>
            <pc:docMk/>
            <pc:sldMk cId="381643297" sldId="258"/>
            <ac:spMk id="2" creationId="{BF63FDF3-37F6-4828-819A-B0AC712BD90C}"/>
          </ac:spMkLst>
        </pc:spChg>
        <pc:grpChg chg="del mod">
          <ac:chgData name="Bastien" userId="cb56d1131aa54f23" providerId="LiveId" clId="{17A12547-13A6-4A8D-8744-32DBC02812F1}" dt="2021-08-25T13:16:25.379" v="243" actId="478"/>
          <ac:grpSpMkLst>
            <pc:docMk/>
            <pc:sldMk cId="381643297" sldId="258"/>
            <ac:grpSpMk id="6" creationId="{4A731B27-5758-492D-B0F3-C5269E71503B}"/>
          </ac:grpSpMkLst>
        </pc:grpChg>
        <pc:grpChg chg="del mod">
          <ac:chgData name="Bastien" userId="cb56d1131aa54f23" providerId="LiveId" clId="{17A12547-13A6-4A8D-8744-32DBC02812F1}" dt="2021-08-25T13:16:05.968" v="241" actId="478"/>
          <ac:grpSpMkLst>
            <pc:docMk/>
            <pc:sldMk cId="381643297" sldId="258"/>
            <ac:grpSpMk id="9" creationId="{83A8B02A-5BD3-44ED-A401-9E2FE38279B1}"/>
          </ac:grpSpMkLst>
        </pc:grpChg>
        <pc:picChg chg="add mod modCrop">
          <ac:chgData name="Bastien" userId="cb56d1131aa54f23" providerId="LiveId" clId="{17A12547-13A6-4A8D-8744-32DBC02812F1}" dt="2021-08-25T13:22:51.341" v="306" actId="1076"/>
          <ac:picMkLst>
            <pc:docMk/>
            <pc:sldMk cId="381643297" sldId="258"/>
            <ac:picMk id="11" creationId="{B688D2DA-6C8F-4780-A90A-F18B69CD2A89}"/>
          </ac:picMkLst>
        </pc:picChg>
        <pc:picChg chg="add mod modCrop">
          <ac:chgData name="Bastien" userId="cb56d1131aa54f23" providerId="LiveId" clId="{17A12547-13A6-4A8D-8744-32DBC02812F1}" dt="2021-08-25T13:23:25.078" v="310" actId="1076"/>
          <ac:picMkLst>
            <pc:docMk/>
            <pc:sldMk cId="381643297" sldId="258"/>
            <ac:picMk id="13" creationId="{DBEB8132-FDA8-4C5E-AD0F-39E781C60570}"/>
          </ac:picMkLst>
        </pc:picChg>
        <pc:inkChg chg="add mod">
          <ac:chgData name="Bastien" userId="cb56d1131aa54f23" providerId="LiveId" clId="{17A12547-13A6-4A8D-8744-32DBC02812F1}" dt="2021-08-25T13:15:48.529" v="237"/>
          <ac:inkMkLst>
            <pc:docMk/>
            <pc:sldMk cId="381643297" sldId="258"/>
            <ac:inkMk id="3" creationId="{A9FC81E6-2DB0-4910-A18E-68CCAAE86342}"/>
          </ac:inkMkLst>
        </pc:inkChg>
        <pc:inkChg chg="add mod">
          <ac:chgData name="Bastien" userId="cb56d1131aa54f23" providerId="LiveId" clId="{17A12547-13A6-4A8D-8744-32DBC02812F1}" dt="2021-08-25T13:15:48.529" v="237"/>
          <ac:inkMkLst>
            <pc:docMk/>
            <pc:sldMk cId="381643297" sldId="258"/>
            <ac:inkMk id="5" creationId="{3C28AB45-06F9-4B8A-803D-0CD9AF6B408A}"/>
          </ac:inkMkLst>
        </pc:inkChg>
        <pc:inkChg chg="add mod">
          <ac:chgData name="Bastien" userId="cb56d1131aa54f23" providerId="LiveId" clId="{17A12547-13A6-4A8D-8744-32DBC02812F1}" dt="2021-08-25T13:15:54.183" v="240"/>
          <ac:inkMkLst>
            <pc:docMk/>
            <pc:sldMk cId="381643297" sldId="258"/>
            <ac:inkMk id="7" creationId="{AC695C27-6E8A-493A-BF66-846DC6E30614}"/>
          </ac:inkMkLst>
        </pc:inkChg>
        <pc:inkChg chg="add mod">
          <ac:chgData name="Bastien" userId="cb56d1131aa54f23" providerId="LiveId" clId="{17A12547-13A6-4A8D-8744-32DBC02812F1}" dt="2021-08-25T13:15:54.183" v="240"/>
          <ac:inkMkLst>
            <pc:docMk/>
            <pc:sldMk cId="381643297" sldId="258"/>
            <ac:inkMk id="8" creationId="{81C40516-360A-4032-BFF1-608D63845BDA}"/>
          </ac:inkMkLst>
        </pc:inkChg>
      </pc:sldChg>
      <pc:sldChg chg="addSp delSp modSp add mod">
        <pc:chgData name="Bastien" userId="cb56d1131aa54f23" providerId="LiveId" clId="{17A12547-13A6-4A8D-8744-32DBC02812F1}" dt="2021-08-25T21:51:58.389" v="4017" actId="20577"/>
        <pc:sldMkLst>
          <pc:docMk/>
          <pc:sldMk cId="1879724514" sldId="259"/>
        </pc:sldMkLst>
        <pc:spChg chg="mod">
          <ac:chgData name="Bastien" userId="cb56d1131aa54f23" providerId="LiveId" clId="{17A12547-13A6-4A8D-8744-32DBC02812F1}" dt="2021-08-25T21:03:24.344" v="2438" actId="207"/>
          <ac:spMkLst>
            <pc:docMk/>
            <pc:sldMk cId="1879724514" sldId="259"/>
            <ac:spMk id="2" creationId="{BF63FDF3-37F6-4828-819A-B0AC712BD90C}"/>
          </ac:spMkLst>
        </pc:spChg>
        <pc:spChg chg="mod">
          <ac:chgData name="Bastien" userId="cb56d1131aa54f23" providerId="LiveId" clId="{17A12547-13A6-4A8D-8744-32DBC02812F1}" dt="2021-08-25T21:51:58.389" v="4017" actId="20577"/>
          <ac:spMkLst>
            <pc:docMk/>
            <pc:sldMk cId="1879724514" sldId="259"/>
            <ac:spMk id="4" creationId="{9A848716-9688-430F-8650-4CFC845C3446}"/>
          </ac:spMkLst>
        </pc:spChg>
        <pc:picChg chg="add mod">
          <ac:chgData name="Bastien" userId="cb56d1131aa54f23" providerId="LiveId" clId="{17A12547-13A6-4A8D-8744-32DBC02812F1}" dt="2021-08-25T20:46:29.507" v="2104" actId="14100"/>
          <ac:picMkLst>
            <pc:docMk/>
            <pc:sldMk cId="1879724514" sldId="259"/>
            <ac:picMk id="5" creationId="{98313786-5BE8-4EA7-BD78-D2B14F5C6926}"/>
          </ac:picMkLst>
        </pc:picChg>
        <pc:picChg chg="del">
          <ac:chgData name="Bastien" userId="cb56d1131aa54f23" providerId="LiveId" clId="{17A12547-13A6-4A8D-8744-32DBC02812F1}" dt="2021-08-25T13:34:17.949" v="377" actId="478"/>
          <ac:picMkLst>
            <pc:docMk/>
            <pc:sldMk cId="1879724514" sldId="259"/>
            <ac:picMk id="11" creationId="{B688D2DA-6C8F-4780-A90A-F18B69CD2A89}"/>
          </ac:picMkLst>
        </pc:picChg>
        <pc:picChg chg="del">
          <ac:chgData name="Bastien" userId="cb56d1131aa54f23" providerId="LiveId" clId="{17A12547-13A6-4A8D-8744-32DBC02812F1}" dt="2021-08-25T13:34:20.840" v="378" actId="478"/>
          <ac:picMkLst>
            <pc:docMk/>
            <pc:sldMk cId="1879724514" sldId="259"/>
            <ac:picMk id="13" creationId="{DBEB8132-FDA8-4C5E-AD0F-39E781C60570}"/>
          </ac:picMkLst>
        </pc:picChg>
      </pc:sldChg>
      <pc:sldChg chg="delSp modSp add mod">
        <pc:chgData name="Bastien" userId="cb56d1131aa54f23" providerId="LiveId" clId="{17A12547-13A6-4A8D-8744-32DBC02812F1}" dt="2021-08-25T21:20:29.942" v="3021" actId="115"/>
        <pc:sldMkLst>
          <pc:docMk/>
          <pc:sldMk cId="3259810072" sldId="260"/>
        </pc:sldMkLst>
        <pc:spChg chg="del mod">
          <ac:chgData name="Bastien" userId="cb56d1131aa54f23" providerId="LiveId" clId="{17A12547-13A6-4A8D-8744-32DBC02812F1}" dt="2021-08-25T21:05:12.231" v="2556" actId="478"/>
          <ac:spMkLst>
            <pc:docMk/>
            <pc:sldMk cId="3259810072" sldId="260"/>
            <ac:spMk id="6" creationId="{715CD924-8F1D-437C-BD5A-2A73DC6F2F57}"/>
          </ac:spMkLst>
        </pc:spChg>
        <pc:spChg chg="mod">
          <ac:chgData name="Bastien" userId="cb56d1131aa54f23" providerId="LiveId" clId="{17A12547-13A6-4A8D-8744-32DBC02812F1}" dt="2021-08-25T21:20:29.942" v="3021" actId="115"/>
          <ac:spMkLst>
            <pc:docMk/>
            <pc:sldMk cId="3259810072" sldId="260"/>
            <ac:spMk id="7" creationId="{5D53E6F2-E40A-4CF9-9B2F-DA22C28570DB}"/>
          </ac:spMkLst>
        </pc:spChg>
      </pc:sldChg>
      <pc:sldChg chg="modSp add mod modAnim">
        <pc:chgData name="Bastien" userId="cb56d1131aa54f23" providerId="LiveId" clId="{17A12547-13A6-4A8D-8744-32DBC02812F1}" dt="2021-08-25T23:35:40.031" v="8841" actId="20577"/>
        <pc:sldMkLst>
          <pc:docMk/>
          <pc:sldMk cId="982417082" sldId="261"/>
        </pc:sldMkLst>
        <pc:spChg chg="mod">
          <ac:chgData name="Bastien" userId="cb56d1131aa54f23" providerId="LiveId" clId="{17A12547-13A6-4A8D-8744-32DBC02812F1}" dt="2021-08-25T23:35:40.031" v="8841" actId="20577"/>
          <ac:spMkLst>
            <pc:docMk/>
            <pc:sldMk cId="982417082" sldId="261"/>
            <ac:spMk id="7" creationId="{5D53E6F2-E40A-4CF9-9B2F-DA22C28570DB}"/>
          </ac:spMkLst>
        </pc:spChg>
      </pc:sldChg>
      <pc:sldChg chg="delSp modSp add mod">
        <pc:chgData name="Bastien" userId="cb56d1131aa54f23" providerId="LiveId" clId="{17A12547-13A6-4A8D-8744-32DBC02812F1}" dt="2021-08-26T07:47:27.030" v="8883" actId="20577"/>
        <pc:sldMkLst>
          <pc:docMk/>
          <pc:sldMk cId="4230816344" sldId="262"/>
        </pc:sldMkLst>
        <pc:spChg chg="mod">
          <ac:chgData name="Bastien" userId="cb56d1131aa54f23" providerId="LiveId" clId="{17A12547-13A6-4A8D-8744-32DBC02812F1}" dt="2021-08-26T07:47:27.030" v="8883" actId="20577"/>
          <ac:spMkLst>
            <pc:docMk/>
            <pc:sldMk cId="4230816344" sldId="262"/>
            <ac:spMk id="2" creationId="{BF63FDF3-37F6-4828-819A-B0AC712BD90C}"/>
          </ac:spMkLst>
        </pc:spChg>
        <pc:picChg chg="del">
          <ac:chgData name="Bastien" userId="cb56d1131aa54f23" providerId="LiveId" clId="{17A12547-13A6-4A8D-8744-32DBC02812F1}" dt="2021-08-25T21:19:33.712" v="3006" actId="478"/>
          <ac:picMkLst>
            <pc:docMk/>
            <pc:sldMk cId="4230816344" sldId="262"/>
            <ac:picMk id="11" creationId="{B688D2DA-6C8F-4780-A90A-F18B69CD2A89}"/>
          </ac:picMkLst>
        </pc:picChg>
        <pc:picChg chg="del">
          <ac:chgData name="Bastien" userId="cb56d1131aa54f23" providerId="LiveId" clId="{17A12547-13A6-4A8D-8744-32DBC02812F1}" dt="2021-08-25T21:19:35.198" v="3007" actId="478"/>
          <ac:picMkLst>
            <pc:docMk/>
            <pc:sldMk cId="4230816344" sldId="262"/>
            <ac:picMk id="13" creationId="{DBEB8132-FDA8-4C5E-AD0F-39E781C60570}"/>
          </ac:picMkLst>
        </pc:picChg>
      </pc:sldChg>
      <pc:sldChg chg="addSp modSp add mod modAnim">
        <pc:chgData name="Bastien" userId="cb56d1131aa54f23" providerId="LiveId" clId="{17A12547-13A6-4A8D-8744-32DBC02812F1}" dt="2021-08-25T23:36:06.287" v="8845" actId="400"/>
        <pc:sldMkLst>
          <pc:docMk/>
          <pc:sldMk cId="4151615514" sldId="263"/>
        </pc:sldMkLst>
        <pc:spChg chg="mod">
          <ac:chgData name="Bastien" userId="cb56d1131aa54f23" providerId="LiveId" clId="{17A12547-13A6-4A8D-8744-32DBC02812F1}" dt="2021-08-25T23:36:06.287" v="8845" actId="400"/>
          <ac:spMkLst>
            <pc:docMk/>
            <pc:sldMk cId="4151615514" sldId="263"/>
            <ac:spMk id="2" creationId="{BF63FDF3-37F6-4828-819A-B0AC712BD90C}"/>
          </ac:spMkLst>
        </pc:spChg>
        <pc:spChg chg="add mod">
          <ac:chgData name="Bastien" userId="cb56d1131aa54f23" providerId="LiveId" clId="{17A12547-13A6-4A8D-8744-32DBC02812F1}" dt="2021-08-25T21:33:02.237" v="3665" actId="207"/>
          <ac:spMkLst>
            <pc:docMk/>
            <pc:sldMk cId="4151615514" sldId="263"/>
            <ac:spMk id="3" creationId="{17042BAF-0604-4CDC-8304-B4ECDA9E17A2}"/>
          </ac:spMkLst>
        </pc:spChg>
      </pc:sldChg>
      <pc:sldChg chg="modSp add mod ord">
        <pc:chgData name="Bastien" userId="cb56d1131aa54f23" providerId="LiveId" clId="{17A12547-13A6-4A8D-8744-32DBC02812F1}" dt="2021-08-26T07:51:31.210" v="8885" actId="57"/>
        <pc:sldMkLst>
          <pc:docMk/>
          <pc:sldMk cId="859696418" sldId="264"/>
        </pc:sldMkLst>
        <pc:spChg chg="mod">
          <ac:chgData name="Bastien" userId="cb56d1131aa54f23" providerId="LiveId" clId="{17A12547-13A6-4A8D-8744-32DBC02812F1}" dt="2021-08-26T07:51:31.210" v="8885" actId="57"/>
          <ac:spMkLst>
            <pc:docMk/>
            <pc:sldMk cId="859696418" sldId="264"/>
            <ac:spMk id="2" creationId="{BF63FDF3-37F6-4828-819A-B0AC712BD90C}"/>
          </ac:spMkLst>
        </pc:spChg>
      </pc:sldChg>
      <pc:sldChg chg="modSp add mod modAnim">
        <pc:chgData name="Bastien" userId="cb56d1131aa54f23" providerId="LiveId" clId="{17A12547-13A6-4A8D-8744-32DBC02812F1}" dt="2021-08-25T23:36:31.599" v="8849" actId="207"/>
        <pc:sldMkLst>
          <pc:docMk/>
          <pc:sldMk cId="2714661216" sldId="265"/>
        </pc:sldMkLst>
        <pc:spChg chg="mod">
          <ac:chgData name="Bastien" userId="cb56d1131aa54f23" providerId="LiveId" clId="{17A12547-13A6-4A8D-8744-32DBC02812F1}" dt="2021-08-25T23:36:31.599" v="8849" actId="207"/>
          <ac:spMkLst>
            <pc:docMk/>
            <pc:sldMk cId="2714661216" sldId="265"/>
            <ac:spMk id="2" creationId="{BF63FDF3-37F6-4828-819A-B0AC712BD90C}"/>
          </ac:spMkLst>
        </pc:spChg>
      </pc:sldChg>
      <pc:sldChg chg="delSp modSp add mod">
        <pc:chgData name="Bastien" userId="cb56d1131aa54f23" providerId="LiveId" clId="{17A12547-13A6-4A8D-8744-32DBC02812F1}" dt="2021-08-25T22:21:01.092" v="4992" actId="20577"/>
        <pc:sldMkLst>
          <pc:docMk/>
          <pc:sldMk cId="777692431" sldId="266"/>
        </pc:sldMkLst>
        <pc:spChg chg="mod">
          <ac:chgData name="Bastien" userId="cb56d1131aa54f23" providerId="LiveId" clId="{17A12547-13A6-4A8D-8744-32DBC02812F1}" dt="2021-08-25T22:21:01.092" v="4992" actId="20577"/>
          <ac:spMkLst>
            <pc:docMk/>
            <pc:sldMk cId="777692431" sldId="266"/>
            <ac:spMk id="2" creationId="{BF63FDF3-37F6-4828-819A-B0AC712BD90C}"/>
          </ac:spMkLst>
        </pc:spChg>
        <pc:spChg chg="mod">
          <ac:chgData name="Bastien" userId="cb56d1131aa54f23" providerId="LiveId" clId="{17A12547-13A6-4A8D-8744-32DBC02812F1}" dt="2021-08-25T21:52:18.138" v="4097" actId="20577"/>
          <ac:spMkLst>
            <pc:docMk/>
            <pc:sldMk cId="777692431" sldId="266"/>
            <ac:spMk id="4" creationId="{9A848716-9688-430F-8650-4CFC845C3446}"/>
          </ac:spMkLst>
        </pc:spChg>
        <pc:picChg chg="del">
          <ac:chgData name="Bastien" userId="cb56d1131aa54f23" providerId="LiveId" clId="{17A12547-13A6-4A8D-8744-32DBC02812F1}" dt="2021-08-25T21:52:22.042" v="4098" actId="478"/>
          <ac:picMkLst>
            <pc:docMk/>
            <pc:sldMk cId="777692431" sldId="266"/>
            <ac:picMk id="5" creationId="{98313786-5BE8-4EA7-BD78-D2B14F5C6926}"/>
          </ac:picMkLst>
        </pc:picChg>
      </pc:sldChg>
      <pc:sldChg chg="delSp modSp add mod">
        <pc:chgData name="Bastien" userId="cb56d1131aa54f23" providerId="LiveId" clId="{17A12547-13A6-4A8D-8744-32DBC02812F1}" dt="2021-08-25T21:55:08.828" v="4125" actId="57"/>
        <pc:sldMkLst>
          <pc:docMk/>
          <pc:sldMk cId="561187136" sldId="267"/>
        </pc:sldMkLst>
        <pc:spChg chg="mod">
          <ac:chgData name="Bastien" userId="cb56d1131aa54f23" providerId="LiveId" clId="{17A12547-13A6-4A8D-8744-32DBC02812F1}" dt="2021-08-25T21:55:08.828" v="4125" actId="57"/>
          <ac:spMkLst>
            <pc:docMk/>
            <pc:sldMk cId="561187136" sldId="267"/>
            <ac:spMk id="2" creationId="{BF63FDF3-37F6-4828-819A-B0AC712BD90C}"/>
          </ac:spMkLst>
        </pc:spChg>
        <pc:picChg chg="del">
          <ac:chgData name="Bastien" userId="cb56d1131aa54f23" providerId="LiveId" clId="{17A12547-13A6-4A8D-8744-32DBC02812F1}" dt="2021-08-25T21:52:33.314" v="4100" actId="478"/>
          <ac:picMkLst>
            <pc:docMk/>
            <pc:sldMk cId="561187136" sldId="267"/>
            <ac:picMk id="5" creationId="{98313786-5BE8-4EA7-BD78-D2B14F5C6926}"/>
          </ac:picMkLst>
        </pc:picChg>
      </pc:sldChg>
      <pc:sldChg chg="modSp add mod modAnim">
        <pc:chgData name="Bastien" userId="cb56d1131aa54f23" providerId="LiveId" clId="{17A12547-13A6-4A8D-8744-32DBC02812F1}" dt="2021-08-25T23:37:01.372" v="8855" actId="400"/>
        <pc:sldMkLst>
          <pc:docMk/>
          <pc:sldMk cId="2483487945" sldId="268"/>
        </pc:sldMkLst>
        <pc:spChg chg="mod">
          <ac:chgData name="Bastien" userId="cb56d1131aa54f23" providerId="LiveId" clId="{17A12547-13A6-4A8D-8744-32DBC02812F1}" dt="2021-08-25T23:37:01.372" v="8855" actId="400"/>
          <ac:spMkLst>
            <pc:docMk/>
            <pc:sldMk cId="2483487945" sldId="268"/>
            <ac:spMk id="2" creationId="{BF63FDF3-37F6-4828-819A-B0AC712BD90C}"/>
          </ac:spMkLst>
        </pc:spChg>
      </pc:sldChg>
      <pc:sldChg chg="modSp add mod">
        <pc:chgData name="Bastien" userId="cb56d1131aa54f23" providerId="LiveId" clId="{17A12547-13A6-4A8D-8744-32DBC02812F1}" dt="2021-08-25T23:29:53.851" v="8731" actId="20577"/>
        <pc:sldMkLst>
          <pc:docMk/>
          <pc:sldMk cId="2158258491" sldId="269"/>
        </pc:sldMkLst>
        <pc:spChg chg="mod">
          <ac:chgData name="Bastien" userId="cb56d1131aa54f23" providerId="LiveId" clId="{17A12547-13A6-4A8D-8744-32DBC02812F1}" dt="2021-08-25T23:29:53.851" v="8731" actId="20577"/>
          <ac:spMkLst>
            <pc:docMk/>
            <pc:sldMk cId="2158258491" sldId="269"/>
            <ac:spMk id="2" creationId="{BF63FDF3-37F6-4828-819A-B0AC712BD90C}"/>
          </ac:spMkLst>
        </pc:spChg>
      </pc:sldChg>
      <pc:sldChg chg="addSp modSp add mod">
        <pc:chgData name="Bastien" userId="cb56d1131aa54f23" providerId="LiveId" clId="{17A12547-13A6-4A8D-8744-32DBC02812F1}" dt="2021-08-25T23:32:35.304" v="8830" actId="20577"/>
        <pc:sldMkLst>
          <pc:docMk/>
          <pc:sldMk cId="3123990849" sldId="270"/>
        </pc:sldMkLst>
        <pc:spChg chg="mod">
          <ac:chgData name="Bastien" userId="cb56d1131aa54f23" providerId="LiveId" clId="{17A12547-13A6-4A8D-8744-32DBC02812F1}" dt="2021-08-25T23:32:35.304" v="8830" actId="20577"/>
          <ac:spMkLst>
            <pc:docMk/>
            <pc:sldMk cId="3123990849" sldId="270"/>
            <ac:spMk id="2" creationId="{BF63FDF3-37F6-4828-819A-B0AC712BD90C}"/>
          </ac:spMkLst>
        </pc:spChg>
        <pc:spChg chg="add mod">
          <ac:chgData name="Bastien" userId="cb56d1131aa54f23" providerId="LiveId" clId="{17A12547-13A6-4A8D-8744-32DBC02812F1}" dt="2021-08-25T23:00:21.069" v="7789" actId="1076"/>
          <ac:spMkLst>
            <pc:docMk/>
            <pc:sldMk cId="3123990849" sldId="270"/>
            <ac:spMk id="3" creationId="{47824A6E-15BF-4064-B9C4-3C9935853DB1}"/>
          </ac:spMkLst>
        </pc:spChg>
        <pc:spChg chg="mod">
          <ac:chgData name="Bastien" userId="cb56d1131aa54f23" providerId="LiveId" clId="{17A12547-13A6-4A8D-8744-32DBC02812F1}" dt="2021-08-25T23:00:13.756" v="7788" actId="1076"/>
          <ac:spMkLst>
            <pc:docMk/>
            <pc:sldMk cId="3123990849" sldId="270"/>
            <ac:spMk id="4" creationId="{9A848716-9688-430F-8650-4CFC845C3446}"/>
          </ac:spMkLst>
        </pc:spChg>
      </pc:sldChg>
      <pc:sldChg chg="modSp add mod">
        <pc:chgData name="Bastien" userId="cb56d1131aa54f23" providerId="LiveId" clId="{17A12547-13A6-4A8D-8744-32DBC02812F1}" dt="2021-08-25T23:10:38.500" v="7995" actId="57"/>
        <pc:sldMkLst>
          <pc:docMk/>
          <pc:sldMk cId="3084661022" sldId="271"/>
        </pc:sldMkLst>
        <pc:spChg chg="mod">
          <ac:chgData name="Bastien" userId="cb56d1131aa54f23" providerId="LiveId" clId="{17A12547-13A6-4A8D-8744-32DBC02812F1}" dt="2021-08-25T23:10:38.500" v="7995" actId="57"/>
          <ac:spMkLst>
            <pc:docMk/>
            <pc:sldMk cId="3084661022" sldId="271"/>
            <ac:spMk id="2" creationId="{BF63FDF3-37F6-4828-819A-B0AC712BD90C}"/>
          </ac:spMkLst>
        </pc:spChg>
      </pc:sldChg>
      <pc:sldChg chg="addSp delSp modSp add mod modAnim">
        <pc:chgData name="Bastien" userId="cb56d1131aa54f23" providerId="LiveId" clId="{17A12547-13A6-4A8D-8744-32DBC02812F1}" dt="2021-08-25T23:37:47.339" v="8863" actId="207"/>
        <pc:sldMkLst>
          <pc:docMk/>
          <pc:sldMk cId="3569704955" sldId="272"/>
        </pc:sldMkLst>
        <pc:spChg chg="mod">
          <ac:chgData name="Bastien" userId="cb56d1131aa54f23" providerId="LiveId" clId="{17A12547-13A6-4A8D-8744-32DBC02812F1}" dt="2021-08-25T23:37:47.339" v="8863" actId="207"/>
          <ac:spMkLst>
            <pc:docMk/>
            <pc:sldMk cId="3569704955" sldId="272"/>
            <ac:spMk id="2" creationId="{BF63FDF3-37F6-4828-819A-B0AC712BD90C}"/>
          </ac:spMkLst>
        </pc:spChg>
        <pc:spChg chg="add del mod">
          <ac:chgData name="Bastien" userId="cb56d1131aa54f23" providerId="LiveId" clId="{17A12547-13A6-4A8D-8744-32DBC02812F1}" dt="2021-08-25T23:04:19.244" v="7954" actId="767"/>
          <ac:spMkLst>
            <pc:docMk/>
            <pc:sldMk cId="3569704955" sldId="272"/>
            <ac:spMk id="3" creationId="{25CBCFD9-E379-47C1-BD31-413730A29766}"/>
          </ac:spMkLst>
        </pc:spChg>
        <pc:spChg chg="add del mod">
          <ac:chgData name="Bastien" userId="cb56d1131aa54f23" providerId="LiveId" clId="{17A12547-13A6-4A8D-8744-32DBC02812F1}" dt="2021-08-25T23:21:52.337" v="8346"/>
          <ac:spMkLst>
            <pc:docMk/>
            <pc:sldMk cId="3569704955" sldId="272"/>
            <ac:spMk id="5" creationId="{282B703F-B51D-437A-946C-15F394B2E92D}"/>
          </ac:spMkLst>
        </pc:spChg>
        <pc:spChg chg="add del mod">
          <ac:chgData name="Bastien" userId="cb56d1131aa54f23" providerId="LiveId" clId="{17A12547-13A6-4A8D-8744-32DBC02812F1}" dt="2021-08-25T23:21:52.337" v="8348"/>
          <ac:spMkLst>
            <pc:docMk/>
            <pc:sldMk cId="3569704955" sldId="272"/>
            <ac:spMk id="6" creationId="{FF1C6BDB-18FF-4EBF-B498-303D0AE21799}"/>
          </ac:spMkLst>
        </pc:spChg>
      </pc:sldChg>
      <pc:sldChg chg="modSp">
        <pc:chgData name="Bastien" userId="cb56d1131aa54f23" providerId="LiveId" clId="{17A12547-13A6-4A8D-8744-32DBC02812F1}" dt="2021-08-25T23:27:11.879" v="8572" actId="20577"/>
        <pc:sldMkLst>
          <pc:docMk/>
          <pc:sldMk cId="3370846691" sldId="273"/>
        </pc:sldMkLst>
        <pc:spChg chg="mod">
          <ac:chgData name="Bastien" userId="cb56d1131aa54f23" providerId="LiveId" clId="{17A12547-13A6-4A8D-8744-32DBC02812F1}" dt="2021-08-25T23:27:11.879" v="8572" actId="20577"/>
          <ac:spMkLst>
            <pc:docMk/>
            <pc:sldMk cId="3370846691" sldId="273"/>
            <ac:spMk id="6" creationId="{A8526CED-0ECC-44CB-B05B-54286705E25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EDFEB8-EF56-4749-BD75-1E8036DD020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A21B86A-4E7A-42E1-B0F1-9C9B36BC116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1315155E-982B-44F7-BEF1-27622282EDE8}"/>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B91983D5-B8FF-4C71-82F6-E246DD8631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42EB74-F580-4B5C-B4BC-145C982BBE01}"/>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1946128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F3078B-BD2F-480C-8995-93CB0C22D3C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5B321B0-8539-4588-B240-B0C7C72AB67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090830E-1392-48F2-B530-AE59570D0251}"/>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CC9E930B-2D6F-47D3-86DB-AA6D13FE7DF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383FA5-62CA-46DB-AF5E-6C6976AAEF80}"/>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698932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7AD70-7A1A-44A5-8432-4F05CF56F83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DB45E89-F7D0-46CD-B595-A819FE2544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006550F-F5C8-4A92-96AA-04AD78031592}"/>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384C062D-8793-484C-853F-76D8B5C389C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0563F39-DDBE-4A4F-AFCB-2DACD46F341F}"/>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4198311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D52CD5-BA0A-4405-8CAC-AE74872C6E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65484CB-C3E7-445A-9F68-F83A9EA067C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F370588-CB42-4DE4-B1BD-5ADD7CA04C6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B2B59A-BA32-4A4E-BF78-743113520035}"/>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6" name="Espace réservé du pied de page 5">
            <a:extLst>
              <a:ext uri="{FF2B5EF4-FFF2-40B4-BE49-F238E27FC236}">
                <a16:creationId xmlns:a16="http://schemas.microsoft.com/office/drawing/2014/main" id="{D5F6AD4D-385C-4497-92C5-61BBDE08701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E0A7739-1BE3-40A3-846F-E9302900C565}"/>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3099761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DDE415-C2B5-4211-8DE9-1CEB7B9F83B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6FAEB96-353F-49B9-BA74-35C8A7B70E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8EBB770-4C6A-43D6-BA7A-20182C21AF5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94E7908-9B07-4170-ACEF-BB3E9375B0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B6D61B5-9176-4A67-897B-ACBC7183AD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1FC8138-D32B-48E2-BBB9-571713947D4F}"/>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8" name="Espace réservé du pied de page 7">
            <a:extLst>
              <a:ext uri="{FF2B5EF4-FFF2-40B4-BE49-F238E27FC236}">
                <a16:creationId xmlns:a16="http://schemas.microsoft.com/office/drawing/2014/main" id="{EF228C09-2D17-4C1D-9024-9C144143267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AFAEC4D-263E-444D-B7EA-811D739DA1A6}"/>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2872226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BE4C07-F76B-468E-9E22-A7CE8A5836B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5FC711F-5E76-425D-826D-0A2B1144866F}"/>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4" name="Espace réservé du pied de page 3">
            <a:extLst>
              <a:ext uri="{FF2B5EF4-FFF2-40B4-BE49-F238E27FC236}">
                <a16:creationId xmlns:a16="http://schemas.microsoft.com/office/drawing/2014/main" id="{5E999E1A-3CD6-4CC0-8C0F-ED67211B97F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2439429-63CB-4ACE-9E3C-E3E8A5046707}"/>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3157171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FCCB7E8-131B-4BD4-A5F7-FB35A2A25F73}"/>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3" name="Espace réservé du pied de page 2">
            <a:extLst>
              <a:ext uri="{FF2B5EF4-FFF2-40B4-BE49-F238E27FC236}">
                <a16:creationId xmlns:a16="http://schemas.microsoft.com/office/drawing/2014/main" id="{BB183B62-1523-4BE0-80E0-1DF064C08B1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A47A5E5-A6A6-4D73-8F94-D98AA2456982}"/>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9602582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A3945D-3898-4DA2-A144-567DC9398C1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E274E98-2094-481F-8EBC-AC5337826F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C2901FD-BF28-4EE4-999C-A90F685C0A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BDCA077-F894-42E3-AE88-7732102AB9DE}"/>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6" name="Espace réservé du pied de page 5">
            <a:extLst>
              <a:ext uri="{FF2B5EF4-FFF2-40B4-BE49-F238E27FC236}">
                <a16:creationId xmlns:a16="http://schemas.microsoft.com/office/drawing/2014/main" id="{3F76F602-8C86-401E-BF49-816122DC503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9A2724-45C1-432C-B1A8-6ABC39AC919F}"/>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2126216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4C0555-7D99-4422-AC85-DB4D9C93890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CAD55EC-D1F4-4AAF-8A93-5B7A9F21A3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3FED7BC-BA2D-40F5-8DFA-5DD7075AE4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EC39764-ABC1-43FB-A2C9-AD1C9FBCFA9C}"/>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6" name="Espace réservé du pied de page 5">
            <a:extLst>
              <a:ext uri="{FF2B5EF4-FFF2-40B4-BE49-F238E27FC236}">
                <a16:creationId xmlns:a16="http://schemas.microsoft.com/office/drawing/2014/main" id="{0E4F268B-F005-4D89-9D20-61094D362E2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D27B71-3782-4432-94C0-8192184865FC}"/>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158973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73CA407-39C3-4771-B42B-66A36030F8B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D8902D5-1AA7-4B2D-9EDE-5A9D2581695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6E425F7-B20D-407C-B4B3-771D98DE798B}"/>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6862A04B-E3AC-4186-BF6B-3264175E110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FC75A41-7E99-4405-8513-CE7364CBDF2A}"/>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1862948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6AFD516-148B-4BA4-9A88-B5DD30BBC1B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E88CAF5-75F7-46E7-8298-30408CF4587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FA59C9-E750-438B-B9C1-7A65A71D3EA5}"/>
              </a:ext>
            </a:extLst>
          </p:cNvPr>
          <p:cNvSpPr>
            <a:spLocks noGrp="1"/>
          </p:cNvSpPr>
          <p:nvPr>
            <p:ph type="dt" sz="half" idx="10"/>
          </p:nvPr>
        </p:nvSpPr>
        <p:spPr/>
        <p:txBody>
          <a:bodyPr/>
          <a:lstStyle/>
          <a:p>
            <a:fld id="{0AE2D7F6-593E-4BAC-9386-FD5DC7E8BDC3}"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4193956C-2F24-4822-A5C4-D1C2ADCFFCA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4E3C22-2433-4BEA-A8A5-D9B6C1FE5C20}"/>
              </a:ext>
            </a:extLst>
          </p:cNvPr>
          <p:cNvSpPr>
            <a:spLocks noGrp="1"/>
          </p:cNvSpPr>
          <p:nvPr>
            <p:ph type="sldNum" sz="quarter" idx="12"/>
          </p:nvPr>
        </p:nvSpPr>
        <p:spPr/>
        <p:txBody>
          <a:bodyPr/>
          <a:lstStyle/>
          <a:p>
            <a:fld id="{BD5712B0-D7F5-4CD3-9E1D-96F5C9858B25}" type="slidenum">
              <a:rPr lang="fr-FR" smtClean="0"/>
              <a:t>‹N°›</a:t>
            </a:fld>
            <a:endParaRPr lang="fr-FR"/>
          </a:p>
        </p:txBody>
      </p:sp>
    </p:spTree>
    <p:extLst>
      <p:ext uri="{BB962C8B-B14F-4D97-AF65-F5344CB8AC3E}">
        <p14:creationId xmlns:p14="http://schemas.microsoft.com/office/powerpoint/2010/main" val="2341866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C134F9E-B640-44A4-811F-03ACD16DF4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768C9EB-C2F6-4943-BF81-3FFE3BA221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A875A8-5583-4156-AF9F-DCDADAE6B74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E2D7F6-593E-4BAC-9386-FD5DC7E8BDC3}" type="datetimeFigureOut">
              <a:rPr lang="fr-FR" smtClean="0"/>
              <a:t>26/08/2021</a:t>
            </a:fld>
            <a:endParaRPr lang="fr-FR"/>
          </a:p>
        </p:txBody>
      </p:sp>
      <p:sp>
        <p:nvSpPr>
          <p:cNvPr id="5" name="Espace réservé du pied de page 4">
            <a:extLst>
              <a:ext uri="{FF2B5EF4-FFF2-40B4-BE49-F238E27FC236}">
                <a16:creationId xmlns:a16="http://schemas.microsoft.com/office/drawing/2014/main" id="{725D9800-D808-48A1-83F7-8C9490ABD4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3A4DFF9-96A2-44A3-9F79-A48E7380C3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5712B0-D7F5-4CD3-9E1D-96F5C9858B25}" type="slidenum">
              <a:rPr lang="fr-FR" smtClean="0"/>
              <a:t>‹N°›</a:t>
            </a:fld>
            <a:endParaRPr lang="fr-FR"/>
          </a:p>
        </p:txBody>
      </p:sp>
    </p:spTree>
    <p:extLst>
      <p:ext uri="{BB962C8B-B14F-4D97-AF65-F5344CB8AC3E}">
        <p14:creationId xmlns:p14="http://schemas.microsoft.com/office/powerpoint/2010/main" val="10527135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315AA80F-5EE3-47EA-AA7B-82549542C256}"/>
              </a:ext>
            </a:extLst>
          </p:cNvPr>
          <p:cNvSpPr>
            <a:spLocks noGrp="1"/>
          </p:cNvSpPr>
          <p:nvPr>
            <p:ph type="ctrTitle"/>
          </p:nvPr>
        </p:nvSpPr>
        <p:spPr>
          <a:xfrm>
            <a:off x="1524000" y="580825"/>
            <a:ext cx="9144000" cy="2387600"/>
          </a:xfrm>
        </p:spPr>
        <p:txBody>
          <a:bodyPr>
            <a:normAutofit fontScale="90000"/>
          </a:bodyPr>
          <a:lstStyle/>
          <a:p>
            <a:r>
              <a:rPr lang="fr-FR" b="1" dirty="0">
                <a:solidFill>
                  <a:srgbClr val="0070C0"/>
                </a:solidFill>
                <a:latin typeface="Bodoni MT" panose="02070603080606020203" pitchFamily="18" charset="0"/>
              </a:rPr>
              <a:t>ATELIER MÉTHODO : RÉSOLUTION DE CALCULS EN BIOPHYSIO</a:t>
            </a:r>
          </a:p>
        </p:txBody>
      </p:sp>
      <p:sp>
        <p:nvSpPr>
          <p:cNvPr id="5" name="Sous-titre 2">
            <a:extLst>
              <a:ext uri="{FF2B5EF4-FFF2-40B4-BE49-F238E27FC236}">
                <a16:creationId xmlns:a16="http://schemas.microsoft.com/office/drawing/2014/main" id="{B8EE5979-E11C-4FED-9933-51055609FE7F}"/>
              </a:ext>
            </a:extLst>
          </p:cNvPr>
          <p:cNvSpPr>
            <a:spLocks noGrp="1"/>
          </p:cNvSpPr>
          <p:nvPr>
            <p:ph type="subTitle" idx="1"/>
          </p:nvPr>
        </p:nvSpPr>
        <p:spPr>
          <a:xfrm>
            <a:off x="707994" y="3072336"/>
            <a:ext cx="10776011" cy="3204839"/>
          </a:xfrm>
        </p:spPr>
        <p:txBody>
          <a:bodyPr>
            <a:normAutofit fontScale="25000" lnSpcReduction="20000"/>
          </a:bodyPr>
          <a:lstStyle/>
          <a:p>
            <a:endParaRPr lang="fr-FR" dirty="0"/>
          </a:p>
          <a:p>
            <a:r>
              <a:rPr lang="fr-FR" sz="9600" b="1" u="sng" dirty="0">
                <a:latin typeface="Bodoni MT" panose="02070603080606020203" pitchFamily="18" charset="0"/>
              </a:rPr>
              <a:t>Méthodo des calculs classiques de l’examen</a:t>
            </a:r>
          </a:p>
          <a:p>
            <a:endParaRPr lang="fr-FR" sz="9600" b="1" u="sng" dirty="0">
              <a:latin typeface="Bodoni MT" panose="02070603080606020203" pitchFamily="18" charset="0"/>
            </a:endParaRPr>
          </a:p>
          <a:p>
            <a:pPr algn="l"/>
            <a:r>
              <a:rPr lang="fr-FR" sz="9600" b="1" dirty="0">
                <a:latin typeface="Bodoni MT" panose="02070603080606020203" pitchFamily="18" charset="0"/>
              </a:rPr>
              <a:t>- Nombre de Reynolds</a:t>
            </a:r>
          </a:p>
          <a:p>
            <a:pPr algn="l"/>
            <a:r>
              <a:rPr lang="fr-FR" sz="9600" b="1" dirty="0">
                <a:latin typeface="Bodoni MT" panose="02070603080606020203" pitchFamily="18" charset="0"/>
              </a:rPr>
              <a:t>- Diamètre, vitesse ou différence de pression lors d’une sténose</a:t>
            </a:r>
          </a:p>
          <a:p>
            <a:pPr algn="l"/>
            <a:r>
              <a:rPr lang="fr-FR" sz="9600" b="1" dirty="0">
                <a:latin typeface="Bodoni MT" panose="02070603080606020203" pitchFamily="18" charset="0"/>
              </a:rPr>
              <a:t>- Équations avec P, P</a:t>
            </a:r>
            <a:r>
              <a:rPr lang="fr-FR" sz="8000" b="1" baseline="-25000" dirty="0">
                <a:latin typeface="Bodoni MT" panose="02070603080606020203" pitchFamily="18" charset="0"/>
              </a:rPr>
              <a:t>t</a:t>
            </a:r>
            <a:r>
              <a:rPr lang="fr-FR" sz="9600" b="1" dirty="0">
                <a:latin typeface="Bodoni MT" panose="02070603080606020203" pitchFamily="18" charset="0"/>
              </a:rPr>
              <a:t> et P</a:t>
            </a:r>
            <a:r>
              <a:rPr lang="fr-FR" sz="11200" b="1" baseline="-25000" dirty="0">
                <a:latin typeface="Bodoni MT" panose="02070603080606020203" pitchFamily="18" charset="0"/>
              </a:rPr>
              <a:t>a</a:t>
            </a:r>
          </a:p>
          <a:p>
            <a:pPr algn="l"/>
            <a:r>
              <a:rPr lang="fr-FR" sz="9600" b="1" dirty="0">
                <a:latin typeface="Bodoni MT" panose="02070603080606020203" pitchFamily="18" charset="0"/>
              </a:rPr>
              <a:t>- Loi de Poiseuille</a:t>
            </a:r>
          </a:p>
          <a:p>
            <a:pPr algn="l"/>
            <a:endParaRPr lang="fr-FR" sz="9600" b="1" dirty="0">
              <a:latin typeface="Bodoni MT" panose="02070603080606020203" pitchFamily="18" charset="0"/>
            </a:endParaRPr>
          </a:p>
          <a:p>
            <a:r>
              <a:rPr lang="fr-FR" sz="7200" b="1" dirty="0">
                <a:latin typeface="Bodoni MT" panose="02070603080606020203" pitchFamily="18" charset="0"/>
              </a:rPr>
              <a:t>Dans ce diapo : </a:t>
            </a:r>
            <a:r>
              <a:rPr lang="fr-FR" sz="7200" b="1" dirty="0">
                <a:solidFill>
                  <a:schemeClr val="accent6"/>
                </a:solidFill>
                <a:latin typeface="Bodoni MT" panose="02070603080606020203" pitchFamily="18" charset="0"/>
              </a:rPr>
              <a:t>vert = formules à connaitre par cœur</a:t>
            </a:r>
            <a:r>
              <a:rPr lang="fr-FR" sz="7200" b="1" dirty="0">
                <a:latin typeface="Bodoni MT" panose="02070603080606020203" pitchFamily="18" charset="0"/>
              </a:rPr>
              <a:t> et </a:t>
            </a:r>
            <a:r>
              <a:rPr lang="fr-FR" sz="7200" b="1" dirty="0">
                <a:solidFill>
                  <a:srgbClr val="FF0000"/>
                </a:solidFill>
                <a:latin typeface="Bodoni MT" panose="02070603080606020203" pitchFamily="18" charset="0"/>
              </a:rPr>
              <a:t>rouge = formules qui se retrouvent par logique</a:t>
            </a:r>
            <a:endParaRPr lang="fr-FR" sz="5600" b="1" dirty="0">
              <a:solidFill>
                <a:srgbClr val="FF0000"/>
              </a:solidFill>
              <a:latin typeface="Bodoni MT" panose="02070603080606020203" pitchFamily="18" charset="0"/>
            </a:endParaRPr>
          </a:p>
        </p:txBody>
      </p:sp>
    </p:spTree>
    <p:extLst>
      <p:ext uri="{BB962C8B-B14F-4D97-AF65-F5344CB8AC3E}">
        <p14:creationId xmlns:p14="http://schemas.microsoft.com/office/powerpoint/2010/main" val="164222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Nombre de Reynolds</a:t>
            </a:r>
          </a:p>
        </p:txBody>
      </p:sp>
      <p:sp>
        <p:nvSpPr>
          <p:cNvPr id="7" name="ZoneTexte 6">
            <a:extLst>
              <a:ext uri="{FF2B5EF4-FFF2-40B4-BE49-F238E27FC236}">
                <a16:creationId xmlns:a16="http://schemas.microsoft.com/office/drawing/2014/main" id="{5D53E6F2-E40A-4CF9-9B2F-DA22C28570DB}"/>
              </a:ext>
            </a:extLst>
          </p:cNvPr>
          <p:cNvSpPr txBox="1"/>
          <p:nvPr/>
        </p:nvSpPr>
        <p:spPr>
          <a:xfrm>
            <a:off x="392097" y="2068496"/>
            <a:ext cx="10749379" cy="4401205"/>
          </a:xfrm>
          <a:prstGeom prst="rect">
            <a:avLst/>
          </a:prstGeom>
          <a:noFill/>
        </p:spPr>
        <p:txBody>
          <a:bodyPr wrap="square" rtlCol="0">
            <a:spAutoFit/>
          </a:bodyPr>
          <a:lstStyle/>
          <a:p>
            <a:r>
              <a:rPr lang="fr-FR" sz="2000" dirty="0">
                <a:latin typeface="Bodoni MT" panose="02070603080606020203" pitchFamily="18" charset="0"/>
              </a:rPr>
              <a:t>Unités des variables :</a:t>
            </a:r>
          </a:p>
          <a:p>
            <a:r>
              <a:rPr lang="el-GR" sz="2000" dirty="0">
                <a:latin typeface="Bodoni MT" panose="02070603080606020203" pitchFamily="18" charset="0"/>
                <a:cs typeface="Times New Roman" panose="02020603050405020304" pitchFamily="18" charset="0"/>
              </a:rPr>
              <a:t>ρ</a:t>
            </a:r>
            <a:r>
              <a:rPr lang="fr-FR" sz="2000" dirty="0">
                <a:latin typeface="Bodoni MT" panose="02070603080606020203" pitchFamily="18" charset="0"/>
                <a:cs typeface="Times New Roman" panose="02020603050405020304" pitchFamily="18" charset="0"/>
              </a:rPr>
              <a:t> : kg.m</a:t>
            </a:r>
            <a:r>
              <a:rPr lang="fr-FR" sz="2000" baseline="30000" dirty="0">
                <a:latin typeface="Bodoni MT" panose="02070603080606020203" pitchFamily="18" charset="0"/>
                <a:cs typeface="Times New Roman" panose="02020603050405020304" pitchFamily="18" charset="0"/>
              </a:rPr>
              <a:t>-3</a:t>
            </a:r>
            <a:r>
              <a:rPr lang="fr-FR" sz="2000" dirty="0">
                <a:latin typeface="Bodoni MT" panose="02070603080606020203" pitchFamily="18" charset="0"/>
                <a:cs typeface="Times New Roman" panose="02020603050405020304" pitchFamily="18" charset="0"/>
              </a:rPr>
              <a:t> </a:t>
            </a:r>
          </a:p>
          <a:p>
            <a:r>
              <a:rPr lang="fr-FR" sz="2000" dirty="0">
                <a:latin typeface="Bodoni MT" panose="02070603080606020203" pitchFamily="18" charset="0"/>
                <a:cs typeface="Times New Roman" panose="02020603050405020304" pitchFamily="18" charset="0"/>
              </a:rPr>
              <a:t>v : m.s</a:t>
            </a:r>
            <a:r>
              <a:rPr lang="fr-FR" sz="2000" baseline="30000" dirty="0">
                <a:latin typeface="Bodoni MT" panose="02070603080606020203" pitchFamily="18" charset="0"/>
                <a:cs typeface="Times New Roman" panose="02020603050405020304" pitchFamily="18" charset="0"/>
              </a:rPr>
              <a:t>-1</a:t>
            </a:r>
            <a:endParaRPr lang="fr-FR" sz="2000" dirty="0">
              <a:latin typeface="Bodoni MT" panose="02070603080606020203" pitchFamily="18" charset="0"/>
              <a:cs typeface="Times New Roman" panose="02020603050405020304" pitchFamily="18" charset="0"/>
            </a:endParaRPr>
          </a:p>
          <a:p>
            <a:r>
              <a:rPr lang="fr-FR" sz="2000" dirty="0">
                <a:latin typeface="Bodoni MT" panose="02070603080606020203" pitchFamily="18" charset="0"/>
                <a:cs typeface="Times New Roman" panose="02020603050405020304" pitchFamily="18" charset="0"/>
              </a:rPr>
              <a:t>d : m</a:t>
            </a:r>
          </a:p>
          <a:p>
            <a:r>
              <a:rPr lang="el-GR" sz="2000" dirty="0">
                <a:latin typeface="Bodoni MT" panose="02070603080606020203" pitchFamily="18" charset="0"/>
                <a:cs typeface="Times New Roman" panose="02020603050405020304" pitchFamily="18" charset="0"/>
              </a:rPr>
              <a:t>η</a:t>
            </a:r>
            <a:r>
              <a:rPr lang="fr-FR" sz="2000" dirty="0">
                <a:latin typeface="Bodoni MT" panose="02070603080606020203" pitchFamily="18" charset="0"/>
                <a:cs typeface="Times New Roman" panose="02020603050405020304" pitchFamily="18" charset="0"/>
              </a:rPr>
              <a:t> : Pa.s</a:t>
            </a:r>
            <a:r>
              <a:rPr lang="fr-FR" sz="2000" baseline="30000" dirty="0">
                <a:latin typeface="Bodoni MT" panose="02070603080606020203" pitchFamily="18" charset="0"/>
                <a:cs typeface="Times New Roman" panose="02020603050405020304" pitchFamily="18" charset="0"/>
              </a:rPr>
              <a:t>-1</a:t>
            </a:r>
            <a:r>
              <a:rPr lang="fr-FR" sz="2000" dirty="0">
                <a:latin typeface="Bodoni MT" panose="02070603080606020203" pitchFamily="18" charset="0"/>
                <a:cs typeface="Times New Roman" panose="02020603050405020304" pitchFamily="18" charset="0"/>
              </a:rPr>
              <a:t> </a:t>
            </a:r>
          </a:p>
          <a:p>
            <a:endParaRPr lang="fr-FR" sz="2000" dirty="0">
              <a:latin typeface="Bodoni MT" panose="02070603080606020203" pitchFamily="18" charset="0"/>
              <a:cs typeface="Times New Roman" panose="02020603050405020304" pitchFamily="18" charset="0"/>
            </a:endParaRPr>
          </a:p>
          <a:p>
            <a:pPr algn="just"/>
            <a:r>
              <a:rPr lang="fr-FR" sz="2000" dirty="0">
                <a:latin typeface="Bodoni MT" panose="02070603080606020203" pitchFamily="18" charset="0"/>
                <a:cs typeface="Times New Roman" panose="02020603050405020304" pitchFamily="18" charset="0"/>
              </a:rPr>
              <a:t>Pas de pièges particuliers sur ce calcul, il suffit de savoir calculer la fraction. Souvent on vous donne un nombre de Reynolds et on vous demande de retrouver la vitesse par exemple, il faut alors jongler avec la formule.</a:t>
            </a:r>
          </a:p>
          <a:p>
            <a:pPr algn="just"/>
            <a:endParaRPr lang="fr-FR" sz="2000" dirty="0">
              <a:latin typeface="Bodoni MT" panose="02070603080606020203" pitchFamily="18" charset="0"/>
              <a:cs typeface="Times New Roman" panose="02020603050405020304" pitchFamily="18" charset="0"/>
            </a:endParaRPr>
          </a:p>
          <a:p>
            <a:pPr algn="just"/>
            <a:r>
              <a:rPr lang="fr-FR" sz="2000" dirty="0">
                <a:latin typeface="Bodoni MT" panose="02070603080606020203" pitchFamily="18" charset="0"/>
                <a:cs typeface="Times New Roman" panose="02020603050405020304" pitchFamily="18" charset="0"/>
              </a:rPr>
              <a:t>Rappel des valeurs de Re :</a:t>
            </a:r>
          </a:p>
          <a:p>
            <a:pPr algn="just"/>
            <a:r>
              <a:rPr lang="fr-FR" sz="2000" dirty="0">
                <a:latin typeface="Bodoni MT" panose="02070603080606020203" pitchFamily="18" charset="0"/>
                <a:cs typeface="Times New Roman" panose="02020603050405020304" pitchFamily="18" charset="0"/>
              </a:rPr>
              <a:t>Si </a:t>
            </a:r>
            <a:r>
              <a:rPr lang="fr-FR" sz="2000" b="1" dirty="0">
                <a:latin typeface="Bodoni MT" panose="02070603080606020203" pitchFamily="18" charset="0"/>
                <a:cs typeface="Times New Roman" panose="02020603050405020304" pitchFamily="18" charset="0"/>
              </a:rPr>
              <a:t>Re ≤ 2000 → Régime laminaire</a:t>
            </a:r>
          </a:p>
          <a:p>
            <a:pPr algn="just"/>
            <a:r>
              <a:rPr lang="fr-FR" sz="2000" dirty="0">
                <a:latin typeface="Bodoni MT" panose="02070603080606020203" pitchFamily="18" charset="0"/>
                <a:cs typeface="Times New Roman" panose="02020603050405020304" pitchFamily="18" charset="0"/>
              </a:rPr>
              <a:t>Si </a:t>
            </a:r>
            <a:r>
              <a:rPr lang="fr-FR" sz="2000" b="1" dirty="0">
                <a:latin typeface="Bodoni MT" panose="02070603080606020203" pitchFamily="18" charset="0"/>
                <a:cs typeface="Times New Roman" panose="02020603050405020304" pitchFamily="18" charset="0"/>
              </a:rPr>
              <a:t>Re &gt; 10000 → Régime turbulent</a:t>
            </a:r>
          </a:p>
          <a:p>
            <a:pPr algn="just"/>
            <a:r>
              <a:rPr lang="fr-FR" sz="2000" dirty="0">
                <a:latin typeface="Bodoni MT" panose="02070603080606020203" pitchFamily="18" charset="0"/>
                <a:cs typeface="Times New Roman" panose="02020603050405020304" pitchFamily="18" charset="0"/>
              </a:rPr>
              <a:t>Si on est </a:t>
            </a:r>
            <a:r>
              <a:rPr lang="fr-FR" sz="2000" b="1" dirty="0">
                <a:latin typeface="Bodoni MT" panose="02070603080606020203" pitchFamily="18" charset="0"/>
                <a:cs typeface="Times New Roman" panose="02020603050405020304" pitchFamily="18" charset="0"/>
              </a:rPr>
              <a:t>entre les deux → Régime instable</a:t>
            </a:r>
            <a:endParaRPr lang="fr-FR" sz="1400" b="1" dirty="0">
              <a:latin typeface="Bodoni MT" panose="02070603080606020203"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ZoneTexte 5">
                <a:extLst>
                  <a:ext uri="{FF2B5EF4-FFF2-40B4-BE49-F238E27FC236}">
                    <a16:creationId xmlns:a16="http://schemas.microsoft.com/office/drawing/2014/main" id="{715CD924-8F1D-437C-BD5A-2A73DC6F2F57}"/>
                  </a:ext>
                </a:extLst>
              </p:cNvPr>
              <p:cNvSpPr txBox="1"/>
              <p:nvPr/>
            </p:nvSpPr>
            <p:spPr>
              <a:xfrm>
                <a:off x="2105487" y="700773"/>
                <a:ext cx="7981026" cy="1164293"/>
              </a:xfrm>
              <a:prstGeom prst="rect">
                <a:avLst/>
              </a:prstGeom>
              <a:noFill/>
            </p:spPr>
            <p:txBody>
              <a:bodyPr wrap="square" rtlCol="0">
                <a:spAutoFit/>
              </a:bodyPr>
              <a:lstStyle/>
              <a:p>
                <a:r>
                  <a:rPr lang="fr-FR" sz="4400" b="1" dirty="0">
                    <a:solidFill>
                      <a:schemeClr val="accent6"/>
                    </a:solidFill>
                    <a:latin typeface="Bodoni MT" panose="02070603080606020203" pitchFamily="18" charset="0"/>
                  </a:rPr>
                  <a:t>Rappel de la formule : </a:t>
                </a:r>
                <a14:m>
                  <m:oMath xmlns:m="http://schemas.openxmlformats.org/officeDocument/2006/math">
                    <m:r>
                      <a:rPr lang="fr-FR" sz="4400" b="1" i="1" smtClean="0">
                        <a:solidFill>
                          <a:schemeClr val="accent6"/>
                        </a:solidFill>
                        <a:latin typeface="Cambria Math" panose="02040503050406030204" pitchFamily="18" charset="0"/>
                      </a:rPr>
                      <m:t>𝑹𝒆</m:t>
                    </m:r>
                    <m:r>
                      <a:rPr lang="fr-FR" sz="4400" b="1" i="1" smtClean="0">
                        <a:solidFill>
                          <a:schemeClr val="accent6"/>
                        </a:solidFill>
                        <a:latin typeface="Cambria Math" panose="02040503050406030204" pitchFamily="18" charset="0"/>
                      </a:rPr>
                      <m:t>= </m:t>
                    </m:r>
                    <m:f>
                      <m:fPr>
                        <m:ctrlPr>
                          <a:rPr lang="fr-FR" sz="4400" b="1" i="1" smtClean="0">
                            <a:solidFill>
                              <a:schemeClr val="accent6"/>
                            </a:solidFill>
                            <a:latin typeface="Cambria Math" panose="02040503050406030204" pitchFamily="18" charset="0"/>
                          </a:rPr>
                        </m:ctrlPr>
                      </m:fPr>
                      <m:num>
                        <m:r>
                          <a:rPr lang="fr-FR" sz="4400" b="1" i="1" smtClean="0">
                            <a:solidFill>
                              <a:schemeClr val="accent6"/>
                            </a:solidFill>
                            <a:latin typeface="Cambria Math" panose="02040503050406030204" pitchFamily="18" charset="0"/>
                            <a:ea typeface="Cambria Math" panose="02040503050406030204" pitchFamily="18" charset="0"/>
                          </a:rPr>
                          <m:t>𝝆</m:t>
                        </m:r>
                        <m:r>
                          <a:rPr lang="fr-FR" sz="4400" b="1" i="1" smtClean="0">
                            <a:solidFill>
                              <a:schemeClr val="accent6"/>
                            </a:solidFill>
                            <a:latin typeface="Cambria Math" panose="02040503050406030204" pitchFamily="18" charset="0"/>
                            <a:ea typeface="Cambria Math" panose="02040503050406030204" pitchFamily="18" charset="0"/>
                          </a:rPr>
                          <m:t>𝒗𝒅</m:t>
                        </m:r>
                      </m:num>
                      <m:den>
                        <m:r>
                          <a:rPr lang="fr-FR" sz="4400" b="1" i="1" smtClean="0">
                            <a:solidFill>
                              <a:schemeClr val="accent6"/>
                            </a:solidFill>
                            <a:latin typeface="Cambria Math" panose="02040503050406030204" pitchFamily="18" charset="0"/>
                            <a:ea typeface="Cambria Math" panose="02040503050406030204" pitchFamily="18" charset="0"/>
                          </a:rPr>
                          <m:t>𝜼</m:t>
                        </m:r>
                      </m:den>
                    </m:f>
                  </m:oMath>
                </a14:m>
                <a:endParaRPr lang="fr-FR" sz="4400" b="1" dirty="0">
                  <a:solidFill>
                    <a:srgbClr val="FF0000"/>
                  </a:solidFill>
                  <a:latin typeface="Bodoni MT" panose="02070603080606020203" pitchFamily="18" charset="0"/>
                </a:endParaRPr>
              </a:p>
            </p:txBody>
          </p:sp>
        </mc:Choice>
        <mc:Fallback xmlns="">
          <p:sp>
            <p:nvSpPr>
              <p:cNvPr id="6" name="ZoneTexte 5">
                <a:extLst>
                  <a:ext uri="{FF2B5EF4-FFF2-40B4-BE49-F238E27FC236}">
                    <a16:creationId xmlns:a16="http://schemas.microsoft.com/office/drawing/2014/main" id="{715CD924-8F1D-437C-BD5A-2A73DC6F2F57}"/>
                  </a:ext>
                </a:extLst>
              </p:cNvPr>
              <p:cNvSpPr txBox="1">
                <a:spLocks noRot="1" noChangeAspect="1" noMove="1" noResize="1" noEditPoints="1" noAdjustHandles="1" noChangeArrowheads="1" noChangeShapeType="1" noTextEdit="1"/>
              </p:cNvSpPr>
              <p:nvPr/>
            </p:nvSpPr>
            <p:spPr>
              <a:xfrm>
                <a:off x="2105487" y="700773"/>
                <a:ext cx="7981026" cy="1164293"/>
              </a:xfrm>
              <a:prstGeom prst="rect">
                <a:avLst/>
              </a:prstGeom>
              <a:blipFill>
                <a:blip r:embed="rId2"/>
                <a:stretch>
                  <a:fillRect l="-3053" b="-6283"/>
                </a:stretch>
              </a:blipFill>
            </p:spPr>
            <p:txBody>
              <a:bodyPr/>
              <a:lstStyle/>
              <a:p>
                <a:r>
                  <a:rPr lang="fr-FR">
                    <a:noFill/>
                  </a:rPr>
                  <a:t> </a:t>
                </a:r>
              </a:p>
            </p:txBody>
          </p:sp>
        </mc:Fallback>
      </mc:AlternateContent>
    </p:spTree>
    <p:extLst>
      <p:ext uri="{BB962C8B-B14F-4D97-AF65-F5344CB8AC3E}">
        <p14:creationId xmlns:p14="http://schemas.microsoft.com/office/powerpoint/2010/main" val="2251347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Nombre de Reynolds</a:t>
            </a:r>
          </a:p>
        </p:txBody>
      </p:sp>
      <p:sp>
        <p:nvSpPr>
          <p:cNvPr id="7" name="ZoneTexte 6">
            <a:extLst>
              <a:ext uri="{FF2B5EF4-FFF2-40B4-BE49-F238E27FC236}">
                <a16:creationId xmlns:a16="http://schemas.microsoft.com/office/drawing/2014/main" id="{5D53E6F2-E40A-4CF9-9B2F-DA22C28570DB}"/>
              </a:ext>
            </a:extLst>
          </p:cNvPr>
          <p:cNvSpPr txBox="1"/>
          <p:nvPr/>
        </p:nvSpPr>
        <p:spPr>
          <a:xfrm>
            <a:off x="392097" y="967665"/>
            <a:ext cx="10749379" cy="4893647"/>
          </a:xfrm>
          <a:prstGeom prst="rect">
            <a:avLst/>
          </a:prstGeom>
          <a:noFill/>
        </p:spPr>
        <p:txBody>
          <a:bodyPr wrap="square" rtlCol="0">
            <a:spAutoFit/>
          </a:bodyPr>
          <a:lstStyle/>
          <a:p>
            <a:r>
              <a:rPr lang="fr-FR" sz="2400" u="sng" dirty="0">
                <a:latin typeface="Bodoni MT" panose="02070603080606020203" pitchFamily="18" charset="0"/>
              </a:rPr>
              <a:t>QCM 1</a:t>
            </a:r>
            <a:r>
              <a:rPr lang="fr-FR" sz="2400" dirty="0">
                <a:latin typeface="Bodoni MT" panose="02070603080606020203" pitchFamily="18" charset="0"/>
              </a:rPr>
              <a:t> : Soit une artère de diamètre d = 2 mm, on mesure une vitesse d’écoulement v = 6 m.s</a:t>
            </a:r>
            <a:r>
              <a:rPr lang="fr-FR" sz="2400" baseline="30000" dirty="0">
                <a:latin typeface="Bodoni MT" panose="02070603080606020203" pitchFamily="18" charset="0"/>
              </a:rPr>
              <a:t>-1</a:t>
            </a:r>
            <a:r>
              <a:rPr lang="fr-FR" sz="2400" dirty="0">
                <a:latin typeface="Bodoni MT" panose="02070603080606020203" pitchFamily="18" charset="0"/>
              </a:rPr>
              <a:t>. Données : </a:t>
            </a:r>
            <a:r>
              <a:rPr lang="fr-FR" sz="2400" dirty="0" err="1">
                <a:latin typeface="Bodoni MT" panose="02070603080606020203" pitchFamily="18" charset="0"/>
              </a:rPr>
              <a:t>ρ</a:t>
            </a:r>
            <a:r>
              <a:rPr lang="fr-FR" sz="2400" baseline="-25000" dirty="0" err="1">
                <a:latin typeface="Bodoni MT" panose="02070603080606020203" pitchFamily="18" charset="0"/>
              </a:rPr>
              <a:t>sang</a:t>
            </a:r>
            <a:r>
              <a:rPr lang="fr-FR" sz="2400" dirty="0">
                <a:latin typeface="Bodoni MT" panose="02070603080606020203" pitchFamily="18" charset="0"/>
              </a:rPr>
              <a:t> = 10</a:t>
            </a:r>
            <a:r>
              <a:rPr lang="fr-FR" sz="2400" baseline="30000" dirty="0">
                <a:latin typeface="Bodoni MT" panose="02070603080606020203" pitchFamily="18" charset="0"/>
              </a:rPr>
              <a:t>3</a:t>
            </a:r>
            <a:r>
              <a:rPr lang="fr-FR" sz="2400" dirty="0">
                <a:latin typeface="Bodoni MT" panose="02070603080606020203" pitchFamily="18" charset="0"/>
              </a:rPr>
              <a:t> kg.m</a:t>
            </a:r>
            <a:r>
              <a:rPr lang="fr-FR" sz="2400" baseline="30000" dirty="0">
                <a:latin typeface="Bodoni MT" panose="02070603080606020203" pitchFamily="18" charset="0"/>
              </a:rPr>
              <a:t>-3</a:t>
            </a:r>
            <a:r>
              <a:rPr lang="fr-FR" sz="2400" dirty="0">
                <a:latin typeface="Bodoni MT" panose="02070603080606020203" pitchFamily="18" charset="0"/>
              </a:rPr>
              <a:t> ; </a:t>
            </a:r>
            <a:r>
              <a:rPr lang="fr-FR" sz="2400" dirty="0" err="1">
                <a:latin typeface="Bodoni MT" panose="02070603080606020203" pitchFamily="18" charset="0"/>
              </a:rPr>
              <a:t>η</a:t>
            </a:r>
            <a:r>
              <a:rPr lang="fr-FR" sz="2400" baseline="-25000" dirty="0" err="1">
                <a:latin typeface="Bodoni MT" panose="02070603080606020203" pitchFamily="18" charset="0"/>
              </a:rPr>
              <a:t>sang</a:t>
            </a:r>
            <a:r>
              <a:rPr lang="fr-FR" sz="2400" dirty="0">
                <a:latin typeface="Bodoni MT" panose="02070603080606020203" pitchFamily="18" charset="0"/>
              </a:rPr>
              <a:t> = 4.10</a:t>
            </a:r>
            <a:r>
              <a:rPr lang="fr-FR" sz="2400" baseline="30000" dirty="0">
                <a:latin typeface="Bodoni MT" panose="02070603080606020203" pitchFamily="18" charset="0"/>
              </a:rPr>
              <a:t>-3</a:t>
            </a:r>
            <a:r>
              <a:rPr lang="fr-FR" sz="2400" dirty="0">
                <a:latin typeface="Bodoni MT" panose="02070603080606020203" pitchFamily="18" charset="0"/>
              </a:rPr>
              <a:t> kg.m</a:t>
            </a:r>
            <a:r>
              <a:rPr lang="fr-FR" sz="2400" baseline="30000" dirty="0">
                <a:latin typeface="Bodoni MT" panose="02070603080606020203" pitchFamily="18" charset="0"/>
              </a:rPr>
              <a:t>-1</a:t>
            </a:r>
            <a:r>
              <a:rPr lang="fr-FR" sz="2400" dirty="0">
                <a:latin typeface="Bodoni MT" panose="02070603080606020203" pitchFamily="18" charset="0"/>
              </a:rPr>
              <a:t> .s</a:t>
            </a:r>
            <a:r>
              <a:rPr lang="fr-FR" sz="2400" baseline="30000" dirty="0">
                <a:latin typeface="Bodoni MT" panose="02070603080606020203" pitchFamily="18" charset="0"/>
              </a:rPr>
              <a:t>-1</a:t>
            </a:r>
            <a:r>
              <a:rPr lang="fr-FR" sz="2400" dirty="0">
                <a:latin typeface="Bodoni MT" panose="02070603080606020203" pitchFamily="18" charset="0"/>
              </a:rPr>
              <a:t> </a:t>
            </a:r>
          </a:p>
          <a:p>
            <a:r>
              <a:rPr lang="fr-FR" sz="2400" dirty="0">
                <a:latin typeface="Bodoni MT" panose="02070603080606020203" pitchFamily="18" charset="0"/>
              </a:rPr>
              <a:t>Indiquez-la (les) proposition(s) exacte(s) :</a:t>
            </a:r>
          </a:p>
          <a:p>
            <a:endParaRPr lang="fr-FR" sz="2400" dirty="0">
              <a:latin typeface="Bodoni MT" panose="02070603080606020203" pitchFamily="18" charset="0"/>
            </a:endParaRPr>
          </a:p>
          <a:p>
            <a:r>
              <a:rPr lang="fr-FR" sz="2400" dirty="0">
                <a:latin typeface="Bodoni MT" panose="02070603080606020203" pitchFamily="18" charset="0"/>
              </a:rPr>
              <a:t>A) Le nombre de Reynolds vaut 3 000</a:t>
            </a:r>
          </a:p>
          <a:p>
            <a:endParaRPr lang="fr-FR" sz="2400" dirty="0">
              <a:latin typeface="Bodoni MT" panose="02070603080606020203" pitchFamily="18" charset="0"/>
            </a:endParaRPr>
          </a:p>
          <a:p>
            <a:r>
              <a:rPr lang="fr-FR" sz="2400" dirty="0">
                <a:latin typeface="Bodoni MT" panose="02070603080606020203" pitchFamily="18" charset="0"/>
              </a:rPr>
              <a:t>B) Le régime d’écoulement est laminaire</a:t>
            </a:r>
          </a:p>
          <a:p>
            <a:endParaRPr lang="fr-FR" sz="2400" dirty="0">
              <a:latin typeface="Bodoni MT" panose="02070603080606020203" pitchFamily="18" charset="0"/>
            </a:endParaRPr>
          </a:p>
          <a:p>
            <a:r>
              <a:rPr lang="fr-FR" sz="2400" dirty="0">
                <a:latin typeface="Bodoni MT" panose="02070603080606020203" pitchFamily="18" charset="0"/>
              </a:rPr>
              <a:t>C) Le régime d’écoulement est turbulent </a:t>
            </a:r>
          </a:p>
          <a:p>
            <a:endParaRPr lang="fr-FR" sz="2400" dirty="0">
              <a:latin typeface="Bodoni MT" panose="02070603080606020203" pitchFamily="18" charset="0"/>
            </a:endParaRPr>
          </a:p>
          <a:p>
            <a:r>
              <a:rPr lang="fr-FR" sz="2400" dirty="0">
                <a:latin typeface="Bodoni MT" panose="02070603080606020203" pitchFamily="18" charset="0"/>
              </a:rPr>
              <a:t>D) Le régime d’écoulement est instable</a:t>
            </a:r>
          </a:p>
          <a:p>
            <a:endParaRPr lang="fr-FR" sz="2400" dirty="0">
              <a:latin typeface="Bodoni MT" panose="02070603080606020203" pitchFamily="18" charset="0"/>
            </a:endParaRPr>
          </a:p>
          <a:p>
            <a:r>
              <a:rPr lang="fr-FR" sz="2400" dirty="0">
                <a:latin typeface="Bodoni MT" panose="02070603080606020203" pitchFamily="18" charset="0"/>
              </a:rPr>
              <a:t>E) Les propositions A, B, C et D sont fausses</a:t>
            </a:r>
          </a:p>
        </p:txBody>
      </p:sp>
    </p:spTree>
    <p:extLst>
      <p:ext uri="{BB962C8B-B14F-4D97-AF65-F5344CB8AC3E}">
        <p14:creationId xmlns:p14="http://schemas.microsoft.com/office/powerpoint/2010/main" val="3259810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1- Nombre de Reynolds</a:t>
            </a:r>
          </a:p>
        </p:txBody>
      </p:sp>
      <mc:AlternateContent xmlns:mc="http://schemas.openxmlformats.org/markup-compatibility/2006" xmlns:a14="http://schemas.microsoft.com/office/drawing/2010/main">
        <mc:Choice Requires="a14">
          <p:sp>
            <p:nvSpPr>
              <p:cNvPr id="7" name="ZoneTexte 6">
                <a:extLst>
                  <a:ext uri="{FF2B5EF4-FFF2-40B4-BE49-F238E27FC236}">
                    <a16:creationId xmlns:a16="http://schemas.microsoft.com/office/drawing/2014/main" id="{5D53E6F2-E40A-4CF9-9B2F-DA22C28570DB}"/>
                  </a:ext>
                </a:extLst>
              </p:cNvPr>
              <p:cNvSpPr txBox="1"/>
              <p:nvPr/>
            </p:nvSpPr>
            <p:spPr>
              <a:xfrm>
                <a:off x="392097" y="967665"/>
                <a:ext cx="10749379" cy="4611006"/>
              </a:xfrm>
              <a:prstGeom prst="rect">
                <a:avLst/>
              </a:prstGeom>
              <a:noFill/>
            </p:spPr>
            <p:txBody>
              <a:bodyPr wrap="square" rtlCol="0">
                <a:spAutoFit/>
              </a:bodyPr>
              <a:lstStyle/>
              <a:p>
                <a:r>
                  <a:rPr lang="fr-FR" sz="2000" u="sng" dirty="0">
                    <a:solidFill>
                      <a:schemeClr val="bg1">
                        <a:lumMod val="65000"/>
                      </a:schemeClr>
                    </a:solidFill>
                    <a:latin typeface="Bodoni MT" panose="02070603080606020203" pitchFamily="18" charset="0"/>
                  </a:rPr>
                  <a:t>QCM 1</a:t>
                </a:r>
                <a:r>
                  <a:rPr lang="fr-FR" sz="2000" dirty="0">
                    <a:solidFill>
                      <a:schemeClr val="bg1">
                        <a:lumMod val="65000"/>
                      </a:schemeClr>
                    </a:solidFill>
                    <a:latin typeface="Bodoni MT" panose="02070603080606020203" pitchFamily="18" charset="0"/>
                  </a:rPr>
                  <a:t> : Soit une artère de diamètre d = 2 mm, on mesure une vitesse d’écoulement v = 6 m.s</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Données : </a:t>
                </a:r>
                <a:r>
                  <a:rPr lang="fr-FR" sz="2000" dirty="0" err="1">
                    <a:solidFill>
                      <a:schemeClr val="bg1">
                        <a:lumMod val="65000"/>
                      </a:schemeClr>
                    </a:solidFill>
                    <a:latin typeface="Bodoni MT" panose="02070603080606020203" pitchFamily="18" charset="0"/>
                  </a:rPr>
                  <a:t>ρ</a:t>
                </a:r>
                <a:r>
                  <a:rPr lang="fr-FR" sz="2000" baseline="-25000" dirty="0" err="1">
                    <a:solidFill>
                      <a:schemeClr val="bg1">
                        <a:lumMod val="65000"/>
                      </a:schemeClr>
                    </a:solidFill>
                    <a:latin typeface="Bodoni MT" panose="02070603080606020203" pitchFamily="18" charset="0"/>
                  </a:rPr>
                  <a:t>sang</a:t>
                </a:r>
                <a:r>
                  <a:rPr lang="fr-FR" sz="2000" dirty="0">
                    <a:solidFill>
                      <a:schemeClr val="bg1">
                        <a:lumMod val="65000"/>
                      </a:schemeClr>
                    </a:solidFill>
                    <a:latin typeface="Bodoni MT" panose="02070603080606020203" pitchFamily="18" charset="0"/>
                  </a:rPr>
                  <a:t> = 10</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kg.m</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 </a:t>
                </a:r>
                <a:r>
                  <a:rPr lang="fr-FR" sz="2000" dirty="0" err="1">
                    <a:solidFill>
                      <a:schemeClr val="bg1">
                        <a:lumMod val="65000"/>
                      </a:schemeClr>
                    </a:solidFill>
                    <a:latin typeface="Bodoni MT" panose="02070603080606020203" pitchFamily="18" charset="0"/>
                  </a:rPr>
                  <a:t>η</a:t>
                </a:r>
                <a:r>
                  <a:rPr lang="fr-FR" sz="2000" baseline="-25000" dirty="0" err="1">
                    <a:solidFill>
                      <a:schemeClr val="bg1">
                        <a:lumMod val="65000"/>
                      </a:schemeClr>
                    </a:solidFill>
                    <a:latin typeface="Bodoni MT" panose="02070603080606020203" pitchFamily="18" charset="0"/>
                  </a:rPr>
                  <a:t>sang</a:t>
                </a:r>
                <a:r>
                  <a:rPr lang="fr-FR" sz="2000" dirty="0">
                    <a:solidFill>
                      <a:schemeClr val="bg1">
                        <a:lumMod val="65000"/>
                      </a:schemeClr>
                    </a:solidFill>
                    <a:latin typeface="Bodoni MT" panose="02070603080606020203" pitchFamily="18" charset="0"/>
                  </a:rPr>
                  <a:t> = 4.10</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kg.m</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.s</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a:t>
                </a:r>
              </a:p>
              <a:p>
                <a:r>
                  <a:rPr lang="fr-FR" sz="2000" dirty="0">
                    <a:solidFill>
                      <a:schemeClr val="bg1">
                        <a:lumMod val="65000"/>
                      </a:schemeClr>
                    </a:solidFill>
                    <a:latin typeface="Bodoni MT" panose="02070603080606020203" pitchFamily="18" charset="0"/>
                  </a:rPr>
                  <a:t>Indiquez-la (les) proposition(s) exacte(s) :</a:t>
                </a:r>
              </a:p>
              <a:p>
                <a:r>
                  <a:rPr lang="fr-FR" sz="2000" dirty="0">
                    <a:solidFill>
                      <a:srgbClr val="00B0F0"/>
                    </a:solidFill>
                    <a:latin typeface="Bodoni MT" panose="02070603080606020203" pitchFamily="18" charset="0"/>
                  </a:rPr>
                  <a:t>A) Le nombre de Reynolds vaut 3 000</a:t>
                </a:r>
              </a:p>
              <a:p>
                <a:r>
                  <a:rPr lang="fr-FR" sz="2000" strike="sngStrike" dirty="0">
                    <a:solidFill>
                      <a:schemeClr val="bg1">
                        <a:lumMod val="65000"/>
                      </a:schemeClr>
                    </a:solidFill>
                    <a:latin typeface="Bodoni MT" panose="02070603080606020203" pitchFamily="18" charset="0"/>
                  </a:rPr>
                  <a:t>B) Le régime d’écoulement est laminaire</a:t>
                </a:r>
              </a:p>
              <a:p>
                <a:r>
                  <a:rPr lang="fr-FR" sz="2000" strike="sngStrike" dirty="0">
                    <a:solidFill>
                      <a:schemeClr val="bg1">
                        <a:lumMod val="65000"/>
                      </a:schemeClr>
                    </a:solidFill>
                    <a:latin typeface="Bodoni MT" panose="02070603080606020203" pitchFamily="18" charset="0"/>
                  </a:rPr>
                  <a:t>C) Le régime d’écoulement est turbulent </a:t>
                </a:r>
              </a:p>
              <a:p>
                <a:r>
                  <a:rPr lang="fr-FR" sz="2000" dirty="0">
                    <a:solidFill>
                      <a:srgbClr val="00B0F0"/>
                    </a:solidFill>
                    <a:latin typeface="Bodoni MT" panose="02070603080606020203" pitchFamily="18" charset="0"/>
                  </a:rPr>
                  <a:t>D) Le régime d’écoulement est instable</a:t>
                </a:r>
              </a:p>
              <a:p>
                <a:r>
                  <a:rPr lang="fr-FR" sz="2000" strike="sngStrike" dirty="0">
                    <a:solidFill>
                      <a:schemeClr val="bg1">
                        <a:lumMod val="65000"/>
                      </a:schemeClr>
                    </a:solidFill>
                    <a:latin typeface="Bodoni MT" panose="02070603080606020203" pitchFamily="18" charset="0"/>
                  </a:rPr>
                  <a:t>E) Les propositions A, B, C et D sont fausses</a:t>
                </a:r>
              </a:p>
              <a:p>
                <a:endParaRPr lang="fr-FR" sz="2000" dirty="0">
                  <a:latin typeface="Bodoni MT" panose="02070603080606020203" pitchFamily="18" charset="0"/>
                </a:endParaRPr>
              </a:p>
              <a:p>
                <a:r>
                  <a:rPr lang="fr-FR" sz="2000" dirty="0">
                    <a:latin typeface="Bodoni MT" panose="02070603080606020203" pitchFamily="18" charset="0"/>
                  </a:rPr>
                  <a:t>On commence par vérifier les conversions à faire : </a:t>
                </a:r>
                <a14:m>
                  <m:oMath xmlns:m="http://schemas.openxmlformats.org/officeDocument/2006/math">
                    <m:r>
                      <a:rPr lang="fr-FR" sz="2000" b="0" i="1" smtClean="0">
                        <a:latin typeface="Cambria Math" panose="02040503050406030204" pitchFamily="18" charset="0"/>
                      </a:rPr>
                      <m:t>𝑑</m:t>
                    </m:r>
                    <m:r>
                      <a:rPr lang="fr-FR" sz="2000" b="0" i="1" smtClean="0">
                        <a:latin typeface="Cambria Math" panose="02040503050406030204" pitchFamily="18" charset="0"/>
                      </a:rPr>
                      <m:t>=2 </m:t>
                    </m:r>
                    <m:r>
                      <a:rPr lang="fr-FR" sz="2000" b="0" i="1" smtClean="0">
                        <a:latin typeface="Cambria Math" panose="02040503050406030204" pitchFamily="18" charset="0"/>
                      </a:rPr>
                      <m:t>𝑚𝑚</m:t>
                    </m:r>
                    <m:r>
                      <a:rPr lang="fr-FR" sz="2000" b="0" i="1" smtClean="0">
                        <a:latin typeface="Cambria Math" panose="02040503050406030204" pitchFamily="18" charset="0"/>
                      </a:rPr>
                      <m:t>=2.</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−3</m:t>
                        </m:r>
                      </m:sup>
                    </m:sSup>
                    <m:r>
                      <a:rPr lang="fr-FR" sz="2000" b="0" i="1" smtClean="0">
                        <a:latin typeface="Cambria Math" panose="02040503050406030204" pitchFamily="18" charset="0"/>
                      </a:rPr>
                      <m:t> </m:t>
                    </m:r>
                    <m:r>
                      <a:rPr lang="fr-FR" sz="2000" b="0" i="1" smtClean="0">
                        <a:latin typeface="Cambria Math" panose="02040503050406030204" pitchFamily="18" charset="0"/>
                      </a:rPr>
                      <m:t>𝑚</m:t>
                    </m:r>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On passe ensuite au calcul : </a:t>
                </a:r>
                <a14:m>
                  <m:oMath xmlns:m="http://schemas.openxmlformats.org/officeDocument/2006/math">
                    <m:r>
                      <a:rPr lang="fr-FR" sz="2000" b="0" i="1" smtClean="0">
                        <a:latin typeface="Cambria Math" panose="02040503050406030204" pitchFamily="18" charset="0"/>
                        <a:ea typeface="Cambria Math" panose="02040503050406030204" pitchFamily="18" charset="0"/>
                      </a:rPr>
                      <m:t>𝑅𝑒</m:t>
                    </m:r>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𝜌</m:t>
                        </m:r>
                        <m:r>
                          <a:rPr lang="fr-FR" sz="2000" b="0" i="1" smtClean="0">
                            <a:latin typeface="Cambria Math" panose="02040503050406030204" pitchFamily="18" charset="0"/>
                            <a:ea typeface="Cambria Math" panose="02040503050406030204" pitchFamily="18" charset="0"/>
                          </a:rPr>
                          <m:t>𝑣𝑑</m:t>
                        </m:r>
                      </m:num>
                      <m:den>
                        <m:r>
                          <a:rPr lang="fr-FR" sz="2000" b="0" i="1" smtClean="0">
                            <a:latin typeface="Cambria Math" panose="02040503050406030204" pitchFamily="18" charset="0"/>
                            <a:ea typeface="Cambria Math" panose="02040503050406030204" pitchFamily="18" charset="0"/>
                          </a:rPr>
                          <m:t>𝜂</m:t>
                        </m:r>
                      </m:den>
                    </m:f>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 × 6 × 2.</m:t>
                        </m:r>
                        <m:sSup>
                          <m:sSupPr>
                            <m:ctrlPr>
                              <a:rPr lang="fr-FR" sz="2000" b="0" i="1" strike="sngStrike" smtClean="0">
                                <a:latin typeface="Cambria Math" panose="02040503050406030204" pitchFamily="18" charset="0"/>
                                <a:ea typeface="Cambria Math" panose="02040503050406030204" pitchFamily="18" charset="0"/>
                              </a:rPr>
                            </m:ctrlPr>
                          </m:sSupPr>
                          <m:e>
                            <m:r>
                              <a:rPr lang="fr-FR" sz="2000" b="0" i="1" strike="sngStrike" smtClean="0">
                                <a:latin typeface="Cambria Math" panose="02040503050406030204" pitchFamily="18" charset="0"/>
                                <a:ea typeface="Cambria Math" panose="02040503050406030204" pitchFamily="18" charset="0"/>
                              </a:rPr>
                              <m:t>10</m:t>
                            </m:r>
                          </m:e>
                          <m:sup>
                            <m:r>
                              <a:rPr lang="fr-FR" sz="2000" b="0" i="1" strike="sngStrike" smtClean="0">
                                <a:latin typeface="Cambria Math" panose="02040503050406030204" pitchFamily="18" charset="0"/>
                                <a:ea typeface="Cambria Math" panose="02040503050406030204" pitchFamily="18" charset="0"/>
                              </a:rPr>
                              <m:t>−3</m:t>
                            </m:r>
                          </m:sup>
                        </m:sSup>
                      </m:num>
                      <m:den>
                        <m:r>
                          <a:rPr lang="fr-FR" sz="2000" b="0" i="1" smtClean="0">
                            <a:latin typeface="Cambria Math" panose="02040503050406030204" pitchFamily="18" charset="0"/>
                            <a:ea typeface="Cambria Math" panose="02040503050406030204" pitchFamily="18" charset="0"/>
                          </a:rPr>
                          <m:t>4.</m:t>
                        </m:r>
                        <m:sSup>
                          <m:sSupPr>
                            <m:ctrlPr>
                              <a:rPr lang="fr-FR" sz="2000" b="0" i="1" strike="sngStrike" smtClean="0">
                                <a:latin typeface="Cambria Math" panose="02040503050406030204" pitchFamily="18" charset="0"/>
                                <a:ea typeface="Cambria Math" panose="02040503050406030204" pitchFamily="18" charset="0"/>
                              </a:rPr>
                            </m:ctrlPr>
                          </m:sSupPr>
                          <m:e>
                            <m:r>
                              <a:rPr lang="fr-FR" sz="2000" b="0" i="1" strike="sngStrike" smtClean="0">
                                <a:latin typeface="Cambria Math" panose="02040503050406030204" pitchFamily="18" charset="0"/>
                                <a:ea typeface="Cambria Math" panose="02040503050406030204" pitchFamily="18" charset="0"/>
                              </a:rPr>
                              <m:t>10</m:t>
                            </m:r>
                          </m:e>
                          <m:sup>
                            <m:r>
                              <a:rPr lang="fr-FR" sz="2000" b="0" i="1" strike="sngStrike" smtClean="0">
                                <a:latin typeface="Cambria Math" panose="02040503050406030204" pitchFamily="18" charset="0"/>
                                <a:ea typeface="Cambria Math" panose="02040503050406030204" pitchFamily="18" charset="0"/>
                              </a:rPr>
                              <m:t>−3</m:t>
                            </m:r>
                          </m:sup>
                        </m:sSup>
                      </m:den>
                    </m:f>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6 × 2</m:t>
                        </m:r>
                      </m:num>
                      <m:den>
                        <m:r>
                          <a:rPr lang="fr-FR" sz="2000" b="0" i="1" smtClean="0">
                            <a:latin typeface="Cambria Math" panose="02040503050406030204" pitchFamily="18" charset="0"/>
                            <a:ea typeface="Cambria Math" panose="02040503050406030204" pitchFamily="18" charset="0"/>
                          </a:rPr>
                          <m:t>4</m:t>
                        </m:r>
                      </m:den>
                    </m:f>
                    <m:r>
                      <a:rPr lang="fr-FR" sz="2000" b="0" i="1" smtClean="0">
                        <a:latin typeface="Cambria Math" panose="02040503050406030204" pitchFamily="18" charset="0"/>
                        <a:ea typeface="Cambria Math" panose="02040503050406030204" pitchFamily="18" charset="0"/>
                      </a:rPr>
                      <m:t>.</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=3.</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=3000</m:t>
                    </m:r>
                  </m:oMath>
                </a14:m>
                <a:r>
                  <a:rPr lang="fr-FR" sz="2000" i="1" dirty="0">
                    <a:latin typeface="Cambria Math" panose="02040503050406030204" pitchFamily="18" charset="0"/>
                    <a:ea typeface="Cambria Math" panose="02040503050406030204" pitchFamily="18" charset="0"/>
                  </a:rPr>
                  <a:t> </a:t>
                </a:r>
                <a:r>
                  <a:rPr lang="fr-FR" sz="2000" dirty="0">
                    <a:latin typeface="Bodoni MT" panose="02070603080606020203" pitchFamily="18" charset="0"/>
                  </a:rPr>
                  <a:t>→ </a:t>
                </a:r>
                <a:r>
                  <a:rPr lang="fr-FR" sz="2000" dirty="0">
                    <a:solidFill>
                      <a:srgbClr val="00B0F0"/>
                    </a:solidFill>
                    <a:latin typeface="Bodoni MT" panose="02070603080606020203" pitchFamily="18" charset="0"/>
                  </a:rPr>
                  <a:t>A VRAI</a:t>
                </a:r>
              </a:p>
              <a:p>
                <a:endParaRPr lang="fr-FR" sz="2000" dirty="0">
                  <a:solidFill>
                    <a:schemeClr val="accent6"/>
                  </a:solidFill>
                  <a:latin typeface="Bodoni MT" panose="02070603080606020203" pitchFamily="18" charset="0"/>
                </a:endParaRPr>
              </a:p>
              <a:p>
                <a:r>
                  <a:rPr lang="fr-FR" sz="2000" dirty="0">
                    <a:latin typeface="Bodoni MT" panose="02070603080606020203" pitchFamily="18" charset="0"/>
                  </a:rPr>
                  <a:t>Pour les items BCD, on est entre 2000 et 10000, donc régime instable →</a:t>
                </a:r>
                <a:r>
                  <a:rPr lang="fr-FR" sz="2000" dirty="0">
                    <a:solidFill>
                      <a:schemeClr val="accent6"/>
                    </a:solidFill>
                    <a:latin typeface="Bodoni MT" panose="02070603080606020203" pitchFamily="18" charset="0"/>
                  </a:rPr>
                  <a:t> </a:t>
                </a:r>
                <a:r>
                  <a:rPr lang="fr-FR" sz="2000" dirty="0">
                    <a:solidFill>
                      <a:srgbClr val="00B0F0"/>
                    </a:solidFill>
                    <a:latin typeface="Bodoni MT" panose="02070603080606020203" pitchFamily="18" charset="0"/>
                  </a:rPr>
                  <a:t>D VRAI </a:t>
                </a:r>
                <a:endParaRPr lang="fr-FR" sz="2000" dirty="0">
                  <a:solidFill>
                    <a:srgbClr val="FF0000"/>
                  </a:solidFill>
                  <a:latin typeface="Bodoni MT" panose="02070603080606020203" pitchFamily="18" charset="0"/>
                </a:endParaRPr>
              </a:p>
            </p:txBody>
          </p:sp>
        </mc:Choice>
        <mc:Fallback xmlns="">
          <p:sp>
            <p:nvSpPr>
              <p:cNvPr id="7" name="ZoneTexte 6">
                <a:extLst>
                  <a:ext uri="{FF2B5EF4-FFF2-40B4-BE49-F238E27FC236}">
                    <a16:creationId xmlns:a16="http://schemas.microsoft.com/office/drawing/2014/main" id="{5D53E6F2-E40A-4CF9-9B2F-DA22C28570DB}"/>
                  </a:ext>
                </a:extLst>
              </p:cNvPr>
              <p:cNvSpPr txBox="1">
                <a:spLocks noRot="1" noChangeAspect="1" noMove="1" noResize="1" noEditPoints="1" noAdjustHandles="1" noChangeArrowheads="1" noChangeShapeType="1" noTextEdit="1"/>
              </p:cNvSpPr>
              <p:nvPr/>
            </p:nvSpPr>
            <p:spPr>
              <a:xfrm>
                <a:off x="392097" y="967665"/>
                <a:ext cx="10749379" cy="4611006"/>
              </a:xfrm>
              <a:prstGeom prst="rect">
                <a:avLst/>
              </a:prstGeom>
              <a:blipFill>
                <a:blip r:embed="rId2"/>
                <a:stretch>
                  <a:fillRect l="-567" t="-794" b="-1587"/>
                </a:stretch>
              </a:blipFill>
            </p:spPr>
            <p:txBody>
              <a:bodyPr/>
              <a:lstStyle/>
              <a:p>
                <a:r>
                  <a:rPr lang="fr-FR">
                    <a:noFill/>
                  </a:rPr>
                  <a:t> </a:t>
                </a:r>
              </a:p>
            </p:txBody>
          </p:sp>
        </mc:Fallback>
      </mc:AlternateContent>
    </p:spTree>
    <p:extLst>
      <p:ext uri="{BB962C8B-B14F-4D97-AF65-F5344CB8AC3E}">
        <p14:creationId xmlns:p14="http://schemas.microsoft.com/office/powerpoint/2010/main" val="98241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Diamètre, vitesse ou différence de pression lors d’une sténose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4630948"/>
              </a:xfrm>
              <a:prstGeom prst="rect">
                <a:avLst/>
              </a:prstGeom>
              <a:noFill/>
            </p:spPr>
            <p:txBody>
              <a:bodyPr wrap="square" rtlCol="0">
                <a:spAutoFit/>
              </a:bodyPr>
              <a:lstStyle/>
              <a:p>
                <a:r>
                  <a:rPr lang="fr-FR" sz="2000" dirty="0">
                    <a:latin typeface="Bodoni MT" panose="02070603080606020203" pitchFamily="18" charset="0"/>
                  </a:rPr>
                  <a:t>• Pour le diamètre ou la vitesse, on utilise le principe de continuité du débit : </a:t>
                </a:r>
              </a:p>
              <a:p>
                <a:pPr/>
                <a14:m>
                  <m:oMathPara xmlns:m="http://schemas.openxmlformats.org/officeDocument/2006/math">
                    <m:oMathParaPr>
                      <m:jc m:val="centerGroup"/>
                    </m:oMathParaPr>
                    <m:oMath xmlns:m="http://schemas.openxmlformats.org/officeDocument/2006/math">
                      <m:r>
                        <a:rPr lang="fr-FR" sz="2000" b="1" i="1" smtClean="0">
                          <a:solidFill>
                            <a:schemeClr val="accent6"/>
                          </a:solidFill>
                          <a:latin typeface="Cambria Math" panose="02040503050406030204" pitchFamily="18" charset="0"/>
                        </a:rPr>
                        <m:t>𝑸</m:t>
                      </m:r>
                      <m:r>
                        <a:rPr lang="fr-FR" sz="2000" b="1" i="1" smtClean="0">
                          <a:solidFill>
                            <a:schemeClr val="accent6"/>
                          </a:solidFill>
                          <a:latin typeface="Cambria Math" panose="02040503050406030204" pitchFamily="18" charset="0"/>
                        </a:rPr>
                        <m:t>=</m:t>
                      </m:r>
                      <m:sSub>
                        <m:sSubPr>
                          <m:ctrlPr>
                            <a:rPr lang="fr-FR" sz="2000" b="1" i="1" smtClean="0">
                              <a:solidFill>
                                <a:schemeClr val="accent6"/>
                              </a:solidFill>
                              <a:latin typeface="Cambria Math" panose="02040503050406030204" pitchFamily="18" charset="0"/>
                            </a:rPr>
                          </m:ctrlPr>
                        </m:sSubPr>
                        <m:e>
                          <m:r>
                            <a:rPr lang="fr-FR" sz="2000" b="1" i="1" smtClean="0">
                              <a:solidFill>
                                <a:schemeClr val="accent6"/>
                              </a:solidFill>
                              <a:latin typeface="Cambria Math" panose="02040503050406030204" pitchFamily="18" charset="0"/>
                            </a:rPr>
                            <m:t>𝑺</m:t>
                          </m:r>
                        </m:e>
                        <m:sub>
                          <m:r>
                            <a:rPr lang="fr-FR" sz="2000" b="1" i="1" smtClean="0">
                              <a:solidFill>
                                <a:schemeClr val="accent6"/>
                              </a:solidFill>
                              <a:latin typeface="Cambria Math" panose="02040503050406030204" pitchFamily="18" charset="0"/>
                            </a:rPr>
                            <m:t>𝟏</m:t>
                          </m:r>
                        </m:sub>
                      </m:sSub>
                      <m:r>
                        <a:rPr lang="fr-FR" sz="2000" b="1" i="1" smtClean="0">
                          <a:solidFill>
                            <a:schemeClr val="accent6"/>
                          </a:solidFill>
                          <a:latin typeface="Cambria Math" panose="02040503050406030204" pitchFamily="18" charset="0"/>
                          <a:ea typeface="Cambria Math" panose="02040503050406030204" pitchFamily="18" charset="0"/>
                        </a:rPr>
                        <m:t>×</m:t>
                      </m:r>
                      <m:sSub>
                        <m:sSubPr>
                          <m:ctrlPr>
                            <a:rPr lang="fr-FR" sz="2000" b="1" i="1" smtClean="0">
                              <a:solidFill>
                                <a:schemeClr val="accent6"/>
                              </a:solidFill>
                              <a:latin typeface="Cambria Math" panose="02040503050406030204" pitchFamily="18" charset="0"/>
                              <a:ea typeface="Cambria Math" panose="02040503050406030204" pitchFamily="18" charset="0"/>
                            </a:rPr>
                          </m:ctrlPr>
                        </m:sSubPr>
                        <m:e>
                          <m:r>
                            <a:rPr lang="fr-FR" sz="2000" b="1" i="1" smtClean="0">
                              <a:solidFill>
                                <a:schemeClr val="accent6"/>
                              </a:solidFill>
                              <a:latin typeface="Cambria Math" panose="02040503050406030204" pitchFamily="18" charset="0"/>
                              <a:ea typeface="Cambria Math" panose="02040503050406030204" pitchFamily="18" charset="0"/>
                            </a:rPr>
                            <m:t>𝒗</m:t>
                          </m:r>
                        </m:e>
                        <m:sub>
                          <m:r>
                            <a:rPr lang="fr-FR" sz="2000" b="1" i="1" smtClean="0">
                              <a:solidFill>
                                <a:schemeClr val="accent6"/>
                              </a:solidFill>
                              <a:latin typeface="Cambria Math" panose="02040503050406030204" pitchFamily="18" charset="0"/>
                              <a:ea typeface="Cambria Math" panose="02040503050406030204" pitchFamily="18" charset="0"/>
                            </a:rPr>
                            <m:t>𝟏</m:t>
                          </m:r>
                        </m:sub>
                      </m:sSub>
                      <m:r>
                        <a:rPr lang="fr-FR" sz="2000" b="1" i="1" smtClean="0">
                          <a:solidFill>
                            <a:schemeClr val="accent6"/>
                          </a:solidFill>
                          <a:latin typeface="Cambria Math" panose="02040503050406030204" pitchFamily="18" charset="0"/>
                          <a:ea typeface="Cambria Math" panose="02040503050406030204" pitchFamily="18" charset="0"/>
                        </a:rPr>
                        <m:t>=</m:t>
                      </m:r>
                      <m:sSub>
                        <m:sSubPr>
                          <m:ctrlPr>
                            <a:rPr lang="fr-FR" sz="2000" b="1" i="1" smtClean="0">
                              <a:solidFill>
                                <a:schemeClr val="accent6"/>
                              </a:solidFill>
                              <a:latin typeface="Cambria Math" panose="02040503050406030204" pitchFamily="18" charset="0"/>
                              <a:ea typeface="Cambria Math" panose="02040503050406030204" pitchFamily="18" charset="0"/>
                            </a:rPr>
                          </m:ctrlPr>
                        </m:sSubPr>
                        <m:e>
                          <m:r>
                            <a:rPr lang="fr-FR" sz="2000" b="1" i="1" smtClean="0">
                              <a:solidFill>
                                <a:schemeClr val="accent6"/>
                              </a:solidFill>
                              <a:latin typeface="Cambria Math" panose="02040503050406030204" pitchFamily="18" charset="0"/>
                              <a:ea typeface="Cambria Math" panose="02040503050406030204" pitchFamily="18" charset="0"/>
                            </a:rPr>
                            <m:t>𝑺</m:t>
                          </m:r>
                        </m:e>
                        <m:sub>
                          <m:r>
                            <a:rPr lang="fr-FR" sz="2000" b="1" i="1" smtClean="0">
                              <a:solidFill>
                                <a:schemeClr val="accent6"/>
                              </a:solidFill>
                              <a:latin typeface="Cambria Math" panose="02040503050406030204" pitchFamily="18" charset="0"/>
                              <a:ea typeface="Cambria Math" panose="02040503050406030204" pitchFamily="18" charset="0"/>
                            </a:rPr>
                            <m:t>𝟐</m:t>
                          </m:r>
                        </m:sub>
                      </m:sSub>
                      <m:r>
                        <a:rPr lang="fr-FR" sz="2000" b="1" i="1">
                          <a:solidFill>
                            <a:schemeClr val="accent6"/>
                          </a:solidFill>
                          <a:latin typeface="Cambria Math" panose="02040503050406030204" pitchFamily="18" charset="0"/>
                          <a:ea typeface="Cambria Math" panose="02040503050406030204" pitchFamily="18" charset="0"/>
                        </a:rPr>
                        <m:t>×</m:t>
                      </m:r>
                      <m:sSub>
                        <m:sSubPr>
                          <m:ctrlPr>
                            <a:rPr lang="fr-FR" sz="2000" b="1" i="1" smtClean="0">
                              <a:solidFill>
                                <a:schemeClr val="accent6"/>
                              </a:solidFill>
                              <a:latin typeface="Cambria Math" panose="02040503050406030204" pitchFamily="18" charset="0"/>
                              <a:ea typeface="Cambria Math" panose="02040503050406030204" pitchFamily="18" charset="0"/>
                            </a:rPr>
                          </m:ctrlPr>
                        </m:sSubPr>
                        <m:e>
                          <m:r>
                            <a:rPr lang="fr-FR" sz="2000" b="1" i="1" smtClean="0">
                              <a:solidFill>
                                <a:schemeClr val="accent6"/>
                              </a:solidFill>
                              <a:latin typeface="Cambria Math" panose="02040503050406030204" pitchFamily="18" charset="0"/>
                              <a:ea typeface="Cambria Math" panose="02040503050406030204" pitchFamily="18" charset="0"/>
                            </a:rPr>
                            <m:t>𝒗</m:t>
                          </m:r>
                        </m:e>
                        <m:sub>
                          <m:r>
                            <a:rPr lang="fr-FR" sz="2000" b="1" i="1" smtClean="0">
                              <a:solidFill>
                                <a:schemeClr val="accent6"/>
                              </a:solidFill>
                              <a:latin typeface="Cambria Math" panose="02040503050406030204" pitchFamily="18" charset="0"/>
                              <a:ea typeface="Cambria Math" panose="02040503050406030204" pitchFamily="18" charset="0"/>
                            </a:rPr>
                            <m:t>𝟐</m:t>
                          </m:r>
                        </m:sub>
                      </m:sSub>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trike="sngStrike" smtClean="0">
                              <a:latin typeface="Cambria Math" panose="02040503050406030204" pitchFamily="18" charset="0"/>
                              <a:ea typeface="Cambria Math" panose="02040503050406030204" pitchFamily="18" charset="0"/>
                            </a:rPr>
                            <m:t>𝜋</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𝑑</m:t>
                              </m:r>
                            </m:e>
                            <m:sub>
                              <m:r>
                                <a:rPr lang="fr-FR" sz="2000" b="0" i="1" smtClean="0">
                                  <a:latin typeface="Cambria Math" panose="02040503050406030204" pitchFamily="18" charset="0"/>
                                  <a:ea typeface="Cambria Math" panose="02040503050406030204" pitchFamily="18" charset="0"/>
                                </a:rPr>
                                <m:t>1</m:t>
                              </m:r>
                            </m:sub>
                            <m:sup>
                              <m:r>
                                <a:rPr lang="fr-FR" sz="2000" b="0" i="1" smtClean="0">
                                  <a:latin typeface="Cambria Math" panose="02040503050406030204" pitchFamily="18" charset="0"/>
                                  <a:ea typeface="Cambria Math" panose="02040503050406030204" pitchFamily="18" charset="0"/>
                                </a:rPr>
                                <m:t>2</m:t>
                              </m:r>
                            </m:sup>
                          </m:sSubSup>
                        </m:num>
                        <m:den>
                          <m:r>
                            <a:rPr lang="fr-FR" sz="2000" b="0" i="1" strike="sngStrike" smtClean="0">
                              <a:latin typeface="Cambria Math" panose="02040503050406030204" pitchFamily="18" charset="0"/>
                              <a:ea typeface="Cambria Math" panose="02040503050406030204" pitchFamily="18" charset="0"/>
                            </a:rPr>
                            <m:t>4</m:t>
                          </m:r>
                        </m:den>
                      </m:f>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1</m:t>
                          </m:r>
                        </m:sub>
                      </m:sSub>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trike="sngStrike" smtClean="0">
                              <a:latin typeface="Cambria Math" panose="02040503050406030204" pitchFamily="18" charset="0"/>
                              <a:ea typeface="Cambria Math" panose="02040503050406030204" pitchFamily="18" charset="0"/>
                            </a:rPr>
                            <m:t>𝜋</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𝑑</m:t>
                              </m:r>
                            </m:e>
                            <m:sub>
                              <m:r>
                                <a:rPr lang="fr-FR" sz="2000" b="0" i="1" smtClean="0">
                                  <a:latin typeface="Cambria Math" panose="02040503050406030204" pitchFamily="18" charset="0"/>
                                  <a:ea typeface="Cambria Math" panose="02040503050406030204" pitchFamily="18" charset="0"/>
                                </a:rPr>
                                <m:t>2</m:t>
                              </m:r>
                            </m:sub>
                            <m:sup>
                              <m:r>
                                <a:rPr lang="fr-FR" sz="2000" b="0" i="1" smtClean="0">
                                  <a:latin typeface="Cambria Math" panose="02040503050406030204" pitchFamily="18" charset="0"/>
                                  <a:ea typeface="Cambria Math" panose="02040503050406030204" pitchFamily="18" charset="0"/>
                                </a:rPr>
                                <m:t>2</m:t>
                              </m:r>
                            </m:sup>
                          </m:sSubSup>
                        </m:num>
                        <m:den>
                          <m:r>
                            <a:rPr lang="fr-FR" sz="2000" b="0" i="1" strike="sngStrike" smtClean="0">
                              <a:latin typeface="Cambria Math" panose="02040503050406030204" pitchFamily="18" charset="0"/>
                              <a:ea typeface="Cambria Math" panose="02040503050406030204" pitchFamily="18" charset="0"/>
                            </a:rPr>
                            <m:t>4</m:t>
                          </m:r>
                        </m:den>
                      </m:f>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2</m:t>
                          </m:r>
                        </m:sub>
                      </m:sSub>
                      <m:r>
                        <a:rPr lang="fr-FR" sz="2000" b="0" i="1" smtClean="0">
                          <a:latin typeface="Cambria Math" panose="02040503050406030204" pitchFamily="18" charset="0"/>
                          <a:ea typeface="Cambria Math" panose="02040503050406030204" pitchFamily="18" charset="0"/>
                        </a:rPr>
                        <m:t> </m:t>
                      </m:r>
                      <m:r>
                        <a:rPr lang="fr-FR" sz="2000" b="0" i="1" smtClean="0">
                          <a:latin typeface="Cambria Math" panose="02040503050406030204" pitchFamily="18" charset="0"/>
                          <a:ea typeface="Cambria Math" panose="02040503050406030204" pitchFamily="18" charset="0"/>
                        </a:rPr>
                        <m:t>𝑑𝑜𝑛𝑐</m:t>
                      </m:r>
                      <m:r>
                        <a:rPr lang="fr-FR" sz="2000" b="0" i="1" smtClean="0">
                          <a:latin typeface="Cambria Math" panose="02040503050406030204" pitchFamily="18" charset="0"/>
                          <a:ea typeface="Cambria Math" panose="02040503050406030204" pitchFamily="18" charset="0"/>
                        </a:rPr>
                        <m:t> </m:t>
                      </m:r>
                      <m:sSubSup>
                        <m:sSubSupPr>
                          <m:ctrlPr>
                            <a:rPr lang="fr-FR" sz="2000" b="1" i="1" smtClean="0">
                              <a:solidFill>
                                <a:srgbClr val="FF0000"/>
                              </a:solidFill>
                              <a:latin typeface="Cambria Math" panose="02040503050406030204" pitchFamily="18" charset="0"/>
                              <a:ea typeface="Cambria Math" panose="02040503050406030204" pitchFamily="18" charset="0"/>
                            </a:rPr>
                          </m:ctrlPr>
                        </m:sSubSupPr>
                        <m:e>
                          <m:r>
                            <a:rPr lang="fr-FR" sz="2000" b="1" i="1" smtClean="0">
                              <a:solidFill>
                                <a:srgbClr val="FF0000"/>
                              </a:solidFill>
                              <a:latin typeface="Cambria Math" panose="02040503050406030204" pitchFamily="18" charset="0"/>
                              <a:ea typeface="Cambria Math" panose="02040503050406030204" pitchFamily="18" charset="0"/>
                            </a:rPr>
                            <m:t>𝒅</m:t>
                          </m:r>
                        </m:e>
                        <m:sub>
                          <m:r>
                            <a:rPr lang="fr-FR" sz="2000" b="1" i="1" smtClean="0">
                              <a:solidFill>
                                <a:srgbClr val="FF0000"/>
                              </a:solidFill>
                              <a:latin typeface="Cambria Math" panose="02040503050406030204" pitchFamily="18" charset="0"/>
                              <a:ea typeface="Cambria Math" panose="02040503050406030204" pitchFamily="18" charset="0"/>
                            </a:rPr>
                            <m:t>𝟏</m:t>
                          </m:r>
                        </m:sub>
                        <m:sup>
                          <m:r>
                            <a:rPr lang="fr-FR" sz="2000" b="1" i="1" smtClean="0">
                              <a:solidFill>
                                <a:srgbClr val="FF0000"/>
                              </a:solidFill>
                              <a:latin typeface="Cambria Math" panose="02040503050406030204" pitchFamily="18" charset="0"/>
                              <a:ea typeface="Cambria Math" panose="02040503050406030204" pitchFamily="18" charset="0"/>
                            </a:rPr>
                            <m:t>𝟐</m:t>
                          </m:r>
                        </m:sup>
                      </m:sSubSup>
                      <m:r>
                        <a:rPr lang="fr-FR" sz="2000" b="1" i="1" smtClean="0">
                          <a:solidFill>
                            <a:srgbClr val="FF0000"/>
                          </a:solidFill>
                          <a:latin typeface="Cambria Math" panose="02040503050406030204" pitchFamily="18" charset="0"/>
                          <a:ea typeface="Cambria Math" panose="02040503050406030204" pitchFamily="18" charset="0"/>
                        </a:rPr>
                        <m:t>×</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𝒗</m:t>
                          </m:r>
                        </m:e>
                        <m:sub>
                          <m:r>
                            <a:rPr lang="fr-FR" sz="2000" b="1" i="1" smtClean="0">
                              <a:solidFill>
                                <a:srgbClr val="FF0000"/>
                              </a:solidFill>
                              <a:latin typeface="Cambria Math" panose="02040503050406030204" pitchFamily="18" charset="0"/>
                              <a:ea typeface="Cambria Math" panose="02040503050406030204" pitchFamily="18" charset="0"/>
                            </a:rPr>
                            <m:t>𝟏</m:t>
                          </m:r>
                        </m:sub>
                      </m:sSub>
                      <m:r>
                        <a:rPr lang="fr-FR" sz="2000" b="1" i="1" smtClean="0">
                          <a:solidFill>
                            <a:srgbClr val="FF0000"/>
                          </a:solidFill>
                          <a:latin typeface="Cambria Math" panose="02040503050406030204" pitchFamily="18" charset="0"/>
                          <a:ea typeface="Cambria Math" panose="02040503050406030204" pitchFamily="18" charset="0"/>
                        </a:rPr>
                        <m:t>=</m:t>
                      </m:r>
                      <m:sSubSup>
                        <m:sSubSupPr>
                          <m:ctrlPr>
                            <a:rPr lang="fr-FR" sz="2000" b="1" i="1" smtClean="0">
                              <a:solidFill>
                                <a:srgbClr val="FF0000"/>
                              </a:solidFill>
                              <a:latin typeface="Cambria Math" panose="02040503050406030204" pitchFamily="18" charset="0"/>
                              <a:ea typeface="Cambria Math" panose="02040503050406030204" pitchFamily="18" charset="0"/>
                            </a:rPr>
                          </m:ctrlPr>
                        </m:sSubSupPr>
                        <m:e>
                          <m:r>
                            <a:rPr lang="fr-FR" sz="2000" b="1" i="1" smtClean="0">
                              <a:solidFill>
                                <a:srgbClr val="FF0000"/>
                              </a:solidFill>
                              <a:latin typeface="Cambria Math" panose="02040503050406030204" pitchFamily="18" charset="0"/>
                              <a:ea typeface="Cambria Math" panose="02040503050406030204" pitchFamily="18" charset="0"/>
                            </a:rPr>
                            <m:t>𝒅</m:t>
                          </m:r>
                        </m:e>
                        <m:sub>
                          <m:r>
                            <a:rPr lang="fr-FR" sz="2000" b="1" i="1" smtClean="0">
                              <a:solidFill>
                                <a:srgbClr val="FF0000"/>
                              </a:solidFill>
                              <a:latin typeface="Cambria Math" panose="02040503050406030204" pitchFamily="18" charset="0"/>
                              <a:ea typeface="Cambria Math" panose="02040503050406030204" pitchFamily="18" charset="0"/>
                            </a:rPr>
                            <m:t>𝟐</m:t>
                          </m:r>
                        </m:sub>
                        <m:sup>
                          <m:r>
                            <a:rPr lang="fr-FR" sz="2000" b="1" i="1" smtClean="0">
                              <a:solidFill>
                                <a:srgbClr val="FF0000"/>
                              </a:solidFill>
                              <a:latin typeface="Cambria Math" panose="02040503050406030204" pitchFamily="18" charset="0"/>
                              <a:ea typeface="Cambria Math" panose="02040503050406030204" pitchFamily="18" charset="0"/>
                            </a:rPr>
                            <m:t>𝟐</m:t>
                          </m:r>
                        </m:sup>
                      </m:sSubSup>
                      <m:r>
                        <a:rPr lang="fr-FR" sz="2000" b="1" i="1" smtClean="0">
                          <a:solidFill>
                            <a:srgbClr val="FF0000"/>
                          </a:solidFill>
                          <a:latin typeface="Cambria Math" panose="02040503050406030204" pitchFamily="18" charset="0"/>
                          <a:ea typeface="Cambria Math" panose="02040503050406030204" pitchFamily="18" charset="0"/>
                        </a:rPr>
                        <m:t>×</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𝒗</m:t>
                          </m:r>
                        </m:e>
                        <m:sub>
                          <m:r>
                            <a:rPr lang="fr-FR" sz="2000" b="1" i="1" smtClean="0">
                              <a:solidFill>
                                <a:srgbClr val="FF0000"/>
                              </a:solidFill>
                              <a:latin typeface="Cambria Math" panose="02040503050406030204" pitchFamily="18" charset="0"/>
                              <a:ea typeface="Cambria Math" panose="02040503050406030204" pitchFamily="18" charset="0"/>
                            </a:rPr>
                            <m:t>𝟐</m:t>
                          </m:r>
                        </m:sub>
                      </m:sSub>
                    </m:oMath>
                  </m:oMathPara>
                </a14:m>
                <a:endParaRPr lang="fr-FR" sz="2000" b="1" dirty="0">
                  <a:solidFill>
                    <a:srgbClr val="FF0000"/>
                  </a:solidFill>
                  <a:latin typeface="Bodoni MT" panose="02070603080606020203" pitchFamily="18" charset="0"/>
                  <a:ea typeface="Cambria Math" panose="02040503050406030204" pitchFamily="18" charset="0"/>
                </a:endParaRPr>
              </a:p>
              <a:p>
                <a:endParaRPr lang="fr-FR" sz="2000" b="1" dirty="0">
                  <a:latin typeface="Bodoni MT" panose="02070603080606020203" pitchFamily="18" charset="0"/>
                </a:endParaRPr>
              </a:p>
              <a:p>
                <a:r>
                  <a:rPr lang="fr-FR" sz="2000" dirty="0">
                    <a:latin typeface="Bodoni MT" panose="02070603080606020203" pitchFamily="18" charset="0"/>
                  </a:rPr>
                  <a:t>Ensuite on adapte notre équation :</a:t>
                </a:r>
              </a:p>
              <a:p>
                <a:r>
                  <a:rPr lang="fr-FR" sz="2000" dirty="0">
                    <a:latin typeface="Bodoni MT" panose="02070603080606020203" pitchFamily="18" charset="0"/>
                  </a:rPr>
                  <a:t>- Pour la </a:t>
                </a:r>
                <a:r>
                  <a:rPr lang="fr-FR" sz="2000" u="sng" dirty="0">
                    <a:latin typeface="Bodoni MT" panose="02070603080606020203" pitchFamily="18" charset="0"/>
                  </a:rPr>
                  <a:t>vitesse</a:t>
                </a:r>
                <a:r>
                  <a:rPr lang="fr-FR" sz="2000" dirty="0">
                    <a:latin typeface="Bodoni MT" panose="02070603080606020203" pitchFamily="18" charset="0"/>
                  </a:rPr>
                  <a:t> : </a:t>
                </a:r>
                <a14:m>
                  <m:oMath xmlns:m="http://schemas.openxmlformats.org/officeDocument/2006/math">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𝒗</m:t>
                        </m:r>
                      </m:e>
                      <m:sub>
                        <m:r>
                          <a:rPr lang="fr-FR" sz="2000" b="1" i="1" smtClean="0">
                            <a:solidFill>
                              <a:srgbClr val="FF0000"/>
                            </a:solidFill>
                            <a:latin typeface="Cambria Math" panose="02040503050406030204" pitchFamily="18" charset="0"/>
                          </a:rPr>
                          <m:t>𝟏</m:t>
                        </m:r>
                      </m:sub>
                    </m:sSub>
                    <m:r>
                      <a:rPr lang="fr-FR" sz="2000" b="1" i="1" smtClean="0">
                        <a:solidFill>
                          <a:srgbClr val="FF0000"/>
                        </a:solidFill>
                        <a:latin typeface="Cambria Math" panose="02040503050406030204" pitchFamily="18" charset="0"/>
                      </a:rPr>
                      <m:t>=</m:t>
                    </m:r>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𝒗</m:t>
                        </m:r>
                      </m:e>
                      <m:sub>
                        <m:r>
                          <a:rPr lang="fr-FR" sz="2000" b="1" i="1" smtClean="0">
                            <a:solidFill>
                              <a:srgbClr val="FF0000"/>
                            </a:solidFill>
                            <a:latin typeface="Cambria Math" panose="02040503050406030204" pitchFamily="18" charset="0"/>
                          </a:rPr>
                          <m:t>𝟐</m:t>
                        </m:r>
                      </m:sub>
                    </m:sSub>
                    <m:r>
                      <a:rPr lang="fr-FR" sz="2000" b="1" i="1" smtClean="0">
                        <a:solidFill>
                          <a:srgbClr val="FF0000"/>
                        </a:solidFill>
                        <a:latin typeface="Cambria Math" panose="02040503050406030204" pitchFamily="18" charset="0"/>
                        <a:ea typeface="Cambria Math" panose="02040503050406030204" pitchFamily="18" charset="0"/>
                      </a:rPr>
                      <m:t>×</m:t>
                    </m:r>
                    <m:f>
                      <m:fPr>
                        <m:ctrlPr>
                          <a:rPr lang="fr-FR" sz="2000" b="1" i="1" smtClean="0">
                            <a:solidFill>
                              <a:srgbClr val="FF0000"/>
                            </a:solidFill>
                            <a:latin typeface="Cambria Math" panose="02040503050406030204" pitchFamily="18" charset="0"/>
                            <a:ea typeface="Cambria Math" panose="02040503050406030204" pitchFamily="18" charset="0"/>
                          </a:rPr>
                        </m:ctrlPr>
                      </m:fPr>
                      <m:num>
                        <m:sSubSup>
                          <m:sSubSupPr>
                            <m:ctrlPr>
                              <a:rPr lang="fr-FR" sz="2000" b="1" i="1" smtClean="0">
                                <a:solidFill>
                                  <a:srgbClr val="FF0000"/>
                                </a:solidFill>
                                <a:latin typeface="Cambria Math" panose="02040503050406030204" pitchFamily="18" charset="0"/>
                                <a:ea typeface="Cambria Math" panose="02040503050406030204" pitchFamily="18" charset="0"/>
                              </a:rPr>
                            </m:ctrlPr>
                          </m:sSubSupPr>
                          <m:e>
                            <m:r>
                              <a:rPr lang="fr-FR" sz="2000" b="1" i="1" smtClean="0">
                                <a:solidFill>
                                  <a:srgbClr val="FF0000"/>
                                </a:solidFill>
                                <a:latin typeface="Cambria Math" panose="02040503050406030204" pitchFamily="18" charset="0"/>
                                <a:ea typeface="Cambria Math" panose="02040503050406030204" pitchFamily="18" charset="0"/>
                              </a:rPr>
                              <m:t>𝒅</m:t>
                            </m:r>
                          </m:e>
                          <m:sub>
                            <m:r>
                              <a:rPr lang="fr-FR" sz="2000" b="1" i="1" smtClean="0">
                                <a:solidFill>
                                  <a:srgbClr val="FF0000"/>
                                </a:solidFill>
                                <a:latin typeface="Cambria Math" panose="02040503050406030204" pitchFamily="18" charset="0"/>
                                <a:ea typeface="Cambria Math" panose="02040503050406030204" pitchFamily="18" charset="0"/>
                              </a:rPr>
                              <m:t>𝟐</m:t>
                            </m:r>
                          </m:sub>
                          <m:sup>
                            <m:r>
                              <a:rPr lang="fr-FR" sz="2000" b="1" i="1" smtClean="0">
                                <a:solidFill>
                                  <a:srgbClr val="FF0000"/>
                                </a:solidFill>
                                <a:latin typeface="Cambria Math" panose="02040503050406030204" pitchFamily="18" charset="0"/>
                                <a:ea typeface="Cambria Math" panose="02040503050406030204" pitchFamily="18" charset="0"/>
                              </a:rPr>
                              <m:t>𝟐</m:t>
                            </m:r>
                          </m:sup>
                        </m:sSubSup>
                      </m:num>
                      <m:den>
                        <m:sSubSup>
                          <m:sSubSupPr>
                            <m:ctrlPr>
                              <a:rPr lang="fr-FR" sz="2000" b="1" i="1" smtClean="0">
                                <a:solidFill>
                                  <a:srgbClr val="FF0000"/>
                                </a:solidFill>
                                <a:latin typeface="Cambria Math" panose="02040503050406030204" pitchFamily="18" charset="0"/>
                                <a:ea typeface="Cambria Math" panose="02040503050406030204" pitchFamily="18" charset="0"/>
                              </a:rPr>
                            </m:ctrlPr>
                          </m:sSubSupPr>
                          <m:e>
                            <m:r>
                              <a:rPr lang="fr-FR" sz="2000" b="1" i="1" smtClean="0">
                                <a:solidFill>
                                  <a:srgbClr val="FF0000"/>
                                </a:solidFill>
                                <a:latin typeface="Cambria Math" panose="02040503050406030204" pitchFamily="18" charset="0"/>
                                <a:ea typeface="Cambria Math" panose="02040503050406030204" pitchFamily="18" charset="0"/>
                              </a:rPr>
                              <m:t>𝒅</m:t>
                            </m:r>
                          </m:e>
                          <m:sub>
                            <m:r>
                              <a:rPr lang="fr-FR" sz="2000" b="1" i="1" smtClean="0">
                                <a:solidFill>
                                  <a:srgbClr val="FF0000"/>
                                </a:solidFill>
                                <a:latin typeface="Cambria Math" panose="02040503050406030204" pitchFamily="18" charset="0"/>
                                <a:ea typeface="Cambria Math" panose="02040503050406030204" pitchFamily="18" charset="0"/>
                              </a:rPr>
                              <m:t>𝟏</m:t>
                            </m:r>
                          </m:sub>
                          <m:sup>
                            <m:r>
                              <a:rPr lang="fr-FR" sz="2000" b="1" i="1" smtClean="0">
                                <a:solidFill>
                                  <a:srgbClr val="FF0000"/>
                                </a:solidFill>
                                <a:latin typeface="Cambria Math" panose="02040503050406030204" pitchFamily="18" charset="0"/>
                                <a:ea typeface="Cambria Math" panose="02040503050406030204" pitchFamily="18" charset="0"/>
                              </a:rPr>
                              <m:t>𝟐</m:t>
                            </m:r>
                          </m:sup>
                        </m:sSubSup>
                      </m:den>
                    </m:f>
                  </m:oMath>
                </a14:m>
                <a:endParaRPr lang="fr-FR" sz="2000" b="1" dirty="0">
                  <a:latin typeface="Bodoni MT" panose="02070603080606020203" pitchFamily="18" charset="0"/>
                </a:endParaRPr>
              </a:p>
              <a:p>
                <a:pPr marL="285750" indent="-285750">
                  <a:buFontTx/>
                  <a:buChar char="-"/>
                </a:pPr>
                <a:endParaRPr lang="fr-FR" sz="2000" b="1" dirty="0">
                  <a:latin typeface="Bodoni MT" panose="02070603080606020203" pitchFamily="18" charset="0"/>
                </a:endParaRPr>
              </a:p>
              <a:p>
                <a:r>
                  <a:rPr lang="fr-FR" sz="2000" dirty="0">
                    <a:latin typeface="Bodoni MT" panose="02070603080606020203" pitchFamily="18" charset="0"/>
                  </a:rPr>
                  <a:t>- Pour le </a:t>
                </a:r>
                <a:r>
                  <a:rPr lang="fr-FR" sz="2000" u="sng" dirty="0">
                    <a:latin typeface="Bodoni MT" panose="02070603080606020203" pitchFamily="18" charset="0"/>
                  </a:rPr>
                  <a:t>diamètre</a:t>
                </a:r>
                <a:r>
                  <a:rPr lang="fr-FR" sz="2000" dirty="0">
                    <a:latin typeface="Bodoni MT" panose="02070603080606020203" pitchFamily="18" charset="0"/>
                  </a:rPr>
                  <a:t> : </a:t>
                </a:r>
                <a14:m>
                  <m:oMath xmlns:m="http://schemas.openxmlformats.org/officeDocument/2006/math">
                    <m:sSubSup>
                      <m:sSubSupPr>
                        <m:ctrlPr>
                          <a:rPr lang="fr-FR" sz="2000" i="1" smtClean="0">
                            <a:latin typeface="Cambria Math" panose="02040503050406030204" pitchFamily="18" charset="0"/>
                          </a:rPr>
                        </m:ctrlPr>
                      </m:sSubSupPr>
                      <m:e>
                        <m:r>
                          <a:rPr lang="fr-FR" sz="2000" b="0" i="1" smtClean="0">
                            <a:latin typeface="Cambria Math" panose="02040503050406030204" pitchFamily="18" charset="0"/>
                          </a:rPr>
                          <m:t>𝑑</m:t>
                        </m:r>
                      </m:e>
                      <m:sub>
                        <m:r>
                          <a:rPr lang="fr-FR" sz="2000" b="0" i="1" smtClean="0">
                            <a:latin typeface="Cambria Math" panose="02040503050406030204" pitchFamily="18" charset="0"/>
                          </a:rPr>
                          <m:t>1</m:t>
                        </m:r>
                      </m:sub>
                      <m:sup>
                        <m:r>
                          <a:rPr lang="fr-FR" sz="2000" b="0" i="1" smtClean="0">
                            <a:latin typeface="Cambria Math" panose="02040503050406030204" pitchFamily="18" charset="0"/>
                          </a:rPr>
                          <m:t>2</m:t>
                        </m:r>
                      </m:sup>
                    </m:sSubSup>
                    <m:r>
                      <a:rPr lang="fr-FR" sz="2000" b="0" i="1" smtClean="0">
                        <a:latin typeface="Cambria Math" panose="02040503050406030204" pitchFamily="18" charset="0"/>
                      </a:rPr>
                      <m:t>=</m:t>
                    </m:r>
                    <m:sSubSup>
                      <m:sSubSupPr>
                        <m:ctrlPr>
                          <a:rPr lang="fr-FR" sz="2000" b="0" i="1" smtClean="0">
                            <a:latin typeface="Cambria Math" panose="02040503050406030204" pitchFamily="18" charset="0"/>
                          </a:rPr>
                        </m:ctrlPr>
                      </m:sSubSupPr>
                      <m:e>
                        <m:r>
                          <a:rPr lang="fr-FR" sz="2000" b="0" i="1" smtClean="0">
                            <a:latin typeface="Cambria Math" panose="02040503050406030204" pitchFamily="18" charset="0"/>
                          </a:rPr>
                          <m:t>𝑑</m:t>
                        </m:r>
                      </m:e>
                      <m:sub>
                        <m:r>
                          <a:rPr lang="fr-FR" sz="2000" b="0" i="1" smtClean="0">
                            <a:latin typeface="Cambria Math" panose="02040503050406030204" pitchFamily="18" charset="0"/>
                          </a:rPr>
                          <m:t>2</m:t>
                        </m:r>
                      </m:sub>
                      <m:sup>
                        <m:r>
                          <a:rPr lang="fr-FR" sz="2000" b="0" i="1" smtClean="0">
                            <a:latin typeface="Cambria Math" panose="02040503050406030204" pitchFamily="18" charset="0"/>
                          </a:rPr>
                          <m:t>2</m:t>
                        </m:r>
                      </m:sup>
                    </m:sSubSup>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2</m:t>
                            </m:r>
                          </m:sub>
                        </m:sSub>
                      </m:num>
                      <m:den>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1</m:t>
                            </m:r>
                          </m:sub>
                        </m:sSub>
                      </m:den>
                    </m:f>
                    <m:r>
                      <a:rPr lang="fr-FR" sz="2000" b="0" i="1" smtClean="0">
                        <a:latin typeface="Cambria Math" panose="02040503050406030204" pitchFamily="18" charset="0"/>
                        <a:ea typeface="Cambria Math" panose="02040503050406030204" pitchFamily="18" charset="0"/>
                      </a:rPr>
                      <m:t> </m:t>
                    </m:r>
                    <m:r>
                      <a:rPr lang="fr-FR" sz="2000" b="0" i="1" smtClean="0">
                        <a:latin typeface="Cambria Math" panose="02040503050406030204" pitchFamily="18" charset="0"/>
                        <a:ea typeface="Cambria Math" panose="02040503050406030204" pitchFamily="18" charset="0"/>
                      </a:rPr>
                      <m:t>𝑑𝑜𝑛𝑐</m:t>
                    </m:r>
                    <m:r>
                      <a:rPr lang="fr-FR" sz="2000" b="0" i="1" smtClean="0">
                        <a:latin typeface="Cambria Math" panose="02040503050406030204" pitchFamily="18" charset="0"/>
                        <a:ea typeface="Cambria Math" panose="02040503050406030204" pitchFamily="18" charset="0"/>
                      </a:rPr>
                      <m:t> </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𝒅</m:t>
                        </m:r>
                      </m:e>
                      <m:sub>
                        <m:r>
                          <a:rPr lang="fr-FR" sz="2000" b="1" i="1" smtClean="0">
                            <a:solidFill>
                              <a:srgbClr val="FF0000"/>
                            </a:solidFill>
                            <a:latin typeface="Cambria Math" panose="02040503050406030204" pitchFamily="18" charset="0"/>
                            <a:ea typeface="Cambria Math" panose="02040503050406030204" pitchFamily="18" charset="0"/>
                          </a:rPr>
                          <m:t>𝟏</m:t>
                        </m:r>
                      </m:sub>
                    </m:sSub>
                    <m:r>
                      <a:rPr lang="fr-FR" sz="2000" b="1" i="1" smtClean="0">
                        <a:solidFill>
                          <a:srgbClr val="FF0000"/>
                        </a:solidFill>
                        <a:latin typeface="Cambria Math" panose="02040503050406030204" pitchFamily="18" charset="0"/>
                        <a:ea typeface="Cambria Math" panose="02040503050406030204" pitchFamily="18" charset="0"/>
                      </a:rPr>
                      <m:t>=</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𝒅</m:t>
                        </m:r>
                      </m:e>
                      <m:sub>
                        <m:r>
                          <a:rPr lang="fr-FR" sz="2000" b="1" i="1" smtClean="0">
                            <a:solidFill>
                              <a:srgbClr val="FF0000"/>
                            </a:solidFill>
                            <a:latin typeface="Cambria Math" panose="02040503050406030204" pitchFamily="18" charset="0"/>
                            <a:ea typeface="Cambria Math" panose="02040503050406030204" pitchFamily="18" charset="0"/>
                          </a:rPr>
                          <m:t>𝟐</m:t>
                        </m:r>
                      </m:sub>
                    </m:sSub>
                    <m:r>
                      <a:rPr lang="fr-FR" sz="2000" b="1" i="1" smtClean="0">
                        <a:solidFill>
                          <a:srgbClr val="FF0000"/>
                        </a:solidFill>
                        <a:latin typeface="Cambria Math" panose="02040503050406030204" pitchFamily="18" charset="0"/>
                        <a:ea typeface="Cambria Math" panose="02040503050406030204" pitchFamily="18" charset="0"/>
                      </a:rPr>
                      <m:t>×</m:t>
                    </m:r>
                    <m:rad>
                      <m:radPr>
                        <m:degHide m:val="on"/>
                        <m:ctrlPr>
                          <a:rPr lang="fr-FR" sz="2000" b="1" i="1" smtClean="0">
                            <a:solidFill>
                              <a:srgbClr val="FF0000"/>
                            </a:solidFill>
                            <a:latin typeface="Cambria Math" panose="02040503050406030204" pitchFamily="18" charset="0"/>
                            <a:ea typeface="Cambria Math" panose="02040503050406030204" pitchFamily="18" charset="0"/>
                          </a:rPr>
                        </m:ctrlPr>
                      </m:radPr>
                      <m:deg/>
                      <m:e>
                        <m:f>
                          <m:fPr>
                            <m:ctrlPr>
                              <a:rPr lang="fr-FR" sz="2000" b="1" i="1" smtClean="0">
                                <a:solidFill>
                                  <a:srgbClr val="FF0000"/>
                                </a:solidFill>
                                <a:latin typeface="Cambria Math" panose="02040503050406030204" pitchFamily="18" charset="0"/>
                                <a:ea typeface="Cambria Math" panose="02040503050406030204" pitchFamily="18" charset="0"/>
                              </a:rPr>
                            </m:ctrlPr>
                          </m:fPr>
                          <m:num>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𝒗</m:t>
                                </m:r>
                              </m:e>
                              <m:sub>
                                <m:r>
                                  <a:rPr lang="fr-FR" sz="2000" b="1" i="1" smtClean="0">
                                    <a:solidFill>
                                      <a:srgbClr val="FF0000"/>
                                    </a:solidFill>
                                    <a:latin typeface="Cambria Math" panose="02040503050406030204" pitchFamily="18" charset="0"/>
                                    <a:ea typeface="Cambria Math" panose="02040503050406030204" pitchFamily="18" charset="0"/>
                                  </a:rPr>
                                  <m:t>𝟐</m:t>
                                </m:r>
                              </m:sub>
                            </m:sSub>
                          </m:num>
                          <m:den>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𝒗</m:t>
                                </m:r>
                              </m:e>
                              <m:sub>
                                <m:r>
                                  <a:rPr lang="fr-FR" sz="2000" b="1" i="1" smtClean="0">
                                    <a:solidFill>
                                      <a:srgbClr val="FF0000"/>
                                    </a:solidFill>
                                    <a:latin typeface="Cambria Math" panose="02040503050406030204" pitchFamily="18" charset="0"/>
                                    <a:ea typeface="Cambria Math" panose="02040503050406030204" pitchFamily="18" charset="0"/>
                                  </a:rPr>
                                  <m:t>𝟏</m:t>
                                </m:r>
                              </m:sub>
                            </m:sSub>
                          </m:den>
                        </m:f>
                      </m:e>
                    </m:rad>
                  </m:oMath>
                </a14:m>
                <a:endParaRPr lang="fr-FR" sz="2000" b="1" dirty="0">
                  <a:latin typeface="Bodoni MT" panose="02070603080606020203" pitchFamily="18" charset="0"/>
                </a:endParaRPr>
              </a:p>
              <a:p>
                <a:endParaRPr lang="fr-FR" sz="2000" b="1" dirty="0">
                  <a:latin typeface="Bodoni MT" panose="02070603080606020203" pitchFamily="18" charset="0"/>
                </a:endParaRPr>
              </a:p>
              <a:p>
                <a:r>
                  <a:rPr lang="fr-FR" sz="2000" b="1" dirty="0">
                    <a:latin typeface="Bodoni MT" panose="02070603080606020203" pitchFamily="18" charset="0"/>
                  </a:rPr>
                  <a:t>• </a:t>
                </a:r>
                <a:r>
                  <a:rPr lang="fr-FR" sz="2000" dirty="0">
                    <a:latin typeface="Bodoni MT" panose="02070603080606020203" pitchFamily="18" charset="0"/>
                  </a:rPr>
                  <a:t>Pour calculer un </a:t>
                </a:r>
                <a:r>
                  <a:rPr lang="fr-FR" sz="2000" u="sng" dirty="0">
                    <a:latin typeface="Bodoni MT" panose="02070603080606020203" pitchFamily="18" charset="0"/>
                  </a:rPr>
                  <a:t>gradient de pression</a:t>
                </a:r>
                <a:r>
                  <a:rPr lang="fr-FR" sz="2000" dirty="0">
                    <a:latin typeface="Bodoni MT" panose="02070603080606020203" pitchFamily="18" charset="0"/>
                  </a:rPr>
                  <a:t>, on se sert de l’équation de </a:t>
                </a:r>
                <a:r>
                  <a:rPr lang="fr-FR" sz="2000" dirty="0" err="1">
                    <a:latin typeface="Bodoni MT" panose="02070603080606020203" pitchFamily="18" charset="0"/>
                  </a:rPr>
                  <a:t>Bernouilli</a:t>
                </a:r>
                <a:r>
                  <a:rPr lang="fr-FR" sz="2000" dirty="0">
                    <a:latin typeface="Bodoni MT" panose="02070603080606020203" pitchFamily="18" charset="0"/>
                  </a:rPr>
                  <a:t> : </a:t>
                </a:r>
                <a14:m>
                  <m:oMath xmlns:m="http://schemas.openxmlformats.org/officeDocument/2006/math">
                    <m:r>
                      <a:rPr lang="el-GR" sz="2000" b="1" i="1" smtClean="0">
                        <a:solidFill>
                          <a:schemeClr val="accent6"/>
                        </a:solidFill>
                        <a:latin typeface="Cambria Math" panose="02040503050406030204" pitchFamily="18" charset="0"/>
                        <a:ea typeface="Cambria Math" panose="02040503050406030204" pitchFamily="18" charset="0"/>
                      </a:rPr>
                      <m:t>𝝆</m:t>
                    </m:r>
                    <m:r>
                      <a:rPr lang="fr-FR" sz="2000" b="1" i="1" smtClean="0">
                        <a:solidFill>
                          <a:schemeClr val="accent6"/>
                        </a:solidFill>
                        <a:latin typeface="Cambria Math" panose="02040503050406030204" pitchFamily="18" charset="0"/>
                      </a:rPr>
                      <m:t>𝒈𝒉</m:t>
                    </m:r>
                    <m:r>
                      <a:rPr lang="fr-FR" sz="2000" b="1" i="1" smtClean="0">
                        <a:solidFill>
                          <a:schemeClr val="accent6"/>
                        </a:solidFill>
                        <a:latin typeface="Cambria Math" panose="02040503050406030204" pitchFamily="18" charset="0"/>
                      </a:rPr>
                      <m:t>+ </m:t>
                    </m:r>
                    <m:f>
                      <m:fPr>
                        <m:ctrlPr>
                          <a:rPr lang="fr-FR" sz="2000" b="1" i="1" smtClean="0">
                            <a:solidFill>
                              <a:schemeClr val="accent6"/>
                            </a:solidFill>
                            <a:latin typeface="Cambria Math" panose="02040503050406030204" pitchFamily="18" charset="0"/>
                          </a:rPr>
                        </m:ctrlPr>
                      </m:fPr>
                      <m:num>
                        <m:r>
                          <a:rPr lang="fr-FR" sz="2000" b="1" i="1" smtClean="0">
                            <a:solidFill>
                              <a:schemeClr val="accent6"/>
                            </a:solidFill>
                            <a:latin typeface="Cambria Math" panose="02040503050406030204" pitchFamily="18" charset="0"/>
                          </a:rPr>
                          <m:t>𝟏</m:t>
                        </m:r>
                      </m:num>
                      <m:den>
                        <m:r>
                          <a:rPr lang="fr-FR" sz="2000" b="1" i="1" smtClean="0">
                            <a:solidFill>
                              <a:schemeClr val="accent6"/>
                            </a:solidFill>
                            <a:latin typeface="Cambria Math" panose="02040503050406030204" pitchFamily="18" charset="0"/>
                          </a:rPr>
                          <m:t>𝟐</m:t>
                        </m:r>
                      </m:den>
                    </m:f>
                    <m:r>
                      <a:rPr lang="fr-FR" sz="2000" b="1" i="1" smtClean="0">
                        <a:solidFill>
                          <a:schemeClr val="accent6"/>
                        </a:solidFill>
                        <a:latin typeface="Cambria Math" panose="02040503050406030204" pitchFamily="18" charset="0"/>
                        <a:ea typeface="Cambria Math" panose="02040503050406030204" pitchFamily="18" charset="0"/>
                      </a:rPr>
                      <m:t>𝝆</m:t>
                    </m:r>
                    <m:sSup>
                      <m:sSupPr>
                        <m:ctrlPr>
                          <a:rPr lang="fr-FR" sz="2000" b="1" i="1" smtClean="0">
                            <a:solidFill>
                              <a:schemeClr val="accent6"/>
                            </a:solidFill>
                            <a:latin typeface="Cambria Math" panose="02040503050406030204" pitchFamily="18" charset="0"/>
                            <a:ea typeface="Cambria Math" panose="02040503050406030204" pitchFamily="18" charset="0"/>
                          </a:rPr>
                        </m:ctrlPr>
                      </m:sSupPr>
                      <m:e>
                        <m:r>
                          <a:rPr lang="fr-FR" sz="2000" b="1" i="1" smtClean="0">
                            <a:solidFill>
                              <a:schemeClr val="accent6"/>
                            </a:solidFill>
                            <a:latin typeface="Cambria Math" panose="02040503050406030204" pitchFamily="18" charset="0"/>
                            <a:ea typeface="Cambria Math" panose="02040503050406030204" pitchFamily="18" charset="0"/>
                          </a:rPr>
                          <m:t>𝒗</m:t>
                        </m:r>
                      </m:e>
                      <m:sup>
                        <m:r>
                          <a:rPr lang="fr-FR" sz="2000" b="1" i="1" smtClean="0">
                            <a:solidFill>
                              <a:schemeClr val="accent6"/>
                            </a:solidFill>
                            <a:latin typeface="Cambria Math" panose="02040503050406030204" pitchFamily="18" charset="0"/>
                            <a:ea typeface="Cambria Math" panose="02040503050406030204" pitchFamily="18" charset="0"/>
                          </a:rPr>
                          <m:t>𝟐</m:t>
                        </m:r>
                      </m:sup>
                    </m:sSup>
                    <m:r>
                      <a:rPr lang="fr-FR" sz="2000" b="1" i="1" smtClean="0">
                        <a:solidFill>
                          <a:schemeClr val="accent6"/>
                        </a:solidFill>
                        <a:latin typeface="Cambria Math" panose="02040503050406030204" pitchFamily="18" charset="0"/>
                        <a:ea typeface="Cambria Math" panose="02040503050406030204" pitchFamily="18" charset="0"/>
                      </a:rPr>
                      <m:t>+</m:t>
                    </m:r>
                    <m:r>
                      <a:rPr lang="fr-FR" sz="2000" b="1" i="1" smtClean="0">
                        <a:solidFill>
                          <a:schemeClr val="accent6"/>
                        </a:solidFill>
                        <a:latin typeface="Cambria Math" panose="02040503050406030204" pitchFamily="18" charset="0"/>
                        <a:ea typeface="Cambria Math" panose="02040503050406030204" pitchFamily="18" charset="0"/>
                      </a:rPr>
                      <m:t>𝑷</m:t>
                    </m:r>
                    <m:r>
                      <a:rPr lang="fr-FR" sz="2000" b="1" i="1" smtClean="0">
                        <a:solidFill>
                          <a:schemeClr val="accent6"/>
                        </a:solidFill>
                        <a:latin typeface="Cambria Math" panose="02040503050406030204" pitchFamily="18" charset="0"/>
                        <a:ea typeface="Cambria Math" panose="02040503050406030204" pitchFamily="18" charset="0"/>
                      </a:rPr>
                      <m:t>=</m:t>
                    </m:r>
                    <m:r>
                      <a:rPr lang="fr-FR" sz="2000" b="1" i="1" smtClean="0">
                        <a:solidFill>
                          <a:schemeClr val="accent6"/>
                        </a:solidFill>
                        <a:latin typeface="Cambria Math" panose="02040503050406030204" pitchFamily="18" charset="0"/>
                        <a:ea typeface="Cambria Math" panose="02040503050406030204" pitchFamily="18" charset="0"/>
                      </a:rPr>
                      <m:t>𝒄𝒔𝒕𝒆</m:t>
                    </m:r>
                  </m:oMath>
                </a14:m>
                <a:endParaRPr lang="fr-FR" sz="2000" b="1" dirty="0">
                  <a:solidFill>
                    <a:srgbClr val="FF0000"/>
                  </a:solidFill>
                  <a:latin typeface="Bodoni MT" panose="02070603080606020203" pitchFamily="18" charset="0"/>
                  <a:ea typeface="Cambria Math" panose="02040503050406030204" pitchFamily="18" charset="0"/>
                </a:endParaRPr>
              </a:p>
              <a:p>
                <a:endParaRPr lang="fr-FR" sz="2000" b="1" dirty="0">
                  <a:latin typeface="Bodoni MT" panose="02070603080606020203" pitchFamily="18" charset="0"/>
                  <a:ea typeface="Cambria Math" panose="02040503050406030204" pitchFamily="18" charset="0"/>
                </a:endParaRPr>
              </a:p>
              <a:p>
                <a:r>
                  <a:rPr lang="fr-FR" sz="2000" dirty="0">
                    <a:latin typeface="Bodoni MT" panose="02070603080606020203" pitchFamily="18" charset="0"/>
                  </a:rPr>
                  <a:t>On a donc : </a:t>
                </a:r>
                <a14:m>
                  <m:oMath xmlns:m="http://schemas.openxmlformats.org/officeDocument/2006/math">
                    <m:r>
                      <a:rPr lang="fr-FR" sz="2000" i="1" strike="sngStrike" smtClean="0">
                        <a:latin typeface="Cambria Math" panose="02040503050406030204" pitchFamily="18" charset="0"/>
                        <a:ea typeface="Cambria Math" panose="02040503050406030204" pitchFamily="18" charset="0"/>
                      </a:rPr>
                      <m:t>𝜌</m:t>
                    </m:r>
                    <m:r>
                      <a:rPr lang="fr-FR" sz="2000" b="0" i="1" strike="sngStrike" smtClean="0">
                        <a:latin typeface="Cambria Math" panose="02040503050406030204" pitchFamily="18" charset="0"/>
                        <a:ea typeface="Cambria Math" panose="02040503050406030204" pitchFamily="18" charset="0"/>
                      </a:rPr>
                      <m:t>𝑔h</m:t>
                    </m:r>
                    <m:r>
                      <a:rPr lang="fr-FR" sz="2000" b="0" i="1" smtClean="0">
                        <a:latin typeface="Cambria Math" panose="02040503050406030204" pitchFamily="18" charset="0"/>
                        <a:ea typeface="Cambria Math" panose="02040503050406030204" pitchFamily="18" charset="0"/>
                      </a:rPr>
                      <m:t>+ </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1</m:t>
                        </m:r>
                      </m:num>
                      <m:den>
                        <m:r>
                          <a:rPr lang="fr-FR" sz="2000" b="0" i="1" smtClean="0">
                            <a:latin typeface="Cambria Math" panose="02040503050406030204" pitchFamily="18" charset="0"/>
                            <a:ea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1</m:t>
                        </m:r>
                      </m:sub>
                      <m:sup>
                        <m:r>
                          <a:rPr lang="fr-FR" sz="2000" b="0" i="1" smtClean="0">
                            <a:latin typeface="Cambria Math" panose="02040503050406030204" pitchFamily="18" charset="0"/>
                            <a:ea typeface="Cambria Math" panose="02040503050406030204" pitchFamily="18" charset="0"/>
                          </a:rPr>
                          <m:t>2</m:t>
                        </m:r>
                      </m:sup>
                    </m:sSubSup>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1</m:t>
                        </m:r>
                      </m:sub>
                    </m:sSub>
                    <m:r>
                      <a:rPr lang="fr-FR" sz="2000" b="0" i="1" smtClean="0">
                        <a:latin typeface="Cambria Math" panose="02040503050406030204" pitchFamily="18" charset="0"/>
                        <a:ea typeface="Cambria Math" panose="02040503050406030204" pitchFamily="18" charset="0"/>
                      </a:rPr>
                      <m:t>=</m:t>
                    </m:r>
                    <m:r>
                      <a:rPr lang="fr-FR" sz="2000" i="1" strike="sngStrike" smtClean="0">
                        <a:latin typeface="Cambria Math" panose="02040503050406030204" pitchFamily="18" charset="0"/>
                        <a:ea typeface="Cambria Math" panose="02040503050406030204" pitchFamily="18" charset="0"/>
                      </a:rPr>
                      <m:t>𝜌</m:t>
                    </m:r>
                    <m:r>
                      <a:rPr lang="fr-FR" sz="2000" b="0" i="1" strike="sngStrike" smtClean="0">
                        <a:latin typeface="Cambria Math" panose="02040503050406030204" pitchFamily="18" charset="0"/>
                        <a:ea typeface="Cambria Math" panose="02040503050406030204" pitchFamily="18" charset="0"/>
                      </a:rPr>
                      <m:t>𝑔h</m:t>
                    </m:r>
                    <m:r>
                      <a:rPr lang="fr-FR" sz="2000" b="0" i="1" smtClean="0">
                        <a:latin typeface="Cambria Math" panose="02040503050406030204" pitchFamily="18" charset="0"/>
                        <a:ea typeface="Cambria Math" panose="02040503050406030204" pitchFamily="18" charset="0"/>
                      </a:rPr>
                      <m:t>+ </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1</m:t>
                        </m:r>
                      </m:num>
                      <m:den>
                        <m:r>
                          <a:rPr lang="fr-FR" sz="2000" b="0" i="1" smtClean="0">
                            <a:latin typeface="Cambria Math" panose="02040503050406030204" pitchFamily="18" charset="0"/>
                            <a:ea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2</m:t>
                        </m:r>
                      </m:sub>
                      <m:sup>
                        <m:r>
                          <a:rPr lang="fr-FR" sz="2000" b="0" i="1" smtClean="0">
                            <a:latin typeface="Cambria Math" panose="02040503050406030204" pitchFamily="18" charset="0"/>
                            <a:ea typeface="Cambria Math" panose="02040503050406030204" pitchFamily="18" charset="0"/>
                          </a:rPr>
                          <m:t>2</m:t>
                        </m:r>
                      </m:sup>
                    </m:sSubSup>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2</m:t>
                        </m:r>
                      </m:sub>
                    </m:sSub>
                    <m:r>
                      <a:rPr lang="fr-FR" sz="2000" b="0" i="1" smtClean="0">
                        <a:latin typeface="Cambria Math" panose="02040503050406030204" pitchFamily="18" charset="0"/>
                        <a:ea typeface="Cambria Math" panose="02040503050406030204" pitchFamily="18" charset="0"/>
                      </a:rPr>
                      <m:t> </m:t>
                    </m:r>
                    <m:r>
                      <a:rPr lang="fr-FR" sz="2000" b="0" i="1" smtClean="0">
                        <a:latin typeface="Cambria Math" panose="02040503050406030204" pitchFamily="18" charset="0"/>
                        <a:ea typeface="Cambria Math" panose="02040503050406030204" pitchFamily="18" charset="0"/>
                      </a:rPr>
                      <m:t>𝑑𝑜𝑛𝑐</m:t>
                    </m:r>
                    <m:r>
                      <a:rPr lang="fr-FR" sz="2000" b="0" i="1" smtClean="0">
                        <a:latin typeface="Cambria Math" panose="02040503050406030204" pitchFamily="18" charset="0"/>
                        <a:ea typeface="Cambria Math" panose="02040503050406030204" pitchFamily="18" charset="0"/>
                      </a:rPr>
                      <m:t> </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𝑷</m:t>
                        </m:r>
                      </m:e>
                      <m:sub>
                        <m:r>
                          <a:rPr lang="fr-FR" sz="2000" b="1" i="1" smtClean="0">
                            <a:solidFill>
                              <a:srgbClr val="FF0000"/>
                            </a:solidFill>
                            <a:latin typeface="Cambria Math" panose="02040503050406030204" pitchFamily="18" charset="0"/>
                            <a:ea typeface="Cambria Math" panose="02040503050406030204" pitchFamily="18" charset="0"/>
                          </a:rPr>
                          <m:t>𝟏</m:t>
                        </m:r>
                      </m:sub>
                    </m:sSub>
                    <m:r>
                      <a:rPr lang="fr-FR" sz="2000" b="1" i="1" smtClean="0">
                        <a:solidFill>
                          <a:srgbClr val="FF0000"/>
                        </a:solidFill>
                        <a:latin typeface="Cambria Math" panose="02040503050406030204" pitchFamily="18" charset="0"/>
                        <a:ea typeface="Cambria Math" panose="02040503050406030204" pitchFamily="18" charset="0"/>
                      </a:rPr>
                      <m:t>−</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𝑷</m:t>
                        </m:r>
                      </m:e>
                      <m:sub>
                        <m:r>
                          <a:rPr lang="fr-FR" sz="2000" b="1" i="1" smtClean="0">
                            <a:solidFill>
                              <a:srgbClr val="FF0000"/>
                            </a:solidFill>
                            <a:latin typeface="Cambria Math" panose="02040503050406030204" pitchFamily="18" charset="0"/>
                            <a:ea typeface="Cambria Math" panose="02040503050406030204" pitchFamily="18" charset="0"/>
                          </a:rPr>
                          <m:t>𝟐</m:t>
                        </m:r>
                      </m:sub>
                    </m:sSub>
                    <m:r>
                      <a:rPr lang="fr-FR" sz="2000" b="1" i="1" smtClean="0">
                        <a:solidFill>
                          <a:srgbClr val="FF0000"/>
                        </a:solidFill>
                        <a:latin typeface="Cambria Math" panose="02040503050406030204" pitchFamily="18" charset="0"/>
                        <a:ea typeface="Cambria Math" panose="02040503050406030204" pitchFamily="18" charset="0"/>
                      </a:rPr>
                      <m:t>=</m:t>
                    </m:r>
                    <m:f>
                      <m:fPr>
                        <m:ctrlPr>
                          <a:rPr lang="fr-FR" sz="2000" b="1" i="1" smtClean="0">
                            <a:solidFill>
                              <a:srgbClr val="FF0000"/>
                            </a:solidFill>
                            <a:latin typeface="Cambria Math" panose="02040503050406030204" pitchFamily="18" charset="0"/>
                            <a:ea typeface="Cambria Math" panose="02040503050406030204" pitchFamily="18" charset="0"/>
                          </a:rPr>
                        </m:ctrlPr>
                      </m:fPr>
                      <m:num>
                        <m:r>
                          <a:rPr lang="fr-FR" sz="2000" b="1" i="1" smtClean="0">
                            <a:solidFill>
                              <a:srgbClr val="FF0000"/>
                            </a:solidFill>
                            <a:latin typeface="Cambria Math" panose="02040503050406030204" pitchFamily="18" charset="0"/>
                            <a:ea typeface="Cambria Math" panose="02040503050406030204" pitchFamily="18" charset="0"/>
                          </a:rPr>
                          <m:t>𝟏</m:t>
                        </m:r>
                      </m:num>
                      <m:den>
                        <m:r>
                          <a:rPr lang="fr-FR" sz="2000" b="1" i="1" smtClean="0">
                            <a:solidFill>
                              <a:srgbClr val="FF0000"/>
                            </a:solidFill>
                            <a:latin typeface="Cambria Math" panose="02040503050406030204" pitchFamily="18" charset="0"/>
                            <a:ea typeface="Cambria Math" panose="02040503050406030204" pitchFamily="18" charset="0"/>
                          </a:rPr>
                          <m:t>𝟐</m:t>
                        </m:r>
                      </m:den>
                    </m:f>
                    <m:r>
                      <a:rPr lang="fr-FR" sz="2000" b="1" i="1" smtClean="0">
                        <a:solidFill>
                          <a:srgbClr val="FF0000"/>
                        </a:solidFill>
                        <a:latin typeface="Cambria Math" panose="02040503050406030204" pitchFamily="18" charset="0"/>
                        <a:ea typeface="Cambria Math" panose="02040503050406030204" pitchFamily="18" charset="0"/>
                      </a:rPr>
                      <m:t>𝝆</m:t>
                    </m:r>
                    <m:r>
                      <a:rPr lang="fr-FR" sz="2000" b="1" i="1" smtClean="0">
                        <a:solidFill>
                          <a:srgbClr val="FF0000"/>
                        </a:solidFill>
                        <a:latin typeface="Cambria Math" panose="02040503050406030204" pitchFamily="18" charset="0"/>
                        <a:ea typeface="Cambria Math" panose="02040503050406030204" pitchFamily="18" charset="0"/>
                      </a:rPr>
                      <m:t>(</m:t>
                    </m:r>
                    <m:sSubSup>
                      <m:sSubSupPr>
                        <m:ctrlPr>
                          <a:rPr lang="fr-FR" sz="2000" b="1" i="1" smtClean="0">
                            <a:solidFill>
                              <a:srgbClr val="FF0000"/>
                            </a:solidFill>
                            <a:latin typeface="Cambria Math" panose="02040503050406030204" pitchFamily="18" charset="0"/>
                            <a:ea typeface="Cambria Math" panose="02040503050406030204" pitchFamily="18" charset="0"/>
                          </a:rPr>
                        </m:ctrlPr>
                      </m:sSubSupPr>
                      <m:e>
                        <m:r>
                          <a:rPr lang="fr-FR" sz="2000" b="1" i="1" smtClean="0">
                            <a:solidFill>
                              <a:srgbClr val="FF0000"/>
                            </a:solidFill>
                            <a:latin typeface="Cambria Math" panose="02040503050406030204" pitchFamily="18" charset="0"/>
                            <a:ea typeface="Cambria Math" panose="02040503050406030204" pitchFamily="18" charset="0"/>
                          </a:rPr>
                          <m:t>𝒗</m:t>
                        </m:r>
                      </m:e>
                      <m:sub>
                        <m:r>
                          <a:rPr lang="fr-FR" sz="2000" b="1" i="1" smtClean="0">
                            <a:solidFill>
                              <a:srgbClr val="FF0000"/>
                            </a:solidFill>
                            <a:latin typeface="Cambria Math" panose="02040503050406030204" pitchFamily="18" charset="0"/>
                            <a:ea typeface="Cambria Math" panose="02040503050406030204" pitchFamily="18" charset="0"/>
                          </a:rPr>
                          <m:t>𝟐</m:t>
                        </m:r>
                      </m:sub>
                      <m:sup>
                        <m:r>
                          <a:rPr lang="fr-FR" sz="2000" b="1" i="1" smtClean="0">
                            <a:solidFill>
                              <a:srgbClr val="FF0000"/>
                            </a:solidFill>
                            <a:latin typeface="Cambria Math" panose="02040503050406030204" pitchFamily="18" charset="0"/>
                            <a:ea typeface="Cambria Math" panose="02040503050406030204" pitchFamily="18" charset="0"/>
                          </a:rPr>
                          <m:t>𝟐</m:t>
                        </m:r>
                      </m:sup>
                    </m:sSubSup>
                    <m:r>
                      <a:rPr lang="fr-FR" sz="2000" b="1" i="1" smtClean="0">
                        <a:solidFill>
                          <a:srgbClr val="FF0000"/>
                        </a:solidFill>
                        <a:latin typeface="Cambria Math" panose="02040503050406030204" pitchFamily="18" charset="0"/>
                        <a:ea typeface="Cambria Math" panose="02040503050406030204" pitchFamily="18" charset="0"/>
                      </a:rPr>
                      <m:t>−</m:t>
                    </m:r>
                    <m:sSubSup>
                      <m:sSubSupPr>
                        <m:ctrlPr>
                          <a:rPr lang="fr-FR" sz="2000" b="1" i="1" smtClean="0">
                            <a:solidFill>
                              <a:srgbClr val="FF0000"/>
                            </a:solidFill>
                            <a:latin typeface="Cambria Math" panose="02040503050406030204" pitchFamily="18" charset="0"/>
                            <a:ea typeface="Cambria Math" panose="02040503050406030204" pitchFamily="18" charset="0"/>
                          </a:rPr>
                        </m:ctrlPr>
                      </m:sSubSupPr>
                      <m:e>
                        <m:r>
                          <a:rPr lang="fr-FR" sz="2000" b="1" i="1" smtClean="0">
                            <a:solidFill>
                              <a:srgbClr val="FF0000"/>
                            </a:solidFill>
                            <a:latin typeface="Cambria Math" panose="02040503050406030204" pitchFamily="18" charset="0"/>
                            <a:ea typeface="Cambria Math" panose="02040503050406030204" pitchFamily="18" charset="0"/>
                          </a:rPr>
                          <m:t>𝒗</m:t>
                        </m:r>
                      </m:e>
                      <m:sub>
                        <m:r>
                          <a:rPr lang="fr-FR" sz="2000" b="1" i="1" smtClean="0">
                            <a:solidFill>
                              <a:srgbClr val="FF0000"/>
                            </a:solidFill>
                            <a:latin typeface="Cambria Math" panose="02040503050406030204" pitchFamily="18" charset="0"/>
                            <a:ea typeface="Cambria Math" panose="02040503050406030204" pitchFamily="18" charset="0"/>
                          </a:rPr>
                          <m:t>𝟏</m:t>
                        </m:r>
                      </m:sub>
                      <m:sup>
                        <m:r>
                          <a:rPr lang="fr-FR" sz="2000" b="1" i="1" smtClean="0">
                            <a:solidFill>
                              <a:srgbClr val="FF0000"/>
                            </a:solidFill>
                            <a:latin typeface="Cambria Math" panose="02040503050406030204" pitchFamily="18" charset="0"/>
                            <a:ea typeface="Cambria Math" panose="02040503050406030204" pitchFamily="18" charset="0"/>
                          </a:rPr>
                          <m:t>𝟐</m:t>
                        </m:r>
                      </m:sup>
                    </m:sSubSup>
                    <m:r>
                      <a:rPr lang="fr-FR" sz="2000" b="1" i="1" smtClean="0">
                        <a:solidFill>
                          <a:srgbClr val="FF0000"/>
                        </a:solidFill>
                        <a:latin typeface="Cambria Math" panose="02040503050406030204" pitchFamily="18" charset="0"/>
                        <a:ea typeface="Cambria Math" panose="02040503050406030204" pitchFamily="18" charset="0"/>
                      </a:rPr>
                      <m:t>)</m:t>
                    </m:r>
                  </m:oMath>
                </a14:m>
                <a:endParaRPr lang="fr-FR" sz="2000" b="1" dirty="0">
                  <a:solidFill>
                    <a:srgbClr val="FF0000"/>
                  </a:solidFill>
                  <a:latin typeface="Bodoni MT" panose="02070603080606020203" pitchFamily="18" charset="0"/>
                </a:endParaRP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4630948"/>
              </a:xfrm>
              <a:prstGeom prst="rect">
                <a:avLst/>
              </a:prstGeom>
              <a:blipFill>
                <a:blip r:embed="rId2"/>
                <a:stretch>
                  <a:fillRect l="-534" t="-791" b="-264"/>
                </a:stretch>
              </a:blipFill>
            </p:spPr>
            <p:txBody>
              <a:bodyPr/>
              <a:lstStyle/>
              <a:p>
                <a:r>
                  <a:rPr lang="fr-FR">
                    <a:noFill/>
                  </a:rPr>
                  <a:t> </a:t>
                </a:r>
              </a:p>
            </p:txBody>
          </p:sp>
        </mc:Fallback>
      </mc:AlternateContent>
      <p:pic>
        <p:nvPicPr>
          <p:cNvPr id="11" name="Image 10">
            <a:extLst>
              <a:ext uri="{FF2B5EF4-FFF2-40B4-BE49-F238E27FC236}">
                <a16:creationId xmlns:a16="http://schemas.microsoft.com/office/drawing/2014/main" id="{B688D2DA-6C8F-4780-A90A-F18B69CD2A89}"/>
              </a:ext>
            </a:extLst>
          </p:cNvPr>
          <p:cNvPicPr>
            <a:picLocks noChangeAspect="1"/>
          </p:cNvPicPr>
          <p:nvPr/>
        </p:nvPicPr>
        <p:blipFill rotWithShape="1">
          <a:blip r:embed="rId3"/>
          <a:srcRect l="3685" t="3013"/>
          <a:stretch/>
        </p:blipFill>
        <p:spPr>
          <a:xfrm>
            <a:off x="7217546" y="1908324"/>
            <a:ext cx="2552059" cy="1993412"/>
          </a:xfrm>
          <a:prstGeom prst="rect">
            <a:avLst/>
          </a:prstGeom>
        </p:spPr>
      </p:pic>
      <p:pic>
        <p:nvPicPr>
          <p:cNvPr id="13" name="Image 12">
            <a:extLst>
              <a:ext uri="{FF2B5EF4-FFF2-40B4-BE49-F238E27FC236}">
                <a16:creationId xmlns:a16="http://schemas.microsoft.com/office/drawing/2014/main" id="{DBEB8132-FDA8-4C5E-AD0F-39E781C60570}"/>
              </a:ext>
            </a:extLst>
          </p:cNvPr>
          <p:cNvPicPr>
            <a:picLocks noChangeAspect="1"/>
          </p:cNvPicPr>
          <p:nvPr/>
        </p:nvPicPr>
        <p:blipFill rotWithShape="1">
          <a:blip r:embed="rId4"/>
          <a:srcRect l="1876"/>
          <a:stretch/>
        </p:blipFill>
        <p:spPr>
          <a:xfrm>
            <a:off x="9481351" y="4897958"/>
            <a:ext cx="2112886" cy="1641314"/>
          </a:xfrm>
          <a:prstGeom prst="rect">
            <a:avLst/>
          </a:prstGeom>
        </p:spPr>
      </p:pic>
    </p:spTree>
    <p:extLst>
      <p:ext uri="{BB962C8B-B14F-4D97-AF65-F5344CB8AC3E}">
        <p14:creationId xmlns:p14="http://schemas.microsoft.com/office/powerpoint/2010/main" val="381643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Diamètre, vitesse ou différence de pression lors d’une sténose</a:t>
            </a:r>
          </a:p>
        </p:txBody>
      </p:sp>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570756"/>
          </a:xfrm>
          <a:prstGeom prst="rect">
            <a:avLst/>
          </a:prstGeom>
          <a:noFill/>
        </p:spPr>
        <p:txBody>
          <a:bodyPr wrap="square" rtlCol="0">
            <a:spAutoFit/>
          </a:bodyPr>
          <a:lstStyle/>
          <a:p>
            <a:r>
              <a:rPr lang="fr-FR" sz="2400" u="sng" dirty="0">
                <a:latin typeface="Bodoni MT" panose="02070603080606020203" pitchFamily="18" charset="0"/>
              </a:rPr>
              <a:t>QCM 2</a:t>
            </a:r>
            <a:r>
              <a:rPr lang="fr-FR" sz="2400" dirty="0">
                <a:latin typeface="Bodoni MT" panose="02070603080606020203" pitchFamily="18" charset="0"/>
              </a:rPr>
              <a:t> : Une artère présente une sténose localisée. Par échographie doppler, on mesure en amont de la sténose un diamètre de 6mm et une vitesse d’écoulement v</a:t>
            </a:r>
            <a:r>
              <a:rPr lang="fr-FR" sz="2400" baseline="-25000" dirty="0">
                <a:latin typeface="Bodoni MT" panose="02070603080606020203" pitchFamily="18" charset="0"/>
              </a:rPr>
              <a:t>1</a:t>
            </a:r>
            <a:r>
              <a:rPr lang="fr-FR" sz="2400" dirty="0">
                <a:latin typeface="Bodoni MT" panose="02070603080606020203" pitchFamily="18" charset="0"/>
              </a:rPr>
              <a:t> = 0,05 m.s</a:t>
            </a:r>
            <a:r>
              <a:rPr lang="fr-FR" sz="2400" baseline="30000" dirty="0">
                <a:latin typeface="Bodoni MT" panose="02070603080606020203" pitchFamily="18" charset="0"/>
              </a:rPr>
              <a:t>-1</a:t>
            </a:r>
            <a:r>
              <a:rPr lang="fr-FR" sz="2400" dirty="0">
                <a:latin typeface="Bodoni MT" panose="02070603080606020203" pitchFamily="18" charset="0"/>
              </a:rPr>
              <a:t>. Au niveau de la sténose on mesure un diamètre égal à 3mm. (On néglige la perte de charge). Quelle est la vitesse d’écoulement v</a:t>
            </a:r>
            <a:r>
              <a:rPr lang="fr-FR" sz="2400" baseline="-25000" dirty="0">
                <a:latin typeface="Bodoni MT" panose="02070603080606020203" pitchFamily="18" charset="0"/>
              </a:rPr>
              <a:t>2</a:t>
            </a:r>
            <a:r>
              <a:rPr lang="fr-FR" sz="2400" dirty="0">
                <a:latin typeface="Bodoni MT" panose="02070603080606020203" pitchFamily="18" charset="0"/>
              </a:rPr>
              <a:t> en m.s</a:t>
            </a:r>
            <a:r>
              <a:rPr lang="fr-FR" sz="2400" baseline="30000" dirty="0">
                <a:latin typeface="Bodoni MT" panose="02070603080606020203" pitchFamily="18" charset="0"/>
              </a:rPr>
              <a:t>-1</a:t>
            </a:r>
            <a:r>
              <a:rPr lang="fr-FR" sz="2400" dirty="0">
                <a:latin typeface="Bodoni MT" panose="02070603080606020203" pitchFamily="18" charset="0"/>
              </a:rPr>
              <a:t> au niveau de la sténose ? </a:t>
            </a:r>
          </a:p>
          <a:p>
            <a:endParaRPr lang="fr-FR" sz="2400" dirty="0">
              <a:latin typeface="Bodoni MT" panose="02070603080606020203" pitchFamily="18" charset="0"/>
            </a:endParaRPr>
          </a:p>
          <a:p>
            <a:r>
              <a:rPr lang="fr-FR" sz="2400" dirty="0">
                <a:latin typeface="Bodoni MT" panose="02070603080606020203" pitchFamily="18" charset="0"/>
              </a:rPr>
              <a:t>A) 0,2</a:t>
            </a:r>
          </a:p>
          <a:p>
            <a:endParaRPr lang="fr-FR" sz="2400" dirty="0">
              <a:latin typeface="Bodoni MT" panose="02070603080606020203" pitchFamily="18" charset="0"/>
            </a:endParaRPr>
          </a:p>
          <a:p>
            <a:r>
              <a:rPr lang="fr-FR" sz="2400" dirty="0">
                <a:latin typeface="Bodoni MT" panose="02070603080606020203" pitchFamily="18" charset="0"/>
              </a:rPr>
              <a:t>B) 4 </a:t>
            </a:r>
          </a:p>
          <a:p>
            <a:endParaRPr lang="fr-FR" sz="2400" dirty="0">
              <a:latin typeface="Bodoni MT" panose="02070603080606020203" pitchFamily="18" charset="0"/>
            </a:endParaRPr>
          </a:p>
          <a:p>
            <a:r>
              <a:rPr lang="fr-FR" sz="2400" dirty="0">
                <a:latin typeface="Bodoni MT" panose="02070603080606020203" pitchFamily="18" charset="0"/>
              </a:rPr>
              <a:t>C) 20 </a:t>
            </a:r>
          </a:p>
          <a:p>
            <a:endParaRPr lang="fr-FR" sz="2400" dirty="0">
              <a:latin typeface="Bodoni MT" panose="02070603080606020203" pitchFamily="18" charset="0"/>
            </a:endParaRPr>
          </a:p>
          <a:p>
            <a:r>
              <a:rPr lang="fr-FR" sz="2400" dirty="0">
                <a:latin typeface="Bodoni MT" panose="02070603080606020203" pitchFamily="18" charset="0"/>
              </a:rPr>
              <a:t>D) 2 </a:t>
            </a:r>
          </a:p>
          <a:p>
            <a:endParaRPr lang="fr-FR" sz="2400" dirty="0">
              <a:latin typeface="Bodoni MT" panose="02070603080606020203" pitchFamily="18" charset="0"/>
            </a:endParaRPr>
          </a:p>
          <a:p>
            <a:r>
              <a:rPr lang="fr-FR" sz="2400" dirty="0">
                <a:latin typeface="Bodoni MT" panose="02070603080606020203" pitchFamily="18" charset="0"/>
              </a:rPr>
              <a:t>E) 40</a:t>
            </a:r>
          </a:p>
          <a:p>
            <a:endParaRPr lang="fr-FR" sz="2000" b="1" dirty="0">
              <a:latin typeface="Bodoni MT" panose="02070603080606020203" pitchFamily="18" charset="0"/>
            </a:endParaRPr>
          </a:p>
        </p:txBody>
      </p:sp>
    </p:spTree>
    <p:extLst>
      <p:ext uri="{BB962C8B-B14F-4D97-AF65-F5344CB8AC3E}">
        <p14:creationId xmlns:p14="http://schemas.microsoft.com/office/powerpoint/2010/main" val="4230816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Diamètre, vitesse ou différence de pression lors d’une sténose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4987134"/>
              </a:xfrm>
              <a:prstGeom prst="rect">
                <a:avLst/>
              </a:prstGeom>
              <a:noFill/>
            </p:spPr>
            <p:txBody>
              <a:bodyPr wrap="square" rtlCol="0">
                <a:spAutoFit/>
              </a:bodyPr>
              <a:lstStyle/>
              <a:p>
                <a:r>
                  <a:rPr lang="fr-FR" sz="2000" u="sng" dirty="0">
                    <a:solidFill>
                      <a:schemeClr val="bg1">
                        <a:lumMod val="65000"/>
                      </a:schemeClr>
                    </a:solidFill>
                    <a:latin typeface="Bodoni MT" panose="02070603080606020203" pitchFamily="18" charset="0"/>
                  </a:rPr>
                  <a:t>QCM 2</a:t>
                </a:r>
                <a:r>
                  <a:rPr lang="fr-FR" sz="2000" dirty="0">
                    <a:solidFill>
                      <a:schemeClr val="bg1">
                        <a:lumMod val="65000"/>
                      </a:schemeClr>
                    </a:solidFill>
                    <a:latin typeface="Bodoni MT" panose="02070603080606020203" pitchFamily="18" charset="0"/>
                  </a:rPr>
                  <a:t> : Une artère présente une sténose localisée. Par échographie doppler, on mesure en amont de la sténose un diamètre de 6mm et une vitesse d’écoulement v</a:t>
                </a:r>
                <a:r>
                  <a:rPr lang="fr-FR" sz="2000" baseline="-25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 0,05 m.s</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Au niveau de la sténose on mesure un diamètre égal à 3mm. (On néglige la perte de charge). Quelle est la vitesse d’écoulement v</a:t>
                </a:r>
                <a:r>
                  <a:rPr lang="fr-FR" sz="2000" baseline="-25000" dirty="0">
                    <a:solidFill>
                      <a:schemeClr val="bg1">
                        <a:lumMod val="65000"/>
                      </a:schemeClr>
                    </a:solidFill>
                    <a:latin typeface="Bodoni MT" panose="02070603080606020203" pitchFamily="18" charset="0"/>
                  </a:rPr>
                  <a:t>2</a:t>
                </a:r>
                <a:r>
                  <a:rPr lang="fr-FR" sz="2000" dirty="0">
                    <a:solidFill>
                      <a:schemeClr val="bg1">
                        <a:lumMod val="65000"/>
                      </a:schemeClr>
                    </a:solidFill>
                    <a:latin typeface="Bodoni MT" panose="02070603080606020203" pitchFamily="18" charset="0"/>
                  </a:rPr>
                  <a:t> en m.s</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au niveau de la sténose ? </a:t>
                </a:r>
              </a:p>
              <a:p>
                <a:r>
                  <a:rPr lang="fr-FR" sz="2000" dirty="0">
                    <a:solidFill>
                      <a:srgbClr val="00B0F0"/>
                    </a:solidFill>
                    <a:latin typeface="Bodoni MT" panose="02070603080606020203" pitchFamily="18" charset="0"/>
                  </a:rPr>
                  <a:t>A) 0,2</a:t>
                </a:r>
              </a:p>
              <a:p>
                <a:r>
                  <a:rPr lang="fr-FR" sz="2000" strike="sngStrike" dirty="0">
                    <a:solidFill>
                      <a:schemeClr val="bg1">
                        <a:lumMod val="65000"/>
                      </a:schemeClr>
                    </a:solidFill>
                    <a:latin typeface="Bodoni MT" panose="02070603080606020203" pitchFamily="18" charset="0"/>
                  </a:rPr>
                  <a:t>B) 4 </a:t>
                </a:r>
              </a:p>
              <a:p>
                <a:r>
                  <a:rPr lang="fr-FR" sz="2000" strike="sngStrike" dirty="0">
                    <a:solidFill>
                      <a:schemeClr val="bg1">
                        <a:lumMod val="65000"/>
                      </a:schemeClr>
                    </a:solidFill>
                    <a:latin typeface="Bodoni MT" panose="02070603080606020203" pitchFamily="18" charset="0"/>
                  </a:rPr>
                  <a:t>C) 20 </a:t>
                </a:r>
              </a:p>
              <a:p>
                <a:r>
                  <a:rPr lang="fr-FR" sz="2000" strike="sngStrike" dirty="0">
                    <a:solidFill>
                      <a:schemeClr val="bg1">
                        <a:lumMod val="65000"/>
                      </a:schemeClr>
                    </a:solidFill>
                    <a:latin typeface="Bodoni MT" panose="02070603080606020203" pitchFamily="18" charset="0"/>
                  </a:rPr>
                  <a:t>D) 2 </a:t>
                </a:r>
              </a:p>
              <a:p>
                <a:r>
                  <a:rPr lang="fr-FR" sz="2000" strike="sngStrike" dirty="0">
                    <a:solidFill>
                      <a:schemeClr val="bg1">
                        <a:lumMod val="65000"/>
                      </a:schemeClr>
                    </a:solidFill>
                    <a:latin typeface="Bodoni MT" panose="02070603080606020203" pitchFamily="18" charset="0"/>
                  </a:rPr>
                  <a:t>E) 40</a:t>
                </a:r>
              </a:p>
              <a:p>
                <a:endParaRPr lang="fr-FR" sz="2000" b="1" dirty="0">
                  <a:latin typeface="Bodoni MT" panose="02070603080606020203" pitchFamily="18" charset="0"/>
                </a:endParaRPr>
              </a:p>
              <a:p>
                <a:r>
                  <a:rPr lang="fr-FR" sz="2000" dirty="0">
                    <a:latin typeface="Bodoni MT" panose="02070603080606020203" pitchFamily="18" charset="0"/>
                  </a:rPr>
                  <a:t>Pour retrouver la formule pour la vitesse, on pense au principe de continuité du débit : </a:t>
                </a:r>
              </a:p>
              <a:p>
                <a:pPr/>
                <a14:m>
                  <m:oMathPara xmlns:m="http://schemas.openxmlformats.org/officeDocument/2006/math">
                    <m:oMathParaPr>
                      <m:jc m:val="centerGroup"/>
                    </m:oMathParaPr>
                    <m:oMath xmlns:m="http://schemas.openxmlformats.org/officeDocument/2006/math">
                      <m:r>
                        <a:rPr lang="fr-FR" sz="2000" b="0" i="1" smtClean="0">
                          <a:solidFill>
                            <a:schemeClr val="tx1"/>
                          </a:solidFill>
                          <a:latin typeface="Cambria Math" panose="02040503050406030204" pitchFamily="18" charset="0"/>
                        </a:rPr>
                        <m:t>𝑄</m:t>
                      </m:r>
                      <m:r>
                        <a:rPr lang="fr-FR" sz="2000" b="0" i="1" smtClean="0">
                          <a:solidFill>
                            <a:schemeClr val="tx1"/>
                          </a:solidFill>
                          <a:latin typeface="Cambria Math" panose="02040503050406030204" pitchFamily="18" charset="0"/>
                        </a:rPr>
                        <m:t>=</m:t>
                      </m:r>
                      <m:sSub>
                        <m:sSubPr>
                          <m:ctrlPr>
                            <a:rPr lang="fr-FR" sz="2000" i="1" smtClean="0">
                              <a:solidFill>
                                <a:schemeClr val="tx1"/>
                              </a:solidFill>
                              <a:latin typeface="Cambria Math" panose="02040503050406030204" pitchFamily="18" charset="0"/>
                            </a:rPr>
                          </m:ctrlPr>
                        </m:sSubPr>
                        <m:e>
                          <m:r>
                            <a:rPr lang="fr-FR" sz="2000" b="0" i="1" smtClean="0">
                              <a:solidFill>
                                <a:schemeClr val="tx1"/>
                              </a:solidFill>
                              <a:latin typeface="Cambria Math" panose="02040503050406030204" pitchFamily="18" charset="0"/>
                            </a:rPr>
                            <m:t>𝑆</m:t>
                          </m:r>
                        </m:e>
                        <m:sub>
                          <m:r>
                            <a:rPr lang="fr-FR" sz="2000" b="0" i="1" smtClean="0">
                              <a:solidFill>
                                <a:schemeClr val="tx1"/>
                              </a:solidFill>
                              <a:latin typeface="Cambria Math" panose="02040503050406030204" pitchFamily="18" charset="0"/>
                            </a:rPr>
                            <m:t>1</m:t>
                          </m:r>
                        </m:sub>
                      </m:sSub>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1</m:t>
                          </m:r>
                        </m:sub>
                      </m:sSub>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𝑆</m:t>
                          </m:r>
                        </m:e>
                        <m:sub>
                          <m:r>
                            <a:rPr lang="fr-FR" sz="2000" b="0" i="1" smtClean="0">
                              <a:solidFill>
                                <a:schemeClr val="tx1"/>
                              </a:solidFill>
                              <a:latin typeface="Cambria Math" panose="02040503050406030204" pitchFamily="18" charset="0"/>
                              <a:ea typeface="Cambria Math" panose="02040503050406030204" pitchFamily="18" charset="0"/>
                            </a:rPr>
                            <m:t>2</m:t>
                          </m:r>
                        </m:sub>
                      </m:sSub>
                      <m:r>
                        <a:rPr lang="fr-FR" sz="2000" b="0" i="1">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2</m:t>
                          </m:r>
                        </m:sub>
                      </m:sSub>
                      <m:r>
                        <a:rPr lang="fr-FR" sz="2000" b="0" i="1" smtClean="0">
                          <a:solidFill>
                            <a:schemeClr val="tx1"/>
                          </a:solidFill>
                          <a:latin typeface="Cambria Math" panose="02040503050406030204" pitchFamily="18" charset="0"/>
                          <a:ea typeface="Cambria Math" panose="02040503050406030204" pitchFamily="18" charset="0"/>
                        </a:rPr>
                        <m:t>=</m:t>
                      </m:r>
                      <m:f>
                        <m:fPr>
                          <m:ctrlPr>
                            <a:rPr lang="fr-FR" sz="2000" i="1" smtClean="0">
                              <a:solidFill>
                                <a:schemeClr val="tx1"/>
                              </a:solidFill>
                              <a:latin typeface="Cambria Math" panose="02040503050406030204" pitchFamily="18" charset="0"/>
                              <a:ea typeface="Cambria Math" panose="02040503050406030204" pitchFamily="18" charset="0"/>
                            </a:rPr>
                          </m:ctrlPr>
                        </m:fPr>
                        <m:num>
                          <m:r>
                            <a:rPr lang="fr-FR" sz="2000" b="0" i="1" strike="sngStrike" smtClean="0">
                              <a:solidFill>
                                <a:schemeClr val="tx1"/>
                              </a:solidFill>
                              <a:latin typeface="Cambria Math" panose="02040503050406030204" pitchFamily="18" charset="0"/>
                              <a:ea typeface="Cambria Math" panose="02040503050406030204" pitchFamily="18" charset="0"/>
                            </a:rPr>
                            <m:t>𝜋</m:t>
                          </m:r>
                          <m:sSubSup>
                            <m:sSubSupPr>
                              <m:ctrlPr>
                                <a:rPr lang="fr-FR" sz="2000" i="1" smtClean="0">
                                  <a:solidFill>
                                    <a:schemeClr val="tx1"/>
                                  </a:solidFill>
                                  <a:latin typeface="Cambria Math" panose="02040503050406030204" pitchFamily="18" charset="0"/>
                                  <a:ea typeface="Cambria Math" panose="02040503050406030204" pitchFamily="18" charset="0"/>
                                </a:rPr>
                              </m:ctrlPr>
                            </m:sSubSupPr>
                            <m:e>
                              <m:r>
                                <a:rPr lang="fr-FR" sz="2000" b="0" i="1" smtClean="0">
                                  <a:solidFill>
                                    <a:schemeClr val="tx1"/>
                                  </a:solidFill>
                                  <a:latin typeface="Cambria Math" panose="02040503050406030204" pitchFamily="18" charset="0"/>
                                  <a:ea typeface="Cambria Math" panose="02040503050406030204" pitchFamily="18" charset="0"/>
                                </a:rPr>
                                <m:t>𝑑</m:t>
                              </m:r>
                            </m:e>
                            <m:sub>
                              <m:r>
                                <a:rPr lang="fr-FR" sz="2000" b="0" i="1" smtClean="0">
                                  <a:solidFill>
                                    <a:schemeClr val="tx1"/>
                                  </a:solidFill>
                                  <a:latin typeface="Cambria Math" panose="02040503050406030204" pitchFamily="18" charset="0"/>
                                  <a:ea typeface="Cambria Math" panose="02040503050406030204" pitchFamily="18" charset="0"/>
                                </a:rPr>
                                <m:t>1</m:t>
                              </m:r>
                            </m:sub>
                            <m:sup>
                              <m:r>
                                <a:rPr lang="fr-FR" sz="2000" b="0" i="1" smtClean="0">
                                  <a:solidFill>
                                    <a:schemeClr val="tx1"/>
                                  </a:solidFill>
                                  <a:latin typeface="Cambria Math" panose="02040503050406030204" pitchFamily="18" charset="0"/>
                                  <a:ea typeface="Cambria Math" panose="02040503050406030204" pitchFamily="18" charset="0"/>
                                </a:rPr>
                                <m:t>2</m:t>
                              </m:r>
                            </m:sup>
                          </m:sSubSup>
                        </m:num>
                        <m:den>
                          <m:r>
                            <a:rPr lang="fr-FR" sz="2000" b="0" i="1" strike="sngStrike" smtClean="0">
                              <a:solidFill>
                                <a:schemeClr val="tx1"/>
                              </a:solidFill>
                              <a:latin typeface="Cambria Math" panose="02040503050406030204" pitchFamily="18" charset="0"/>
                              <a:ea typeface="Cambria Math" panose="02040503050406030204" pitchFamily="18" charset="0"/>
                            </a:rPr>
                            <m:t>4</m:t>
                          </m:r>
                        </m:den>
                      </m:f>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1</m:t>
                          </m:r>
                        </m:sub>
                      </m:sSub>
                      <m:r>
                        <a:rPr lang="fr-FR" sz="2000" b="0" i="1" smtClean="0">
                          <a:solidFill>
                            <a:schemeClr val="tx1"/>
                          </a:solidFill>
                          <a:latin typeface="Cambria Math" panose="02040503050406030204" pitchFamily="18" charset="0"/>
                          <a:ea typeface="Cambria Math" panose="02040503050406030204" pitchFamily="18" charset="0"/>
                        </a:rPr>
                        <m:t>=</m:t>
                      </m:r>
                      <m:f>
                        <m:fPr>
                          <m:ctrlPr>
                            <a:rPr lang="fr-FR" sz="2000" i="1" smtClean="0">
                              <a:solidFill>
                                <a:schemeClr val="tx1"/>
                              </a:solidFill>
                              <a:latin typeface="Cambria Math" panose="02040503050406030204" pitchFamily="18" charset="0"/>
                              <a:ea typeface="Cambria Math" panose="02040503050406030204" pitchFamily="18" charset="0"/>
                            </a:rPr>
                          </m:ctrlPr>
                        </m:fPr>
                        <m:num>
                          <m:r>
                            <a:rPr lang="fr-FR" sz="2000" b="0" i="1" strike="sngStrike" smtClean="0">
                              <a:solidFill>
                                <a:schemeClr val="tx1"/>
                              </a:solidFill>
                              <a:latin typeface="Cambria Math" panose="02040503050406030204" pitchFamily="18" charset="0"/>
                              <a:ea typeface="Cambria Math" panose="02040503050406030204" pitchFamily="18" charset="0"/>
                            </a:rPr>
                            <m:t>𝜋</m:t>
                          </m:r>
                          <m:sSubSup>
                            <m:sSubSupPr>
                              <m:ctrlPr>
                                <a:rPr lang="fr-FR" sz="2000" i="1" smtClean="0">
                                  <a:solidFill>
                                    <a:schemeClr val="tx1"/>
                                  </a:solidFill>
                                  <a:latin typeface="Cambria Math" panose="02040503050406030204" pitchFamily="18" charset="0"/>
                                  <a:ea typeface="Cambria Math" panose="02040503050406030204" pitchFamily="18" charset="0"/>
                                </a:rPr>
                              </m:ctrlPr>
                            </m:sSubSupPr>
                            <m:e>
                              <m:r>
                                <a:rPr lang="fr-FR" sz="2000" b="0" i="1" smtClean="0">
                                  <a:solidFill>
                                    <a:schemeClr val="tx1"/>
                                  </a:solidFill>
                                  <a:latin typeface="Cambria Math" panose="02040503050406030204" pitchFamily="18" charset="0"/>
                                  <a:ea typeface="Cambria Math" panose="02040503050406030204" pitchFamily="18" charset="0"/>
                                </a:rPr>
                                <m:t>𝑑</m:t>
                              </m:r>
                            </m:e>
                            <m:sub>
                              <m:r>
                                <a:rPr lang="fr-FR" sz="2000" b="0" i="1" smtClean="0">
                                  <a:solidFill>
                                    <a:schemeClr val="tx1"/>
                                  </a:solidFill>
                                  <a:latin typeface="Cambria Math" panose="02040503050406030204" pitchFamily="18" charset="0"/>
                                  <a:ea typeface="Cambria Math" panose="02040503050406030204" pitchFamily="18" charset="0"/>
                                </a:rPr>
                                <m:t>2</m:t>
                              </m:r>
                            </m:sub>
                            <m:sup>
                              <m:r>
                                <a:rPr lang="fr-FR" sz="2000" b="0" i="1" smtClean="0">
                                  <a:solidFill>
                                    <a:schemeClr val="tx1"/>
                                  </a:solidFill>
                                  <a:latin typeface="Cambria Math" panose="02040503050406030204" pitchFamily="18" charset="0"/>
                                  <a:ea typeface="Cambria Math" panose="02040503050406030204" pitchFamily="18" charset="0"/>
                                </a:rPr>
                                <m:t>2</m:t>
                              </m:r>
                            </m:sup>
                          </m:sSubSup>
                        </m:num>
                        <m:den>
                          <m:r>
                            <a:rPr lang="fr-FR" sz="2000" b="0" i="1" strike="sngStrike" smtClean="0">
                              <a:solidFill>
                                <a:schemeClr val="tx1"/>
                              </a:solidFill>
                              <a:latin typeface="Cambria Math" panose="02040503050406030204" pitchFamily="18" charset="0"/>
                              <a:ea typeface="Cambria Math" panose="02040503050406030204" pitchFamily="18" charset="0"/>
                            </a:rPr>
                            <m:t>4</m:t>
                          </m:r>
                        </m:den>
                      </m:f>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2</m:t>
                          </m:r>
                        </m:sub>
                      </m:sSub>
                      <m:r>
                        <a:rPr lang="fr-FR" sz="2000" b="0" i="1" smtClean="0">
                          <a:solidFill>
                            <a:schemeClr val="tx1"/>
                          </a:solidFill>
                          <a:latin typeface="Cambria Math" panose="02040503050406030204" pitchFamily="18" charset="0"/>
                          <a:ea typeface="Cambria Math" panose="02040503050406030204" pitchFamily="18" charset="0"/>
                        </a:rPr>
                        <m:t> </m:t>
                      </m:r>
                      <m:r>
                        <a:rPr lang="fr-FR" sz="2000" b="0" i="1" smtClean="0">
                          <a:solidFill>
                            <a:schemeClr val="tx1"/>
                          </a:solidFill>
                          <a:latin typeface="Cambria Math" panose="02040503050406030204" pitchFamily="18" charset="0"/>
                          <a:ea typeface="Cambria Math" panose="02040503050406030204" pitchFamily="18" charset="0"/>
                        </a:rPr>
                        <m:t>𝑑𝑜𝑛𝑐</m:t>
                      </m:r>
                      <m:r>
                        <a:rPr lang="fr-FR" sz="2000" b="0" i="1" smtClean="0">
                          <a:solidFill>
                            <a:schemeClr val="tx1"/>
                          </a:solidFill>
                          <a:latin typeface="Cambria Math" panose="02040503050406030204" pitchFamily="18" charset="0"/>
                          <a:ea typeface="Cambria Math" panose="02040503050406030204" pitchFamily="18" charset="0"/>
                        </a:rPr>
                        <m:t> </m:t>
                      </m:r>
                      <m:sSubSup>
                        <m:sSubSupPr>
                          <m:ctrlPr>
                            <a:rPr lang="fr-FR" sz="2000" i="1" smtClean="0">
                              <a:solidFill>
                                <a:schemeClr val="tx1"/>
                              </a:solidFill>
                              <a:latin typeface="Cambria Math" panose="02040503050406030204" pitchFamily="18" charset="0"/>
                              <a:ea typeface="Cambria Math" panose="02040503050406030204" pitchFamily="18" charset="0"/>
                            </a:rPr>
                          </m:ctrlPr>
                        </m:sSubSupPr>
                        <m:e>
                          <m:r>
                            <a:rPr lang="fr-FR" sz="2000" b="0" i="1" smtClean="0">
                              <a:solidFill>
                                <a:schemeClr val="tx1"/>
                              </a:solidFill>
                              <a:latin typeface="Cambria Math" panose="02040503050406030204" pitchFamily="18" charset="0"/>
                              <a:ea typeface="Cambria Math" panose="02040503050406030204" pitchFamily="18" charset="0"/>
                            </a:rPr>
                            <m:t>𝑑</m:t>
                          </m:r>
                        </m:e>
                        <m:sub>
                          <m:r>
                            <a:rPr lang="fr-FR" sz="2000" b="0" i="1" smtClean="0">
                              <a:solidFill>
                                <a:schemeClr val="tx1"/>
                              </a:solidFill>
                              <a:latin typeface="Cambria Math" panose="02040503050406030204" pitchFamily="18" charset="0"/>
                              <a:ea typeface="Cambria Math" panose="02040503050406030204" pitchFamily="18" charset="0"/>
                            </a:rPr>
                            <m:t>1</m:t>
                          </m:r>
                        </m:sub>
                        <m:sup>
                          <m:r>
                            <a:rPr lang="fr-FR" sz="2000" b="0" i="1" smtClean="0">
                              <a:solidFill>
                                <a:schemeClr val="tx1"/>
                              </a:solidFill>
                              <a:latin typeface="Cambria Math" panose="02040503050406030204" pitchFamily="18" charset="0"/>
                              <a:ea typeface="Cambria Math" panose="02040503050406030204" pitchFamily="18" charset="0"/>
                            </a:rPr>
                            <m:t>2</m:t>
                          </m:r>
                        </m:sup>
                      </m:sSubSup>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1</m:t>
                          </m:r>
                        </m:sub>
                      </m:sSub>
                      <m:r>
                        <a:rPr lang="fr-FR" sz="2000" b="0" i="1" smtClean="0">
                          <a:solidFill>
                            <a:schemeClr val="tx1"/>
                          </a:solidFill>
                          <a:latin typeface="Cambria Math" panose="02040503050406030204" pitchFamily="18" charset="0"/>
                          <a:ea typeface="Cambria Math" panose="02040503050406030204" pitchFamily="18" charset="0"/>
                        </a:rPr>
                        <m:t>=</m:t>
                      </m:r>
                      <m:sSubSup>
                        <m:sSubSupPr>
                          <m:ctrlPr>
                            <a:rPr lang="fr-FR" sz="2000" i="1" smtClean="0">
                              <a:solidFill>
                                <a:schemeClr val="tx1"/>
                              </a:solidFill>
                              <a:latin typeface="Cambria Math" panose="02040503050406030204" pitchFamily="18" charset="0"/>
                              <a:ea typeface="Cambria Math" panose="02040503050406030204" pitchFamily="18" charset="0"/>
                            </a:rPr>
                          </m:ctrlPr>
                        </m:sSubSupPr>
                        <m:e>
                          <m:r>
                            <a:rPr lang="fr-FR" sz="2000" b="0" i="1" smtClean="0">
                              <a:solidFill>
                                <a:schemeClr val="tx1"/>
                              </a:solidFill>
                              <a:latin typeface="Cambria Math" panose="02040503050406030204" pitchFamily="18" charset="0"/>
                              <a:ea typeface="Cambria Math" panose="02040503050406030204" pitchFamily="18" charset="0"/>
                            </a:rPr>
                            <m:t>𝑑</m:t>
                          </m:r>
                        </m:e>
                        <m:sub>
                          <m:r>
                            <a:rPr lang="fr-FR" sz="2000" b="0" i="1" smtClean="0">
                              <a:solidFill>
                                <a:schemeClr val="tx1"/>
                              </a:solidFill>
                              <a:latin typeface="Cambria Math" panose="02040503050406030204" pitchFamily="18" charset="0"/>
                              <a:ea typeface="Cambria Math" panose="02040503050406030204" pitchFamily="18" charset="0"/>
                            </a:rPr>
                            <m:t>2</m:t>
                          </m:r>
                        </m:sub>
                        <m:sup>
                          <m:r>
                            <a:rPr lang="fr-FR" sz="2000" b="0" i="1" smtClean="0">
                              <a:solidFill>
                                <a:schemeClr val="tx1"/>
                              </a:solidFill>
                              <a:latin typeface="Cambria Math" panose="02040503050406030204" pitchFamily="18" charset="0"/>
                              <a:ea typeface="Cambria Math" panose="02040503050406030204" pitchFamily="18" charset="0"/>
                            </a:rPr>
                            <m:t>2</m:t>
                          </m:r>
                        </m:sup>
                      </m:sSubSup>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2</m:t>
                          </m:r>
                        </m:sub>
                      </m:sSub>
                    </m:oMath>
                  </m:oMathPara>
                </a14:m>
                <a:endParaRPr lang="fr-FR" sz="2000" dirty="0">
                  <a:solidFill>
                    <a:schemeClr val="tx1"/>
                  </a:solidFill>
                  <a:latin typeface="Bodoni MT" panose="02070603080606020203" pitchFamily="18" charset="0"/>
                </a:endParaRPr>
              </a:p>
              <a:p>
                <a:endParaRPr lang="fr-FR" sz="2000" dirty="0">
                  <a:latin typeface="Bodoni MT" panose="02070603080606020203" pitchFamily="18" charset="0"/>
                </a:endParaRPr>
              </a:p>
              <a:p>
                <a:r>
                  <a:rPr lang="fr-FR" sz="2000" dirty="0">
                    <a:solidFill>
                      <a:schemeClr val="tx1"/>
                    </a:solidFill>
                    <a:latin typeface="Bodoni MT" panose="02070603080606020203" pitchFamily="18" charset="0"/>
                  </a:rPr>
                  <a:t>On a ainsi </a:t>
                </a:r>
                <a14:m>
                  <m:oMath xmlns:m="http://schemas.openxmlformats.org/officeDocument/2006/math">
                    <m:sSub>
                      <m:sSubPr>
                        <m:ctrlPr>
                          <a:rPr lang="fr-FR" sz="2000" i="1" smtClean="0">
                            <a:solidFill>
                              <a:schemeClr val="tx1"/>
                            </a:solidFill>
                            <a:latin typeface="Cambria Math" panose="02040503050406030204" pitchFamily="18" charset="0"/>
                          </a:rPr>
                        </m:ctrlPr>
                      </m:sSubPr>
                      <m:e>
                        <m:r>
                          <a:rPr lang="fr-FR" sz="2000" b="0" i="1" smtClean="0">
                            <a:solidFill>
                              <a:schemeClr val="tx1"/>
                            </a:solidFill>
                            <a:latin typeface="Cambria Math" panose="02040503050406030204" pitchFamily="18" charset="0"/>
                          </a:rPr>
                          <m:t>𝑣</m:t>
                        </m:r>
                      </m:e>
                      <m:sub>
                        <m:r>
                          <a:rPr lang="fr-FR" sz="2000" b="0" i="1" smtClean="0">
                            <a:solidFill>
                              <a:schemeClr val="tx1"/>
                            </a:solidFill>
                            <a:latin typeface="Cambria Math" panose="02040503050406030204" pitchFamily="18" charset="0"/>
                          </a:rPr>
                          <m:t>2</m:t>
                        </m:r>
                      </m:sub>
                    </m:sSub>
                    <m:r>
                      <a:rPr lang="fr-FR" sz="2000" b="0" i="1" smtClean="0">
                        <a:solidFill>
                          <a:schemeClr val="tx1"/>
                        </a:solidFill>
                        <a:latin typeface="Cambria Math" panose="02040503050406030204" pitchFamily="18" charset="0"/>
                      </a:rPr>
                      <m:t>=</m:t>
                    </m:r>
                    <m:sSub>
                      <m:sSubPr>
                        <m:ctrlPr>
                          <a:rPr lang="fr-FR" sz="2000" b="0" i="1" smtClean="0">
                            <a:solidFill>
                              <a:schemeClr val="tx1"/>
                            </a:solidFill>
                            <a:latin typeface="Cambria Math" panose="02040503050406030204" pitchFamily="18" charset="0"/>
                          </a:rPr>
                        </m:ctrlPr>
                      </m:sSubPr>
                      <m:e>
                        <m:r>
                          <a:rPr lang="fr-FR" sz="2000" b="0" i="1" smtClean="0">
                            <a:solidFill>
                              <a:schemeClr val="tx1"/>
                            </a:solidFill>
                            <a:latin typeface="Cambria Math" panose="02040503050406030204" pitchFamily="18" charset="0"/>
                          </a:rPr>
                          <m:t>𝑣</m:t>
                        </m:r>
                      </m:e>
                      <m:sub>
                        <m:r>
                          <a:rPr lang="fr-FR" sz="2000" b="0" i="1" smtClean="0">
                            <a:solidFill>
                              <a:schemeClr val="tx1"/>
                            </a:solidFill>
                            <a:latin typeface="Cambria Math" panose="02040503050406030204" pitchFamily="18" charset="0"/>
                          </a:rPr>
                          <m:t>1</m:t>
                        </m:r>
                      </m:sub>
                    </m:sSub>
                    <m:r>
                      <a:rPr lang="fr-FR" sz="2000" b="0" i="1" smtClean="0">
                        <a:solidFill>
                          <a:schemeClr val="tx1"/>
                        </a:solidFill>
                        <a:latin typeface="Cambria Math" panose="02040503050406030204" pitchFamily="18" charset="0"/>
                      </a:rPr>
                      <m:t>.</m:t>
                    </m:r>
                    <m:f>
                      <m:fPr>
                        <m:ctrlPr>
                          <a:rPr lang="fr-FR" sz="2000" b="0" i="1" smtClean="0">
                            <a:solidFill>
                              <a:schemeClr val="tx1"/>
                            </a:solidFill>
                            <a:latin typeface="Cambria Math" panose="02040503050406030204" pitchFamily="18" charset="0"/>
                          </a:rPr>
                        </m:ctrlPr>
                      </m:fPr>
                      <m:num>
                        <m:sSubSup>
                          <m:sSubSupPr>
                            <m:ctrlPr>
                              <a:rPr lang="fr-FR" sz="2000" b="0" i="1" smtClean="0">
                                <a:solidFill>
                                  <a:schemeClr val="tx1"/>
                                </a:solidFill>
                                <a:latin typeface="Cambria Math" panose="02040503050406030204" pitchFamily="18" charset="0"/>
                              </a:rPr>
                            </m:ctrlPr>
                          </m:sSubSupPr>
                          <m:e>
                            <m:r>
                              <a:rPr lang="fr-FR" sz="2000" b="0" i="1" smtClean="0">
                                <a:solidFill>
                                  <a:schemeClr val="tx1"/>
                                </a:solidFill>
                                <a:latin typeface="Cambria Math" panose="02040503050406030204" pitchFamily="18" charset="0"/>
                              </a:rPr>
                              <m:t>𝑑</m:t>
                            </m:r>
                          </m:e>
                          <m:sub>
                            <m:r>
                              <a:rPr lang="fr-FR" sz="2000" b="0" i="1" smtClean="0">
                                <a:solidFill>
                                  <a:schemeClr val="tx1"/>
                                </a:solidFill>
                                <a:latin typeface="Cambria Math" panose="02040503050406030204" pitchFamily="18" charset="0"/>
                              </a:rPr>
                              <m:t>1</m:t>
                            </m:r>
                          </m:sub>
                          <m:sup>
                            <m:r>
                              <a:rPr lang="fr-FR" sz="2000" b="0" i="1" smtClean="0">
                                <a:solidFill>
                                  <a:schemeClr val="tx1"/>
                                </a:solidFill>
                                <a:latin typeface="Cambria Math" panose="02040503050406030204" pitchFamily="18" charset="0"/>
                              </a:rPr>
                              <m:t>2</m:t>
                            </m:r>
                          </m:sup>
                        </m:sSubSup>
                      </m:num>
                      <m:den>
                        <m:sSubSup>
                          <m:sSubSupPr>
                            <m:ctrlPr>
                              <a:rPr lang="fr-FR" sz="2000" b="0" i="1" smtClean="0">
                                <a:solidFill>
                                  <a:schemeClr val="tx1"/>
                                </a:solidFill>
                                <a:latin typeface="Cambria Math" panose="02040503050406030204" pitchFamily="18" charset="0"/>
                              </a:rPr>
                            </m:ctrlPr>
                          </m:sSubSupPr>
                          <m:e>
                            <m:r>
                              <a:rPr lang="fr-FR" sz="2000" b="0" i="1" smtClean="0">
                                <a:solidFill>
                                  <a:schemeClr val="tx1"/>
                                </a:solidFill>
                                <a:latin typeface="Cambria Math" panose="02040503050406030204" pitchFamily="18" charset="0"/>
                              </a:rPr>
                              <m:t>𝑑</m:t>
                            </m:r>
                          </m:e>
                          <m:sub>
                            <m:r>
                              <a:rPr lang="fr-FR" sz="2000" b="0" i="1" smtClean="0">
                                <a:solidFill>
                                  <a:schemeClr val="tx1"/>
                                </a:solidFill>
                                <a:latin typeface="Cambria Math" panose="02040503050406030204" pitchFamily="18" charset="0"/>
                              </a:rPr>
                              <m:t>2</m:t>
                            </m:r>
                          </m:sub>
                          <m:sup>
                            <m:r>
                              <a:rPr lang="fr-FR" sz="2000" b="0" i="1" smtClean="0">
                                <a:solidFill>
                                  <a:schemeClr val="tx1"/>
                                </a:solidFill>
                                <a:latin typeface="Cambria Math" panose="02040503050406030204" pitchFamily="18" charset="0"/>
                              </a:rPr>
                              <m:t>2</m:t>
                            </m:r>
                          </m:sup>
                        </m:sSubSup>
                      </m:den>
                    </m:f>
                    <m:r>
                      <a:rPr lang="fr-FR" sz="2000" b="0" i="1" smtClean="0">
                        <a:solidFill>
                          <a:schemeClr val="tx1"/>
                        </a:solidFill>
                        <a:latin typeface="Cambria Math" panose="02040503050406030204" pitchFamily="18" charset="0"/>
                      </a:rPr>
                      <m:t>=0,05</m:t>
                    </m:r>
                    <m:r>
                      <a:rPr lang="fr-FR" sz="2000" b="0" i="1" smtClean="0">
                        <a:solidFill>
                          <a:schemeClr val="tx1"/>
                        </a:solidFill>
                        <a:latin typeface="Cambria Math" panose="02040503050406030204" pitchFamily="18" charset="0"/>
                        <a:ea typeface="Cambria Math" panose="02040503050406030204" pitchFamily="18" charset="0"/>
                      </a:rPr>
                      <m:t>×</m:t>
                    </m:r>
                    <m:f>
                      <m:fPr>
                        <m:ctrlPr>
                          <a:rPr lang="fr-FR" sz="2000" b="0" i="1" smtClean="0">
                            <a:solidFill>
                              <a:schemeClr val="tx1"/>
                            </a:solidFill>
                            <a:latin typeface="Cambria Math" panose="02040503050406030204" pitchFamily="18" charset="0"/>
                            <a:ea typeface="Cambria Math" panose="02040503050406030204" pitchFamily="18" charset="0"/>
                          </a:rPr>
                        </m:ctrlPr>
                      </m:fPr>
                      <m:num>
                        <m:sSup>
                          <m:sSupPr>
                            <m:ctrlPr>
                              <a:rPr lang="fr-FR" sz="2000" b="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6</m:t>
                            </m:r>
                          </m:e>
                          <m:sup>
                            <m:r>
                              <a:rPr lang="fr-FR" sz="2000" b="0" i="1" smtClean="0">
                                <a:solidFill>
                                  <a:schemeClr val="tx1"/>
                                </a:solidFill>
                                <a:latin typeface="Cambria Math" panose="02040503050406030204" pitchFamily="18" charset="0"/>
                                <a:ea typeface="Cambria Math" panose="02040503050406030204" pitchFamily="18" charset="0"/>
                              </a:rPr>
                              <m:t>2</m:t>
                            </m:r>
                          </m:sup>
                        </m:sSup>
                      </m:num>
                      <m:den>
                        <m:sSup>
                          <m:sSupPr>
                            <m:ctrlPr>
                              <a:rPr lang="fr-FR" sz="2000" b="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3</m:t>
                            </m:r>
                          </m:e>
                          <m:sup>
                            <m:r>
                              <a:rPr lang="fr-FR" sz="2000" b="0" i="1" smtClean="0">
                                <a:solidFill>
                                  <a:schemeClr val="tx1"/>
                                </a:solidFill>
                                <a:latin typeface="Cambria Math" panose="02040503050406030204" pitchFamily="18" charset="0"/>
                                <a:ea typeface="Cambria Math" panose="02040503050406030204" pitchFamily="18" charset="0"/>
                              </a:rPr>
                              <m:t>2</m:t>
                            </m:r>
                          </m:sup>
                        </m:sSup>
                      </m:den>
                    </m:f>
                    <m:r>
                      <a:rPr lang="fr-FR" sz="2000" b="0" i="1" smtClean="0">
                        <a:solidFill>
                          <a:schemeClr val="tx1"/>
                        </a:solidFill>
                        <a:latin typeface="Cambria Math" panose="02040503050406030204" pitchFamily="18" charset="0"/>
                        <a:ea typeface="Cambria Math" panose="02040503050406030204" pitchFamily="18" charset="0"/>
                      </a:rPr>
                      <m:t>=5.</m:t>
                    </m:r>
                    <m:sSup>
                      <m:sSupPr>
                        <m:ctrlPr>
                          <a:rPr lang="fr-FR" sz="2000" b="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10</m:t>
                        </m:r>
                      </m:e>
                      <m:sup>
                        <m:r>
                          <a:rPr lang="fr-FR" sz="2000" b="0" i="1" smtClean="0">
                            <a:solidFill>
                              <a:schemeClr val="tx1"/>
                            </a:solidFill>
                            <a:latin typeface="Cambria Math" panose="02040503050406030204" pitchFamily="18" charset="0"/>
                            <a:ea typeface="Cambria Math" panose="02040503050406030204" pitchFamily="18" charset="0"/>
                          </a:rPr>
                          <m:t>−2</m:t>
                        </m:r>
                      </m:sup>
                    </m:sSup>
                    <m:r>
                      <a:rPr lang="fr-FR" sz="2000" b="0" i="1" smtClean="0">
                        <a:solidFill>
                          <a:schemeClr val="tx1"/>
                        </a:solidFill>
                        <a:latin typeface="Cambria Math" panose="02040503050406030204" pitchFamily="18" charset="0"/>
                        <a:ea typeface="Cambria Math" panose="02040503050406030204" pitchFamily="18" charset="0"/>
                      </a:rPr>
                      <m:t>×</m:t>
                    </m:r>
                    <m:f>
                      <m:fPr>
                        <m:ctrlPr>
                          <a:rPr lang="fr-FR" sz="2000" b="0" i="1" smtClean="0">
                            <a:solidFill>
                              <a:schemeClr val="tx1"/>
                            </a:solidFill>
                            <a:latin typeface="Cambria Math" panose="02040503050406030204" pitchFamily="18" charset="0"/>
                            <a:ea typeface="Cambria Math" panose="02040503050406030204" pitchFamily="18" charset="0"/>
                          </a:rPr>
                        </m:ctrlPr>
                      </m:fPr>
                      <m:num>
                        <m:r>
                          <a:rPr lang="fr-FR" sz="2000" b="0" i="1" smtClean="0">
                            <a:solidFill>
                              <a:schemeClr val="tx1"/>
                            </a:solidFill>
                            <a:latin typeface="Cambria Math" panose="02040503050406030204" pitchFamily="18" charset="0"/>
                            <a:ea typeface="Cambria Math" panose="02040503050406030204" pitchFamily="18" charset="0"/>
                          </a:rPr>
                          <m:t>36</m:t>
                        </m:r>
                      </m:num>
                      <m:den>
                        <m:r>
                          <a:rPr lang="fr-FR" sz="2000" b="0" i="1" smtClean="0">
                            <a:solidFill>
                              <a:schemeClr val="tx1"/>
                            </a:solidFill>
                            <a:latin typeface="Cambria Math" panose="02040503050406030204" pitchFamily="18" charset="0"/>
                            <a:ea typeface="Cambria Math" panose="02040503050406030204" pitchFamily="18" charset="0"/>
                          </a:rPr>
                          <m:t>9</m:t>
                        </m:r>
                      </m:den>
                    </m:f>
                    <m:r>
                      <a:rPr lang="fr-FR" sz="2000" b="0" i="1" smtClean="0">
                        <a:solidFill>
                          <a:schemeClr val="tx1"/>
                        </a:solidFill>
                        <a:latin typeface="Cambria Math" panose="02040503050406030204" pitchFamily="18" charset="0"/>
                        <a:ea typeface="Cambria Math" panose="02040503050406030204" pitchFamily="18" charset="0"/>
                      </a:rPr>
                      <m:t>=5×4×</m:t>
                    </m:r>
                    <m:sSup>
                      <m:sSupPr>
                        <m:ctrlPr>
                          <a:rPr lang="fr-FR" sz="2000" b="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10</m:t>
                        </m:r>
                      </m:e>
                      <m:sup>
                        <m:r>
                          <a:rPr lang="fr-FR" sz="2000" b="0" i="1" smtClean="0">
                            <a:solidFill>
                              <a:schemeClr val="tx1"/>
                            </a:solidFill>
                            <a:latin typeface="Cambria Math" panose="02040503050406030204" pitchFamily="18" charset="0"/>
                            <a:ea typeface="Cambria Math" panose="02040503050406030204" pitchFamily="18" charset="0"/>
                          </a:rPr>
                          <m:t>−2</m:t>
                        </m:r>
                      </m:sup>
                    </m:sSup>
                    <m:r>
                      <a:rPr lang="fr-FR" sz="2000" b="0" i="1" smtClean="0">
                        <a:solidFill>
                          <a:schemeClr val="tx1"/>
                        </a:solidFill>
                        <a:latin typeface="Cambria Math" panose="02040503050406030204" pitchFamily="18" charset="0"/>
                        <a:ea typeface="Cambria Math" panose="02040503050406030204" pitchFamily="18" charset="0"/>
                      </a:rPr>
                      <m:t>=20.</m:t>
                    </m:r>
                    <m:sSup>
                      <m:sSupPr>
                        <m:ctrlPr>
                          <a:rPr lang="fr-FR" sz="2000" b="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10</m:t>
                        </m:r>
                      </m:e>
                      <m:sup>
                        <m:r>
                          <a:rPr lang="fr-FR" sz="2000" b="0" i="1" smtClean="0">
                            <a:solidFill>
                              <a:schemeClr val="tx1"/>
                            </a:solidFill>
                            <a:latin typeface="Cambria Math" panose="02040503050406030204" pitchFamily="18" charset="0"/>
                            <a:ea typeface="Cambria Math" panose="02040503050406030204" pitchFamily="18" charset="0"/>
                          </a:rPr>
                          <m:t>−2</m:t>
                        </m:r>
                      </m:sup>
                    </m:sSup>
                    <m:r>
                      <a:rPr lang="fr-FR" sz="2000" b="0" i="1" smtClean="0">
                        <a:solidFill>
                          <a:schemeClr val="tx1"/>
                        </a:solidFill>
                        <a:latin typeface="Cambria Math" panose="02040503050406030204" pitchFamily="18" charset="0"/>
                        <a:ea typeface="Cambria Math" panose="02040503050406030204" pitchFamily="18" charset="0"/>
                      </a:rPr>
                      <m:t>=0,2</m:t>
                    </m:r>
                    <m:r>
                      <a:rPr lang="fr-FR" sz="2000" b="0" i="0" smtClean="0">
                        <a:solidFill>
                          <a:schemeClr val="tx1"/>
                        </a:solidFill>
                        <a:latin typeface="Cambria Math" panose="02040503050406030204" pitchFamily="18" charset="0"/>
                        <a:ea typeface="Cambria Math" panose="02040503050406030204" pitchFamily="18" charset="0"/>
                      </a:rPr>
                      <m:t> </m:t>
                    </m:r>
                    <m:r>
                      <m:rPr>
                        <m:sty m:val="p"/>
                      </m:rPr>
                      <a:rPr lang="fr-FR" sz="2000" b="0" i="0" smtClean="0">
                        <a:solidFill>
                          <a:schemeClr val="tx1"/>
                        </a:solidFill>
                        <a:latin typeface="Cambria Math" panose="02040503050406030204" pitchFamily="18" charset="0"/>
                        <a:ea typeface="Cambria Math" panose="02040503050406030204" pitchFamily="18" charset="0"/>
                      </a:rPr>
                      <m:t>m</m:t>
                    </m:r>
                    <m:r>
                      <a:rPr lang="fr-FR" sz="2000" b="0" i="0" smtClean="0">
                        <a:solidFill>
                          <a:schemeClr val="tx1"/>
                        </a:solidFill>
                        <a:latin typeface="Cambria Math" panose="02040503050406030204" pitchFamily="18" charset="0"/>
                        <a:ea typeface="Cambria Math" panose="02040503050406030204" pitchFamily="18" charset="0"/>
                      </a:rPr>
                      <m:t>.</m:t>
                    </m:r>
                    <m:sSup>
                      <m:sSupPr>
                        <m:ctrlPr>
                          <a:rPr lang="fr-FR" sz="2000" b="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𝑠</m:t>
                        </m:r>
                      </m:e>
                      <m:sup>
                        <m:r>
                          <a:rPr lang="fr-FR" sz="2000" b="0" i="1" smtClean="0">
                            <a:solidFill>
                              <a:schemeClr val="tx1"/>
                            </a:solidFill>
                            <a:latin typeface="Cambria Math" panose="02040503050406030204" pitchFamily="18" charset="0"/>
                            <a:ea typeface="Cambria Math" panose="02040503050406030204" pitchFamily="18" charset="0"/>
                          </a:rPr>
                          <m:t>−1</m:t>
                        </m:r>
                      </m:sup>
                    </m:sSup>
                  </m:oMath>
                </a14:m>
                <a:r>
                  <a:rPr lang="fr-FR" sz="2000" dirty="0">
                    <a:solidFill>
                      <a:schemeClr val="tx1"/>
                    </a:solidFill>
                    <a:latin typeface="Bodoni MT" panose="02070603080606020203" pitchFamily="18" charset="0"/>
                  </a:rPr>
                  <a:t> → </a:t>
                </a:r>
                <a:r>
                  <a:rPr lang="fr-FR" sz="2000" dirty="0">
                    <a:solidFill>
                      <a:srgbClr val="00B0F0"/>
                    </a:solidFill>
                    <a:latin typeface="Bodoni MT" panose="02070603080606020203" pitchFamily="18" charset="0"/>
                  </a:rPr>
                  <a:t>A VRAI </a:t>
                </a: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4987134"/>
              </a:xfrm>
              <a:prstGeom prst="rect">
                <a:avLst/>
              </a:prstGeom>
              <a:blipFill>
                <a:blip r:embed="rId2"/>
                <a:stretch>
                  <a:fillRect l="-534" t="-733"/>
                </a:stretch>
              </a:blipFill>
            </p:spPr>
            <p:txBody>
              <a:bodyPr/>
              <a:lstStyle/>
              <a:p>
                <a:r>
                  <a:rPr lang="fr-FR">
                    <a:noFill/>
                  </a:rPr>
                  <a:t> </a:t>
                </a:r>
              </a:p>
            </p:txBody>
          </p:sp>
        </mc:Fallback>
      </mc:AlternateContent>
      <p:sp>
        <p:nvSpPr>
          <p:cNvPr id="3" name="ZoneTexte 2">
            <a:extLst>
              <a:ext uri="{FF2B5EF4-FFF2-40B4-BE49-F238E27FC236}">
                <a16:creationId xmlns:a16="http://schemas.microsoft.com/office/drawing/2014/main" id="{17042BAF-0604-4CDC-8304-B4ECDA9E17A2}"/>
              </a:ext>
            </a:extLst>
          </p:cNvPr>
          <p:cNvSpPr txBox="1"/>
          <p:nvPr/>
        </p:nvSpPr>
        <p:spPr>
          <a:xfrm>
            <a:off x="392097" y="5892656"/>
            <a:ext cx="4634145" cy="584775"/>
          </a:xfrm>
          <a:prstGeom prst="rect">
            <a:avLst/>
          </a:prstGeom>
          <a:noFill/>
        </p:spPr>
        <p:txBody>
          <a:bodyPr wrap="square" rtlCol="0">
            <a:spAutoFit/>
          </a:bodyPr>
          <a:lstStyle/>
          <a:p>
            <a:r>
              <a:rPr lang="fr-FR" sz="1600" dirty="0">
                <a:solidFill>
                  <a:srgbClr val="7030A0"/>
                </a:solidFill>
                <a:latin typeface="Bodoni MT" panose="02070603080606020203" pitchFamily="18" charset="0"/>
              </a:rPr>
              <a:t>Pas besoin de convertir les diamètres en mètre, vu qu’ils s’annulent entre eux (analyse dimensionnelle)</a:t>
            </a:r>
          </a:p>
        </p:txBody>
      </p:sp>
    </p:spTree>
    <p:extLst>
      <p:ext uri="{BB962C8B-B14F-4D97-AF65-F5344CB8AC3E}">
        <p14:creationId xmlns:p14="http://schemas.microsoft.com/office/powerpoint/2010/main" val="4151615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10" end="1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Diamètre, vitesse ou différence de pression lors d’une sténose</a:t>
            </a:r>
          </a:p>
        </p:txBody>
      </p:sp>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940088"/>
          </a:xfrm>
          <a:prstGeom prst="rect">
            <a:avLst/>
          </a:prstGeom>
          <a:noFill/>
        </p:spPr>
        <p:txBody>
          <a:bodyPr wrap="square" rtlCol="0">
            <a:spAutoFit/>
          </a:bodyPr>
          <a:lstStyle/>
          <a:p>
            <a:r>
              <a:rPr lang="fr-FR" sz="2400" u="sng" dirty="0">
                <a:latin typeface="Bodoni MT" panose="02070603080606020203" pitchFamily="18" charset="0"/>
              </a:rPr>
              <a:t>QCM 3</a:t>
            </a:r>
            <a:r>
              <a:rPr lang="fr-FR" sz="2400" dirty="0">
                <a:latin typeface="Bodoni MT" panose="02070603080606020203" pitchFamily="18" charset="0"/>
              </a:rPr>
              <a:t> : On cherche à mesurer la différence de pression sanguine entre l’amont et l’aval d’une sténose valvulaire aortique. Grâce à un </a:t>
            </a:r>
            <a:r>
              <a:rPr lang="fr-FR" sz="2400" dirty="0" err="1">
                <a:latin typeface="Bodoni MT" panose="02070603080606020203" pitchFamily="18" charset="0"/>
              </a:rPr>
              <a:t>écho-doppler</a:t>
            </a:r>
            <a:r>
              <a:rPr lang="fr-FR" sz="2400" dirty="0">
                <a:latin typeface="Bodoni MT" panose="02070603080606020203" pitchFamily="18" charset="0"/>
              </a:rPr>
              <a:t> on obtient : </a:t>
            </a:r>
            <a:r>
              <a:rPr lang="fr-FR" sz="2400" dirty="0" err="1">
                <a:latin typeface="Bodoni MT" panose="02070603080606020203" pitchFamily="18" charset="0"/>
              </a:rPr>
              <a:t>v</a:t>
            </a:r>
            <a:r>
              <a:rPr lang="fr-FR" sz="2400" baseline="-25000" dirty="0" err="1">
                <a:latin typeface="Bodoni MT" panose="02070603080606020203" pitchFamily="18" charset="0"/>
              </a:rPr>
              <a:t>amont</a:t>
            </a:r>
            <a:r>
              <a:rPr lang="fr-FR" sz="2400" dirty="0">
                <a:latin typeface="Bodoni MT" panose="02070603080606020203" pitchFamily="18" charset="0"/>
              </a:rPr>
              <a:t> = 4 m.s</a:t>
            </a:r>
            <a:r>
              <a:rPr lang="fr-FR" sz="2400" baseline="30000" dirty="0">
                <a:latin typeface="Bodoni MT" panose="02070603080606020203" pitchFamily="18" charset="0"/>
              </a:rPr>
              <a:t>-1</a:t>
            </a:r>
            <a:r>
              <a:rPr lang="fr-FR" sz="2400" dirty="0">
                <a:latin typeface="Bodoni MT" panose="02070603080606020203" pitchFamily="18" charset="0"/>
              </a:rPr>
              <a:t> ; </a:t>
            </a:r>
            <a:r>
              <a:rPr lang="fr-FR" sz="2400" dirty="0" err="1">
                <a:latin typeface="Bodoni MT" panose="02070603080606020203" pitchFamily="18" charset="0"/>
              </a:rPr>
              <a:t>v</a:t>
            </a:r>
            <a:r>
              <a:rPr lang="fr-FR" sz="2400" baseline="-25000" dirty="0" err="1">
                <a:latin typeface="Bodoni MT" panose="02070603080606020203" pitchFamily="18" charset="0"/>
              </a:rPr>
              <a:t>aval</a:t>
            </a:r>
            <a:r>
              <a:rPr lang="fr-FR" sz="2400" dirty="0">
                <a:latin typeface="Bodoni MT" panose="02070603080606020203" pitchFamily="18" charset="0"/>
              </a:rPr>
              <a:t> = 8 m.s</a:t>
            </a:r>
            <a:r>
              <a:rPr lang="fr-FR" sz="2400" baseline="30000" dirty="0">
                <a:latin typeface="Bodoni MT" panose="02070603080606020203" pitchFamily="18" charset="0"/>
              </a:rPr>
              <a:t>-1</a:t>
            </a:r>
            <a:r>
              <a:rPr lang="fr-FR" sz="2400" dirty="0">
                <a:latin typeface="Bodoni MT" panose="02070603080606020203" pitchFamily="18" charset="0"/>
              </a:rPr>
              <a:t>. On considère la masse volumique du sang : ρ = 10</a:t>
            </a:r>
            <a:r>
              <a:rPr lang="fr-FR" sz="2400" baseline="30000" dirty="0">
                <a:latin typeface="Bodoni MT" panose="02070603080606020203" pitchFamily="18" charset="0"/>
              </a:rPr>
              <a:t>3</a:t>
            </a:r>
            <a:r>
              <a:rPr lang="fr-FR" sz="2400" dirty="0">
                <a:latin typeface="Bodoni MT" panose="02070603080606020203" pitchFamily="18" charset="0"/>
              </a:rPr>
              <a:t> kg.m</a:t>
            </a:r>
            <a:r>
              <a:rPr lang="fr-FR" sz="2400" baseline="30000" dirty="0">
                <a:latin typeface="Bodoni MT" panose="02070603080606020203" pitchFamily="18" charset="0"/>
              </a:rPr>
              <a:t>-3</a:t>
            </a:r>
            <a:r>
              <a:rPr lang="fr-FR" sz="2400" dirty="0">
                <a:latin typeface="Bodoni MT" panose="02070603080606020203" pitchFamily="18" charset="0"/>
              </a:rPr>
              <a:t>. On considère le fluide comme idéal et en écoulement horizontal et continu. Calculer la différence de pression ∆P entre l’amont et l’aval de la sténose en Pa.</a:t>
            </a:r>
          </a:p>
          <a:p>
            <a:endParaRPr lang="fr-FR" sz="2400" dirty="0">
              <a:latin typeface="Bodoni MT" panose="02070603080606020203" pitchFamily="18" charset="0"/>
            </a:endParaRPr>
          </a:p>
          <a:p>
            <a:r>
              <a:rPr lang="fr-FR" sz="2400" dirty="0">
                <a:latin typeface="Bodoni MT" panose="02070603080606020203" pitchFamily="18" charset="0"/>
              </a:rPr>
              <a:t>A) 24 000</a:t>
            </a:r>
          </a:p>
          <a:p>
            <a:endParaRPr lang="fr-FR" sz="2400" dirty="0">
              <a:latin typeface="Bodoni MT" panose="02070603080606020203" pitchFamily="18" charset="0"/>
            </a:endParaRPr>
          </a:p>
          <a:p>
            <a:r>
              <a:rPr lang="fr-FR" sz="2400" dirty="0">
                <a:latin typeface="Bodoni MT" panose="02070603080606020203" pitchFamily="18" charset="0"/>
              </a:rPr>
              <a:t>B) 32 000</a:t>
            </a:r>
          </a:p>
          <a:p>
            <a:endParaRPr lang="fr-FR" sz="2400" dirty="0">
              <a:latin typeface="Bodoni MT" panose="02070603080606020203" pitchFamily="18" charset="0"/>
            </a:endParaRPr>
          </a:p>
          <a:p>
            <a:r>
              <a:rPr lang="fr-FR" sz="2400" dirty="0">
                <a:latin typeface="Bodoni MT" panose="02070603080606020203" pitchFamily="18" charset="0"/>
              </a:rPr>
              <a:t>C) 29 000</a:t>
            </a:r>
          </a:p>
          <a:p>
            <a:endParaRPr lang="fr-FR" sz="2400" dirty="0">
              <a:latin typeface="Bodoni MT" panose="02070603080606020203" pitchFamily="18" charset="0"/>
            </a:endParaRPr>
          </a:p>
          <a:p>
            <a:r>
              <a:rPr lang="fr-FR" sz="2400" dirty="0">
                <a:latin typeface="Bodoni MT" panose="02070603080606020203" pitchFamily="18" charset="0"/>
              </a:rPr>
              <a:t>D) 19 000</a:t>
            </a:r>
          </a:p>
          <a:p>
            <a:endParaRPr lang="fr-FR" sz="2400" dirty="0">
              <a:latin typeface="Bodoni MT" panose="02070603080606020203" pitchFamily="18" charset="0"/>
            </a:endParaRPr>
          </a:p>
          <a:p>
            <a:r>
              <a:rPr lang="fr-FR" sz="2400" dirty="0">
                <a:latin typeface="Bodoni MT" panose="02070603080606020203" pitchFamily="18" charset="0"/>
              </a:rPr>
              <a:t>E) 37 000</a:t>
            </a:r>
          </a:p>
          <a:p>
            <a:endParaRPr lang="fr-FR" sz="2000" b="1" dirty="0">
              <a:latin typeface="Bodoni MT" panose="02070603080606020203" pitchFamily="18" charset="0"/>
            </a:endParaRPr>
          </a:p>
        </p:txBody>
      </p:sp>
    </p:spTree>
    <p:extLst>
      <p:ext uri="{BB962C8B-B14F-4D97-AF65-F5344CB8AC3E}">
        <p14:creationId xmlns:p14="http://schemas.microsoft.com/office/powerpoint/2010/main" val="859696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2- Diamètre, vitesse ou différence de pression lors d’une sténose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846601"/>
              </a:xfrm>
              <a:prstGeom prst="rect">
                <a:avLst/>
              </a:prstGeom>
              <a:noFill/>
            </p:spPr>
            <p:txBody>
              <a:bodyPr wrap="square" rtlCol="0">
                <a:spAutoFit/>
              </a:bodyPr>
              <a:lstStyle/>
              <a:p>
                <a:r>
                  <a:rPr lang="fr-FR" sz="2000" u="sng" dirty="0">
                    <a:solidFill>
                      <a:schemeClr val="bg1">
                        <a:lumMod val="65000"/>
                      </a:schemeClr>
                    </a:solidFill>
                    <a:latin typeface="Bodoni MT" panose="02070603080606020203" pitchFamily="18" charset="0"/>
                  </a:rPr>
                  <a:t>QCM 3</a:t>
                </a:r>
                <a:r>
                  <a:rPr lang="fr-FR" sz="2000" dirty="0">
                    <a:solidFill>
                      <a:schemeClr val="bg1">
                        <a:lumMod val="65000"/>
                      </a:schemeClr>
                    </a:solidFill>
                    <a:latin typeface="Bodoni MT" panose="02070603080606020203" pitchFamily="18" charset="0"/>
                  </a:rPr>
                  <a:t> : On cherche à mesurer la différence de pression sanguine entre l’amont et l’aval d’une sténose valvulaire aortique. Grâce à un </a:t>
                </a:r>
                <a:r>
                  <a:rPr lang="fr-FR" sz="2000" dirty="0" err="1">
                    <a:solidFill>
                      <a:schemeClr val="bg1">
                        <a:lumMod val="65000"/>
                      </a:schemeClr>
                    </a:solidFill>
                    <a:latin typeface="Bodoni MT" panose="02070603080606020203" pitchFamily="18" charset="0"/>
                  </a:rPr>
                  <a:t>écho-doppler</a:t>
                </a:r>
                <a:r>
                  <a:rPr lang="fr-FR" sz="2000" dirty="0">
                    <a:solidFill>
                      <a:schemeClr val="bg1">
                        <a:lumMod val="65000"/>
                      </a:schemeClr>
                    </a:solidFill>
                    <a:latin typeface="Bodoni MT" panose="02070603080606020203" pitchFamily="18" charset="0"/>
                  </a:rPr>
                  <a:t> on obtient : </a:t>
                </a:r>
                <a:r>
                  <a:rPr lang="fr-FR" sz="2000" dirty="0" err="1">
                    <a:solidFill>
                      <a:schemeClr val="bg1">
                        <a:lumMod val="65000"/>
                      </a:schemeClr>
                    </a:solidFill>
                    <a:latin typeface="Bodoni MT" panose="02070603080606020203" pitchFamily="18" charset="0"/>
                  </a:rPr>
                  <a:t>v</a:t>
                </a:r>
                <a:r>
                  <a:rPr lang="fr-FR" sz="2000" baseline="-25000" dirty="0" err="1">
                    <a:solidFill>
                      <a:schemeClr val="bg1">
                        <a:lumMod val="65000"/>
                      </a:schemeClr>
                    </a:solidFill>
                    <a:latin typeface="Bodoni MT" panose="02070603080606020203" pitchFamily="18" charset="0"/>
                  </a:rPr>
                  <a:t>amont</a:t>
                </a:r>
                <a:r>
                  <a:rPr lang="fr-FR" sz="2000" dirty="0">
                    <a:solidFill>
                      <a:schemeClr val="bg1">
                        <a:lumMod val="65000"/>
                      </a:schemeClr>
                    </a:solidFill>
                    <a:latin typeface="Bodoni MT" panose="02070603080606020203" pitchFamily="18" charset="0"/>
                  </a:rPr>
                  <a:t> = 4 m.s</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 </a:t>
                </a:r>
                <a:r>
                  <a:rPr lang="fr-FR" sz="2000" dirty="0" err="1">
                    <a:solidFill>
                      <a:schemeClr val="bg1">
                        <a:lumMod val="65000"/>
                      </a:schemeClr>
                    </a:solidFill>
                    <a:latin typeface="Bodoni MT" panose="02070603080606020203" pitchFamily="18" charset="0"/>
                  </a:rPr>
                  <a:t>v</a:t>
                </a:r>
                <a:r>
                  <a:rPr lang="fr-FR" sz="2000" baseline="-25000" dirty="0" err="1">
                    <a:solidFill>
                      <a:schemeClr val="bg1">
                        <a:lumMod val="65000"/>
                      </a:schemeClr>
                    </a:solidFill>
                    <a:latin typeface="Bodoni MT" panose="02070603080606020203" pitchFamily="18" charset="0"/>
                  </a:rPr>
                  <a:t>aval</a:t>
                </a:r>
                <a:r>
                  <a:rPr lang="fr-FR" sz="2000" dirty="0">
                    <a:solidFill>
                      <a:schemeClr val="bg1">
                        <a:lumMod val="65000"/>
                      </a:schemeClr>
                    </a:solidFill>
                    <a:latin typeface="Bodoni MT" panose="02070603080606020203" pitchFamily="18" charset="0"/>
                  </a:rPr>
                  <a:t> = 8 m.s-1. On considère la masse volumique du sang : ρ = 10</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kg.m</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On considère le fluide comme idéal et en écoulement horizontal et continu. Calculer la différence de pression ∆P entre l’amont et l’aval de la sténose en Pa.</a:t>
                </a:r>
              </a:p>
              <a:p>
                <a:r>
                  <a:rPr lang="fr-FR" sz="2000" dirty="0">
                    <a:solidFill>
                      <a:srgbClr val="00B0F0"/>
                    </a:solidFill>
                    <a:latin typeface="Bodoni MT" panose="02070603080606020203" pitchFamily="18" charset="0"/>
                  </a:rPr>
                  <a:t>A) 24 000 </a:t>
                </a:r>
              </a:p>
              <a:p>
                <a:r>
                  <a:rPr lang="fr-FR" sz="2000" strike="sngStrike" dirty="0">
                    <a:solidFill>
                      <a:schemeClr val="bg1">
                        <a:lumMod val="65000"/>
                      </a:schemeClr>
                    </a:solidFill>
                    <a:latin typeface="Bodoni MT" panose="02070603080606020203" pitchFamily="18" charset="0"/>
                  </a:rPr>
                  <a:t>B) 32 000</a:t>
                </a:r>
              </a:p>
              <a:p>
                <a:r>
                  <a:rPr lang="fr-FR" sz="2000" strike="sngStrike" dirty="0">
                    <a:solidFill>
                      <a:schemeClr val="bg1">
                        <a:lumMod val="65000"/>
                      </a:schemeClr>
                    </a:solidFill>
                    <a:latin typeface="Bodoni MT" panose="02070603080606020203" pitchFamily="18" charset="0"/>
                  </a:rPr>
                  <a:t>C) 29 000</a:t>
                </a:r>
              </a:p>
              <a:p>
                <a:r>
                  <a:rPr lang="fr-FR" sz="2000" strike="sngStrike" dirty="0">
                    <a:solidFill>
                      <a:schemeClr val="bg1">
                        <a:lumMod val="65000"/>
                      </a:schemeClr>
                    </a:solidFill>
                    <a:latin typeface="Bodoni MT" panose="02070603080606020203" pitchFamily="18" charset="0"/>
                  </a:rPr>
                  <a:t>D) 19 000</a:t>
                </a:r>
              </a:p>
              <a:p>
                <a:r>
                  <a:rPr lang="fr-FR" sz="2000" strike="sngStrike" dirty="0">
                    <a:solidFill>
                      <a:schemeClr val="bg1">
                        <a:lumMod val="65000"/>
                      </a:schemeClr>
                    </a:solidFill>
                    <a:latin typeface="Bodoni MT" panose="02070603080606020203" pitchFamily="18" charset="0"/>
                  </a:rPr>
                  <a:t>E) 37 000</a:t>
                </a:r>
              </a:p>
              <a:p>
                <a:endParaRPr lang="fr-FR" sz="2000" b="1" dirty="0">
                  <a:latin typeface="Bodoni MT" panose="02070603080606020203" pitchFamily="18" charset="0"/>
                </a:endParaRPr>
              </a:p>
              <a:p>
                <a:r>
                  <a:rPr lang="fr-FR" sz="2000" dirty="0">
                    <a:latin typeface="Bodoni MT" panose="02070603080606020203" pitchFamily="18" charset="0"/>
                  </a:rPr>
                  <a:t>Pour retrouver la formule pour le gradient de pression, on pense à l’équation de </a:t>
                </a:r>
                <a:r>
                  <a:rPr lang="fr-FR" sz="2000" dirty="0" err="1">
                    <a:latin typeface="Bodoni MT" panose="02070603080606020203" pitchFamily="18" charset="0"/>
                  </a:rPr>
                  <a:t>Bernouilli</a:t>
                </a:r>
                <a:r>
                  <a:rPr lang="fr-FR" sz="2000" dirty="0">
                    <a:latin typeface="Bodoni MT" panose="02070603080606020203" pitchFamily="18" charset="0"/>
                  </a:rPr>
                  <a:t> :</a:t>
                </a:r>
              </a:p>
              <a:p>
                <a:pPr/>
                <a14:m>
                  <m:oMathPara xmlns:m="http://schemas.openxmlformats.org/officeDocument/2006/math">
                    <m:oMathParaPr>
                      <m:jc m:val="centerGroup"/>
                    </m:oMathParaPr>
                    <m:oMath xmlns:m="http://schemas.openxmlformats.org/officeDocument/2006/math">
                      <m:r>
                        <a:rPr lang="el-GR" sz="2000" b="0" i="1" smtClean="0">
                          <a:solidFill>
                            <a:schemeClr val="tx1"/>
                          </a:solidFill>
                          <a:latin typeface="Cambria Math" panose="02040503050406030204" pitchFamily="18" charset="0"/>
                          <a:ea typeface="Cambria Math" panose="02040503050406030204" pitchFamily="18" charset="0"/>
                        </a:rPr>
                        <m:t>𝜌</m:t>
                      </m:r>
                      <m:r>
                        <a:rPr lang="fr-FR" sz="2000" b="0" i="1" smtClean="0">
                          <a:solidFill>
                            <a:schemeClr val="tx1"/>
                          </a:solidFill>
                          <a:latin typeface="Cambria Math" panose="02040503050406030204" pitchFamily="18" charset="0"/>
                        </a:rPr>
                        <m:t>𝑔h</m:t>
                      </m:r>
                      <m:r>
                        <a:rPr lang="fr-FR" sz="2000" b="0" i="1" smtClean="0">
                          <a:solidFill>
                            <a:schemeClr val="tx1"/>
                          </a:solidFill>
                          <a:latin typeface="Cambria Math" panose="02040503050406030204" pitchFamily="18" charset="0"/>
                        </a:rPr>
                        <m:t>+ </m:t>
                      </m:r>
                      <m:f>
                        <m:fPr>
                          <m:ctrlPr>
                            <a:rPr lang="fr-FR" sz="2000" i="1" smtClean="0">
                              <a:solidFill>
                                <a:schemeClr val="tx1"/>
                              </a:solidFill>
                              <a:latin typeface="Cambria Math" panose="02040503050406030204" pitchFamily="18" charset="0"/>
                            </a:rPr>
                          </m:ctrlPr>
                        </m:fPr>
                        <m:num>
                          <m:r>
                            <a:rPr lang="fr-FR" sz="2000" b="0" i="1" smtClean="0">
                              <a:solidFill>
                                <a:schemeClr val="tx1"/>
                              </a:solidFill>
                              <a:latin typeface="Cambria Math" panose="02040503050406030204" pitchFamily="18" charset="0"/>
                            </a:rPr>
                            <m:t>1</m:t>
                          </m:r>
                        </m:num>
                        <m:den>
                          <m:r>
                            <a:rPr lang="fr-FR" sz="2000" b="0" i="1" smtClean="0">
                              <a:solidFill>
                                <a:schemeClr val="tx1"/>
                              </a:solidFill>
                              <a:latin typeface="Cambria Math" panose="02040503050406030204" pitchFamily="18" charset="0"/>
                            </a:rPr>
                            <m:t>2</m:t>
                          </m:r>
                        </m:den>
                      </m:f>
                      <m:r>
                        <a:rPr lang="fr-FR" sz="2000" b="0" i="1" smtClean="0">
                          <a:solidFill>
                            <a:schemeClr val="tx1"/>
                          </a:solidFill>
                          <a:latin typeface="Cambria Math" panose="02040503050406030204" pitchFamily="18" charset="0"/>
                          <a:ea typeface="Cambria Math" panose="02040503050406030204" pitchFamily="18" charset="0"/>
                        </a:rPr>
                        <m:t>𝜌</m:t>
                      </m:r>
                      <m:sSup>
                        <m:sSupPr>
                          <m:ctrlPr>
                            <a:rPr lang="fr-FR" sz="2000" i="1" smtClean="0">
                              <a:solidFill>
                                <a:schemeClr val="tx1"/>
                              </a:solidFill>
                              <a:latin typeface="Cambria Math" panose="02040503050406030204" pitchFamily="18" charset="0"/>
                              <a:ea typeface="Cambria Math" panose="02040503050406030204" pitchFamily="18" charset="0"/>
                            </a:rPr>
                          </m:ctrlPr>
                        </m:sSupPr>
                        <m:e>
                          <m:r>
                            <a:rPr lang="fr-FR" sz="2000" b="0" i="1" smtClean="0">
                              <a:solidFill>
                                <a:schemeClr val="tx1"/>
                              </a:solidFill>
                              <a:latin typeface="Cambria Math" panose="02040503050406030204" pitchFamily="18" charset="0"/>
                              <a:ea typeface="Cambria Math" panose="02040503050406030204" pitchFamily="18" charset="0"/>
                            </a:rPr>
                            <m:t>𝑣</m:t>
                          </m:r>
                        </m:e>
                        <m:sup>
                          <m:r>
                            <a:rPr lang="fr-FR" sz="2000" b="0" i="1" smtClean="0">
                              <a:solidFill>
                                <a:schemeClr val="tx1"/>
                              </a:solidFill>
                              <a:latin typeface="Cambria Math" panose="02040503050406030204" pitchFamily="18" charset="0"/>
                              <a:ea typeface="Cambria Math" panose="02040503050406030204" pitchFamily="18" charset="0"/>
                            </a:rPr>
                            <m:t>2</m:t>
                          </m:r>
                        </m:sup>
                      </m:sSup>
                      <m:r>
                        <a:rPr lang="fr-FR" sz="2000" b="0" i="1" smtClean="0">
                          <a:solidFill>
                            <a:schemeClr val="tx1"/>
                          </a:solidFill>
                          <a:latin typeface="Cambria Math" panose="02040503050406030204" pitchFamily="18" charset="0"/>
                          <a:ea typeface="Cambria Math" panose="02040503050406030204" pitchFamily="18" charset="0"/>
                        </a:rPr>
                        <m:t>+</m:t>
                      </m:r>
                      <m:r>
                        <a:rPr lang="fr-FR" sz="2000" b="0" i="1" smtClean="0">
                          <a:solidFill>
                            <a:schemeClr val="tx1"/>
                          </a:solidFill>
                          <a:latin typeface="Cambria Math" panose="02040503050406030204" pitchFamily="18" charset="0"/>
                          <a:ea typeface="Cambria Math" panose="02040503050406030204" pitchFamily="18" charset="0"/>
                        </a:rPr>
                        <m:t>𝑃</m:t>
                      </m:r>
                      <m:r>
                        <a:rPr lang="fr-FR" sz="2000" b="0" i="1" smtClean="0">
                          <a:solidFill>
                            <a:schemeClr val="tx1"/>
                          </a:solidFill>
                          <a:latin typeface="Cambria Math" panose="02040503050406030204" pitchFamily="18" charset="0"/>
                          <a:ea typeface="Cambria Math" panose="02040503050406030204" pitchFamily="18" charset="0"/>
                        </a:rPr>
                        <m:t>=</m:t>
                      </m:r>
                      <m:r>
                        <a:rPr lang="fr-FR" sz="2000" b="0" i="1" smtClean="0">
                          <a:solidFill>
                            <a:schemeClr val="tx1"/>
                          </a:solidFill>
                          <a:latin typeface="Cambria Math" panose="02040503050406030204" pitchFamily="18" charset="0"/>
                          <a:ea typeface="Cambria Math" panose="02040503050406030204" pitchFamily="18" charset="0"/>
                        </a:rPr>
                        <m:t>𝑐𝑠𝑡𝑒</m:t>
                      </m:r>
                    </m:oMath>
                  </m:oMathPara>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solidFill>
                      <a:schemeClr val="tx1"/>
                    </a:solidFill>
                    <a:latin typeface="Bodoni MT" panose="02070603080606020203" pitchFamily="18" charset="0"/>
                  </a:rPr>
                  <a:t>On en déduit alors : </a:t>
                </a:r>
                <a14:m>
                  <m:oMath xmlns:m="http://schemas.openxmlformats.org/officeDocument/2006/math">
                    <m:r>
                      <a:rPr lang="fr-FR" sz="2000" i="1" strike="sngStrike" smtClean="0">
                        <a:latin typeface="Cambria Math" panose="02040503050406030204" pitchFamily="18" charset="0"/>
                        <a:ea typeface="Cambria Math" panose="02040503050406030204" pitchFamily="18" charset="0"/>
                      </a:rPr>
                      <m:t>𝜌</m:t>
                    </m:r>
                    <m:r>
                      <a:rPr lang="fr-FR" sz="2000" b="0" i="1" strike="sngStrike" smtClean="0">
                        <a:latin typeface="Cambria Math" panose="02040503050406030204" pitchFamily="18" charset="0"/>
                        <a:ea typeface="Cambria Math" panose="02040503050406030204" pitchFamily="18" charset="0"/>
                      </a:rPr>
                      <m:t>𝑔h</m:t>
                    </m:r>
                    <m:r>
                      <a:rPr lang="fr-FR" sz="2000" b="0" i="1" smtClean="0">
                        <a:latin typeface="Cambria Math" panose="02040503050406030204" pitchFamily="18" charset="0"/>
                        <a:ea typeface="Cambria Math" panose="02040503050406030204" pitchFamily="18" charset="0"/>
                      </a:rPr>
                      <m:t>+ </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1</m:t>
                        </m:r>
                      </m:num>
                      <m:den>
                        <m:r>
                          <a:rPr lang="fr-FR" sz="2000" b="0" i="1" smtClean="0">
                            <a:latin typeface="Cambria Math" panose="02040503050406030204" pitchFamily="18" charset="0"/>
                            <a:ea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1</m:t>
                        </m:r>
                      </m:sub>
                      <m:sup>
                        <m:r>
                          <a:rPr lang="fr-FR" sz="2000" b="0" i="1" smtClean="0">
                            <a:latin typeface="Cambria Math" panose="02040503050406030204" pitchFamily="18" charset="0"/>
                            <a:ea typeface="Cambria Math" panose="02040503050406030204" pitchFamily="18" charset="0"/>
                          </a:rPr>
                          <m:t>2</m:t>
                        </m:r>
                      </m:sup>
                    </m:sSubSup>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1</m:t>
                        </m:r>
                      </m:sub>
                    </m:sSub>
                    <m:r>
                      <a:rPr lang="fr-FR" sz="2000" b="0" i="1" smtClean="0">
                        <a:latin typeface="Cambria Math" panose="02040503050406030204" pitchFamily="18" charset="0"/>
                        <a:ea typeface="Cambria Math" panose="02040503050406030204" pitchFamily="18" charset="0"/>
                      </a:rPr>
                      <m:t>=</m:t>
                    </m:r>
                    <m:r>
                      <a:rPr lang="fr-FR" sz="2000" i="1" strike="sngStrike" smtClean="0">
                        <a:latin typeface="Cambria Math" panose="02040503050406030204" pitchFamily="18" charset="0"/>
                        <a:ea typeface="Cambria Math" panose="02040503050406030204" pitchFamily="18" charset="0"/>
                      </a:rPr>
                      <m:t>𝜌</m:t>
                    </m:r>
                    <m:r>
                      <a:rPr lang="fr-FR" sz="2000" b="0" i="1" strike="sngStrike" smtClean="0">
                        <a:latin typeface="Cambria Math" panose="02040503050406030204" pitchFamily="18" charset="0"/>
                        <a:ea typeface="Cambria Math" panose="02040503050406030204" pitchFamily="18" charset="0"/>
                      </a:rPr>
                      <m:t>𝑔h</m:t>
                    </m:r>
                    <m:r>
                      <a:rPr lang="fr-FR" sz="2000" b="0" i="1" smtClean="0">
                        <a:latin typeface="Cambria Math" panose="02040503050406030204" pitchFamily="18" charset="0"/>
                        <a:ea typeface="Cambria Math" panose="02040503050406030204" pitchFamily="18" charset="0"/>
                      </a:rPr>
                      <m:t>+ </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1</m:t>
                        </m:r>
                      </m:num>
                      <m:den>
                        <m:r>
                          <a:rPr lang="fr-FR" sz="2000" b="0" i="1" smtClean="0">
                            <a:latin typeface="Cambria Math" panose="02040503050406030204" pitchFamily="18" charset="0"/>
                            <a:ea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bSup>
                      <m:sSubSupPr>
                        <m:ctrlPr>
                          <a:rPr lang="fr-FR" sz="2000" b="0" i="1" smtClean="0">
                            <a:latin typeface="Cambria Math" panose="02040503050406030204" pitchFamily="18" charset="0"/>
                            <a:ea typeface="Cambria Math" panose="02040503050406030204" pitchFamily="18" charset="0"/>
                          </a:rPr>
                        </m:ctrlPr>
                      </m:sSubSupPr>
                      <m:e>
                        <m:r>
                          <a:rPr lang="fr-FR" sz="2000" b="0" i="1" smtClean="0">
                            <a:latin typeface="Cambria Math" panose="02040503050406030204" pitchFamily="18" charset="0"/>
                            <a:ea typeface="Cambria Math" panose="02040503050406030204" pitchFamily="18" charset="0"/>
                          </a:rPr>
                          <m:t>𝑣</m:t>
                        </m:r>
                      </m:e>
                      <m:sub>
                        <m:r>
                          <a:rPr lang="fr-FR" sz="2000" b="0" i="1" smtClean="0">
                            <a:latin typeface="Cambria Math" panose="02040503050406030204" pitchFamily="18" charset="0"/>
                            <a:ea typeface="Cambria Math" panose="02040503050406030204" pitchFamily="18" charset="0"/>
                          </a:rPr>
                          <m:t>2</m:t>
                        </m:r>
                      </m:sub>
                      <m:sup>
                        <m:r>
                          <a:rPr lang="fr-FR" sz="2000" b="0" i="1" smtClean="0">
                            <a:latin typeface="Cambria Math" panose="02040503050406030204" pitchFamily="18" charset="0"/>
                            <a:ea typeface="Cambria Math" panose="02040503050406030204" pitchFamily="18" charset="0"/>
                          </a:rPr>
                          <m:t>2</m:t>
                        </m:r>
                      </m:sup>
                    </m:sSubSup>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2</m:t>
                        </m:r>
                      </m:sub>
                    </m:sSub>
                    <m:r>
                      <a:rPr lang="fr-FR" sz="2000" b="0" i="1" smtClean="0">
                        <a:latin typeface="Cambria Math" panose="02040503050406030204" pitchFamily="18" charset="0"/>
                        <a:ea typeface="Cambria Math" panose="02040503050406030204" pitchFamily="18" charset="0"/>
                      </a:rPr>
                      <m:t> </m:t>
                    </m:r>
                    <m:r>
                      <a:rPr lang="fr-FR" sz="2000" b="0" i="1" smtClean="0">
                        <a:solidFill>
                          <a:schemeClr val="tx1"/>
                        </a:solidFill>
                        <a:latin typeface="Cambria Math" panose="02040503050406030204" pitchFamily="18" charset="0"/>
                        <a:ea typeface="Cambria Math" panose="02040503050406030204" pitchFamily="18" charset="0"/>
                      </a:rPr>
                      <m:t>𝑑𝑜𝑛𝑐</m:t>
                    </m:r>
                    <m:r>
                      <a:rPr lang="fr-FR" sz="2000" b="0" i="1" smtClean="0">
                        <a:solidFill>
                          <a:schemeClr val="tx1"/>
                        </a:solidFill>
                        <a:latin typeface="Cambria Math" panose="02040503050406030204" pitchFamily="18" charset="0"/>
                        <a:ea typeface="Cambria Math" panose="02040503050406030204" pitchFamily="18" charset="0"/>
                      </a:rPr>
                      <m:t> ∆</m:t>
                    </m:r>
                    <m:r>
                      <a:rPr lang="fr-FR" sz="2000" b="0" i="1" smtClean="0">
                        <a:solidFill>
                          <a:schemeClr val="tx1"/>
                        </a:solidFill>
                        <a:latin typeface="Cambria Math" panose="02040503050406030204" pitchFamily="18" charset="0"/>
                        <a:ea typeface="Cambria Math" panose="02040503050406030204" pitchFamily="18" charset="0"/>
                      </a:rPr>
                      <m:t>𝑃</m:t>
                    </m:r>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𝑃</m:t>
                        </m:r>
                      </m:e>
                      <m:sub>
                        <m:r>
                          <a:rPr lang="fr-FR" sz="2000" b="0" i="1" smtClean="0">
                            <a:solidFill>
                              <a:schemeClr val="tx1"/>
                            </a:solidFill>
                            <a:latin typeface="Cambria Math" panose="02040503050406030204" pitchFamily="18" charset="0"/>
                            <a:ea typeface="Cambria Math" panose="02040503050406030204" pitchFamily="18" charset="0"/>
                          </a:rPr>
                          <m:t>1</m:t>
                        </m:r>
                      </m:sub>
                    </m:sSub>
                    <m:r>
                      <a:rPr lang="fr-FR" sz="2000" b="0" i="1" smtClean="0">
                        <a:solidFill>
                          <a:schemeClr val="tx1"/>
                        </a:solidFill>
                        <a:latin typeface="Cambria Math" panose="02040503050406030204" pitchFamily="18" charset="0"/>
                        <a:ea typeface="Cambria Math" panose="02040503050406030204" pitchFamily="18" charset="0"/>
                      </a:rPr>
                      <m:t>−</m:t>
                    </m:r>
                    <m:sSub>
                      <m:sSubPr>
                        <m:ctrlPr>
                          <a:rPr lang="fr-FR" sz="2000" i="1" smtClean="0">
                            <a:solidFill>
                              <a:schemeClr val="tx1"/>
                            </a:solidFill>
                            <a:latin typeface="Cambria Math" panose="02040503050406030204" pitchFamily="18" charset="0"/>
                            <a:ea typeface="Cambria Math" panose="02040503050406030204" pitchFamily="18" charset="0"/>
                          </a:rPr>
                        </m:ctrlPr>
                      </m:sSubPr>
                      <m:e>
                        <m:r>
                          <a:rPr lang="fr-FR" sz="2000" b="0" i="1" smtClean="0">
                            <a:solidFill>
                              <a:schemeClr val="tx1"/>
                            </a:solidFill>
                            <a:latin typeface="Cambria Math" panose="02040503050406030204" pitchFamily="18" charset="0"/>
                            <a:ea typeface="Cambria Math" panose="02040503050406030204" pitchFamily="18" charset="0"/>
                          </a:rPr>
                          <m:t>𝑃</m:t>
                        </m:r>
                      </m:e>
                      <m:sub>
                        <m:r>
                          <a:rPr lang="fr-FR" sz="2000" b="0" i="1" smtClean="0">
                            <a:solidFill>
                              <a:schemeClr val="tx1"/>
                            </a:solidFill>
                            <a:latin typeface="Cambria Math" panose="02040503050406030204" pitchFamily="18" charset="0"/>
                            <a:ea typeface="Cambria Math" panose="02040503050406030204" pitchFamily="18" charset="0"/>
                          </a:rPr>
                          <m:t>2</m:t>
                        </m:r>
                      </m:sub>
                    </m:sSub>
                    <m:r>
                      <a:rPr lang="fr-FR" sz="2000" b="0" i="1" smtClean="0">
                        <a:solidFill>
                          <a:schemeClr val="tx1"/>
                        </a:solidFill>
                        <a:latin typeface="Cambria Math" panose="02040503050406030204" pitchFamily="18" charset="0"/>
                        <a:ea typeface="Cambria Math" panose="02040503050406030204" pitchFamily="18" charset="0"/>
                      </a:rPr>
                      <m:t>=</m:t>
                    </m:r>
                    <m:f>
                      <m:fPr>
                        <m:ctrlPr>
                          <a:rPr lang="fr-FR" sz="2000" i="1" smtClean="0">
                            <a:solidFill>
                              <a:schemeClr val="tx1"/>
                            </a:solidFill>
                            <a:latin typeface="Cambria Math" panose="02040503050406030204" pitchFamily="18" charset="0"/>
                            <a:ea typeface="Cambria Math" panose="02040503050406030204" pitchFamily="18" charset="0"/>
                          </a:rPr>
                        </m:ctrlPr>
                      </m:fPr>
                      <m:num>
                        <m:r>
                          <a:rPr lang="fr-FR" sz="2000" b="0" i="1" smtClean="0">
                            <a:solidFill>
                              <a:schemeClr val="tx1"/>
                            </a:solidFill>
                            <a:latin typeface="Cambria Math" panose="02040503050406030204" pitchFamily="18" charset="0"/>
                            <a:ea typeface="Cambria Math" panose="02040503050406030204" pitchFamily="18" charset="0"/>
                          </a:rPr>
                          <m:t>1</m:t>
                        </m:r>
                      </m:num>
                      <m:den>
                        <m:r>
                          <a:rPr lang="fr-FR" sz="2000" b="0" i="1" smtClean="0">
                            <a:solidFill>
                              <a:schemeClr val="tx1"/>
                            </a:solidFill>
                            <a:latin typeface="Cambria Math" panose="02040503050406030204" pitchFamily="18" charset="0"/>
                            <a:ea typeface="Cambria Math" panose="02040503050406030204" pitchFamily="18" charset="0"/>
                          </a:rPr>
                          <m:t>2</m:t>
                        </m:r>
                      </m:den>
                    </m:f>
                    <m:r>
                      <a:rPr lang="fr-FR" sz="2000" b="0" i="1" smtClean="0">
                        <a:solidFill>
                          <a:schemeClr val="tx1"/>
                        </a:solidFill>
                        <a:latin typeface="Cambria Math" panose="02040503050406030204" pitchFamily="18" charset="0"/>
                        <a:ea typeface="Cambria Math" panose="02040503050406030204" pitchFamily="18" charset="0"/>
                      </a:rPr>
                      <m:t>𝜌</m:t>
                    </m:r>
                    <m:r>
                      <a:rPr lang="fr-FR" sz="2000" b="0" i="1" smtClean="0">
                        <a:solidFill>
                          <a:schemeClr val="tx1"/>
                        </a:solidFill>
                        <a:latin typeface="Cambria Math" panose="02040503050406030204" pitchFamily="18" charset="0"/>
                        <a:ea typeface="Cambria Math" panose="02040503050406030204" pitchFamily="18" charset="0"/>
                      </a:rPr>
                      <m:t>(</m:t>
                    </m:r>
                    <m:sSubSup>
                      <m:sSubSupPr>
                        <m:ctrlPr>
                          <a:rPr lang="fr-FR" sz="2000" i="1" smtClean="0">
                            <a:solidFill>
                              <a:schemeClr val="tx1"/>
                            </a:solidFill>
                            <a:latin typeface="Cambria Math" panose="02040503050406030204" pitchFamily="18" charset="0"/>
                            <a:ea typeface="Cambria Math" panose="02040503050406030204" pitchFamily="18" charset="0"/>
                          </a:rPr>
                        </m:ctrlPr>
                      </m:sSubSup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2</m:t>
                        </m:r>
                      </m:sub>
                      <m:sup>
                        <m:r>
                          <a:rPr lang="fr-FR" sz="2000" b="0" i="1" smtClean="0">
                            <a:solidFill>
                              <a:schemeClr val="tx1"/>
                            </a:solidFill>
                            <a:latin typeface="Cambria Math" panose="02040503050406030204" pitchFamily="18" charset="0"/>
                            <a:ea typeface="Cambria Math" panose="02040503050406030204" pitchFamily="18" charset="0"/>
                          </a:rPr>
                          <m:t>2</m:t>
                        </m:r>
                      </m:sup>
                    </m:sSubSup>
                    <m:r>
                      <a:rPr lang="fr-FR" sz="2000" b="0" i="1" smtClean="0">
                        <a:solidFill>
                          <a:schemeClr val="tx1"/>
                        </a:solidFill>
                        <a:latin typeface="Cambria Math" panose="02040503050406030204" pitchFamily="18" charset="0"/>
                        <a:ea typeface="Cambria Math" panose="02040503050406030204" pitchFamily="18" charset="0"/>
                      </a:rPr>
                      <m:t>−</m:t>
                    </m:r>
                    <m:sSubSup>
                      <m:sSubSupPr>
                        <m:ctrlPr>
                          <a:rPr lang="fr-FR" sz="2000" i="1" smtClean="0">
                            <a:solidFill>
                              <a:schemeClr val="tx1"/>
                            </a:solidFill>
                            <a:latin typeface="Cambria Math" panose="02040503050406030204" pitchFamily="18" charset="0"/>
                            <a:ea typeface="Cambria Math" panose="02040503050406030204" pitchFamily="18" charset="0"/>
                          </a:rPr>
                        </m:ctrlPr>
                      </m:sSubSupPr>
                      <m:e>
                        <m:r>
                          <a:rPr lang="fr-FR" sz="2000" b="0" i="1" smtClean="0">
                            <a:solidFill>
                              <a:schemeClr val="tx1"/>
                            </a:solidFill>
                            <a:latin typeface="Cambria Math" panose="02040503050406030204" pitchFamily="18" charset="0"/>
                            <a:ea typeface="Cambria Math" panose="02040503050406030204" pitchFamily="18" charset="0"/>
                          </a:rPr>
                          <m:t>𝑣</m:t>
                        </m:r>
                      </m:e>
                      <m:sub>
                        <m:r>
                          <a:rPr lang="fr-FR" sz="2000" b="0" i="1" smtClean="0">
                            <a:solidFill>
                              <a:schemeClr val="tx1"/>
                            </a:solidFill>
                            <a:latin typeface="Cambria Math" panose="02040503050406030204" pitchFamily="18" charset="0"/>
                            <a:ea typeface="Cambria Math" panose="02040503050406030204" pitchFamily="18" charset="0"/>
                          </a:rPr>
                          <m:t>1</m:t>
                        </m:r>
                      </m:sub>
                      <m:sup>
                        <m:r>
                          <a:rPr lang="fr-FR" sz="2000" b="0" i="1" smtClean="0">
                            <a:solidFill>
                              <a:schemeClr val="tx1"/>
                            </a:solidFill>
                            <a:latin typeface="Cambria Math" panose="02040503050406030204" pitchFamily="18" charset="0"/>
                            <a:ea typeface="Cambria Math" panose="02040503050406030204" pitchFamily="18" charset="0"/>
                          </a:rPr>
                          <m:t>2</m:t>
                        </m:r>
                      </m:sup>
                    </m:sSubSup>
                    <m:r>
                      <a:rPr lang="fr-FR" sz="2000" b="0" i="1" smtClean="0">
                        <a:solidFill>
                          <a:schemeClr val="tx1"/>
                        </a:solidFill>
                        <a:latin typeface="Cambria Math" panose="02040503050406030204" pitchFamily="18" charset="0"/>
                        <a:ea typeface="Cambria Math" panose="02040503050406030204" pitchFamily="18" charset="0"/>
                      </a:rPr>
                      <m:t>)</m:t>
                    </m:r>
                  </m:oMath>
                </a14:m>
                <a:endParaRPr lang="fr-FR" sz="2000" dirty="0">
                  <a:solidFill>
                    <a:schemeClr val="tx1"/>
                  </a:solidFill>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Le calcul : </a:t>
                </a:r>
                <a14:m>
                  <m:oMath xmlns:m="http://schemas.openxmlformats.org/officeDocument/2006/math">
                    <m:r>
                      <a:rPr lang="fr-FR" sz="2000" i="1" smtClean="0">
                        <a:latin typeface="Cambria Math" panose="02040503050406030204" pitchFamily="18" charset="0"/>
                        <a:ea typeface="Cambria Math" panose="02040503050406030204" pitchFamily="18" charset="0"/>
                      </a:rPr>
                      <m:t>∆</m:t>
                    </m:r>
                    <m:r>
                      <a:rPr lang="fr-FR" sz="2000" b="0" i="1" smtClean="0">
                        <a:latin typeface="Cambria Math" panose="02040503050406030204" pitchFamily="18" charset="0"/>
                        <a:ea typeface="Cambria Math" panose="02040503050406030204" pitchFamily="18" charset="0"/>
                      </a:rPr>
                      <m:t>𝑃</m:t>
                    </m:r>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1</m:t>
                        </m:r>
                      </m:num>
                      <m:den>
                        <m:r>
                          <a:rPr lang="fr-FR" sz="2000" b="0" i="1" smtClean="0">
                            <a:latin typeface="Cambria Math" panose="02040503050406030204" pitchFamily="18" charset="0"/>
                            <a:ea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m:t>
                    </m:r>
                    <m:d>
                      <m:dPr>
                        <m:ctrlPr>
                          <a:rPr lang="fr-FR" sz="2000" b="0" i="1" smtClean="0">
                            <a:latin typeface="Cambria Math" panose="02040503050406030204" pitchFamily="18" charset="0"/>
                            <a:ea typeface="Cambria Math" panose="02040503050406030204" pitchFamily="18" charset="0"/>
                          </a:rPr>
                        </m:ctrlPr>
                      </m:dPr>
                      <m:e>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8</m:t>
                            </m:r>
                          </m:e>
                          <m:sup>
                            <m:r>
                              <a:rPr lang="fr-FR" sz="2000" b="0" i="1" smtClean="0">
                                <a:latin typeface="Cambria Math" panose="02040503050406030204" pitchFamily="18" charset="0"/>
                                <a:ea typeface="Cambria Math" panose="02040503050406030204" pitchFamily="18" charset="0"/>
                              </a:rPr>
                              <m:t>2</m:t>
                            </m:r>
                          </m:sup>
                        </m:sSup>
                        <m:r>
                          <a:rPr lang="fr-FR" sz="2000" b="0" i="1" smtClean="0">
                            <a:latin typeface="Cambria Math" panose="02040503050406030204" pitchFamily="18" charset="0"/>
                            <a:ea typeface="Cambria Math" panose="02040503050406030204" pitchFamily="18" charset="0"/>
                          </a:rPr>
                          <m:t>−</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4</m:t>
                            </m:r>
                          </m:e>
                          <m:sup>
                            <m:r>
                              <a:rPr lang="fr-FR" sz="2000" b="0" i="1" smtClean="0">
                                <a:latin typeface="Cambria Math" panose="02040503050406030204" pitchFamily="18" charset="0"/>
                                <a:ea typeface="Cambria Math" panose="02040503050406030204" pitchFamily="18" charset="0"/>
                              </a:rPr>
                              <m:t>2</m:t>
                            </m:r>
                          </m:sup>
                        </m:sSup>
                      </m:e>
                    </m:d>
                    <m:r>
                      <a:rPr lang="fr-FR" sz="2000" b="0" i="1" smtClean="0">
                        <a:latin typeface="Cambria Math" panose="02040503050406030204" pitchFamily="18" charset="0"/>
                        <a:ea typeface="Cambria Math" panose="02040503050406030204" pitchFamily="18" charset="0"/>
                      </a:rPr>
                      <m:t>=0,5.</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m:t>
                    </m:r>
                    <m:d>
                      <m:dPr>
                        <m:ctrlPr>
                          <a:rPr lang="fr-FR" sz="2000" b="0" i="1" smtClean="0">
                            <a:latin typeface="Cambria Math" panose="02040503050406030204" pitchFamily="18" charset="0"/>
                            <a:ea typeface="Cambria Math" panose="02040503050406030204" pitchFamily="18" charset="0"/>
                          </a:rPr>
                        </m:ctrlPr>
                      </m:dPr>
                      <m:e>
                        <m:r>
                          <a:rPr lang="fr-FR" sz="2000" b="0" i="1" smtClean="0">
                            <a:latin typeface="Cambria Math" panose="02040503050406030204" pitchFamily="18" charset="0"/>
                            <a:ea typeface="Cambria Math" panose="02040503050406030204" pitchFamily="18" charset="0"/>
                          </a:rPr>
                          <m:t>64−16</m:t>
                        </m:r>
                      </m:e>
                    </m:d>
                    <m:r>
                      <a:rPr lang="fr-FR" sz="2000" b="0" i="1" smtClean="0">
                        <a:latin typeface="Cambria Math" panose="02040503050406030204" pitchFamily="18" charset="0"/>
                        <a:ea typeface="Cambria Math" panose="02040503050406030204" pitchFamily="18" charset="0"/>
                      </a:rPr>
                      <m:t>=0,5×48×</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=24.</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=24000 </m:t>
                    </m:r>
                    <m:r>
                      <a:rPr lang="fr-FR" sz="2000" b="0" i="1" smtClean="0">
                        <a:latin typeface="Cambria Math" panose="02040503050406030204" pitchFamily="18" charset="0"/>
                        <a:ea typeface="Cambria Math" panose="02040503050406030204" pitchFamily="18" charset="0"/>
                      </a:rPr>
                      <m:t>𝑃𝑎</m:t>
                    </m:r>
                  </m:oMath>
                </a14:m>
                <a:r>
                  <a:rPr lang="fr-FR" sz="2000" dirty="0">
                    <a:solidFill>
                      <a:schemeClr val="tx1"/>
                    </a:solidFill>
                    <a:latin typeface="Bodoni MT" panose="02070603080606020203" pitchFamily="18" charset="0"/>
                  </a:rPr>
                  <a:t> </a:t>
                </a:r>
              </a:p>
              <a:p>
                <a:r>
                  <a:rPr lang="fr-FR" sz="2000" dirty="0">
                    <a:solidFill>
                      <a:schemeClr val="tx1"/>
                    </a:solidFill>
                    <a:latin typeface="Bodoni MT" panose="02070603080606020203" pitchFamily="18" charset="0"/>
                  </a:rPr>
                  <a:t>→ </a:t>
                </a:r>
                <a:r>
                  <a:rPr lang="fr-FR" sz="2000" dirty="0">
                    <a:solidFill>
                      <a:srgbClr val="00B0F0"/>
                    </a:solidFill>
                    <a:latin typeface="Bodoni MT" panose="02070603080606020203" pitchFamily="18" charset="0"/>
                  </a:rPr>
                  <a:t>A VRAI</a:t>
                </a: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5846601"/>
              </a:xfrm>
              <a:prstGeom prst="rect">
                <a:avLst/>
              </a:prstGeom>
              <a:blipFill>
                <a:blip r:embed="rId2"/>
                <a:stretch>
                  <a:fillRect l="-534" t="-626" b="-1043"/>
                </a:stretch>
              </a:blipFill>
            </p:spPr>
            <p:txBody>
              <a:bodyPr/>
              <a:lstStyle/>
              <a:p>
                <a:r>
                  <a:rPr lang="fr-FR">
                    <a:noFill/>
                  </a:rPr>
                  <a:t> </a:t>
                </a:r>
              </a:p>
            </p:txBody>
          </p:sp>
        </mc:Fallback>
      </mc:AlternateContent>
    </p:spTree>
    <p:extLst>
      <p:ext uri="{BB962C8B-B14F-4D97-AF65-F5344CB8AC3E}">
        <p14:creationId xmlns:p14="http://schemas.microsoft.com/office/powerpoint/2010/main" val="2714661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10" end="1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12" end="1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Équations avec les pressions latérales, terminales et d’aval</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940537"/>
              </a:xfrm>
              <a:prstGeom prst="rect">
                <a:avLst/>
              </a:prstGeom>
              <a:noFill/>
            </p:spPr>
            <p:txBody>
              <a:bodyPr wrap="square" rtlCol="0">
                <a:spAutoFit/>
              </a:bodyPr>
              <a:lstStyle/>
              <a:p>
                <a:r>
                  <a:rPr lang="fr-FR" sz="2000" dirty="0">
                    <a:latin typeface="Bodoni MT" panose="02070603080606020203" pitchFamily="18" charset="0"/>
                  </a:rPr>
                  <a:t>Rappel des formules :</a:t>
                </a:r>
              </a:p>
              <a:p>
                <a:r>
                  <a:rPr lang="fr-FR" sz="2000" dirty="0">
                    <a:latin typeface="Bodoni MT" panose="02070603080606020203" pitchFamily="18" charset="0"/>
                  </a:rPr>
                  <a:t>1 : Pression latérale : </a:t>
                </a:r>
                <a14:m>
                  <m:oMath xmlns:m="http://schemas.openxmlformats.org/officeDocument/2006/math">
                    <m:r>
                      <a:rPr lang="fr-FR" sz="2000" b="1" i="1" smtClean="0">
                        <a:solidFill>
                          <a:schemeClr val="accent6"/>
                        </a:solidFill>
                        <a:latin typeface="Cambria Math" panose="02040503050406030204" pitchFamily="18" charset="0"/>
                      </a:rPr>
                      <m:t>𝑷</m:t>
                    </m:r>
                  </m:oMath>
                </a14:m>
                <a:endParaRPr lang="fr-FR" sz="2000" b="1" dirty="0">
                  <a:latin typeface="Bodoni MT" panose="02070603080606020203" pitchFamily="18" charset="0"/>
                </a:endParaRPr>
              </a:p>
              <a:p>
                <a:r>
                  <a:rPr lang="fr-FR" sz="2000" dirty="0">
                    <a:latin typeface="Bodoni MT" panose="02070603080606020203" pitchFamily="18" charset="0"/>
                  </a:rPr>
                  <a:t>2 : Pression terminale : </a:t>
                </a:r>
                <a14:m>
                  <m:oMath xmlns:m="http://schemas.openxmlformats.org/officeDocument/2006/math">
                    <m:sSub>
                      <m:sSubPr>
                        <m:ctrlPr>
                          <a:rPr lang="fr-FR" sz="2000" b="1" i="1" smtClean="0">
                            <a:solidFill>
                              <a:schemeClr val="accent6"/>
                            </a:solidFill>
                            <a:latin typeface="Cambria Math" panose="02040503050406030204" pitchFamily="18" charset="0"/>
                          </a:rPr>
                        </m:ctrlPr>
                      </m:sSubPr>
                      <m:e>
                        <m:r>
                          <a:rPr lang="fr-FR" sz="2000" b="1" i="1" smtClean="0">
                            <a:solidFill>
                              <a:schemeClr val="accent6"/>
                            </a:solidFill>
                            <a:latin typeface="Cambria Math" panose="02040503050406030204" pitchFamily="18" charset="0"/>
                          </a:rPr>
                          <m:t>𝑷</m:t>
                        </m:r>
                      </m:e>
                      <m:sub>
                        <m:r>
                          <a:rPr lang="fr-FR" sz="2000" b="1" i="1" smtClean="0">
                            <a:solidFill>
                              <a:schemeClr val="accent6"/>
                            </a:solidFill>
                            <a:latin typeface="Cambria Math" panose="02040503050406030204" pitchFamily="18" charset="0"/>
                          </a:rPr>
                          <m:t>𝑻</m:t>
                        </m:r>
                      </m:sub>
                    </m:sSub>
                    <m:r>
                      <a:rPr lang="fr-FR" sz="2000" b="1" i="1" smtClean="0">
                        <a:solidFill>
                          <a:schemeClr val="accent6"/>
                        </a:solidFill>
                        <a:latin typeface="Cambria Math" panose="02040503050406030204" pitchFamily="18" charset="0"/>
                      </a:rPr>
                      <m:t>=</m:t>
                    </m:r>
                    <m:r>
                      <a:rPr lang="fr-FR" sz="2000" b="1" i="1" smtClean="0">
                        <a:solidFill>
                          <a:schemeClr val="accent6"/>
                        </a:solidFill>
                        <a:latin typeface="Cambria Math" panose="02040503050406030204" pitchFamily="18" charset="0"/>
                      </a:rPr>
                      <m:t>𝑷</m:t>
                    </m:r>
                    <m:r>
                      <a:rPr lang="fr-FR" sz="2000" b="1" i="1" smtClean="0">
                        <a:solidFill>
                          <a:schemeClr val="accent6"/>
                        </a:solidFill>
                        <a:latin typeface="Cambria Math" panose="02040503050406030204" pitchFamily="18" charset="0"/>
                      </a:rPr>
                      <m:t>+</m:t>
                    </m:r>
                    <m:f>
                      <m:fPr>
                        <m:ctrlPr>
                          <a:rPr lang="fr-FR" sz="2000" b="1" i="1" smtClean="0">
                            <a:solidFill>
                              <a:schemeClr val="accent6"/>
                            </a:solidFill>
                            <a:latin typeface="Cambria Math" panose="02040503050406030204" pitchFamily="18" charset="0"/>
                          </a:rPr>
                        </m:ctrlPr>
                      </m:fPr>
                      <m:num>
                        <m:r>
                          <a:rPr lang="fr-FR" sz="2000" b="1" i="1" smtClean="0">
                            <a:solidFill>
                              <a:schemeClr val="accent6"/>
                            </a:solidFill>
                            <a:latin typeface="Cambria Math" panose="02040503050406030204" pitchFamily="18" charset="0"/>
                          </a:rPr>
                          <m:t>𝟏</m:t>
                        </m:r>
                      </m:num>
                      <m:den>
                        <m:r>
                          <a:rPr lang="fr-FR" sz="2000" b="1" i="1" smtClean="0">
                            <a:solidFill>
                              <a:schemeClr val="accent6"/>
                            </a:solidFill>
                            <a:latin typeface="Cambria Math" panose="02040503050406030204" pitchFamily="18" charset="0"/>
                          </a:rPr>
                          <m:t>𝟐</m:t>
                        </m:r>
                      </m:den>
                    </m:f>
                    <m:r>
                      <a:rPr lang="fr-FR" sz="2000" b="1" i="1" smtClean="0">
                        <a:solidFill>
                          <a:schemeClr val="accent6"/>
                        </a:solidFill>
                        <a:latin typeface="Cambria Math" panose="02040503050406030204" pitchFamily="18" charset="0"/>
                        <a:ea typeface="Cambria Math" panose="02040503050406030204" pitchFamily="18" charset="0"/>
                      </a:rPr>
                      <m:t>𝝆</m:t>
                    </m:r>
                    <m:sSup>
                      <m:sSupPr>
                        <m:ctrlPr>
                          <a:rPr lang="fr-FR" sz="2000" b="1" i="1" smtClean="0">
                            <a:solidFill>
                              <a:schemeClr val="accent6"/>
                            </a:solidFill>
                            <a:latin typeface="Cambria Math" panose="02040503050406030204" pitchFamily="18" charset="0"/>
                            <a:ea typeface="Cambria Math" panose="02040503050406030204" pitchFamily="18" charset="0"/>
                          </a:rPr>
                        </m:ctrlPr>
                      </m:sSupPr>
                      <m:e>
                        <m:r>
                          <a:rPr lang="fr-FR" sz="2000" b="1" i="1" smtClean="0">
                            <a:solidFill>
                              <a:schemeClr val="accent6"/>
                            </a:solidFill>
                            <a:latin typeface="Cambria Math" panose="02040503050406030204" pitchFamily="18" charset="0"/>
                            <a:ea typeface="Cambria Math" panose="02040503050406030204" pitchFamily="18" charset="0"/>
                          </a:rPr>
                          <m:t>𝒗</m:t>
                        </m:r>
                      </m:e>
                      <m:sup>
                        <m:r>
                          <a:rPr lang="fr-FR" sz="2000" b="1" i="1" smtClean="0">
                            <a:solidFill>
                              <a:schemeClr val="accent6"/>
                            </a:solidFill>
                            <a:latin typeface="Cambria Math" panose="02040503050406030204" pitchFamily="18" charset="0"/>
                            <a:ea typeface="Cambria Math" panose="02040503050406030204" pitchFamily="18" charset="0"/>
                          </a:rPr>
                          <m:t>𝟐</m:t>
                        </m:r>
                      </m:sup>
                    </m:sSup>
                  </m:oMath>
                </a14:m>
                <a:endParaRPr lang="fr-FR" sz="2000" b="1" dirty="0">
                  <a:latin typeface="Bodoni MT" panose="02070603080606020203" pitchFamily="18" charset="0"/>
                  <a:ea typeface="Cambria Math" panose="02040503050406030204" pitchFamily="18" charset="0"/>
                </a:endParaRPr>
              </a:p>
              <a:p>
                <a:r>
                  <a:rPr lang="fr-FR" sz="2000" dirty="0">
                    <a:latin typeface="Bodoni MT" panose="02070603080606020203" pitchFamily="18" charset="0"/>
                  </a:rPr>
                  <a:t>3 : Pression d’aval : </a:t>
                </a:r>
                <a14:m>
                  <m:oMath xmlns:m="http://schemas.openxmlformats.org/officeDocument/2006/math">
                    <m:sSub>
                      <m:sSubPr>
                        <m:ctrlPr>
                          <a:rPr lang="fr-FR" sz="2000" b="1" i="1" smtClean="0">
                            <a:solidFill>
                              <a:schemeClr val="accent6"/>
                            </a:solidFill>
                            <a:latin typeface="Cambria Math" panose="02040503050406030204" pitchFamily="18" charset="0"/>
                          </a:rPr>
                        </m:ctrlPr>
                      </m:sSubPr>
                      <m:e>
                        <m:r>
                          <a:rPr lang="fr-FR" sz="2000" b="1" i="1" smtClean="0">
                            <a:solidFill>
                              <a:schemeClr val="accent6"/>
                            </a:solidFill>
                            <a:latin typeface="Cambria Math" panose="02040503050406030204" pitchFamily="18" charset="0"/>
                          </a:rPr>
                          <m:t>𝑷</m:t>
                        </m:r>
                      </m:e>
                      <m:sub>
                        <m:r>
                          <a:rPr lang="fr-FR" sz="2000" b="1" i="1" smtClean="0">
                            <a:solidFill>
                              <a:schemeClr val="accent6"/>
                            </a:solidFill>
                            <a:latin typeface="Cambria Math" panose="02040503050406030204" pitchFamily="18" charset="0"/>
                          </a:rPr>
                          <m:t>𝑨</m:t>
                        </m:r>
                      </m:sub>
                    </m:sSub>
                    <m:r>
                      <a:rPr lang="fr-FR" sz="2000" b="1" i="1" smtClean="0">
                        <a:solidFill>
                          <a:schemeClr val="accent6"/>
                        </a:solidFill>
                        <a:latin typeface="Cambria Math" panose="02040503050406030204" pitchFamily="18" charset="0"/>
                      </a:rPr>
                      <m:t>=</m:t>
                    </m:r>
                    <m:r>
                      <a:rPr lang="fr-FR" sz="2000" b="1" i="1" smtClean="0">
                        <a:solidFill>
                          <a:schemeClr val="accent6"/>
                        </a:solidFill>
                        <a:latin typeface="Cambria Math" panose="02040503050406030204" pitchFamily="18" charset="0"/>
                      </a:rPr>
                      <m:t>𝑷</m:t>
                    </m:r>
                    <m:r>
                      <a:rPr lang="fr-FR" sz="2000" b="1" i="1" smtClean="0">
                        <a:solidFill>
                          <a:schemeClr val="accent6"/>
                        </a:solidFill>
                        <a:latin typeface="Cambria Math" panose="02040503050406030204" pitchFamily="18" charset="0"/>
                      </a:rPr>
                      <m:t>−</m:t>
                    </m:r>
                    <m:f>
                      <m:fPr>
                        <m:ctrlPr>
                          <a:rPr lang="fr-FR" sz="2000" b="1" i="1" smtClean="0">
                            <a:solidFill>
                              <a:schemeClr val="accent6"/>
                            </a:solidFill>
                            <a:latin typeface="Cambria Math" panose="02040503050406030204" pitchFamily="18" charset="0"/>
                          </a:rPr>
                        </m:ctrlPr>
                      </m:fPr>
                      <m:num>
                        <m:r>
                          <a:rPr lang="fr-FR" sz="2000" b="1" i="1" smtClean="0">
                            <a:solidFill>
                              <a:schemeClr val="accent6"/>
                            </a:solidFill>
                            <a:latin typeface="Cambria Math" panose="02040503050406030204" pitchFamily="18" charset="0"/>
                          </a:rPr>
                          <m:t>𝟏</m:t>
                        </m:r>
                      </m:num>
                      <m:den>
                        <m:r>
                          <a:rPr lang="fr-FR" sz="2000" b="1" i="1" smtClean="0">
                            <a:solidFill>
                              <a:schemeClr val="accent6"/>
                            </a:solidFill>
                            <a:latin typeface="Cambria Math" panose="02040503050406030204" pitchFamily="18" charset="0"/>
                          </a:rPr>
                          <m:t>𝟐</m:t>
                        </m:r>
                      </m:den>
                    </m:f>
                    <m:r>
                      <a:rPr lang="fr-FR" sz="2000" b="1" i="1" smtClean="0">
                        <a:solidFill>
                          <a:schemeClr val="accent6"/>
                        </a:solidFill>
                        <a:latin typeface="Cambria Math" panose="02040503050406030204" pitchFamily="18" charset="0"/>
                        <a:ea typeface="Cambria Math" panose="02040503050406030204" pitchFamily="18" charset="0"/>
                      </a:rPr>
                      <m:t>𝝆</m:t>
                    </m:r>
                    <m:sSup>
                      <m:sSupPr>
                        <m:ctrlPr>
                          <a:rPr lang="fr-FR" sz="2000" b="1" i="1" smtClean="0">
                            <a:solidFill>
                              <a:schemeClr val="accent6"/>
                            </a:solidFill>
                            <a:latin typeface="Cambria Math" panose="02040503050406030204" pitchFamily="18" charset="0"/>
                            <a:ea typeface="Cambria Math" panose="02040503050406030204" pitchFamily="18" charset="0"/>
                          </a:rPr>
                        </m:ctrlPr>
                      </m:sSupPr>
                      <m:e>
                        <m:r>
                          <a:rPr lang="fr-FR" sz="2000" b="1" i="1" smtClean="0">
                            <a:solidFill>
                              <a:schemeClr val="accent6"/>
                            </a:solidFill>
                            <a:latin typeface="Cambria Math" panose="02040503050406030204" pitchFamily="18" charset="0"/>
                            <a:ea typeface="Cambria Math" panose="02040503050406030204" pitchFamily="18" charset="0"/>
                          </a:rPr>
                          <m:t>𝒗</m:t>
                        </m:r>
                      </m:e>
                      <m:sup>
                        <m:r>
                          <a:rPr lang="fr-FR" sz="2000" b="1" i="1" smtClean="0">
                            <a:solidFill>
                              <a:schemeClr val="accent6"/>
                            </a:solidFill>
                            <a:latin typeface="Cambria Math" panose="02040503050406030204" pitchFamily="18" charset="0"/>
                            <a:ea typeface="Cambria Math" panose="02040503050406030204" pitchFamily="18" charset="0"/>
                          </a:rPr>
                          <m:t>𝟐</m:t>
                        </m:r>
                      </m:sup>
                    </m:sSup>
                  </m:oMath>
                </a14:m>
                <a:endParaRPr lang="fr-FR" sz="2000" b="1"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 Pression latérale :</a:t>
                </a:r>
              </a:p>
              <a:p>
                <a:r>
                  <a:rPr lang="fr-FR" sz="2000" dirty="0">
                    <a:latin typeface="Bodoni MT" panose="02070603080606020203" pitchFamily="18" charset="0"/>
                  </a:rPr>
                  <a:t>Si on connait la pression latérale et la pression d’aval : </a:t>
                </a:r>
                <a14:m>
                  <m:oMath xmlns:m="http://schemas.openxmlformats.org/officeDocument/2006/math">
                    <m:r>
                      <a:rPr lang="fr-FR" sz="2400" b="1" i="1" smtClean="0">
                        <a:solidFill>
                          <a:srgbClr val="FF0000"/>
                        </a:solidFill>
                        <a:latin typeface="Cambria Math" panose="02040503050406030204" pitchFamily="18" charset="0"/>
                      </a:rPr>
                      <m:t>𝑷</m:t>
                    </m:r>
                    <m:r>
                      <a:rPr lang="fr-FR" sz="2400" b="1" i="1" smtClean="0">
                        <a:solidFill>
                          <a:srgbClr val="FF0000"/>
                        </a:solidFill>
                        <a:latin typeface="Cambria Math" panose="02040503050406030204" pitchFamily="18" charset="0"/>
                      </a:rPr>
                      <m:t>=</m:t>
                    </m:r>
                    <m:f>
                      <m:fPr>
                        <m:ctrlPr>
                          <a:rPr lang="fr-FR" sz="2400" b="1" i="1" smtClean="0">
                            <a:solidFill>
                              <a:srgbClr val="FF0000"/>
                            </a:solidFill>
                            <a:latin typeface="Cambria Math" panose="02040503050406030204" pitchFamily="18" charset="0"/>
                          </a:rPr>
                        </m:ctrlPr>
                      </m:fPr>
                      <m:num>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𝑷</m:t>
                            </m:r>
                          </m:e>
                          <m:sub>
                            <m:r>
                              <a:rPr lang="fr-FR" sz="2400" b="1" i="1" smtClean="0">
                                <a:solidFill>
                                  <a:srgbClr val="FF0000"/>
                                </a:solidFill>
                                <a:latin typeface="Cambria Math" panose="02040503050406030204" pitchFamily="18" charset="0"/>
                              </a:rPr>
                              <m:t>𝑻</m:t>
                            </m:r>
                          </m:sub>
                        </m:sSub>
                        <m:r>
                          <a:rPr lang="fr-FR" sz="2400" b="1" i="1" smtClean="0">
                            <a:solidFill>
                              <a:srgbClr val="FF0000"/>
                            </a:solidFill>
                            <a:latin typeface="Cambria Math" panose="02040503050406030204" pitchFamily="18" charset="0"/>
                          </a:rPr>
                          <m:t>+</m:t>
                        </m:r>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𝑷</m:t>
                            </m:r>
                          </m:e>
                          <m:sub>
                            <m:r>
                              <a:rPr lang="fr-FR" sz="2400" b="1" i="1" smtClean="0">
                                <a:solidFill>
                                  <a:srgbClr val="FF0000"/>
                                </a:solidFill>
                                <a:latin typeface="Cambria Math" panose="02040503050406030204" pitchFamily="18" charset="0"/>
                              </a:rPr>
                              <m:t>𝑨</m:t>
                            </m:r>
                          </m:sub>
                        </m:sSub>
                      </m:num>
                      <m:den>
                        <m:r>
                          <a:rPr lang="fr-FR" sz="2400" b="1" i="1" smtClean="0">
                            <a:solidFill>
                              <a:srgbClr val="FF0000"/>
                            </a:solidFill>
                            <a:latin typeface="Cambria Math" panose="02040503050406030204" pitchFamily="18" charset="0"/>
                          </a:rPr>
                          <m:t>𝟐</m:t>
                        </m:r>
                      </m:den>
                    </m:f>
                  </m:oMath>
                </a14:m>
                <a:r>
                  <a:rPr lang="fr-FR" sz="2000" b="1" dirty="0">
                    <a:solidFill>
                      <a:srgbClr val="FF0000"/>
                    </a:solidFill>
                    <a:latin typeface="Bodoni MT" panose="02070603080606020203" pitchFamily="18" charset="0"/>
                  </a:rPr>
                  <a:t> </a:t>
                </a:r>
                <a:r>
                  <a:rPr lang="fr-FR" sz="2000" dirty="0">
                    <a:latin typeface="Bodoni MT" panose="02070603080606020203" pitchFamily="18" charset="0"/>
                  </a:rPr>
                  <a:t>(les 1/2pv</a:t>
                </a:r>
                <a:r>
                  <a:rPr lang="fr-FR" sz="2000" baseline="30000" dirty="0">
                    <a:latin typeface="Bodoni MT" panose="02070603080606020203" pitchFamily="18" charset="0"/>
                  </a:rPr>
                  <a:t>2</a:t>
                </a:r>
                <a:r>
                  <a:rPr lang="fr-FR" sz="2000" dirty="0">
                    <a:latin typeface="Bodoni MT" panose="02070603080606020203" pitchFamily="18" charset="0"/>
                  </a:rPr>
                  <a:t> s’annulent entre eux). </a:t>
                </a:r>
              </a:p>
              <a:p>
                <a:r>
                  <a:rPr lang="fr-FR" sz="2000" dirty="0">
                    <a:latin typeface="Bodoni MT" panose="02070603080606020203" pitchFamily="18" charset="0"/>
                  </a:rPr>
                  <a:t>Si on connait la vitesse d’écoulement et la masse volumique, ainsi qu’une des deux autres pressions, il suffit de changer les équations :</a:t>
                </a:r>
              </a:p>
              <a:p>
                <a:pPr algn="ctr"/>
                <a:r>
                  <a:rPr lang="fr-FR" sz="2000" dirty="0">
                    <a:latin typeface="Bodoni MT" panose="02070603080606020203" pitchFamily="18" charset="0"/>
                  </a:rPr>
                  <a:t> </a:t>
                </a:r>
                <a14:m>
                  <m:oMath xmlns:m="http://schemas.openxmlformats.org/officeDocument/2006/math">
                    <m:r>
                      <a:rPr lang="fr-FR" sz="2400" b="1" i="1" smtClean="0">
                        <a:solidFill>
                          <a:srgbClr val="FF0000"/>
                        </a:solidFill>
                        <a:latin typeface="Cambria Math" panose="02040503050406030204" pitchFamily="18" charset="0"/>
                      </a:rPr>
                      <m:t>𝑷</m:t>
                    </m:r>
                    <m:r>
                      <a:rPr lang="fr-FR" sz="2400" b="1" i="1" smtClean="0">
                        <a:solidFill>
                          <a:srgbClr val="FF0000"/>
                        </a:solidFill>
                        <a:latin typeface="Cambria Math" panose="02040503050406030204" pitchFamily="18" charset="0"/>
                      </a:rPr>
                      <m:t>=</m:t>
                    </m:r>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𝑷</m:t>
                        </m:r>
                      </m:e>
                      <m:sub>
                        <m:r>
                          <a:rPr lang="fr-FR" sz="2400" b="1" i="1" smtClean="0">
                            <a:solidFill>
                              <a:srgbClr val="FF0000"/>
                            </a:solidFill>
                            <a:latin typeface="Cambria Math" panose="02040503050406030204" pitchFamily="18" charset="0"/>
                          </a:rPr>
                          <m:t>𝑻</m:t>
                        </m:r>
                      </m:sub>
                    </m:sSub>
                    <m:r>
                      <a:rPr lang="fr-FR" sz="2400" b="1" i="1" smtClean="0">
                        <a:solidFill>
                          <a:srgbClr val="FF0000"/>
                        </a:solidFill>
                        <a:latin typeface="Cambria Math" panose="02040503050406030204" pitchFamily="18" charset="0"/>
                      </a:rPr>
                      <m:t>−</m:t>
                    </m:r>
                    <m:f>
                      <m:fPr>
                        <m:ctrlPr>
                          <a:rPr lang="fr-FR" sz="2400" b="1" i="1" smtClean="0">
                            <a:solidFill>
                              <a:srgbClr val="FF0000"/>
                            </a:solidFill>
                            <a:latin typeface="Cambria Math" panose="02040503050406030204" pitchFamily="18" charset="0"/>
                          </a:rPr>
                        </m:ctrlPr>
                      </m:fPr>
                      <m:num>
                        <m:r>
                          <a:rPr lang="fr-FR" sz="2400" b="1" i="1" smtClean="0">
                            <a:solidFill>
                              <a:srgbClr val="FF0000"/>
                            </a:solidFill>
                            <a:latin typeface="Cambria Math" panose="02040503050406030204" pitchFamily="18" charset="0"/>
                          </a:rPr>
                          <m:t>𝟏</m:t>
                        </m:r>
                      </m:num>
                      <m:den>
                        <m:r>
                          <a:rPr lang="fr-FR" sz="2400" b="1" i="1" smtClean="0">
                            <a:solidFill>
                              <a:srgbClr val="FF0000"/>
                            </a:solidFill>
                            <a:latin typeface="Cambria Math" panose="02040503050406030204" pitchFamily="18" charset="0"/>
                          </a:rPr>
                          <m:t>𝟐</m:t>
                        </m:r>
                      </m:den>
                    </m:f>
                    <m:r>
                      <a:rPr lang="fr-FR" sz="2400" b="1" i="1" smtClean="0">
                        <a:solidFill>
                          <a:srgbClr val="FF0000"/>
                        </a:solidFill>
                        <a:latin typeface="Cambria Math" panose="02040503050406030204" pitchFamily="18" charset="0"/>
                        <a:ea typeface="Cambria Math" panose="02040503050406030204" pitchFamily="18" charset="0"/>
                      </a:rPr>
                      <m:t>𝝆</m:t>
                    </m:r>
                    <m:sSup>
                      <m:sSupPr>
                        <m:ctrlPr>
                          <a:rPr lang="fr-FR" sz="2400" b="1" i="1" smtClean="0">
                            <a:solidFill>
                              <a:srgbClr val="FF0000"/>
                            </a:solidFill>
                            <a:latin typeface="Cambria Math" panose="02040503050406030204" pitchFamily="18" charset="0"/>
                            <a:ea typeface="Cambria Math" panose="02040503050406030204" pitchFamily="18" charset="0"/>
                          </a:rPr>
                        </m:ctrlPr>
                      </m:sSupPr>
                      <m:e>
                        <m:r>
                          <a:rPr lang="fr-FR" sz="2400" b="1" i="1" smtClean="0">
                            <a:solidFill>
                              <a:srgbClr val="FF0000"/>
                            </a:solidFill>
                            <a:latin typeface="Cambria Math" panose="02040503050406030204" pitchFamily="18" charset="0"/>
                            <a:ea typeface="Cambria Math" panose="02040503050406030204" pitchFamily="18" charset="0"/>
                          </a:rPr>
                          <m:t>𝒗</m:t>
                        </m:r>
                      </m:e>
                      <m:sup>
                        <m:r>
                          <a:rPr lang="fr-FR" sz="2400" b="1" i="1" smtClean="0">
                            <a:solidFill>
                              <a:srgbClr val="FF0000"/>
                            </a:solidFill>
                            <a:latin typeface="Cambria Math" panose="02040503050406030204" pitchFamily="18" charset="0"/>
                            <a:ea typeface="Cambria Math" panose="02040503050406030204" pitchFamily="18" charset="0"/>
                          </a:rPr>
                          <m:t>𝟐</m:t>
                        </m:r>
                      </m:sup>
                    </m:sSup>
                    <m:r>
                      <a:rPr lang="fr-FR" sz="2400" b="0" i="1" smtClean="0">
                        <a:latin typeface="Cambria Math" panose="02040503050406030204" pitchFamily="18" charset="0"/>
                        <a:ea typeface="Cambria Math" panose="02040503050406030204" pitchFamily="18" charset="0"/>
                      </a:rPr>
                      <m:t>     </m:t>
                    </m:r>
                    <m:r>
                      <a:rPr lang="fr-FR" sz="2400" b="0" i="1" smtClean="0">
                        <a:latin typeface="Cambria Math" panose="02040503050406030204" pitchFamily="18" charset="0"/>
                        <a:ea typeface="Cambria Math" panose="02040503050406030204" pitchFamily="18" charset="0"/>
                      </a:rPr>
                      <m:t>𝑒𝑡</m:t>
                    </m:r>
                    <m:r>
                      <a:rPr lang="fr-FR" sz="2400" b="0" i="1" smtClean="0">
                        <a:latin typeface="Cambria Math" panose="02040503050406030204" pitchFamily="18" charset="0"/>
                        <a:ea typeface="Cambria Math" panose="02040503050406030204" pitchFamily="18" charset="0"/>
                      </a:rPr>
                      <m:t>     </m:t>
                    </m:r>
                    <m:r>
                      <a:rPr lang="fr-FR" sz="2400" b="1" i="1" smtClean="0">
                        <a:solidFill>
                          <a:srgbClr val="FF0000"/>
                        </a:solidFill>
                        <a:latin typeface="Cambria Math" panose="02040503050406030204" pitchFamily="18" charset="0"/>
                        <a:ea typeface="Cambria Math" panose="02040503050406030204" pitchFamily="18" charset="0"/>
                      </a:rPr>
                      <m:t>𝑷</m:t>
                    </m:r>
                    <m:r>
                      <a:rPr lang="fr-FR" sz="2400" b="1" i="1" smtClean="0">
                        <a:solidFill>
                          <a:srgbClr val="FF0000"/>
                        </a:solidFill>
                        <a:latin typeface="Cambria Math" panose="02040503050406030204" pitchFamily="18" charset="0"/>
                        <a:ea typeface="Cambria Math" panose="02040503050406030204" pitchFamily="18" charset="0"/>
                      </a:rPr>
                      <m:t>=</m:t>
                    </m:r>
                    <m:sSub>
                      <m:sSubPr>
                        <m:ctrlPr>
                          <a:rPr lang="fr-FR" sz="2400" b="1" i="1" smtClean="0">
                            <a:solidFill>
                              <a:srgbClr val="FF0000"/>
                            </a:solidFill>
                            <a:latin typeface="Cambria Math" panose="02040503050406030204" pitchFamily="18" charset="0"/>
                            <a:ea typeface="Cambria Math" panose="02040503050406030204" pitchFamily="18" charset="0"/>
                          </a:rPr>
                        </m:ctrlPr>
                      </m:sSubPr>
                      <m:e>
                        <m:r>
                          <a:rPr lang="fr-FR" sz="2400" b="1" i="1" smtClean="0">
                            <a:solidFill>
                              <a:srgbClr val="FF0000"/>
                            </a:solidFill>
                            <a:latin typeface="Cambria Math" panose="02040503050406030204" pitchFamily="18" charset="0"/>
                            <a:ea typeface="Cambria Math" panose="02040503050406030204" pitchFamily="18" charset="0"/>
                          </a:rPr>
                          <m:t>𝑷</m:t>
                        </m:r>
                      </m:e>
                      <m:sub>
                        <m:r>
                          <a:rPr lang="fr-FR" sz="2400" b="1" i="1" smtClean="0">
                            <a:solidFill>
                              <a:srgbClr val="FF0000"/>
                            </a:solidFill>
                            <a:latin typeface="Cambria Math" panose="02040503050406030204" pitchFamily="18" charset="0"/>
                            <a:ea typeface="Cambria Math" panose="02040503050406030204" pitchFamily="18" charset="0"/>
                          </a:rPr>
                          <m:t>𝑨</m:t>
                        </m:r>
                      </m:sub>
                    </m:sSub>
                    <m:r>
                      <a:rPr lang="fr-FR" sz="2400" b="1" i="1" smtClean="0">
                        <a:solidFill>
                          <a:srgbClr val="FF0000"/>
                        </a:solidFill>
                        <a:latin typeface="Cambria Math" panose="02040503050406030204" pitchFamily="18" charset="0"/>
                        <a:ea typeface="Cambria Math" panose="02040503050406030204" pitchFamily="18" charset="0"/>
                      </a:rPr>
                      <m:t>+</m:t>
                    </m:r>
                    <m:f>
                      <m:fPr>
                        <m:ctrlPr>
                          <a:rPr lang="fr-FR" sz="2400" b="1" i="1" smtClean="0">
                            <a:solidFill>
                              <a:srgbClr val="FF0000"/>
                            </a:solidFill>
                            <a:latin typeface="Cambria Math" panose="02040503050406030204" pitchFamily="18" charset="0"/>
                            <a:ea typeface="Cambria Math" panose="02040503050406030204" pitchFamily="18" charset="0"/>
                          </a:rPr>
                        </m:ctrlPr>
                      </m:fPr>
                      <m:num>
                        <m:r>
                          <a:rPr lang="fr-FR" sz="2400" b="1" i="1" smtClean="0">
                            <a:solidFill>
                              <a:srgbClr val="FF0000"/>
                            </a:solidFill>
                            <a:latin typeface="Cambria Math" panose="02040503050406030204" pitchFamily="18" charset="0"/>
                            <a:ea typeface="Cambria Math" panose="02040503050406030204" pitchFamily="18" charset="0"/>
                          </a:rPr>
                          <m:t>𝟏</m:t>
                        </m:r>
                      </m:num>
                      <m:den>
                        <m:r>
                          <a:rPr lang="fr-FR" sz="2400" b="1" i="1" smtClean="0">
                            <a:solidFill>
                              <a:srgbClr val="FF0000"/>
                            </a:solidFill>
                            <a:latin typeface="Cambria Math" panose="02040503050406030204" pitchFamily="18" charset="0"/>
                            <a:ea typeface="Cambria Math" panose="02040503050406030204" pitchFamily="18" charset="0"/>
                          </a:rPr>
                          <m:t>𝟐</m:t>
                        </m:r>
                      </m:den>
                    </m:f>
                    <m:r>
                      <a:rPr lang="fr-FR" sz="2400" b="1" i="1" smtClean="0">
                        <a:solidFill>
                          <a:srgbClr val="FF0000"/>
                        </a:solidFill>
                        <a:latin typeface="Cambria Math" panose="02040503050406030204" pitchFamily="18" charset="0"/>
                        <a:ea typeface="Cambria Math" panose="02040503050406030204" pitchFamily="18" charset="0"/>
                      </a:rPr>
                      <m:t>𝝆</m:t>
                    </m:r>
                    <m:sSup>
                      <m:sSupPr>
                        <m:ctrlPr>
                          <a:rPr lang="fr-FR" sz="2400" b="1" i="1" smtClean="0">
                            <a:solidFill>
                              <a:srgbClr val="FF0000"/>
                            </a:solidFill>
                            <a:latin typeface="Cambria Math" panose="02040503050406030204" pitchFamily="18" charset="0"/>
                            <a:ea typeface="Cambria Math" panose="02040503050406030204" pitchFamily="18" charset="0"/>
                          </a:rPr>
                        </m:ctrlPr>
                      </m:sSupPr>
                      <m:e>
                        <m:r>
                          <a:rPr lang="fr-FR" sz="2400" b="1" i="1" smtClean="0">
                            <a:solidFill>
                              <a:srgbClr val="FF0000"/>
                            </a:solidFill>
                            <a:latin typeface="Cambria Math" panose="02040503050406030204" pitchFamily="18" charset="0"/>
                            <a:ea typeface="Cambria Math" panose="02040503050406030204" pitchFamily="18" charset="0"/>
                          </a:rPr>
                          <m:t>𝒗</m:t>
                        </m:r>
                      </m:e>
                      <m:sup>
                        <m:r>
                          <a:rPr lang="fr-FR" sz="2400" b="1" i="1" smtClean="0">
                            <a:solidFill>
                              <a:srgbClr val="FF0000"/>
                            </a:solidFill>
                            <a:latin typeface="Cambria Math" panose="02040503050406030204" pitchFamily="18" charset="0"/>
                            <a:ea typeface="Cambria Math" panose="02040503050406030204" pitchFamily="18" charset="0"/>
                          </a:rPr>
                          <m:t>𝟐</m:t>
                        </m:r>
                      </m:sup>
                    </m:sSup>
                  </m:oMath>
                </a14:m>
                <a:endParaRPr lang="fr-FR" sz="2000" b="1"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 Pressions terminale et d’aval : le plus souvent on applique la formule de base à l’aide de la vitesse. Parfois on ne donne pas la pression latérale mais la pression terminale (pour retrouver la pression d’aval) ou inversement, toujours avec la vitesse et la masse volumique. Il faut alors jongler avec les équations en multipliant par 2 les 1/2pv</a:t>
                </a:r>
                <a:r>
                  <a:rPr lang="fr-FR" sz="2000" baseline="30000" dirty="0">
                    <a:latin typeface="Bodoni MT" panose="02070603080606020203" pitchFamily="18" charset="0"/>
                  </a:rPr>
                  <a:t>2</a:t>
                </a:r>
                <a:r>
                  <a:rPr lang="fr-FR" sz="2000" dirty="0">
                    <a:latin typeface="Bodoni MT" panose="02070603080606020203" pitchFamily="18" charset="0"/>
                  </a:rPr>
                  <a:t> dans les deux cas : </a:t>
                </a:r>
              </a:p>
              <a:p>
                <a:pPr algn="ctr"/>
                <a14:m>
                  <m:oMath xmlns:m="http://schemas.openxmlformats.org/officeDocument/2006/math">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𝑷</m:t>
                        </m:r>
                      </m:e>
                      <m:sub>
                        <m:r>
                          <a:rPr lang="fr-FR" sz="2400" b="1" i="1" smtClean="0">
                            <a:solidFill>
                              <a:srgbClr val="FF0000"/>
                            </a:solidFill>
                            <a:latin typeface="Cambria Math" panose="02040503050406030204" pitchFamily="18" charset="0"/>
                          </a:rPr>
                          <m:t>𝑻</m:t>
                        </m:r>
                      </m:sub>
                    </m:sSub>
                    <m:r>
                      <a:rPr lang="fr-FR" sz="2400" b="1" i="1" smtClean="0">
                        <a:solidFill>
                          <a:srgbClr val="FF0000"/>
                        </a:solidFill>
                        <a:latin typeface="Cambria Math" panose="02040503050406030204" pitchFamily="18" charset="0"/>
                      </a:rPr>
                      <m:t>=</m:t>
                    </m:r>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𝑷</m:t>
                        </m:r>
                      </m:e>
                      <m:sub>
                        <m:r>
                          <a:rPr lang="fr-FR" sz="2400" b="1" i="1" smtClean="0">
                            <a:solidFill>
                              <a:srgbClr val="FF0000"/>
                            </a:solidFill>
                            <a:latin typeface="Cambria Math" panose="02040503050406030204" pitchFamily="18" charset="0"/>
                          </a:rPr>
                          <m:t>𝑨</m:t>
                        </m:r>
                      </m:sub>
                    </m:sSub>
                    <m:r>
                      <a:rPr lang="fr-FR" sz="2400" b="1" i="1" smtClean="0">
                        <a:solidFill>
                          <a:srgbClr val="FF0000"/>
                        </a:solidFill>
                        <a:latin typeface="Cambria Math" panose="02040503050406030204" pitchFamily="18" charset="0"/>
                      </a:rPr>
                      <m:t>+</m:t>
                    </m:r>
                    <m:r>
                      <a:rPr lang="fr-FR" sz="2400" b="1" i="1" smtClean="0">
                        <a:solidFill>
                          <a:srgbClr val="FF0000"/>
                        </a:solidFill>
                        <a:latin typeface="Cambria Math" panose="02040503050406030204" pitchFamily="18" charset="0"/>
                      </a:rPr>
                      <m:t>𝟐</m:t>
                    </m:r>
                    <m:r>
                      <a:rPr lang="fr-FR" sz="2400" b="1" i="1" smtClean="0">
                        <a:solidFill>
                          <a:srgbClr val="FF0000"/>
                        </a:solidFill>
                        <a:latin typeface="Cambria Math" panose="02040503050406030204" pitchFamily="18" charset="0"/>
                        <a:ea typeface="Cambria Math" panose="02040503050406030204" pitchFamily="18" charset="0"/>
                      </a:rPr>
                      <m:t>×</m:t>
                    </m:r>
                    <m:f>
                      <m:fPr>
                        <m:ctrlPr>
                          <a:rPr lang="fr-FR" sz="2400" b="1" i="1" smtClean="0">
                            <a:solidFill>
                              <a:srgbClr val="FF0000"/>
                            </a:solidFill>
                            <a:latin typeface="Cambria Math" panose="02040503050406030204" pitchFamily="18" charset="0"/>
                            <a:ea typeface="Cambria Math" panose="02040503050406030204" pitchFamily="18" charset="0"/>
                          </a:rPr>
                        </m:ctrlPr>
                      </m:fPr>
                      <m:num>
                        <m:r>
                          <a:rPr lang="fr-FR" sz="2400" b="1" i="1" smtClean="0">
                            <a:solidFill>
                              <a:srgbClr val="FF0000"/>
                            </a:solidFill>
                            <a:latin typeface="Cambria Math" panose="02040503050406030204" pitchFamily="18" charset="0"/>
                            <a:ea typeface="Cambria Math" panose="02040503050406030204" pitchFamily="18" charset="0"/>
                          </a:rPr>
                          <m:t>𝟏</m:t>
                        </m:r>
                      </m:num>
                      <m:den>
                        <m:r>
                          <a:rPr lang="fr-FR" sz="2400" b="1" i="1" smtClean="0">
                            <a:solidFill>
                              <a:srgbClr val="FF0000"/>
                            </a:solidFill>
                            <a:latin typeface="Cambria Math" panose="02040503050406030204" pitchFamily="18" charset="0"/>
                            <a:ea typeface="Cambria Math" panose="02040503050406030204" pitchFamily="18" charset="0"/>
                          </a:rPr>
                          <m:t>𝟐</m:t>
                        </m:r>
                      </m:den>
                    </m:f>
                    <m:r>
                      <a:rPr lang="fr-FR" sz="2400" b="1" i="1" smtClean="0">
                        <a:solidFill>
                          <a:srgbClr val="FF0000"/>
                        </a:solidFill>
                        <a:latin typeface="Cambria Math" panose="02040503050406030204" pitchFamily="18" charset="0"/>
                        <a:ea typeface="Cambria Math" panose="02040503050406030204" pitchFamily="18" charset="0"/>
                      </a:rPr>
                      <m:t>𝝆</m:t>
                    </m:r>
                    <m:sSup>
                      <m:sSupPr>
                        <m:ctrlPr>
                          <a:rPr lang="fr-FR" sz="2400" b="1" i="1" smtClean="0">
                            <a:solidFill>
                              <a:srgbClr val="FF0000"/>
                            </a:solidFill>
                            <a:latin typeface="Cambria Math" panose="02040503050406030204" pitchFamily="18" charset="0"/>
                            <a:ea typeface="Cambria Math" panose="02040503050406030204" pitchFamily="18" charset="0"/>
                          </a:rPr>
                        </m:ctrlPr>
                      </m:sSupPr>
                      <m:e>
                        <m:r>
                          <a:rPr lang="fr-FR" sz="2400" b="1" i="1" smtClean="0">
                            <a:solidFill>
                              <a:srgbClr val="FF0000"/>
                            </a:solidFill>
                            <a:latin typeface="Cambria Math" panose="02040503050406030204" pitchFamily="18" charset="0"/>
                            <a:ea typeface="Cambria Math" panose="02040503050406030204" pitchFamily="18" charset="0"/>
                          </a:rPr>
                          <m:t>𝒗</m:t>
                        </m:r>
                      </m:e>
                      <m:sup>
                        <m:r>
                          <a:rPr lang="fr-FR" sz="2400" b="1" i="1" smtClean="0">
                            <a:solidFill>
                              <a:srgbClr val="FF0000"/>
                            </a:solidFill>
                            <a:latin typeface="Cambria Math" panose="02040503050406030204" pitchFamily="18" charset="0"/>
                            <a:ea typeface="Cambria Math" panose="02040503050406030204" pitchFamily="18" charset="0"/>
                          </a:rPr>
                          <m:t>𝟐</m:t>
                        </m:r>
                      </m:sup>
                    </m:sSup>
                    <m:r>
                      <a:rPr lang="fr-FR" sz="2400" b="1" i="1" smtClean="0">
                        <a:solidFill>
                          <a:srgbClr val="FF0000"/>
                        </a:solidFill>
                        <a:latin typeface="Cambria Math" panose="02040503050406030204" pitchFamily="18" charset="0"/>
                        <a:ea typeface="Cambria Math" panose="02040503050406030204" pitchFamily="18" charset="0"/>
                      </a:rPr>
                      <m:t>=</m:t>
                    </m:r>
                    <m:sSub>
                      <m:sSubPr>
                        <m:ctrlPr>
                          <a:rPr lang="fr-FR" sz="2400" b="1" i="1" smtClean="0">
                            <a:solidFill>
                              <a:srgbClr val="FF0000"/>
                            </a:solidFill>
                            <a:latin typeface="Cambria Math" panose="02040503050406030204" pitchFamily="18" charset="0"/>
                            <a:ea typeface="Cambria Math" panose="02040503050406030204" pitchFamily="18" charset="0"/>
                          </a:rPr>
                        </m:ctrlPr>
                      </m:sSubPr>
                      <m:e>
                        <m:r>
                          <a:rPr lang="fr-FR" sz="2400" b="1" i="1" smtClean="0">
                            <a:solidFill>
                              <a:srgbClr val="FF0000"/>
                            </a:solidFill>
                            <a:latin typeface="Cambria Math" panose="02040503050406030204" pitchFamily="18" charset="0"/>
                            <a:ea typeface="Cambria Math" panose="02040503050406030204" pitchFamily="18" charset="0"/>
                          </a:rPr>
                          <m:t>𝑷</m:t>
                        </m:r>
                      </m:e>
                      <m:sub>
                        <m:r>
                          <a:rPr lang="fr-FR" sz="2400" b="1" i="1" smtClean="0">
                            <a:solidFill>
                              <a:srgbClr val="FF0000"/>
                            </a:solidFill>
                            <a:latin typeface="Cambria Math" panose="02040503050406030204" pitchFamily="18" charset="0"/>
                            <a:ea typeface="Cambria Math" panose="02040503050406030204" pitchFamily="18" charset="0"/>
                          </a:rPr>
                          <m:t>𝑨</m:t>
                        </m:r>
                      </m:sub>
                    </m:sSub>
                    <m:r>
                      <a:rPr lang="fr-FR" sz="2400" b="1" i="1" smtClean="0">
                        <a:solidFill>
                          <a:srgbClr val="FF0000"/>
                        </a:solidFill>
                        <a:latin typeface="Cambria Math" panose="02040503050406030204" pitchFamily="18" charset="0"/>
                        <a:ea typeface="Cambria Math" panose="02040503050406030204" pitchFamily="18" charset="0"/>
                      </a:rPr>
                      <m:t>+</m:t>
                    </m:r>
                    <m:r>
                      <a:rPr lang="fr-FR" sz="2400" b="1" i="1" smtClean="0">
                        <a:solidFill>
                          <a:srgbClr val="FF0000"/>
                        </a:solidFill>
                        <a:latin typeface="Cambria Math" panose="02040503050406030204" pitchFamily="18" charset="0"/>
                        <a:ea typeface="Cambria Math" panose="02040503050406030204" pitchFamily="18" charset="0"/>
                      </a:rPr>
                      <m:t>𝝆</m:t>
                    </m:r>
                    <m:sSup>
                      <m:sSupPr>
                        <m:ctrlPr>
                          <a:rPr lang="fr-FR" sz="2400" b="1" i="1" smtClean="0">
                            <a:solidFill>
                              <a:srgbClr val="FF0000"/>
                            </a:solidFill>
                            <a:latin typeface="Cambria Math" panose="02040503050406030204" pitchFamily="18" charset="0"/>
                            <a:ea typeface="Cambria Math" panose="02040503050406030204" pitchFamily="18" charset="0"/>
                          </a:rPr>
                        </m:ctrlPr>
                      </m:sSupPr>
                      <m:e>
                        <m:r>
                          <a:rPr lang="fr-FR" sz="2400" b="1" i="1" smtClean="0">
                            <a:solidFill>
                              <a:srgbClr val="FF0000"/>
                            </a:solidFill>
                            <a:latin typeface="Cambria Math" panose="02040503050406030204" pitchFamily="18" charset="0"/>
                            <a:ea typeface="Cambria Math" panose="02040503050406030204" pitchFamily="18" charset="0"/>
                          </a:rPr>
                          <m:t>𝒗</m:t>
                        </m:r>
                      </m:e>
                      <m:sup>
                        <m:r>
                          <a:rPr lang="fr-FR" sz="2400" b="1" i="1" smtClean="0">
                            <a:solidFill>
                              <a:srgbClr val="FF0000"/>
                            </a:solidFill>
                            <a:latin typeface="Cambria Math" panose="02040503050406030204" pitchFamily="18" charset="0"/>
                            <a:ea typeface="Cambria Math" panose="02040503050406030204" pitchFamily="18" charset="0"/>
                          </a:rPr>
                          <m:t>𝟐</m:t>
                        </m:r>
                      </m:sup>
                    </m:sSup>
                  </m:oMath>
                </a14:m>
                <a:r>
                  <a:rPr lang="fr-FR" sz="2400" i="1" dirty="0">
                    <a:latin typeface="Cambria Math" panose="02040503050406030204" pitchFamily="18" charset="0"/>
                    <a:ea typeface="Cambria Math" panose="02040503050406030204" pitchFamily="18" charset="0"/>
                  </a:rPr>
                  <a:t>     et     </a:t>
                </a:r>
                <a14:m>
                  <m:oMath xmlns:m="http://schemas.openxmlformats.org/officeDocument/2006/math">
                    <m:sSub>
                      <m:sSubPr>
                        <m:ctrlPr>
                          <a:rPr lang="fr-FR" sz="2400" b="1" i="1" smtClean="0">
                            <a:solidFill>
                              <a:srgbClr val="FF0000"/>
                            </a:solidFill>
                            <a:latin typeface="Cambria Math" panose="02040503050406030204" pitchFamily="18" charset="0"/>
                            <a:ea typeface="Cambria Math" panose="02040503050406030204" pitchFamily="18" charset="0"/>
                          </a:rPr>
                        </m:ctrlPr>
                      </m:sSubPr>
                      <m:e>
                        <m:r>
                          <a:rPr lang="fr-FR" sz="2400" b="1" i="1" smtClean="0">
                            <a:solidFill>
                              <a:srgbClr val="FF0000"/>
                            </a:solidFill>
                            <a:latin typeface="Cambria Math" panose="02040503050406030204" pitchFamily="18" charset="0"/>
                            <a:ea typeface="Cambria Math" panose="02040503050406030204" pitchFamily="18" charset="0"/>
                          </a:rPr>
                          <m:t>𝑷</m:t>
                        </m:r>
                      </m:e>
                      <m:sub>
                        <m:r>
                          <a:rPr lang="fr-FR" sz="2400" b="1" i="1" smtClean="0">
                            <a:solidFill>
                              <a:srgbClr val="FF0000"/>
                            </a:solidFill>
                            <a:latin typeface="Cambria Math" panose="02040503050406030204" pitchFamily="18" charset="0"/>
                            <a:ea typeface="Cambria Math" panose="02040503050406030204" pitchFamily="18" charset="0"/>
                          </a:rPr>
                          <m:t>𝑨</m:t>
                        </m:r>
                      </m:sub>
                    </m:sSub>
                    <m:r>
                      <a:rPr lang="fr-FR" sz="2400" b="1" i="1" smtClean="0">
                        <a:solidFill>
                          <a:srgbClr val="FF0000"/>
                        </a:solidFill>
                        <a:latin typeface="Cambria Math" panose="02040503050406030204" pitchFamily="18" charset="0"/>
                      </a:rPr>
                      <m:t>=</m:t>
                    </m:r>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𝑷</m:t>
                        </m:r>
                      </m:e>
                      <m:sub>
                        <m:r>
                          <a:rPr lang="fr-FR" sz="2400" b="1" i="1" smtClean="0">
                            <a:solidFill>
                              <a:srgbClr val="FF0000"/>
                            </a:solidFill>
                            <a:latin typeface="Cambria Math" panose="02040503050406030204" pitchFamily="18" charset="0"/>
                          </a:rPr>
                          <m:t>𝑻</m:t>
                        </m:r>
                      </m:sub>
                    </m:sSub>
                    <m:r>
                      <a:rPr lang="fr-FR" sz="2400" b="1" i="1" smtClean="0">
                        <a:solidFill>
                          <a:srgbClr val="FF0000"/>
                        </a:solidFill>
                        <a:latin typeface="Cambria Math" panose="02040503050406030204" pitchFamily="18" charset="0"/>
                      </a:rPr>
                      <m:t>−</m:t>
                    </m:r>
                    <m:r>
                      <a:rPr lang="fr-FR" sz="2400" b="1" i="1" smtClean="0">
                        <a:solidFill>
                          <a:srgbClr val="FF0000"/>
                        </a:solidFill>
                        <a:latin typeface="Cambria Math" panose="02040503050406030204" pitchFamily="18" charset="0"/>
                      </a:rPr>
                      <m:t>𝟐</m:t>
                    </m:r>
                    <m:r>
                      <a:rPr lang="fr-FR" sz="2400" b="1" i="1" smtClean="0">
                        <a:solidFill>
                          <a:srgbClr val="FF0000"/>
                        </a:solidFill>
                        <a:latin typeface="Cambria Math" panose="02040503050406030204" pitchFamily="18" charset="0"/>
                        <a:ea typeface="Cambria Math" panose="02040503050406030204" pitchFamily="18" charset="0"/>
                      </a:rPr>
                      <m:t>×</m:t>
                    </m:r>
                    <m:f>
                      <m:fPr>
                        <m:ctrlPr>
                          <a:rPr lang="fr-FR" sz="2400" b="1" i="1" smtClean="0">
                            <a:solidFill>
                              <a:srgbClr val="FF0000"/>
                            </a:solidFill>
                            <a:latin typeface="Cambria Math" panose="02040503050406030204" pitchFamily="18" charset="0"/>
                            <a:ea typeface="Cambria Math" panose="02040503050406030204" pitchFamily="18" charset="0"/>
                          </a:rPr>
                        </m:ctrlPr>
                      </m:fPr>
                      <m:num>
                        <m:r>
                          <a:rPr lang="fr-FR" sz="2400" b="1" i="1" smtClean="0">
                            <a:solidFill>
                              <a:srgbClr val="FF0000"/>
                            </a:solidFill>
                            <a:latin typeface="Cambria Math" panose="02040503050406030204" pitchFamily="18" charset="0"/>
                            <a:ea typeface="Cambria Math" panose="02040503050406030204" pitchFamily="18" charset="0"/>
                          </a:rPr>
                          <m:t>𝟏</m:t>
                        </m:r>
                      </m:num>
                      <m:den>
                        <m:r>
                          <a:rPr lang="fr-FR" sz="2400" b="1" i="1" smtClean="0">
                            <a:solidFill>
                              <a:srgbClr val="FF0000"/>
                            </a:solidFill>
                            <a:latin typeface="Cambria Math" panose="02040503050406030204" pitchFamily="18" charset="0"/>
                            <a:ea typeface="Cambria Math" panose="02040503050406030204" pitchFamily="18" charset="0"/>
                          </a:rPr>
                          <m:t>𝟐</m:t>
                        </m:r>
                      </m:den>
                    </m:f>
                    <m:r>
                      <a:rPr lang="fr-FR" sz="2400" b="1" i="1" smtClean="0">
                        <a:solidFill>
                          <a:srgbClr val="FF0000"/>
                        </a:solidFill>
                        <a:latin typeface="Cambria Math" panose="02040503050406030204" pitchFamily="18" charset="0"/>
                        <a:ea typeface="Cambria Math" panose="02040503050406030204" pitchFamily="18" charset="0"/>
                      </a:rPr>
                      <m:t>𝝆</m:t>
                    </m:r>
                    <m:sSup>
                      <m:sSupPr>
                        <m:ctrlPr>
                          <a:rPr lang="fr-FR" sz="2400" b="1" i="1" smtClean="0">
                            <a:solidFill>
                              <a:srgbClr val="FF0000"/>
                            </a:solidFill>
                            <a:latin typeface="Cambria Math" panose="02040503050406030204" pitchFamily="18" charset="0"/>
                            <a:ea typeface="Cambria Math" panose="02040503050406030204" pitchFamily="18" charset="0"/>
                          </a:rPr>
                        </m:ctrlPr>
                      </m:sSupPr>
                      <m:e>
                        <m:r>
                          <a:rPr lang="fr-FR" sz="2400" b="1" i="1" smtClean="0">
                            <a:solidFill>
                              <a:srgbClr val="FF0000"/>
                            </a:solidFill>
                            <a:latin typeface="Cambria Math" panose="02040503050406030204" pitchFamily="18" charset="0"/>
                            <a:ea typeface="Cambria Math" panose="02040503050406030204" pitchFamily="18" charset="0"/>
                          </a:rPr>
                          <m:t>𝒗</m:t>
                        </m:r>
                      </m:e>
                      <m:sup>
                        <m:r>
                          <a:rPr lang="fr-FR" sz="2400" b="1" i="1" smtClean="0">
                            <a:solidFill>
                              <a:srgbClr val="FF0000"/>
                            </a:solidFill>
                            <a:latin typeface="Cambria Math" panose="02040503050406030204" pitchFamily="18" charset="0"/>
                            <a:ea typeface="Cambria Math" panose="02040503050406030204" pitchFamily="18" charset="0"/>
                          </a:rPr>
                          <m:t>𝟐</m:t>
                        </m:r>
                      </m:sup>
                    </m:sSup>
                    <m:r>
                      <a:rPr lang="fr-FR" sz="2400" b="1" i="1" smtClean="0">
                        <a:solidFill>
                          <a:srgbClr val="FF0000"/>
                        </a:solidFill>
                        <a:latin typeface="Cambria Math" panose="02040503050406030204" pitchFamily="18" charset="0"/>
                        <a:ea typeface="Cambria Math" panose="02040503050406030204" pitchFamily="18" charset="0"/>
                      </a:rPr>
                      <m:t>=</m:t>
                    </m:r>
                    <m:sSub>
                      <m:sSubPr>
                        <m:ctrlPr>
                          <a:rPr lang="fr-FR" sz="2400" b="1" i="1" smtClean="0">
                            <a:solidFill>
                              <a:srgbClr val="FF0000"/>
                            </a:solidFill>
                            <a:latin typeface="Cambria Math" panose="02040503050406030204" pitchFamily="18" charset="0"/>
                            <a:ea typeface="Cambria Math" panose="02040503050406030204" pitchFamily="18" charset="0"/>
                          </a:rPr>
                        </m:ctrlPr>
                      </m:sSubPr>
                      <m:e>
                        <m:r>
                          <a:rPr lang="fr-FR" sz="2400" b="1" i="1" smtClean="0">
                            <a:solidFill>
                              <a:srgbClr val="FF0000"/>
                            </a:solidFill>
                            <a:latin typeface="Cambria Math" panose="02040503050406030204" pitchFamily="18" charset="0"/>
                            <a:ea typeface="Cambria Math" panose="02040503050406030204" pitchFamily="18" charset="0"/>
                          </a:rPr>
                          <m:t>𝑷</m:t>
                        </m:r>
                      </m:e>
                      <m:sub>
                        <m:r>
                          <a:rPr lang="fr-FR" sz="2400" b="1" i="1" smtClean="0">
                            <a:solidFill>
                              <a:srgbClr val="FF0000"/>
                            </a:solidFill>
                            <a:latin typeface="Cambria Math" panose="02040503050406030204" pitchFamily="18" charset="0"/>
                            <a:ea typeface="Cambria Math" panose="02040503050406030204" pitchFamily="18" charset="0"/>
                          </a:rPr>
                          <m:t>𝑻</m:t>
                        </m:r>
                      </m:sub>
                    </m:sSub>
                    <m:r>
                      <a:rPr lang="fr-FR" sz="2400" b="1" i="1" smtClean="0">
                        <a:solidFill>
                          <a:srgbClr val="FF0000"/>
                        </a:solidFill>
                        <a:latin typeface="Cambria Math" panose="02040503050406030204" pitchFamily="18" charset="0"/>
                        <a:ea typeface="Cambria Math" panose="02040503050406030204" pitchFamily="18" charset="0"/>
                      </a:rPr>
                      <m:t>−</m:t>
                    </m:r>
                    <m:r>
                      <a:rPr lang="fr-FR" sz="2400" b="1" i="1" smtClean="0">
                        <a:solidFill>
                          <a:srgbClr val="FF0000"/>
                        </a:solidFill>
                        <a:latin typeface="Cambria Math" panose="02040503050406030204" pitchFamily="18" charset="0"/>
                        <a:ea typeface="Cambria Math" panose="02040503050406030204" pitchFamily="18" charset="0"/>
                      </a:rPr>
                      <m:t>𝝆</m:t>
                    </m:r>
                    <m:sSup>
                      <m:sSupPr>
                        <m:ctrlPr>
                          <a:rPr lang="fr-FR" sz="2400" b="1" i="1" smtClean="0">
                            <a:solidFill>
                              <a:srgbClr val="FF0000"/>
                            </a:solidFill>
                            <a:latin typeface="Cambria Math" panose="02040503050406030204" pitchFamily="18" charset="0"/>
                            <a:ea typeface="Cambria Math" panose="02040503050406030204" pitchFamily="18" charset="0"/>
                          </a:rPr>
                        </m:ctrlPr>
                      </m:sSupPr>
                      <m:e>
                        <m:r>
                          <a:rPr lang="fr-FR" sz="2400" b="1" i="1" smtClean="0">
                            <a:solidFill>
                              <a:srgbClr val="FF0000"/>
                            </a:solidFill>
                            <a:latin typeface="Cambria Math" panose="02040503050406030204" pitchFamily="18" charset="0"/>
                            <a:ea typeface="Cambria Math" panose="02040503050406030204" pitchFamily="18" charset="0"/>
                          </a:rPr>
                          <m:t>𝒗</m:t>
                        </m:r>
                      </m:e>
                      <m:sup>
                        <m:r>
                          <a:rPr lang="fr-FR" sz="2400" b="1" i="1" smtClean="0">
                            <a:solidFill>
                              <a:srgbClr val="FF0000"/>
                            </a:solidFill>
                            <a:latin typeface="Cambria Math" panose="02040503050406030204" pitchFamily="18" charset="0"/>
                            <a:ea typeface="Cambria Math" panose="02040503050406030204" pitchFamily="18" charset="0"/>
                          </a:rPr>
                          <m:t>𝟐</m:t>
                        </m:r>
                      </m:sup>
                    </m:sSup>
                  </m:oMath>
                </a14:m>
                <a:endParaRPr lang="fr-FR" sz="2000" b="1" i="1" dirty="0">
                  <a:latin typeface="Bodoni MT" panose="02070603080606020203" pitchFamily="18" charset="0"/>
                </a:endParaRP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5940537"/>
              </a:xfrm>
              <a:prstGeom prst="rect">
                <a:avLst/>
              </a:prstGeom>
              <a:blipFill>
                <a:blip r:embed="rId2"/>
                <a:stretch>
                  <a:fillRect l="-534" t="-616" b="-308"/>
                </a:stretch>
              </a:blipFill>
            </p:spPr>
            <p:txBody>
              <a:bodyPr/>
              <a:lstStyle/>
              <a:p>
                <a:r>
                  <a:rPr lang="fr-FR">
                    <a:noFill/>
                  </a:rPr>
                  <a:t> </a:t>
                </a:r>
              </a:p>
            </p:txBody>
          </p:sp>
        </mc:Fallback>
      </mc:AlternateContent>
      <p:pic>
        <p:nvPicPr>
          <p:cNvPr id="5" name="Image 4">
            <a:extLst>
              <a:ext uri="{FF2B5EF4-FFF2-40B4-BE49-F238E27FC236}">
                <a16:creationId xmlns:a16="http://schemas.microsoft.com/office/drawing/2014/main" id="{98313786-5BE8-4EA7-BD78-D2B14F5C6926}"/>
              </a:ext>
            </a:extLst>
          </p:cNvPr>
          <p:cNvPicPr>
            <a:picLocks noChangeAspect="1"/>
          </p:cNvPicPr>
          <p:nvPr/>
        </p:nvPicPr>
        <p:blipFill>
          <a:blip r:embed="rId3"/>
          <a:stretch>
            <a:fillRect/>
          </a:stretch>
        </p:blipFill>
        <p:spPr>
          <a:xfrm>
            <a:off x="6525087" y="620874"/>
            <a:ext cx="2390036" cy="2074112"/>
          </a:xfrm>
          <a:prstGeom prst="rect">
            <a:avLst/>
          </a:prstGeom>
        </p:spPr>
      </p:pic>
    </p:spTree>
    <p:extLst>
      <p:ext uri="{BB962C8B-B14F-4D97-AF65-F5344CB8AC3E}">
        <p14:creationId xmlns:p14="http://schemas.microsoft.com/office/powerpoint/2010/main" val="1879724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Équations avec les pressions latérales, terminales et d’aval</a:t>
            </a:r>
          </a:p>
        </p:txBody>
      </p:sp>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940088"/>
          </a:xfrm>
          <a:prstGeom prst="rect">
            <a:avLst/>
          </a:prstGeom>
          <a:noFill/>
        </p:spPr>
        <p:txBody>
          <a:bodyPr wrap="square" rtlCol="0">
            <a:spAutoFit/>
          </a:bodyPr>
          <a:lstStyle/>
          <a:p>
            <a:r>
              <a:rPr lang="fr-FR" sz="2400" u="sng" dirty="0">
                <a:latin typeface="Bodoni MT" panose="02070603080606020203" pitchFamily="18" charset="0"/>
              </a:rPr>
              <a:t>QCM 4</a:t>
            </a:r>
            <a:r>
              <a:rPr lang="fr-FR" sz="2400" dirty="0">
                <a:latin typeface="Bodoni MT" panose="02070603080606020203" pitchFamily="18" charset="0"/>
              </a:rPr>
              <a:t> : On mesure par cathétérisme les pressions dans le tronc artériel brachio-céphalique dans des conditions d’écoulement horizontal en considérant la masse volumique du sang égale à 10</a:t>
            </a:r>
            <a:r>
              <a:rPr lang="fr-FR" sz="2400" baseline="30000" dirty="0">
                <a:latin typeface="Bodoni MT" panose="02070603080606020203" pitchFamily="18" charset="0"/>
              </a:rPr>
              <a:t>3</a:t>
            </a:r>
            <a:r>
              <a:rPr lang="fr-FR" sz="2400" dirty="0">
                <a:latin typeface="Bodoni MT" panose="02070603080606020203" pitchFamily="18" charset="0"/>
              </a:rPr>
              <a:t> kg.m</a:t>
            </a:r>
            <a:r>
              <a:rPr lang="fr-FR" sz="2400" baseline="30000" dirty="0">
                <a:latin typeface="Bodoni MT" panose="02070603080606020203" pitchFamily="18" charset="0"/>
              </a:rPr>
              <a:t>-3</a:t>
            </a:r>
            <a:r>
              <a:rPr lang="fr-FR" sz="2400" dirty="0">
                <a:latin typeface="Bodoni MT" panose="02070603080606020203" pitchFamily="18" charset="0"/>
              </a:rPr>
              <a:t> (on néglige la perte de charge). La pression d’aval est mesurée à 2240 Pa, et la vitesse d’écoulement est de 0,6 m.s</a:t>
            </a:r>
            <a:r>
              <a:rPr lang="fr-FR" sz="2400" baseline="30000" dirty="0">
                <a:latin typeface="Bodoni MT" panose="02070603080606020203" pitchFamily="18" charset="0"/>
              </a:rPr>
              <a:t>-1</a:t>
            </a:r>
            <a:r>
              <a:rPr lang="fr-FR" sz="2400" dirty="0">
                <a:latin typeface="Bodoni MT" panose="02070603080606020203" pitchFamily="18" charset="0"/>
              </a:rPr>
              <a:t>. Quelle est en Pa la valeur de la pression terminale ?</a:t>
            </a:r>
          </a:p>
          <a:p>
            <a:endParaRPr lang="fr-FR" sz="2400" dirty="0">
              <a:latin typeface="Bodoni MT" panose="02070603080606020203" pitchFamily="18" charset="0"/>
            </a:endParaRPr>
          </a:p>
          <a:p>
            <a:r>
              <a:rPr lang="fr-FR" sz="2400" dirty="0">
                <a:latin typeface="Bodoni MT" panose="02070603080606020203" pitchFamily="18" charset="0"/>
              </a:rPr>
              <a:t>A) 2 460 </a:t>
            </a:r>
          </a:p>
          <a:p>
            <a:endParaRPr lang="fr-FR" sz="2400" dirty="0">
              <a:latin typeface="Bodoni MT" panose="02070603080606020203" pitchFamily="18" charset="0"/>
            </a:endParaRPr>
          </a:p>
          <a:p>
            <a:r>
              <a:rPr lang="fr-FR" sz="2400" dirty="0">
                <a:latin typeface="Bodoni MT" panose="02070603080606020203" pitchFamily="18" charset="0"/>
              </a:rPr>
              <a:t>B) 2 600 </a:t>
            </a:r>
          </a:p>
          <a:p>
            <a:endParaRPr lang="fr-FR" sz="2400" dirty="0">
              <a:latin typeface="Bodoni MT" panose="02070603080606020203" pitchFamily="18" charset="0"/>
            </a:endParaRPr>
          </a:p>
          <a:p>
            <a:r>
              <a:rPr lang="fr-FR" sz="2400" dirty="0">
                <a:latin typeface="Bodoni MT" panose="02070603080606020203" pitchFamily="18" charset="0"/>
              </a:rPr>
              <a:t>C) 2 840 </a:t>
            </a:r>
          </a:p>
          <a:p>
            <a:endParaRPr lang="fr-FR" sz="2400" dirty="0">
              <a:latin typeface="Bodoni MT" panose="02070603080606020203" pitchFamily="18" charset="0"/>
            </a:endParaRPr>
          </a:p>
          <a:p>
            <a:r>
              <a:rPr lang="fr-FR" sz="2400" dirty="0">
                <a:latin typeface="Bodoni MT" panose="02070603080606020203" pitchFamily="18" charset="0"/>
              </a:rPr>
              <a:t>D) 3 110 </a:t>
            </a:r>
          </a:p>
          <a:p>
            <a:endParaRPr lang="fr-FR" sz="2400" dirty="0">
              <a:latin typeface="Bodoni MT" panose="02070603080606020203" pitchFamily="18" charset="0"/>
            </a:endParaRPr>
          </a:p>
          <a:p>
            <a:r>
              <a:rPr lang="fr-FR" sz="2400" dirty="0">
                <a:latin typeface="Bodoni MT" panose="02070603080606020203" pitchFamily="18" charset="0"/>
              </a:rPr>
              <a:t>E) 3 350</a:t>
            </a:r>
          </a:p>
          <a:p>
            <a:endParaRPr lang="fr-FR" sz="2000" b="1" i="1" dirty="0">
              <a:latin typeface="Bodoni MT" panose="02070603080606020203" pitchFamily="18" charset="0"/>
            </a:endParaRPr>
          </a:p>
        </p:txBody>
      </p:sp>
    </p:spTree>
    <p:extLst>
      <p:ext uri="{BB962C8B-B14F-4D97-AF65-F5344CB8AC3E}">
        <p14:creationId xmlns:p14="http://schemas.microsoft.com/office/powerpoint/2010/main" val="561187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3- Équations avec les pressions latérales, terminales et d’aval</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4729180"/>
              </a:xfrm>
              <a:prstGeom prst="rect">
                <a:avLst/>
              </a:prstGeom>
              <a:noFill/>
            </p:spPr>
            <p:txBody>
              <a:bodyPr wrap="square" rtlCol="0">
                <a:spAutoFit/>
              </a:bodyPr>
              <a:lstStyle/>
              <a:p>
                <a:r>
                  <a:rPr lang="fr-FR" sz="2000" u="sng" dirty="0">
                    <a:solidFill>
                      <a:schemeClr val="bg1">
                        <a:lumMod val="65000"/>
                      </a:schemeClr>
                    </a:solidFill>
                    <a:latin typeface="Bodoni MT" panose="02070603080606020203" pitchFamily="18" charset="0"/>
                  </a:rPr>
                  <a:t>QCM 4</a:t>
                </a:r>
                <a:r>
                  <a:rPr lang="fr-FR" sz="2000" dirty="0">
                    <a:solidFill>
                      <a:schemeClr val="bg1">
                        <a:lumMod val="65000"/>
                      </a:schemeClr>
                    </a:solidFill>
                    <a:latin typeface="Bodoni MT" panose="02070603080606020203" pitchFamily="18" charset="0"/>
                  </a:rPr>
                  <a:t> : On mesure par cathétérisme les pressions dans le tronc artériel brachio-céphalique dans des conditions d’écoulement horizontal en considérant la masse volumique du sang égale à 10</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kg.m</a:t>
                </a:r>
                <a:r>
                  <a:rPr lang="fr-FR" sz="2000" baseline="30000" dirty="0">
                    <a:solidFill>
                      <a:schemeClr val="bg1">
                        <a:lumMod val="65000"/>
                      </a:schemeClr>
                    </a:solidFill>
                    <a:latin typeface="Bodoni MT" panose="02070603080606020203" pitchFamily="18" charset="0"/>
                  </a:rPr>
                  <a:t>-3</a:t>
                </a:r>
                <a:r>
                  <a:rPr lang="fr-FR" sz="2000" dirty="0">
                    <a:solidFill>
                      <a:schemeClr val="bg1">
                        <a:lumMod val="65000"/>
                      </a:schemeClr>
                    </a:solidFill>
                    <a:latin typeface="Bodoni MT" panose="02070603080606020203" pitchFamily="18" charset="0"/>
                  </a:rPr>
                  <a:t> (on néglige la perte de charge). La pression d’aval est mesurée à 2240 Pa, et la vitesse d’écoulement est de 0,6 m.s</a:t>
                </a:r>
                <a:r>
                  <a:rPr lang="fr-FR" sz="2000" baseline="30000" dirty="0">
                    <a:solidFill>
                      <a:schemeClr val="bg1">
                        <a:lumMod val="65000"/>
                      </a:schemeClr>
                    </a:solidFill>
                    <a:latin typeface="Bodoni MT" panose="02070603080606020203" pitchFamily="18" charset="0"/>
                  </a:rPr>
                  <a:t>-1</a:t>
                </a:r>
                <a:r>
                  <a:rPr lang="fr-FR" sz="2000" dirty="0">
                    <a:solidFill>
                      <a:schemeClr val="bg1">
                        <a:lumMod val="65000"/>
                      </a:schemeClr>
                    </a:solidFill>
                    <a:latin typeface="Bodoni MT" panose="02070603080606020203" pitchFamily="18" charset="0"/>
                  </a:rPr>
                  <a:t>. Quelle est en Pa la valeur de la pression terminale ?</a:t>
                </a:r>
              </a:p>
              <a:p>
                <a:r>
                  <a:rPr lang="fr-FR" sz="2000" strike="sngStrike" dirty="0">
                    <a:solidFill>
                      <a:schemeClr val="bg1">
                        <a:lumMod val="65000"/>
                      </a:schemeClr>
                    </a:solidFill>
                    <a:latin typeface="Bodoni MT" panose="02070603080606020203" pitchFamily="18" charset="0"/>
                  </a:rPr>
                  <a:t>A) 2 460 </a:t>
                </a:r>
              </a:p>
              <a:p>
                <a:r>
                  <a:rPr lang="fr-FR" sz="2000" dirty="0">
                    <a:solidFill>
                      <a:srgbClr val="00B0F0"/>
                    </a:solidFill>
                    <a:latin typeface="Bodoni MT" panose="02070603080606020203" pitchFamily="18" charset="0"/>
                  </a:rPr>
                  <a:t>B) 2 600 </a:t>
                </a:r>
              </a:p>
              <a:p>
                <a:r>
                  <a:rPr lang="fr-FR" sz="2000" strike="sngStrike" dirty="0">
                    <a:solidFill>
                      <a:schemeClr val="bg1">
                        <a:lumMod val="65000"/>
                      </a:schemeClr>
                    </a:solidFill>
                    <a:latin typeface="Bodoni MT" panose="02070603080606020203" pitchFamily="18" charset="0"/>
                  </a:rPr>
                  <a:t>C) 2 840 </a:t>
                </a:r>
              </a:p>
              <a:p>
                <a:r>
                  <a:rPr lang="fr-FR" sz="2000" strike="sngStrike" dirty="0">
                    <a:solidFill>
                      <a:schemeClr val="bg1">
                        <a:lumMod val="65000"/>
                      </a:schemeClr>
                    </a:solidFill>
                    <a:latin typeface="Bodoni MT" panose="02070603080606020203" pitchFamily="18" charset="0"/>
                  </a:rPr>
                  <a:t>D) 3 110 </a:t>
                </a:r>
              </a:p>
              <a:p>
                <a:r>
                  <a:rPr lang="fr-FR" sz="2000" strike="sngStrike" dirty="0">
                    <a:solidFill>
                      <a:schemeClr val="bg1">
                        <a:lumMod val="65000"/>
                      </a:schemeClr>
                    </a:solidFill>
                    <a:latin typeface="Bodoni MT" panose="02070603080606020203" pitchFamily="18" charset="0"/>
                  </a:rPr>
                  <a:t>E) 3 350</a:t>
                </a:r>
              </a:p>
              <a:p>
                <a:endParaRPr lang="fr-FR" sz="2000" b="1" i="1" dirty="0">
                  <a:latin typeface="Bodoni MT" panose="02070603080606020203" pitchFamily="18" charset="0"/>
                </a:endParaRPr>
              </a:p>
              <a:p>
                <a:r>
                  <a:rPr lang="fr-FR" sz="2000" dirty="0">
                    <a:latin typeface="Bodoni MT" panose="02070603080606020203" pitchFamily="18" charset="0"/>
                  </a:rPr>
                  <a:t>Formule de la pression terminale : </a:t>
                </a:r>
                <a14:m>
                  <m:oMath xmlns:m="http://schemas.openxmlformats.org/officeDocument/2006/math">
                    <m:sSub>
                      <m:sSubPr>
                        <m:ctrlPr>
                          <a:rPr lang="fr-FR" sz="2000" i="1" smtClean="0">
                            <a:latin typeface="Cambria Math" panose="02040503050406030204" pitchFamily="18" charset="0"/>
                          </a:rPr>
                        </m:ctrlPr>
                      </m:sSubPr>
                      <m:e>
                        <m:r>
                          <a:rPr lang="fr-FR" sz="2000" b="0" i="1" smtClean="0">
                            <a:latin typeface="Cambria Math" panose="02040503050406030204" pitchFamily="18" charset="0"/>
                          </a:rPr>
                          <m:t>𝑃</m:t>
                        </m:r>
                      </m:e>
                      <m:sub>
                        <m:r>
                          <a:rPr lang="fr-FR" sz="2000" b="0" i="1" smtClean="0">
                            <a:latin typeface="Cambria Math" panose="02040503050406030204" pitchFamily="18" charset="0"/>
                          </a:rPr>
                          <m:t>𝑇</m:t>
                        </m:r>
                      </m:sub>
                    </m:sSub>
                    <m:r>
                      <a:rPr lang="fr-FR" sz="2000" b="0" i="1" smtClean="0">
                        <a:latin typeface="Cambria Math" panose="02040503050406030204" pitchFamily="18" charset="0"/>
                      </a:rPr>
                      <m:t>=</m:t>
                    </m:r>
                    <m:r>
                      <a:rPr lang="fr-FR" sz="2000" b="0" i="1" smtClean="0">
                        <a:latin typeface="Cambria Math" panose="02040503050406030204" pitchFamily="18" charset="0"/>
                      </a:rPr>
                      <m:t>𝑃</m:t>
                    </m:r>
                    <m:r>
                      <a:rPr lang="fr-FR" sz="2000" b="0" i="1"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1</m:t>
                        </m:r>
                      </m:num>
                      <m:den>
                        <m:r>
                          <a:rPr lang="fr-FR" sz="2000" b="0" i="1" smtClean="0">
                            <a:latin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𝑣</m:t>
                        </m:r>
                      </m:e>
                      <m:sup>
                        <m:r>
                          <a:rPr lang="fr-FR" sz="2000" b="0" i="1" smtClean="0">
                            <a:latin typeface="Cambria Math" panose="02040503050406030204" pitchFamily="18" charset="0"/>
                            <a:ea typeface="Cambria Math" panose="02040503050406030204" pitchFamily="18" charset="0"/>
                          </a:rPr>
                          <m:t>2</m:t>
                        </m:r>
                      </m:sup>
                    </m:sSup>
                  </m:oMath>
                </a14:m>
                <a:endParaRPr lang="fr-FR" sz="2000" b="0" dirty="0">
                  <a:latin typeface="Bodoni MT" panose="02070603080606020203" pitchFamily="18" charset="0"/>
                  <a:ea typeface="Cambria Math" panose="02040503050406030204" pitchFamily="18" charset="0"/>
                </a:endParaRPr>
              </a:p>
              <a:p>
                <a:r>
                  <a:rPr lang="fr-FR" sz="2000" dirty="0">
                    <a:latin typeface="Bodoni MT" panose="02070603080606020203" pitchFamily="18" charset="0"/>
                  </a:rPr>
                  <a:t>On a la pression d’aval, </a:t>
                </a:r>
                <a14:m>
                  <m:oMath xmlns:m="http://schemas.openxmlformats.org/officeDocument/2006/math">
                    <m:sSub>
                      <m:sSubPr>
                        <m:ctrlPr>
                          <a:rPr lang="fr-FR" sz="2000" i="1" smtClean="0">
                            <a:latin typeface="Cambria Math" panose="02040503050406030204" pitchFamily="18" charset="0"/>
                          </a:rPr>
                        </m:ctrlPr>
                      </m:sSubPr>
                      <m:e>
                        <m:r>
                          <a:rPr lang="fr-FR" sz="2000" b="0" i="1" smtClean="0">
                            <a:latin typeface="Cambria Math" panose="02040503050406030204" pitchFamily="18" charset="0"/>
                          </a:rPr>
                          <m:t>𝑃</m:t>
                        </m:r>
                      </m:e>
                      <m:sub>
                        <m:r>
                          <a:rPr lang="fr-FR" sz="2000" b="0" i="1" smtClean="0">
                            <a:latin typeface="Cambria Math" panose="02040503050406030204" pitchFamily="18" charset="0"/>
                          </a:rPr>
                          <m:t>𝐴</m:t>
                        </m:r>
                      </m:sub>
                    </m:sSub>
                    <m:r>
                      <a:rPr lang="fr-FR" sz="2000" b="0" i="1" smtClean="0">
                        <a:latin typeface="Cambria Math" panose="02040503050406030204" pitchFamily="18" charset="0"/>
                      </a:rPr>
                      <m:t>=</m:t>
                    </m:r>
                    <m:r>
                      <a:rPr lang="fr-FR" sz="2000" b="0" i="1" smtClean="0">
                        <a:latin typeface="Cambria Math" panose="02040503050406030204" pitchFamily="18" charset="0"/>
                      </a:rPr>
                      <m:t>𝑃</m:t>
                    </m:r>
                    <m:r>
                      <a:rPr lang="fr-FR" sz="2000" b="0" i="1"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1</m:t>
                        </m:r>
                      </m:num>
                      <m:den>
                        <m:r>
                          <a:rPr lang="fr-FR" sz="2000" b="0" i="1" smtClean="0">
                            <a:latin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𝑣</m:t>
                        </m:r>
                      </m:e>
                      <m:sup>
                        <m:r>
                          <a:rPr lang="fr-FR" sz="2000" b="0" i="1" smtClean="0">
                            <a:latin typeface="Cambria Math" panose="02040503050406030204" pitchFamily="18" charset="0"/>
                            <a:ea typeface="Cambria Math" panose="02040503050406030204" pitchFamily="18" charset="0"/>
                          </a:rPr>
                          <m:t>2</m:t>
                        </m:r>
                      </m:sup>
                    </m:sSup>
                    <m:r>
                      <a:rPr lang="fr-FR" sz="2000" b="0" i="1" smtClean="0">
                        <a:latin typeface="Cambria Math" panose="02040503050406030204" pitchFamily="18" charset="0"/>
                        <a:ea typeface="Cambria Math" panose="02040503050406030204" pitchFamily="18" charset="0"/>
                      </a:rPr>
                      <m:t>↔</m:t>
                    </m:r>
                    <m:r>
                      <a:rPr lang="fr-FR" sz="2000" b="0" i="1" smtClean="0">
                        <a:latin typeface="Cambria Math" panose="02040503050406030204" pitchFamily="18" charset="0"/>
                        <a:ea typeface="Cambria Math" panose="02040503050406030204" pitchFamily="18" charset="0"/>
                      </a:rPr>
                      <m:t>𝑃</m:t>
                    </m:r>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𝐴</m:t>
                        </m:r>
                      </m:sub>
                    </m:sSub>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1</m:t>
                        </m:r>
                      </m:num>
                      <m:den>
                        <m:r>
                          <a:rPr lang="fr-FR" sz="2000" b="0" i="1" smtClean="0">
                            <a:latin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𝑣</m:t>
                        </m:r>
                      </m:e>
                      <m:sup>
                        <m:r>
                          <a:rPr lang="fr-FR" sz="2000" b="0" i="1" smtClean="0">
                            <a:latin typeface="Cambria Math" panose="02040503050406030204" pitchFamily="18" charset="0"/>
                            <a:ea typeface="Cambria Math" panose="02040503050406030204" pitchFamily="18" charset="0"/>
                          </a:rPr>
                          <m:t>2</m:t>
                        </m:r>
                      </m:sup>
                    </m:sSup>
                    <m:r>
                      <a:rPr lang="fr-FR" sz="2000" b="0" i="1" smtClean="0">
                        <a:latin typeface="Cambria Math" panose="02040503050406030204" pitchFamily="18" charset="0"/>
                        <a:ea typeface="Cambria Math" panose="02040503050406030204" pitchFamily="18" charset="0"/>
                      </a:rPr>
                      <m:t> </m:t>
                    </m:r>
                    <m:r>
                      <a:rPr lang="fr-FR" sz="2000" b="0" i="1" smtClean="0">
                        <a:latin typeface="Cambria Math" panose="02040503050406030204" pitchFamily="18" charset="0"/>
                        <a:ea typeface="Cambria Math" panose="02040503050406030204" pitchFamily="18" charset="0"/>
                      </a:rPr>
                      <m:t>𝑑𝑜𝑛𝑐</m:t>
                    </m:r>
                    <m:r>
                      <a:rPr lang="fr-FR" sz="2000" b="0" i="1" smtClean="0">
                        <a:latin typeface="Cambria Math" panose="02040503050406030204" pitchFamily="18" charset="0"/>
                        <a:ea typeface="Cambria Math" panose="02040503050406030204" pitchFamily="18" charset="0"/>
                      </a:rPr>
                      <m:t> </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𝑇</m:t>
                        </m:r>
                      </m:sub>
                    </m:sSub>
                    <m:r>
                      <a:rPr lang="fr-FR" sz="2000" b="0" i="1" smtClean="0">
                        <a:latin typeface="Cambria Math" panose="02040503050406030204" pitchFamily="18" charset="0"/>
                        <a:ea typeface="Cambria Math" panose="02040503050406030204" pitchFamily="18" charset="0"/>
                      </a:rPr>
                      <m:t>=</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𝐴</m:t>
                        </m:r>
                      </m:sub>
                    </m:sSub>
                    <m:r>
                      <a:rPr lang="fr-FR" sz="2000" b="0" i="1" smtClean="0">
                        <a:latin typeface="Cambria Math" panose="02040503050406030204" pitchFamily="18" charset="0"/>
                        <a:ea typeface="Cambria Math" panose="02040503050406030204" pitchFamily="18" charset="0"/>
                      </a:rPr>
                      <m:t>+2×</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1</m:t>
                        </m:r>
                      </m:num>
                      <m:den>
                        <m:r>
                          <a:rPr lang="fr-FR" sz="2000" b="0" i="1" smtClean="0">
                            <a:latin typeface="Cambria Math" panose="02040503050406030204" pitchFamily="18" charset="0"/>
                          </a:rPr>
                          <m:t>2</m:t>
                        </m:r>
                      </m:den>
                    </m:f>
                    <m:r>
                      <a:rPr lang="fr-FR" sz="2000" b="0" i="1" smtClean="0">
                        <a:latin typeface="Cambria Math" panose="02040503050406030204" pitchFamily="18" charset="0"/>
                        <a:ea typeface="Cambria Math" panose="02040503050406030204" pitchFamily="18" charset="0"/>
                      </a:rPr>
                      <m:t>𝜌</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𝑣</m:t>
                        </m:r>
                      </m:e>
                      <m:sup>
                        <m:r>
                          <a:rPr lang="fr-FR" sz="2000" b="0" i="1" smtClean="0">
                            <a:latin typeface="Cambria Math" panose="02040503050406030204" pitchFamily="18" charset="0"/>
                            <a:ea typeface="Cambria Math" panose="02040503050406030204" pitchFamily="18" charset="0"/>
                          </a:rPr>
                          <m:t>2</m:t>
                        </m:r>
                      </m:sup>
                    </m:sSup>
                    <m:r>
                      <a:rPr lang="fr-FR" sz="2000" b="0" i="1" smtClean="0">
                        <a:latin typeface="Cambria Math" panose="02040503050406030204" pitchFamily="18" charset="0"/>
                        <a:ea typeface="Cambria Math" panose="02040503050406030204" pitchFamily="18" charset="0"/>
                      </a:rPr>
                      <m:t>= </m:t>
                    </m:r>
                    <m:sSub>
                      <m:sSubPr>
                        <m:ctrlPr>
                          <a:rPr lang="fr-FR" sz="2000" b="0" i="1" smtClean="0">
                            <a:latin typeface="Cambria Math" panose="02040503050406030204" pitchFamily="18" charset="0"/>
                            <a:ea typeface="Cambria Math" panose="02040503050406030204" pitchFamily="18" charset="0"/>
                          </a:rPr>
                        </m:ctrlPr>
                      </m:sSubPr>
                      <m:e>
                        <m:r>
                          <a:rPr lang="fr-FR" sz="2000" b="0" i="1" smtClean="0">
                            <a:latin typeface="Cambria Math" panose="02040503050406030204" pitchFamily="18" charset="0"/>
                            <a:ea typeface="Cambria Math" panose="02040503050406030204" pitchFamily="18" charset="0"/>
                          </a:rPr>
                          <m:t>𝑃</m:t>
                        </m:r>
                      </m:e>
                      <m:sub>
                        <m:r>
                          <a:rPr lang="fr-FR" sz="2000" b="0" i="1" smtClean="0">
                            <a:latin typeface="Cambria Math" panose="02040503050406030204" pitchFamily="18" charset="0"/>
                            <a:ea typeface="Cambria Math" panose="02040503050406030204" pitchFamily="18" charset="0"/>
                          </a:rPr>
                          <m:t>𝐴</m:t>
                        </m:r>
                      </m:sub>
                    </m:sSub>
                    <m:r>
                      <a:rPr lang="fr-FR" sz="2000" b="0" i="1" smtClean="0">
                        <a:latin typeface="Cambria Math" panose="02040503050406030204" pitchFamily="18" charset="0"/>
                        <a:ea typeface="Cambria Math" panose="02040503050406030204" pitchFamily="18" charset="0"/>
                      </a:rPr>
                      <m:t>+</m:t>
                    </m:r>
                    <m:r>
                      <a:rPr lang="fr-FR" sz="2000" b="0" i="1" smtClean="0">
                        <a:latin typeface="Cambria Math" panose="02040503050406030204" pitchFamily="18" charset="0"/>
                        <a:ea typeface="Cambria Math" panose="02040503050406030204" pitchFamily="18" charset="0"/>
                      </a:rPr>
                      <m:t>𝜌</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𝑣</m:t>
                        </m:r>
                      </m:e>
                      <m:sup>
                        <m:r>
                          <a:rPr lang="fr-FR" sz="2000" b="0" i="1" smtClean="0">
                            <a:latin typeface="Cambria Math" panose="02040503050406030204" pitchFamily="18" charset="0"/>
                            <a:ea typeface="Cambria Math" panose="02040503050406030204" pitchFamily="18" charset="0"/>
                          </a:rPr>
                          <m:t>2</m:t>
                        </m:r>
                      </m:sup>
                    </m:sSup>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Le calcul : </a:t>
                </a:r>
                <a14:m>
                  <m:oMath xmlns:m="http://schemas.openxmlformats.org/officeDocument/2006/math">
                    <m:sSub>
                      <m:sSubPr>
                        <m:ctrlPr>
                          <a:rPr lang="fr-FR" sz="2000" i="1" smtClean="0">
                            <a:latin typeface="Cambria Math" panose="02040503050406030204" pitchFamily="18" charset="0"/>
                          </a:rPr>
                        </m:ctrlPr>
                      </m:sSubPr>
                      <m:e>
                        <m:r>
                          <a:rPr lang="fr-FR" sz="2000" b="0" i="1" smtClean="0">
                            <a:latin typeface="Cambria Math" panose="02040503050406030204" pitchFamily="18" charset="0"/>
                          </a:rPr>
                          <m:t>𝑃</m:t>
                        </m:r>
                      </m:e>
                      <m:sub>
                        <m:r>
                          <a:rPr lang="fr-FR" sz="2000" b="0" i="1" smtClean="0">
                            <a:latin typeface="Cambria Math" panose="02040503050406030204" pitchFamily="18" charset="0"/>
                          </a:rPr>
                          <m:t>𝑇</m:t>
                        </m:r>
                      </m:sub>
                    </m:sSub>
                    <m:r>
                      <a:rPr lang="fr-FR" sz="2000" b="0" i="1" smtClean="0">
                        <a:latin typeface="Cambria Math" panose="02040503050406030204" pitchFamily="18" charset="0"/>
                      </a:rPr>
                      <m:t>=2240+</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0,6</m:t>
                        </m:r>
                      </m:e>
                      <m:sup>
                        <m:r>
                          <a:rPr lang="fr-FR" sz="2000" b="0" i="1" smtClean="0">
                            <a:latin typeface="Cambria Math" panose="02040503050406030204" pitchFamily="18" charset="0"/>
                            <a:ea typeface="Cambria Math" panose="02040503050406030204" pitchFamily="18" charset="0"/>
                          </a:rPr>
                          <m:t>2</m:t>
                        </m:r>
                      </m:sup>
                    </m:sSup>
                    <m:r>
                      <a:rPr lang="fr-FR" sz="2000" b="0" i="1" smtClean="0">
                        <a:latin typeface="Cambria Math" panose="02040503050406030204" pitchFamily="18" charset="0"/>
                        <a:ea typeface="Cambria Math" panose="02040503050406030204" pitchFamily="18" charset="0"/>
                      </a:rPr>
                      <m:t>=2240+0,36.</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=2240+360=2600 </m:t>
                    </m:r>
                    <m:r>
                      <a:rPr lang="fr-FR" sz="2000" b="0" i="1" smtClean="0">
                        <a:latin typeface="Cambria Math" panose="02040503050406030204" pitchFamily="18" charset="0"/>
                        <a:ea typeface="Cambria Math" panose="02040503050406030204" pitchFamily="18" charset="0"/>
                      </a:rPr>
                      <m:t>𝑃𝑎</m:t>
                    </m:r>
                  </m:oMath>
                </a14:m>
                <a:r>
                  <a:rPr lang="fr-FR" sz="2000" dirty="0">
                    <a:latin typeface="Bodoni MT" panose="02070603080606020203" pitchFamily="18" charset="0"/>
                  </a:rPr>
                  <a:t> → </a:t>
                </a:r>
                <a:r>
                  <a:rPr lang="fr-FR" sz="2000" dirty="0">
                    <a:solidFill>
                      <a:srgbClr val="00B0F0"/>
                    </a:solidFill>
                    <a:latin typeface="Bodoni MT" panose="02070603080606020203" pitchFamily="18" charset="0"/>
                  </a:rPr>
                  <a:t>B VRAI</a:t>
                </a: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4729180"/>
              </a:xfrm>
              <a:prstGeom prst="rect">
                <a:avLst/>
              </a:prstGeom>
              <a:blipFill>
                <a:blip r:embed="rId2"/>
                <a:stretch>
                  <a:fillRect l="-534" t="-774"/>
                </a:stretch>
              </a:blipFill>
            </p:spPr>
            <p:txBody>
              <a:bodyPr/>
              <a:lstStyle/>
              <a:p>
                <a:r>
                  <a:rPr lang="fr-FR">
                    <a:noFill/>
                  </a:rPr>
                  <a:t> </a:t>
                </a:r>
              </a:p>
            </p:txBody>
          </p:sp>
        </mc:Fallback>
      </mc:AlternateContent>
    </p:spTree>
    <p:extLst>
      <p:ext uri="{BB962C8B-B14F-4D97-AF65-F5344CB8AC3E}">
        <p14:creationId xmlns:p14="http://schemas.microsoft.com/office/powerpoint/2010/main" val="2483487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4- Loi de Poiseuille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4102085"/>
              </a:xfrm>
              <a:prstGeom prst="rect">
                <a:avLst/>
              </a:prstGeom>
              <a:noFill/>
            </p:spPr>
            <p:txBody>
              <a:bodyPr wrap="square" rtlCol="0">
                <a:spAutoFit/>
              </a:bodyPr>
              <a:lstStyle/>
              <a:p>
                <a:r>
                  <a:rPr lang="fr-FR" sz="2000" u="sng" dirty="0">
                    <a:latin typeface="Bodoni MT" panose="02070603080606020203" pitchFamily="18" charset="0"/>
                  </a:rPr>
                  <a:t>Les formules pour la Loi de Poiseuille :</a:t>
                </a:r>
              </a:p>
              <a:p>
                <a:endParaRPr lang="fr-FR" sz="2000" dirty="0">
                  <a:latin typeface="Bodoni MT" panose="02070603080606020203" pitchFamily="18" charset="0"/>
                </a:endParaRPr>
              </a:p>
              <a:p>
                <a:r>
                  <a:rPr lang="fr-FR" sz="2000" b="0" dirty="0">
                    <a:latin typeface="Bodoni MT" panose="02070603080606020203" pitchFamily="18" charset="0"/>
                  </a:rPr>
                  <a:t>Résistance R pour </a:t>
                </a:r>
                <a:r>
                  <a:rPr lang="fr-FR" sz="2000" b="1" dirty="0">
                    <a:latin typeface="Bodoni MT" panose="02070603080606020203" pitchFamily="18" charset="0"/>
                  </a:rPr>
                  <a:t>1</a:t>
                </a:r>
                <a:r>
                  <a:rPr lang="fr-FR" sz="2000" b="0" dirty="0">
                    <a:latin typeface="Bodoni MT" panose="02070603080606020203" pitchFamily="18" charset="0"/>
                  </a:rPr>
                  <a:t> capillaire : </a:t>
                </a:r>
                <a14:m>
                  <m:oMath xmlns:m="http://schemas.openxmlformats.org/officeDocument/2006/math">
                    <m:r>
                      <a:rPr lang="fr-FR" sz="2400" b="1" i="1" smtClean="0">
                        <a:solidFill>
                          <a:schemeClr val="accent6"/>
                        </a:solidFill>
                        <a:latin typeface="Cambria Math" panose="02040503050406030204" pitchFamily="18" charset="0"/>
                      </a:rPr>
                      <m:t>𝑹</m:t>
                    </m:r>
                    <m:r>
                      <a:rPr lang="fr-FR" sz="2400" b="1" i="1" smtClean="0">
                        <a:solidFill>
                          <a:schemeClr val="accent6"/>
                        </a:solidFill>
                        <a:latin typeface="Cambria Math" panose="02040503050406030204" pitchFamily="18" charset="0"/>
                      </a:rPr>
                      <m:t>=</m:t>
                    </m:r>
                    <m:f>
                      <m:fPr>
                        <m:ctrlPr>
                          <a:rPr lang="fr-FR" sz="2400" b="1" i="1" smtClean="0">
                            <a:solidFill>
                              <a:schemeClr val="accent6"/>
                            </a:solidFill>
                            <a:latin typeface="Cambria Math" panose="02040503050406030204" pitchFamily="18" charset="0"/>
                          </a:rPr>
                        </m:ctrlPr>
                      </m:fPr>
                      <m:num>
                        <m:r>
                          <a:rPr lang="fr-FR" sz="2400" b="1" i="1" smtClean="0">
                            <a:solidFill>
                              <a:schemeClr val="accent6"/>
                            </a:solidFill>
                            <a:latin typeface="Cambria Math" panose="02040503050406030204" pitchFamily="18" charset="0"/>
                          </a:rPr>
                          <m:t>𝟖</m:t>
                        </m:r>
                        <m:r>
                          <a:rPr lang="fr-FR" sz="2400" b="1" i="1" smtClean="0">
                            <a:solidFill>
                              <a:schemeClr val="accent6"/>
                            </a:solidFill>
                            <a:latin typeface="Cambria Math" panose="02040503050406030204" pitchFamily="18" charset="0"/>
                            <a:ea typeface="Cambria Math" panose="02040503050406030204" pitchFamily="18" charset="0"/>
                          </a:rPr>
                          <m:t>𝜼</m:t>
                        </m:r>
                        <m:r>
                          <a:rPr lang="fr-FR" sz="2400" b="1" i="1" smtClean="0">
                            <a:solidFill>
                              <a:schemeClr val="accent6"/>
                            </a:solidFill>
                            <a:latin typeface="Cambria Math" panose="02040503050406030204" pitchFamily="18" charset="0"/>
                            <a:ea typeface="Cambria Math" panose="02040503050406030204" pitchFamily="18" charset="0"/>
                          </a:rPr>
                          <m:t>𝒍</m:t>
                        </m:r>
                      </m:num>
                      <m:den>
                        <m:r>
                          <a:rPr lang="fr-FR" sz="2400" b="1" i="1" smtClean="0">
                            <a:solidFill>
                              <a:schemeClr val="accent6"/>
                            </a:solidFill>
                            <a:latin typeface="Cambria Math" panose="02040503050406030204" pitchFamily="18" charset="0"/>
                            <a:ea typeface="Cambria Math" panose="02040503050406030204" pitchFamily="18" charset="0"/>
                          </a:rPr>
                          <m:t>𝝅</m:t>
                        </m:r>
                        <m:sSup>
                          <m:sSupPr>
                            <m:ctrlPr>
                              <a:rPr lang="fr-FR" sz="2400" b="1" i="1" smtClean="0">
                                <a:solidFill>
                                  <a:schemeClr val="accent6"/>
                                </a:solidFill>
                                <a:latin typeface="Cambria Math" panose="02040503050406030204" pitchFamily="18" charset="0"/>
                                <a:ea typeface="Cambria Math" panose="02040503050406030204" pitchFamily="18" charset="0"/>
                              </a:rPr>
                            </m:ctrlPr>
                          </m:sSupPr>
                          <m:e>
                            <m:r>
                              <a:rPr lang="fr-FR" sz="2400" b="1" i="1" smtClean="0">
                                <a:solidFill>
                                  <a:schemeClr val="accent6"/>
                                </a:solidFill>
                                <a:latin typeface="Cambria Math" panose="02040503050406030204" pitchFamily="18" charset="0"/>
                                <a:ea typeface="Cambria Math" panose="02040503050406030204" pitchFamily="18" charset="0"/>
                              </a:rPr>
                              <m:t>𝒓</m:t>
                            </m:r>
                          </m:e>
                          <m:sup>
                            <m:r>
                              <a:rPr lang="fr-FR" sz="2400" b="1" i="1" smtClean="0">
                                <a:solidFill>
                                  <a:schemeClr val="accent6"/>
                                </a:solidFill>
                                <a:latin typeface="Cambria Math" panose="02040503050406030204" pitchFamily="18" charset="0"/>
                                <a:ea typeface="Cambria Math" panose="02040503050406030204" pitchFamily="18" charset="0"/>
                              </a:rPr>
                              <m:t>𝟒</m:t>
                            </m:r>
                          </m:sup>
                        </m:sSup>
                      </m:den>
                    </m:f>
                  </m:oMath>
                </a14:m>
                <a:endParaRPr lang="fr-FR" sz="2000" b="1" dirty="0">
                  <a:latin typeface="Bodoni MT" panose="02070603080606020203" pitchFamily="18" charset="0"/>
                </a:endParaRPr>
              </a:p>
              <a:p>
                <a:endParaRPr lang="fr-FR" sz="2000" b="1" dirty="0">
                  <a:latin typeface="Bodoni MT" panose="02070603080606020203" pitchFamily="18" charset="0"/>
                </a:endParaRPr>
              </a:p>
              <a:p>
                <a:r>
                  <a:rPr lang="fr-FR" sz="2000" dirty="0">
                    <a:latin typeface="Bodoni MT" panose="02070603080606020203" pitchFamily="18" charset="0"/>
                  </a:rPr>
                  <a:t>Résistance totale R</a:t>
                </a:r>
                <a:r>
                  <a:rPr lang="fr-FR" sz="2000" baseline="-25000" dirty="0">
                    <a:latin typeface="Bodoni MT" panose="02070603080606020203" pitchFamily="18" charset="0"/>
                  </a:rPr>
                  <a:t>T</a:t>
                </a:r>
                <a:r>
                  <a:rPr lang="fr-FR" sz="2000" dirty="0">
                    <a:latin typeface="Bodoni MT" panose="02070603080606020203" pitchFamily="18" charset="0"/>
                  </a:rPr>
                  <a:t> pour </a:t>
                </a:r>
                <a14:m>
                  <m:oMath xmlns:m="http://schemas.openxmlformats.org/officeDocument/2006/math">
                    <m:r>
                      <a:rPr lang="fr-FR" sz="2000" b="1" i="1" smtClean="0">
                        <a:latin typeface="Cambria Math" panose="02040503050406030204" pitchFamily="18" charset="0"/>
                      </a:rPr>
                      <m:t>𝑵</m:t>
                    </m:r>
                  </m:oMath>
                </a14:m>
                <a:r>
                  <a:rPr lang="fr-FR" sz="2000" dirty="0">
                    <a:latin typeface="Bodoni MT" panose="02070603080606020203" pitchFamily="18" charset="0"/>
                  </a:rPr>
                  <a:t> capillaires identiques en </a:t>
                </a:r>
                <a:r>
                  <a:rPr lang="fr-FR" sz="2000" b="1" dirty="0">
                    <a:latin typeface="Bodoni MT" panose="02070603080606020203" pitchFamily="18" charset="0"/>
                  </a:rPr>
                  <a:t>parallèle </a:t>
                </a:r>
                <a:r>
                  <a:rPr lang="fr-FR" sz="2000" dirty="0">
                    <a:latin typeface="Bodoni MT" panose="02070603080606020203" pitchFamily="18" charset="0"/>
                  </a:rPr>
                  <a:t>: </a:t>
                </a:r>
                <a14:m>
                  <m:oMath xmlns:m="http://schemas.openxmlformats.org/officeDocument/2006/math">
                    <m:f>
                      <m:fPr>
                        <m:ctrlPr>
                          <a:rPr lang="fr-FR" sz="2400" b="1" i="1" smtClean="0">
                            <a:solidFill>
                              <a:schemeClr val="accent6"/>
                            </a:solidFill>
                            <a:latin typeface="Cambria Math" panose="02040503050406030204" pitchFamily="18" charset="0"/>
                          </a:rPr>
                        </m:ctrlPr>
                      </m:fPr>
                      <m:num>
                        <m:r>
                          <a:rPr lang="fr-FR" sz="2400" b="1" i="1" smtClean="0">
                            <a:solidFill>
                              <a:schemeClr val="accent6"/>
                            </a:solidFill>
                            <a:latin typeface="Cambria Math" panose="02040503050406030204" pitchFamily="18" charset="0"/>
                          </a:rPr>
                          <m:t>𝟏</m:t>
                        </m:r>
                      </m:num>
                      <m:den>
                        <m:sSub>
                          <m:sSubPr>
                            <m:ctrlPr>
                              <a:rPr lang="fr-FR" sz="2400" b="1" i="1" smtClean="0">
                                <a:solidFill>
                                  <a:schemeClr val="accent6"/>
                                </a:solidFill>
                                <a:latin typeface="Cambria Math" panose="02040503050406030204" pitchFamily="18" charset="0"/>
                              </a:rPr>
                            </m:ctrlPr>
                          </m:sSubPr>
                          <m:e>
                            <m:r>
                              <a:rPr lang="fr-FR" sz="2400" b="1" i="1" smtClean="0">
                                <a:solidFill>
                                  <a:schemeClr val="accent6"/>
                                </a:solidFill>
                                <a:latin typeface="Cambria Math" panose="02040503050406030204" pitchFamily="18" charset="0"/>
                              </a:rPr>
                              <m:t>𝑹</m:t>
                            </m:r>
                          </m:e>
                          <m:sub>
                            <m:r>
                              <a:rPr lang="fr-FR" sz="2400" b="1" i="1" smtClean="0">
                                <a:solidFill>
                                  <a:schemeClr val="accent6"/>
                                </a:solidFill>
                                <a:latin typeface="Cambria Math" panose="02040503050406030204" pitchFamily="18" charset="0"/>
                              </a:rPr>
                              <m:t>𝑻</m:t>
                            </m:r>
                          </m:sub>
                        </m:sSub>
                      </m:den>
                    </m:f>
                    <m:r>
                      <a:rPr lang="fr-FR" sz="2400" b="1" i="1" smtClean="0">
                        <a:solidFill>
                          <a:schemeClr val="accent6"/>
                        </a:solidFill>
                        <a:latin typeface="Cambria Math" panose="02040503050406030204" pitchFamily="18" charset="0"/>
                      </a:rPr>
                      <m:t>=</m:t>
                    </m:r>
                    <m:r>
                      <a:rPr lang="fr-FR" sz="2400" b="1" i="1" smtClean="0">
                        <a:solidFill>
                          <a:schemeClr val="accent6"/>
                        </a:solidFill>
                        <a:latin typeface="Cambria Math" panose="02040503050406030204" pitchFamily="18" charset="0"/>
                      </a:rPr>
                      <m:t>𝑵</m:t>
                    </m:r>
                    <m:r>
                      <a:rPr lang="fr-FR" sz="2400" b="1" i="1" smtClean="0">
                        <a:solidFill>
                          <a:schemeClr val="accent6"/>
                        </a:solidFill>
                        <a:latin typeface="Cambria Math" panose="02040503050406030204" pitchFamily="18" charset="0"/>
                        <a:ea typeface="Cambria Math" panose="02040503050406030204" pitchFamily="18" charset="0"/>
                      </a:rPr>
                      <m:t>×</m:t>
                    </m:r>
                    <m:f>
                      <m:fPr>
                        <m:ctrlPr>
                          <a:rPr lang="fr-FR" sz="2400" b="1" i="1" smtClean="0">
                            <a:solidFill>
                              <a:schemeClr val="accent6"/>
                            </a:solidFill>
                            <a:latin typeface="Cambria Math" panose="02040503050406030204" pitchFamily="18" charset="0"/>
                            <a:ea typeface="Cambria Math" panose="02040503050406030204" pitchFamily="18" charset="0"/>
                          </a:rPr>
                        </m:ctrlPr>
                      </m:fPr>
                      <m:num>
                        <m:r>
                          <a:rPr lang="fr-FR" sz="2400" b="1" i="1" smtClean="0">
                            <a:solidFill>
                              <a:schemeClr val="accent6"/>
                            </a:solidFill>
                            <a:latin typeface="Cambria Math" panose="02040503050406030204" pitchFamily="18" charset="0"/>
                            <a:ea typeface="Cambria Math" panose="02040503050406030204" pitchFamily="18" charset="0"/>
                          </a:rPr>
                          <m:t>𝟏</m:t>
                        </m:r>
                      </m:num>
                      <m:den>
                        <m:r>
                          <a:rPr lang="fr-FR" sz="2400" b="1" i="1" smtClean="0">
                            <a:solidFill>
                              <a:schemeClr val="accent6"/>
                            </a:solidFill>
                            <a:latin typeface="Cambria Math" panose="02040503050406030204" pitchFamily="18" charset="0"/>
                            <a:ea typeface="Cambria Math" panose="02040503050406030204" pitchFamily="18" charset="0"/>
                          </a:rPr>
                          <m:t>𝑹</m:t>
                        </m:r>
                      </m:den>
                    </m:f>
                    <m:r>
                      <a:rPr lang="fr-FR" sz="2400" b="1" i="1" smtClean="0">
                        <a:solidFill>
                          <a:schemeClr val="accent6"/>
                        </a:solidFill>
                        <a:latin typeface="Cambria Math" panose="02040503050406030204" pitchFamily="18" charset="0"/>
                        <a:ea typeface="Cambria Math" panose="02040503050406030204" pitchFamily="18" charset="0"/>
                      </a:rPr>
                      <m:t>=</m:t>
                    </m:r>
                    <m:f>
                      <m:fPr>
                        <m:ctrlPr>
                          <a:rPr lang="fr-FR" sz="2400" b="1" i="1" smtClean="0">
                            <a:solidFill>
                              <a:schemeClr val="accent6"/>
                            </a:solidFill>
                            <a:latin typeface="Cambria Math" panose="02040503050406030204" pitchFamily="18" charset="0"/>
                            <a:ea typeface="Cambria Math" panose="02040503050406030204" pitchFamily="18" charset="0"/>
                          </a:rPr>
                        </m:ctrlPr>
                      </m:fPr>
                      <m:num>
                        <m:r>
                          <a:rPr lang="fr-FR" sz="2400" b="1" i="1" smtClean="0">
                            <a:solidFill>
                              <a:schemeClr val="accent6"/>
                            </a:solidFill>
                            <a:latin typeface="Cambria Math" panose="02040503050406030204" pitchFamily="18" charset="0"/>
                            <a:ea typeface="Cambria Math" panose="02040503050406030204" pitchFamily="18" charset="0"/>
                          </a:rPr>
                          <m:t>𝑵</m:t>
                        </m:r>
                      </m:num>
                      <m:den>
                        <m:r>
                          <a:rPr lang="fr-FR" sz="2400" b="1" i="1" smtClean="0">
                            <a:solidFill>
                              <a:schemeClr val="accent6"/>
                            </a:solidFill>
                            <a:latin typeface="Cambria Math" panose="02040503050406030204" pitchFamily="18" charset="0"/>
                            <a:ea typeface="Cambria Math" panose="02040503050406030204" pitchFamily="18" charset="0"/>
                          </a:rPr>
                          <m:t>𝑹</m:t>
                        </m:r>
                      </m:den>
                    </m:f>
                  </m:oMath>
                </a14:m>
                <a:r>
                  <a:rPr lang="fr-FR" sz="2000" b="1" dirty="0">
                    <a:latin typeface="Bodoni MT" panose="02070603080606020203" pitchFamily="18" charset="0"/>
                  </a:rPr>
                  <a:t>  </a:t>
                </a:r>
                <a:r>
                  <a:rPr lang="fr-FR" sz="2000" dirty="0">
                    <a:latin typeface="Bodoni MT" panose="02070603080606020203" pitchFamily="18" charset="0"/>
                  </a:rPr>
                  <a:t>donc  </a:t>
                </a:r>
                <a14:m>
                  <m:oMath xmlns:m="http://schemas.openxmlformats.org/officeDocument/2006/math">
                    <m:sSub>
                      <m:sSubPr>
                        <m:ctrlPr>
                          <a:rPr lang="fr-FR" sz="2400" b="1" i="1" smtClean="0">
                            <a:solidFill>
                              <a:srgbClr val="FF0000"/>
                            </a:solidFill>
                            <a:latin typeface="Cambria Math" panose="02040503050406030204" pitchFamily="18" charset="0"/>
                          </a:rPr>
                        </m:ctrlPr>
                      </m:sSubPr>
                      <m:e>
                        <m:r>
                          <a:rPr lang="fr-FR" sz="2400" b="1" i="1" smtClean="0">
                            <a:solidFill>
                              <a:srgbClr val="FF0000"/>
                            </a:solidFill>
                            <a:latin typeface="Cambria Math" panose="02040503050406030204" pitchFamily="18" charset="0"/>
                          </a:rPr>
                          <m:t>𝑹</m:t>
                        </m:r>
                      </m:e>
                      <m:sub>
                        <m:r>
                          <a:rPr lang="fr-FR" sz="2400" b="1" i="1" smtClean="0">
                            <a:solidFill>
                              <a:srgbClr val="FF0000"/>
                            </a:solidFill>
                            <a:latin typeface="Cambria Math" panose="02040503050406030204" pitchFamily="18" charset="0"/>
                          </a:rPr>
                          <m:t>𝑻</m:t>
                        </m:r>
                      </m:sub>
                    </m:sSub>
                    <m:r>
                      <a:rPr lang="fr-FR" sz="2400" b="1" i="1" smtClean="0">
                        <a:solidFill>
                          <a:srgbClr val="FF0000"/>
                        </a:solidFill>
                        <a:latin typeface="Cambria Math" panose="02040503050406030204" pitchFamily="18" charset="0"/>
                      </a:rPr>
                      <m:t>=</m:t>
                    </m:r>
                    <m:f>
                      <m:fPr>
                        <m:ctrlPr>
                          <a:rPr lang="fr-FR" sz="2400" b="1" i="1" smtClean="0">
                            <a:solidFill>
                              <a:srgbClr val="FF0000"/>
                            </a:solidFill>
                            <a:latin typeface="Cambria Math" panose="02040503050406030204" pitchFamily="18" charset="0"/>
                          </a:rPr>
                        </m:ctrlPr>
                      </m:fPr>
                      <m:num>
                        <m:r>
                          <a:rPr lang="fr-FR" sz="2400" b="1" i="1" smtClean="0">
                            <a:solidFill>
                              <a:srgbClr val="FF0000"/>
                            </a:solidFill>
                            <a:latin typeface="Cambria Math" panose="02040503050406030204" pitchFamily="18" charset="0"/>
                          </a:rPr>
                          <m:t>𝑹</m:t>
                        </m:r>
                      </m:num>
                      <m:den>
                        <m:r>
                          <a:rPr lang="fr-FR" sz="2400" b="1" i="1" smtClean="0">
                            <a:solidFill>
                              <a:srgbClr val="FF0000"/>
                            </a:solidFill>
                            <a:latin typeface="Cambria Math" panose="02040503050406030204" pitchFamily="18" charset="0"/>
                          </a:rPr>
                          <m:t>𝑵</m:t>
                        </m:r>
                      </m:den>
                    </m:f>
                  </m:oMath>
                </a14:m>
                <a:endParaRPr lang="fr-FR" sz="2000" b="1" dirty="0">
                  <a:latin typeface="Bodoni MT" panose="02070603080606020203" pitchFamily="18" charset="0"/>
                </a:endParaRPr>
              </a:p>
              <a:p>
                <a:endParaRPr lang="fr-FR" sz="2000" b="1" dirty="0">
                  <a:latin typeface="Bodoni MT" panose="02070603080606020203" pitchFamily="18" charset="0"/>
                </a:endParaRPr>
              </a:p>
              <a:p>
                <a:r>
                  <a:rPr lang="fr-FR" sz="2000" dirty="0">
                    <a:latin typeface="Bodoni MT" panose="02070603080606020203" pitchFamily="18" charset="0"/>
                  </a:rPr>
                  <a:t>La Loi de Poiseuille pour</a:t>
                </a:r>
                <a:r>
                  <a:rPr lang="fr-FR" sz="2000" b="1" dirty="0">
                    <a:latin typeface="Bodoni MT" panose="02070603080606020203" pitchFamily="18" charset="0"/>
                  </a:rPr>
                  <a:t> plusieurs</a:t>
                </a:r>
                <a:r>
                  <a:rPr lang="fr-FR" sz="2000" dirty="0">
                    <a:latin typeface="Bodoni MT" panose="02070603080606020203" pitchFamily="18" charset="0"/>
                  </a:rPr>
                  <a:t> capillaires (le cas en </a:t>
                </a:r>
                <a:r>
                  <a:rPr lang="fr-FR" sz="2000" dirty="0" err="1">
                    <a:latin typeface="Bodoni MT" panose="02070603080606020203" pitchFamily="18" charset="0"/>
                  </a:rPr>
                  <a:t>QCMs</a:t>
                </a:r>
                <a:r>
                  <a:rPr lang="fr-FR" sz="2000" dirty="0">
                    <a:latin typeface="Bodoni MT" panose="02070603080606020203" pitchFamily="18" charset="0"/>
                  </a:rPr>
                  <a:t>) : </a:t>
                </a:r>
                <a14:m>
                  <m:oMath xmlns:m="http://schemas.openxmlformats.org/officeDocument/2006/math">
                    <m:r>
                      <a:rPr lang="fr-FR" sz="2800" b="1" i="1" smtClean="0">
                        <a:solidFill>
                          <a:schemeClr val="accent6"/>
                        </a:solidFill>
                        <a:latin typeface="Cambria Math" panose="02040503050406030204" pitchFamily="18" charset="0"/>
                        <a:ea typeface="Cambria Math" panose="02040503050406030204" pitchFamily="18" charset="0"/>
                      </a:rPr>
                      <m:t>∆</m:t>
                    </m:r>
                    <m:r>
                      <a:rPr lang="fr-FR" sz="2800" b="1" i="1" smtClean="0">
                        <a:solidFill>
                          <a:schemeClr val="accent6"/>
                        </a:solidFill>
                        <a:latin typeface="Cambria Math" panose="02040503050406030204" pitchFamily="18" charset="0"/>
                        <a:ea typeface="Cambria Math" panose="02040503050406030204" pitchFamily="18" charset="0"/>
                      </a:rPr>
                      <m:t>𝑷</m:t>
                    </m:r>
                    <m:r>
                      <a:rPr lang="fr-FR" sz="2800" b="1" i="1" smtClean="0">
                        <a:solidFill>
                          <a:schemeClr val="accent6"/>
                        </a:solidFill>
                        <a:latin typeface="Cambria Math" panose="02040503050406030204" pitchFamily="18" charset="0"/>
                        <a:ea typeface="Cambria Math" panose="02040503050406030204" pitchFamily="18" charset="0"/>
                      </a:rPr>
                      <m:t>=</m:t>
                    </m:r>
                    <m:r>
                      <a:rPr lang="fr-FR" sz="2800" b="1" i="1" smtClean="0">
                        <a:solidFill>
                          <a:schemeClr val="accent6"/>
                        </a:solidFill>
                        <a:latin typeface="Cambria Math" panose="02040503050406030204" pitchFamily="18" charset="0"/>
                        <a:ea typeface="Cambria Math" panose="02040503050406030204" pitchFamily="18" charset="0"/>
                      </a:rPr>
                      <m:t>𝑸</m:t>
                    </m:r>
                    <m:r>
                      <a:rPr lang="fr-FR" sz="2800" b="1" i="1" smtClean="0">
                        <a:solidFill>
                          <a:schemeClr val="accent6"/>
                        </a:solidFill>
                        <a:latin typeface="Cambria Math" panose="02040503050406030204" pitchFamily="18" charset="0"/>
                        <a:ea typeface="Cambria Math" panose="02040503050406030204" pitchFamily="18" charset="0"/>
                      </a:rPr>
                      <m:t>×</m:t>
                    </m:r>
                    <m:sSub>
                      <m:sSubPr>
                        <m:ctrlPr>
                          <a:rPr lang="fr-FR" sz="2800" b="1" i="1" smtClean="0">
                            <a:solidFill>
                              <a:schemeClr val="accent6"/>
                            </a:solidFill>
                            <a:latin typeface="Cambria Math" panose="02040503050406030204" pitchFamily="18" charset="0"/>
                            <a:ea typeface="Cambria Math" panose="02040503050406030204" pitchFamily="18" charset="0"/>
                          </a:rPr>
                        </m:ctrlPr>
                      </m:sSubPr>
                      <m:e>
                        <m:r>
                          <a:rPr lang="fr-FR" sz="2800" b="1" i="1" smtClean="0">
                            <a:solidFill>
                              <a:schemeClr val="accent6"/>
                            </a:solidFill>
                            <a:latin typeface="Cambria Math" panose="02040503050406030204" pitchFamily="18" charset="0"/>
                            <a:ea typeface="Cambria Math" panose="02040503050406030204" pitchFamily="18" charset="0"/>
                          </a:rPr>
                          <m:t>𝑹</m:t>
                        </m:r>
                      </m:e>
                      <m:sub>
                        <m:r>
                          <a:rPr lang="fr-FR" sz="2800" b="1" i="1" smtClean="0">
                            <a:solidFill>
                              <a:schemeClr val="accent6"/>
                            </a:solidFill>
                            <a:latin typeface="Cambria Math" panose="02040503050406030204" pitchFamily="18" charset="0"/>
                            <a:ea typeface="Cambria Math" panose="02040503050406030204" pitchFamily="18" charset="0"/>
                          </a:rPr>
                          <m:t>𝑻</m:t>
                        </m:r>
                      </m:sub>
                    </m:sSub>
                  </m:oMath>
                </a14:m>
                <a:endParaRPr lang="fr-FR" sz="2000" b="1" dirty="0">
                  <a:latin typeface="Bodoni MT" panose="02070603080606020203" pitchFamily="18" charset="0"/>
                </a:endParaRPr>
              </a:p>
              <a:p>
                <a:endParaRPr lang="fr-FR" sz="2000" b="1" dirty="0">
                  <a:latin typeface="Bodoni MT" panose="02070603080606020203" pitchFamily="18" charset="0"/>
                </a:endParaRPr>
              </a:p>
              <a:p>
                <a:r>
                  <a:rPr lang="fr-FR" sz="2000" b="1" dirty="0">
                    <a:latin typeface="Bodoni MT" panose="02070603080606020203" pitchFamily="18" charset="0"/>
                  </a:rPr>
                  <a:t>Le débit Q est en </a:t>
                </a:r>
                <a:r>
                  <a:rPr lang="fr-FR" sz="2000" b="1" dirty="0">
                    <a:highlight>
                      <a:srgbClr val="FFFF00"/>
                    </a:highlight>
                    <a:latin typeface="Bodoni MT" panose="02070603080606020203" pitchFamily="18" charset="0"/>
                  </a:rPr>
                  <a:t>m</a:t>
                </a:r>
                <a:r>
                  <a:rPr lang="fr-FR" sz="2000" b="1" baseline="30000" dirty="0">
                    <a:highlight>
                      <a:srgbClr val="FFFF00"/>
                    </a:highlight>
                    <a:latin typeface="Bodoni MT" panose="02070603080606020203" pitchFamily="18" charset="0"/>
                  </a:rPr>
                  <a:t>3</a:t>
                </a:r>
                <a:r>
                  <a:rPr lang="fr-FR" sz="2000" b="1" dirty="0">
                    <a:highlight>
                      <a:srgbClr val="FFFF00"/>
                    </a:highlight>
                    <a:latin typeface="Bodoni MT" panose="02070603080606020203" pitchFamily="18" charset="0"/>
                  </a:rPr>
                  <a:t>.s</a:t>
                </a:r>
                <a:r>
                  <a:rPr lang="fr-FR" sz="2000" b="1" baseline="30000" dirty="0">
                    <a:highlight>
                      <a:srgbClr val="FFFF00"/>
                    </a:highlight>
                    <a:latin typeface="Bodoni MT" panose="02070603080606020203" pitchFamily="18" charset="0"/>
                  </a:rPr>
                  <a:t>-1</a:t>
                </a:r>
                <a:endParaRPr lang="fr-FR" sz="2000" b="1" dirty="0">
                  <a:highlight>
                    <a:srgbClr val="FFFF00"/>
                  </a:highlight>
                  <a:latin typeface="Bodoni MT" panose="02070603080606020203" pitchFamily="18" charset="0"/>
                </a:endParaRPr>
              </a:p>
              <a:p>
                <a:endParaRPr lang="fr-FR" sz="2000" b="1" dirty="0">
                  <a:latin typeface="Bodoni MT" panose="02070603080606020203" pitchFamily="18" charset="0"/>
                </a:endParaRPr>
              </a:p>
              <a:p>
                <a:r>
                  <a:rPr lang="fr-FR" sz="2000" b="1" dirty="0">
                    <a:latin typeface="Bodoni MT" panose="02070603080606020203" pitchFamily="18" charset="0"/>
                  </a:rPr>
                  <a:t>La différence de pression </a:t>
                </a:r>
                <a:r>
                  <a:rPr lang="el-GR" sz="2000" b="1" dirty="0">
                    <a:latin typeface="Times New Roman" panose="02020603050405020304" pitchFamily="18" charset="0"/>
                    <a:cs typeface="Times New Roman" panose="02020603050405020304" pitchFamily="18" charset="0"/>
                  </a:rPr>
                  <a:t>Δ</a:t>
                </a:r>
                <a:r>
                  <a:rPr lang="fr-FR" sz="2000" b="1" dirty="0">
                    <a:latin typeface="Times New Roman" panose="02020603050405020304" pitchFamily="18" charset="0"/>
                    <a:cs typeface="Times New Roman" panose="02020603050405020304" pitchFamily="18" charset="0"/>
                  </a:rPr>
                  <a:t>P est en Pa</a:t>
                </a:r>
                <a:r>
                  <a:rPr lang="fr-FR" sz="2000" b="1" dirty="0">
                    <a:latin typeface="Bodoni MT" panose="02070603080606020203" pitchFamily="18" charset="0"/>
                  </a:rPr>
                  <a:t> </a:t>
                </a: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4102085"/>
              </a:xfrm>
              <a:prstGeom prst="rect">
                <a:avLst/>
              </a:prstGeom>
              <a:blipFill>
                <a:blip r:embed="rId2"/>
                <a:stretch>
                  <a:fillRect l="-534" t="-893" b="-1935"/>
                </a:stretch>
              </a:blipFill>
            </p:spPr>
            <p:txBody>
              <a:bodyPr/>
              <a:lstStyle/>
              <a:p>
                <a:r>
                  <a:rPr lang="fr-FR">
                    <a:noFill/>
                  </a:rPr>
                  <a:t> </a:t>
                </a:r>
              </a:p>
            </p:txBody>
          </p:sp>
        </mc:Fallback>
      </mc:AlternateContent>
    </p:spTree>
    <p:extLst>
      <p:ext uri="{BB962C8B-B14F-4D97-AF65-F5344CB8AC3E}">
        <p14:creationId xmlns:p14="http://schemas.microsoft.com/office/powerpoint/2010/main" val="777692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4- Loi de Poiseuille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4984378"/>
              </a:xfrm>
              <a:prstGeom prst="rect">
                <a:avLst/>
              </a:prstGeom>
              <a:noFill/>
            </p:spPr>
            <p:txBody>
              <a:bodyPr wrap="square" rtlCol="0">
                <a:spAutoFit/>
              </a:bodyPr>
              <a:lstStyle/>
              <a:p>
                <a:r>
                  <a:rPr lang="fr-FR" sz="2000" u="sng" dirty="0">
                    <a:latin typeface="Bodoni MT" panose="02070603080606020203" pitchFamily="18" charset="0"/>
                  </a:rPr>
                  <a:t>Les étapes pour réussir son calcul :</a:t>
                </a:r>
              </a:p>
              <a:p>
                <a:endParaRPr lang="fr-FR" sz="2000" dirty="0">
                  <a:latin typeface="Bodoni MT" panose="02070603080606020203" pitchFamily="18" charset="0"/>
                </a:endParaRPr>
              </a:p>
              <a:p>
                <a:r>
                  <a:rPr lang="fr-FR" sz="2000" dirty="0">
                    <a:latin typeface="Bodoni MT" panose="02070603080606020203" pitchFamily="18" charset="0"/>
                  </a:rPr>
                  <a:t>1- </a:t>
                </a:r>
                <a:r>
                  <a:rPr lang="fr-FR" sz="2000" b="1" dirty="0">
                    <a:latin typeface="Bodoni MT" panose="02070603080606020203" pitchFamily="18" charset="0"/>
                  </a:rPr>
                  <a:t>La conversion du débit</a:t>
                </a:r>
                <a:r>
                  <a:rPr lang="fr-FR" sz="2000" dirty="0">
                    <a:latin typeface="Bodoni MT" panose="02070603080606020203" pitchFamily="18" charset="0"/>
                  </a:rPr>
                  <a:t> : il n’est quasiment jamais donné en m</a:t>
                </a:r>
                <a:r>
                  <a:rPr lang="fr-FR" sz="2000" baseline="30000" dirty="0">
                    <a:latin typeface="Bodoni MT" panose="02070603080606020203" pitchFamily="18" charset="0"/>
                  </a:rPr>
                  <a:t>3</a:t>
                </a:r>
                <a:r>
                  <a:rPr lang="fr-FR" sz="2000" dirty="0">
                    <a:latin typeface="Bodoni MT" panose="02070603080606020203" pitchFamily="18" charset="0"/>
                  </a:rPr>
                  <a:t>.s</a:t>
                </a:r>
                <a:r>
                  <a:rPr lang="fr-FR" sz="2000" baseline="30000" dirty="0">
                    <a:latin typeface="Bodoni MT" panose="02070603080606020203" pitchFamily="18" charset="0"/>
                  </a:rPr>
                  <a:t>-1</a:t>
                </a:r>
                <a:r>
                  <a:rPr lang="fr-FR" sz="2000" dirty="0">
                    <a:latin typeface="Bodoni MT" panose="02070603080606020203" pitchFamily="18" charset="0"/>
                  </a:rPr>
                  <a:t> dans l’énoncé, il faut donc y penser !</a:t>
                </a:r>
              </a:p>
              <a:p>
                <a:r>
                  <a:rPr lang="fr-FR" sz="2000" dirty="0">
                    <a:latin typeface="Bodoni MT" panose="02070603080606020203" pitchFamily="18" charset="0"/>
                  </a:rPr>
                  <a:t>	Rappels : </a:t>
                </a:r>
              </a:p>
              <a:p>
                <a:r>
                  <a:rPr lang="fr-FR" sz="2000" dirty="0">
                    <a:latin typeface="Bodoni MT" panose="02070603080606020203" pitchFamily="18" charset="0"/>
                  </a:rPr>
                  <a:t>	• passage </a:t>
                </a:r>
                <a:r>
                  <a:rPr lang="fr-FR" sz="2000" dirty="0">
                    <a:solidFill>
                      <a:schemeClr val="accent6"/>
                    </a:solidFill>
                    <a:latin typeface="Bodoni MT" panose="02070603080606020203" pitchFamily="18" charset="0"/>
                  </a:rPr>
                  <a:t>L → m</a:t>
                </a:r>
                <a:r>
                  <a:rPr lang="fr-FR" sz="2000" baseline="30000" dirty="0">
                    <a:solidFill>
                      <a:schemeClr val="accent6"/>
                    </a:solidFill>
                    <a:latin typeface="Bodoni MT" panose="02070603080606020203" pitchFamily="18" charset="0"/>
                  </a:rPr>
                  <a:t>3</a:t>
                </a:r>
                <a:r>
                  <a:rPr lang="fr-FR" sz="2000" dirty="0">
                    <a:solidFill>
                      <a:schemeClr val="accent6"/>
                    </a:solidFill>
                    <a:latin typeface="Bodoni MT" panose="02070603080606020203" pitchFamily="18" charset="0"/>
                  </a:rPr>
                  <a:t> = x10</a:t>
                </a:r>
                <a:r>
                  <a:rPr lang="fr-FR" sz="2000" baseline="30000" dirty="0">
                    <a:solidFill>
                      <a:schemeClr val="accent6"/>
                    </a:solidFill>
                    <a:latin typeface="Bodoni MT" panose="02070603080606020203" pitchFamily="18" charset="0"/>
                  </a:rPr>
                  <a:t>-3</a:t>
                </a:r>
                <a:r>
                  <a:rPr lang="fr-FR" sz="2000" dirty="0">
                    <a:latin typeface="Bodoni MT" panose="02070603080606020203" pitchFamily="18" charset="0"/>
                  </a:rPr>
                  <a:t> ; quand le débit est en </a:t>
                </a:r>
                <a:r>
                  <a:rPr lang="fr-FR" sz="2000" dirty="0" err="1">
                    <a:latin typeface="Bodoni MT" panose="02070603080606020203" pitchFamily="18" charset="0"/>
                  </a:rPr>
                  <a:t>mL</a:t>
                </a:r>
                <a:r>
                  <a:rPr lang="fr-FR" sz="2000" dirty="0">
                    <a:latin typeface="Bodoni MT" panose="02070603080606020203" pitchFamily="18" charset="0"/>
                  </a:rPr>
                  <a:t>.[T]</a:t>
                </a:r>
                <a:r>
                  <a:rPr lang="fr-FR" sz="2000" baseline="30000" dirty="0">
                    <a:latin typeface="Bodoni MT" panose="02070603080606020203" pitchFamily="18" charset="0"/>
                  </a:rPr>
                  <a:t>-1</a:t>
                </a:r>
                <a:r>
                  <a:rPr lang="fr-FR" sz="2000" dirty="0">
                    <a:latin typeface="Bodoni MT" panose="02070603080606020203" pitchFamily="18" charset="0"/>
                  </a:rPr>
                  <a:t> on fait x10</a:t>
                </a:r>
                <a:r>
                  <a:rPr lang="fr-FR" sz="2000" baseline="30000" dirty="0">
                    <a:latin typeface="Bodoni MT" panose="02070603080606020203" pitchFamily="18" charset="0"/>
                  </a:rPr>
                  <a:t>-6</a:t>
                </a:r>
                <a:r>
                  <a:rPr lang="fr-FR" sz="2000" dirty="0">
                    <a:latin typeface="Bodoni MT" panose="02070603080606020203" pitchFamily="18" charset="0"/>
                  </a:rPr>
                  <a:t> pour avoir des m</a:t>
                </a:r>
                <a:r>
                  <a:rPr lang="fr-FR" sz="2000" baseline="30000" dirty="0">
                    <a:latin typeface="Bodoni MT" panose="02070603080606020203" pitchFamily="18" charset="0"/>
                  </a:rPr>
                  <a:t>3</a:t>
                </a:r>
                <a:r>
                  <a:rPr lang="fr-FR" sz="2000" dirty="0">
                    <a:latin typeface="Bodoni MT" panose="02070603080606020203" pitchFamily="18" charset="0"/>
                  </a:rPr>
                  <a:t> </a:t>
                </a:r>
              </a:p>
              <a:p>
                <a:r>
                  <a:rPr lang="fr-FR" sz="2000" dirty="0">
                    <a:latin typeface="Bodoni MT" panose="02070603080606020203" pitchFamily="18" charset="0"/>
                  </a:rPr>
                  <a:t>	• passage </a:t>
                </a:r>
                <a:r>
                  <a:rPr lang="fr-FR" sz="2000" dirty="0">
                    <a:solidFill>
                      <a:schemeClr val="accent6"/>
                    </a:solidFill>
                    <a:latin typeface="Bodoni MT" panose="02070603080606020203" pitchFamily="18" charset="0"/>
                  </a:rPr>
                  <a:t>min</a:t>
                </a:r>
                <a:r>
                  <a:rPr lang="fr-FR" sz="2000" baseline="30000" dirty="0">
                    <a:solidFill>
                      <a:schemeClr val="accent6"/>
                    </a:solidFill>
                    <a:latin typeface="Bodoni MT" panose="02070603080606020203" pitchFamily="18" charset="0"/>
                  </a:rPr>
                  <a:t>-1</a:t>
                </a:r>
                <a:r>
                  <a:rPr lang="fr-FR" sz="2000" dirty="0">
                    <a:solidFill>
                      <a:schemeClr val="accent6"/>
                    </a:solidFill>
                    <a:latin typeface="Bodoni MT" panose="02070603080606020203" pitchFamily="18" charset="0"/>
                  </a:rPr>
                  <a:t> → s</a:t>
                </a:r>
                <a:r>
                  <a:rPr lang="fr-FR" sz="2000" baseline="30000" dirty="0">
                    <a:solidFill>
                      <a:schemeClr val="accent6"/>
                    </a:solidFill>
                    <a:latin typeface="Bodoni MT" panose="02070603080606020203" pitchFamily="18" charset="0"/>
                  </a:rPr>
                  <a:t>-1</a:t>
                </a:r>
                <a:r>
                  <a:rPr lang="fr-FR" sz="2000" dirty="0">
                    <a:solidFill>
                      <a:schemeClr val="accent6"/>
                    </a:solidFill>
                    <a:latin typeface="Bodoni MT" panose="02070603080606020203" pitchFamily="18" charset="0"/>
                  </a:rPr>
                  <a:t> = </a:t>
                </a:r>
                <a:r>
                  <a:rPr lang="fr-FR" sz="2000" b="0" i="0" dirty="0">
                    <a:solidFill>
                      <a:schemeClr val="accent6"/>
                    </a:solidFill>
                    <a:effectLst/>
                    <a:latin typeface="Bodoni MT" panose="02070603080606020203" pitchFamily="18" charset="0"/>
                  </a:rPr>
                  <a:t>÷60</a:t>
                </a:r>
              </a:p>
              <a:p>
                <a:r>
                  <a:rPr lang="fr-FR" sz="2000" dirty="0">
                    <a:latin typeface="Bodoni MT" panose="02070603080606020203" pitchFamily="18" charset="0"/>
                  </a:rPr>
                  <a:t>Penser à la conversion des autres variables, notamment le </a:t>
                </a:r>
                <a:r>
                  <a:rPr lang="fr-FR" sz="2000" b="1" dirty="0">
                    <a:latin typeface="Bodoni MT" panose="02070603080606020203" pitchFamily="18" charset="0"/>
                  </a:rPr>
                  <a:t>rayon et la longueur en mètre </a:t>
                </a:r>
                <a:r>
                  <a:rPr lang="fr-FR" sz="2000" dirty="0">
                    <a:latin typeface="Bodoni MT" panose="02070603080606020203" pitchFamily="18" charset="0"/>
                  </a:rPr>
                  <a:t>!</a:t>
                </a:r>
              </a:p>
              <a:p>
                <a:endParaRPr lang="fr-FR" sz="2000" dirty="0">
                  <a:latin typeface="Bodoni MT" panose="02070603080606020203" pitchFamily="18" charset="0"/>
                </a:endParaRPr>
              </a:p>
              <a:p>
                <a:r>
                  <a:rPr lang="fr-FR" sz="2000" dirty="0">
                    <a:latin typeface="Bodoni MT" panose="02070603080606020203" pitchFamily="18" charset="0"/>
                  </a:rPr>
                  <a:t>2- Le </a:t>
                </a:r>
                <a:r>
                  <a:rPr lang="fr-FR" sz="2000" b="1" dirty="0">
                    <a:latin typeface="Bodoni MT" panose="02070603080606020203" pitchFamily="18" charset="0"/>
                  </a:rPr>
                  <a:t>calcul de la résistance pour un seul capillaire</a:t>
                </a:r>
                <a:r>
                  <a:rPr lang="fr-FR" sz="2000" dirty="0">
                    <a:latin typeface="Bodoni MT" panose="02070603080606020203" pitchFamily="18" charset="0"/>
                  </a:rPr>
                  <a:t> avec la formule </a:t>
                </a:r>
                <a14:m>
                  <m:oMath xmlns:m="http://schemas.openxmlformats.org/officeDocument/2006/math">
                    <m:r>
                      <a:rPr lang="fr-FR" sz="2000" b="1" i="1" smtClean="0">
                        <a:solidFill>
                          <a:schemeClr val="accent6"/>
                        </a:solidFill>
                        <a:latin typeface="Cambria Math" panose="02040503050406030204" pitchFamily="18" charset="0"/>
                      </a:rPr>
                      <m:t>𝑹</m:t>
                    </m:r>
                    <m:r>
                      <a:rPr lang="fr-FR" sz="2000" b="1" i="1" smtClean="0">
                        <a:solidFill>
                          <a:schemeClr val="accent6"/>
                        </a:solidFill>
                        <a:latin typeface="Cambria Math" panose="02040503050406030204" pitchFamily="18" charset="0"/>
                      </a:rPr>
                      <m:t>=</m:t>
                    </m:r>
                    <m:f>
                      <m:fPr>
                        <m:ctrlPr>
                          <a:rPr lang="fr-FR" sz="2000" b="1" i="1" smtClean="0">
                            <a:solidFill>
                              <a:schemeClr val="accent6"/>
                            </a:solidFill>
                            <a:latin typeface="Cambria Math" panose="02040503050406030204" pitchFamily="18" charset="0"/>
                          </a:rPr>
                        </m:ctrlPr>
                      </m:fPr>
                      <m:num>
                        <m:r>
                          <a:rPr lang="fr-FR" sz="2000" b="1" i="1" smtClean="0">
                            <a:solidFill>
                              <a:schemeClr val="accent6"/>
                            </a:solidFill>
                            <a:latin typeface="Cambria Math" panose="02040503050406030204" pitchFamily="18" charset="0"/>
                          </a:rPr>
                          <m:t>𝟖</m:t>
                        </m:r>
                        <m:r>
                          <a:rPr lang="fr-FR" sz="2000" b="1" i="1" smtClean="0">
                            <a:solidFill>
                              <a:schemeClr val="accent6"/>
                            </a:solidFill>
                            <a:latin typeface="Cambria Math" panose="02040503050406030204" pitchFamily="18" charset="0"/>
                            <a:ea typeface="Cambria Math" panose="02040503050406030204" pitchFamily="18" charset="0"/>
                          </a:rPr>
                          <m:t>𝜼</m:t>
                        </m:r>
                        <m:r>
                          <a:rPr lang="fr-FR" sz="2000" b="1" i="1" smtClean="0">
                            <a:solidFill>
                              <a:schemeClr val="accent6"/>
                            </a:solidFill>
                            <a:latin typeface="Cambria Math" panose="02040503050406030204" pitchFamily="18" charset="0"/>
                            <a:ea typeface="Cambria Math" panose="02040503050406030204" pitchFamily="18" charset="0"/>
                          </a:rPr>
                          <m:t>𝒍</m:t>
                        </m:r>
                      </m:num>
                      <m:den>
                        <m:r>
                          <a:rPr lang="fr-FR" sz="2000" b="1" i="1" smtClean="0">
                            <a:solidFill>
                              <a:schemeClr val="accent6"/>
                            </a:solidFill>
                            <a:latin typeface="Cambria Math" panose="02040503050406030204" pitchFamily="18" charset="0"/>
                            <a:ea typeface="Cambria Math" panose="02040503050406030204" pitchFamily="18" charset="0"/>
                          </a:rPr>
                          <m:t>𝝅</m:t>
                        </m:r>
                        <m:sSup>
                          <m:sSupPr>
                            <m:ctrlPr>
                              <a:rPr lang="fr-FR" sz="2000" b="1" i="1" smtClean="0">
                                <a:solidFill>
                                  <a:schemeClr val="accent6"/>
                                </a:solidFill>
                                <a:latin typeface="Cambria Math" panose="02040503050406030204" pitchFamily="18" charset="0"/>
                                <a:ea typeface="Cambria Math" panose="02040503050406030204" pitchFamily="18" charset="0"/>
                              </a:rPr>
                            </m:ctrlPr>
                          </m:sSupPr>
                          <m:e>
                            <m:r>
                              <a:rPr lang="fr-FR" sz="2000" b="1" i="1" smtClean="0">
                                <a:solidFill>
                                  <a:schemeClr val="accent6"/>
                                </a:solidFill>
                                <a:latin typeface="Cambria Math" panose="02040503050406030204" pitchFamily="18" charset="0"/>
                                <a:ea typeface="Cambria Math" panose="02040503050406030204" pitchFamily="18" charset="0"/>
                              </a:rPr>
                              <m:t>𝒓</m:t>
                            </m:r>
                          </m:e>
                          <m:sup>
                            <m:r>
                              <a:rPr lang="fr-FR" sz="2000" b="1" i="1" smtClean="0">
                                <a:solidFill>
                                  <a:schemeClr val="accent6"/>
                                </a:solidFill>
                                <a:latin typeface="Cambria Math" panose="02040503050406030204" pitchFamily="18" charset="0"/>
                                <a:ea typeface="Cambria Math" panose="02040503050406030204" pitchFamily="18" charset="0"/>
                              </a:rPr>
                              <m:t>𝟒</m:t>
                            </m:r>
                          </m:sup>
                        </m:sSup>
                      </m:den>
                    </m:f>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3- Le </a:t>
                </a:r>
                <a:r>
                  <a:rPr lang="fr-FR" sz="2000" b="1" dirty="0">
                    <a:latin typeface="Bodoni MT" panose="02070603080606020203" pitchFamily="18" charset="0"/>
                  </a:rPr>
                  <a:t>calcul de la résistance totale pour les </a:t>
                </a:r>
                <a14:m>
                  <m:oMath xmlns:m="http://schemas.openxmlformats.org/officeDocument/2006/math">
                    <m:r>
                      <a:rPr lang="fr-FR" sz="2000" b="1" i="1" smtClean="0">
                        <a:latin typeface="Cambria Math" panose="02040503050406030204" pitchFamily="18" charset="0"/>
                      </a:rPr>
                      <m:t>𝑵</m:t>
                    </m:r>
                  </m:oMath>
                </a14:m>
                <a:r>
                  <a:rPr lang="fr-FR" sz="2000" b="1" dirty="0">
                    <a:latin typeface="Bodoni MT" panose="02070603080606020203" pitchFamily="18" charset="0"/>
                  </a:rPr>
                  <a:t> capillaires</a:t>
                </a:r>
                <a:r>
                  <a:rPr lang="fr-FR" sz="2000" dirty="0">
                    <a:latin typeface="Bodoni MT" panose="02070603080606020203" pitchFamily="18" charset="0"/>
                  </a:rPr>
                  <a:t> : </a:t>
                </a:r>
                <a14:m>
                  <m:oMath xmlns:m="http://schemas.openxmlformats.org/officeDocument/2006/math">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𝑹</m:t>
                        </m:r>
                      </m:e>
                      <m:sub>
                        <m:r>
                          <a:rPr lang="fr-FR" sz="2000" b="1" i="1" smtClean="0">
                            <a:solidFill>
                              <a:srgbClr val="FF0000"/>
                            </a:solidFill>
                            <a:latin typeface="Cambria Math" panose="02040503050406030204" pitchFamily="18" charset="0"/>
                          </a:rPr>
                          <m:t>𝑻</m:t>
                        </m:r>
                      </m:sub>
                    </m:sSub>
                    <m:r>
                      <a:rPr lang="fr-FR" sz="2000" b="1" i="1" smtClean="0">
                        <a:solidFill>
                          <a:srgbClr val="FF0000"/>
                        </a:solidFill>
                        <a:latin typeface="Cambria Math" panose="02040503050406030204" pitchFamily="18" charset="0"/>
                      </a:rPr>
                      <m:t>=</m:t>
                    </m:r>
                    <m:f>
                      <m:fPr>
                        <m:ctrlPr>
                          <a:rPr lang="fr-FR" sz="2000" b="1" i="1" smtClean="0">
                            <a:solidFill>
                              <a:srgbClr val="FF0000"/>
                            </a:solidFill>
                            <a:latin typeface="Cambria Math" panose="02040503050406030204" pitchFamily="18" charset="0"/>
                          </a:rPr>
                        </m:ctrlPr>
                      </m:fPr>
                      <m:num>
                        <m:r>
                          <a:rPr lang="fr-FR" sz="2000" b="1" i="1" smtClean="0">
                            <a:solidFill>
                              <a:srgbClr val="FF0000"/>
                            </a:solidFill>
                            <a:latin typeface="Cambria Math" panose="02040503050406030204" pitchFamily="18" charset="0"/>
                          </a:rPr>
                          <m:t>𝑹</m:t>
                        </m:r>
                      </m:num>
                      <m:den>
                        <m:r>
                          <a:rPr lang="fr-FR" sz="2000" b="1" i="1" smtClean="0">
                            <a:solidFill>
                              <a:srgbClr val="FF0000"/>
                            </a:solidFill>
                            <a:latin typeface="Cambria Math" panose="02040503050406030204" pitchFamily="18" charset="0"/>
                          </a:rPr>
                          <m:t>𝑵</m:t>
                        </m:r>
                      </m:den>
                    </m:f>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4- Le </a:t>
                </a:r>
                <a:r>
                  <a:rPr lang="fr-FR" sz="2000" b="1" dirty="0">
                    <a:latin typeface="Bodoni MT" panose="02070603080606020203" pitchFamily="18" charset="0"/>
                  </a:rPr>
                  <a:t>calcul avec la Loi de Poiseuille</a:t>
                </a:r>
                <a:r>
                  <a:rPr lang="fr-FR" sz="2000" dirty="0">
                    <a:latin typeface="Bodoni MT" panose="02070603080606020203" pitchFamily="18" charset="0"/>
                  </a:rPr>
                  <a:t> pour trouver la différence de pression : </a:t>
                </a:r>
                <a14:m>
                  <m:oMath xmlns:m="http://schemas.openxmlformats.org/officeDocument/2006/math">
                    <m:r>
                      <a:rPr lang="fr-FR" sz="2000" b="1" i="1" smtClean="0">
                        <a:solidFill>
                          <a:schemeClr val="accent6"/>
                        </a:solidFill>
                        <a:latin typeface="Cambria Math" panose="02040503050406030204" pitchFamily="18" charset="0"/>
                        <a:ea typeface="Cambria Math" panose="02040503050406030204" pitchFamily="18" charset="0"/>
                      </a:rPr>
                      <m:t>∆</m:t>
                    </m:r>
                    <m:r>
                      <a:rPr lang="fr-FR" sz="2000" b="1" i="1" smtClean="0">
                        <a:solidFill>
                          <a:schemeClr val="accent6"/>
                        </a:solidFill>
                        <a:latin typeface="Cambria Math" panose="02040503050406030204" pitchFamily="18" charset="0"/>
                        <a:ea typeface="Cambria Math" panose="02040503050406030204" pitchFamily="18" charset="0"/>
                      </a:rPr>
                      <m:t>𝑷</m:t>
                    </m:r>
                    <m:r>
                      <a:rPr lang="fr-FR" sz="2000" b="1" i="1" smtClean="0">
                        <a:solidFill>
                          <a:schemeClr val="accent6"/>
                        </a:solidFill>
                        <a:latin typeface="Cambria Math" panose="02040503050406030204" pitchFamily="18" charset="0"/>
                        <a:ea typeface="Cambria Math" panose="02040503050406030204" pitchFamily="18" charset="0"/>
                      </a:rPr>
                      <m:t>=</m:t>
                    </m:r>
                    <m:r>
                      <a:rPr lang="fr-FR" sz="2000" b="1" i="1" smtClean="0">
                        <a:solidFill>
                          <a:schemeClr val="accent6"/>
                        </a:solidFill>
                        <a:latin typeface="Cambria Math" panose="02040503050406030204" pitchFamily="18" charset="0"/>
                        <a:ea typeface="Cambria Math" panose="02040503050406030204" pitchFamily="18" charset="0"/>
                      </a:rPr>
                      <m:t>𝑸</m:t>
                    </m:r>
                    <m:r>
                      <a:rPr lang="fr-FR" sz="2000" b="1" i="1" smtClean="0">
                        <a:solidFill>
                          <a:schemeClr val="accent6"/>
                        </a:solidFill>
                        <a:latin typeface="Cambria Math" panose="02040503050406030204" pitchFamily="18" charset="0"/>
                        <a:ea typeface="Cambria Math" panose="02040503050406030204" pitchFamily="18" charset="0"/>
                      </a:rPr>
                      <m:t>×</m:t>
                    </m:r>
                    <m:sSub>
                      <m:sSubPr>
                        <m:ctrlPr>
                          <a:rPr lang="fr-FR" sz="2000" b="1" i="1" smtClean="0">
                            <a:solidFill>
                              <a:schemeClr val="accent6"/>
                            </a:solidFill>
                            <a:latin typeface="Cambria Math" panose="02040503050406030204" pitchFamily="18" charset="0"/>
                            <a:ea typeface="Cambria Math" panose="02040503050406030204" pitchFamily="18" charset="0"/>
                          </a:rPr>
                        </m:ctrlPr>
                      </m:sSubPr>
                      <m:e>
                        <m:r>
                          <a:rPr lang="fr-FR" sz="2000" b="1" i="1" smtClean="0">
                            <a:solidFill>
                              <a:schemeClr val="accent6"/>
                            </a:solidFill>
                            <a:latin typeface="Cambria Math" panose="02040503050406030204" pitchFamily="18" charset="0"/>
                            <a:ea typeface="Cambria Math" panose="02040503050406030204" pitchFamily="18" charset="0"/>
                          </a:rPr>
                          <m:t>𝑹</m:t>
                        </m:r>
                      </m:e>
                      <m:sub>
                        <m:r>
                          <a:rPr lang="fr-FR" sz="2000" b="1" i="1" smtClean="0">
                            <a:solidFill>
                              <a:schemeClr val="accent6"/>
                            </a:solidFill>
                            <a:latin typeface="Cambria Math" panose="02040503050406030204" pitchFamily="18" charset="0"/>
                            <a:ea typeface="Cambria Math" panose="02040503050406030204" pitchFamily="18" charset="0"/>
                          </a:rPr>
                          <m:t>𝑻</m:t>
                        </m:r>
                      </m:sub>
                    </m:sSub>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5- La </a:t>
                </a:r>
                <a:r>
                  <a:rPr lang="fr-FR" sz="2000" b="1" dirty="0">
                    <a:latin typeface="Bodoni MT" panose="02070603080606020203" pitchFamily="18" charset="0"/>
                  </a:rPr>
                  <a:t>vérification dans l’énoncé de l’unité</a:t>
                </a:r>
                <a:r>
                  <a:rPr lang="fr-FR" sz="2000" dirty="0">
                    <a:latin typeface="Bodoni MT" panose="02070603080606020203" pitchFamily="18" charset="0"/>
                  </a:rPr>
                  <a:t> dans laquelle le résultat doit être exprimé+++</a:t>
                </a: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4984378"/>
              </a:xfrm>
              <a:prstGeom prst="rect">
                <a:avLst/>
              </a:prstGeom>
              <a:blipFill>
                <a:blip r:embed="rId2"/>
                <a:stretch>
                  <a:fillRect l="-534" t="-734" b="-1346"/>
                </a:stretch>
              </a:blipFill>
            </p:spPr>
            <p:txBody>
              <a:bodyPr/>
              <a:lstStyle/>
              <a:p>
                <a:r>
                  <a:rPr lang="fr-FR">
                    <a:noFill/>
                  </a:rPr>
                  <a:t> </a:t>
                </a:r>
              </a:p>
            </p:txBody>
          </p:sp>
        </mc:Fallback>
      </mc:AlternateContent>
    </p:spTree>
    <p:extLst>
      <p:ext uri="{BB962C8B-B14F-4D97-AF65-F5344CB8AC3E}">
        <p14:creationId xmlns:p14="http://schemas.microsoft.com/office/powerpoint/2010/main" val="2158258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4- Loi de Poiseuille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797613"/>
              </a:xfrm>
              <a:prstGeom prst="rect">
                <a:avLst/>
              </a:prstGeom>
              <a:noFill/>
            </p:spPr>
            <p:txBody>
              <a:bodyPr wrap="square" rtlCol="0">
                <a:spAutoFit/>
              </a:bodyPr>
              <a:lstStyle/>
              <a:p>
                <a:r>
                  <a:rPr lang="fr-FR" sz="2000" u="sng" dirty="0">
                    <a:latin typeface="Bodoni MT" panose="02070603080606020203" pitchFamily="18" charset="0"/>
                  </a:rPr>
                  <a:t>Autre calcul :</a:t>
                </a:r>
                <a:r>
                  <a:rPr lang="fr-FR" sz="2000" dirty="0">
                    <a:latin typeface="Bodoni MT" panose="02070603080606020203" pitchFamily="18" charset="0"/>
                  </a:rPr>
                  <a:t> On vous demande de </a:t>
                </a:r>
                <a:r>
                  <a:rPr lang="fr-FR" sz="2000" b="1" dirty="0">
                    <a:latin typeface="Bodoni MT" panose="02070603080606020203" pitchFamily="18" charset="0"/>
                  </a:rPr>
                  <a:t>donner le nombre </a:t>
                </a:r>
                <a14:m>
                  <m:oMath xmlns:m="http://schemas.openxmlformats.org/officeDocument/2006/math">
                    <m:r>
                      <a:rPr lang="fr-FR" sz="2000" b="1" i="1" smtClean="0">
                        <a:latin typeface="Cambria Math" panose="02040503050406030204" pitchFamily="18" charset="0"/>
                      </a:rPr>
                      <m:t>𝑵</m:t>
                    </m:r>
                  </m:oMath>
                </a14:m>
                <a:r>
                  <a:rPr lang="fr-FR" sz="2000" b="1" dirty="0">
                    <a:latin typeface="Bodoni MT" panose="02070603080606020203" pitchFamily="18" charset="0"/>
                  </a:rPr>
                  <a:t> de capillaires en parallèle en connaissant </a:t>
                </a:r>
                <a:r>
                  <a:rPr lang="el-GR" sz="2000" b="1" dirty="0">
                    <a:latin typeface="Times New Roman" panose="02020603050405020304" pitchFamily="18" charset="0"/>
                    <a:cs typeface="Times New Roman" panose="02020603050405020304" pitchFamily="18" charset="0"/>
                  </a:rPr>
                  <a:t>Δ</a:t>
                </a:r>
                <a:r>
                  <a:rPr lang="fr-FR" sz="2000" b="1" dirty="0">
                    <a:latin typeface="Bodoni MT" panose="02070603080606020203" pitchFamily="18" charset="0"/>
                  </a:rPr>
                  <a:t>P.</a:t>
                </a:r>
              </a:p>
              <a:p>
                <a:endParaRPr lang="fr-FR" sz="2000" dirty="0">
                  <a:latin typeface="Bodoni MT" panose="02070603080606020203" pitchFamily="18" charset="0"/>
                </a:endParaRPr>
              </a:p>
              <a:p>
                <a:r>
                  <a:rPr lang="fr-FR" sz="2000" dirty="0">
                    <a:latin typeface="Bodoni MT" panose="02070603080606020203" pitchFamily="18" charset="0"/>
                  </a:rPr>
                  <a:t>1- </a:t>
                </a:r>
                <a:r>
                  <a:rPr lang="fr-FR" sz="2000" b="1" dirty="0">
                    <a:latin typeface="Bodoni MT" panose="02070603080606020203" pitchFamily="18" charset="0"/>
                  </a:rPr>
                  <a:t>Les conversions </a:t>
                </a:r>
                <a:r>
                  <a:rPr lang="fr-FR" sz="2000" dirty="0">
                    <a:latin typeface="Bodoni MT" panose="02070603080606020203" pitchFamily="18" charset="0"/>
                  </a:rPr>
                  <a:t>(encore), et on s’assure que </a:t>
                </a:r>
                <a:r>
                  <a:rPr lang="el-GR" sz="2000" dirty="0">
                    <a:latin typeface="Times New Roman" panose="02020603050405020304" pitchFamily="18" charset="0"/>
                    <a:cs typeface="Times New Roman" panose="02020603050405020304" pitchFamily="18" charset="0"/>
                  </a:rPr>
                  <a:t>Δ</a:t>
                </a:r>
                <a:r>
                  <a:rPr lang="fr-FR" sz="2000" dirty="0">
                    <a:latin typeface="Bodoni MT" panose="02070603080606020203" pitchFamily="18" charset="0"/>
                  </a:rPr>
                  <a:t>P est bien exprimé en Pa (conversion si nécessaire).</a:t>
                </a:r>
                <a:endParaRPr lang="fr-FR" sz="2000" dirty="0">
                  <a:solidFill>
                    <a:schemeClr val="accent6"/>
                  </a:solidFill>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2- On </a:t>
                </a:r>
                <a:r>
                  <a:rPr lang="fr-FR" sz="2000" b="1" dirty="0">
                    <a:latin typeface="Bodoni MT" panose="02070603080606020203" pitchFamily="18" charset="0"/>
                  </a:rPr>
                  <a:t>exprime la résistance totale grâce à la Loi de Poiseuille </a:t>
                </a:r>
                <a:r>
                  <a:rPr lang="fr-FR" sz="2000" dirty="0">
                    <a:latin typeface="Bodoni MT" panose="02070603080606020203" pitchFamily="18" charset="0"/>
                  </a:rPr>
                  <a:t>: </a:t>
                </a:r>
                <a14:m>
                  <m:oMath xmlns:m="http://schemas.openxmlformats.org/officeDocument/2006/math">
                    <m:r>
                      <a:rPr lang="fr-FR" sz="2000" b="1" i="1" smtClean="0">
                        <a:solidFill>
                          <a:schemeClr val="accent6"/>
                        </a:solidFill>
                        <a:latin typeface="Cambria Math" panose="02040503050406030204" pitchFamily="18" charset="0"/>
                        <a:ea typeface="Cambria Math" panose="02040503050406030204" pitchFamily="18" charset="0"/>
                      </a:rPr>
                      <m:t>∆</m:t>
                    </m:r>
                    <m:r>
                      <a:rPr lang="fr-FR" sz="2000" b="1" i="1" smtClean="0">
                        <a:solidFill>
                          <a:schemeClr val="accent6"/>
                        </a:solidFill>
                        <a:latin typeface="Cambria Math" panose="02040503050406030204" pitchFamily="18" charset="0"/>
                        <a:ea typeface="Cambria Math" panose="02040503050406030204" pitchFamily="18" charset="0"/>
                      </a:rPr>
                      <m:t>𝑷</m:t>
                    </m:r>
                    <m:r>
                      <a:rPr lang="fr-FR" sz="2000" b="1" i="1" smtClean="0">
                        <a:solidFill>
                          <a:schemeClr val="accent6"/>
                        </a:solidFill>
                        <a:latin typeface="Cambria Math" panose="02040503050406030204" pitchFamily="18" charset="0"/>
                        <a:ea typeface="Cambria Math" panose="02040503050406030204" pitchFamily="18" charset="0"/>
                      </a:rPr>
                      <m:t>=</m:t>
                    </m:r>
                    <m:r>
                      <a:rPr lang="fr-FR" sz="2000" b="1" i="1" smtClean="0">
                        <a:solidFill>
                          <a:schemeClr val="accent6"/>
                        </a:solidFill>
                        <a:latin typeface="Cambria Math" panose="02040503050406030204" pitchFamily="18" charset="0"/>
                        <a:ea typeface="Cambria Math" panose="02040503050406030204" pitchFamily="18" charset="0"/>
                      </a:rPr>
                      <m:t>𝑸</m:t>
                    </m:r>
                    <m:r>
                      <a:rPr lang="fr-FR" sz="2000" b="1" i="1" smtClean="0">
                        <a:solidFill>
                          <a:schemeClr val="accent6"/>
                        </a:solidFill>
                        <a:latin typeface="Cambria Math" panose="02040503050406030204" pitchFamily="18" charset="0"/>
                        <a:ea typeface="Cambria Math" panose="02040503050406030204" pitchFamily="18" charset="0"/>
                      </a:rPr>
                      <m:t>×</m:t>
                    </m:r>
                    <m:sSub>
                      <m:sSubPr>
                        <m:ctrlPr>
                          <a:rPr lang="fr-FR" sz="2000" b="1" i="1" smtClean="0">
                            <a:solidFill>
                              <a:schemeClr val="accent6"/>
                            </a:solidFill>
                            <a:latin typeface="Cambria Math" panose="02040503050406030204" pitchFamily="18" charset="0"/>
                            <a:ea typeface="Cambria Math" panose="02040503050406030204" pitchFamily="18" charset="0"/>
                          </a:rPr>
                        </m:ctrlPr>
                      </m:sSubPr>
                      <m:e>
                        <m:r>
                          <a:rPr lang="fr-FR" sz="2000" b="1" i="1" smtClean="0">
                            <a:solidFill>
                              <a:schemeClr val="accent6"/>
                            </a:solidFill>
                            <a:latin typeface="Cambria Math" panose="02040503050406030204" pitchFamily="18" charset="0"/>
                            <a:ea typeface="Cambria Math" panose="02040503050406030204" pitchFamily="18" charset="0"/>
                          </a:rPr>
                          <m:t>𝑹</m:t>
                        </m:r>
                      </m:e>
                      <m:sub>
                        <m:r>
                          <a:rPr lang="fr-FR" sz="2000" b="1" i="1" smtClean="0">
                            <a:solidFill>
                              <a:schemeClr val="accent6"/>
                            </a:solidFill>
                            <a:latin typeface="Cambria Math" panose="02040503050406030204" pitchFamily="18" charset="0"/>
                            <a:ea typeface="Cambria Math" panose="02040503050406030204" pitchFamily="18" charset="0"/>
                          </a:rPr>
                          <m:t>𝑻</m:t>
                        </m:r>
                      </m:sub>
                    </m:sSub>
                    <m:r>
                      <a:rPr lang="fr-FR" sz="2000" i="1">
                        <a:latin typeface="Cambria Math" panose="02040503050406030204" pitchFamily="18" charset="0"/>
                        <a:ea typeface="Cambria Math" panose="02040503050406030204" pitchFamily="18" charset="0"/>
                      </a:rPr>
                      <m:t>↔</m:t>
                    </m:r>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𝑹</m:t>
                        </m:r>
                      </m:e>
                      <m:sub>
                        <m:r>
                          <a:rPr lang="fr-FR" sz="2000" b="1" i="1" smtClean="0">
                            <a:solidFill>
                              <a:srgbClr val="FF0000"/>
                            </a:solidFill>
                            <a:latin typeface="Cambria Math" panose="02040503050406030204" pitchFamily="18" charset="0"/>
                            <a:ea typeface="Cambria Math" panose="02040503050406030204" pitchFamily="18" charset="0"/>
                          </a:rPr>
                          <m:t>𝑻</m:t>
                        </m:r>
                      </m:sub>
                    </m:sSub>
                    <m:r>
                      <a:rPr lang="fr-FR" sz="2000" b="1" i="1" smtClean="0">
                        <a:solidFill>
                          <a:srgbClr val="FF0000"/>
                        </a:solidFill>
                        <a:latin typeface="Cambria Math" panose="02040503050406030204" pitchFamily="18" charset="0"/>
                        <a:ea typeface="Cambria Math" panose="02040503050406030204" pitchFamily="18" charset="0"/>
                      </a:rPr>
                      <m:t>=</m:t>
                    </m:r>
                    <m:f>
                      <m:fPr>
                        <m:ctrlPr>
                          <a:rPr lang="fr-FR" sz="2000" b="1" i="1" smtClean="0">
                            <a:solidFill>
                              <a:srgbClr val="FF0000"/>
                            </a:solidFill>
                            <a:latin typeface="Cambria Math" panose="02040503050406030204" pitchFamily="18" charset="0"/>
                            <a:ea typeface="Cambria Math" panose="02040503050406030204" pitchFamily="18" charset="0"/>
                          </a:rPr>
                        </m:ctrlPr>
                      </m:fPr>
                      <m:num>
                        <m:r>
                          <a:rPr lang="fr-FR" sz="2000" b="1" i="1" smtClean="0">
                            <a:solidFill>
                              <a:srgbClr val="FF0000"/>
                            </a:solidFill>
                            <a:latin typeface="Cambria Math" panose="02040503050406030204" pitchFamily="18" charset="0"/>
                            <a:ea typeface="Cambria Math" panose="02040503050406030204" pitchFamily="18" charset="0"/>
                          </a:rPr>
                          <m:t>∆</m:t>
                        </m:r>
                        <m:r>
                          <a:rPr lang="fr-FR" sz="2000" b="1" i="1" smtClean="0">
                            <a:solidFill>
                              <a:srgbClr val="FF0000"/>
                            </a:solidFill>
                            <a:latin typeface="Cambria Math" panose="02040503050406030204" pitchFamily="18" charset="0"/>
                            <a:ea typeface="Cambria Math" panose="02040503050406030204" pitchFamily="18" charset="0"/>
                          </a:rPr>
                          <m:t>𝑷</m:t>
                        </m:r>
                      </m:num>
                      <m:den>
                        <m:r>
                          <a:rPr lang="fr-FR" sz="2000" b="1" i="1" smtClean="0">
                            <a:solidFill>
                              <a:srgbClr val="FF0000"/>
                            </a:solidFill>
                            <a:latin typeface="Cambria Math" panose="02040503050406030204" pitchFamily="18" charset="0"/>
                            <a:ea typeface="Cambria Math" panose="02040503050406030204" pitchFamily="18" charset="0"/>
                          </a:rPr>
                          <m:t>𝑸</m:t>
                        </m:r>
                      </m:den>
                    </m:f>
                  </m:oMath>
                </a14:m>
                <a:endParaRPr lang="fr-FR" sz="2000" b="1"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3- On sait que : </a:t>
                </a:r>
                <a14:m>
                  <m:oMath xmlns:m="http://schemas.openxmlformats.org/officeDocument/2006/math">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𝑹</m:t>
                        </m:r>
                      </m:e>
                      <m:sub>
                        <m:r>
                          <a:rPr lang="fr-FR" sz="2000" b="1" i="1" smtClean="0">
                            <a:solidFill>
                              <a:srgbClr val="FF0000"/>
                            </a:solidFill>
                            <a:latin typeface="Cambria Math" panose="02040503050406030204" pitchFamily="18" charset="0"/>
                          </a:rPr>
                          <m:t>𝑻</m:t>
                        </m:r>
                      </m:sub>
                    </m:sSub>
                    <m:r>
                      <a:rPr lang="fr-FR" sz="2000" b="1" i="1" smtClean="0">
                        <a:solidFill>
                          <a:srgbClr val="FF0000"/>
                        </a:solidFill>
                        <a:latin typeface="Cambria Math" panose="02040503050406030204" pitchFamily="18" charset="0"/>
                      </a:rPr>
                      <m:t>=</m:t>
                    </m:r>
                    <m:f>
                      <m:fPr>
                        <m:ctrlPr>
                          <a:rPr lang="fr-FR" sz="2000" b="1" i="1" smtClean="0">
                            <a:solidFill>
                              <a:srgbClr val="FF0000"/>
                            </a:solidFill>
                            <a:latin typeface="Cambria Math" panose="02040503050406030204" pitchFamily="18" charset="0"/>
                          </a:rPr>
                        </m:ctrlPr>
                      </m:fPr>
                      <m:num>
                        <m:r>
                          <a:rPr lang="fr-FR" sz="2000" b="1" i="1" smtClean="0">
                            <a:solidFill>
                              <a:srgbClr val="FF0000"/>
                            </a:solidFill>
                            <a:latin typeface="Cambria Math" panose="02040503050406030204" pitchFamily="18" charset="0"/>
                          </a:rPr>
                          <m:t>𝑹</m:t>
                        </m:r>
                      </m:num>
                      <m:den>
                        <m:r>
                          <a:rPr lang="fr-FR" sz="2000" b="1" i="1" smtClean="0">
                            <a:solidFill>
                              <a:srgbClr val="FF0000"/>
                            </a:solidFill>
                            <a:latin typeface="Cambria Math" panose="02040503050406030204" pitchFamily="18" charset="0"/>
                          </a:rPr>
                          <m:t>𝑵</m:t>
                        </m:r>
                      </m:den>
                    </m:f>
                  </m:oMath>
                </a14:m>
                <a:r>
                  <a:rPr lang="fr-FR" sz="2000" dirty="0">
                    <a:latin typeface="Bodoni MT" panose="02070603080606020203" pitchFamily="18" charset="0"/>
                  </a:rPr>
                  <a:t>, on obtient donc </a:t>
                </a:r>
                <a14:m>
                  <m:oMath xmlns:m="http://schemas.openxmlformats.org/officeDocument/2006/math">
                    <m:sSub>
                      <m:sSubPr>
                        <m:ctrlPr>
                          <a:rPr lang="fr-FR" sz="2000" i="1" smtClean="0">
                            <a:latin typeface="Cambria Math" panose="02040503050406030204" pitchFamily="18" charset="0"/>
                          </a:rPr>
                        </m:ctrlPr>
                      </m:sSubPr>
                      <m:e>
                        <m:r>
                          <a:rPr lang="fr-FR" sz="2000" b="0" i="1" smtClean="0">
                            <a:latin typeface="Cambria Math" panose="02040503050406030204" pitchFamily="18" charset="0"/>
                          </a:rPr>
                          <m:t>𝑅</m:t>
                        </m:r>
                      </m:e>
                      <m:sub>
                        <m:r>
                          <a:rPr lang="fr-FR" sz="2000" b="0" i="1" smtClean="0">
                            <a:latin typeface="Cambria Math" panose="02040503050406030204" pitchFamily="18" charset="0"/>
                          </a:rPr>
                          <m:t>𝑇</m:t>
                        </m:r>
                      </m:sub>
                    </m:sSub>
                    <m:r>
                      <a:rPr lang="fr-FR" sz="2000" b="0" i="1"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𝑅</m:t>
                        </m:r>
                      </m:num>
                      <m:den>
                        <m:r>
                          <a:rPr lang="fr-FR" sz="2000" b="0" i="1" smtClean="0">
                            <a:latin typeface="Cambria Math" panose="02040503050406030204" pitchFamily="18" charset="0"/>
                          </a:rPr>
                          <m:t>𝑁</m:t>
                        </m:r>
                      </m:den>
                    </m:f>
                    <m:r>
                      <a:rPr lang="fr-FR" sz="2000" b="0" i="1"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m:t>
                        </m:r>
                        <m:r>
                          <a:rPr lang="fr-FR" sz="2000" b="0" i="1" smtClean="0">
                            <a:latin typeface="Cambria Math" panose="02040503050406030204" pitchFamily="18" charset="0"/>
                            <a:ea typeface="Cambria Math" panose="02040503050406030204" pitchFamily="18" charset="0"/>
                          </a:rPr>
                          <m:t>𝑃</m:t>
                        </m:r>
                      </m:num>
                      <m:den>
                        <m:r>
                          <a:rPr lang="fr-FR" sz="2000" b="0" i="1" smtClean="0">
                            <a:latin typeface="Cambria Math" panose="02040503050406030204" pitchFamily="18" charset="0"/>
                          </a:rPr>
                          <m:t>𝑄</m:t>
                        </m:r>
                      </m:den>
                    </m:f>
                    <m:r>
                      <a:rPr lang="fr-FR" sz="2000" b="0" i="1" smtClean="0">
                        <a:latin typeface="Cambria Math" panose="02040503050406030204" pitchFamily="18" charset="0"/>
                        <a:ea typeface="Cambria Math" panose="02040503050406030204" pitchFamily="18" charset="0"/>
                      </a:rPr>
                      <m:t>↔</m:t>
                    </m:r>
                    <m:r>
                      <a:rPr lang="fr-FR" sz="2000" b="1" i="1" smtClean="0">
                        <a:solidFill>
                          <a:srgbClr val="FF0000"/>
                        </a:solidFill>
                        <a:latin typeface="Cambria Math" panose="02040503050406030204" pitchFamily="18" charset="0"/>
                        <a:ea typeface="Cambria Math" panose="02040503050406030204" pitchFamily="18" charset="0"/>
                      </a:rPr>
                      <m:t>𝑵</m:t>
                    </m:r>
                    <m:r>
                      <a:rPr lang="fr-FR" sz="2000" b="1" i="1" smtClean="0">
                        <a:solidFill>
                          <a:srgbClr val="FF0000"/>
                        </a:solidFill>
                        <a:latin typeface="Cambria Math" panose="02040503050406030204" pitchFamily="18" charset="0"/>
                        <a:ea typeface="Cambria Math" panose="02040503050406030204" pitchFamily="18" charset="0"/>
                      </a:rPr>
                      <m:t>=</m:t>
                    </m:r>
                    <m:f>
                      <m:fPr>
                        <m:ctrlPr>
                          <a:rPr lang="fr-FR" sz="2000" b="1" i="1" smtClean="0">
                            <a:solidFill>
                              <a:srgbClr val="FF0000"/>
                            </a:solidFill>
                            <a:latin typeface="Cambria Math" panose="02040503050406030204" pitchFamily="18" charset="0"/>
                            <a:ea typeface="Cambria Math" panose="02040503050406030204" pitchFamily="18" charset="0"/>
                          </a:rPr>
                        </m:ctrlPr>
                      </m:fPr>
                      <m:num>
                        <m:r>
                          <a:rPr lang="fr-FR" sz="2000" b="1" i="1" smtClean="0">
                            <a:solidFill>
                              <a:srgbClr val="FF0000"/>
                            </a:solidFill>
                            <a:latin typeface="Cambria Math" panose="02040503050406030204" pitchFamily="18" charset="0"/>
                            <a:ea typeface="Cambria Math" panose="02040503050406030204" pitchFamily="18" charset="0"/>
                          </a:rPr>
                          <m:t>𝑸</m:t>
                        </m:r>
                        <m:r>
                          <a:rPr lang="fr-FR" sz="2000" b="1" i="1" smtClean="0">
                            <a:solidFill>
                              <a:srgbClr val="FF0000"/>
                            </a:solidFill>
                            <a:latin typeface="Cambria Math" panose="02040503050406030204" pitchFamily="18" charset="0"/>
                            <a:ea typeface="Cambria Math" panose="02040503050406030204" pitchFamily="18" charset="0"/>
                          </a:rPr>
                          <m:t>×</m:t>
                        </m:r>
                        <m:r>
                          <a:rPr lang="fr-FR" sz="2000" b="1" i="1" smtClean="0">
                            <a:solidFill>
                              <a:srgbClr val="FF0000"/>
                            </a:solidFill>
                            <a:latin typeface="Cambria Math" panose="02040503050406030204" pitchFamily="18" charset="0"/>
                            <a:ea typeface="Cambria Math" panose="02040503050406030204" pitchFamily="18" charset="0"/>
                          </a:rPr>
                          <m:t>𝑹</m:t>
                        </m:r>
                      </m:num>
                      <m:den>
                        <m:r>
                          <a:rPr lang="fr-FR" sz="2000" b="1" i="1" smtClean="0">
                            <a:solidFill>
                              <a:srgbClr val="FF0000"/>
                            </a:solidFill>
                            <a:latin typeface="Cambria Math" panose="02040503050406030204" pitchFamily="18" charset="0"/>
                            <a:ea typeface="Cambria Math" panose="02040503050406030204" pitchFamily="18" charset="0"/>
                          </a:rPr>
                          <m:t>∆</m:t>
                        </m:r>
                        <m:r>
                          <a:rPr lang="fr-FR" sz="2000" b="1" i="1" smtClean="0">
                            <a:solidFill>
                              <a:srgbClr val="FF0000"/>
                            </a:solidFill>
                            <a:latin typeface="Cambria Math" panose="02040503050406030204" pitchFamily="18" charset="0"/>
                            <a:ea typeface="Cambria Math" panose="02040503050406030204" pitchFamily="18" charset="0"/>
                          </a:rPr>
                          <m:t>𝑷</m:t>
                        </m:r>
                      </m:den>
                    </m:f>
                  </m:oMath>
                </a14:m>
                <a:r>
                  <a:rPr lang="fr-FR" sz="2000" dirty="0">
                    <a:latin typeface="Bodoni MT" panose="02070603080606020203" pitchFamily="18" charset="0"/>
                  </a:rPr>
                  <a:t>, avec </a:t>
                </a:r>
                <a14:m>
                  <m:oMath xmlns:m="http://schemas.openxmlformats.org/officeDocument/2006/math">
                    <m:r>
                      <a:rPr lang="fr-FR" sz="2000" b="1" i="1" smtClean="0">
                        <a:solidFill>
                          <a:schemeClr val="accent6"/>
                        </a:solidFill>
                        <a:latin typeface="Cambria Math" panose="02040503050406030204" pitchFamily="18" charset="0"/>
                      </a:rPr>
                      <m:t>𝑹</m:t>
                    </m:r>
                    <m:r>
                      <a:rPr lang="fr-FR" sz="2000" b="1" i="1" smtClean="0">
                        <a:solidFill>
                          <a:schemeClr val="accent6"/>
                        </a:solidFill>
                        <a:latin typeface="Cambria Math" panose="02040503050406030204" pitchFamily="18" charset="0"/>
                      </a:rPr>
                      <m:t>=</m:t>
                    </m:r>
                    <m:f>
                      <m:fPr>
                        <m:ctrlPr>
                          <a:rPr lang="fr-FR" sz="2000" b="1" i="1" smtClean="0">
                            <a:solidFill>
                              <a:schemeClr val="accent6"/>
                            </a:solidFill>
                            <a:latin typeface="Cambria Math" panose="02040503050406030204" pitchFamily="18" charset="0"/>
                          </a:rPr>
                        </m:ctrlPr>
                      </m:fPr>
                      <m:num>
                        <m:r>
                          <a:rPr lang="fr-FR" sz="2000" b="1" i="1" smtClean="0">
                            <a:solidFill>
                              <a:schemeClr val="accent6"/>
                            </a:solidFill>
                            <a:latin typeface="Cambria Math" panose="02040503050406030204" pitchFamily="18" charset="0"/>
                          </a:rPr>
                          <m:t>𝟖</m:t>
                        </m:r>
                        <m:r>
                          <a:rPr lang="fr-FR" sz="2000" b="1" i="1" smtClean="0">
                            <a:solidFill>
                              <a:schemeClr val="accent6"/>
                            </a:solidFill>
                            <a:latin typeface="Cambria Math" panose="02040503050406030204" pitchFamily="18" charset="0"/>
                            <a:ea typeface="Cambria Math" panose="02040503050406030204" pitchFamily="18" charset="0"/>
                          </a:rPr>
                          <m:t>𝜼</m:t>
                        </m:r>
                        <m:r>
                          <a:rPr lang="fr-FR" sz="2000" b="1" i="1" smtClean="0">
                            <a:solidFill>
                              <a:schemeClr val="accent6"/>
                            </a:solidFill>
                            <a:latin typeface="Cambria Math" panose="02040503050406030204" pitchFamily="18" charset="0"/>
                            <a:ea typeface="Cambria Math" panose="02040503050406030204" pitchFamily="18" charset="0"/>
                          </a:rPr>
                          <m:t>𝒍</m:t>
                        </m:r>
                      </m:num>
                      <m:den>
                        <m:r>
                          <a:rPr lang="fr-FR" sz="2000" b="1" i="1" smtClean="0">
                            <a:solidFill>
                              <a:schemeClr val="accent6"/>
                            </a:solidFill>
                            <a:latin typeface="Cambria Math" panose="02040503050406030204" pitchFamily="18" charset="0"/>
                            <a:ea typeface="Cambria Math" panose="02040503050406030204" pitchFamily="18" charset="0"/>
                          </a:rPr>
                          <m:t>𝝅</m:t>
                        </m:r>
                        <m:sSup>
                          <m:sSupPr>
                            <m:ctrlPr>
                              <a:rPr lang="fr-FR" sz="2000" b="1" i="1" smtClean="0">
                                <a:solidFill>
                                  <a:schemeClr val="accent6"/>
                                </a:solidFill>
                                <a:latin typeface="Cambria Math" panose="02040503050406030204" pitchFamily="18" charset="0"/>
                                <a:ea typeface="Cambria Math" panose="02040503050406030204" pitchFamily="18" charset="0"/>
                              </a:rPr>
                            </m:ctrlPr>
                          </m:sSupPr>
                          <m:e>
                            <m:r>
                              <a:rPr lang="fr-FR" sz="2000" b="1" i="1" smtClean="0">
                                <a:solidFill>
                                  <a:schemeClr val="accent6"/>
                                </a:solidFill>
                                <a:latin typeface="Cambria Math" panose="02040503050406030204" pitchFamily="18" charset="0"/>
                                <a:ea typeface="Cambria Math" panose="02040503050406030204" pitchFamily="18" charset="0"/>
                              </a:rPr>
                              <m:t>𝒓</m:t>
                            </m:r>
                          </m:e>
                          <m:sup>
                            <m:r>
                              <a:rPr lang="fr-FR" sz="2000" b="1" i="1" smtClean="0">
                                <a:solidFill>
                                  <a:schemeClr val="accent6"/>
                                </a:solidFill>
                                <a:latin typeface="Cambria Math" panose="02040503050406030204" pitchFamily="18" charset="0"/>
                                <a:ea typeface="Cambria Math" panose="02040503050406030204" pitchFamily="18" charset="0"/>
                              </a:rPr>
                              <m:t>𝟒</m:t>
                            </m:r>
                          </m:sup>
                        </m:sSup>
                      </m:den>
                    </m:f>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4- On peut</a:t>
                </a:r>
                <a:r>
                  <a:rPr lang="fr-FR" sz="2000" b="1" dirty="0">
                    <a:latin typeface="Bodoni MT" panose="02070603080606020203" pitchFamily="18" charset="0"/>
                  </a:rPr>
                  <a:t> </a:t>
                </a:r>
                <a:r>
                  <a:rPr lang="fr-FR" sz="2000" dirty="0">
                    <a:latin typeface="Bodoni MT" panose="02070603080606020203" pitchFamily="18" charset="0"/>
                  </a:rPr>
                  <a:t>alors</a:t>
                </a:r>
                <a:r>
                  <a:rPr lang="fr-FR" sz="2000" b="1" dirty="0">
                    <a:latin typeface="Bodoni MT" panose="02070603080606020203" pitchFamily="18" charset="0"/>
                  </a:rPr>
                  <a:t> calculer le nombre de capillaires</a:t>
                </a:r>
                <a:r>
                  <a:rPr lang="fr-FR" sz="2000" dirty="0">
                    <a:latin typeface="Bodoni MT" panose="02070603080606020203" pitchFamily="18" charset="0"/>
                  </a:rPr>
                  <a:t> MAIS </a:t>
                </a:r>
                <a:r>
                  <a:rPr lang="fr-FR" sz="2000" b="1" dirty="0">
                    <a:latin typeface="Bodoni MT" panose="02070603080606020203" pitchFamily="18" charset="0"/>
                  </a:rPr>
                  <a:t>ne pas tout faire en un coup</a:t>
                </a:r>
                <a:r>
                  <a:rPr lang="fr-FR" sz="2000" dirty="0">
                    <a:latin typeface="Bodoni MT" panose="02070603080606020203" pitchFamily="18" charset="0"/>
                  </a:rPr>
                  <a:t>+++</a:t>
                </a:r>
              </a:p>
              <a:p>
                <a:endParaRPr lang="fr-FR" sz="2000" dirty="0">
                  <a:latin typeface="Bodoni MT" panose="02070603080606020203" pitchFamily="18" charset="0"/>
                </a:endParaRPr>
              </a:p>
              <a:p>
                <a:r>
                  <a:rPr lang="fr-FR" sz="2000" dirty="0">
                    <a:latin typeface="Bodoni MT" panose="02070603080606020203" pitchFamily="18" charset="0"/>
                  </a:rPr>
                  <a:t>On calcule </a:t>
                </a:r>
                <a:r>
                  <a:rPr lang="fr-FR" sz="2000" b="1" dirty="0">
                    <a:latin typeface="Bodoni MT" panose="02070603080606020203" pitchFamily="18" charset="0"/>
                  </a:rPr>
                  <a:t>d’abord la résistance pour un capillaire R</a:t>
                </a:r>
                <a:r>
                  <a:rPr lang="fr-FR" sz="2000" dirty="0">
                    <a:latin typeface="Bodoni MT" panose="02070603080606020203" pitchFamily="18" charset="0"/>
                  </a:rPr>
                  <a:t> que l’on simplifie au maximum, puis quand/si ça coince pour la simplification on </a:t>
                </a:r>
                <a:r>
                  <a:rPr lang="fr-FR" sz="2000" b="1" dirty="0">
                    <a:latin typeface="Bodoni MT" panose="02070603080606020203" pitchFamily="18" charset="0"/>
                  </a:rPr>
                  <a:t>enchaine avec le calcul de N en fonction de Q, R et</a:t>
                </a:r>
                <a:r>
                  <a:rPr lang="el-GR" sz="2000" dirty="0">
                    <a:latin typeface="Times New Roman" panose="02020603050405020304" pitchFamily="18" charset="0"/>
                    <a:cs typeface="Times New Roman" panose="02020603050405020304" pitchFamily="18" charset="0"/>
                  </a:rPr>
                  <a:t> </a:t>
                </a:r>
                <a:r>
                  <a:rPr lang="el-GR" sz="2000" b="1" dirty="0">
                    <a:latin typeface="Times New Roman" panose="02020603050405020304" pitchFamily="18" charset="0"/>
                    <a:cs typeface="Times New Roman" panose="02020603050405020304" pitchFamily="18" charset="0"/>
                  </a:rPr>
                  <a:t>Δ</a:t>
                </a:r>
                <a:r>
                  <a:rPr lang="fr-FR" sz="2000" b="1" dirty="0">
                    <a:latin typeface="Bodoni MT" panose="02070603080606020203" pitchFamily="18" charset="0"/>
                  </a:rPr>
                  <a:t>P</a:t>
                </a:r>
                <a:r>
                  <a:rPr lang="fr-FR" sz="2000" dirty="0">
                    <a:latin typeface="Bodoni MT" panose="02070603080606020203" pitchFamily="18" charset="0"/>
                  </a:rPr>
                  <a:t>. </a:t>
                </a:r>
              </a:p>
              <a:p>
                <a:endParaRPr lang="fr-FR" sz="2000" dirty="0">
                  <a:latin typeface="Bodoni MT" panose="02070603080606020203" pitchFamily="18" charset="0"/>
                </a:endParaRPr>
              </a:p>
              <a:p>
                <a:r>
                  <a:rPr lang="fr-FR" sz="2000" dirty="0">
                    <a:latin typeface="Bodoni MT" panose="02070603080606020203" pitchFamily="18" charset="0"/>
                  </a:rPr>
                  <a:t>Autre chemin : on calcule la résistance totale R</a:t>
                </a:r>
                <a:r>
                  <a:rPr lang="fr-FR" sz="2000" baseline="-25000" dirty="0">
                    <a:latin typeface="Bodoni MT" panose="02070603080606020203" pitchFamily="18" charset="0"/>
                  </a:rPr>
                  <a:t>T</a:t>
                </a:r>
                <a:r>
                  <a:rPr lang="fr-FR" sz="2000" dirty="0">
                    <a:latin typeface="Bodoni MT" panose="02070603080606020203" pitchFamily="18" charset="0"/>
                  </a:rPr>
                  <a:t> à l’étape 2, puis la résistance R, et on se sert de </a:t>
                </a:r>
                <a14:m>
                  <m:oMath xmlns:m="http://schemas.openxmlformats.org/officeDocument/2006/math">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𝑹</m:t>
                        </m:r>
                      </m:e>
                      <m:sub>
                        <m:r>
                          <a:rPr lang="fr-FR" sz="2000" b="1" i="1" smtClean="0">
                            <a:solidFill>
                              <a:srgbClr val="FF0000"/>
                            </a:solidFill>
                            <a:latin typeface="Cambria Math" panose="02040503050406030204" pitchFamily="18" charset="0"/>
                          </a:rPr>
                          <m:t>𝑻</m:t>
                        </m:r>
                      </m:sub>
                    </m:sSub>
                    <m:r>
                      <a:rPr lang="fr-FR" sz="2000" b="1" i="1" smtClean="0">
                        <a:solidFill>
                          <a:srgbClr val="FF0000"/>
                        </a:solidFill>
                        <a:latin typeface="Cambria Math" panose="02040503050406030204" pitchFamily="18" charset="0"/>
                      </a:rPr>
                      <m:t>=</m:t>
                    </m:r>
                    <m:f>
                      <m:fPr>
                        <m:ctrlPr>
                          <a:rPr lang="fr-FR" sz="2000" b="1" i="1" smtClean="0">
                            <a:solidFill>
                              <a:srgbClr val="FF0000"/>
                            </a:solidFill>
                            <a:latin typeface="Cambria Math" panose="02040503050406030204" pitchFamily="18" charset="0"/>
                          </a:rPr>
                        </m:ctrlPr>
                      </m:fPr>
                      <m:num>
                        <m:r>
                          <a:rPr lang="fr-FR" sz="2000" b="1" i="1" smtClean="0">
                            <a:solidFill>
                              <a:srgbClr val="FF0000"/>
                            </a:solidFill>
                            <a:latin typeface="Cambria Math" panose="02040503050406030204" pitchFamily="18" charset="0"/>
                          </a:rPr>
                          <m:t>𝑹</m:t>
                        </m:r>
                      </m:num>
                      <m:den>
                        <m:r>
                          <a:rPr lang="fr-FR" sz="2000" b="1" i="1" smtClean="0">
                            <a:solidFill>
                              <a:srgbClr val="FF0000"/>
                            </a:solidFill>
                            <a:latin typeface="Cambria Math" panose="02040503050406030204" pitchFamily="18" charset="0"/>
                          </a:rPr>
                          <m:t>𝑵</m:t>
                        </m:r>
                      </m:den>
                    </m:f>
                  </m:oMath>
                </a14:m>
                <a:r>
                  <a:rPr lang="fr-FR" sz="2000" dirty="0">
                    <a:latin typeface="Bodoni MT" panose="02070603080606020203" pitchFamily="18" charset="0"/>
                  </a:rPr>
                  <a:t> pour retrouver le nombre de capillaires N (ça revient au même, c’est juste une autre façon de faire).</a:t>
                </a:r>
              </a:p>
              <a:p>
                <a:endParaRPr lang="fr-FR" sz="2000" dirty="0">
                  <a:latin typeface="Bodoni MT" panose="02070603080606020203" pitchFamily="18" charset="0"/>
                </a:endParaRPr>
              </a:p>
              <a:p>
                <a:r>
                  <a:rPr lang="fr-FR" sz="2000" dirty="0">
                    <a:latin typeface="Bodoni MT" panose="02070603080606020203" pitchFamily="18" charset="0"/>
                  </a:rPr>
                  <a:t>5- Arrondir en vérifiant les résultats des items si nécessaire, parfois ces calculs tombent pas pile poil !</a:t>
                </a: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905522"/>
                <a:ext cx="11407806" cy="5797613"/>
              </a:xfrm>
              <a:prstGeom prst="rect">
                <a:avLst/>
              </a:prstGeom>
              <a:blipFill>
                <a:blip r:embed="rId2"/>
                <a:stretch>
                  <a:fillRect l="-534" t="-736" b="-946"/>
                </a:stretch>
              </a:blipFill>
            </p:spPr>
            <p:txBody>
              <a:bodyPr/>
              <a:lstStyle/>
              <a:p>
                <a:r>
                  <a:rPr lang="fr-FR">
                    <a:noFill/>
                  </a:rPr>
                  <a:t> </a:t>
                </a:r>
              </a:p>
            </p:txBody>
          </p:sp>
        </mc:Fallback>
      </mc:AlternateContent>
      <p:sp>
        <p:nvSpPr>
          <p:cNvPr id="3" name="ZoneTexte 2">
            <a:extLst>
              <a:ext uri="{FF2B5EF4-FFF2-40B4-BE49-F238E27FC236}">
                <a16:creationId xmlns:a16="http://schemas.microsoft.com/office/drawing/2014/main" id="{47824A6E-15BF-4064-B9C4-3C9935853DB1}"/>
              </a:ext>
            </a:extLst>
          </p:cNvPr>
          <p:cNvSpPr txBox="1"/>
          <p:nvPr/>
        </p:nvSpPr>
        <p:spPr>
          <a:xfrm>
            <a:off x="392097" y="263348"/>
            <a:ext cx="1525480" cy="738664"/>
          </a:xfrm>
          <a:prstGeom prst="rect">
            <a:avLst/>
          </a:prstGeom>
          <a:noFill/>
        </p:spPr>
        <p:txBody>
          <a:bodyPr wrap="square" rtlCol="0">
            <a:spAutoFit/>
          </a:bodyPr>
          <a:lstStyle/>
          <a:p>
            <a:pPr algn="ctr"/>
            <a:r>
              <a:rPr lang="fr-FR" sz="1400" dirty="0">
                <a:latin typeface="Bodoni MT" panose="02070603080606020203" pitchFamily="18" charset="0"/>
              </a:rPr>
              <a:t>(y a pas plus dur comme calcul en </a:t>
            </a:r>
            <a:r>
              <a:rPr lang="fr-FR" sz="1400" dirty="0" err="1">
                <a:latin typeface="Bodoni MT" panose="02070603080606020203" pitchFamily="18" charset="0"/>
              </a:rPr>
              <a:t>biophysio</a:t>
            </a:r>
            <a:r>
              <a:rPr lang="fr-FR" sz="1400" dirty="0">
                <a:latin typeface="Bodoni MT" panose="02070603080606020203" pitchFamily="18" charset="0"/>
              </a:rPr>
              <a:t>)</a:t>
            </a:r>
          </a:p>
        </p:txBody>
      </p:sp>
    </p:spTree>
    <p:extLst>
      <p:ext uri="{BB962C8B-B14F-4D97-AF65-F5344CB8AC3E}">
        <p14:creationId xmlns:p14="http://schemas.microsoft.com/office/powerpoint/2010/main" val="3123990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4- Loi de Poiseuille</a:t>
            </a:r>
          </a:p>
        </p:txBody>
      </p:sp>
      <p:sp>
        <p:nvSpPr>
          <p:cNvPr id="2" name="ZoneTexte 1">
            <a:extLst>
              <a:ext uri="{FF2B5EF4-FFF2-40B4-BE49-F238E27FC236}">
                <a16:creationId xmlns:a16="http://schemas.microsoft.com/office/drawing/2014/main" id="{BF63FDF3-37F6-4828-819A-B0AC712BD90C}"/>
              </a:ext>
            </a:extLst>
          </p:cNvPr>
          <p:cNvSpPr txBox="1"/>
          <p:nvPr/>
        </p:nvSpPr>
        <p:spPr>
          <a:xfrm>
            <a:off x="392097" y="905522"/>
            <a:ext cx="11407806" cy="5632311"/>
          </a:xfrm>
          <a:prstGeom prst="rect">
            <a:avLst/>
          </a:prstGeom>
          <a:noFill/>
        </p:spPr>
        <p:txBody>
          <a:bodyPr wrap="square" rtlCol="0">
            <a:spAutoFit/>
          </a:bodyPr>
          <a:lstStyle/>
          <a:p>
            <a:r>
              <a:rPr lang="fr-FR" sz="2400" u="sng" dirty="0">
                <a:latin typeface="Bodoni MT" panose="02070603080606020203" pitchFamily="18" charset="0"/>
              </a:rPr>
              <a:t>QCM 5</a:t>
            </a:r>
            <a:r>
              <a:rPr lang="fr-FR" sz="2400" dirty="0">
                <a:latin typeface="Bodoni MT" panose="02070603080606020203" pitchFamily="18" charset="0"/>
              </a:rPr>
              <a:t> : Soit une artériole avec un débit de 6 mL.min</a:t>
            </a:r>
            <a:r>
              <a:rPr lang="fr-FR" sz="2400" baseline="30000" dirty="0">
                <a:latin typeface="Bodoni MT" panose="02070603080606020203" pitchFamily="18" charset="0"/>
              </a:rPr>
              <a:t>-1</a:t>
            </a:r>
            <a:r>
              <a:rPr lang="fr-FR" sz="2400" dirty="0">
                <a:latin typeface="Bodoni MT" panose="02070603080606020203" pitchFamily="18" charset="0"/>
              </a:rPr>
              <a:t>. Elle se divise en n capillaires de longueur 4 mm et de rayon 10 µm. La chute de pression entre l’entrée et la sortie du réseau capillaire est de 6,4 kPa. On considère une viscosité apparente du sang de </a:t>
            </a:r>
          </a:p>
          <a:p>
            <a:r>
              <a:rPr lang="fr-FR" sz="2400" dirty="0">
                <a:latin typeface="Bodoni MT" panose="02070603080606020203" pitchFamily="18" charset="0"/>
              </a:rPr>
              <a:t>3,14.10</a:t>
            </a:r>
            <a:r>
              <a:rPr lang="fr-FR" sz="2400" baseline="30000" dirty="0">
                <a:latin typeface="Bodoni MT" panose="02070603080606020203" pitchFamily="18" charset="0"/>
              </a:rPr>
              <a:t>-3</a:t>
            </a:r>
            <a:r>
              <a:rPr lang="fr-FR" sz="2400" dirty="0">
                <a:latin typeface="Bodoni MT" panose="02070603080606020203" pitchFamily="18" charset="0"/>
              </a:rPr>
              <a:t> kg.m</a:t>
            </a:r>
            <a:r>
              <a:rPr lang="fr-FR" sz="2400" baseline="30000" dirty="0">
                <a:latin typeface="Bodoni MT" panose="02070603080606020203" pitchFamily="18" charset="0"/>
              </a:rPr>
              <a:t>-1</a:t>
            </a:r>
            <a:r>
              <a:rPr lang="fr-FR" sz="2400" dirty="0">
                <a:latin typeface="Bodoni MT" panose="02070603080606020203" pitchFamily="18" charset="0"/>
              </a:rPr>
              <a:t>.s</a:t>
            </a:r>
            <a:r>
              <a:rPr lang="fr-FR" sz="2400" baseline="30000" dirty="0">
                <a:latin typeface="Bodoni MT" panose="02070603080606020203" pitchFamily="18" charset="0"/>
              </a:rPr>
              <a:t>-1</a:t>
            </a:r>
            <a:r>
              <a:rPr lang="fr-FR" sz="2400" dirty="0">
                <a:latin typeface="Bodoni MT" panose="02070603080606020203" pitchFamily="18" charset="0"/>
              </a:rPr>
              <a:t>. Calculez le nombre de capillaires en parallèle présents dans ce réseau vasculaire. (On considère que π =3,14) </a:t>
            </a:r>
          </a:p>
          <a:p>
            <a:endParaRPr lang="fr-FR" sz="2400" dirty="0">
              <a:latin typeface="Bodoni MT" panose="02070603080606020203" pitchFamily="18" charset="0"/>
            </a:endParaRPr>
          </a:p>
          <a:p>
            <a:r>
              <a:rPr lang="fr-FR" sz="2400" dirty="0">
                <a:latin typeface="Bodoni MT" panose="02070603080606020203" pitchFamily="18" charset="0"/>
              </a:rPr>
              <a:t>A) 3.10</a:t>
            </a:r>
            <a:r>
              <a:rPr lang="fr-FR" sz="2400" baseline="30000" dirty="0">
                <a:latin typeface="Bodoni MT" panose="02070603080606020203" pitchFamily="18" charset="0"/>
              </a:rPr>
              <a:t>4</a:t>
            </a:r>
            <a:r>
              <a:rPr lang="fr-FR" sz="2400" dirty="0">
                <a:latin typeface="Bodoni MT" panose="02070603080606020203" pitchFamily="18" charset="0"/>
              </a:rPr>
              <a:t> </a:t>
            </a:r>
          </a:p>
          <a:p>
            <a:endParaRPr lang="fr-FR" sz="2400" dirty="0">
              <a:latin typeface="Bodoni MT" panose="02070603080606020203" pitchFamily="18" charset="0"/>
            </a:endParaRPr>
          </a:p>
          <a:p>
            <a:r>
              <a:rPr lang="fr-FR" sz="2400" dirty="0">
                <a:latin typeface="Bodoni MT" panose="02070603080606020203" pitchFamily="18" charset="0"/>
              </a:rPr>
              <a:t>B) 4.10</a:t>
            </a:r>
            <a:r>
              <a:rPr lang="fr-FR" sz="2400" baseline="30000" dirty="0">
                <a:latin typeface="Bodoni MT" panose="02070603080606020203" pitchFamily="18" charset="0"/>
              </a:rPr>
              <a:t>4</a:t>
            </a:r>
            <a:r>
              <a:rPr lang="fr-FR" sz="2400" dirty="0">
                <a:latin typeface="Bodoni MT" panose="02070603080606020203" pitchFamily="18" charset="0"/>
              </a:rPr>
              <a:t> </a:t>
            </a:r>
          </a:p>
          <a:p>
            <a:endParaRPr lang="fr-FR" sz="2400" dirty="0">
              <a:latin typeface="Bodoni MT" panose="02070603080606020203" pitchFamily="18" charset="0"/>
            </a:endParaRPr>
          </a:p>
          <a:p>
            <a:r>
              <a:rPr lang="fr-FR" sz="2400" dirty="0">
                <a:latin typeface="Bodoni MT" panose="02070603080606020203" pitchFamily="18" charset="0"/>
              </a:rPr>
              <a:t>C) 5.10</a:t>
            </a:r>
            <a:r>
              <a:rPr lang="fr-FR" sz="2400" baseline="30000" dirty="0">
                <a:latin typeface="Bodoni MT" panose="02070603080606020203" pitchFamily="18" charset="0"/>
              </a:rPr>
              <a:t>4</a:t>
            </a:r>
            <a:r>
              <a:rPr lang="fr-FR" sz="2400" dirty="0">
                <a:latin typeface="Bodoni MT" panose="02070603080606020203" pitchFamily="18" charset="0"/>
              </a:rPr>
              <a:t> </a:t>
            </a:r>
          </a:p>
          <a:p>
            <a:endParaRPr lang="fr-FR" sz="2400" dirty="0">
              <a:latin typeface="Bodoni MT" panose="02070603080606020203" pitchFamily="18" charset="0"/>
            </a:endParaRPr>
          </a:p>
          <a:p>
            <a:r>
              <a:rPr lang="fr-FR" sz="2400" dirty="0">
                <a:latin typeface="Bodoni MT" panose="02070603080606020203" pitchFamily="18" charset="0"/>
              </a:rPr>
              <a:t>D) 6.10</a:t>
            </a:r>
            <a:r>
              <a:rPr lang="fr-FR" sz="2400" baseline="30000" dirty="0">
                <a:latin typeface="Bodoni MT" panose="02070603080606020203" pitchFamily="18" charset="0"/>
              </a:rPr>
              <a:t>4</a:t>
            </a:r>
            <a:r>
              <a:rPr lang="fr-FR" sz="2400" dirty="0">
                <a:latin typeface="Bodoni MT" panose="02070603080606020203" pitchFamily="18" charset="0"/>
              </a:rPr>
              <a:t> </a:t>
            </a:r>
          </a:p>
          <a:p>
            <a:endParaRPr lang="fr-FR" sz="2400" dirty="0">
              <a:latin typeface="Bodoni MT" panose="02070603080606020203" pitchFamily="18" charset="0"/>
            </a:endParaRPr>
          </a:p>
          <a:p>
            <a:r>
              <a:rPr lang="fr-FR" sz="2400" dirty="0">
                <a:latin typeface="Bodoni MT" panose="02070603080606020203" pitchFamily="18" charset="0"/>
              </a:rPr>
              <a:t>E) 7.10</a:t>
            </a:r>
            <a:r>
              <a:rPr lang="fr-FR" sz="2400" baseline="30000" dirty="0">
                <a:latin typeface="Bodoni MT" panose="02070603080606020203" pitchFamily="18" charset="0"/>
              </a:rPr>
              <a:t>4</a:t>
            </a:r>
            <a:endParaRPr lang="fr-FR" sz="2000" baseline="30000" dirty="0">
              <a:latin typeface="Bodoni MT" panose="02070603080606020203" pitchFamily="18" charset="0"/>
            </a:endParaRPr>
          </a:p>
        </p:txBody>
      </p:sp>
    </p:spTree>
    <p:extLst>
      <p:ext uri="{BB962C8B-B14F-4D97-AF65-F5344CB8AC3E}">
        <p14:creationId xmlns:p14="http://schemas.microsoft.com/office/powerpoint/2010/main" val="3084661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9A848716-9688-430F-8650-4CFC845C3446}"/>
              </a:ext>
            </a:extLst>
          </p:cNvPr>
          <p:cNvSpPr txBox="1"/>
          <p:nvPr/>
        </p:nvSpPr>
        <p:spPr>
          <a:xfrm>
            <a:off x="392097" y="177553"/>
            <a:ext cx="11407806" cy="523220"/>
          </a:xfrm>
          <a:prstGeom prst="rect">
            <a:avLst/>
          </a:prstGeom>
          <a:noFill/>
        </p:spPr>
        <p:txBody>
          <a:bodyPr wrap="square" rtlCol="0">
            <a:spAutoFit/>
          </a:bodyPr>
          <a:lstStyle/>
          <a:p>
            <a:pPr algn="ctr"/>
            <a:r>
              <a:rPr lang="fr-FR" sz="2800" b="1" dirty="0">
                <a:solidFill>
                  <a:srgbClr val="0070C0"/>
                </a:solidFill>
                <a:latin typeface="Bodoni MT" panose="02070603080606020203" pitchFamily="18" charset="0"/>
              </a:rPr>
              <a:t>4- Loi de Poiseuille</a:t>
            </a:r>
          </a:p>
        </p:txBody>
      </p:sp>
      <mc:AlternateContent xmlns:mc="http://schemas.openxmlformats.org/markup-compatibility/2006" xmlns:a14="http://schemas.microsoft.com/office/drawing/2010/main">
        <mc:Choice Requires="a14">
          <p:sp>
            <p:nvSpPr>
              <p:cNvPr id="2" name="ZoneTexte 1">
                <a:extLst>
                  <a:ext uri="{FF2B5EF4-FFF2-40B4-BE49-F238E27FC236}">
                    <a16:creationId xmlns:a16="http://schemas.microsoft.com/office/drawing/2014/main" id="{BF63FDF3-37F6-4828-819A-B0AC712BD90C}"/>
                  </a:ext>
                </a:extLst>
              </p:cNvPr>
              <p:cNvSpPr txBox="1"/>
              <p:nvPr/>
            </p:nvSpPr>
            <p:spPr>
              <a:xfrm>
                <a:off x="392097" y="700773"/>
                <a:ext cx="11407806" cy="6075574"/>
              </a:xfrm>
              <a:prstGeom prst="rect">
                <a:avLst/>
              </a:prstGeom>
              <a:noFill/>
            </p:spPr>
            <p:txBody>
              <a:bodyPr wrap="square" rtlCol="0">
                <a:spAutoFit/>
              </a:bodyPr>
              <a:lstStyle/>
              <a:p>
                <a:r>
                  <a:rPr lang="fr-FR" sz="1600" u="sng" dirty="0">
                    <a:solidFill>
                      <a:schemeClr val="bg1">
                        <a:lumMod val="65000"/>
                      </a:schemeClr>
                    </a:solidFill>
                    <a:latin typeface="Bodoni MT" panose="02070603080606020203" pitchFamily="18" charset="0"/>
                  </a:rPr>
                  <a:t>QCM 5</a:t>
                </a:r>
                <a:r>
                  <a:rPr lang="fr-FR" sz="1600" dirty="0">
                    <a:solidFill>
                      <a:schemeClr val="bg1">
                        <a:lumMod val="65000"/>
                      </a:schemeClr>
                    </a:solidFill>
                    <a:latin typeface="Bodoni MT" panose="02070603080606020203" pitchFamily="18" charset="0"/>
                  </a:rPr>
                  <a:t> : Soit une artériole avec un débit de 6 mL.min</a:t>
                </a:r>
                <a:r>
                  <a:rPr lang="fr-FR" sz="1600" baseline="30000" dirty="0">
                    <a:solidFill>
                      <a:schemeClr val="bg1">
                        <a:lumMod val="65000"/>
                      </a:schemeClr>
                    </a:solidFill>
                    <a:latin typeface="Bodoni MT" panose="02070603080606020203" pitchFamily="18" charset="0"/>
                  </a:rPr>
                  <a:t>-1</a:t>
                </a:r>
                <a:r>
                  <a:rPr lang="fr-FR" sz="1600" dirty="0">
                    <a:solidFill>
                      <a:schemeClr val="bg1">
                        <a:lumMod val="65000"/>
                      </a:schemeClr>
                    </a:solidFill>
                    <a:latin typeface="Bodoni MT" panose="02070603080606020203" pitchFamily="18" charset="0"/>
                  </a:rPr>
                  <a:t>. Elle se divise en n capillaires de longueur 4 mm et de rayon 10 µm. La chute de pression entre l’entrée et la sortie du réseau capillaire est de 6,4 kPa. On considère une viscosité apparente du sang de 3,14.10</a:t>
                </a:r>
                <a:r>
                  <a:rPr lang="fr-FR" sz="1600" baseline="30000" dirty="0">
                    <a:solidFill>
                      <a:schemeClr val="bg1">
                        <a:lumMod val="65000"/>
                      </a:schemeClr>
                    </a:solidFill>
                    <a:latin typeface="Bodoni MT" panose="02070603080606020203" pitchFamily="18" charset="0"/>
                  </a:rPr>
                  <a:t>-3</a:t>
                </a:r>
                <a:r>
                  <a:rPr lang="fr-FR" sz="1600" dirty="0">
                    <a:solidFill>
                      <a:schemeClr val="bg1">
                        <a:lumMod val="65000"/>
                      </a:schemeClr>
                    </a:solidFill>
                    <a:latin typeface="Bodoni MT" panose="02070603080606020203" pitchFamily="18" charset="0"/>
                  </a:rPr>
                  <a:t> kg.m</a:t>
                </a:r>
                <a:r>
                  <a:rPr lang="fr-FR" sz="1600" baseline="30000" dirty="0">
                    <a:solidFill>
                      <a:schemeClr val="bg1">
                        <a:lumMod val="65000"/>
                      </a:schemeClr>
                    </a:solidFill>
                    <a:latin typeface="Bodoni MT" panose="02070603080606020203" pitchFamily="18" charset="0"/>
                  </a:rPr>
                  <a:t>-1</a:t>
                </a:r>
                <a:r>
                  <a:rPr lang="fr-FR" sz="1600" dirty="0">
                    <a:solidFill>
                      <a:schemeClr val="bg1">
                        <a:lumMod val="65000"/>
                      </a:schemeClr>
                    </a:solidFill>
                    <a:latin typeface="Bodoni MT" panose="02070603080606020203" pitchFamily="18" charset="0"/>
                  </a:rPr>
                  <a:t>.s</a:t>
                </a:r>
                <a:r>
                  <a:rPr lang="fr-FR" sz="1600" baseline="30000" dirty="0">
                    <a:solidFill>
                      <a:schemeClr val="bg1">
                        <a:lumMod val="65000"/>
                      </a:schemeClr>
                    </a:solidFill>
                    <a:latin typeface="Bodoni MT" panose="02070603080606020203" pitchFamily="18" charset="0"/>
                  </a:rPr>
                  <a:t>-1</a:t>
                </a:r>
                <a:r>
                  <a:rPr lang="fr-FR" sz="1600" dirty="0">
                    <a:solidFill>
                      <a:schemeClr val="bg1">
                        <a:lumMod val="65000"/>
                      </a:schemeClr>
                    </a:solidFill>
                    <a:latin typeface="Bodoni MT" panose="02070603080606020203" pitchFamily="18" charset="0"/>
                  </a:rPr>
                  <a:t>. Calculez le nombre de capillaires en parallèle présents dans ce réseau vasculaire. (On considère que π =3,14) </a:t>
                </a:r>
                <a:endParaRPr lang="fr-FR" sz="1600" dirty="0">
                  <a:latin typeface="Bodoni MT" panose="02070603080606020203" pitchFamily="18" charset="0"/>
                </a:endParaRPr>
              </a:p>
              <a:p>
                <a:r>
                  <a:rPr lang="fr-FR" sz="2000" strike="sngStrike" dirty="0">
                    <a:solidFill>
                      <a:schemeClr val="bg1">
                        <a:lumMod val="65000"/>
                      </a:schemeClr>
                    </a:solidFill>
                    <a:latin typeface="Bodoni MT" panose="02070603080606020203" pitchFamily="18" charset="0"/>
                  </a:rPr>
                  <a:t>A) 3.10</a:t>
                </a:r>
                <a:r>
                  <a:rPr lang="fr-FR" sz="2000" strike="sngStrike" baseline="30000" dirty="0">
                    <a:solidFill>
                      <a:schemeClr val="bg1">
                        <a:lumMod val="65000"/>
                      </a:schemeClr>
                    </a:solidFill>
                    <a:latin typeface="Bodoni MT" panose="02070603080606020203" pitchFamily="18" charset="0"/>
                  </a:rPr>
                  <a:t>4</a:t>
                </a:r>
                <a:r>
                  <a:rPr lang="fr-FR" sz="2000" strike="sngStrike" dirty="0">
                    <a:solidFill>
                      <a:schemeClr val="bg1">
                        <a:lumMod val="65000"/>
                      </a:schemeClr>
                    </a:solidFill>
                    <a:latin typeface="Bodoni MT" panose="02070603080606020203" pitchFamily="18" charset="0"/>
                  </a:rPr>
                  <a:t> </a:t>
                </a:r>
              </a:p>
              <a:p>
                <a:r>
                  <a:rPr lang="fr-FR" sz="2000" strike="sngStrike" dirty="0">
                    <a:solidFill>
                      <a:schemeClr val="bg1">
                        <a:lumMod val="65000"/>
                      </a:schemeClr>
                    </a:solidFill>
                    <a:latin typeface="Bodoni MT" panose="02070603080606020203" pitchFamily="18" charset="0"/>
                  </a:rPr>
                  <a:t>B) 4.10</a:t>
                </a:r>
                <a:r>
                  <a:rPr lang="fr-FR" sz="2000" strike="sngStrike" baseline="30000" dirty="0">
                    <a:solidFill>
                      <a:schemeClr val="bg1">
                        <a:lumMod val="65000"/>
                      </a:schemeClr>
                    </a:solidFill>
                    <a:latin typeface="Bodoni MT" panose="02070603080606020203" pitchFamily="18" charset="0"/>
                  </a:rPr>
                  <a:t>4</a:t>
                </a:r>
                <a:r>
                  <a:rPr lang="fr-FR" sz="2000" strike="sngStrike" dirty="0">
                    <a:solidFill>
                      <a:schemeClr val="bg1">
                        <a:lumMod val="65000"/>
                      </a:schemeClr>
                    </a:solidFill>
                    <a:latin typeface="Bodoni MT" panose="02070603080606020203" pitchFamily="18" charset="0"/>
                  </a:rPr>
                  <a:t> </a:t>
                </a:r>
              </a:p>
              <a:p>
                <a:r>
                  <a:rPr lang="fr-FR" sz="2000" dirty="0">
                    <a:solidFill>
                      <a:srgbClr val="00B0F0"/>
                    </a:solidFill>
                    <a:latin typeface="Bodoni MT" panose="02070603080606020203" pitchFamily="18" charset="0"/>
                  </a:rPr>
                  <a:t>C) 5.10</a:t>
                </a:r>
                <a:r>
                  <a:rPr lang="fr-FR" sz="2000" baseline="30000" dirty="0">
                    <a:solidFill>
                      <a:srgbClr val="00B0F0"/>
                    </a:solidFill>
                    <a:latin typeface="Bodoni MT" panose="02070603080606020203" pitchFamily="18" charset="0"/>
                  </a:rPr>
                  <a:t>4</a:t>
                </a:r>
                <a:r>
                  <a:rPr lang="fr-FR" sz="2000" dirty="0">
                    <a:solidFill>
                      <a:srgbClr val="00B0F0"/>
                    </a:solidFill>
                    <a:latin typeface="Bodoni MT" panose="02070603080606020203" pitchFamily="18" charset="0"/>
                  </a:rPr>
                  <a:t> </a:t>
                </a:r>
              </a:p>
              <a:p>
                <a:r>
                  <a:rPr lang="fr-FR" sz="2000" strike="sngStrike" dirty="0">
                    <a:solidFill>
                      <a:schemeClr val="bg1">
                        <a:lumMod val="65000"/>
                      </a:schemeClr>
                    </a:solidFill>
                    <a:latin typeface="Bodoni MT" panose="02070603080606020203" pitchFamily="18" charset="0"/>
                  </a:rPr>
                  <a:t>D) 6.10</a:t>
                </a:r>
                <a:r>
                  <a:rPr lang="fr-FR" sz="2000" strike="sngStrike" baseline="30000" dirty="0">
                    <a:solidFill>
                      <a:schemeClr val="bg1">
                        <a:lumMod val="65000"/>
                      </a:schemeClr>
                    </a:solidFill>
                    <a:latin typeface="Bodoni MT" panose="02070603080606020203" pitchFamily="18" charset="0"/>
                  </a:rPr>
                  <a:t>4</a:t>
                </a:r>
                <a:r>
                  <a:rPr lang="fr-FR" sz="2000" strike="sngStrike" dirty="0">
                    <a:solidFill>
                      <a:schemeClr val="bg1">
                        <a:lumMod val="65000"/>
                      </a:schemeClr>
                    </a:solidFill>
                    <a:latin typeface="Bodoni MT" panose="02070603080606020203" pitchFamily="18" charset="0"/>
                  </a:rPr>
                  <a:t> </a:t>
                </a:r>
              </a:p>
              <a:p>
                <a:r>
                  <a:rPr lang="fr-FR" sz="2000" strike="sngStrike" dirty="0">
                    <a:solidFill>
                      <a:schemeClr val="bg1">
                        <a:lumMod val="65000"/>
                      </a:schemeClr>
                    </a:solidFill>
                    <a:latin typeface="Bodoni MT" panose="02070603080606020203" pitchFamily="18" charset="0"/>
                  </a:rPr>
                  <a:t>E) 7.10</a:t>
                </a:r>
                <a:r>
                  <a:rPr lang="fr-FR" sz="2000" strike="sngStrike" baseline="30000" dirty="0">
                    <a:solidFill>
                      <a:schemeClr val="bg1">
                        <a:lumMod val="65000"/>
                      </a:schemeClr>
                    </a:solidFill>
                    <a:latin typeface="Bodoni MT" panose="02070603080606020203" pitchFamily="18" charset="0"/>
                  </a:rPr>
                  <a:t>4</a:t>
                </a:r>
              </a:p>
              <a:p>
                <a:endParaRPr lang="fr-FR" sz="2000" dirty="0">
                  <a:latin typeface="Bodoni MT" panose="02070603080606020203" pitchFamily="18" charset="0"/>
                </a:endParaRPr>
              </a:p>
              <a:p>
                <a:r>
                  <a:rPr lang="fr-FR" sz="2000" dirty="0">
                    <a:latin typeface="Bodoni MT" panose="02070603080606020203" pitchFamily="18" charset="0"/>
                  </a:rPr>
                  <a:t>On applique la méthode détaillée : </a:t>
                </a:r>
              </a:p>
              <a:p>
                <a:r>
                  <a:rPr lang="fr-FR" sz="2000" dirty="0">
                    <a:latin typeface="Bodoni MT" panose="02070603080606020203" pitchFamily="18" charset="0"/>
                  </a:rPr>
                  <a:t>1- </a:t>
                </a:r>
                <a:r>
                  <a:rPr lang="fr-FR" sz="2000" b="1" dirty="0">
                    <a:latin typeface="Bodoni MT" panose="02070603080606020203" pitchFamily="18" charset="0"/>
                  </a:rPr>
                  <a:t>Conversions :</a:t>
                </a:r>
                <a:r>
                  <a:rPr lang="fr-FR" sz="2000" dirty="0">
                    <a:latin typeface="Bodoni MT" panose="02070603080606020203" pitchFamily="18" charset="0"/>
                  </a:rPr>
                  <a:t> </a:t>
                </a:r>
                <a14:m>
                  <m:oMath xmlns:m="http://schemas.openxmlformats.org/officeDocument/2006/math">
                    <m:r>
                      <a:rPr lang="fr-FR" sz="2000" b="0" i="1" smtClean="0">
                        <a:latin typeface="Cambria Math" panose="02040503050406030204" pitchFamily="18" charset="0"/>
                      </a:rPr>
                      <m:t>𝑄</m:t>
                    </m:r>
                    <m:r>
                      <a:rPr lang="fr-FR" sz="2000" b="0" i="1" smtClean="0">
                        <a:latin typeface="Cambria Math" panose="02040503050406030204" pitchFamily="18" charset="0"/>
                      </a:rPr>
                      <m:t>=6 </m:t>
                    </m:r>
                    <m:r>
                      <a:rPr lang="fr-FR" sz="2000" b="0" i="1" smtClean="0">
                        <a:latin typeface="Cambria Math" panose="02040503050406030204" pitchFamily="18" charset="0"/>
                      </a:rPr>
                      <m:t>𝑚𝐿</m:t>
                    </m:r>
                    <m:r>
                      <a:rPr lang="fr-FR" sz="2000" b="0" i="1" smtClean="0">
                        <a:latin typeface="Cambria Math" panose="02040503050406030204" pitchFamily="18" charset="0"/>
                      </a:rPr>
                      <m:t>.</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𝑚𝑖𝑛</m:t>
                        </m:r>
                      </m:e>
                      <m:sup>
                        <m:r>
                          <a:rPr lang="fr-FR" sz="2000" b="0" i="1" smtClean="0">
                            <a:latin typeface="Cambria Math" panose="02040503050406030204" pitchFamily="18" charset="0"/>
                          </a:rPr>
                          <m:t>−1</m:t>
                        </m:r>
                      </m:sup>
                    </m:sSup>
                    <m:r>
                      <a:rPr lang="fr-FR" sz="2000" b="0" i="1" smtClean="0">
                        <a:latin typeface="Cambria Math" panose="02040503050406030204" pitchFamily="18" charset="0"/>
                      </a:rPr>
                      <m:t>=6.</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−6</m:t>
                        </m:r>
                      </m:sup>
                    </m:sSup>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 </m:t>
                        </m:r>
                        <m:r>
                          <a:rPr lang="fr-FR" sz="2000" b="0" i="1" smtClean="0">
                            <a:latin typeface="Cambria Math" panose="02040503050406030204" pitchFamily="18" charset="0"/>
                          </a:rPr>
                          <m:t>𝑚</m:t>
                        </m:r>
                      </m:e>
                      <m:sup>
                        <m:r>
                          <a:rPr lang="fr-FR" sz="2000" b="0" i="1" smtClean="0">
                            <a:latin typeface="Cambria Math" panose="02040503050406030204" pitchFamily="18" charset="0"/>
                          </a:rPr>
                          <m:t>3</m:t>
                        </m:r>
                      </m:sup>
                    </m:sSup>
                    <m:r>
                      <a:rPr lang="fr-FR" sz="2000" b="0" i="1" smtClean="0">
                        <a:latin typeface="Cambria Math" panose="02040503050406030204" pitchFamily="18" charset="0"/>
                      </a:rPr>
                      <m:t>.</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𝑚𝑖𝑛</m:t>
                        </m:r>
                      </m:e>
                      <m:sup>
                        <m:r>
                          <a:rPr lang="fr-FR" sz="2000" b="0" i="1" smtClean="0">
                            <a:latin typeface="Cambria Math" panose="02040503050406030204" pitchFamily="18" charset="0"/>
                          </a:rPr>
                          <m:t>−1</m:t>
                        </m:r>
                      </m:sup>
                    </m:sSup>
                    <m:r>
                      <a:rPr lang="fr-FR" sz="2000" b="0" i="1" smtClean="0">
                        <a:latin typeface="Cambria Math" panose="02040503050406030204" pitchFamily="18" charset="0"/>
                      </a:rPr>
                      <m:t>=</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−7</m:t>
                        </m:r>
                      </m:sup>
                    </m:sSup>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 </m:t>
                        </m:r>
                        <m:r>
                          <a:rPr lang="fr-FR" sz="2000" b="0" i="1" smtClean="0">
                            <a:latin typeface="Cambria Math" panose="02040503050406030204" pitchFamily="18" charset="0"/>
                          </a:rPr>
                          <m:t>𝑚</m:t>
                        </m:r>
                      </m:e>
                      <m:sup>
                        <m:r>
                          <a:rPr lang="fr-FR" sz="2000" b="0" i="1" smtClean="0">
                            <a:latin typeface="Cambria Math" panose="02040503050406030204" pitchFamily="18" charset="0"/>
                          </a:rPr>
                          <m:t>3</m:t>
                        </m:r>
                      </m:sup>
                    </m:sSup>
                    <m:r>
                      <a:rPr lang="fr-FR" sz="2000" b="0" i="1" smtClean="0">
                        <a:latin typeface="Cambria Math" panose="02040503050406030204" pitchFamily="18" charset="0"/>
                      </a:rPr>
                      <m:t>.</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𝑠</m:t>
                        </m:r>
                      </m:e>
                      <m:sup>
                        <m:r>
                          <a:rPr lang="fr-FR" sz="2000" b="0" i="1" smtClean="0">
                            <a:latin typeface="Cambria Math" panose="02040503050406030204" pitchFamily="18" charset="0"/>
                          </a:rPr>
                          <m:t>−1</m:t>
                        </m:r>
                      </m:sup>
                    </m:sSup>
                  </m:oMath>
                </a14:m>
                <a:r>
                  <a:rPr lang="fr-FR" sz="2000" dirty="0">
                    <a:latin typeface="Bodoni MT" panose="02070603080606020203" pitchFamily="18" charset="0"/>
                  </a:rPr>
                  <a:t> ; </a:t>
                </a:r>
                <a14:m>
                  <m:oMath xmlns:m="http://schemas.openxmlformats.org/officeDocument/2006/math">
                    <m:r>
                      <a:rPr lang="fr-FR" sz="2000" i="1" smtClean="0">
                        <a:latin typeface="Cambria Math" panose="02040503050406030204" pitchFamily="18" charset="0"/>
                        <a:ea typeface="Cambria Math" panose="02040503050406030204" pitchFamily="18" charset="0"/>
                      </a:rPr>
                      <m:t>∆</m:t>
                    </m:r>
                    <m:r>
                      <a:rPr lang="fr-FR" sz="2000" b="0" i="1" smtClean="0">
                        <a:latin typeface="Cambria Math" panose="02040503050406030204" pitchFamily="18" charset="0"/>
                        <a:ea typeface="Cambria Math" panose="02040503050406030204" pitchFamily="18" charset="0"/>
                      </a:rPr>
                      <m:t>𝑃</m:t>
                    </m:r>
                    <m:r>
                      <a:rPr lang="fr-FR" sz="2000" b="0" i="1" smtClean="0">
                        <a:latin typeface="Cambria Math" panose="02040503050406030204" pitchFamily="18" charset="0"/>
                        <a:ea typeface="Cambria Math" panose="02040503050406030204" pitchFamily="18" charset="0"/>
                      </a:rPr>
                      <m:t>=6,4 </m:t>
                    </m:r>
                    <m:r>
                      <a:rPr lang="fr-FR" sz="2000" b="0" i="1" smtClean="0">
                        <a:latin typeface="Cambria Math" panose="02040503050406030204" pitchFamily="18" charset="0"/>
                        <a:ea typeface="Cambria Math" panose="02040503050406030204" pitchFamily="18" charset="0"/>
                      </a:rPr>
                      <m:t>𝑘𝑃𝑎</m:t>
                    </m:r>
                    <m:r>
                      <a:rPr lang="fr-FR" sz="2000" b="0" i="1" smtClean="0">
                        <a:latin typeface="Cambria Math" panose="02040503050406030204" pitchFamily="18" charset="0"/>
                        <a:ea typeface="Cambria Math" panose="02040503050406030204" pitchFamily="18" charset="0"/>
                      </a:rPr>
                      <m:t>=6,4.</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 </m:t>
                    </m:r>
                    <m:r>
                      <a:rPr lang="fr-FR" sz="2000" b="0" i="1" smtClean="0">
                        <a:latin typeface="Cambria Math" panose="02040503050406030204" pitchFamily="18" charset="0"/>
                        <a:ea typeface="Cambria Math" panose="02040503050406030204" pitchFamily="18" charset="0"/>
                      </a:rPr>
                      <m:t>𝑃𝑎</m:t>
                    </m:r>
                  </m:oMath>
                </a14:m>
                <a:r>
                  <a:rPr lang="fr-FR" sz="2000" dirty="0">
                    <a:latin typeface="Bodoni MT" panose="02070603080606020203" pitchFamily="18" charset="0"/>
                  </a:rPr>
                  <a:t> ; </a:t>
                </a:r>
              </a:p>
              <a:p>
                <a14:m>
                  <m:oMath xmlns:m="http://schemas.openxmlformats.org/officeDocument/2006/math">
                    <m:r>
                      <a:rPr lang="fr-FR" sz="2000" b="0" i="1" smtClean="0">
                        <a:latin typeface="Cambria Math" panose="02040503050406030204" pitchFamily="18" charset="0"/>
                      </a:rPr>
                      <m:t>𝐿</m:t>
                    </m:r>
                    <m:r>
                      <a:rPr lang="fr-FR" sz="2000" b="0" i="1" smtClean="0">
                        <a:latin typeface="Cambria Math" panose="02040503050406030204" pitchFamily="18" charset="0"/>
                      </a:rPr>
                      <m:t>=4 </m:t>
                    </m:r>
                    <m:r>
                      <a:rPr lang="fr-FR" sz="2000" b="0" i="1" smtClean="0">
                        <a:latin typeface="Cambria Math" panose="02040503050406030204" pitchFamily="18" charset="0"/>
                      </a:rPr>
                      <m:t>𝑚𝑚</m:t>
                    </m:r>
                    <m:r>
                      <a:rPr lang="fr-FR" sz="2000" b="0" i="1" smtClean="0">
                        <a:latin typeface="Cambria Math" panose="02040503050406030204" pitchFamily="18" charset="0"/>
                      </a:rPr>
                      <m:t>=4.</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−3</m:t>
                        </m:r>
                      </m:sup>
                    </m:sSup>
                    <m:r>
                      <a:rPr lang="fr-FR" sz="2000" b="0" i="1" smtClean="0">
                        <a:latin typeface="Cambria Math" panose="02040503050406030204" pitchFamily="18" charset="0"/>
                      </a:rPr>
                      <m:t> </m:t>
                    </m:r>
                    <m:r>
                      <a:rPr lang="fr-FR" sz="2000" b="0" i="1" smtClean="0">
                        <a:latin typeface="Cambria Math" panose="02040503050406030204" pitchFamily="18" charset="0"/>
                      </a:rPr>
                      <m:t>𝑚</m:t>
                    </m:r>
                  </m:oMath>
                </a14:m>
                <a:r>
                  <a:rPr lang="fr-FR" sz="2000" dirty="0">
                    <a:latin typeface="Bodoni MT" panose="02070603080606020203" pitchFamily="18" charset="0"/>
                  </a:rPr>
                  <a:t> ; </a:t>
                </a:r>
                <a14:m>
                  <m:oMath xmlns:m="http://schemas.openxmlformats.org/officeDocument/2006/math">
                    <m:r>
                      <a:rPr lang="fr-FR" sz="2000" b="0" i="1" smtClean="0">
                        <a:latin typeface="Cambria Math" panose="02040503050406030204" pitchFamily="18" charset="0"/>
                      </a:rPr>
                      <m:t>𝑟</m:t>
                    </m:r>
                    <m:r>
                      <a:rPr lang="fr-FR" sz="2000" b="0" i="1" smtClean="0">
                        <a:latin typeface="Cambria Math" panose="02040503050406030204" pitchFamily="18" charset="0"/>
                      </a:rPr>
                      <m:t>=10 </m:t>
                    </m:r>
                    <m:r>
                      <a:rPr lang="fr-FR" sz="2000" b="0" i="1" smtClean="0">
                        <a:latin typeface="Cambria Math" panose="02040503050406030204" pitchFamily="18" charset="0"/>
                        <a:ea typeface="Cambria Math" panose="02040503050406030204" pitchFamily="18" charset="0"/>
                      </a:rPr>
                      <m:t>𝜇</m:t>
                    </m:r>
                    <m:r>
                      <a:rPr lang="fr-FR" sz="2000" b="0" i="1" smtClean="0">
                        <a:latin typeface="Cambria Math" panose="02040503050406030204" pitchFamily="18" charset="0"/>
                        <a:ea typeface="Cambria Math" panose="02040503050406030204" pitchFamily="18" charset="0"/>
                      </a:rPr>
                      <m:t>𝑚</m:t>
                    </m:r>
                    <m:r>
                      <a:rPr lang="fr-FR" sz="2000" b="0" i="1" smtClean="0">
                        <a:latin typeface="Cambria Math" panose="02040503050406030204" pitchFamily="18" charset="0"/>
                        <a:ea typeface="Cambria Math" panose="02040503050406030204" pitchFamily="18" charset="0"/>
                      </a:rPr>
                      <m:t>=</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−5</m:t>
                        </m:r>
                      </m:sup>
                    </m:sSup>
                    <m:r>
                      <a:rPr lang="fr-FR" sz="2000" b="0" i="1" smtClean="0">
                        <a:latin typeface="Cambria Math" panose="02040503050406030204" pitchFamily="18" charset="0"/>
                        <a:ea typeface="Cambria Math" panose="02040503050406030204" pitchFamily="18" charset="0"/>
                      </a:rPr>
                      <m:t> </m:t>
                    </m:r>
                    <m:r>
                      <a:rPr lang="fr-FR" sz="2000" b="0" i="1" smtClean="0">
                        <a:latin typeface="Cambria Math" panose="02040503050406030204" pitchFamily="18" charset="0"/>
                        <a:ea typeface="Cambria Math" panose="02040503050406030204" pitchFamily="18" charset="0"/>
                      </a:rPr>
                      <m:t>𝑚</m:t>
                    </m:r>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2- </a:t>
                </a:r>
                <a:r>
                  <a:rPr lang="fr-FR" sz="2000" b="1" dirty="0">
                    <a:latin typeface="Bodoni MT" panose="02070603080606020203" pitchFamily="18" charset="0"/>
                  </a:rPr>
                  <a:t>Calcul de R</a:t>
                </a:r>
                <a:r>
                  <a:rPr lang="fr-FR" sz="2000" b="1" baseline="-25000" dirty="0">
                    <a:latin typeface="Bodoni MT" panose="02070603080606020203" pitchFamily="18" charset="0"/>
                  </a:rPr>
                  <a:t>T</a:t>
                </a:r>
                <a:r>
                  <a:rPr lang="fr-FR" sz="2000" b="1" dirty="0">
                    <a:latin typeface="Bodoni MT" panose="02070603080606020203" pitchFamily="18" charset="0"/>
                  </a:rPr>
                  <a:t> : </a:t>
                </a:r>
                <a14:m>
                  <m:oMath xmlns:m="http://schemas.openxmlformats.org/officeDocument/2006/math">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𝑹</m:t>
                        </m:r>
                      </m:e>
                      <m:sub>
                        <m:r>
                          <a:rPr lang="fr-FR" sz="2000" b="1" i="1" smtClean="0">
                            <a:solidFill>
                              <a:srgbClr val="FF0000"/>
                            </a:solidFill>
                            <a:latin typeface="Cambria Math" panose="02040503050406030204" pitchFamily="18" charset="0"/>
                          </a:rPr>
                          <m:t>𝑻</m:t>
                        </m:r>
                      </m:sub>
                    </m:sSub>
                    <m:r>
                      <a:rPr lang="fr-FR" sz="2000" b="1" i="1" smtClean="0">
                        <a:solidFill>
                          <a:srgbClr val="FF0000"/>
                        </a:solidFill>
                        <a:latin typeface="Cambria Math" panose="02040503050406030204" pitchFamily="18" charset="0"/>
                      </a:rPr>
                      <m:t>=</m:t>
                    </m:r>
                    <m:f>
                      <m:fPr>
                        <m:ctrlPr>
                          <a:rPr lang="fr-FR" sz="2000" b="1" i="1" smtClean="0">
                            <a:solidFill>
                              <a:srgbClr val="FF0000"/>
                            </a:solidFill>
                            <a:latin typeface="Cambria Math" panose="02040503050406030204" pitchFamily="18" charset="0"/>
                          </a:rPr>
                        </m:ctrlPr>
                      </m:fPr>
                      <m:num>
                        <m:r>
                          <a:rPr lang="fr-FR" sz="2000" b="1" i="1" smtClean="0">
                            <a:solidFill>
                              <a:srgbClr val="FF0000"/>
                            </a:solidFill>
                            <a:latin typeface="Cambria Math" panose="02040503050406030204" pitchFamily="18" charset="0"/>
                            <a:ea typeface="Cambria Math" panose="02040503050406030204" pitchFamily="18" charset="0"/>
                          </a:rPr>
                          <m:t>∆</m:t>
                        </m:r>
                        <m:r>
                          <a:rPr lang="fr-FR" sz="2000" b="1" i="1" smtClean="0">
                            <a:solidFill>
                              <a:srgbClr val="FF0000"/>
                            </a:solidFill>
                            <a:latin typeface="Cambria Math" panose="02040503050406030204" pitchFamily="18" charset="0"/>
                            <a:ea typeface="Cambria Math" panose="02040503050406030204" pitchFamily="18" charset="0"/>
                          </a:rPr>
                          <m:t>𝑷</m:t>
                        </m:r>
                      </m:num>
                      <m:den>
                        <m:r>
                          <a:rPr lang="fr-FR" sz="2000" b="1" i="1" smtClean="0">
                            <a:solidFill>
                              <a:srgbClr val="FF0000"/>
                            </a:solidFill>
                            <a:latin typeface="Cambria Math" panose="02040503050406030204" pitchFamily="18" charset="0"/>
                          </a:rPr>
                          <m:t>𝑸</m:t>
                        </m:r>
                      </m:den>
                    </m:f>
                    <m:r>
                      <a:rPr lang="fr-FR" sz="2000" b="0" i="1"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6,4.</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3</m:t>
                            </m:r>
                          </m:sup>
                        </m:sSup>
                      </m:num>
                      <m:den>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−7</m:t>
                            </m:r>
                          </m:sup>
                        </m:sSup>
                      </m:den>
                    </m:f>
                    <m:r>
                      <a:rPr lang="fr-FR" sz="2000" b="0" i="0" smtClean="0">
                        <a:latin typeface="Cambria Math" panose="02040503050406030204" pitchFamily="18" charset="0"/>
                      </a:rPr>
                      <m:t>=6,4.</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10</m:t>
                        </m:r>
                      </m:sup>
                    </m:sSup>
                  </m:oMath>
                </a14:m>
                <a:endParaRPr lang="fr-FR" sz="2000" b="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3- </a:t>
                </a:r>
                <a:r>
                  <a:rPr lang="fr-FR" sz="2000" b="1" dirty="0">
                    <a:latin typeface="Bodoni MT" panose="02070603080606020203" pitchFamily="18" charset="0"/>
                  </a:rPr>
                  <a:t>Calcul de R : </a:t>
                </a:r>
                <a14:m>
                  <m:oMath xmlns:m="http://schemas.openxmlformats.org/officeDocument/2006/math">
                    <m:r>
                      <a:rPr lang="fr-FR" sz="2000" b="1" i="1" smtClean="0">
                        <a:solidFill>
                          <a:schemeClr val="accent6"/>
                        </a:solidFill>
                        <a:latin typeface="Cambria Math" panose="02040503050406030204" pitchFamily="18" charset="0"/>
                      </a:rPr>
                      <m:t>𝑹</m:t>
                    </m:r>
                    <m:r>
                      <a:rPr lang="fr-FR" sz="2000" b="1" i="1" smtClean="0">
                        <a:solidFill>
                          <a:schemeClr val="accent6"/>
                        </a:solidFill>
                        <a:latin typeface="Cambria Math" panose="02040503050406030204" pitchFamily="18" charset="0"/>
                      </a:rPr>
                      <m:t>= </m:t>
                    </m:r>
                    <m:f>
                      <m:fPr>
                        <m:ctrlPr>
                          <a:rPr lang="fr-FR" sz="2000" b="1" i="1" smtClean="0">
                            <a:solidFill>
                              <a:schemeClr val="accent6"/>
                            </a:solidFill>
                            <a:latin typeface="Cambria Math" panose="02040503050406030204" pitchFamily="18" charset="0"/>
                          </a:rPr>
                        </m:ctrlPr>
                      </m:fPr>
                      <m:num>
                        <m:r>
                          <a:rPr lang="fr-FR" sz="2000" b="1" i="1" smtClean="0">
                            <a:solidFill>
                              <a:schemeClr val="accent6"/>
                            </a:solidFill>
                            <a:latin typeface="Cambria Math" panose="02040503050406030204" pitchFamily="18" charset="0"/>
                          </a:rPr>
                          <m:t>𝟖</m:t>
                        </m:r>
                        <m:r>
                          <a:rPr lang="fr-FR" sz="2000" b="1" i="1" smtClean="0">
                            <a:solidFill>
                              <a:schemeClr val="accent6"/>
                            </a:solidFill>
                            <a:latin typeface="Cambria Math" panose="02040503050406030204" pitchFamily="18" charset="0"/>
                            <a:ea typeface="Cambria Math" panose="02040503050406030204" pitchFamily="18" charset="0"/>
                          </a:rPr>
                          <m:t>𝜼</m:t>
                        </m:r>
                        <m:r>
                          <a:rPr lang="fr-FR" sz="2000" b="1" i="1" smtClean="0">
                            <a:solidFill>
                              <a:schemeClr val="accent6"/>
                            </a:solidFill>
                            <a:latin typeface="Cambria Math" panose="02040503050406030204" pitchFamily="18" charset="0"/>
                            <a:ea typeface="Cambria Math" panose="02040503050406030204" pitchFamily="18" charset="0"/>
                          </a:rPr>
                          <m:t>𝑳</m:t>
                        </m:r>
                      </m:num>
                      <m:den>
                        <m:r>
                          <a:rPr lang="fr-FR" sz="2000" b="1" i="1" smtClean="0">
                            <a:solidFill>
                              <a:schemeClr val="accent6"/>
                            </a:solidFill>
                            <a:latin typeface="Cambria Math" panose="02040503050406030204" pitchFamily="18" charset="0"/>
                            <a:ea typeface="Cambria Math" panose="02040503050406030204" pitchFamily="18" charset="0"/>
                          </a:rPr>
                          <m:t>𝝅</m:t>
                        </m:r>
                        <m:sSup>
                          <m:sSupPr>
                            <m:ctrlPr>
                              <a:rPr lang="fr-FR" sz="2000" b="1" i="1" smtClean="0">
                                <a:solidFill>
                                  <a:schemeClr val="accent6"/>
                                </a:solidFill>
                                <a:latin typeface="Cambria Math" panose="02040503050406030204" pitchFamily="18" charset="0"/>
                                <a:ea typeface="Cambria Math" panose="02040503050406030204" pitchFamily="18" charset="0"/>
                              </a:rPr>
                            </m:ctrlPr>
                          </m:sSupPr>
                          <m:e>
                            <m:r>
                              <a:rPr lang="fr-FR" sz="2000" b="1" i="1" smtClean="0">
                                <a:solidFill>
                                  <a:schemeClr val="accent6"/>
                                </a:solidFill>
                                <a:latin typeface="Cambria Math" panose="02040503050406030204" pitchFamily="18" charset="0"/>
                                <a:ea typeface="Cambria Math" panose="02040503050406030204" pitchFamily="18" charset="0"/>
                              </a:rPr>
                              <m:t>𝒓</m:t>
                            </m:r>
                          </m:e>
                          <m:sup>
                            <m:r>
                              <a:rPr lang="fr-FR" sz="2000" b="1" i="1" smtClean="0">
                                <a:solidFill>
                                  <a:schemeClr val="accent6"/>
                                </a:solidFill>
                                <a:latin typeface="Cambria Math" panose="02040503050406030204" pitchFamily="18" charset="0"/>
                                <a:ea typeface="Cambria Math" panose="02040503050406030204" pitchFamily="18" charset="0"/>
                              </a:rPr>
                              <m:t>𝟒</m:t>
                            </m:r>
                          </m:sup>
                        </m:sSup>
                      </m:den>
                    </m:f>
                    <m:r>
                      <a:rPr lang="fr-FR" sz="2000" b="0" i="1"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8 </m:t>
                        </m:r>
                        <m:r>
                          <a:rPr lang="fr-FR" sz="2000" b="0" i="1" smtClean="0">
                            <a:latin typeface="Cambria Math" panose="02040503050406030204" pitchFamily="18" charset="0"/>
                            <a:ea typeface="Cambria Math" panose="02040503050406030204" pitchFamily="18" charset="0"/>
                          </a:rPr>
                          <m:t>× 3,14.</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r>
                          <a:rPr lang="fr-FR" sz="2000" b="0" i="1" smtClean="0">
                            <a:latin typeface="Cambria Math" panose="02040503050406030204" pitchFamily="18" charset="0"/>
                            <a:ea typeface="Cambria Math" panose="02040503050406030204" pitchFamily="18" charset="0"/>
                          </a:rPr>
                          <m:t> × 4.</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−3</m:t>
                            </m:r>
                          </m:sup>
                        </m:sSup>
                      </m:num>
                      <m:den>
                        <m:r>
                          <a:rPr lang="fr-FR" sz="2000" b="0" i="1" smtClean="0">
                            <a:latin typeface="Cambria Math" panose="02040503050406030204" pitchFamily="18" charset="0"/>
                            <a:ea typeface="Cambria Math" panose="02040503050406030204" pitchFamily="18" charset="0"/>
                          </a:rPr>
                          <m:t>𝜋</m:t>
                        </m:r>
                        <m:r>
                          <a:rPr lang="fr-FR" sz="2000" b="0" i="1" smtClean="0">
                            <a:latin typeface="Cambria Math" panose="02040503050406030204" pitchFamily="18" charset="0"/>
                            <a:ea typeface="Cambria Math" panose="02040503050406030204" pitchFamily="18" charset="0"/>
                          </a:rPr>
                          <m:t> × </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−5</m:t>
                                </m:r>
                              </m:sup>
                            </m:sSup>
                            <m:r>
                              <a:rPr lang="fr-FR" sz="2000" b="0" i="1" smtClean="0">
                                <a:latin typeface="Cambria Math" panose="02040503050406030204" pitchFamily="18" charset="0"/>
                                <a:ea typeface="Cambria Math" panose="02040503050406030204" pitchFamily="18" charset="0"/>
                              </a:rPr>
                              <m:t>)</m:t>
                            </m:r>
                          </m:e>
                          <m:sup>
                            <m:r>
                              <a:rPr lang="fr-FR" sz="2000" b="0" i="1" smtClean="0">
                                <a:latin typeface="Cambria Math" panose="02040503050406030204" pitchFamily="18" charset="0"/>
                                <a:ea typeface="Cambria Math" panose="02040503050406030204" pitchFamily="18" charset="0"/>
                              </a:rPr>
                              <m:t>4</m:t>
                            </m:r>
                          </m:sup>
                        </m:sSup>
                      </m:den>
                    </m:f>
                    <m:r>
                      <a:rPr lang="fr-FR" sz="2000" b="0" i="0" smtClean="0">
                        <a:latin typeface="Cambria Math" panose="02040503050406030204" pitchFamily="18" charset="0"/>
                      </a:rPr>
                      <m:t>=</m:t>
                    </m:r>
                    <m:f>
                      <m:fPr>
                        <m:ctrlPr>
                          <a:rPr lang="fr-FR" sz="2000" b="0" i="1" smtClean="0">
                            <a:latin typeface="Cambria Math" panose="02040503050406030204" pitchFamily="18" charset="0"/>
                          </a:rPr>
                        </m:ctrlPr>
                      </m:fPr>
                      <m:num>
                        <m:r>
                          <a:rPr lang="fr-FR" sz="2000" b="0" i="1" smtClean="0">
                            <a:latin typeface="Cambria Math" panose="02040503050406030204" pitchFamily="18" charset="0"/>
                          </a:rPr>
                          <m:t>8 </m:t>
                        </m:r>
                        <m:r>
                          <a:rPr lang="fr-FR" sz="2000" b="0" i="1" smtClean="0">
                            <a:latin typeface="Cambria Math" panose="02040503050406030204" pitchFamily="18" charset="0"/>
                            <a:ea typeface="Cambria Math" panose="02040503050406030204" pitchFamily="18" charset="0"/>
                          </a:rPr>
                          <m:t>× 4 × </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−6</m:t>
                            </m:r>
                          </m:sup>
                        </m:sSup>
                      </m:num>
                      <m:den>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−20</m:t>
                            </m:r>
                          </m:sup>
                        </m:sSup>
                      </m:den>
                    </m:f>
                    <m:r>
                      <a:rPr lang="fr-FR" sz="2000" b="0" i="1" smtClean="0">
                        <a:latin typeface="Cambria Math" panose="02040503050406030204" pitchFamily="18" charset="0"/>
                      </a:rPr>
                      <m:t>=32.</m:t>
                    </m:r>
                    <m:sSup>
                      <m:sSupPr>
                        <m:ctrlPr>
                          <a:rPr lang="fr-FR" sz="2000" b="0" i="1" smtClean="0">
                            <a:latin typeface="Cambria Math" panose="02040503050406030204" pitchFamily="18" charset="0"/>
                          </a:rPr>
                        </m:ctrlPr>
                      </m:sSupPr>
                      <m:e>
                        <m:r>
                          <a:rPr lang="fr-FR" sz="2000" b="0" i="1" smtClean="0">
                            <a:latin typeface="Cambria Math" panose="02040503050406030204" pitchFamily="18" charset="0"/>
                          </a:rPr>
                          <m:t>10</m:t>
                        </m:r>
                      </m:e>
                      <m:sup>
                        <m:r>
                          <a:rPr lang="fr-FR" sz="2000" b="0" i="1" smtClean="0">
                            <a:latin typeface="Cambria Math" panose="02040503050406030204" pitchFamily="18" charset="0"/>
                          </a:rPr>
                          <m:t>14</m:t>
                        </m:r>
                      </m:sup>
                    </m:sSup>
                  </m:oMath>
                </a14:m>
                <a:endParaRPr lang="fr-FR" sz="2000" dirty="0">
                  <a:latin typeface="Bodoni MT" panose="02070603080606020203" pitchFamily="18" charset="0"/>
                </a:endParaRPr>
              </a:p>
              <a:p>
                <a:endParaRPr lang="fr-FR" sz="2000" dirty="0">
                  <a:latin typeface="Bodoni MT" panose="02070603080606020203" pitchFamily="18" charset="0"/>
                </a:endParaRPr>
              </a:p>
              <a:p>
                <a:r>
                  <a:rPr lang="fr-FR" sz="2000" dirty="0">
                    <a:latin typeface="Bodoni MT" panose="02070603080606020203" pitchFamily="18" charset="0"/>
                  </a:rPr>
                  <a:t>4- </a:t>
                </a:r>
                <a:r>
                  <a:rPr lang="fr-FR" sz="2000" b="1" dirty="0">
                    <a:latin typeface="Bodoni MT" panose="02070603080606020203" pitchFamily="18" charset="0"/>
                  </a:rPr>
                  <a:t>Calcul de N :</a:t>
                </a:r>
                <a:r>
                  <a:rPr lang="fr-FR" sz="2000" dirty="0">
                    <a:latin typeface="Bodoni MT" panose="02070603080606020203" pitchFamily="18" charset="0"/>
                  </a:rPr>
                  <a:t> </a:t>
                </a:r>
                <a14:m>
                  <m:oMath xmlns:m="http://schemas.openxmlformats.org/officeDocument/2006/math">
                    <m:sSub>
                      <m:sSubPr>
                        <m:ctrlPr>
                          <a:rPr lang="fr-FR" sz="2000" b="1" i="1" smtClean="0">
                            <a:solidFill>
                              <a:srgbClr val="FF0000"/>
                            </a:solidFill>
                            <a:latin typeface="Cambria Math" panose="02040503050406030204" pitchFamily="18" charset="0"/>
                          </a:rPr>
                        </m:ctrlPr>
                      </m:sSubPr>
                      <m:e>
                        <m:r>
                          <a:rPr lang="fr-FR" sz="2000" b="1" i="1" smtClean="0">
                            <a:solidFill>
                              <a:srgbClr val="FF0000"/>
                            </a:solidFill>
                            <a:latin typeface="Cambria Math" panose="02040503050406030204" pitchFamily="18" charset="0"/>
                          </a:rPr>
                          <m:t>𝑹</m:t>
                        </m:r>
                      </m:e>
                      <m:sub>
                        <m:r>
                          <a:rPr lang="fr-FR" sz="2000" b="1" i="1" smtClean="0">
                            <a:solidFill>
                              <a:srgbClr val="FF0000"/>
                            </a:solidFill>
                            <a:latin typeface="Cambria Math" panose="02040503050406030204" pitchFamily="18" charset="0"/>
                          </a:rPr>
                          <m:t>𝑻</m:t>
                        </m:r>
                      </m:sub>
                    </m:sSub>
                    <m:r>
                      <a:rPr lang="fr-FR" sz="2000" b="1" i="1" smtClean="0">
                        <a:solidFill>
                          <a:srgbClr val="FF0000"/>
                        </a:solidFill>
                        <a:latin typeface="Cambria Math" panose="02040503050406030204" pitchFamily="18" charset="0"/>
                      </a:rPr>
                      <m:t>=</m:t>
                    </m:r>
                    <m:f>
                      <m:fPr>
                        <m:ctrlPr>
                          <a:rPr lang="fr-FR" sz="2000" b="1" i="1" smtClean="0">
                            <a:solidFill>
                              <a:srgbClr val="FF0000"/>
                            </a:solidFill>
                            <a:latin typeface="Cambria Math" panose="02040503050406030204" pitchFamily="18" charset="0"/>
                          </a:rPr>
                        </m:ctrlPr>
                      </m:fPr>
                      <m:num>
                        <m:r>
                          <a:rPr lang="fr-FR" sz="2000" b="1" i="1" smtClean="0">
                            <a:solidFill>
                              <a:srgbClr val="FF0000"/>
                            </a:solidFill>
                            <a:latin typeface="Cambria Math" panose="02040503050406030204" pitchFamily="18" charset="0"/>
                          </a:rPr>
                          <m:t>𝑹</m:t>
                        </m:r>
                      </m:num>
                      <m:den>
                        <m:r>
                          <a:rPr lang="fr-FR" sz="2000" b="1" i="1" smtClean="0">
                            <a:solidFill>
                              <a:srgbClr val="FF0000"/>
                            </a:solidFill>
                            <a:latin typeface="Cambria Math" panose="02040503050406030204" pitchFamily="18" charset="0"/>
                          </a:rPr>
                          <m:t>𝑵</m:t>
                        </m:r>
                      </m:den>
                    </m:f>
                    <m:r>
                      <a:rPr lang="fr-FR" sz="2000" b="1" i="1" smtClean="0">
                        <a:solidFill>
                          <a:srgbClr val="FF0000"/>
                        </a:solidFill>
                        <a:latin typeface="Cambria Math" panose="02040503050406030204" pitchFamily="18" charset="0"/>
                        <a:ea typeface="Cambria Math" panose="02040503050406030204" pitchFamily="18" charset="0"/>
                      </a:rPr>
                      <m:t>↔</m:t>
                    </m:r>
                    <m:r>
                      <a:rPr lang="fr-FR" sz="2000" b="1" i="1" smtClean="0">
                        <a:solidFill>
                          <a:srgbClr val="FF0000"/>
                        </a:solidFill>
                        <a:latin typeface="Cambria Math" panose="02040503050406030204" pitchFamily="18" charset="0"/>
                        <a:ea typeface="Cambria Math" panose="02040503050406030204" pitchFamily="18" charset="0"/>
                      </a:rPr>
                      <m:t>𝑵</m:t>
                    </m:r>
                    <m:r>
                      <a:rPr lang="fr-FR" sz="2000" b="1" i="1" smtClean="0">
                        <a:solidFill>
                          <a:srgbClr val="FF0000"/>
                        </a:solidFill>
                        <a:latin typeface="Cambria Math" panose="02040503050406030204" pitchFamily="18" charset="0"/>
                        <a:ea typeface="Cambria Math" panose="02040503050406030204" pitchFamily="18" charset="0"/>
                      </a:rPr>
                      <m:t>=</m:t>
                    </m:r>
                    <m:f>
                      <m:fPr>
                        <m:ctrlPr>
                          <a:rPr lang="fr-FR" sz="2000" b="1" i="1" smtClean="0">
                            <a:solidFill>
                              <a:srgbClr val="FF0000"/>
                            </a:solidFill>
                            <a:latin typeface="Cambria Math" panose="02040503050406030204" pitchFamily="18" charset="0"/>
                            <a:ea typeface="Cambria Math" panose="02040503050406030204" pitchFamily="18" charset="0"/>
                          </a:rPr>
                        </m:ctrlPr>
                      </m:fPr>
                      <m:num>
                        <m:r>
                          <a:rPr lang="fr-FR" sz="2000" b="1" i="1" smtClean="0">
                            <a:solidFill>
                              <a:srgbClr val="FF0000"/>
                            </a:solidFill>
                            <a:latin typeface="Cambria Math" panose="02040503050406030204" pitchFamily="18" charset="0"/>
                            <a:ea typeface="Cambria Math" panose="02040503050406030204" pitchFamily="18" charset="0"/>
                          </a:rPr>
                          <m:t>𝑹</m:t>
                        </m:r>
                      </m:num>
                      <m:den>
                        <m:sSub>
                          <m:sSubPr>
                            <m:ctrlPr>
                              <a:rPr lang="fr-FR" sz="2000" b="1" i="1" smtClean="0">
                                <a:solidFill>
                                  <a:srgbClr val="FF0000"/>
                                </a:solidFill>
                                <a:latin typeface="Cambria Math" panose="02040503050406030204" pitchFamily="18" charset="0"/>
                                <a:ea typeface="Cambria Math" panose="02040503050406030204" pitchFamily="18" charset="0"/>
                              </a:rPr>
                            </m:ctrlPr>
                          </m:sSubPr>
                          <m:e>
                            <m:r>
                              <a:rPr lang="fr-FR" sz="2000" b="1" i="1" smtClean="0">
                                <a:solidFill>
                                  <a:srgbClr val="FF0000"/>
                                </a:solidFill>
                                <a:latin typeface="Cambria Math" panose="02040503050406030204" pitchFamily="18" charset="0"/>
                                <a:ea typeface="Cambria Math" panose="02040503050406030204" pitchFamily="18" charset="0"/>
                              </a:rPr>
                              <m:t>𝑹</m:t>
                            </m:r>
                          </m:e>
                          <m:sub>
                            <m:r>
                              <a:rPr lang="fr-FR" sz="2000" b="1" i="1" smtClean="0">
                                <a:solidFill>
                                  <a:srgbClr val="FF0000"/>
                                </a:solidFill>
                                <a:latin typeface="Cambria Math" panose="02040503050406030204" pitchFamily="18" charset="0"/>
                                <a:ea typeface="Cambria Math" panose="02040503050406030204" pitchFamily="18" charset="0"/>
                              </a:rPr>
                              <m:t>𝑻</m:t>
                            </m:r>
                          </m:sub>
                        </m:sSub>
                      </m:den>
                    </m:f>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32.</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14</m:t>
                            </m:r>
                          </m:sup>
                        </m:sSup>
                      </m:num>
                      <m:den>
                        <m:r>
                          <a:rPr lang="fr-FR" sz="2000" b="0" i="1" smtClean="0">
                            <a:latin typeface="Cambria Math" panose="02040503050406030204" pitchFamily="18" charset="0"/>
                            <a:ea typeface="Cambria Math" panose="02040503050406030204" pitchFamily="18" charset="0"/>
                          </a:rPr>
                          <m:t>6,4.</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10</m:t>
                            </m:r>
                          </m:sup>
                        </m:sSup>
                      </m:den>
                    </m:f>
                    <m:r>
                      <a:rPr lang="fr-FR" sz="2000" b="0" i="1" smtClean="0">
                        <a:latin typeface="Cambria Math" panose="02040503050406030204" pitchFamily="18" charset="0"/>
                        <a:ea typeface="Cambria Math" panose="02040503050406030204" pitchFamily="18" charset="0"/>
                      </a:rPr>
                      <m:t>=</m:t>
                    </m:r>
                    <m:f>
                      <m:fPr>
                        <m:ctrlPr>
                          <a:rPr lang="fr-FR" sz="2000" b="0" i="1" smtClean="0">
                            <a:latin typeface="Cambria Math" panose="02040503050406030204" pitchFamily="18" charset="0"/>
                            <a:ea typeface="Cambria Math" panose="02040503050406030204" pitchFamily="18" charset="0"/>
                          </a:rPr>
                        </m:ctrlPr>
                      </m:fPr>
                      <m:num>
                        <m:r>
                          <a:rPr lang="fr-FR" sz="2000" b="0" i="1" smtClean="0">
                            <a:latin typeface="Cambria Math" panose="02040503050406030204" pitchFamily="18" charset="0"/>
                            <a:ea typeface="Cambria Math" panose="02040503050406030204" pitchFamily="18" charset="0"/>
                          </a:rPr>
                          <m:t>32.</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14</m:t>
                            </m:r>
                          </m:sup>
                        </m:sSup>
                      </m:num>
                      <m:den>
                        <m:r>
                          <a:rPr lang="fr-FR" sz="2000" b="0" i="1" smtClean="0">
                            <a:latin typeface="Cambria Math" panose="02040503050406030204" pitchFamily="18" charset="0"/>
                            <a:ea typeface="Cambria Math" panose="02040503050406030204" pitchFamily="18" charset="0"/>
                          </a:rPr>
                          <m:t>64.</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9</m:t>
                            </m:r>
                          </m:sup>
                        </m:sSup>
                      </m:den>
                    </m:f>
                    <m:r>
                      <a:rPr lang="fr-FR" sz="2000" b="0" i="1" smtClean="0">
                        <a:latin typeface="Cambria Math" panose="02040503050406030204" pitchFamily="18" charset="0"/>
                        <a:ea typeface="Cambria Math" panose="02040503050406030204" pitchFamily="18" charset="0"/>
                      </a:rPr>
                      <m:t>=0,5.</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5</m:t>
                        </m:r>
                      </m:sup>
                    </m:sSup>
                    <m:r>
                      <a:rPr lang="fr-FR" sz="2000" b="0" i="1" smtClean="0">
                        <a:latin typeface="Cambria Math" panose="02040503050406030204" pitchFamily="18" charset="0"/>
                        <a:ea typeface="Cambria Math" panose="02040503050406030204" pitchFamily="18" charset="0"/>
                      </a:rPr>
                      <m:t>=5.</m:t>
                    </m:r>
                    <m:sSup>
                      <m:sSupPr>
                        <m:ctrlPr>
                          <a:rPr lang="fr-FR" sz="2000" b="0" i="1" smtClean="0">
                            <a:latin typeface="Cambria Math" panose="02040503050406030204" pitchFamily="18" charset="0"/>
                            <a:ea typeface="Cambria Math" panose="02040503050406030204" pitchFamily="18" charset="0"/>
                          </a:rPr>
                        </m:ctrlPr>
                      </m:sSupPr>
                      <m:e>
                        <m:r>
                          <a:rPr lang="fr-FR" sz="2000" b="0" i="1" smtClean="0">
                            <a:latin typeface="Cambria Math" panose="02040503050406030204" pitchFamily="18" charset="0"/>
                            <a:ea typeface="Cambria Math" panose="02040503050406030204" pitchFamily="18" charset="0"/>
                          </a:rPr>
                          <m:t>10</m:t>
                        </m:r>
                      </m:e>
                      <m:sup>
                        <m:r>
                          <a:rPr lang="fr-FR" sz="2000" b="0" i="1" smtClean="0">
                            <a:latin typeface="Cambria Math" panose="02040503050406030204" pitchFamily="18" charset="0"/>
                            <a:ea typeface="Cambria Math" panose="02040503050406030204" pitchFamily="18" charset="0"/>
                          </a:rPr>
                          <m:t>4</m:t>
                        </m:r>
                      </m:sup>
                    </m:sSup>
                  </m:oMath>
                </a14:m>
                <a:r>
                  <a:rPr lang="fr-FR" sz="2000" dirty="0">
                    <a:latin typeface="Bodoni MT" panose="02070603080606020203" pitchFamily="18" charset="0"/>
                  </a:rPr>
                  <a:t> → </a:t>
                </a:r>
                <a:r>
                  <a:rPr lang="fr-FR" sz="2000" dirty="0">
                    <a:solidFill>
                      <a:srgbClr val="00B0F0"/>
                    </a:solidFill>
                    <a:latin typeface="Bodoni MT" panose="02070603080606020203" pitchFamily="18" charset="0"/>
                  </a:rPr>
                  <a:t>C VRAI</a:t>
                </a:r>
                <a:endParaRPr lang="fr-FR" dirty="0">
                  <a:solidFill>
                    <a:srgbClr val="00B0F0"/>
                  </a:solidFill>
                  <a:latin typeface="Bodoni MT" panose="02070603080606020203" pitchFamily="18" charset="0"/>
                </a:endParaRPr>
              </a:p>
            </p:txBody>
          </p:sp>
        </mc:Choice>
        <mc:Fallback xmlns="">
          <p:sp>
            <p:nvSpPr>
              <p:cNvPr id="2" name="ZoneTexte 1">
                <a:extLst>
                  <a:ext uri="{FF2B5EF4-FFF2-40B4-BE49-F238E27FC236}">
                    <a16:creationId xmlns:a16="http://schemas.microsoft.com/office/drawing/2014/main" id="{BF63FDF3-37F6-4828-819A-B0AC712BD90C}"/>
                  </a:ext>
                </a:extLst>
              </p:cNvPr>
              <p:cNvSpPr txBox="1">
                <a:spLocks noRot="1" noChangeAspect="1" noMove="1" noResize="1" noEditPoints="1" noAdjustHandles="1" noChangeArrowheads="1" noChangeShapeType="1" noTextEdit="1"/>
              </p:cNvSpPr>
              <p:nvPr/>
            </p:nvSpPr>
            <p:spPr>
              <a:xfrm>
                <a:off x="392097" y="700773"/>
                <a:ext cx="11407806" cy="6075574"/>
              </a:xfrm>
              <a:prstGeom prst="rect">
                <a:avLst/>
              </a:prstGeom>
              <a:blipFill>
                <a:blip r:embed="rId2"/>
                <a:stretch>
                  <a:fillRect l="-534" t="-301"/>
                </a:stretch>
              </a:blipFill>
            </p:spPr>
            <p:txBody>
              <a:bodyPr/>
              <a:lstStyle/>
              <a:p>
                <a:r>
                  <a:rPr lang="fr-FR">
                    <a:noFill/>
                  </a:rPr>
                  <a:t> </a:t>
                </a:r>
              </a:p>
            </p:txBody>
          </p:sp>
        </mc:Fallback>
      </mc:AlternateContent>
    </p:spTree>
    <p:extLst>
      <p:ext uri="{BB962C8B-B14F-4D97-AF65-F5344CB8AC3E}">
        <p14:creationId xmlns:p14="http://schemas.microsoft.com/office/powerpoint/2010/main" val="3569704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8" end="8"/>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11" end="1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13" end="1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A8526CED-0ECC-44CB-B05B-54286705E259}"/>
              </a:ext>
            </a:extLst>
          </p:cNvPr>
          <p:cNvSpPr txBox="1"/>
          <p:nvPr/>
        </p:nvSpPr>
        <p:spPr>
          <a:xfrm>
            <a:off x="392098" y="941033"/>
            <a:ext cx="11407806" cy="3293209"/>
          </a:xfrm>
          <a:prstGeom prst="rect">
            <a:avLst/>
          </a:prstGeom>
          <a:noFill/>
        </p:spPr>
        <p:txBody>
          <a:bodyPr wrap="square" rtlCol="0">
            <a:spAutoFit/>
          </a:bodyPr>
          <a:lstStyle/>
          <a:p>
            <a:pPr algn="ctr"/>
            <a:r>
              <a:rPr lang="fr-FR" sz="6000" b="1" dirty="0">
                <a:solidFill>
                  <a:srgbClr val="0070C0"/>
                </a:solidFill>
                <a:latin typeface="Bodoni MT" panose="02070603080606020203" pitchFamily="18" charset="0"/>
              </a:rPr>
              <a:t>Fin de l’atelier méthodo et de la TTR !!!</a:t>
            </a:r>
          </a:p>
          <a:p>
            <a:pPr algn="ctr"/>
            <a:endParaRPr lang="fr-FR" sz="4400" dirty="0">
              <a:latin typeface="Bodoni MT" panose="02070603080606020203" pitchFamily="18" charset="0"/>
            </a:endParaRPr>
          </a:p>
          <a:p>
            <a:pPr algn="ctr"/>
            <a:r>
              <a:rPr lang="fr-FR" sz="4400" dirty="0">
                <a:latin typeface="Bodoni MT" panose="02070603080606020203" pitchFamily="18" charset="0"/>
              </a:rPr>
              <a:t>Merci pour votre attention !</a:t>
            </a:r>
          </a:p>
        </p:txBody>
      </p:sp>
    </p:spTree>
    <p:extLst>
      <p:ext uri="{BB962C8B-B14F-4D97-AF65-F5344CB8AC3E}">
        <p14:creationId xmlns:p14="http://schemas.microsoft.com/office/powerpoint/2010/main" val="337084669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700</TotalTime>
  <Words>2479</Words>
  <Application>Microsoft Office PowerPoint</Application>
  <PresentationFormat>Grand écran</PresentationFormat>
  <Paragraphs>230</Paragraphs>
  <Slides>18</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18</vt:i4>
      </vt:variant>
    </vt:vector>
  </HeadingPairs>
  <TitlesOfParts>
    <vt:vector size="25" baseType="lpstr">
      <vt:lpstr>Arial</vt:lpstr>
      <vt:lpstr>Bodoni MT</vt:lpstr>
      <vt:lpstr>Calibri</vt:lpstr>
      <vt:lpstr>Calibri Light</vt:lpstr>
      <vt:lpstr>Cambria Math</vt:lpstr>
      <vt:lpstr>Times New Roman</vt:lpstr>
      <vt:lpstr>Thème Office</vt:lpstr>
      <vt:lpstr>ATELIER MÉTHODO : RÉSOLUTION DE CALCULS EN BIOPHYSIO</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ATELIER MÉTHODO : RÉSOLUTION DE CALCULS EN BIOPHYSIO</dc:title>
  <dc:creator>Bastien</dc:creator>
  <cp:lastModifiedBy>Bastien</cp:lastModifiedBy>
  <cp:revision>1</cp:revision>
  <dcterms:created xsi:type="dcterms:W3CDTF">2021-08-25T12:09:01Z</dcterms:created>
  <dcterms:modified xsi:type="dcterms:W3CDTF">2021-08-26T07:51:35Z</dcterms:modified>
</cp:coreProperties>
</file>