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74" r:id="rId2"/>
  </p:sldMasterIdLst>
  <p:sldIdLst>
    <p:sldId id="256" r:id="rId3"/>
    <p:sldId id="264" r:id="rId4"/>
    <p:sldId id="258" r:id="rId5"/>
    <p:sldId id="259" r:id="rId6"/>
    <p:sldId id="260" r:id="rId7"/>
    <p:sldId id="261" r:id="rId8"/>
    <p:sldId id="262" r:id="rId9"/>
    <p:sldId id="272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A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79"/>
    <p:restoredTop sz="95872"/>
  </p:normalViewPr>
  <p:slideViewPr>
    <p:cSldViewPr snapToGrid="0">
      <p:cViewPr>
        <p:scale>
          <a:sx n="88" d="100"/>
          <a:sy n="88" d="100"/>
        </p:scale>
        <p:origin x="280" y="10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E1A06-8754-4870-9E44-E39BADAD98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27F020-BBC3-49BB-91C2-5B2CBD64B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7C0C22-EBDA-4130-87AE-CB28BC19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A419A8-07CA-4A4C-AEC2-C40D4D50AF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FA7B86-E610-42EA-B4DC-C2F447785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A7BA06D-B3FF-4E91-8639-B4569AE3AA23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Arc 7">
            <a:extLst>
              <a:ext uri="{FF2B5EF4-FFF2-40B4-BE49-F238E27FC236}">
                <a16:creationId xmlns:a16="http://schemas.microsoft.com/office/drawing/2014/main" id="{2B30C86D-5A07-48BC-9C9D-6F9A2DB1E9E1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7898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FF209-11EE-4A3F-9685-A155FECD0D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47AF11-F208-4FDA-9E19-D6CA347213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59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82FA1-02B7-467E-9F16-D178149407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89247-FB8A-4494-859B-B3754B02A5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CA5B62-3338-46A5-B381-A63B88CB0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3DA7759-3209-4FE2-96D1-4EEDD81E9EA0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41460DAD-8769-4C9F-9C8C-BB0443909D76}"/>
              </a:ext>
            </a:extLst>
          </p:cNvPr>
          <p:cNvSpPr/>
          <p:nvPr/>
        </p:nvSpPr>
        <p:spPr>
          <a:xfrm flipH="1">
            <a:off x="12353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40714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4C0001-5D76-45A0-A9F4-7172BDDD5D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1462C4-0E4B-4DB7-A8BF-FE55142760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A5F313-1240-47AE-A026-7F349292B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448158-6132-4335-B8E1-F6A896383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94C5B6-1598-48B4-9B3A-3078FDBE9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FEDBDD32-D3EE-4848-A112-BA814D4631CD}"/>
              </a:ext>
            </a:extLst>
          </p:cNvPr>
          <p:cNvSpPr/>
          <p:nvPr/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Arc 9">
            <a:extLst>
              <a:ext uri="{FF2B5EF4-FFF2-40B4-BE49-F238E27FC236}">
                <a16:creationId xmlns:a16="http://schemas.microsoft.com/office/drawing/2014/main" id="{61350361-843C-49D0-BD6A-ECDBA3842BA0}"/>
              </a:ext>
            </a:extLst>
          </p:cNvPr>
          <p:cNvSpPr/>
          <p:nvPr/>
        </p:nvSpPr>
        <p:spPr>
          <a:xfrm rot="10800000" flipV="1">
            <a:off x="555710" y="106482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552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ABFD05-2CB2-4A7E-89E7-57615BA82B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9532B8-D460-476D-816F-725E8D96C0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F7120F-70AF-4ED5-B364-3AA55C6B44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D8B65F-F709-469F-9961-4D01896CA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81C6BC-B23D-48BC-AD44-654DDB8D0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00D60B-86A1-479D-BCE8-06D2C3DBC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B4EC5136-99DA-40B5-8F79-5C3A56D38BA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8FB775-26C4-41BA-837C-4478D48D215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0095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2983E-E761-4429-9203-7FE8B2DB67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21E9B7-62BE-49BA-AC6B-55250D6627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41A3FD-B90A-4C31-BD6B-581F9E2E0E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0D1D55-B722-4968-B171-AF3B462DDA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71085A8-02C2-4E7F-935E-5AEECBAD19B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A8A5018-8A77-40E8-B159-4894ECF228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AD79441-8908-4461-9FDD-BCE6388370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D29F7D-B101-4950-A2C0-F350FB26D4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862D7398-9A79-4B24-9C7D-F0DEED57C70B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07F28CD-1873-4E36-A064-2D25E0A8501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3825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11BF3-02E8-4EB7-818E-652B82CF2C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4D3190-B78C-42F1-9D62-F523886BB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A381C40-F9FC-4D58-8508-F0632DF5A0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1CBCC-4CC2-49BD-B155-01E0F4D798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DC13EF9C-0B5A-4364-91AA-E5DD5B536E54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8F674475-6327-490A-BD7F-084F5C07F2E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25259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024287-C9B9-48AC-8E4D-A282DE2F44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D34C9A2-75A7-4164-B3B8-E6A9D60BA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BE73CE-2859-4D49-A9EC-26AF3FBDF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5" name="Freeform: Shape 4">
            <a:extLst>
              <a:ext uri="{FF2B5EF4-FFF2-40B4-BE49-F238E27FC236}">
                <a16:creationId xmlns:a16="http://schemas.microsoft.com/office/drawing/2014/main" id="{AA5ED585-FEBB-4DAD-84C0-97BEE6C360C3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Freeform: Shape 5">
            <a:extLst>
              <a:ext uri="{FF2B5EF4-FFF2-40B4-BE49-F238E27FC236}">
                <a16:creationId xmlns:a16="http://schemas.microsoft.com/office/drawing/2014/main" id="{EF6AC352-A720-4DB3-87CA-A33B0607CA2F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94942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FC812-4DB6-4F98-9404-29C191D3BA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0855E-0CD6-47DD-B648-4C84C783D7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50082B-17D7-4D61-8AEB-81517D85D2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A70783-FF31-4C4E-9196-EB169B209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92E260-747D-40FD-A062-9DD5E6835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7E50A0-1E05-49C5-88C9-4626775120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2C155C63-9F58-4422-B669-F97486280671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385DBA62-0EDB-47AA-86C7-90463BC9B308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3463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1D7521-E43D-41D1-B458-26B20DC6DD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472CF2-2653-4B98-A416-D7A0A860ECE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EF87F5-0B10-4AC7-9599-F088C5E796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A07CB7-0520-4D64-B76C-C31AC55783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EEB226-AD45-45DF-AAB5-5513AE73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5E96AEB-9481-4CCE-B110-FEDD33483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6BA9707F-7BCE-464F-BF45-E216527084EE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C589723-2CC8-49D1-B4E1-36FECED6A2D7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2874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6E5D1-6D19-4E7F-9B4E-42326B7716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D2A06C-F91A-4ADC-9CD2-61F0A4D7EE1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43AA9A-2280-4F63-8B3D-20742AE690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0D986B-E58E-43B6-8A80-FFA9D8F74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140D36-2E71-4F27-967F-7A3E4C6EE1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C1609904-5327-4D2C-A445-B270A00F3B5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0FC7BEC-08C5-4D95-9C84-B48BC8AD1C94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16687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81FEA3D-0C7F-45CD-B6A0-942F707B36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8B8A12-BCE6-4D03-A637-1DEC8924BE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9755-9FF4-428A-AEB7-1A64774667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DB8D0-98ED-4B86-9D5F-E61ADC70144D}" type="datetimeFigureOut">
              <a:rPr lang="en-US" smtClean="0"/>
              <a:t>8/14/23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141836-11E2-49FD-877D-53B74514A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D24C42-4B05-4EEF-BE14-29041EC9C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54181D-6920-4594-9A5D-6CE56DC9F8B2}" type="slidenum">
              <a:rPr lang="en-US" smtClean="0"/>
              <a:t>‹N°›</a:t>
            </a:fld>
            <a:endParaRPr lang="en-US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5BADDEB1-F604-408B-B02A-A2814606E6AF}"/>
              </a:ext>
            </a:extLst>
          </p:cNvPr>
          <p:cNvSpPr/>
          <p:nvPr/>
        </p:nvSpPr>
        <p:spPr>
          <a:xfrm rot="16200000">
            <a:off x="-388933" y="4841194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D8DF7987-332F-4D6C-81C3-990F39C76C96}"/>
              </a:ext>
            </a:extLst>
          </p:cNvPr>
          <p:cNvSpPr/>
          <p:nvPr/>
        </p:nvSpPr>
        <p:spPr>
          <a:xfrm>
            <a:off x="10494433" y="2"/>
            <a:ext cx="849328" cy="357668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352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436CE9-5B53-C994-217E-7254600632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6196576-98A3-60D8-99F2-7DE73484C7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C5C10C-CC1A-92DE-D26B-E2CEC2B06C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35D3387-4D2F-2898-F2A1-72596EAB3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865E47E-6948-C084-CCF1-97BC06838D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87431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4F1C15-D48C-6011-B5A4-CB31DE71A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A002E0C-DF71-3923-3121-0DE83455FB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E5303C-DB8F-F91C-36E8-E5BE5ACDD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59C6CA-EB4A-4C62-9DCD-5499437F6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B657EA-A48C-14F4-CD5A-EADDAFF1B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8550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432860-F557-5716-9750-049B3E6AB6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38B47DE-1EE5-7CD7-6A14-89D017A6EB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2D93EE2-2E7A-5119-36A7-564BCB434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832B5A-4811-F803-A956-8BDAE3FF6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A57D0C3-C80F-666D-23B8-3007D452E8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14718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CB5B37-570E-E89C-7253-B2E5F8FD1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C1676D9-1B49-8C5D-E1C3-EE4388288B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CD2F497-84A6-9BC2-60F8-6CDF162243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E3F6E13-F9B2-162B-0645-1FFAD94A7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FD08E3-80F0-A6E3-CA63-DFA702A651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62DC977-2AB0-C125-49DD-3BB98C70A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46875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8F7375-8B8A-EB36-8885-9C3C0E79E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CF22B63-547D-78D0-B07E-CEF4D781B6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205B0B4-60CE-B12B-85F3-E92CDA2D5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5D0585C-303E-7B3A-31EB-5209DCB3460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F2EB2E6A-1A5D-58C4-0515-0031423CF5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92C1344-C512-FF52-50C8-05A80F4EE8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8CF42A6D-5226-8CCF-F2F8-65F95D0E0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26BB7F3-67AB-86C2-EA3B-CF7F476F48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8212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15BAAC-1F8C-3F5C-FB1E-6851C0F67A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0456844-5737-D959-88F4-05038846A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E113B0D-26C5-658F-462F-8231315E3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A99E22-31A8-810A-CC18-FE54E4336D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4263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2855F94-FC7B-38C4-B8AC-4EB556DDE5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053A76E5-561E-5A9F-540F-34DF3723A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C8BB8AEA-A018-6E18-478C-AE74D5175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9356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1513B-7800-7586-DF72-21F637D35F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BEC800-BE02-71B4-D236-3D1C2EC970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8A3471B-4EE6-1988-D366-678E8337B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EDB93C2-4976-123D-EE18-7A6A03421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81F57A3-FB2A-61BC-5417-C047B6FD76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2CA0C-948E-B2D8-F023-4C4520A1DE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341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813AA-E84D-3665-99D7-4EECB6127C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C160F1C-734B-C209-B84D-8472DEDFC2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D67C761-8A39-0472-98AE-C69C1338F9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99011E7-72B2-DC0A-ED54-B67DF16BF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53C312D-3EB5-B1B7-09C0-A8906F8555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5439A47-CEB5-3E55-7D76-461AA0242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4550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5F58C7-670B-237F-796C-0567820A3B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DA482A6-1CA1-BD34-DDBB-27DFFA1A97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B96C73-EFE5-484C-8719-4B238F63B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446C5A5-F643-76B2-3D44-A0FAC8B26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E7B45A-8228-0980-E2CD-BD1D50DB27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7676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CE1E738-736E-1562-BD88-BBFCA200D0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1C44543-B470-BD7E-47A8-697DE64722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8B41CB-0887-8D41-E636-D916AA5411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AD0B02E-7227-FC71-B18F-392738BDAC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14D06B0-6468-7634-8ED5-1D43CBD6E7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822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7EC5685-19F1-49DA-ADE5-D5D32F165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FC0A4D-22A1-4554-B5DE-887974F4D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D5CDC-F2CE-410E-AD13-DDC235C71C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82EDB8D0-98ED-4B86-9D5F-E61ADC70144D}" type="datetimeFigureOut">
              <a:rPr lang="en-US" smtClean="0"/>
              <a:pPr/>
              <a:t>8/14/23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0CD45-794A-4BB0-A427-0CE61AEAF48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B3AB91-9588-4071-92D2-364F4A6ED0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cap="none" spc="0" baseline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4854181D-6920-4594-9A5D-6CE56DC9F8B2}" type="slidenum">
              <a:rPr lang="en-US" smtClean="0"/>
              <a:pPr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586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FA8ADD8-1743-CD59-0FFE-D1834E34A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9E403F7-02C7-A5E9-19C7-C335237507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DE9C81-2B23-13F3-B7DF-E3C68E1295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FDB457-D958-914E-A620-7E8A3C7CEB59}" type="datetimeFigureOut">
              <a:rPr lang="fr-FR" smtClean="0"/>
              <a:t>14/08/2023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AC5B06-41CC-1900-4E54-3B771C921E4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D676FFF-E838-8982-C86A-9802C104F4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C5C95-278D-4A4E-A53C-96B76779A1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487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F8A656C-0806-4677-A38B-DA5DF0F3C4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8467"/>
            <a:ext cx="12191999" cy="68664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erial shot of a swimming pool">
            <a:extLst>
              <a:ext uri="{FF2B5EF4-FFF2-40B4-BE49-F238E27FC236}">
                <a16:creationId xmlns:a16="http://schemas.microsoft.com/office/drawing/2014/main" id="{A3A7FAA0-C7CE-5E54-550D-94F5D0AD1A9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55000"/>
          </a:blip>
          <a:srcRect t="21308" b="3693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9BEF8C6D-8BB3-473A-9607-D7381CC5C0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27537" y="643467"/>
            <a:ext cx="5520995" cy="5215839"/>
          </a:xfrm>
          <a:prstGeom prst="roundRect">
            <a:avLst>
              <a:gd name="adj" fmla="val 265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98D4284D-9C44-DB37-2C2C-F20594EB39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57047" y="795509"/>
            <a:ext cx="5037616" cy="3011340"/>
          </a:xfrm>
        </p:spPr>
        <p:txBody>
          <a:bodyPr>
            <a:normAutofit/>
          </a:bodyPr>
          <a:lstStyle/>
          <a:p>
            <a:r>
              <a:rPr lang="fr-FR" sz="8800" dirty="0"/>
              <a:t>Les lipides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B35B3DE-465A-3D3E-62DB-23806533C8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57047" y="3898924"/>
            <a:ext cx="5037616" cy="1777878"/>
          </a:xfrm>
        </p:spPr>
        <p:txBody>
          <a:bodyPr>
            <a:normAutofit/>
          </a:bodyPr>
          <a:lstStyle/>
          <a:p>
            <a:r>
              <a:rPr lang="fr-FR" dirty="0" err="1"/>
              <a:t>Ellycase</a:t>
            </a:r>
            <a:r>
              <a:rPr lang="fr-FR" dirty="0"/>
              <a:t> – Jeux </a:t>
            </a:r>
            <a:r>
              <a:rPr lang="fr-FR" dirty="0" err="1"/>
              <a:t>olymp’tut</a:t>
            </a:r>
            <a:r>
              <a:rPr lang="fr-FR" dirty="0"/>
              <a:t> TTR</a:t>
            </a:r>
          </a:p>
        </p:txBody>
      </p:sp>
      <p:sp>
        <p:nvSpPr>
          <p:cNvPr id="13" name="Arc 12">
            <a:extLst>
              <a:ext uri="{FF2B5EF4-FFF2-40B4-BE49-F238E27FC236}">
                <a16:creationId xmlns:a16="http://schemas.microsoft.com/office/drawing/2014/main" id="{DCFDFFB9-D302-4A05-A770-D332322547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06764" y="906791"/>
            <a:ext cx="2987899" cy="2987899"/>
          </a:xfrm>
          <a:prstGeom prst="arc">
            <a:avLst>
              <a:gd name="adj1" fmla="val 16200000"/>
              <a:gd name="adj2" fmla="val 114657"/>
            </a:avLst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598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26">
            <a:extLst>
              <a:ext uri="{FF2B5EF4-FFF2-40B4-BE49-F238E27FC236}">
                <a16:creationId xmlns:a16="http://schemas.microsoft.com/office/drawing/2014/main" id="{2B97F24A-32CE-4C1C-A50D-3016B394DCF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78239A90-8324-0D95-C818-EA05D61D3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9520"/>
            <a:ext cx="3429000" cy="1719072"/>
          </a:xfrm>
        </p:spPr>
        <p:txBody>
          <a:bodyPr anchor="b">
            <a:normAutofit/>
          </a:bodyPr>
          <a:lstStyle/>
          <a:p>
            <a:r>
              <a:rPr lang="fr-FR" sz="5000" dirty="0"/>
              <a:t>Introduction</a:t>
            </a:r>
            <a:br>
              <a:rPr lang="fr-FR" sz="5000" dirty="0"/>
            </a:br>
            <a:r>
              <a:rPr lang="fr-FR" sz="5000" dirty="0"/>
              <a:t>+++</a:t>
            </a:r>
          </a:p>
        </p:txBody>
      </p:sp>
      <p:sp>
        <p:nvSpPr>
          <p:cNvPr id="29" name="sketch line">
            <a:extLst>
              <a:ext uri="{FF2B5EF4-FFF2-40B4-BE49-F238E27FC236}">
                <a16:creationId xmlns:a16="http://schemas.microsoft.com/office/drawing/2014/main" id="{6357EC4F-235E-4222-A36F-C7878ACE37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278" y="2573756"/>
            <a:ext cx="3255095" cy="18288"/>
          </a:xfrm>
          <a:custGeom>
            <a:avLst/>
            <a:gdLst>
              <a:gd name="connsiteX0" fmla="*/ 0 w 3255095"/>
              <a:gd name="connsiteY0" fmla="*/ 0 h 18288"/>
              <a:gd name="connsiteX1" fmla="*/ 618468 w 3255095"/>
              <a:gd name="connsiteY1" fmla="*/ 0 h 18288"/>
              <a:gd name="connsiteX2" fmla="*/ 1269487 w 3255095"/>
              <a:gd name="connsiteY2" fmla="*/ 0 h 18288"/>
              <a:gd name="connsiteX3" fmla="*/ 1953057 w 3255095"/>
              <a:gd name="connsiteY3" fmla="*/ 0 h 18288"/>
              <a:gd name="connsiteX4" fmla="*/ 2636627 w 3255095"/>
              <a:gd name="connsiteY4" fmla="*/ 0 h 18288"/>
              <a:gd name="connsiteX5" fmla="*/ 3255095 w 3255095"/>
              <a:gd name="connsiteY5" fmla="*/ 0 h 18288"/>
              <a:gd name="connsiteX6" fmla="*/ 3255095 w 3255095"/>
              <a:gd name="connsiteY6" fmla="*/ 18288 h 18288"/>
              <a:gd name="connsiteX7" fmla="*/ 2538974 w 3255095"/>
              <a:gd name="connsiteY7" fmla="*/ 18288 h 18288"/>
              <a:gd name="connsiteX8" fmla="*/ 1822853 w 3255095"/>
              <a:gd name="connsiteY8" fmla="*/ 18288 h 18288"/>
              <a:gd name="connsiteX9" fmla="*/ 1171834 w 3255095"/>
              <a:gd name="connsiteY9" fmla="*/ 18288 h 18288"/>
              <a:gd name="connsiteX10" fmla="*/ 0 w 3255095"/>
              <a:gd name="connsiteY10" fmla="*/ 18288 h 18288"/>
              <a:gd name="connsiteX11" fmla="*/ 0 w 3255095"/>
              <a:gd name="connsiteY11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3255095" h="18288" fill="none" extrusionOk="0">
                <a:moveTo>
                  <a:pt x="0" y="0"/>
                </a:moveTo>
                <a:cubicBezTo>
                  <a:pt x="240201" y="-22123"/>
                  <a:pt x="462021" y="-19623"/>
                  <a:pt x="618468" y="0"/>
                </a:cubicBezTo>
                <a:cubicBezTo>
                  <a:pt x="774915" y="19623"/>
                  <a:pt x="974734" y="2035"/>
                  <a:pt x="1269487" y="0"/>
                </a:cubicBezTo>
                <a:cubicBezTo>
                  <a:pt x="1564240" y="-2035"/>
                  <a:pt x="1733579" y="10639"/>
                  <a:pt x="1953057" y="0"/>
                </a:cubicBezTo>
                <a:cubicBezTo>
                  <a:pt x="2172535" y="-10639"/>
                  <a:pt x="2453962" y="14018"/>
                  <a:pt x="2636627" y="0"/>
                </a:cubicBezTo>
                <a:cubicBezTo>
                  <a:pt x="2819292" y="-14018"/>
                  <a:pt x="3121375" y="5399"/>
                  <a:pt x="3255095" y="0"/>
                </a:cubicBezTo>
                <a:cubicBezTo>
                  <a:pt x="3254386" y="8157"/>
                  <a:pt x="3254682" y="12125"/>
                  <a:pt x="3255095" y="18288"/>
                </a:cubicBezTo>
                <a:cubicBezTo>
                  <a:pt x="3088545" y="23203"/>
                  <a:pt x="2687475" y="7419"/>
                  <a:pt x="2538974" y="18288"/>
                </a:cubicBezTo>
                <a:cubicBezTo>
                  <a:pt x="2390473" y="29157"/>
                  <a:pt x="2137381" y="-8959"/>
                  <a:pt x="1822853" y="18288"/>
                </a:cubicBezTo>
                <a:cubicBezTo>
                  <a:pt x="1508325" y="45535"/>
                  <a:pt x="1466437" y="20385"/>
                  <a:pt x="1171834" y="18288"/>
                </a:cubicBezTo>
                <a:cubicBezTo>
                  <a:pt x="877231" y="16191"/>
                  <a:pt x="561097" y="37643"/>
                  <a:pt x="0" y="18288"/>
                </a:cubicBezTo>
                <a:cubicBezTo>
                  <a:pt x="-46" y="12483"/>
                  <a:pt x="-203" y="6491"/>
                  <a:pt x="0" y="0"/>
                </a:cubicBezTo>
                <a:close/>
              </a:path>
              <a:path w="3255095" h="18288" stroke="0" extrusionOk="0">
                <a:moveTo>
                  <a:pt x="0" y="0"/>
                </a:moveTo>
                <a:cubicBezTo>
                  <a:pt x="291965" y="19429"/>
                  <a:pt x="363155" y="8568"/>
                  <a:pt x="618468" y="0"/>
                </a:cubicBezTo>
                <a:cubicBezTo>
                  <a:pt x="873781" y="-8568"/>
                  <a:pt x="904459" y="-19505"/>
                  <a:pt x="1171834" y="0"/>
                </a:cubicBezTo>
                <a:cubicBezTo>
                  <a:pt x="1439209" y="19505"/>
                  <a:pt x="1744369" y="9790"/>
                  <a:pt x="1887955" y="0"/>
                </a:cubicBezTo>
                <a:cubicBezTo>
                  <a:pt x="2031541" y="-9790"/>
                  <a:pt x="2346378" y="21240"/>
                  <a:pt x="2506423" y="0"/>
                </a:cubicBezTo>
                <a:cubicBezTo>
                  <a:pt x="2666468" y="-21240"/>
                  <a:pt x="2990257" y="30414"/>
                  <a:pt x="3255095" y="0"/>
                </a:cubicBezTo>
                <a:cubicBezTo>
                  <a:pt x="3254831" y="4493"/>
                  <a:pt x="3255479" y="9472"/>
                  <a:pt x="3255095" y="18288"/>
                </a:cubicBezTo>
                <a:cubicBezTo>
                  <a:pt x="3120743" y="16690"/>
                  <a:pt x="2759628" y="42462"/>
                  <a:pt x="2604076" y="18288"/>
                </a:cubicBezTo>
                <a:cubicBezTo>
                  <a:pt x="2448524" y="-5886"/>
                  <a:pt x="2184336" y="19599"/>
                  <a:pt x="1887955" y="18288"/>
                </a:cubicBezTo>
                <a:cubicBezTo>
                  <a:pt x="1591574" y="16977"/>
                  <a:pt x="1548845" y="6870"/>
                  <a:pt x="1334589" y="18288"/>
                </a:cubicBezTo>
                <a:cubicBezTo>
                  <a:pt x="1120333" y="29706"/>
                  <a:pt x="996014" y="9662"/>
                  <a:pt x="683570" y="18288"/>
                </a:cubicBezTo>
                <a:cubicBezTo>
                  <a:pt x="371126" y="26914"/>
                  <a:pt x="198687" y="16167"/>
                  <a:pt x="0" y="18288"/>
                </a:cubicBezTo>
                <a:cubicBezTo>
                  <a:pt x="843" y="9577"/>
                  <a:pt x="371" y="690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3810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EB1D7D-4E81-766C-38A5-6256C7C013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936" y="2807208"/>
            <a:ext cx="4474464" cy="3410712"/>
          </a:xfrm>
        </p:spPr>
        <p:txBody>
          <a:bodyPr anchor="t">
            <a:normAutofit/>
          </a:bodyPr>
          <a:lstStyle/>
          <a:p>
            <a:pPr>
              <a:buFontTx/>
              <a:buChar char="-"/>
            </a:pPr>
            <a:r>
              <a:rPr lang="fr-FR" sz="2000" dirty="0"/>
              <a:t>Les lipides représentent </a:t>
            </a:r>
            <a:r>
              <a:rPr lang="fr-FR" sz="2000" b="1" dirty="0"/>
              <a:t>15 % </a:t>
            </a:r>
            <a:r>
              <a:rPr lang="fr-FR" sz="2000" dirty="0"/>
              <a:t>du poids corporel</a:t>
            </a:r>
          </a:p>
          <a:p>
            <a:pPr>
              <a:buFontTx/>
              <a:buChar char="-"/>
            </a:pPr>
            <a:endParaRPr lang="fr-FR" sz="2000" dirty="0"/>
          </a:p>
          <a:p>
            <a:pPr>
              <a:buFontTx/>
              <a:buChar char="-"/>
            </a:pPr>
            <a:r>
              <a:rPr lang="fr-FR" sz="2000" dirty="0"/>
              <a:t>Caractère </a:t>
            </a:r>
            <a:r>
              <a:rPr lang="fr-FR" sz="2000" b="1" dirty="0"/>
              <a:t>hydrophobe ou </a:t>
            </a:r>
            <a:r>
              <a:rPr lang="fr-FR" sz="2000" b="1" dirty="0" err="1"/>
              <a:t>amphiphatique</a:t>
            </a:r>
            <a:r>
              <a:rPr lang="fr-FR" sz="2000" b="1" dirty="0"/>
              <a:t> </a:t>
            </a:r>
            <a:r>
              <a:rPr lang="fr-FR" sz="2000" dirty="0"/>
              <a:t>( hydrophobe et hydrophile a la fois)</a:t>
            </a:r>
          </a:p>
          <a:p>
            <a:pPr>
              <a:buFontTx/>
              <a:buChar char="-"/>
            </a:pPr>
            <a:endParaRPr lang="fr-FR" sz="2000" dirty="0"/>
          </a:p>
          <a:p>
            <a:pPr marL="0" indent="0">
              <a:buNone/>
            </a:pPr>
            <a:r>
              <a:rPr lang="fr-FR" sz="2000" dirty="0"/>
              <a:t>-  Constitués de </a:t>
            </a:r>
            <a:r>
              <a:rPr lang="fr-FR" sz="2000" b="1" dirty="0"/>
              <a:t>C,H et O</a:t>
            </a:r>
          </a:p>
          <a:p>
            <a:pPr>
              <a:buFontTx/>
              <a:buChar char="-"/>
            </a:pPr>
            <a:endParaRPr lang="fr-FR" sz="2000" dirty="0"/>
          </a:p>
          <a:p>
            <a:pPr marL="0" indent="0">
              <a:buNone/>
            </a:pPr>
            <a:endParaRPr lang="fr-FR" sz="2000" dirty="0"/>
          </a:p>
        </p:txBody>
      </p:sp>
      <p:pic>
        <p:nvPicPr>
          <p:cNvPr id="5" name="Image 4" descr="Une image contenant texte, capture d’écran, diagramme, Police&#10;&#10;Description générée automatiquement">
            <a:extLst>
              <a:ext uri="{FF2B5EF4-FFF2-40B4-BE49-F238E27FC236}">
                <a16:creationId xmlns:a16="http://schemas.microsoft.com/office/drawing/2014/main" id="{F849DC52-6A52-3127-B67B-187CA0B0DB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4490" b="-2"/>
          <a:stretch/>
        </p:blipFill>
        <p:spPr>
          <a:xfrm>
            <a:off x="5308785" y="640080"/>
            <a:ext cx="5594742" cy="557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617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5170B6-1975-AE77-39E5-1A3EFCB743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Fonction des lipides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732E76-D192-4733-98F6-54C7ED04BD3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  <a:p>
            <a:pPr marL="0" indent="0">
              <a:buNone/>
            </a:pPr>
            <a:r>
              <a:rPr lang="fr-FR" dirty="0"/>
              <a:t>- </a:t>
            </a:r>
            <a:r>
              <a:rPr lang="fr-FR" dirty="0">
                <a:solidFill>
                  <a:srgbClr val="00B050"/>
                </a:solidFill>
              </a:rPr>
              <a:t>Réserves d’énergie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- </a:t>
            </a:r>
            <a:r>
              <a:rPr lang="fr-FR" dirty="0">
                <a:solidFill>
                  <a:srgbClr val="0070C0"/>
                </a:solidFill>
              </a:rPr>
              <a:t>Structure des membranes biologiques </a:t>
            </a:r>
            <a:r>
              <a:rPr lang="fr-FR" dirty="0"/>
              <a:t>: </a:t>
            </a:r>
          </a:p>
          <a:p>
            <a:r>
              <a:rPr lang="fr-FR" sz="2200" dirty="0"/>
              <a:t>concernant la structure des </a:t>
            </a:r>
            <a:r>
              <a:rPr lang="fr-FR" sz="2200" b="1" dirty="0"/>
              <a:t>membranes cellulaires </a:t>
            </a:r>
            <a:r>
              <a:rPr lang="fr-FR" sz="2200" dirty="0"/>
              <a:t>et des </a:t>
            </a:r>
            <a:r>
              <a:rPr lang="fr-FR" sz="2200" b="1" dirty="0"/>
              <a:t>substances circulantes</a:t>
            </a:r>
            <a:r>
              <a:rPr lang="fr-FR" sz="2200" dirty="0"/>
              <a:t> dans le sang </a:t>
            </a:r>
          </a:p>
          <a:p>
            <a:pPr marL="0" indent="0">
              <a:buNone/>
            </a:pPr>
            <a:endParaRPr lang="fr-FR" dirty="0"/>
          </a:p>
          <a:p>
            <a:pPr marL="0" indent="0">
              <a:buNone/>
            </a:pPr>
            <a:r>
              <a:rPr lang="fr-FR" dirty="0"/>
              <a:t>- </a:t>
            </a:r>
            <a:r>
              <a:rPr lang="fr-FR" dirty="0">
                <a:solidFill>
                  <a:schemeClr val="accent4">
                    <a:lumMod val="75000"/>
                  </a:schemeClr>
                </a:solidFill>
              </a:rPr>
              <a:t>Rôles biologiques spécifiques</a:t>
            </a:r>
          </a:p>
        </p:txBody>
      </p:sp>
      <p:pic>
        <p:nvPicPr>
          <p:cNvPr id="5" name="Image 4" descr="Une image contenant sport, skier, personne, neige&#10;&#10;Description générée automatiquement">
            <a:extLst>
              <a:ext uri="{FF2B5EF4-FFF2-40B4-BE49-F238E27FC236}">
                <a16:creationId xmlns:a16="http://schemas.microsoft.com/office/drawing/2014/main" id="{01894292-BCA3-5090-B3DF-75DA55C6B8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7179" y="365125"/>
            <a:ext cx="4095221" cy="230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8425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1A2635-C9CD-2220-7967-12E27E93B2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fr-FR" dirty="0"/>
              <a:t>Généralités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380BC75-9DBD-1D6D-C895-0C29448562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1304553"/>
            <a:ext cx="10515600" cy="4667250"/>
          </a:xfrm>
        </p:spPr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fr-FR" dirty="0"/>
              <a:t>Les lipides peuvent être complètement apolaires, complètement hydrophobe.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Les lipides peuvent être </a:t>
            </a:r>
            <a:r>
              <a:rPr lang="fr-FR" b="1" dirty="0"/>
              <a:t>bipolaires</a:t>
            </a:r>
          </a:p>
          <a:p>
            <a:pPr>
              <a:buFontTx/>
              <a:buChar char="-"/>
            </a:pPr>
            <a:r>
              <a:rPr lang="fr-FR" dirty="0"/>
              <a:t>Ce sont des molécules </a:t>
            </a:r>
            <a:r>
              <a:rPr lang="fr-FR" b="1" dirty="0" err="1"/>
              <a:t>amphiphatiques</a:t>
            </a:r>
            <a:r>
              <a:rPr lang="fr-FR" dirty="0"/>
              <a:t> avec une tête polaire en contact avec l’eau, liée à une chaîne fortement apolaire = hydrophobe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Les lipides sont insolubles dans l’eau, mais </a:t>
            </a:r>
            <a:r>
              <a:rPr lang="fr-FR" b="1" dirty="0"/>
              <a:t>solubles dans les solvants organiques </a:t>
            </a:r>
          </a:p>
        </p:txBody>
      </p:sp>
      <p:pic>
        <p:nvPicPr>
          <p:cNvPr id="7169" name="Picture 1" descr="page2image37380432">
            <a:extLst>
              <a:ext uri="{FF2B5EF4-FFF2-40B4-BE49-F238E27FC236}">
                <a16:creationId xmlns:a16="http://schemas.microsoft.com/office/drawing/2014/main" id="{CB16D795-A002-F68B-E878-D460A8D35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5085609"/>
            <a:ext cx="8782050" cy="1772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39919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0B8D3-FDFE-3B4D-4AC3-5DF856CC9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Lipides simples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3270926-9F8A-4053-F976-FED029BAB4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dirty="0"/>
              <a:t>Les acides gras sont des acides </a:t>
            </a:r>
            <a:r>
              <a:rPr lang="fr-FR" b="1" dirty="0"/>
              <a:t>monocarboxyliques</a:t>
            </a:r>
            <a:r>
              <a:rPr lang="fr-FR" dirty="0"/>
              <a:t> donc avec un seul acide carboxylique ( partie hydrophile) de forme : R-COOH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R est une chaine aliphatique de longueur variable avec un </a:t>
            </a:r>
            <a:r>
              <a:rPr lang="fr-FR" b="1" dirty="0"/>
              <a:t>minimum de 4 carbones</a:t>
            </a:r>
            <a:r>
              <a:rPr lang="fr-FR" dirty="0"/>
              <a:t> et généralement de </a:t>
            </a:r>
            <a:r>
              <a:rPr lang="fr-FR" b="1" dirty="0"/>
              <a:t>14 à 22 carbones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Responsable du caractère </a:t>
            </a:r>
            <a:r>
              <a:rPr lang="fr-FR" b="1" dirty="0"/>
              <a:t>hydrophobe</a:t>
            </a:r>
            <a:r>
              <a:rPr lang="fr-FR" dirty="0"/>
              <a:t> de la molécule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15700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1399FA-10E9-187B-10F7-7DCD09E21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34243"/>
            <a:ext cx="10515600" cy="4351338"/>
          </a:xfrm>
        </p:spPr>
        <p:txBody>
          <a:bodyPr/>
          <a:lstStyle/>
          <a:p>
            <a:pPr>
              <a:buFontTx/>
              <a:buChar char="-"/>
            </a:pPr>
            <a:r>
              <a:rPr lang="fr-FR" dirty="0"/>
              <a:t>En général, cette chaîne a un nombre </a:t>
            </a:r>
            <a:r>
              <a:rPr lang="fr-FR" b="1" dirty="0"/>
              <a:t>pair</a:t>
            </a:r>
            <a:r>
              <a:rPr lang="fr-FR" dirty="0"/>
              <a:t> de carbones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Elle peut être </a:t>
            </a:r>
            <a:r>
              <a:rPr lang="fr-FR" b="1" dirty="0"/>
              <a:t>saturée ou insaturée </a:t>
            </a:r>
          </a:p>
          <a:p>
            <a:pPr marL="0" indent="0">
              <a:buNone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Maximum de </a:t>
            </a:r>
            <a:r>
              <a:rPr lang="fr-FR" b="1" dirty="0"/>
              <a:t>6 doubles liaisons </a:t>
            </a:r>
            <a:r>
              <a:rPr lang="fr-FR" dirty="0"/>
              <a:t>qui sont en </a:t>
            </a:r>
            <a:r>
              <a:rPr lang="fr-FR" b="1" dirty="0"/>
              <a:t>CIS</a:t>
            </a:r>
            <a:r>
              <a:rPr lang="fr-FR" dirty="0"/>
              <a:t> le plus souvent</a:t>
            </a:r>
          </a:p>
        </p:txBody>
      </p:sp>
      <p:pic>
        <p:nvPicPr>
          <p:cNvPr id="1026" name="Picture 2" descr="page3image37684448">
            <a:extLst>
              <a:ext uri="{FF2B5EF4-FFF2-40B4-BE49-F238E27FC236}">
                <a16:creationId xmlns:a16="http://schemas.microsoft.com/office/drawing/2014/main" id="{772E57B9-B307-B5BD-D700-F5CC3801C6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310" y="3636336"/>
            <a:ext cx="10359695" cy="2540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37489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1D4236-A010-DB7C-52E2-4EE3000DA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Les acides gras saturés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E1B997-3817-696C-CE85-9CEA395848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dirty="0"/>
              <a:t>Dénomination usuelle </a:t>
            </a:r>
          </a:p>
          <a:p>
            <a:pPr>
              <a:buFontTx/>
              <a:buChar char="-"/>
            </a:pPr>
            <a:endParaRPr lang="fr-FR" dirty="0"/>
          </a:p>
          <a:p>
            <a:pPr>
              <a:buFontTx/>
              <a:buChar char="-"/>
            </a:pPr>
            <a:r>
              <a:rPr lang="fr-FR" dirty="0"/>
              <a:t>Dénomination officielle : AG linéaires nommées grâce à :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Son alcane correspondant ( le nombre de carbones)</a:t>
            </a:r>
          </a:p>
          <a:p>
            <a:r>
              <a:rPr lang="fr-FR" dirty="0"/>
              <a:t>On ajoute le suffixe –</a:t>
            </a:r>
            <a:r>
              <a:rPr lang="fr-FR" dirty="0" err="1"/>
              <a:t>oique</a:t>
            </a:r>
            <a:r>
              <a:rPr lang="fr-FR" dirty="0"/>
              <a:t> </a:t>
            </a:r>
          </a:p>
          <a:p>
            <a:pPr marL="0" indent="0">
              <a:buNone/>
            </a:pPr>
            <a:r>
              <a:rPr lang="fr-FR" dirty="0"/>
              <a:t> </a:t>
            </a:r>
          </a:p>
        </p:txBody>
      </p:sp>
      <p:pic>
        <p:nvPicPr>
          <p:cNvPr id="2049" name="Picture 1" descr="page3image54471840">
            <a:extLst>
              <a:ext uri="{FF2B5EF4-FFF2-40B4-BE49-F238E27FC236}">
                <a16:creationId xmlns:a16="http://schemas.microsoft.com/office/drawing/2014/main" id="{710F34A2-E585-0AEE-346D-CCA2100CC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78" y="5031538"/>
            <a:ext cx="5324444" cy="158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re 1">
            <a:extLst>
              <a:ext uri="{FF2B5EF4-FFF2-40B4-BE49-F238E27FC236}">
                <a16:creationId xmlns:a16="http://schemas.microsoft.com/office/drawing/2014/main" id="{970A3ED5-BCFE-9A9F-0D3D-5F7F038729B2}"/>
              </a:ext>
            </a:extLst>
          </p:cNvPr>
          <p:cNvSpPr txBox="1">
            <a:spLocks/>
          </p:cNvSpPr>
          <p:nvPr/>
        </p:nvSpPr>
        <p:spPr>
          <a:xfrm>
            <a:off x="2324100" y="-371157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/>
              <a:t>Les acides gras saturés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920541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06883E-34F0-8E17-0320-2A46032D17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Acides gras insaturés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8E74708-CB52-D3A5-3AB5-2BFF1E871A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sz="2800" dirty="0"/>
              <a:t>Deux types d’AG insaturés : les </a:t>
            </a:r>
            <a:r>
              <a:rPr lang="fr-FR" sz="2800" dirty="0">
                <a:solidFill>
                  <a:schemeClr val="accent6"/>
                </a:solidFill>
              </a:rPr>
              <a:t>AG monoinsaturés </a:t>
            </a:r>
            <a:r>
              <a:rPr lang="fr-FR" sz="2800" dirty="0"/>
              <a:t>(une seule double liaison) et </a:t>
            </a:r>
            <a:r>
              <a:rPr lang="fr-FR" sz="2800" dirty="0">
                <a:solidFill>
                  <a:schemeClr val="accent1"/>
                </a:solidFill>
              </a:rPr>
              <a:t>polyinsaturés</a:t>
            </a:r>
            <a:r>
              <a:rPr lang="fr-FR" sz="2800" dirty="0"/>
              <a:t> (plusieurs doubles liaisons) </a:t>
            </a:r>
          </a:p>
          <a:p>
            <a:pPr marL="0" indent="0">
              <a:buNone/>
            </a:pPr>
            <a:endParaRPr lang="fr-FR" sz="2800" dirty="0"/>
          </a:p>
          <a:p>
            <a:pPr>
              <a:buFontTx/>
              <a:buChar char="-"/>
            </a:pPr>
            <a:r>
              <a:rPr lang="fr-FR" dirty="0"/>
              <a:t>La nomenclature va permettre de préciser :</a:t>
            </a:r>
          </a:p>
          <a:p>
            <a:r>
              <a:rPr lang="fr-FR" sz="2000" dirty="0"/>
              <a:t>Son alcane correspondant </a:t>
            </a:r>
          </a:p>
          <a:p>
            <a:r>
              <a:rPr lang="fr-FR" sz="2000" dirty="0"/>
              <a:t>Le suffixe –</a:t>
            </a:r>
            <a:r>
              <a:rPr lang="fr-FR" sz="2000" dirty="0" err="1"/>
              <a:t>oique</a:t>
            </a:r>
            <a:endParaRPr lang="fr-FR" sz="2000" dirty="0"/>
          </a:p>
          <a:p>
            <a:r>
              <a:rPr lang="fr-FR" sz="2000" dirty="0"/>
              <a:t>Le nombre et la position des doubles liaisons</a:t>
            </a:r>
          </a:p>
          <a:p>
            <a:r>
              <a:rPr lang="fr-FR" sz="2000" dirty="0"/>
              <a:t>La stéréochimie -&gt; Cis en général </a:t>
            </a:r>
          </a:p>
        </p:txBody>
      </p:sp>
      <p:pic>
        <p:nvPicPr>
          <p:cNvPr id="4" name="Picture 1" descr="page4image37363632">
            <a:extLst>
              <a:ext uri="{FF2B5EF4-FFF2-40B4-BE49-F238E27FC236}">
                <a16:creationId xmlns:a16="http://schemas.microsoft.com/office/drawing/2014/main" id="{DA38B3E6-067A-A491-E888-13528FA7CF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203523" y="3733800"/>
            <a:ext cx="5150277" cy="1596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33939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2" name="Rectangle 4101">
            <a:extLst>
              <a:ext uri="{FF2B5EF4-FFF2-40B4-BE49-F238E27FC236}">
                <a16:creationId xmlns:a16="http://schemas.microsoft.com/office/drawing/2014/main" id="{66E48AFA-8884-4F68-A44F-D2C1E8609C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0CF420F-CC46-16F1-14E8-216166338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998018"/>
            <a:ext cx="3981854" cy="2216513"/>
          </a:xfrm>
        </p:spPr>
        <p:txBody>
          <a:bodyPr>
            <a:normAutofit/>
          </a:bodyPr>
          <a:lstStyle/>
          <a:p>
            <a:r>
              <a:rPr lang="fr-FR" dirty="0"/>
              <a:t>Acides gras polyinsaturés </a:t>
            </a:r>
          </a:p>
        </p:txBody>
      </p:sp>
      <p:sp>
        <p:nvSpPr>
          <p:cNvPr id="4104" name="Arc 4103">
            <a:extLst>
              <a:ext uri="{FF2B5EF4-FFF2-40B4-BE49-F238E27FC236}">
                <a16:creationId xmlns:a16="http://schemas.microsoft.com/office/drawing/2014/main" id="{969D19A6-08CB-498C-93EC-3FFB021FC6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269068">
            <a:off x="8717845" y="3339275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097" name="Picture 1" descr="page4image37385424">
            <a:extLst>
              <a:ext uri="{FF2B5EF4-FFF2-40B4-BE49-F238E27FC236}">
                <a16:creationId xmlns:a16="http://schemas.microsoft.com/office/drawing/2014/main" id="{1432E79E-B9B3-C8A3-995B-283B10CA5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9914" y="932940"/>
            <a:ext cx="10872172" cy="2500599"/>
          </a:xfrm>
          <a:custGeom>
            <a:avLst/>
            <a:gdLst/>
            <a:ahLst/>
            <a:cxnLst/>
            <a:rect l="l" t="t" r="r" b="b"/>
            <a:pathLst>
              <a:path w="10580201" h="2957472">
                <a:moveTo>
                  <a:pt x="88961" y="0"/>
                </a:moveTo>
                <a:lnTo>
                  <a:pt x="10491240" y="0"/>
                </a:lnTo>
                <a:cubicBezTo>
                  <a:pt x="10540372" y="0"/>
                  <a:pt x="10580201" y="39829"/>
                  <a:pt x="10580201" y="88961"/>
                </a:cubicBezTo>
                <a:lnTo>
                  <a:pt x="10580201" y="2868511"/>
                </a:lnTo>
                <a:cubicBezTo>
                  <a:pt x="10580201" y="2917643"/>
                  <a:pt x="10540372" y="2957472"/>
                  <a:pt x="10491240" y="2957472"/>
                </a:cubicBezTo>
                <a:lnTo>
                  <a:pt x="88961" y="2957472"/>
                </a:lnTo>
                <a:cubicBezTo>
                  <a:pt x="39829" y="2957472"/>
                  <a:pt x="0" y="2917643"/>
                  <a:pt x="0" y="2868511"/>
                </a:cubicBezTo>
                <a:lnTo>
                  <a:pt x="0" y="88961"/>
                </a:lnTo>
                <a:cubicBezTo>
                  <a:pt x="0" y="39829"/>
                  <a:pt x="39829" y="0"/>
                  <a:pt x="88961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35C7F2-A039-6E0C-5359-E7E67DDFE8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62400" y="3998019"/>
            <a:ext cx="7391401" cy="221651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600" dirty="0">
                <a:effectLst/>
                <a:latin typeface="Calibri" panose="020F0502020204030204" pitchFamily="34" charset="0"/>
              </a:rPr>
              <a:t>Chez les </a:t>
            </a:r>
            <a:r>
              <a:rPr lang="fr-FR" sz="2600" dirty="0" err="1">
                <a:effectLst/>
                <a:latin typeface="Calibri" panose="020F0502020204030204" pitchFamily="34" charset="0"/>
              </a:rPr>
              <a:t>mammifères</a:t>
            </a:r>
            <a:r>
              <a:rPr lang="fr-FR" sz="2600" dirty="0">
                <a:effectLst/>
                <a:latin typeface="Calibri" panose="020F0502020204030204" pitchFamily="34" charset="0"/>
              </a:rPr>
              <a:t>, les doubles liaisons sont </a:t>
            </a:r>
            <a:r>
              <a:rPr lang="fr-FR" sz="2600" b="1" dirty="0">
                <a:effectLst/>
                <a:latin typeface="Calibri" panose="020F0502020204030204" pitchFamily="34" charset="0"/>
              </a:rPr>
              <a:t>TOUJOURS </a:t>
            </a:r>
            <a:r>
              <a:rPr lang="fr-FR" sz="2600" dirty="0">
                <a:effectLst/>
                <a:latin typeface="Calibri" panose="020F0502020204030204" pitchFamily="34" charset="0"/>
              </a:rPr>
              <a:t>en position </a:t>
            </a:r>
            <a:r>
              <a:rPr lang="fr-FR" sz="2600" b="1" dirty="0">
                <a:effectLst/>
                <a:latin typeface="Calibri" panose="020F0502020204030204" pitchFamily="34" charset="0"/>
              </a:rPr>
              <a:t>MALONIQUE+++</a:t>
            </a:r>
            <a:r>
              <a:rPr lang="fr-FR" sz="2600" dirty="0">
                <a:effectLst/>
                <a:latin typeface="Calibri" panose="020F0502020204030204" pitchFamily="34" charset="0"/>
              </a:rPr>
              <a:t>,</a:t>
            </a:r>
          </a:p>
          <a:p>
            <a:pPr marL="0" indent="0">
              <a:buNone/>
            </a:pPr>
            <a:r>
              <a:rPr lang="fr-FR" sz="2600" dirty="0">
                <a:effectLst/>
                <a:latin typeface="Calibri" panose="020F0502020204030204" pitchFamily="34" charset="0"/>
              </a:rPr>
              <a:t> c’est-à-dire qu’il y a </a:t>
            </a:r>
            <a:r>
              <a:rPr lang="fr-FR" sz="2600" b="1" dirty="0">
                <a:effectLst/>
                <a:latin typeface="Calibri" panose="020F0502020204030204" pitchFamily="34" charset="0"/>
              </a:rPr>
              <a:t>toujours 3 carbones entre 2 doubles liaisons, </a:t>
            </a:r>
            <a:r>
              <a:rPr lang="fr-FR" sz="2600" dirty="0">
                <a:effectLst/>
                <a:latin typeface="Calibri" panose="020F0502020204030204" pitchFamily="34" charset="0"/>
              </a:rPr>
              <a:t>celles-ci sont </a:t>
            </a:r>
            <a:r>
              <a:rPr lang="fr-FR" sz="2600" b="1" dirty="0">
                <a:effectLst/>
                <a:latin typeface="Calibri" panose="020F0502020204030204" pitchFamily="34" charset="0"/>
              </a:rPr>
              <a:t>toujours </a:t>
            </a:r>
            <a:r>
              <a:rPr lang="fr-FR" sz="2600" dirty="0">
                <a:effectLst/>
                <a:latin typeface="Calibri" panose="020F0502020204030204" pitchFamily="34" charset="0"/>
              </a:rPr>
              <a:t>de </a:t>
            </a:r>
            <a:r>
              <a:rPr lang="fr-FR" sz="2600" dirty="0" err="1">
                <a:effectLst/>
                <a:latin typeface="Calibri" panose="020F0502020204030204" pitchFamily="34" charset="0"/>
              </a:rPr>
              <a:t>stéréoisomérie</a:t>
            </a:r>
            <a:r>
              <a:rPr lang="fr-FR" sz="2600" dirty="0">
                <a:effectLst/>
                <a:latin typeface="Calibri" panose="020F0502020204030204" pitchFamily="34" charset="0"/>
              </a:rPr>
              <a:t> </a:t>
            </a:r>
            <a:r>
              <a:rPr lang="fr-FR" sz="2600" b="1" dirty="0">
                <a:effectLst/>
                <a:latin typeface="Calibri" panose="020F0502020204030204" pitchFamily="34" charset="0"/>
              </a:rPr>
              <a:t>CIS +++</a:t>
            </a:r>
            <a:r>
              <a:rPr lang="fr-FR" sz="2600" dirty="0">
                <a:effectLst/>
                <a:latin typeface="Calibri" panose="020F0502020204030204" pitchFamily="34" charset="0"/>
              </a:rPr>
              <a:t>. </a:t>
            </a:r>
            <a:endParaRPr lang="fr-FR" sz="2600" dirty="0"/>
          </a:p>
          <a:p>
            <a:pPr marL="0" indent="0">
              <a:buNone/>
            </a:pPr>
            <a:endParaRPr lang="fr-FR" sz="2600" dirty="0"/>
          </a:p>
        </p:txBody>
      </p:sp>
    </p:spTree>
    <p:extLst>
      <p:ext uri="{BB962C8B-B14F-4D97-AF65-F5344CB8AC3E}">
        <p14:creationId xmlns:p14="http://schemas.microsoft.com/office/powerpoint/2010/main" val="33702367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40D34B-E65A-A662-065C-42817E99A5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Acides gras indispensables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23224EC-2B07-0F8B-7A0D-625806B7DC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dirty="0"/>
              <a:t>Acide linoléique </a:t>
            </a:r>
          </a:p>
          <a:p>
            <a:pPr>
              <a:buFontTx/>
              <a:buChar char="-"/>
            </a:pPr>
            <a:r>
              <a:rPr lang="fr-FR" sz="2400" b="1" dirty="0"/>
              <a:t>Indispensable</a:t>
            </a:r>
            <a:r>
              <a:rPr lang="fr-FR" sz="2400" dirty="0"/>
              <a:t> car uniquement apporté par l’alimentation </a:t>
            </a:r>
          </a:p>
          <a:p>
            <a:pPr marL="0" indent="0">
              <a:buNone/>
            </a:pPr>
            <a:r>
              <a:rPr lang="fr-FR" sz="2400" dirty="0">
                <a:effectLst/>
                <a:latin typeface="Calibri" panose="020F0502020204030204" pitchFamily="34" charset="0"/>
              </a:rPr>
              <a:t>l’AG se nomme en nomenclature </a:t>
            </a:r>
            <a:r>
              <a:rPr lang="fr-FR" sz="2400" dirty="0" err="1">
                <a:effectLst/>
                <a:latin typeface="Calibri" panose="020F0502020204030204" pitchFamily="34" charset="0"/>
              </a:rPr>
              <a:t>abrégée</a:t>
            </a:r>
            <a:r>
              <a:rPr lang="fr-FR" sz="2400" dirty="0">
                <a:effectLst/>
                <a:latin typeface="Calibri" panose="020F0502020204030204" pitchFamily="34" charset="0"/>
              </a:rPr>
              <a:t> : </a:t>
            </a:r>
            <a:r>
              <a:rPr lang="fr-FR" sz="2400" b="1" dirty="0">
                <a:effectLst/>
                <a:latin typeface="Calibri" panose="020F0502020204030204" pitchFamily="34" charset="0"/>
              </a:rPr>
              <a:t>C18:2(</a:t>
            </a:r>
            <a:r>
              <a:rPr lang="fr-FR" sz="2400" dirty="0">
                <a:effectLst/>
                <a:latin typeface="CambriaMath"/>
              </a:rPr>
              <a:t>∆𝟗,𝟏𝟐</a:t>
            </a:r>
            <a:r>
              <a:rPr lang="fr-FR" sz="2400" b="1" dirty="0">
                <a:effectLst/>
                <a:latin typeface="Calibri" panose="020F0502020204030204" pitchFamily="34" charset="0"/>
              </a:rPr>
              <a:t>) </a:t>
            </a:r>
            <a:endParaRPr lang="fr-FR" sz="2400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121" name="Picture 1" descr="page5image37700624">
            <a:extLst>
              <a:ext uri="{FF2B5EF4-FFF2-40B4-BE49-F238E27FC236}">
                <a16:creationId xmlns:a16="http://schemas.microsoft.com/office/drawing/2014/main" id="{DF3E233E-2F55-DB74-8D70-2B0FB050D6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3328034"/>
            <a:ext cx="11391900" cy="199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1540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5A7C902-19BD-1592-FF4C-3647CF34A6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fr-FR" dirty="0"/>
              <a:t>Acide alpha-linoléique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145" name="Picture 1" descr="page5image37707904">
            <a:extLst>
              <a:ext uri="{FF2B5EF4-FFF2-40B4-BE49-F238E27FC236}">
                <a16:creationId xmlns:a16="http://schemas.microsoft.com/office/drawing/2014/main" id="{2AFE2ABD-206E-7062-2AA9-CFD0052F74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" y="2977515"/>
            <a:ext cx="11353800" cy="204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59C0E33-65F4-6A1E-9D44-F59759E9D089}"/>
              </a:ext>
            </a:extLst>
          </p:cNvPr>
          <p:cNvSpPr txBox="1"/>
          <p:nvPr/>
        </p:nvSpPr>
        <p:spPr>
          <a:xfrm>
            <a:off x="5237843" y="5025073"/>
            <a:ext cx="653505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fr-FR" sz="2400" b="1" dirty="0">
                <a:effectLst/>
                <a:latin typeface="Calibri" panose="020F0502020204030204" pitchFamily="34" charset="0"/>
              </a:rPr>
              <a:t>C18:3(</a:t>
            </a:r>
            <a:r>
              <a:rPr lang="fr-FR" sz="2400" dirty="0">
                <a:effectLst/>
                <a:latin typeface="CambriaMath"/>
              </a:rPr>
              <a:t>∆𝟗,𝟏𝟐,</a:t>
            </a:r>
            <a:r>
              <a:rPr lang="fr-FR" sz="2400" b="1" dirty="0">
                <a:effectLst/>
                <a:latin typeface="CambriaMath"/>
              </a:rPr>
              <a:t>15</a:t>
            </a:r>
            <a:r>
              <a:rPr lang="fr-FR" sz="2400" b="1" dirty="0">
                <a:effectLst/>
                <a:latin typeface="Calibri" panose="020F0502020204030204" pitchFamily="34" charset="0"/>
              </a:rPr>
              <a:t>) </a:t>
            </a: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1473379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637813-7D3F-D0BE-8C8C-5FA5CAF12F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QCM :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9DBDFF8-24A2-1558-DED8-F2750B1E672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fr-FR" u="sng" dirty="0"/>
              <a:t>A propos des généralités sur les lipides, donnez la (ou les) bonne(s) réponse(s):</a:t>
            </a:r>
          </a:p>
          <a:p>
            <a:pPr marL="0" indent="0">
              <a:buNone/>
            </a:pPr>
            <a:endParaRPr lang="fr-FR" u="sng" dirty="0"/>
          </a:p>
          <a:p>
            <a:pPr marL="514350" indent="-514350">
              <a:lnSpc>
                <a:spcPct val="100000"/>
              </a:lnSpc>
              <a:buAutoNum type="alphaUcParenR"/>
            </a:pPr>
            <a:r>
              <a:rPr lang="fr-FR" dirty="0"/>
              <a:t>Les lipides peuvent être complètement apolaires</a:t>
            </a:r>
          </a:p>
          <a:p>
            <a:pPr marL="514350" indent="-514350">
              <a:lnSpc>
                <a:spcPct val="100000"/>
              </a:lnSpc>
              <a:buAutoNum type="alphaUcParenR"/>
            </a:pPr>
            <a:r>
              <a:rPr lang="fr-FR" dirty="0"/>
              <a:t>Les lipides ne sont pas solubles dans les solvants organiques </a:t>
            </a:r>
          </a:p>
          <a:p>
            <a:pPr marL="514350" indent="-514350">
              <a:lnSpc>
                <a:spcPct val="100000"/>
              </a:lnSpc>
              <a:buAutoNum type="alphaUcParenR"/>
            </a:pPr>
            <a:r>
              <a:rPr lang="fr-FR" dirty="0"/>
              <a:t>La dénomination usuelle nomme l’AG en fonction de la longueur de la chaine </a:t>
            </a:r>
            <a:r>
              <a:rPr lang="fr-FR" dirty="0" err="1"/>
              <a:t>carbonnée</a:t>
            </a:r>
            <a:r>
              <a:rPr lang="fr-FR" dirty="0"/>
              <a:t> </a:t>
            </a:r>
          </a:p>
          <a:p>
            <a:pPr marL="514350" indent="-514350">
              <a:lnSpc>
                <a:spcPct val="100000"/>
              </a:lnSpc>
              <a:buAutoNum type="alphaUcParenR"/>
            </a:pPr>
            <a:r>
              <a:rPr lang="fr-FR" dirty="0"/>
              <a:t>La chaîne aliphatique des AG est responsable du caractère hydrophobe </a:t>
            </a:r>
          </a:p>
        </p:txBody>
      </p:sp>
    </p:spTree>
    <p:extLst>
      <p:ext uri="{BB962C8B-B14F-4D97-AF65-F5344CB8AC3E}">
        <p14:creationId xmlns:p14="http://schemas.microsoft.com/office/powerpoint/2010/main" val="3218958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00E24FCF-707C-9DF5-EE70-E156F28C4B23}"/>
              </a:ext>
            </a:extLst>
          </p:cNvPr>
          <p:cNvSpPr txBox="1"/>
          <p:nvPr/>
        </p:nvSpPr>
        <p:spPr>
          <a:xfrm>
            <a:off x="552450" y="895351"/>
            <a:ext cx="10572750" cy="49131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propos des généralités sur les lipides, donnez la (ou les) bonne(s) réponse(s):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 lipides peuvent être complètement apolaires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 lipides ne sont pas solubles dans les solvants organiques </a:t>
            </a:r>
            <a:r>
              <a:rPr kumimoji="0" lang="fr-FR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c’est l’inverse !!+++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dénomination usuelle nomme l’AG en fonction de la longueur de la chaine </a:t>
            </a: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carbonnée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lang="fr-FR" sz="2800" dirty="0">
                <a:latin typeface="Calibri" panose="020F0502020204030204"/>
              </a:rPr>
              <a:t>C’est la dénomination officielle !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 chaîne aliphatique des AG est responsable du caractère hydrophobe </a:t>
            </a:r>
          </a:p>
        </p:txBody>
      </p:sp>
    </p:spTree>
    <p:extLst>
      <p:ext uri="{BB962C8B-B14F-4D97-AF65-F5344CB8AC3E}">
        <p14:creationId xmlns:p14="http://schemas.microsoft.com/office/powerpoint/2010/main" val="3455289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C3D96F01-4597-7528-C75D-51F686E47619}"/>
              </a:ext>
            </a:extLst>
          </p:cNvPr>
          <p:cNvSpPr txBox="1"/>
          <p:nvPr/>
        </p:nvSpPr>
        <p:spPr>
          <a:xfrm>
            <a:off x="438150" y="1403317"/>
            <a:ext cx="11315700" cy="405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propos des généralités sur les lipides, donnez la (ou les) bonne(s) réponse(s):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Chez les insectes</a:t>
            </a:r>
            <a:r>
              <a:rPr lang="fr-FR" sz="2800" dirty="0">
                <a:solidFill>
                  <a:prstClr val="black"/>
                </a:solidFill>
                <a:latin typeface="Calibri" panose="020F0502020204030204"/>
              </a:rPr>
              <a:t>, les doubles liaisons sont toujours en position malonique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 AG indispensables ne sont pas produits dans le corps humain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L’a</a:t>
            </a:r>
            <a:r>
              <a:rPr lang="fr-FR" sz="2800" dirty="0" err="1">
                <a:solidFill>
                  <a:prstClr val="black"/>
                </a:solidFill>
                <a:latin typeface="Calibri" panose="020F0502020204030204"/>
              </a:rPr>
              <a:t>cide</a:t>
            </a:r>
            <a:r>
              <a:rPr lang="fr-FR" sz="2800" dirty="0">
                <a:solidFill>
                  <a:prstClr val="black"/>
                </a:solidFill>
                <a:latin typeface="Calibri" panose="020F0502020204030204"/>
              </a:rPr>
              <a:t> palmitique n’est pas un AG indispensable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lang="fr-FR" sz="2800" dirty="0">
                <a:solidFill>
                  <a:prstClr val="black"/>
                </a:solidFill>
                <a:latin typeface="Calibri" panose="020F0502020204030204"/>
              </a:rPr>
              <a:t>Les lipides simples sont principalement composés des atomes C,H et O</a:t>
            </a:r>
            <a:endParaRPr kumimoji="0" lang="fr-FR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446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A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131F5E13-455C-FFA0-95FA-5C34AE442A73}"/>
              </a:ext>
            </a:extLst>
          </p:cNvPr>
          <p:cNvSpPr txBox="1"/>
          <p:nvPr/>
        </p:nvSpPr>
        <p:spPr>
          <a:xfrm>
            <a:off x="461962" y="1403317"/>
            <a:ext cx="11272838" cy="40513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propos des généralités sur les lipides, donnez la (ou les) bonne(s) réponse(s):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28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Chez les insectes, les doubles liaisons sont toujours en position malonique </a:t>
            </a:r>
            <a:r>
              <a:rPr kumimoji="0" lang="fr-FR" sz="28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c’est chez les mammifères (désolé) </a:t>
            </a:r>
            <a:endParaRPr kumimoji="0" lang="fr-F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 AG indispensables ne sont pas produits dans le corps humain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L’acide palmitique n’est pas un AG indispensable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AutoNum type="alphaUcParenR"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Les lipides simples sont principalement composés des atomes C,H et O</a:t>
            </a:r>
          </a:p>
        </p:txBody>
      </p:sp>
    </p:spTree>
    <p:extLst>
      <p:ext uri="{BB962C8B-B14F-4D97-AF65-F5344CB8AC3E}">
        <p14:creationId xmlns:p14="http://schemas.microsoft.com/office/powerpoint/2010/main" val="1185502293"/>
      </p:ext>
    </p:extLst>
  </p:cSld>
  <p:clrMapOvr>
    <a:masterClrMapping/>
  </p:clrMapOvr>
</p:sld>
</file>

<file path=ppt/theme/theme1.xml><?xml version="1.0" encoding="utf-8"?>
<a:theme xmlns:a="http://schemas.openxmlformats.org/drawingml/2006/main" name="ShapesVTI">
  <a:themeElements>
    <a:clrScheme name="Office">
      <a:dk1>
        <a:srgbClr val="000000"/>
      </a:dk1>
      <a:lt1>
        <a:srgbClr val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Festival">
      <a:majorFont>
        <a:latin typeface="Tw Cen M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hapesVTI" id="{C78D20FD-A872-4243-8597-B534C62538FF}" vid="{7CAFCCF9-7834-41D6-B6AB-7D225A18A4E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3975</TotalTime>
  <Words>629</Words>
  <Application>Microsoft Macintosh PowerPoint</Application>
  <PresentationFormat>Grand écran</PresentationFormat>
  <Paragraphs>85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15</vt:i4>
      </vt:variant>
    </vt:vector>
  </HeadingPairs>
  <TitlesOfParts>
    <vt:vector size="23" baseType="lpstr">
      <vt:lpstr>Arial</vt:lpstr>
      <vt:lpstr>Avenir Next LT Pro</vt:lpstr>
      <vt:lpstr>Calibri</vt:lpstr>
      <vt:lpstr>Calibri Light</vt:lpstr>
      <vt:lpstr>CambriaMath</vt:lpstr>
      <vt:lpstr>Tw Cen MT</vt:lpstr>
      <vt:lpstr>ShapesVTI</vt:lpstr>
      <vt:lpstr>Thème Office</vt:lpstr>
      <vt:lpstr>Les lipides</vt:lpstr>
      <vt:lpstr>Introduction +++</vt:lpstr>
      <vt:lpstr>Fonction des lipides</vt:lpstr>
      <vt:lpstr>Généralités</vt:lpstr>
      <vt:lpstr>Les Lipides simples </vt:lpstr>
      <vt:lpstr>Présentation PowerPoint</vt:lpstr>
      <vt:lpstr>Les acides gras saturés </vt:lpstr>
      <vt:lpstr>Acides gras insaturés </vt:lpstr>
      <vt:lpstr>Acides gras polyinsaturés </vt:lpstr>
      <vt:lpstr>Acides gras indispensables </vt:lpstr>
      <vt:lpstr>Présentation PowerPoint</vt:lpstr>
      <vt:lpstr>QCM : 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Les lipides</dc:title>
  <dc:creator>Elly Raphel</dc:creator>
  <cp:lastModifiedBy>Elly Raphel</cp:lastModifiedBy>
  <cp:revision>2</cp:revision>
  <dcterms:created xsi:type="dcterms:W3CDTF">2023-08-14T14:10:08Z</dcterms:created>
  <dcterms:modified xsi:type="dcterms:W3CDTF">2023-08-17T08:25:41Z</dcterms:modified>
</cp:coreProperties>
</file>