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5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6"/>
  </p:normalViewPr>
  <p:slideViewPr>
    <p:cSldViewPr snapToGrid="0" snapToObjects="1">
      <p:cViewPr varScale="1">
        <p:scale>
          <a:sx n="107" d="100"/>
          <a:sy n="107" d="100"/>
        </p:scale>
        <p:origin x="7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BA174-CA84-E346-AD90-C48F059362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C3B7073-CEEE-4E4B-81E6-E6A923D1C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A1245E-C90A-1C4B-89F7-934F997C9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1D159E-9A19-BF4B-8639-7E7F10AA2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EC8C11-4064-E642-8EFE-2F7FA9521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951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DB5242-B357-2F43-9AA5-1A81AA802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E42956-E0E4-664A-886B-99D1EBEE1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572118-871F-1745-86D1-88A260A30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0FBAF9-7AA9-364D-861E-3B3D88CB4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1E3E54-CA7D-BA43-ABD6-8FE8F0320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31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C9119-E125-A541-871B-C5A257E4C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D150E7-5CBD-DB44-B768-A38CBED7A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59991E-93DC-1845-A9C4-B785ED1D9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EB328B-4781-E84D-8B79-D9EEAE310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640C3D-3124-B84F-874E-AF6F5762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507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DB9C4-C862-714D-BB14-1F8A668D3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42962F-BC90-6240-919F-1295785FE1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67D784-681C-EE4F-A1BF-50949C2EBE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84FE17-BFB6-774D-BEA3-8C2731996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6B0300-63F1-D646-8C2C-BC12E9D3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1B8E1F-B819-3143-B9BB-94125D238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831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6316A-0A4D-CC40-ABF8-77713BD81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9AEC5C-FC6C-DC42-B72C-DD4556A73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263557-5922-6241-927B-B7310E1EA5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53E7A3-E333-0F4B-B779-43AD654369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86E0571-ACA3-DA41-BB65-1716A0FBDC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0E24AE6-A0E1-774B-AB88-65FBD1F32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A374228-31F0-854A-AA5F-82316D958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E2C4BE5-015A-C84A-98F5-35C5FE885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58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C27204-A1D1-E249-B934-47BA84AA7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A381C8D-A0A0-9B4C-835F-AEB51D74D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B0CD1F8-52F0-8F47-A51E-5518AEF59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93D8911-FB94-AC4F-91FC-1C3FFA05A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730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F2CBA4-3146-AE4D-BAC1-B04EEED92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4175DDE-D193-594E-A36B-F19354946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7A253F-670E-3B4F-9D4F-1F7B80199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918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AE762A-68C7-094D-9954-081EAD6D9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204425F-8763-6640-B86D-1D364151D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BEC1498-C102-8849-A9B0-AB7157BA28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201963-A1F2-8D45-AB2F-3299E9816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8E4710-3EDF-2847-B0FE-7E1F582B1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E0CB32-23F2-6C46-9D65-ED14D5DF3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654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FFDD9E-A4AE-8243-8631-46819E9E1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8BD347-3DBF-A04F-896A-2F03600DD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EFBBD5-4E73-DB43-B35E-6743AEF4B8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3B08CA-95AA-F848-9A1B-8BC6B2594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D8C324-4556-E34F-9FB6-FF3731BB3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42FEE5-0E0C-1642-9CE8-740EABF34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212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099037-9197-4F47-87AB-0C147D0EC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0767BF4-C29E-944B-8600-9FCBD803F4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EA3198-97E1-0241-B802-E0C5E29A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1D97E4-40B8-3B43-A84E-ADF559ADC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AD2F62-D371-8C47-BE32-B324AB692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250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BDFEF84-CCB6-294D-8558-AFA35D29D6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DCE716-F4C5-FC40-9007-52D9421F29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6FF735-3A08-0B45-91FB-F7E191A67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FBFF5D-FF66-424C-921E-CEF9E429C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A3CB13-9E79-3747-AE88-49EA6BA72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943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C9E4ED1-7598-E445-B490-E610E5334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0736652-2BDC-244B-A554-1565C85D7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9BB981-3C02-824C-9031-FC6D09F313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4ED06-933B-D740-B227-E52040AF58A8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858540-ABC8-8640-B6B0-ECFDB3FEF7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1B5660-E2A2-8D41-AAA1-2E9D4037D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ACC27-24C6-9441-8D04-470D04570A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766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3AEAD6-C110-0541-AF7F-5772B9F727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99" t="9091" r="11382" b="-1"/>
          <a:stretch/>
        </p:blipFill>
        <p:spPr>
          <a:xfrm>
            <a:off x="-1" y="10"/>
            <a:ext cx="866849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0198B15-E86F-DE48-9A60-952F201C609D}"/>
              </a:ext>
            </a:extLst>
          </p:cNvPr>
          <p:cNvSpPr txBox="1"/>
          <p:nvPr/>
        </p:nvSpPr>
        <p:spPr>
          <a:xfrm>
            <a:off x="7848600" y="1122363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i="1" dirty="0">
                <a:solidFill>
                  <a:srgbClr val="FFC584"/>
                </a:solidFill>
                <a:latin typeface="+mj-lt"/>
                <a:ea typeface="+mj-ea"/>
                <a:cs typeface="+mj-cs"/>
              </a:rPr>
              <a:t>Le </a:t>
            </a:r>
            <a:r>
              <a:rPr lang="en-US" sz="6000" b="1" i="1" dirty="0" err="1">
                <a:solidFill>
                  <a:srgbClr val="FFC584"/>
                </a:solidFill>
                <a:latin typeface="+mj-lt"/>
                <a:ea typeface="+mj-ea"/>
                <a:cs typeface="+mj-cs"/>
              </a:rPr>
              <a:t>périnée</a:t>
            </a:r>
            <a:r>
              <a:rPr lang="en-US" sz="6000" b="1" i="1" dirty="0">
                <a:solidFill>
                  <a:srgbClr val="FFC584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682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9245A10-7F37-4569-80D2-2F692931E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9267F70F-11C6-4597-9381-D0D80FC18F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6152" y="2355786"/>
            <a:ext cx="498574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C5F3C5F-B8F4-6148-A08E-DF44DC462F42}"/>
              </a:ext>
            </a:extLst>
          </p:cNvPr>
          <p:cNvSpPr txBox="1"/>
          <p:nvPr/>
        </p:nvSpPr>
        <p:spPr>
          <a:xfrm>
            <a:off x="7232273" y="2531753"/>
            <a:ext cx="4409599" cy="22367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1/ Un triangle </a:t>
            </a:r>
            <a:r>
              <a:rPr lang="en-US" sz="31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Antérieur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2/ Un triangle </a:t>
            </a:r>
            <a:r>
              <a:rPr lang="en-US" sz="31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Posterieur</a:t>
            </a:r>
            <a:r>
              <a:rPr lang="en-US" sz="31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2C20A93E-E407-4683-A405-147DE26132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9782" y="1654168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9E8E3DD9-D235-48D9-A0EC-D6817EC84B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311136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id="{EA83A145-578D-4A0B-94A7-AEAB2027D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126737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A9902AAA-A0DB-C540-B24A-D4E08F21D13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704"/>
          <a:stretch/>
        </p:blipFill>
        <p:spPr>
          <a:xfrm>
            <a:off x="1" y="1120046"/>
            <a:ext cx="6891719" cy="382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014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949B95E-62D9-9642-8F6E-D1BF77F228E5}"/>
              </a:ext>
            </a:extLst>
          </p:cNvPr>
          <p:cNvSpPr txBox="1"/>
          <p:nvPr/>
        </p:nvSpPr>
        <p:spPr>
          <a:xfrm>
            <a:off x="590719" y="2330505"/>
            <a:ext cx="4559425" cy="39795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i="1" dirty="0"/>
              <a:t>Le triangle ant (pudendum) du </a:t>
            </a:r>
            <a:r>
              <a:rPr lang="en-US" sz="2400" b="1" i="1" dirty="0" err="1"/>
              <a:t>périnée</a:t>
            </a:r>
            <a:r>
              <a:rPr lang="en-US" sz="2400" b="1" i="1" dirty="0"/>
              <a:t> </a:t>
            </a:r>
            <a:r>
              <a:rPr lang="en-US" sz="2400" b="1" i="1" dirty="0" err="1"/>
              <a:t>cutanée</a:t>
            </a:r>
            <a:r>
              <a:rPr lang="en-US" sz="2400" b="1" i="1" dirty="0"/>
              <a:t> </a:t>
            </a:r>
            <a:r>
              <a:rPr lang="en-US" sz="2400" b="1" i="1" dirty="0" err="1"/>
              <a:t>contient</a:t>
            </a:r>
            <a:r>
              <a:rPr lang="en-US" sz="2400" b="1" i="1" dirty="0"/>
              <a:t> </a:t>
            </a:r>
            <a:r>
              <a:rPr lang="en-US" sz="2400" b="1" i="1" dirty="0" err="1"/>
              <a:t>différents</a:t>
            </a:r>
            <a:r>
              <a:rPr lang="en-US" sz="2400" b="1" i="1" dirty="0"/>
              <a:t> </a:t>
            </a:r>
            <a:r>
              <a:rPr lang="en-US" sz="2400" b="1" i="1" dirty="0" err="1"/>
              <a:t>éléments</a:t>
            </a:r>
            <a:r>
              <a:rPr lang="en-US" sz="2400" b="1" i="1" dirty="0"/>
              <a:t> 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i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Pudenum</a:t>
            </a: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Grandes </a:t>
            </a:r>
            <a:r>
              <a:rPr lang="en-US" sz="2000" dirty="0" err="1"/>
              <a:t>lèvres</a:t>
            </a: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Sillon</a:t>
            </a:r>
            <a:r>
              <a:rPr lang="en-US" sz="2000" dirty="0"/>
              <a:t> inter-labial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Petites </a:t>
            </a:r>
            <a:r>
              <a:rPr lang="en-US" sz="2000" dirty="0" err="1"/>
              <a:t>lèvres</a:t>
            </a: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Corps du clitoris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Hymen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Orifice vaginal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Glandes </a:t>
            </a:r>
            <a:r>
              <a:rPr lang="en-US" sz="2000" dirty="0" err="1"/>
              <a:t>vestibulaires</a:t>
            </a:r>
            <a:r>
              <a:rPr lang="en-US" sz="2000" dirty="0"/>
              <a:t> majeures</a:t>
            </a:r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 descr="Une image contenant texte, alimentation&#10;&#10;Description générée automatiquement">
            <a:extLst>
              <a:ext uri="{FF2B5EF4-FFF2-40B4-BE49-F238E27FC236}">
                <a16:creationId xmlns:a16="http://schemas.microsoft.com/office/drawing/2014/main" id="{10B9C2CF-45EB-234E-A360-F392D3AB67BC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6465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82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10">
            <a:extLst>
              <a:ext uri="{FF2B5EF4-FFF2-40B4-BE49-F238E27FC236}">
                <a16:creationId xmlns:a16="http://schemas.microsoft.com/office/drawing/2014/main" id="{660183B9-451D-4EA3-9633-D2F4EC95C2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DE25D0AE-EA96-4760-9E37-46C6273B58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C7174242-A1F2-4E5E-BDFE-FD18ECEF1D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440ACF64-CF99-4172-A0AF-1844EC755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AB4F3357-5BB3-4AF9-86DC-E97DBE52C5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DEBA9D41-EF1C-452D-934C-B2216429C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1B8DD2A3-1BCA-4D1E-A1F8-9A668FD738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FAD919CD-F359-4D5B-BBFE-DC84003C99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B50C4136-ABB4-4178-A689-EAA873EC2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EA66BA06-5D0B-407C-8252-6FDB6D3EA3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944AD8DF-7478-4700-8A6E-62D4FFDB7E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40E4E79E-072F-468F-8A07-BFBA25DA15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E96E1C69-1B69-4932-864C-CF2574954E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5546A358-3E00-457F-99FB-260BCFD5BA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844E8F38-703F-4A53-ADF5-6C7B32C274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A22506B8-2A19-41D5-A0EF-8E039DD0D4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91E4A00F-9409-4595-A66C-290FCA7D1A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3959A629-7D66-42D7-BD74-05B9C64694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32BDA321-6FB4-4900-BA33-A590F05C33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E64434AF-3D4A-40BF-B473-96FF81DBF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ECE8254-788A-4B6C-BF28-CCE1BEB83E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33" name="Isosceles Triangle 39">
              <a:extLst>
                <a:ext uri="{FF2B5EF4-FFF2-40B4-BE49-F238E27FC236}">
                  <a16:creationId xmlns:a16="http://schemas.microsoft.com/office/drawing/2014/main" id="{15836F00-8CF1-4ABC-A843-6C8224AED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E62E89F-FA5A-4D78-B280-E09DF8DAAB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ZoneTexte 4">
            <a:extLst>
              <a:ext uri="{FF2B5EF4-FFF2-40B4-BE49-F238E27FC236}">
                <a16:creationId xmlns:a16="http://schemas.microsoft.com/office/drawing/2014/main" id="{FCBC98E5-52AC-4748-8CBA-0EE161DBD8E9}"/>
              </a:ext>
            </a:extLst>
          </p:cNvPr>
          <p:cNvSpPr txBox="1"/>
          <p:nvPr/>
        </p:nvSpPr>
        <p:spPr>
          <a:xfrm>
            <a:off x="1682496" y="4297680"/>
            <a:ext cx="8833104" cy="731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rgbClr val="FFFFFE"/>
                </a:solidFill>
                <a:latin typeface="+mj-lt"/>
                <a:ea typeface="+mj-ea"/>
                <a:cs typeface="+mj-cs"/>
              </a:rPr>
              <a:t>Les différents Hymen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F49F76F-2BB5-C74F-A285-2BCBC7B5DF9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4" r="-1" b="12215"/>
          <a:stretch/>
        </p:blipFill>
        <p:spPr>
          <a:xfrm>
            <a:off x="819368" y="385279"/>
            <a:ext cx="10497166" cy="359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60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AFB37678-5AAD-3045-B8F7-1FC99353A41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365" y="2949420"/>
            <a:ext cx="5473065" cy="36131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A2D18D-DE38-1847-B80D-82AAC1A853F7}"/>
              </a:ext>
            </a:extLst>
          </p:cNvPr>
          <p:cNvSpPr txBox="1"/>
          <p:nvPr/>
        </p:nvSpPr>
        <p:spPr>
          <a:xfrm>
            <a:off x="189570" y="200721"/>
            <a:ext cx="9456235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>
                <a:solidFill>
                  <a:srgbClr val="FF0000"/>
                </a:solidFill>
              </a:rPr>
              <a:t>La vascularisation du périnée cutanée :</a:t>
            </a:r>
          </a:p>
          <a:p>
            <a:endParaRPr lang="fr-FR" sz="2800" dirty="0">
              <a:solidFill>
                <a:srgbClr val="FF0000"/>
              </a:solidFill>
            </a:endParaRPr>
          </a:p>
          <a:p>
            <a:r>
              <a:rPr lang="fr-FR" sz="2800" b="1" u="sng" dirty="0"/>
              <a:t>Périnée antérieur :</a:t>
            </a:r>
          </a:p>
          <a:p>
            <a:endParaRPr lang="fr-FR" sz="2800" i="1" dirty="0"/>
          </a:p>
          <a:p>
            <a:r>
              <a:rPr lang="fr-FR" sz="2800" i="1" dirty="0"/>
              <a:t>Partie supérieur:</a:t>
            </a:r>
          </a:p>
          <a:p>
            <a:r>
              <a:rPr lang="fr-FR" sz="2800" dirty="0"/>
              <a:t>-Artères </a:t>
            </a:r>
            <a:r>
              <a:rPr lang="fr-FR" sz="2800" dirty="0" err="1"/>
              <a:t>pudendales</a:t>
            </a:r>
            <a:r>
              <a:rPr lang="fr-FR" sz="2800" dirty="0"/>
              <a:t> externes sup et </a:t>
            </a:r>
            <a:r>
              <a:rPr lang="fr-FR" sz="2800" dirty="0" err="1"/>
              <a:t>inf</a:t>
            </a:r>
            <a:r>
              <a:rPr lang="fr-FR" sz="2800" dirty="0"/>
              <a:t> </a:t>
            </a:r>
            <a:endParaRPr lang="fr-FR" sz="2800" u="sng" dirty="0"/>
          </a:p>
          <a:p>
            <a:endParaRPr lang="fr-FR" sz="2800" u="sng" dirty="0"/>
          </a:p>
          <a:p>
            <a:r>
              <a:rPr lang="fr-FR" sz="2800" i="1" dirty="0"/>
              <a:t>Partie inférieur:</a:t>
            </a:r>
          </a:p>
          <a:p>
            <a:r>
              <a:rPr lang="fr-FR" sz="2800" dirty="0"/>
              <a:t>-Artères </a:t>
            </a:r>
            <a:r>
              <a:rPr lang="fr-FR" sz="2800" dirty="0" err="1"/>
              <a:t>pudendales</a:t>
            </a:r>
            <a:r>
              <a:rPr lang="fr-FR" sz="2800" dirty="0"/>
              <a:t> interne</a:t>
            </a:r>
          </a:p>
          <a:p>
            <a:endParaRPr lang="fr-FR" sz="2800" dirty="0"/>
          </a:p>
          <a:p>
            <a:r>
              <a:rPr lang="fr-FR" sz="2800" b="1" u="sng" dirty="0"/>
              <a:t>Périnée postérieur :</a:t>
            </a:r>
          </a:p>
          <a:p>
            <a:endParaRPr lang="fr-FR" sz="2800" dirty="0"/>
          </a:p>
          <a:p>
            <a:r>
              <a:rPr lang="fr-FR" sz="2800" dirty="0"/>
              <a:t>-Artère rectale </a:t>
            </a:r>
            <a:r>
              <a:rPr lang="fr-FR" sz="2800" dirty="0" err="1"/>
              <a:t>inf</a:t>
            </a:r>
            <a:endParaRPr lang="fr-FR" sz="2800" dirty="0"/>
          </a:p>
          <a:p>
            <a:endParaRPr lang="fr-FR" sz="2800" dirty="0"/>
          </a:p>
          <a:p>
            <a:r>
              <a:rPr lang="fr-FR" i="1" dirty="0"/>
              <a:t>Il faut savoir que la vascularisation de la vulve n’est </a:t>
            </a:r>
            <a:r>
              <a:rPr lang="fr-FR" b="1" i="1" u="sng" dirty="0"/>
              <a:t>jamais compromise</a:t>
            </a:r>
            <a:r>
              <a:rPr lang="fr-FR" b="1" i="1" dirty="0"/>
              <a:t>.</a:t>
            </a:r>
            <a:br>
              <a:rPr lang="fr-FR" b="1" i="1" dirty="0"/>
            </a:br>
            <a:endParaRPr lang="fr-FR" i="1" dirty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894716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 114">
            <a:extLst>
              <a:ext uri="{FF2B5EF4-FFF2-40B4-BE49-F238E27FC236}">
                <a16:creationId xmlns:a16="http://schemas.microsoft.com/office/drawing/2014/main" id="{75F4D120-3921-42A8-A063-46B023CB0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Image 55" descr="Une image contenant texte&#10;&#10;Description générée automatiquement">
            <a:extLst>
              <a:ext uri="{FF2B5EF4-FFF2-40B4-BE49-F238E27FC236}">
                <a16:creationId xmlns:a16="http://schemas.microsoft.com/office/drawing/2014/main" id="{7E23F2B9-D4F3-5446-BD1A-26A43AC1AE3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3" r="4692" b="2"/>
          <a:stretch/>
        </p:blipFill>
        <p:spPr>
          <a:xfrm>
            <a:off x="4476307" y="595421"/>
            <a:ext cx="7715693" cy="565843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9D01B3E5-85F4-41A9-A504-D5E6268DE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9"/>
          <a:stretch>
            <a:fillRect/>
          </a:stretch>
        </p:blipFill>
        <p:spPr>
          <a:xfrm>
            <a:off x="3466214" y="550975"/>
            <a:ext cx="8725786" cy="5756049"/>
          </a:xfrm>
          <a:custGeom>
            <a:avLst/>
            <a:gdLst>
              <a:gd name="connsiteX0" fmla="*/ 0 w 8725786"/>
              <a:gd name="connsiteY0" fmla="*/ 0 h 5756049"/>
              <a:gd name="connsiteX1" fmla="*/ 8725786 w 8725786"/>
              <a:gd name="connsiteY1" fmla="*/ 0 h 5756049"/>
              <a:gd name="connsiteX2" fmla="*/ 8725786 w 8725786"/>
              <a:gd name="connsiteY2" fmla="*/ 5756049 h 5756049"/>
              <a:gd name="connsiteX3" fmla="*/ 0 w 8725786"/>
              <a:gd name="connsiteY3" fmla="*/ 5756049 h 575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5786" h="5756049">
                <a:moveTo>
                  <a:pt x="0" y="0"/>
                </a:moveTo>
                <a:lnTo>
                  <a:pt x="8725786" y="0"/>
                </a:lnTo>
                <a:lnTo>
                  <a:pt x="8725786" y="5756049"/>
                </a:lnTo>
                <a:lnTo>
                  <a:pt x="0" y="5756049"/>
                </a:lnTo>
                <a:close/>
              </a:path>
            </a:pathLst>
          </a:cu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F8DB5BA-BFF4-2941-AB37-D1E9D99A89BE}"/>
              </a:ext>
            </a:extLst>
          </p:cNvPr>
          <p:cNvSpPr txBox="1"/>
          <p:nvPr/>
        </p:nvSpPr>
        <p:spPr>
          <a:xfrm>
            <a:off x="-672424" y="249672"/>
            <a:ext cx="9287370" cy="23838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i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Innervation du </a:t>
            </a:r>
            <a:r>
              <a:rPr lang="en-US" sz="6000" b="1" i="1" dirty="0" err="1">
                <a:solidFill>
                  <a:srgbClr val="FFC000"/>
                </a:solidFill>
                <a:latin typeface="+mj-lt"/>
                <a:ea typeface="+mj-ea"/>
                <a:cs typeface="+mj-cs"/>
              </a:rPr>
              <a:t>Périnée</a:t>
            </a:r>
            <a:r>
              <a:rPr lang="en-US" sz="6000" b="1" i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b="1" i="1" dirty="0" err="1">
                <a:solidFill>
                  <a:srgbClr val="FFC000"/>
                </a:solidFill>
                <a:latin typeface="+mj-lt"/>
                <a:ea typeface="+mj-ea"/>
                <a:cs typeface="+mj-cs"/>
              </a:rPr>
              <a:t>cutanée</a:t>
            </a:r>
            <a:r>
              <a:rPr lang="en-US" sz="6000" b="1" i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5CD9502-4C47-FA43-8790-EEA90B8615B4}"/>
              </a:ext>
            </a:extLst>
          </p:cNvPr>
          <p:cNvSpPr txBox="1"/>
          <p:nvPr/>
        </p:nvSpPr>
        <p:spPr>
          <a:xfrm>
            <a:off x="244549" y="2115879"/>
            <a:ext cx="56352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/>
              <a:t>Périnée antérieur :</a:t>
            </a:r>
          </a:p>
          <a:p>
            <a:endParaRPr lang="fr-FR" sz="2000" i="1" dirty="0"/>
          </a:p>
          <a:p>
            <a:r>
              <a:rPr lang="fr-FR" sz="2000" i="1" dirty="0"/>
              <a:t>Partie supérieur:</a:t>
            </a:r>
          </a:p>
          <a:p>
            <a:r>
              <a:rPr lang="fr-FR" sz="2000" dirty="0"/>
              <a:t>-Nerf ilio-hypogastrique L1</a:t>
            </a:r>
          </a:p>
          <a:p>
            <a:r>
              <a:rPr lang="fr-FR" sz="2000" dirty="0"/>
              <a:t>-Nerf </a:t>
            </a:r>
            <a:r>
              <a:rPr lang="fr-FR" sz="2000" dirty="0" err="1"/>
              <a:t>Génito</a:t>
            </a:r>
            <a:r>
              <a:rPr lang="fr-FR" sz="2000" dirty="0"/>
              <a:t>-fémoral L2</a:t>
            </a:r>
          </a:p>
          <a:p>
            <a:endParaRPr lang="fr-FR" sz="2000" dirty="0"/>
          </a:p>
          <a:p>
            <a:r>
              <a:rPr lang="fr-FR" sz="2000" i="1" dirty="0"/>
              <a:t>Partie inférieur:</a:t>
            </a:r>
          </a:p>
          <a:p>
            <a:r>
              <a:rPr lang="fr-FR" sz="2000" dirty="0"/>
              <a:t>-Nerf Pudendale S2-S3-S4</a:t>
            </a:r>
          </a:p>
          <a:p>
            <a:endParaRPr lang="fr-FR" sz="2000" dirty="0"/>
          </a:p>
          <a:p>
            <a:r>
              <a:rPr lang="fr-FR" sz="2000" b="1" u="sng" dirty="0"/>
              <a:t>Périnée postérieur :</a:t>
            </a:r>
          </a:p>
          <a:p>
            <a:endParaRPr lang="fr-FR" sz="2000" dirty="0"/>
          </a:p>
          <a:p>
            <a:r>
              <a:rPr lang="fr-FR" sz="2000" dirty="0"/>
              <a:t>-Nerf rectal </a:t>
            </a:r>
            <a:r>
              <a:rPr lang="fr-FR" sz="2000" dirty="0" err="1"/>
              <a:t>inf</a:t>
            </a:r>
            <a:r>
              <a:rPr lang="fr-FR" sz="2000" dirty="0"/>
              <a:t> S4</a:t>
            </a:r>
          </a:p>
        </p:txBody>
      </p:sp>
    </p:spTree>
    <p:extLst>
      <p:ext uri="{BB962C8B-B14F-4D97-AF65-F5344CB8AC3E}">
        <p14:creationId xmlns:p14="http://schemas.microsoft.com/office/powerpoint/2010/main" val="1972539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6089F45-63A9-9447-B36C-F6E3ED7853E3}"/>
              </a:ext>
            </a:extLst>
          </p:cNvPr>
          <p:cNvSpPr txBox="1"/>
          <p:nvPr/>
        </p:nvSpPr>
        <p:spPr>
          <a:xfrm>
            <a:off x="957610" y="246887"/>
            <a:ext cx="5809797" cy="14996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i="1" dirty="0" err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Périnée</a:t>
            </a:r>
            <a:r>
              <a:rPr lang="en-US" sz="5400" b="1" i="1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i="1" dirty="0" err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Musculaire</a:t>
            </a:r>
            <a:r>
              <a:rPr lang="en-US" sz="5400" b="1" i="1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F49CE81-B2F4-47B2-9D4A-886DCE0A8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7763256" y="73152"/>
            <a:chExt cx="1178966" cy="232963"/>
          </a:xfrm>
        </p:grpSpPr>
        <p:sp>
          <p:nvSpPr>
            <p:cNvPr id="61" name="Rectangle 64">
              <a:extLst>
                <a:ext uri="{FF2B5EF4-FFF2-40B4-BE49-F238E27FC236}">
                  <a16:creationId xmlns:a16="http://schemas.microsoft.com/office/drawing/2014/main" id="{4BE32177-3EAD-42DA-997C-8DAE1BFEE5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6">
              <a:extLst>
                <a:ext uri="{FF2B5EF4-FFF2-40B4-BE49-F238E27FC236}">
                  <a16:creationId xmlns:a16="http://schemas.microsoft.com/office/drawing/2014/main" id="{A0DEE160-9825-4DB5-8188-911AC13EA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Rectangle 64">
              <a:extLst>
                <a:ext uri="{FF2B5EF4-FFF2-40B4-BE49-F238E27FC236}">
                  <a16:creationId xmlns:a16="http://schemas.microsoft.com/office/drawing/2014/main" id="{9C5FEDB5-0AEE-40E4-9CA6-6718B956D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66">
              <a:extLst>
                <a:ext uri="{FF2B5EF4-FFF2-40B4-BE49-F238E27FC236}">
                  <a16:creationId xmlns:a16="http://schemas.microsoft.com/office/drawing/2014/main" id="{1A11DF2D-1D4B-45DA-906B-2A1F84C996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B6A5BAC0-9806-4124-A584-7F924A658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66">
              <a:extLst>
                <a:ext uri="{FF2B5EF4-FFF2-40B4-BE49-F238E27FC236}">
                  <a16:creationId xmlns:a16="http://schemas.microsoft.com/office/drawing/2014/main" id="{A8F6BFA3-38BE-4F0A-94D9-EF0E6EA0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64">
              <a:extLst>
                <a:ext uri="{FF2B5EF4-FFF2-40B4-BE49-F238E27FC236}">
                  <a16:creationId xmlns:a16="http://schemas.microsoft.com/office/drawing/2014/main" id="{BE6BCF21-959F-419E-BCA4-B20AF92EF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Rectangle 66">
              <a:extLst>
                <a:ext uri="{FF2B5EF4-FFF2-40B4-BE49-F238E27FC236}">
                  <a16:creationId xmlns:a16="http://schemas.microsoft.com/office/drawing/2014/main" id="{54B6E037-E222-42EB-9AEB-C45EF2090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Rectangle 64">
              <a:extLst>
                <a:ext uri="{FF2B5EF4-FFF2-40B4-BE49-F238E27FC236}">
                  <a16:creationId xmlns:a16="http://schemas.microsoft.com/office/drawing/2014/main" id="{A0494426-372E-42B8-87E1-170F1B596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6">
              <a:extLst>
                <a:ext uri="{FF2B5EF4-FFF2-40B4-BE49-F238E27FC236}">
                  <a16:creationId xmlns:a16="http://schemas.microsoft.com/office/drawing/2014/main" id="{14DB5AB5-5D73-4375-8CF4-DF4B7A5D7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Rectangle 64">
              <a:extLst>
                <a:ext uri="{FF2B5EF4-FFF2-40B4-BE49-F238E27FC236}">
                  <a16:creationId xmlns:a16="http://schemas.microsoft.com/office/drawing/2014/main" id="{009B2A6E-6D36-4A9A-AFAA-CF4D85914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66">
              <a:extLst>
                <a:ext uri="{FF2B5EF4-FFF2-40B4-BE49-F238E27FC236}">
                  <a16:creationId xmlns:a16="http://schemas.microsoft.com/office/drawing/2014/main" id="{85DC0718-B29F-47A6-931F-F0EF9FA99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64">
              <a:extLst>
                <a:ext uri="{FF2B5EF4-FFF2-40B4-BE49-F238E27FC236}">
                  <a16:creationId xmlns:a16="http://schemas.microsoft.com/office/drawing/2014/main" id="{AAED958D-AFCC-4BEF-818A-EFF7E41D17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Rectangle 66">
              <a:extLst>
                <a:ext uri="{FF2B5EF4-FFF2-40B4-BE49-F238E27FC236}">
                  <a16:creationId xmlns:a16="http://schemas.microsoft.com/office/drawing/2014/main" id="{C216DD5A-D1AE-429E-937E-456A50345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64">
              <a:extLst>
                <a:ext uri="{FF2B5EF4-FFF2-40B4-BE49-F238E27FC236}">
                  <a16:creationId xmlns:a16="http://schemas.microsoft.com/office/drawing/2014/main" id="{A845B253-9DEE-45AC-AADA-FAA6812C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66">
              <a:extLst>
                <a:ext uri="{FF2B5EF4-FFF2-40B4-BE49-F238E27FC236}">
                  <a16:creationId xmlns:a16="http://schemas.microsoft.com/office/drawing/2014/main" id="{CE7B6CBF-757B-4B55-84CB-062B712D38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Rectangle 64">
              <a:extLst>
                <a:ext uri="{FF2B5EF4-FFF2-40B4-BE49-F238E27FC236}">
                  <a16:creationId xmlns:a16="http://schemas.microsoft.com/office/drawing/2014/main" id="{2CC28C7A-EF33-43D3-90CD-DCAC92546A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66">
              <a:extLst>
                <a:ext uri="{FF2B5EF4-FFF2-40B4-BE49-F238E27FC236}">
                  <a16:creationId xmlns:a16="http://schemas.microsoft.com/office/drawing/2014/main" id="{BC0C9DCF-F15B-4B7A-A16B-37B4335E6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64">
              <a:extLst>
                <a:ext uri="{FF2B5EF4-FFF2-40B4-BE49-F238E27FC236}">
                  <a16:creationId xmlns:a16="http://schemas.microsoft.com/office/drawing/2014/main" id="{94991FD1-406A-4958-87D4-8DFA9FEA4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ectangle 66">
              <a:extLst>
                <a:ext uri="{FF2B5EF4-FFF2-40B4-BE49-F238E27FC236}">
                  <a16:creationId xmlns:a16="http://schemas.microsoft.com/office/drawing/2014/main" id="{5CD32F69-27AD-4088-877C-E2A40F8B0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Image 4">
            <a:extLst>
              <a:ext uri="{FF2B5EF4-FFF2-40B4-BE49-F238E27FC236}">
                <a16:creationId xmlns:a16="http://schemas.microsoft.com/office/drawing/2014/main" id="{88408C51-F5FF-9647-A808-1ECDB45A865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046" y="4134132"/>
            <a:ext cx="3273866" cy="2422096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CF114404-0806-E14E-A9F9-4A6294961A9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43" y="1993390"/>
            <a:ext cx="5915763" cy="4791458"/>
          </a:xfrm>
          <a:prstGeom prst="rect">
            <a:avLst/>
          </a:prstGeom>
        </p:spPr>
      </p:pic>
      <p:pic>
        <p:nvPicPr>
          <p:cNvPr id="11" name="Image 10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850DBD2D-1922-984F-A970-AF662A958BE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046" y="900148"/>
            <a:ext cx="4030924" cy="323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7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FFEEFB-CCCB-334B-BF40-A72D77C18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dirty="0">
                <a:latin typeface="Modern Love" pitchFamily="82" charset="0"/>
              </a:rPr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D38217-A963-B647-8BAC-A3EAF5588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dirty="0"/>
              <a:t>QCM 8 : A propos du périnée, donnez-la (ou les) vrai(s)</a:t>
            </a:r>
            <a:endParaRPr lang="fr-FR" dirty="0"/>
          </a:p>
          <a:p>
            <a:r>
              <a:rPr lang="fr-FR" dirty="0"/>
              <a:t>A) Le sillon inter-labial sépare les lèvres droites et gauche </a:t>
            </a:r>
          </a:p>
          <a:p>
            <a:r>
              <a:rPr lang="fr-FR" dirty="0"/>
              <a:t>B) Les petites lèvres sont en dedans des grandes lèvres </a:t>
            </a:r>
          </a:p>
          <a:p>
            <a:r>
              <a:rPr lang="fr-FR" dirty="0"/>
              <a:t>C) On appelle les petites lèvres nymphes, elles forment uniquement le capuchon du clitoris </a:t>
            </a:r>
          </a:p>
          <a:p>
            <a:r>
              <a:rPr lang="fr-FR" dirty="0"/>
              <a:t>D) Les nymphes dirigent les jets d’urine vers le haut </a:t>
            </a:r>
          </a:p>
          <a:p>
            <a:r>
              <a:rPr lang="fr-FR" dirty="0"/>
              <a:t>E) Les proposition A, B, D, C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3764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70E256-F98B-2F4E-903E-01737A822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dirty="0">
                <a:latin typeface="Modern Love" pitchFamily="82" charset="0"/>
              </a:rPr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6ABAC7-3828-DF4B-ADC7-341E8FD75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A) FAUX : sépare les petites lèvres et grandes lèvres </a:t>
            </a:r>
          </a:p>
          <a:p>
            <a:r>
              <a:rPr lang="fr-FR" dirty="0"/>
              <a:t>B) VRAI </a:t>
            </a:r>
          </a:p>
          <a:p>
            <a:r>
              <a:rPr lang="fr-FR" dirty="0"/>
              <a:t>C) FAUX :  pas uniquement , elles forment aussi le frein du clitoris</a:t>
            </a:r>
          </a:p>
          <a:p>
            <a:r>
              <a:rPr lang="fr-FR" dirty="0"/>
              <a:t>D) FAUX :  vers le bas </a:t>
            </a:r>
          </a:p>
          <a:p>
            <a:r>
              <a:rPr lang="fr-FR" dirty="0"/>
              <a:t>E) FAUX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7939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F3954A-2063-9C40-9D25-CE33BC0BF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dirty="0">
                <a:latin typeface="Modern Love" pitchFamily="82" charset="0"/>
              </a:rPr>
              <a:t>QCM TIME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FFE699-11E0-D849-B300-8DFE1D8B3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b="1" dirty="0"/>
              <a:t>A propos de la vascularisation du périnée, donnez-la (ou les) vrai(s)</a:t>
            </a:r>
            <a:endParaRPr lang="fr-FR" dirty="0"/>
          </a:p>
          <a:p>
            <a:r>
              <a:rPr lang="fr-FR" dirty="0"/>
              <a:t>A) La partie antérieure du pudendum est vascularisé par un rameau de l’artère hypogastrique </a:t>
            </a:r>
          </a:p>
          <a:p>
            <a:r>
              <a:rPr lang="fr-FR" dirty="0"/>
              <a:t>B) La partie postérieure du périnée cutanée peut-être vascularisé par un rameau de l’artère       hypogastrique </a:t>
            </a:r>
          </a:p>
          <a:p>
            <a:r>
              <a:rPr lang="fr-FR" dirty="0"/>
              <a:t>C) La partie postérieure du pudendum est vascularisé par une collatéral de l’artère iliaque interne </a:t>
            </a:r>
          </a:p>
          <a:p>
            <a:r>
              <a:rPr lang="fr-FR" dirty="0"/>
              <a:t>D) La partie postérieure du périnée cutanée peut-être vascularisé par un rameau de l’artère pudendale interne </a:t>
            </a:r>
          </a:p>
          <a:p>
            <a:r>
              <a:rPr lang="fr-FR" dirty="0"/>
              <a:t>E) Les proposition A, B, D, C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7099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3915F-8C78-5F41-B49F-65FC86BD0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dirty="0">
                <a:latin typeface="Modern Love" pitchFamily="82" charset="0"/>
              </a:rPr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AD392A-8B5B-BA4A-B3BA-C0A2AE409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A) VRAI</a:t>
            </a:r>
          </a:p>
          <a:p>
            <a:r>
              <a:rPr lang="fr-FR" dirty="0"/>
              <a:t>B) VRAI </a:t>
            </a:r>
          </a:p>
          <a:p>
            <a:r>
              <a:rPr lang="fr-FR" dirty="0"/>
              <a:t>C) FAUX : ATTENTION les artère issus de l’</a:t>
            </a:r>
            <a:r>
              <a:rPr lang="fr-FR" dirty="0" err="1"/>
              <a:t>atère</a:t>
            </a:r>
            <a:r>
              <a:rPr lang="fr-FR" dirty="0"/>
              <a:t> hypogastrique sont des TERMINALES </a:t>
            </a:r>
          </a:p>
          <a:p>
            <a:r>
              <a:rPr lang="fr-FR" dirty="0"/>
              <a:t>D)VRAI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696595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368</Words>
  <Application>Microsoft Macintosh PowerPoint</Application>
  <PresentationFormat>Grand écran</PresentationFormat>
  <Paragraphs>69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Modern Love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QCM TIME</vt:lpstr>
      <vt:lpstr>QCM TIME</vt:lpstr>
      <vt:lpstr>QCM TIME </vt:lpstr>
      <vt:lpstr>QCM TIME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Kevin Maison</dc:creator>
  <cp:lastModifiedBy>Kevin Maison</cp:lastModifiedBy>
  <cp:revision>7</cp:revision>
  <dcterms:created xsi:type="dcterms:W3CDTF">2020-12-25T10:47:33Z</dcterms:created>
  <dcterms:modified xsi:type="dcterms:W3CDTF">2021-01-05T07:44:52Z</dcterms:modified>
</cp:coreProperties>
</file>