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jpg" ContentType="image/jpeg"/>
  <Default Extension="gif" ContentType="image/gif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4"/>
  </p:notesMasterIdLst>
  <p:sldIdLst>
    <p:sldId id="256" r:id="rId2"/>
    <p:sldId id="257" r:id="rId3"/>
    <p:sldId id="258" r:id="rId4"/>
    <p:sldId id="259" r:id="rId5"/>
    <p:sldId id="260" r:id="rId6"/>
    <p:sldId id="274" r:id="rId7"/>
    <p:sldId id="275" r:id="rId8"/>
    <p:sldId id="261" r:id="rId9"/>
    <p:sldId id="262" r:id="rId10"/>
    <p:sldId id="263" r:id="rId11"/>
    <p:sldId id="264" r:id="rId12"/>
    <p:sldId id="265" r:id="rId13"/>
    <p:sldId id="277" r:id="rId14"/>
    <p:sldId id="276" r:id="rId15"/>
    <p:sldId id="266" r:id="rId16"/>
    <p:sldId id="267" r:id="rId17"/>
    <p:sldId id="268" r:id="rId18"/>
    <p:sldId id="269" r:id="rId19"/>
    <p:sldId id="270" r:id="rId20"/>
    <p:sldId id="272" r:id="rId21"/>
    <p:sldId id="273" r:id="rId22"/>
    <p:sldId id="271" r:id="rId2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5A500"/>
    <a:srgbClr val="FF6EC8"/>
    <a:srgbClr val="00CCBA"/>
    <a:srgbClr val="8A590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4681"/>
  </p:normalViewPr>
  <p:slideViewPr>
    <p:cSldViewPr snapToGrid="0" snapToObjects="1">
      <p:cViewPr varScale="1">
        <p:scale>
          <a:sx n="107" d="100"/>
          <a:sy n="107" d="100"/>
        </p:scale>
        <p:origin x="736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notesMaster" Target="notesMasters/notesMaster1.xml"/><Relationship Id="rId25" Type="http://schemas.openxmlformats.org/officeDocument/2006/relationships/presProps" Target="presProps.xml"/><Relationship Id="rId26" Type="http://schemas.openxmlformats.org/officeDocument/2006/relationships/viewProps" Target="viewProps.xml"/><Relationship Id="rId27" Type="http://schemas.openxmlformats.org/officeDocument/2006/relationships/theme" Target="theme/theme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962C80-AD22-C744-AEBE-AB97B92D09A3}" type="datetimeFigureOut">
              <a:rPr lang="fr-FR" smtClean="0"/>
              <a:t>25/08/2016</a:t>
            </a:fld>
            <a:endParaRPr lang="fr-FR"/>
          </a:p>
        </p:txBody>
      </p:sp>
      <p:sp>
        <p:nvSpPr>
          <p:cNvPr id="4" name="Espace réservé de l’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33EC20-663A-1F4B-9BED-89A7A53EDBD7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42540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33EC20-663A-1F4B-9BED-89A7A53EDBD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92967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2302F-5C47-4446-9412-2C0021CAD82C}" type="datetime1">
              <a:rPr lang="fr-FR" smtClean="0"/>
              <a:t>25/08/2016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F100CA-AC33-5247-AE6A-C120B351AE2C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29394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E0D1F-0481-FF4B-88DF-B6740E4C7A4C}" type="datetime1">
              <a:rPr lang="fr-FR" smtClean="0"/>
              <a:t>25/08/2016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F100CA-AC33-5247-AE6A-C120B351AE2C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32118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CEBF0-683F-E240-9C86-42589F649F28}" type="datetime1">
              <a:rPr lang="fr-FR" smtClean="0"/>
              <a:t>25/08/2016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F100CA-AC33-5247-AE6A-C120B351AE2C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12902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68B0BB-C06C-CA4C-8921-AE70C7D1F7CB}" type="datetime1">
              <a:rPr lang="fr-FR" smtClean="0"/>
              <a:t>25/08/2016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F100CA-AC33-5247-AE6A-C120B351AE2C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25753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76D65-885B-0E48-A573-7CDAD86D0772}" type="datetime1">
              <a:rPr lang="fr-FR" smtClean="0"/>
              <a:t>25/08/2016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F100CA-AC33-5247-AE6A-C120B351AE2C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65038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6CFDB-D03D-1C45-9AE1-009A73B60498}" type="datetime1">
              <a:rPr lang="fr-FR" smtClean="0"/>
              <a:t>25/08/2016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F100CA-AC33-5247-AE6A-C120B351AE2C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9597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F590D-AE83-AD4C-BB2C-186B225A7D88}" type="datetime1">
              <a:rPr lang="fr-FR" smtClean="0"/>
              <a:t>25/08/2016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F100CA-AC33-5247-AE6A-C120B351AE2C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79335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5B44F3-A4AD-9F48-943A-797273E409CE}" type="datetime1">
              <a:rPr lang="fr-FR" smtClean="0"/>
              <a:t>25/08/2016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F100CA-AC33-5247-AE6A-C120B351AE2C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361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pour une image 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E62127-7C03-F349-838F-652A5AFA52ED}" type="datetime1">
              <a:rPr lang="fr-FR" smtClean="0"/>
              <a:t>25/08/2016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F100CA-AC33-5247-AE6A-C120B351AE2C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3709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DD5460-CB6D-784F-987E-39F675EFC050}" type="datetime1">
              <a:rPr lang="fr-FR" smtClean="0"/>
              <a:t>25/08/2016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F100CA-AC33-5247-AE6A-C120B351AE2C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74633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B4AAA-9560-0F42-BF9B-2FEA6B06496E}" type="datetime1">
              <a:rPr lang="fr-FR" smtClean="0"/>
              <a:t>25/08/2016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F100CA-AC33-5247-AE6A-C120B351AE2C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41202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BCC90E-544A-0643-8012-3DDC4B1B34B3}" type="datetime1">
              <a:rPr lang="fr-FR" smtClean="0"/>
              <a:t>25/08/2016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F100CA-AC33-5247-AE6A-C120B351AE2C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51057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4" Type="http://schemas.openxmlformats.org/officeDocument/2006/relationships/image" Target="../media/image70.png"/><Relationship Id="rId5" Type="http://schemas.openxmlformats.org/officeDocument/2006/relationships/image" Target="../media/image80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png"/><Relationship Id="rId3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png"/><Relationship Id="rId3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6.png"/><Relationship Id="rId3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4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9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2.png"/><Relationship Id="rId3" Type="http://schemas.openxmlformats.org/officeDocument/2006/relationships/image" Target="../media/image23.jp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4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5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4" Type="http://schemas.openxmlformats.org/officeDocument/2006/relationships/image" Target="../media/image1.png"/><Relationship Id="rId5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6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9000">
              <a:schemeClr val="accent4">
                <a:lumMod val="60000"/>
                <a:lumOff val="40000"/>
              </a:schemeClr>
            </a:gs>
            <a:gs pos="46000">
              <a:schemeClr val="accent4">
                <a:lumMod val="20000"/>
                <a:lumOff val="80000"/>
              </a:schemeClr>
            </a:gs>
            <a:gs pos="74000">
              <a:schemeClr val="bg1"/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Demi-cadre 13"/>
          <p:cNvSpPr/>
          <p:nvPr/>
        </p:nvSpPr>
        <p:spPr>
          <a:xfrm>
            <a:off x="0" y="0"/>
            <a:ext cx="12192000" cy="6858000"/>
          </a:xfrm>
          <a:prstGeom prst="halfFrame">
            <a:avLst>
              <a:gd name="adj1" fmla="val 4281"/>
              <a:gd name="adj2" fmla="val 4071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-135733" y="1579418"/>
            <a:ext cx="12486071" cy="370406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 rot="19861333">
            <a:off x="-887540" y="2912664"/>
            <a:ext cx="13113361" cy="285008"/>
          </a:xfrm>
          <a:prstGeom prst="rect">
            <a:avLst/>
          </a:prstGeom>
          <a:solidFill>
            <a:srgbClr val="00B05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r>
              <a:rPr lang="fr-FR" sz="6600" b="1" dirty="0" smtClean="0">
                <a:latin typeface="Chalkboard" charset="0"/>
                <a:ea typeface="Chalkboard" charset="0"/>
                <a:cs typeface="Chalkboard" charset="0"/>
              </a:rPr>
              <a:t>Optique 2</a:t>
            </a:r>
            <a:r>
              <a:rPr lang="fr-FR" sz="6600" b="1" baseline="30000" dirty="0" smtClean="0">
                <a:latin typeface="Chalkboard" charset="0"/>
                <a:ea typeface="Chalkboard" charset="0"/>
                <a:cs typeface="Chalkboard" charset="0"/>
              </a:rPr>
              <a:t>ème</a:t>
            </a:r>
            <a:r>
              <a:rPr lang="fr-FR" sz="6600" b="1" dirty="0" smtClean="0">
                <a:latin typeface="Chalkboard" charset="0"/>
                <a:ea typeface="Chalkboard" charset="0"/>
                <a:cs typeface="Chalkboard" charset="0"/>
              </a:rPr>
              <a:t> partie :</a:t>
            </a:r>
            <a:endParaRPr lang="fr-FR" sz="6600" b="1" dirty="0">
              <a:latin typeface="Chalkboard" charset="0"/>
              <a:ea typeface="Chalkboard" charset="0"/>
              <a:cs typeface="Chalkboard" charset="0"/>
            </a:endParaRP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fr-FR" sz="4000" dirty="0" smtClean="0">
                <a:latin typeface="Chalkboard" charset="0"/>
                <a:ea typeface="Chalkboard" charset="0"/>
                <a:cs typeface="Chalkboard" charset="0"/>
              </a:rPr>
              <a:t>Emission de la lumière par la matière</a:t>
            </a:r>
            <a:endParaRPr lang="fr-FR" sz="4000" dirty="0">
              <a:latin typeface="Chalkboard" charset="0"/>
              <a:ea typeface="Chalkboard" charset="0"/>
              <a:cs typeface="Chalkboard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F100CA-AC33-5247-AE6A-C120B351AE2C}" type="slidenum">
              <a:rPr lang="fr-FR" smtClean="0"/>
              <a:t>1</a:t>
            </a:fld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6254338" y="4749710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dirty="0" err="1"/>
              <a:t>Tut’rentrée</a:t>
            </a:r>
            <a:r>
              <a:rPr lang="fr-FR" dirty="0"/>
              <a:t> 2016/17</a:t>
            </a:r>
          </a:p>
          <a:p>
            <a:r>
              <a:rPr lang="fr-FR" dirty="0"/>
              <a:t>Pr. </a:t>
            </a:r>
            <a:r>
              <a:rPr lang="fr-FR" dirty="0" smtClean="0"/>
              <a:t>LEGRAND</a:t>
            </a:r>
            <a:endParaRPr lang="fr-FR" dirty="0"/>
          </a:p>
          <a:p>
            <a:r>
              <a:rPr lang="fr-FR" dirty="0"/>
              <a:t>Le tutorat est gratuit. Toute reproduction ou vente est interdite.</a:t>
            </a:r>
          </a:p>
        </p:txBody>
      </p:sp>
      <p:sp>
        <p:nvSpPr>
          <p:cNvPr id="9" name="Rectangle 8"/>
          <p:cNvSpPr/>
          <p:nvPr/>
        </p:nvSpPr>
        <p:spPr>
          <a:xfrm rot="12506886">
            <a:off x="6084121" y="1461229"/>
            <a:ext cx="7473320" cy="115507"/>
          </a:xfrm>
          <a:prstGeom prst="rect">
            <a:avLst/>
          </a:prstGeom>
          <a:solidFill>
            <a:srgbClr val="7030A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9547" y="255495"/>
            <a:ext cx="2046686" cy="204668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1" name="Cadre 10"/>
          <p:cNvSpPr/>
          <p:nvPr/>
        </p:nvSpPr>
        <p:spPr>
          <a:xfrm>
            <a:off x="6107302" y="4550680"/>
            <a:ext cx="5396753" cy="1512510"/>
          </a:xfrm>
          <a:prstGeom prst="frame">
            <a:avLst>
              <a:gd name="adj1" fmla="val 1988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8775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-264459" y="781983"/>
            <a:ext cx="10515600" cy="1325563"/>
          </a:xfrm>
        </p:spPr>
        <p:txBody>
          <a:bodyPr/>
          <a:lstStyle/>
          <a:p>
            <a:pPr algn="r"/>
            <a:r>
              <a:rPr lang="fr-FR" sz="5400" b="1" dirty="0" smtClean="0">
                <a:latin typeface="Chalkboard" charset="0"/>
                <a:ea typeface="Chalkboard" charset="0"/>
                <a:cs typeface="Chalkboard" charset="0"/>
              </a:rPr>
              <a:t>PLAN</a:t>
            </a:r>
            <a:r>
              <a:rPr lang="fr-FR" dirty="0" smtClean="0">
                <a:latin typeface="Chalkboard" charset="0"/>
                <a:ea typeface="Chalkboard" charset="0"/>
                <a:cs typeface="Chalkboard" charset="0"/>
              </a:rPr>
              <a:t> </a:t>
            </a:r>
            <a:endParaRPr lang="fr-FR" dirty="0">
              <a:latin typeface="Chalkboard" charset="0"/>
              <a:ea typeface="Chalkboard" charset="0"/>
              <a:cs typeface="Chalkboard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71500" indent="-571500">
              <a:buAutoNum type="romanUcPeriod"/>
            </a:pPr>
            <a:r>
              <a:rPr lang="fr-FR" b="1" dirty="0" smtClean="0">
                <a:solidFill>
                  <a:srgbClr val="00CCBA"/>
                </a:solidFill>
                <a:latin typeface="Chalkboard" charset="0"/>
                <a:ea typeface="Chalkboard" charset="0"/>
                <a:cs typeface="Chalkboard" charset="0"/>
              </a:rPr>
              <a:t>Incandescence et luminescence</a:t>
            </a:r>
          </a:p>
          <a:p>
            <a:pPr marL="571500" indent="-571500">
              <a:buAutoNum type="romanUcPeriod"/>
            </a:pPr>
            <a:endParaRPr lang="fr-FR" dirty="0" smtClean="0">
              <a:solidFill>
                <a:srgbClr val="00CCBA"/>
              </a:solidFill>
              <a:latin typeface="Chalkboard" charset="0"/>
              <a:ea typeface="Chalkboard" charset="0"/>
              <a:cs typeface="Chalkboard" charset="0"/>
            </a:endParaRPr>
          </a:p>
          <a:p>
            <a:pPr marL="0" indent="0">
              <a:buNone/>
            </a:pPr>
            <a:r>
              <a:rPr lang="fr-FR" b="1" dirty="0" smtClean="0">
                <a:solidFill>
                  <a:srgbClr val="FF6EC8"/>
                </a:solidFill>
                <a:latin typeface="Chalkboard" charset="0"/>
                <a:ea typeface="Chalkboard" charset="0"/>
                <a:cs typeface="Chalkboard" charset="0"/>
              </a:rPr>
              <a:t>II. Phosphorescence et fluorescence</a:t>
            </a:r>
          </a:p>
          <a:p>
            <a:pPr marL="0" indent="0">
              <a:buNone/>
            </a:pPr>
            <a:endParaRPr lang="fr-FR" dirty="0" smtClean="0">
              <a:solidFill>
                <a:srgbClr val="FF6EC8"/>
              </a:solidFill>
              <a:latin typeface="Chalkboard" charset="0"/>
              <a:ea typeface="Chalkboard" charset="0"/>
              <a:cs typeface="Chalkboard" charset="0"/>
            </a:endParaRPr>
          </a:p>
          <a:p>
            <a:pPr marL="0" indent="0">
              <a:buNone/>
            </a:pPr>
            <a:r>
              <a:rPr lang="fr-FR" b="1" dirty="0" smtClean="0">
                <a:solidFill>
                  <a:srgbClr val="FF0000"/>
                </a:solidFill>
                <a:latin typeface="Chalkboard" charset="0"/>
                <a:ea typeface="Chalkboard" charset="0"/>
                <a:cs typeface="Chalkboard" charset="0"/>
              </a:rPr>
              <a:t>III. Effet laser</a:t>
            </a:r>
          </a:p>
          <a:p>
            <a:pPr marL="0" indent="0">
              <a:buNone/>
            </a:pPr>
            <a:endParaRPr lang="fr-FR" dirty="0" smtClean="0">
              <a:solidFill>
                <a:srgbClr val="FF0000"/>
              </a:solidFill>
              <a:latin typeface="Chalkboard" charset="0"/>
              <a:ea typeface="Chalkboard" charset="0"/>
              <a:cs typeface="Chalkboard" charset="0"/>
            </a:endParaRPr>
          </a:p>
          <a:p>
            <a:pPr marL="0" indent="0">
              <a:buNone/>
            </a:pPr>
            <a:r>
              <a:rPr lang="fr-FR" b="1" dirty="0" smtClean="0">
                <a:solidFill>
                  <a:srgbClr val="D5A500"/>
                </a:solidFill>
                <a:latin typeface="Chalkboard" charset="0"/>
                <a:ea typeface="Chalkboard" charset="0"/>
                <a:cs typeface="Chalkboard" charset="0"/>
              </a:rPr>
              <a:t>IV. Différents types de laser (différents types de milieux amplificateurs</a:t>
            </a:r>
            <a:r>
              <a:rPr lang="fr-FR" b="1" dirty="0" smtClean="0">
                <a:solidFill>
                  <a:srgbClr val="D5A500"/>
                </a:solidFill>
              </a:rPr>
              <a:t>)</a:t>
            </a:r>
            <a:endParaRPr lang="fr-FR" b="1" dirty="0">
              <a:solidFill>
                <a:srgbClr val="D5A500"/>
              </a:solidFill>
            </a:endParaRPr>
          </a:p>
        </p:txBody>
      </p:sp>
      <p:sp>
        <p:nvSpPr>
          <p:cNvPr id="5" name="Cadre 4"/>
          <p:cNvSpPr/>
          <p:nvPr/>
        </p:nvSpPr>
        <p:spPr>
          <a:xfrm>
            <a:off x="0" y="0"/>
            <a:ext cx="12192000" cy="6858000"/>
          </a:xfrm>
          <a:prstGeom prst="frame">
            <a:avLst>
              <a:gd name="adj1" fmla="val 7010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F100CA-AC33-5247-AE6A-C120B351AE2C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7897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838200" y="1556684"/>
            <a:ext cx="10515600" cy="4351338"/>
          </a:xfrm>
        </p:spPr>
        <p:txBody>
          <a:bodyPr>
            <a:normAutofit/>
          </a:bodyPr>
          <a:lstStyle/>
          <a:p>
            <a:r>
              <a:rPr lang="fr-FR" sz="2000" u="sng" dirty="0" smtClean="0">
                <a:solidFill>
                  <a:srgbClr val="FF0000"/>
                </a:solidFill>
                <a:latin typeface="Chalkboard" charset="0"/>
                <a:ea typeface="Chalkboard" charset="0"/>
                <a:cs typeface="Chalkboard" charset="0"/>
              </a:rPr>
              <a:t>Incandescence </a:t>
            </a:r>
            <a:r>
              <a:rPr lang="fr-FR" sz="2000" u="sng" dirty="0" smtClean="0">
                <a:latin typeface="Chalkboard" charset="0"/>
                <a:ea typeface="Chalkboard" charset="0"/>
                <a:cs typeface="Chalkboard" charset="0"/>
              </a:rPr>
              <a:t>:</a:t>
            </a:r>
            <a:r>
              <a:rPr lang="fr-FR" sz="2000" dirty="0" smtClean="0">
                <a:latin typeface="Chalkboard" charset="0"/>
                <a:ea typeface="Chalkboard" charset="0"/>
                <a:cs typeface="Chalkboard" charset="0"/>
              </a:rPr>
              <a:t> </a:t>
            </a:r>
            <a:r>
              <a:rPr lang="fr-FR" sz="2000" dirty="0">
                <a:latin typeface="Chalkboard" charset="0"/>
                <a:ea typeface="Chalkboard" charset="0"/>
                <a:cs typeface="Chalkboard" charset="0"/>
              </a:rPr>
              <a:t>La lumière du corps est </a:t>
            </a:r>
            <a:r>
              <a:rPr lang="fr-FR" sz="2000" b="1" dirty="0">
                <a:latin typeface="Chalkboard" charset="0"/>
                <a:ea typeface="Chalkboard" charset="0"/>
                <a:cs typeface="Chalkboard" charset="0"/>
              </a:rPr>
              <a:t>d’origine </a:t>
            </a:r>
            <a:r>
              <a:rPr lang="fr-FR" sz="2000" b="1" dirty="0">
                <a:solidFill>
                  <a:srgbClr val="FF0000"/>
                </a:solidFill>
                <a:latin typeface="Chalkboard" charset="0"/>
                <a:ea typeface="Chalkboard" charset="0"/>
                <a:cs typeface="Chalkboard" charset="0"/>
              </a:rPr>
              <a:t>thermique</a:t>
            </a:r>
            <a:r>
              <a:rPr lang="fr-FR" sz="2000" dirty="0">
                <a:latin typeface="Chalkboard" charset="0"/>
                <a:ea typeface="Chalkboard" charset="0"/>
                <a:cs typeface="Chalkboard" charset="0"/>
              </a:rPr>
              <a:t> car émise par des corps chauffés à </a:t>
            </a:r>
            <a:r>
              <a:rPr lang="fr-FR" sz="2000" b="1" dirty="0">
                <a:latin typeface="Chalkboard" charset="0"/>
                <a:ea typeface="Chalkboard" charset="0"/>
                <a:cs typeface="Chalkboard" charset="0"/>
              </a:rPr>
              <a:t>haute </a:t>
            </a:r>
            <a:r>
              <a:rPr lang="fr-FR" sz="2000" b="1" dirty="0" smtClean="0">
                <a:latin typeface="Chalkboard" charset="0"/>
                <a:ea typeface="Chalkboard" charset="0"/>
                <a:cs typeface="Chalkboard" charset="0"/>
              </a:rPr>
              <a:t>température</a:t>
            </a:r>
            <a:r>
              <a:rPr lang="fr-FR" sz="2000" dirty="0" smtClean="0">
                <a:latin typeface="Chalkboard" charset="0"/>
                <a:ea typeface="Chalkboard" charset="0"/>
                <a:cs typeface="Chalkboard" charset="0"/>
              </a:rPr>
              <a:t>.</a:t>
            </a:r>
          </a:p>
          <a:p>
            <a:pPr>
              <a:buFont typeface="Arial" charset="0"/>
              <a:buChar char="•"/>
            </a:pPr>
            <a:r>
              <a:rPr lang="fr-FR" sz="2000" u="sng" dirty="0">
                <a:solidFill>
                  <a:schemeClr val="accent5"/>
                </a:solidFill>
                <a:latin typeface="Chalkboard" charset="0"/>
                <a:ea typeface="Chalkboard" charset="0"/>
                <a:cs typeface="Chalkboard" charset="0"/>
              </a:rPr>
              <a:t>Luminescence</a:t>
            </a:r>
            <a:r>
              <a:rPr lang="fr-FR" sz="2000" u="sng" dirty="0">
                <a:solidFill>
                  <a:schemeClr val="accent1">
                    <a:lumMod val="75000"/>
                  </a:schemeClr>
                </a:solidFill>
                <a:latin typeface="Chalkboard" charset="0"/>
                <a:ea typeface="Chalkboard" charset="0"/>
                <a:cs typeface="Chalkboard" charset="0"/>
              </a:rPr>
              <a:t> :</a:t>
            </a:r>
            <a:r>
              <a:rPr lang="fr-FR" sz="2000" dirty="0">
                <a:solidFill>
                  <a:schemeClr val="accent1">
                    <a:lumMod val="75000"/>
                  </a:schemeClr>
                </a:solidFill>
                <a:latin typeface="Chalkboard" charset="0"/>
                <a:ea typeface="Chalkboard" charset="0"/>
                <a:cs typeface="Chalkboard" charset="0"/>
              </a:rPr>
              <a:t> </a:t>
            </a:r>
            <a:r>
              <a:rPr lang="fr-FR" sz="2000" dirty="0">
                <a:latin typeface="Chalkboard" charset="0"/>
                <a:ea typeface="Chalkboard" charset="0"/>
                <a:cs typeface="Chalkboard" charset="0"/>
              </a:rPr>
              <a:t>lumière dite </a:t>
            </a:r>
            <a:r>
              <a:rPr lang="fr-FR" sz="2000" b="1" dirty="0">
                <a:solidFill>
                  <a:schemeClr val="accent5"/>
                </a:solidFill>
                <a:latin typeface="Chalkboard" charset="0"/>
                <a:ea typeface="Chalkboard" charset="0"/>
                <a:cs typeface="Chalkboard" charset="0"/>
              </a:rPr>
              <a:t>« froide »</a:t>
            </a:r>
            <a:r>
              <a:rPr lang="fr-FR" sz="2000" dirty="0">
                <a:solidFill>
                  <a:schemeClr val="accent5"/>
                </a:solidFill>
                <a:latin typeface="Chalkboard" charset="0"/>
                <a:ea typeface="Chalkboard" charset="0"/>
                <a:cs typeface="Chalkboard" charset="0"/>
              </a:rPr>
              <a:t> </a:t>
            </a:r>
          </a:p>
          <a:p>
            <a:pPr lvl="1">
              <a:buFont typeface="Courier New" charset="0"/>
              <a:buChar char="o"/>
            </a:pPr>
            <a:r>
              <a:rPr lang="fr-FR" sz="1600" dirty="0" smtClean="0">
                <a:effectLst/>
                <a:latin typeface="Chalkboard" charset="0"/>
                <a:ea typeface="Chalkboard" charset="0"/>
                <a:cs typeface="Chalkboard" charset="0"/>
              </a:rPr>
              <a:t>Photoluminescence</a:t>
            </a:r>
          </a:p>
          <a:p>
            <a:pPr lvl="1">
              <a:buFont typeface="Courier New" charset="0"/>
              <a:buChar char="o"/>
            </a:pPr>
            <a:r>
              <a:rPr lang="fr-FR" sz="1600" dirty="0" smtClean="0">
                <a:latin typeface="Chalkboard" charset="0"/>
                <a:ea typeface="Chalkboard" charset="0"/>
                <a:cs typeface="Chalkboard" charset="0"/>
              </a:rPr>
              <a:t>Électroluminescence</a:t>
            </a:r>
          </a:p>
          <a:p>
            <a:endParaRPr lang="fr-FR" sz="2000" dirty="0" smtClean="0">
              <a:effectLst/>
              <a:latin typeface="Chalkboard" charset="0"/>
              <a:ea typeface="Chalkboard" charset="0"/>
              <a:cs typeface="Chalkboard" charset="0"/>
            </a:endParaRPr>
          </a:p>
          <a:p>
            <a:endParaRPr lang="fr-FR" sz="2000" dirty="0">
              <a:effectLst/>
              <a:latin typeface="Chalkboard" charset="0"/>
              <a:ea typeface="Chalkboard" charset="0"/>
              <a:cs typeface="Chalkboard" charset="0"/>
            </a:endParaRPr>
          </a:p>
          <a:p>
            <a:r>
              <a:rPr lang="fr-FR" sz="2000" dirty="0" smtClean="0">
                <a:latin typeface="Chalkboard" charset="0"/>
                <a:ea typeface="Chalkboard" charset="0"/>
                <a:cs typeface="Chalkboard" charset="0"/>
              </a:rPr>
              <a:t>Energies </a:t>
            </a:r>
            <a:r>
              <a:rPr lang="fr-FR" sz="2000" b="1" dirty="0" smtClean="0">
                <a:latin typeface="Chalkboard" charset="0"/>
                <a:ea typeface="Chalkboard" charset="0"/>
                <a:cs typeface="Chalkboard" charset="0"/>
              </a:rPr>
              <a:t>quantifiées</a:t>
            </a:r>
            <a:r>
              <a:rPr lang="fr-FR" sz="2000" dirty="0" smtClean="0">
                <a:latin typeface="Chalkboard" charset="0"/>
                <a:ea typeface="Chalkboard" charset="0"/>
                <a:cs typeface="Chalkboard" charset="0"/>
              </a:rPr>
              <a:t> (</a:t>
            </a:r>
            <a:r>
              <a:rPr lang="fr-FR" sz="2000" dirty="0" smtClean="0">
                <a:latin typeface="Chalkboard" charset="0"/>
                <a:ea typeface="Chalkboard" charset="0"/>
                <a:cs typeface="Chalkboard" charset="0"/>
                <a:sym typeface="Symbol" charset="2"/>
              </a:rPr>
              <a:t></a:t>
            </a:r>
            <a:r>
              <a:rPr lang="fr-FR" sz="2000" dirty="0">
                <a:latin typeface="Chalkboard" charset="0"/>
                <a:ea typeface="Chalkboard" charset="0"/>
                <a:cs typeface="Chalkboard" charset="0"/>
              </a:rPr>
              <a:t>continu</a:t>
            </a:r>
            <a:r>
              <a:rPr lang="fr-FR" sz="2000" dirty="0" smtClean="0">
                <a:effectLst/>
                <a:latin typeface="Chalkboard" charset="0"/>
                <a:ea typeface="Chalkboard" charset="0"/>
                <a:cs typeface="Chalkboard" charset="0"/>
              </a:rPr>
              <a:t> ) </a:t>
            </a:r>
            <a:endParaRPr lang="fr-FR" sz="2000" dirty="0">
              <a:latin typeface="Chalkboard" charset="0"/>
              <a:ea typeface="Chalkboard" charset="0"/>
              <a:cs typeface="Chalkboard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4376" y="2863850"/>
            <a:ext cx="7010400" cy="3492500"/>
          </a:xfrm>
          <a:prstGeom prst="rect">
            <a:avLst/>
          </a:prstGeom>
        </p:spPr>
      </p:pic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F100CA-AC33-5247-AE6A-C120B351AE2C}" type="slidenum">
              <a:rPr lang="fr-FR" smtClean="0"/>
              <a:t>3</a:t>
            </a:fld>
            <a:endParaRPr lang="fr-FR"/>
          </a:p>
        </p:txBody>
      </p:sp>
      <p:sp>
        <p:nvSpPr>
          <p:cNvPr id="7" name="Carré corné 6"/>
          <p:cNvSpPr/>
          <p:nvPr/>
        </p:nvSpPr>
        <p:spPr>
          <a:xfrm>
            <a:off x="645459" y="0"/>
            <a:ext cx="4800600" cy="793376"/>
          </a:xfrm>
          <a:prstGeom prst="foldedCorner">
            <a:avLst/>
          </a:prstGeom>
          <a:solidFill>
            <a:srgbClr val="00CCBA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halkboard" charset="0"/>
                <a:ea typeface="Chalkboard" charset="0"/>
                <a:cs typeface="Chalkboard" charset="0"/>
              </a:rPr>
              <a:t>I. Incandescence et luminescence</a:t>
            </a:r>
            <a:endParaRPr lang="fr-FR" sz="2400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halkboard" charset="0"/>
              <a:ea typeface="Chalkboard" charset="0"/>
              <a:cs typeface="Chalkboard" charset="0"/>
            </a:endParaRPr>
          </a:p>
        </p:txBody>
      </p:sp>
      <p:sp>
        <p:nvSpPr>
          <p:cNvPr id="8" name="Cadre 7"/>
          <p:cNvSpPr/>
          <p:nvPr/>
        </p:nvSpPr>
        <p:spPr>
          <a:xfrm>
            <a:off x="4939552" y="2702859"/>
            <a:ext cx="7055224" cy="3653491"/>
          </a:xfrm>
          <a:prstGeom prst="frame">
            <a:avLst>
              <a:gd name="adj1" fmla="val 1390"/>
            </a:avLst>
          </a:prstGeom>
          <a:solidFill>
            <a:schemeClr val="tx1"/>
          </a:solidFill>
          <a:ln>
            <a:gradFill>
              <a:gsLst>
                <a:gs pos="0">
                  <a:schemeClr val="accent1">
                    <a:lumMod val="75000"/>
                  </a:schemeClr>
                </a:gs>
                <a:gs pos="35000">
                  <a:srgbClr val="7030A0"/>
                </a:gs>
                <a:gs pos="65000">
                  <a:srgbClr val="7030A0"/>
                </a:gs>
                <a:gs pos="100000">
                  <a:srgbClr val="FF00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6397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838200" y="1825625"/>
            <a:ext cx="5428129" cy="4351338"/>
          </a:xfrm>
        </p:spPr>
        <p:txBody>
          <a:bodyPr/>
          <a:lstStyle/>
          <a:p>
            <a:pPr marL="0" indent="0">
              <a:buNone/>
            </a:pPr>
            <a:r>
              <a:rPr lang="fr-FR" sz="1800" u="sng" dirty="0" smtClean="0">
                <a:latin typeface="Chalkboard" charset="0"/>
                <a:ea typeface="Chalkboard" charset="0"/>
                <a:cs typeface="Chalkboard" charset="0"/>
              </a:rPr>
              <a:t>3 possibilités</a:t>
            </a:r>
            <a:r>
              <a:rPr lang="fr-FR" sz="1800" dirty="0" smtClean="0">
                <a:latin typeface="Chalkboard" charset="0"/>
                <a:ea typeface="Chalkboard" charset="0"/>
                <a:cs typeface="Chalkboard" charset="0"/>
              </a:rPr>
              <a:t> de désexcitations :</a:t>
            </a:r>
          </a:p>
          <a:p>
            <a:pPr marL="0" indent="0">
              <a:buNone/>
            </a:pPr>
            <a:endParaRPr lang="fr-FR" sz="1800" dirty="0">
              <a:latin typeface="Chalkboard" charset="0"/>
              <a:ea typeface="Chalkboard" charset="0"/>
              <a:cs typeface="Chalkboard" charset="0"/>
            </a:endParaRPr>
          </a:p>
          <a:p>
            <a:pPr lvl="0">
              <a:buFont typeface="Wingdings" charset="2"/>
              <a:buChar char="Ø"/>
            </a:pPr>
            <a:r>
              <a:rPr lang="fr-FR" sz="1800" b="1" dirty="0" smtClean="0">
                <a:latin typeface="Chalkboard" charset="0"/>
                <a:ea typeface="Chalkboard" charset="0"/>
                <a:cs typeface="Chalkboard" charset="0"/>
              </a:rPr>
              <a:t>Résonnance</a:t>
            </a:r>
            <a:r>
              <a:rPr lang="fr-FR" sz="1800" b="1" dirty="0">
                <a:latin typeface="Chalkboard" charset="0"/>
                <a:ea typeface="Chalkboard" charset="0"/>
                <a:cs typeface="Chalkboard" charset="0"/>
              </a:rPr>
              <a:t> </a:t>
            </a:r>
            <a:r>
              <a:rPr lang="fr-FR" sz="1800" b="1" dirty="0" smtClean="0">
                <a:latin typeface="Chalkboard" charset="0"/>
                <a:ea typeface="Chalkboard" charset="0"/>
                <a:cs typeface="Chalkboard" charset="0"/>
              </a:rPr>
              <a:t> 1</a:t>
            </a:r>
          </a:p>
          <a:p>
            <a:pPr lvl="0">
              <a:buFont typeface="Wingdings" charset="2"/>
              <a:buChar char="§"/>
            </a:pPr>
            <a:endParaRPr lang="fr-FR" sz="1800" b="1" dirty="0" smtClean="0">
              <a:latin typeface="Chalkboard" charset="0"/>
              <a:ea typeface="Chalkboard" charset="0"/>
              <a:cs typeface="Chalkboard" charset="0"/>
            </a:endParaRPr>
          </a:p>
          <a:p>
            <a:pPr>
              <a:buFont typeface="Wingdings" charset="2"/>
              <a:buChar char="Ø"/>
            </a:pPr>
            <a:r>
              <a:rPr lang="fr-FR" sz="1800" dirty="0" smtClean="0">
                <a:latin typeface="Chalkboard" charset="0"/>
                <a:ea typeface="Chalkboard" charset="0"/>
                <a:cs typeface="Chalkboard" charset="0"/>
              </a:rPr>
              <a:t>Emission </a:t>
            </a:r>
            <a:r>
              <a:rPr lang="fr-FR" sz="1800" dirty="0">
                <a:latin typeface="Chalkboard" charset="0"/>
                <a:ea typeface="Chalkboard" charset="0"/>
                <a:cs typeface="Chalkboard" charset="0"/>
              </a:rPr>
              <a:t>de </a:t>
            </a:r>
            <a:r>
              <a:rPr lang="fr-FR" sz="1800" b="1" dirty="0">
                <a:latin typeface="Chalkboard" charset="0"/>
                <a:ea typeface="Chalkboard" charset="0"/>
                <a:cs typeface="Chalkboard" charset="0"/>
              </a:rPr>
              <a:t>plusieurs photons </a:t>
            </a:r>
            <a:r>
              <a:rPr lang="fr-FR" sz="1800" b="1" dirty="0" smtClean="0">
                <a:latin typeface="Chalkboard" charset="0"/>
                <a:ea typeface="Chalkboard" charset="0"/>
                <a:cs typeface="Chalkboard" charset="0"/>
              </a:rPr>
              <a:t>2</a:t>
            </a:r>
          </a:p>
          <a:p>
            <a:pPr>
              <a:buFont typeface="Wingdings" charset="2"/>
              <a:buChar char="§"/>
            </a:pPr>
            <a:endParaRPr lang="fr-FR" sz="1800" b="1" dirty="0" smtClean="0">
              <a:latin typeface="Chalkboard" charset="0"/>
              <a:ea typeface="Chalkboard" charset="0"/>
              <a:cs typeface="Chalkboard" charset="0"/>
            </a:endParaRPr>
          </a:p>
          <a:p>
            <a:pPr>
              <a:buFont typeface="Wingdings" charset="2"/>
              <a:buChar char="Ø"/>
            </a:pPr>
            <a:r>
              <a:rPr lang="fr-FR" sz="1800" dirty="0" smtClean="0">
                <a:latin typeface="Chalkboard" charset="0"/>
                <a:ea typeface="Chalkboard" charset="0"/>
                <a:cs typeface="Chalkboard" charset="0"/>
              </a:rPr>
              <a:t>Passage </a:t>
            </a:r>
            <a:r>
              <a:rPr lang="fr-FR" sz="1800" dirty="0">
                <a:latin typeface="Chalkboard" charset="0"/>
                <a:ea typeface="Chalkboard" charset="0"/>
                <a:cs typeface="Chalkboard" charset="0"/>
              </a:rPr>
              <a:t>par un </a:t>
            </a:r>
            <a:r>
              <a:rPr lang="fr-FR" sz="1800" b="1" dirty="0">
                <a:latin typeface="Chalkboard" charset="0"/>
                <a:ea typeface="Chalkboard" charset="0"/>
                <a:cs typeface="Chalkboard" charset="0"/>
              </a:rPr>
              <a:t>état métastable </a:t>
            </a:r>
            <a:r>
              <a:rPr lang="fr-FR" sz="1800" b="1" dirty="0" smtClean="0">
                <a:latin typeface="Chalkboard" charset="0"/>
                <a:ea typeface="Chalkboard" charset="0"/>
                <a:cs typeface="Chalkboard" charset="0"/>
              </a:rPr>
              <a:t> 3  (transition </a:t>
            </a:r>
            <a:r>
              <a:rPr lang="fr-FR" sz="1800" b="1" dirty="0">
                <a:latin typeface="Chalkboard" charset="0"/>
                <a:ea typeface="Chalkboard" charset="0"/>
                <a:cs typeface="Chalkboard" charset="0"/>
              </a:rPr>
              <a:t>non radiative</a:t>
            </a:r>
            <a:r>
              <a:rPr lang="fr-FR" sz="1800" b="1" dirty="0" smtClean="0">
                <a:latin typeface="Chalkboard" charset="0"/>
                <a:ea typeface="Chalkboard" charset="0"/>
                <a:cs typeface="Chalkboard" charset="0"/>
              </a:rPr>
              <a:t>) </a:t>
            </a:r>
            <a:r>
              <a:rPr lang="fr-FR" sz="1800" dirty="0" smtClean="0">
                <a:latin typeface="Chalkboard" charset="0"/>
                <a:ea typeface="Chalkboard" charset="0"/>
                <a:cs typeface="Chalkboard" charset="0"/>
              </a:rPr>
              <a:t>suivi de l’</a:t>
            </a:r>
            <a:r>
              <a:rPr lang="fr-FR" sz="1800" dirty="0">
                <a:latin typeface="Chalkboard" charset="0"/>
                <a:ea typeface="Chalkboard" charset="0"/>
                <a:cs typeface="Chalkboard" charset="0"/>
              </a:rPr>
              <a:t> émission d’un </a:t>
            </a:r>
            <a:r>
              <a:rPr lang="fr-FR" sz="1800" b="1" dirty="0">
                <a:latin typeface="Chalkboard" charset="0"/>
                <a:ea typeface="Chalkboard" charset="0"/>
                <a:cs typeface="Chalkboard" charset="0"/>
              </a:rPr>
              <a:t>photon d’énergie inférieure </a:t>
            </a:r>
            <a:r>
              <a:rPr lang="fr-FR" sz="1800" dirty="0">
                <a:latin typeface="Chalkboard" charset="0"/>
                <a:ea typeface="Chalkboard" charset="0"/>
                <a:cs typeface="Chalkboard" charset="0"/>
              </a:rPr>
              <a:t>à celle du photon </a:t>
            </a:r>
            <a:r>
              <a:rPr lang="fr-FR" sz="1800" dirty="0" smtClean="0">
                <a:latin typeface="Chalkboard" charset="0"/>
                <a:ea typeface="Chalkboard" charset="0"/>
                <a:cs typeface="Chalkboard" charset="0"/>
              </a:rPr>
              <a:t>absorbé </a:t>
            </a:r>
            <a:r>
              <a:rPr lang="fr-FR" sz="1800" b="1" dirty="0" smtClean="0">
                <a:latin typeface="Chalkboard" charset="0"/>
                <a:ea typeface="Chalkboard" charset="0"/>
                <a:cs typeface="Chalkboard" charset="0"/>
                <a:sym typeface="Wingdings"/>
              </a:rPr>
              <a:t> </a:t>
            </a:r>
            <a:r>
              <a:rPr lang="fr-FR" sz="1800" b="1" dirty="0">
                <a:solidFill>
                  <a:srgbClr val="C00000"/>
                </a:solidFill>
                <a:latin typeface="Chalkboard" charset="0"/>
                <a:ea typeface="Chalkboard" charset="0"/>
                <a:cs typeface="Chalkboard" charset="0"/>
              </a:rPr>
              <a:t>déclin de la fluorescence </a:t>
            </a:r>
            <a:r>
              <a:rPr lang="fr-FR" sz="1800" b="1" dirty="0" smtClean="0">
                <a:solidFill>
                  <a:srgbClr val="C00000"/>
                </a:solidFill>
                <a:latin typeface="Chalkboard" charset="0"/>
                <a:ea typeface="Chalkboard" charset="0"/>
                <a:cs typeface="Chalkboard" charset="0"/>
              </a:rPr>
              <a:t>plus </a:t>
            </a:r>
            <a:r>
              <a:rPr lang="fr-FR" sz="1800" b="1" dirty="0">
                <a:solidFill>
                  <a:srgbClr val="C00000"/>
                </a:solidFill>
                <a:latin typeface="Chalkboard" charset="0"/>
                <a:ea typeface="Chalkboard" charset="0"/>
                <a:cs typeface="Chalkboard" charset="0"/>
              </a:rPr>
              <a:t>rapide que celui de la phosphorescence.</a:t>
            </a:r>
          </a:p>
          <a:p>
            <a:pPr marL="0" indent="0">
              <a:buNone/>
            </a:pPr>
            <a:endParaRPr lang="fr-FR" sz="1800" dirty="0">
              <a:latin typeface="Chalkboard" charset="0"/>
              <a:ea typeface="Chalkboard" charset="0"/>
              <a:cs typeface="Chalkboard" charset="0"/>
            </a:endParaRPr>
          </a:p>
          <a:p>
            <a:pPr marL="0" lvl="0" indent="0">
              <a:buNone/>
            </a:pPr>
            <a:r>
              <a:rPr lang="fr-FR" sz="1800" dirty="0">
                <a:latin typeface="Chalkboard" charset="0"/>
                <a:ea typeface="Chalkboard" charset="0"/>
                <a:cs typeface="Chalkboard" charset="0"/>
              </a:rPr>
              <a:t> </a:t>
            </a:r>
            <a:endParaRPr lang="fr-FR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  <a:defRPr/>
            </a:pP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5848" y="1640541"/>
            <a:ext cx="5003800" cy="4388784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F100CA-AC33-5247-AE6A-C120B351AE2C}" type="slidenum">
              <a:rPr lang="fr-FR" smtClean="0"/>
              <a:t>4</a:t>
            </a:fld>
            <a:endParaRPr lang="fr-FR"/>
          </a:p>
        </p:txBody>
      </p:sp>
      <p:sp>
        <p:nvSpPr>
          <p:cNvPr id="6" name="Carré corné 5"/>
          <p:cNvSpPr/>
          <p:nvPr/>
        </p:nvSpPr>
        <p:spPr>
          <a:xfrm>
            <a:off x="618566" y="0"/>
            <a:ext cx="5190564" cy="756023"/>
          </a:xfrm>
          <a:prstGeom prst="foldedCorner">
            <a:avLst/>
          </a:prstGeom>
          <a:solidFill>
            <a:srgbClr val="FF6EC8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halkboard" charset="0"/>
                <a:ea typeface="Chalkboard" charset="0"/>
                <a:cs typeface="Chalkboard" charset="0"/>
              </a:rPr>
              <a:t>II. Phosphorescence et fluorescence</a:t>
            </a:r>
            <a:endParaRPr lang="fr-FR" sz="2400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halkboard" charset="0"/>
              <a:ea typeface="Chalkboard" charset="0"/>
              <a:cs typeface="Chalkboard" charset="0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1148977" y="921492"/>
            <a:ext cx="5728447" cy="40011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fr-FR" sz="2000" dirty="0" smtClean="0">
                <a:latin typeface="Chalkboard" charset="0"/>
                <a:ea typeface="Chalkboard" charset="0"/>
                <a:cs typeface="Chalkboard" charset="0"/>
              </a:rPr>
              <a:t>A. Absorption et émission : diagramme d’énergie</a:t>
            </a:r>
            <a:endParaRPr lang="fr-FR" sz="2000" dirty="0">
              <a:latin typeface="Chalkboard" charset="0"/>
              <a:ea typeface="Chalkboard" charset="0"/>
              <a:cs typeface="Chalkboard" charset="0"/>
            </a:endParaRPr>
          </a:p>
        </p:txBody>
      </p:sp>
      <p:sp>
        <p:nvSpPr>
          <p:cNvPr id="14" name="Ellipse 13"/>
          <p:cNvSpPr/>
          <p:nvPr/>
        </p:nvSpPr>
        <p:spPr>
          <a:xfrm>
            <a:off x="2478742" y="2586319"/>
            <a:ext cx="282388" cy="349623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Ellipse 14"/>
          <p:cNvSpPr/>
          <p:nvPr/>
        </p:nvSpPr>
        <p:spPr>
          <a:xfrm>
            <a:off x="4308227" y="3322296"/>
            <a:ext cx="282388" cy="349623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Ellipse 15"/>
          <p:cNvSpPr/>
          <p:nvPr/>
        </p:nvSpPr>
        <p:spPr>
          <a:xfrm>
            <a:off x="4590615" y="4001294"/>
            <a:ext cx="282388" cy="349623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Ellipse 16"/>
          <p:cNvSpPr/>
          <p:nvPr/>
        </p:nvSpPr>
        <p:spPr>
          <a:xfrm>
            <a:off x="9412942" y="2675965"/>
            <a:ext cx="282388" cy="349623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ZoneTexte 19"/>
          <p:cNvSpPr txBox="1"/>
          <p:nvPr/>
        </p:nvSpPr>
        <p:spPr>
          <a:xfrm>
            <a:off x="9412942" y="2675965"/>
            <a:ext cx="30168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1</a:t>
            </a:r>
          </a:p>
          <a:p>
            <a:endParaRPr lang="fr-FR" dirty="0"/>
          </a:p>
        </p:txBody>
      </p:sp>
      <p:sp>
        <p:nvSpPr>
          <p:cNvPr id="18" name="Ellipse 17"/>
          <p:cNvSpPr/>
          <p:nvPr/>
        </p:nvSpPr>
        <p:spPr>
          <a:xfrm>
            <a:off x="10340789" y="3484050"/>
            <a:ext cx="282388" cy="349623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2222</a:t>
            </a:r>
            <a:endParaRPr lang="fr-FR" dirty="0"/>
          </a:p>
        </p:txBody>
      </p:sp>
      <p:sp>
        <p:nvSpPr>
          <p:cNvPr id="21" name="ZoneTexte 20"/>
          <p:cNvSpPr txBox="1"/>
          <p:nvPr/>
        </p:nvSpPr>
        <p:spPr>
          <a:xfrm>
            <a:off x="10366315" y="3474195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mtClean="0"/>
              <a:t>2</a:t>
            </a:r>
            <a:endParaRPr lang="fr-FR"/>
          </a:p>
        </p:txBody>
      </p:sp>
      <p:sp>
        <p:nvSpPr>
          <p:cNvPr id="19" name="Ellipse 18"/>
          <p:cNvSpPr/>
          <p:nvPr/>
        </p:nvSpPr>
        <p:spPr>
          <a:xfrm>
            <a:off x="10526807" y="2120548"/>
            <a:ext cx="282388" cy="349623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ZoneTexte 21"/>
          <p:cNvSpPr txBox="1"/>
          <p:nvPr/>
        </p:nvSpPr>
        <p:spPr>
          <a:xfrm>
            <a:off x="10526807" y="2100839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mtClean="0"/>
              <a:t>3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2388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1163" y="1242791"/>
            <a:ext cx="8230391" cy="5231007"/>
          </a:xfrm>
        </p:spPr>
      </p:pic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F100CA-AC33-5247-AE6A-C120B351AE2C}" type="slidenum">
              <a:rPr lang="fr-FR" smtClean="0"/>
              <a:t>5</a:t>
            </a:fld>
            <a:endParaRPr lang="fr-FR"/>
          </a:p>
        </p:txBody>
      </p:sp>
      <p:sp>
        <p:nvSpPr>
          <p:cNvPr id="6" name="Carré corné 5"/>
          <p:cNvSpPr/>
          <p:nvPr/>
        </p:nvSpPr>
        <p:spPr>
          <a:xfrm>
            <a:off x="618566" y="0"/>
            <a:ext cx="5190564" cy="756023"/>
          </a:xfrm>
          <a:prstGeom prst="foldedCorner">
            <a:avLst/>
          </a:prstGeom>
          <a:solidFill>
            <a:srgbClr val="FF6EC8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halkboard" charset="0"/>
                <a:ea typeface="Chalkboard" charset="0"/>
                <a:cs typeface="Chalkboard" charset="0"/>
              </a:rPr>
              <a:t>II. Phosphorescence et fluorescence</a:t>
            </a:r>
            <a:endParaRPr lang="fr-FR" sz="2400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halkboard" charset="0"/>
              <a:ea typeface="Chalkboard" charset="0"/>
              <a:cs typeface="Chalkboard" charset="0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1275906" y="799352"/>
            <a:ext cx="3875884" cy="40011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fr-FR" sz="2000" dirty="0" smtClean="0">
                <a:latin typeface="Chalkboard" charset="0"/>
                <a:ea typeface="Chalkboard" charset="0"/>
                <a:cs typeface="Chalkboard" charset="0"/>
              </a:rPr>
              <a:t>B. Luminescence moléculaire </a:t>
            </a:r>
            <a:endParaRPr lang="fr-FR" sz="2000" dirty="0">
              <a:latin typeface="Chalkboard" charset="0"/>
              <a:ea typeface="Chalkboard" charset="0"/>
              <a:cs typeface="Chalkboard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6952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3600" b="1" dirty="0" smtClean="0">
                <a:latin typeface="Chalkboard" charset="0"/>
                <a:ea typeface="Chalkboard" charset="0"/>
                <a:cs typeface="Chalkboard" charset="0"/>
              </a:rPr>
              <a:t>QCM. </a:t>
            </a:r>
            <a:r>
              <a:rPr lang="fr-FR" sz="3600" dirty="0" smtClean="0">
                <a:latin typeface="Chalkboard" charset="0"/>
                <a:ea typeface="Chalkboard" charset="0"/>
                <a:cs typeface="Chalkboard" charset="0"/>
              </a:rPr>
              <a:t>A propos des différents types d’émission de la lumière : </a:t>
            </a:r>
            <a:endParaRPr lang="fr-FR" sz="3600" dirty="0">
              <a:latin typeface="Chalkboard" charset="0"/>
              <a:ea typeface="Chalkboard" charset="0"/>
              <a:cs typeface="Chalkboard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fr-FR" sz="2400" dirty="0" smtClean="0">
                <a:latin typeface="Chalkboard" charset="0"/>
                <a:ea typeface="Chalkboard" charset="0"/>
                <a:cs typeface="Chalkboard" charset="0"/>
              </a:rPr>
              <a:t>A. Dans la fluorescence, les atomes excités passent par un état métastable intermédiaire.</a:t>
            </a:r>
          </a:p>
          <a:p>
            <a:pPr marL="0" indent="0">
              <a:buNone/>
            </a:pPr>
            <a:r>
              <a:rPr lang="fr-FR" sz="2400" dirty="0" smtClean="0">
                <a:latin typeface="Chalkboard" charset="0"/>
                <a:ea typeface="Chalkboard" charset="0"/>
                <a:cs typeface="Chalkboard" charset="0"/>
              </a:rPr>
              <a:t>B. Le déclin de la fluorescence est plus rapide que celui de la phosphorescence.</a:t>
            </a:r>
            <a:br>
              <a:rPr lang="fr-FR" sz="2400" dirty="0" smtClean="0">
                <a:latin typeface="Chalkboard" charset="0"/>
                <a:ea typeface="Chalkboard" charset="0"/>
                <a:cs typeface="Chalkboard" charset="0"/>
              </a:rPr>
            </a:br>
            <a:r>
              <a:rPr lang="fr-FR" sz="2400" dirty="0" smtClean="0">
                <a:latin typeface="Chalkboard" charset="0"/>
                <a:ea typeface="Chalkboard" charset="0"/>
                <a:cs typeface="Chalkboard" charset="0"/>
              </a:rPr>
              <a:t>C. Le passage par l’état métastable intermédiaire est précédé par l’émission d’un photon d’énergie inférieure à celle du photon absorbé.</a:t>
            </a:r>
          </a:p>
          <a:p>
            <a:pPr marL="0" indent="0">
              <a:buNone/>
            </a:pPr>
            <a:r>
              <a:rPr lang="fr-FR" sz="2400" dirty="0" smtClean="0">
                <a:latin typeface="Chalkboard" charset="0"/>
                <a:ea typeface="Chalkboard" charset="0"/>
                <a:cs typeface="Chalkboard" charset="0"/>
              </a:rPr>
              <a:t>D. L’absorption d’un photon est toujours suivie de l’émission d’un photon de même énergie que celui absorbé.</a:t>
            </a:r>
          </a:p>
          <a:p>
            <a:pPr marL="0" indent="0">
              <a:buNone/>
            </a:pPr>
            <a:r>
              <a:rPr lang="fr-FR" sz="2400" dirty="0" smtClean="0">
                <a:latin typeface="Chalkboard" charset="0"/>
                <a:ea typeface="Chalkboard" charset="0"/>
                <a:cs typeface="Chalkboard" charset="0"/>
              </a:rPr>
              <a:t>E. Aucune des répondes n’est juste.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F100CA-AC33-5247-AE6A-C120B351AE2C}" type="slidenum">
              <a:rPr lang="fr-FR" smtClean="0"/>
              <a:t>6</a:t>
            </a:fld>
            <a:endParaRPr lang="fr-FR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5470" y="4524499"/>
            <a:ext cx="1217491" cy="2196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3762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b="1" dirty="0" smtClean="0">
                <a:latin typeface="Chalkboard" charset="0"/>
                <a:ea typeface="Chalkboard" charset="0"/>
                <a:cs typeface="Chalkboard" charset="0"/>
              </a:rPr>
              <a:t>QCM Correction. </a:t>
            </a:r>
            <a:r>
              <a:rPr lang="fr-FR" dirty="0">
                <a:latin typeface="Chalkboard" charset="0"/>
                <a:ea typeface="Chalkboard" charset="0"/>
                <a:cs typeface="Chalkboard" charset="0"/>
              </a:rPr>
              <a:t>A propos des différents types d’émission de la lumière :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fr-FR" sz="2400" dirty="0">
                <a:solidFill>
                  <a:srgbClr val="FF0000"/>
                </a:solidFill>
                <a:latin typeface="Chalkboard" charset="0"/>
                <a:ea typeface="Chalkboard" charset="0"/>
                <a:cs typeface="Chalkboard" charset="0"/>
              </a:rPr>
              <a:t>A. Dans la </a:t>
            </a:r>
            <a:r>
              <a:rPr lang="fr-FR" sz="2400" dirty="0" smtClean="0">
                <a:solidFill>
                  <a:srgbClr val="FF0000"/>
                </a:solidFill>
                <a:latin typeface="Chalkboard" charset="0"/>
                <a:ea typeface="Chalkboard" charset="0"/>
                <a:cs typeface="Chalkboard" charset="0"/>
              </a:rPr>
              <a:t>fluorescence, </a:t>
            </a:r>
            <a:r>
              <a:rPr lang="fr-FR" sz="2400" dirty="0">
                <a:solidFill>
                  <a:srgbClr val="FF0000"/>
                </a:solidFill>
                <a:latin typeface="Chalkboard" charset="0"/>
                <a:ea typeface="Chalkboard" charset="0"/>
                <a:cs typeface="Chalkboard" charset="0"/>
              </a:rPr>
              <a:t>les atomes excités passent par un état métastable intermédiaire.</a:t>
            </a:r>
          </a:p>
          <a:p>
            <a:pPr marL="0" indent="0">
              <a:buNone/>
            </a:pPr>
            <a:r>
              <a:rPr lang="fr-FR" sz="2400" dirty="0">
                <a:solidFill>
                  <a:srgbClr val="00B050"/>
                </a:solidFill>
                <a:latin typeface="Chalkboard" charset="0"/>
                <a:ea typeface="Chalkboard" charset="0"/>
                <a:cs typeface="Chalkboard" charset="0"/>
              </a:rPr>
              <a:t>B. Le déclin de la fluorescence est plus rapide que celui de la phosphorescence.</a:t>
            </a:r>
            <a:r>
              <a:rPr lang="fr-FR" sz="2400" dirty="0">
                <a:latin typeface="Chalkboard" charset="0"/>
                <a:ea typeface="Chalkboard" charset="0"/>
                <a:cs typeface="Chalkboard" charset="0"/>
              </a:rPr>
              <a:t/>
            </a:r>
            <a:br>
              <a:rPr lang="fr-FR" sz="2400" dirty="0">
                <a:latin typeface="Chalkboard" charset="0"/>
                <a:ea typeface="Chalkboard" charset="0"/>
                <a:cs typeface="Chalkboard" charset="0"/>
              </a:rPr>
            </a:br>
            <a:r>
              <a:rPr lang="fr-FR" sz="2400" dirty="0">
                <a:solidFill>
                  <a:srgbClr val="FF0000"/>
                </a:solidFill>
                <a:latin typeface="Chalkboard" charset="0"/>
                <a:ea typeface="Chalkboard" charset="0"/>
                <a:cs typeface="Chalkboard" charset="0"/>
              </a:rPr>
              <a:t>C. Le passage par l’état métastable intermédiaire est précédé par l’émission d’un photon d’énergie inférieure à celle du photon absorbé.</a:t>
            </a:r>
          </a:p>
          <a:p>
            <a:pPr marL="0" indent="0">
              <a:buNone/>
            </a:pPr>
            <a:r>
              <a:rPr lang="fr-FR" sz="2400" dirty="0">
                <a:solidFill>
                  <a:srgbClr val="FF0000"/>
                </a:solidFill>
                <a:latin typeface="Chalkboard" charset="0"/>
                <a:ea typeface="Chalkboard" charset="0"/>
                <a:cs typeface="Chalkboard" charset="0"/>
              </a:rPr>
              <a:t>D. L’absorption d’un photon est toujours suivie de l’émission d’un photon de même énergie que celui absorbé.</a:t>
            </a:r>
          </a:p>
          <a:p>
            <a:pPr marL="0" indent="0">
              <a:buNone/>
            </a:pPr>
            <a:r>
              <a:rPr lang="fr-FR" sz="2400" dirty="0">
                <a:solidFill>
                  <a:srgbClr val="FF0000"/>
                </a:solidFill>
                <a:latin typeface="Chalkboard" charset="0"/>
                <a:ea typeface="Chalkboard" charset="0"/>
                <a:cs typeface="Chalkboard" charset="0"/>
              </a:rPr>
              <a:t>E. Aucune des répondes n’est juste.</a:t>
            </a:r>
          </a:p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F100CA-AC33-5247-AE6A-C120B351AE2C}" type="slidenum">
              <a:rPr lang="fr-FR" smtClean="0"/>
              <a:t>7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6078" y="4461623"/>
            <a:ext cx="1693553" cy="2396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4088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Espace réservé du contenu 2"/>
              <p:cNvSpPr>
                <a:spLocks noGrp="1"/>
              </p:cNvSpPr>
              <p:nvPr>
                <p:ph idx="1"/>
              </p:nvPr>
            </p:nvSpPr>
            <p:spPr>
              <a:xfrm>
                <a:off x="838200" y="1825625"/>
                <a:ext cx="10515600" cy="1522693"/>
              </a:xfrm>
              <a:noFill/>
            </p:spPr>
            <p:txBody>
              <a:bodyPr/>
              <a:lstStyle/>
              <a:p>
                <a:r>
                  <a:rPr lang="fr-FR" sz="1800" b="1" dirty="0" smtClean="0">
                    <a:solidFill>
                      <a:srgbClr val="C00000"/>
                    </a:solidFill>
                    <a:latin typeface="Chalkboard" charset="0"/>
                    <a:ea typeface="Chalkboard" charset="0"/>
                    <a:cs typeface="Chalkboard" charset="0"/>
                  </a:rPr>
                  <a:t>Les </a:t>
                </a:r>
                <a:r>
                  <a:rPr lang="fr-FR" sz="1800" b="1" dirty="0">
                    <a:solidFill>
                      <a:srgbClr val="C00000"/>
                    </a:solidFill>
                    <a:latin typeface="Chalkboard" charset="0"/>
                    <a:ea typeface="Chalkboard" charset="0"/>
                    <a:cs typeface="Chalkboard" charset="0"/>
                  </a:rPr>
                  <a:t>longueurs d’onde d’émission de photons en phosphorescence sont plus grandes qu’en fluorescence. </a:t>
                </a:r>
                <a:r>
                  <a:rPr lang="fr-FR" sz="1800" b="1" i="1" dirty="0">
                    <a:solidFill>
                      <a:srgbClr val="00B050"/>
                    </a:solidFill>
                    <a:latin typeface="Chalkboard" charset="0"/>
                    <a:ea typeface="Chalkboard" charset="0"/>
                    <a:cs typeface="Chalkboard" charset="0"/>
                  </a:rPr>
                  <a:t>Pourquoi ?</a:t>
                </a:r>
                <a:endParaRPr lang="fr-FR" sz="1800" dirty="0">
                  <a:solidFill>
                    <a:srgbClr val="00B050"/>
                  </a:solidFill>
                  <a:latin typeface="Chalkboard" charset="0"/>
                  <a:ea typeface="Chalkboard" charset="0"/>
                  <a:cs typeface="Chalkboard" charset="0"/>
                </a:endParaRPr>
              </a:p>
              <a:p>
                <a:pPr marL="0" indent="0" algn="ctr">
                  <a:buNone/>
                </a:pPr>
                <a14:m>
                  <m:oMath xmlns:m="http://schemas.openxmlformats.org/officeDocument/2006/math">
                    <m:r>
                      <a:rPr lang="fr-FR" sz="2000" b="1" i="1" smtClean="0">
                        <a:latin typeface="Cambria Math" charset="0"/>
                        <a:ea typeface="Chalkboard" charset="0"/>
                        <a:cs typeface="Chalkboard" charset="0"/>
                      </a:rPr>
                      <m:t>𝑬</m:t>
                    </m:r>
                    <m:r>
                      <a:rPr lang="fr-FR" sz="2000" b="1" i="1" smtClean="0">
                        <a:latin typeface="Cambria Math" charset="0"/>
                        <a:ea typeface="Chalkboard" charset="0"/>
                        <a:cs typeface="Chalkboard" charset="0"/>
                      </a:rPr>
                      <m:t>=</m:t>
                    </m:r>
                    <m:r>
                      <a:rPr lang="fr-FR" sz="2000" b="1" i="1" smtClean="0">
                        <a:latin typeface="Cambria Math" charset="0"/>
                        <a:ea typeface="Chalkboard" charset="0"/>
                        <a:cs typeface="Chalkboard" charset="0"/>
                      </a:rPr>
                      <m:t>𝒉𝒗</m:t>
                    </m:r>
                    <m:r>
                      <a:rPr lang="fr-FR" sz="2000" b="1" i="1" smtClean="0">
                        <a:latin typeface="Cambria Math" charset="0"/>
                        <a:ea typeface="Chalkboard" charset="0"/>
                        <a:cs typeface="Chalkboard" charset="0"/>
                      </a:rPr>
                      <m:t> </m:t>
                    </m:r>
                    <m:sSup>
                      <m:sSupPr>
                        <m:ctrlPr>
                          <a:rPr lang="fr-FR" sz="2000" b="1" i="1" smtClean="0">
                            <a:latin typeface="Cambria Math" charset="0"/>
                            <a:ea typeface="Chalkboard" charset="0"/>
                            <a:cs typeface="Chalkboard" charset="0"/>
                          </a:rPr>
                        </m:ctrlPr>
                      </m:sSupPr>
                      <m:e>
                        <m:r>
                          <a:rPr lang="fr-FR" sz="2000" b="1" i="1" smtClean="0">
                            <a:latin typeface="Cambria Math" charset="0"/>
                            <a:ea typeface="Chalkboard" charset="0"/>
                            <a:cs typeface="Chalkboard" charset="0"/>
                          </a:rPr>
                          <m:t>𝒅</m:t>
                        </m:r>
                      </m:e>
                      <m:sup>
                        <m:r>
                          <a:rPr lang="fr-FR" sz="2000" b="1" i="1" smtClean="0">
                            <a:latin typeface="Cambria Math" charset="0"/>
                            <a:ea typeface="Chalkboard" charset="0"/>
                            <a:cs typeface="Chalkboard" charset="0"/>
                          </a:rPr>
                          <m:t>′</m:t>
                        </m:r>
                      </m:sup>
                    </m:sSup>
                    <m:r>
                      <a:rPr lang="fr-FR" sz="2000" b="1" i="1" smtClean="0">
                        <a:latin typeface="Cambria Math" charset="0"/>
                        <a:ea typeface="Chalkboard" charset="0"/>
                        <a:cs typeface="Chalkboard" charset="0"/>
                      </a:rPr>
                      <m:t>𝒐</m:t>
                    </m:r>
                    <m:r>
                      <a:rPr lang="fr-FR" sz="2000" b="1" i="1" smtClean="0">
                        <a:latin typeface="Cambria Math" charset="0"/>
                        <a:ea typeface="Chalkboard" charset="0"/>
                        <a:cs typeface="Chalkboard" charset="0"/>
                      </a:rPr>
                      <m:t>ù </m:t>
                    </m:r>
                    <m:r>
                      <a:rPr lang="fr-FR" sz="2000" b="1" i="1">
                        <a:latin typeface="Cambria Math" charset="0"/>
                        <a:ea typeface="Chalkboard" charset="0"/>
                        <a:cs typeface="Chalkboard" charset="0"/>
                      </a:rPr>
                      <m:t>𝒗</m:t>
                    </m:r>
                    <m:r>
                      <a:rPr lang="fr-FR" sz="2000" b="1" i="1" smtClean="0">
                        <a:latin typeface="Cambria Math" charset="0"/>
                        <a:ea typeface="Chalkboard" charset="0"/>
                        <a:cs typeface="Chalkboard" charset="0"/>
                      </a:rPr>
                      <m:t>=</m:t>
                    </m:r>
                    <m:f>
                      <m:fPr>
                        <m:ctrlPr>
                          <a:rPr lang="fr-FR" sz="2000" b="1" i="1" smtClean="0">
                            <a:latin typeface="Cambria Math" charset="0"/>
                            <a:ea typeface="Chalkboard" charset="0"/>
                            <a:cs typeface="Chalkboard" charset="0"/>
                          </a:rPr>
                        </m:ctrlPr>
                      </m:fPr>
                      <m:num>
                        <m:r>
                          <a:rPr lang="fr-FR" sz="2000" b="1" i="1" smtClean="0">
                            <a:latin typeface="Cambria Math" charset="0"/>
                            <a:ea typeface="Chalkboard" charset="0"/>
                            <a:cs typeface="Chalkboard" charset="0"/>
                          </a:rPr>
                          <m:t>𝑬</m:t>
                        </m:r>
                      </m:num>
                      <m:den>
                        <m:r>
                          <a:rPr lang="fr-FR" sz="2000" b="1" i="1" smtClean="0">
                            <a:latin typeface="Cambria Math" charset="0"/>
                            <a:ea typeface="Chalkboard" charset="0"/>
                            <a:cs typeface="Chalkboard" charset="0"/>
                          </a:rPr>
                          <m:t>𝒉</m:t>
                        </m:r>
                      </m:den>
                    </m:f>
                    <m:r>
                      <a:rPr lang="fr-FR" sz="2000" b="0" i="1" smtClean="0">
                        <a:latin typeface="Cambria Math" charset="0"/>
                        <a:ea typeface="Chalkboard" charset="0"/>
                        <a:cs typeface="Chalkboard" charset="0"/>
                      </a:rPr>
                      <m:t>𝑒𝑡</m:t>
                    </m:r>
                    <m:r>
                      <a:rPr lang="fr-FR" sz="2000" b="1" i="1" smtClean="0">
                        <a:latin typeface="Cambria Math" charset="0"/>
                        <a:ea typeface="Chalkboard" charset="0"/>
                        <a:cs typeface="Chalkboard" charset="0"/>
                      </a:rPr>
                      <m:t> </m:t>
                    </m:r>
                    <m:r>
                      <a:rPr lang="fr-FR" sz="2000" b="1" i="1">
                        <a:latin typeface="Cambria Math" charset="0"/>
                        <a:ea typeface="Chalkboard" charset="0"/>
                        <a:cs typeface="Chalkboard" charset="0"/>
                      </a:rPr>
                      <m:t>𝚲</m:t>
                    </m:r>
                    <m:r>
                      <a:rPr lang="fr-FR" sz="2000" b="1" i="1">
                        <a:latin typeface="Cambria Math" charset="0"/>
                        <a:ea typeface="Chalkboard" charset="0"/>
                        <a:cs typeface="Chalkboard" charset="0"/>
                      </a:rPr>
                      <m:t>=</m:t>
                    </m:r>
                    <m:f>
                      <m:fPr>
                        <m:ctrlPr>
                          <a:rPr lang="fr-FR" sz="2000" b="1" i="1">
                            <a:latin typeface="Cambria Math" charset="0"/>
                            <a:ea typeface="Chalkboard" charset="0"/>
                            <a:cs typeface="Chalkboard" charset="0"/>
                          </a:rPr>
                        </m:ctrlPr>
                      </m:fPr>
                      <m:num>
                        <m:r>
                          <a:rPr lang="fr-FR" sz="2000" b="1" i="1">
                            <a:latin typeface="Cambria Math" charset="0"/>
                            <a:ea typeface="Chalkboard" charset="0"/>
                            <a:cs typeface="Chalkboard" charset="0"/>
                          </a:rPr>
                          <m:t>𝒄</m:t>
                        </m:r>
                      </m:num>
                      <m:den>
                        <m:r>
                          <a:rPr lang="fr-FR" sz="2000" b="1" i="1">
                            <a:latin typeface="Cambria Math" charset="0"/>
                            <a:ea typeface="Chalkboard" charset="0"/>
                            <a:cs typeface="Chalkboard" charset="0"/>
                          </a:rPr>
                          <m:t>𝒗</m:t>
                        </m:r>
                      </m:den>
                    </m:f>
                    <m:r>
                      <a:rPr lang="fr-FR" sz="2000" b="1" i="1" smtClean="0">
                        <a:latin typeface="Cambria Math" charset="0"/>
                        <a:ea typeface="Chalkboard" charset="0"/>
                        <a:cs typeface="Chalkboard" charset="0"/>
                      </a:rPr>
                      <m:t>=</m:t>
                    </m:r>
                    <m:f>
                      <m:fPr>
                        <m:ctrlPr>
                          <a:rPr lang="fr-FR" sz="2000" b="1" i="1" smtClean="0">
                            <a:latin typeface="Cambria Math" charset="0"/>
                            <a:ea typeface="Chalkboard" charset="0"/>
                            <a:cs typeface="Chalkboard" charset="0"/>
                          </a:rPr>
                        </m:ctrlPr>
                      </m:fPr>
                      <m:num>
                        <m:r>
                          <a:rPr lang="fr-FR" sz="2000" b="1" i="1" smtClean="0">
                            <a:latin typeface="Cambria Math" charset="0"/>
                            <a:ea typeface="Chalkboard" charset="0"/>
                            <a:cs typeface="Chalkboard" charset="0"/>
                          </a:rPr>
                          <m:t>𝒉𝒄</m:t>
                        </m:r>
                      </m:num>
                      <m:den>
                        <m:r>
                          <a:rPr lang="fr-FR" sz="2000" b="1" i="1" smtClean="0">
                            <a:latin typeface="Cambria Math" charset="0"/>
                            <a:ea typeface="Chalkboard" charset="0"/>
                            <a:cs typeface="Chalkboard" charset="0"/>
                          </a:rPr>
                          <m:t>𝑬</m:t>
                        </m:r>
                      </m:den>
                    </m:f>
                  </m:oMath>
                </a14:m>
                <a:r>
                  <a:rPr lang="fr-FR" sz="2000" dirty="0" smtClean="0">
                    <a:latin typeface="Chalkboard" charset="0"/>
                    <a:ea typeface="Chalkboard" charset="0"/>
                    <a:cs typeface="Chalkboard" charset="0"/>
                  </a:rPr>
                  <a:t>   </a:t>
                </a:r>
              </a:p>
            </p:txBody>
          </p:sp>
        </mc:Choice>
        <mc:Fallback xmlns="">
          <p:sp>
            <p:nvSpPr>
              <p:cNvPr id="3" name="Espace réservé du contenu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825625"/>
                <a:ext cx="10515600" cy="1522693"/>
              </a:xfrm>
              <a:blipFill rotWithShape="0">
                <a:blip r:embed="rId2"/>
                <a:stretch>
                  <a:fillRect l="-406" t="-3600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3188" y="3660775"/>
            <a:ext cx="7645400" cy="3060700"/>
          </a:xfrm>
          <a:prstGeom prst="rect">
            <a:avLst/>
          </a:prstGeom>
        </p:spPr>
      </p:pic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F100CA-AC33-5247-AE6A-C120B351AE2C}" type="slidenum">
              <a:rPr lang="fr-FR" smtClean="0"/>
              <a:t>8</a:t>
            </a:fld>
            <a:endParaRPr lang="fr-FR"/>
          </a:p>
        </p:txBody>
      </p:sp>
      <p:sp>
        <p:nvSpPr>
          <p:cNvPr id="6" name="Carré corné 5"/>
          <p:cNvSpPr/>
          <p:nvPr/>
        </p:nvSpPr>
        <p:spPr>
          <a:xfrm>
            <a:off x="618566" y="0"/>
            <a:ext cx="5190564" cy="756023"/>
          </a:xfrm>
          <a:prstGeom prst="foldedCorner">
            <a:avLst/>
          </a:prstGeom>
          <a:solidFill>
            <a:srgbClr val="FF6EC8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halkboard" charset="0"/>
                <a:ea typeface="Chalkboard" charset="0"/>
                <a:cs typeface="Chalkboard" charset="0"/>
              </a:rPr>
              <a:t>II. Phosphorescence et fluorescence</a:t>
            </a:r>
            <a:endParaRPr lang="fr-FR" sz="2400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halkboard" charset="0"/>
              <a:ea typeface="Chalkboard" charset="0"/>
              <a:cs typeface="Chalkboard" charset="0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1264771" y="836973"/>
            <a:ext cx="5217458" cy="40011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fr-FR" sz="2000" dirty="0" smtClean="0">
                <a:latin typeface="Chalkboard" charset="0"/>
                <a:ea typeface="Chalkboard" charset="0"/>
                <a:cs typeface="Chalkboard" charset="0"/>
              </a:rPr>
              <a:t>C. Spectre d’absorption et d’émission</a:t>
            </a:r>
            <a:endParaRPr lang="fr-FR" sz="2000" dirty="0">
              <a:latin typeface="Chalkboard" charset="0"/>
              <a:ea typeface="Chalkboard" charset="0"/>
              <a:cs typeface="Chalkboard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ZoneTexte 7"/>
              <p:cNvSpPr txBox="1"/>
              <p:nvPr/>
            </p:nvSpPr>
            <p:spPr>
              <a:xfrm>
                <a:off x="7758953" y="2998363"/>
                <a:ext cx="4128247" cy="11079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fr-FR" sz="1600" dirty="0" smtClean="0">
                    <a:latin typeface="Chalkboard" charset="0"/>
                    <a:ea typeface="Chalkboard" charset="0"/>
                    <a:cs typeface="Chalkboard" charset="0"/>
                  </a:rPr>
                  <a:t>E </a:t>
                </a:r>
                <a:r>
                  <a:rPr lang="fr-FR" sz="1600" dirty="0">
                    <a:latin typeface="Chalkboard" charset="0"/>
                    <a:ea typeface="Chalkboard" charset="0"/>
                    <a:cs typeface="Chalkboard" charset="0"/>
                  </a:rPr>
                  <a:t>l’énergie ; h la constante de </a:t>
                </a:r>
                <a:r>
                  <a:rPr lang="fr-FR" sz="1600" dirty="0" err="1">
                    <a:latin typeface="Chalkboard" charset="0"/>
                    <a:ea typeface="Chalkboard" charset="0"/>
                    <a:cs typeface="Chalkboard" charset="0"/>
                  </a:rPr>
                  <a:t>Plank</a:t>
                </a:r>
                <a:r>
                  <a:rPr lang="fr-FR" sz="1600" dirty="0">
                    <a:latin typeface="Chalkboard" charset="0"/>
                    <a:ea typeface="Chalkboard" charset="0"/>
                    <a:cs typeface="Chalkboard" charset="0"/>
                  </a:rPr>
                  <a:t> ; c la célérité de la lumière = 3.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fr-FR" sz="1600" i="1">
                            <a:latin typeface="Cambria Math" charset="0"/>
                            <a:ea typeface="Chalkboard" charset="0"/>
                            <a:cs typeface="Chalkboard" charset="0"/>
                          </a:rPr>
                        </m:ctrlPr>
                      </m:sSupPr>
                      <m:e>
                        <m:r>
                          <a:rPr lang="fr-FR" sz="1600" i="1">
                            <a:latin typeface="Cambria Math" charset="0"/>
                            <a:ea typeface="Chalkboard" charset="0"/>
                            <a:cs typeface="Chalkboard" charset="0"/>
                          </a:rPr>
                          <m:t>10</m:t>
                        </m:r>
                      </m:e>
                      <m:sup>
                        <m:r>
                          <a:rPr lang="fr-FR" sz="1600" i="1">
                            <a:latin typeface="Cambria Math" charset="0"/>
                            <a:ea typeface="Chalkboard" charset="0"/>
                            <a:cs typeface="Chalkboard" charset="0"/>
                          </a:rPr>
                          <m:t>8</m:t>
                        </m:r>
                      </m:sup>
                    </m:sSup>
                  </m:oMath>
                </a14:m>
                <a:r>
                  <a:rPr lang="fr-FR" sz="1600" dirty="0">
                    <a:latin typeface="Chalkboard" charset="0"/>
                    <a:ea typeface="Chalkboard" charset="0"/>
                    <a:cs typeface="Chalkboard" charset="0"/>
                  </a:rPr>
                  <a:t> m.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fr-FR" sz="1600" i="1">
                            <a:latin typeface="Cambria Math" charset="0"/>
                            <a:ea typeface="Chalkboard" charset="0"/>
                            <a:cs typeface="Chalkboard" charset="0"/>
                          </a:rPr>
                        </m:ctrlPr>
                      </m:sSupPr>
                      <m:e>
                        <m:r>
                          <a:rPr lang="fr-FR" sz="1600" i="1">
                            <a:latin typeface="Cambria Math" charset="0"/>
                            <a:ea typeface="Chalkboard" charset="0"/>
                            <a:cs typeface="Chalkboard" charset="0"/>
                          </a:rPr>
                          <m:t>𝑠</m:t>
                        </m:r>
                      </m:e>
                      <m:sup>
                        <m:r>
                          <a:rPr lang="fr-FR" sz="1600" i="1">
                            <a:latin typeface="Cambria Math" charset="0"/>
                            <a:ea typeface="Chalkboard" charset="0"/>
                            <a:cs typeface="Chalkboard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fr-FR" sz="1600" dirty="0">
                    <a:latin typeface="Chalkboard" charset="0"/>
                    <a:ea typeface="Chalkboard" charset="0"/>
                    <a:cs typeface="Chalkboard" charset="0"/>
                  </a:rPr>
                  <a:t> ; </a:t>
                </a:r>
                <a14:m>
                  <m:oMath xmlns:m="http://schemas.openxmlformats.org/officeDocument/2006/math">
                    <m:r>
                      <a:rPr lang="fr-FR" sz="1600" i="1">
                        <a:latin typeface="Cambria Math" charset="0"/>
                        <a:ea typeface="Chalkboard" charset="0"/>
                        <a:cs typeface="Chalkboard" charset="0"/>
                      </a:rPr>
                      <m:t>𝑣</m:t>
                    </m:r>
                    <m:r>
                      <a:rPr lang="fr-FR" sz="1600" i="1">
                        <a:latin typeface="Cambria Math" charset="0"/>
                        <a:ea typeface="Chalkboard" charset="0"/>
                        <a:cs typeface="Chalkboard" charset="0"/>
                      </a:rPr>
                      <m:t> </m:t>
                    </m:r>
                  </m:oMath>
                </a14:m>
                <a:r>
                  <a:rPr lang="fr-FR" sz="1600" dirty="0">
                    <a:latin typeface="Chalkboard" charset="0"/>
                    <a:ea typeface="Chalkboard" charset="0"/>
                    <a:cs typeface="Chalkboard" charset="0"/>
                  </a:rPr>
                  <a:t>la fréquence ;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fr-FR" sz="1600">
                        <a:latin typeface="Cambria Math" charset="0"/>
                        <a:ea typeface="Chalkboard" charset="0"/>
                        <a:cs typeface="Chalkboard" charset="0"/>
                      </a:rPr>
                      <m:t>Λ</m:t>
                    </m:r>
                    <m:r>
                      <a:rPr lang="fr-FR" sz="1600" i="1">
                        <a:latin typeface="Cambria Math" charset="0"/>
                        <a:ea typeface="Chalkboard" charset="0"/>
                        <a:cs typeface="Chalkboard" charset="0"/>
                      </a:rPr>
                      <m:t> </m:t>
                    </m:r>
                  </m:oMath>
                </a14:m>
                <a:r>
                  <a:rPr lang="fr-FR" sz="1600" dirty="0">
                    <a:latin typeface="Chalkboard" charset="0"/>
                    <a:ea typeface="Chalkboard" charset="0"/>
                    <a:cs typeface="Chalkboard" charset="0"/>
                  </a:rPr>
                  <a:t>la longueur d’onde</a:t>
                </a:r>
              </a:p>
              <a:p>
                <a:endParaRPr lang="fr-FR" dirty="0"/>
              </a:p>
            </p:txBody>
          </p:sp>
        </mc:Choice>
        <mc:Fallback xmlns="">
          <p:sp>
            <p:nvSpPr>
              <p:cNvPr id="8" name="ZoneText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58953" y="2998363"/>
                <a:ext cx="4128247" cy="1107996"/>
              </a:xfrm>
              <a:prstGeom prst="rect">
                <a:avLst/>
              </a:prstGeom>
              <a:blipFill rotWithShape="0">
                <a:blip r:embed="rId4"/>
                <a:stretch>
                  <a:fillRect l="-886" t="-5495" r="-739" b="-8791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ZoneTexte 8"/>
              <p:cNvSpPr txBox="1"/>
              <p:nvPr/>
            </p:nvSpPr>
            <p:spPr>
              <a:xfrm>
                <a:off x="349624" y="4507861"/>
                <a:ext cx="4383741" cy="13665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fr-FR" sz="2000" i="1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latin typeface="Cambria Math" charset="0"/>
                              <a:ea typeface="Chalkboard" charset="0"/>
                              <a:cs typeface="Chalkboard" charset="0"/>
                            </a:rPr>
                          </m:ctrlPr>
                        </m:sSubPr>
                        <m:e>
                          <m:r>
                            <a:rPr lang="fr-FR" sz="2000" i="1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latin typeface="Cambria Math" charset="0"/>
                              <a:ea typeface="Chalkboard" charset="0"/>
                              <a:cs typeface="Chalkboard" charset="0"/>
                            </a:rPr>
                            <m:t>𝐸</m:t>
                          </m:r>
                        </m:e>
                        <m:sub>
                          <m:r>
                            <a:rPr lang="fr-FR" sz="2000" i="1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latin typeface="Cambria Math" charset="0"/>
                              <a:ea typeface="Chalkboard" charset="0"/>
                              <a:cs typeface="Chalkboard" charset="0"/>
                            </a:rPr>
                            <m:t>𝑓𝑙𝑢𝑜𝑟𝑒𝑠𝑐𝑒𝑛𝑐𝑒</m:t>
                          </m:r>
                        </m:sub>
                      </m:sSub>
                      <m:r>
                        <a:rPr lang="fr-FR" sz="2000" i="1">
                          <a:latin typeface="Cambria Math" charset="0"/>
                          <a:ea typeface="Chalkboard" charset="0"/>
                          <a:cs typeface="Chalkboard" charset="0"/>
                        </a:rPr>
                        <m:t>&gt; </m:t>
                      </m:r>
                      <m:sSub>
                        <m:sSubPr>
                          <m:ctrlPr>
                            <a:rPr lang="fr-FR" sz="2000" i="1" smtClean="0">
                              <a:solidFill>
                                <a:schemeClr val="accent2">
                                  <a:lumMod val="75000"/>
                                </a:schemeClr>
                              </a:solidFill>
                              <a:latin typeface="Cambria Math" charset="0"/>
                              <a:ea typeface="Chalkboard" charset="0"/>
                              <a:cs typeface="Chalkboard" charset="0"/>
                            </a:rPr>
                          </m:ctrlPr>
                        </m:sSubPr>
                        <m:e>
                          <m:r>
                            <a:rPr lang="fr-FR" sz="2000" i="1">
                              <a:solidFill>
                                <a:schemeClr val="accent2">
                                  <a:lumMod val="75000"/>
                                </a:schemeClr>
                              </a:solidFill>
                              <a:latin typeface="Cambria Math" charset="0"/>
                              <a:ea typeface="Chalkboard" charset="0"/>
                              <a:cs typeface="Chalkboard" charset="0"/>
                            </a:rPr>
                            <m:t>𝐸</m:t>
                          </m:r>
                        </m:e>
                        <m:sub>
                          <m:r>
                            <a:rPr lang="fr-FR" sz="2000" i="1">
                              <a:solidFill>
                                <a:schemeClr val="accent2">
                                  <a:lumMod val="75000"/>
                                </a:schemeClr>
                              </a:solidFill>
                              <a:latin typeface="Cambria Math" charset="0"/>
                              <a:ea typeface="Chalkboard" charset="0"/>
                              <a:cs typeface="Chalkboard" charset="0"/>
                            </a:rPr>
                            <m:t>𝑝h𝑜𝑠𝑝h𝑜𝑟𝑒𝑠𝑐𝑒𝑛𝑐𝑒</m:t>
                          </m:r>
                        </m:sub>
                      </m:sSub>
                      <m:r>
                        <a:rPr lang="fr-FR" sz="2000" i="1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Cambria Math" charset="0"/>
                          <a:ea typeface="Chalkboard" charset="0"/>
                          <a:cs typeface="Chalkboard" charset="0"/>
                        </a:rPr>
                        <m:t> </m:t>
                      </m:r>
                    </m:oMath>
                  </m:oMathPara>
                </a14:m>
                <a:endParaRPr lang="fr-FR" sz="2000" dirty="0" smtClean="0">
                  <a:solidFill>
                    <a:schemeClr val="accent2">
                      <a:lumMod val="75000"/>
                    </a:schemeClr>
                  </a:solidFill>
                  <a:latin typeface="Chalkboard" charset="0"/>
                  <a:ea typeface="Chalkboard" charset="0"/>
                  <a:cs typeface="Chalkboard" charset="0"/>
                </a:endParaRPr>
              </a:p>
              <a:p>
                <a:pPr marL="285750" indent="-285750">
                  <a:buFont typeface="Symbol" charset="2"/>
                  <a:buChar char="Þ"/>
                </a:pPr>
                <a:r>
                  <a:rPr lang="fr-FR" sz="2000" dirty="0" smtClean="0">
                    <a:ea typeface="Chalkboard" charset="0"/>
                    <a:cs typeface="Chalkboard" charset="0"/>
                  </a:rPr>
                  <a:t>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fr-FR" sz="2000" i="1" smtClean="0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Cambria Math" charset="0"/>
                            <a:ea typeface="Chalkboard" charset="0"/>
                            <a:cs typeface="Chalkboard" charset="0"/>
                          </a:rPr>
                        </m:ctrlPr>
                      </m:sSubPr>
                      <m:e>
                        <m:r>
                          <a:rPr lang="fr-FR" sz="2000" b="1" i="1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Cambria Math" charset="0"/>
                            <a:ea typeface="Chalkboard" charset="0"/>
                            <a:cs typeface="Chalkboard" charset="0"/>
                          </a:rPr>
                          <m:t>𝒗</m:t>
                        </m:r>
                      </m:e>
                      <m:sub>
                        <m:r>
                          <a:rPr lang="fr-FR" sz="2000" i="1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Cambria Math" charset="0"/>
                            <a:ea typeface="Chalkboard" charset="0"/>
                            <a:cs typeface="Chalkboard" charset="0"/>
                          </a:rPr>
                          <m:t>𝑓𝑙𝑢𝑜𝑟𝑒𝑠𝑐𝑒𝑛𝑐𝑒</m:t>
                        </m:r>
                      </m:sub>
                    </m:sSub>
                    <m:r>
                      <a:rPr lang="fr-FR" sz="2000" i="1">
                        <a:latin typeface="Cambria Math" charset="0"/>
                        <a:ea typeface="Chalkboard" charset="0"/>
                        <a:cs typeface="Chalkboard" charset="0"/>
                      </a:rPr>
                      <m:t>&gt; </m:t>
                    </m:r>
                    <m:sSub>
                      <m:sSubPr>
                        <m:ctrlPr>
                          <a:rPr lang="fr-FR" sz="2000" i="1" smtClean="0">
                            <a:solidFill>
                              <a:schemeClr val="accent2">
                                <a:lumMod val="75000"/>
                              </a:schemeClr>
                            </a:solidFill>
                            <a:latin typeface="Cambria Math" charset="0"/>
                            <a:ea typeface="Chalkboard" charset="0"/>
                            <a:cs typeface="Chalkboard" charset="0"/>
                          </a:rPr>
                        </m:ctrlPr>
                      </m:sSubPr>
                      <m:e>
                        <m:r>
                          <a:rPr lang="fr-FR" sz="2000" b="1" i="1">
                            <a:solidFill>
                              <a:schemeClr val="accent2">
                                <a:lumMod val="75000"/>
                              </a:schemeClr>
                            </a:solidFill>
                            <a:latin typeface="Cambria Math" charset="0"/>
                            <a:ea typeface="Chalkboard" charset="0"/>
                            <a:cs typeface="Chalkboard" charset="0"/>
                          </a:rPr>
                          <m:t>𝒗</m:t>
                        </m:r>
                      </m:e>
                      <m:sub>
                        <m:r>
                          <a:rPr lang="fr-FR" sz="2000" i="1">
                            <a:solidFill>
                              <a:schemeClr val="accent2">
                                <a:lumMod val="75000"/>
                              </a:schemeClr>
                            </a:solidFill>
                            <a:latin typeface="Cambria Math" charset="0"/>
                            <a:ea typeface="Chalkboard" charset="0"/>
                            <a:cs typeface="Chalkboard" charset="0"/>
                          </a:rPr>
                          <m:t>𝑝h𝑜𝑠𝑝h𝑜𝑟𝑒𝑠𝑐𝑒𝑛𝑐𝑒</m:t>
                        </m:r>
                        <m:r>
                          <a:rPr lang="fr-FR" sz="2000" i="1">
                            <a:solidFill>
                              <a:schemeClr val="accent2">
                                <a:lumMod val="75000"/>
                              </a:schemeClr>
                            </a:solidFill>
                            <a:latin typeface="Cambria Math" charset="0"/>
                            <a:ea typeface="Chalkboard" charset="0"/>
                            <a:cs typeface="Chalkboard" charset="0"/>
                          </a:rPr>
                          <m:t> </m:t>
                        </m:r>
                      </m:sub>
                    </m:sSub>
                  </m:oMath>
                </a14:m>
                <a:r>
                  <a:rPr lang="fr-FR" sz="2000" dirty="0">
                    <a:latin typeface="Chalkboard" charset="0"/>
                    <a:ea typeface="Chalkboard" charset="0"/>
                    <a:cs typeface="Chalkboard" charset="0"/>
                  </a:rPr>
                  <a:t> </a:t>
                </a:r>
              </a:p>
              <a:p>
                <a:pPr marL="285750" indent="-285750">
                  <a:buFont typeface="Symbol" charset="2"/>
                  <a:buChar char="Þ"/>
                </a:pPr>
                <a:r>
                  <a:rPr lang="fr-FR" sz="2000" dirty="0" smtClean="0">
                    <a:latin typeface="Chalkboard" charset="0"/>
                    <a:ea typeface="Chalkboard" charset="0"/>
                    <a:cs typeface="Chalkboard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fr-FR" sz="2000" i="1" smtClean="0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Cambria Math" charset="0"/>
                            <a:ea typeface="Chalkboard" charset="0"/>
                            <a:cs typeface="Chalkboard" charset="0"/>
                          </a:rPr>
                        </m:ctrlPr>
                      </m:sSubPr>
                      <m:e>
                        <m:r>
                          <a:rPr lang="fr-FR" sz="2000" i="1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Cambria Math" charset="0"/>
                            <a:ea typeface="Chalkboard" charset="0"/>
                            <a:cs typeface="Chalkboard" charset="0"/>
                          </a:rPr>
                          <m:t>𝛬</m:t>
                        </m:r>
                      </m:e>
                      <m:sub>
                        <m:r>
                          <a:rPr lang="fr-FR" sz="2000" i="1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Cambria Math" charset="0"/>
                            <a:ea typeface="Chalkboard" charset="0"/>
                            <a:cs typeface="Chalkboard" charset="0"/>
                          </a:rPr>
                          <m:t>𝑓𝑙𝑢𝑜𝑟𝑒𝑠𝑐𝑒𝑛𝑐𝑒</m:t>
                        </m:r>
                      </m:sub>
                    </m:sSub>
                    <m:r>
                      <a:rPr lang="fr-FR" sz="2000" i="1">
                        <a:latin typeface="Cambria Math" charset="0"/>
                        <a:ea typeface="Chalkboard" charset="0"/>
                        <a:cs typeface="Chalkboard" charset="0"/>
                      </a:rPr>
                      <m:t>&lt; </m:t>
                    </m:r>
                    <m:sSub>
                      <m:sSubPr>
                        <m:ctrlPr>
                          <a:rPr lang="fr-FR" sz="2000" i="1" smtClean="0">
                            <a:solidFill>
                              <a:schemeClr val="accent2">
                                <a:lumMod val="75000"/>
                              </a:schemeClr>
                            </a:solidFill>
                            <a:latin typeface="Cambria Math" charset="0"/>
                            <a:ea typeface="Chalkboard" charset="0"/>
                            <a:cs typeface="Chalkboard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fr-FR" sz="2000">
                            <a:solidFill>
                              <a:schemeClr val="accent2">
                                <a:lumMod val="75000"/>
                              </a:schemeClr>
                            </a:solidFill>
                            <a:latin typeface="Cambria Math" charset="0"/>
                            <a:ea typeface="Chalkboard" charset="0"/>
                            <a:cs typeface="Chalkboard" charset="0"/>
                          </a:rPr>
                          <m:t>Λ</m:t>
                        </m:r>
                      </m:e>
                      <m:sub>
                        <m:r>
                          <a:rPr lang="fr-FR" sz="2000" i="1">
                            <a:solidFill>
                              <a:schemeClr val="accent2">
                                <a:lumMod val="75000"/>
                              </a:schemeClr>
                            </a:solidFill>
                            <a:latin typeface="Cambria Math" charset="0"/>
                            <a:ea typeface="Chalkboard" charset="0"/>
                            <a:cs typeface="Chalkboard" charset="0"/>
                          </a:rPr>
                          <m:t>𝑝h𝑜𝑠𝑝h𝑜𝑟𝑒𝑠𝑐𝑒𝑛𝑐𝑒</m:t>
                        </m:r>
                      </m:sub>
                    </m:sSub>
                  </m:oMath>
                </a14:m>
                <a:endParaRPr lang="fr-FR" sz="2000" dirty="0">
                  <a:latin typeface="Chalkboard" charset="0"/>
                  <a:ea typeface="Chalkboard" charset="0"/>
                  <a:cs typeface="Chalkboard" charset="0"/>
                </a:endParaRPr>
              </a:p>
              <a:p>
                <a:endParaRPr lang="fr-FR" dirty="0"/>
              </a:p>
            </p:txBody>
          </p:sp>
        </mc:Choice>
        <mc:Fallback xmlns="">
          <p:sp>
            <p:nvSpPr>
              <p:cNvPr id="9" name="ZoneText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9624" y="4507861"/>
                <a:ext cx="4383741" cy="1366528"/>
              </a:xfrm>
              <a:prstGeom prst="rect">
                <a:avLst/>
              </a:prstGeom>
              <a:blipFill rotWithShape="0">
                <a:blip r:embed="rId5"/>
                <a:stretch>
                  <a:fillRect l="-1530" t="-28444" b="-14222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Parenthèses 9"/>
          <p:cNvSpPr/>
          <p:nvPr/>
        </p:nvSpPr>
        <p:spPr>
          <a:xfrm>
            <a:off x="7758953" y="3030570"/>
            <a:ext cx="4276165" cy="831911"/>
          </a:xfrm>
          <a:prstGeom prst="bracketPair">
            <a:avLst/>
          </a:prstGeom>
          <a:ln w="19050">
            <a:solidFill>
              <a:schemeClr val="tx1"/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32248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Espace réservé du contenu 2"/>
              <p:cNvSpPr>
                <a:spLocks noGrp="1"/>
              </p:cNvSpPr>
              <p:nvPr>
                <p:ph idx="1"/>
              </p:nvPr>
            </p:nvSpPr>
            <p:spPr>
              <a:xfrm>
                <a:off x="770966" y="2187574"/>
                <a:ext cx="4885764" cy="4351338"/>
              </a:xfrm>
            </p:spPr>
            <p:txBody>
              <a:bodyPr>
                <a:normAutofit/>
              </a:bodyPr>
              <a:lstStyle/>
              <a:p>
                <a:pPr marL="0" indent="0" algn="ctr">
                  <a:buNone/>
                </a:pPr>
                <a:r>
                  <a:rPr lang="fr-FR" sz="2000" b="1" dirty="0" smtClean="0">
                    <a:latin typeface="Chalkboard" charset="0"/>
                    <a:ea typeface="Chalkboard" charset="0"/>
                    <a:cs typeface="Chalkboard" charset="0"/>
                  </a:rPr>
                  <a:t>Rendement quantique </a:t>
                </a:r>
                <a14:m>
                  <m:oMath xmlns:m="http://schemas.openxmlformats.org/officeDocument/2006/math">
                    <m:r>
                      <a:rPr lang="fr-FR" sz="2000" i="1">
                        <a:latin typeface="Cambria Math" charset="0"/>
                        <a:ea typeface="Chalkboard" charset="0"/>
                        <a:cs typeface="Chalkboard" charset="0"/>
                      </a:rPr>
                      <m:t>𝜑</m:t>
                    </m:r>
                  </m:oMath>
                </a14:m>
                <a:endParaRPr lang="fr-FR" sz="2000" b="1" dirty="0" smtClean="0">
                  <a:latin typeface="Chalkboard" charset="0"/>
                  <a:ea typeface="Chalkboard" charset="0"/>
                  <a:cs typeface="Chalkboard" charset="0"/>
                </a:endParaRPr>
              </a:p>
              <a:p>
                <a:endParaRPr lang="fr-FR" sz="1800" dirty="0">
                  <a:latin typeface="Chalkboard" charset="0"/>
                  <a:ea typeface="Chalkboard" charset="0"/>
                  <a:cs typeface="Chalkboard" charset="0"/>
                </a:endParaRPr>
              </a:p>
              <a:p>
                <a:pPr>
                  <a:buFont typeface="Wingdings" charset="2"/>
                  <a:buChar char="Ø"/>
                </a:pPr>
                <a:r>
                  <a:rPr lang="fr-FR" sz="1800" b="1" dirty="0">
                    <a:latin typeface="Chalkboard" charset="0"/>
                    <a:ea typeface="Chalkboard" charset="0"/>
                    <a:cs typeface="Chalkboard" charset="0"/>
                  </a:rPr>
                  <a:t>Rapport entre le nombre de photons émis et le nombre de photons absorbés </a:t>
                </a:r>
                <a:r>
                  <a:rPr lang="fr-FR" sz="1800" dirty="0">
                    <a:latin typeface="Chalkboard" charset="0"/>
                    <a:ea typeface="Chalkboard" charset="0"/>
                    <a:cs typeface="Chalkboard" charset="0"/>
                  </a:rPr>
                  <a:t>par la molécule. </a:t>
                </a:r>
              </a:p>
              <a:p>
                <a:pPr lvl="0">
                  <a:buFont typeface="Wingdings" charset="2"/>
                  <a:buChar char="Ø"/>
                </a:pPr>
                <a:r>
                  <a:rPr lang="fr-FR" sz="1800" dirty="0">
                    <a:latin typeface="Chalkboard" charset="0"/>
                    <a:ea typeface="Chalkboard" charset="0"/>
                    <a:cs typeface="Chalkboard" charset="0"/>
                  </a:rPr>
                  <a:t>Caractérise l’</a:t>
                </a:r>
                <a:r>
                  <a:rPr lang="fr-FR" sz="1800" b="1" dirty="0">
                    <a:latin typeface="Chalkboard" charset="0"/>
                    <a:ea typeface="Chalkboard" charset="0"/>
                    <a:cs typeface="Chalkboard" charset="0"/>
                  </a:rPr>
                  <a:t>efficacité</a:t>
                </a:r>
                <a:r>
                  <a:rPr lang="fr-FR" sz="1800" dirty="0">
                    <a:latin typeface="Chalkboard" charset="0"/>
                    <a:ea typeface="Chalkboard" charset="0"/>
                    <a:cs typeface="Chalkboard" charset="0"/>
                  </a:rPr>
                  <a:t> de fluorescence pour une molécule donnée</a:t>
                </a:r>
                <a:r>
                  <a:rPr lang="fr-FR" sz="1800" dirty="0" smtClean="0">
                    <a:latin typeface="Chalkboard" charset="0"/>
                    <a:ea typeface="Chalkboard" charset="0"/>
                    <a:cs typeface="Chalkboard" charset="0"/>
                  </a:rPr>
                  <a:t> : </a:t>
                </a:r>
                <a14:m>
                  <m:oMath xmlns:m="http://schemas.openxmlformats.org/officeDocument/2006/math">
                    <m:r>
                      <a:rPr lang="fr-FR" sz="1800" i="1">
                        <a:latin typeface="Cambria Math" charset="0"/>
                        <a:ea typeface="Chalkboard" charset="0"/>
                        <a:cs typeface="Chalkboard" charset="0"/>
                      </a:rPr>
                      <m:t>𝜑</m:t>
                    </m:r>
                  </m:oMath>
                </a14:m>
                <a:r>
                  <a:rPr lang="fr-FR" sz="1800" dirty="0">
                    <a:latin typeface="Chalkboard" charset="0"/>
                    <a:ea typeface="Chalkboard" charset="0"/>
                    <a:cs typeface="Chalkboard" charset="0"/>
                  </a:rPr>
                  <a:t> &lt;1 </a:t>
                </a:r>
                <a:endParaRPr lang="fr-FR" sz="1800" dirty="0" smtClean="0">
                  <a:latin typeface="Chalkboard" charset="0"/>
                  <a:ea typeface="Chalkboard" charset="0"/>
                  <a:cs typeface="Chalkboard" charset="0"/>
                </a:endParaRPr>
              </a:p>
              <a:p>
                <a:pPr lvl="0">
                  <a:buFont typeface="Wingdings" charset="2"/>
                  <a:buChar char="Ø"/>
                </a:pPr>
                <a:r>
                  <a:rPr lang="fr-FR" sz="1800" b="1" dirty="0" smtClean="0">
                    <a:latin typeface="Chalkboard" charset="0"/>
                    <a:ea typeface="Chalkboard" charset="0"/>
                    <a:cs typeface="Chalkboard" charset="0"/>
                  </a:rPr>
                  <a:t>Dépend </a:t>
                </a:r>
                <a:r>
                  <a:rPr lang="fr-FR" sz="1800" b="1" dirty="0">
                    <a:latin typeface="Chalkboard" charset="0"/>
                    <a:ea typeface="Chalkboard" charset="0"/>
                    <a:cs typeface="Chalkboard" charset="0"/>
                  </a:rPr>
                  <a:t>de l’environnement</a:t>
                </a:r>
                <a:r>
                  <a:rPr lang="fr-FR" sz="1800" dirty="0">
                    <a:latin typeface="Chalkboard" charset="0"/>
                    <a:ea typeface="Chalkboard" charset="0"/>
                    <a:cs typeface="Chalkboard" charset="0"/>
                  </a:rPr>
                  <a:t> des </a:t>
                </a:r>
                <a:r>
                  <a:rPr lang="fr-FR" sz="1800" dirty="0" smtClean="0">
                    <a:latin typeface="Chalkboard" charset="0"/>
                    <a:ea typeface="Chalkboard" charset="0"/>
                    <a:cs typeface="Chalkboard" charset="0"/>
                  </a:rPr>
                  <a:t>molécules : concentration</a:t>
                </a:r>
                <a:r>
                  <a:rPr lang="fr-FR" sz="1800" dirty="0">
                    <a:latin typeface="Chalkboard" charset="0"/>
                    <a:ea typeface="Chalkboard" charset="0"/>
                    <a:cs typeface="Chalkboard" charset="0"/>
                  </a:rPr>
                  <a:t>, pH </a:t>
                </a:r>
                <a:r>
                  <a:rPr lang="fr-FR" sz="1800" dirty="0" smtClean="0">
                    <a:latin typeface="Chalkboard" charset="0"/>
                    <a:ea typeface="Chalkboard" charset="0"/>
                    <a:cs typeface="Chalkboard" charset="0"/>
                  </a:rPr>
                  <a:t>…. </a:t>
                </a:r>
                <a:endParaRPr lang="fr-FR" sz="1800" dirty="0">
                  <a:latin typeface="Chalkboard" charset="0"/>
                  <a:ea typeface="Chalkboard" charset="0"/>
                  <a:cs typeface="Chalkboard" charset="0"/>
                </a:endParaRPr>
              </a:p>
            </p:txBody>
          </p:sp>
        </mc:Choice>
        <mc:Fallback xmlns="">
          <p:sp>
            <p:nvSpPr>
              <p:cNvPr id="3" name="Espace réservé du contenu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770966" y="2187574"/>
                <a:ext cx="4885764" cy="4351338"/>
              </a:xfrm>
              <a:blipFill rotWithShape="0">
                <a:blip r:embed="rId2"/>
                <a:stretch>
                  <a:fillRect l="-748" t="-1541" r="-1995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ZoneTexte 3"/>
              <p:cNvSpPr txBox="1"/>
              <p:nvPr/>
            </p:nvSpPr>
            <p:spPr>
              <a:xfrm>
                <a:off x="6421207" y="1290824"/>
                <a:ext cx="4715494" cy="455509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fr-FR" sz="2000" b="1" dirty="0" smtClean="0">
                    <a:latin typeface="Chalkboard" charset="0"/>
                    <a:ea typeface="Chalkboard" charset="0"/>
                    <a:cs typeface="Chalkboard" charset="0"/>
                  </a:rPr>
                  <a:t>Durée de vie </a:t>
                </a:r>
                <a14:m>
                  <m:oMath xmlns:m="http://schemas.openxmlformats.org/officeDocument/2006/math">
                    <m:r>
                      <a:rPr lang="fr-FR" sz="2000" i="1">
                        <a:latin typeface="Cambria Math" charset="0"/>
                        <a:ea typeface="Cambria Math" charset="0"/>
                        <a:cs typeface="Cambria Math" charset="0"/>
                      </a:rPr>
                      <m:t>𝜏</m:t>
                    </m:r>
                    <m:r>
                      <a:rPr lang="fr-FR" sz="2000" i="1">
                        <a:latin typeface="Cambria Math" charset="0"/>
                        <a:ea typeface="Cambria Math" charset="0"/>
                        <a:cs typeface="Cambria Math" charset="0"/>
                      </a:rPr>
                      <m:t> </m:t>
                    </m:r>
                  </m:oMath>
                </a14:m>
                <a:endParaRPr lang="fr-FR" sz="2000" b="1" dirty="0" smtClean="0">
                  <a:latin typeface="Chalkboard" charset="0"/>
                  <a:ea typeface="Chalkboard" charset="0"/>
                  <a:cs typeface="Chalkboard" charset="0"/>
                </a:endParaRPr>
              </a:p>
              <a:p>
                <a:endParaRPr lang="fr-FR" dirty="0">
                  <a:latin typeface="Chalkboard" charset="0"/>
                  <a:ea typeface="Chalkboard" charset="0"/>
                  <a:cs typeface="Chalkboard" charset="0"/>
                </a:endParaRPr>
              </a:p>
              <a:p>
                <a:endParaRPr lang="fr-FR" dirty="0">
                  <a:latin typeface="Chalkboard" charset="0"/>
                  <a:ea typeface="Chalkboard" charset="0"/>
                  <a:cs typeface="Chalkboard" charset="0"/>
                </a:endParaRPr>
              </a:p>
              <a:p>
                <a:pPr marL="285750" lvl="0" indent="-285750">
                  <a:buFont typeface="Wingdings" charset="2"/>
                  <a:buChar char="v"/>
                </a:pPr>
                <a:r>
                  <a:rPr lang="fr-FR" b="1" u="sng" dirty="0">
                    <a:solidFill>
                      <a:srgbClr val="FF0000"/>
                    </a:solidFill>
                    <a:latin typeface="Chalkboard" charset="0"/>
                    <a:ea typeface="Chalkboard" charset="0"/>
                    <a:cs typeface="Chalkboard" charset="0"/>
                  </a:rPr>
                  <a:t>P</a:t>
                </a:r>
                <a:r>
                  <a:rPr lang="fr-FR" b="1" u="sng" dirty="0" smtClean="0">
                    <a:solidFill>
                      <a:srgbClr val="FF0000"/>
                    </a:solidFill>
                    <a:latin typeface="Chalkboard" charset="0"/>
                    <a:ea typeface="Chalkboard" charset="0"/>
                    <a:cs typeface="Chalkboard" charset="0"/>
                  </a:rPr>
                  <a:t>hénomène </a:t>
                </a:r>
                <a:r>
                  <a:rPr lang="fr-FR" b="1" u="sng" dirty="0">
                    <a:solidFill>
                      <a:srgbClr val="FF0000"/>
                    </a:solidFill>
                    <a:latin typeface="Chalkboard" charset="0"/>
                    <a:ea typeface="Chalkboard" charset="0"/>
                    <a:cs typeface="Chalkboard" charset="0"/>
                  </a:rPr>
                  <a:t>probabiliste </a:t>
                </a:r>
                <a:r>
                  <a:rPr lang="fr-FR" dirty="0">
                    <a:solidFill>
                      <a:srgbClr val="FF0000"/>
                    </a:solidFill>
                    <a:latin typeface="Chalkboard" charset="0"/>
                    <a:ea typeface="Chalkboard" charset="0"/>
                    <a:cs typeface="Chalkboard" charset="0"/>
                  </a:rPr>
                  <a:t>! </a:t>
                </a:r>
                <a:r>
                  <a:rPr lang="fr-FR" dirty="0">
                    <a:latin typeface="Chalkboard" charset="0"/>
                    <a:ea typeface="Chalkboard" charset="0"/>
                    <a:cs typeface="Chalkboard" charset="0"/>
                  </a:rPr>
                  <a:t>Toutes les molécules excitées ne </a:t>
                </a:r>
                <a:r>
                  <a:rPr lang="fr-FR" b="1" dirty="0">
                    <a:latin typeface="Chalkboard" charset="0"/>
                    <a:ea typeface="Chalkboard" charset="0"/>
                    <a:cs typeface="Chalkboard" charset="0"/>
                  </a:rPr>
                  <a:t>se désexcitent pas au même moment</a:t>
                </a:r>
                <a:r>
                  <a:rPr lang="fr-FR" dirty="0">
                    <a:latin typeface="Chalkboard" charset="0"/>
                    <a:ea typeface="Chalkboard" charset="0"/>
                    <a:cs typeface="Chalkboard" charset="0"/>
                  </a:rPr>
                  <a:t>. </a:t>
                </a:r>
                <a:endParaRPr lang="fr-FR" dirty="0" smtClean="0">
                  <a:latin typeface="Chalkboard" charset="0"/>
                  <a:ea typeface="Chalkboard" charset="0"/>
                  <a:cs typeface="Chalkboard" charset="0"/>
                </a:endParaRPr>
              </a:p>
              <a:p>
                <a:pPr lvl="0"/>
                <a:endParaRPr lang="fr-FR" dirty="0">
                  <a:latin typeface="Chalkboard" charset="0"/>
                  <a:ea typeface="Chalkboard" charset="0"/>
                  <a:cs typeface="Chalkboard" charset="0"/>
                </a:endParaRPr>
              </a:p>
              <a:p>
                <a:pPr marL="285750" lvl="0" indent="-285750">
                  <a:buFont typeface="Wingdings" charset="2"/>
                  <a:buChar char="v"/>
                </a:pPr>
                <a:r>
                  <a:rPr lang="fr-FR" dirty="0">
                    <a:latin typeface="Chalkboard" charset="0"/>
                    <a:ea typeface="Chalkboard" charset="0"/>
                    <a:cs typeface="Chalkboard" charset="0"/>
                  </a:rPr>
                  <a:t>Le nombre N de molécules excitées décroit de </a:t>
                </a:r>
                <a:r>
                  <a:rPr lang="fr-FR" b="1" dirty="0">
                    <a:latin typeface="Chalkboard" charset="0"/>
                    <a:ea typeface="Chalkboard" charset="0"/>
                    <a:cs typeface="Chalkboard" charset="0"/>
                  </a:rPr>
                  <a:t>façon </a:t>
                </a:r>
                <a:r>
                  <a:rPr lang="fr-FR" b="1" dirty="0" smtClean="0">
                    <a:latin typeface="Chalkboard" charset="0"/>
                    <a:ea typeface="Chalkboard" charset="0"/>
                    <a:cs typeface="Chalkboard" charset="0"/>
                  </a:rPr>
                  <a:t>exponentielle</a:t>
                </a:r>
              </a:p>
              <a:p>
                <a:pPr lvl="0"/>
                <a:endParaRPr lang="fr-FR" dirty="0">
                  <a:latin typeface="Chalkboard" charset="0"/>
                  <a:ea typeface="Chalkboard" charset="0"/>
                  <a:cs typeface="Chalkboard" charset="0"/>
                </a:endParaRPr>
              </a:p>
              <a:p>
                <a:pPr marL="285750" lvl="0" indent="-285750">
                  <a:buFont typeface="Wingdings" charset="2"/>
                  <a:buChar char="v"/>
                </a:pPr>
                <a:r>
                  <a:rPr lang="fr-FR" dirty="0" smtClean="0">
                    <a:latin typeface="Chalkboard" charset="0"/>
                    <a:ea typeface="Chalkboard" charset="0"/>
                    <a:cs typeface="Chalkboard" charset="0"/>
                  </a:rPr>
                  <a:t> </a:t>
                </a:r>
                <a14:m>
                  <m:oMath xmlns:m="http://schemas.openxmlformats.org/officeDocument/2006/math">
                    <m:r>
                      <a:rPr lang="fr-FR" i="1" smtClean="0">
                        <a:latin typeface="Cambria Math" charset="0"/>
                        <a:ea typeface="Cambria Math" charset="0"/>
                        <a:cs typeface="Cambria Math" charset="0"/>
                      </a:rPr>
                      <m:t>𝜏</m:t>
                    </m:r>
                    <m:r>
                      <a:rPr lang="fr-FR" b="0" i="1" smtClean="0">
                        <a:latin typeface="Cambria Math" charset="0"/>
                        <a:ea typeface="Cambria Math" charset="0"/>
                        <a:cs typeface="Cambria Math" charset="0"/>
                      </a:rPr>
                      <m:t> </m:t>
                    </m:r>
                  </m:oMath>
                </a14:m>
                <a:r>
                  <a:rPr lang="fr-FR" dirty="0" smtClean="0">
                    <a:latin typeface="Chalkboard" charset="0"/>
                    <a:ea typeface="Chalkboard" charset="0"/>
                    <a:cs typeface="Chalkboard" charset="0"/>
                  </a:rPr>
                  <a:t>: durée de vie de l’état excité est </a:t>
                </a:r>
                <a:r>
                  <a:rPr lang="fr-FR" dirty="0">
                    <a:latin typeface="Chalkboard" charset="0"/>
                    <a:ea typeface="Chalkboard" charset="0"/>
                    <a:cs typeface="Chalkboard" charset="0"/>
                  </a:rPr>
                  <a:t>de l’ordre de la </a:t>
                </a:r>
                <a:r>
                  <a:rPr lang="fr-FR" b="1" dirty="0">
                    <a:latin typeface="Chalkboard" charset="0"/>
                    <a:ea typeface="Chalkboard" charset="0"/>
                    <a:cs typeface="Chalkboard" charset="0"/>
                  </a:rPr>
                  <a:t>nanoseconde</a:t>
                </a:r>
                <a:r>
                  <a:rPr lang="fr-FR" dirty="0" smtClean="0">
                    <a:latin typeface="Chalkboard" charset="0"/>
                    <a:ea typeface="Chalkboard" charset="0"/>
                    <a:cs typeface="Chalkboard" charset="0"/>
                  </a:rPr>
                  <a:t>.</a:t>
                </a:r>
              </a:p>
              <a:p>
                <a:pPr marL="285750" lvl="0" indent="-285750">
                  <a:buFont typeface="Wingdings" charset="2"/>
                  <a:buChar char="v"/>
                </a:pPr>
                <a:endParaRPr lang="fr-FR" dirty="0" smtClean="0">
                  <a:latin typeface="Chalkboard" charset="0"/>
                  <a:ea typeface="Chalkboard" charset="0"/>
                  <a:cs typeface="Chalkboard" charset="0"/>
                </a:endParaRPr>
              </a:p>
              <a:p>
                <a:pPr lvl="0"/>
                <a:r>
                  <a:rPr lang="fr-FR" b="1" dirty="0" smtClean="0">
                    <a:solidFill>
                      <a:srgbClr val="FF0000"/>
                    </a:solidFill>
                    <a:latin typeface="Chalkboard" charset="0"/>
                    <a:ea typeface="Chalkboard" charset="0"/>
                    <a:cs typeface="Chalkboard" charset="0"/>
                    <a:sym typeface="Wingdings"/>
                  </a:rPr>
                  <a:t>=&gt; </a:t>
                </a:r>
                <a:r>
                  <a:rPr lang="fr-FR" b="1" dirty="0" smtClean="0">
                    <a:solidFill>
                      <a:srgbClr val="FF0000"/>
                    </a:solidFill>
                    <a:latin typeface="Chalkboard" charset="0"/>
                    <a:ea typeface="Chalkboard" charset="0"/>
                    <a:cs typeface="Chalkboard" charset="0"/>
                  </a:rPr>
                  <a:t>La fluorescence décroit de manière exponentielle au cours du temps.</a:t>
                </a:r>
                <a:endParaRPr lang="fr-FR" b="1" dirty="0">
                  <a:solidFill>
                    <a:srgbClr val="FF0000"/>
                  </a:solidFill>
                  <a:latin typeface="Chalkboard" charset="0"/>
                  <a:ea typeface="Chalkboard" charset="0"/>
                  <a:cs typeface="Chalkboard" charset="0"/>
                </a:endParaRPr>
              </a:p>
              <a:p>
                <a:endParaRPr lang="fr-FR" dirty="0"/>
              </a:p>
            </p:txBody>
          </p:sp>
        </mc:Choice>
        <mc:Fallback xmlns="">
          <p:sp>
            <p:nvSpPr>
              <p:cNvPr id="4" name="ZoneText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21207" y="1290824"/>
                <a:ext cx="4715494" cy="4555093"/>
              </a:xfrm>
              <a:prstGeom prst="rect">
                <a:avLst/>
              </a:prstGeom>
              <a:blipFill rotWithShape="0">
                <a:blip r:embed="rId3"/>
                <a:stretch>
                  <a:fillRect l="-1034" t="-8835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F100CA-AC33-5247-AE6A-C120B351AE2C}" type="slidenum">
              <a:rPr lang="fr-FR" smtClean="0"/>
              <a:t>9</a:t>
            </a:fld>
            <a:endParaRPr lang="fr-FR"/>
          </a:p>
        </p:txBody>
      </p:sp>
      <p:sp>
        <p:nvSpPr>
          <p:cNvPr id="6" name="Carré corné 5"/>
          <p:cNvSpPr/>
          <p:nvPr/>
        </p:nvSpPr>
        <p:spPr>
          <a:xfrm>
            <a:off x="618566" y="0"/>
            <a:ext cx="5190564" cy="756023"/>
          </a:xfrm>
          <a:prstGeom prst="foldedCorner">
            <a:avLst/>
          </a:prstGeom>
          <a:solidFill>
            <a:srgbClr val="FF6EC8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halkboard" charset="0"/>
                <a:ea typeface="Chalkboard" charset="0"/>
                <a:cs typeface="Chalkboard" charset="0"/>
              </a:rPr>
              <a:t>II. Phosphorescence et fluorescence</a:t>
            </a:r>
            <a:endParaRPr lang="fr-FR" sz="2400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halkboard" charset="0"/>
              <a:ea typeface="Chalkboard" charset="0"/>
              <a:cs typeface="Chalkboard" charset="0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932330" y="921492"/>
            <a:ext cx="4563036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fr-FR" dirty="0" smtClean="0">
                <a:latin typeface="Chalkboard" charset="0"/>
                <a:ea typeface="Chalkboard" charset="0"/>
                <a:cs typeface="Chalkboard" charset="0"/>
              </a:rPr>
              <a:t>D. Rendement quantique et durée de vie </a:t>
            </a:r>
            <a:endParaRPr lang="fr-FR" dirty="0">
              <a:latin typeface="Chalkboard" charset="0"/>
              <a:ea typeface="Chalkboard" charset="0"/>
              <a:cs typeface="Chalkboard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5786955" y="1342320"/>
            <a:ext cx="127747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l</a:t>
            </a:r>
          </a:p>
          <a:p>
            <a:r>
              <a:rPr lang="fr-FR" dirty="0" smtClean="0"/>
              <a:t>l</a:t>
            </a:r>
          </a:p>
          <a:p>
            <a:r>
              <a:rPr lang="fr-FR" dirty="0" smtClean="0"/>
              <a:t>l</a:t>
            </a:r>
          </a:p>
          <a:p>
            <a:r>
              <a:rPr lang="fr-FR" dirty="0" smtClean="0"/>
              <a:t>l</a:t>
            </a:r>
          </a:p>
          <a:p>
            <a:r>
              <a:rPr lang="fr-FR" dirty="0" smtClean="0"/>
              <a:t>l</a:t>
            </a:r>
          </a:p>
          <a:p>
            <a:r>
              <a:rPr lang="fr-FR" dirty="0" smtClean="0"/>
              <a:t>l</a:t>
            </a:r>
          </a:p>
          <a:p>
            <a:r>
              <a:rPr lang="fr-FR" dirty="0" smtClean="0"/>
              <a:t>l</a:t>
            </a:r>
          </a:p>
          <a:p>
            <a:r>
              <a:rPr lang="fr-FR" dirty="0" smtClean="0"/>
              <a:t>l</a:t>
            </a:r>
          </a:p>
          <a:p>
            <a:r>
              <a:rPr lang="fr-FR" dirty="0" smtClean="0"/>
              <a:t>l</a:t>
            </a:r>
          </a:p>
          <a:p>
            <a:r>
              <a:rPr lang="fr-FR" dirty="0" smtClean="0"/>
              <a:t>l</a:t>
            </a:r>
          </a:p>
          <a:p>
            <a:r>
              <a:rPr lang="fr-FR" dirty="0" smtClean="0"/>
              <a:t>l</a:t>
            </a:r>
          </a:p>
          <a:p>
            <a:r>
              <a:rPr lang="fr-FR" dirty="0" smtClean="0"/>
              <a:t>l</a:t>
            </a:r>
          </a:p>
          <a:p>
            <a:r>
              <a:rPr lang="fr-FR" dirty="0" smtClean="0"/>
              <a:t>l</a:t>
            </a:r>
          </a:p>
          <a:p>
            <a:r>
              <a:rPr lang="fr-FR" dirty="0" smtClean="0"/>
              <a:t>l</a:t>
            </a:r>
          </a:p>
          <a:p>
            <a:r>
              <a:rPr lang="fr-FR" dirty="0" smtClean="0"/>
              <a:t>l</a:t>
            </a:r>
          </a:p>
          <a:p>
            <a:r>
              <a:rPr lang="fr-FR" dirty="0" smtClean="0"/>
              <a:t>l</a:t>
            </a:r>
          </a:p>
          <a:p>
            <a:r>
              <a:rPr lang="fr-FR" dirty="0" smtClean="0"/>
              <a:t>l</a:t>
            </a:r>
          </a:p>
          <a:p>
            <a:r>
              <a:rPr lang="fr-FR" dirty="0" smtClean="0"/>
              <a:t>l</a:t>
            </a:r>
          </a:p>
          <a:p>
            <a:r>
              <a:rPr lang="fr-FR" dirty="0" smtClean="0"/>
              <a:t>l</a:t>
            </a:r>
          </a:p>
          <a:p>
            <a:endParaRPr lang="fr-FR" dirty="0" smtClean="0"/>
          </a:p>
        </p:txBody>
      </p:sp>
      <p:sp>
        <p:nvSpPr>
          <p:cNvPr id="9" name="ZoneTexte 8"/>
          <p:cNvSpPr txBox="1"/>
          <p:nvPr/>
        </p:nvSpPr>
        <p:spPr>
          <a:xfrm rot="16200000">
            <a:off x="7986552" y="-1421398"/>
            <a:ext cx="127747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l</a:t>
            </a:r>
          </a:p>
          <a:p>
            <a:r>
              <a:rPr lang="fr-FR" dirty="0" smtClean="0"/>
              <a:t>l</a:t>
            </a:r>
          </a:p>
          <a:p>
            <a:r>
              <a:rPr lang="fr-FR" dirty="0" smtClean="0"/>
              <a:t>l</a:t>
            </a:r>
          </a:p>
          <a:p>
            <a:r>
              <a:rPr lang="fr-FR" dirty="0" smtClean="0"/>
              <a:t>l</a:t>
            </a:r>
          </a:p>
          <a:p>
            <a:r>
              <a:rPr lang="fr-FR" dirty="0" smtClean="0"/>
              <a:t>l</a:t>
            </a:r>
          </a:p>
          <a:p>
            <a:r>
              <a:rPr lang="fr-FR" dirty="0" smtClean="0"/>
              <a:t>l</a:t>
            </a:r>
          </a:p>
          <a:p>
            <a:r>
              <a:rPr lang="fr-FR" dirty="0" smtClean="0"/>
              <a:t>l</a:t>
            </a:r>
          </a:p>
          <a:p>
            <a:r>
              <a:rPr lang="fr-FR" dirty="0" smtClean="0"/>
              <a:t>l</a:t>
            </a:r>
          </a:p>
          <a:p>
            <a:r>
              <a:rPr lang="fr-FR" dirty="0" smtClean="0"/>
              <a:t>l</a:t>
            </a:r>
          </a:p>
          <a:p>
            <a:r>
              <a:rPr lang="fr-FR" dirty="0" smtClean="0"/>
              <a:t>l</a:t>
            </a:r>
          </a:p>
          <a:p>
            <a:r>
              <a:rPr lang="fr-FR" dirty="0" smtClean="0"/>
              <a:t>l</a:t>
            </a:r>
          </a:p>
          <a:p>
            <a:r>
              <a:rPr lang="fr-FR" dirty="0" smtClean="0"/>
              <a:t>l</a:t>
            </a:r>
          </a:p>
          <a:p>
            <a:r>
              <a:rPr lang="fr-FR" dirty="0" smtClean="0"/>
              <a:t>l</a:t>
            </a:r>
          </a:p>
          <a:p>
            <a:r>
              <a:rPr lang="fr-FR" dirty="0" smtClean="0"/>
              <a:t>l</a:t>
            </a:r>
          </a:p>
          <a:p>
            <a:r>
              <a:rPr lang="fr-FR" dirty="0" smtClean="0"/>
              <a:t>l</a:t>
            </a:r>
          </a:p>
          <a:p>
            <a:r>
              <a:rPr lang="fr-FR" dirty="0" smtClean="0"/>
              <a:t>l</a:t>
            </a:r>
          </a:p>
          <a:p>
            <a:r>
              <a:rPr lang="fr-FR" dirty="0" smtClean="0"/>
              <a:t>l</a:t>
            </a:r>
          </a:p>
          <a:p>
            <a:r>
              <a:rPr lang="fr-FR" dirty="0" smtClean="0"/>
              <a:t>l</a:t>
            </a:r>
          </a:p>
          <a:p>
            <a:r>
              <a:rPr lang="fr-FR" dirty="0" smtClean="0"/>
              <a:t>l</a:t>
            </a:r>
          </a:p>
          <a:p>
            <a:endParaRPr lang="fr-FR" dirty="0" smtClean="0"/>
          </a:p>
        </p:txBody>
      </p:sp>
      <p:sp>
        <p:nvSpPr>
          <p:cNvPr id="10" name="ZoneTexte 9"/>
          <p:cNvSpPr txBox="1"/>
          <p:nvPr/>
        </p:nvSpPr>
        <p:spPr>
          <a:xfrm rot="16200000">
            <a:off x="2795987" y="-668393"/>
            <a:ext cx="127747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l</a:t>
            </a:r>
          </a:p>
          <a:p>
            <a:r>
              <a:rPr lang="fr-FR" dirty="0" smtClean="0"/>
              <a:t>l</a:t>
            </a:r>
          </a:p>
          <a:p>
            <a:r>
              <a:rPr lang="fr-FR" dirty="0" smtClean="0"/>
              <a:t>l</a:t>
            </a:r>
          </a:p>
          <a:p>
            <a:r>
              <a:rPr lang="fr-FR" dirty="0" smtClean="0"/>
              <a:t>l</a:t>
            </a:r>
          </a:p>
          <a:p>
            <a:r>
              <a:rPr lang="fr-FR" dirty="0" smtClean="0"/>
              <a:t>l</a:t>
            </a:r>
          </a:p>
          <a:p>
            <a:r>
              <a:rPr lang="fr-FR" dirty="0" smtClean="0"/>
              <a:t>l</a:t>
            </a:r>
          </a:p>
          <a:p>
            <a:r>
              <a:rPr lang="fr-FR" dirty="0" smtClean="0"/>
              <a:t>l</a:t>
            </a:r>
          </a:p>
          <a:p>
            <a:r>
              <a:rPr lang="fr-FR" dirty="0" smtClean="0"/>
              <a:t>l</a:t>
            </a:r>
          </a:p>
          <a:p>
            <a:r>
              <a:rPr lang="fr-FR" dirty="0" smtClean="0"/>
              <a:t>l</a:t>
            </a:r>
          </a:p>
          <a:p>
            <a:r>
              <a:rPr lang="fr-FR" dirty="0" smtClean="0"/>
              <a:t>l</a:t>
            </a:r>
          </a:p>
          <a:p>
            <a:r>
              <a:rPr lang="fr-FR" dirty="0" smtClean="0"/>
              <a:t>l</a:t>
            </a:r>
          </a:p>
          <a:p>
            <a:r>
              <a:rPr lang="fr-FR" dirty="0" smtClean="0"/>
              <a:t>l</a:t>
            </a:r>
          </a:p>
          <a:p>
            <a:r>
              <a:rPr lang="fr-FR" dirty="0" smtClean="0"/>
              <a:t>l</a:t>
            </a:r>
          </a:p>
          <a:p>
            <a:r>
              <a:rPr lang="fr-FR" dirty="0" smtClean="0"/>
              <a:t>l</a:t>
            </a:r>
          </a:p>
          <a:p>
            <a:r>
              <a:rPr lang="fr-FR" dirty="0" smtClean="0"/>
              <a:t>l</a:t>
            </a:r>
          </a:p>
          <a:p>
            <a:r>
              <a:rPr lang="fr-FR" dirty="0" smtClean="0"/>
              <a:t>l</a:t>
            </a:r>
          </a:p>
          <a:p>
            <a:r>
              <a:rPr lang="fr-FR" dirty="0" smtClean="0"/>
              <a:t>l</a:t>
            </a:r>
          </a:p>
          <a:p>
            <a:r>
              <a:rPr lang="fr-FR" dirty="0" smtClean="0"/>
              <a:t>l</a:t>
            </a:r>
          </a:p>
          <a:p>
            <a:r>
              <a:rPr lang="fr-FR" dirty="0" smtClean="0"/>
              <a:t>l</a:t>
            </a:r>
          </a:p>
          <a:p>
            <a:endParaRPr lang="fr-FR" dirty="0" smtClean="0"/>
          </a:p>
        </p:txBody>
      </p:sp>
    </p:spTree>
    <p:extLst>
      <p:ext uri="{BB962C8B-B14F-4D97-AF65-F5344CB8AC3E}">
        <p14:creationId xmlns:p14="http://schemas.microsoft.com/office/powerpoint/2010/main" val="409158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à coins arrondis 16"/>
          <p:cNvSpPr/>
          <p:nvPr/>
        </p:nvSpPr>
        <p:spPr>
          <a:xfrm>
            <a:off x="4614395" y="4463710"/>
            <a:ext cx="3294530" cy="1627808"/>
          </a:xfrm>
          <a:prstGeom prst="roundRect">
            <a:avLst/>
          </a:prstGeom>
          <a:solidFill>
            <a:schemeClr val="bg2">
              <a:lumMod val="75000"/>
            </a:schemeClr>
          </a:solidFill>
          <a:ln w="69850">
            <a:solidFill>
              <a:srgbClr val="FF0000"/>
            </a:solidFill>
          </a:ln>
          <a:effectLst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Rectangle à coins arrondis 15"/>
          <p:cNvSpPr/>
          <p:nvPr/>
        </p:nvSpPr>
        <p:spPr>
          <a:xfrm>
            <a:off x="5010056" y="2588703"/>
            <a:ext cx="2964518" cy="1478729"/>
          </a:xfrm>
          <a:prstGeom prst="roundRect">
            <a:avLst/>
          </a:prstGeom>
          <a:solidFill>
            <a:schemeClr val="bg2">
              <a:lumMod val="75000"/>
            </a:schemeClr>
          </a:solidFill>
          <a:ln w="69850">
            <a:solidFill>
              <a:srgbClr val="FF0000"/>
            </a:solidFill>
          </a:ln>
          <a:effectLst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701241" y="4500352"/>
            <a:ext cx="3307977" cy="176843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r-FR" sz="2000" b="1" dirty="0" smtClean="0">
                <a:latin typeface="Chalkboard" charset="0"/>
                <a:ea typeface="Chalkboard" charset="0"/>
                <a:cs typeface="Chalkboard" charset="0"/>
              </a:rPr>
              <a:t>Induite/Stimulée</a:t>
            </a:r>
            <a:r>
              <a:rPr lang="fr-FR" sz="2000" dirty="0" smtClean="0">
                <a:latin typeface="Chalkboard" charset="0"/>
                <a:ea typeface="Chalkboard" charset="0"/>
                <a:cs typeface="Chalkboard" charset="0"/>
              </a:rPr>
              <a:t> : </a:t>
            </a:r>
            <a:br>
              <a:rPr lang="fr-FR" sz="2000" dirty="0" smtClean="0">
                <a:latin typeface="Chalkboard" charset="0"/>
                <a:ea typeface="Chalkboard" charset="0"/>
                <a:cs typeface="Chalkboard" charset="0"/>
              </a:rPr>
            </a:br>
            <a:r>
              <a:rPr lang="fr-FR" sz="2000" dirty="0" smtClean="0">
                <a:latin typeface="Chalkboard" charset="0"/>
                <a:ea typeface="Chalkboard" charset="0"/>
                <a:cs typeface="Chalkboard" charset="0"/>
              </a:rPr>
              <a:t>photon « jumeau » (même </a:t>
            </a:r>
            <a:r>
              <a:rPr lang="fr-FR" sz="2000" b="1" dirty="0" smtClean="0">
                <a:latin typeface="Chalkboard" charset="0"/>
                <a:ea typeface="Chalkboard" charset="0"/>
                <a:cs typeface="Chalkboard" charset="0"/>
              </a:rPr>
              <a:t>énergie; quantité de mouvement; polarisation</a:t>
            </a:r>
            <a:r>
              <a:rPr lang="fr-FR" sz="2000" dirty="0" smtClean="0">
                <a:latin typeface="Chalkboard" charset="0"/>
                <a:ea typeface="Chalkboard" charset="0"/>
                <a:cs typeface="Chalkboard" charset="0"/>
              </a:rPr>
              <a:t>). </a:t>
            </a:r>
          </a:p>
          <a:p>
            <a:pPr marL="0" indent="0">
              <a:buNone/>
            </a:pPr>
            <a:r>
              <a:rPr lang="fr-FR" sz="1800" b="1" i="1" dirty="0" smtClean="0">
                <a:solidFill>
                  <a:srgbClr val="FF0000"/>
                </a:solidFill>
                <a:latin typeface="Chalkboard" charset="0"/>
                <a:ea typeface="Chalkboard" charset="0"/>
                <a:cs typeface="Chalkboard" charset="0"/>
              </a:rPr>
              <a:t>=&gt; EN PHASE</a:t>
            </a:r>
          </a:p>
          <a:p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9900" y="244475"/>
            <a:ext cx="3784600" cy="6477000"/>
          </a:xfrm>
          <a:prstGeom prst="rect">
            <a:avLst/>
          </a:prstGeom>
        </p:spPr>
      </p:pic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F100CA-AC33-5247-AE6A-C120B351AE2C}" type="slidenum">
              <a:rPr lang="fr-FR" smtClean="0"/>
              <a:t>10</a:t>
            </a:fld>
            <a:endParaRPr lang="fr-FR"/>
          </a:p>
        </p:txBody>
      </p:sp>
      <p:sp>
        <p:nvSpPr>
          <p:cNvPr id="13" name="Rectangle à coins arrondis 12"/>
          <p:cNvSpPr/>
          <p:nvPr/>
        </p:nvSpPr>
        <p:spPr>
          <a:xfrm>
            <a:off x="443006" y="1452282"/>
            <a:ext cx="3859306" cy="1385047"/>
          </a:xfrm>
          <a:prstGeom prst="roundRect">
            <a:avLst/>
          </a:prstGeom>
          <a:solidFill>
            <a:schemeClr val="bg2">
              <a:lumMod val="75000"/>
            </a:schemeClr>
          </a:solidFill>
          <a:ln w="69850">
            <a:solidFill>
              <a:srgbClr val="FF0000"/>
            </a:solidFill>
          </a:ln>
          <a:effectLst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Carré corné 5"/>
          <p:cNvSpPr/>
          <p:nvPr/>
        </p:nvSpPr>
        <p:spPr>
          <a:xfrm>
            <a:off x="645459" y="0"/>
            <a:ext cx="4249270" cy="820271"/>
          </a:xfrm>
          <a:prstGeom prst="foldedCorner">
            <a:avLst/>
          </a:prstGeom>
          <a:solidFill>
            <a:schemeClr val="tx1"/>
          </a:solidFill>
          <a:effectLst>
            <a:outerShdw blurRad="50800" dist="38100" dir="2700000" algn="tl" rotWithShape="0">
              <a:schemeClr val="tx1"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 smtClean="0">
                <a:solidFill>
                  <a:srgbClr val="C0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halkboard" charset="0"/>
                <a:ea typeface="Chalkboard" charset="0"/>
                <a:cs typeface="Chalkboard" charset="0"/>
              </a:rPr>
              <a:t>III. Effet LASER</a:t>
            </a:r>
            <a:endParaRPr lang="fr-FR" sz="2400" dirty="0">
              <a:solidFill>
                <a:srgbClr val="C000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halkboard" charset="0"/>
              <a:ea typeface="Chalkboard" charset="0"/>
              <a:cs typeface="Chalkboard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443006" y="1665373"/>
            <a:ext cx="385930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>
                <a:latin typeface="Chalkboard" charset="0"/>
                <a:ea typeface="Chalkboard" charset="0"/>
                <a:cs typeface="Chalkboard" charset="0"/>
              </a:rPr>
              <a:t>Transition </a:t>
            </a:r>
            <a:r>
              <a:rPr lang="fr-FR" b="1" dirty="0" smtClean="0">
                <a:latin typeface="Chalkboard" charset="0"/>
                <a:ea typeface="Chalkboard" charset="0"/>
                <a:cs typeface="Chalkboard" charset="0"/>
              </a:rPr>
              <a:t>résonnante</a:t>
            </a:r>
            <a:r>
              <a:rPr lang="fr-FR" dirty="0" smtClean="0">
                <a:latin typeface="Chalkboard" charset="0"/>
                <a:ea typeface="Chalkboard" charset="0"/>
                <a:cs typeface="Chalkboard" charset="0"/>
              </a:rPr>
              <a:t> (photon d’énergie égale à la différence entre deux niveaux énergétique)</a:t>
            </a:r>
            <a:endParaRPr lang="fr-FR" dirty="0">
              <a:latin typeface="Chalkboard" charset="0"/>
              <a:ea typeface="Chalkboard" charset="0"/>
              <a:cs typeface="Chalkboard" charset="0"/>
            </a:endParaRPr>
          </a:p>
        </p:txBody>
      </p:sp>
      <p:sp>
        <p:nvSpPr>
          <p:cNvPr id="14" name="Rectangle à coins arrondis 13"/>
          <p:cNvSpPr/>
          <p:nvPr/>
        </p:nvSpPr>
        <p:spPr>
          <a:xfrm>
            <a:off x="443006" y="3482975"/>
            <a:ext cx="3859306" cy="766296"/>
          </a:xfrm>
          <a:prstGeom prst="roundRect">
            <a:avLst/>
          </a:prstGeom>
          <a:solidFill>
            <a:schemeClr val="bg2">
              <a:lumMod val="75000"/>
            </a:schemeClr>
          </a:solidFill>
          <a:ln w="69850">
            <a:solidFill>
              <a:srgbClr val="FF0000"/>
            </a:solidFill>
          </a:ln>
          <a:effectLst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ZoneTexte 8"/>
          <p:cNvSpPr txBox="1"/>
          <p:nvPr/>
        </p:nvSpPr>
        <p:spPr>
          <a:xfrm>
            <a:off x="645459" y="3615409"/>
            <a:ext cx="46257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u="sng" dirty="0" smtClean="0">
                <a:latin typeface="Chalkboard" charset="0"/>
                <a:ea typeface="Chalkboard" charset="0"/>
                <a:cs typeface="Chalkboard" charset="0"/>
              </a:rPr>
              <a:t>Deux types</a:t>
            </a:r>
            <a:r>
              <a:rPr lang="fr-FR" dirty="0" smtClean="0">
                <a:latin typeface="Chalkboard" charset="0"/>
                <a:ea typeface="Chalkboard" charset="0"/>
                <a:cs typeface="Chalkboard" charset="0"/>
              </a:rPr>
              <a:t> d’émissions possibles </a:t>
            </a:r>
            <a:endParaRPr lang="fr-FR" dirty="0">
              <a:latin typeface="Chalkboard" charset="0"/>
              <a:ea typeface="Chalkboard" charset="0"/>
              <a:cs typeface="Chalkboard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5050397" y="2661302"/>
            <a:ext cx="294901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smtClean="0">
                <a:latin typeface="Chalkboard" charset="0"/>
                <a:ea typeface="Chalkboard" charset="0"/>
                <a:cs typeface="Chalkboard" charset="0"/>
              </a:rPr>
              <a:t>Spontanée : </a:t>
            </a:r>
            <a:r>
              <a:rPr lang="fr-FR" sz="2000" dirty="0" smtClean="0">
                <a:latin typeface="Chalkboard" charset="0"/>
                <a:ea typeface="Chalkboard" charset="0"/>
                <a:cs typeface="Chalkboard" charset="0"/>
              </a:rPr>
              <a:t>photons émis de façon </a:t>
            </a:r>
            <a:r>
              <a:rPr lang="fr-FR" sz="2000" b="1" dirty="0" smtClean="0">
                <a:latin typeface="Chalkboard" charset="0"/>
                <a:ea typeface="Chalkboard" charset="0"/>
                <a:cs typeface="Chalkboard" charset="0"/>
              </a:rPr>
              <a:t>aléatoire </a:t>
            </a:r>
            <a:r>
              <a:rPr lang="fr-FR" sz="2000" dirty="0" smtClean="0">
                <a:latin typeface="Chalkboard" charset="0"/>
                <a:ea typeface="Chalkboard" charset="0"/>
                <a:cs typeface="Chalkboard" charset="0"/>
              </a:rPr>
              <a:t>dans</a:t>
            </a:r>
            <a:r>
              <a:rPr lang="fr-FR" sz="2000" b="1" dirty="0" smtClean="0">
                <a:latin typeface="Chalkboard" charset="0"/>
                <a:ea typeface="Chalkboard" charset="0"/>
                <a:cs typeface="Chalkboard" charset="0"/>
              </a:rPr>
              <a:t> toutes les directions</a:t>
            </a:r>
            <a:r>
              <a:rPr lang="fr-FR" sz="2000" dirty="0" smtClean="0">
                <a:latin typeface="Chalkboard" charset="0"/>
                <a:ea typeface="Chalkboard" charset="0"/>
                <a:cs typeface="Chalkboard" charset="0"/>
              </a:rPr>
              <a:t> </a:t>
            </a:r>
            <a:endParaRPr lang="fr-FR" sz="2000" dirty="0">
              <a:latin typeface="Chalkboard" charset="0"/>
              <a:ea typeface="Chalkboard" charset="0"/>
              <a:cs typeface="Chalkboard" charset="0"/>
            </a:endParaRPr>
          </a:p>
        </p:txBody>
      </p:sp>
      <p:sp>
        <p:nvSpPr>
          <p:cNvPr id="18" name="Flèche droite rayée 17"/>
          <p:cNvSpPr/>
          <p:nvPr/>
        </p:nvSpPr>
        <p:spPr>
          <a:xfrm rot="5400000">
            <a:off x="1959769" y="2874357"/>
            <a:ext cx="645646" cy="571593"/>
          </a:xfrm>
          <a:prstGeom prst="stripedRightArrow">
            <a:avLst/>
          </a:prstGeom>
          <a:solidFill>
            <a:srgbClr val="FF0000"/>
          </a:solidFill>
          <a:ln>
            <a:noFill/>
          </a:ln>
          <a:effectLst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Flèche droite rayée 21"/>
          <p:cNvSpPr/>
          <p:nvPr/>
        </p:nvSpPr>
        <p:spPr>
          <a:xfrm rot="2384623">
            <a:off x="4208399" y="4176628"/>
            <a:ext cx="534905" cy="461661"/>
          </a:xfrm>
          <a:prstGeom prst="stripedRightArrow">
            <a:avLst/>
          </a:prstGeom>
          <a:solidFill>
            <a:srgbClr val="FF0000"/>
          </a:solidFill>
          <a:ln>
            <a:noFill/>
          </a:ln>
          <a:effectLst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Flèche droite rayée 22"/>
          <p:cNvSpPr/>
          <p:nvPr/>
        </p:nvSpPr>
        <p:spPr>
          <a:xfrm rot="20444580">
            <a:off x="4292082" y="3158214"/>
            <a:ext cx="771533" cy="571593"/>
          </a:xfrm>
          <a:prstGeom prst="stripedRightArrow">
            <a:avLst>
              <a:gd name="adj1" fmla="val 45615"/>
              <a:gd name="adj2" fmla="val 50000"/>
            </a:avLst>
          </a:prstGeom>
          <a:solidFill>
            <a:srgbClr val="FF0000"/>
          </a:solidFill>
          <a:ln>
            <a:noFill/>
          </a:ln>
          <a:effectLst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Cadre 1"/>
          <p:cNvSpPr/>
          <p:nvPr/>
        </p:nvSpPr>
        <p:spPr>
          <a:xfrm>
            <a:off x="0" y="0"/>
            <a:ext cx="12192000" cy="6858000"/>
          </a:xfrm>
          <a:prstGeom prst="frame">
            <a:avLst>
              <a:gd name="adj1" fmla="val 245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5506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FR" sz="2000" u="sng" dirty="0" smtClean="0">
                <a:latin typeface="Chalkboard" charset="0"/>
                <a:ea typeface="Chalkboard" charset="0"/>
                <a:cs typeface="Chalkboard" charset="0"/>
              </a:rPr>
              <a:t>Milieu amplificateur : </a:t>
            </a:r>
            <a:r>
              <a:rPr lang="fr-FR" sz="2000" dirty="0" smtClean="0">
                <a:latin typeface="Chalkboard" charset="0"/>
                <a:ea typeface="Chalkboard" charset="0"/>
                <a:cs typeface="Chalkboard" charset="0"/>
              </a:rPr>
              <a:t>amplifier le nombre de photons donc le faisceau lumineux</a:t>
            </a:r>
          </a:p>
          <a:p>
            <a:endParaRPr lang="fr-FR" sz="2000" dirty="0" smtClean="0">
              <a:latin typeface="Chalkboard" charset="0"/>
              <a:ea typeface="Chalkboard" charset="0"/>
              <a:cs typeface="Chalkboard" charset="0"/>
            </a:endParaRPr>
          </a:p>
          <a:p>
            <a:r>
              <a:rPr lang="fr-FR" sz="2000" u="sng" dirty="0" smtClean="0">
                <a:latin typeface="Chalkboard" charset="0"/>
                <a:ea typeface="Chalkboard" charset="0"/>
                <a:cs typeface="Chalkboard" charset="0"/>
              </a:rPr>
              <a:t>Cavité résonnante : </a:t>
            </a:r>
            <a:r>
              <a:rPr lang="fr-FR" sz="2000" dirty="0" smtClean="0">
                <a:latin typeface="Chalkboard" charset="0"/>
                <a:ea typeface="Chalkboard" charset="0"/>
                <a:cs typeface="Chalkboard" charset="0"/>
              </a:rPr>
              <a:t>augmente l’amplification par des aller/retour du faisceau</a:t>
            </a:r>
          </a:p>
          <a:p>
            <a:endParaRPr lang="fr-FR" sz="2000" dirty="0" smtClean="0">
              <a:latin typeface="Chalkboard" charset="0"/>
              <a:ea typeface="Chalkboard" charset="0"/>
              <a:cs typeface="Chalkboard" charset="0"/>
            </a:endParaRPr>
          </a:p>
          <a:p>
            <a:r>
              <a:rPr lang="fr-FR" sz="2000" u="sng" dirty="0" smtClean="0">
                <a:latin typeface="Chalkboard" charset="0"/>
                <a:ea typeface="Chalkboard" charset="0"/>
                <a:cs typeface="Chalkboard" charset="0"/>
              </a:rPr>
              <a:t>Pompage : </a:t>
            </a:r>
            <a:r>
              <a:rPr lang="fr-FR" sz="2000" dirty="0" smtClean="0">
                <a:latin typeface="Chalkboard" charset="0"/>
                <a:ea typeface="Chalkboard" charset="0"/>
                <a:cs typeface="Chalkboard" charset="0"/>
              </a:rPr>
              <a:t>source externe d’énergie</a:t>
            </a:r>
            <a:endParaRPr lang="fr-FR" sz="2000" dirty="0">
              <a:latin typeface="Chalkboard" charset="0"/>
              <a:ea typeface="Chalkboard" charset="0"/>
              <a:cs typeface="Chalkboard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F100CA-AC33-5247-AE6A-C120B351AE2C}" type="slidenum">
              <a:rPr lang="fr-FR" smtClean="0"/>
              <a:t>11</a:t>
            </a:fld>
            <a:endParaRPr lang="fr-FR"/>
          </a:p>
        </p:txBody>
      </p:sp>
      <p:sp>
        <p:nvSpPr>
          <p:cNvPr id="5" name="Carré corné 4"/>
          <p:cNvSpPr/>
          <p:nvPr/>
        </p:nvSpPr>
        <p:spPr>
          <a:xfrm>
            <a:off x="645459" y="0"/>
            <a:ext cx="4249270" cy="820271"/>
          </a:xfrm>
          <a:prstGeom prst="foldedCorner">
            <a:avLst/>
          </a:prstGeom>
          <a:solidFill>
            <a:schemeClr val="tx1"/>
          </a:solidFill>
          <a:effectLst>
            <a:outerShdw blurRad="50800" dist="38100" dir="2700000" algn="tl" rotWithShape="0">
              <a:schemeClr val="tx1"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 smtClean="0">
                <a:solidFill>
                  <a:srgbClr val="C0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halkboard" charset="0"/>
                <a:ea typeface="Chalkboard" charset="0"/>
                <a:cs typeface="Chalkboard" charset="0"/>
              </a:rPr>
              <a:t>III. Effet LASER</a:t>
            </a:r>
            <a:endParaRPr lang="fr-FR" sz="2400" dirty="0">
              <a:solidFill>
                <a:srgbClr val="C000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halkboard" charset="0"/>
              <a:ea typeface="Chalkboard" charset="0"/>
              <a:cs typeface="Chalkboard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1452282" y="1008529"/>
            <a:ext cx="2904565" cy="40011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fr-FR" sz="2000" dirty="0" smtClean="0">
                <a:latin typeface="Chalkboard" charset="0"/>
                <a:ea typeface="Chalkboard" charset="0"/>
                <a:cs typeface="Chalkboard" charset="0"/>
              </a:rPr>
              <a:t>A. Eléments du laser</a:t>
            </a:r>
            <a:endParaRPr lang="fr-FR" sz="2000" dirty="0">
              <a:latin typeface="Chalkboard" charset="0"/>
              <a:ea typeface="Chalkboard" charset="0"/>
              <a:cs typeface="Chalkboard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9664" y="3081873"/>
            <a:ext cx="4549503" cy="3639602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020499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Espace réservé du contenu 2"/>
              <p:cNvSpPr>
                <a:spLocks noGrp="1"/>
              </p:cNvSpPr>
              <p:nvPr>
                <p:ph idx="1"/>
              </p:nvPr>
            </p:nvSpPr>
            <p:spPr>
              <a:xfrm>
                <a:off x="5825836" y="2104447"/>
                <a:ext cx="6073588" cy="4351338"/>
              </a:xfrm>
            </p:spPr>
            <p:txBody>
              <a:bodyPr>
                <a:norm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fr-FR" sz="2000" u="sng" dirty="0" smtClean="0">
                    <a:latin typeface="Chalkboard" charset="0"/>
                    <a:ea typeface="Chalkboard" charset="0"/>
                    <a:cs typeface="Chalkboard" charset="0"/>
                  </a:rPr>
                  <a:t>Définition : </a:t>
                </a:r>
                <a:r>
                  <a:rPr lang="fr-FR" sz="2000" dirty="0" smtClean="0">
                    <a:latin typeface="Chalkboard" charset="0"/>
                    <a:ea typeface="Chalkboard" charset="0"/>
                    <a:cs typeface="Chalkboard" charset="0"/>
                  </a:rPr>
                  <a:t>augmenter le nombre d’atomes dans l’état excité au détriment du fondamental tel que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fr-FR" sz="2000" i="1" smtClean="0">
                            <a:latin typeface="Cambria Math" charset="0"/>
                            <a:ea typeface="Chalkboard" charset="0"/>
                            <a:cs typeface="Chalkboard" charset="0"/>
                          </a:rPr>
                        </m:ctrlPr>
                      </m:sSubPr>
                      <m:e>
                        <m:r>
                          <a:rPr lang="fr-FR" sz="2000" b="0" i="1" smtClean="0">
                            <a:latin typeface="Cambria Math" charset="0"/>
                            <a:ea typeface="Chalkboard" charset="0"/>
                            <a:cs typeface="Chalkboard" charset="0"/>
                          </a:rPr>
                          <m:t>𝑁</m:t>
                        </m:r>
                      </m:e>
                      <m:sub>
                        <m:r>
                          <a:rPr lang="fr-FR" sz="2000" b="0" i="1" smtClean="0">
                            <a:latin typeface="Cambria Math" charset="0"/>
                            <a:ea typeface="Chalkboard" charset="0"/>
                            <a:cs typeface="Chalkboard" charset="0"/>
                          </a:rPr>
                          <m:t>𝑒𝑥𝑐𝑖𝑡</m:t>
                        </m:r>
                        <m:r>
                          <a:rPr lang="fr-FR" sz="2000" b="0" i="1" smtClean="0">
                            <a:latin typeface="Cambria Math" charset="0"/>
                            <a:ea typeface="Chalkboard" charset="0"/>
                            <a:cs typeface="Chalkboard" charset="0"/>
                          </a:rPr>
                          <m:t>é</m:t>
                        </m:r>
                        <m:r>
                          <a:rPr lang="fr-FR" sz="2000" b="0" i="1" smtClean="0">
                            <a:latin typeface="Cambria Math" charset="0"/>
                            <a:ea typeface="Chalkboard" charset="0"/>
                            <a:cs typeface="Chalkboard" charset="0"/>
                          </a:rPr>
                          <m:t>𝑠</m:t>
                        </m:r>
                      </m:sub>
                    </m:sSub>
                  </m:oMath>
                </a14:m>
                <a:r>
                  <a:rPr lang="fr-FR" sz="2000" dirty="0" smtClean="0">
                    <a:latin typeface="Chalkboard" charset="0"/>
                    <a:ea typeface="Chalkboard" charset="0"/>
                    <a:cs typeface="Chalkboard" charset="0"/>
                  </a:rPr>
                  <a:t> &gt;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fr-FR" sz="2000" i="1" dirty="0" smtClean="0">
                            <a:latin typeface="Cambria Math" charset="0"/>
                            <a:ea typeface="Chalkboard" charset="0"/>
                            <a:cs typeface="Chalkboard" charset="0"/>
                          </a:rPr>
                        </m:ctrlPr>
                      </m:sSubPr>
                      <m:e>
                        <m:r>
                          <a:rPr lang="fr-FR" sz="2000" b="0" i="1" dirty="0" smtClean="0">
                            <a:latin typeface="Cambria Math" charset="0"/>
                            <a:ea typeface="Chalkboard" charset="0"/>
                            <a:cs typeface="Chalkboard" charset="0"/>
                          </a:rPr>
                          <m:t> </m:t>
                        </m:r>
                        <m:r>
                          <a:rPr lang="fr-FR" sz="2000" b="0" i="1" dirty="0" smtClean="0">
                            <a:latin typeface="Cambria Math" charset="0"/>
                            <a:ea typeface="Chalkboard" charset="0"/>
                            <a:cs typeface="Chalkboard" charset="0"/>
                          </a:rPr>
                          <m:t>𝑁</m:t>
                        </m:r>
                      </m:e>
                      <m:sub>
                        <m:r>
                          <a:rPr lang="fr-FR" sz="2000" b="0" i="1" dirty="0" smtClean="0">
                            <a:latin typeface="Cambria Math" charset="0"/>
                            <a:ea typeface="Chalkboard" charset="0"/>
                            <a:cs typeface="Chalkboard" charset="0"/>
                          </a:rPr>
                          <m:t>𝑓𝑜𝑛𝑑𝑎𝑚𝑒𝑛𝑡𝑎𝑙</m:t>
                        </m:r>
                      </m:sub>
                    </m:sSub>
                  </m:oMath>
                </a14:m>
                <a:endParaRPr lang="fr-FR" sz="2000" dirty="0" smtClean="0">
                  <a:latin typeface="Chalkboard" charset="0"/>
                  <a:ea typeface="Chalkboard" charset="0"/>
                  <a:cs typeface="Chalkboard" charset="0"/>
                </a:endParaRPr>
              </a:p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fr-FR" sz="2000" dirty="0" smtClean="0">
                  <a:latin typeface="Chalkboard" charset="0"/>
                  <a:ea typeface="Chalkboard" charset="0"/>
                  <a:cs typeface="Chalkboard" charset="0"/>
                </a:endParaRPr>
              </a:p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fr-FR" sz="2000" dirty="0">
                  <a:latin typeface="Chalkboard" charset="0"/>
                  <a:ea typeface="Chalkboard" charset="0"/>
                  <a:cs typeface="Chalkboard" charset="0"/>
                </a:endParaRPr>
              </a:p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fr-FR" sz="2000" b="1" dirty="0" smtClean="0">
                    <a:latin typeface="Chalkboard" charset="0"/>
                    <a:ea typeface="Chalkboard" charset="0"/>
                    <a:cs typeface="Chalkboard" charset="0"/>
                  </a:rPr>
                  <a:t>MAIS</a:t>
                </a:r>
                <a:r>
                  <a:rPr lang="fr-FR" sz="2000" dirty="0" smtClean="0">
                    <a:latin typeface="Chalkboard" charset="0"/>
                    <a:ea typeface="Chalkboard" charset="0"/>
                    <a:cs typeface="Chalkboard" charset="0"/>
                  </a:rPr>
                  <a:t> : statistiquement, + niveau énergétique élevé, – le nombre d’atomes y est important. =&gt; Nécessité de </a:t>
                </a:r>
                <a:r>
                  <a:rPr lang="fr-FR" sz="2000" dirty="0" smtClean="0">
                    <a:solidFill>
                      <a:srgbClr val="FF0000"/>
                    </a:solidFill>
                    <a:latin typeface="Chalkboard" charset="0"/>
                    <a:ea typeface="Chalkboard" charset="0"/>
                    <a:cs typeface="Chalkboard" charset="0"/>
                  </a:rPr>
                  <a:t>FORCER </a:t>
                </a:r>
                <a:r>
                  <a:rPr lang="fr-FR" sz="2000" dirty="0" smtClean="0">
                    <a:latin typeface="Chalkboard" charset="0"/>
                    <a:ea typeface="Chalkboard" charset="0"/>
                    <a:cs typeface="Chalkboard" charset="0"/>
                  </a:rPr>
                  <a:t>l’inversion par </a:t>
                </a:r>
                <a:r>
                  <a:rPr lang="fr-FR" sz="2000" dirty="0" smtClean="0">
                    <a:solidFill>
                      <a:srgbClr val="FF0000"/>
                    </a:solidFill>
                    <a:latin typeface="Chalkboard" charset="0"/>
                    <a:ea typeface="Chalkboard" charset="0"/>
                    <a:cs typeface="Chalkboard" charset="0"/>
                  </a:rPr>
                  <a:t>POMPAGE</a:t>
                </a:r>
                <a:r>
                  <a:rPr lang="fr-FR" sz="2000" dirty="0" smtClean="0">
                    <a:latin typeface="Chalkboard" charset="0"/>
                    <a:ea typeface="Chalkboard" charset="0"/>
                    <a:cs typeface="Chalkboard" charset="0"/>
                  </a:rPr>
                  <a:t>.</a:t>
                </a:r>
                <a:endParaRPr lang="fr-FR" sz="2000" dirty="0">
                  <a:latin typeface="Chalkboard" charset="0"/>
                  <a:ea typeface="Chalkboard" charset="0"/>
                  <a:cs typeface="Chalkboard" charset="0"/>
                </a:endParaRPr>
              </a:p>
            </p:txBody>
          </p:sp>
        </mc:Choice>
        <mc:Fallback xmlns="">
          <p:sp>
            <p:nvSpPr>
              <p:cNvPr id="3" name="Espace réservé du contenu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825836" y="2104447"/>
                <a:ext cx="6073588" cy="4351338"/>
              </a:xfrm>
              <a:blipFill rotWithShape="0">
                <a:blip r:embed="rId2"/>
                <a:stretch>
                  <a:fillRect l="-1104" t="-700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539" y="1617288"/>
            <a:ext cx="5089885" cy="4921624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F100CA-AC33-5247-AE6A-C120B351AE2C}" type="slidenum">
              <a:rPr lang="fr-FR" smtClean="0"/>
              <a:t>12</a:t>
            </a:fld>
            <a:endParaRPr lang="fr-FR"/>
          </a:p>
        </p:txBody>
      </p:sp>
      <p:sp>
        <p:nvSpPr>
          <p:cNvPr id="6" name="Carré corné 5"/>
          <p:cNvSpPr/>
          <p:nvPr/>
        </p:nvSpPr>
        <p:spPr>
          <a:xfrm>
            <a:off x="645459" y="0"/>
            <a:ext cx="4249270" cy="820271"/>
          </a:xfrm>
          <a:prstGeom prst="foldedCorner">
            <a:avLst/>
          </a:prstGeom>
          <a:solidFill>
            <a:schemeClr val="tx1"/>
          </a:solidFill>
          <a:effectLst>
            <a:outerShdw blurRad="50800" dist="38100" dir="2700000" algn="tl" rotWithShape="0">
              <a:schemeClr val="tx1"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 smtClean="0">
                <a:solidFill>
                  <a:srgbClr val="C0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halkboard" charset="0"/>
                <a:ea typeface="Chalkboard" charset="0"/>
                <a:cs typeface="Chalkboard" charset="0"/>
              </a:rPr>
              <a:t>III. Effet LASER</a:t>
            </a:r>
            <a:endParaRPr lang="fr-FR" sz="2400" dirty="0">
              <a:solidFill>
                <a:srgbClr val="C000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halkboard" charset="0"/>
              <a:ea typeface="Chalkboard" charset="0"/>
              <a:cs typeface="Chalkboard" charset="0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1694329" y="927847"/>
            <a:ext cx="3913095" cy="40011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fr-FR" sz="2000" dirty="0" smtClean="0">
                <a:latin typeface="Chalkboard" charset="0"/>
                <a:ea typeface="Chalkboard" charset="0"/>
                <a:cs typeface="Chalkboard" charset="0"/>
              </a:rPr>
              <a:t>B. Inversion de population</a:t>
            </a:r>
            <a:endParaRPr lang="fr-FR" sz="2000" dirty="0">
              <a:latin typeface="Chalkboard" charset="0"/>
              <a:ea typeface="Chalkboard" charset="0"/>
              <a:cs typeface="Chalkboard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6185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dirty="0">
                <a:latin typeface="Chalkboard" charset="0"/>
                <a:ea typeface="Chalkboard" charset="0"/>
                <a:cs typeface="Chalkboard" charset="0"/>
              </a:rPr>
              <a:t>QCM : </a:t>
            </a:r>
            <a:r>
              <a:rPr lang="fr-FR" dirty="0">
                <a:latin typeface="Chalkboard" charset="0"/>
                <a:ea typeface="Chalkboard" charset="0"/>
                <a:cs typeface="Chalkboard" charset="0"/>
              </a:rPr>
              <a:t>A propos de l’inversion de population :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fr-FR" dirty="0">
                <a:latin typeface="Chalkboard" charset="0"/>
                <a:ea typeface="Chalkboard" charset="0"/>
                <a:cs typeface="Chalkboard" charset="0"/>
              </a:rPr>
              <a:t>A. L’inversion de population consiste à peupler un niveau excité au détriment du fondamental.</a:t>
            </a:r>
          </a:p>
          <a:p>
            <a:pPr marL="0" indent="0">
              <a:buNone/>
            </a:pPr>
            <a:r>
              <a:rPr lang="fr-FR" dirty="0">
                <a:latin typeface="Chalkboard" charset="0"/>
                <a:ea typeface="Chalkboard" charset="0"/>
                <a:cs typeface="Chalkboard" charset="0"/>
              </a:rPr>
              <a:t>B. L’inversion de population est une situation d’équilibre.</a:t>
            </a:r>
            <a:br>
              <a:rPr lang="fr-FR" dirty="0">
                <a:latin typeface="Chalkboard" charset="0"/>
                <a:ea typeface="Chalkboard" charset="0"/>
                <a:cs typeface="Chalkboard" charset="0"/>
              </a:rPr>
            </a:br>
            <a:r>
              <a:rPr lang="fr-FR" dirty="0">
                <a:latin typeface="Chalkboard" charset="0"/>
                <a:ea typeface="Chalkboard" charset="0"/>
                <a:cs typeface="Chalkboard" charset="0"/>
              </a:rPr>
              <a:t>C. En pratique, plus le niveau énergétique est élevé, plus le nombre d’atomes y est élevé.</a:t>
            </a:r>
            <a:br>
              <a:rPr lang="fr-FR" dirty="0">
                <a:latin typeface="Chalkboard" charset="0"/>
                <a:ea typeface="Chalkboard" charset="0"/>
                <a:cs typeface="Chalkboard" charset="0"/>
              </a:rPr>
            </a:br>
            <a:r>
              <a:rPr lang="fr-FR" dirty="0">
                <a:latin typeface="Chalkboard" charset="0"/>
                <a:ea typeface="Chalkboard" charset="0"/>
                <a:cs typeface="Chalkboard" charset="0"/>
              </a:rPr>
              <a:t>D. Le pompage permet d’apporter l’énergie nécessaire au passage des atomes de l’état fondamental à l’état excité.</a:t>
            </a:r>
          </a:p>
          <a:p>
            <a:pPr marL="0" indent="0">
              <a:buNone/>
            </a:pPr>
            <a:r>
              <a:rPr lang="fr-FR" dirty="0">
                <a:latin typeface="Chalkboard" charset="0"/>
                <a:ea typeface="Chalkboard" charset="0"/>
                <a:cs typeface="Chalkboard" charset="0"/>
              </a:rPr>
              <a:t>E. Les réponses A,B,C, D sont fausses.</a:t>
            </a:r>
          </a:p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F100CA-AC33-5247-AE6A-C120B351AE2C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724605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dirty="0" smtClean="0">
                <a:latin typeface="Chalkboard" charset="0"/>
                <a:ea typeface="Chalkboard" charset="0"/>
                <a:cs typeface="Chalkboard" charset="0"/>
              </a:rPr>
              <a:t>QCM </a:t>
            </a:r>
            <a:r>
              <a:rPr lang="fr-FR" b="1" dirty="0" smtClean="0">
                <a:latin typeface="Chalkboard" charset="0"/>
                <a:ea typeface="Chalkboard" charset="0"/>
                <a:cs typeface="Chalkboard" charset="0"/>
              </a:rPr>
              <a:t>: </a:t>
            </a:r>
            <a:r>
              <a:rPr lang="fr-FR" dirty="0" smtClean="0">
                <a:latin typeface="Chalkboard" charset="0"/>
                <a:ea typeface="Chalkboard" charset="0"/>
                <a:cs typeface="Chalkboard" charset="0"/>
              </a:rPr>
              <a:t>A propos de l’inversion de population :</a:t>
            </a:r>
            <a:endParaRPr lang="fr-FR" dirty="0">
              <a:latin typeface="Chalkboard" charset="0"/>
              <a:ea typeface="Chalkboard" charset="0"/>
              <a:cs typeface="Chalkboard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fr-FR" sz="2400" dirty="0" smtClean="0">
              <a:latin typeface="Chalkboard" charset="0"/>
              <a:ea typeface="Chalkboard" charset="0"/>
              <a:cs typeface="Chalkboard" charset="0"/>
            </a:endParaRPr>
          </a:p>
          <a:p>
            <a:pPr marL="0" indent="0">
              <a:buNone/>
            </a:pPr>
            <a:r>
              <a:rPr lang="fr-FR" sz="2400" dirty="0" smtClean="0">
                <a:solidFill>
                  <a:srgbClr val="00B050"/>
                </a:solidFill>
                <a:latin typeface="Chalkboard" charset="0"/>
                <a:ea typeface="Chalkboard" charset="0"/>
                <a:cs typeface="Chalkboard" charset="0"/>
              </a:rPr>
              <a:t>A.</a:t>
            </a:r>
            <a:r>
              <a:rPr lang="fr-FR" sz="2400" dirty="0" smtClean="0">
                <a:solidFill>
                  <a:srgbClr val="00B050"/>
                </a:solidFill>
                <a:latin typeface="Chalkboard" charset="0"/>
                <a:ea typeface="Chalkboard" charset="0"/>
                <a:cs typeface="Chalkboard" charset="0"/>
              </a:rPr>
              <a:t> </a:t>
            </a:r>
            <a:r>
              <a:rPr lang="fr-FR" sz="2400" dirty="0">
                <a:solidFill>
                  <a:srgbClr val="00B050"/>
                </a:solidFill>
                <a:latin typeface="Chalkboard" charset="0"/>
                <a:ea typeface="Chalkboard" charset="0"/>
                <a:cs typeface="Chalkboard" charset="0"/>
              </a:rPr>
              <a:t>L’inversion de population consiste à peupler un niveau excité au détriment du </a:t>
            </a:r>
            <a:r>
              <a:rPr lang="fr-FR" sz="2400" dirty="0" smtClean="0">
                <a:solidFill>
                  <a:srgbClr val="00B050"/>
                </a:solidFill>
                <a:latin typeface="Chalkboard" charset="0"/>
                <a:ea typeface="Chalkboard" charset="0"/>
                <a:cs typeface="Chalkboard" charset="0"/>
              </a:rPr>
              <a:t>fondamental.</a:t>
            </a:r>
            <a:endParaRPr lang="fr-FR" sz="2400" dirty="0">
              <a:solidFill>
                <a:srgbClr val="00B050"/>
              </a:solidFill>
              <a:latin typeface="Chalkboard" charset="0"/>
              <a:ea typeface="Chalkboard" charset="0"/>
              <a:cs typeface="Chalkboard" charset="0"/>
            </a:endParaRPr>
          </a:p>
          <a:p>
            <a:pPr marL="0" indent="0">
              <a:buNone/>
            </a:pPr>
            <a:r>
              <a:rPr lang="fr-FR" sz="2400" dirty="0" smtClean="0">
                <a:solidFill>
                  <a:srgbClr val="FF0000"/>
                </a:solidFill>
                <a:latin typeface="Chalkboard" charset="0"/>
                <a:ea typeface="Chalkboard" charset="0"/>
                <a:cs typeface="Chalkboard" charset="0"/>
              </a:rPr>
              <a:t>B. L’inversion de population est une situation d’équilibre.</a:t>
            </a:r>
            <a:br>
              <a:rPr lang="fr-FR" sz="2400" dirty="0" smtClean="0">
                <a:solidFill>
                  <a:srgbClr val="FF0000"/>
                </a:solidFill>
                <a:latin typeface="Chalkboard" charset="0"/>
                <a:ea typeface="Chalkboard" charset="0"/>
                <a:cs typeface="Chalkboard" charset="0"/>
              </a:rPr>
            </a:br>
            <a:r>
              <a:rPr lang="fr-FR" sz="2400" dirty="0" smtClean="0">
                <a:solidFill>
                  <a:srgbClr val="FF0000"/>
                </a:solidFill>
                <a:latin typeface="Chalkboard" charset="0"/>
                <a:ea typeface="Chalkboard" charset="0"/>
                <a:cs typeface="Chalkboard" charset="0"/>
              </a:rPr>
              <a:t>C. En pratique, plus le niveau énergétique est élevé, plus le nombre d’atomes y est élevé.</a:t>
            </a:r>
            <a:r>
              <a:rPr lang="fr-FR" sz="2400" dirty="0" smtClean="0">
                <a:latin typeface="Chalkboard" charset="0"/>
                <a:ea typeface="Chalkboard" charset="0"/>
                <a:cs typeface="Chalkboard" charset="0"/>
              </a:rPr>
              <a:t/>
            </a:r>
            <a:br>
              <a:rPr lang="fr-FR" sz="2400" dirty="0" smtClean="0">
                <a:latin typeface="Chalkboard" charset="0"/>
                <a:ea typeface="Chalkboard" charset="0"/>
                <a:cs typeface="Chalkboard" charset="0"/>
              </a:rPr>
            </a:br>
            <a:r>
              <a:rPr lang="fr-FR" sz="2400" dirty="0" smtClean="0">
                <a:solidFill>
                  <a:srgbClr val="00B050"/>
                </a:solidFill>
                <a:latin typeface="Chalkboard" charset="0"/>
                <a:ea typeface="Chalkboard" charset="0"/>
                <a:cs typeface="Chalkboard" charset="0"/>
              </a:rPr>
              <a:t>D. Le pompage permet d’apporter l’énergie nécessaire au passage des atomes de l’état fondamental à l’état excité.</a:t>
            </a:r>
          </a:p>
          <a:p>
            <a:pPr marL="0" indent="0">
              <a:buNone/>
            </a:pPr>
            <a:r>
              <a:rPr lang="fr-FR" sz="2400" dirty="0" smtClean="0">
                <a:latin typeface="Chalkboard" charset="0"/>
                <a:ea typeface="Chalkboard" charset="0"/>
                <a:cs typeface="Chalkboard" charset="0"/>
              </a:rPr>
              <a:t>E. Les réponses A,B,C, D sont fausses.</a:t>
            </a:r>
            <a:endParaRPr lang="fr-FR" sz="2400" dirty="0">
              <a:latin typeface="Chalkboard" charset="0"/>
              <a:ea typeface="Chalkboard" charset="0"/>
              <a:cs typeface="Chalkboard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F100CA-AC33-5247-AE6A-C120B351AE2C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274594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FR" sz="2000" dirty="0">
                <a:latin typeface="Chalkboard" charset="0"/>
                <a:ea typeface="Chalkboard" charset="0"/>
                <a:cs typeface="Chalkboard" charset="0"/>
              </a:rPr>
              <a:t>Probabilité d’émission </a:t>
            </a:r>
            <a:r>
              <a:rPr lang="fr-FR" sz="2000" dirty="0" smtClean="0">
                <a:latin typeface="Chalkboard" charset="0"/>
                <a:ea typeface="Chalkboard" charset="0"/>
                <a:cs typeface="Chalkboard" charset="0"/>
              </a:rPr>
              <a:t>stimulée/induite </a:t>
            </a:r>
            <a:r>
              <a:rPr lang="fr-FR" sz="2000" dirty="0">
                <a:latin typeface="Chalkboard" charset="0"/>
                <a:ea typeface="Chalkboard" charset="0"/>
                <a:cs typeface="Chalkboard" charset="0"/>
              </a:rPr>
              <a:t>est égale à la probabilité d’absorption. </a:t>
            </a:r>
            <a:endParaRPr lang="fr-FR" sz="2000" dirty="0" smtClean="0">
              <a:latin typeface="Chalkboard" charset="0"/>
              <a:ea typeface="Chalkboard" charset="0"/>
              <a:cs typeface="Chalkboard" charset="0"/>
            </a:endParaRPr>
          </a:p>
          <a:p>
            <a:endParaRPr lang="fr-FR" sz="2000" i="1" dirty="0">
              <a:latin typeface="Chalkboard" charset="0"/>
              <a:ea typeface="Chalkboard" charset="0"/>
              <a:cs typeface="Chalkboard" charset="0"/>
            </a:endParaRPr>
          </a:p>
          <a:p>
            <a:r>
              <a:rPr lang="fr-FR" sz="2000" i="1" strike="sngStrike" dirty="0" err="1" smtClean="0">
                <a:latin typeface="Chalkboard" charset="0"/>
                <a:ea typeface="Chalkboard" charset="0"/>
                <a:cs typeface="Chalkboard" charset="0"/>
              </a:rPr>
              <a:t>N</a:t>
            </a:r>
            <a:r>
              <a:rPr lang="fr-FR" sz="2000" strike="sngStrike" dirty="0" err="1" smtClean="0">
                <a:latin typeface="Chalkboard" charset="0"/>
                <a:ea typeface="Chalkboard" charset="0"/>
                <a:cs typeface="Chalkboard" charset="0"/>
              </a:rPr>
              <a:t>excité</a:t>
            </a:r>
            <a:r>
              <a:rPr lang="fr-FR" sz="2000" strike="sngStrike" dirty="0" smtClean="0">
                <a:latin typeface="Chalkboard" charset="0"/>
                <a:ea typeface="Chalkboard" charset="0"/>
                <a:cs typeface="Chalkboard" charset="0"/>
              </a:rPr>
              <a:t> </a:t>
            </a:r>
            <a:r>
              <a:rPr lang="fr-FR" sz="2000" strike="sngStrike" dirty="0">
                <a:latin typeface="Chalkboard" charset="0"/>
                <a:ea typeface="Chalkboard" charset="0"/>
                <a:cs typeface="Chalkboard" charset="0"/>
              </a:rPr>
              <a:t>&gt; </a:t>
            </a:r>
            <a:r>
              <a:rPr lang="fr-FR" sz="2000" i="1" strike="sngStrike" dirty="0" err="1">
                <a:latin typeface="Chalkboard" charset="0"/>
                <a:ea typeface="Chalkboard" charset="0"/>
                <a:cs typeface="Chalkboard" charset="0"/>
              </a:rPr>
              <a:t>N</a:t>
            </a:r>
            <a:r>
              <a:rPr lang="fr-FR" sz="2000" strike="sngStrike" dirty="0" err="1">
                <a:latin typeface="Chalkboard" charset="0"/>
                <a:ea typeface="Chalkboard" charset="0"/>
                <a:cs typeface="Chalkboard" charset="0"/>
              </a:rPr>
              <a:t>fondamental</a:t>
            </a:r>
            <a:r>
              <a:rPr lang="fr-FR" sz="2000" strike="sngStrike" dirty="0">
                <a:latin typeface="Chalkboard" charset="0"/>
                <a:ea typeface="Chalkboard" charset="0"/>
                <a:cs typeface="Chalkboard" charset="0"/>
              </a:rPr>
              <a:t> 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7363" y="2631423"/>
            <a:ext cx="4492255" cy="354554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F100CA-AC33-5247-AE6A-C120B351AE2C}" type="slidenum">
              <a:rPr lang="fr-FR" smtClean="0"/>
              <a:t>15</a:t>
            </a:fld>
            <a:endParaRPr lang="fr-FR"/>
          </a:p>
        </p:txBody>
      </p:sp>
      <p:sp>
        <p:nvSpPr>
          <p:cNvPr id="6" name="Carré corné 5"/>
          <p:cNvSpPr/>
          <p:nvPr/>
        </p:nvSpPr>
        <p:spPr>
          <a:xfrm>
            <a:off x="645459" y="0"/>
            <a:ext cx="4249270" cy="820271"/>
          </a:xfrm>
          <a:prstGeom prst="foldedCorner">
            <a:avLst/>
          </a:prstGeom>
          <a:solidFill>
            <a:schemeClr val="tx1"/>
          </a:solidFill>
          <a:effectLst>
            <a:outerShdw blurRad="50800" dist="38100" dir="2700000" algn="tl" rotWithShape="0">
              <a:schemeClr val="tx1"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 smtClean="0">
                <a:solidFill>
                  <a:srgbClr val="C0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halkboard" charset="0"/>
                <a:ea typeface="Chalkboard" charset="0"/>
                <a:cs typeface="Chalkboard" charset="0"/>
              </a:rPr>
              <a:t>III. Effet LASER</a:t>
            </a:r>
            <a:endParaRPr lang="fr-FR" sz="2400" dirty="0">
              <a:solidFill>
                <a:srgbClr val="C000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halkboard" charset="0"/>
              <a:ea typeface="Chalkboard" charset="0"/>
              <a:cs typeface="Chalkboard" charset="0"/>
            </a:endParaRPr>
          </a:p>
        </p:txBody>
      </p:sp>
      <p:sp>
        <p:nvSpPr>
          <p:cNvPr id="2" name="ZoneTexte 1"/>
          <p:cNvSpPr txBox="1"/>
          <p:nvPr/>
        </p:nvSpPr>
        <p:spPr>
          <a:xfrm>
            <a:off x="1465729" y="887506"/>
            <a:ext cx="4222377" cy="40011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fr-FR" sz="2000" dirty="0" smtClean="0">
                <a:latin typeface="Chalkboard" charset="0"/>
                <a:ea typeface="Chalkboard" charset="0"/>
                <a:cs typeface="Chalkboard" charset="0"/>
              </a:rPr>
              <a:t>C. Différents types de lasers</a:t>
            </a:r>
            <a:endParaRPr lang="fr-FR" sz="2000" dirty="0">
              <a:latin typeface="Chalkboard" charset="0"/>
              <a:ea typeface="Chalkboard" charset="0"/>
              <a:cs typeface="Chalkboard" charset="0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1891553" y="4625788"/>
            <a:ext cx="37965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smtClean="0">
                <a:latin typeface="Chalkboard" charset="0"/>
                <a:ea typeface="Chalkboard" charset="0"/>
                <a:cs typeface="Chalkboard" charset="0"/>
              </a:rPr>
              <a:t>Laser à </a:t>
            </a:r>
            <a:r>
              <a:rPr lang="fr-FR" sz="2400" b="1" dirty="0" smtClean="0">
                <a:solidFill>
                  <a:srgbClr val="FF0000"/>
                </a:solidFill>
                <a:latin typeface="Chalkboard" charset="0"/>
                <a:ea typeface="Chalkboard" charset="0"/>
                <a:cs typeface="Chalkboard" charset="0"/>
              </a:rPr>
              <a:t>2</a:t>
            </a:r>
            <a:r>
              <a:rPr lang="fr-FR" sz="2400" b="1" dirty="0" smtClean="0">
                <a:latin typeface="Chalkboard" charset="0"/>
                <a:ea typeface="Chalkboard" charset="0"/>
                <a:cs typeface="Chalkboard" charset="0"/>
              </a:rPr>
              <a:t> niveaux</a:t>
            </a:r>
            <a:endParaRPr lang="fr-FR" sz="2400" b="1" dirty="0">
              <a:latin typeface="Chalkboard" charset="0"/>
              <a:ea typeface="Chalkboard" charset="0"/>
              <a:cs typeface="Chalkboard" charset="0"/>
            </a:endParaRPr>
          </a:p>
        </p:txBody>
      </p:sp>
      <p:sp>
        <p:nvSpPr>
          <p:cNvPr id="9" name="Bouée 8"/>
          <p:cNvSpPr/>
          <p:nvPr/>
        </p:nvSpPr>
        <p:spPr>
          <a:xfrm>
            <a:off x="1358153" y="4001294"/>
            <a:ext cx="3697941" cy="1807835"/>
          </a:xfrm>
          <a:prstGeom prst="donut">
            <a:avLst>
              <a:gd name="adj" fmla="val 4509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5776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Espace réservé du contenu 2"/>
              <p:cNvSpPr>
                <a:spLocks noGrp="1"/>
              </p:cNvSpPr>
              <p:nvPr>
                <p:ph idx="1"/>
              </p:nvPr>
            </p:nvSpPr>
            <p:spPr>
              <a:xfrm>
                <a:off x="461683" y="2005012"/>
                <a:ext cx="5654488" cy="4351338"/>
              </a:xfrm>
            </p:spPr>
            <p:txBody>
              <a:bodyPr>
                <a:normAutofit/>
              </a:bodyPr>
              <a:lstStyle/>
              <a:p>
                <a:endParaRPr lang="fr-FR" sz="2000" dirty="0">
                  <a:latin typeface="Chalkboard" charset="0"/>
                  <a:ea typeface="Chalkboard" charset="0"/>
                  <a:cs typeface="Chalkboard" charset="0"/>
                </a:endParaRPr>
              </a:p>
              <a:p>
                <a:r>
                  <a:rPr lang="fr-FR" sz="2000" dirty="0">
                    <a:latin typeface="Chalkboard" charset="0"/>
                    <a:ea typeface="Chalkboard" charset="0"/>
                    <a:cs typeface="Chalkboard" charset="0"/>
                  </a:rPr>
                  <a:t>Niveau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fr-FR" sz="2000" b="1" i="1">
                            <a:latin typeface="Cambria Math" charset="0"/>
                            <a:ea typeface="Chalkboard" charset="0"/>
                            <a:cs typeface="Chalkboard" charset="0"/>
                          </a:rPr>
                        </m:ctrlPr>
                      </m:sSubPr>
                      <m:e>
                        <m:r>
                          <a:rPr lang="fr-FR" sz="2000" b="1" i="1">
                            <a:latin typeface="Cambria Math" charset="0"/>
                            <a:ea typeface="Chalkboard" charset="0"/>
                            <a:cs typeface="Chalkboard" charset="0"/>
                          </a:rPr>
                          <m:t>𝑬</m:t>
                        </m:r>
                      </m:e>
                      <m:sub>
                        <m:r>
                          <a:rPr lang="fr-FR" sz="2000" b="1" i="1">
                            <a:latin typeface="Cambria Math" charset="0"/>
                            <a:ea typeface="Chalkboard" charset="0"/>
                            <a:cs typeface="Chalkboard" charset="0"/>
                          </a:rPr>
                          <m:t>𝟐</m:t>
                        </m:r>
                      </m:sub>
                    </m:sSub>
                    <m:r>
                      <a:rPr lang="fr-FR" sz="2000" b="1" i="1">
                        <a:latin typeface="Cambria Math" charset="0"/>
                        <a:ea typeface="Chalkboard" charset="0"/>
                        <a:cs typeface="Chalkboard" charset="0"/>
                      </a:rPr>
                      <m:t> </m:t>
                    </m:r>
                  </m:oMath>
                </a14:m>
                <a:r>
                  <a:rPr lang="fr-FR" sz="2000" b="1" dirty="0">
                    <a:latin typeface="Chalkboard" charset="0"/>
                    <a:ea typeface="Chalkboard" charset="0"/>
                    <a:cs typeface="Chalkboard" charset="0"/>
                  </a:rPr>
                  <a:t>métastable </a:t>
                </a:r>
                <a:r>
                  <a:rPr lang="fr-FR" sz="2000" dirty="0">
                    <a:latin typeface="Chalkboard" charset="0"/>
                    <a:ea typeface="Chalkboard" charset="0"/>
                    <a:cs typeface="Chalkboard" charset="0"/>
                  </a:rPr>
                  <a:t>=&gt; possibilité de le peupler au détriment du fondamental =&gt; </a:t>
                </a:r>
                <a:r>
                  <a:rPr lang="fr-FR" sz="2000" u="sng" dirty="0">
                    <a:latin typeface="Chalkboard" charset="0"/>
                    <a:ea typeface="Chalkboard" charset="0"/>
                    <a:cs typeface="Chalkboard" charset="0"/>
                  </a:rPr>
                  <a:t>inversion de population</a:t>
                </a:r>
                <a:endParaRPr lang="fr-FR" sz="2000" u="sng" dirty="0">
                  <a:latin typeface="Chalkboard" charset="0"/>
                  <a:ea typeface="Chalkboard" charset="0"/>
                  <a:cs typeface="Chalkboard" charset="0"/>
                </a:endParaRPr>
              </a:p>
              <a:p>
                <a:endParaRPr lang="fr-FR" sz="2000" dirty="0">
                  <a:latin typeface="Chalkboard" charset="0"/>
                  <a:ea typeface="Chalkboard" charset="0"/>
                  <a:cs typeface="Chalkboard" charset="0"/>
                </a:endParaRPr>
              </a:p>
              <a:p>
                <a:r>
                  <a:rPr lang="fr-FR" sz="2000" dirty="0">
                    <a:latin typeface="Chalkboard" charset="0"/>
                    <a:ea typeface="Chalkboard" charset="0"/>
                    <a:cs typeface="Chalkboard" charset="0"/>
                  </a:rPr>
                  <a:t>Présence d’un </a:t>
                </a:r>
                <a:r>
                  <a:rPr lang="fr-FR" sz="2000" b="1" dirty="0">
                    <a:latin typeface="Chalkboard" charset="0"/>
                    <a:ea typeface="Chalkboard" charset="0"/>
                    <a:cs typeface="Chalkboard" charset="0"/>
                  </a:rPr>
                  <a:t>seuil de transparence </a:t>
                </a:r>
                <a:r>
                  <a:rPr lang="fr-FR" sz="2000" dirty="0">
                    <a:latin typeface="Chalkboard" charset="0"/>
                    <a:ea typeface="Chalkboard" charset="0"/>
                    <a:cs typeface="Chalkboard" charset="0"/>
                  </a:rPr>
                  <a:t>nécessitant une </a:t>
                </a:r>
                <a:r>
                  <a:rPr lang="fr-FR" sz="2000" u="sng" dirty="0">
                    <a:latin typeface="Chalkboard" charset="0"/>
                    <a:ea typeface="Chalkboard" charset="0"/>
                    <a:cs typeface="Chalkboard" charset="0"/>
                  </a:rPr>
                  <a:t>puissance</a:t>
                </a:r>
                <a:r>
                  <a:rPr lang="fr-FR" sz="2000" dirty="0">
                    <a:latin typeface="Chalkboard" charset="0"/>
                    <a:ea typeface="Chalkboard" charset="0"/>
                    <a:cs typeface="Chalkboard" charset="0"/>
                  </a:rPr>
                  <a:t> de pompage </a:t>
                </a:r>
                <a:r>
                  <a:rPr lang="fr-FR" sz="2000" u="sng" dirty="0">
                    <a:latin typeface="Chalkboard" charset="0"/>
                    <a:ea typeface="Chalkboard" charset="0"/>
                    <a:cs typeface="Chalkboard" charset="0"/>
                  </a:rPr>
                  <a:t>suffisante</a:t>
                </a:r>
                <a:r>
                  <a:rPr lang="fr-FR" sz="2000" dirty="0" smtClean="0">
                    <a:latin typeface="Chalkboard" charset="0"/>
                    <a:ea typeface="Chalkboard" charset="0"/>
                    <a:cs typeface="Chalkboard" charset="0"/>
                  </a:rPr>
                  <a:t>.</a:t>
                </a:r>
                <a:endParaRPr lang="fr-FR" sz="2000" u="sng" dirty="0">
                  <a:latin typeface="Chalkboard" charset="0"/>
                  <a:ea typeface="Chalkboard" charset="0"/>
                  <a:cs typeface="Chalkboard" charset="0"/>
                </a:endParaRPr>
              </a:p>
            </p:txBody>
          </p:sp>
        </mc:Choice>
        <mc:Fallback>
          <p:sp>
            <p:nvSpPr>
              <p:cNvPr id="3" name="Espace réservé du contenu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61683" y="2005012"/>
                <a:ext cx="5654488" cy="4351338"/>
              </a:xfrm>
              <a:blipFill rotWithShape="0">
                <a:blip r:embed="rId2"/>
                <a:stretch>
                  <a:fillRect l="-971" t="-560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1736" y="1691154"/>
            <a:ext cx="6520264" cy="3701116"/>
          </a:xfrm>
          <a:prstGeom prst="rect">
            <a:avLst/>
          </a:prstGeom>
        </p:spPr>
      </p:pic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F100CA-AC33-5247-AE6A-C120B351AE2C}" type="slidenum">
              <a:rPr lang="fr-FR" smtClean="0"/>
              <a:t>16</a:t>
            </a:fld>
            <a:endParaRPr lang="fr-FR"/>
          </a:p>
        </p:txBody>
      </p:sp>
      <p:sp>
        <p:nvSpPr>
          <p:cNvPr id="6" name="Carré corné 5"/>
          <p:cNvSpPr/>
          <p:nvPr/>
        </p:nvSpPr>
        <p:spPr>
          <a:xfrm>
            <a:off x="645459" y="0"/>
            <a:ext cx="4249270" cy="820271"/>
          </a:xfrm>
          <a:prstGeom prst="foldedCorner">
            <a:avLst/>
          </a:prstGeom>
          <a:solidFill>
            <a:schemeClr val="tx1"/>
          </a:solidFill>
          <a:effectLst>
            <a:outerShdw blurRad="50800" dist="38100" dir="2700000" algn="tl" rotWithShape="0">
              <a:schemeClr val="tx1"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 smtClean="0">
                <a:solidFill>
                  <a:srgbClr val="C0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halkboard" charset="0"/>
                <a:ea typeface="Chalkboard" charset="0"/>
                <a:cs typeface="Chalkboard" charset="0"/>
              </a:rPr>
              <a:t>III. Effet LASER</a:t>
            </a:r>
            <a:endParaRPr lang="fr-FR" sz="2400" dirty="0">
              <a:solidFill>
                <a:srgbClr val="C000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halkboard" charset="0"/>
              <a:ea typeface="Chalkboard" charset="0"/>
              <a:cs typeface="Chalkboard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77959" y="953616"/>
            <a:ext cx="3184270" cy="369332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fr-FR" dirty="0">
                <a:latin typeface="Chalkboard" charset="0"/>
                <a:ea typeface="Chalkboard" charset="0"/>
                <a:cs typeface="Chalkboard" charset="0"/>
              </a:rPr>
              <a:t>C. Différents types de lasers</a:t>
            </a:r>
          </a:p>
        </p:txBody>
      </p:sp>
      <p:sp>
        <p:nvSpPr>
          <p:cNvPr id="7" name="ZoneTexte 6"/>
          <p:cNvSpPr txBox="1"/>
          <p:nvPr/>
        </p:nvSpPr>
        <p:spPr>
          <a:xfrm>
            <a:off x="1372721" y="5161436"/>
            <a:ext cx="40722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smtClean="0">
                <a:latin typeface="Chalkboard" charset="0"/>
                <a:ea typeface="Chalkboard" charset="0"/>
                <a:cs typeface="Chalkboard" charset="0"/>
              </a:rPr>
              <a:t>Laser à </a:t>
            </a:r>
            <a:r>
              <a:rPr lang="fr-FR" sz="2400" b="1" dirty="0" smtClean="0">
                <a:solidFill>
                  <a:srgbClr val="FF0000"/>
                </a:solidFill>
                <a:latin typeface="Chalkboard" charset="0"/>
                <a:ea typeface="Chalkboard" charset="0"/>
                <a:cs typeface="Chalkboard" charset="0"/>
              </a:rPr>
              <a:t>3</a:t>
            </a:r>
            <a:r>
              <a:rPr lang="fr-FR" sz="2400" b="1" dirty="0" smtClean="0">
                <a:latin typeface="Chalkboard" charset="0"/>
                <a:ea typeface="Chalkboard" charset="0"/>
                <a:cs typeface="Chalkboard" charset="0"/>
              </a:rPr>
              <a:t> niveaux</a:t>
            </a:r>
            <a:endParaRPr lang="fr-FR" sz="2400" b="1" dirty="0">
              <a:latin typeface="Chalkboard" charset="0"/>
              <a:ea typeface="Chalkboard" charset="0"/>
              <a:cs typeface="Chalkboard" charset="0"/>
            </a:endParaRPr>
          </a:p>
        </p:txBody>
      </p:sp>
      <p:sp>
        <p:nvSpPr>
          <p:cNvPr id="8" name="Bouée 7"/>
          <p:cNvSpPr/>
          <p:nvPr/>
        </p:nvSpPr>
        <p:spPr>
          <a:xfrm>
            <a:off x="921123" y="4548515"/>
            <a:ext cx="3697941" cy="1807835"/>
          </a:xfrm>
          <a:prstGeom prst="donut">
            <a:avLst>
              <a:gd name="adj" fmla="val 4509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5423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838200" y="1825625"/>
            <a:ext cx="5804647" cy="4351338"/>
          </a:xfrm>
        </p:spPr>
        <p:txBody>
          <a:bodyPr>
            <a:normAutofit/>
          </a:bodyPr>
          <a:lstStyle/>
          <a:p>
            <a:r>
              <a:rPr lang="fr-FR" sz="2000" dirty="0" smtClean="0">
                <a:latin typeface="Chalkboard" charset="0"/>
                <a:ea typeface="Chalkboard" charset="0"/>
                <a:cs typeface="Chalkboard" charset="0"/>
              </a:rPr>
              <a:t>4</a:t>
            </a:r>
            <a:r>
              <a:rPr lang="fr-FR" sz="2000" baseline="30000" dirty="0" smtClean="0">
                <a:latin typeface="Chalkboard" charset="0"/>
                <a:ea typeface="Chalkboard" charset="0"/>
                <a:cs typeface="Chalkboard" charset="0"/>
              </a:rPr>
              <a:t>ème</a:t>
            </a:r>
            <a:r>
              <a:rPr lang="fr-FR" sz="2000" dirty="0" smtClean="0">
                <a:latin typeface="Chalkboard" charset="0"/>
                <a:ea typeface="Chalkboard" charset="0"/>
                <a:cs typeface="Chalkboard" charset="0"/>
              </a:rPr>
              <a:t> niveau énergétique proche du fondamental</a:t>
            </a:r>
          </a:p>
          <a:p>
            <a:endParaRPr lang="fr-FR" sz="2000" dirty="0" smtClean="0">
              <a:latin typeface="Chalkboard" charset="0"/>
              <a:ea typeface="Chalkboard" charset="0"/>
              <a:cs typeface="Chalkboard" charset="0"/>
            </a:endParaRPr>
          </a:p>
          <a:p>
            <a:r>
              <a:rPr lang="fr-FR" sz="2000" dirty="0" smtClean="0">
                <a:latin typeface="Chalkboard" charset="0"/>
                <a:ea typeface="Chalkboard" charset="0"/>
                <a:cs typeface="Chalkboard" charset="0"/>
              </a:rPr>
              <a:t>Inversion de population dès le début du pompage =&gt; </a:t>
            </a:r>
            <a:r>
              <a:rPr lang="fr-FR" sz="2000" b="1" dirty="0" smtClean="0">
                <a:solidFill>
                  <a:srgbClr val="FF0000"/>
                </a:solidFill>
                <a:latin typeface="Chalkboard" charset="0"/>
                <a:ea typeface="Chalkboard" charset="0"/>
                <a:cs typeface="Chalkboard" charset="0"/>
              </a:rPr>
              <a:t>pas de seuil de transparence !</a:t>
            </a:r>
            <a:endParaRPr lang="fr-FR" sz="2000" b="1" dirty="0">
              <a:solidFill>
                <a:srgbClr val="FF0000"/>
              </a:solidFill>
              <a:latin typeface="Chalkboard" charset="0"/>
              <a:ea typeface="Chalkboard" charset="0"/>
              <a:cs typeface="Chalkboard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7563" y="1088320"/>
            <a:ext cx="5835195" cy="3674596"/>
          </a:xfrm>
          <a:prstGeom prst="rect">
            <a:avLst/>
          </a:prstGeom>
        </p:spPr>
      </p:pic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F100CA-AC33-5247-AE6A-C120B351AE2C}" type="slidenum">
              <a:rPr lang="fr-FR" smtClean="0"/>
              <a:t>17</a:t>
            </a:fld>
            <a:endParaRPr lang="fr-FR"/>
          </a:p>
        </p:txBody>
      </p:sp>
      <p:sp>
        <p:nvSpPr>
          <p:cNvPr id="6" name="Carré corné 5"/>
          <p:cNvSpPr/>
          <p:nvPr/>
        </p:nvSpPr>
        <p:spPr>
          <a:xfrm>
            <a:off x="645459" y="0"/>
            <a:ext cx="4249270" cy="820271"/>
          </a:xfrm>
          <a:prstGeom prst="foldedCorner">
            <a:avLst/>
          </a:prstGeom>
          <a:solidFill>
            <a:schemeClr val="tx1"/>
          </a:solidFill>
          <a:effectLst>
            <a:outerShdw blurRad="50800" dist="38100" dir="2700000" algn="tl" rotWithShape="0">
              <a:schemeClr val="tx1"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 smtClean="0">
                <a:solidFill>
                  <a:srgbClr val="C0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halkboard" charset="0"/>
                <a:ea typeface="Chalkboard" charset="0"/>
                <a:cs typeface="Chalkboard" charset="0"/>
              </a:rPr>
              <a:t>III. Effet LASER</a:t>
            </a:r>
            <a:endParaRPr lang="fr-FR" sz="2400" dirty="0">
              <a:solidFill>
                <a:srgbClr val="C000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halkboard" charset="0"/>
              <a:ea typeface="Chalkboard" charset="0"/>
              <a:cs typeface="Chalkboard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77959" y="903654"/>
            <a:ext cx="3184270" cy="369332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fr-FR" dirty="0">
                <a:latin typeface="Chalkboard" charset="0"/>
                <a:ea typeface="Chalkboard" charset="0"/>
                <a:cs typeface="Chalkboard" charset="0"/>
              </a:rPr>
              <a:t>C. Différents types de lasers</a:t>
            </a:r>
          </a:p>
        </p:txBody>
      </p:sp>
      <p:sp>
        <p:nvSpPr>
          <p:cNvPr id="7" name="ZoneTexte 6"/>
          <p:cNvSpPr txBox="1"/>
          <p:nvPr/>
        </p:nvSpPr>
        <p:spPr>
          <a:xfrm>
            <a:off x="1990165" y="4975412"/>
            <a:ext cx="31466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smtClean="0">
                <a:latin typeface="Chalkboard" charset="0"/>
                <a:ea typeface="Chalkboard" charset="0"/>
                <a:cs typeface="Chalkboard" charset="0"/>
              </a:rPr>
              <a:t>Laser à </a:t>
            </a:r>
            <a:r>
              <a:rPr lang="fr-FR" sz="2400" b="1" dirty="0" smtClean="0">
                <a:solidFill>
                  <a:srgbClr val="FF0000"/>
                </a:solidFill>
                <a:latin typeface="Chalkboard" charset="0"/>
                <a:ea typeface="Chalkboard" charset="0"/>
                <a:cs typeface="Chalkboard" charset="0"/>
              </a:rPr>
              <a:t>4</a:t>
            </a:r>
            <a:r>
              <a:rPr lang="fr-FR" sz="2400" b="1" dirty="0" smtClean="0">
                <a:latin typeface="Chalkboard" charset="0"/>
                <a:ea typeface="Chalkboard" charset="0"/>
                <a:cs typeface="Chalkboard" charset="0"/>
              </a:rPr>
              <a:t> niveaux</a:t>
            </a:r>
            <a:endParaRPr lang="fr-FR" sz="2400" b="1" dirty="0">
              <a:latin typeface="Chalkboard" charset="0"/>
              <a:ea typeface="Chalkboard" charset="0"/>
              <a:cs typeface="Chalkboard" charset="0"/>
            </a:endParaRPr>
          </a:p>
        </p:txBody>
      </p:sp>
      <p:sp>
        <p:nvSpPr>
          <p:cNvPr id="8" name="Bouée 7"/>
          <p:cNvSpPr/>
          <p:nvPr/>
        </p:nvSpPr>
        <p:spPr>
          <a:xfrm>
            <a:off x="1596955" y="4369128"/>
            <a:ext cx="3697941" cy="1807835"/>
          </a:xfrm>
          <a:prstGeom prst="donut">
            <a:avLst>
              <a:gd name="adj" fmla="val 4509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5007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Espace réservé du contenu 2"/>
              <p:cNvSpPr>
                <a:spLocks noGrp="1"/>
              </p:cNvSpPr>
              <p:nvPr>
                <p:ph idx="1"/>
              </p:nvPr>
            </p:nvSpPr>
            <p:spPr>
              <a:xfrm>
                <a:off x="838200" y="1825625"/>
                <a:ext cx="7135906" cy="4351338"/>
              </a:xfrm>
            </p:spPr>
            <p:txBody>
              <a:bodyPr>
                <a:normAutofit/>
              </a:bodyPr>
              <a:lstStyle/>
              <a:p>
                <a:r>
                  <a:rPr lang="fr-FR" sz="2000" u="sng" dirty="0" smtClean="0">
                    <a:latin typeface="Chalkboard" charset="0"/>
                    <a:ea typeface="Chalkboard" charset="0"/>
                    <a:cs typeface="Chalkboard" charset="0"/>
                  </a:rPr>
                  <a:t>Cavité résonnante : </a:t>
                </a:r>
                <a:r>
                  <a:rPr lang="fr-FR" sz="2000" b="1" dirty="0" smtClean="0">
                    <a:latin typeface="Chalkboard" charset="0"/>
                    <a:ea typeface="Chalkboard" charset="0"/>
                    <a:cs typeface="Chalkboard" charset="0"/>
                  </a:rPr>
                  <a:t>augmente l’amplification </a:t>
                </a:r>
                <a:r>
                  <a:rPr lang="fr-FR" sz="2000" dirty="0" smtClean="0">
                    <a:latin typeface="Chalkboard" charset="0"/>
                    <a:ea typeface="Chalkboard" charset="0"/>
                    <a:cs typeface="Chalkboard" charset="0"/>
                  </a:rPr>
                  <a:t>par le milieu</a:t>
                </a:r>
              </a:p>
              <a:p>
                <a:pPr marL="0" indent="0">
                  <a:buNone/>
                </a:pPr>
                <a:r>
                  <a:rPr lang="fr-FR" sz="2000" dirty="0" smtClean="0">
                    <a:latin typeface="Chalkboard" charset="0"/>
                    <a:ea typeface="Chalkboard" charset="0"/>
                    <a:cs typeface="Chalkboard" charset="0"/>
                  </a:rPr>
                  <a:t>Analogie avec la corde vibrante =&gt; </a:t>
                </a:r>
                <a:r>
                  <a:rPr lang="fr-FR" sz="2000" b="1" dirty="0" smtClean="0">
                    <a:latin typeface="Chalkboard" charset="0"/>
                    <a:ea typeface="Chalkboard" charset="0"/>
                    <a:cs typeface="Chalkboard" charset="0"/>
                  </a:rPr>
                  <a:t>modes longitudinaux</a:t>
                </a:r>
              </a:p>
              <a:p>
                <a:pPr marL="0" indent="0">
                  <a:buNone/>
                </a:pPr>
                <a:r>
                  <a:rPr lang="fr-FR" sz="2000" b="1" dirty="0" smtClean="0">
                    <a:latin typeface="Chalkboard" charset="0"/>
                    <a:ea typeface="Chalkboard" charset="0"/>
                    <a:cs typeface="Chalkboard" charset="0"/>
                  </a:rPr>
                  <a:t>Condition de résonnance : 2L </a:t>
                </a:r>
                <a:r>
                  <a:rPr lang="fr-FR" sz="2000" b="1" dirty="0">
                    <a:latin typeface="Chalkboard" charset="0"/>
                    <a:ea typeface="Chalkboard" charset="0"/>
                    <a:cs typeface="Chalkboard" charset="0"/>
                  </a:rPr>
                  <a:t>= n</a:t>
                </a:r>
                <a14:m>
                  <m:oMath xmlns:m="http://schemas.openxmlformats.org/officeDocument/2006/math">
                    <m:r>
                      <a:rPr lang="fr-FR" sz="2000" b="1" i="1">
                        <a:latin typeface="Cambria Math" charset="0"/>
                        <a:ea typeface="Chalkboard" charset="0"/>
                        <a:cs typeface="Chalkboard" charset="0"/>
                      </a:rPr>
                      <m:t>𝜦</m:t>
                    </m:r>
                  </m:oMath>
                </a14:m>
                <a:r>
                  <a:rPr lang="fr-FR" sz="2000" b="1" dirty="0">
                    <a:latin typeface="Chalkboard" charset="0"/>
                    <a:ea typeface="Chalkboard" charset="0"/>
                    <a:cs typeface="Chalkboard" charset="0"/>
                  </a:rPr>
                  <a:t> ⇔</a:t>
                </a:r>
                <a14:m>
                  <m:oMath xmlns:m="http://schemas.openxmlformats.org/officeDocument/2006/math">
                    <m:r>
                      <a:rPr lang="fr-FR" sz="2000" b="1" i="1">
                        <a:latin typeface="Cambria Math" charset="0"/>
                        <a:ea typeface="Chalkboard" charset="0"/>
                        <a:cs typeface="Chalkboard" charset="0"/>
                      </a:rPr>
                      <m:t>𝝂</m:t>
                    </m:r>
                    <m:r>
                      <a:rPr lang="fr-FR" sz="2000" b="1" i="1">
                        <a:latin typeface="Cambria Math" charset="0"/>
                        <a:ea typeface="Chalkboard" charset="0"/>
                        <a:cs typeface="Chalkboard" charset="0"/>
                      </a:rPr>
                      <m:t>=</m:t>
                    </m:r>
                    <m:f>
                      <m:fPr>
                        <m:ctrlPr>
                          <a:rPr lang="fr-FR" sz="2000" b="1" i="1">
                            <a:latin typeface="Cambria Math" charset="0"/>
                            <a:ea typeface="Chalkboard" charset="0"/>
                            <a:cs typeface="Chalkboard" charset="0"/>
                          </a:rPr>
                        </m:ctrlPr>
                      </m:fPr>
                      <m:num>
                        <m:r>
                          <a:rPr lang="fr-FR" sz="2000" b="1" i="1">
                            <a:latin typeface="Cambria Math" charset="0"/>
                            <a:ea typeface="Chalkboard" charset="0"/>
                            <a:cs typeface="Chalkboard" charset="0"/>
                          </a:rPr>
                          <m:t>𝒏𝒄</m:t>
                        </m:r>
                      </m:num>
                      <m:den>
                        <m:r>
                          <a:rPr lang="fr-FR" sz="2000" b="1" i="1">
                            <a:latin typeface="Cambria Math" charset="0"/>
                            <a:ea typeface="Chalkboard" charset="0"/>
                            <a:cs typeface="Chalkboard" charset="0"/>
                          </a:rPr>
                          <m:t>𝟐</m:t>
                        </m:r>
                        <m:r>
                          <a:rPr lang="fr-FR" sz="2000" b="1" i="1">
                            <a:latin typeface="Cambria Math" charset="0"/>
                            <a:ea typeface="Chalkboard" charset="0"/>
                            <a:cs typeface="Chalkboard" charset="0"/>
                          </a:rPr>
                          <m:t>𝑳</m:t>
                        </m:r>
                      </m:den>
                    </m:f>
                    <m:r>
                      <a:rPr lang="fr-FR" sz="2000" b="1" i="1">
                        <a:latin typeface="Cambria Math" charset="0"/>
                        <a:ea typeface="Chalkboard" charset="0"/>
                        <a:cs typeface="Chalkboard" charset="0"/>
                      </a:rPr>
                      <m:t>=</m:t>
                    </m:r>
                    <m:r>
                      <a:rPr lang="fr-FR" sz="2000" b="1" i="1">
                        <a:latin typeface="Cambria Math" charset="0"/>
                        <a:ea typeface="Chalkboard" charset="0"/>
                        <a:cs typeface="Chalkboard" charset="0"/>
                      </a:rPr>
                      <m:t>𝒏</m:t>
                    </m:r>
                    <m:sSub>
                      <m:sSubPr>
                        <m:ctrlPr>
                          <a:rPr lang="fr-FR" sz="2000" b="1" i="1">
                            <a:latin typeface="Cambria Math" charset="0"/>
                            <a:ea typeface="Chalkboard" charset="0"/>
                            <a:cs typeface="Chalkboard" charset="0"/>
                          </a:rPr>
                        </m:ctrlPr>
                      </m:sSubPr>
                      <m:e>
                        <m:r>
                          <a:rPr lang="fr-FR" sz="2000" b="1" i="1">
                            <a:latin typeface="Cambria Math" charset="0"/>
                            <a:ea typeface="Chalkboard" charset="0"/>
                            <a:cs typeface="Chalkboard" charset="0"/>
                          </a:rPr>
                          <m:t>𝝂</m:t>
                        </m:r>
                      </m:e>
                      <m:sub>
                        <m:r>
                          <a:rPr lang="fr-FR" sz="2000" b="1" i="1">
                            <a:latin typeface="Cambria Math" charset="0"/>
                            <a:ea typeface="Chalkboard" charset="0"/>
                            <a:cs typeface="Chalkboard" charset="0"/>
                          </a:rPr>
                          <m:t>𝟎</m:t>
                        </m:r>
                      </m:sub>
                    </m:sSub>
                  </m:oMath>
                </a14:m>
                <a:r>
                  <a:rPr lang="fr-FR" sz="2000" b="1" dirty="0">
                    <a:effectLst/>
                    <a:latin typeface="Chalkboard" charset="0"/>
                    <a:ea typeface="Chalkboard" charset="0"/>
                    <a:cs typeface="Chalkboard" charset="0"/>
                  </a:rPr>
                  <a:t> </a:t>
                </a:r>
                <a:endParaRPr lang="fr-FR" sz="2000" b="1" dirty="0" smtClean="0">
                  <a:effectLst/>
                  <a:latin typeface="Chalkboard" charset="0"/>
                  <a:ea typeface="Chalkboard" charset="0"/>
                  <a:cs typeface="Chalkboard" charset="0"/>
                </a:endParaRPr>
              </a:p>
              <a:p>
                <a:endParaRPr lang="fr-FR" sz="2000" dirty="0" smtClean="0">
                  <a:latin typeface="Chalkboard" charset="0"/>
                  <a:ea typeface="Chalkboard" charset="0"/>
                  <a:cs typeface="Chalkboard" charset="0"/>
                </a:endParaRPr>
              </a:p>
              <a:p>
                <a:r>
                  <a:rPr lang="fr-FR" sz="2000" u="sng" dirty="0" smtClean="0">
                    <a:latin typeface="Chalkboard" charset="0"/>
                    <a:ea typeface="Chalkboard" charset="0"/>
                    <a:cs typeface="Chalkboard" charset="0"/>
                  </a:rPr>
                  <a:t>Conditions d’oscillation : </a:t>
                </a:r>
                <a:endParaRPr lang="fr-FR" sz="2000" u="sng" dirty="0">
                  <a:latin typeface="Chalkboard" charset="0"/>
                  <a:ea typeface="Chalkboard" charset="0"/>
                  <a:cs typeface="Chalkboard" charset="0"/>
                </a:endParaRPr>
              </a:p>
              <a:p>
                <a:pPr marL="0" indent="0">
                  <a:buNone/>
                </a:pPr>
                <a:r>
                  <a:rPr lang="fr-FR" sz="2000" b="1" dirty="0" smtClean="0">
                    <a:latin typeface="Chalkboard" charset="0"/>
                    <a:ea typeface="Chalkboard" charset="0"/>
                    <a:cs typeface="Chalkboard" charset="0"/>
                  </a:rPr>
                  <a:t>amplification laser &gt; pertes </a:t>
                </a:r>
                <a:r>
                  <a:rPr lang="fr-FR" sz="2000" dirty="0" smtClean="0">
                    <a:latin typeface="Chalkboard" charset="0"/>
                    <a:ea typeface="Chalkboard" charset="0"/>
                    <a:cs typeface="Chalkboard" charset="0"/>
                  </a:rPr>
                  <a:t>(absorption par la cavité + transmission </a:t>
                </a:r>
                <a:r>
                  <a:rPr lang="fr-FR" sz="2000" b="1" dirty="0" smtClean="0">
                    <a:latin typeface="Chalkboard" charset="0"/>
                    <a:ea typeface="Chalkboard" charset="0"/>
                    <a:cs typeface="Chalkboard" charset="0"/>
                  </a:rPr>
                  <a:t>partielle</a:t>
                </a:r>
                <a:r>
                  <a:rPr lang="fr-FR" sz="2000" dirty="0" smtClean="0">
                    <a:latin typeface="Chalkboard" charset="0"/>
                    <a:ea typeface="Chalkboard" charset="0"/>
                    <a:cs typeface="Chalkboard" charset="0"/>
                  </a:rPr>
                  <a:t>)</a:t>
                </a:r>
              </a:p>
              <a:p>
                <a:endParaRPr lang="fr-FR" sz="2000" dirty="0" smtClean="0">
                  <a:latin typeface="Chalkboard" charset="0"/>
                  <a:ea typeface="Chalkboard" charset="0"/>
                  <a:cs typeface="Chalkboard" charset="0"/>
                </a:endParaRPr>
              </a:p>
              <a:p>
                <a:r>
                  <a:rPr lang="fr-FR" sz="2000" u="sng" dirty="0" smtClean="0">
                    <a:latin typeface="Chalkboard" charset="0"/>
                    <a:ea typeface="Chalkboard" charset="0"/>
                    <a:cs typeface="Chalkboard" charset="0"/>
                  </a:rPr>
                  <a:t>Modes transverses : </a:t>
                </a:r>
                <a:r>
                  <a:rPr lang="fr-FR" sz="2000" dirty="0">
                    <a:latin typeface="Chalkboard" charset="0"/>
                    <a:ea typeface="Chalkboard" charset="0"/>
                    <a:cs typeface="Chalkboard" charset="0"/>
                  </a:rPr>
                  <a:t>répartition du faisceau lumineux dans le volume cylindrique du laser </a:t>
                </a:r>
              </a:p>
            </p:txBody>
          </p:sp>
        </mc:Choice>
        <mc:Fallback>
          <p:sp>
            <p:nvSpPr>
              <p:cNvPr id="3" name="Espace réservé du contenu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825625"/>
                <a:ext cx="7135906" cy="4351338"/>
              </a:xfrm>
              <a:blipFill rotWithShape="0">
                <a:blip r:embed="rId2"/>
                <a:stretch>
                  <a:fillRect l="-940" t="-1401" r="-2137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Imag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6045" y="1483876"/>
            <a:ext cx="3406992" cy="2322949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2404" y="3967968"/>
            <a:ext cx="2914274" cy="2451201"/>
          </a:xfrm>
          <a:prstGeom prst="rect">
            <a:avLst/>
          </a:prstGeom>
        </p:spPr>
      </p:pic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F100CA-AC33-5247-AE6A-C120B351AE2C}" type="slidenum">
              <a:rPr lang="fr-FR" smtClean="0"/>
              <a:t>18</a:t>
            </a:fld>
            <a:endParaRPr lang="fr-FR"/>
          </a:p>
        </p:txBody>
      </p:sp>
      <p:sp>
        <p:nvSpPr>
          <p:cNvPr id="11" name="Carré corné 10"/>
          <p:cNvSpPr/>
          <p:nvPr/>
        </p:nvSpPr>
        <p:spPr>
          <a:xfrm>
            <a:off x="645459" y="0"/>
            <a:ext cx="4249270" cy="820271"/>
          </a:xfrm>
          <a:prstGeom prst="foldedCorner">
            <a:avLst/>
          </a:prstGeom>
          <a:solidFill>
            <a:schemeClr val="tx1"/>
          </a:solidFill>
          <a:effectLst>
            <a:outerShdw blurRad="50800" dist="38100" dir="2700000" algn="tl" rotWithShape="0">
              <a:schemeClr val="tx1"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 smtClean="0">
                <a:solidFill>
                  <a:srgbClr val="C0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halkboard" charset="0"/>
                <a:ea typeface="Chalkboard" charset="0"/>
                <a:cs typeface="Chalkboard" charset="0"/>
              </a:rPr>
              <a:t>III. Effet LASER</a:t>
            </a:r>
            <a:endParaRPr lang="fr-FR" sz="2400" dirty="0">
              <a:solidFill>
                <a:srgbClr val="C000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halkboard" charset="0"/>
              <a:ea typeface="Chalkboard" charset="0"/>
              <a:cs typeface="Chalkboard" charset="0"/>
            </a:endParaRPr>
          </a:p>
        </p:txBody>
      </p:sp>
      <p:sp>
        <p:nvSpPr>
          <p:cNvPr id="2" name="ZoneTexte 1"/>
          <p:cNvSpPr txBox="1"/>
          <p:nvPr/>
        </p:nvSpPr>
        <p:spPr>
          <a:xfrm>
            <a:off x="1264023" y="956446"/>
            <a:ext cx="9117106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fr-FR" sz="2400" dirty="0" smtClean="0">
                <a:latin typeface="Chalkboard" charset="0"/>
                <a:ea typeface="Chalkboard" charset="0"/>
                <a:cs typeface="Chalkboard" charset="0"/>
              </a:rPr>
              <a:t>Cavité résonnante, </a:t>
            </a:r>
            <a:r>
              <a:rPr lang="fr-FR" sz="2400" dirty="0">
                <a:latin typeface="Chalkboard" charset="0"/>
                <a:ea typeface="Chalkboard" charset="0"/>
                <a:cs typeface="Chalkboard" charset="0"/>
              </a:rPr>
              <a:t>c</a:t>
            </a:r>
            <a:r>
              <a:rPr lang="fr-FR" sz="2400" dirty="0" smtClean="0">
                <a:latin typeface="Chalkboard" charset="0"/>
                <a:ea typeface="Chalkboard" charset="0"/>
                <a:cs typeface="Chalkboard" charset="0"/>
              </a:rPr>
              <a:t>ondition d’oscillation et modes transverses</a:t>
            </a:r>
            <a:endParaRPr lang="fr-FR" sz="2400" dirty="0">
              <a:latin typeface="Chalkboard" charset="0"/>
              <a:ea typeface="Chalkboard" charset="0"/>
              <a:cs typeface="Chalkboard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199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Espace réservé du conten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91044726"/>
              </p:ext>
            </p:extLst>
          </p:nvPr>
        </p:nvGraphicFramePr>
        <p:xfrm>
          <a:off x="1094509" y="1449771"/>
          <a:ext cx="10515600" cy="44344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57800"/>
                <a:gridCol w="5257800"/>
              </a:tblGrid>
              <a:tr h="2818225">
                <a:tc>
                  <a:txBody>
                    <a:bodyPr/>
                    <a:lstStyle/>
                    <a:p>
                      <a:pPr algn="ctr"/>
                      <a:r>
                        <a:rPr lang="fr-FR" sz="2400" dirty="0" smtClean="0">
                          <a:latin typeface="Chalkboard" charset="0"/>
                          <a:ea typeface="Chalkboard" charset="0"/>
                          <a:cs typeface="Chalkboard" charset="0"/>
                        </a:rPr>
                        <a:t>Lasers à semi-conducteurs ou diodes laser</a:t>
                      </a:r>
                    </a:p>
                    <a:p>
                      <a:endParaRPr lang="fr-FR" sz="3200" b="0" dirty="0" smtClean="0">
                        <a:latin typeface="Chalkboard" charset="0"/>
                        <a:ea typeface="Chalkboard" charset="0"/>
                        <a:cs typeface="Chalkboard" charset="0"/>
                      </a:endParaRPr>
                    </a:p>
                    <a:p>
                      <a:pPr marL="285750" indent="-285750">
                        <a:buFont typeface="Wingdings" charset="2"/>
                        <a:buChar char="Ø"/>
                      </a:pPr>
                      <a:r>
                        <a:rPr lang="fr-FR" sz="1800" b="0" dirty="0" smtClean="0">
                          <a:latin typeface="Chalkboard" charset="0"/>
                          <a:ea typeface="Chalkboard" charset="0"/>
                          <a:cs typeface="Chalkboard" charset="0"/>
                        </a:rPr>
                        <a:t>Les plus fréquents</a:t>
                      </a:r>
                      <a:endParaRPr lang="fr-FR" sz="1800" b="0" baseline="0" dirty="0" smtClean="0">
                        <a:latin typeface="Chalkboard" charset="0"/>
                        <a:ea typeface="Chalkboard" charset="0"/>
                        <a:cs typeface="Chalkboard" charset="0"/>
                      </a:endParaRPr>
                    </a:p>
                    <a:p>
                      <a:pPr marL="285750" indent="-285750">
                        <a:buFont typeface="Wingdings" charset="2"/>
                        <a:buChar char="Ø"/>
                      </a:pPr>
                      <a:r>
                        <a:rPr lang="fr-FR" sz="1800" b="0" baseline="0" dirty="0" smtClean="0">
                          <a:latin typeface="Chalkboard" charset="0"/>
                          <a:ea typeface="Chalkboard" charset="0"/>
                          <a:cs typeface="Chalkboard" charset="0"/>
                        </a:rPr>
                        <a:t>Transition des électrons entre la bande de conduction et celle de valence</a:t>
                      </a:r>
                    </a:p>
                    <a:p>
                      <a:pPr marL="285750" indent="-285750">
                        <a:buFont typeface="Wingdings" charset="2"/>
                        <a:buChar char="Ø"/>
                      </a:pPr>
                      <a:r>
                        <a:rPr lang="fr-FR" sz="1800" b="0" baseline="0" dirty="0" smtClean="0">
                          <a:latin typeface="Chalkboard" charset="0"/>
                          <a:ea typeface="Chalkboard" charset="0"/>
                          <a:cs typeface="Chalkboard" charset="0"/>
                        </a:rPr>
                        <a:t>Inconvénients : peu puissants et peu directionnels </a:t>
                      </a:r>
                      <a:endParaRPr lang="fr-FR" sz="1800" b="0" dirty="0">
                        <a:latin typeface="Chalkboard" charset="0"/>
                        <a:ea typeface="Chalkboard" charset="0"/>
                        <a:cs typeface="Chalkboard" charset="0"/>
                      </a:endParaRPr>
                    </a:p>
                  </a:txBody>
                  <a:tcPr>
                    <a:solidFill>
                      <a:srgbClr val="8A590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fr-FR" sz="2000" dirty="0" smtClean="0">
                          <a:latin typeface="Chalkboard" charset="0"/>
                          <a:ea typeface="Chalkboard" charset="0"/>
                          <a:cs typeface="Chalkboard" charset="0"/>
                        </a:rPr>
                        <a:t>Lasers à solide</a:t>
                      </a:r>
                    </a:p>
                    <a:p>
                      <a:pPr algn="ctr"/>
                      <a:endParaRPr lang="fr-FR" dirty="0" smtClean="0">
                        <a:latin typeface="Chalkboard" charset="0"/>
                        <a:ea typeface="Chalkboard" charset="0"/>
                        <a:cs typeface="Chalkboard" charset="0"/>
                      </a:endParaRPr>
                    </a:p>
                    <a:p>
                      <a:pPr marL="285750" indent="-285750" algn="l">
                        <a:buFont typeface="Wingdings" charset="2"/>
                        <a:buChar char="Ø"/>
                      </a:pPr>
                      <a:r>
                        <a:rPr lang="fr-FR" b="0" dirty="0" smtClean="0">
                          <a:latin typeface="Chalkboard" charset="0"/>
                          <a:ea typeface="Chalkboard" charset="0"/>
                          <a:cs typeface="Chalkboard" charset="0"/>
                        </a:rPr>
                        <a:t>Laser</a:t>
                      </a:r>
                      <a:r>
                        <a:rPr lang="fr-FR" b="0" baseline="0" dirty="0" smtClean="0">
                          <a:latin typeface="Chalkboard" charset="0"/>
                          <a:ea typeface="Chalkboard" charset="0"/>
                          <a:cs typeface="Chalkboard" charset="0"/>
                        </a:rPr>
                        <a:t> à rubis (premier laser fabriqué par </a:t>
                      </a:r>
                      <a:r>
                        <a:rPr lang="fr-FR" b="0" baseline="0" dirty="0" err="1" smtClean="0">
                          <a:latin typeface="Chalkboard" charset="0"/>
                          <a:ea typeface="Chalkboard" charset="0"/>
                          <a:cs typeface="Chalkboard" charset="0"/>
                        </a:rPr>
                        <a:t>Maiman</a:t>
                      </a:r>
                      <a:r>
                        <a:rPr lang="fr-FR" b="0" baseline="0" dirty="0" smtClean="0">
                          <a:latin typeface="Chalkboard" charset="0"/>
                          <a:ea typeface="Chalkboard" charset="0"/>
                          <a:cs typeface="Chalkboard" charset="0"/>
                        </a:rPr>
                        <a:t>) </a:t>
                      </a:r>
                      <a:r>
                        <a:rPr lang="fr-FR" b="0" baseline="0" dirty="0" smtClean="0">
                          <a:latin typeface="Chalkboard" charset="0"/>
                          <a:ea typeface="Chalkboard" charset="0"/>
                          <a:cs typeface="Chalkboard" charset="0"/>
                          <a:sym typeface="Wingdings"/>
                        </a:rPr>
                        <a:t> Emission dans le rouge</a:t>
                      </a:r>
                      <a:endParaRPr lang="fr-FR" b="0" dirty="0" smtClean="0">
                        <a:latin typeface="Chalkboard" charset="0"/>
                        <a:ea typeface="Chalkboard" charset="0"/>
                        <a:cs typeface="Chalkboard" charset="0"/>
                      </a:endParaRPr>
                    </a:p>
                    <a:p>
                      <a:pPr marL="285750" indent="-285750">
                        <a:buFont typeface="Wingdings" charset="2"/>
                        <a:buChar char="Ø"/>
                      </a:pPr>
                      <a:r>
                        <a:rPr lang="fr-FR" b="0" dirty="0" smtClean="0">
                          <a:latin typeface="Chalkboard" charset="0"/>
                          <a:ea typeface="Chalkboard" charset="0"/>
                          <a:cs typeface="Chalkboard" charset="0"/>
                        </a:rPr>
                        <a:t>Lasers à néodyme </a:t>
                      </a:r>
                      <a:r>
                        <a:rPr lang="fr-FR" b="0" dirty="0" smtClean="0">
                          <a:latin typeface="Chalkboard" charset="0"/>
                          <a:ea typeface="Chalkboard" charset="0"/>
                          <a:cs typeface="Chalkboard" charset="0"/>
                          <a:sym typeface="Wingdings"/>
                        </a:rPr>
                        <a:t> émission proche infrarouge</a:t>
                      </a:r>
                      <a:endParaRPr lang="fr-FR" b="0" dirty="0" smtClean="0">
                        <a:latin typeface="Chalkboard" charset="0"/>
                        <a:ea typeface="Chalkboard" charset="0"/>
                        <a:cs typeface="Chalkboard" charset="0"/>
                      </a:endParaRPr>
                    </a:p>
                    <a:p>
                      <a:pPr marL="285750" indent="-285750">
                        <a:buFont typeface="Wingdings" charset="2"/>
                        <a:buChar char="Ø"/>
                      </a:pPr>
                      <a:r>
                        <a:rPr lang="fr-FR" b="0" dirty="0" smtClean="0">
                          <a:latin typeface="Chalkboard" charset="0"/>
                          <a:ea typeface="Chalkboard" charset="0"/>
                          <a:cs typeface="Chalkboard" charset="0"/>
                        </a:rPr>
                        <a:t>Laser titane-saphir </a:t>
                      </a:r>
                      <a:r>
                        <a:rPr lang="fr-FR" b="0" dirty="0" smtClean="0">
                          <a:latin typeface="Chalkboard" charset="0"/>
                          <a:ea typeface="Chalkboard" charset="0"/>
                          <a:cs typeface="Chalkboard" charset="0"/>
                          <a:sym typeface="Wingdings"/>
                        </a:rPr>
                        <a:t> large</a:t>
                      </a:r>
                      <a:r>
                        <a:rPr lang="fr-FR" b="0" baseline="0" dirty="0" smtClean="0">
                          <a:latin typeface="Chalkboard" charset="0"/>
                          <a:ea typeface="Chalkboard" charset="0"/>
                          <a:cs typeface="Chalkboard" charset="0"/>
                          <a:sym typeface="Wingdings"/>
                        </a:rPr>
                        <a:t> gamme spectrale de l’UV à l’infrarouge</a:t>
                      </a:r>
                      <a:endParaRPr lang="fr-FR" b="0" dirty="0" smtClean="0">
                        <a:latin typeface="Chalkboard" charset="0"/>
                        <a:ea typeface="Chalkboard" charset="0"/>
                        <a:cs typeface="Chalkboard" charset="0"/>
                      </a:endParaRPr>
                    </a:p>
                    <a:p>
                      <a:pPr marL="285750" indent="-285750">
                        <a:buFont typeface="Wingdings" charset="2"/>
                        <a:buChar char="Ø"/>
                      </a:pPr>
                      <a:endParaRPr lang="fr-FR" b="0" dirty="0">
                        <a:latin typeface="Chalkboard" charset="0"/>
                        <a:ea typeface="Chalkboard" charset="0"/>
                        <a:cs typeface="Chalkboard" charset="0"/>
                      </a:endParaRPr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</a:tr>
              <a:tr h="1616232">
                <a:tc>
                  <a:txBody>
                    <a:bodyPr/>
                    <a:lstStyle/>
                    <a:p>
                      <a:pPr algn="ctr"/>
                      <a:r>
                        <a:rPr lang="fr-FR" sz="2400" b="1" dirty="0" smtClean="0">
                          <a:solidFill>
                            <a:schemeClr val="bg1"/>
                          </a:solidFill>
                          <a:latin typeface="Chalkboard" charset="0"/>
                          <a:ea typeface="Chalkboard" charset="0"/>
                          <a:cs typeface="Chalkboard" charset="0"/>
                        </a:rPr>
                        <a:t>Laser à gaz</a:t>
                      </a:r>
                      <a:r>
                        <a:rPr lang="fr-FR" sz="2400" b="1" baseline="0" dirty="0" smtClean="0">
                          <a:solidFill>
                            <a:schemeClr val="bg1"/>
                          </a:solidFill>
                          <a:latin typeface="Chalkboard" charset="0"/>
                          <a:ea typeface="Chalkboard" charset="0"/>
                          <a:cs typeface="Chalkboard" charset="0"/>
                        </a:rPr>
                        <a:t> </a:t>
                      </a:r>
                    </a:p>
                    <a:p>
                      <a:pPr algn="ctr"/>
                      <a:endParaRPr lang="fr-FR" baseline="0" dirty="0" smtClean="0">
                        <a:solidFill>
                          <a:schemeClr val="bg1"/>
                        </a:solidFill>
                        <a:latin typeface="Chalkboard" charset="0"/>
                        <a:ea typeface="Chalkboard" charset="0"/>
                        <a:cs typeface="Chalkboard" charset="0"/>
                      </a:endParaRPr>
                    </a:p>
                    <a:p>
                      <a:pPr algn="ctr"/>
                      <a:r>
                        <a:rPr lang="fr-FR" baseline="0" dirty="0" smtClean="0">
                          <a:solidFill>
                            <a:schemeClr val="bg1"/>
                          </a:solidFill>
                          <a:latin typeface="Chalkboard" charset="0"/>
                          <a:ea typeface="Chalkboard" charset="0"/>
                          <a:cs typeface="Chalkboard" charset="0"/>
                        </a:rPr>
                        <a:t>              Excitation par une </a:t>
                      </a:r>
                    </a:p>
                    <a:p>
                      <a:pPr algn="r"/>
                      <a:r>
                        <a:rPr lang="fr-FR" baseline="0" dirty="0" smtClean="0">
                          <a:solidFill>
                            <a:schemeClr val="bg1"/>
                          </a:solidFill>
                          <a:latin typeface="Chalkboard" charset="0"/>
                          <a:ea typeface="Chalkboard" charset="0"/>
                          <a:cs typeface="Chalkboard" charset="0"/>
                        </a:rPr>
                        <a:t>décharge électrique </a:t>
                      </a:r>
                    </a:p>
                    <a:p>
                      <a:endParaRPr lang="fr-FR" dirty="0">
                        <a:latin typeface="Chalkboard" charset="0"/>
                        <a:ea typeface="Chalkboard" charset="0"/>
                        <a:cs typeface="Chalkboard" charset="0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400" b="1" dirty="0" smtClean="0">
                          <a:solidFill>
                            <a:schemeClr val="bg1"/>
                          </a:solidFill>
                          <a:latin typeface="Chalkboard" charset="0"/>
                          <a:ea typeface="Chalkboard" charset="0"/>
                          <a:cs typeface="Chalkboard" charset="0"/>
                        </a:rPr>
                        <a:t>Lasers</a:t>
                      </a:r>
                      <a:r>
                        <a:rPr lang="fr-FR" sz="2400" b="1" baseline="0" dirty="0" smtClean="0">
                          <a:solidFill>
                            <a:schemeClr val="bg1"/>
                          </a:solidFill>
                          <a:latin typeface="Chalkboard" charset="0"/>
                          <a:ea typeface="Chalkboard" charset="0"/>
                          <a:cs typeface="Chalkboard" charset="0"/>
                        </a:rPr>
                        <a:t> à colorants</a:t>
                      </a:r>
                    </a:p>
                    <a:p>
                      <a:endParaRPr lang="fr-FR" baseline="0" dirty="0" smtClean="0">
                        <a:solidFill>
                          <a:schemeClr val="bg1"/>
                        </a:solidFill>
                        <a:latin typeface="Chalkboard" charset="0"/>
                        <a:ea typeface="Chalkboard" charset="0"/>
                        <a:cs typeface="Chalkboard" charset="0"/>
                      </a:endParaRPr>
                    </a:p>
                    <a:p>
                      <a:pPr marL="285750" indent="-285750">
                        <a:buFont typeface="Wingdings" charset="2"/>
                        <a:buChar char="Ø"/>
                      </a:pPr>
                      <a:r>
                        <a:rPr lang="fr-FR" baseline="0" dirty="0" smtClean="0">
                          <a:solidFill>
                            <a:schemeClr val="bg1"/>
                          </a:solidFill>
                          <a:latin typeface="Chalkboard" charset="0"/>
                          <a:ea typeface="Chalkboard" charset="0"/>
                          <a:cs typeface="Chalkboard" charset="0"/>
                        </a:rPr>
                        <a:t>Pompage optique uniquement</a:t>
                      </a:r>
                    </a:p>
                    <a:p>
                      <a:pPr marL="285750" indent="-285750">
                        <a:buFont typeface="Wingdings" charset="2"/>
                        <a:buChar char="Ø"/>
                      </a:pPr>
                      <a:r>
                        <a:rPr lang="fr-FR" sz="1800" b="0" kern="1200" dirty="0" err="1" smtClean="0">
                          <a:solidFill>
                            <a:schemeClr val="bg1"/>
                          </a:solidFill>
                          <a:effectLst/>
                          <a:latin typeface="Chalkboard" charset="0"/>
                          <a:ea typeface="Chalkboard" charset="0"/>
                          <a:cs typeface="Chalkboard" charset="0"/>
                        </a:rPr>
                        <a:t>Photodégradation</a:t>
                      </a:r>
                      <a:r>
                        <a:rPr lang="fr-FR" sz="1800" b="0" kern="1200" dirty="0" smtClean="0">
                          <a:solidFill>
                            <a:schemeClr val="bg1"/>
                          </a:solidFill>
                          <a:effectLst/>
                          <a:latin typeface="Chalkboard" charset="0"/>
                          <a:ea typeface="Chalkboard" charset="0"/>
                          <a:cs typeface="Chalkboard" charset="0"/>
                        </a:rPr>
                        <a:t> progressive d’où un renouvellement</a:t>
                      </a:r>
                      <a:r>
                        <a:rPr lang="fr-FR" sz="1800" b="0" kern="1200" baseline="0" dirty="0" smtClean="0">
                          <a:solidFill>
                            <a:schemeClr val="bg1"/>
                          </a:solidFill>
                          <a:effectLst/>
                          <a:latin typeface="Chalkboard" charset="0"/>
                          <a:ea typeface="Chalkboard" charset="0"/>
                          <a:cs typeface="Chalkboard" charset="0"/>
                        </a:rPr>
                        <a:t> régulier</a:t>
                      </a:r>
                      <a:endParaRPr lang="fr-FR" b="0" dirty="0">
                        <a:solidFill>
                          <a:schemeClr val="bg1"/>
                        </a:solidFill>
                        <a:latin typeface="Chalkboard" charset="0"/>
                        <a:ea typeface="Chalkboard" charset="0"/>
                        <a:cs typeface="Chalkboard" charset="0"/>
                      </a:endParaRPr>
                    </a:p>
                  </a:txBody>
                  <a:tcPr>
                    <a:solidFill>
                      <a:schemeClr val="accent2">
                        <a:lumMod val="5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F100CA-AC33-5247-AE6A-C120B351AE2C}" type="slidenum">
              <a:rPr lang="fr-FR" smtClean="0"/>
              <a:t>19</a:t>
            </a:fld>
            <a:endParaRPr lang="fr-FR"/>
          </a:p>
        </p:txBody>
      </p:sp>
      <p:sp>
        <p:nvSpPr>
          <p:cNvPr id="3" name="Carré corné 2"/>
          <p:cNvSpPr/>
          <p:nvPr/>
        </p:nvSpPr>
        <p:spPr>
          <a:xfrm>
            <a:off x="349623" y="0"/>
            <a:ext cx="6696635" cy="699247"/>
          </a:xfrm>
          <a:prstGeom prst="foldedCorner">
            <a:avLst/>
          </a:prstGeom>
          <a:solidFill>
            <a:srgbClr val="D5A5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halkboard" charset="0"/>
                <a:ea typeface="Chalkboard" charset="0"/>
                <a:cs typeface="Chalkboard" charset="0"/>
              </a:rPr>
              <a:t>IV. Différents types de milieux amplificateurs</a:t>
            </a:r>
            <a:endParaRPr lang="fr-FR" sz="2400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halkboard" charset="0"/>
              <a:ea typeface="Chalkboard" charset="0"/>
              <a:cs typeface="Chalkboard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94090" y="118022"/>
            <a:ext cx="3897910" cy="1912974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63" y="4613604"/>
            <a:ext cx="2810494" cy="2107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3192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b="1" dirty="0" smtClean="0">
                <a:latin typeface="Chalkboard" charset="0"/>
                <a:ea typeface="Chalkboard" charset="0"/>
                <a:cs typeface="Chalkboard" charset="0"/>
              </a:rPr>
              <a:t>QCM : </a:t>
            </a:r>
            <a:r>
              <a:rPr lang="fr-FR" dirty="0" smtClean="0">
                <a:latin typeface="Chalkboard" charset="0"/>
                <a:ea typeface="Chalkboard" charset="0"/>
                <a:cs typeface="Chalkboard" charset="0"/>
              </a:rPr>
              <a:t>A propos de l’effet laser :</a:t>
            </a:r>
            <a:endParaRPr lang="fr-FR" dirty="0">
              <a:latin typeface="Chalkboard" charset="0"/>
              <a:ea typeface="Chalkboard" charset="0"/>
              <a:cs typeface="Chalkboard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fr-FR" sz="2400" dirty="0" smtClean="0">
                <a:latin typeface="Chalkboard" charset="0"/>
                <a:ea typeface="Chalkboard" charset="0"/>
                <a:cs typeface="Chalkboard" charset="0"/>
              </a:rPr>
              <a:t>A. Suite à l’absorption d’un photon, on peut assister à deux types d’émissions : spontanée et stimulée</a:t>
            </a:r>
          </a:p>
          <a:p>
            <a:pPr marL="0" indent="0">
              <a:buNone/>
            </a:pPr>
            <a:r>
              <a:rPr lang="fr-FR" sz="2400" dirty="0" smtClean="0">
                <a:latin typeface="Chalkboard" charset="0"/>
                <a:ea typeface="Chalkboard" charset="0"/>
                <a:cs typeface="Chalkboard" charset="0"/>
              </a:rPr>
              <a:t>B. Dans l’émission stimulée on assiste à l’émission d’un photon jumeau au photon incident</a:t>
            </a:r>
          </a:p>
          <a:p>
            <a:pPr marL="0" indent="0">
              <a:buNone/>
            </a:pPr>
            <a:r>
              <a:rPr lang="fr-FR" sz="2400" dirty="0" smtClean="0">
                <a:latin typeface="Chalkboard" charset="0"/>
                <a:ea typeface="Chalkboard" charset="0"/>
                <a:cs typeface="Chalkboard" charset="0"/>
              </a:rPr>
              <a:t>C. Le fonctionnement du LASER repose sur l’émission spontanée</a:t>
            </a:r>
          </a:p>
          <a:p>
            <a:pPr marL="0" indent="0">
              <a:buNone/>
            </a:pPr>
            <a:r>
              <a:rPr lang="fr-FR" sz="2400" dirty="0" smtClean="0">
                <a:latin typeface="Chalkboard" charset="0"/>
                <a:ea typeface="Chalkboard" charset="0"/>
                <a:cs typeface="Chalkboard" charset="0"/>
              </a:rPr>
              <a:t>D. Dans le laser, la cavité résonnante formée par deux miroirs opaques, permet de réfléchir la lumière et donc de multiplier le nombre d’aller/retours du faisceau.</a:t>
            </a:r>
          </a:p>
          <a:p>
            <a:pPr marL="0" indent="0">
              <a:buNone/>
            </a:pPr>
            <a:r>
              <a:rPr lang="fr-FR" sz="2400" dirty="0" smtClean="0">
                <a:latin typeface="Chalkboard" charset="0"/>
                <a:ea typeface="Chalkboard" charset="0"/>
                <a:cs typeface="Chalkboard" charset="0"/>
              </a:rPr>
              <a:t>E</a:t>
            </a:r>
            <a:r>
              <a:rPr lang="fr-FR" sz="2400" dirty="0" smtClean="0">
                <a:latin typeface="Chalkboard" charset="0"/>
                <a:ea typeface="Chalkboard" charset="0"/>
                <a:cs typeface="Chalkboard" charset="0"/>
              </a:rPr>
              <a:t>. Aucune des réponses n’est juste.</a:t>
            </a:r>
            <a:endParaRPr lang="fr-FR" sz="2400" dirty="0">
              <a:latin typeface="Chalkboard" charset="0"/>
              <a:ea typeface="Chalkboard" charset="0"/>
              <a:cs typeface="Chalkboard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F100CA-AC33-5247-AE6A-C120B351AE2C}" type="slidenum">
              <a:rPr lang="fr-FR" smtClean="0"/>
              <a:t>20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8456" y="-261948"/>
            <a:ext cx="2313544" cy="2974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734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>
                <a:latin typeface="Chalkboard" charset="0"/>
                <a:ea typeface="Chalkboard" charset="0"/>
                <a:cs typeface="Chalkboard" charset="0"/>
              </a:rPr>
              <a:t>QCM </a:t>
            </a:r>
            <a:r>
              <a:rPr lang="fr-FR" dirty="0">
                <a:latin typeface="Chalkboard" charset="0"/>
                <a:ea typeface="Chalkboard" charset="0"/>
                <a:cs typeface="Chalkboard" charset="0"/>
              </a:rPr>
              <a:t>: A propos de l’effet laser :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fr-FR" sz="2400" dirty="0">
                <a:solidFill>
                  <a:srgbClr val="00B050"/>
                </a:solidFill>
                <a:latin typeface="Chalkboard" charset="0"/>
                <a:ea typeface="Chalkboard" charset="0"/>
                <a:cs typeface="Chalkboard" charset="0"/>
              </a:rPr>
              <a:t>A. Suite à l’absorption d’un photon, on peut assister à deux types d’émissions : spontanée et stimulée</a:t>
            </a:r>
          </a:p>
          <a:p>
            <a:pPr marL="0" indent="0">
              <a:buNone/>
            </a:pPr>
            <a:r>
              <a:rPr lang="fr-FR" sz="2400" dirty="0">
                <a:solidFill>
                  <a:srgbClr val="00B050"/>
                </a:solidFill>
                <a:latin typeface="Chalkboard" charset="0"/>
                <a:ea typeface="Chalkboard" charset="0"/>
                <a:cs typeface="Chalkboard" charset="0"/>
              </a:rPr>
              <a:t>B. Dans l’émission stimulée on assiste à l’émission d’un photon jumeau au photon incident</a:t>
            </a:r>
          </a:p>
          <a:p>
            <a:pPr marL="0" indent="0">
              <a:buNone/>
            </a:pPr>
            <a:r>
              <a:rPr lang="fr-FR" sz="2400" dirty="0">
                <a:solidFill>
                  <a:srgbClr val="FF0000"/>
                </a:solidFill>
                <a:latin typeface="Chalkboard" charset="0"/>
                <a:ea typeface="Chalkboard" charset="0"/>
                <a:cs typeface="Chalkboard" charset="0"/>
              </a:rPr>
              <a:t>C. Le fonctionnement du LASER repose sur l’émission spontanée</a:t>
            </a:r>
          </a:p>
          <a:p>
            <a:pPr marL="0" indent="0">
              <a:buNone/>
            </a:pPr>
            <a:r>
              <a:rPr lang="fr-FR" sz="2400" dirty="0">
                <a:solidFill>
                  <a:srgbClr val="FF0000"/>
                </a:solidFill>
                <a:latin typeface="Chalkboard" charset="0"/>
                <a:ea typeface="Chalkboard" charset="0"/>
                <a:cs typeface="Chalkboard" charset="0"/>
              </a:rPr>
              <a:t>D. Dans le laser, la cavité résonnante formée par deux miroirs opaques, permet de réfléchir la lumière et donc de multiplier le nombre d’aller/retours du faisceau.</a:t>
            </a:r>
          </a:p>
          <a:p>
            <a:pPr marL="0" indent="0">
              <a:buNone/>
            </a:pPr>
            <a:r>
              <a:rPr lang="fr-FR" dirty="0" smtClean="0">
                <a:solidFill>
                  <a:srgbClr val="FF0000"/>
                </a:solidFill>
              </a:rPr>
              <a:t>E</a:t>
            </a:r>
            <a:r>
              <a:rPr lang="fr-FR" dirty="0" smtClean="0">
                <a:solidFill>
                  <a:srgbClr val="FF0000"/>
                </a:solidFill>
              </a:rPr>
              <a:t>. Aucune des réponses n’est juste.</a:t>
            </a:r>
          </a:p>
          <a:p>
            <a:pPr marL="0" indent="0">
              <a:buNone/>
            </a:pPr>
            <a:endParaRPr lang="fr-FR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fr-FR" dirty="0" smtClean="0">
                <a:latin typeface="Chalkboard" charset="0"/>
                <a:ea typeface="Chalkboard" charset="0"/>
                <a:cs typeface="Chalkboard" charset="0"/>
              </a:rPr>
              <a:t>Réponses : A. B. </a:t>
            </a:r>
            <a:endParaRPr lang="fr-FR" dirty="0">
              <a:latin typeface="Chalkboard" charset="0"/>
              <a:ea typeface="Chalkboard" charset="0"/>
              <a:cs typeface="Chalkboard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F100CA-AC33-5247-AE6A-C120B351AE2C}" type="slidenum">
              <a:rPr lang="fr-FR" smtClean="0"/>
              <a:t>21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1641" y="4128648"/>
            <a:ext cx="3817917" cy="2592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2408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F100CA-AC33-5247-AE6A-C120B351AE2C}" type="slidenum">
              <a:rPr lang="fr-FR" smtClean="0"/>
              <a:t>22</a:t>
            </a:fld>
            <a:endParaRPr lang="fr-FR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4409">
            <a:off x="266757" y="4254044"/>
            <a:ext cx="3226322" cy="2419742"/>
          </a:xfrm>
          <a:prstGeom prst="rect">
            <a:avLst/>
          </a:prstGeom>
          <a:ln w="31750">
            <a:solidFill>
              <a:srgbClr val="00B050"/>
            </a:solidFill>
          </a:ln>
          <a:effectLst>
            <a:outerShdw blurRad="50800" dist="38100" dir="2700000" sx="108000" sy="108000" algn="tl" rotWithShape="0">
              <a:schemeClr val="bg2">
                <a:alpha val="40000"/>
              </a:schemeClr>
            </a:outerShdw>
          </a:effectLst>
        </p:spPr>
      </p:pic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>
          <a:xfrm>
            <a:off x="3276600" y="4058429"/>
            <a:ext cx="8691282" cy="916983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extrusionH="114300" contourW="69850">
            <a:extrusionClr>
              <a:schemeClr val="tx1">
                <a:lumMod val="50000"/>
                <a:lumOff val="50000"/>
              </a:schemeClr>
            </a:extrusionClr>
            <a:contourClr>
              <a:schemeClr val="accent4">
                <a:lumMod val="60000"/>
                <a:lumOff val="40000"/>
              </a:schemeClr>
            </a:contourClr>
          </a:sp3d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endParaRPr lang="fr-FR" sz="4000" dirty="0">
              <a:solidFill>
                <a:schemeClr val="bg1"/>
              </a:solidFill>
              <a:latin typeface="Copperplate Gothic Bold" charset="0"/>
              <a:ea typeface="Copperplate Gothic Bold" charset="0"/>
              <a:cs typeface="Copperplate Gothic Bold" charset="0"/>
            </a:endParaRPr>
          </a:p>
          <a:p>
            <a:pPr marL="0" indent="0" algn="ctr">
              <a:buNone/>
            </a:pPr>
            <a:r>
              <a:rPr lang="fr-FR" sz="14500" dirty="0" smtClean="0">
                <a:ln w="31750">
                  <a:solidFill>
                    <a:srgbClr val="D5A500"/>
                  </a:solidFill>
                </a:ln>
                <a:solidFill>
                  <a:schemeClr val="bg2">
                    <a:lumMod val="90000"/>
                  </a:schemeClr>
                </a:solidFill>
                <a:latin typeface="Copperplate Gothic Bold" charset="0"/>
                <a:ea typeface="Copperplate Gothic Bold" charset="0"/>
                <a:cs typeface="Copperplate Gothic Bold" charset="0"/>
              </a:rPr>
              <a:t>Merci de votre attention !</a:t>
            </a:r>
            <a:endParaRPr lang="fr-FR" sz="14500" dirty="0">
              <a:ln w="31750">
                <a:solidFill>
                  <a:srgbClr val="D5A500"/>
                </a:solidFill>
              </a:ln>
              <a:solidFill>
                <a:schemeClr val="bg2">
                  <a:lumMod val="90000"/>
                </a:schemeClr>
              </a:solidFill>
              <a:latin typeface="Copperplate Gothic Bold" charset="0"/>
              <a:ea typeface="Copperplate Gothic Bold" charset="0"/>
              <a:cs typeface="Copperplate Gothic Bold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06659">
            <a:off x="9003942" y="384228"/>
            <a:ext cx="2424672" cy="2424672"/>
          </a:xfrm>
          <a:prstGeom prst="rect">
            <a:avLst/>
          </a:prstGeom>
          <a:ln w="19050">
            <a:solidFill>
              <a:srgbClr val="FF0000"/>
            </a:solidFill>
          </a:ln>
          <a:effectLst>
            <a:outerShdw blurRad="50800" dist="38100" dir="2700000" sx="105000" sy="105000" algn="tl" rotWithShape="0">
              <a:schemeClr val="bg1">
                <a:alpha val="40000"/>
              </a:schemeClr>
            </a:out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49304">
            <a:off x="1213039" y="458135"/>
            <a:ext cx="3263900" cy="3810000"/>
          </a:xfrm>
          <a:prstGeom prst="rect">
            <a:avLst/>
          </a:prstGeom>
          <a:ln w="22225">
            <a:solidFill>
              <a:srgbClr val="7030A0"/>
            </a:solidFill>
          </a:ln>
          <a:effectLst>
            <a:outerShdw blurRad="50800" dist="38100" dir="2700000" sx="104000" sy="104000" algn="tl" rotWithShape="0">
              <a:schemeClr val="bg1">
                <a:alpha val="59000"/>
              </a:scheme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45594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Bureau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Bureau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Celestial</Template>
  <TotalTime>1408</TotalTime>
  <Words>934</Words>
  <Application>Microsoft Macintosh PowerPoint</Application>
  <PresentationFormat>Grand écran</PresentationFormat>
  <Paragraphs>245</Paragraphs>
  <Slides>22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9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22</vt:i4>
      </vt:variant>
    </vt:vector>
  </HeadingPairs>
  <TitlesOfParts>
    <vt:vector size="32" baseType="lpstr">
      <vt:lpstr>Calibri</vt:lpstr>
      <vt:lpstr>Calibri Light</vt:lpstr>
      <vt:lpstr>Cambria Math</vt:lpstr>
      <vt:lpstr>Chalkboard</vt:lpstr>
      <vt:lpstr>Copperplate Gothic Bold</vt:lpstr>
      <vt:lpstr>Courier New</vt:lpstr>
      <vt:lpstr>Symbol</vt:lpstr>
      <vt:lpstr>Wingdings</vt:lpstr>
      <vt:lpstr>Arial</vt:lpstr>
      <vt:lpstr>Thème Office</vt:lpstr>
      <vt:lpstr>Optique 2ème partie :</vt:lpstr>
      <vt:lpstr>PLAN </vt:lpstr>
      <vt:lpstr>Présentation PowerPoint</vt:lpstr>
      <vt:lpstr>Présentation PowerPoint</vt:lpstr>
      <vt:lpstr>Présentation PowerPoint</vt:lpstr>
      <vt:lpstr>QCM. A propos des différents types d’émission de la lumière : </vt:lpstr>
      <vt:lpstr>QCM Correction. A propos des différents types d’émission de la lumière : 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QCM : A propos de l’inversion de population :</vt:lpstr>
      <vt:lpstr>QCM : A propos de l’inversion de population :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QCM : A propos de l’effet laser :</vt:lpstr>
      <vt:lpstr>QCM : A propos de l’effet laser :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Optique 2ème partie :</dc:title>
  <dc:creator>pauline Rizzuto</dc:creator>
  <cp:lastModifiedBy>pauline Rizzuto</cp:lastModifiedBy>
  <cp:revision>56</cp:revision>
  <dcterms:created xsi:type="dcterms:W3CDTF">2016-08-07T10:53:20Z</dcterms:created>
  <dcterms:modified xsi:type="dcterms:W3CDTF">2016-08-25T13:54:40Z</dcterms:modified>
</cp:coreProperties>
</file>