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84" r:id="rId26"/>
    <p:sldId id="282" r:id="rId27"/>
    <p:sldId id="285" r:id="rId28"/>
    <p:sldId id="290" r:id="rId29"/>
    <p:sldId id="286" r:id="rId30"/>
    <p:sldId id="287" r:id="rId31"/>
    <p:sldId id="288" r:id="rId32"/>
    <p:sldId id="289" r:id="rId33"/>
    <p:sldId id="291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3"/>
    <p:restoredTop sz="97030"/>
  </p:normalViewPr>
  <p:slideViewPr>
    <p:cSldViewPr snapToGrid="0" snapToObjects="1">
      <p:cViewPr varScale="1">
        <p:scale>
          <a:sx n="80" d="100"/>
          <a:sy n="80" d="100"/>
        </p:scale>
        <p:origin x="192" y="4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511C46-3E2C-1545-9044-61293CA3ACCC}" type="datetimeFigureOut">
              <a:rPr lang="fr-FR" smtClean="0"/>
              <a:t>19/08/2021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3C1526-4F37-DB44-B982-C0A6EF2531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490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EBD98-E05A-F547-8BDC-64A7497FDF89}" type="datetime1">
              <a:rPr lang="fr-FR" smtClean="0"/>
              <a:t>19/08/2021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AE92A43-5242-FE4C-AEE4-F5B822C6F88B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1323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BDC558-A91A-7A40-8FDF-0840C778F53C}" type="datetime1">
              <a:rPr lang="fr-FR" smtClean="0"/>
              <a:t>19/08/2021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2A43-5242-FE4C-AEE4-F5B822C6F88B}" type="slidenum">
              <a:rPr lang="fr-FR" smtClean="0"/>
              <a:t>‹N°›</a:t>
            </a:fld>
            <a:endParaRPr lang="fr-FR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8945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415E7-DC3B-7D44-8760-425D71C25C50}" type="datetime1">
              <a:rPr lang="fr-FR" smtClean="0"/>
              <a:t>19/08/2021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2A43-5242-FE4C-AEE4-F5B822C6F88B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8196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9D2D3-15AB-6644-8843-806FB5E3C080}" type="datetime1">
              <a:rPr lang="fr-FR" smtClean="0"/>
              <a:t>19/08/2021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2A43-5242-FE4C-AEE4-F5B822C6F88B}" type="slidenum">
              <a:rPr lang="fr-FR" smtClean="0"/>
              <a:t>‹N°›</a:t>
            </a:fld>
            <a:endParaRPr lang="fr-FR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8901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B86F1-B42D-8C46-8DCD-ABA503886C48}" type="datetime1">
              <a:rPr lang="fr-FR" smtClean="0"/>
              <a:t>19/08/2021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2A43-5242-FE4C-AEE4-F5B822C6F88B}" type="slidenum">
              <a:rPr lang="fr-FR" smtClean="0"/>
              <a:t>‹N°›</a:t>
            </a:fld>
            <a:endParaRPr lang="fr-FR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1584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02552-E604-8B42-8A89-089C006AECD1}" type="datetime1">
              <a:rPr lang="fr-FR" smtClean="0"/>
              <a:t>19/08/2021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2A43-5242-FE4C-AEE4-F5B822C6F88B}" type="slidenum">
              <a:rPr lang="fr-FR" smtClean="0"/>
              <a:t>‹N°›</a:t>
            </a:fld>
            <a:endParaRPr lang="fr-FR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1945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F9EA-8FE8-1C46-AE23-EB7B023F057A}" type="datetime1">
              <a:rPr lang="fr-FR" smtClean="0"/>
              <a:t>19/08/2021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2A43-5242-FE4C-AEE4-F5B822C6F8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1529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97679-035C-BE41-A250-9EB78A02AFE0}" type="datetime1">
              <a:rPr lang="fr-FR" smtClean="0"/>
              <a:t>19/08/2021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2A43-5242-FE4C-AEE4-F5B822C6F88B}" type="slidenum">
              <a:rPr lang="fr-FR" smtClean="0"/>
              <a:t>‹N°›</a:t>
            </a:fld>
            <a:endParaRPr lang="fr-FR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7800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A4309583-C696-E747-AB8B-E2D9D54258AB}" type="datetime1">
              <a:rPr lang="fr-FR" smtClean="0"/>
              <a:t>19/08/2021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2A43-5242-FE4C-AEE4-F5B822C6F88B}" type="slidenum">
              <a:rPr lang="fr-FR" smtClean="0"/>
              <a:t>‹N°›</a:t>
            </a:fld>
            <a:endParaRPr lang="fr-FR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0952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EC478-18B6-8249-A228-63803A0D278C}" type="datetime1">
              <a:rPr lang="fr-FR" smtClean="0"/>
              <a:t>19/08/2021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2A43-5242-FE4C-AEE4-F5B822C6F88B}" type="slidenum">
              <a:rPr lang="fr-FR" smtClean="0"/>
              <a:t>‹N°›</a:t>
            </a:fld>
            <a:endParaRPr lang="fr-FR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3075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022AA-03B6-9A41-99EA-2104CCAFBBD6}" type="datetime1">
              <a:rPr lang="fr-FR" smtClean="0"/>
              <a:t>19/08/2021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92A43-5242-FE4C-AEE4-F5B822C6F88B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8248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B01B92-E472-9242-A775-437A79B1103B}" type="datetime1">
              <a:rPr lang="fr-FR" smtClean="0"/>
              <a:t>19/08/2021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AE92A43-5242-FE4C-AEE4-F5B822C6F88B}" type="slidenum">
              <a:rPr lang="fr-FR" smtClean="0"/>
              <a:t>‹N°›</a:t>
            </a:fld>
            <a:endParaRPr lang="fr-FR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2592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098DB0-68D9-944D-B645-DEF6FF54819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FR" sz="4800" dirty="0">
                <a:solidFill>
                  <a:srgbClr val="0070C0"/>
                </a:solidFill>
                <a:latin typeface="Lucida Calligraphy" panose="03010101010101010101" pitchFamily="66" charset="77"/>
              </a:rPr>
              <a:t>Once upon a tut’ </a:t>
            </a:r>
            <a:r>
              <a:rPr lang="fr-FR" sz="4800" dirty="0">
                <a:latin typeface="Lucida Calligraphy" panose="03010101010101010101" pitchFamily="66" charset="77"/>
              </a:rPr>
              <a:t>présente la </a:t>
            </a:r>
            <a:r>
              <a:rPr lang="fr-FR" sz="8000" dirty="0"/>
              <a:t>biochimie</a:t>
            </a:r>
            <a:endParaRPr lang="fr-FR" sz="7200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79349C3-B36B-6C42-A7BE-E3077CFD5E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sz="2400" dirty="0"/>
              <a:t>glycolyse</a:t>
            </a:r>
            <a:endParaRPr lang="fr-FR" dirty="0"/>
          </a:p>
        </p:txBody>
      </p:sp>
      <p:pic>
        <p:nvPicPr>
          <p:cNvPr id="1026" name="Picture 2" descr="Stickers Fée Clochette Ref: A102 Noir 57x90 cm - Cdiscount Maison">
            <a:extLst>
              <a:ext uri="{FF2B5EF4-FFF2-40B4-BE49-F238E27FC236}">
                <a16:creationId xmlns:a16="http://schemas.microsoft.com/office/drawing/2014/main" id="{C69E26E7-A3EE-744A-80C3-2B8E8ED2D3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60" y="1647141"/>
            <a:ext cx="3164541" cy="3164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Une image contenant texte, pièce, casino&#10;&#10;Description générée automatiquement">
            <a:extLst>
              <a:ext uri="{FF2B5EF4-FFF2-40B4-BE49-F238E27FC236}">
                <a16:creationId xmlns:a16="http://schemas.microsoft.com/office/drawing/2014/main" id="{0D6BFE61-9230-A243-AF4E-359D651730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3444" y="342465"/>
            <a:ext cx="1333500" cy="133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3EE352B-7B73-F340-AD3F-3A2DF4E4FC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487412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51E9CE-C998-294E-BDD7-36B2C62F0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/>
              <a:t>Introduction</a:t>
            </a:r>
            <a:br>
              <a:rPr lang="fr-FR" dirty="0"/>
            </a:br>
            <a:r>
              <a:rPr lang="fr-FR" dirty="0"/>
              <a:t>	Rappel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0398E3C-ADB7-314E-B539-91E6962846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i="1" dirty="0"/>
              <a:t>Deux sources d’apport de glucose :</a:t>
            </a:r>
            <a:endParaRPr lang="fr-FR" dirty="0"/>
          </a:p>
          <a:p>
            <a:pPr lvl="0"/>
            <a:r>
              <a:rPr lang="fr-FR" b="1" i="1" dirty="0">
                <a:solidFill>
                  <a:srgbClr val="FF0000"/>
                </a:solidFill>
              </a:rPr>
              <a:t>Exogène</a:t>
            </a:r>
            <a:r>
              <a:rPr lang="fr-FR" i="1" dirty="0"/>
              <a:t> (alimentaire) par </a:t>
            </a:r>
            <a:r>
              <a:rPr lang="fr-FR" b="1" i="1" dirty="0"/>
              <a:t>digestion</a:t>
            </a:r>
            <a:r>
              <a:rPr lang="fr-FR" i="1" dirty="0"/>
              <a:t> des glucides</a:t>
            </a:r>
          </a:p>
          <a:p>
            <a:pPr lvl="0"/>
            <a:r>
              <a:rPr lang="fr-FR" b="1" i="1" dirty="0">
                <a:solidFill>
                  <a:srgbClr val="FF0000"/>
                </a:solidFill>
              </a:rPr>
              <a:t>Interne</a:t>
            </a:r>
            <a:r>
              <a:rPr lang="fr-FR" i="1" dirty="0"/>
              <a:t> via la </a:t>
            </a:r>
            <a:r>
              <a:rPr lang="fr-FR" b="1" i="1" dirty="0"/>
              <a:t>dégradation du glycogène </a:t>
            </a:r>
            <a:r>
              <a:rPr lang="fr-FR" i="1" dirty="0"/>
              <a:t>et donc de la mobilisation des réserves du corps</a:t>
            </a:r>
            <a:endParaRPr lang="fr-FR" dirty="0"/>
          </a:p>
          <a:p>
            <a:pPr lvl="1"/>
            <a:r>
              <a:rPr lang="fr-FR" i="1" dirty="0"/>
              <a:t>Dans ces deux cas, on aura une </a:t>
            </a:r>
            <a:r>
              <a:rPr lang="fr-FR" b="1" i="1" dirty="0"/>
              <a:t>libération de molécules de glucose</a:t>
            </a:r>
            <a:r>
              <a:rPr lang="fr-FR" i="1" dirty="0"/>
              <a:t> dans la circulation sanguine, qui seront utilisables par les cellules, et, ainsi, dans la glycolyse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360C43-E868-5743-97AD-08C04ADD2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30589760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2E797C57-6117-654B-8C1A-9B05EB058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800" u="sng" dirty="0"/>
              <a:t>Introduction</a:t>
            </a:r>
            <a:br>
              <a:rPr lang="fr-FR" sz="2800" u="sng" dirty="0"/>
            </a:br>
            <a:r>
              <a:rPr lang="fr-FR" sz="2800" dirty="0"/>
              <a:t>	Présentation</a:t>
            </a:r>
            <a:endParaRPr lang="fr-FR" sz="2800" u="sng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673FA16-F497-AC4D-97A5-3499EE1FE2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4325113" cy="4074172"/>
          </a:xfrm>
        </p:spPr>
        <p:txBody>
          <a:bodyPr>
            <a:normAutofit lnSpcReduction="10000"/>
          </a:bodyPr>
          <a:lstStyle/>
          <a:p>
            <a:r>
              <a:rPr lang="fr-FR" sz="2400" dirty="0"/>
              <a:t>Voie de </a:t>
            </a:r>
            <a:r>
              <a:rPr lang="fr-FR" sz="2400" b="1" dirty="0"/>
              <a:t>dégradation</a:t>
            </a:r>
            <a:r>
              <a:rPr lang="fr-FR" sz="2400" dirty="0"/>
              <a:t> du </a:t>
            </a:r>
            <a:r>
              <a:rPr lang="fr-FR" sz="2400" b="1" dirty="0">
                <a:solidFill>
                  <a:srgbClr val="FF0000"/>
                </a:solidFill>
              </a:rPr>
              <a:t>glucose</a:t>
            </a:r>
            <a:r>
              <a:rPr lang="fr-FR" sz="2400" dirty="0"/>
              <a:t> en </a:t>
            </a:r>
            <a:r>
              <a:rPr lang="fr-FR" sz="2400" u="sng" dirty="0"/>
              <a:t>deux</a:t>
            </a:r>
            <a:r>
              <a:rPr lang="fr-FR" sz="2400" dirty="0"/>
              <a:t> molécules de </a:t>
            </a:r>
            <a:r>
              <a:rPr lang="fr-FR" sz="2400" b="1" dirty="0">
                <a:solidFill>
                  <a:srgbClr val="FF0000"/>
                </a:solidFill>
              </a:rPr>
              <a:t>pyruvate</a:t>
            </a:r>
          </a:p>
          <a:p>
            <a:pPr lvl="1"/>
            <a:r>
              <a:rPr lang="fr-FR" sz="2400" dirty="0"/>
              <a:t>Hexose </a:t>
            </a:r>
            <a:r>
              <a:rPr lang="fr-FR" sz="2400" dirty="0">
                <a:sym typeface="Wingdings" pitchFamily="2" charset="2"/>
              </a:rPr>
              <a:t> deux dérivés à 3 carbones</a:t>
            </a:r>
            <a:endParaRPr lang="fr-FR" sz="2400" dirty="0"/>
          </a:p>
          <a:p>
            <a:r>
              <a:rPr lang="fr-FR" sz="2400" b="1" dirty="0">
                <a:solidFill>
                  <a:srgbClr val="FF0000"/>
                </a:solidFill>
              </a:rPr>
              <a:t>Cytoplasme</a:t>
            </a:r>
            <a:r>
              <a:rPr lang="fr-FR" sz="2400" dirty="0"/>
              <a:t> de </a:t>
            </a:r>
            <a:r>
              <a:rPr lang="fr-FR" sz="2400" b="1" dirty="0"/>
              <a:t>toutes</a:t>
            </a:r>
            <a:r>
              <a:rPr lang="fr-FR" sz="2400" dirty="0"/>
              <a:t> les cellules</a:t>
            </a:r>
          </a:p>
          <a:p>
            <a:r>
              <a:rPr lang="fr-FR" sz="2400" u="sng" dirty="0"/>
              <a:t>But final: </a:t>
            </a:r>
            <a:r>
              <a:rPr lang="fr-FR" sz="2400" b="1" dirty="0"/>
              <a:t>production d’énergie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85566DDB-2D00-F440-87BA-C6CD2063B1C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733" y="878170"/>
            <a:ext cx="4637119" cy="5138082"/>
          </a:xfrm>
          <a:prstGeom prst="rect">
            <a:avLst/>
          </a:prstGeom>
        </p:spPr>
      </p:pic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CC81B8-889D-7B4C-97E5-BD626FCA3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2704278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8DE863-AC01-814C-BA99-1F0F6739A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/>
              <a:t>INTRODUCTION</a:t>
            </a:r>
            <a:br>
              <a:rPr lang="fr-FR" dirty="0"/>
            </a:br>
            <a:r>
              <a:rPr lang="fr-FR" dirty="0"/>
              <a:t>	Présentation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2CB8A7-90F0-2F46-89D0-0CE98F3DED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Voie </a:t>
            </a:r>
            <a:r>
              <a:rPr lang="fr-FR" b="1" dirty="0">
                <a:solidFill>
                  <a:srgbClr val="FF0000"/>
                </a:solidFill>
              </a:rPr>
              <a:t>amphibolique</a:t>
            </a:r>
            <a:r>
              <a:rPr lang="fr-FR" dirty="0"/>
              <a:t> très </a:t>
            </a:r>
            <a:r>
              <a:rPr lang="fr-FR" b="1" dirty="0"/>
              <a:t>conservée</a:t>
            </a:r>
          </a:p>
          <a:p>
            <a:pPr lvl="1"/>
            <a:r>
              <a:rPr lang="fr-FR" dirty="0"/>
              <a:t>Catabolisme + anabolisme</a:t>
            </a:r>
          </a:p>
          <a:p>
            <a:r>
              <a:rPr lang="fr-FR" b="1" u="sng" dirty="0">
                <a:solidFill>
                  <a:srgbClr val="FF0000"/>
                </a:solidFill>
              </a:rPr>
              <a:t>10</a:t>
            </a:r>
            <a:r>
              <a:rPr lang="fr-FR" dirty="0"/>
              <a:t> étapes avec enzymes et intermédiaires </a:t>
            </a:r>
            <a:r>
              <a:rPr lang="fr-FR" b="1" dirty="0"/>
              <a:t>différents</a:t>
            </a:r>
            <a:r>
              <a:rPr lang="fr-FR" dirty="0"/>
              <a:t> à chaque étape</a:t>
            </a:r>
          </a:p>
          <a:p>
            <a:r>
              <a:rPr lang="fr-FR" dirty="0"/>
              <a:t>Une 1</a:t>
            </a:r>
            <a:r>
              <a:rPr lang="fr-FR" baseline="30000" dirty="0"/>
              <a:t>ère</a:t>
            </a:r>
            <a:r>
              <a:rPr lang="fr-FR" dirty="0"/>
              <a:t> phase de </a:t>
            </a:r>
            <a:r>
              <a:rPr lang="fr-FR" b="1" dirty="0"/>
              <a:t>consommation d’énergie </a:t>
            </a:r>
            <a:r>
              <a:rPr lang="fr-FR" dirty="0"/>
              <a:t>et une 2</a:t>
            </a:r>
            <a:r>
              <a:rPr lang="fr-FR" baseline="30000" dirty="0"/>
              <a:t>ème</a:t>
            </a:r>
            <a:r>
              <a:rPr lang="fr-FR" dirty="0"/>
              <a:t> phase de </a:t>
            </a:r>
            <a:r>
              <a:rPr lang="fr-FR" b="1" dirty="0"/>
              <a:t>production d’énergie</a:t>
            </a:r>
          </a:p>
          <a:p>
            <a:r>
              <a:rPr lang="fr-FR" dirty="0"/>
              <a:t>Voie </a:t>
            </a:r>
            <a:r>
              <a:rPr lang="fr-FR" b="1" dirty="0">
                <a:solidFill>
                  <a:srgbClr val="FF0000"/>
                </a:solidFill>
              </a:rPr>
              <a:t>oxydative</a:t>
            </a:r>
            <a:r>
              <a:rPr lang="fr-FR" dirty="0"/>
              <a:t> qui utilise le </a:t>
            </a:r>
            <a:r>
              <a:rPr lang="fr-FR" b="1" dirty="0"/>
              <a:t>NAD</a:t>
            </a:r>
            <a:r>
              <a:rPr lang="fr-FR" b="1" baseline="30000" dirty="0"/>
              <a:t>+</a:t>
            </a:r>
            <a:r>
              <a:rPr lang="fr-FR" dirty="0"/>
              <a:t> comme co-enzyme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BAAB094-8F13-1848-9CD7-594817A00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180089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E72064-F79B-A84A-90B0-CF5F65A4C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/>
              <a:t>Introduction</a:t>
            </a:r>
            <a:br>
              <a:rPr lang="fr-FR" dirty="0"/>
            </a:br>
            <a:r>
              <a:rPr lang="fr-FR" dirty="0"/>
              <a:t>	présentation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435E37C-3AF9-BC4C-A2AC-958424E2CE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Déroulement:</a:t>
            </a:r>
          </a:p>
          <a:p>
            <a:pPr lvl="1"/>
            <a:r>
              <a:rPr lang="fr-FR" dirty="0"/>
              <a:t>Glucose pénètre dans les cellules via la </a:t>
            </a:r>
            <a:r>
              <a:rPr lang="fr-FR" b="1" dirty="0"/>
              <a:t>circulation</a:t>
            </a:r>
            <a:r>
              <a:rPr lang="fr-FR" dirty="0"/>
              <a:t> sanguine. Il se fait </a:t>
            </a:r>
            <a:r>
              <a:rPr lang="fr-FR" b="1" dirty="0"/>
              <a:t>phosphoryler</a:t>
            </a:r>
            <a:r>
              <a:rPr lang="fr-FR" dirty="0"/>
              <a:t> et ne peut plus sortir de la cellule </a:t>
            </a:r>
            <a:r>
              <a:rPr lang="fr-FR" dirty="0">
                <a:sym typeface="Wingdings" pitchFamily="2" charset="2"/>
              </a:rPr>
              <a:t> </a:t>
            </a:r>
            <a:r>
              <a:rPr lang="fr-FR" b="1" dirty="0">
                <a:sym typeface="Wingdings" pitchFamily="2" charset="2"/>
              </a:rPr>
              <a:t>glycolyse</a:t>
            </a:r>
            <a:endParaRPr lang="fr-FR" b="1" dirty="0"/>
          </a:p>
          <a:p>
            <a:r>
              <a:rPr lang="fr-FR" dirty="0"/>
              <a:t>On a des réactions de transfert de </a:t>
            </a:r>
            <a:r>
              <a:rPr lang="fr-FR" b="1" dirty="0"/>
              <a:t>groupements phosphate </a:t>
            </a:r>
            <a:r>
              <a:rPr lang="fr-FR" dirty="0"/>
              <a:t>car chaque intermédiaire est </a:t>
            </a:r>
            <a:r>
              <a:rPr lang="fr-FR" b="1" dirty="0">
                <a:solidFill>
                  <a:srgbClr val="FF0000"/>
                </a:solidFill>
              </a:rPr>
              <a:t>phosphorylé</a:t>
            </a:r>
          </a:p>
          <a:p>
            <a:pPr marL="0" indent="0">
              <a:buNone/>
            </a:pPr>
            <a:endParaRPr lang="fr-FR" dirty="0"/>
          </a:p>
          <a:p>
            <a:pPr marL="457200" lvl="1" indent="0">
              <a:buNone/>
            </a:pPr>
            <a:endParaRPr lang="fr-FR" dirty="0"/>
          </a:p>
          <a:p>
            <a:pPr lvl="1"/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DE0C83-63B3-9740-A4CD-1C9CFE5DCC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24924626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1FD4B34-8A78-7349-90B8-C4EB6D801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800" u="sng"/>
              <a:t>INTRODUCTION</a:t>
            </a:r>
            <a:br>
              <a:rPr lang="fr-FR" sz="2800"/>
            </a:br>
            <a:r>
              <a:rPr lang="fr-FR" sz="2800"/>
              <a:t>	PRÉSENTATION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3D3E0C0-DBC7-FB45-A35A-7827972E58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9392" y="2019475"/>
            <a:ext cx="5124585" cy="4074172"/>
          </a:xfrm>
        </p:spPr>
        <p:txBody>
          <a:bodyPr>
            <a:normAutofit/>
          </a:bodyPr>
          <a:lstStyle/>
          <a:p>
            <a:r>
              <a:rPr lang="fr-FR" sz="2400" dirty="0"/>
              <a:t>La glycolyse est permise par le principe de </a:t>
            </a:r>
            <a:r>
              <a:rPr lang="fr-FR" sz="2400" b="1" dirty="0">
                <a:solidFill>
                  <a:srgbClr val="FF0000"/>
                </a:solidFill>
              </a:rPr>
              <a:t>couplage énergétique</a:t>
            </a:r>
            <a:r>
              <a:rPr lang="fr-FR" sz="2400" dirty="0"/>
              <a:t>:</a:t>
            </a:r>
          </a:p>
          <a:p>
            <a:pPr lvl="1"/>
            <a:r>
              <a:rPr lang="fr-FR" sz="2000" dirty="0"/>
              <a:t>1</a:t>
            </a:r>
            <a:r>
              <a:rPr lang="fr-FR" sz="2000" baseline="30000" dirty="0"/>
              <a:t>ère</a:t>
            </a:r>
            <a:r>
              <a:rPr lang="fr-FR" sz="2000" dirty="0"/>
              <a:t> phase de consommation d’ATP</a:t>
            </a:r>
          </a:p>
          <a:p>
            <a:pPr lvl="1"/>
            <a:r>
              <a:rPr lang="fr-FR" sz="2000" dirty="0"/>
              <a:t>2</a:t>
            </a:r>
            <a:r>
              <a:rPr lang="fr-FR" sz="2000" baseline="30000" dirty="0"/>
              <a:t>ème</a:t>
            </a:r>
            <a:r>
              <a:rPr lang="fr-FR" sz="2000" dirty="0"/>
              <a:t> phase de régénération d’énergie </a:t>
            </a:r>
            <a:r>
              <a:rPr lang="fr-FR" sz="2000" i="1" dirty="0"/>
              <a:t>(avec bilan positif)</a:t>
            </a:r>
            <a:endParaRPr lang="fr-FR" sz="2000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1F953CA-314C-EC40-B291-E27FA902600E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" r="1163" b="1115"/>
          <a:stretch/>
        </p:blipFill>
        <p:spPr bwMode="auto">
          <a:xfrm>
            <a:off x="5523977" y="2019475"/>
            <a:ext cx="6006863" cy="4414712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D2DFF4B-3AAB-F64E-AECD-80EAC3398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27898311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CA45399-2483-574F-9717-4239175BA2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6264453" cy="1049235"/>
          </a:xfrm>
        </p:spPr>
        <p:txBody>
          <a:bodyPr>
            <a:normAutofit/>
          </a:bodyPr>
          <a:lstStyle/>
          <a:p>
            <a:r>
              <a:rPr lang="fr-FR" sz="2800" u="sng" dirty="0"/>
              <a:t>PHASE DE CONSOMMATION D’ATP</a:t>
            </a:r>
            <a:br>
              <a:rPr lang="fr-FR" sz="2800" dirty="0"/>
            </a:br>
            <a:r>
              <a:rPr lang="fr-FR" sz="2800" dirty="0"/>
              <a:t>	1</a:t>
            </a:r>
            <a:r>
              <a:rPr lang="fr-FR" sz="2800" baseline="30000" dirty="0"/>
              <a:t>ère</a:t>
            </a:r>
            <a:r>
              <a:rPr lang="fr-FR" sz="2800" dirty="0"/>
              <a:t> étape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51315CF-4291-4046-889F-187C1186E8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5573" y="2015731"/>
            <a:ext cx="5820427" cy="4842267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Phosphorylation</a:t>
            </a:r>
            <a:r>
              <a:rPr lang="en-US" sz="2400" dirty="0"/>
              <a:t> du </a:t>
            </a:r>
            <a:r>
              <a:rPr lang="en-US" sz="2400" b="1" dirty="0"/>
              <a:t>glucose</a:t>
            </a:r>
            <a:r>
              <a:rPr lang="en-US" sz="2400" dirty="0"/>
              <a:t> </a:t>
            </a:r>
            <a:r>
              <a:rPr lang="en-US" sz="2400" dirty="0" err="1"/>
              <a:t>en</a:t>
            </a:r>
            <a:r>
              <a:rPr lang="en-US" sz="2400" dirty="0"/>
              <a:t> </a:t>
            </a:r>
            <a:r>
              <a:rPr lang="en-US" sz="2400" b="1" dirty="0"/>
              <a:t>glucose 6-phosphate</a:t>
            </a:r>
          </a:p>
          <a:p>
            <a:r>
              <a:rPr lang="en-US" sz="2400" b="1" u="sng" dirty="0">
                <a:solidFill>
                  <a:srgbClr val="00B050"/>
                </a:solidFill>
              </a:rPr>
              <a:t>Enzyme: </a:t>
            </a:r>
            <a:r>
              <a:rPr lang="en-US" sz="2400" b="1" i="1" dirty="0">
                <a:solidFill>
                  <a:srgbClr val="00B050"/>
                </a:solidFill>
              </a:rPr>
              <a:t>hexokinase </a:t>
            </a:r>
            <a:r>
              <a:rPr lang="en-US" sz="2400" b="1" i="1" dirty="0">
                <a:solidFill>
                  <a:srgbClr val="7030A0"/>
                </a:solidFill>
              </a:rPr>
              <a:t>(Mg</a:t>
            </a:r>
            <a:r>
              <a:rPr lang="en-US" sz="2400" b="1" i="1" baseline="30000" dirty="0">
                <a:solidFill>
                  <a:srgbClr val="7030A0"/>
                </a:solidFill>
              </a:rPr>
              <a:t>2+</a:t>
            </a:r>
            <a:r>
              <a:rPr lang="en-US" sz="2400" b="1" i="1" dirty="0">
                <a:solidFill>
                  <a:srgbClr val="7030A0"/>
                </a:solidFill>
              </a:rPr>
              <a:t> </a:t>
            </a:r>
            <a:r>
              <a:rPr lang="en-US" sz="2400" b="1" i="1" dirty="0" err="1">
                <a:solidFill>
                  <a:srgbClr val="7030A0"/>
                </a:solidFill>
              </a:rPr>
              <a:t>en</a:t>
            </a:r>
            <a:r>
              <a:rPr lang="en-US" sz="2400" b="1" i="1" dirty="0">
                <a:solidFill>
                  <a:srgbClr val="7030A0"/>
                </a:solidFill>
              </a:rPr>
              <a:t> </a:t>
            </a:r>
            <a:r>
              <a:rPr lang="en-US" sz="2400" b="1" i="1" dirty="0" err="1">
                <a:solidFill>
                  <a:srgbClr val="7030A0"/>
                </a:solidFill>
              </a:rPr>
              <a:t>cofacteur</a:t>
            </a:r>
            <a:r>
              <a:rPr lang="en-US" sz="2400" b="1" i="1" dirty="0">
                <a:solidFill>
                  <a:srgbClr val="7030A0"/>
                </a:solidFill>
              </a:rPr>
              <a:t>)</a:t>
            </a:r>
          </a:p>
          <a:p>
            <a:r>
              <a:rPr lang="en-US" sz="2400" i="1" dirty="0"/>
              <a:t>NB: on </a:t>
            </a:r>
            <a:r>
              <a:rPr lang="en-US" sz="2400" i="1" dirty="0" err="1"/>
              <a:t>utilise</a:t>
            </a:r>
            <a:r>
              <a:rPr lang="en-US" sz="2400" i="1" dirty="0"/>
              <a:t> la </a:t>
            </a:r>
            <a:r>
              <a:rPr lang="en-US" sz="2400" b="1" i="1" dirty="0">
                <a:solidFill>
                  <a:srgbClr val="00B050"/>
                </a:solidFill>
              </a:rPr>
              <a:t>glucokinase</a:t>
            </a:r>
            <a:r>
              <a:rPr lang="en-US" sz="2400" i="1" dirty="0"/>
              <a:t> (= </a:t>
            </a:r>
            <a:r>
              <a:rPr lang="en-US" sz="2400" b="1" i="1" dirty="0">
                <a:solidFill>
                  <a:srgbClr val="00B050"/>
                </a:solidFill>
              </a:rPr>
              <a:t>hexokinase IV</a:t>
            </a:r>
            <a:r>
              <a:rPr lang="en-US" sz="2400" i="1" dirty="0"/>
              <a:t>) dans le </a:t>
            </a:r>
            <a:r>
              <a:rPr lang="en-US" sz="2400" b="1" i="1" dirty="0"/>
              <a:t>foie</a:t>
            </a:r>
            <a:r>
              <a:rPr lang="en-US" sz="2400" i="1" dirty="0"/>
              <a:t> et le </a:t>
            </a:r>
            <a:r>
              <a:rPr lang="en-US" sz="2400" b="1" i="1" dirty="0"/>
              <a:t>pancreas</a:t>
            </a:r>
          </a:p>
          <a:p>
            <a:r>
              <a:rPr lang="en-US" sz="2400" b="1" dirty="0" err="1">
                <a:solidFill>
                  <a:srgbClr val="FF0000"/>
                </a:solidFill>
              </a:rPr>
              <a:t>Irréversible</a:t>
            </a:r>
            <a:endParaRPr lang="en-US" sz="2400" b="1" dirty="0">
              <a:solidFill>
                <a:srgbClr val="FF0000"/>
              </a:solidFill>
            </a:endParaRPr>
          </a:p>
          <a:p>
            <a:r>
              <a:rPr lang="en-US" sz="2400" dirty="0" err="1"/>
              <a:t>Très</a:t>
            </a:r>
            <a:r>
              <a:rPr lang="en-US" sz="2400" dirty="0"/>
              <a:t> </a:t>
            </a:r>
            <a:r>
              <a:rPr lang="fr-FR" sz="2400" dirty="0"/>
              <a:t>fortement</a:t>
            </a:r>
            <a:r>
              <a:rPr lang="en-US" sz="2400" dirty="0"/>
              <a:t> </a:t>
            </a:r>
            <a:r>
              <a:rPr lang="en-US" sz="2400" b="1" dirty="0">
                <a:solidFill>
                  <a:srgbClr val="FF0000"/>
                </a:solidFill>
              </a:rPr>
              <a:t>exergonique</a:t>
            </a:r>
          </a:p>
          <a:p>
            <a:r>
              <a:rPr lang="fr-FR" sz="2400" dirty="0"/>
              <a:t>Exemple de </a:t>
            </a:r>
            <a:r>
              <a:rPr lang="fr-FR" sz="2400" b="1" dirty="0"/>
              <a:t>couplage énergétique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17B92833-697A-FB48-83E6-5A3ED4415FEF}"/>
              </a:ext>
            </a:extLst>
          </p:cNvPr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853754"/>
            <a:ext cx="6001719" cy="4446689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4777AD-97A7-1D47-9A75-4BFCCC112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33012796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F4B42B9D-7DFF-CC4A-8663-6F46C964C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200" u="sng" dirty="0"/>
              <a:t>PHASE DE CONSOMMATION D’ATP</a:t>
            </a:r>
            <a:br>
              <a:rPr lang="fr-FR" sz="2200" dirty="0"/>
            </a:br>
            <a:r>
              <a:rPr lang="fr-FR" sz="2200" dirty="0"/>
              <a:t>	1</a:t>
            </a:r>
            <a:r>
              <a:rPr lang="fr-FR" sz="2200" baseline="30000" dirty="0"/>
              <a:t>ère</a:t>
            </a:r>
            <a:r>
              <a:rPr lang="fr-FR" sz="2200" dirty="0"/>
              <a:t> étape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61253CC-5FD6-4FB0-9479-C8A4FFCAA6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891" y="2015732"/>
            <a:ext cx="5588802" cy="4074172"/>
          </a:xfrm>
        </p:spPr>
        <p:txBody>
          <a:bodyPr>
            <a:normAutofit/>
          </a:bodyPr>
          <a:lstStyle/>
          <a:p>
            <a:r>
              <a:rPr lang="en-US" sz="2400" b="1" dirty="0" err="1">
                <a:solidFill>
                  <a:srgbClr val="FF0000"/>
                </a:solidFill>
              </a:rPr>
              <a:t>Consommation</a:t>
            </a:r>
            <a:r>
              <a:rPr lang="en-US" sz="2400" b="1" dirty="0">
                <a:solidFill>
                  <a:srgbClr val="FF0000"/>
                </a:solidFill>
              </a:rPr>
              <a:t> d’un ATP </a:t>
            </a:r>
            <a:r>
              <a:rPr lang="en-US" sz="2400" dirty="0"/>
              <a:t>par rupture de la liaison </a:t>
            </a:r>
            <a:r>
              <a:rPr lang="en-US" sz="2400" b="1" dirty="0"/>
              <a:t>phosphoanhydride</a:t>
            </a:r>
            <a:r>
              <a:rPr lang="en-US" sz="2400" dirty="0"/>
              <a:t> sur </a:t>
            </a:r>
            <a:r>
              <a:rPr lang="en-US" sz="2400" dirty="0" err="1"/>
              <a:t>l’ATP</a:t>
            </a:r>
            <a:r>
              <a:rPr lang="en-US" sz="2400" dirty="0"/>
              <a:t> </a:t>
            </a:r>
          </a:p>
          <a:p>
            <a:r>
              <a:rPr lang="en-US" sz="2400" dirty="0"/>
              <a:t>Formation </a:t>
            </a:r>
            <a:r>
              <a:rPr lang="en-US" sz="2400" dirty="0" err="1"/>
              <a:t>d’une</a:t>
            </a:r>
            <a:r>
              <a:rPr lang="en-US" sz="2400" dirty="0"/>
              <a:t> liaison </a:t>
            </a:r>
            <a:r>
              <a:rPr lang="en-US" sz="2400" b="1" dirty="0"/>
              <a:t>phosphoester</a:t>
            </a:r>
            <a:r>
              <a:rPr lang="en-US" sz="2400" dirty="0"/>
              <a:t> sur le C6 du glucose </a:t>
            </a:r>
            <a:r>
              <a:rPr lang="en-US" sz="2400" dirty="0">
                <a:sym typeface="Wingdings" pitchFamily="2" charset="2"/>
              </a:rPr>
              <a:t> </a:t>
            </a:r>
            <a:r>
              <a:rPr lang="en-US" sz="2400" b="1" dirty="0">
                <a:sym typeface="Wingdings" pitchFamily="2" charset="2"/>
              </a:rPr>
              <a:t>glucose 6-phosphate</a:t>
            </a:r>
            <a:endParaRPr lang="en-US" sz="2400" b="1" i="1" dirty="0">
              <a:sym typeface="Wingdings" pitchFamily="2" charset="2"/>
            </a:endParaRPr>
          </a:p>
          <a:p>
            <a:pPr lvl="1"/>
            <a:r>
              <a:rPr lang="en-US" sz="2000" i="1" dirty="0">
                <a:sym typeface="Wingdings" pitchFamily="2" charset="2"/>
              </a:rPr>
              <a:t>G 6-P plus </a:t>
            </a:r>
            <a:r>
              <a:rPr lang="en-US" sz="2000" i="1" dirty="0" err="1">
                <a:sym typeface="Wingdings" pitchFamily="2" charset="2"/>
              </a:rPr>
              <a:t>réactif</a:t>
            </a:r>
            <a:r>
              <a:rPr lang="en-US" sz="2000" i="1" dirty="0">
                <a:sym typeface="Wingdings" pitchFamily="2" charset="2"/>
              </a:rPr>
              <a:t> que le glucose</a:t>
            </a: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CABB3E7F-5AE1-CD48-A430-CDE2DCD9C653}"/>
              </a:ext>
            </a:extLst>
          </p:cNvPr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5310" y="1853754"/>
            <a:ext cx="5774267" cy="3477674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052B93-50DC-4249-BA10-0F7F3A2C34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29860833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0092DB5-9520-104D-86D3-4FA1CA4D0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200" u="sng" dirty="0"/>
              <a:t>PHASE DE CONSOMMATION D’ATP</a:t>
            </a:r>
            <a:br>
              <a:rPr lang="fr-FR" sz="2200" dirty="0"/>
            </a:br>
            <a:r>
              <a:rPr lang="fr-FR" sz="2200" dirty="0"/>
              <a:t>	2</a:t>
            </a:r>
            <a:r>
              <a:rPr lang="fr-FR" sz="2200" baseline="30000" dirty="0"/>
              <a:t>ème</a:t>
            </a:r>
            <a:r>
              <a:rPr lang="fr-FR" sz="2200" dirty="0"/>
              <a:t> étape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A1973E5-34E1-42DD-B071-DFA2E874F2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1885" y="2015732"/>
            <a:ext cx="5454808" cy="4074172"/>
          </a:xfrm>
        </p:spPr>
        <p:txBody>
          <a:bodyPr>
            <a:normAutofit lnSpcReduction="10000"/>
          </a:bodyPr>
          <a:lstStyle/>
          <a:p>
            <a:r>
              <a:rPr lang="en-US" sz="2400" b="1" dirty="0" err="1">
                <a:solidFill>
                  <a:srgbClr val="FF0000"/>
                </a:solidFill>
              </a:rPr>
              <a:t>Isomérisation</a:t>
            </a:r>
            <a:r>
              <a:rPr lang="en-US" sz="2400" dirty="0"/>
              <a:t> du </a:t>
            </a:r>
            <a:r>
              <a:rPr lang="en-US" sz="2400" b="1" dirty="0"/>
              <a:t>G 6-P </a:t>
            </a:r>
            <a:r>
              <a:rPr lang="en-US" sz="2400" dirty="0" err="1"/>
              <a:t>en</a:t>
            </a:r>
            <a:r>
              <a:rPr lang="en-US" sz="2400" dirty="0"/>
              <a:t> </a:t>
            </a:r>
            <a:r>
              <a:rPr lang="en-US" sz="2400" b="1" dirty="0"/>
              <a:t>F 6-P</a:t>
            </a:r>
          </a:p>
          <a:p>
            <a:r>
              <a:rPr lang="en-US" sz="2400" b="1" u="sng" dirty="0">
                <a:solidFill>
                  <a:srgbClr val="00B050"/>
                </a:solidFill>
              </a:rPr>
              <a:t>Enzyme: </a:t>
            </a:r>
            <a:r>
              <a:rPr lang="en-US" sz="2400" b="1" i="1" dirty="0">
                <a:solidFill>
                  <a:srgbClr val="00B050"/>
                </a:solidFill>
              </a:rPr>
              <a:t>phosphoglucose isomerase</a:t>
            </a:r>
          </a:p>
          <a:p>
            <a:r>
              <a:rPr lang="en-US" sz="2400" b="1" dirty="0" err="1">
                <a:solidFill>
                  <a:srgbClr val="FF0000"/>
                </a:solidFill>
              </a:rPr>
              <a:t>Réversible</a:t>
            </a:r>
            <a:endParaRPr lang="en-US" sz="2400" b="1" dirty="0">
              <a:solidFill>
                <a:srgbClr val="FF0000"/>
              </a:solidFill>
            </a:endParaRPr>
          </a:p>
          <a:p>
            <a:r>
              <a:rPr lang="en-US" sz="2400" dirty="0" err="1"/>
              <a:t>Faiblement</a:t>
            </a:r>
            <a:r>
              <a:rPr lang="en-US" sz="2400" dirty="0"/>
              <a:t> </a:t>
            </a:r>
            <a:r>
              <a:rPr lang="en-US" sz="2400" b="1" dirty="0">
                <a:solidFill>
                  <a:srgbClr val="FF0000"/>
                </a:solidFill>
              </a:rPr>
              <a:t>endergonique</a:t>
            </a:r>
          </a:p>
          <a:p>
            <a:r>
              <a:rPr lang="en-US" sz="2400" dirty="0"/>
              <a:t>Passage d’un </a:t>
            </a:r>
            <a:r>
              <a:rPr lang="en-US" sz="2400" b="1" dirty="0"/>
              <a:t>aldohexose</a:t>
            </a:r>
            <a:r>
              <a:rPr lang="en-US" sz="2400" dirty="0"/>
              <a:t> (cycle pyrane) </a:t>
            </a:r>
            <a:r>
              <a:rPr lang="en-US" sz="2400" dirty="0" err="1"/>
              <a:t>à</a:t>
            </a:r>
            <a:r>
              <a:rPr lang="en-US" sz="2400" dirty="0"/>
              <a:t> un </a:t>
            </a:r>
            <a:r>
              <a:rPr lang="en-US" sz="2400" b="1" dirty="0"/>
              <a:t>cétohexose</a:t>
            </a:r>
            <a:r>
              <a:rPr lang="en-US" sz="2400" dirty="0"/>
              <a:t> (cycle furane)</a:t>
            </a:r>
          </a:p>
          <a:p>
            <a:r>
              <a:rPr lang="en-US" sz="2400" dirty="0" err="1"/>
              <a:t>Réarrangement</a:t>
            </a:r>
            <a:r>
              <a:rPr lang="en-US" sz="2400" dirty="0"/>
              <a:t> du G 6-P </a:t>
            </a:r>
            <a:r>
              <a:rPr lang="en-US" sz="2400" dirty="0" err="1"/>
              <a:t>libérant</a:t>
            </a:r>
            <a:r>
              <a:rPr lang="en-US" sz="2400" dirty="0"/>
              <a:t> le </a:t>
            </a:r>
            <a:r>
              <a:rPr lang="en-US" sz="2400" dirty="0" err="1"/>
              <a:t>carbone</a:t>
            </a:r>
            <a:r>
              <a:rPr lang="en-US" sz="2400" dirty="0"/>
              <a:t> C1 </a:t>
            </a: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A3C95AF4-CD2C-B546-A25D-02F11FEB4A93}"/>
              </a:ext>
            </a:extLst>
          </p:cNvPr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849" y="2783683"/>
            <a:ext cx="5774267" cy="2538270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811FF2-6593-9F46-8351-BB616C786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39600979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1C6731A-305E-9C4A-8520-7AE57E6BF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200" u="sng" dirty="0"/>
              <a:t>PHASE DE CONSOMMATION D’ATP</a:t>
            </a:r>
            <a:br>
              <a:rPr lang="fr-FR" sz="2200" dirty="0"/>
            </a:br>
            <a:r>
              <a:rPr lang="fr-FR" sz="2200" dirty="0"/>
              <a:t>	3</a:t>
            </a:r>
            <a:r>
              <a:rPr lang="fr-FR" sz="2200" baseline="30000" dirty="0"/>
              <a:t>ème</a:t>
            </a:r>
            <a:r>
              <a:rPr lang="fr-FR" sz="2200" dirty="0"/>
              <a:t> étape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2F08AF4-A8D6-4783-B3F8-8F4CBAA56E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047" y="2015732"/>
            <a:ext cx="5513645" cy="4074172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Phosphorylation</a:t>
            </a:r>
            <a:r>
              <a:rPr lang="en-US" dirty="0"/>
              <a:t> du </a:t>
            </a:r>
            <a:r>
              <a:rPr lang="en-US" b="1" dirty="0"/>
              <a:t>F 6-P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b="1" dirty="0"/>
              <a:t>fructose 1,6 bisphosphate</a:t>
            </a:r>
          </a:p>
          <a:p>
            <a:r>
              <a:rPr lang="en-US" b="1" u="sng" dirty="0">
                <a:solidFill>
                  <a:srgbClr val="00B050"/>
                </a:solidFill>
              </a:rPr>
              <a:t>Enzyme: </a:t>
            </a:r>
            <a:r>
              <a:rPr lang="en-US" b="1" i="1" dirty="0">
                <a:solidFill>
                  <a:srgbClr val="00B050"/>
                </a:solidFill>
              </a:rPr>
              <a:t>phosphofructokinase 1 (PFK 1)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i="1" dirty="0">
                <a:solidFill>
                  <a:srgbClr val="7030A0"/>
                </a:solidFill>
              </a:rPr>
              <a:t>(Mg</a:t>
            </a:r>
            <a:r>
              <a:rPr lang="en-US" b="1" i="1" baseline="30000" dirty="0">
                <a:solidFill>
                  <a:srgbClr val="7030A0"/>
                </a:solidFill>
              </a:rPr>
              <a:t>2+</a:t>
            </a:r>
            <a:r>
              <a:rPr lang="en-US" b="1" i="1" dirty="0">
                <a:solidFill>
                  <a:srgbClr val="7030A0"/>
                </a:solidFill>
              </a:rPr>
              <a:t> </a:t>
            </a:r>
            <a:r>
              <a:rPr lang="en-US" b="1" i="1" dirty="0" err="1">
                <a:solidFill>
                  <a:srgbClr val="7030A0"/>
                </a:solidFill>
              </a:rPr>
              <a:t>en</a:t>
            </a:r>
            <a:r>
              <a:rPr lang="en-US" b="1" i="1" dirty="0">
                <a:solidFill>
                  <a:srgbClr val="7030A0"/>
                </a:solidFill>
              </a:rPr>
              <a:t> </a:t>
            </a:r>
            <a:r>
              <a:rPr lang="en-US" b="1" i="1" dirty="0" err="1">
                <a:solidFill>
                  <a:srgbClr val="7030A0"/>
                </a:solidFill>
              </a:rPr>
              <a:t>cofacteur</a:t>
            </a:r>
            <a:r>
              <a:rPr lang="en-US" b="1" i="1" dirty="0">
                <a:solidFill>
                  <a:srgbClr val="7030A0"/>
                </a:solidFill>
              </a:rPr>
              <a:t>)</a:t>
            </a:r>
          </a:p>
          <a:p>
            <a:r>
              <a:rPr lang="en-US" b="1" dirty="0" err="1"/>
              <a:t>Consommation</a:t>
            </a:r>
            <a:r>
              <a:rPr lang="en-US" b="1" dirty="0"/>
              <a:t> d’un ATP</a:t>
            </a:r>
          </a:p>
          <a:p>
            <a:r>
              <a:rPr lang="en-US" dirty="0" err="1"/>
              <a:t>Fortement</a:t>
            </a:r>
            <a:r>
              <a:rPr lang="en-US" dirty="0"/>
              <a:t> </a:t>
            </a:r>
            <a:r>
              <a:rPr lang="en-US" b="1" dirty="0">
                <a:solidFill>
                  <a:srgbClr val="FF0000"/>
                </a:solidFill>
              </a:rPr>
              <a:t>exergonique</a:t>
            </a:r>
          </a:p>
          <a:p>
            <a:r>
              <a:rPr lang="en-US" b="1" dirty="0" err="1">
                <a:solidFill>
                  <a:srgbClr val="FF0000"/>
                </a:solidFill>
              </a:rPr>
              <a:t>Irréversible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47241EC2-23FD-D44A-89C4-45899B48A944}"/>
              </a:ext>
            </a:extLst>
          </p:cNvPr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4135" y="3983277"/>
            <a:ext cx="8314818" cy="2490675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C1F724-528D-814D-8EFB-F255F53E1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18057482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65476A2-01A3-5F44-865B-553C592EB2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200" u="sng" dirty="0"/>
              <a:t>PHASE DE CONSOMMATION D’ATP</a:t>
            </a:r>
            <a:br>
              <a:rPr lang="fr-FR" sz="2200" dirty="0"/>
            </a:br>
            <a:r>
              <a:rPr lang="fr-FR" sz="2200" dirty="0"/>
              <a:t>	3</a:t>
            </a:r>
            <a:r>
              <a:rPr lang="fr-FR" sz="2200" baseline="30000" dirty="0"/>
              <a:t>ème</a:t>
            </a:r>
            <a:r>
              <a:rPr lang="fr-FR" sz="2200" dirty="0"/>
              <a:t> étape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FC32722-A253-40F7-88F7-68810071FC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613" y="2015732"/>
            <a:ext cx="5450080" cy="4074172"/>
          </a:xfrm>
        </p:spPr>
        <p:txBody>
          <a:bodyPr>
            <a:normAutofit/>
          </a:bodyPr>
          <a:lstStyle/>
          <a:p>
            <a:r>
              <a:rPr lang="en-US" dirty="0"/>
              <a:t>La </a:t>
            </a:r>
            <a:r>
              <a:rPr lang="en-US" b="1" i="1" dirty="0">
                <a:solidFill>
                  <a:srgbClr val="00B050"/>
                </a:solidFill>
              </a:rPr>
              <a:t>phosphofructokinase 1 </a:t>
            </a:r>
            <a:r>
              <a:rPr lang="en-US" dirty="0" err="1"/>
              <a:t>est</a:t>
            </a:r>
            <a:r>
              <a:rPr lang="en-US" dirty="0"/>
              <a:t> sensible au </a:t>
            </a:r>
            <a:r>
              <a:rPr lang="en-US" b="1" dirty="0" err="1"/>
              <a:t>niveau</a:t>
            </a:r>
            <a:r>
              <a:rPr lang="en-US" b="1" dirty="0"/>
              <a:t> </a:t>
            </a:r>
            <a:r>
              <a:rPr lang="en-US" b="1" dirty="0" err="1"/>
              <a:t>énergétique</a:t>
            </a:r>
            <a:r>
              <a:rPr lang="en-US" b="1" dirty="0"/>
              <a:t> </a:t>
            </a:r>
            <a:r>
              <a:rPr lang="en-US" dirty="0"/>
              <a:t>de la cellule + </a:t>
            </a:r>
            <a:r>
              <a:rPr lang="en-US" dirty="0" err="1"/>
              <a:t>régule</a:t>
            </a:r>
            <a:r>
              <a:rPr lang="en-US" dirty="0"/>
              <a:t> le </a:t>
            </a:r>
            <a:r>
              <a:rPr lang="en-US" b="1" dirty="0">
                <a:solidFill>
                  <a:srgbClr val="FF0000"/>
                </a:solidFill>
              </a:rPr>
              <a:t>flux entrant </a:t>
            </a:r>
            <a:r>
              <a:rPr lang="en-US" dirty="0"/>
              <a:t>de la </a:t>
            </a:r>
            <a:r>
              <a:rPr lang="en-US" dirty="0" err="1"/>
              <a:t>glycolyse</a:t>
            </a:r>
            <a:endParaRPr lang="en-US" dirty="0"/>
          </a:p>
          <a:p>
            <a:r>
              <a:rPr lang="en-US" dirty="0"/>
              <a:t>Engagement </a:t>
            </a:r>
            <a:r>
              <a:rPr lang="en-US" b="1" dirty="0" err="1"/>
              <a:t>définitif</a:t>
            </a:r>
            <a:r>
              <a:rPr lang="en-US" dirty="0"/>
              <a:t> du glucose dans la </a:t>
            </a:r>
            <a:r>
              <a:rPr lang="en-US" dirty="0" err="1"/>
              <a:t>glycolyse</a:t>
            </a:r>
            <a:r>
              <a:rPr lang="en-US" dirty="0"/>
              <a:t> car on a </a:t>
            </a:r>
            <a:r>
              <a:rPr lang="en-US" dirty="0" err="1"/>
              <a:t>une</a:t>
            </a:r>
            <a:r>
              <a:rPr lang="en-US" dirty="0"/>
              <a:t> reaction </a:t>
            </a:r>
            <a:r>
              <a:rPr lang="en-US" b="1" dirty="0" err="1"/>
              <a:t>irréversible</a:t>
            </a:r>
            <a:endParaRPr lang="en-US" b="1" dirty="0"/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BCFF8DC4-1521-7745-B1DC-EAED7E754626}"/>
              </a:ext>
            </a:extLst>
          </p:cNvPr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619" y="4233797"/>
            <a:ext cx="6754769" cy="2248154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9C7805-539F-C043-A15C-790F8A251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14094856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2C08773-F6C9-0849-9111-B00998256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200" u="sng" dirty="0"/>
              <a:t>PHASE DE CONSOMMATION D’ATP</a:t>
            </a:r>
            <a:br>
              <a:rPr lang="fr-FR" sz="2200" dirty="0"/>
            </a:br>
            <a:r>
              <a:rPr lang="fr-FR" sz="2200" dirty="0"/>
              <a:t>	4</a:t>
            </a:r>
            <a:r>
              <a:rPr lang="fr-FR" sz="2200" baseline="30000" dirty="0"/>
              <a:t>ème</a:t>
            </a:r>
            <a:r>
              <a:rPr lang="fr-FR" sz="2200" dirty="0"/>
              <a:t> étape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1E60F23-E283-4F71-8174-47F8B3A085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8099" y="2015732"/>
            <a:ext cx="5488593" cy="4074172"/>
          </a:xfrm>
        </p:spPr>
        <p:txBody>
          <a:bodyPr>
            <a:normAutofit/>
          </a:bodyPr>
          <a:lstStyle/>
          <a:p>
            <a:r>
              <a:rPr lang="en-US" sz="2400" b="1" dirty="0" err="1">
                <a:solidFill>
                  <a:srgbClr val="FF0000"/>
                </a:solidFill>
              </a:rPr>
              <a:t>Clivage</a:t>
            </a:r>
            <a:r>
              <a:rPr lang="en-US" sz="2400" dirty="0"/>
              <a:t> du </a:t>
            </a:r>
            <a:r>
              <a:rPr lang="en-US" sz="2400" b="1" dirty="0"/>
              <a:t>F 1,6 </a:t>
            </a:r>
            <a:r>
              <a:rPr lang="en-US" sz="2400" b="1" dirty="0" err="1"/>
              <a:t>BisP</a:t>
            </a:r>
            <a:r>
              <a:rPr lang="en-US" sz="2400" b="1" dirty="0"/>
              <a:t> </a:t>
            </a:r>
            <a:r>
              <a:rPr lang="en-US" sz="2400" dirty="0"/>
              <a:t>au </a:t>
            </a:r>
            <a:r>
              <a:rPr lang="en-US" sz="2400" dirty="0" err="1"/>
              <a:t>niveau</a:t>
            </a:r>
            <a:r>
              <a:rPr lang="en-US" sz="2400" dirty="0"/>
              <a:t> du </a:t>
            </a:r>
            <a:r>
              <a:rPr lang="en-US" sz="2400" b="1" dirty="0" err="1"/>
              <a:t>pont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FF0000"/>
                </a:solidFill>
              </a:rPr>
              <a:t>hémiacétal</a:t>
            </a:r>
            <a:r>
              <a:rPr lang="en-US" sz="2400" b="1" dirty="0"/>
              <a:t> </a:t>
            </a:r>
            <a:r>
              <a:rPr lang="en-US" sz="2400" dirty="0"/>
              <a:t>pour donner 2 trioses phosphates </a:t>
            </a:r>
            <a:r>
              <a:rPr lang="en-US" sz="2400" dirty="0">
                <a:sym typeface="Wingdings" pitchFamily="2" charset="2"/>
              </a:rPr>
              <a:t> </a:t>
            </a:r>
            <a:r>
              <a:rPr lang="en-US" sz="2400" b="1" dirty="0">
                <a:sym typeface="Wingdings" pitchFamily="2" charset="2"/>
              </a:rPr>
              <a:t>DHAP</a:t>
            </a:r>
            <a:r>
              <a:rPr lang="en-US" sz="2400" dirty="0">
                <a:sym typeface="Wingdings" pitchFamily="2" charset="2"/>
              </a:rPr>
              <a:t> (triose </a:t>
            </a:r>
            <a:r>
              <a:rPr lang="en-US" sz="2400" dirty="0" err="1">
                <a:sym typeface="Wingdings" pitchFamily="2" charset="2"/>
              </a:rPr>
              <a:t>à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fonction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cétone</a:t>
            </a:r>
            <a:r>
              <a:rPr lang="en-US" sz="2400" dirty="0">
                <a:sym typeface="Wingdings" pitchFamily="2" charset="2"/>
              </a:rPr>
              <a:t>) + </a:t>
            </a:r>
            <a:r>
              <a:rPr lang="en-US" sz="2400" b="1" dirty="0">
                <a:sym typeface="Wingdings" pitchFamily="2" charset="2"/>
              </a:rPr>
              <a:t>G 3-P </a:t>
            </a:r>
            <a:r>
              <a:rPr lang="en-US" sz="2400" dirty="0">
                <a:sym typeface="Wingdings" pitchFamily="2" charset="2"/>
              </a:rPr>
              <a:t>(triose </a:t>
            </a:r>
            <a:r>
              <a:rPr lang="en-US" sz="2400" dirty="0" err="1">
                <a:sym typeface="Wingdings" pitchFamily="2" charset="2"/>
              </a:rPr>
              <a:t>à</a:t>
            </a:r>
            <a:r>
              <a:rPr lang="en-US" sz="2400" dirty="0">
                <a:sym typeface="Wingdings" pitchFamily="2" charset="2"/>
              </a:rPr>
              <a:t> function aldehyde)</a:t>
            </a:r>
            <a:endParaRPr lang="en-US" sz="2400" dirty="0"/>
          </a:p>
          <a:p>
            <a:r>
              <a:rPr lang="en-US" sz="2400" b="1" u="sng" dirty="0">
                <a:solidFill>
                  <a:srgbClr val="00B050"/>
                </a:solidFill>
              </a:rPr>
              <a:t>Enzyme: </a:t>
            </a:r>
            <a:r>
              <a:rPr lang="en-US" sz="2400" b="1" i="1" dirty="0">
                <a:solidFill>
                  <a:srgbClr val="00B050"/>
                </a:solidFill>
              </a:rPr>
              <a:t>aldolase</a:t>
            </a:r>
          </a:p>
          <a:p>
            <a:r>
              <a:rPr lang="en-US" sz="2400" b="1" dirty="0" err="1">
                <a:solidFill>
                  <a:srgbClr val="FF0000"/>
                </a:solidFill>
              </a:rPr>
              <a:t>Réversible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47FE33F6-D082-5843-8B4F-051000F512C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630" y="4171167"/>
            <a:ext cx="7134205" cy="2316042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B2D811-3137-8340-B48B-E7C68AB96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27615057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1557606-8642-2346-A8AD-2572F3AB66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200" u="sng" dirty="0"/>
              <a:t>PHASE DE CONSOMMATION D’ATP</a:t>
            </a:r>
            <a:br>
              <a:rPr lang="fr-FR" sz="2200" dirty="0"/>
            </a:br>
            <a:r>
              <a:rPr lang="fr-FR" sz="2200" dirty="0"/>
              <a:t>	4</a:t>
            </a:r>
            <a:r>
              <a:rPr lang="fr-FR" sz="2200" baseline="30000" dirty="0"/>
              <a:t>ème</a:t>
            </a:r>
            <a:r>
              <a:rPr lang="fr-FR" sz="2200" dirty="0"/>
              <a:t> étape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DD7FA85-BADD-4B25-91AA-7470EF7404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3255" y="2015732"/>
            <a:ext cx="5413437" cy="4074172"/>
          </a:xfrm>
        </p:spPr>
        <p:txBody>
          <a:bodyPr>
            <a:normAutofit/>
          </a:bodyPr>
          <a:lstStyle/>
          <a:p>
            <a:r>
              <a:rPr lang="en-US" dirty="0" err="1"/>
              <a:t>Très</a:t>
            </a:r>
            <a:r>
              <a:rPr lang="en-US" dirty="0"/>
              <a:t> </a:t>
            </a:r>
            <a:r>
              <a:rPr lang="en-US" dirty="0" err="1"/>
              <a:t>fortement</a:t>
            </a:r>
            <a:r>
              <a:rPr lang="en-US" dirty="0"/>
              <a:t> </a:t>
            </a:r>
            <a:r>
              <a:rPr lang="en-US" b="1" dirty="0">
                <a:solidFill>
                  <a:srgbClr val="FF0000"/>
                </a:solidFill>
              </a:rPr>
              <a:t>endergonique</a:t>
            </a:r>
            <a:r>
              <a:rPr lang="en-US" dirty="0"/>
              <a:t> </a:t>
            </a:r>
            <a:r>
              <a:rPr lang="en-US" i="1" dirty="0"/>
              <a:t>(possible sans cons</a:t>
            </a:r>
            <a:r>
              <a:rPr lang="fr-FR" i="1" dirty="0" err="1"/>
              <a:t>ommation</a:t>
            </a:r>
            <a:r>
              <a:rPr lang="fr-FR" i="1" dirty="0"/>
              <a:t> d’ATP grâce au couplage énergétique)</a:t>
            </a:r>
          </a:p>
          <a:p>
            <a:r>
              <a:rPr lang="en-US" dirty="0" err="1"/>
              <a:t>Cette</a:t>
            </a:r>
            <a:r>
              <a:rPr lang="en-US" dirty="0"/>
              <a:t> étape </a:t>
            </a:r>
            <a:r>
              <a:rPr lang="en-US" dirty="0" err="1"/>
              <a:t>constitue</a:t>
            </a:r>
            <a:r>
              <a:rPr lang="en-US" dirty="0"/>
              <a:t> un </a:t>
            </a:r>
            <a:r>
              <a:rPr lang="en-US" b="1" dirty="0" err="1"/>
              <a:t>frein</a:t>
            </a:r>
            <a:r>
              <a:rPr lang="en-US" b="1" dirty="0"/>
              <a:t> </a:t>
            </a:r>
            <a:r>
              <a:rPr lang="en-US" b="1" dirty="0" err="1"/>
              <a:t>à</a:t>
            </a:r>
            <a:r>
              <a:rPr lang="en-US" b="1" dirty="0"/>
              <a:t> la </a:t>
            </a:r>
            <a:r>
              <a:rPr lang="en-US" b="1" dirty="0" err="1"/>
              <a:t>glycolyse</a:t>
            </a:r>
            <a:r>
              <a:rPr lang="en-US" b="1" dirty="0"/>
              <a:t> </a:t>
            </a:r>
            <a:r>
              <a:rPr lang="en-US" dirty="0"/>
              <a:t>car le </a:t>
            </a:r>
            <a:r>
              <a:rPr lang="en-US" dirty="0" err="1"/>
              <a:t>pourcentage</a:t>
            </a:r>
            <a:r>
              <a:rPr lang="en-US" dirty="0"/>
              <a:t> de </a:t>
            </a:r>
            <a:r>
              <a:rPr lang="en-US" dirty="0" err="1"/>
              <a:t>produits</a:t>
            </a:r>
            <a:r>
              <a:rPr lang="en-US" dirty="0"/>
              <a:t> </a:t>
            </a:r>
            <a:r>
              <a:rPr lang="en-US" dirty="0" err="1"/>
              <a:t>formé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plus </a:t>
            </a:r>
            <a:r>
              <a:rPr lang="en-US" dirty="0" err="1"/>
              <a:t>faible</a:t>
            </a:r>
            <a:r>
              <a:rPr lang="en-US" dirty="0"/>
              <a:t> que </a:t>
            </a:r>
            <a:r>
              <a:rPr lang="en-US" dirty="0" err="1"/>
              <a:t>celui</a:t>
            </a:r>
            <a:r>
              <a:rPr lang="en-US" dirty="0"/>
              <a:t> de la formation des molecules de </a:t>
            </a:r>
            <a:r>
              <a:rPr lang="en-US" dirty="0" err="1"/>
              <a:t>départ</a:t>
            </a:r>
            <a:endParaRPr lang="en-US" dirty="0"/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4B3C0727-F903-9A44-94FC-EA93A4CB595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505" y="4334005"/>
            <a:ext cx="6420222" cy="2203308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BC6BFA0-E509-724A-8BF0-6BC7FB0A4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32154391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498FE9D-901E-D449-AA22-E7759AB01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200" u="sng" dirty="0"/>
              <a:t>PHASE DE CONSOMMATION D’ATP</a:t>
            </a:r>
            <a:br>
              <a:rPr lang="fr-FR" sz="2200" dirty="0"/>
            </a:br>
            <a:r>
              <a:rPr lang="fr-FR" sz="2200" dirty="0"/>
              <a:t>	5</a:t>
            </a:r>
            <a:r>
              <a:rPr lang="fr-FR" sz="2200" baseline="30000" dirty="0"/>
              <a:t>ème</a:t>
            </a:r>
            <a:r>
              <a:rPr lang="fr-FR" sz="2200" dirty="0"/>
              <a:t> étape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80B7CF8-954E-4968-A452-7949A538EC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3151" y="2015732"/>
            <a:ext cx="5463541" cy="4074172"/>
          </a:xfrm>
        </p:spPr>
        <p:txBody>
          <a:bodyPr>
            <a:normAutofit/>
          </a:bodyPr>
          <a:lstStyle/>
          <a:p>
            <a:r>
              <a:rPr lang="en-US" b="1" dirty="0" err="1">
                <a:solidFill>
                  <a:srgbClr val="FF0000"/>
                </a:solidFill>
              </a:rPr>
              <a:t>Isomérisation</a:t>
            </a:r>
            <a:r>
              <a:rPr lang="en-US" dirty="0"/>
              <a:t> du </a:t>
            </a:r>
            <a:r>
              <a:rPr lang="en-US" b="1" dirty="0"/>
              <a:t>DHAP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b="1" dirty="0"/>
              <a:t>G 3-P</a:t>
            </a:r>
          </a:p>
          <a:p>
            <a:r>
              <a:rPr lang="en-US" b="1" u="sng" dirty="0">
                <a:solidFill>
                  <a:srgbClr val="00B050"/>
                </a:solidFill>
              </a:rPr>
              <a:t>Enzyme: </a:t>
            </a:r>
            <a:r>
              <a:rPr lang="en-US" b="1" i="1" dirty="0">
                <a:solidFill>
                  <a:srgbClr val="00B050"/>
                </a:solidFill>
              </a:rPr>
              <a:t>triose phosphate isomerase</a:t>
            </a:r>
          </a:p>
          <a:p>
            <a:r>
              <a:rPr lang="en-US" dirty="0" err="1"/>
              <a:t>Dernière</a:t>
            </a:r>
            <a:r>
              <a:rPr lang="en-US" dirty="0"/>
              <a:t> étape de la phase de </a:t>
            </a:r>
            <a:r>
              <a:rPr lang="en-US" dirty="0" err="1"/>
              <a:t>consommation</a:t>
            </a:r>
            <a:r>
              <a:rPr lang="en-US" dirty="0"/>
              <a:t> </a:t>
            </a:r>
            <a:r>
              <a:rPr lang="en-US" dirty="0" err="1"/>
              <a:t>d’ATP</a:t>
            </a:r>
            <a:endParaRPr lang="en-US" dirty="0"/>
          </a:p>
          <a:p>
            <a:r>
              <a:rPr lang="en-US" dirty="0" err="1"/>
              <a:t>Réarrangement</a:t>
            </a:r>
            <a:r>
              <a:rPr lang="en-US" dirty="0"/>
              <a:t> du </a:t>
            </a:r>
            <a:r>
              <a:rPr lang="en-US" b="1" dirty="0"/>
              <a:t>DHAP</a:t>
            </a:r>
            <a:r>
              <a:rPr lang="en-US" dirty="0"/>
              <a:t> pour donner du </a:t>
            </a:r>
            <a:r>
              <a:rPr lang="en-US" b="1" dirty="0"/>
              <a:t>G 3-P </a:t>
            </a:r>
            <a:r>
              <a:rPr lang="en-US" i="1" dirty="0"/>
              <a:t>(</a:t>
            </a:r>
            <a:r>
              <a:rPr lang="en-US" i="1" dirty="0" err="1"/>
              <a:t>seul</a:t>
            </a:r>
            <a:r>
              <a:rPr lang="en-US" i="1" dirty="0"/>
              <a:t> </a:t>
            </a:r>
            <a:r>
              <a:rPr lang="en-US" i="1" dirty="0" err="1"/>
              <a:t>lui</a:t>
            </a:r>
            <a:r>
              <a:rPr lang="en-US" i="1" dirty="0"/>
              <a:t> </a:t>
            </a:r>
            <a:r>
              <a:rPr lang="en-US" i="1" dirty="0" err="1"/>
              <a:t>peut</a:t>
            </a:r>
            <a:r>
              <a:rPr lang="en-US" i="1" dirty="0"/>
              <a:t> continuer la </a:t>
            </a:r>
            <a:r>
              <a:rPr lang="en-US" i="1" dirty="0" err="1"/>
              <a:t>glycolyse</a:t>
            </a:r>
            <a:r>
              <a:rPr lang="en-US" i="1" dirty="0"/>
              <a:t>)</a:t>
            </a:r>
            <a:endParaRPr lang="en-US" dirty="0"/>
          </a:p>
          <a:p>
            <a:r>
              <a:rPr lang="en-US" dirty="0" err="1"/>
              <a:t>Faiblement</a:t>
            </a:r>
            <a:r>
              <a:rPr lang="en-US" dirty="0"/>
              <a:t> </a:t>
            </a:r>
            <a:r>
              <a:rPr lang="en-US" b="1" dirty="0">
                <a:solidFill>
                  <a:srgbClr val="FF0000"/>
                </a:solidFill>
              </a:rPr>
              <a:t>endergonique</a:t>
            </a:r>
          </a:p>
          <a:p>
            <a:r>
              <a:rPr lang="en-US" b="1" dirty="0" err="1">
                <a:solidFill>
                  <a:srgbClr val="FF0000"/>
                </a:solidFill>
              </a:rPr>
              <a:t>Réversible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FC3D9423-5D2D-E345-A0B6-823E99C7DCE1}"/>
              </a:ext>
            </a:extLst>
          </p:cNvPr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9863" y="3620022"/>
            <a:ext cx="6056967" cy="3090903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1C779F-FCD7-FA48-99FB-B61B0CC7B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36813655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F328EC-04E2-B543-AAFF-7F23D419C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/>
              <a:t>PHASE DE CONSOMMATION D’ATP</a:t>
            </a:r>
            <a:br>
              <a:rPr lang="fr-FR" dirty="0"/>
            </a:br>
            <a:r>
              <a:rPr lang="fr-FR" dirty="0"/>
              <a:t>	Bilan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9E86C3A-7279-3642-807E-B8C3C7758D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8" y="2645644"/>
            <a:ext cx="9603275" cy="1566712"/>
          </a:xfrm>
        </p:spPr>
        <p:txBody>
          <a:bodyPr/>
          <a:lstStyle/>
          <a:p>
            <a:r>
              <a:rPr lang="fr-FR" dirty="0"/>
              <a:t>∆G &gt; 0</a:t>
            </a:r>
          </a:p>
          <a:p>
            <a:r>
              <a:rPr lang="fr-FR" dirty="0"/>
              <a:t>Déficit de 2 ATP</a:t>
            </a:r>
          </a:p>
          <a:p>
            <a:r>
              <a:rPr lang="fr-FR" dirty="0"/>
              <a:t>Réarrangement de la molécule pour emmagasiner de l’énergie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9464B65-D224-0C49-B148-5BC1DAF3F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14556388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1643A45-3D45-5946-B783-58D917AA7C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200" u="sng" dirty="0"/>
              <a:t>Phase de génération de l’ATP</a:t>
            </a:r>
            <a:br>
              <a:rPr lang="fr-FR" sz="2200" dirty="0"/>
            </a:br>
            <a:r>
              <a:rPr lang="fr-FR" sz="2200" dirty="0"/>
              <a:t>	6</a:t>
            </a:r>
            <a:r>
              <a:rPr lang="fr-FR" sz="2200" baseline="30000" dirty="0"/>
              <a:t>ème</a:t>
            </a:r>
            <a:r>
              <a:rPr lang="fr-FR" sz="2200" dirty="0"/>
              <a:t> étape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20B2F86-D0A9-AF4C-A1EC-19E9EF89DF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729" y="2015732"/>
            <a:ext cx="5425963" cy="4074172"/>
          </a:xfrm>
        </p:spPr>
        <p:txBody>
          <a:bodyPr>
            <a:normAutofit/>
          </a:bodyPr>
          <a:lstStyle/>
          <a:p>
            <a:r>
              <a:rPr lang="fr-FR" i="1" dirty="0"/>
              <a:t>Remarque: à partir d’ici le bilan est multiplié par 2 car le F 1,6 </a:t>
            </a:r>
            <a:r>
              <a:rPr lang="fr-FR" i="1" dirty="0" err="1"/>
              <a:t>BisP</a:t>
            </a:r>
            <a:r>
              <a:rPr lang="fr-FR" i="1" dirty="0"/>
              <a:t> à été clivé en 2 molécules</a:t>
            </a:r>
          </a:p>
          <a:p>
            <a:r>
              <a:rPr lang="fr-FR" b="1" dirty="0">
                <a:solidFill>
                  <a:srgbClr val="FF0000"/>
                </a:solidFill>
              </a:rPr>
              <a:t>Oxydation</a:t>
            </a:r>
            <a:r>
              <a:rPr lang="fr-FR" dirty="0"/>
              <a:t> du </a:t>
            </a:r>
            <a:r>
              <a:rPr lang="fr-FR" b="1" dirty="0"/>
              <a:t>G 3-P </a:t>
            </a:r>
            <a:r>
              <a:rPr lang="fr-FR" dirty="0"/>
              <a:t>en </a:t>
            </a:r>
            <a:r>
              <a:rPr lang="fr-FR" b="1" dirty="0"/>
              <a:t>1,3 bisphosphoglycérate</a:t>
            </a:r>
          </a:p>
          <a:p>
            <a:r>
              <a:rPr lang="fr-FR" b="1" u="sng" dirty="0">
                <a:solidFill>
                  <a:srgbClr val="00B050"/>
                </a:solidFill>
              </a:rPr>
              <a:t>Enzyme: </a:t>
            </a:r>
            <a:r>
              <a:rPr lang="fr-FR" b="1" i="1" dirty="0">
                <a:solidFill>
                  <a:srgbClr val="00B050"/>
                </a:solidFill>
              </a:rPr>
              <a:t>glycéraldéhyde 3 phosphate déshydrogénase</a:t>
            </a:r>
          </a:p>
          <a:p>
            <a:r>
              <a:rPr lang="fr-FR" dirty="0"/>
              <a:t>Faiblement </a:t>
            </a:r>
            <a:r>
              <a:rPr lang="fr-FR" b="1" dirty="0">
                <a:solidFill>
                  <a:srgbClr val="FF0000"/>
                </a:solidFill>
              </a:rPr>
              <a:t>endergonique</a:t>
            </a:r>
          </a:p>
          <a:p>
            <a:r>
              <a:rPr lang="fr-FR" b="1" dirty="0">
                <a:solidFill>
                  <a:srgbClr val="FF0000"/>
                </a:solidFill>
              </a:rPr>
              <a:t>Réversible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F3C78A37-8F60-644E-BD70-00FA61744C2A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048" y="3707508"/>
            <a:ext cx="7006224" cy="2762903"/>
          </a:xfrm>
          <a:prstGeom prst="rect">
            <a:avLst/>
          </a:prstGeom>
        </p:spPr>
      </p:pic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E806B28-60CE-3C40-A020-2DAE5DFB5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31158730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7C3D4F1D-7C8E-124F-B945-54797E61F3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200" u="sng" dirty="0"/>
              <a:t>Phase de génération de l’ATP</a:t>
            </a:r>
            <a:br>
              <a:rPr lang="fr-FR" sz="2200" dirty="0"/>
            </a:br>
            <a:r>
              <a:rPr lang="fr-FR" sz="2200" dirty="0"/>
              <a:t>	6</a:t>
            </a:r>
            <a:r>
              <a:rPr lang="fr-FR" sz="2200" baseline="30000" dirty="0"/>
              <a:t>ème</a:t>
            </a:r>
            <a:r>
              <a:rPr lang="fr-FR" sz="2200" dirty="0"/>
              <a:t> étape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DE972B8-75C1-4826-96E1-D6706BC5D6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8203" y="2015732"/>
            <a:ext cx="5438489" cy="4074172"/>
          </a:xfrm>
        </p:spPr>
        <p:txBody>
          <a:bodyPr>
            <a:norm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Oxydation</a:t>
            </a:r>
            <a:r>
              <a:rPr lang="fr-FR" dirty="0"/>
              <a:t> sur la liaison </a:t>
            </a:r>
            <a:r>
              <a:rPr lang="fr-FR" b="1" dirty="0"/>
              <a:t>aldéhyde</a:t>
            </a:r>
            <a:r>
              <a:rPr lang="fr-FR" dirty="0"/>
              <a:t> </a:t>
            </a:r>
            <a:r>
              <a:rPr lang="fr-FR" dirty="0">
                <a:sym typeface="Wingdings" pitchFamily="2" charset="2"/>
              </a:rPr>
              <a:t> </a:t>
            </a:r>
            <a:r>
              <a:rPr lang="fr-FR" b="1" dirty="0">
                <a:sym typeface="Wingdings" pitchFamily="2" charset="2"/>
              </a:rPr>
              <a:t>1,3 bisphosphoglycérate</a:t>
            </a:r>
          </a:p>
          <a:p>
            <a:r>
              <a:rPr lang="fr-FR" dirty="0">
                <a:sym typeface="Wingdings" pitchFamily="2" charset="2"/>
              </a:rPr>
              <a:t>Formation d’une liaison </a:t>
            </a:r>
            <a:r>
              <a:rPr lang="fr-FR" b="1" dirty="0">
                <a:sym typeface="Wingdings" pitchFamily="2" charset="2"/>
              </a:rPr>
              <a:t>anhydride mixte </a:t>
            </a:r>
            <a:r>
              <a:rPr lang="fr-FR" dirty="0">
                <a:sym typeface="Wingdings" pitchFamily="2" charset="2"/>
              </a:rPr>
              <a:t>à haut potentiel énergétique</a:t>
            </a:r>
          </a:p>
          <a:p>
            <a:r>
              <a:rPr lang="fr-FR" dirty="0">
                <a:sym typeface="Wingdings" pitchFamily="2" charset="2"/>
              </a:rPr>
              <a:t>Pas de consommation d’ATP car le phosphate inorganique vient du </a:t>
            </a:r>
            <a:r>
              <a:rPr lang="fr-FR" b="1" dirty="0">
                <a:sym typeface="Wingdings" pitchFamily="2" charset="2"/>
              </a:rPr>
              <a:t>pool cellulaire</a:t>
            </a:r>
          </a:p>
          <a:p>
            <a:r>
              <a:rPr lang="fr-FR" dirty="0">
                <a:sym typeface="Wingdings" pitchFamily="2" charset="2"/>
              </a:rPr>
              <a:t>Pas de production d’ATP mais génération de </a:t>
            </a:r>
            <a:r>
              <a:rPr lang="fr-FR" b="1" dirty="0">
                <a:sym typeface="Wingdings" pitchFamily="2" charset="2"/>
              </a:rPr>
              <a:t>NADH+H</a:t>
            </a:r>
            <a:r>
              <a:rPr lang="fr-FR" b="1" baseline="30000" dirty="0">
                <a:sym typeface="Wingdings" pitchFamily="2" charset="2"/>
              </a:rPr>
              <a:t>+</a:t>
            </a:r>
            <a:endParaRPr lang="fr-FR" b="1" dirty="0"/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608D7D00-F570-E74B-92EB-9A76A3B87F4B}"/>
              </a:ext>
            </a:extLst>
          </p:cNvPr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6691" y="3873230"/>
            <a:ext cx="6230139" cy="2797597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25EBB7-351C-6140-8AFD-D3183574E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22245826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79610B9E-332E-DD45-B713-5A5249C56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200" u="sng" dirty="0"/>
              <a:t>Phase de génération de l’ATP</a:t>
            </a:r>
            <a:br>
              <a:rPr lang="fr-FR" sz="2200" dirty="0"/>
            </a:br>
            <a:r>
              <a:rPr lang="fr-FR" sz="2200" dirty="0"/>
              <a:t>	7</a:t>
            </a:r>
            <a:r>
              <a:rPr lang="fr-FR" sz="2200" baseline="30000" dirty="0"/>
              <a:t>ème</a:t>
            </a:r>
            <a:r>
              <a:rPr lang="fr-FR" sz="2200" dirty="0"/>
              <a:t> étape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5E620D0-5A7D-40F9-85E3-7BB5F8654F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411" y="2015732"/>
            <a:ext cx="5338281" cy="4074172"/>
          </a:xfrm>
        </p:spPr>
        <p:txBody>
          <a:bodyPr>
            <a:norm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Transfert</a:t>
            </a:r>
            <a:r>
              <a:rPr lang="en-US" dirty="0"/>
              <a:t> de phosphate du </a:t>
            </a:r>
            <a:r>
              <a:rPr lang="en-US" b="1" dirty="0"/>
              <a:t>1,3 bisphosphoglycérate </a:t>
            </a:r>
            <a:r>
              <a:rPr lang="en-US" dirty="0"/>
              <a:t>sur </a:t>
            </a:r>
            <a:r>
              <a:rPr lang="en-US" dirty="0" err="1"/>
              <a:t>une</a:t>
            </a:r>
            <a:r>
              <a:rPr lang="en-US" dirty="0"/>
              <a:t> molecule </a:t>
            </a:r>
            <a:r>
              <a:rPr lang="en-US" dirty="0" err="1"/>
              <a:t>d’ATP</a:t>
            </a:r>
            <a:r>
              <a:rPr lang="en-US" dirty="0"/>
              <a:t> </a:t>
            </a:r>
            <a:r>
              <a:rPr lang="en-US" dirty="0">
                <a:sym typeface="Wingdings" pitchFamily="2" charset="2"/>
              </a:rPr>
              <a:t> </a:t>
            </a:r>
            <a:r>
              <a:rPr lang="en-US" b="1" dirty="0">
                <a:sym typeface="Wingdings" pitchFamily="2" charset="2"/>
              </a:rPr>
              <a:t>3 phosphoglycérate</a:t>
            </a:r>
          </a:p>
          <a:p>
            <a:r>
              <a:rPr lang="en-US" b="1" u="sng" dirty="0">
                <a:solidFill>
                  <a:srgbClr val="00B050"/>
                </a:solidFill>
                <a:sym typeface="Wingdings" pitchFamily="2" charset="2"/>
              </a:rPr>
              <a:t>Enzyme: </a:t>
            </a:r>
            <a:r>
              <a:rPr lang="en-US" b="1" i="1" dirty="0">
                <a:solidFill>
                  <a:srgbClr val="00B050"/>
                </a:solidFill>
                <a:sym typeface="Wingdings" pitchFamily="2" charset="2"/>
              </a:rPr>
              <a:t>3 phosphoglycérate kinase </a:t>
            </a:r>
            <a:r>
              <a:rPr lang="en-US" b="1" i="1" dirty="0">
                <a:solidFill>
                  <a:srgbClr val="7030A0"/>
                </a:solidFill>
                <a:sym typeface="Wingdings" pitchFamily="2" charset="2"/>
              </a:rPr>
              <a:t>(Mg</a:t>
            </a:r>
            <a:r>
              <a:rPr lang="en-US" b="1" i="1" baseline="30000" dirty="0">
                <a:solidFill>
                  <a:srgbClr val="7030A0"/>
                </a:solidFill>
                <a:sym typeface="Wingdings" pitchFamily="2" charset="2"/>
              </a:rPr>
              <a:t>2+ </a:t>
            </a:r>
            <a:r>
              <a:rPr lang="en-US" b="1" i="1" dirty="0" err="1">
                <a:solidFill>
                  <a:srgbClr val="7030A0"/>
                </a:solidFill>
                <a:sym typeface="Wingdings" pitchFamily="2" charset="2"/>
              </a:rPr>
              <a:t>en</a:t>
            </a:r>
            <a:r>
              <a:rPr lang="en-US" b="1" i="1" dirty="0">
                <a:solidFill>
                  <a:srgbClr val="7030A0"/>
                </a:solidFill>
                <a:sym typeface="Wingdings" pitchFamily="2" charset="2"/>
              </a:rPr>
              <a:t> </a:t>
            </a:r>
            <a:r>
              <a:rPr lang="en-US" b="1" i="1" dirty="0" err="1">
                <a:solidFill>
                  <a:srgbClr val="7030A0"/>
                </a:solidFill>
                <a:sym typeface="Wingdings" pitchFamily="2" charset="2"/>
              </a:rPr>
              <a:t>cofacteur</a:t>
            </a:r>
            <a:r>
              <a:rPr lang="en-US" b="1" i="1" dirty="0">
                <a:solidFill>
                  <a:srgbClr val="7030A0"/>
                </a:solidFill>
                <a:sym typeface="Wingdings" pitchFamily="2" charset="2"/>
              </a:rPr>
              <a:t>)</a:t>
            </a:r>
          </a:p>
          <a:p>
            <a:r>
              <a:rPr lang="en-US" dirty="0">
                <a:sym typeface="Wingdings" pitchFamily="2" charset="2"/>
              </a:rPr>
              <a:t>Exergonique</a:t>
            </a:r>
          </a:p>
          <a:p>
            <a:r>
              <a:rPr lang="en-US" dirty="0" err="1">
                <a:sym typeface="Wingdings" pitchFamily="2" charset="2"/>
              </a:rPr>
              <a:t>Réversible</a:t>
            </a:r>
            <a:endParaRPr lang="en-US" dirty="0">
              <a:sym typeface="Wingdings" pitchFamily="2" charset="2"/>
            </a:endParaRPr>
          </a:p>
          <a:p>
            <a:r>
              <a:rPr lang="en-US" dirty="0" err="1">
                <a:sym typeface="Wingdings" pitchFamily="2" charset="2"/>
              </a:rPr>
              <a:t>Bilan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énergétique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revient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à</a:t>
            </a:r>
            <a:r>
              <a:rPr lang="en-US" dirty="0">
                <a:sym typeface="Wingdings" pitchFamily="2" charset="2"/>
              </a:rPr>
              <a:t> 0 ATP</a:t>
            </a:r>
          </a:p>
          <a:p>
            <a:endParaRPr lang="en-US" dirty="0">
              <a:sym typeface="Wingdings" pitchFamily="2" charset="2"/>
            </a:endParaRPr>
          </a:p>
          <a:p>
            <a:endParaRPr lang="en-US" dirty="0"/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E5BAF300-B42F-3B4A-8314-89B3DD62F63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4187" y="4609578"/>
            <a:ext cx="6332540" cy="2083151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AF6E54F-13EE-7646-B74C-ABF351FEC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39761983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08F5C34-6FB5-B045-9CE3-CA987BAA6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 fontScale="90000"/>
          </a:bodyPr>
          <a:lstStyle/>
          <a:p>
            <a:r>
              <a:rPr lang="fr-FR" sz="2800" u="sng" dirty="0"/>
              <a:t>Phase de génération de l’ATP</a:t>
            </a:r>
            <a:br>
              <a:rPr lang="fr-FR" sz="2800" dirty="0"/>
            </a:br>
            <a:r>
              <a:rPr lang="fr-FR" sz="2800" dirty="0"/>
              <a:t>	8</a:t>
            </a:r>
            <a:r>
              <a:rPr lang="fr-FR" sz="2800" baseline="30000" dirty="0"/>
              <a:t>ème</a:t>
            </a:r>
            <a:r>
              <a:rPr lang="fr-FR" sz="2800" dirty="0"/>
              <a:t> étape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97662D4-53EF-8241-B960-857D64A968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613" y="2015732"/>
            <a:ext cx="5450080" cy="4074172"/>
          </a:xfrm>
        </p:spPr>
        <p:txBody>
          <a:bodyPr>
            <a:norm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Isomérisation</a:t>
            </a:r>
            <a:r>
              <a:rPr lang="fr-FR" dirty="0"/>
              <a:t> du </a:t>
            </a:r>
            <a:r>
              <a:rPr lang="fr-FR" b="1" dirty="0"/>
              <a:t>3 phosphoglycérate </a:t>
            </a:r>
            <a:r>
              <a:rPr lang="fr-FR" dirty="0"/>
              <a:t>en </a:t>
            </a:r>
            <a:r>
              <a:rPr lang="fr-FR" b="1" dirty="0"/>
              <a:t>2 phosphoglycérate</a:t>
            </a:r>
          </a:p>
          <a:p>
            <a:r>
              <a:rPr lang="fr-FR" b="1" u="sng" dirty="0">
                <a:solidFill>
                  <a:srgbClr val="00B050"/>
                </a:solidFill>
              </a:rPr>
              <a:t>Enzyme: </a:t>
            </a:r>
            <a:r>
              <a:rPr lang="fr-FR" b="1" i="1" dirty="0">
                <a:solidFill>
                  <a:srgbClr val="00B050"/>
                </a:solidFill>
              </a:rPr>
              <a:t>phosphoglycérate mutase </a:t>
            </a:r>
            <a:r>
              <a:rPr lang="fr-FR" b="1" i="1" dirty="0">
                <a:solidFill>
                  <a:srgbClr val="7030A0"/>
                </a:solidFill>
              </a:rPr>
              <a:t>(Mg</a:t>
            </a:r>
            <a:r>
              <a:rPr lang="fr-FR" b="1" i="1" baseline="30000" dirty="0">
                <a:solidFill>
                  <a:srgbClr val="7030A0"/>
                </a:solidFill>
              </a:rPr>
              <a:t>2+</a:t>
            </a:r>
            <a:r>
              <a:rPr lang="fr-FR" b="1" i="1" dirty="0">
                <a:solidFill>
                  <a:srgbClr val="7030A0"/>
                </a:solidFill>
              </a:rPr>
              <a:t> en cofacteur)</a:t>
            </a:r>
          </a:p>
          <a:p>
            <a:r>
              <a:rPr lang="fr-FR" dirty="0"/>
              <a:t>On déplace le phosphate du C3 pour le mettre sur le C2</a:t>
            </a:r>
          </a:p>
          <a:p>
            <a:r>
              <a:rPr lang="fr-FR" dirty="0"/>
              <a:t>Faiblement </a:t>
            </a:r>
            <a:r>
              <a:rPr lang="fr-FR" b="1" dirty="0">
                <a:solidFill>
                  <a:srgbClr val="FF0000"/>
                </a:solidFill>
              </a:rPr>
              <a:t>endergonique</a:t>
            </a:r>
          </a:p>
          <a:p>
            <a:r>
              <a:rPr lang="fr-FR" b="1" dirty="0">
                <a:solidFill>
                  <a:srgbClr val="FF0000"/>
                </a:solidFill>
              </a:rPr>
              <a:t>Réversible</a:t>
            </a:r>
          </a:p>
        </p:txBody>
      </p:sp>
      <p:pic>
        <p:nvPicPr>
          <p:cNvPr id="4" name="Image 3" descr="Une image contenant texte&#10;&#10;Description générée automatiquement">
            <a:extLst>
              <a:ext uri="{FF2B5EF4-FFF2-40B4-BE49-F238E27FC236}">
                <a16:creationId xmlns:a16="http://schemas.microsoft.com/office/drawing/2014/main" id="{F93A8343-2833-5648-839D-087E35B5D742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671" y="4784942"/>
            <a:ext cx="6729717" cy="1826638"/>
          </a:xfrm>
          <a:prstGeom prst="rect">
            <a:avLst/>
          </a:prstGeom>
        </p:spPr>
      </p:pic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96B76DF-879C-6C4F-9291-A40A13A7D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7582746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02BB963-494F-4A47-AC83-A79A15A6C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200" u="sng" dirty="0"/>
              <a:t>Phase de génération de l’ATP</a:t>
            </a:r>
            <a:br>
              <a:rPr lang="fr-FR" sz="2200" dirty="0"/>
            </a:br>
            <a:r>
              <a:rPr lang="fr-FR" sz="2200" dirty="0"/>
              <a:t>	9</a:t>
            </a:r>
            <a:r>
              <a:rPr lang="fr-FR" sz="2200" baseline="30000" dirty="0"/>
              <a:t>ème</a:t>
            </a:r>
            <a:r>
              <a:rPr lang="fr-FR" sz="2200" dirty="0"/>
              <a:t> étape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E4AE1EB-CA28-934A-AD82-273FC840F9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943" y="2015732"/>
            <a:ext cx="5563750" cy="4074172"/>
          </a:xfrm>
        </p:spPr>
        <p:txBody>
          <a:bodyPr>
            <a:norm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Déshydratation</a:t>
            </a:r>
            <a:r>
              <a:rPr lang="fr-FR" dirty="0"/>
              <a:t> du </a:t>
            </a:r>
            <a:r>
              <a:rPr lang="fr-FR" b="1" dirty="0"/>
              <a:t>2 phosphoglycérate </a:t>
            </a:r>
            <a:r>
              <a:rPr lang="fr-FR" dirty="0"/>
              <a:t>en </a:t>
            </a:r>
            <a:r>
              <a:rPr lang="fr-FR" b="1" dirty="0"/>
              <a:t>phosphoénol pyruvate</a:t>
            </a:r>
          </a:p>
          <a:p>
            <a:r>
              <a:rPr lang="fr-FR" b="1" u="sng" dirty="0">
                <a:solidFill>
                  <a:srgbClr val="00B050"/>
                </a:solidFill>
              </a:rPr>
              <a:t>Enzyme: </a:t>
            </a:r>
            <a:r>
              <a:rPr lang="fr-FR" b="1" i="1" dirty="0">
                <a:solidFill>
                  <a:srgbClr val="00B050"/>
                </a:solidFill>
              </a:rPr>
              <a:t>énolase</a:t>
            </a:r>
          </a:p>
          <a:p>
            <a:r>
              <a:rPr lang="fr-FR" dirty="0"/>
              <a:t>Réversible</a:t>
            </a:r>
          </a:p>
          <a:p>
            <a:r>
              <a:rPr lang="fr-FR" dirty="0"/>
              <a:t>Faiblement endergonique</a:t>
            </a:r>
          </a:p>
          <a:p>
            <a:r>
              <a:rPr lang="fr-FR" dirty="0"/>
              <a:t>Le PEP est une molécule à</a:t>
            </a:r>
            <a:r>
              <a:rPr lang="fr-FR" b="1" dirty="0"/>
              <a:t> fort encombrement stérique </a:t>
            </a:r>
            <a:r>
              <a:rPr lang="fr-FR" dirty="0"/>
              <a:t>donc à </a:t>
            </a:r>
            <a:r>
              <a:rPr lang="fr-FR" b="1" dirty="0"/>
              <a:t>haut potentiel énergétique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2907FAA-881C-184F-8B54-706532DA2406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4" r="1487"/>
          <a:stretch/>
        </p:blipFill>
        <p:spPr bwMode="auto">
          <a:xfrm>
            <a:off x="5661765" y="4559475"/>
            <a:ext cx="6203624" cy="1940572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25A204F-7A32-0540-A4BA-5D282BF53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28653758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43AEE2E-D507-2344-8096-282D052611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200" u="sng" dirty="0"/>
              <a:t>Phase de génération de l’ATP</a:t>
            </a:r>
            <a:br>
              <a:rPr lang="fr-FR" sz="2200" dirty="0"/>
            </a:br>
            <a:r>
              <a:rPr lang="fr-FR" sz="2200" dirty="0"/>
              <a:t>	10</a:t>
            </a:r>
            <a:r>
              <a:rPr lang="fr-FR" sz="2200" baseline="30000" dirty="0"/>
              <a:t>ème</a:t>
            </a:r>
            <a:r>
              <a:rPr lang="fr-FR" sz="2200" dirty="0"/>
              <a:t> étape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749BE67-7EB5-4559-86C7-1A5E55A7A7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735" y="2015732"/>
            <a:ext cx="5663958" cy="4074172"/>
          </a:xfrm>
        </p:spPr>
        <p:txBody>
          <a:bodyPr>
            <a:normAutofit/>
          </a:bodyPr>
          <a:lstStyle/>
          <a:p>
            <a:r>
              <a:rPr lang="en-US" sz="2400" b="1" dirty="0" err="1">
                <a:solidFill>
                  <a:srgbClr val="FF0000"/>
                </a:solidFill>
              </a:rPr>
              <a:t>Transfert</a:t>
            </a:r>
            <a:r>
              <a:rPr lang="en-US" sz="2400" dirty="0"/>
              <a:t> d’un </a:t>
            </a:r>
            <a:r>
              <a:rPr lang="en-US" sz="2400" dirty="0" err="1"/>
              <a:t>groupement</a:t>
            </a:r>
            <a:r>
              <a:rPr lang="en-US" sz="2400" dirty="0"/>
              <a:t> phosphate du PEP sur un ADP </a:t>
            </a:r>
            <a:r>
              <a:rPr lang="en-US" sz="2400" dirty="0">
                <a:sym typeface="Wingdings" pitchFamily="2" charset="2"/>
              </a:rPr>
              <a:t> pyruvate</a:t>
            </a:r>
          </a:p>
          <a:p>
            <a:r>
              <a:rPr lang="en-US" sz="2400" b="1" u="sng" dirty="0">
                <a:solidFill>
                  <a:srgbClr val="00B050"/>
                </a:solidFill>
                <a:sym typeface="Wingdings" pitchFamily="2" charset="2"/>
              </a:rPr>
              <a:t>Enzyme: </a:t>
            </a:r>
            <a:r>
              <a:rPr lang="en-US" sz="2400" b="1" i="1" dirty="0">
                <a:solidFill>
                  <a:srgbClr val="00B050"/>
                </a:solidFill>
                <a:sym typeface="Wingdings" pitchFamily="2" charset="2"/>
              </a:rPr>
              <a:t>pyruvate kinase</a:t>
            </a:r>
          </a:p>
          <a:p>
            <a:r>
              <a:rPr lang="en-US" sz="2400" dirty="0" err="1">
                <a:sym typeface="Wingdings" pitchFamily="2" charset="2"/>
              </a:rPr>
              <a:t>Fortement</a:t>
            </a:r>
            <a:r>
              <a:rPr lang="en-US" sz="2400" dirty="0">
                <a:sym typeface="Wingdings" pitchFamily="2" charset="2"/>
              </a:rPr>
              <a:t> exergonique</a:t>
            </a:r>
          </a:p>
          <a:p>
            <a:r>
              <a:rPr lang="en-US" sz="2400" dirty="0" err="1">
                <a:sym typeface="Wingdings" pitchFamily="2" charset="2"/>
              </a:rPr>
              <a:t>Irréversible</a:t>
            </a:r>
            <a:endParaRPr lang="en-US" sz="2400" dirty="0">
              <a:sym typeface="Wingdings" pitchFamily="2" charset="2"/>
            </a:endParaRPr>
          </a:p>
          <a:p>
            <a:r>
              <a:rPr lang="en-US" sz="2400" i="1" dirty="0">
                <a:sym typeface="Wingdings" pitchFamily="2" charset="2"/>
              </a:rPr>
              <a:t>Remarque: on </a:t>
            </a:r>
            <a:r>
              <a:rPr lang="en-US" sz="2400" i="1" dirty="0" err="1">
                <a:sym typeface="Wingdings" pitchFamily="2" charset="2"/>
              </a:rPr>
              <a:t>génère</a:t>
            </a:r>
            <a:r>
              <a:rPr lang="en-US" sz="2400" i="1" dirty="0">
                <a:sym typeface="Wingdings" pitchFamily="2" charset="2"/>
              </a:rPr>
              <a:t> 2 ATP </a:t>
            </a:r>
            <a:r>
              <a:rPr lang="en-US" sz="2400" i="1" dirty="0" err="1">
                <a:sym typeface="Wingdings" pitchFamily="2" charset="2"/>
              </a:rPr>
              <a:t>donc</a:t>
            </a:r>
            <a:r>
              <a:rPr lang="en-US" sz="2400" i="1" dirty="0">
                <a:sym typeface="Wingdings" pitchFamily="2" charset="2"/>
              </a:rPr>
              <a:t> </a:t>
            </a:r>
            <a:r>
              <a:rPr lang="en-US" sz="2400" i="1" dirty="0" err="1">
                <a:sym typeface="Wingdings" pitchFamily="2" charset="2"/>
              </a:rPr>
              <a:t>à</a:t>
            </a:r>
            <a:r>
              <a:rPr lang="en-US" sz="2400" i="1" dirty="0">
                <a:sym typeface="Wingdings" pitchFamily="2" charset="2"/>
              </a:rPr>
              <a:t> </a:t>
            </a:r>
            <a:r>
              <a:rPr lang="en-US" sz="2400" i="1" dirty="0" err="1">
                <a:sym typeface="Wingdings" pitchFamily="2" charset="2"/>
              </a:rPr>
              <a:t>partir</a:t>
            </a:r>
            <a:r>
              <a:rPr lang="en-US" sz="2400" i="1" dirty="0">
                <a:sym typeface="Wingdings" pitchFamily="2" charset="2"/>
              </a:rPr>
              <a:t> de </a:t>
            </a:r>
            <a:r>
              <a:rPr lang="en-US" sz="2400" i="1" dirty="0" err="1">
                <a:sym typeface="Wingdings" pitchFamily="2" charset="2"/>
              </a:rPr>
              <a:t>cette</a:t>
            </a:r>
            <a:r>
              <a:rPr lang="en-US" sz="2400" i="1" dirty="0">
                <a:sym typeface="Wingdings" pitchFamily="2" charset="2"/>
              </a:rPr>
              <a:t> étape, le </a:t>
            </a:r>
            <a:r>
              <a:rPr lang="en-US" sz="2400" i="1" dirty="0" err="1">
                <a:sym typeface="Wingdings" pitchFamily="2" charset="2"/>
              </a:rPr>
              <a:t>bilan</a:t>
            </a:r>
            <a:r>
              <a:rPr lang="en-US" sz="2400" i="1" dirty="0">
                <a:sym typeface="Wingdings" pitchFamily="2" charset="2"/>
              </a:rPr>
              <a:t> de la GL </a:t>
            </a:r>
            <a:r>
              <a:rPr lang="en-US" sz="2400" i="1" dirty="0" err="1">
                <a:sym typeface="Wingdings" pitchFamily="2" charset="2"/>
              </a:rPr>
              <a:t>devient</a:t>
            </a:r>
            <a:r>
              <a:rPr lang="en-US" sz="2400" i="1" dirty="0">
                <a:sym typeface="Wingdings" pitchFamily="2" charset="2"/>
              </a:rPr>
              <a:t> favorable</a:t>
            </a:r>
            <a:r>
              <a:rPr lang="en-US" sz="2400" dirty="0"/>
              <a:t> </a:t>
            </a: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533D6B28-0556-4D45-BF02-5FCDE20E7A2D}"/>
              </a:ext>
            </a:extLst>
          </p:cNvPr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6692" y="4121063"/>
            <a:ext cx="6092352" cy="2345352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FBAEA8-B5FA-5843-A598-CF029808D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42709568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FCE88AC5-1832-9F4D-8DB6-9C17A2853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200" u="sng" dirty="0"/>
              <a:t>Phase de génération de l’ATP</a:t>
            </a:r>
            <a:br>
              <a:rPr lang="fr-FR" sz="2200" dirty="0"/>
            </a:br>
            <a:r>
              <a:rPr lang="fr-FR" sz="2200" dirty="0"/>
              <a:t>	10</a:t>
            </a:r>
            <a:r>
              <a:rPr lang="fr-FR" sz="2200" baseline="30000" dirty="0"/>
              <a:t>ème</a:t>
            </a:r>
            <a:r>
              <a:rPr lang="fr-FR" sz="2200" dirty="0"/>
              <a:t> étape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3570EE0-E2DE-4338-9F80-B1B7653DAB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3255" y="2015732"/>
            <a:ext cx="5413437" cy="4074172"/>
          </a:xfrm>
        </p:spPr>
        <p:txBody>
          <a:bodyPr>
            <a:normAutofit/>
          </a:bodyPr>
          <a:lstStyle/>
          <a:p>
            <a:r>
              <a:rPr lang="en-US" sz="2400" dirty="0"/>
              <a:t>La </a:t>
            </a:r>
            <a:r>
              <a:rPr lang="en-US" sz="2400" b="1" i="1" dirty="0">
                <a:solidFill>
                  <a:srgbClr val="00B050"/>
                </a:solidFill>
              </a:rPr>
              <a:t>pyruvate kinase </a:t>
            </a:r>
            <a:r>
              <a:rPr lang="en-US" sz="2400" dirty="0" err="1"/>
              <a:t>est</a:t>
            </a:r>
            <a:r>
              <a:rPr lang="en-US" sz="2400" dirty="0"/>
              <a:t> </a:t>
            </a:r>
            <a:r>
              <a:rPr lang="en-US" sz="2400" b="1" dirty="0"/>
              <a:t>sensible au </a:t>
            </a:r>
            <a:r>
              <a:rPr lang="en-US" sz="2400" b="1" dirty="0" err="1"/>
              <a:t>niveau</a:t>
            </a:r>
            <a:r>
              <a:rPr lang="en-US" sz="2400" b="1" dirty="0"/>
              <a:t> </a:t>
            </a:r>
            <a:r>
              <a:rPr lang="en-US" sz="2400" b="1" dirty="0" err="1"/>
              <a:t>énergétique</a:t>
            </a:r>
            <a:r>
              <a:rPr lang="en-US" sz="2400" b="1" dirty="0"/>
              <a:t> </a:t>
            </a:r>
            <a:r>
              <a:rPr lang="en-US" sz="2400" dirty="0"/>
              <a:t>de la cellule et </a:t>
            </a:r>
            <a:r>
              <a:rPr lang="en-US" sz="2400" dirty="0" err="1"/>
              <a:t>régule</a:t>
            </a:r>
            <a:r>
              <a:rPr lang="en-US" sz="2400" dirty="0"/>
              <a:t> le </a:t>
            </a:r>
            <a:r>
              <a:rPr lang="en-US" sz="2400" b="1" dirty="0">
                <a:solidFill>
                  <a:srgbClr val="FF0000"/>
                </a:solidFill>
              </a:rPr>
              <a:t>flux </a:t>
            </a:r>
            <a:r>
              <a:rPr lang="en-US" sz="2400" b="1" dirty="0" err="1">
                <a:solidFill>
                  <a:srgbClr val="FF0000"/>
                </a:solidFill>
              </a:rPr>
              <a:t>sortant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dirty="0"/>
              <a:t>de la </a:t>
            </a:r>
            <a:r>
              <a:rPr lang="en-US" sz="2400" dirty="0" err="1"/>
              <a:t>glycolyse</a:t>
            </a:r>
            <a:endParaRPr lang="en-US" sz="2400" dirty="0"/>
          </a:p>
          <a:p>
            <a:r>
              <a:rPr lang="en-US" sz="2400" i="1" dirty="0"/>
              <a:t>Rappel: la PFK 1 </a:t>
            </a:r>
            <a:r>
              <a:rPr lang="en-US" sz="2400" i="1" dirty="0" err="1"/>
              <a:t>régule</a:t>
            </a:r>
            <a:r>
              <a:rPr lang="en-US" sz="2400" i="1" dirty="0"/>
              <a:t> le flux entrant de la GL et la pyruvate kinase </a:t>
            </a:r>
            <a:r>
              <a:rPr lang="en-US" sz="2400" i="1" dirty="0" err="1"/>
              <a:t>régule</a:t>
            </a:r>
            <a:r>
              <a:rPr lang="en-US" sz="2400" i="1" dirty="0"/>
              <a:t> le flux </a:t>
            </a:r>
            <a:r>
              <a:rPr lang="en-US" sz="2400" i="1" dirty="0" err="1"/>
              <a:t>sortant</a:t>
            </a:r>
            <a:r>
              <a:rPr lang="en-US" sz="2400" i="1" dirty="0"/>
              <a:t> de la GL</a:t>
            </a: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4E23C560-AB47-764F-BC92-AF517166C46D}"/>
              </a:ext>
            </a:extLst>
          </p:cNvPr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4708" y="4070959"/>
            <a:ext cx="5954038" cy="2018945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4B75FA-0246-F640-99D7-616EF12D2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41463686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218860BF-13EB-7446-8A77-96E40D9D6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000" u="sng"/>
              <a:t>Phase de génération de l’ATP</a:t>
            </a:r>
            <a:br>
              <a:rPr lang="fr-FR" sz="2000"/>
            </a:br>
            <a:r>
              <a:rPr lang="fr-FR" sz="2000"/>
              <a:t>	SHUNT DE L’ÉTAPE 7 POUR LES GR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19EE58A-A69C-E744-B678-8C40E204E5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625" y="2015732"/>
            <a:ext cx="5476067" cy="4074172"/>
          </a:xfrm>
        </p:spPr>
        <p:txBody>
          <a:bodyPr>
            <a:normAutofit lnSpcReduction="10000"/>
          </a:bodyPr>
          <a:lstStyle/>
          <a:p>
            <a:r>
              <a:rPr lang="fr-FR" dirty="0"/>
              <a:t>Pour les </a:t>
            </a:r>
            <a:r>
              <a:rPr lang="fr-FR" b="1" dirty="0">
                <a:solidFill>
                  <a:srgbClr val="FF0000"/>
                </a:solidFill>
              </a:rPr>
              <a:t>globules rouges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i="1" dirty="0"/>
              <a:t>(uniquement)</a:t>
            </a:r>
            <a:r>
              <a:rPr lang="fr-FR" dirty="0"/>
              <a:t>, on va pouvoir </a:t>
            </a:r>
            <a:r>
              <a:rPr lang="fr-FR" b="1" dirty="0"/>
              <a:t>shunter</a:t>
            </a:r>
            <a:r>
              <a:rPr lang="fr-FR" dirty="0"/>
              <a:t> la production de 3 phosphoglycérate. On va produire du </a:t>
            </a:r>
            <a:r>
              <a:rPr lang="fr-FR" b="1" dirty="0"/>
              <a:t>2,3 bisphosphoglycérate </a:t>
            </a:r>
            <a:r>
              <a:rPr lang="fr-FR" dirty="0"/>
              <a:t>à partir du 1,3 bisphosphoglycérate par l’utilisation de la </a:t>
            </a:r>
            <a:r>
              <a:rPr lang="fr-FR" b="1" i="1" dirty="0">
                <a:solidFill>
                  <a:srgbClr val="00B050"/>
                </a:solidFill>
              </a:rPr>
              <a:t>1,3 bisphosphoglycérate mutase</a:t>
            </a:r>
          </a:p>
          <a:p>
            <a:r>
              <a:rPr lang="fr-FR" dirty="0"/>
              <a:t>Le 2,3 bisphosphoglycérate va pouvoir </a:t>
            </a:r>
            <a:r>
              <a:rPr lang="fr-FR" b="1" dirty="0"/>
              <a:t>réintégrer la glycolyse</a:t>
            </a:r>
            <a:r>
              <a:rPr lang="fr-FR" dirty="0"/>
              <a:t> via la </a:t>
            </a:r>
            <a:r>
              <a:rPr lang="fr-FR" b="1" i="1" dirty="0">
                <a:solidFill>
                  <a:srgbClr val="00B050"/>
                </a:solidFill>
              </a:rPr>
              <a:t>2,3 bisphosphoglycérate phosphatase</a:t>
            </a:r>
            <a:r>
              <a:rPr lang="fr-FR" dirty="0">
                <a:solidFill>
                  <a:srgbClr val="00B050"/>
                </a:solidFill>
              </a:rPr>
              <a:t> </a:t>
            </a:r>
            <a:r>
              <a:rPr lang="fr-FR" dirty="0"/>
              <a:t>pour produire du 3-phosphoglycérate par </a:t>
            </a:r>
            <a:r>
              <a:rPr lang="fr-FR" b="1" dirty="0">
                <a:solidFill>
                  <a:srgbClr val="FF0000"/>
                </a:solidFill>
              </a:rPr>
              <a:t>déphosphorylation</a:t>
            </a:r>
            <a:endParaRPr lang="fr-FR" dirty="0">
              <a:solidFill>
                <a:srgbClr val="FF0000"/>
              </a:solidFill>
            </a:endParaRPr>
          </a:p>
          <a:p>
            <a:endParaRPr lang="fr-FR" dirty="0"/>
          </a:p>
          <a:p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EA9D71A-76D1-974E-9696-A0B49DAB773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6692" y="3707508"/>
            <a:ext cx="6114684" cy="2842521"/>
          </a:xfrm>
          <a:prstGeom prst="rect">
            <a:avLst/>
          </a:prstGeom>
        </p:spPr>
      </p:pic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EFAA01F-793C-9E45-B92F-7F6F5B4BD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41313140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8860BF-13EB-7446-8A77-96E40D9D6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000" u="sng"/>
              <a:t>Phase de génération de l’ATP</a:t>
            </a:r>
            <a:br>
              <a:rPr lang="fr-FR" sz="2000"/>
            </a:br>
            <a:r>
              <a:rPr lang="fr-FR" sz="2000"/>
              <a:t>	SHUNT DE L’ÉTAPE 7 POUR LES GR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19EE58A-A69C-E744-B678-8C40E204E5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093" y="2015732"/>
            <a:ext cx="5250599" cy="4074172"/>
          </a:xfrm>
        </p:spPr>
        <p:txBody>
          <a:bodyPr>
            <a:normAutofit/>
          </a:bodyPr>
          <a:lstStyle/>
          <a:p>
            <a:r>
              <a:rPr lang="fr-FR" dirty="0"/>
              <a:t>Ce shunt (pas toujours fait), va induire un </a:t>
            </a:r>
            <a:r>
              <a:rPr lang="fr-FR" b="1" dirty="0"/>
              <a:t>bilan </a:t>
            </a:r>
            <a:r>
              <a:rPr lang="fr-FR" b="1" dirty="0">
                <a:solidFill>
                  <a:srgbClr val="FF0000"/>
                </a:solidFill>
              </a:rPr>
              <a:t>nul</a:t>
            </a:r>
            <a:r>
              <a:rPr lang="fr-FR" b="1" dirty="0"/>
              <a:t> de la glycolyse </a:t>
            </a:r>
            <a:r>
              <a:rPr lang="fr-FR" dirty="0"/>
              <a:t>car la production du 2,3 bisphosphoglycérate </a:t>
            </a:r>
            <a:r>
              <a:rPr lang="fr-FR" b="1" dirty="0"/>
              <a:t>empêche la restitution de</a:t>
            </a:r>
            <a:r>
              <a:rPr lang="fr-FR" b="1" dirty="0">
                <a:solidFill>
                  <a:srgbClr val="FF0000"/>
                </a:solidFill>
              </a:rPr>
              <a:t> 2 ATP </a:t>
            </a:r>
            <a:r>
              <a:rPr lang="fr-FR" dirty="0"/>
              <a:t>qui se fait normalement à la 7</a:t>
            </a:r>
            <a:r>
              <a:rPr lang="fr-FR" baseline="30000" dirty="0"/>
              <a:t>ème</a:t>
            </a:r>
            <a:r>
              <a:rPr lang="fr-FR" dirty="0"/>
              <a:t> étape</a:t>
            </a:r>
          </a:p>
          <a:p>
            <a:r>
              <a:rPr lang="fr-FR" dirty="0"/>
              <a:t>Ce shunt n’a lieu </a:t>
            </a:r>
            <a:r>
              <a:rPr lang="fr-FR" sz="3200" b="1" dirty="0">
                <a:solidFill>
                  <a:srgbClr val="FF0000"/>
                </a:solidFill>
              </a:rPr>
              <a:t>que</a:t>
            </a:r>
            <a:r>
              <a:rPr lang="fr-FR" dirty="0"/>
              <a:t> dans les érythrocytes = globules rouges</a:t>
            </a:r>
          </a:p>
          <a:p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EA9D71A-76D1-974E-9696-A0B49DAB773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7859" y="3206664"/>
            <a:ext cx="5743816" cy="2587266"/>
          </a:xfrm>
          <a:prstGeom prst="rect">
            <a:avLst/>
          </a:prstGeom>
        </p:spPr>
      </p:pic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5DE68A2-8502-5E4E-991D-DF0738537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19239245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8860BF-13EB-7446-8A77-96E40D9D6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000" u="sng"/>
              <a:t>Phase de génération de l’ATP</a:t>
            </a:r>
            <a:br>
              <a:rPr lang="fr-FR" sz="2000"/>
            </a:br>
            <a:r>
              <a:rPr lang="fr-FR" sz="2000"/>
              <a:t>	SHUNT DE L’ÉTAPE 7 POUR LES GR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19EE58A-A69C-E744-B678-8C40E204E5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5677" y="2015732"/>
            <a:ext cx="5451015" cy="4074172"/>
          </a:xfrm>
        </p:spPr>
        <p:txBody>
          <a:bodyPr>
            <a:normAutofit lnSpcReduction="10000"/>
          </a:bodyPr>
          <a:lstStyle/>
          <a:p>
            <a:pPr lvl="0"/>
            <a:r>
              <a:rPr lang="fr-FR" dirty="0"/>
              <a:t>But du shunt :</a:t>
            </a:r>
          </a:p>
          <a:p>
            <a:pPr lvl="1"/>
            <a:r>
              <a:rPr lang="fr-FR" dirty="0"/>
              <a:t>Dans les GR, l’hémoglobine fixe avec une affinité plus ou moins grande l’oxygène pour l’amener aux tissus</a:t>
            </a:r>
          </a:p>
          <a:p>
            <a:pPr lvl="1"/>
            <a:r>
              <a:rPr lang="fr-FR" dirty="0"/>
              <a:t>Le 2,3 bisphosphoglycérate est un </a:t>
            </a:r>
            <a:r>
              <a:rPr lang="fr-FR" b="1" dirty="0">
                <a:solidFill>
                  <a:srgbClr val="FF0000"/>
                </a:solidFill>
              </a:rPr>
              <a:t>effecteur allostérique négatif </a:t>
            </a:r>
            <a:r>
              <a:rPr lang="fr-FR" dirty="0"/>
              <a:t>pour l’hémoglobine car il </a:t>
            </a:r>
            <a:r>
              <a:rPr lang="fr-FR" b="1" dirty="0"/>
              <a:t>diminue l’affinité de l’hémoglobine pour l’oxygène </a:t>
            </a:r>
            <a:r>
              <a:rPr lang="fr-FR" dirty="0"/>
              <a:t>(donc libère l’oxygène dans les tissus)</a:t>
            </a:r>
          </a:p>
          <a:p>
            <a:pPr lvl="1"/>
            <a:r>
              <a:rPr lang="fr-FR" dirty="0"/>
              <a:t>Le shunt est donc réalisé pour </a:t>
            </a:r>
            <a:r>
              <a:rPr lang="fr-FR" b="1" dirty="0"/>
              <a:t>augmenter la </a:t>
            </a:r>
            <a:r>
              <a:rPr lang="fr-FR" b="1" dirty="0">
                <a:solidFill>
                  <a:srgbClr val="FF0000"/>
                </a:solidFill>
              </a:rPr>
              <a:t>capacité en oxygène </a:t>
            </a:r>
            <a:r>
              <a:rPr lang="fr-FR" b="1" dirty="0"/>
              <a:t>dans les tissus</a:t>
            </a:r>
            <a:endParaRPr lang="fr-FR" dirty="0"/>
          </a:p>
          <a:p>
            <a:pPr lvl="2"/>
            <a:r>
              <a:rPr lang="fr-FR" dirty="0"/>
              <a:t>Le shunt va être fait dans les GR que lorsqu’on a un </a:t>
            </a:r>
            <a:r>
              <a:rPr lang="fr-FR" b="1" dirty="0"/>
              <a:t>besoin plus important en oxygène</a:t>
            </a:r>
            <a:r>
              <a:rPr lang="fr-FR" dirty="0"/>
              <a:t> </a:t>
            </a:r>
          </a:p>
          <a:p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EA9D71A-76D1-974E-9696-A0B49DAB773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5311" y="3081403"/>
            <a:ext cx="5629098" cy="2716397"/>
          </a:xfrm>
          <a:prstGeom prst="rect">
            <a:avLst/>
          </a:prstGeom>
        </p:spPr>
      </p:pic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DBD380-78C7-8A46-8E27-15AC2025E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11968527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8860BF-13EB-7446-8A77-96E40D9D6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000" u="sng"/>
              <a:t>Phase de génération de l’ATP</a:t>
            </a:r>
            <a:br>
              <a:rPr lang="fr-FR" sz="2000"/>
            </a:br>
            <a:r>
              <a:rPr lang="fr-FR" sz="2000"/>
              <a:t>	SHUNT DE L’ÉTAPE 7 POUR LES GR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19EE58A-A69C-E744-B678-8C40E204E5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3255" y="2015732"/>
            <a:ext cx="5413437" cy="4074172"/>
          </a:xfrm>
        </p:spPr>
        <p:txBody>
          <a:bodyPr>
            <a:normAutofit/>
          </a:bodyPr>
          <a:lstStyle/>
          <a:p>
            <a:r>
              <a:rPr lang="fr-FR" dirty="0"/>
              <a:t>Le shunt va être fait dans les GR que lorsqu’on a un </a:t>
            </a:r>
            <a:r>
              <a:rPr lang="fr-FR" b="1" dirty="0"/>
              <a:t>besoin plus important en oxygène</a:t>
            </a:r>
            <a:r>
              <a:rPr lang="fr-FR" dirty="0"/>
              <a:t> </a:t>
            </a:r>
          </a:p>
          <a:p>
            <a:r>
              <a:rPr lang="fr-FR" i="1" dirty="0"/>
              <a:t>Exemple: au cours d’une grossesse, la maman a besoin de libérer plus d’oxygène pour aller jusqu’au fœtus</a:t>
            </a:r>
          </a:p>
          <a:p>
            <a:r>
              <a:rPr lang="fr-FR" i="1" dirty="0"/>
              <a:t>Exemple: lors de randonnées en altitude, il est nécessaire d’augmenter la capacité en oxygène à libérer pour les tissus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EA9D71A-76D1-974E-9696-A0B49DAB773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3206664"/>
            <a:ext cx="5873252" cy="2713194"/>
          </a:xfrm>
          <a:prstGeom prst="rect">
            <a:avLst/>
          </a:prstGeom>
        </p:spPr>
      </p:pic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1F40069-C348-2B4E-AB32-6D4211E3A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26489181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C2A4B30-77D7-4FFB-8B53-A88BD68C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0F4944E-847B-D34D-B81F-1E7DED1AFF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19"/>
            <a:ext cx="4325112" cy="1049235"/>
          </a:xfrm>
        </p:spPr>
        <p:txBody>
          <a:bodyPr>
            <a:normAutofit/>
          </a:bodyPr>
          <a:lstStyle/>
          <a:p>
            <a:r>
              <a:rPr lang="fr-FR" sz="2800"/>
              <a:t>BILAN DE LA GLYCOLYSE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73AAE2E-5D6B-4952-A4BB-546C49F8DE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432511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01E4D783-AD45-49E7-B6C7-BBACB8290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66F5E90-3975-4DA3-9F56-C41818A89A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7994" y="2401652"/>
            <a:ext cx="5538697" cy="4074172"/>
          </a:xfrm>
        </p:spPr>
        <p:txBody>
          <a:bodyPr>
            <a:normAutofit fontScale="92500" lnSpcReduction="20000"/>
          </a:bodyPr>
          <a:lstStyle/>
          <a:p>
            <a:r>
              <a:rPr lang="fr-FR" b="1" u="sng" dirty="0"/>
              <a:t>Bilan :</a:t>
            </a:r>
            <a:r>
              <a:rPr lang="fr-FR" b="1" dirty="0"/>
              <a:t> 1 glucose </a:t>
            </a:r>
            <a:r>
              <a:rPr lang="fr-FR" b="1" dirty="0">
                <a:sym typeface="Wingdings" pitchFamily="2" charset="2"/>
              </a:rPr>
              <a:t></a:t>
            </a:r>
            <a:r>
              <a:rPr lang="fr-FR" b="1" dirty="0"/>
              <a:t> 2 pyruvates</a:t>
            </a:r>
            <a:endParaRPr lang="fr-FR" dirty="0"/>
          </a:p>
          <a:p>
            <a:r>
              <a:rPr lang="en-US" b="1" dirty="0"/>
              <a:t>2 ADP + 2 Pi + 2 NAD</a:t>
            </a:r>
            <a:r>
              <a:rPr lang="en-US" b="1" baseline="30000" dirty="0"/>
              <a:t>+</a:t>
            </a:r>
            <a:r>
              <a:rPr lang="en-US" b="1" dirty="0"/>
              <a:t> </a:t>
            </a:r>
            <a:r>
              <a:rPr lang="fr-FR" b="1" dirty="0">
                <a:sym typeface="Wingdings" pitchFamily="2" charset="2"/>
              </a:rPr>
              <a:t></a:t>
            </a:r>
            <a:r>
              <a:rPr lang="en-US" b="1" dirty="0"/>
              <a:t> 2 ATP + 2 NADH+H</a:t>
            </a:r>
            <a:r>
              <a:rPr lang="en-US" b="1" baseline="30000" dirty="0"/>
              <a:t>+</a:t>
            </a:r>
            <a:r>
              <a:rPr lang="en-US" b="1" dirty="0"/>
              <a:t> + 2 H</a:t>
            </a:r>
            <a:r>
              <a:rPr lang="en-US" b="1" baseline="-25000" dirty="0"/>
              <a:t>2</a:t>
            </a:r>
            <a:r>
              <a:rPr lang="en-US" b="1" dirty="0"/>
              <a:t>O</a:t>
            </a:r>
            <a:endParaRPr lang="fr-FR" dirty="0"/>
          </a:p>
          <a:p>
            <a:pPr lvl="0"/>
            <a:r>
              <a:rPr lang="fr-FR" dirty="0"/>
              <a:t>Le rendement de la glycolyse est un </a:t>
            </a:r>
            <a:r>
              <a:rPr lang="fr-FR" b="1" dirty="0">
                <a:solidFill>
                  <a:srgbClr val="FF0000"/>
                </a:solidFill>
              </a:rPr>
              <a:t>rendement positif </a:t>
            </a:r>
            <a:r>
              <a:rPr lang="fr-FR" b="1" dirty="0"/>
              <a:t>au final</a:t>
            </a:r>
            <a:r>
              <a:rPr lang="fr-FR" dirty="0"/>
              <a:t> (+ 2ATP) </a:t>
            </a:r>
            <a:r>
              <a:rPr lang="fr-FR" i="1" dirty="0"/>
              <a:t>sauf dans l’érythrocyte si le shunt de l’étape 7 a lieu</a:t>
            </a:r>
            <a:endParaRPr lang="fr-FR" dirty="0"/>
          </a:p>
          <a:p>
            <a:pPr lvl="0"/>
            <a:r>
              <a:rPr lang="fr-FR" dirty="0"/>
              <a:t>Le rendement </a:t>
            </a:r>
            <a:r>
              <a:rPr lang="fr-FR" b="1" dirty="0">
                <a:solidFill>
                  <a:srgbClr val="FF0000"/>
                </a:solidFill>
              </a:rPr>
              <a:t>dépend fortement de la présence d’O</a:t>
            </a:r>
            <a:r>
              <a:rPr lang="fr-FR" b="1" baseline="-25000" dirty="0">
                <a:solidFill>
                  <a:srgbClr val="FF0000"/>
                </a:solidFill>
              </a:rPr>
              <a:t>2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/>
              <a:t>car la glycolyse peut être </a:t>
            </a:r>
            <a:r>
              <a:rPr lang="fr-FR" b="1" dirty="0"/>
              <a:t>couplée à la mitochondrie</a:t>
            </a:r>
            <a:r>
              <a:rPr lang="fr-FR" dirty="0"/>
              <a:t> et aller jusqu’à la </a:t>
            </a:r>
            <a:r>
              <a:rPr lang="fr-FR" b="1" dirty="0"/>
              <a:t>phosphorylation oxydative</a:t>
            </a:r>
            <a:r>
              <a:rPr lang="fr-FR" dirty="0"/>
              <a:t> pour avoir une production maximale de molécules d’ATP lors de la dégradation des molécules de glucose</a:t>
            </a:r>
          </a:p>
          <a:p>
            <a:endParaRPr lang="en-US" dirty="0"/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D6C4CD5E-0AE8-D547-9538-8DF9979E9C8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3206663"/>
            <a:ext cx="5769388" cy="3311841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ACD16AF-E91C-2143-9C9B-7DD6D3B7D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14279143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E6AF9E-6622-F042-91BE-9BB39768C0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13800" dirty="0"/>
              <a:t>QCM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84EE504-79FC-6C40-9920-8C3FE05B62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Le tutorat est gratuit. Toute reproduction ou vente est interdite</a:t>
            </a:r>
          </a:p>
          <a:p>
            <a:r>
              <a:rPr lang="fr-FR" dirty="0"/>
              <a:t>
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C5F4739-F9D0-5E42-AE73-014953CB1FD2}"/>
              </a:ext>
            </a:extLst>
          </p:cNvPr>
          <p:cNvSpPr txBox="1"/>
          <p:nvPr/>
        </p:nvSpPr>
        <p:spPr>
          <a:xfrm>
            <a:off x="1451579" y="925418"/>
            <a:ext cx="96032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dirty="0"/>
              <a:t>BIOCHLABEST</a:t>
            </a:r>
          </a:p>
        </p:txBody>
      </p:sp>
    </p:spTree>
    <p:extLst>
      <p:ext uri="{BB962C8B-B14F-4D97-AF65-F5344CB8AC3E}">
        <p14:creationId xmlns:p14="http://schemas.microsoft.com/office/powerpoint/2010/main" val="18301804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451795-6BE9-0945-B964-6A0A86944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QCM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207D34C-30A9-1642-8549-CBB43D3EDB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 propos de la glycolyse, donnez la (les) bonne(s) réponse(s):</a:t>
            </a:r>
          </a:p>
          <a:p>
            <a:pPr lvl="1"/>
            <a:r>
              <a:rPr lang="fr-FR" dirty="0"/>
              <a:t>A) Elle correspond à la dégradation du glycogène en glucose</a:t>
            </a:r>
          </a:p>
          <a:p>
            <a:pPr lvl="1"/>
            <a:r>
              <a:rPr lang="fr-FR" dirty="0"/>
              <a:t>B) C’est une voie se déroulant dans les mitochondries de toutes les cellules</a:t>
            </a:r>
          </a:p>
          <a:p>
            <a:pPr lvl="1"/>
            <a:r>
              <a:rPr lang="fr-FR" dirty="0"/>
              <a:t>C) Elle comporte une première phase de consommation d’énergie et une deuxième phase de production d’énergie</a:t>
            </a:r>
          </a:p>
          <a:p>
            <a:pPr lvl="1"/>
            <a:r>
              <a:rPr lang="fr-FR" dirty="0"/>
              <a:t>D) Seulement 5 intermédiaires de la glycolyse sont phosphorylés</a:t>
            </a:r>
          </a:p>
          <a:p>
            <a:pPr lvl="1"/>
            <a:r>
              <a:rPr lang="fr-FR" dirty="0"/>
              <a:t>E) Les réponses A,B,C et D sont fausses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5021CF5-AF24-3046-9E5A-D4438E688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32400006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3D35AB-3C15-B143-8256-3A3420DE26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Réponse: C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201FA60-524F-694A-9825-DC5A46A198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fr-FR" dirty="0"/>
              <a:t>A) Elle correspond à la dégradation du </a:t>
            </a:r>
            <a:r>
              <a:rPr lang="fr-FR" dirty="0">
                <a:solidFill>
                  <a:srgbClr val="FF0000"/>
                </a:solidFill>
              </a:rPr>
              <a:t>glycogène</a:t>
            </a:r>
            <a:r>
              <a:rPr lang="fr-FR" dirty="0"/>
              <a:t> en </a:t>
            </a:r>
            <a:r>
              <a:rPr lang="fr-FR" dirty="0">
                <a:solidFill>
                  <a:srgbClr val="FF0000"/>
                </a:solidFill>
              </a:rPr>
              <a:t>glucose</a:t>
            </a:r>
          </a:p>
          <a:p>
            <a:pPr lvl="2"/>
            <a:r>
              <a:rPr lang="fr-FR" dirty="0">
                <a:solidFill>
                  <a:srgbClr val="00B050"/>
                </a:solidFill>
              </a:rPr>
              <a:t>Faux, elle correspond à la dégradation du glucose en pyruvate</a:t>
            </a:r>
          </a:p>
          <a:p>
            <a:pPr lvl="1"/>
            <a:r>
              <a:rPr lang="fr-FR" dirty="0"/>
              <a:t>B) C’est une voie se déroulant dans les </a:t>
            </a:r>
            <a:r>
              <a:rPr lang="fr-FR" dirty="0">
                <a:solidFill>
                  <a:srgbClr val="FF0000"/>
                </a:solidFill>
              </a:rPr>
              <a:t>mitochondries</a:t>
            </a:r>
            <a:r>
              <a:rPr lang="fr-FR" dirty="0"/>
              <a:t> de toutes les cellules</a:t>
            </a:r>
          </a:p>
          <a:p>
            <a:pPr lvl="2"/>
            <a:r>
              <a:rPr lang="fr-FR" dirty="0">
                <a:solidFill>
                  <a:srgbClr val="00B050"/>
                </a:solidFill>
              </a:rPr>
              <a:t>C’est une voie se déroulant dans le cytoplasme de toutes les cellules</a:t>
            </a:r>
          </a:p>
          <a:p>
            <a:pPr lvl="1"/>
            <a:r>
              <a:rPr lang="fr-FR" dirty="0">
                <a:solidFill>
                  <a:srgbClr val="00B050"/>
                </a:solidFill>
              </a:rPr>
              <a:t>C) Elle comporte une première phase de consommation d’énergie et une deuxième phase de production d’énergie</a:t>
            </a:r>
          </a:p>
          <a:p>
            <a:pPr lvl="1"/>
            <a:r>
              <a:rPr lang="fr-FR" dirty="0"/>
              <a:t>D) Seulement </a:t>
            </a:r>
            <a:r>
              <a:rPr lang="fr-FR" dirty="0">
                <a:solidFill>
                  <a:srgbClr val="FF0000"/>
                </a:solidFill>
              </a:rPr>
              <a:t>5</a:t>
            </a:r>
            <a:r>
              <a:rPr lang="fr-FR" dirty="0"/>
              <a:t> intermédiaires de la glycolyse sont phosphorylés</a:t>
            </a:r>
          </a:p>
          <a:p>
            <a:pPr lvl="2"/>
            <a:r>
              <a:rPr lang="fr-FR" dirty="0">
                <a:solidFill>
                  <a:srgbClr val="00B050"/>
                </a:solidFill>
              </a:rPr>
              <a:t>Tous les intermédiaires de la glycolyse sont phosphorylés (10 en tout)</a:t>
            </a:r>
          </a:p>
          <a:p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4AD1F40-A015-6F4C-9E3E-4C16CE802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31607607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AFCCF5-9042-AD49-B3DA-6AF7B5ACC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QCM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C64E710-BF77-6B41-9EE9-23B659EA6F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 propos de la glycolyse, donnez la (les) bonne(s) réponse(s):</a:t>
            </a:r>
          </a:p>
          <a:p>
            <a:pPr lvl="1"/>
            <a:r>
              <a:rPr lang="fr-FR" dirty="0"/>
              <a:t>A) La glycolyse est permise par le principe de couplage énergétique</a:t>
            </a:r>
          </a:p>
          <a:p>
            <a:pPr lvl="1"/>
            <a:r>
              <a:rPr lang="fr-FR" dirty="0"/>
              <a:t>B) Au niveau du muscle, on utilise une glucokinase pour catalyser la première réaction de la glycolyse</a:t>
            </a:r>
          </a:p>
          <a:p>
            <a:pPr lvl="1"/>
            <a:r>
              <a:rPr lang="fr-FR" dirty="0"/>
              <a:t>C) Le bilan de la glycolyse sera différent selon la disponibilité ou non en oxygène</a:t>
            </a:r>
          </a:p>
          <a:p>
            <a:pPr lvl="1"/>
            <a:r>
              <a:rPr lang="fr-FR" dirty="0"/>
              <a:t>D) Dans l’érythrocyte, lors du shunt de l’étape 7, on aura un bilan énergétique positif avec une production de 2 ATP</a:t>
            </a:r>
          </a:p>
          <a:p>
            <a:pPr lvl="1"/>
            <a:r>
              <a:rPr lang="fr-FR" dirty="0"/>
              <a:t>E) Les réponses A,B,C et D sont fausses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D54DDED-CB7E-6147-A61F-B39063D98D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32461348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98D252-7A32-0347-8BD9-368D1A135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Réponse: AC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7DE853D-865B-DB4C-A931-F6A066700D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1"/>
            <a:r>
              <a:rPr lang="fr-FR" dirty="0">
                <a:solidFill>
                  <a:srgbClr val="00B050"/>
                </a:solidFill>
              </a:rPr>
              <a:t>A) La glycolyse est permise par le principe de couplage énergétique</a:t>
            </a:r>
          </a:p>
          <a:p>
            <a:pPr lvl="1"/>
            <a:r>
              <a:rPr lang="fr-FR" dirty="0"/>
              <a:t>B) Au niveau du </a:t>
            </a:r>
            <a:r>
              <a:rPr lang="fr-FR" dirty="0">
                <a:solidFill>
                  <a:srgbClr val="FF0000"/>
                </a:solidFill>
              </a:rPr>
              <a:t>muscle</a:t>
            </a:r>
            <a:r>
              <a:rPr lang="fr-FR" dirty="0"/>
              <a:t>, on utilise une glucokinase pour catalyser la première réaction de la glycolyse</a:t>
            </a:r>
          </a:p>
          <a:p>
            <a:pPr lvl="2"/>
            <a:r>
              <a:rPr lang="fr-FR" dirty="0">
                <a:solidFill>
                  <a:srgbClr val="00B050"/>
                </a:solidFill>
              </a:rPr>
              <a:t>Au niveau du foie et du pancréas, on utilise une glucokinase (</a:t>
            </a:r>
            <a:r>
              <a:rPr lang="fr-FR" dirty="0" err="1">
                <a:solidFill>
                  <a:srgbClr val="00B050"/>
                </a:solidFill>
              </a:rPr>
              <a:t>isoforme</a:t>
            </a:r>
            <a:r>
              <a:rPr lang="fr-FR" dirty="0">
                <a:solidFill>
                  <a:srgbClr val="00B050"/>
                </a:solidFill>
              </a:rPr>
              <a:t> 4 de l’hexokinase) pour catalyser la première réaction de la glycolyse</a:t>
            </a:r>
          </a:p>
          <a:p>
            <a:pPr lvl="1"/>
            <a:r>
              <a:rPr lang="fr-FR" dirty="0">
                <a:solidFill>
                  <a:srgbClr val="00B050"/>
                </a:solidFill>
              </a:rPr>
              <a:t>C) Le bilan de la glycolyse sera différent selon la disponibilité ou non en oxygène</a:t>
            </a:r>
          </a:p>
          <a:p>
            <a:pPr lvl="1"/>
            <a:r>
              <a:rPr lang="fr-FR" dirty="0"/>
              <a:t>D) Dans l’érythrocyte, lors du shunt de l’étape 7, on aura un bilan énergétique </a:t>
            </a:r>
            <a:r>
              <a:rPr lang="fr-FR" dirty="0">
                <a:solidFill>
                  <a:srgbClr val="FF0000"/>
                </a:solidFill>
              </a:rPr>
              <a:t>positif avec une production de 2 ATP</a:t>
            </a:r>
          </a:p>
          <a:p>
            <a:pPr lvl="2"/>
            <a:r>
              <a:rPr lang="fr-FR" dirty="0">
                <a:solidFill>
                  <a:srgbClr val="00B050"/>
                </a:solidFill>
              </a:rPr>
              <a:t>Dans l’érythrocyte, lors du shunt de l’étape 7, on aura un bilan énergétique nul avec ni perte ni production d’ATP</a:t>
            </a:r>
          </a:p>
          <a:p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8DCE94A-292E-8542-9C11-D10367129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35753626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63917F1-DF3C-1E46-B7DA-FB61C4474F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D28BDEF-018F-F046-9FA0-111739C90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Le tutorat est gratuit. Toute reproduction ou vente est interdite</a:t>
            </a:r>
          </a:p>
          <a:p>
            <a:r>
              <a:rPr lang="fr-FR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949432647"/>
      </p:ext>
    </p:extLst>
  </p:cSld>
  <p:clrMapOvr>
    <a:masterClrMapping/>
  </p:clrMapOvr>
</p:sld>
</file>

<file path=ppt/theme/theme1.xml><?xml version="1.0" encoding="utf-8"?>
<a:theme xmlns:a="http://schemas.openxmlformats.org/drawingml/2006/main" name="Galerie">
  <a:themeElements>
    <a:clrScheme name="Galerie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erie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ie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{752C6FCA-2CD7-E144-A25A-211442C13465}tf10001119</Template>
  <TotalTime>1840</TotalTime>
  <Words>2088</Words>
  <Application>Microsoft Macintosh PowerPoint</Application>
  <PresentationFormat>Grand écran</PresentationFormat>
  <Paragraphs>228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8" baseType="lpstr">
      <vt:lpstr>Arial</vt:lpstr>
      <vt:lpstr>Calibri</vt:lpstr>
      <vt:lpstr>Gill Sans MT</vt:lpstr>
      <vt:lpstr>Lucida Calligraphy</vt:lpstr>
      <vt:lpstr>Galerie</vt:lpstr>
      <vt:lpstr>Once upon a tut’ présente la biochimie</vt:lpstr>
      <vt:lpstr>Introduction  Rappel</vt:lpstr>
      <vt:lpstr>Introduction  Présentation</vt:lpstr>
      <vt:lpstr>INTRODUCTION  Présentation</vt:lpstr>
      <vt:lpstr>Introduction  présentation</vt:lpstr>
      <vt:lpstr>INTRODUCTION  PRÉSENTATION</vt:lpstr>
      <vt:lpstr>PHASE DE CONSOMMATION D’ATP  1ère étape</vt:lpstr>
      <vt:lpstr>PHASE DE CONSOMMATION D’ATP  1ère étape</vt:lpstr>
      <vt:lpstr>PHASE DE CONSOMMATION D’ATP  2ème étape</vt:lpstr>
      <vt:lpstr>PHASE DE CONSOMMATION D’ATP  3ème étape</vt:lpstr>
      <vt:lpstr>PHASE DE CONSOMMATION D’ATP  3ème étape</vt:lpstr>
      <vt:lpstr>PHASE DE CONSOMMATION D’ATP  4ème étape</vt:lpstr>
      <vt:lpstr>PHASE DE CONSOMMATION D’ATP  4ème étape</vt:lpstr>
      <vt:lpstr>PHASE DE CONSOMMATION D’ATP  5ème étape</vt:lpstr>
      <vt:lpstr>PHASE DE CONSOMMATION D’ATP  Bilan</vt:lpstr>
      <vt:lpstr>Phase de génération de l’ATP  6ème étape</vt:lpstr>
      <vt:lpstr>Phase de génération de l’ATP  6ème étape</vt:lpstr>
      <vt:lpstr>Phase de génération de l’ATP  7ème étape</vt:lpstr>
      <vt:lpstr>Phase de génération de l’ATP  8ème étape</vt:lpstr>
      <vt:lpstr>Phase de génération de l’ATP  9ème étape</vt:lpstr>
      <vt:lpstr>Phase de génération de l’ATP  10ème étape</vt:lpstr>
      <vt:lpstr>Phase de génération de l’ATP  10ème étape</vt:lpstr>
      <vt:lpstr>Phase de génération de l’ATP  SHUNT DE L’ÉTAPE 7 POUR LES GR</vt:lpstr>
      <vt:lpstr>Phase de génération de l’ATP  SHUNT DE L’ÉTAPE 7 POUR LES GR</vt:lpstr>
      <vt:lpstr>Phase de génération de l’ATP  SHUNT DE L’ÉTAPE 7 POUR LES GR</vt:lpstr>
      <vt:lpstr>Phase de génération de l’ATP  SHUNT DE L’ÉTAPE 7 POUR LES GR</vt:lpstr>
      <vt:lpstr>BILAN DE LA GLYCOLYSE</vt:lpstr>
      <vt:lpstr>Présentation PowerPoint</vt:lpstr>
      <vt:lpstr>QCM</vt:lpstr>
      <vt:lpstr>Réponse: C</vt:lpstr>
      <vt:lpstr>QCM</vt:lpstr>
      <vt:lpstr>Réponse: AC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biochimie</dc:title>
  <dc:creator>Adrien Chamaly</dc:creator>
  <cp:lastModifiedBy>Adrien Chamaly</cp:lastModifiedBy>
  <cp:revision>4</cp:revision>
  <dcterms:created xsi:type="dcterms:W3CDTF">2021-08-13T13:40:16Z</dcterms:created>
  <dcterms:modified xsi:type="dcterms:W3CDTF">2021-08-20T13:27:28Z</dcterms:modified>
</cp:coreProperties>
</file>