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71F90D-9343-4ABC-833B-FF51F119A447}" v="5" dt="2020-01-01T16:32:27.5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13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3571F90D-9343-4ABC-833B-FF51F119A447}"/>
    <pc:docChg chg="modSld">
      <pc:chgData name="" userId="" providerId="" clId="Web-{3571F90D-9343-4ABC-833B-FF51F119A447}" dt="2020-01-01T16:32:27.542" v="4" actId="20577"/>
      <pc:docMkLst>
        <pc:docMk/>
      </pc:docMkLst>
      <pc:sldChg chg="modSp">
        <pc:chgData name="" userId="" providerId="" clId="Web-{3571F90D-9343-4ABC-833B-FF51F119A447}" dt="2020-01-01T16:30:48.183" v="3" actId="20577"/>
        <pc:sldMkLst>
          <pc:docMk/>
          <pc:sldMk cId="424155720" sldId="267"/>
        </pc:sldMkLst>
        <pc:spChg chg="mod">
          <ac:chgData name="" userId="" providerId="" clId="Web-{3571F90D-9343-4ABC-833B-FF51F119A447}" dt="2020-01-01T16:30:48.183" v="3" actId="20577"/>
          <ac:spMkLst>
            <pc:docMk/>
            <pc:sldMk cId="424155720" sldId="26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1341608"/>
          </a:xfrm>
        </p:spPr>
        <p:txBody>
          <a:bodyPr/>
          <a:lstStyle/>
          <a:p>
            <a:r>
              <a:rPr lang="fr-FR" dirty="0"/>
              <a:t>UE9:</a:t>
            </a:r>
            <a:br>
              <a:rPr lang="fr-FR" dirty="0"/>
            </a:br>
            <a:r>
              <a:rPr lang="fr-FR" sz="5400" dirty="0"/>
              <a:t>Les parois du petit bassin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33414" y="7977295"/>
            <a:ext cx="6831673" cy="1086237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1026" name="Picture 2" descr="http://ekongkar.yoga/wp-content/uploads/2016/07/Blausen_0723_Pelv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761" y="3130062"/>
            <a:ext cx="4596235" cy="324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230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Introduction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♥  Petit et Grand bassin</a:t>
            </a:r>
          </a:p>
          <a:p>
            <a:r>
              <a:rPr lang="fr-FR" dirty="0"/>
              <a:t>♥  La ceinture pelvienne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7303" y="1691053"/>
            <a:ext cx="4771293" cy="4771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129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Les parois osseuses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♥ L’os coxal</a:t>
            </a:r>
          </a:p>
          <a:p>
            <a:r>
              <a:rPr lang="fr-FR" dirty="0"/>
              <a:t>♥ la cavité cotyloïde</a:t>
            </a:r>
          </a:p>
          <a:p>
            <a:r>
              <a:rPr lang="fr-FR" dirty="0"/>
              <a:t>♥ La face latérale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977" y="1582615"/>
            <a:ext cx="5417596" cy="527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556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Les parois osseuses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♥ La face médiale</a:t>
            </a:r>
          </a:p>
          <a:p>
            <a:r>
              <a:rPr lang="fr-FR" dirty="0"/>
              <a:t>♥ La ligne arquée</a:t>
            </a:r>
          </a:p>
          <a:p>
            <a:r>
              <a:rPr lang="fr-FR" dirty="0"/>
              <a:t>♥ Le détroit supérieur</a:t>
            </a:r>
          </a:p>
          <a:p>
            <a:r>
              <a:rPr lang="fr-FR" dirty="0"/>
              <a:t>♥ La symphyse pubienne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1752" y="1477817"/>
            <a:ext cx="4540624" cy="511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067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Bord postérieur de l’os coxal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17321" y="1582615"/>
            <a:ext cx="5146716" cy="50116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535722" y="2241762"/>
            <a:ext cx="501747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dirty="0"/>
              <a:t>l’</a:t>
            </a:r>
            <a:r>
              <a:rPr lang="fr-FR" b="1" dirty="0"/>
              <a:t>épine iliaque postéro-supérieure (EIPS)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l’</a:t>
            </a:r>
            <a:r>
              <a:rPr lang="fr-FR" b="1" dirty="0"/>
              <a:t>échancrure inter-épineuse postérieure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l’</a:t>
            </a:r>
            <a:r>
              <a:rPr lang="fr-FR" b="1" dirty="0"/>
              <a:t>épine iliaque postéro-inférieure</a:t>
            </a:r>
            <a:r>
              <a:rPr lang="fr-FR" dirty="0"/>
              <a:t> 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la</a:t>
            </a:r>
            <a:r>
              <a:rPr lang="fr-FR" b="1" dirty="0"/>
              <a:t> grande échancrure sciatique = ischiatique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l’</a:t>
            </a:r>
            <a:r>
              <a:rPr lang="fr-FR" b="1" dirty="0"/>
              <a:t>épine sciatique = ischiatique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la</a:t>
            </a:r>
            <a:r>
              <a:rPr lang="fr-FR" b="1" dirty="0"/>
              <a:t> petite échancrure sciatique = ischiatique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r>
              <a:rPr lang="fr-FR" dirty="0"/>
              <a:t>-    le</a:t>
            </a:r>
            <a:r>
              <a:rPr lang="fr-FR" b="1" dirty="0"/>
              <a:t> bord postérieur de la tubérosité ischiatique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75204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381000"/>
            <a:ext cx="9601200" cy="1485900"/>
          </a:xfrm>
        </p:spPr>
        <p:txBody>
          <a:bodyPr/>
          <a:lstStyle/>
          <a:p>
            <a:pPr algn="ctr"/>
            <a:r>
              <a:rPr lang="fr-FR" dirty="0"/>
              <a:t>Bord antérieur de l’os coxal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92350" y="1428750"/>
            <a:ext cx="4910941" cy="528124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181341" y="1866900"/>
            <a:ext cx="58110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b="1" dirty="0"/>
              <a:t>l’épine iliaque antéro-supérieure (EIAS) </a:t>
            </a:r>
          </a:p>
          <a:p>
            <a:pPr marL="285750" indent="-285750">
              <a:buFontTx/>
              <a:buChar char="-"/>
            </a:pP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b="1" dirty="0"/>
              <a:t>l’échancrure inter-épineuse antérieure</a:t>
            </a:r>
          </a:p>
          <a:p>
            <a:pPr marL="285750" indent="-285750">
              <a:buFontTx/>
              <a:buChar char="-"/>
            </a:pP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b="1" dirty="0"/>
              <a:t>l’épine iliaque antéro-inférieure</a:t>
            </a:r>
          </a:p>
          <a:p>
            <a:pPr marL="285750" indent="-285750">
              <a:buFontTx/>
              <a:buChar char="-"/>
            </a:pP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b="1" dirty="0"/>
              <a:t>la gouttière du muscle psoas = vallée du psoas</a:t>
            </a:r>
          </a:p>
          <a:p>
            <a:pPr marL="285750" indent="-285750">
              <a:buFontTx/>
              <a:buChar char="-"/>
            </a:pP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b="1" dirty="0"/>
              <a:t>l’éminence ilio-pubienne (ou ilio-pectinée</a:t>
            </a:r>
          </a:p>
          <a:p>
            <a:pPr marL="285750" indent="-285750">
              <a:buFontTx/>
              <a:buChar char="-"/>
            </a:pP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b="1" dirty="0"/>
              <a:t>le bord supérieur du pubis</a:t>
            </a:r>
          </a:p>
          <a:p>
            <a:pPr marL="285750" indent="-285750">
              <a:buFontTx/>
              <a:buChar char="-"/>
            </a:pPr>
            <a:endParaRPr lang="fr-FR" b="1" dirty="0"/>
          </a:p>
          <a:p>
            <a:pPr marL="285750" indent="-285750">
              <a:buFontTx/>
              <a:buChar char="-"/>
            </a:pPr>
            <a:r>
              <a:rPr lang="fr-FR" b="1" dirty="0"/>
              <a:t>l’épine du pubis</a:t>
            </a:r>
          </a:p>
        </p:txBody>
      </p:sp>
    </p:spTree>
    <p:extLst>
      <p:ext uri="{BB962C8B-B14F-4D97-AF65-F5344CB8AC3E}">
        <p14:creationId xmlns:p14="http://schemas.microsoft.com/office/powerpoint/2010/main" val="1568416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Face supérieure du sacrum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♥  La crête iliaque</a:t>
            </a:r>
          </a:p>
          <a:p>
            <a:r>
              <a:rPr lang="fr-FR" dirty="0"/>
              <a:t>♥ le détroit supérieur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600" y="1763347"/>
            <a:ext cx="6007862" cy="372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374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La symphyse pubienne</a:t>
            </a:r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992" y="2171700"/>
            <a:ext cx="4597400" cy="32639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371600" y="2420471"/>
            <a:ext cx="39534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♥ Articulation cartilagineuse</a:t>
            </a:r>
          </a:p>
          <a:p>
            <a:endParaRPr lang="fr-FR" sz="2000" dirty="0"/>
          </a:p>
          <a:p>
            <a:r>
              <a:rPr lang="fr-FR" sz="2000" dirty="0"/>
              <a:t>♥ Ligaments</a:t>
            </a:r>
          </a:p>
        </p:txBody>
      </p:sp>
    </p:spTree>
    <p:extLst>
      <p:ext uri="{BB962C8B-B14F-4D97-AF65-F5344CB8AC3E}">
        <p14:creationId xmlns:p14="http://schemas.microsoft.com/office/powerpoint/2010/main" val="161705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L’articulation sacro-iliaque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♥ Articulation synoviale</a:t>
            </a:r>
          </a:p>
          <a:p>
            <a:r>
              <a:rPr lang="fr-FR" dirty="0"/>
              <a:t>♥ Capsule</a:t>
            </a:r>
          </a:p>
          <a:p>
            <a:r>
              <a:rPr lang="fr-FR" dirty="0"/>
              <a:t>♥ Ligaments de renforcement</a:t>
            </a:r>
          </a:p>
        </p:txBody>
      </p:sp>
      <p:pic>
        <p:nvPicPr>
          <p:cNvPr id="6" name="Imag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016" y="1942203"/>
            <a:ext cx="5212902" cy="353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66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Les ligaments à distance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♥ Ligament </a:t>
            </a:r>
            <a:r>
              <a:rPr lang="fr-FR" dirty="0" err="1"/>
              <a:t>ilio-lombaire</a:t>
            </a:r>
            <a:endParaRPr lang="fr-FR" dirty="0"/>
          </a:p>
          <a:p>
            <a:r>
              <a:rPr lang="fr-FR" dirty="0"/>
              <a:t>♥ Ligament sacro-tubérale</a:t>
            </a:r>
          </a:p>
          <a:p>
            <a:r>
              <a:rPr lang="fr-FR" dirty="0"/>
              <a:t>♥ Ligament sacro-épineux</a:t>
            </a:r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816" y="1816100"/>
            <a:ext cx="5271995" cy="3616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9092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Étude synthétique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♥ Le détroit supérieur</a:t>
            </a:r>
          </a:p>
          <a:p>
            <a:r>
              <a:rPr lang="fr-FR" dirty="0"/>
              <a:t>♥ Les diamètres</a:t>
            </a:r>
          </a:p>
          <a:p>
            <a:r>
              <a:rPr lang="fr-FR" dirty="0"/>
              <a:t>♥ Le détroit inférieur</a:t>
            </a:r>
          </a:p>
          <a:p>
            <a:r>
              <a:rPr lang="fr-FR" dirty="0"/>
              <a:t>♥ Les lignes de force</a:t>
            </a:r>
          </a:p>
        </p:txBody>
      </p:sp>
    </p:spTree>
    <p:extLst>
      <p:ext uri="{BB962C8B-B14F-4D97-AF65-F5344CB8AC3E}">
        <p14:creationId xmlns:p14="http://schemas.microsoft.com/office/powerpoint/2010/main" val="679234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5974" y="222663"/>
            <a:ext cx="9601200" cy="1485900"/>
          </a:xfrm>
        </p:spPr>
        <p:txBody>
          <a:bodyPr/>
          <a:lstStyle/>
          <a:p>
            <a:pPr algn="ctr"/>
            <a:r>
              <a:rPr lang="fr-FR" b="1" u="sng" dirty="0" err="1"/>
              <a:t>QCMs</a:t>
            </a:r>
            <a:r>
              <a:rPr lang="fr-FR" b="1" u="sng" dirty="0"/>
              <a:t>: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28155" y="1425039"/>
            <a:ext cx="10877797" cy="521326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fr-FR" b="1" u="sng" dirty="0"/>
              <a:t>QCM 1</a:t>
            </a:r>
            <a:r>
              <a:rPr lang="fr-FR" b="1" dirty="0"/>
              <a:t> :  A propos des parois du petit bassin, donnez la (ou les) vraie(s) :</a:t>
            </a:r>
            <a:endParaRPr lang="fr-FR" dirty="0"/>
          </a:p>
          <a:p>
            <a:r>
              <a:rPr lang="fr-FR" dirty="0"/>
              <a:t>A) Le petit bassin se situe entre le détroit inférieur et le périnée</a:t>
            </a:r>
          </a:p>
          <a:p>
            <a:r>
              <a:rPr lang="fr-FR" dirty="0"/>
              <a:t>B) Le grand bassin se trouve entre les petites ailes iliaques</a:t>
            </a:r>
          </a:p>
          <a:p>
            <a:r>
              <a:rPr lang="fr-FR" dirty="0"/>
              <a:t>C) Le grand bassin contient la filière urogénitale</a:t>
            </a:r>
          </a:p>
          <a:p>
            <a:r>
              <a:rPr lang="fr-FR" dirty="0"/>
              <a:t>D) La ceinture pelvienne est composée des deux os coxaux et du sacrum</a:t>
            </a:r>
          </a:p>
          <a:p>
            <a:r>
              <a:rPr lang="fr-FR" dirty="0"/>
              <a:t>E) Les propositions A , B ,C et D sont fausses</a:t>
            </a:r>
          </a:p>
          <a:p>
            <a:endParaRPr lang="fr-FR" dirty="0"/>
          </a:p>
          <a:p>
            <a:r>
              <a:rPr lang="fr-FR" b="1" u="sng" dirty="0"/>
              <a:t>QCM 8</a:t>
            </a:r>
            <a:r>
              <a:rPr lang="fr-FR" b="1" dirty="0"/>
              <a:t> : A propos des parois du petit bassin, donnez la (ou les) vraie(s) :</a:t>
            </a:r>
            <a:endParaRPr lang="fr-FR" dirty="0"/>
          </a:p>
          <a:p>
            <a:r>
              <a:rPr lang="fr-FR" dirty="0"/>
              <a:t>A) On s’assoit sur la tubérosité ischiatique</a:t>
            </a:r>
          </a:p>
          <a:p>
            <a:pPr marL="383540" indent="-383540"/>
            <a:r>
              <a:rPr lang="fr-FR" dirty="0"/>
              <a:t>B</a:t>
            </a:r>
            <a:r>
              <a:rPr lang="fr-FR" dirty="0">
                <a:ea typeface="+mn-lt"/>
                <a:cs typeface="+mn-lt"/>
              </a:rPr>
              <a:t>) La ligne semi-circulaire inférieure est parallèle au toit du cotyle</a:t>
            </a:r>
            <a:endParaRPr lang="fr-FR"/>
          </a:p>
          <a:p>
            <a:r>
              <a:rPr lang="fr-FR" dirty="0"/>
              <a:t>C) La face latérale est divisée en deux par une ligne oblique qui forme un angle de 60°</a:t>
            </a:r>
          </a:p>
          <a:p>
            <a:r>
              <a:rPr lang="fr-FR" dirty="0"/>
              <a:t>D) La ligne arquée est ouverte en arrière </a:t>
            </a:r>
          </a:p>
          <a:p>
            <a:r>
              <a:rPr lang="fr-FR" dirty="0"/>
              <a:t>E) Les propositions A , B ,C et D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155720"/>
      </p:ext>
    </p:extLst>
  </p:cSld>
  <p:clrMapOvr>
    <a:masterClrMapping/>
  </p:clrMapOvr>
</p:sld>
</file>

<file path=ppt/theme/theme1.xml><?xml version="1.0" encoding="utf-8"?>
<a:theme xmlns:a="http://schemas.openxmlformats.org/drawingml/2006/main" name="Rogner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Rogner</Template>
  <TotalTime>70</TotalTime>
  <Words>208</Words>
  <Application>Microsoft Office PowerPoint</Application>
  <PresentationFormat>Grand écran</PresentationFormat>
  <Paragraphs>75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Rogner</vt:lpstr>
      <vt:lpstr>UE9: Les parois du petit bassin</vt:lpstr>
      <vt:lpstr>Introduction</vt:lpstr>
      <vt:lpstr>Les parois osseuses</vt:lpstr>
      <vt:lpstr>Les parois osseuses</vt:lpstr>
      <vt:lpstr>Bord postérieur de l’os coxal</vt:lpstr>
      <vt:lpstr>Bord antérieur de l’os coxal</vt:lpstr>
      <vt:lpstr>Face supérieure du sacrum</vt:lpstr>
      <vt:lpstr>La symphyse pubienne</vt:lpstr>
      <vt:lpstr>L’articulation sacro-iliaque</vt:lpstr>
      <vt:lpstr>Les ligaments à distance</vt:lpstr>
      <vt:lpstr>Étude synthétique</vt:lpstr>
      <vt:lpstr>QCMs: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UE9: Les parois du petit bassin</dc:title>
  <dc:creator>lena ribiere</dc:creator>
  <cp:lastModifiedBy>lena ribiere</cp:lastModifiedBy>
  <cp:revision>17</cp:revision>
  <dcterms:created xsi:type="dcterms:W3CDTF">2019-11-23T08:17:40Z</dcterms:created>
  <dcterms:modified xsi:type="dcterms:W3CDTF">2020-01-01T16:32:28Z</dcterms:modified>
</cp:coreProperties>
</file>