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4"/>
  </p:sldMasterIdLst>
  <p:notesMasterIdLst>
    <p:notesMasterId r:id="rId30"/>
  </p:notesMasterIdLst>
  <p:handoutMasterIdLst>
    <p:handoutMasterId r:id="rId31"/>
  </p:handoutMasterIdLst>
  <p:sldIdLst>
    <p:sldId id="264" r:id="rId5"/>
    <p:sldId id="276" r:id="rId6"/>
    <p:sldId id="277" r:id="rId7"/>
    <p:sldId id="278" r:id="rId8"/>
    <p:sldId id="279" r:id="rId9"/>
    <p:sldId id="266" r:id="rId10"/>
    <p:sldId id="269" r:id="rId11"/>
    <p:sldId id="281" r:id="rId12"/>
    <p:sldId id="270" r:id="rId13"/>
    <p:sldId id="280" r:id="rId14"/>
    <p:sldId id="274" r:id="rId15"/>
    <p:sldId id="282" r:id="rId16"/>
    <p:sldId id="283" r:id="rId17"/>
    <p:sldId id="285" r:id="rId18"/>
    <p:sldId id="286" r:id="rId19"/>
    <p:sldId id="287" r:id="rId20"/>
    <p:sldId id="288" r:id="rId21"/>
    <p:sldId id="289" r:id="rId22"/>
    <p:sldId id="290" r:id="rId23"/>
    <p:sldId id="291" r:id="rId24"/>
    <p:sldId id="292" r:id="rId25"/>
    <p:sldId id="293" r:id="rId26"/>
    <p:sldId id="299" r:id="rId27"/>
    <p:sldId id="297" r:id="rId28"/>
    <p:sldId id="298" r:id="rId29"/>
  </p:sldIdLst>
  <p:sldSz cx="12188825" cy="6858000"/>
  <p:notesSz cx="6858000" cy="9144000"/>
  <p:defaultTextStyle>
    <a:defPPr rtl="0">
      <a:defRPr lang="fr-FR"/>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defaultTextStyle>
  <p:extLst>
    <p:ext uri="{521415D9-36F7-43E2-AB2F-B90AF26B5E84}">
      <p14:sectionLst xmlns:p14="http://schemas.microsoft.com/office/powerpoint/2010/main">
        <p14:section name="Section par défaut" id="{22C3241E-58C7-40EC-8580-76508395C763}">
          <p14:sldIdLst>
            <p14:sldId id="264"/>
            <p14:sldId id="276"/>
            <p14:sldId id="277"/>
            <p14:sldId id="278"/>
            <p14:sldId id="279"/>
            <p14:sldId id="266"/>
            <p14:sldId id="269"/>
          </p14:sldIdLst>
        </p14:section>
        <p14:section name="Section sans titre" id="{C7BA3446-6270-45A3-AD0F-1EEF03043969}">
          <p14:sldIdLst>
            <p14:sldId id="281"/>
            <p14:sldId id="270"/>
            <p14:sldId id="280"/>
            <p14:sldId id="274"/>
            <p14:sldId id="282"/>
            <p14:sldId id="283"/>
            <p14:sldId id="285"/>
            <p14:sldId id="286"/>
            <p14:sldId id="287"/>
            <p14:sldId id="288"/>
            <p14:sldId id="289"/>
            <p14:sldId id="290"/>
            <p14:sldId id="291"/>
            <p14:sldId id="292"/>
            <p14:sldId id="293"/>
            <p14:sldId id="299"/>
          </p14:sldIdLst>
        </p14:section>
        <p14:section name="Section sans titre" id="{F360F96A-AEB4-4545-8A55-CC19FFDDE846}">
          <p14:sldIdLst>
            <p14:sldId id="297"/>
            <p14:sldId id="298"/>
          </p14:sldIdLst>
        </p14:section>
      </p14:sectionLst>
    </p:ext>
    <p:ext uri="{EFAFB233-063F-42B5-8137-9DF3F51BA10A}">
      <p15:sldGuideLst xmlns:p15="http://schemas.microsoft.com/office/powerpoint/2012/main">
        <p15:guide id="9" pos="3839" userDrawn="1">
          <p15:clr>
            <a:srgbClr val="A4A3A4"/>
          </p15:clr>
        </p15:guide>
        <p15:guide id="10" orient="horz" pos="2160" userDrawn="1">
          <p15:clr>
            <a:srgbClr val="A4A3A4"/>
          </p15:clr>
        </p15:guide>
        <p15:guide id="11" orient="horz">
          <p15:clr>
            <a:srgbClr val="A4A3A4"/>
          </p15:clr>
        </p15:guide>
        <p15:guide id="12">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69012ECD-51FC-41F1-AA8D-1B2483CD663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howGuides="1">
      <p:cViewPr varScale="1">
        <p:scale>
          <a:sx n="72" d="100"/>
          <a:sy n="72" d="100"/>
        </p:scale>
        <p:origin x="660" y="-18"/>
      </p:cViewPr>
      <p:guideLst>
        <p:guide pos="3839"/>
        <p:guide orient="horz" pos="2160"/>
        <p:guide orient="horz"/>
        <p:guide/>
      </p:guideLst>
    </p:cSldViewPr>
  </p:slideViewPr>
  <p:notesTextViewPr>
    <p:cViewPr>
      <p:scale>
        <a:sx n="1" d="1"/>
        <a:sy n="1" d="1"/>
      </p:scale>
      <p:origin x="0" y="0"/>
    </p:cViewPr>
  </p:notesTextViewPr>
  <p:notesViewPr>
    <p:cSldViewPr>
      <p:cViewPr varScale="1">
        <p:scale>
          <a:sx n="100" d="100"/>
          <a:sy n="100" d="100"/>
        </p:scale>
        <p:origin x="280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rtl="0">
              <a:defRPr sz="1200"/>
            </a:lvl1pPr>
          </a:lstStyle>
          <a:p>
            <a:pPr rtl="0"/>
            <a:endParaRPr lang="fr-FR" dirty="0">
              <a:solidFill>
                <a:schemeClr val="tx2"/>
              </a:solidFill>
            </a:endParaRPr>
          </a:p>
        </p:txBody>
      </p:sp>
      <p:sp>
        <p:nvSpPr>
          <p:cNvPr id="3" name="Espace réservé de la date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l" rtl="0">
              <a:defRPr sz="1200"/>
            </a:lvl1pPr>
          </a:lstStyle>
          <a:p>
            <a:pPr algn="r" rtl="0"/>
            <a:fld id="{E688FA03-17C3-4384-A8CA-C7B5B2C3661B}" type="datetime1">
              <a:rPr lang="fr-FR" smtClean="0">
                <a:solidFill>
                  <a:schemeClr val="tx2"/>
                </a:solidFill>
              </a:rPr>
              <a:t>11/11/2016</a:t>
            </a:fld>
            <a:endParaRPr lang="fr-FR" dirty="0">
              <a:solidFill>
                <a:schemeClr val="tx2"/>
              </a:solidFill>
            </a:endParaRPr>
          </a:p>
        </p:txBody>
      </p:sp>
      <p:sp>
        <p:nvSpPr>
          <p:cNvPr id="4" name="Espace réservé du pied de page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rtl="0">
              <a:defRPr sz="1200"/>
            </a:lvl1pPr>
          </a:lstStyle>
          <a:p>
            <a:pPr rtl="0"/>
            <a:endParaRPr lang="fr-FR" dirty="0">
              <a:solidFill>
                <a:schemeClr val="tx2"/>
              </a:solidFill>
            </a:endParaRPr>
          </a:p>
        </p:txBody>
      </p:sp>
      <p:sp>
        <p:nvSpPr>
          <p:cNvPr id="5" name="Espace réservé du numéro de diapositiv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l" rtl="0">
              <a:defRPr sz="1200"/>
            </a:lvl1pPr>
          </a:lstStyle>
          <a:p>
            <a:pPr algn="r" rtl="0"/>
            <a:fld id="{CFD77566-CD65-4859-9FA1-43956DC85B8C}" type="slidenum">
              <a:rPr lang="fr-FR" smtClean="0">
                <a:solidFill>
                  <a:schemeClr val="tx2"/>
                </a:solidFill>
              </a:rPr>
              <a:pPr algn="r" rtl="0"/>
              <a:t>‹N°›</a:t>
            </a:fld>
            <a:endParaRPr lang="fr-FR" dirty="0">
              <a:solidFill>
                <a:schemeClr val="tx2"/>
              </a:solidFill>
            </a:endParaRPr>
          </a:p>
        </p:txBody>
      </p:sp>
    </p:spTree>
    <p:extLst>
      <p:ext uri="{BB962C8B-B14F-4D97-AF65-F5344CB8AC3E}">
        <p14:creationId xmlns:p14="http://schemas.microsoft.com/office/powerpoint/2010/main" val="27087983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rtl="0">
              <a:defRPr sz="1200">
                <a:solidFill>
                  <a:schemeClr val="tx2"/>
                </a:solidFill>
              </a:defRPr>
            </a:lvl1pPr>
          </a:lstStyle>
          <a:p>
            <a:pPr rtl="0"/>
            <a:endParaRPr lang="fr-FR" noProof="0" dirty="0"/>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rtl="0">
              <a:defRPr sz="1200">
                <a:solidFill>
                  <a:schemeClr val="tx2"/>
                </a:solidFill>
              </a:defRPr>
            </a:lvl1pPr>
          </a:lstStyle>
          <a:p>
            <a:fld id="{0278E6AB-A867-4373-B52A-2119E5F3C74C}" type="datetime1">
              <a:rPr lang="fr-FR" smtClean="0"/>
              <a:pPr/>
              <a:t>11/11/2016</a:t>
            </a:fld>
            <a:endParaRPr lang="fr-FR" dirty="0"/>
          </a:p>
        </p:txBody>
      </p:sp>
      <p:sp>
        <p:nvSpPr>
          <p:cNvPr id="4" name="Espace réservé de l’image des diapositives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rtl="0"/>
            <a:endParaRPr lang="fr-FR" noProof="0" dirty="0"/>
          </a:p>
        </p:txBody>
      </p:sp>
      <p:sp>
        <p:nvSpPr>
          <p:cNvPr id="5" name="Espace réservé des not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rtl="0">
              <a:defRPr sz="1200">
                <a:solidFill>
                  <a:schemeClr val="tx2"/>
                </a:solidFill>
              </a:defRPr>
            </a:lvl1pPr>
          </a:lstStyle>
          <a:p>
            <a:pPr rtl="0"/>
            <a:endParaRPr lang="fr-FR" noProof="0" dirty="0"/>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rtl="0">
              <a:defRPr sz="1200">
                <a:solidFill>
                  <a:schemeClr val="tx2"/>
                </a:solidFill>
              </a:defRPr>
            </a:lvl1pPr>
          </a:lstStyle>
          <a:p>
            <a:fld id="{B8796F01-7154-41E0-B48B-A6921757531A}" type="slidenum">
              <a:rPr lang="fr-FR" smtClean="0"/>
              <a:pPr/>
              <a:t>‹N°›</a:t>
            </a:fld>
            <a:endParaRPr lang="fr-FR" dirty="0"/>
          </a:p>
        </p:txBody>
      </p:sp>
    </p:spTree>
    <p:extLst>
      <p:ext uri="{BB962C8B-B14F-4D97-AF65-F5344CB8AC3E}">
        <p14:creationId xmlns:p14="http://schemas.microsoft.com/office/powerpoint/2010/main" val="44077566"/>
      </p:ext>
    </p:extLst>
  </p:cSld>
  <p:clrMap bg1="lt1" tx1="dk1" bg2="lt2" tx2="dk2" accent1="accent1" accent2="accent2" accent3="accent3" accent4="accent4" accent5="accent5" accent6="accent6" hlink="hlink" folHlink="folHlink"/>
  <p:notesStyle>
    <a:lvl1pPr marL="0" algn="l" defTabSz="1218987" rtl="0" eaLnBrk="1" latinLnBrk="0" hangingPunct="1">
      <a:defRPr sz="1600" kern="1200">
        <a:solidFill>
          <a:schemeClr val="tx2"/>
        </a:solidFill>
        <a:latin typeface="+mn-lt"/>
        <a:ea typeface="+mn-ea"/>
        <a:cs typeface="+mn-cs"/>
      </a:defRPr>
    </a:lvl1pPr>
    <a:lvl2pPr marL="609493" algn="l" defTabSz="1218987" rtl="0" eaLnBrk="1" latinLnBrk="0" hangingPunct="1">
      <a:defRPr sz="1600" kern="1200">
        <a:solidFill>
          <a:schemeClr val="tx2"/>
        </a:solidFill>
        <a:latin typeface="+mn-lt"/>
        <a:ea typeface="+mn-ea"/>
        <a:cs typeface="+mn-cs"/>
      </a:defRPr>
    </a:lvl2pPr>
    <a:lvl3pPr marL="1218987" algn="l" defTabSz="1218987" rtl="0" eaLnBrk="1" latinLnBrk="0" hangingPunct="1">
      <a:defRPr sz="1600" kern="1200">
        <a:solidFill>
          <a:schemeClr val="tx2"/>
        </a:solidFill>
        <a:latin typeface="+mn-lt"/>
        <a:ea typeface="+mn-ea"/>
        <a:cs typeface="+mn-cs"/>
      </a:defRPr>
    </a:lvl3pPr>
    <a:lvl4pPr marL="1828480" algn="l" defTabSz="1218987" rtl="0" eaLnBrk="1" latinLnBrk="0" hangingPunct="1">
      <a:defRPr sz="1600" kern="1200">
        <a:solidFill>
          <a:schemeClr val="tx2"/>
        </a:solidFill>
        <a:latin typeface="+mn-lt"/>
        <a:ea typeface="+mn-ea"/>
        <a:cs typeface="+mn-cs"/>
      </a:defRPr>
    </a:lvl4pPr>
    <a:lvl5pPr marL="2437973" algn="l" defTabSz="1218987" rtl="0" eaLnBrk="1" latinLnBrk="0" hangingPunct="1">
      <a:defRPr sz="1600" kern="1200">
        <a:solidFill>
          <a:schemeClr val="tx2"/>
        </a:solidFill>
        <a:latin typeface="+mn-lt"/>
        <a:ea typeface="+mn-ea"/>
        <a:cs typeface="+mn-cs"/>
      </a:defRPr>
    </a:lvl5pPr>
    <a:lvl6pPr marL="3047467" algn="l" defTabSz="1218987" rtl="0" eaLnBrk="1" latinLnBrk="0" hangingPunct="1">
      <a:defRPr sz="1600" kern="1200">
        <a:solidFill>
          <a:schemeClr val="tx1"/>
        </a:solidFill>
        <a:latin typeface="+mn-lt"/>
        <a:ea typeface="+mn-ea"/>
        <a:cs typeface="+mn-cs"/>
      </a:defRPr>
    </a:lvl6pPr>
    <a:lvl7pPr marL="3656960" algn="l" defTabSz="1218987" rtl="0" eaLnBrk="1" latinLnBrk="0" hangingPunct="1">
      <a:defRPr sz="1600" kern="1200">
        <a:solidFill>
          <a:schemeClr val="tx1"/>
        </a:solidFill>
        <a:latin typeface="+mn-lt"/>
        <a:ea typeface="+mn-ea"/>
        <a:cs typeface="+mn-cs"/>
      </a:defRPr>
    </a:lvl7pPr>
    <a:lvl8pPr marL="4266453" algn="l" defTabSz="1218987" rtl="0" eaLnBrk="1" latinLnBrk="0" hangingPunct="1">
      <a:defRPr sz="1600" kern="1200">
        <a:solidFill>
          <a:schemeClr val="tx1"/>
        </a:solidFill>
        <a:latin typeface="+mn-lt"/>
        <a:ea typeface="+mn-ea"/>
        <a:cs typeface="+mn-cs"/>
      </a:defRPr>
    </a:lvl8pPr>
    <a:lvl9pPr marL="4875947" algn="l" defTabSz="1218987"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796F01-7154-41E0-B48B-A6921757531A}" type="slidenum">
              <a:rPr lang="fr-FR" smtClean="0"/>
              <a:pPr/>
              <a:t>11</a:t>
            </a:fld>
            <a:endParaRPr lang="fr-FR" dirty="0"/>
          </a:p>
        </p:txBody>
      </p:sp>
    </p:spTree>
    <p:extLst>
      <p:ext uri="{BB962C8B-B14F-4D97-AF65-F5344CB8AC3E}">
        <p14:creationId xmlns:p14="http://schemas.microsoft.com/office/powerpoint/2010/main" val="314794983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ctrTitle"/>
          </p:nvPr>
        </p:nvSpPr>
        <p:spPr>
          <a:xfrm>
            <a:off x="4672383" y="1498601"/>
            <a:ext cx="7008574" cy="3298825"/>
          </a:xfrm>
        </p:spPr>
        <p:txBody>
          <a:bodyPr rtlCol="0">
            <a:normAutofit/>
          </a:bodyPr>
          <a:lstStyle>
            <a:lvl1pPr algn="l" rtl="0">
              <a:lnSpc>
                <a:spcPct val="90000"/>
              </a:lnSpc>
              <a:defRPr sz="5400" cap="none" baseline="0"/>
            </a:lvl1pPr>
          </a:lstStyle>
          <a:p>
            <a:pPr rtl="0"/>
            <a:r>
              <a:rPr lang="fr-FR" noProof="0"/>
              <a:t>Modifiez le style du titre</a:t>
            </a:r>
            <a:endParaRPr lang="fr-FR" noProof="0" dirty="0"/>
          </a:p>
        </p:txBody>
      </p:sp>
      <p:sp>
        <p:nvSpPr>
          <p:cNvPr id="3" name="Sous-titre 2"/>
          <p:cNvSpPr>
            <a:spLocks noGrp="1"/>
          </p:cNvSpPr>
          <p:nvPr>
            <p:ph type="subTitle" idx="1"/>
          </p:nvPr>
        </p:nvSpPr>
        <p:spPr>
          <a:xfrm>
            <a:off x="4672383" y="4927600"/>
            <a:ext cx="7008574" cy="1244600"/>
          </a:xfrm>
        </p:spPr>
        <p:txBody>
          <a:bodyPr rtlCol="0">
            <a:normAutofit/>
          </a:bodyPr>
          <a:lstStyle>
            <a:lvl1pPr marL="0" indent="0" algn="l" rtl="0">
              <a:spcBef>
                <a:spcPts val="0"/>
              </a:spcBef>
              <a:buNone/>
              <a:defRPr sz="2800" b="0">
                <a:solidFill>
                  <a:schemeClr val="tx1"/>
                </a:solidFill>
              </a:defRPr>
            </a:lvl1pPr>
            <a:lvl2pPr marL="609493" indent="0" algn="ctr" rtl="0">
              <a:buNone/>
              <a:defRPr>
                <a:solidFill>
                  <a:schemeClr val="tx1">
                    <a:tint val="75000"/>
                  </a:schemeClr>
                </a:solidFill>
              </a:defRPr>
            </a:lvl2pPr>
            <a:lvl3pPr marL="1218987" indent="0" algn="ctr" rtl="0">
              <a:buNone/>
              <a:defRPr>
                <a:solidFill>
                  <a:schemeClr val="tx1">
                    <a:tint val="75000"/>
                  </a:schemeClr>
                </a:solidFill>
              </a:defRPr>
            </a:lvl3pPr>
            <a:lvl4pPr marL="1828480" indent="0" algn="ctr" rtl="0">
              <a:buNone/>
              <a:defRPr>
                <a:solidFill>
                  <a:schemeClr val="tx1">
                    <a:tint val="75000"/>
                  </a:schemeClr>
                </a:solidFill>
              </a:defRPr>
            </a:lvl4pPr>
            <a:lvl5pPr marL="2437973" indent="0" algn="ctr" rtl="0">
              <a:buNone/>
              <a:defRPr>
                <a:solidFill>
                  <a:schemeClr val="tx1">
                    <a:tint val="75000"/>
                  </a:schemeClr>
                </a:solidFill>
              </a:defRPr>
            </a:lvl5pPr>
            <a:lvl6pPr marL="3047467" indent="0" algn="ctr" rtl="0">
              <a:buNone/>
              <a:defRPr>
                <a:solidFill>
                  <a:schemeClr val="tx1">
                    <a:tint val="75000"/>
                  </a:schemeClr>
                </a:solidFill>
              </a:defRPr>
            </a:lvl6pPr>
            <a:lvl7pPr marL="3656960" indent="0" algn="ctr" rtl="0">
              <a:buNone/>
              <a:defRPr>
                <a:solidFill>
                  <a:schemeClr val="tx1">
                    <a:tint val="75000"/>
                  </a:schemeClr>
                </a:solidFill>
              </a:defRPr>
            </a:lvl7pPr>
            <a:lvl8pPr marL="4266453" indent="0" algn="ctr" rtl="0">
              <a:buNone/>
              <a:defRPr>
                <a:solidFill>
                  <a:schemeClr val="tx1">
                    <a:tint val="75000"/>
                  </a:schemeClr>
                </a:solidFill>
              </a:defRPr>
            </a:lvl8pPr>
            <a:lvl9pPr marL="4875947" indent="0" algn="ctr" rtl="0">
              <a:buNone/>
              <a:defRPr>
                <a:solidFill>
                  <a:schemeClr val="tx1">
                    <a:tint val="75000"/>
                  </a:schemeClr>
                </a:solidFill>
              </a:defRPr>
            </a:lvl9pPr>
          </a:lstStyle>
          <a:p>
            <a:pPr rtl="0"/>
            <a:r>
              <a:rPr lang="fr-FR" noProof="0"/>
              <a:t>Modifier le style des sous-titres du masque</a:t>
            </a:r>
            <a:endParaRPr lang="fr-FR" noProof="0" dirty="0"/>
          </a:p>
        </p:txBody>
      </p:sp>
    </p:spTree>
    <p:extLst>
      <p:ext uri="{BB962C8B-B14F-4D97-AF65-F5344CB8AC3E}">
        <p14:creationId xmlns:p14="http://schemas.microsoft.com/office/powerpoint/2010/main" val="32227708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a:t>Modifiez le style du titre</a:t>
            </a:r>
            <a:endParaRPr lang="fr-FR" noProof="0" dirty="0"/>
          </a:p>
        </p:txBody>
      </p:sp>
      <p:sp>
        <p:nvSpPr>
          <p:cNvPr id="3" name="Espace réservé du contenu 2"/>
          <p:cNvSpPr>
            <a:spLocks noGrp="1"/>
          </p:cNvSpPr>
          <p:nvPr>
            <p:ph idx="1"/>
          </p:nvPr>
        </p:nvSpPr>
        <p:spPr/>
        <p:txBody>
          <a:bodyPr rtlCol="0"/>
          <a:lstStyle>
            <a:lvl5pPr algn="l" rtl="0">
              <a:defRPr/>
            </a:lvl5pPr>
            <a:lvl6pPr algn="l" rtl="0">
              <a:defRPr/>
            </a:lvl6pPr>
            <a:lvl7pPr algn="l" rtl="0">
              <a:defRPr baseline="0"/>
            </a:lvl7pPr>
            <a:lvl8pPr algn="l" rtl="0">
              <a:defRPr baseline="0"/>
            </a:lvl8pPr>
            <a:lvl9pPr algn="l" rtl="0">
              <a:defRPr baseline="0"/>
            </a:lvl9pPr>
          </a:lstStyle>
          <a:p>
            <a:pPr lvl="0" rtl="0"/>
            <a:r>
              <a:rPr lang="fr-FR" noProof="0"/>
              <a:t>Modifier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endParaRPr lang="fr-FR" noProof="0" dirty="0"/>
          </a:p>
        </p:txBody>
      </p:sp>
      <p:sp>
        <p:nvSpPr>
          <p:cNvPr id="4" name="Espace réservé de la date 3"/>
          <p:cNvSpPr>
            <a:spLocks noGrp="1"/>
          </p:cNvSpPr>
          <p:nvPr>
            <p:ph type="dt" sz="half" idx="10"/>
          </p:nvPr>
        </p:nvSpPr>
        <p:spPr/>
        <p:txBody>
          <a:bodyPr rtlCol="0"/>
          <a:lstStyle>
            <a:lvl1pPr>
              <a:defRPr/>
            </a:lvl1pPr>
          </a:lstStyle>
          <a:p>
            <a:endParaRPr lang="fr-FR" dirty="0"/>
          </a:p>
        </p:txBody>
      </p:sp>
      <p:sp>
        <p:nvSpPr>
          <p:cNvPr id="5" name="Espace réservé du pied de page 4"/>
          <p:cNvSpPr>
            <a:spLocks noGrp="1"/>
          </p:cNvSpPr>
          <p:nvPr>
            <p:ph type="ftr" sz="quarter" idx="11"/>
          </p:nvPr>
        </p:nvSpPr>
        <p:spPr/>
        <p:txBody>
          <a:bodyPr rtlCol="0"/>
          <a:lstStyle/>
          <a:p>
            <a:pPr rtl="0"/>
            <a:r>
              <a:rPr lang="fr-FR" noProof="0"/>
              <a:t>Le tutorat est gratuit. Toute vente ou reproduction est interdite. </a:t>
            </a:r>
            <a:endParaRPr lang="fr-FR" noProof="0" dirty="0"/>
          </a:p>
        </p:txBody>
      </p:sp>
      <p:sp>
        <p:nvSpPr>
          <p:cNvPr id="6" name="Espace réservé du numéro de diapositive 5"/>
          <p:cNvSpPr>
            <a:spLocks noGrp="1"/>
          </p:cNvSpPr>
          <p:nvPr>
            <p:ph type="sldNum" sz="quarter" idx="12"/>
          </p:nvPr>
        </p:nvSpPr>
        <p:spPr/>
        <p:txBody>
          <a:bodyPr rtlCol="0"/>
          <a:lstStyle/>
          <a:p>
            <a:pPr rtl="0"/>
            <a:fld id="{DA60BA0E-20D0-4E7C-B286-26C960A6788F}" type="slidenum">
              <a:rPr lang="fr-FR" noProof="0" smtClean="0"/>
              <a:t>‹N°›</a:t>
            </a:fld>
            <a:endParaRPr lang="fr-FR" noProof="0" dirty="0"/>
          </a:p>
        </p:txBody>
      </p:sp>
    </p:spTree>
    <p:extLst>
      <p:ext uri="{BB962C8B-B14F-4D97-AF65-F5344CB8AC3E}">
        <p14:creationId xmlns:p14="http://schemas.microsoft.com/office/powerpoint/2010/main" val="1563524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tête de section">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812589" y="4445000"/>
            <a:ext cx="7008574" cy="1930400"/>
          </a:xfrm>
        </p:spPr>
        <p:txBody>
          <a:bodyPr rtlCol="0" anchor="t">
            <a:normAutofit/>
          </a:bodyPr>
          <a:lstStyle>
            <a:lvl1pPr algn="l" rtl="0">
              <a:defRPr sz="5400" b="0" cap="none" baseline="0"/>
            </a:lvl1pPr>
          </a:lstStyle>
          <a:p>
            <a:pPr rtl="0"/>
            <a:r>
              <a:rPr lang="fr-FR" noProof="0"/>
              <a:t>Modifiez le style du titre</a:t>
            </a:r>
            <a:endParaRPr lang="fr-FR" noProof="0" dirty="0"/>
          </a:p>
        </p:txBody>
      </p:sp>
      <p:sp>
        <p:nvSpPr>
          <p:cNvPr id="3" name="Espace réservé du texte 2"/>
          <p:cNvSpPr>
            <a:spLocks noGrp="1"/>
          </p:cNvSpPr>
          <p:nvPr>
            <p:ph type="body" idx="1"/>
          </p:nvPr>
        </p:nvSpPr>
        <p:spPr>
          <a:xfrm>
            <a:off x="812589" y="3124200"/>
            <a:ext cx="7008574" cy="1296987"/>
          </a:xfrm>
        </p:spPr>
        <p:txBody>
          <a:bodyPr rtlCol="0" anchor="b">
            <a:normAutofit/>
          </a:bodyPr>
          <a:lstStyle>
            <a:lvl1pPr marL="0" indent="0" algn="l" rtl="0">
              <a:spcBef>
                <a:spcPts val="0"/>
              </a:spcBef>
              <a:buNone/>
              <a:defRPr sz="2800">
                <a:solidFill>
                  <a:schemeClr val="tx1"/>
                </a:solidFill>
              </a:defRPr>
            </a:lvl1pPr>
            <a:lvl2pPr marL="609493" indent="0" algn="l" rtl="0">
              <a:buNone/>
              <a:defRPr sz="2400">
                <a:solidFill>
                  <a:schemeClr val="tx1">
                    <a:tint val="75000"/>
                  </a:schemeClr>
                </a:solidFill>
              </a:defRPr>
            </a:lvl2pPr>
            <a:lvl3pPr marL="1218987" indent="0" algn="l" rtl="0">
              <a:buNone/>
              <a:defRPr sz="2100">
                <a:solidFill>
                  <a:schemeClr val="tx1">
                    <a:tint val="75000"/>
                  </a:schemeClr>
                </a:solidFill>
              </a:defRPr>
            </a:lvl3pPr>
            <a:lvl4pPr marL="1828480" indent="0" algn="l" rtl="0">
              <a:buNone/>
              <a:defRPr sz="1900">
                <a:solidFill>
                  <a:schemeClr val="tx1">
                    <a:tint val="75000"/>
                  </a:schemeClr>
                </a:solidFill>
              </a:defRPr>
            </a:lvl4pPr>
            <a:lvl5pPr marL="2437973" indent="0" algn="l" rtl="0">
              <a:buNone/>
              <a:defRPr sz="1900">
                <a:solidFill>
                  <a:schemeClr val="tx1">
                    <a:tint val="75000"/>
                  </a:schemeClr>
                </a:solidFill>
              </a:defRPr>
            </a:lvl5pPr>
            <a:lvl6pPr marL="3047467" indent="0" algn="l" rtl="0">
              <a:buNone/>
              <a:defRPr sz="1900">
                <a:solidFill>
                  <a:schemeClr val="tx1">
                    <a:tint val="75000"/>
                  </a:schemeClr>
                </a:solidFill>
              </a:defRPr>
            </a:lvl6pPr>
            <a:lvl7pPr marL="3656960" indent="0" algn="l" rtl="0">
              <a:buNone/>
              <a:defRPr sz="1900">
                <a:solidFill>
                  <a:schemeClr val="tx1">
                    <a:tint val="75000"/>
                  </a:schemeClr>
                </a:solidFill>
              </a:defRPr>
            </a:lvl7pPr>
            <a:lvl8pPr marL="4266453" indent="0" algn="l" rtl="0">
              <a:buNone/>
              <a:defRPr sz="1900">
                <a:solidFill>
                  <a:schemeClr val="tx1">
                    <a:tint val="75000"/>
                  </a:schemeClr>
                </a:solidFill>
              </a:defRPr>
            </a:lvl8pPr>
            <a:lvl9pPr marL="4875947" indent="0" algn="l" rtl="0">
              <a:buNone/>
              <a:defRPr sz="1900">
                <a:solidFill>
                  <a:schemeClr val="tx1">
                    <a:tint val="75000"/>
                  </a:schemeClr>
                </a:solidFill>
              </a:defRPr>
            </a:lvl9pPr>
          </a:lstStyle>
          <a:p>
            <a:pPr lvl="0" rtl="0"/>
            <a:r>
              <a:rPr lang="fr-FR" noProof="0"/>
              <a:t>Modifier les styles du texte du masque</a:t>
            </a:r>
          </a:p>
        </p:txBody>
      </p:sp>
    </p:spTree>
    <p:extLst>
      <p:ext uri="{BB962C8B-B14F-4D97-AF65-F5344CB8AC3E}">
        <p14:creationId xmlns:p14="http://schemas.microsoft.com/office/powerpoint/2010/main" val="419634022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a:t>Modifiez le style du titre</a:t>
            </a:r>
            <a:endParaRPr lang="fr-FR" noProof="0" dirty="0"/>
          </a:p>
        </p:txBody>
      </p:sp>
      <p:sp>
        <p:nvSpPr>
          <p:cNvPr id="3" name="Espace réservé du contenu 2"/>
          <p:cNvSpPr>
            <a:spLocks noGrp="1"/>
          </p:cNvSpPr>
          <p:nvPr>
            <p:ph sz="half" idx="1"/>
          </p:nvPr>
        </p:nvSpPr>
        <p:spPr>
          <a:xfrm>
            <a:off x="1117309" y="1701800"/>
            <a:ext cx="4977104" cy="4470400"/>
          </a:xfrm>
        </p:spPr>
        <p:txBody>
          <a:bodyPr rtlCol="0">
            <a:normAutofit/>
          </a:bodyPr>
          <a:lstStyle>
            <a:lvl1pPr algn="l" rtl="0">
              <a:defRPr sz="2400"/>
            </a:lvl1pPr>
            <a:lvl2pPr algn="l" rtl="0">
              <a:defRPr sz="2000"/>
            </a:lvl2pPr>
            <a:lvl3pPr algn="l" rtl="0">
              <a:defRPr sz="1800"/>
            </a:lvl3pPr>
            <a:lvl4pPr algn="l" rtl="0">
              <a:defRPr sz="1800"/>
            </a:lvl4pPr>
            <a:lvl5pPr marL="2011328" algn="l" rtl="0">
              <a:defRPr sz="1800"/>
            </a:lvl5pPr>
            <a:lvl6pPr marL="2011328" algn="l" rtl="0">
              <a:defRPr sz="1800"/>
            </a:lvl6pPr>
            <a:lvl7pPr marL="2011328" algn="l" rtl="0">
              <a:defRPr sz="1800"/>
            </a:lvl7pPr>
            <a:lvl8pPr marL="2011328" algn="l" rtl="0">
              <a:defRPr sz="1800"/>
            </a:lvl8pPr>
            <a:lvl9pPr marL="2011328" algn="l" rtl="0">
              <a:defRPr sz="1800"/>
            </a:lvl9pPr>
          </a:lstStyle>
          <a:p>
            <a:pPr lvl="0" rtl="0"/>
            <a:r>
              <a:rPr lang="fr-FR" noProof="0"/>
              <a:t>Modifier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endParaRPr lang="fr-FR" noProof="0" dirty="0"/>
          </a:p>
        </p:txBody>
      </p:sp>
      <p:sp>
        <p:nvSpPr>
          <p:cNvPr id="4" name="Espace réservé du contenu 3"/>
          <p:cNvSpPr>
            <a:spLocks noGrp="1"/>
          </p:cNvSpPr>
          <p:nvPr>
            <p:ph sz="half" idx="2"/>
          </p:nvPr>
        </p:nvSpPr>
        <p:spPr>
          <a:xfrm>
            <a:off x="6297559" y="1701800"/>
            <a:ext cx="4977104" cy="4470400"/>
          </a:xfrm>
        </p:spPr>
        <p:txBody>
          <a:bodyPr rtlCol="0">
            <a:normAutofit/>
          </a:bodyPr>
          <a:lstStyle>
            <a:lvl1pPr algn="l" rtl="0">
              <a:defRPr sz="2400"/>
            </a:lvl1pPr>
            <a:lvl2pPr algn="l" rtl="0">
              <a:defRPr sz="2000"/>
            </a:lvl2pPr>
            <a:lvl3pPr algn="l" rtl="0">
              <a:defRPr sz="1800"/>
            </a:lvl3pPr>
            <a:lvl4pPr algn="l" rtl="0">
              <a:defRPr sz="1800"/>
            </a:lvl4pPr>
            <a:lvl5pPr marL="2011328" algn="l" rtl="0">
              <a:defRPr sz="1800"/>
            </a:lvl5pPr>
            <a:lvl6pPr marL="2011328" algn="l" rtl="0">
              <a:defRPr sz="1800"/>
            </a:lvl6pPr>
            <a:lvl7pPr marL="2011328" algn="l" rtl="0">
              <a:defRPr sz="1800"/>
            </a:lvl7pPr>
            <a:lvl8pPr marL="2011328" algn="l" rtl="0">
              <a:defRPr sz="1800"/>
            </a:lvl8pPr>
            <a:lvl9pPr marL="2011328" algn="l" rtl="0">
              <a:defRPr sz="1800"/>
            </a:lvl9pPr>
          </a:lstStyle>
          <a:p>
            <a:pPr lvl="0" rtl="0"/>
            <a:r>
              <a:rPr lang="fr-FR" noProof="0"/>
              <a:t>Modifier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endParaRPr lang="fr-FR" noProof="0" dirty="0"/>
          </a:p>
        </p:txBody>
      </p:sp>
      <p:sp>
        <p:nvSpPr>
          <p:cNvPr id="5" name="Espace réservé de la date 4"/>
          <p:cNvSpPr>
            <a:spLocks noGrp="1"/>
          </p:cNvSpPr>
          <p:nvPr>
            <p:ph type="dt" sz="half" idx="10"/>
          </p:nvPr>
        </p:nvSpPr>
        <p:spPr/>
        <p:txBody>
          <a:bodyPr rtlCol="0"/>
          <a:lstStyle>
            <a:lvl1pPr>
              <a:defRPr/>
            </a:lvl1pPr>
          </a:lstStyle>
          <a:p>
            <a:endParaRPr lang="fr-FR" dirty="0"/>
          </a:p>
        </p:txBody>
      </p:sp>
      <p:sp>
        <p:nvSpPr>
          <p:cNvPr id="6" name="Espace réservé du pied de page 5"/>
          <p:cNvSpPr>
            <a:spLocks noGrp="1"/>
          </p:cNvSpPr>
          <p:nvPr>
            <p:ph type="ftr" sz="quarter" idx="11"/>
          </p:nvPr>
        </p:nvSpPr>
        <p:spPr/>
        <p:txBody>
          <a:bodyPr rtlCol="0"/>
          <a:lstStyle/>
          <a:p>
            <a:pPr rtl="0"/>
            <a:r>
              <a:rPr lang="fr-FR" noProof="0"/>
              <a:t>Le tutorat est gratuit. Toute vente ou reproduction est interdite. </a:t>
            </a:r>
            <a:endParaRPr lang="fr-FR" noProof="0" dirty="0"/>
          </a:p>
        </p:txBody>
      </p:sp>
      <p:sp>
        <p:nvSpPr>
          <p:cNvPr id="7" name="Espace réservé du numéro de diapositive 6"/>
          <p:cNvSpPr>
            <a:spLocks noGrp="1"/>
          </p:cNvSpPr>
          <p:nvPr>
            <p:ph type="sldNum" sz="quarter" idx="12"/>
          </p:nvPr>
        </p:nvSpPr>
        <p:spPr/>
        <p:txBody>
          <a:bodyPr rtlCol="0"/>
          <a:lstStyle/>
          <a:p>
            <a:pPr rtl="0"/>
            <a:fld id="{EB37DED6-D4C7-42EE-AB49-D2E39E64FDE4}" type="slidenum">
              <a:rPr lang="fr-FR" noProof="0" smtClean="0"/>
              <a:t>‹N°›</a:t>
            </a:fld>
            <a:endParaRPr lang="fr-FR" noProof="0" dirty="0"/>
          </a:p>
        </p:txBody>
      </p:sp>
    </p:spTree>
    <p:extLst>
      <p:ext uri="{BB962C8B-B14F-4D97-AF65-F5344CB8AC3E}">
        <p14:creationId xmlns:p14="http://schemas.microsoft.com/office/powerpoint/2010/main" val="3489339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lgn="l" rtl="0">
              <a:defRPr/>
            </a:lvl1pPr>
          </a:lstStyle>
          <a:p>
            <a:pPr rtl="0"/>
            <a:r>
              <a:rPr lang="fr-FR" noProof="0"/>
              <a:t>Modifiez le style du titre</a:t>
            </a:r>
            <a:endParaRPr lang="fr-FR" noProof="0" dirty="0"/>
          </a:p>
        </p:txBody>
      </p:sp>
      <p:sp>
        <p:nvSpPr>
          <p:cNvPr id="3" name="Espace réservé du texte 2"/>
          <p:cNvSpPr>
            <a:spLocks noGrp="1"/>
          </p:cNvSpPr>
          <p:nvPr>
            <p:ph type="body" idx="1"/>
          </p:nvPr>
        </p:nvSpPr>
        <p:spPr>
          <a:xfrm>
            <a:off x="1121372" y="1608836"/>
            <a:ext cx="4973041" cy="512064"/>
          </a:xfrm>
        </p:spPr>
        <p:txBody>
          <a:bodyPr rtlCol="0" anchor="b">
            <a:noAutofit/>
          </a:bodyPr>
          <a:lstStyle>
            <a:lvl1pPr marL="0" indent="0" algn="l" rtl="0">
              <a:spcBef>
                <a:spcPts val="0"/>
              </a:spcBef>
              <a:buNone/>
              <a:defRPr sz="2400" b="1"/>
            </a:lvl1pPr>
            <a:lvl2pPr marL="609493" indent="0" algn="l" rtl="0">
              <a:buNone/>
              <a:defRPr sz="2700" b="1"/>
            </a:lvl2pPr>
            <a:lvl3pPr marL="1218987" indent="0" algn="l" rtl="0">
              <a:buNone/>
              <a:defRPr sz="2400" b="1"/>
            </a:lvl3pPr>
            <a:lvl4pPr marL="1828480" indent="0" algn="l" rtl="0">
              <a:buNone/>
              <a:defRPr sz="2100" b="1"/>
            </a:lvl4pPr>
            <a:lvl5pPr marL="2437973" indent="0" algn="l" rtl="0">
              <a:buNone/>
              <a:defRPr sz="2100" b="1"/>
            </a:lvl5pPr>
            <a:lvl6pPr marL="3047467" indent="0" algn="l" rtl="0">
              <a:buNone/>
              <a:defRPr sz="2100" b="1"/>
            </a:lvl6pPr>
            <a:lvl7pPr marL="3656960" indent="0" algn="l" rtl="0">
              <a:buNone/>
              <a:defRPr sz="2100" b="1"/>
            </a:lvl7pPr>
            <a:lvl8pPr marL="4266453" indent="0" algn="l" rtl="0">
              <a:buNone/>
              <a:defRPr sz="2100" b="1"/>
            </a:lvl8pPr>
            <a:lvl9pPr marL="4875947" indent="0" algn="l" rtl="0">
              <a:buNone/>
              <a:defRPr sz="2100" b="1"/>
            </a:lvl9pPr>
          </a:lstStyle>
          <a:p>
            <a:pPr lvl="0" rtl="0"/>
            <a:r>
              <a:rPr lang="fr-FR" noProof="0"/>
              <a:t>Modifier les styles du texte du masque</a:t>
            </a:r>
          </a:p>
        </p:txBody>
      </p:sp>
      <p:sp>
        <p:nvSpPr>
          <p:cNvPr id="4" name="Espace réservé du contenu 3"/>
          <p:cNvSpPr>
            <a:spLocks noGrp="1"/>
          </p:cNvSpPr>
          <p:nvPr>
            <p:ph sz="half" idx="2"/>
          </p:nvPr>
        </p:nvSpPr>
        <p:spPr>
          <a:xfrm>
            <a:off x="1117309" y="2209800"/>
            <a:ext cx="4977104" cy="3962400"/>
          </a:xfrm>
        </p:spPr>
        <p:txBody>
          <a:bodyPr rtlCol="0">
            <a:normAutofit/>
          </a:bodyPr>
          <a:lstStyle>
            <a:lvl1pPr algn="l" rtl="0">
              <a:defRPr sz="2000"/>
            </a:lvl1pPr>
            <a:lvl2pPr algn="l" rtl="0">
              <a:defRPr sz="1800"/>
            </a:lvl2pPr>
            <a:lvl3pPr algn="l" rtl="0">
              <a:defRPr sz="1800"/>
            </a:lvl3pPr>
            <a:lvl4pPr algn="l" rtl="0">
              <a:defRPr sz="1800"/>
            </a:lvl4pPr>
            <a:lvl5pPr marL="2011328" algn="l" rtl="0">
              <a:defRPr sz="1800"/>
            </a:lvl5pPr>
            <a:lvl6pPr marL="2011328" algn="l" rtl="0">
              <a:defRPr sz="1800"/>
            </a:lvl6pPr>
            <a:lvl7pPr marL="2011328" algn="l" rtl="0">
              <a:defRPr sz="1800"/>
            </a:lvl7pPr>
            <a:lvl8pPr marL="2011328" algn="l" rtl="0">
              <a:defRPr sz="1800"/>
            </a:lvl8pPr>
            <a:lvl9pPr marL="2011328" algn="l" rtl="0">
              <a:defRPr sz="1800"/>
            </a:lvl9pPr>
          </a:lstStyle>
          <a:p>
            <a:pPr lvl="0" rtl="0"/>
            <a:r>
              <a:rPr lang="fr-FR" noProof="0"/>
              <a:t>Modifier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endParaRPr lang="fr-FR" noProof="0" dirty="0"/>
          </a:p>
        </p:txBody>
      </p:sp>
      <p:sp>
        <p:nvSpPr>
          <p:cNvPr id="5" name="Espace réservé du texte 4"/>
          <p:cNvSpPr>
            <a:spLocks noGrp="1"/>
          </p:cNvSpPr>
          <p:nvPr>
            <p:ph type="body" sz="quarter" idx="3"/>
          </p:nvPr>
        </p:nvSpPr>
        <p:spPr>
          <a:xfrm>
            <a:off x="6301622" y="1608836"/>
            <a:ext cx="4973041" cy="512064"/>
          </a:xfrm>
        </p:spPr>
        <p:txBody>
          <a:bodyPr rtlCol="0" anchor="b">
            <a:noAutofit/>
          </a:bodyPr>
          <a:lstStyle>
            <a:lvl1pPr marL="0" indent="0" algn="l" rtl="0">
              <a:spcBef>
                <a:spcPts val="0"/>
              </a:spcBef>
              <a:buNone/>
              <a:defRPr sz="2400" b="1"/>
            </a:lvl1pPr>
            <a:lvl2pPr marL="609493" indent="0" algn="l" rtl="0">
              <a:buNone/>
              <a:defRPr sz="2700" b="1"/>
            </a:lvl2pPr>
            <a:lvl3pPr marL="1218987" indent="0" algn="l" rtl="0">
              <a:buNone/>
              <a:defRPr sz="2400" b="1"/>
            </a:lvl3pPr>
            <a:lvl4pPr marL="1828480" indent="0" algn="l" rtl="0">
              <a:buNone/>
              <a:defRPr sz="2100" b="1"/>
            </a:lvl4pPr>
            <a:lvl5pPr marL="2437973" indent="0" algn="l" rtl="0">
              <a:buNone/>
              <a:defRPr sz="2100" b="1"/>
            </a:lvl5pPr>
            <a:lvl6pPr marL="3047467" indent="0" algn="l" rtl="0">
              <a:buNone/>
              <a:defRPr sz="2100" b="1"/>
            </a:lvl6pPr>
            <a:lvl7pPr marL="3656960" indent="0" algn="l" rtl="0">
              <a:buNone/>
              <a:defRPr sz="2100" b="1"/>
            </a:lvl7pPr>
            <a:lvl8pPr marL="4266453" indent="0" algn="l" rtl="0">
              <a:buNone/>
              <a:defRPr sz="2100" b="1"/>
            </a:lvl8pPr>
            <a:lvl9pPr marL="4875947" indent="0" algn="l" rtl="0">
              <a:buNone/>
              <a:defRPr sz="2100" b="1"/>
            </a:lvl9pPr>
          </a:lstStyle>
          <a:p>
            <a:pPr lvl="0" rtl="0"/>
            <a:r>
              <a:rPr lang="fr-FR" noProof="0"/>
              <a:t>Modifier les styles du texte du masque</a:t>
            </a:r>
          </a:p>
        </p:txBody>
      </p:sp>
      <p:sp>
        <p:nvSpPr>
          <p:cNvPr id="6" name="Espace réservé du contenu 5"/>
          <p:cNvSpPr>
            <a:spLocks noGrp="1"/>
          </p:cNvSpPr>
          <p:nvPr>
            <p:ph sz="quarter" idx="4"/>
          </p:nvPr>
        </p:nvSpPr>
        <p:spPr>
          <a:xfrm>
            <a:off x="6297559" y="2209800"/>
            <a:ext cx="4977104" cy="3962400"/>
          </a:xfrm>
        </p:spPr>
        <p:txBody>
          <a:bodyPr rtlCol="0">
            <a:normAutofit/>
          </a:bodyPr>
          <a:lstStyle>
            <a:lvl1pPr algn="l" rtl="0">
              <a:defRPr sz="2000"/>
            </a:lvl1pPr>
            <a:lvl2pPr algn="l" rtl="0">
              <a:defRPr sz="1800"/>
            </a:lvl2pPr>
            <a:lvl3pPr algn="l" rtl="0">
              <a:defRPr sz="1800"/>
            </a:lvl3pPr>
            <a:lvl4pPr algn="l" rtl="0">
              <a:defRPr sz="1800"/>
            </a:lvl4pPr>
            <a:lvl5pPr marL="2011328" algn="l" rtl="0">
              <a:defRPr sz="1800"/>
            </a:lvl5pPr>
            <a:lvl6pPr marL="2011328" algn="l" rtl="0">
              <a:defRPr sz="1800"/>
            </a:lvl6pPr>
            <a:lvl7pPr marL="2011328" algn="l" rtl="0">
              <a:defRPr sz="1800"/>
            </a:lvl7pPr>
            <a:lvl8pPr marL="2011328" algn="l" rtl="0">
              <a:defRPr sz="1800"/>
            </a:lvl8pPr>
            <a:lvl9pPr marL="2011328" algn="l" rtl="0">
              <a:defRPr sz="1800"/>
            </a:lvl9pPr>
          </a:lstStyle>
          <a:p>
            <a:pPr lvl="0" rtl="0"/>
            <a:r>
              <a:rPr lang="fr-FR" noProof="0"/>
              <a:t>Modifier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endParaRPr lang="fr-FR" noProof="0" dirty="0"/>
          </a:p>
        </p:txBody>
      </p:sp>
      <p:sp>
        <p:nvSpPr>
          <p:cNvPr id="7" name="Espace réservé de la date 6"/>
          <p:cNvSpPr>
            <a:spLocks noGrp="1"/>
          </p:cNvSpPr>
          <p:nvPr>
            <p:ph type="dt" sz="half" idx="10"/>
          </p:nvPr>
        </p:nvSpPr>
        <p:spPr/>
        <p:txBody>
          <a:bodyPr rtlCol="0"/>
          <a:lstStyle>
            <a:lvl1pPr>
              <a:defRPr/>
            </a:lvl1pPr>
          </a:lstStyle>
          <a:p>
            <a:endParaRPr lang="fr-FR" dirty="0"/>
          </a:p>
        </p:txBody>
      </p:sp>
      <p:sp>
        <p:nvSpPr>
          <p:cNvPr id="8" name="Espace réservé du pied de page 7"/>
          <p:cNvSpPr>
            <a:spLocks noGrp="1"/>
          </p:cNvSpPr>
          <p:nvPr>
            <p:ph type="ftr" sz="quarter" idx="11"/>
          </p:nvPr>
        </p:nvSpPr>
        <p:spPr/>
        <p:txBody>
          <a:bodyPr rtlCol="0"/>
          <a:lstStyle/>
          <a:p>
            <a:pPr rtl="0"/>
            <a:r>
              <a:rPr lang="fr-FR" noProof="0"/>
              <a:t>Le tutorat est gratuit. Toute vente ou reproduction est interdite. </a:t>
            </a:r>
            <a:endParaRPr lang="fr-FR" noProof="0" dirty="0"/>
          </a:p>
        </p:txBody>
      </p:sp>
      <p:sp>
        <p:nvSpPr>
          <p:cNvPr id="9" name="Espace réservé du numéro de diapositive 8"/>
          <p:cNvSpPr>
            <a:spLocks noGrp="1"/>
          </p:cNvSpPr>
          <p:nvPr>
            <p:ph type="sldNum" sz="quarter" idx="12"/>
          </p:nvPr>
        </p:nvSpPr>
        <p:spPr/>
        <p:txBody>
          <a:bodyPr rtlCol="0"/>
          <a:lstStyle/>
          <a:p>
            <a:pPr rtl="0"/>
            <a:fld id="{EB37DED6-D4C7-42EE-AB49-D2E39E64FDE4}" type="slidenum">
              <a:rPr lang="fr-FR" noProof="0" smtClean="0"/>
              <a:t>‹N°›</a:t>
            </a:fld>
            <a:endParaRPr lang="fr-FR" noProof="0" dirty="0"/>
          </a:p>
        </p:txBody>
      </p:sp>
    </p:spTree>
    <p:extLst>
      <p:ext uri="{BB962C8B-B14F-4D97-AF65-F5344CB8AC3E}">
        <p14:creationId xmlns:p14="http://schemas.microsoft.com/office/powerpoint/2010/main" val="3552830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a:t>Modifiez le style du titre</a:t>
            </a:r>
            <a:endParaRPr lang="fr-FR" noProof="0" dirty="0"/>
          </a:p>
        </p:txBody>
      </p:sp>
      <p:sp>
        <p:nvSpPr>
          <p:cNvPr id="3" name="Espace réservé de la date 2"/>
          <p:cNvSpPr>
            <a:spLocks noGrp="1"/>
          </p:cNvSpPr>
          <p:nvPr>
            <p:ph type="dt" sz="half" idx="10"/>
          </p:nvPr>
        </p:nvSpPr>
        <p:spPr/>
        <p:txBody>
          <a:bodyPr rtlCol="0"/>
          <a:lstStyle>
            <a:lvl1pPr>
              <a:defRPr/>
            </a:lvl1pPr>
          </a:lstStyle>
          <a:p>
            <a:endParaRPr lang="fr-FR" dirty="0"/>
          </a:p>
        </p:txBody>
      </p:sp>
      <p:sp>
        <p:nvSpPr>
          <p:cNvPr id="4" name="Espace réservé du pied de page 3"/>
          <p:cNvSpPr>
            <a:spLocks noGrp="1"/>
          </p:cNvSpPr>
          <p:nvPr>
            <p:ph type="ftr" sz="quarter" idx="11"/>
          </p:nvPr>
        </p:nvSpPr>
        <p:spPr/>
        <p:txBody>
          <a:bodyPr rtlCol="0"/>
          <a:lstStyle/>
          <a:p>
            <a:pPr rtl="0"/>
            <a:r>
              <a:rPr lang="fr-FR" noProof="0"/>
              <a:t>Le tutorat est gratuit. Toute vente ou reproduction est interdite. </a:t>
            </a:r>
            <a:endParaRPr lang="fr-FR" noProof="0" dirty="0"/>
          </a:p>
        </p:txBody>
      </p:sp>
      <p:sp>
        <p:nvSpPr>
          <p:cNvPr id="5" name="Espace réservé du numéro de diapositive 4"/>
          <p:cNvSpPr>
            <a:spLocks noGrp="1"/>
          </p:cNvSpPr>
          <p:nvPr>
            <p:ph type="sldNum" sz="quarter" idx="12"/>
          </p:nvPr>
        </p:nvSpPr>
        <p:spPr/>
        <p:txBody>
          <a:bodyPr rtlCol="0"/>
          <a:lstStyle/>
          <a:p>
            <a:pPr rtl="0"/>
            <a:fld id="{EB37DED6-D4C7-42EE-AB49-D2E39E64FDE4}" type="slidenum">
              <a:rPr lang="fr-FR" noProof="0" smtClean="0"/>
              <a:t>‹N°›</a:t>
            </a:fld>
            <a:endParaRPr lang="fr-FR" noProof="0" dirty="0"/>
          </a:p>
        </p:txBody>
      </p:sp>
    </p:spTree>
    <p:extLst>
      <p:ext uri="{BB962C8B-B14F-4D97-AF65-F5344CB8AC3E}">
        <p14:creationId xmlns:p14="http://schemas.microsoft.com/office/powerpoint/2010/main" val="3516763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rtlCol="0"/>
          <a:lstStyle>
            <a:lvl1pPr>
              <a:defRPr/>
            </a:lvl1pPr>
          </a:lstStyle>
          <a:p>
            <a:endParaRPr lang="fr-FR" dirty="0"/>
          </a:p>
        </p:txBody>
      </p:sp>
      <p:sp>
        <p:nvSpPr>
          <p:cNvPr id="3" name="Espace réservé du pied de page 2"/>
          <p:cNvSpPr>
            <a:spLocks noGrp="1"/>
          </p:cNvSpPr>
          <p:nvPr>
            <p:ph type="ftr" sz="quarter" idx="11"/>
          </p:nvPr>
        </p:nvSpPr>
        <p:spPr/>
        <p:txBody>
          <a:bodyPr rtlCol="0"/>
          <a:lstStyle/>
          <a:p>
            <a:pPr rtl="0"/>
            <a:r>
              <a:rPr lang="fr-FR" noProof="0"/>
              <a:t>Le tutorat est gratuit. Toute vente ou reproduction est interdite. </a:t>
            </a:r>
            <a:endParaRPr lang="fr-FR" noProof="0" dirty="0"/>
          </a:p>
        </p:txBody>
      </p:sp>
      <p:sp>
        <p:nvSpPr>
          <p:cNvPr id="4" name="Espace réservé du numéro de diapositive 3"/>
          <p:cNvSpPr>
            <a:spLocks noGrp="1"/>
          </p:cNvSpPr>
          <p:nvPr>
            <p:ph type="sldNum" sz="quarter" idx="12"/>
          </p:nvPr>
        </p:nvSpPr>
        <p:spPr/>
        <p:txBody>
          <a:bodyPr rtlCol="0"/>
          <a:lstStyle/>
          <a:p>
            <a:pPr rtl="0"/>
            <a:fld id="{EB37DED6-D4C7-42EE-AB49-D2E39E64FDE4}" type="slidenum">
              <a:rPr lang="fr-FR" noProof="0" smtClean="0"/>
              <a:t>‹N°›</a:t>
            </a:fld>
            <a:endParaRPr lang="fr-FR" noProof="0" dirty="0"/>
          </a:p>
        </p:txBody>
      </p:sp>
    </p:spTree>
    <p:extLst>
      <p:ext uri="{BB962C8B-B14F-4D97-AF65-F5344CB8AC3E}">
        <p14:creationId xmlns:p14="http://schemas.microsoft.com/office/powerpoint/2010/main" val="206873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8" name="Rectangle 7"/>
          <p:cNvSpPr/>
          <p:nvPr/>
        </p:nvSpPr>
        <p:spPr>
          <a:xfrm>
            <a:off x="3961368" y="0"/>
            <a:ext cx="7922736"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rtl="0"/>
            <a:endParaRPr lang="fr-FR" noProof="0" dirty="0"/>
          </a:p>
        </p:txBody>
      </p:sp>
      <p:sp>
        <p:nvSpPr>
          <p:cNvPr id="2" name="Titre 1"/>
          <p:cNvSpPr>
            <a:spLocks noGrp="1"/>
          </p:cNvSpPr>
          <p:nvPr>
            <p:ph type="title"/>
          </p:nvPr>
        </p:nvSpPr>
        <p:spPr>
          <a:xfrm>
            <a:off x="304721" y="1701800"/>
            <a:ext cx="3351927" cy="2844800"/>
          </a:xfrm>
        </p:spPr>
        <p:txBody>
          <a:bodyPr rtlCol="0" anchor="b">
            <a:normAutofit/>
          </a:bodyPr>
          <a:lstStyle>
            <a:lvl1pPr algn="l" rtl="0">
              <a:defRPr sz="2000" b="1"/>
            </a:lvl1pPr>
          </a:lstStyle>
          <a:p>
            <a:pPr rtl="0"/>
            <a:r>
              <a:rPr lang="fr-FR" noProof="0"/>
              <a:t>Modifiez le style du titre</a:t>
            </a:r>
            <a:endParaRPr lang="fr-FR" noProof="0" dirty="0"/>
          </a:p>
        </p:txBody>
      </p:sp>
      <p:sp>
        <p:nvSpPr>
          <p:cNvPr id="3" name="Espace réservé du contenu 2"/>
          <p:cNvSpPr>
            <a:spLocks noGrp="1"/>
          </p:cNvSpPr>
          <p:nvPr>
            <p:ph idx="1"/>
          </p:nvPr>
        </p:nvSpPr>
        <p:spPr>
          <a:xfrm>
            <a:off x="4469236" y="482600"/>
            <a:ext cx="6805427" cy="5892800"/>
          </a:xfrm>
        </p:spPr>
        <p:txBody>
          <a:bodyPr rtlCol="0">
            <a:normAutofit/>
          </a:bodyPr>
          <a:lstStyle>
            <a:lvl1pPr algn="l" rtl="0">
              <a:defRPr sz="2400"/>
            </a:lvl1pPr>
            <a:lvl2pPr algn="l" rtl="0">
              <a:defRPr sz="2000"/>
            </a:lvl2pPr>
            <a:lvl3pPr algn="l" rtl="0">
              <a:defRPr sz="1800"/>
            </a:lvl3pPr>
            <a:lvl4pPr algn="l" rtl="0">
              <a:defRPr sz="1800"/>
            </a:lvl4pPr>
            <a:lvl5pPr algn="l" rtl="0">
              <a:defRPr sz="1800"/>
            </a:lvl5pPr>
            <a:lvl6pPr algn="l" rtl="0">
              <a:defRPr sz="1800"/>
            </a:lvl6pPr>
            <a:lvl7pPr algn="l" rtl="0">
              <a:defRPr sz="1800"/>
            </a:lvl7pPr>
            <a:lvl8pPr algn="l" rtl="0">
              <a:defRPr sz="1800"/>
            </a:lvl8pPr>
            <a:lvl9pPr algn="l" rtl="0">
              <a:defRPr sz="1800"/>
            </a:lvl9pPr>
          </a:lstStyle>
          <a:p>
            <a:pPr lvl="0" rtl="0"/>
            <a:r>
              <a:rPr lang="fr-FR" noProof="0"/>
              <a:t>Modifier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endParaRPr lang="fr-FR" noProof="0" dirty="0"/>
          </a:p>
        </p:txBody>
      </p:sp>
      <p:sp>
        <p:nvSpPr>
          <p:cNvPr id="4" name="Espace réservé du texte 3"/>
          <p:cNvSpPr>
            <a:spLocks noGrp="1"/>
          </p:cNvSpPr>
          <p:nvPr>
            <p:ph type="body" sz="half" idx="2"/>
          </p:nvPr>
        </p:nvSpPr>
        <p:spPr>
          <a:xfrm>
            <a:off x="304721" y="4648200"/>
            <a:ext cx="3351927" cy="1727200"/>
          </a:xfrm>
        </p:spPr>
        <p:txBody>
          <a:bodyPr rtlCol="0">
            <a:normAutofit/>
          </a:bodyPr>
          <a:lstStyle>
            <a:lvl1pPr marL="0" indent="0" algn="l" rtl="0">
              <a:spcBef>
                <a:spcPts val="1200"/>
              </a:spcBef>
              <a:buNone/>
              <a:defRPr sz="1600"/>
            </a:lvl1pPr>
            <a:lvl2pPr marL="609493" indent="0" algn="l" rtl="0">
              <a:buNone/>
              <a:defRPr sz="1600"/>
            </a:lvl2pPr>
            <a:lvl3pPr marL="1218987" indent="0" algn="l" rtl="0">
              <a:buNone/>
              <a:defRPr sz="1300"/>
            </a:lvl3pPr>
            <a:lvl4pPr marL="1828480" indent="0" algn="l" rtl="0">
              <a:buNone/>
              <a:defRPr sz="1200"/>
            </a:lvl4pPr>
            <a:lvl5pPr marL="2437973" indent="0" algn="l" rtl="0">
              <a:buNone/>
              <a:defRPr sz="1200"/>
            </a:lvl5pPr>
            <a:lvl6pPr marL="3047467" indent="0" algn="l" rtl="0">
              <a:buNone/>
              <a:defRPr sz="1200"/>
            </a:lvl6pPr>
            <a:lvl7pPr marL="3656960" indent="0" algn="l" rtl="0">
              <a:buNone/>
              <a:defRPr sz="1200"/>
            </a:lvl7pPr>
            <a:lvl8pPr marL="4266453" indent="0" algn="l" rtl="0">
              <a:buNone/>
              <a:defRPr sz="1200"/>
            </a:lvl8pPr>
            <a:lvl9pPr marL="4875947" indent="0" algn="l" rtl="0">
              <a:buNone/>
              <a:defRPr sz="1200"/>
            </a:lvl9pPr>
          </a:lstStyle>
          <a:p>
            <a:pPr lvl="0" rtl="0"/>
            <a:r>
              <a:rPr lang="fr-FR" noProof="0"/>
              <a:t>Modifier les styles du texte du masque</a:t>
            </a:r>
          </a:p>
        </p:txBody>
      </p:sp>
      <p:sp>
        <p:nvSpPr>
          <p:cNvPr id="5" name="Espace réservé de la date 4"/>
          <p:cNvSpPr>
            <a:spLocks noGrp="1"/>
          </p:cNvSpPr>
          <p:nvPr>
            <p:ph type="dt" sz="half" idx="10"/>
          </p:nvPr>
        </p:nvSpPr>
        <p:spPr/>
        <p:txBody>
          <a:bodyPr rtlCol="0"/>
          <a:lstStyle>
            <a:lvl1pPr>
              <a:defRPr/>
            </a:lvl1pPr>
          </a:lstStyle>
          <a:p>
            <a:endParaRPr lang="fr-FR" dirty="0"/>
          </a:p>
        </p:txBody>
      </p:sp>
      <p:sp>
        <p:nvSpPr>
          <p:cNvPr id="6" name="Espace réservé du pied de page 5"/>
          <p:cNvSpPr>
            <a:spLocks noGrp="1"/>
          </p:cNvSpPr>
          <p:nvPr>
            <p:ph type="ftr" sz="quarter" idx="11"/>
          </p:nvPr>
        </p:nvSpPr>
        <p:spPr/>
        <p:txBody>
          <a:bodyPr rtlCol="0"/>
          <a:lstStyle/>
          <a:p>
            <a:pPr rtl="0"/>
            <a:r>
              <a:rPr lang="fr-FR" noProof="0"/>
              <a:t>Le tutorat est gratuit. Toute vente ou reproduction est interdite. </a:t>
            </a:r>
            <a:endParaRPr lang="fr-FR" noProof="0" dirty="0"/>
          </a:p>
        </p:txBody>
      </p:sp>
      <p:sp>
        <p:nvSpPr>
          <p:cNvPr id="7" name="Espace réservé du numéro de diapositive 6"/>
          <p:cNvSpPr>
            <a:spLocks noGrp="1"/>
          </p:cNvSpPr>
          <p:nvPr>
            <p:ph type="sldNum" sz="quarter" idx="12"/>
          </p:nvPr>
        </p:nvSpPr>
        <p:spPr/>
        <p:txBody>
          <a:bodyPr rtlCol="0"/>
          <a:lstStyle/>
          <a:p>
            <a:pPr rtl="0"/>
            <a:fld id="{2DFBB78A-01B4-41F2-96B0-677A4A282832}" type="slidenum">
              <a:rPr lang="fr-FR" noProof="0" smtClean="0"/>
              <a:t>‹N°›</a:t>
            </a:fld>
            <a:endParaRPr lang="fr-FR" noProof="0" dirty="0"/>
          </a:p>
        </p:txBody>
      </p:sp>
    </p:spTree>
    <p:extLst>
      <p:ext uri="{BB962C8B-B14F-4D97-AF65-F5344CB8AC3E}">
        <p14:creationId xmlns:p14="http://schemas.microsoft.com/office/powerpoint/2010/main" val="1968072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8" name="Rectangle 7"/>
          <p:cNvSpPr/>
          <p:nvPr/>
        </p:nvSpPr>
        <p:spPr>
          <a:xfrm>
            <a:off x="2082258" y="0"/>
            <a:ext cx="8024310"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rtl="0"/>
            <a:endParaRPr lang="fr-FR" noProof="0" dirty="0"/>
          </a:p>
        </p:txBody>
      </p:sp>
      <p:sp>
        <p:nvSpPr>
          <p:cNvPr id="2" name="Titre 1"/>
          <p:cNvSpPr>
            <a:spLocks noGrp="1"/>
          </p:cNvSpPr>
          <p:nvPr>
            <p:ph type="title"/>
          </p:nvPr>
        </p:nvSpPr>
        <p:spPr>
          <a:xfrm>
            <a:off x="2437765" y="4800600"/>
            <a:ext cx="7313295" cy="762000"/>
          </a:xfrm>
        </p:spPr>
        <p:txBody>
          <a:bodyPr rtlCol="0" anchor="b">
            <a:normAutofit/>
          </a:bodyPr>
          <a:lstStyle>
            <a:lvl1pPr algn="l" rtl="0">
              <a:defRPr sz="2000" b="1"/>
            </a:lvl1pPr>
          </a:lstStyle>
          <a:p>
            <a:pPr rtl="0"/>
            <a:r>
              <a:rPr lang="fr-FR" noProof="0"/>
              <a:t>Modifiez le style du titre</a:t>
            </a:r>
            <a:endParaRPr lang="fr-FR" noProof="0" dirty="0"/>
          </a:p>
        </p:txBody>
      </p:sp>
      <p:sp>
        <p:nvSpPr>
          <p:cNvPr id="3" name="Espace réservé pour l’image 2"/>
          <p:cNvSpPr>
            <a:spLocks noGrp="1"/>
          </p:cNvSpPr>
          <p:nvPr>
            <p:ph type="pic" idx="1"/>
          </p:nvPr>
        </p:nvSpPr>
        <p:spPr>
          <a:xfrm>
            <a:off x="2437765" y="279401"/>
            <a:ext cx="7313295" cy="4448175"/>
          </a:xfrm>
        </p:spPr>
        <p:txBody>
          <a:bodyPr rtlCol="0">
            <a:normAutofit/>
          </a:bodyPr>
          <a:lstStyle>
            <a:lvl1pPr marL="0" indent="0" algn="l" rtl="0">
              <a:buNone/>
              <a:defRPr sz="2800"/>
            </a:lvl1pPr>
            <a:lvl2pPr marL="609493" indent="0" algn="l" rtl="0">
              <a:buNone/>
              <a:defRPr sz="3700"/>
            </a:lvl2pPr>
            <a:lvl3pPr marL="1218987" indent="0" algn="l" rtl="0">
              <a:buNone/>
              <a:defRPr sz="3200"/>
            </a:lvl3pPr>
            <a:lvl4pPr marL="1828480" indent="0" algn="l" rtl="0">
              <a:buNone/>
              <a:defRPr sz="2700"/>
            </a:lvl4pPr>
            <a:lvl5pPr marL="2437973" indent="0" algn="l" rtl="0">
              <a:buNone/>
              <a:defRPr sz="2700"/>
            </a:lvl5pPr>
            <a:lvl6pPr marL="3047467" indent="0" algn="l" rtl="0">
              <a:buNone/>
              <a:defRPr sz="2700"/>
            </a:lvl6pPr>
            <a:lvl7pPr marL="3656960" indent="0" algn="l" rtl="0">
              <a:buNone/>
              <a:defRPr sz="2700"/>
            </a:lvl7pPr>
            <a:lvl8pPr marL="4266453" indent="0" algn="l" rtl="0">
              <a:buNone/>
              <a:defRPr sz="2700"/>
            </a:lvl8pPr>
            <a:lvl9pPr marL="4875947" indent="0" algn="l" rtl="0">
              <a:buNone/>
              <a:defRPr sz="2700"/>
            </a:lvl9pPr>
          </a:lstStyle>
          <a:p>
            <a:pPr rtl="0"/>
            <a:r>
              <a:rPr lang="fr-FR" noProof="0"/>
              <a:t>Cliquez sur l'icône pour ajouter une image</a:t>
            </a:r>
            <a:endParaRPr lang="fr-FR" noProof="0" dirty="0"/>
          </a:p>
        </p:txBody>
      </p:sp>
      <p:sp>
        <p:nvSpPr>
          <p:cNvPr id="4" name="Espace réservé du texte 3"/>
          <p:cNvSpPr>
            <a:spLocks noGrp="1"/>
          </p:cNvSpPr>
          <p:nvPr>
            <p:ph type="body" sz="half" idx="2"/>
          </p:nvPr>
        </p:nvSpPr>
        <p:spPr>
          <a:xfrm>
            <a:off x="2437765" y="5562600"/>
            <a:ext cx="7313295" cy="812800"/>
          </a:xfrm>
        </p:spPr>
        <p:txBody>
          <a:bodyPr rtlCol="0">
            <a:normAutofit/>
          </a:bodyPr>
          <a:lstStyle>
            <a:lvl1pPr marL="0" indent="0" algn="l" rtl="0">
              <a:spcBef>
                <a:spcPts val="0"/>
              </a:spcBef>
              <a:buNone/>
              <a:defRPr sz="1600"/>
            </a:lvl1pPr>
            <a:lvl2pPr marL="609493" indent="0" algn="l" rtl="0">
              <a:buNone/>
              <a:defRPr sz="1600"/>
            </a:lvl2pPr>
            <a:lvl3pPr marL="1218987" indent="0" algn="l" rtl="0">
              <a:buNone/>
              <a:defRPr sz="1300"/>
            </a:lvl3pPr>
            <a:lvl4pPr marL="1828480" indent="0" algn="l" rtl="0">
              <a:buNone/>
              <a:defRPr sz="1200"/>
            </a:lvl4pPr>
            <a:lvl5pPr marL="2437973" indent="0" algn="l" rtl="0">
              <a:buNone/>
              <a:defRPr sz="1200"/>
            </a:lvl5pPr>
            <a:lvl6pPr marL="3047467" indent="0" algn="l" rtl="0">
              <a:buNone/>
              <a:defRPr sz="1200"/>
            </a:lvl6pPr>
            <a:lvl7pPr marL="3656960" indent="0" algn="l" rtl="0">
              <a:buNone/>
              <a:defRPr sz="1200"/>
            </a:lvl7pPr>
            <a:lvl8pPr marL="4266453" indent="0" algn="l" rtl="0">
              <a:buNone/>
              <a:defRPr sz="1200"/>
            </a:lvl8pPr>
            <a:lvl9pPr marL="4875947" indent="0" algn="l" rtl="0">
              <a:buNone/>
              <a:defRPr sz="1200"/>
            </a:lvl9pPr>
          </a:lstStyle>
          <a:p>
            <a:pPr lvl="0" rtl="0"/>
            <a:r>
              <a:rPr lang="fr-FR" noProof="0"/>
              <a:t>Modifier les styles du texte du masque</a:t>
            </a:r>
          </a:p>
        </p:txBody>
      </p:sp>
      <p:sp>
        <p:nvSpPr>
          <p:cNvPr id="5" name="Espace réservé de la date 4"/>
          <p:cNvSpPr>
            <a:spLocks noGrp="1"/>
          </p:cNvSpPr>
          <p:nvPr>
            <p:ph type="dt" sz="half" idx="10"/>
          </p:nvPr>
        </p:nvSpPr>
        <p:spPr/>
        <p:txBody>
          <a:bodyPr rtlCol="0"/>
          <a:lstStyle>
            <a:lvl1pPr>
              <a:defRPr/>
            </a:lvl1pPr>
          </a:lstStyle>
          <a:p>
            <a:endParaRPr lang="fr-FR" dirty="0"/>
          </a:p>
        </p:txBody>
      </p:sp>
      <p:sp>
        <p:nvSpPr>
          <p:cNvPr id="6" name="Espace réservé du pied de page 5"/>
          <p:cNvSpPr>
            <a:spLocks noGrp="1"/>
          </p:cNvSpPr>
          <p:nvPr>
            <p:ph type="ftr" sz="quarter" idx="11"/>
          </p:nvPr>
        </p:nvSpPr>
        <p:spPr/>
        <p:txBody>
          <a:bodyPr rtlCol="0"/>
          <a:lstStyle/>
          <a:p>
            <a:pPr rtl="0"/>
            <a:r>
              <a:rPr lang="fr-FR" noProof="0"/>
              <a:t>Le tutorat est gratuit. Toute vente ou reproduction est interdite. </a:t>
            </a:r>
            <a:endParaRPr lang="fr-FR" noProof="0" dirty="0"/>
          </a:p>
        </p:txBody>
      </p:sp>
      <p:sp>
        <p:nvSpPr>
          <p:cNvPr id="7" name="Espace réservé du numéro de diapositive 6"/>
          <p:cNvSpPr>
            <a:spLocks noGrp="1"/>
          </p:cNvSpPr>
          <p:nvPr>
            <p:ph type="sldNum" sz="quarter" idx="12"/>
          </p:nvPr>
        </p:nvSpPr>
        <p:spPr/>
        <p:txBody>
          <a:bodyPr rtlCol="0"/>
          <a:lstStyle/>
          <a:p>
            <a:pPr rtl="0"/>
            <a:fld id="{2DFBB78A-01B4-41F2-96B0-677A4A282832}" type="slidenum">
              <a:rPr lang="fr-FR" noProof="0" smtClean="0"/>
              <a:t>‹N°›</a:t>
            </a:fld>
            <a:endParaRPr lang="fr-FR" noProof="0" dirty="0"/>
          </a:p>
        </p:txBody>
      </p:sp>
    </p:spTree>
    <p:extLst>
      <p:ext uri="{BB962C8B-B14F-4D97-AF65-F5344CB8AC3E}">
        <p14:creationId xmlns:p14="http://schemas.microsoft.com/office/powerpoint/2010/main" val="1221337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a:t>Modifiez le style du titre</a:t>
            </a:r>
            <a:endParaRPr lang="fr-FR" noProof="0" dirty="0"/>
          </a:p>
        </p:txBody>
      </p:sp>
      <p:sp>
        <p:nvSpPr>
          <p:cNvPr id="3" name="Espace réservé du texte vertical 2"/>
          <p:cNvSpPr>
            <a:spLocks noGrp="1"/>
          </p:cNvSpPr>
          <p:nvPr>
            <p:ph type="body" orient="vert" idx="1"/>
          </p:nvPr>
        </p:nvSpPr>
        <p:spPr/>
        <p:txBody>
          <a:bodyPr vert="eaVert" rtlCol="0"/>
          <a:lstStyle/>
          <a:p>
            <a:pPr lvl="0" rtl="0"/>
            <a:r>
              <a:rPr lang="fr-FR" noProof="0"/>
              <a:t>Modifier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endParaRPr lang="fr-FR" noProof="0" dirty="0"/>
          </a:p>
        </p:txBody>
      </p:sp>
      <p:sp>
        <p:nvSpPr>
          <p:cNvPr id="4" name="Espace réservé de la date 3"/>
          <p:cNvSpPr>
            <a:spLocks noGrp="1"/>
          </p:cNvSpPr>
          <p:nvPr>
            <p:ph type="dt" sz="half" idx="10"/>
          </p:nvPr>
        </p:nvSpPr>
        <p:spPr/>
        <p:txBody>
          <a:bodyPr rtlCol="0"/>
          <a:lstStyle>
            <a:lvl1pPr>
              <a:defRPr/>
            </a:lvl1pPr>
          </a:lstStyle>
          <a:p>
            <a:endParaRPr lang="fr-FR" dirty="0"/>
          </a:p>
        </p:txBody>
      </p:sp>
      <p:sp>
        <p:nvSpPr>
          <p:cNvPr id="5" name="Espace réservé du pied de page 4"/>
          <p:cNvSpPr>
            <a:spLocks noGrp="1"/>
          </p:cNvSpPr>
          <p:nvPr>
            <p:ph type="ftr" sz="quarter" idx="11"/>
          </p:nvPr>
        </p:nvSpPr>
        <p:spPr/>
        <p:txBody>
          <a:bodyPr rtlCol="0"/>
          <a:lstStyle/>
          <a:p>
            <a:pPr rtl="0"/>
            <a:r>
              <a:rPr lang="fr-FR" noProof="0"/>
              <a:t>Le tutorat est gratuit. Toute vente ou reproduction est interdite. </a:t>
            </a:r>
            <a:endParaRPr lang="fr-FR" noProof="0" dirty="0"/>
          </a:p>
        </p:txBody>
      </p:sp>
      <p:sp>
        <p:nvSpPr>
          <p:cNvPr id="6" name="Espace réservé du numéro de diapositive 5"/>
          <p:cNvSpPr>
            <a:spLocks noGrp="1"/>
          </p:cNvSpPr>
          <p:nvPr>
            <p:ph type="sldNum" sz="quarter" idx="12"/>
          </p:nvPr>
        </p:nvSpPr>
        <p:spPr/>
        <p:txBody>
          <a:bodyPr rtlCol="0"/>
          <a:lstStyle/>
          <a:p>
            <a:pPr rtl="0"/>
            <a:fld id="{591C5AD9-787D-40FA-8A4D-16A055B9AF81}" type="slidenum">
              <a:rPr lang="fr-FR" noProof="0" smtClean="0"/>
              <a:t>‹N°›</a:t>
            </a:fld>
            <a:endParaRPr lang="fr-FR" noProof="0" dirty="0"/>
          </a:p>
        </p:txBody>
      </p:sp>
    </p:spTree>
    <p:extLst>
      <p:ext uri="{BB962C8B-B14F-4D97-AF65-F5344CB8AC3E}">
        <p14:creationId xmlns:p14="http://schemas.microsoft.com/office/powerpoint/2010/main" val="1010434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9852633" y="274638"/>
            <a:ext cx="1422030" cy="5897561"/>
          </a:xfrm>
        </p:spPr>
        <p:txBody>
          <a:bodyPr vert="eaVert" rtlCol="0"/>
          <a:lstStyle/>
          <a:p>
            <a:pPr rtl="0"/>
            <a:r>
              <a:rPr lang="fr-FR" noProof="0"/>
              <a:t>Modifiez le style du titre</a:t>
            </a:r>
            <a:endParaRPr lang="fr-FR" noProof="0" dirty="0"/>
          </a:p>
        </p:txBody>
      </p:sp>
      <p:sp>
        <p:nvSpPr>
          <p:cNvPr id="3" name="Espace réservé du texte vertical 2"/>
          <p:cNvSpPr>
            <a:spLocks noGrp="1"/>
          </p:cNvSpPr>
          <p:nvPr>
            <p:ph type="body" orient="vert" idx="1"/>
          </p:nvPr>
        </p:nvSpPr>
        <p:spPr>
          <a:xfrm>
            <a:off x="1117309" y="274638"/>
            <a:ext cx="8532178" cy="5897561"/>
          </a:xfrm>
        </p:spPr>
        <p:txBody>
          <a:bodyPr vert="eaVert" rtlCol="0"/>
          <a:lstStyle/>
          <a:p>
            <a:pPr lvl="0" rtl="0"/>
            <a:r>
              <a:rPr lang="fr-FR" noProof="0"/>
              <a:t>Modifier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endParaRPr lang="fr-FR" noProof="0" dirty="0"/>
          </a:p>
        </p:txBody>
      </p:sp>
      <p:sp>
        <p:nvSpPr>
          <p:cNvPr id="4" name="Espace réservé de la date 3"/>
          <p:cNvSpPr>
            <a:spLocks noGrp="1"/>
          </p:cNvSpPr>
          <p:nvPr>
            <p:ph type="dt" sz="half" idx="10"/>
          </p:nvPr>
        </p:nvSpPr>
        <p:spPr/>
        <p:txBody>
          <a:bodyPr rtlCol="0"/>
          <a:lstStyle>
            <a:lvl1pPr>
              <a:defRPr/>
            </a:lvl1pPr>
          </a:lstStyle>
          <a:p>
            <a:endParaRPr lang="fr-FR" dirty="0"/>
          </a:p>
        </p:txBody>
      </p:sp>
      <p:sp>
        <p:nvSpPr>
          <p:cNvPr id="5" name="Espace réservé du pied de page 4"/>
          <p:cNvSpPr>
            <a:spLocks noGrp="1"/>
          </p:cNvSpPr>
          <p:nvPr>
            <p:ph type="ftr" sz="quarter" idx="11"/>
          </p:nvPr>
        </p:nvSpPr>
        <p:spPr/>
        <p:txBody>
          <a:bodyPr rtlCol="0"/>
          <a:lstStyle/>
          <a:p>
            <a:pPr rtl="0"/>
            <a:r>
              <a:rPr lang="fr-FR" noProof="0"/>
              <a:t>Le tutorat est gratuit. Toute vente ou reproduction est interdite. </a:t>
            </a:r>
            <a:endParaRPr lang="fr-FR" noProof="0" dirty="0"/>
          </a:p>
        </p:txBody>
      </p:sp>
      <p:sp>
        <p:nvSpPr>
          <p:cNvPr id="6" name="Espace réservé du numéro de diapositive 5"/>
          <p:cNvSpPr>
            <a:spLocks noGrp="1"/>
          </p:cNvSpPr>
          <p:nvPr>
            <p:ph type="sldNum" sz="quarter" idx="12"/>
          </p:nvPr>
        </p:nvSpPr>
        <p:spPr/>
        <p:txBody>
          <a:bodyPr rtlCol="0"/>
          <a:lstStyle/>
          <a:p>
            <a:pPr rtl="0"/>
            <a:fld id="{591C5AD9-787D-40FA-8A4D-16A055B9AF81}" type="slidenum">
              <a:rPr lang="fr-FR" noProof="0" smtClean="0"/>
              <a:t>‹N°›</a:t>
            </a:fld>
            <a:endParaRPr lang="fr-FR" noProof="0" dirty="0"/>
          </a:p>
        </p:txBody>
      </p:sp>
    </p:spTree>
    <p:extLst>
      <p:ext uri="{BB962C8B-B14F-4D97-AF65-F5344CB8AC3E}">
        <p14:creationId xmlns:p14="http://schemas.microsoft.com/office/powerpoint/2010/main" val="3650715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304721" y="0"/>
            <a:ext cx="11579384"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rtl="0"/>
            <a:endParaRPr lang="fr-FR" noProof="0" dirty="0"/>
          </a:p>
        </p:txBody>
      </p:sp>
      <p:sp>
        <p:nvSpPr>
          <p:cNvPr id="2" name="Espace réservé du titre 1"/>
          <p:cNvSpPr>
            <a:spLocks noGrp="1"/>
          </p:cNvSpPr>
          <p:nvPr>
            <p:ph type="title"/>
          </p:nvPr>
        </p:nvSpPr>
        <p:spPr>
          <a:xfrm>
            <a:off x="1117309" y="76200"/>
            <a:ext cx="10157354" cy="1397000"/>
          </a:xfrm>
          <a:prstGeom prst="rect">
            <a:avLst/>
          </a:prstGeom>
        </p:spPr>
        <p:txBody>
          <a:bodyPr vert="horz" lIns="121899" tIns="60949" rIns="121899" bIns="60949" rtlCol="0" anchor="b">
            <a:normAutofit/>
          </a:bodyPr>
          <a:lstStyle/>
          <a:p>
            <a:pPr rtl="0"/>
            <a:r>
              <a:rPr lang="fr-FR" noProof="0" dirty="0"/>
              <a:t>Modifiez le style du titre</a:t>
            </a:r>
          </a:p>
        </p:txBody>
      </p:sp>
      <p:sp>
        <p:nvSpPr>
          <p:cNvPr id="3" name="Espace réservé du texte 2"/>
          <p:cNvSpPr>
            <a:spLocks noGrp="1"/>
          </p:cNvSpPr>
          <p:nvPr>
            <p:ph type="body" idx="1"/>
          </p:nvPr>
        </p:nvSpPr>
        <p:spPr>
          <a:xfrm>
            <a:off x="1117309" y="1701800"/>
            <a:ext cx="10157354" cy="4470400"/>
          </a:xfrm>
          <a:prstGeom prst="rect">
            <a:avLst/>
          </a:prstGeom>
        </p:spPr>
        <p:txBody>
          <a:bodyPr vert="horz" lIns="121899" tIns="60949" rIns="121899" bIns="60949"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4" name="Espace réservé de la date 3"/>
          <p:cNvSpPr>
            <a:spLocks noGrp="1"/>
          </p:cNvSpPr>
          <p:nvPr>
            <p:ph type="dt" sz="half" idx="2"/>
          </p:nvPr>
        </p:nvSpPr>
        <p:spPr>
          <a:xfrm>
            <a:off x="1117309" y="6400801"/>
            <a:ext cx="2742486" cy="320675"/>
          </a:xfrm>
          <a:prstGeom prst="rect">
            <a:avLst/>
          </a:prstGeom>
        </p:spPr>
        <p:txBody>
          <a:bodyPr vert="horz" lIns="121899" tIns="60949" rIns="121899" bIns="60949" rtlCol="0" anchor="b"/>
          <a:lstStyle>
            <a:lvl1pPr algn="l" rtl="0">
              <a:defRPr sz="1200">
                <a:solidFill>
                  <a:schemeClr val="tx2">
                    <a:lumMod val="50000"/>
                    <a:lumOff val="50000"/>
                  </a:schemeClr>
                </a:solidFill>
              </a:defRPr>
            </a:lvl1pPr>
          </a:lstStyle>
          <a:p>
            <a:endParaRPr lang="fr-FR" dirty="0"/>
          </a:p>
        </p:txBody>
      </p:sp>
      <p:sp>
        <p:nvSpPr>
          <p:cNvPr id="5" name="Espace réservé du pied de page 4"/>
          <p:cNvSpPr>
            <a:spLocks noGrp="1"/>
          </p:cNvSpPr>
          <p:nvPr>
            <p:ph type="ftr" sz="quarter" idx="3"/>
          </p:nvPr>
        </p:nvSpPr>
        <p:spPr>
          <a:xfrm>
            <a:off x="3907842" y="6400801"/>
            <a:ext cx="6216301" cy="320675"/>
          </a:xfrm>
          <a:prstGeom prst="rect">
            <a:avLst/>
          </a:prstGeom>
        </p:spPr>
        <p:txBody>
          <a:bodyPr vert="horz" lIns="121899" tIns="60949" rIns="121899" bIns="60949" rtlCol="0" anchor="b"/>
          <a:lstStyle>
            <a:lvl1pPr algn="ctr" rtl="0">
              <a:defRPr sz="1200">
                <a:solidFill>
                  <a:schemeClr val="tx2">
                    <a:lumMod val="50000"/>
                    <a:lumOff val="50000"/>
                  </a:schemeClr>
                </a:solidFill>
              </a:defRPr>
            </a:lvl1pPr>
          </a:lstStyle>
          <a:p>
            <a:pPr rtl="0"/>
            <a:r>
              <a:rPr lang="fr-FR" noProof="0"/>
              <a:t>Le tutorat est gratuit. Toute vente ou reproduction est interdite. </a:t>
            </a:r>
            <a:endParaRPr lang="fr-FR" noProof="0" dirty="0"/>
          </a:p>
        </p:txBody>
      </p:sp>
      <p:sp>
        <p:nvSpPr>
          <p:cNvPr id="6" name="Espace réservé du numéro de diapositive 5"/>
          <p:cNvSpPr>
            <a:spLocks noGrp="1"/>
          </p:cNvSpPr>
          <p:nvPr>
            <p:ph type="sldNum" sz="quarter" idx="4"/>
          </p:nvPr>
        </p:nvSpPr>
        <p:spPr>
          <a:xfrm>
            <a:off x="10167146" y="6400801"/>
            <a:ext cx="1107518" cy="320675"/>
          </a:xfrm>
          <a:prstGeom prst="rect">
            <a:avLst/>
          </a:prstGeom>
        </p:spPr>
        <p:txBody>
          <a:bodyPr vert="horz" lIns="121899" tIns="60949" rIns="121899" bIns="60949" rtlCol="0" anchor="b"/>
          <a:lstStyle>
            <a:lvl1pPr algn="r" rtl="0">
              <a:defRPr sz="1200">
                <a:solidFill>
                  <a:schemeClr val="tx2">
                    <a:lumMod val="50000"/>
                    <a:lumOff val="50000"/>
                  </a:schemeClr>
                </a:solidFill>
              </a:defRPr>
            </a:lvl1pPr>
          </a:lstStyle>
          <a:p>
            <a:fld id="{EB37DED6-D4C7-42EE-AB49-D2E39E64FDE4}" type="slidenum">
              <a:rPr lang="fr-FR" smtClean="0"/>
              <a:pPr/>
              <a:t>‹N°›</a:t>
            </a:fld>
            <a:endParaRPr lang="fr-FR" dirty="0"/>
          </a:p>
        </p:txBody>
      </p:sp>
    </p:spTree>
    <p:extLst>
      <p:ext uri="{BB962C8B-B14F-4D97-AF65-F5344CB8AC3E}">
        <p14:creationId xmlns:p14="http://schemas.microsoft.com/office/powerpoint/2010/main" val="1544047913"/>
      </p:ext>
    </p:extLst>
  </p:cSld>
  <p:clrMap bg1="lt1" tx1="dk1" bg2="lt2" tx2="dk2" accent1="accent1" accent2="accent2" accent3="accent3" accent4="accent4" accent5="accent5" accent6="accent6" hlink="hlink" folHlink="folHlink"/>
  <p:sldLayoutIdLst>
    <p:sldLayoutId id="2147483661" r:id="rId1"/>
    <p:sldLayoutId id="2147483679" r:id="rId2"/>
    <p:sldLayoutId id="2147483663" r:id="rId3"/>
    <p:sldLayoutId id="2147483664" r:id="rId4"/>
    <p:sldLayoutId id="2147483665" r:id="rId5"/>
    <p:sldLayoutId id="2147483666" r:id="rId6"/>
    <p:sldLayoutId id="2147483667" r:id="rId7"/>
    <p:sldLayoutId id="2147483675" r:id="rId8"/>
    <p:sldLayoutId id="2147483676" r:id="rId9"/>
    <p:sldLayoutId id="2147483677" r:id="rId10"/>
    <p:sldLayoutId id="2147483678"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dt="0"/>
  <p:txStyles>
    <p:titleStyle>
      <a:lvl1pPr algn="l" defTabSz="1218987" rtl="0" eaLnBrk="1" latinLnBrk="0" hangingPunct="1">
        <a:lnSpc>
          <a:spcPct val="85000"/>
        </a:lnSpc>
        <a:spcBef>
          <a:spcPct val="0"/>
        </a:spcBef>
        <a:buNone/>
        <a:tabLst/>
        <a:defRPr sz="4400" kern="1200" cap="none" baseline="0">
          <a:solidFill>
            <a:schemeClr val="tx1"/>
          </a:solidFill>
          <a:latin typeface="+mj-lt"/>
          <a:ea typeface="+mj-ea"/>
          <a:cs typeface="+mj-cs"/>
        </a:defRPr>
      </a:lvl1pPr>
    </p:titleStyle>
    <p:bodyStyle>
      <a:lvl1pPr marL="304747" indent="-304747" algn="l" defTabSz="1218987" rtl="0" eaLnBrk="1" latinLnBrk="0" hangingPunct="1">
        <a:lnSpc>
          <a:spcPct val="95000"/>
        </a:lnSpc>
        <a:spcBef>
          <a:spcPts val="1866"/>
        </a:spcBef>
        <a:buSzPct val="100000"/>
        <a:buFont typeface="Arial" pitchFamily="34" charset="0"/>
        <a:buChar char="•"/>
        <a:defRPr sz="2400" kern="1200">
          <a:solidFill>
            <a:schemeClr val="tx1"/>
          </a:solidFill>
          <a:latin typeface="+mn-lt"/>
          <a:ea typeface="+mn-ea"/>
          <a:cs typeface="+mn-cs"/>
        </a:defRPr>
      </a:lvl1pPr>
      <a:lvl2pPr marL="731392" indent="-304747" algn="l" defTabSz="1218987" rtl="0" eaLnBrk="1" latinLnBrk="0" hangingPunct="1">
        <a:lnSpc>
          <a:spcPct val="95000"/>
        </a:lnSpc>
        <a:spcBef>
          <a:spcPts val="1066"/>
        </a:spcBef>
        <a:buSzPct val="100000"/>
        <a:buFont typeface="Century Gothic" pitchFamily="34" charset="0"/>
        <a:buChar char="–"/>
        <a:defRPr sz="2000" kern="1200">
          <a:solidFill>
            <a:schemeClr val="tx1"/>
          </a:solidFill>
          <a:latin typeface="+mn-lt"/>
          <a:ea typeface="+mn-ea"/>
          <a:cs typeface="+mn-cs"/>
        </a:defRPr>
      </a:lvl2pPr>
      <a:lvl3pPr marL="1158037"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3pPr>
      <a:lvl4pPr marL="1584683"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4pPr>
      <a:lvl5pPr marL="2011328"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5pPr>
      <a:lvl6pPr marL="2437973"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6pPr>
      <a:lvl7pPr marL="286461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7pPr>
      <a:lvl8pPr marL="3291264"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8pPr>
      <a:lvl9pPr marL="377885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9pPr>
    </p:bodyStyle>
    <p:otherStyle>
      <a:defPPr>
        <a:defRPr/>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3839">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4672383" y="1844824"/>
            <a:ext cx="7008574" cy="2088232"/>
          </a:xfrm>
        </p:spPr>
        <p:txBody>
          <a:bodyPr rtlCol="0">
            <a:noAutofit/>
          </a:bodyPr>
          <a:lstStyle/>
          <a:p>
            <a:pPr algn="ctr" rtl="0"/>
            <a:r>
              <a:rPr lang="fr-FR" sz="8000" dirty="0"/>
              <a:t>Les réponses du professeur</a:t>
            </a:r>
          </a:p>
        </p:txBody>
      </p:sp>
    </p:spTree>
    <p:extLst>
      <p:ext uri="{BB962C8B-B14F-4D97-AF65-F5344CB8AC3E}">
        <p14:creationId xmlns:p14="http://schemas.microsoft.com/office/powerpoint/2010/main" val="3650340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re 12"/>
          <p:cNvSpPr>
            <a:spLocks noGrp="1"/>
          </p:cNvSpPr>
          <p:nvPr>
            <p:ph type="title"/>
          </p:nvPr>
        </p:nvSpPr>
        <p:spPr>
          <a:xfrm>
            <a:off x="1117309" y="76200"/>
            <a:ext cx="8865535" cy="4504928"/>
          </a:xfrm>
        </p:spPr>
        <p:txBody>
          <a:bodyPr rtlCol="0">
            <a:noAutofit/>
          </a:bodyPr>
          <a:lstStyle/>
          <a:p>
            <a:pPr algn="ctr" rtl="0"/>
            <a:r>
              <a:rPr lang="fr-FR" sz="8000" dirty="0"/>
              <a:t>Statistique descriptive </a:t>
            </a:r>
          </a:p>
        </p:txBody>
      </p:sp>
      <p:sp>
        <p:nvSpPr>
          <p:cNvPr id="2" name="Espace réservé du pied de page 1"/>
          <p:cNvSpPr>
            <a:spLocks noGrp="1"/>
          </p:cNvSpPr>
          <p:nvPr>
            <p:ph type="ftr" sz="quarter" idx="11"/>
          </p:nvPr>
        </p:nvSpPr>
        <p:spPr/>
        <p:txBody>
          <a:bodyPr/>
          <a:lstStyle/>
          <a:p>
            <a:pPr rtl="0"/>
            <a:r>
              <a:rPr lang="fr-FR" noProof="0"/>
              <a:t>Le tutorat est gratuit. Toute vente ou reproduction est interdite. </a:t>
            </a:r>
            <a:endParaRPr lang="fr-FR" noProof="0" dirty="0"/>
          </a:p>
        </p:txBody>
      </p:sp>
    </p:spTree>
    <p:extLst>
      <p:ext uri="{BB962C8B-B14F-4D97-AF65-F5344CB8AC3E}">
        <p14:creationId xmlns:p14="http://schemas.microsoft.com/office/powerpoint/2010/main" val="7111829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5820" y="332656"/>
            <a:ext cx="11017223" cy="5674940"/>
          </a:xfrm>
        </p:spPr>
        <p:txBody>
          <a:bodyPr rtlCol="0">
            <a:normAutofit/>
          </a:bodyPr>
          <a:lstStyle/>
          <a:p>
            <a:r>
              <a:rPr lang="fr-FR" sz="2800" b="1" u="sng" dirty="0"/>
              <a:t>Question 1 : </a:t>
            </a:r>
            <a:br>
              <a:rPr lang="fr-FR" sz="2800" dirty="0"/>
            </a:br>
            <a:r>
              <a:rPr lang="fr-FR" sz="2800" dirty="0"/>
              <a:t>Peut-on comparer deux intervalles de confiance pour voir s’ils se recouvrent ou non lorsque les effectifs sont différents ?</a:t>
            </a:r>
            <a:br>
              <a:rPr lang="fr-FR" sz="2800" dirty="0"/>
            </a:br>
            <a:br>
              <a:rPr lang="fr-FR" sz="2800" dirty="0"/>
            </a:br>
            <a:r>
              <a:rPr lang="fr-FR" sz="2800" b="1" dirty="0">
                <a:solidFill>
                  <a:srgbClr val="FF0000"/>
                </a:solidFill>
              </a:rPr>
              <a:t>OUI. </a:t>
            </a:r>
            <a:br>
              <a:rPr lang="fr-FR" sz="2800" dirty="0">
                <a:solidFill>
                  <a:srgbClr val="FF0000"/>
                </a:solidFill>
              </a:rPr>
            </a:br>
            <a:r>
              <a:rPr lang="fr-FR" sz="2800" dirty="0">
                <a:solidFill>
                  <a:srgbClr val="FF0000"/>
                </a:solidFill>
              </a:rPr>
              <a:t>L ’IC est calculé en fonction des paramètres de l’échantillon.</a:t>
            </a:r>
            <a:br>
              <a:rPr lang="fr-FR" sz="2800" dirty="0">
                <a:solidFill>
                  <a:srgbClr val="FF0000"/>
                </a:solidFill>
              </a:rPr>
            </a:br>
            <a:r>
              <a:rPr lang="fr-FR" sz="2800" dirty="0">
                <a:solidFill>
                  <a:srgbClr val="FF0000"/>
                </a:solidFill>
              </a:rPr>
              <a:t>Dès que l’IC est calculé, il n’y a plus à se préoccuper de ces paramètres..(écart type ou effectif). </a:t>
            </a:r>
            <a:br>
              <a:rPr lang="fr-FR" sz="2800" dirty="0">
                <a:solidFill>
                  <a:srgbClr val="FF0000"/>
                </a:solidFill>
              </a:rPr>
            </a:br>
            <a:r>
              <a:rPr lang="fr-FR" sz="2800" dirty="0">
                <a:solidFill>
                  <a:srgbClr val="FF0000"/>
                </a:solidFill>
              </a:rPr>
              <a:t>On peut donc comparer ces IC sans se préoccuper des effectifs qui ont permis de les calculer.</a:t>
            </a:r>
            <a:br>
              <a:rPr lang="fr-FR" sz="2800" dirty="0">
                <a:solidFill>
                  <a:srgbClr val="FF0000"/>
                </a:solidFill>
              </a:rPr>
            </a:br>
            <a:br>
              <a:rPr lang="fr-FR" sz="2800" dirty="0">
                <a:solidFill>
                  <a:srgbClr val="FF0000"/>
                </a:solidFill>
              </a:rPr>
            </a:br>
            <a:r>
              <a:rPr lang="fr-FR" sz="2800" dirty="0">
                <a:solidFill>
                  <a:srgbClr val="FF0000"/>
                </a:solidFill>
              </a:rPr>
              <a:t>Idée à rapprocher de la comparaison de 2 moyennes, même si elles ont été calculées sur des échantillons de tailles différentes.</a:t>
            </a:r>
            <a:br>
              <a:rPr lang="fr-FR" sz="2800" dirty="0"/>
            </a:br>
            <a:endParaRPr lang="fr-FR" sz="2800" dirty="0"/>
          </a:p>
        </p:txBody>
      </p:sp>
      <p:sp>
        <p:nvSpPr>
          <p:cNvPr id="3" name="Espace réservé du pied de page 2"/>
          <p:cNvSpPr>
            <a:spLocks noGrp="1"/>
          </p:cNvSpPr>
          <p:nvPr>
            <p:ph type="ftr" sz="quarter" idx="11"/>
          </p:nvPr>
        </p:nvSpPr>
        <p:spPr/>
        <p:txBody>
          <a:bodyPr/>
          <a:lstStyle/>
          <a:p>
            <a:pPr rtl="0"/>
            <a:r>
              <a:rPr lang="fr-FR" noProof="0"/>
              <a:t>Le tutorat est gratuit. Toute vente ou reproduction est interdite. </a:t>
            </a:r>
            <a:endParaRPr lang="fr-FR" noProof="0" dirty="0"/>
          </a:p>
        </p:txBody>
      </p:sp>
    </p:spTree>
    <p:extLst>
      <p:ext uri="{BB962C8B-B14F-4D97-AF65-F5344CB8AC3E}">
        <p14:creationId xmlns:p14="http://schemas.microsoft.com/office/powerpoint/2010/main" val="24749173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33772" y="620688"/>
            <a:ext cx="11233247" cy="5328592"/>
          </a:xfrm>
        </p:spPr>
        <p:txBody>
          <a:bodyPr rtlCol="0">
            <a:normAutofit/>
          </a:bodyPr>
          <a:lstStyle/>
          <a:p>
            <a:r>
              <a:rPr lang="fr-FR" sz="2800" b="1" u="sng" dirty="0"/>
              <a:t>Question 2 : </a:t>
            </a:r>
            <a:br>
              <a:rPr lang="fr-FR" sz="2800" b="1" u="sng" dirty="0"/>
            </a:br>
            <a:br>
              <a:rPr lang="fr-FR" sz="3100" dirty="0"/>
            </a:br>
            <a:r>
              <a:rPr lang="fr-FR" sz="2800" dirty="0"/>
              <a:t>Un étudiant a fait des recherches sur internet et la méthode trouvée pour calculer les quartiles n’est pas la même que la vôtre.</a:t>
            </a:r>
            <a:br>
              <a:rPr lang="fr-FR" sz="2800" dirty="0"/>
            </a:br>
            <a:r>
              <a:rPr lang="fr-FR" sz="2800" dirty="0"/>
              <a:t>Par exemple, Q3 = 0.75 x 15 = 11.25</a:t>
            </a:r>
            <a:br>
              <a:rPr lang="fr-FR" sz="2800" dirty="0"/>
            </a:br>
            <a:r>
              <a:rPr lang="fr-FR" sz="2800" dirty="0"/>
              <a:t>  Dans votre diapo, le troisième quartile est la valeur située entre la 11è et la 12è valeur de la série.</a:t>
            </a:r>
            <a:br>
              <a:rPr lang="fr-FR" sz="2800" dirty="0"/>
            </a:br>
            <a:br>
              <a:rPr lang="fr-FR" sz="2800" dirty="0"/>
            </a:br>
            <a:r>
              <a:rPr lang="fr-FR" sz="2800" dirty="0">
                <a:solidFill>
                  <a:srgbClr val="FF0000"/>
                </a:solidFill>
              </a:rPr>
              <a:t>Sur internet, il s’agirait de la 12è valeur.  </a:t>
            </a:r>
            <a:br>
              <a:rPr lang="fr-FR" sz="2800" dirty="0">
                <a:solidFill>
                  <a:srgbClr val="FF0000"/>
                </a:solidFill>
              </a:rPr>
            </a:br>
            <a:br>
              <a:rPr lang="fr-FR" sz="2800" dirty="0">
                <a:solidFill>
                  <a:srgbClr val="FF0000"/>
                </a:solidFill>
              </a:rPr>
            </a:br>
            <a:r>
              <a:rPr lang="fr-FR" sz="2800" dirty="0">
                <a:solidFill>
                  <a:srgbClr val="FF0000"/>
                </a:solidFill>
              </a:rPr>
              <a:t> </a:t>
            </a:r>
            <a:r>
              <a:rPr lang="fr-FR" sz="2800" b="1" dirty="0">
                <a:solidFill>
                  <a:srgbClr val="FF0000"/>
                </a:solidFill>
              </a:rPr>
              <a:t>FAUX!</a:t>
            </a:r>
            <a:endParaRPr lang="fr-FR" sz="2800" b="1" dirty="0"/>
          </a:p>
        </p:txBody>
      </p:sp>
      <p:sp>
        <p:nvSpPr>
          <p:cNvPr id="3" name="Espace réservé du pied de page 2"/>
          <p:cNvSpPr>
            <a:spLocks noGrp="1"/>
          </p:cNvSpPr>
          <p:nvPr>
            <p:ph type="ftr" sz="quarter" idx="11"/>
          </p:nvPr>
        </p:nvSpPr>
        <p:spPr/>
        <p:txBody>
          <a:bodyPr/>
          <a:lstStyle/>
          <a:p>
            <a:pPr rtl="0"/>
            <a:r>
              <a:rPr lang="fr-FR" noProof="0"/>
              <a:t>Le tutorat est gratuit. Toute vente ou reproduction est interdite. </a:t>
            </a:r>
            <a:endParaRPr lang="fr-FR" noProof="0" dirty="0"/>
          </a:p>
        </p:txBody>
      </p:sp>
    </p:spTree>
    <p:extLst>
      <p:ext uri="{BB962C8B-B14F-4D97-AF65-F5344CB8AC3E}">
        <p14:creationId xmlns:p14="http://schemas.microsoft.com/office/powerpoint/2010/main" val="6860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81844" y="-2998"/>
            <a:ext cx="10157354" cy="1397000"/>
          </a:xfrm>
        </p:spPr>
        <p:txBody>
          <a:bodyPr rtlCol="0">
            <a:normAutofit/>
          </a:bodyPr>
          <a:lstStyle/>
          <a:p>
            <a:pPr algn="ctr"/>
            <a:r>
              <a:rPr lang="fr-FR" sz="2800" dirty="0">
                <a:solidFill>
                  <a:srgbClr val="FF0000"/>
                </a:solidFill>
              </a:rPr>
              <a:t>Pour les quartiles et la médiane, si n est pair, on </a:t>
            </a:r>
            <a:r>
              <a:rPr lang="fr-FR" sz="2800" b="1" dirty="0">
                <a:solidFill>
                  <a:srgbClr val="FF0000"/>
                </a:solidFill>
              </a:rPr>
              <a:t>DOIT</a:t>
            </a:r>
            <a:r>
              <a:rPr lang="fr-FR" sz="2800" dirty="0">
                <a:solidFill>
                  <a:srgbClr val="FF0000"/>
                </a:solidFill>
              </a:rPr>
              <a:t> faire la moyenne des 2 valeurs</a:t>
            </a:r>
            <a:endParaRPr lang="fr-FR" sz="2800" dirty="0"/>
          </a:p>
        </p:txBody>
      </p:sp>
      <p:pic>
        <p:nvPicPr>
          <p:cNvPr id="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3" y="2780928"/>
            <a:ext cx="6575583" cy="37098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9" name="Connecteur droit avec flèche 8"/>
          <p:cNvCxnSpPr/>
          <p:nvPr/>
        </p:nvCxnSpPr>
        <p:spPr>
          <a:xfrm flipH="1">
            <a:off x="6742484" y="1412776"/>
            <a:ext cx="2160240" cy="2808312"/>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1" name="Connecteur droit avec flèche 10"/>
          <p:cNvCxnSpPr/>
          <p:nvPr/>
        </p:nvCxnSpPr>
        <p:spPr>
          <a:xfrm flipH="1">
            <a:off x="7043126" y="1412776"/>
            <a:ext cx="2363654" cy="3888432"/>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 name="Espace réservé du pied de page 2"/>
          <p:cNvSpPr>
            <a:spLocks noGrp="1"/>
          </p:cNvSpPr>
          <p:nvPr>
            <p:ph type="ftr" sz="quarter" idx="11"/>
          </p:nvPr>
        </p:nvSpPr>
        <p:spPr/>
        <p:txBody>
          <a:bodyPr/>
          <a:lstStyle/>
          <a:p>
            <a:pPr rtl="0"/>
            <a:r>
              <a:rPr lang="fr-FR" noProof="0"/>
              <a:t>Le tutorat est gratuit. Toute vente ou reproduction est interdite. </a:t>
            </a:r>
            <a:endParaRPr lang="fr-FR" noProof="0" dirty="0"/>
          </a:p>
        </p:txBody>
      </p:sp>
    </p:spTree>
    <p:extLst>
      <p:ext uri="{BB962C8B-B14F-4D97-AF65-F5344CB8AC3E}">
        <p14:creationId xmlns:p14="http://schemas.microsoft.com/office/powerpoint/2010/main" val="134035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845939" y="2420888"/>
            <a:ext cx="5975223" cy="3954512"/>
          </a:xfrm>
        </p:spPr>
        <p:txBody>
          <a:bodyPr rtlCol="0">
            <a:normAutofit/>
          </a:bodyPr>
          <a:lstStyle/>
          <a:p>
            <a:pPr rtl="0"/>
            <a:r>
              <a:rPr lang="fr-FR" sz="8000" dirty="0"/>
              <a:t>Statistique déductive</a:t>
            </a:r>
          </a:p>
        </p:txBody>
      </p:sp>
    </p:spTree>
    <p:extLst>
      <p:ext uri="{BB962C8B-B14F-4D97-AF65-F5344CB8AC3E}">
        <p14:creationId xmlns:p14="http://schemas.microsoft.com/office/powerpoint/2010/main" val="1997697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93812" y="476672"/>
            <a:ext cx="11161240" cy="5805264"/>
          </a:xfrm>
        </p:spPr>
        <p:txBody>
          <a:bodyPr rtlCol="0">
            <a:normAutofit fontScale="90000"/>
          </a:bodyPr>
          <a:lstStyle/>
          <a:p>
            <a:r>
              <a:rPr lang="fr-FR" sz="3100" b="1" u="sng" dirty="0"/>
              <a:t>Question 3 : </a:t>
            </a:r>
            <a:br>
              <a:rPr lang="fr-FR" dirty="0"/>
            </a:br>
            <a:r>
              <a:rPr lang="fr-FR" sz="3100" dirty="0"/>
              <a:t>Eclaircissement à propos de l’item D</a:t>
            </a:r>
            <a:br>
              <a:rPr lang="fr-FR" dirty="0"/>
            </a:br>
            <a:br>
              <a:rPr lang="fr-FR" dirty="0"/>
            </a:br>
            <a:r>
              <a:rPr lang="fr-FR" sz="2700" dirty="0"/>
              <a:t>Des chercheurs ont relevé les durées de survie (en jours) de patients atteints de cancer différent, mais traité par le même médicament. Ils veulent savoir pour quelle pathologie ce traitement est le plus efficace. </a:t>
            </a:r>
            <a:br>
              <a:rPr lang="fr-FR" sz="2700" dirty="0"/>
            </a:br>
            <a:r>
              <a:rPr lang="fr-FR" sz="2700" dirty="0"/>
              <a:t>Cancer de l’estomac : Groupe E, 13 patients </a:t>
            </a:r>
            <a:br>
              <a:rPr lang="fr-FR" sz="2700" dirty="0"/>
            </a:br>
            <a:r>
              <a:rPr lang="fr-FR" sz="2700" dirty="0"/>
              <a:t>Cancer du poumon : Groupe P, 11 patients </a:t>
            </a:r>
            <a:br>
              <a:rPr lang="fr-FR" sz="2700" dirty="0"/>
            </a:br>
            <a:r>
              <a:rPr lang="fr-FR" sz="2700" dirty="0"/>
              <a:t> </a:t>
            </a:r>
            <a:br>
              <a:rPr lang="fr-FR" sz="2700" dirty="0"/>
            </a:br>
            <a:r>
              <a:rPr lang="fr-FR" sz="2700" dirty="0"/>
              <a:t>Pour répondre à la question, quelle(s) est(sont) la(les) proposition(s) exacte(s) parmi les suivantes ? </a:t>
            </a:r>
            <a:br>
              <a:rPr lang="fr-FR" sz="2700" dirty="0"/>
            </a:br>
            <a:r>
              <a:rPr lang="fr-FR" sz="2700" dirty="0"/>
              <a:t> </a:t>
            </a:r>
            <a:br>
              <a:rPr lang="fr-FR" sz="2700" dirty="0"/>
            </a:br>
            <a:r>
              <a:rPr lang="fr-FR" sz="2700" dirty="0"/>
              <a:t>A. Il faut créer un autre groupe de patients de mêmes caractéristiques </a:t>
            </a:r>
            <a:br>
              <a:rPr lang="fr-FR" sz="2700" dirty="0"/>
            </a:br>
            <a:r>
              <a:rPr lang="fr-FR" sz="2700" dirty="0"/>
              <a:t>B. On doit calculer un coefficient de corrélation </a:t>
            </a:r>
            <a:br>
              <a:rPr lang="fr-FR" sz="2700" dirty="0"/>
            </a:br>
            <a:r>
              <a:rPr lang="fr-FR" sz="2700" dirty="0"/>
              <a:t>C. On doit utiliser un test du X</a:t>
            </a:r>
            <a:r>
              <a:rPr lang="fr-FR" sz="2700" baseline="30000" dirty="0"/>
              <a:t>2 </a:t>
            </a:r>
            <a:r>
              <a:rPr lang="fr-FR" sz="2700" dirty="0"/>
              <a:t>à 11 degrés de liberté</a:t>
            </a:r>
            <a:br>
              <a:rPr lang="fr-FR" sz="2700" dirty="0"/>
            </a:br>
            <a:r>
              <a:rPr lang="fr-FR" sz="2700" dirty="0">
                <a:solidFill>
                  <a:srgbClr val="FF0000"/>
                </a:solidFill>
              </a:rPr>
              <a:t>D. On doit utiliser un test t de </a:t>
            </a:r>
            <a:r>
              <a:rPr lang="fr-FR" sz="2700" dirty="0" err="1">
                <a:solidFill>
                  <a:srgbClr val="FF0000"/>
                </a:solidFill>
              </a:rPr>
              <a:t>Student</a:t>
            </a:r>
            <a:r>
              <a:rPr lang="fr-FR" sz="2700" dirty="0">
                <a:solidFill>
                  <a:srgbClr val="FF0000"/>
                </a:solidFill>
              </a:rPr>
              <a:t> </a:t>
            </a:r>
            <a:br>
              <a:rPr lang="fr-FR" sz="2700" dirty="0">
                <a:solidFill>
                  <a:srgbClr val="FF0000"/>
                </a:solidFill>
              </a:rPr>
            </a:br>
            <a:r>
              <a:rPr lang="fr-FR" sz="2700" dirty="0"/>
              <a:t>E. Les propositions A,B,C et D sont fausses </a:t>
            </a:r>
            <a:endParaRPr lang="fr-FR" dirty="0"/>
          </a:p>
        </p:txBody>
      </p:sp>
      <p:sp>
        <p:nvSpPr>
          <p:cNvPr id="3" name="Espace réservé du pied de page 2"/>
          <p:cNvSpPr>
            <a:spLocks noGrp="1"/>
          </p:cNvSpPr>
          <p:nvPr>
            <p:ph type="ftr" sz="quarter" idx="11"/>
          </p:nvPr>
        </p:nvSpPr>
        <p:spPr/>
        <p:txBody>
          <a:bodyPr/>
          <a:lstStyle/>
          <a:p>
            <a:pPr rtl="0"/>
            <a:r>
              <a:rPr lang="fr-FR" noProof="0"/>
              <a:t>Le tutorat est gratuit. Toute vente ou reproduction est interdite. </a:t>
            </a:r>
            <a:endParaRPr lang="fr-FR" noProof="0" dirty="0"/>
          </a:p>
        </p:txBody>
      </p:sp>
    </p:spTree>
    <p:extLst>
      <p:ext uri="{BB962C8B-B14F-4D97-AF65-F5344CB8AC3E}">
        <p14:creationId xmlns:p14="http://schemas.microsoft.com/office/powerpoint/2010/main" val="16539435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49796" y="836712"/>
            <a:ext cx="10157354" cy="4464496"/>
          </a:xfrm>
        </p:spPr>
        <p:txBody>
          <a:bodyPr>
            <a:normAutofit/>
          </a:bodyPr>
          <a:lstStyle/>
          <a:p>
            <a:pPr algn="ctr"/>
            <a:r>
              <a:rPr lang="fr-FR" sz="2800" b="1" u="sng" dirty="0"/>
              <a:t>MÉTHODOLOGIE D’UTILISATION DES TESTS</a:t>
            </a:r>
            <a:br>
              <a:rPr lang="fr-FR" sz="4000" u="sng" dirty="0"/>
            </a:br>
            <a:br>
              <a:rPr lang="fr-FR" sz="4000" u="sng" dirty="0"/>
            </a:br>
            <a:r>
              <a:rPr lang="fr-FR" sz="2800" dirty="0"/>
              <a:t>-La notion d’obligation est-elle à prendre en compte ? </a:t>
            </a:r>
            <a:r>
              <a:rPr lang="fr-FR" sz="2800" b="1" dirty="0">
                <a:solidFill>
                  <a:srgbClr val="FF0000"/>
                </a:solidFill>
              </a:rPr>
              <a:t>NON</a:t>
            </a:r>
            <a:r>
              <a:rPr lang="fr-FR" sz="2800" dirty="0">
                <a:solidFill>
                  <a:srgbClr val="FF0000"/>
                </a:solidFill>
              </a:rPr>
              <a:t>, pour ce qui me concerne.. Mais ici pas de doutes.. </a:t>
            </a:r>
            <a:r>
              <a:rPr lang="fr-FR" sz="2800" b="1" dirty="0">
                <a:solidFill>
                  <a:srgbClr val="FF0000"/>
                </a:solidFill>
              </a:rPr>
              <a:t>ON DOIT</a:t>
            </a:r>
            <a:br>
              <a:rPr lang="fr-FR" sz="2800" dirty="0">
                <a:solidFill>
                  <a:srgbClr val="FF0000"/>
                </a:solidFill>
              </a:rPr>
            </a:br>
            <a:br>
              <a:rPr lang="fr-FR" sz="2800" dirty="0">
                <a:solidFill>
                  <a:srgbClr val="FF0000"/>
                </a:solidFill>
              </a:rPr>
            </a:br>
            <a:r>
              <a:rPr lang="fr-FR" sz="2800" dirty="0"/>
              <a:t>-L’effectif d’un des deux groupes est-il trop faible pour pouvoir utiliser un t de </a:t>
            </a:r>
            <a:r>
              <a:rPr lang="fr-FR" sz="2800" dirty="0" err="1"/>
              <a:t>Student</a:t>
            </a:r>
            <a:r>
              <a:rPr lang="fr-FR" sz="2800" dirty="0"/>
              <a:t> ?</a:t>
            </a:r>
            <a:br>
              <a:rPr lang="fr-FR" sz="2800" dirty="0"/>
            </a:br>
            <a:r>
              <a:rPr lang="fr-FR" sz="2800" b="1" dirty="0">
                <a:solidFill>
                  <a:srgbClr val="FF0000"/>
                </a:solidFill>
              </a:rPr>
              <a:t>NON</a:t>
            </a:r>
            <a:r>
              <a:rPr lang="fr-FR" sz="2800" dirty="0">
                <a:solidFill>
                  <a:srgbClr val="FF0000"/>
                </a:solidFill>
              </a:rPr>
              <a:t>. On peut utiliser </a:t>
            </a:r>
            <a:r>
              <a:rPr lang="fr-FR" sz="2800" dirty="0" err="1">
                <a:solidFill>
                  <a:srgbClr val="FF0000"/>
                </a:solidFill>
              </a:rPr>
              <a:t>Student</a:t>
            </a:r>
            <a:r>
              <a:rPr lang="fr-FR" sz="2800" dirty="0">
                <a:solidFill>
                  <a:srgbClr val="FF0000"/>
                </a:solidFill>
              </a:rPr>
              <a:t> ou Mann-Whitney. Si doute sur l’effectif : Mann- Whitney</a:t>
            </a:r>
            <a:br>
              <a:rPr lang="fr-FR" sz="3200" dirty="0">
                <a:solidFill>
                  <a:srgbClr val="FF0000"/>
                </a:solidFill>
              </a:rPr>
            </a:br>
            <a:endParaRPr lang="fr-FR" sz="3100" u="sng" dirty="0"/>
          </a:p>
        </p:txBody>
      </p:sp>
      <p:sp>
        <p:nvSpPr>
          <p:cNvPr id="3" name="Espace réservé du pied de page 2"/>
          <p:cNvSpPr>
            <a:spLocks noGrp="1"/>
          </p:cNvSpPr>
          <p:nvPr>
            <p:ph type="ftr" sz="quarter" idx="11"/>
          </p:nvPr>
        </p:nvSpPr>
        <p:spPr/>
        <p:txBody>
          <a:bodyPr/>
          <a:lstStyle/>
          <a:p>
            <a:pPr rtl="0"/>
            <a:r>
              <a:rPr lang="fr-FR" noProof="0"/>
              <a:t>Le tutorat est gratuit. Toute vente ou reproduction est interdite. </a:t>
            </a:r>
            <a:endParaRPr lang="fr-FR" noProof="0" dirty="0"/>
          </a:p>
        </p:txBody>
      </p:sp>
    </p:spTree>
    <p:extLst>
      <p:ext uri="{BB962C8B-B14F-4D97-AF65-F5344CB8AC3E}">
        <p14:creationId xmlns:p14="http://schemas.microsoft.com/office/powerpoint/2010/main" val="41110094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e 1"/>
          <p:cNvGrpSpPr/>
          <p:nvPr/>
        </p:nvGrpSpPr>
        <p:grpSpPr>
          <a:xfrm>
            <a:off x="1568227" y="1124744"/>
            <a:ext cx="946348" cy="5122790"/>
            <a:chOff x="971550" y="1989138"/>
            <a:chExt cx="431800" cy="4248150"/>
          </a:xfrm>
        </p:grpSpPr>
        <p:sp>
          <p:nvSpPr>
            <p:cNvPr id="3" name="Flèche vers le haut 2"/>
            <p:cNvSpPr/>
            <p:nvPr/>
          </p:nvSpPr>
          <p:spPr>
            <a:xfrm>
              <a:off x="971550" y="1989138"/>
              <a:ext cx="215900" cy="4248150"/>
            </a:xfrm>
            <a:prstGeom prst="upArrow">
              <a:avLst/>
            </a:prstGeom>
            <a:solidFill>
              <a:srgbClr val="4F81BD"/>
            </a:solidFill>
            <a:ln w="25400" cap="flat" cmpd="sng" algn="ctr">
              <a:solidFill>
                <a:srgbClr val="4F81BD">
                  <a:shade val="50000"/>
                </a:srgbClr>
              </a:solidFill>
              <a:prstDash val="solid"/>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prstClr val="white"/>
                </a:solidFill>
                <a:effectLst/>
                <a:uLnTx/>
                <a:uFillTx/>
                <a:latin typeface="Calibri"/>
                <a:ea typeface="+mn-ea"/>
                <a:cs typeface="+mn-cs"/>
              </a:endParaRPr>
            </a:p>
          </p:txBody>
        </p:sp>
        <p:sp>
          <p:nvSpPr>
            <p:cNvPr id="4" name="Flèche droite 3"/>
            <p:cNvSpPr/>
            <p:nvPr/>
          </p:nvSpPr>
          <p:spPr>
            <a:xfrm>
              <a:off x="1116013" y="5589588"/>
              <a:ext cx="287337" cy="215900"/>
            </a:xfrm>
            <a:prstGeom prst="rightArrow">
              <a:avLst/>
            </a:prstGeom>
            <a:solidFill>
              <a:srgbClr val="4F81BD"/>
            </a:solidFill>
            <a:ln w="25400" cap="flat" cmpd="sng" algn="ctr">
              <a:solidFill>
                <a:srgbClr val="4F81BD">
                  <a:shade val="50000"/>
                </a:srgbClr>
              </a:solidFill>
              <a:prstDash val="solid"/>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prstClr val="white"/>
                </a:solidFill>
                <a:effectLst/>
                <a:uLnTx/>
                <a:uFillTx/>
                <a:latin typeface="Calibri"/>
                <a:ea typeface="+mn-ea"/>
                <a:cs typeface="+mn-cs"/>
              </a:endParaRPr>
            </a:p>
          </p:txBody>
        </p:sp>
        <p:sp>
          <p:nvSpPr>
            <p:cNvPr id="5" name="Flèche droite 4"/>
            <p:cNvSpPr/>
            <p:nvPr/>
          </p:nvSpPr>
          <p:spPr>
            <a:xfrm>
              <a:off x="1116013" y="4437063"/>
              <a:ext cx="287337" cy="215900"/>
            </a:xfrm>
            <a:prstGeom prst="rightArrow">
              <a:avLst/>
            </a:prstGeom>
            <a:solidFill>
              <a:srgbClr val="4F81BD"/>
            </a:solidFill>
            <a:ln w="25400" cap="flat" cmpd="sng" algn="ctr">
              <a:solidFill>
                <a:srgbClr val="4F81BD">
                  <a:shade val="50000"/>
                </a:srgbClr>
              </a:solidFill>
              <a:prstDash val="solid"/>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prstClr val="white"/>
                </a:solidFill>
                <a:effectLst/>
                <a:uLnTx/>
                <a:uFillTx/>
                <a:latin typeface="Calibri"/>
                <a:ea typeface="+mn-ea"/>
                <a:cs typeface="+mn-cs"/>
              </a:endParaRPr>
            </a:p>
          </p:txBody>
        </p:sp>
        <p:sp>
          <p:nvSpPr>
            <p:cNvPr id="6" name="Flèche droite 5"/>
            <p:cNvSpPr/>
            <p:nvPr/>
          </p:nvSpPr>
          <p:spPr>
            <a:xfrm>
              <a:off x="1116013" y="3357563"/>
              <a:ext cx="287337" cy="215900"/>
            </a:xfrm>
            <a:prstGeom prst="rightArrow">
              <a:avLst/>
            </a:prstGeom>
            <a:solidFill>
              <a:srgbClr val="4F81BD"/>
            </a:solidFill>
            <a:ln w="25400" cap="flat" cmpd="sng" algn="ctr">
              <a:solidFill>
                <a:srgbClr val="4F81BD">
                  <a:shade val="50000"/>
                </a:srgbClr>
              </a:solidFill>
              <a:prstDash val="solid"/>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prstClr val="white"/>
                </a:solidFill>
                <a:effectLst/>
                <a:uLnTx/>
                <a:uFillTx/>
                <a:latin typeface="Calibri"/>
                <a:ea typeface="+mn-ea"/>
                <a:cs typeface="+mn-cs"/>
              </a:endParaRPr>
            </a:p>
          </p:txBody>
        </p:sp>
      </p:grpSp>
      <p:pic>
        <p:nvPicPr>
          <p:cNvPr id="7" name="Image 6"/>
          <p:cNvPicPr>
            <a:picLocks noChangeAspect="1"/>
          </p:cNvPicPr>
          <p:nvPr/>
        </p:nvPicPr>
        <p:blipFill>
          <a:blip r:embed="rId2"/>
          <a:stretch>
            <a:fillRect/>
          </a:stretch>
        </p:blipFill>
        <p:spPr>
          <a:xfrm>
            <a:off x="2786966" y="620688"/>
            <a:ext cx="7396796" cy="5890366"/>
          </a:xfrm>
          <a:prstGeom prst="rect">
            <a:avLst/>
          </a:prstGeom>
        </p:spPr>
      </p:pic>
      <p:sp>
        <p:nvSpPr>
          <p:cNvPr id="8" name="Espace réservé du pied de page 7"/>
          <p:cNvSpPr>
            <a:spLocks noGrp="1"/>
          </p:cNvSpPr>
          <p:nvPr>
            <p:ph type="ftr" sz="quarter" idx="11"/>
          </p:nvPr>
        </p:nvSpPr>
        <p:spPr/>
        <p:txBody>
          <a:bodyPr/>
          <a:lstStyle/>
          <a:p>
            <a:pPr rtl="0"/>
            <a:r>
              <a:rPr lang="fr-FR" noProof="0"/>
              <a:t>Le tutorat est gratuit. Toute vente ou reproduction est interdite. </a:t>
            </a:r>
            <a:endParaRPr lang="fr-FR" noProof="0" dirty="0"/>
          </a:p>
        </p:txBody>
      </p:sp>
    </p:spTree>
    <p:extLst>
      <p:ext uri="{BB962C8B-B14F-4D97-AF65-F5344CB8AC3E}">
        <p14:creationId xmlns:p14="http://schemas.microsoft.com/office/powerpoint/2010/main" val="30309845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21804" y="548680"/>
            <a:ext cx="10729192" cy="2677656"/>
          </a:xfrm>
          <a:prstGeom prst="rect">
            <a:avLst/>
          </a:prstGeom>
        </p:spPr>
        <p:txBody>
          <a:bodyPr wrap="square">
            <a:spAutoFit/>
          </a:bodyPr>
          <a:lstStyle/>
          <a:p>
            <a:r>
              <a:rPr lang="fr-FR" sz="2800" b="1" u="sng" dirty="0"/>
              <a:t>Question 4 : </a:t>
            </a:r>
          </a:p>
          <a:p>
            <a:r>
              <a:rPr lang="fr-FR" sz="2800" dirty="0"/>
              <a:t>Vous parlez dans votre diaporama du test de </a:t>
            </a:r>
            <a:r>
              <a:rPr lang="fr-FR" sz="2800" dirty="0" err="1"/>
              <a:t>Wilcoxon</a:t>
            </a:r>
            <a:r>
              <a:rPr lang="fr-FR" sz="2800" dirty="0"/>
              <a:t>, utilisé si notre échantillon est constitué d’un effectif faible et apparié lors d’essais sur l’étude de la liaison entre une variable qualitative et une variable quantitative</a:t>
            </a:r>
          </a:p>
          <a:p>
            <a:endParaRPr lang="fr-FR" sz="2800" dirty="0"/>
          </a:p>
        </p:txBody>
      </p:sp>
      <p:sp>
        <p:nvSpPr>
          <p:cNvPr id="2" name="Espace réservé du pied de page 1"/>
          <p:cNvSpPr>
            <a:spLocks noGrp="1"/>
          </p:cNvSpPr>
          <p:nvPr>
            <p:ph type="ftr" sz="quarter" idx="11"/>
          </p:nvPr>
        </p:nvSpPr>
        <p:spPr/>
        <p:txBody>
          <a:bodyPr/>
          <a:lstStyle/>
          <a:p>
            <a:pPr rtl="0"/>
            <a:r>
              <a:rPr lang="fr-FR" noProof="0"/>
              <a:t>Le tutorat est gratuit. Toute vente ou reproduction est interdite. </a:t>
            </a:r>
            <a:endParaRPr lang="fr-FR" noProof="0" dirty="0"/>
          </a:p>
        </p:txBody>
      </p:sp>
    </p:spTree>
    <p:extLst>
      <p:ext uri="{BB962C8B-B14F-4D97-AF65-F5344CB8AC3E}">
        <p14:creationId xmlns:p14="http://schemas.microsoft.com/office/powerpoint/2010/main" val="17506889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33772" y="404664"/>
            <a:ext cx="11305256" cy="6124754"/>
          </a:xfrm>
          <a:prstGeom prst="rect">
            <a:avLst/>
          </a:prstGeom>
        </p:spPr>
        <p:txBody>
          <a:bodyPr wrap="square">
            <a:spAutoFit/>
          </a:bodyPr>
          <a:lstStyle/>
          <a:p>
            <a:r>
              <a:rPr lang="fr-FR" sz="2800" dirty="0"/>
              <a:t>Quelle est la différence entre le test de </a:t>
            </a:r>
            <a:r>
              <a:rPr lang="fr-FR" sz="2800" dirty="0" err="1"/>
              <a:t>Wilcoxon</a:t>
            </a:r>
            <a:r>
              <a:rPr lang="fr-FR" sz="2800" dirty="0"/>
              <a:t> et le test d’U de Mann et Whitney sachant que ces trois statisticiens ont travaillé ensemble ? </a:t>
            </a:r>
          </a:p>
          <a:p>
            <a:endParaRPr lang="fr-FR" sz="2800" dirty="0"/>
          </a:p>
          <a:p>
            <a:pPr marL="514350" indent="-514350">
              <a:buAutoNum type="alphaLcParenR"/>
            </a:pPr>
            <a:r>
              <a:rPr lang="fr-FR" sz="2800" b="1" dirty="0">
                <a:solidFill>
                  <a:srgbClr val="FF0000"/>
                </a:solidFill>
              </a:rPr>
              <a:t>J’ai dit explicitement en cours que je passais sous silence </a:t>
            </a:r>
            <a:r>
              <a:rPr lang="fr-FR" sz="2800" b="1" dirty="0" err="1">
                <a:solidFill>
                  <a:srgbClr val="FF0000"/>
                </a:solidFill>
              </a:rPr>
              <a:t>Wilcoxon</a:t>
            </a:r>
            <a:r>
              <a:rPr lang="fr-FR" sz="2800" b="1" dirty="0">
                <a:solidFill>
                  <a:srgbClr val="FF0000"/>
                </a:solidFill>
              </a:rPr>
              <a:t>. Donc pas de QCM !!</a:t>
            </a:r>
          </a:p>
          <a:p>
            <a:endParaRPr lang="fr-FR" sz="2800" dirty="0">
              <a:solidFill>
                <a:srgbClr val="FF0000"/>
              </a:solidFill>
            </a:endParaRPr>
          </a:p>
          <a:p>
            <a:r>
              <a:rPr lang="fr-FR" sz="2800" b="1" dirty="0">
                <a:solidFill>
                  <a:srgbClr val="FF0000"/>
                </a:solidFill>
              </a:rPr>
              <a:t>b) </a:t>
            </a:r>
            <a:r>
              <a:rPr lang="fr-FR" sz="2800" b="1" dirty="0" err="1">
                <a:solidFill>
                  <a:srgbClr val="FF0000"/>
                </a:solidFill>
              </a:rPr>
              <a:t>Wilcoxon</a:t>
            </a:r>
            <a:r>
              <a:rPr lang="fr-FR" sz="2800" b="1" dirty="0">
                <a:solidFill>
                  <a:srgbClr val="FF0000"/>
                </a:solidFill>
              </a:rPr>
              <a:t> utilise les sommes des rangs et non pas le nombre de sujets d’une série rangés avant les sujets de l’autre série. L’idée est la même, mais pas appliquée de la même manière</a:t>
            </a:r>
          </a:p>
          <a:p>
            <a:endParaRPr lang="fr-FR" sz="2800" b="1" dirty="0">
              <a:solidFill>
                <a:srgbClr val="FF0000"/>
              </a:solidFill>
            </a:endParaRPr>
          </a:p>
          <a:p>
            <a:r>
              <a:rPr lang="fr-FR" sz="2800" b="1" dirty="0">
                <a:solidFill>
                  <a:srgbClr val="FF0000"/>
                </a:solidFill>
              </a:rPr>
              <a:t>c) C’est ça travailler en équipe, chacun affine le travail des autres..</a:t>
            </a:r>
          </a:p>
          <a:p>
            <a:endParaRPr lang="fr-FR" sz="2800" dirty="0">
              <a:solidFill>
                <a:srgbClr val="FF0000"/>
              </a:solidFill>
            </a:endParaRPr>
          </a:p>
        </p:txBody>
      </p:sp>
      <p:sp>
        <p:nvSpPr>
          <p:cNvPr id="2" name="Espace réservé du pied de page 1"/>
          <p:cNvSpPr>
            <a:spLocks noGrp="1"/>
          </p:cNvSpPr>
          <p:nvPr>
            <p:ph type="ftr" sz="quarter" idx="11"/>
          </p:nvPr>
        </p:nvSpPr>
        <p:spPr/>
        <p:txBody>
          <a:bodyPr/>
          <a:lstStyle/>
          <a:p>
            <a:pPr rtl="0"/>
            <a:r>
              <a:rPr lang="fr-FR" noProof="0"/>
              <a:t>Le tutorat est gratuit. Toute vente ou reproduction est interdite. </a:t>
            </a:r>
            <a:endParaRPr lang="fr-FR" noProof="0" dirty="0"/>
          </a:p>
        </p:txBody>
      </p:sp>
    </p:spTree>
    <p:extLst>
      <p:ext uri="{BB962C8B-B14F-4D97-AF65-F5344CB8AC3E}">
        <p14:creationId xmlns:p14="http://schemas.microsoft.com/office/powerpoint/2010/main" val="37613024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61764" y="980728"/>
            <a:ext cx="11665296" cy="3539430"/>
          </a:xfrm>
          <a:prstGeom prst="rect">
            <a:avLst/>
          </a:prstGeom>
        </p:spPr>
        <p:txBody>
          <a:bodyPr wrap="square">
            <a:spAutoFit/>
          </a:bodyPr>
          <a:lstStyle/>
          <a:p>
            <a:pPr marL="285750" indent="-285750">
              <a:buFont typeface="Wingdings" pitchFamily="2" charset="2"/>
              <a:buChar char="Ø"/>
            </a:pPr>
            <a:r>
              <a:rPr lang="fr-FR" sz="2800" dirty="0"/>
              <a:t>Peut-on utiliser le test U de Mann et Whitney pour des séries appariées également ou seulement pour des échantillons indépendants ? </a:t>
            </a:r>
          </a:p>
          <a:p>
            <a:endParaRPr lang="fr-FR" sz="2800" dirty="0"/>
          </a:p>
          <a:p>
            <a:r>
              <a:rPr lang="fr-FR" sz="2800" b="1" dirty="0">
                <a:solidFill>
                  <a:srgbClr val="FF0000"/>
                </a:solidFill>
              </a:rPr>
              <a:t> Séries appariées &gt;&gt;&gt; </a:t>
            </a:r>
            <a:r>
              <a:rPr lang="fr-FR" sz="2800" b="1" dirty="0" err="1">
                <a:solidFill>
                  <a:srgbClr val="FF0000"/>
                </a:solidFill>
              </a:rPr>
              <a:t>Wilcoxon</a:t>
            </a:r>
            <a:r>
              <a:rPr lang="fr-FR" sz="2800" b="1" dirty="0">
                <a:solidFill>
                  <a:srgbClr val="FF0000"/>
                </a:solidFill>
              </a:rPr>
              <a:t>, par la nature même de son calcul.. </a:t>
            </a:r>
          </a:p>
          <a:p>
            <a:endParaRPr lang="fr-FR" sz="2800" b="1" dirty="0">
              <a:solidFill>
                <a:srgbClr val="FF0000"/>
              </a:solidFill>
            </a:endParaRPr>
          </a:p>
          <a:p>
            <a:r>
              <a:rPr lang="fr-FR" sz="2800" b="1" dirty="0">
                <a:solidFill>
                  <a:srgbClr val="FF0000"/>
                </a:solidFill>
              </a:rPr>
              <a:t>Echantillons indépendants &gt;&gt;&gt; Mann et Whitney</a:t>
            </a:r>
          </a:p>
        </p:txBody>
      </p:sp>
      <p:sp>
        <p:nvSpPr>
          <p:cNvPr id="2" name="Espace réservé du pied de page 1"/>
          <p:cNvSpPr>
            <a:spLocks noGrp="1"/>
          </p:cNvSpPr>
          <p:nvPr>
            <p:ph type="ftr" sz="quarter" idx="11"/>
          </p:nvPr>
        </p:nvSpPr>
        <p:spPr/>
        <p:txBody>
          <a:bodyPr/>
          <a:lstStyle/>
          <a:p>
            <a:pPr rtl="0"/>
            <a:r>
              <a:rPr lang="fr-FR" noProof="0"/>
              <a:t>Le tutorat est gratuit. Toute vente ou reproduction est interdite. </a:t>
            </a:r>
            <a:endParaRPr lang="fr-FR" noProof="0" dirty="0"/>
          </a:p>
        </p:txBody>
      </p:sp>
    </p:spTree>
    <p:extLst>
      <p:ext uri="{BB962C8B-B14F-4D97-AF65-F5344CB8AC3E}">
        <p14:creationId xmlns:p14="http://schemas.microsoft.com/office/powerpoint/2010/main" val="3605604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836811" y="404664"/>
            <a:ext cx="5040560" cy="3108543"/>
          </a:xfrm>
          <a:prstGeom prst="rect">
            <a:avLst/>
          </a:prstGeom>
        </p:spPr>
        <p:txBody>
          <a:bodyPr wrap="square">
            <a:spAutoFit/>
          </a:bodyPr>
          <a:lstStyle/>
          <a:p>
            <a:pPr marL="285750" indent="-285750">
              <a:buFont typeface="Wingdings" pitchFamily="2" charset="2"/>
              <a:buChar char="Ø"/>
            </a:pPr>
            <a:r>
              <a:rPr lang="fr-FR" sz="2800" dirty="0"/>
              <a:t>Peut-on utiliser le test t de </a:t>
            </a:r>
            <a:r>
              <a:rPr lang="fr-FR" sz="2800" dirty="0" err="1"/>
              <a:t>Student</a:t>
            </a:r>
            <a:r>
              <a:rPr lang="fr-FR" sz="2800" dirty="0"/>
              <a:t> pour chercher un lien entre une variable qualitative et une variable quantitative  sur des effectifs supérieurs à 30 patients ?</a:t>
            </a:r>
            <a:r>
              <a:rPr lang="fr-FR" sz="2800" dirty="0">
                <a:solidFill>
                  <a:srgbClr val="FF0000"/>
                </a:solidFill>
              </a:rPr>
              <a:t> </a:t>
            </a:r>
            <a:r>
              <a:rPr lang="fr-FR" sz="2800" b="1" dirty="0">
                <a:solidFill>
                  <a:srgbClr val="FF0000"/>
                </a:solidFill>
              </a:rPr>
              <a:t>OUI</a:t>
            </a:r>
          </a:p>
        </p:txBody>
      </p:sp>
      <p:pic>
        <p:nvPicPr>
          <p:cNvPr id="11" name="Espace réservé du contenu 3"/>
          <p:cNvPicPr>
            <a:picLocks noChangeAspect="1"/>
          </p:cNvPicPr>
          <p:nvPr/>
        </p:nvPicPr>
        <p:blipFill rotWithShape="1">
          <a:blip r:embed="rId2"/>
          <a:srcRect l="35499" t="40094" r="20310" b="19388"/>
          <a:stretch/>
        </p:blipFill>
        <p:spPr>
          <a:xfrm>
            <a:off x="261764" y="1268760"/>
            <a:ext cx="6125296" cy="4209647"/>
          </a:xfrm>
          <a:prstGeom prst="rect">
            <a:avLst/>
          </a:prstGeom>
          <a:ln w="38100" cap="sq">
            <a:solidFill>
              <a:srgbClr val="000000"/>
            </a:solidFill>
            <a:miter lim="800000"/>
          </a:ln>
          <a:effectLst>
            <a:outerShdw blurRad="50800" dist="38100" dir="2700000" algn="tl" rotWithShape="0">
              <a:srgbClr val="000000">
                <a:alpha val="43000"/>
              </a:srgbClr>
            </a:outerShdw>
          </a:effectLst>
        </p:spPr>
      </p:pic>
      <p:sp>
        <p:nvSpPr>
          <p:cNvPr id="12" name="Rectangle 11"/>
          <p:cNvSpPr/>
          <p:nvPr/>
        </p:nvSpPr>
        <p:spPr>
          <a:xfrm>
            <a:off x="6764803" y="3861048"/>
            <a:ext cx="5184576" cy="2246769"/>
          </a:xfrm>
          <a:prstGeom prst="rect">
            <a:avLst/>
          </a:prstGeom>
        </p:spPr>
        <p:txBody>
          <a:bodyPr wrap="square">
            <a:spAutoFit/>
          </a:bodyPr>
          <a:lstStyle/>
          <a:p>
            <a:pPr marL="285750" indent="-285750">
              <a:buFont typeface="Wingdings" pitchFamily="2" charset="2"/>
              <a:buChar char="Ø"/>
            </a:pPr>
            <a:r>
              <a:rPr lang="fr-FR" sz="2800" dirty="0"/>
              <a:t>Peut-on utiliser le test t de </a:t>
            </a:r>
            <a:r>
              <a:rPr lang="fr-FR" sz="2800" dirty="0" err="1"/>
              <a:t>Student</a:t>
            </a:r>
            <a:r>
              <a:rPr lang="fr-FR" sz="2800" dirty="0"/>
              <a:t> pour des effectifs supérieurs à  30 patients lors d’un test sur série appariée ? </a:t>
            </a:r>
            <a:r>
              <a:rPr lang="fr-FR" sz="2800" b="1" dirty="0">
                <a:solidFill>
                  <a:srgbClr val="FF0000"/>
                </a:solidFill>
              </a:rPr>
              <a:t>OUI</a:t>
            </a:r>
          </a:p>
        </p:txBody>
      </p:sp>
      <p:sp>
        <p:nvSpPr>
          <p:cNvPr id="2" name="Rectangle 1"/>
          <p:cNvSpPr/>
          <p:nvPr/>
        </p:nvSpPr>
        <p:spPr>
          <a:xfrm>
            <a:off x="596236" y="332656"/>
            <a:ext cx="2331087" cy="523220"/>
          </a:xfrm>
          <a:prstGeom prst="rect">
            <a:avLst/>
          </a:prstGeom>
        </p:spPr>
        <p:txBody>
          <a:bodyPr wrap="none">
            <a:spAutoFit/>
          </a:bodyPr>
          <a:lstStyle/>
          <a:p>
            <a:r>
              <a:rPr lang="fr-FR" sz="2800" b="1" u="sng" dirty="0"/>
              <a:t>Question 5 : </a:t>
            </a:r>
          </a:p>
        </p:txBody>
      </p:sp>
      <p:sp>
        <p:nvSpPr>
          <p:cNvPr id="3" name="Espace réservé du pied de page 2"/>
          <p:cNvSpPr>
            <a:spLocks noGrp="1"/>
          </p:cNvSpPr>
          <p:nvPr>
            <p:ph type="ftr" sz="quarter" idx="11"/>
          </p:nvPr>
        </p:nvSpPr>
        <p:spPr/>
        <p:txBody>
          <a:bodyPr/>
          <a:lstStyle/>
          <a:p>
            <a:pPr rtl="0"/>
            <a:r>
              <a:rPr lang="fr-FR" noProof="0"/>
              <a:t>Le tutorat est gratuit. Toute vente ou reproduction est interdite. </a:t>
            </a:r>
            <a:endParaRPr lang="fr-FR" noProof="0" dirty="0"/>
          </a:p>
        </p:txBody>
      </p:sp>
    </p:spTree>
    <p:extLst>
      <p:ext uri="{BB962C8B-B14F-4D97-AF65-F5344CB8AC3E}">
        <p14:creationId xmlns:p14="http://schemas.microsoft.com/office/powerpoint/2010/main" val="3474110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77788" y="764704"/>
            <a:ext cx="11377264" cy="5262979"/>
          </a:xfrm>
          <a:prstGeom prst="rect">
            <a:avLst/>
          </a:prstGeom>
        </p:spPr>
        <p:txBody>
          <a:bodyPr wrap="square">
            <a:spAutoFit/>
          </a:bodyPr>
          <a:lstStyle/>
          <a:p>
            <a:r>
              <a:rPr lang="fr-FR" sz="2800" b="1" u="sng" dirty="0"/>
              <a:t>Question 6: </a:t>
            </a:r>
          </a:p>
          <a:p>
            <a:endParaRPr lang="fr-FR" sz="2800" b="1" u="sng" dirty="0"/>
          </a:p>
          <a:p>
            <a:r>
              <a:rPr lang="fr-FR" sz="2800" dirty="0"/>
              <a:t>Les étudiants se demandent si le test r’ de Spearman, étant un test non paramétrique, peut être utilisé sur des effectifs supérieurs à 12 personnes ? </a:t>
            </a:r>
          </a:p>
          <a:p>
            <a:endParaRPr lang="fr-FR" sz="2800" dirty="0"/>
          </a:p>
          <a:p>
            <a:r>
              <a:rPr lang="fr-FR" sz="2800" dirty="0">
                <a:solidFill>
                  <a:srgbClr val="FF0000"/>
                </a:solidFill>
              </a:rPr>
              <a:t>Un test est robuste s’il reste valable alors que les hypothèses d’application ne sont pas toutes réunies. Ce peut être une taille d’échantillon un peu faible ou l'adéquation à une loi de probabilité (loi Normale pour les tests paramétriques) qui n'est pas très bien vérifiée.</a:t>
            </a:r>
          </a:p>
          <a:p>
            <a:endParaRPr lang="fr-FR" sz="2800" dirty="0"/>
          </a:p>
        </p:txBody>
      </p:sp>
      <p:sp>
        <p:nvSpPr>
          <p:cNvPr id="2" name="Espace réservé du pied de page 1"/>
          <p:cNvSpPr>
            <a:spLocks noGrp="1"/>
          </p:cNvSpPr>
          <p:nvPr>
            <p:ph type="ftr" sz="quarter" idx="11"/>
          </p:nvPr>
        </p:nvSpPr>
        <p:spPr/>
        <p:txBody>
          <a:bodyPr/>
          <a:lstStyle/>
          <a:p>
            <a:pPr rtl="0"/>
            <a:r>
              <a:rPr lang="fr-FR" noProof="0"/>
              <a:t>Le tutorat est gratuit. Toute vente ou reproduction est interdite. </a:t>
            </a:r>
            <a:endParaRPr lang="fr-FR" noProof="0" dirty="0"/>
          </a:p>
        </p:txBody>
      </p:sp>
    </p:spTree>
    <p:extLst>
      <p:ext uri="{BB962C8B-B14F-4D97-AF65-F5344CB8AC3E}">
        <p14:creationId xmlns:p14="http://schemas.microsoft.com/office/powerpoint/2010/main" val="9564099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49796" y="0"/>
            <a:ext cx="11364320" cy="2677656"/>
          </a:xfrm>
          <a:prstGeom prst="rect">
            <a:avLst/>
          </a:prstGeom>
        </p:spPr>
        <p:txBody>
          <a:bodyPr wrap="square">
            <a:spAutoFit/>
          </a:bodyPr>
          <a:lstStyle/>
          <a:p>
            <a:endParaRPr lang="fr-FR" sz="2800" dirty="0">
              <a:solidFill>
                <a:srgbClr val="FF0000"/>
              </a:solidFill>
            </a:endParaRPr>
          </a:p>
          <a:p>
            <a:r>
              <a:rPr lang="fr-FR" sz="2800" b="1" dirty="0">
                <a:solidFill>
                  <a:srgbClr val="FF0000"/>
                </a:solidFill>
              </a:rPr>
              <a:t>Dia 143 de mon cours : les tests non paramétriques présentent une excellente robustesse.</a:t>
            </a:r>
            <a:endParaRPr lang="fr-FR" sz="2800" b="1" dirty="0"/>
          </a:p>
          <a:p>
            <a:r>
              <a:rPr lang="fr-FR" sz="2800" b="1" dirty="0">
                <a:solidFill>
                  <a:srgbClr val="FF0000"/>
                </a:solidFill>
              </a:rPr>
              <a:t>OUI</a:t>
            </a:r>
            <a:r>
              <a:rPr lang="fr-FR" sz="2800" dirty="0">
                <a:solidFill>
                  <a:srgbClr val="FF0000"/>
                </a:solidFill>
              </a:rPr>
              <a:t>. Mais on préfère généralement utiliser le </a:t>
            </a:r>
            <a:r>
              <a:rPr lang="fr-FR" sz="2800" dirty="0" err="1">
                <a:solidFill>
                  <a:srgbClr val="FF0000"/>
                </a:solidFill>
              </a:rPr>
              <a:t>coef</a:t>
            </a:r>
            <a:r>
              <a:rPr lang="fr-FR" sz="2800" dirty="0">
                <a:solidFill>
                  <a:srgbClr val="FF0000"/>
                </a:solidFill>
              </a:rPr>
              <a:t> de corrélation classique (« grands échantillons »). C’est pourquoi je ne l’ai pas mentionné dans le tableau récapitulatif.</a:t>
            </a:r>
          </a:p>
        </p:txBody>
      </p:sp>
      <p:pic>
        <p:nvPicPr>
          <p:cNvPr id="6" name="Espace réservé du contenu 3"/>
          <p:cNvPicPr>
            <a:picLocks noChangeAspect="1"/>
          </p:cNvPicPr>
          <p:nvPr/>
        </p:nvPicPr>
        <p:blipFill rotWithShape="1">
          <a:blip r:embed="rId2"/>
          <a:srcRect l="35499" t="40094" r="20310" b="19388"/>
          <a:stretch/>
        </p:blipFill>
        <p:spPr>
          <a:xfrm>
            <a:off x="6526460" y="2695577"/>
            <a:ext cx="5387656" cy="3702699"/>
          </a:xfrm>
          <a:prstGeom prst="rect">
            <a:avLst/>
          </a:prstGeom>
          <a:ln w="38100" cap="sq">
            <a:solidFill>
              <a:srgbClr val="000000"/>
            </a:solidFill>
            <a:miter lim="800000"/>
          </a:ln>
          <a:effectLst>
            <a:outerShdw blurRad="50800" dist="38100" dir="2700000" algn="tl" rotWithShape="0">
              <a:srgbClr val="000000">
                <a:alpha val="43000"/>
              </a:srgbClr>
            </a:outerShdw>
          </a:effectLst>
        </p:spPr>
      </p:pic>
      <p:pic>
        <p:nvPicPr>
          <p:cNvPr id="7" name="Picture 3" descr="Image t8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812" y="2924944"/>
            <a:ext cx="4970122" cy="371367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2" name="Espace réservé du pied de page 1"/>
          <p:cNvSpPr>
            <a:spLocks noGrp="1"/>
          </p:cNvSpPr>
          <p:nvPr>
            <p:ph type="ftr" sz="quarter" idx="11"/>
          </p:nvPr>
        </p:nvSpPr>
        <p:spPr>
          <a:xfrm>
            <a:off x="3907842" y="6400801"/>
            <a:ext cx="6216301" cy="457199"/>
          </a:xfrm>
        </p:spPr>
        <p:txBody>
          <a:bodyPr/>
          <a:lstStyle/>
          <a:p>
            <a:pPr rtl="0"/>
            <a:r>
              <a:rPr lang="fr-FR" noProof="0"/>
              <a:t>Le tutorat est gratuit. </a:t>
            </a:r>
            <a:r>
              <a:rPr lang="fr-FR" noProof="0" dirty="0"/>
              <a:t>Toute vente ou reproduction est interdite. </a:t>
            </a:r>
          </a:p>
        </p:txBody>
      </p:sp>
    </p:spTree>
    <p:extLst>
      <p:ext uri="{BB962C8B-B14F-4D97-AF65-F5344CB8AC3E}">
        <p14:creationId xmlns:p14="http://schemas.microsoft.com/office/powerpoint/2010/main" val="549612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89756" y="260648"/>
            <a:ext cx="11593288" cy="6124754"/>
          </a:xfrm>
          <a:prstGeom prst="rect">
            <a:avLst/>
          </a:prstGeom>
        </p:spPr>
        <p:txBody>
          <a:bodyPr wrap="square">
            <a:spAutoFit/>
          </a:bodyPr>
          <a:lstStyle/>
          <a:p>
            <a:r>
              <a:rPr lang="fr-FR" sz="2800" b="1" u="sng" dirty="0"/>
              <a:t>Question 7 : </a:t>
            </a:r>
          </a:p>
          <a:p>
            <a:r>
              <a:rPr lang="fr-FR" sz="2800" dirty="0"/>
              <a:t>Une étudiante se demande à quel moment de l’essai est fixé le risque de seconde espèce β, s’il n’est pas fixé à priori. Est-il fixé à postériori comme le degré de signification ?</a:t>
            </a:r>
          </a:p>
          <a:p>
            <a:endParaRPr lang="fr-FR" sz="2800" dirty="0"/>
          </a:p>
          <a:p>
            <a:r>
              <a:rPr lang="fr-FR" sz="2800" b="1" dirty="0">
                <a:solidFill>
                  <a:srgbClr val="FF0000"/>
                </a:solidFill>
              </a:rPr>
              <a:t>Le risque </a:t>
            </a:r>
            <a:r>
              <a:rPr lang="el-GR" sz="2800" b="1" dirty="0">
                <a:solidFill>
                  <a:srgbClr val="FF0000"/>
                </a:solidFill>
              </a:rPr>
              <a:t>β</a:t>
            </a:r>
            <a:r>
              <a:rPr lang="fr-FR" sz="2800" b="1" dirty="0">
                <a:solidFill>
                  <a:srgbClr val="FF0000"/>
                </a:solidFill>
              </a:rPr>
              <a:t> est la probabilité de ne pas rejeter H0 quand H0 est fausse</a:t>
            </a:r>
            <a:r>
              <a:rPr lang="fr-FR" sz="2800" dirty="0">
                <a:solidFill>
                  <a:srgbClr val="FF0000"/>
                </a:solidFill>
              </a:rPr>
              <a:t>.</a:t>
            </a:r>
            <a:endParaRPr lang="fr-FR" sz="2800" dirty="0"/>
          </a:p>
          <a:p>
            <a:r>
              <a:rPr lang="fr-FR" sz="2800" dirty="0">
                <a:solidFill>
                  <a:srgbClr val="FF0000"/>
                </a:solidFill>
              </a:rPr>
              <a:t>Le risque </a:t>
            </a:r>
            <a:r>
              <a:rPr lang="el-GR" sz="2800" dirty="0">
                <a:solidFill>
                  <a:srgbClr val="FF0000"/>
                </a:solidFill>
              </a:rPr>
              <a:t>β</a:t>
            </a:r>
            <a:r>
              <a:rPr lang="fr-FR" sz="2800" dirty="0">
                <a:solidFill>
                  <a:srgbClr val="FF0000"/>
                </a:solidFill>
              </a:rPr>
              <a:t> est fonction du risque </a:t>
            </a:r>
            <a:r>
              <a:rPr lang="fr-FR" sz="2800" dirty="0">
                <a:solidFill>
                  <a:srgbClr val="FF0000"/>
                </a:solidFill>
                <a:latin typeface="Symbol" pitchFamily="18" charset="2"/>
              </a:rPr>
              <a:t>a</a:t>
            </a:r>
            <a:r>
              <a:rPr lang="fr-FR" sz="2800" dirty="0">
                <a:solidFill>
                  <a:srgbClr val="FF0000"/>
                </a:solidFill>
              </a:rPr>
              <a:t> : plus celui-ci est faible plus grand sera </a:t>
            </a:r>
            <a:r>
              <a:rPr lang="el-GR" sz="2800" dirty="0">
                <a:solidFill>
                  <a:srgbClr val="FF0000"/>
                </a:solidFill>
              </a:rPr>
              <a:t>β</a:t>
            </a:r>
            <a:r>
              <a:rPr lang="fr-FR" sz="2800" dirty="0">
                <a:solidFill>
                  <a:srgbClr val="FF0000"/>
                </a:solidFill>
              </a:rPr>
              <a:t>.</a:t>
            </a:r>
          </a:p>
          <a:p>
            <a:r>
              <a:rPr lang="fr-FR" sz="2800" dirty="0">
                <a:solidFill>
                  <a:srgbClr val="FF0000"/>
                </a:solidFill>
              </a:rPr>
              <a:t>C’est dans cette optique que le risque </a:t>
            </a:r>
            <a:r>
              <a:rPr lang="fr-FR" sz="2800" dirty="0">
                <a:solidFill>
                  <a:srgbClr val="FF0000"/>
                </a:solidFill>
                <a:latin typeface="Symbol" pitchFamily="18" charset="2"/>
              </a:rPr>
              <a:t>a </a:t>
            </a:r>
            <a:r>
              <a:rPr lang="fr-FR" sz="2800" dirty="0">
                <a:solidFill>
                  <a:srgbClr val="FF0000"/>
                </a:solidFill>
              </a:rPr>
              <a:t>est fixé arbitrairement à</a:t>
            </a:r>
            <a:r>
              <a:rPr lang="fr-FR" sz="2800" dirty="0">
                <a:solidFill>
                  <a:srgbClr val="FF0000"/>
                </a:solidFill>
                <a:latin typeface="Symbol" pitchFamily="18" charset="2"/>
              </a:rPr>
              <a:t> 5%. </a:t>
            </a:r>
            <a:r>
              <a:rPr lang="fr-FR" sz="2800" dirty="0">
                <a:solidFill>
                  <a:srgbClr val="FF0000"/>
                </a:solidFill>
              </a:rPr>
              <a:t>Cela minimise </a:t>
            </a:r>
            <a:r>
              <a:rPr lang="el-GR" sz="2800" dirty="0">
                <a:solidFill>
                  <a:srgbClr val="FF0000"/>
                </a:solidFill>
              </a:rPr>
              <a:t>β</a:t>
            </a:r>
            <a:r>
              <a:rPr lang="fr-FR" sz="2800" dirty="0">
                <a:solidFill>
                  <a:srgbClr val="FF0000"/>
                </a:solidFill>
              </a:rPr>
              <a:t>.</a:t>
            </a:r>
          </a:p>
          <a:p>
            <a:r>
              <a:rPr lang="fr-FR" sz="2800" b="1" dirty="0">
                <a:solidFill>
                  <a:srgbClr val="FF0000"/>
                </a:solidFill>
              </a:rPr>
              <a:t>On admet la plupart du temps qu’il est proche de 20%.</a:t>
            </a:r>
          </a:p>
          <a:p>
            <a:endParaRPr lang="fr-FR" sz="2800" dirty="0">
              <a:solidFill>
                <a:srgbClr val="FF0000"/>
              </a:solidFill>
            </a:endParaRPr>
          </a:p>
          <a:p>
            <a:r>
              <a:rPr lang="fr-FR" sz="2800" dirty="0">
                <a:solidFill>
                  <a:srgbClr val="FF0000"/>
                </a:solidFill>
              </a:rPr>
              <a:t>Le calcul réel est complexe et largement hors programme</a:t>
            </a:r>
            <a:r>
              <a:rPr lang="fr-FR" dirty="0">
                <a:solidFill>
                  <a:srgbClr val="FF0000"/>
                </a:solidFill>
              </a:rPr>
              <a:t>!</a:t>
            </a:r>
          </a:p>
        </p:txBody>
      </p:sp>
      <p:sp>
        <p:nvSpPr>
          <p:cNvPr id="2" name="Espace réservé du pied de page 1"/>
          <p:cNvSpPr>
            <a:spLocks noGrp="1"/>
          </p:cNvSpPr>
          <p:nvPr>
            <p:ph type="ftr" sz="quarter" idx="11"/>
          </p:nvPr>
        </p:nvSpPr>
        <p:spPr/>
        <p:txBody>
          <a:bodyPr/>
          <a:lstStyle/>
          <a:p>
            <a:pPr rtl="0"/>
            <a:r>
              <a:rPr lang="fr-FR" noProof="0"/>
              <a:t>Le tutorat est gratuit. Toute vente ou reproduction est interdite. </a:t>
            </a:r>
            <a:endParaRPr lang="fr-FR" noProof="0" dirty="0"/>
          </a:p>
        </p:txBody>
      </p:sp>
    </p:spTree>
    <p:extLst>
      <p:ext uri="{BB962C8B-B14F-4D97-AF65-F5344CB8AC3E}">
        <p14:creationId xmlns:p14="http://schemas.microsoft.com/office/powerpoint/2010/main" val="3707786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69876" y="1132822"/>
            <a:ext cx="8712968" cy="45658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Espace réservé du pied de page 1"/>
          <p:cNvSpPr>
            <a:spLocks noGrp="1"/>
          </p:cNvSpPr>
          <p:nvPr>
            <p:ph type="ftr" sz="quarter" idx="11"/>
          </p:nvPr>
        </p:nvSpPr>
        <p:spPr/>
        <p:txBody>
          <a:bodyPr/>
          <a:lstStyle/>
          <a:p>
            <a:pPr rtl="0"/>
            <a:r>
              <a:rPr lang="fr-FR" noProof="0"/>
              <a:t>Le tutorat est gratuit. Toute vente ou reproduction est interdite. </a:t>
            </a:r>
            <a:endParaRPr lang="fr-FR" noProof="0" dirty="0"/>
          </a:p>
        </p:txBody>
      </p:sp>
    </p:spTree>
    <p:extLst>
      <p:ext uri="{BB962C8B-B14F-4D97-AF65-F5344CB8AC3E}">
        <p14:creationId xmlns:p14="http://schemas.microsoft.com/office/powerpoint/2010/main" val="7149845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49796" y="260648"/>
            <a:ext cx="11089232" cy="5693866"/>
          </a:xfrm>
          <a:prstGeom prst="rect">
            <a:avLst/>
          </a:prstGeom>
        </p:spPr>
        <p:txBody>
          <a:bodyPr wrap="square">
            <a:spAutoFit/>
          </a:bodyPr>
          <a:lstStyle/>
          <a:p>
            <a:r>
              <a:rPr lang="fr-FR" sz="2800" b="1" u="sng" dirty="0"/>
              <a:t>Question 8 : </a:t>
            </a:r>
          </a:p>
          <a:p>
            <a:endParaRPr lang="fr-FR" sz="2800" b="1" u="sng" dirty="0"/>
          </a:p>
          <a:p>
            <a:r>
              <a:rPr lang="fr-FR" sz="2800" dirty="0"/>
              <a:t>Les étudiants ne comprennent pas comment, dans certains des qcm de vos cours vous parvenez connaitre le degré de signification sans qu’il ne soit donné dans l’énoncé.</a:t>
            </a:r>
          </a:p>
          <a:p>
            <a:endParaRPr lang="fr-FR" sz="2800" dirty="0"/>
          </a:p>
          <a:p>
            <a:r>
              <a:rPr lang="fr-FR" sz="2800" b="1" dirty="0">
                <a:solidFill>
                  <a:srgbClr val="FF0000"/>
                </a:solidFill>
              </a:rPr>
              <a:t>Question inquiétante !</a:t>
            </a:r>
          </a:p>
          <a:p>
            <a:endParaRPr lang="fr-FR" sz="2800" dirty="0">
              <a:solidFill>
                <a:srgbClr val="FF0000"/>
              </a:solidFill>
            </a:endParaRPr>
          </a:p>
          <a:p>
            <a:r>
              <a:rPr lang="fr-FR" sz="2800" dirty="0">
                <a:solidFill>
                  <a:srgbClr val="FF0000"/>
                </a:solidFill>
              </a:rPr>
              <a:t>On distingue le risque de 1ère </a:t>
            </a:r>
            <a:r>
              <a:rPr lang="fr-FR" sz="2800" b="1" dirty="0">
                <a:solidFill>
                  <a:srgbClr val="FF0000"/>
                </a:solidFill>
              </a:rPr>
              <a:t>espèce </a:t>
            </a:r>
            <a:r>
              <a:rPr lang="fr-FR" sz="2800" b="1" dirty="0">
                <a:solidFill>
                  <a:srgbClr val="FF0000"/>
                </a:solidFill>
                <a:latin typeface="Symbol" pitchFamily="18" charset="2"/>
              </a:rPr>
              <a:t>a </a:t>
            </a:r>
            <a:r>
              <a:rPr lang="fr-FR" sz="2800" b="1" dirty="0">
                <a:solidFill>
                  <a:srgbClr val="FF0000"/>
                </a:solidFill>
              </a:rPr>
              <a:t>fixé à priori</a:t>
            </a:r>
            <a:r>
              <a:rPr lang="fr-FR" sz="2800" dirty="0">
                <a:solidFill>
                  <a:srgbClr val="FF0000"/>
                </a:solidFill>
              </a:rPr>
              <a:t>, du degré réel de signification </a:t>
            </a:r>
            <a:r>
              <a:rPr lang="fr-FR" sz="2800" b="1" dirty="0">
                <a:solidFill>
                  <a:srgbClr val="FF0000"/>
                </a:solidFill>
              </a:rPr>
              <a:t>fixé à posteriori</a:t>
            </a:r>
            <a:r>
              <a:rPr lang="fr-FR" sz="2800" dirty="0">
                <a:solidFill>
                  <a:srgbClr val="FF0000"/>
                </a:solidFill>
              </a:rPr>
              <a:t>.</a:t>
            </a:r>
          </a:p>
          <a:p>
            <a:r>
              <a:rPr lang="fr-FR" sz="2800" dirty="0">
                <a:solidFill>
                  <a:srgbClr val="FF0000"/>
                </a:solidFill>
              </a:rPr>
              <a:t>Dans l’énoncé, on trouve </a:t>
            </a:r>
            <a:r>
              <a:rPr lang="fr-FR" sz="2800" dirty="0">
                <a:solidFill>
                  <a:srgbClr val="FF0000"/>
                </a:solidFill>
                <a:latin typeface="Symbol" pitchFamily="18" charset="2"/>
              </a:rPr>
              <a:t>a </a:t>
            </a:r>
          </a:p>
          <a:p>
            <a:r>
              <a:rPr lang="fr-FR" sz="2800" dirty="0">
                <a:solidFill>
                  <a:srgbClr val="FF0000"/>
                </a:solidFill>
              </a:rPr>
              <a:t>Mais p, degré réel de signification, se déduit du calcul de Z, puis de </a:t>
            </a:r>
            <a:r>
              <a:rPr lang="fr-FR" sz="2800" b="1" dirty="0">
                <a:solidFill>
                  <a:srgbClr val="FF0000"/>
                </a:solidFill>
              </a:rPr>
              <a:t>la lecture de sa significativité dans la table adaptée</a:t>
            </a:r>
            <a:r>
              <a:rPr lang="fr-FR" sz="2800" dirty="0">
                <a:solidFill>
                  <a:srgbClr val="FF0000"/>
                </a:solidFill>
              </a:rPr>
              <a:t>.</a:t>
            </a:r>
          </a:p>
        </p:txBody>
      </p:sp>
      <p:sp>
        <p:nvSpPr>
          <p:cNvPr id="2" name="Espace réservé du pied de page 1"/>
          <p:cNvSpPr>
            <a:spLocks noGrp="1"/>
          </p:cNvSpPr>
          <p:nvPr>
            <p:ph type="ftr" sz="quarter" idx="11"/>
          </p:nvPr>
        </p:nvSpPr>
        <p:spPr/>
        <p:txBody>
          <a:bodyPr/>
          <a:lstStyle/>
          <a:p>
            <a:pPr rtl="0"/>
            <a:r>
              <a:rPr lang="fr-FR" noProof="0"/>
              <a:t>Le tutorat est gratuit. Toute vente ou reproduction est interdite. </a:t>
            </a:r>
            <a:endParaRPr lang="fr-FR" noProof="0" dirty="0"/>
          </a:p>
        </p:txBody>
      </p:sp>
    </p:spTree>
    <p:extLst>
      <p:ext uri="{BB962C8B-B14F-4D97-AF65-F5344CB8AC3E}">
        <p14:creationId xmlns:p14="http://schemas.microsoft.com/office/powerpoint/2010/main" val="15772210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79917" y="404664"/>
            <a:ext cx="8239846" cy="6021288"/>
          </a:xfrm>
          <a:prstGeom prst="rect">
            <a:avLst/>
          </a:prstGeom>
        </p:spPr>
      </p:pic>
      <p:sp>
        <p:nvSpPr>
          <p:cNvPr id="2" name="Espace réservé du pied de page 1"/>
          <p:cNvSpPr>
            <a:spLocks noGrp="1"/>
          </p:cNvSpPr>
          <p:nvPr>
            <p:ph type="ftr" sz="quarter" idx="11"/>
          </p:nvPr>
        </p:nvSpPr>
        <p:spPr/>
        <p:txBody>
          <a:bodyPr/>
          <a:lstStyle/>
          <a:p>
            <a:pPr rtl="0"/>
            <a:r>
              <a:rPr lang="fr-FR" noProof="0"/>
              <a:t>Le tutorat est gratuit. Toute vente ou reproduction est interdite. </a:t>
            </a:r>
            <a:endParaRPr lang="fr-FR" noProof="0" dirty="0"/>
          </a:p>
        </p:txBody>
      </p:sp>
    </p:spTree>
    <p:extLst>
      <p:ext uri="{BB962C8B-B14F-4D97-AF65-F5344CB8AC3E}">
        <p14:creationId xmlns:p14="http://schemas.microsoft.com/office/powerpoint/2010/main" val="29171160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1764" y="188640"/>
            <a:ext cx="11881320" cy="6124754"/>
          </a:xfrm>
          <a:prstGeom prst="rect">
            <a:avLst/>
          </a:prstGeom>
        </p:spPr>
        <p:txBody>
          <a:bodyPr wrap="square">
            <a:spAutoFit/>
          </a:bodyPr>
          <a:lstStyle/>
          <a:p>
            <a:r>
              <a:rPr lang="fr-FR" sz="2800" b="1" u="sng" dirty="0"/>
              <a:t>Question 9 : </a:t>
            </a:r>
          </a:p>
          <a:p>
            <a:r>
              <a:rPr lang="fr-FR" sz="2800" dirty="0"/>
              <a:t>Les étudiants ne comprennent pas pourquoi cette phrase est vraie : </a:t>
            </a:r>
          </a:p>
          <a:p>
            <a:r>
              <a:rPr lang="fr-FR" sz="2800" dirty="0"/>
              <a:t>Deux estimations par intervalle d'une même variable réalisées sur les échantillons A et B donneront des IC se recouvrant, mais pas nécessairement le même IC.</a:t>
            </a:r>
          </a:p>
          <a:p>
            <a:r>
              <a:rPr lang="fr-FR" sz="2800" b="1" dirty="0">
                <a:solidFill>
                  <a:srgbClr val="FF0000"/>
                </a:solidFill>
              </a:rPr>
              <a:t>C’est le principe même de l’estimation par IC ! </a:t>
            </a:r>
            <a:r>
              <a:rPr lang="fr-FR" sz="2800" dirty="0">
                <a:solidFill>
                  <a:srgbClr val="FF0000"/>
                </a:solidFill>
              </a:rPr>
              <a:t>l’IC fournit une fourchette contenant la valeur réelle du % ou de la moyenne cherchée au niveau de la pop cible. On ne connait pas cette valeur précisément mais son estimation.</a:t>
            </a:r>
          </a:p>
          <a:p>
            <a:r>
              <a:rPr lang="fr-FR" sz="2800" dirty="0">
                <a:solidFill>
                  <a:srgbClr val="FF0000"/>
                </a:solidFill>
              </a:rPr>
              <a:t>A cause des fluctuations statistiques, des variations inter individuelles, différents échantillons (TAS dans de bonnes conditions..) </a:t>
            </a:r>
            <a:r>
              <a:rPr lang="fr-FR" sz="2800" b="1" dirty="0">
                <a:solidFill>
                  <a:srgbClr val="FF0000"/>
                </a:solidFill>
              </a:rPr>
              <a:t>NE PEUVENT PAS </a:t>
            </a:r>
            <a:r>
              <a:rPr lang="fr-FR" sz="2800" dirty="0">
                <a:solidFill>
                  <a:srgbClr val="FF0000"/>
                </a:solidFill>
              </a:rPr>
              <a:t>donner des IC identiques!</a:t>
            </a:r>
          </a:p>
          <a:p>
            <a:r>
              <a:rPr lang="fr-FR" sz="2800" dirty="0">
                <a:solidFill>
                  <a:srgbClr val="FF0000"/>
                </a:solidFill>
              </a:rPr>
              <a:t>Ces IC se recouvrent et contiennent chacun les valeurs estimées très proches.</a:t>
            </a:r>
          </a:p>
        </p:txBody>
      </p:sp>
      <p:sp>
        <p:nvSpPr>
          <p:cNvPr id="2" name="Espace réservé du pied de page 1"/>
          <p:cNvSpPr>
            <a:spLocks noGrp="1"/>
          </p:cNvSpPr>
          <p:nvPr>
            <p:ph type="ftr" sz="quarter" idx="11"/>
          </p:nvPr>
        </p:nvSpPr>
        <p:spPr/>
        <p:txBody>
          <a:bodyPr/>
          <a:lstStyle/>
          <a:p>
            <a:pPr rtl="0"/>
            <a:r>
              <a:rPr lang="fr-FR" noProof="0"/>
              <a:t>Le tutorat est gratuit. Toute vente ou reproduction est interdite. </a:t>
            </a:r>
            <a:endParaRPr lang="fr-FR" noProof="0" dirty="0"/>
          </a:p>
        </p:txBody>
      </p:sp>
    </p:spTree>
    <p:extLst>
      <p:ext uri="{BB962C8B-B14F-4D97-AF65-F5344CB8AC3E}">
        <p14:creationId xmlns:p14="http://schemas.microsoft.com/office/powerpoint/2010/main" val="12409233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33772" y="260648"/>
            <a:ext cx="11017224" cy="5693866"/>
          </a:xfrm>
          <a:prstGeom prst="rect">
            <a:avLst/>
          </a:prstGeom>
        </p:spPr>
        <p:txBody>
          <a:bodyPr wrap="square">
            <a:spAutoFit/>
          </a:bodyPr>
          <a:lstStyle/>
          <a:p>
            <a:r>
              <a:rPr lang="fr-FR" sz="2800" b="1" u="sng" dirty="0"/>
              <a:t>Question 10 : </a:t>
            </a:r>
          </a:p>
          <a:p>
            <a:r>
              <a:rPr lang="fr-FR" sz="2800" dirty="0"/>
              <a:t>Les étudiants demandent une confirmation de raisonnement. </a:t>
            </a:r>
          </a:p>
          <a:p>
            <a:r>
              <a:rPr lang="fr-FR" sz="2800" dirty="0"/>
              <a:t>Si l’on conclue à une des deux hypothèses avec </a:t>
            </a:r>
            <a:r>
              <a:rPr lang="fr-FR" sz="2800" b="1" dirty="0">
                <a:latin typeface="Symbol" pitchFamily="18" charset="2"/>
              </a:rPr>
              <a:t>a </a:t>
            </a:r>
            <a:r>
              <a:rPr lang="fr-FR" sz="2800" dirty="0"/>
              <a:t>&lt; 1% par exemple, est ce que l’on peut ainsi conclure par déduction que tous les risques supérieurs à ce risque nous feront conclure à la même hypothèse ? </a:t>
            </a:r>
          </a:p>
          <a:p>
            <a:endParaRPr lang="fr-FR" sz="2800" dirty="0"/>
          </a:p>
          <a:p>
            <a:r>
              <a:rPr lang="fr-FR" sz="2800" dirty="0">
                <a:solidFill>
                  <a:srgbClr val="FF0000"/>
                </a:solidFill>
              </a:rPr>
              <a:t>J’essaie de comprendre… à cause de ce morceau de phrase </a:t>
            </a:r>
            <a:r>
              <a:rPr lang="fr-FR" sz="2800" dirty="0">
                <a:solidFill>
                  <a:srgbClr val="0070C0"/>
                </a:solidFill>
              </a:rPr>
              <a:t>«</a:t>
            </a:r>
            <a:r>
              <a:rPr lang="fr-FR" sz="2800" dirty="0">
                <a:solidFill>
                  <a:srgbClr val="FF0000"/>
                </a:solidFill>
              </a:rPr>
              <a:t> </a:t>
            </a:r>
            <a:r>
              <a:rPr lang="fr-FR" sz="2800" dirty="0"/>
              <a:t> tous les risques supérieurs à ce risque »</a:t>
            </a:r>
            <a:endParaRPr lang="fr-FR" sz="2800" dirty="0">
              <a:solidFill>
                <a:srgbClr val="FF0000"/>
              </a:solidFill>
            </a:endParaRPr>
          </a:p>
          <a:p>
            <a:r>
              <a:rPr lang="fr-FR" sz="2800" dirty="0">
                <a:solidFill>
                  <a:srgbClr val="FF0000"/>
                </a:solidFill>
              </a:rPr>
              <a:t>Si je repousse H0, avec p&lt;1%. Je peux extrapoler et conclure que cela reste valable avec p&lt;2%, ou 3% ou 4% ou 5%  : </a:t>
            </a:r>
            <a:r>
              <a:rPr lang="fr-FR" sz="2800" b="1" dirty="0">
                <a:solidFill>
                  <a:srgbClr val="FF0000"/>
                </a:solidFill>
              </a:rPr>
              <a:t>OK</a:t>
            </a:r>
          </a:p>
          <a:p>
            <a:endParaRPr lang="fr-FR" sz="2800" dirty="0">
              <a:solidFill>
                <a:srgbClr val="FF0000"/>
              </a:solidFill>
            </a:endParaRPr>
          </a:p>
          <a:p>
            <a:r>
              <a:rPr lang="fr-FR" sz="2800" b="1" dirty="0">
                <a:solidFill>
                  <a:srgbClr val="FF0000"/>
                </a:solidFill>
              </a:rPr>
              <a:t>PAS OK </a:t>
            </a:r>
            <a:r>
              <a:rPr lang="fr-FR" sz="2800" dirty="0">
                <a:solidFill>
                  <a:srgbClr val="FF0000"/>
                </a:solidFill>
              </a:rPr>
              <a:t>pour les risques INFERIEURS à 1% ! (1/2% ou 1‰,…)</a:t>
            </a:r>
          </a:p>
        </p:txBody>
      </p:sp>
      <p:sp>
        <p:nvSpPr>
          <p:cNvPr id="2" name="Espace réservé du pied de page 1"/>
          <p:cNvSpPr>
            <a:spLocks noGrp="1"/>
          </p:cNvSpPr>
          <p:nvPr>
            <p:ph type="ftr" sz="quarter" idx="11"/>
          </p:nvPr>
        </p:nvSpPr>
        <p:spPr/>
        <p:txBody>
          <a:bodyPr/>
          <a:lstStyle/>
          <a:p>
            <a:pPr rtl="0"/>
            <a:r>
              <a:rPr lang="fr-FR" noProof="0"/>
              <a:t>Le tutorat est gratuit. Toute vente ou reproduction est interdite. </a:t>
            </a:r>
            <a:endParaRPr lang="fr-FR" noProof="0" dirty="0"/>
          </a:p>
        </p:txBody>
      </p:sp>
    </p:spTree>
    <p:extLst>
      <p:ext uri="{BB962C8B-B14F-4D97-AF65-F5344CB8AC3E}">
        <p14:creationId xmlns:p14="http://schemas.microsoft.com/office/powerpoint/2010/main" val="35064031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3164" y="116632"/>
            <a:ext cx="11305256" cy="2246769"/>
          </a:xfrm>
          <a:prstGeom prst="rect">
            <a:avLst/>
          </a:prstGeom>
        </p:spPr>
        <p:txBody>
          <a:bodyPr wrap="square">
            <a:spAutoFit/>
          </a:bodyPr>
          <a:lstStyle/>
          <a:p>
            <a:r>
              <a:rPr lang="fr-FR" sz="2800" b="1" u="sng" dirty="0"/>
              <a:t>Question 11 : </a:t>
            </a:r>
          </a:p>
          <a:p>
            <a:r>
              <a:rPr lang="fr-FR" sz="2800" dirty="0"/>
              <a:t>Par rapport à cette diapositive. Les étudiants ne comprennent pas comment ils peuvent répondre aux items 3 et 4 sachant que le degré de signification n’est pas donné dans l’énoncé. Faut-il le calculer ? </a:t>
            </a:r>
          </a:p>
        </p:txBody>
      </p:sp>
      <p:pic>
        <p:nvPicPr>
          <p:cNvPr id="3" name="Image 2" descr="C:\Users\Schuffenecker_M\Pictures\IMG_1794.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1764" y="2363400"/>
            <a:ext cx="4536504" cy="3945919"/>
          </a:xfrm>
          <a:prstGeom prst="rect">
            <a:avLst/>
          </a:prstGeom>
          <a:noFill/>
          <a:ln>
            <a:noFill/>
          </a:ln>
        </p:spPr>
      </p:pic>
      <p:sp>
        <p:nvSpPr>
          <p:cNvPr id="4" name="Rectangle 3"/>
          <p:cNvSpPr/>
          <p:nvPr/>
        </p:nvSpPr>
        <p:spPr>
          <a:xfrm>
            <a:off x="4798268" y="1902311"/>
            <a:ext cx="7056784" cy="1815882"/>
          </a:xfrm>
          <a:prstGeom prst="rect">
            <a:avLst/>
          </a:prstGeom>
        </p:spPr>
        <p:txBody>
          <a:bodyPr wrap="square">
            <a:spAutoFit/>
          </a:bodyPr>
          <a:lstStyle/>
          <a:p>
            <a:pPr algn="ctr"/>
            <a:r>
              <a:rPr lang="fr-FR" sz="2800" b="1" dirty="0">
                <a:solidFill>
                  <a:srgbClr val="FF0000"/>
                </a:solidFill>
              </a:rPr>
              <a:t>CONFUSION des termes ??</a:t>
            </a:r>
            <a:endParaRPr lang="fr-FR" sz="2800" dirty="0">
              <a:solidFill>
                <a:srgbClr val="FF0000"/>
              </a:solidFill>
            </a:endParaRPr>
          </a:p>
          <a:p>
            <a:pPr marL="285750" indent="-285750">
              <a:buFont typeface="Wingdings" pitchFamily="2" charset="2"/>
              <a:buChar char="Ø"/>
            </a:pPr>
            <a:r>
              <a:rPr lang="fr-FR" sz="2800" dirty="0">
                <a:solidFill>
                  <a:srgbClr val="FF0000"/>
                </a:solidFill>
              </a:rPr>
              <a:t>Risque de 1ere espèce peut être donné dans l’énoncé</a:t>
            </a:r>
          </a:p>
          <a:p>
            <a:pPr marL="285750" indent="-285750">
              <a:buFont typeface="Wingdings" pitchFamily="2" charset="2"/>
              <a:buChar char="Ø"/>
            </a:pPr>
            <a:r>
              <a:rPr lang="fr-FR" sz="2800" dirty="0">
                <a:solidFill>
                  <a:srgbClr val="FF0000"/>
                </a:solidFill>
              </a:rPr>
              <a:t>p déduit de la table après calcul du Z</a:t>
            </a:r>
          </a:p>
        </p:txBody>
      </p:sp>
      <p:sp>
        <p:nvSpPr>
          <p:cNvPr id="6" name="Rectangle 5"/>
          <p:cNvSpPr/>
          <p:nvPr/>
        </p:nvSpPr>
        <p:spPr>
          <a:xfrm>
            <a:off x="4798268" y="3717032"/>
            <a:ext cx="7272808" cy="2677656"/>
          </a:xfrm>
          <a:prstGeom prst="rect">
            <a:avLst/>
          </a:prstGeom>
        </p:spPr>
        <p:txBody>
          <a:bodyPr wrap="square">
            <a:spAutoFit/>
          </a:bodyPr>
          <a:lstStyle/>
          <a:p>
            <a:r>
              <a:rPr lang="fr-FR" sz="2800" dirty="0">
                <a:solidFill>
                  <a:srgbClr val="FF0000"/>
                </a:solidFill>
              </a:rPr>
              <a:t>Idem question 8. Le degré de signification est déduit de la table.. </a:t>
            </a:r>
            <a:r>
              <a:rPr lang="fr-FR" sz="2800" b="1" dirty="0">
                <a:solidFill>
                  <a:srgbClr val="FF0000"/>
                </a:solidFill>
              </a:rPr>
              <a:t>JAMAIS DONNE DANS L’ENONCE</a:t>
            </a:r>
            <a:r>
              <a:rPr lang="fr-FR" sz="2800" dirty="0">
                <a:solidFill>
                  <a:srgbClr val="FF0000"/>
                </a:solidFill>
              </a:rPr>
              <a:t>. </a:t>
            </a:r>
          </a:p>
          <a:p>
            <a:r>
              <a:rPr lang="fr-FR" sz="2800" dirty="0">
                <a:solidFill>
                  <a:srgbClr val="FF0000"/>
                </a:solidFill>
              </a:rPr>
              <a:t>On ne sait bien sur pas à l’avance si H0 ou H1, et donc quel </a:t>
            </a:r>
            <a:r>
              <a:rPr lang="fr-FR" sz="2800" b="1" dirty="0">
                <a:solidFill>
                  <a:srgbClr val="FF0000"/>
                </a:solidFill>
              </a:rPr>
              <a:t>SERAIT</a:t>
            </a:r>
            <a:r>
              <a:rPr lang="fr-FR" sz="2800" dirty="0">
                <a:solidFill>
                  <a:srgbClr val="FF0000"/>
                </a:solidFill>
              </a:rPr>
              <a:t> le degré de signification.</a:t>
            </a:r>
          </a:p>
        </p:txBody>
      </p:sp>
      <p:sp>
        <p:nvSpPr>
          <p:cNvPr id="2" name="Espace réservé du pied de page 1"/>
          <p:cNvSpPr>
            <a:spLocks noGrp="1"/>
          </p:cNvSpPr>
          <p:nvPr>
            <p:ph type="ftr" sz="quarter" idx="11"/>
          </p:nvPr>
        </p:nvSpPr>
        <p:spPr/>
        <p:txBody>
          <a:bodyPr/>
          <a:lstStyle/>
          <a:p>
            <a:pPr rtl="0"/>
            <a:r>
              <a:rPr lang="fr-FR" noProof="0"/>
              <a:t>Le tutorat est gratuit. Toute vente ou reproduction est interdite. </a:t>
            </a:r>
            <a:endParaRPr lang="fr-FR" noProof="0" dirty="0"/>
          </a:p>
        </p:txBody>
      </p:sp>
    </p:spTree>
    <p:extLst>
      <p:ext uri="{BB962C8B-B14F-4D97-AF65-F5344CB8AC3E}">
        <p14:creationId xmlns:p14="http://schemas.microsoft.com/office/powerpoint/2010/main" val="31931230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437765" y="332656"/>
            <a:ext cx="7313295" cy="1080120"/>
          </a:xfrm>
        </p:spPr>
        <p:txBody>
          <a:bodyPr/>
          <a:lstStyle/>
          <a:p>
            <a:r>
              <a:rPr lang="fr-FR" dirty="0"/>
              <a:t>Question 12 : Réponse A et D!!!! Pourquoi?  </a:t>
            </a:r>
          </a:p>
        </p:txBody>
      </p:sp>
      <p:sp>
        <p:nvSpPr>
          <p:cNvPr id="4" name="Espace réservé du texte 3"/>
          <p:cNvSpPr>
            <a:spLocks noGrp="1"/>
          </p:cNvSpPr>
          <p:nvPr>
            <p:ph type="body" sz="half" idx="2"/>
          </p:nvPr>
        </p:nvSpPr>
        <p:spPr>
          <a:xfrm>
            <a:off x="2437765" y="2060848"/>
            <a:ext cx="7313295" cy="4314552"/>
          </a:xfrm>
        </p:spPr>
        <p:txBody>
          <a:bodyPr/>
          <a:lstStyle/>
          <a:p>
            <a:r>
              <a:rPr lang="fr-FR" b="1" u="sng" dirty="0"/>
              <a:t>QCM du tutorat 6 :</a:t>
            </a:r>
            <a:r>
              <a:rPr lang="fr-FR" b="1" dirty="0"/>
              <a:t> On se demande si un nouvel hypotenseur H est plus efficace que le traitement traditionnel T. On réalise un essai thérapeutique où les patients sont répartis aléatoirement en deux groupes en fonction du médicament pris : H et T. Malheureusement la pharmacie s’est trompée dans la distribution des médicaments : Tous les malades ont reçu T. L’essai étant réalisé en double aveugle personne ne s’est rendu compte de l’erreur. Le risque alpha est de 5%. Indiquez la ou les propositions exacte(s) :</a:t>
            </a:r>
            <a:endParaRPr lang="fr-FR" dirty="0"/>
          </a:p>
          <a:p>
            <a:r>
              <a:rPr lang="fr-FR" dirty="0"/>
              <a:t>A) Il y a 5 chances sur 100 pour que le test statistique final conduise à déclarer que T et H ont des effets différents</a:t>
            </a:r>
          </a:p>
          <a:p>
            <a:r>
              <a:rPr lang="fr-FR" dirty="0"/>
              <a:t>B) Il y a 95 chances sur 100 pour que le test statistique final conduise à déclarer que T et H ont des effets différents </a:t>
            </a:r>
          </a:p>
          <a:p>
            <a:r>
              <a:rPr lang="fr-FR" dirty="0"/>
              <a:t>C) La probabilité que l’hypothèse alternative soit vraie est de 100% </a:t>
            </a:r>
          </a:p>
          <a:p>
            <a:r>
              <a:rPr lang="fr-FR" dirty="0"/>
              <a:t>D) La probabilité que l’hypothèse nulle soit vraie est de 100% </a:t>
            </a:r>
          </a:p>
          <a:p>
            <a:r>
              <a:rPr lang="fr-FR" dirty="0"/>
              <a:t>E) Les propositions A, B, C et D sont fausses</a:t>
            </a:r>
          </a:p>
          <a:p>
            <a:endParaRPr lang="fr-FR" dirty="0"/>
          </a:p>
        </p:txBody>
      </p:sp>
      <p:sp>
        <p:nvSpPr>
          <p:cNvPr id="3" name="Espace réservé du pied de page 2"/>
          <p:cNvSpPr>
            <a:spLocks noGrp="1"/>
          </p:cNvSpPr>
          <p:nvPr>
            <p:ph type="ftr" sz="quarter" idx="11"/>
          </p:nvPr>
        </p:nvSpPr>
        <p:spPr/>
        <p:txBody>
          <a:bodyPr/>
          <a:lstStyle/>
          <a:p>
            <a:pPr rtl="0"/>
            <a:r>
              <a:rPr lang="fr-FR" noProof="0"/>
              <a:t>Le tutorat est gratuit. Toute vente ou reproduction est interdite. </a:t>
            </a:r>
            <a:endParaRPr lang="fr-FR" noProof="0" dirty="0"/>
          </a:p>
        </p:txBody>
      </p:sp>
    </p:spTree>
    <p:extLst>
      <p:ext uri="{BB962C8B-B14F-4D97-AF65-F5344CB8AC3E}">
        <p14:creationId xmlns:p14="http://schemas.microsoft.com/office/powerpoint/2010/main" val="38937949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1117309" y="2132856"/>
            <a:ext cx="9225576" cy="3096344"/>
          </a:xfrm>
        </p:spPr>
        <p:txBody>
          <a:bodyPr>
            <a:noAutofit/>
          </a:bodyPr>
          <a:lstStyle/>
          <a:p>
            <a:pPr algn="ctr"/>
            <a:r>
              <a:rPr lang="fr-FR" sz="8000" dirty="0"/>
              <a:t>Avez-vous des questions ?</a:t>
            </a:r>
            <a:br>
              <a:rPr lang="fr-FR" sz="8000" dirty="0"/>
            </a:br>
            <a:r>
              <a:rPr lang="fr-FR" sz="8000" dirty="0">
                <a:sym typeface="Wingdings" panose="05000000000000000000" pitchFamily="2" charset="2"/>
              </a:rPr>
              <a:t></a:t>
            </a:r>
            <a:endParaRPr lang="fr-FR" sz="8000" dirty="0"/>
          </a:p>
        </p:txBody>
      </p:sp>
      <p:sp>
        <p:nvSpPr>
          <p:cNvPr id="2" name="Espace réservé du pied de page 1"/>
          <p:cNvSpPr>
            <a:spLocks noGrp="1"/>
          </p:cNvSpPr>
          <p:nvPr>
            <p:ph type="ftr" sz="quarter" idx="11"/>
          </p:nvPr>
        </p:nvSpPr>
        <p:spPr/>
        <p:txBody>
          <a:bodyPr/>
          <a:lstStyle/>
          <a:p>
            <a:pPr rtl="0"/>
            <a:r>
              <a:rPr lang="fr-FR" noProof="0"/>
              <a:t>Le tutorat est gratuit. Toute vente ou reproduction est interdite. </a:t>
            </a:r>
            <a:endParaRPr lang="fr-FR" noProof="0" dirty="0"/>
          </a:p>
        </p:txBody>
      </p:sp>
    </p:spTree>
    <p:extLst>
      <p:ext uri="{BB962C8B-B14F-4D97-AF65-F5344CB8AC3E}">
        <p14:creationId xmlns:p14="http://schemas.microsoft.com/office/powerpoint/2010/main" val="34257017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3893" y="1016962"/>
            <a:ext cx="7357071" cy="2662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ZoneTexte 5"/>
          <p:cNvSpPr txBox="1"/>
          <p:nvPr/>
        </p:nvSpPr>
        <p:spPr>
          <a:xfrm>
            <a:off x="1341884" y="646332"/>
            <a:ext cx="9021051" cy="400110"/>
          </a:xfrm>
          <a:prstGeom prst="rect">
            <a:avLst/>
          </a:prstGeom>
          <a:noFill/>
        </p:spPr>
        <p:txBody>
          <a:bodyPr wrap="square" rtlCol="0">
            <a:spAutoFit/>
          </a:bodyPr>
          <a:lstStyle/>
          <a:p>
            <a:r>
              <a:rPr lang="fr-FR" sz="2000" b="1" dirty="0"/>
              <a:t>Voici les derniers sondages AVANT l’élection présidentielle USA 2016</a:t>
            </a:r>
          </a:p>
        </p:txBody>
      </p:sp>
      <p:sp>
        <p:nvSpPr>
          <p:cNvPr id="9" name="ZoneTexte 8"/>
          <p:cNvSpPr txBox="1"/>
          <p:nvPr/>
        </p:nvSpPr>
        <p:spPr>
          <a:xfrm>
            <a:off x="2353893" y="3679281"/>
            <a:ext cx="7428519" cy="707886"/>
          </a:xfrm>
          <a:prstGeom prst="rect">
            <a:avLst/>
          </a:prstGeom>
          <a:noFill/>
        </p:spPr>
        <p:txBody>
          <a:bodyPr wrap="square" rtlCol="0">
            <a:spAutoFit/>
          </a:bodyPr>
          <a:lstStyle/>
          <a:p>
            <a:r>
              <a:rPr lang="fr-FR" sz="2000" b="1" dirty="0"/>
              <a:t>Voici les résultats définitifs de  l’élection présidentielle USA 2016</a:t>
            </a:r>
          </a:p>
        </p:txBody>
      </p:sp>
      <p:sp>
        <p:nvSpPr>
          <p:cNvPr id="7" name="Rectangle 6"/>
          <p:cNvSpPr/>
          <p:nvPr/>
        </p:nvSpPr>
        <p:spPr>
          <a:xfrm>
            <a:off x="1522412" y="2700497"/>
            <a:ext cx="3419872" cy="1200329"/>
          </a:xfrm>
          <a:prstGeom prst="rect">
            <a:avLst/>
          </a:prstGeom>
          <a:noFill/>
        </p:spPr>
        <p:txBody>
          <a:bodyPr wrap="square" lIns="91440" tIns="45720" rIns="91440" bIns="45720">
            <a:spAutoFit/>
          </a:bodyPr>
          <a:lstStyle/>
          <a:p>
            <a:pPr algn="ctr"/>
            <a:r>
              <a:rPr lang="fr-FR" sz="72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47,7% </a:t>
            </a:r>
          </a:p>
        </p:txBody>
      </p:sp>
      <p:sp>
        <p:nvSpPr>
          <p:cNvPr id="10" name="Rectangle 9"/>
          <p:cNvSpPr/>
          <p:nvPr/>
        </p:nvSpPr>
        <p:spPr>
          <a:xfrm>
            <a:off x="7822350" y="2700496"/>
            <a:ext cx="2789546" cy="1200329"/>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7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47,5%</a:t>
            </a:r>
          </a:p>
        </p:txBody>
      </p:sp>
      <p:sp>
        <p:nvSpPr>
          <p:cNvPr id="11" name="ZoneTexte 10"/>
          <p:cNvSpPr txBox="1"/>
          <p:nvPr/>
        </p:nvSpPr>
        <p:spPr>
          <a:xfrm>
            <a:off x="4150196" y="1"/>
            <a:ext cx="3986807" cy="646331"/>
          </a:xfrm>
          <a:prstGeom prst="rect">
            <a:avLst/>
          </a:prstGeom>
          <a:noFill/>
        </p:spPr>
        <p:txBody>
          <a:bodyPr wrap="square" rtlCol="0">
            <a:spAutoFit/>
          </a:bodyPr>
          <a:lstStyle/>
          <a:p>
            <a:r>
              <a:rPr lang="fr-FR" sz="3600" b="1" dirty="0"/>
              <a:t>NB DE VOTANTS</a:t>
            </a:r>
          </a:p>
        </p:txBody>
      </p:sp>
      <p:sp>
        <p:nvSpPr>
          <p:cNvPr id="12" name="ZoneTexte 11"/>
          <p:cNvSpPr txBox="1"/>
          <p:nvPr/>
        </p:nvSpPr>
        <p:spPr>
          <a:xfrm>
            <a:off x="1701924" y="4305076"/>
            <a:ext cx="8661010" cy="2677656"/>
          </a:xfrm>
          <a:prstGeom prst="rect">
            <a:avLst/>
          </a:prstGeom>
          <a:noFill/>
        </p:spPr>
        <p:txBody>
          <a:bodyPr wrap="square" rtlCol="0">
            <a:spAutoFit/>
          </a:bodyPr>
          <a:lstStyle/>
          <a:p>
            <a:pPr marL="342900" indent="-342900">
              <a:buAutoNum type="alphaUcParenR"/>
            </a:pPr>
            <a:r>
              <a:rPr lang="fr-FR" dirty="0">
                <a:solidFill>
                  <a:srgbClr val="FF0000"/>
                </a:solidFill>
              </a:rPr>
              <a:t>Les instituts de sondages sont nuls</a:t>
            </a:r>
          </a:p>
          <a:p>
            <a:pPr marL="342900" indent="-342900">
              <a:buAutoNum type="alphaUcParenR"/>
            </a:pPr>
            <a:r>
              <a:rPr lang="fr-FR" dirty="0">
                <a:solidFill>
                  <a:srgbClr val="FF0000"/>
                </a:solidFill>
              </a:rPr>
              <a:t>Il fallait tenir compte des IC </a:t>
            </a:r>
          </a:p>
          <a:p>
            <a:pPr marL="342900" indent="-342900">
              <a:buAutoNum type="alphaUcParenR"/>
            </a:pPr>
            <a:r>
              <a:rPr lang="fr-FR" dirty="0">
                <a:solidFill>
                  <a:srgbClr val="FF0000"/>
                </a:solidFill>
              </a:rPr>
              <a:t>Des sondés n’ont pas déclaré leur intention de vote réel</a:t>
            </a:r>
          </a:p>
          <a:p>
            <a:pPr marL="342900" indent="-342900">
              <a:buAutoNum type="alphaUcParenR"/>
            </a:pPr>
            <a:r>
              <a:rPr lang="fr-FR" dirty="0">
                <a:solidFill>
                  <a:srgbClr val="FF0000"/>
                </a:solidFill>
              </a:rPr>
              <a:t>Les instituts de sondage Américains échantillonnent bizarrement</a:t>
            </a:r>
          </a:p>
          <a:p>
            <a:pPr marL="342900" indent="-342900">
              <a:buAutoNum type="alphaUcParenR"/>
            </a:pPr>
            <a:r>
              <a:rPr lang="fr-FR" dirty="0">
                <a:solidFill>
                  <a:srgbClr val="FF0000"/>
                </a:solidFill>
              </a:rPr>
              <a:t>Aucune réponse exacte</a:t>
            </a:r>
          </a:p>
        </p:txBody>
      </p:sp>
      <p:sp>
        <p:nvSpPr>
          <p:cNvPr id="3" name="Espace réservé du pied de page 2"/>
          <p:cNvSpPr>
            <a:spLocks noGrp="1"/>
          </p:cNvSpPr>
          <p:nvPr>
            <p:ph type="ftr" sz="quarter" idx="11"/>
          </p:nvPr>
        </p:nvSpPr>
        <p:spPr>
          <a:xfrm>
            <a:off x="6382444" y="6533664"/>
            <a:ext cx="3741699" cy="187812"/>
          </a:xfrm>
        </p:spPr>
        <p:txBody>
          <a:bodyPr/>
          <a:lstStyle/>
          <a:p>
            <a:pPr rtl="0"/>
            <a:r>
              <a:rPr lang="fr-FR" noProof="0"/>
              <a:t>Le tutorat est gratuit. </a:t>
            </a:r>
            <a:r>
              <a:rPr lang="fr-FR" noProof="0" dirty="0"/>
              <a:t>Toute vente ou reproduction est interdite. </a:t>
            </a:r>
          </a:p>
        </p:txBody>
      </p:sp>
    </p:spTree>
    <p:extLst>
      <p:ext uri="{BB962C8B-B14F-4D97-AF65-F5344CB8AC3E}">
        <p14:creationId xmlns:p14="http://schemas.microsoft.com/office/powerpoint/2010/main" val="3518724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7" dur="500"/>
                                        <p:tgtEl>
                                          <p:spTgt spid="12">
                                            <p:txEl>
                                              <p:pRg st="0" end="0"/>
                                            </p:txEl>
                                          </p:spTgt>
                                        </p:tgtEl>
                                        <p:attrNameLst>
                                          <p:attrName>ppt_y</p:attrName>
                                        </p:attrNameLst>
                                      </p:cBhvr>
                                      <p:tavLst>
                                        <p:tav tm="0">
                                          <p:val>
                                            <p:strVal val="ppt_y"/>
                                          </p:val>
                                        </p:tav>
                                        <p:tav tm="100000">
                                          <p:val>
                                            <p:strVal val="1+ppt_h/2"/>
                                          </p:val>
                                        </p:tav>
                                      </p:tavLst>
                                    </p:anim>
                                    <p:set>
                                      <p:cBhvr>
                                        <p:cTn id="8" dur="1" fill="hold">
                                          <p:stCondLst>
                                            <p:cond delay="499"/>
                                          </p:stCondLst>
                                        </p:cTn>
                                        <p:tgtEl>
                                          <p:spTgt spid="12">
                                            <p:txEl>
                                              <p:pRg st="0" end="0"/>
                                            </p:txEl>
                                          </p:spTgt>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500"/>
                                        <p:tgtEl>
                                          <p:spTgt spid="12">
                                            <p:txEl>
                                              <p:pRg st="4" end="4"/>
                                            </p:txEl>
                                          </p:spTgt>
                                        </p:tgtEl>
                                        <p:attrNameLst>
                                          <p:attrName>ppt_x</p:attrName>
                                        </p:attrNameLst>
                                      </p:cBhvr>
                                      <p:tavLst>
                                        <p:tav tm="0">
                                          <p:val>
                                            <p:strVal val="ppt_x"/>
                                          </p:val>
                                        </p:tav>
                                        <p:tav tm="100000">
                                          <p:val>
                                            <p:strVal val="ppt_x"/>
                                          </p:val>
                                        </p:tav>
                                      </p:tavLst>
                                    </p:anim>
                                    <p:anim calcmode="lin" valueType="num">
                                      <p:cBhvr additive="base">
                                        <p:cTn id="11" dur="500"/>
                                        <p:tgtEl>
                                          <p:spTgt spid="12">
                                            <p:txEl>
                                              <p:pRg st="4" end="4"/>
                                            </p:txEl>
                                          </p:spTgt>
                                        </p:tgtEl>
                                        <p:attrNameLst>
                                          <p:attrName>ppt_y</p:attrName>
                                        </p:attrNameLst>
                                      </p:cBhvr>
                                      <p:tavLst>
                                        <p:tav tm="0">
                                          <p:val>
                                            <p:strVal val="ppt_y"/>
                                          </p:val>
                                        </p:tav>
                                        <p:tav tm="100000">
                                          <p:val>
                                            <p:strVal val="1+ppt_h/2"/>
                                          </p:val>
                                        </p:tav>
                                      </p:tavLst>
                                    </p:anim>
                                    <p:set>
                                      <p:cBhvr>
                                        <p:cTn id="12" dur="1" fill="hold">
                                          <p:stCondLst>
                                            <p:cond delay="499"/>
                                          </p:stCondLst>
                                        </p:cTn>
                                        <p:tgtEl>
                                          <p:spTgt spid="12">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Livres 16:9">
  <a:themeElements>
    <a:clrScheme name="Books_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extLst>
    <a:ext uri="{05A4C25C-085E-4340-85A3-A5531E510DB2}">
      <thm15:themeFamily xmlns:thm15="http://schemas.microsoft.com/office/thememl/2012/main" name="Office_9412022_TF02787940_TF02787940.potx" id="{F1CFDDCE-5F12-468A-A560-9C25D09E4DE9}" vid="{64708D2F-0B50-4C7B-BBA8-11F9A1AC41D2}"/>
    </a:ext>
  </a:extLst>
</a:theme>
</file>

<file path=ppt/theme/theme2.xml><?xml version="1.0" encoding="utf-8"?>
<a:theme xmlns:a="http://schemas.openxmlformats.org/drawingml/2006/main" name="Thème Offic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ppt/theme/theme3.xml><?xml version="1.0" encoding="utf-8"?>
<a:theme xmlns:a="http://schemas.openxmlformats.org/drawingml/2006/main" name="Thème Offic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ocPublishedLinkedAssetsLookup xmlns="4873beb7-5857-4685-be1f-d57550cc96cc" xsi:nil="true"/>
    <ApprovalStatus xmlns="4873beb7-5857-4685-be1f-d57550cc96cc">InProgress</ApprovalStatus>
    <MarketSpecific xmlns="4873beb7-5857-4685-be1f-d57550cc96cc">false</MarketSpecific>
    <LocComments xmlns="4873beb7-5857-4685-be1f-d57550cc96cc" xsi:nil="true"/>
    <LocLastLocAttemptVersionTypeLookup xmlns="4873beb7-5857-4685-be1f-d57550cc96cc" xsi:nil="true"/>
    <DirectSourceMarket xmlns="4873beb7-5857-4685-be1f-d57550cc96cc" xsi:nil="true"/>
    <ThumbnailAssetId xmlns="4873beb7-5857-4685-be1f-d57550cc96cc" xsi:nil="true"/>
    <PrimaryImageGen xmlns="4873beb7-5857-4685-be1f-d57550cc96cc">false</PrimaryImageGen>
    <LocNewPublishedVersionLookup xmlns="4873beb7-5857-4685-be1f-d57550cc96cc" xsi:nil="true"/>
    <LegacyData xmlns="4873beb7-5857-4685-be1f-d57550cc96cc" xsi:nil="true"/>
    <LocRecommendedHandoff xmlns="4873beb7-5857-4685-be1f-d57550cc96cc" xsi:nil="true"/>
    <BusinessGroup xmlns="4873beb7-5857-4685-be1f-d57550cc96cc" xsi:nil="true"/>
    <BlockPublish xmlns="4873beb7-5857-4685-be1f-d57550cc96cc">false</BlockPublish>
    <TPFriendlyName xmlns="4873beb7-5857-4685-be1f-d57550cc96cc" xsi:nil="true"/>
    <LocOverallPublishStatusLookup xmlns="4873beb7-5857-4685-be1f-d57550cc96cc" xsi:nil="true"/>
    <NumericId xmlns="4873beb7-5857-4685-be1f-d57550cc96cc" xsi:nil="true"/>
    <APEditor xmlns="4873beb7-5857-4685-be1f-d57550cc96cc">
      <UserInfo>
        <DisplayName/>
        <AccountId xsi:nil="true"/>
        <AccountType/>
      </UserInfo>
    </APEditor>
    <SourceTitle xmlns="4873beb7-5857-4685-be1f-d57550cc96cc" xsi:nil="true"/>
    <OpenTemplate xmlns="4873beb7-5857-4685-be1f-d57550cc96cc">true</OpenTemplate>
    <LocOverallLocStatusLookup xmlns="4873beb7-5857-4685-be1f-d57550cc96cc" xsi:nil="true"/>
    <UALocComments xmlns="4873beb7-5857-4685-be1f-d57550cc96cc" xsi:nil="true"/>
    <ParentAssetId xmlns="4873beb7-5857-4685-be1f-d57550cc96cc" xsi:nil="true"/>
    <IntlLangReviewDate xmlns="4873beb7-5857-4685-be1f-d57550cc96cc" xsi:nil="true"/>
    <FeatureTagsTaxHTField0 xmlns="4873beb7-5857-4685-be1f-d57550cc96cc">
      <Terms xmlns="http://schemas.microsoft.com/office/infopath/2007/PartnerControls"/>
    </FeatureTagsTaxHTField0>
    <PublishStatusLookup xmlns="4873beb7-5857-4685-be1f-d57550cc96cc">
      <Value>1345039</Value>
    </PublishStatusLookup>
    <Providers xmlns="4873beb7-5857-4685-be1f-d57550cc96cc" xsi:nil="true"/>
    <MachineTranslated xmlns="4873beb7-5857-4685-be1f-d57550cc96cc">false</MachineTranslated>
    <OriginalSourceMarket xmlns="4873beb7-5857-4685-be1f-d57550cc96cc" xsi:nil="true"/>
    <APDescription xmlns="4873beb7-5857-4685-be1f-d57550cc96cc">The bookstacks present on most slides  make this a good choice for students, teachers, reading enthusiasts, and others in education. This presentation template contains multiple slide layouts in widescreen format (16x9) and includes a sample table and chart that you can easily  modify.</APDescription>
    <ClipArtFilename xmlns="4873beb7-5857-4685-be1f-d57550cc96cc" xsi:nil="true"/>
    <ContentItem xmlns="4873beb7-5857-4685-be1f-d57550cc96cc" xsi:nil="true"/>
    <TPInstallLocation xmlns="4873beb7-5857-4685-be1f-d57550cc96cc" xsi:nil="true"/>
    <PublishTargets xmlns="4873beb7-5857-4685-be1f-d57550cc96cc">OfficeOnlineVNext</PublishTargets>
    <TimesCloned xmlns="4873beb7-5857-4685-be1f-d57550cc96cc" xsi:nil="true"/>
    <AssetStart xmlns="4873beb7-5857-4685-be1f-d57550cc96cc">2011-11-26T00:00:00+00:00</AssetStart>
    <Provider xmlns="4873beb7-5857-4685-be1f-d57550cc96cc" xsi:nil="true"/>
    <AcquiredFrom xmlns="4873beb7-5857-4685-be1f-d57550cc96cc">Internal MS</AcquiredFrom>
    <FriendlyTitle xmlns="4873beb7-5857-4685-be1f-d57550cc96cc" xsi:nil="true"/>
    <LastHandOff xmlns="4873beb7-5857-4685-be1f-d57550cc96cc" xsi:nil="true"/>
    <TPClientViewer xmlns="4873beb7-5857-4685-be1f-d57550cc96cc" xsi:nil="true"/>
    <TemplateStatus xmlns="4873beb7-5857-4685-be1f-d57550cc96cc">Complete</TemplateStatus>
    <Downloads xmlns="4873beb7-5857-4685-be1f-d57550cc96cc">0</Downloads>
    <OOCacheId xmlns="4873beb7-5857-4685-be1f-d57550cc96cc" xsi:nil="true"/>
    <IsDeleted xmlns="4873beb7-5857-4685-be1f-d57550cc96cc">false</IsDeleted>
    <LocPublishedDependentAssetsLookup xmlns="4873beb7-5857-4685-be1f-d57550cc96cc" xsi:nil="true"/>
    <AssetExpire xmlns="4873beb7-5857-4685-be1f-d57550cc96cc">2029-05-12T07:00:00+00:00</AssetExpire>
    <DSATActionTaken xmlns="4873beb7-5857-4685-be1f-d57550cc96cc" xsi:nil="true"/>
    <CSXSubmissionMarket xmlns="4873beb7-5857-4685-be1f-d57550cc96cc" xsi:nil="true"/>
    <TPExecutable xmlns="4873beb7-5857-4685-be1f-d57550cc96cc" xsi:nil="true"/>
    <EditorialTags xmlns="4873beb7-5857-4685-be1f-d57550cc96cc" xsi:nil="true"/>
    <SubmitterId xmlns="4873beb7-5857-4685-be1f-d57550cc96cc" xsi:nil="true"/>
    <ApprovalLog xmlns="4873beb7-5857-4685-be1f-d57550cc96cc" xsi:nil="true"/>
    <AssetType xmlns="4873beb7-5857-4685-be1f-d57550cc96cc">TP</AssetType>
    <BugNumber xmlns="4873beb7-5857-4685-be1f-d57550cc96cc" xsi:nil="true"/>
    <CSXSubmissionDate xmlns="4873beb7-5857-4685-be1f-d57550cc96cc" xsi:nil="true"/>
    <CSXUpdate xmlns="4873beb7-5857-4685-be1f-d57550cc96cc">false</CSXUpdate>
    <Milestone xmlns="4873beb7-5857-4685-be1f-d57550cc96cc" xsi:nil="true"/>
    <RecommendationsModifier xmlns="4873beb7-5857-4685-be1f-d57550cc96cc" xsi:nil="true"/>
    <OriginAsset xmlns="4873beb7-5857-4685-be1f-d57550cc96cc" xsi:nil="true"/>
    <TPComponent xmlns="4873beb7-5857-4685-be1f-d57550cc96cc" xsi:nil="true"/>
    <AssetId xmlns="4873beb7-5857-4685-be1f-d57550cc96cc">TP102787939</AssetId>
    <IntlLocPriority xmlns="4873beb7-5857-4685-be1f-d57550cc96cc" xsi:nil="true"/>
    <PolicheckWords xmlns="4873beb7-5857-4685-be1f-d57550cc96cc" xsi:nil="true"/>
    <TPLaunchHelpLink xmlns="4873beb7-5857-4685-be1f-d57550cc96cc" xsi:nil="true"/>
    <TPApplication xmlns="4873beb7-5857-4685-be1f-d57550cc96cc" xsi:nil="true"/>
    <CrawlForDependencies xmlns="4873beb7-5857-4685-be1f-d57550cc96cc">false</CrawlForDependencies>
    <HandoffToMSDN xmlns="4873beb7-5857-4685-be1f-d57550cc96cc" xsi:nil="true"/>
    <PlannedPubDate xmlns="4873beb7-5857-4685-be1f-d57550cc96cc" xsi:nil="true"/>
    <IntlLangReviewer xmlns="4873beb7-5857-4685-be1f-d57550cc96cc" xsi:nil="true"/>
    <TrustLevel xmlns="4873beb7-5857-4685-be1f-d57550cc96cc">1 Microsoft Managed Content</TrustLevel>
    <LocLastLocAttemptVersionLookup xmlns="4873beb7-5857-4685-be1f-d57550cc96cc">694216</LocLastLocAttemptVersionLookup>
    <LocProcessedForHandoffsLookup xmlns="4873beb7-5857-4685-be1f-d57550cc96cc" xsi:nil="true"/>
    <IsSearchable xmlns="4873beb7-5857-4685-be1f-d57550cc96cc">true</IsSearchable>
    <TemplateTemplateType xmlns="4873beb7-5857-4685-be1f-d57550cc96cc">PowerPoint Presentation Template</TemplateTemplateType>
    <CampaignTagsTaxHTField0 xmlns="4873beb7-5857-4685-be1f-d57550cc96cc">
      <Terms xmlns="http://schemas.microsoft.com/office/infopath/2007/PartnerControls"/>
    </CampaignTagsTaxHTField0>
    <TPNamespace xmlns="4873beb7-5857-4685-be1f-d57550cc96cc" xsi:nil="true"/>
    <LocOverallPreviewStatusLookup xmlns="4873beb7-5857-4685-be1f-d57550cc96cc" xsi:nil="true"/>
    <TaxCatchAll xmlns="4873beb7-5857-4685-be1f-d57550cc96cc"/>
    <Markets xmlns="4873beb7-5857-4685-be1f-d57550cc96cc"/>
    <UAProjectedTotalWords xmlns="4873beb7-5857-4685-be1f-d57550cc96cc" xsi:nil="true"/>
    <IntlLangReview xmlns="4873beb7-5857-4685-be1f-d57550cc96cc" xsi:nil="true"/>
    <OutputCachingOn xmlns="4873beb7-5857-4685-be1f-d57550cc96cc">false</OutputCachingOn>
    <AverageRating xmlns="4873beb7-5857-4685-be1f-d57550cc96cc" xsi:nil="true"/>
    <APAuthor xmlns="4873beb7-5857-4685-be1f-d57550cc96cc">
      <UserInfo>
        <DisplayName>REDMOND\kristaa</DisplayName>
        <AccountId>136</AccountId>
        <AccountType/>
      </UserInfo>
    </APAuthor>
    <LocManualTestRequired xmlns="4873beb7-5857-4685-be1f-d57550cc96cc">false</LocManualTestRequired>
    <TPCommandLine xmlns="4873beb7-5857-4685-be1f-d57550cc96cc" xsi:nil="true"/>
    <TPAppVersion xmlns="4873beb7-5857-4685-be1f-d57550cc96cc" xsi:nil="true"/>
    <EditorialStatus xmlns="4873beb7-5857-4685-be1f-d57550cc96cc">Complete</EditorialStatus>
    <LastModifiedDateTime xmlns="4873beb7-5857-4685-be1f-d57550cc96cc" xsi:nil="true"/>
    <ScenarioTagsTaxHTField0 xmlns="4873beb7-5857-4685-be1f-d57550cc96cc">
      <Terms xmlns="http://schemas.microsoft.com/office/infopath/2007/PartnerControls"/>
    </ScenarioTagsTaxHTField0>
    <LocProcessedForMarketsLookup xmlns="4873beb7-5857-4685-be1f-d57550cc96cc" xsi:nil="true"/>
    <TPLaunchHelpLinkType xmlns="4873beb7-5857-4685-be1f-d57550cc96cc">Template</TPLaunchHelpLinkType>
    <OriginalRelease xmlns="4873beb7-5857-4685-be1f-d57550cc96cc">15</OriginalRelease>
    <LocalizationTagsTaxHTField0 xmlns="4873beb7-5857-4685-be1f-d57550cc96cc">
      <Terms xmlns="http://schemas.microsoft.com/office/infopath/2007/PartnerControls"/>
    </LocalizationTagsTaxHTField0>
    <UACurrentWords xmlns="4873beb7-5857-4685-be1f-d57550cc96cc" xsi:nil="true"/>
    <ArtSampleDocs xmlns="4873beb7-5857-4685-be1f-d57550cc96cc" xsi:nil="true"/>
    <UALocRecommendation xmlns="4873beb7-5857-4685-be1f-d57550cc96cc">Localize</UALocRecommendation>
    <Manager xmlns="4873beb7-5857-4685-be1f-d57550cc96cc" xsi:nil="true"/>
    <LocOverallHandbackStatusLookup xmlns="4873beb7-5857-4685-be1f-d57550cc96cc" xsi:nil="true"/>
    <ShowIn xmlns="4873beb7-5857-4685-be1f-d57550cc96cc">Show everywhere</ShowIn>
    <UANotes xmlns="4873beb7-5857-4685-be1f-d57550cc96cc" xsi:nil="true"/>
    <InternalTagsTaxHTField0 xmlns="4873beb7-5857-4685-be1f-d57550cc96cc">
      <Terms xmlns="http://schemas.microsoft.com/office/infopath/2007/PartnerControls"/>
    </InternalTagsTaxHTField0>
    <CSXHash xmlns="4873beb7-5857-4685-be1f-d57550cc96cc" xsi:nil="true"/>
    <VoteCount xmlns="4873beb7-5857-4685-be1f-d57550cc96cc" xsi:nil="true"/>
    <LocMarketGroupTiers2 xmlns="4873beb7-5857-4685-be1f-d57550cc96cc" xsi:nil="true"/>
  </documentManagement>
</p:properties>
</file>

<file path=customXml/item2.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F301D382-32B0-43EE-932C-28906AF37617}">
  <ds:schemaRefs>
    <ds:schemaRef ds:uri="http://purl.org/dc/dcmitype/"/>
    <ds:schemaRef ds:uri="http://schemas.microsoft.com/office/infopath/2007/PartnerControls"/>
    <ds:schemaRef ds:uri="http://purl.org/dc/elements/1.1/"/>
    <ds:schemaRef ds:uri="http://schemas.microsoft.com/office/2006/metadata/properties"/>
    <ds:schemaRef ds:uri="http://purl.org/dc/terms/"/>
    <ds:schemaRef ds:uri="http://schemas.openxmlformats.org/package/2006/metadata/core-properties"/>
    <ds:schemaRef ds:uri="http://schemas.microsoft.com/office/2006/documentManagement/types"/>
    <ds:schemaRef ds:uri="4873beb7-5857-4685-be1f-d57550cc96cc"/>
    <ds:schemaRef ds:uri="http://www.w3.org/XML/1998/namespace"/>
  </ds:schemaRefs>
</ds:datastoreItem>
</file>

<file path=customXml/itemProps2.xml><?xml version="1.0" encoding="utf-8"?>
<ds:datastoreItem xmlns:ds="http://schemas.openxmlformats.org/officeDocument/2006/customXml" ds:itemID="{BBB5C329-08A6-4E5E-AEF1-A97828C874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73beb7-5857-4685-be1f-d57550cc96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1B558C7-619B-49BE-9097-7FCBDADD4EC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611</Words>
  <Application>Microsoft Office PowerPoint</Application>
  <PresentationFormat>Personnalisé</PresentationFormat>
  <Paragraphs>114</Paragraphs>
  <Slides>25</Slides>
  <Notes>1</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25</vt:i4>
      </vt:variant>
    </vt:vector>
  </HeadingPairs>
  <TitlesOfParts>
    <vt:vector size="31" baseType="lpstr">
      <vt:lpstr>Arial</vt:lpstr>
      <vt:lpstr>Calibri</vt:lpstr>
      <vt:lpstr>Century Gothic</vt:lpstr>
      <vt:lpstr>Symbol</vt:lpstr>
      <vt:lpstr>Wingdings</vt:lpstr>
      <vt:lpstr>Livres 16:9</vt:lpstr>
      <vt:lpstr>Les réponses du professeur</vt:lpstr>
      <vt:lpstr>Statistique descriptive </vt:lpstr>
      <vt:lpstr>Question 1 :  Peut-on comparer deux intervalles de confiance pour voir s’ils se recouvrent ou non lorsque les effectifs sont différents ?  OUI.  L ’IC est calculé en fonction des paramètres de l’échantillon. Dès que l’IC est calculé, il n’y a plus à se préoccuper de ces paramètres..(écart type ou effectif).  On peut donc comparer ces IC sans se préoccuper des effectifs qui ont permis de les calculer.  Idée à rapprocher de la comparaison de 2 moyennes, même si elles ont été calculées sur des échantillons de tailles différentes. </vt:lpstr>
      <vt:lpstr>Question 2 :   Un étudiant a fait des recherches sur internet et la méthode trouvée pour calculer les quartiles n’est pas la même que la vôtre. Par exemple, Q3 = 0.75 x 15 = 11.25   Dans votre diapo, le troisième quartile est la valeur située entre la 11è et la 12è valeur de la série.  Sur internet, il s’agirait de la 12è valeur.     FAUX!</vt:lpstr>
      <vt:lpstr>Pour les quartiles et la médiane, si n est pair, on DOIT faire la moyenne des 2 valeurs</vt:lpstr>
      <vt:lpstr>Statistique déductive</vt:lpstr>
      <vt:lpstr>Question 3 :  Eclaircissement à propos de l’item D  Des chercheurs ont relevé les durées de survie (en jours) de patients atteints de cancer différent, mais traité par le même médicament. Ils veulent savoir pour quelle pathologie ce traitement est le plus efficace.  Cancer de l’estomac : Groupe E, 13 patients  Cancer du poumon : Groupe P, 11 patients    Pour répondre à la question, quelle(s) est(sont) la(les) proposition(s) exacte(s) parmi les suivantes ?    A. Il faut créer un autre groupe de patients de mêmes caractéristiques  B. On doit calculer un coefficient de corrélation  C. On doit utiliser un test du X2 à 11 degrés de liberté D. On doit utiliser un test t de Student  E. Les propositions A,B,C et D sont fausses </vt:lpstr>
      <vt:lpstr>MÉTHODOLOGIE D’UTILISATION DES TESTS  -La notion d’obligation est-elle à prendre en compte ? NON, pour ce qui me concerne.. Mais ici pas de doutes.. ON DOIT  -L’effectif d’un des deux groupes est-il trop faible pour pouvoir utiliser un t de Student ? NON. On peut utiliser Student ou Mann-Whitney. Si doute sur l’effectif : Mann- Whitney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Question 12 : Réponse A et D!!!! Pourquoi?  </vt:lpstr>
      <vt:lpstr>Avez-vous des questions ? </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2016-11-09T15:43:40Z</dcterms:created>
  <dcterms:modified xsi:type="dcterms:W3CDTF">2016-11-11T17:13:34Z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CampaignTags">
    <vt:lpwstr/>
  </property>
  <property fmtid="{D5CDD505-2E9C-101B-9397-08002B2CF9AE}" pid="7" name="ScenarioTags">
    <vt:lpwstr/>
  </property>
</Properties>
</file>