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hCtkM27phak3A/3w4XO5QG46uQK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7953667-B4E9-4FCE-B017-C45CD1F0E7B9}">
  <a:tblStyle styleId="{67953667-B4E9-4FCE-B017-C45CD1F0E7B9}" styleName="Table_0">
    <a:wholeTbl>
      <a:tcTxStyle b="off" i="off">
        <a:font>
          <a:latin typeface="Rockwell"/>
          <a:ea typeface="Rockwell"/>
          <a:cs typeface="Rockwell"/>
        </a:font>
        <a:schemeClr val="dk1"/>
      </a:tcTxStyle>
      <a:tcStyle>
        <a:tcBdr>
          <a:lef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51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0" name="Google Shape;49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7" name="Google Shape;53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6" name="Google Shape;56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2" name="Google Shape;60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6" name="Google Shape;6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8" name="Google Shape;67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9" name="Google Shape;80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" name="Google Shape;875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4" name="Google Shape;90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2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3" name="Google Shape;13;p22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2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2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2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2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2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2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2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2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2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2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2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2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2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2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2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2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2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2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" name="Google Shape;32;p22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3" name="Google Shape;33;p22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2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2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;p22"/>
          <p:cNvSpPr txBox="1"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5400"/>
              <a:buFont typeface="Calibri"/>
              <a:buNone/>
              <a:defRPr sz="54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 txBox="1"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1800" b="0">
                <a:solidFill>
                  <a:srgbClr val="FFFEF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2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3" name="Google Shape;43;p23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3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3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3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3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3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3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3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3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3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3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3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3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3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3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3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3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3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3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3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3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" name="Google Shape;64;p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5" name="Google Shape;65;p23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3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68;p23"/>
          <p:cNvSpPr txBox="1"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3"/>
          <p:cNvSpPr txBox="1">
            <a:spLocks noGrp="1"/>
          </p:cNvSpPr>
          <p:nvPr>
            <p:ph type="body" idx="1"/>
          </p:nvPr>
        </p:nvSpPr>
        <p:spPr>
          <a:xfrm>
            <a:off x="5118447" y="803186"/>
            <a:ext cx="6281873" cy="524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 type="secHead">
  <p:cSld name="SECTION_HEADER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2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5" name="Google Shape;75;p26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6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6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6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6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6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6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6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6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6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6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6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6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6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6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6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6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6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6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" name="Google Shape;94;p26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5" name="Google Shape;95;p26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6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6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8" name="Google Shape;98;p26"/>
          <p:cNvSpPr txBox="1"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400"/>
              <a:buFont typeface="Calibri"/>
              <a:buNone/>
              <a:defRPr sz="44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6"/>
          <p:cNvSpPr txBox="1"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FFFEF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26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6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6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oogle Shape;104;p27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05" name="Google Shape;105;p27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7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7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7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7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7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7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7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7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7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7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7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7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7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7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7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7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7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7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7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7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" name="Google Shape;126;p27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27" name="Google Shape;127;p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7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7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0" name="Google Shape;130;p27"/>
          <p:cNvSpPr txBox="1"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7"/>
          <p:cNvSpPr txBox="1">
            <a:spLocks noGrp="1"/>
          </p:cNvSpPr>
          <p:nvPr>
            <p:ph type="body" idx="1"/>
          </p:nvPr>
        </p:nvSpPr>
        <p:spPr>
          <a:xfrm>
            <a:off x="5120878" y="803187"/>
            <a:ext cx="6269591" cy="2382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32" name="Google Shape;132;p27"/>
          <p:cNvSpPr txBox="1">
            <a:spLocks noGrp="1"/>
          </p:cNvSpPr>
          <p:nvPr>
            <p:ph type="body" idx="2"/>
          </p:nvPr>
        </p:nvSpPr>
        <p:spPr>
          <a:xfrm>
            <a:off x="5118447" y="3672162"/>
            <a:ext cx="6272022" cy="23835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33" name="Google Shape;133;p27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7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7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TWO_OBJECTS_WITH_TEX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oogle Shape;137;p2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38" name="Google Shape;138;p28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8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8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8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8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8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8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8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8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8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8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8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8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8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8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8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8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8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8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8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8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9" name="Google Shape;159;p2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60" name="Google Shape;160;p28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8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8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3" name="Google Shape;163;p28"/>
          <p:cNvSpPr txBox="1"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28"/>
          <p:cNvSpPr txBox="1"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20"/>
              <a:buNone/>
              <a:defRPr sz="22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9pPr>
          </a:lstStyle>
          <a:p>
            <a:endParaRPr/>
          </a:p>
        </p:txBody>
      </p:sp>
      <p:sp>
        <p:nvSpPr>
          <p:cNvPr id="165" name="Google Shape;165;p28"/>
          <p:cNvSpPr txBox="1">
            <a:spLocks noGrp="1"/>
          </p:cNvSpPr>
          <p:nvPr>
            <p:ph type="body" idx="2"/>
          </p:nvPr>
        </p:nvSpPr>
        <p:spPr>
          <a:xfrm>
            <a:off x="5125305" y="1488985"/>
            <a:ext cx="6264350" cy="1696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66" name="Google Shape;166;p28"/>
          <p:cNvSpPr txBox="1">
            <a:spLocks noGrp="1"/>
          </p:cNvSpPr>
          <p:nvPr>
            <p:ph type="body" idx="3"/>
          </p:nvPr>
        </p:nvSpPr>
        <p:spPr>
          <a:xfrm>
            <a:off x="5118653" y="3665887"/>
            <a:ext cx="6264414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20"/>
              <a:buNone/>
              <a:defRPr sz="22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9pPr>
          </a:lstStyle>
          <a:p>
            <a:endParaRPr/>
          </a:p>
        </p:txBody>
      </p:sp>
      <p:sp>
        <p:nvSpPr>
          <p:cNvPr id="167" name="Google Shape;167;p28"/>
          <p:cNvSpPr txBox="1">
            <a:spLocks noGrp="1"/>
          </p:cNvSpPr>
          <p:nvPr>
            <p:ph type="body" idx="4"/>
          </p:nvPr>
        </p:nvSpPr>
        <p:spPr>
          <a:xfrm>
            <a:off x="5118447" y="4351687"/>
            <a:ext cx="6265588" cy="170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68" name="Google Shape;168;p28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8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8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LE_ONLY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2" name="Google Shape;172;p2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73" name="Google Shape;173;p29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9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9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9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9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9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9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9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9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9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9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9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9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9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9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9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9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9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9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9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9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9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95" name="Google Shape;195;p2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9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8" name="Google Shape;198;p29"/>
          <p:cNvSpPr txBox="1"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29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29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29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" type="blank">
  <p:cSld name="BLANK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0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30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30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 avec légende" type="objTx">
  <p:cSld name="OBJECT_WITH_CAPTION_TEXT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oogle Shape;207;p31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208" name="Google Shape;208;p31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1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1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1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1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1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1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1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1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1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1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1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1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1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1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1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1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1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1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31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31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9" name="Google Shape;229;p3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0" name="Google Shape;230;p3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31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3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3" name="Google Shape;233;p31"/>
          <p:cNvSpPr txBox="1"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200"/>
              <a:buFont typeface="Calibri"/>
              <a:buNone/>
              <a:defRPr sz="32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31"/>
          <p:cNvSpPr txBox="1">
            <a:spLocks noGrp="1"/>
          </p:cNvSpPr>
          <p:nvPr>
            <p:ph type="body" idx="1"/>
          </p:nvPr>
        </p:nvSpPr>
        <p:spPr>
          <a:xfrm>
            <a:off x="5109983" y="802809"/>
            <a:ext cx="6275035" cy="5249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235" name="Google Shape;235;p31"/>
          <p:cNvSpPr txBox="1">
            <a:spLocks noGrp="1"/>
          </p:cNvSpPr>
          <p:nvPr>
            <p:ph type="body" idx="2"/>
          </p:nvPr>
        </p:nvSpPr>
        <p:spPr>
          <a:xfrm>
            <a:off x="888631" y="3580186"/>
            <a:ext cx="3501197" cy="122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FFFEF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4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32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9pPr>
          </a:lstStyle>
          <a:p>
            <a:endParaRPr/>
          </a:p>
        </p:txBody>
      </p:sp>
      <p:sp>
        <p:nvSpPr>
          <p:cNvPr id="236" name="Google Shape;236;p31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31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31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0" name="Google Shape;240;p3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241" name="Google Shape;241;p32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32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32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32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32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32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32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32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32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32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32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32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32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32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32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32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32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32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32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" name="Google Shape;260;p32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261" name="Google Shape;261;p32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32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32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4" name="Google Shape;264;p32"/>
          <p:cNvSpPr>
            <a:spLocks noGrp="1"/>
          </p:cNvSpPr>
          <p:nvPr>
            <p:ph type="pic" idx="2"/>
          </p:nvPr>
        </p:nvSpPr>
        <p:spPr>
          <a:xfrm>
            <a:off x="7543510" y="0"/>
            <a:ext cx="4648490" cy="685800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52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308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64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265" name="Google Shape;265;p32"/>
          <p:cNvSpPr txBox="1"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600"/>
              <a:buFont typeface="Calibri"/>
              <a:buNone/>
              <a:defRPr sz="36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32"/>
          <p:cNvSpPr txBox="1">
            <a:spLocks noGrp="1"/>
          </p:cNvSpPr>
          <p:nvPr>
            <p:ph type="body" idx="1"/>
          </p:nvPr>
        </p:nvSpPr>
        <p:spPr>
          <a:xfrm>
            <a:off x="885443" y="3545012"/>
            <a:ext cx="5776646" cy="1274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FFFEF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4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32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9pPr>
          </a:lstStyle>
          <a:p>
            <a:endParaRPr/>
          </a:p>
        </p:txBody>
      </p:sp>
      <p:sp>
        <p:nvSpPr>
          <p:cNvPr id="267" name="Google Shape;267;p32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32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5942203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9" name="Google Shape;269;p32"/>
          <p:cNvSpPr txBox="1">
            <a:spLocks noGrp="1"/>
          </p:cNvSpPr>
          <p:nvPr>
            <p:ph type="sldNum" idx="12"/>
          </p:nvPr>
        </p:nvSpPr>
        <p:spPr>
          <a:xfrm>
            <a:off x="5828377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VERTICAL_TEXT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1" name="Google Shape;271;p3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272" name="Google Shape;272;p33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33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33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33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33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33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33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33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33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33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33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33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33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33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33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33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33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33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3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3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3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3" name="Google Shape;293;p3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94" name="Google Shape;294;p33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3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7" name="Google Shape;297;p33"/>
          <p:cNvSpPr txBox="1"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p33"/>
          <p:cNvSpPr txBox="1">
            <a:spLocks noGrp="1"/>
          </p:cNvSpPr>
          <p:nvPr>
            <p:ph type="body" idx="1"/>
          </p:nvPr>
        </p:nvSpPr>
        <p:spPr>
          <a:xfrm rot="5400000">
            <a:off x="5618955" y="285746"/>
            <a:ext cx="5257090" cy="6275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299" name="Google Shape;299;p33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0" name="Google Shape;300;p33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33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vertical et texte" type="vertTitleAndTx">
  <p:cSld name="VERTICAL_TITLE_AND_VERTICAL_TEXT"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3" name="Google Shape;303;p34"/>
          <p:cNvGrpSpPr/>
          <p:nvPr/>
        </p:nvGrpSpPr>
        <p:grpSpPr>
          <a:xfrm flipH="1">
            <a:off x="-1" y="0"/>
            <a:ext cx="12584114" cy="6853238"/>
            <a:chOff x="-417513" y="0"/>
            <a:chExt cx="12584114" cy="6853238"/>
          </a:xfrm>
        </p:grpSpPr>
        <p:sp>
          <p:nvSpPr>
            <p:cNvPr id="304" name="Google Shape;304;p34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34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34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4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4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4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34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34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4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4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4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34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4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4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4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4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4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4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4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4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4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5" name="Google Shape;325;p34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326" name="Google Shape;326;p3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4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3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9" name="Google Shape;329;p34"/>
          <p:cNvSpPr txBox="1">
            <a:spLocks noGrp="1"/>
          </p:cNvSpPr>
          <p:nvPr>
            <p:ph type="title"/>
          </p:nvPr>
        </p:nvSpPr>
        <p:spPr>
          <a:xfrm rot="5400000">
            <a:off x="8329814" y="1827548"/>
            <a:ext cx="2456442" cy="3501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0" name="Google Shape;330;p34"/>
          <p:cNvSpPr txBox="1">
            <a:spLocks noGrp="1"/>
          </p:cNvSpPr>
          <p:nvPr>
            <p:ph type="body" idx="1"/>
          </p:nvPr>
        </p:nvSpPr>
        <p:spPr>
          <a:xfrm rot="5400000">
            <a:off x="1308406" y="292784"/>
            <a:ext cx="5257303" cy="626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331" name="Google Shape;331;p34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2" name="Google Shape;332;p34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3" name="Google Shape;333;p34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25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42" name="Google Shape;342;p25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5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5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5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5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5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5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5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5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5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5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5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5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5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5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5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5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5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5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5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5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363;p25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64" name="Google Shape;364;p25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5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5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7" name="Google Shape;367;p25"/>
          <p:cNvSpPr txBox="1"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25"/>
          <p:cNvSpPr txBox="1">
            <a:spLocks noGrp="1"/>
          </p:cNvSpPr>
          <p:nvPr>
            <p:ph type="body" idx="1"/>
          </p:nvPr>
        </p:nvSpPr>
        <p:spPr>
          <a:xfrm>
            <a:off x="5118447" y="803186"/>
            <a:ext cx="6281873" cy="524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369" name="Google Shape;369;p25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0" name="Google Shape;370;p25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1" name="Google Shape;371;p25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marR="0"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43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914400" marR="0" lvl="1" indent="-34036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1371600" marR="0" lvl="2" indent="-32638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54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1828800" marR="0" lvl="3" indent="-31241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2286000" marR="0" lvl="4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2743200" marR="0" lvl="5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3200400" marR="0" lvl="6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3657600" marR="0" lvl="7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4114800" marR="0" lvl="8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4"/>
          <p:cNvSpPr txBox="1"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marR="0"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  <a:defRPr sz="4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36" name="Google Shape;336;p24"/>
          <p:cNvSpPr txBox="1"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43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914400" marR="0" lvl="1" indent="-34036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▪"/>
              <a:defRPr sz="16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1371600" marR="0" lvl="2" indent="-32638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540"/>
              <a:buFont typeface="Noto Sans Symbols"/>
              <a:buChar char="▪"/>
              <a:defRPr sz="14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1828800" marR="0" lvl="3" indent="-31241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2286000" marR="0" lvl="4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2743200" marR="0" lvl="5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3200400" marR="0" lvl="6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3657600" marR="0" lvl="7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4114800" marR="0" lvl="8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337" name="Google Shape;337;p24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338" name="Google Shape;338;p24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339" name="Google Shape;339;p24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med"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1"/>
          <p:cNvSpPr/>
          <p:nvPr/>
        </p:nvSpPr>
        <p:spPr>
          <a:xfrm>
            <a:off x="0" y="0"/>
            <a:ext cx="12192000" cy="686920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377" name="Google Shape;377;p1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78" name="Google Shape;378;p1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1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1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1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1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1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1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1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1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1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1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1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1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1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1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1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1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1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1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7" name="Google Shape;397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2F2F2">
                  <a:alpha val="11764"/>
                </a:srgbClr>
              </a:gs>
              <a:gs pos="100000">
                <a:srgbClr val="242852">
                  <a:alpha val="37647"/>
                </a:srgbClr>
              </a:gs>
            </a:gsLst>
            <a:lin ang="189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398" name="Google Shape;398;p1"/>
          <p:cNvSpPr txBox="1">
            <a:spLocks noGrp="1"/>
          </p:cNvSpPr>
          <p:nvPr>
            <p:ph type="ctrTitle"/>
          </p:nvPr>
        </p:nvSpPr>
        <p:spPr>
          <a:xfrm>
            <a:off x="807721" y="760830"/>
            <a:ext cx="6884244" cy="5336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ctr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Baghdad"/>
              <a:buNone/>
            </a:pPr>
            <a:r>
              <a:rPr lang="fr-FR" sz="7200" dirty="0">
                <a:solidFill>
                  <a:schemeClr val="dk1"/>
                </a:solidFill>
                <a:latin typeface="Baghdad"/>
                <a:ea typeface="Baghdad"/>
                <a:cs typeface="Baghdad"/>
                <a:sym typeface="Baghdad"/>
              </a:rPr>
              <a:t>Différenciation sexuelle 2</a:t>
            </a:r>
            <a:endParaRPr sz="4400" dirty="0"/>
          </a:p>
        </p:txBody>
      </p:sp>
      <p:sp>
        <p:nvSpPr>
          <p:cNvPr id="399" name="Google Shape;399;p1"/>
          <p:cNvSpPr/>
          <p:nvPr/>
        </p:nvSpPr>
        <p:spPr>
          <a:xfrm rot="5400000">
            <a:off x="8025316" y="3342776"/>
            <a:ext cx="200040" cy="172448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00" name="Google Shape;400;p1"/>
          <p:cNvSpPr txBox="1"/>
          <p:nvPr/>
        </p:nvSpPr>
        <p:spPr>
          <a:xfrm>
            <a:off x="8836067" y="2754515"/>
            <a:ext cx="2267434" cy="186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15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🪐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406" name="Google Shape;406;p2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7" name="Google Shape;407;p2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2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34901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8" name="Google Shape;428;p2"/>
          <p:cNvSpPr/>
          <p:nvPr/>
        </p:nvSpPr>
        <p:spPr>
          <a:xfrm>
            <a:off x="0" y="0"/>
            <a:ext cx="12192000" cy="578837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29" name="Google Shape;429;p2"/>
          <p:cNvSpPr txBox="1">
            <a:spLocks noGrp="1"/>
          </p:cNvSpPr>
          <p:nvPr>
            <p:ph type="title"/>
          </p:nvPr>
        </p:nvSpPr>
        <p:spPr>
          <a:xfrm>
            <a:off x="645459" y="960120"/>
            <a:ext cx="3865695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r-FR" sz="4400">
                <a:solidFill>
                  <a:schemeClr val="dk1"/>
                </a:solidFill>
              </a:rPr>
              <a:t>Troubles de la différenciation sexuelle</a:t>
            </a:r>
            <a:endParaRPr/>
          </a:p>
        </p:txBody>
      </p:sp>
      <p:cxnSp>
        <p:nvCxnSpPr>
          <p:cNvPr id="430" name="Google Shape;430;p2"/>
          <p:cNvCxnSpPr/>
          <p:nvPr/>
        </p:nvCxnSpPr>
        <p:spPr>
          <a:xfrm>
            <a:off x="4752263" y="1200150"/>
            <a:ext cx="0" cy="3543972"/>
          </a:xfrm>
          <a:prstGeom prst="straightConnector1">
            <a:avLst/>
          </a:prstGeom>
          <a:noFill/>
          <a:ln w="12700" cap="flat" cmpd="sng">
            <a:solidFill>
              <a:srgbClr val="4661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1" name="Google Shape;431;p2"/>
          <p:cNvSpPr txBox="1"/>
          <p:nvPr/>
        </p:nvSpPr>
        <p:spPr>
          <a:xfrm>
            <a:off x="4983164" y="960120"/>
            <a:ext cx="5511799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685800" marR="0" lvl="0" indent="-3429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Calibri"/>
              <a:buAutoNum type="alphaUcPeriod"/>
            </a:pPr>
            <a:r>
              <a:rPr lang="fr-FR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Classification des DSD par anomalies des gonosomes</a:t>
            </a:r>
            <a:endParaRPr/>
          </a:p>
        </p:txBody>
      </p:sp>
      <p:pic>
        <p:nvPicPr>
          <p:cNvPr id="432" name="Google Shape;432;p2" descr="Étoil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19054" y="313938"/>
            <a:ext cx="502317" cy="502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2" descr="Étoil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775854">
            <a:off x="9575302" y="851985"/>
            <a:ext cx="403185" cy="403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2" descr="Étoil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54574">
            <a:off x="10205307" y="882853"/>
            <a:ext cx="464446" cy="4644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3"/>
          <p:cNvSpPr/>
          <p:nvPr/>
        </p:nvSpPr>
        <p:spPr>
          <a:xfrm>
            <a:off x="0" y="0"/>
            <a:ext cx="1219169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440" name="Google Shape;440;p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41" name="Google Shape;441;p3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2" name="Google Shape;442;p3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3" name="Google Shape;443;p3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4" name="Google Shape;444;p3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5" name="Google Shape;445;p3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6" name="Google Shape;446;p3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7" name="Google Shape;447;p3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8" name="Google Shape;448;p3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9" name="Google Shape;449;p3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0" name="Google Shape;450;p3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1" name="Google Shape;451;p3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2" name="Google Shape;452;p3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3" name="Google Shape;453;p3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4" name="Google Shape;454;p3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5" name="Google Shape;455;p3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6" name="Google Shape;456;p3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14901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  <p:grpSp>
        <p:nvGrpSpPr>
          <p:cNvPr id="462" name="Google Shape;462;p3"/>
          <p:cNvGrpSpPr/>
          <p:nvPr/>
        </p:nvGrpSpPr>
        <p:grpSpPr>
          <a:xfrm>
            <a:off x="811980" y="2292606"/>
            <a:ext cx="10573974" cy="3355978"/>
            <a:chOff x="1291" y="409744"/>
            <a:chExt cx="10573974" cy="3355978"/>
          </a:xfrm>
        </p:grpSpPr>
        <p:sp>
          <p:nvSpPr>
            <p:cNvPr id="463" name="Google Shape;463;p3"/>
            <p:cNvSpPr/>
            <p:nvPr/>
          </p:nvSpPr>
          <p:spPr>
            <a:xfrm>
              <a:off x="1291" y="409744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rgbClr val="5F9DD1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"/>
            <p:cNvSpPr/>
            <p:nvPr/>
          </p:nvSpPr>
          <p:spPr>
            <a:xfrm>
              <a:off x="504813" y="888091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5875" cap="flat" cmpd="sng">
              <a:solidFill>
                <a:srgbClr val="5F9D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"/>
            <p:cNvSpPr txBox="1"/>
            <p:nvPr/>
          </p:nvSpPr>
          <p:spPr>
            <a:xfrm>
              <a:off x="589096" y="972374"/>
              <a:ext cx="4363137" cy="27090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rPr lang="fr-FR" sz="24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Syndrome de Klinefelter XXY: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84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lang="fr-FR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Phénotype clinique « macroskèle » et impubérisme ou hypo-virilisation à la puberté</a:t>
              </a: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6" name="Google Shape;466;p3"/>
            <p:cNvSpPr/>
            <p:nvPr/>
          </p:nvSpPr>
          <p:spPr>
            <a:xfrm>
              <a:off x="5540040" y="409744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rgbClr val="5F9DD1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3"/>
            <p:cNvSpPr/>
            <p:nvPr/>
          </p:nvSpPr>
          <p:spPr>
            <a:xfrm>
              <a:off x="6043562" y="888091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5875" cap="flat" cmpd="sng">
              <a:solidFill>
                <a:srgbClr val="5F9D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"/>
            <p:cNvSpPr txBox="1"/>
            <p:nvPr/>
          </p:nvSpPr>
          <p:spPr>
            <a:xfrm>
              <a:off x="6127845" y="972374"/>
              <a:ext cx="4363137" cy="27090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rPr lang="fr-FR" sz="24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Syndrome de Turner XO: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84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lang="fr-FR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Ptérygium coli, ménopause précoce et aménorrhée primaire </a:t>
              </a:r>
              <a:endParaRPr/>
            </a:p>
          </p:txBody>
        </p:sp>
      </p:grpSp>
      <p:pic>
        <p:nvPicPr>
          <p:cNvPr id="469" name="Google Shape;469;p3" descr="Télescop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9053" y="604787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3" descr="Lune et 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47187" y="234356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3" descr="Planèt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37054" y="1882862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6494805" y="1612461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6912319" y="1648106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6965212" y="1237512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7369294" y="1445706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7461525" y="1036381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170089" y="172228"/>
            <a:ext cx="332245" cy="3322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3" name="Google Shape;483;p4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4" name="Google Shape;484;p4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5" name="Google Shape;485;p4"/>
          <p:cNvSpPr txBox="1">
            <a:spLocks noGrp="1"/>
          </p:cNvSpPr>
          <p:nvPr>
            <p:ph type="title"/>
          </p:nvPr>
        </p:nvSpPr>
        <p:spPr>
          <a:xfrm>
            <a:off x="807720" y="2349925"/>
            <a:ext cx="2441894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200"/>
              <a:buFont typeface="Calibri"/>
              <a:buNone/>
            </a:pPr>
            <a:r>
              <a:rPr lang="fr-FR" sz="3200" u="sng"/>
              <a:t>Anomalies plus rares</a:t>
            </a:r>
            <a:endParaRPr/>
          </a:p>
        </p:txBody>
      </p:sp>
      <p:sp>
        <p:nvSpPr>
          <p:cNvPr id="486" name="Google Shape;486;p4"/>
          <p:cNvSpPr txBox="1">
            <a:spLocks noGrp="1"/>
          </p:cNvSpPr>
          <p:nvPr>
            <p:ph type="body" idx="1"/>
          </p:nvPr>
        </p:nvSpPr>
        <p:spPr>
          <a:xfrm>
            <a:off x="4400370" y="753906"/>
            <a:ext cx="7173454" cy="528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553"/>
              <a:buFont typeface="Arial"/>
              <a:buChar char="🚀"/>
            </a:pPr>
            <a:r>
              <a:rPr lang="fr-FR" sz="222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Mosaïques ou dysgénésies gonadiques mixtes 45X/46XY: 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53"/>
              <a:buNone/>
            </a:pPr>
            <a:r>
              <a:rPr lang="fr-FR" sz="2220" b="1">
                <a:latin typeface="Calibri"/>
                <a:ea typeface="Calibri"/>
                <a:cs typeface="Calibri"/>
                <a:sym typeface="Calibri"/>
              </a:rPr>
              <a:t>coexistence de tissu féminin et masculin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442"/>
              <a:buNone/>
            </a:pPr>
            <a:endParaRPr sz="2220"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2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28"/>
              <a:buFont typeface="Arial"/>
              <a:buChar char="★"/>
            </a:pPr>
            <a:r>
              <a:rPr lang="fr-FR" sz="1850" b="1">
                <a:latin typeface="Calibri"/>
                <a:ea typeface="Calibri"/>
                <a:cs typeface="Calibri"/>
                <a:sym typeface="Calibri"/>
              </a:rPr>
              <a:t> Utérus avec une trompe et coexistence tractus Wolffien et Müllerien: caryotype 45 X/46 XY </a:t>
            </a:r>
            <a:endParaRPr/>
          </a:p>
          <a:p>
            <a:pPr marL="228600" lvl="0" indent="-228600" algn="ctr" rtl="0">
              <a:lnSpc>
                <a:spcPct val="2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28"/>
              <a:buFont typeface="Arial"/>
              <a:buChar char="★"/>
            </a:pPr>
            <a:r>
              <a:rPr lang="fr-FR" sz="1850" b="1">
                <a:latin typeface="Calibri"/>
                <a:ea typeface="Calibri"/>
                <a:cs typeface="Calibri"/>
                <a:sym typeface="Calibri"/>
              </a:rPr>
              <a:t> Architecture gonadique: cortex ovarien, grosse couche pavimenteuse </a:t>
            </a:r>
            <a:endParaRPr/>
          </a:p>
          <a:p>
            <a:pPr marL="228600" lvl="0" indent="-228600" algn="ctr" rtl="0">
              <a:lnSpc>
                <a:spcPct val="2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28"/>
              <a:buFont typeface="Arial"/>
              <a:buChar char="★"/>
            </a:pPr>
            <a:r>
              <a:rPr lang="fr-FR" sz="1850" b="1">
                <a:latin typeface="Calibri"/>
                <a:ea typeface="Calibri"/>
                <a:cs typeface="Calibri"/>
                <a:sym typeface="Calibri"/>
              </a:rPr>
              <a:t> Cellules germinales en différenciation visibles à la coloration OCT3/4 </a:t>
            </a:r>
            <a:endParaRPr/>
          </a:p>
        </p:txBody>
      </p:sp>
      <p:pic>
        <p:nvPicPr>
          <p:cNvPr id="487" name="Google Shape;487;p4" descr="Paysage spatial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176" y="5655276"/>
            <a:ext cx="1202724" cy="1202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93" name="Google Shape;493;p5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94" name="Google Shape;494;p5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95" name="Google Shape;495;p5"/>
          <p:cNvSpPr txBox="1">
            <a:spLocks noGrp="1"/>
          </p:cNvSpPr>
          <p:nvPr>
            <p:ph type="title"/>
          </p:nvPr>
        </p:nvSpPr>
        <p:spPr>
          <a:xfrm>
            <a:off x="807720" y="2349925"/>
            <a:ext cx="2441894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200"/>
              <a:buFont typeface="Calibri"/>
              <a:buNone/>
            </a:pPr>
            <a:r>
              <a:rPr lang="fr-FR" sz="3200" u="sng"/>
              <a:t>Anomalies plus rares</a:t>
            </a:r>
            <a:endParaRPr/>
          </a:p>
        </p:txBody>
      </p:sp>
      <p:sp>
        <p:nvSpPr>
          <p:cNvPr id="496" name="Google Shape;496;p5"/>
          <p:cNvSpPr txBox="1">
            <a:spLocks noGrp="1"/>
          </p:cNvSpPr>
          <p:nvPr>
            <p:ph type="body" idx="1"/>
          </p:nvPr>
        </p:nvSpPr>
        <p:spPr>
          <a:xfrm>
            <a:off x="4536271" y="1111248"/>
            <a:ext cx="7400356" cy="4635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760"/>
              <a:buFont typeface="Arial"/>
              <a:buChar char="🚀"/>
            </a:pPr>
            <a:r>
              <a:rPr lang="fr-FR" sz="240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Chimères ou ovotestis 46 XX/46 XY: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7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Double orifice périnéal: anal en arrière puis vaginal avec un hymen et en avant une verge avec un gland pénien</a:t>
            </a:r>
            <a:endParaRPr/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Examen coelioscopique: cavité utérine en arrière, tissu testiculaire et ovarien</a:t>
            </a:r>
            <a:endParaRPr/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Histologie: fragment de gonade avec tubes séminifères + structure ovarienne et potentielle ovulation</a:t>
            </a:r>
            <a:endParaRPr/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Poitrine, en intra-abdominal une cavité utérine. Sur la gonade: partie ovarienne en haut et partie testiculaire en bas </a:t>
            </a:r>
            <a:endParaRPr/>
          </a:p>
        </p:txBody>
      </p:sp>
      <p:pic>
        <p:nvPicPr>
          <p:cNvPr id="497" name="Google Shape;497;p5" descr="Paysage spatial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176" y="5655276"/>
            <a:ext cx="1202724" cy="1202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03" name="Google Shape;503;p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504" name="Google Shape;504;p6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05" name="Google Shape;505;p6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6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6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6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6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6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6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6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6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6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6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6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6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6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6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34901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6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6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6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6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6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5" name="Google Shape;525;p6"/>
          <p:cNvSpPr/>
          <p:nvPr/>
        </p:nvSpPr>
        <p:spPr>
          <a:xfrm>
            <a:off x="0" y="0"/>
            <a:ext cx="12192000" cy="578837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cxnSp>
        <p:nvCxnSpPr>
          <p:cNvPr id="526" name="Google Shape;526;p6"/>
          <p:cNvCxnSpPr/>
          <p:nvPr/>
        </p:nvCxnSpPr>
        <p:spPr>
          <a:xfrm>
            <a:off x="4752263" y="1200150"/>
            <a:ext cx="0" cy="3543972"/>
          </a:xfrm>
          <a:prstGeom prst="straightConnector1">
            <a:avLst/>
          </a:prstGeom>
          <a:noFill/>
          <a:ln w="12700" cap="flat" cmpd="sng">
            <a:solidFill>
              <a:srgbClr val="4661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7" name="Google Shape;527;p6"/>
          <p:cNvSpPr txBox="1"/>
          <p:nvPr/>
        </p:nvSpPr>
        <p:spPr>
          <a:xfrm>
            <a:off x="4983164" y="960120"/>
            <a:ext cx="5511800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914400" marR="0" lvl="0" indent="-3429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Calibri"/>
              <a:buAutoNum type="alphaUcPeriod" startAt="2"/>
            </a:pPr>
            <a:r>
              <a:rPr lang="fr-FR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r>
              <a:rPr lang="fr-FR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Classification des DSD par anomalies des gènes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28" name="Google Shape;528;p6"/>
          <p:cNvSpPr txBox="1"/>
          <p:nvPr/>
        </p:nvSpPr>
        <p:spPr>
          <a:xfrm>
            <a:off x="1149817" y="960120"/>
            <a:ext cx="2893079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marR="0" lvl="0" indent="0" algn="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9600">
                <a:solidFill>
                  <a:srgbClr val="417B84"/>
                </a:solidFill>
                <a:latin typeface="Calibri"/>
                <a:ea typeface="Calibri"/>
                <a:cs typeface="Calibri"/>
                <a:sym typeface="Calibri"/>
              </a:rPr>
              <a:t>♂♀</a:t>
            </a:r>
            <a:endParaRPr/>
          </a:p>
        </p:txBody>
      </p:sp>
      <p:pic>
        <p:nvPicPr>
          <p:cNvPr id="529" name="Google Shape;529;p6" descr="Planèt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95688" y="376238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6" descr="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884564">
            <a:off x="8503397" y="386373"/>
            <a:ext cx="751307" cy="751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6" descr="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255895">
            <a:off x="10042752" y="864290"/>
            <a:ext cx="751307" cy="751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6" descr="Télescop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9047" y="4944443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6" descr="Soucoupe volant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232012" y="4128778"/>
            <a:ext cx="815665" cy="815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6" descr="Venteux contour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5400000">
            <a:off x="7425466" y="4836895"/>
            <a:ext cx="571717" cy="571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40" name="Google Shape;540;p7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541" name="Google Shape;541;p7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42" name="Google Shape;542;p7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7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7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7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7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7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7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7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7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7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7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7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7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7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7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7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7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7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7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7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562;p7"/>
          <p:cNvSpPr txBox="1">
            <a:spLocks noGrp="1"/>
          </p:cNvSpPr>
          <p:nvPr>
            <p:ph type="title"/>
          </p:nvPr>
        </p:nvSpPr>
        <p:spPr>
          <a:xfrm>
            <a:off x="4537076" y="287337"/>
            <a:ext cx="6628076" cy="960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b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lphaLcParenR"/>
            </a:pPr>
            <a:r>
              <a:rPr lang="fr-FR" sz="3600">
                <a:solidFill>
                  <a:schemeClr val="dk1"/>
                </a:solidFill>
              </a:rPr>
              <a:t>Anomalies précoces</a:t>
            </a:r>
            <a:endParaRPr/>
          </a:p>
        </p:txBody>
      </p:sp>
      <p:sp>
        <p:nvSpPr>
          <p:cNvPr id="563" name="Google Shape;563;p7"/>
          <p:cNvSpPr txBox="1"/>
          <p:nvPr/>
        </p:nvSpPr>
        <p:spPr>
          <a:xfrm>
            <a:off x="598488" y="1385064"/>
            <a:ext cx="10886281" cy="4943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8575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Duplication de DAX1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chez un 46 XY → phénotype féminin</a:t>
            </a:r>
            <a:endParaRPr/>
          </a:p>
          <a:p>
            <a:pPr marL="342900" marR="0" lvl="0" indent="-28575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Mutation de WT1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blocage de SRY et d’AMH → phénotype féminin + tumeurs rénales </a:t>
            </a:r>
            <a:endParaRPr/>
          </a:p>
          <a:p>
            <a:pPr marL="0" marR="0" lvl="0" indent="125729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 syndromes liés à la mutation de WT1 : </a:t>
            </a:r>
            <a:endParaRPr/>
          </a:p>
          <a:p>
            <a:pPr marL="114300" marR="0" lvl="0" indent="-11430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🛸"/>
            </a:pPr>
            <a:r>
              <a:rPr lang="fr-FR" sz="1800" b="1">
                <a:solidFill>
                  <a:srgbClr val="1E5F9F"/>
                </a:solidFill>
                <a:latin typeface="Calibri"/>
                <a:ea typeface="Calibri"/>
                <a:cs typeface="Calibri"/>
                <a:sym typeface="Calibri"/>
              </a:rPr>
              <a:t>Syndrome de Denys-Drash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DSD + sclérose glomérulaire focale + tumeurs rénales </a:t>
            </a:r>
            <a:endParaRPr/>
          </a:p>
          <a:p>
            <a:pPr marL="114300" marR="0" lvl="0" indent="-11430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🛸"/>
            </a:pPr>
            <a:r>
              <a:rPr lang="fr-FR" sz="1800" b="1">
                <a:solidFill>
                  <a:srgbClr val="1E5F9F"/>
                </a:solidFill>
                <a:latin typeface="Calibri"/>
                <a:ea typeface="Calibri"/>
                <a:cs typeface="Calibri"/>
                <a:sym typeface="Calibri"/>
              </a:rPr>
              <a:t>Syndrome WAGR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DSD + aniridie + retard mental modéré à sévère + tumeurs rénales </a:t>
            </a:r>
            <a:endParaRPr/>
          </a:p>
          <a:p>
            <a:pPr marL="114300" marR="0" lvl="0" indent="-11430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🛸"/>
            </a:pPr>
            <a:r>
              <a:rPr lang="fr-FR" sz="1800" b="1">
                <a:solidFill>
                  <a:srgbClr val="1E5F9F"/>
                </a:solidFill>
                <a:latin typeface="Calibri"/>
                <a:ea typeface="Calibri"/>
                <a:cs typeface="Calibri"/>
                <a:sym typeface="Calibri"/>
              </a:rPr>
              <a:t>Syndrome de Frasier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(le plus modéré)= DSD + syndrome néphrotique</a:t>
            </a:r>
            <a:b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8575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Mutation de SF1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non formation de la gonade et des surrénales → phénotype féminin +  insuffisance surrénale</a:t>
            </a:r>
            <a:endParaRPr/>
          </a:p>
          <a:p>
            <a:pPr marL="342900" marR="0" lvl="0" indent="-28575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Mutation de SOX9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phénotype féminin avec dysplasie campomélique et parfois vrai nanisme </a:t>
            </a:r>
            <a:endParaRPr/>
          </a:p>
          <a:p>
            <a:pPr marL="0" marR="0" lvl="0" indent="125729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69" name="Google Shape;569;p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570" name="Google Shape;570;p8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71" name="Google Shape;571;p8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8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8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8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8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8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8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8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8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8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8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8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8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8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8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8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8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8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8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8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1" name="Google Shape;591;p8"/>
          <p:cNvSpPr txBox="1">
            <a:spLocks noGrp="1"/>
          </p:cNvSpPr>
          <p:nvPr>
            <p:ph type="title"/>
          </p:nvPr>
        </p:nvSpPr>
        <p:spPr>
          <a:xfrm>
            <a:off x="1306513" y="433581"/>
            <a:ext cx="9438217" cy="102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b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8FA1CF"/>
              </a:buClr>
              <a:buSzPts val="3300"/>
              <a:buFont typeface="Calibri"/>
              <a:buAutoNum type="alphaLcParenR" startAt="2"/>
            </a:pPr>
            <a:r>
              <a:rPr lang="fr-FR" sz="3300">
                <a:solidFill>
                  <a:schemeClr val="dk1"/>
                </a:solidFill>
              </a:rPr>
              <a:t>Anomalies de la différenciation sexuelle chez les 46XX</a:t>
            </a:r>
            <a:endParaRPr/>
          </a:p>
        </p:txBody>
      </p:sp>
      <p:sp>
        <p:nvSpPr>
          <p:cNvPr id="592" name="Google Shape;592;p8"/>
          <p:cNvSpPr txBox="1"/>
          <p:nvPr/>
        </p:nvSpPr>
        <p:spPr>
          <a:xfrm>
            <a:off x="484188" y="1849821"/>
            <a:ext cx="5412115" cy="393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0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Hyperplasie congénitale des surrénales par déficit en 21-hydroxylase:</a:t>
            </a:r>
            <a:endParaRPr/>
          </a:p>
          <a:p>
            <a:pPr marL="0" marR="0" lvl="0" indent="0" algn="ctr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Autosomique récessive, 50 naissances par an en France dans sa forme classique</a:t>
            </a:r>
            <a:endParaRPr/>
          </a:p>
        </p:txBody>
      </p:sp>
      <p:graphicFrame>
        <p:nvGraphicFramePr>
          <p:cNvPr id="593" name="Google Shape;593;p8"/>
          <p:cNvGraphicFramePr/>
          <p:nvPr/>
        </p:nvGraphicFramePr>
        <p:xfrm>
          <a:off x="6776942" y="2707754"/>
          <a:ext cx="4626850" cy="2174600"/>
        </p:xfrm>
        <a:graphic>
          <a:graphicData uri="http://schemas.openxmlformats.org/drawingml/2006/table">
            <a:tbl>
              <a:tblPr firstRow="1" bandRow="1">
                <a:noFill/>
                <a:tableStyleId>{67953667-B4E9-4FCE-B017-C45CD1F0E7B9}</a:tableStyleId>
              </a:tblPr>
              <a:tblGrid>
                <a:gridCol w="250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3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61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Forme classique</a:t>
                      </a:r>
                      <a:endParaRPr/>
                    </a:p>
                  </a:txBody>
                  <a:tcPr marL="91375" marR="91375" marT="45675" marB="4567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Forme non classique</a:t>
                      </a:r>
                      <a:endParaRPr/>
                    </a:p>
                  </a:txBody>
                  <a:tcPr marL="91375" marR="91375" marT="45675" marB="4567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8475">
                <a:tc>
                  <a:txBody>
                    <a:bodyPr/>
                    <a:lstStyle/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Sévère</a:t>
                      </a:r>
                      <a:endParaRPr/>
                    </a:p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Dès la naissance: insuffisance rénale aigüe, choc vasoplégique</a:t>
                      </a:r>
                      <a:endParaRPr/>
                    </a:p>
                  </a:txBody>
                  <a:tcPr marL="91375" marR="91375" marT="45675" marB="45675" anchor="ctr"/>
                </a:tc>
                <a:tc>
                  <a:txBody>
                    <a:bodyPr/>
                    <a:lstStyle/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Modérée</a:t>
                      </a:r>
                      <a:endParaRPr/>
                    </a:p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Petite enfance, puberté</a:t>
                      </a:r>
                      <a:endParaRPr/>
                    </a:p>
                  </a:txBody>
                  <a:tcPr marL="91375" marR="91375" marT="45675" marB="4567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94" name="Google Shape;594;p8" descr="Lune et étoil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72128" y="289484"/>
            <a:ext cx="670954" cy="67095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8" descr="Homme changeant un bébé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08212" y="6031043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6" name="Google Shape;596;p8" descr="Saturn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21047" y="5353475"/>
            <a:ext cx="524313" cy="524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Google Shape;597;p8" descr="Planèt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665001">
            <a:off x="6013197" y="5698409"/>
            <a:ext cx="668724" cy="668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8" name="Google Shape;598;p8" descr="Paysage spatial contour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181551" y="6111582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9" name="Google Shape;599;p8" descr="Système solaire contour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757282" y="5673047"/>
            <a:ext cx="520041" cy="5200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605" name="Google Shape;605;p9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606" name="Google Shape;606;p9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607" name="Google Shape;607;p9"/>
          <p:cNvSpPr txBox="1">
            <a:spLocks noGrp="1"/>
          </p:cNvSpPr>
          <p:nvPr>
            <p:ph type="title"/>
          </p:nvPr>
        </p:nvSpPr>
        <p:spPr>
          <a:xfrm>
            <a:off x="531628" y="2349925"/>
            <a:ext cx="2717986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2700"/>
              <a:buFont typeface="Calibri"/>
              <a:buNone/>
            </a:pPr>
            <a:r>
              <a:rPr lang="fr-FR" sz="2700" dirty="0"/>
              <a:t>Caractéristiques du bloc en 21OH</a:t>
            </a:r>
            <a:endParaRPr dirty="0"/>
          </a:p>
        </p:txBody>
      </p:sp>
      <p:sp>
        <p:nvSpPr>
          <p:cNvPr id="608" name="Google Shape;608;p9"/>
          <p:cNvSpPr txBox="1">
            <a:spLocks noGrp="1"/>
          </p:cNvSpPr>
          <p:nvPr>
            <p:ph type="body" idx="1"/>
          </p:nvPr>
        </p:nvSpPr>
        <p:spPr>
          <a:xfrm>
            <a:off x="4846319" y="1111249"/>
            <a:ext cx="6554001" cy="4635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Excès d’androgènes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Déficit en cortisol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Perte de sel due au déficit en aldostérone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(permet normalement la réabsorption de Na+ au niveau rénal)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Virilisation des OGE chez la fille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(de l’hypertrophie clitoridienne à un aspect masculin des OGE sans gonade palpable) avec </a:t>
            </a: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 utérus et des ovaires normaux </a:t>
            </a:r>
            <a:endParaRPr/>
          </a:p>
        </p:txBody>
      </p:sp>
      <p:pic>
        <p:nvPicPr>
          <p:cNvPr id="609" name="Google Shape;609;p9" descr="Fusé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097" y="5618267"/>
            <a:ext cx="971653" cy="971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9" descr="Venteux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8403730">
            <a:off x="494107" y="6359554"/>
            <a:ext cx="525977" cy="525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9" descr="Étoil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1458996">
            <a:off x="4209156" y="422973"/>
            <a:ext cx="323879" cy="323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2" name="Google Shape;612;p9" descr="Étoil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478139">
            <a:off x="3707182" y="512851"/>
            <a:ext cx="362201" cy="36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3" name="Google Shape;613;p9" descr="Étoil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2009051">
            <a:off x="3775864" y="68409"/>
            <a:ext cx="380799" cy="38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619" name="Google Shape;619;p10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20" name="Google Shape;620;p10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621" name="Google Shape;621;p10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10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10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10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10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10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10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10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10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10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10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10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10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10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10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10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10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10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10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10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41" name="Google Shape;641;p10"/>
          <p:cNvSpPr txBox="1">
            <a:spLocks noGrp="1"/>
          </p:cNvSpPr>
          <p:nvPr>
            <p:ph type="title"/>
          </p:nvPr>
        </p:nvSpPr>
        <p:spPr>
          <a:xfrm>
            <a:off x="2730236" y="434548"/>
            <a:ext cx="7428442" cy="102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b" anchorCtr="0">
            <a:normAutofit/>
          </a:bodyPr>
          <a:lstStyle/>
          <a:p>
            <a:pPr marL="742950" lvl="0" indent="-74295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300"/>
              <a:buFont typeface="Calibri"/>
              <a:buAutoNum type="alphaLcParenR" startAt="3"/>
            </a:pPr>
            <a:r>
              <a:rPr lang="fr-FR" sz="3300">
                <a:solidFill>
                  <a:schemeClr val="dk1"/>
                </a:solidFill>
              </a:rPr>
              <a:t>Anomalies moléculaires chez les 46XX</a:t>
            </a:r>
            <a:endParaRPr/>
          </a:p>
        </p:txBody>
      </p:sp>
      <p:sp>
        <p:nvSpPr>
          <p:cNvPr id="642" name="Google Shape;642;p10"/>
          <p:cNvSpPr txBox="1">
            <a:spLocks noGrp="1"/>
          </p:cNvSpPr>
          <p:nvPr>
            <p:ph type="body" idx="1"/>
          </p:nvPr>
        </p:nvSpPr>
        <p:spPr>
          <a:xfrm>
            <a:off x="2780271" y="2161347"/>
            <a:ext cx="8517968" cy="4271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185"/>
              <a:buFont typeface="Arial"/>
              <a:buChar char="🚀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900" b="1" u="sng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WNT4</a:t>
            </a:r>
            <a:r>
              <a:rPr lang="fr-FR" sz="1900" u="sng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70"/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9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Protéine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900">
                <a:latin typeface="Calibri"/>
                <a:ea typeface="Calibri"/>
                <a:cs typeface="Calibri"/>
                <a:sym typeface="Calibri"/>
              </a:rPr>
              <a:t>se fixe —&gt; blocage de la destruction ß-caténine + activation des gènes WNT4 dépendants </a:t>
            </a:r>
            <a:endParaRPr/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Suppresseur de la différenciation sexuelle masculine </a:t>
            </a:r>
            <a:endParaRPr sz="19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>
                <a:latin typeface="Calibri"/>
                <a:ea typeface="Calibri"/>
                <a:cs typeface="Calibri"/>
                <a:sym typeface="Calibri"/>
              </a:rPr>
              <a:t> Promoteur de la différenciation des canaux de Müller </a:t>
            </a:r>
            <a:endParaRPr/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>
                <a:latin typeface="Calibri"/>
                <a:ea typeface="Calibri"/>
                <a:cs typeface="Calibri"/>
                <a:sym typeface="Calibri"/>
              </a:rPr>
              <a:t> Gène de maintenance du développement ovarien et folliculaire </a:t>
            </a:r>
            <a:endParaRPr/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 Inactivation chez la femme —&gt; </a:t>
            </a:r>
            <a:r>
              <a:rPr lang="fr-FR" sz="19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insuffisance ovarienne précoce + absence d’utérus </a:t>
            </a:r>
            <a:endParaRPr sz="19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/>
          </a:p>
        </p:txBody>
      </p:sp>
      <p:pic>
        <p:nvPicPr>
          <p:cNvPr id="643" name="Google Shape;643;p10" descr="Lune et étoil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77739">
            <a:off x="274391" y="236387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649" name="Google Shape;649;p11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50" name="Google Shape;650;p11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651" name="Google Shape;651;p11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11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11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11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11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11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11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11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11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11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11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11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11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11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11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11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11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11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11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11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1" name="Google Shape;671;p11"/>
          <p:cNvSpPr txBox="1">
            <a:spLocks noGrp="1"/>
          </p:cNvSpPr>
          <p:nvPr>
            <p:ph type="body" idx="1"/>
          </p:nvPr>
        </p:nvSpPr>
        <p:spPr>
          <a:xfrm>
            <a:off x="2990647" y="955675"/>
            <a:ext cx="7550942" cy="4729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Arial"/>
              <a:buChar char="🚀"/>
            </a:pPr>
            <a:r>
              <a:rPr lang="fr-FR" sz="2000" b="1" i="0" u="sng" strike="noStrike" cap="none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RSPO1</a:t>
            </a:r>
            <a:r>
              <a:rPr lang="fr-FR" sz="2000" b="0" i="0" u="sng" strike="noStrike" cap="none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marL="0" marR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Noto Sans Symbols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Arial"/>
              <a:buChar char="🛸"/>
            </a:pPr>
            <a:r>
              <a:rPr lang="fr-FR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Stabilisation de la ß-caténine, </a:t>
            </a:r>
            <a:r>
              <a:rPr lang="fr-FR" sz="1800" b="1" i="0" u="none" strike="noStrike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synergique avec WNT4 </a:t>
            </a: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dans les ovaires </a:t>
            </a:r>
            <a:endParaRPr/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Aucun rôle dans le développement testiculaire </a:t>
            </a:r>
            <a:endParaRPr/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1" i="0" u="none" strike="noStrike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Indispensable au développement ovarien </a:t>
            </a:r>
            <a:endParaRPr sz="1800" b="0" i="0" u="none" strike="noStrike" cap="none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Inactivation —&gt; absence de dérivés müllériens + masculinisation OGI et OGE</a:t>
            </a:r>
            <a:endParaRPr/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800" b="1" i="0" u="none" strike="noStrike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Ne peut pas agir seule</a:t>
            </a: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gène FOXL2</a:t>
            </a:r>
            <a:endParaRPr/>
          </a:p>
          <a:p>
            <a:pPr marL="0" marR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None/>
            </a:pPr>
            <a:endParaRPr sz="1600" b="0" i="0" u="none" strike="noStrike" cap="none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672" name="Google Shape;672;p11" descr="Télescop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1638" y="5961857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3" name="Google Shape;673;p11" descr="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46506" y="138112"/>
            <a:ext cx="688976" cy="688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4" name="Google Shape;674;p11" descr="Planèt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00015" y="5690974"/>
            <a:ext cx="435189" cy="435189"/>
          </a:xfrm>
          <a:prstGeom prst="rect">
            <a:avLst/>
          </a:prstGeom>
          <a:noFill/>
          <a:ln>
            <a:noFill/>
          </a:ln>
        </p:spPr>
      </p:pic>
      <p:pic>
        <p:nvPicPr>
          <p:cNvPr id="675" name="Google Shape;675;p11" descr="Héros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76933" y="632983"/>
            <a:ext cx="534043" cy="5340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681" name="Google Shape;681;p12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82" name="Google Shape;682;p12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683" name="Google Shape;683;p12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12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12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12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12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12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12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12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12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12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12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12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12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12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12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12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12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12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12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12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3" name="Google Shape;703;p12"/>
          <p:cNvSpPr txBox="1">
            <a:spLocks noGrp="1"/>
          </p:cNvSpPr>
          <p:nvPr>
            <p:ph type="body" idx="1"/>
          </p:nvPr>
        </p:nvSpPr>
        <p:spPr>
          <a:xfrm>
            <a:off x="1838326" y="441860"/>
            <a:ext cx="7864894" cy="57241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🚀"/>
            </a:pPr>
            <a:r>
              <a:rPr lang="fr-FR" sz="2000" b="1" u="sng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FOXL2: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b="1" u="sng">
              <a:solidFill>
                <a:srgbClr val="498DF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Facteur de transcription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Marqueur le plus précoce de la différenciation ovarienne </a:t>
            </a:r>
            <a:endParaRPr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Blocage de SOX9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 Développement et maintenance de la réserve folliculaire ovarienne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 Invalidation conditionnelle —&gt; architecture de type tubes séminifères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r>
              <a:rPr lang="fr-FR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✙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Mutation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sur le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bras long du K3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—&gt; </a:t>
            </a:r>
            <a:r>
              <a:rPr lang="fr-FR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Syndrome BPES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, autosomique dominant: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Blépharophimosis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Ptosis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Epicanthus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Insuffisance ovarienne précoce</a:t>
            </a:r>
            <a:endParaRPr/>
          </a:p>
        </p:txBody>
      </p:sp>
      <p:sp>
        <p:nvSpPr>
          <p:cNvPr id="704" name="Google Shape;704;p12"/>
          <p:cNvSpPr txBox="1"/>
          <p:nvPr/>
        </p:nvSpPr>
        <p:spPr>
          <a:xfrm>
            <a:off x="5488550" y="4779169"/>
            <a:ext cx="608852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●"/>
            </a:pPr>
            <a:r>
              <a:rPr lang="fr-FR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Type I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anomalies oculaires associées à l’infertilité féminine </a:t>
            </a:r>
            <a:endParaRPr/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●"/>
            </a:pPr>
            <a:r>
              <a:rPr lang="fr-FR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Type II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anomalies oculaires isolées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10" name="Google Shape;710;p13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11" name="Google Shape;711;p13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12" name="Google Shape;712;p13"/>
          <p:cNvSpPr txBox="1">
            <a:spLocks noGrp="1"/>
          </p:cNvSpPr>
          <p:nvPr>
            <p:ph type="title"/>
          </p:nvPr>
        </p:nvSpPr>
        <p:spPr>
          <a:xfrm>
            <a:off x="433523" y="1111250"/>
            <a:ext cx="3362300" cy="3917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800"/>
              <a:buFont typeface="Calibri"/>
              <a:buAutoNum type="alphaLcParenR" startAt="4"/>
            </a:pPr>
            <a:r>
              <a:rPr lang="fr-FR" sz="2800" dirty="0"/>
              <a:t>Anomalies de la différenciation sexuelle chez les 46XY</a:t>
            </a:r>
            <a:endParaRPr dirty="0"/>
          </a:p>
        </p:txBody>
      </p:sp>
      <p:sp>
        <p:nvSpPr>
          <p:cNvPr id="713" name="Google Shape;713;p13"/>
          <p:cNvSpPr txBox="1">
            <a:spLocks noGrp="1"/>
          </p:cNvSpPr>
          <p:nvPr>
            <p:ph type="body" idx="1"/>
          </p:nvPr>
        </p:nvSpPr>
        <p:spPr>
          <a:xfrm>
            <a:off x="4846319" y="924911"/>
            <a:ext cx="6557405" cy="4821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Calibri"/>
              <a:buAutoNum type="arabicPeriod"/>
            </a:pPr>
            <a:r>
              <a:rPr lang="fr-FR" sz="2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Dysgénésies gonadiques vraies</a:t>
            </a:r>
            <a:endParaRPr/>
          </a:p>
          <a:p>
            <a:pPr marL="342900" lvl="0" indent="-2171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Calibri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070"/>
              <a:buFont typeface="Arial"/>
              <a:buChar char="🚀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Syndrome de Swyer ou des testicules évanescents:</a:t>
            </a:r>
            <a:endParaRPr/>
          </a:p>
          <a:p>
            <a:pPr marL="228600" lvl="0" indent="-1028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Phénotype féminin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(OGE et OGI) par absence de SRY </a:t>
            </a:r>
            <a:endParaRPr/>
          </a:p>
          <a:p>
            <a:pPr marL="285750" lvl="0" indent="-28575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Aménorrhée primaire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à la puberté</a:t>
            </a:r>
            <a:endParaRPr/>
          </a:p>
          <a:p>
            <a:pPr marL="285750" lvl="0" indent="-28575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Gènes responsables: </a:t>
            </a: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SRY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CBX2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(active SOX9)</a:t>
            </a:r>
            <a:endParaRPr/>
          </a:p>
          <a:p>
            <a:pPr marL="228600" lvl="0" indent="-1028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028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✙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Le risque principal est la survenue d’un </a:t>
            </a:r>
            <a:r>
              <a:rPr lang="fr-FR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gonadoblastome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à l’âge adulte (12%)  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/>
          </a:p>
        </p:txBody>
      </p:sp>
      <p:pic>
        <p:nvPicPr>
          <p:cNvPr id="714" name="Google Shape;714;p13" descr="Soucoupe volant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0102" y="578677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5" name="Google Shape;715;p13" descr="Constellation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80569" y="59566"/>
            <a:ext cx="825561" cy="825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16" name="Google Shape;716;p13" descr="Étoiles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737990">
            <a:off x="975235" y="353671"/>
            <a:ext cx="530482" cy="530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" name="Google Shape;717;p13" descr="Étoiles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737990">
            <a:off x="2902428" y="238782"/>
            <a:ext cx="444703" cy="4447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14"/>
          <p:cNvSpPr/>
          <p:nvPr/>
        </p:nvSpPr>
        <p:spPr>
          <a:xfrm>
            <a:off x="-1" y="-1"/>
            <a:ext cx="12193060" cy="686920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723" name="Google Shape;723;p14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24" name="Google Shape;724;p14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14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14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14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14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14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14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14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14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14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14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14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14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14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14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14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14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14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14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43" name="Google Shape;743;p14"/>
          <p:cNvSpPr/>
          <p:nvPr/>
        </p:nvSpPr>
        <p:spPr>
          <a:xfrm>
            <a:off x="0" y="0"/>
            <a:ext cx="12192000" cy="2075000"/>
          </a:xfrm>
          <a:custGeom>
            <a:avLst/>
            <a:gdLst/>
            <a:ahLst/>
            <a:cxnLst/>
            <a:rect l="l" t="t" r="r" b="b"/>
            <a:pathLst>
              <a:path w="12192000" h="2075000" extrusionOk="0">
                <a:moveTo>
                  <a:pt x="0" y="0"/>
                </a:moveTo>
                <a:lnTo>
                  <a:pt x="12192000" y="0"/>
                </a:lnTo>
                <a:lnTo>
                  <a:pt x="12192000" y="558112"/>
                </a:lnTo>
                <a:lnTo>
                  <a:pt x="12192000" y="750237"/>
                </a:lnTo>
                <a:lnTo>
                  <a:pt x="12192000" y="1726055"/>
                </a:lnTo>
                <a:lnTo>
                  <a:pt x="12113803" y="1734338"/>
                </a:lnTo>
                <a:cubicBezTo>
                  <a:pt x="10139508" y="1932287"/>
                  <a:pt x="8237152" y="2025290"/>
                  <a:pt x="6753597" y="2057895"/>
                </a:cubicBezTo>
                <a:cubicBezTo>
                  <a:pt x="4940362" y="2097744"/>
                  <a:pt x="2657278" y="2078414"/>
                  <a:pt x="400746" y="1886552"/>
                </a:cubicBezTo>
                <a:lnTo>
                  <a:pt x="0" y="1849576"/>
                </a:lnTo>
                <a:lnTo>
                  <a:pt x="0" y="750237"/>
                </a:lnTo>
                <a:lnTo>
                  <a:pt x="0" y="5581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44" name="Google Shape;744;p14"/>
          <p:cNvSpPr txBox="1">
            <a:spLocks noGrp="1"/>
          </p:cNvSpPr>
          <p:nvPr>
            <p:ph type="title"/>
          </p:nvPr>
        </p:nvSpPr>
        <p:spPr>
          <a:xfrm>
            <a:off x="807720" y="762608"/>
            <a:ext cx="10481519" cy="100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rabicPeriod" startAt="2"/>
            </a:pPr>
            <a:r>
              <a:rPr lang="fr-FR" sz="3600" b="1">
                <a:solidFill>
                  <a:srgbClr val="FFC000"/>
                </a:solidFill>
              </a:rPr>
              <a:t>Anomalies de synthèse ou d’action des androgènes </a:t>
            </a:r>
            <a:endParaRPr sz="3600">
              <a:solidFill>
                <a:srgbClr val="FFC000"/>
              </a:solidFill>
            </a:endParaRPr>
          </a:p>
        </p:txBody>
      </p:sp>
      <p:sp>
        <p:nvSpPr>
          <p:cNvPr id="745" name="Google Shape;745;p14"/>
          <p:cNvSpPr txBox="1">
            <a:spLocks noGrp="1"/>
          </p:cNvSpPr>
          <p:nvPr>
            <p:ph type="body" idx="1"/>
          </p:nvPr>
        </p:nvSpPr>
        <p:spPr>
          <a:xfrm>
            <a:off x="609331" y="1943738"/>
            <a:ext cx="4576763" cy="2899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980"/>
              <a:buFont typeface="Arial"/>
              <a:buChar char="🚀"/>
            </a:pPr>
            <a:r>
              <a:rPr lang="fr-FR" b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AMH:</a:t>
            </a:r>
            <a:endParaRPr/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Sécrété par Sertoli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Facteur de croissance de la famille des TGFß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Bras court du K19</a:t>
            </a:r>
            <a:endParaRPr/>
          </a:p>
        </p:txBody>
      </p:sp>
      <p:sp>
        <p:nvSpPr>
          <p:cNvPr id="746" name="Google Shape;746;p14"/>
          <p:cNvSpPr txBox="1"/>
          <p:nvPr/>
        </p:nvSpPr>
        <p:spPr>
          <a:xfrm>
            <a:off x="7227431" y="2770131"/>
            <a:ext cx="2534632" cy="102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Char char="🚀"/>
            </a:pPr>
            <a:r>
              <a:rPr lang="fr-FR" sz="2000" b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Récepteur:</a:t>
            </a:r>
            <a:endParaRPr/>
          </a:p>
          <a:p>
            <a:pPr marL="285750" marR="0" lvl="0" indent="-28575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Bras long du K12</a:t>
            </a:r>
            <a:endParaRPr/>
          </a:p>
        </p:txBody>
      </p:sp>
      <p:sp>
        <p:nvSpPr>
          <p:cNvPr id="747" name="Google Shape;747;p14"/>
          <p:cNvSpPr txBox="1"/>
          <p:nvPr/>
        </p:nvSpPr>
        <p:spPr>
          <a:xfrm>
            <a:off x="1498105" y="5114743"/>
            <a:ext cx="9204080" cy="720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✙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Défaut du gène de l’AMH/Rc —&gt; non régression des canaux de Müller</a:t>
            </a:r>
            <a:endParaRPr/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—&gt; </a:t>
            </a:r>
            <a:r>
              <a:rPr lang="fr-FR" sz="18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Homme à utérus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phénotype masculin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scrotum vide, cryptorchidie,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possibles </a:t>
            </a: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hématuries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15"/>
          <p:cNvSpPr/>
          <p:nvPr/>
        </p:nvSpPr>
        <p:spPr>
          <a:xfrm>
            <a:off x="-5824" y="6419"/>
            <a:ext cx="1219200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753" name="Google Shape;753;p15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4" name="Google Shape;754;p15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755" name="Google Shape;755;p15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15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15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15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15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15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15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15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15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15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15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15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15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15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15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15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15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15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15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15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5" name="Google Shape;775;p15"/>
          <p:cNvSpPr/>
          <p:nvPr/>
        </p:nvSpPr>
        <p:spPr>
          <a:xfrm rot="10800000">
            <a:off x="575225" y="1331697"/>
            <a:ext cx="193249" cy="166594"/>
          </a:xfrm>
          <a:prstGeom prst="triangle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76" name="Google Shape;776;p15"/>
          <p:cNvSpPr txBox="1">
            <a:spLocks noGrp="1"/>
          </p:cNvSpPr>
          <p:nvPr>
            <p:ph type="body" idx="1"/>
          </p:nvPr>
        </p:nvSpPr>
        <p:spPr>
          <a:xfrm>
            <a:off x="1301750" y="485775"/>
            <a:ext cx="10233025" cy="5728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990"/>
              <a:buFont typeface="Arial"/>
              <a:buChar char="🚀"/>
            </a:pPr>
            <a:r>
              <a:rPr lang="fr-FR" sz="26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Absence de stimulation de la synthèse: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b="1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Mutation inactivatrice du Rc de la LH porté par Leydig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non stimulation de la synthèse de testostérone → phénotype féminin avec gonades en bandelettes fibreuses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Mutation par inactivation partielle du Rc: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infertilité par azoospermie ou oligospermie sévère, phénotype masculin avec hypovirilisation, micropénis, hypospadias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990"/>
              <a:buFont typeface="Arial"/>
              <a:buChar char="🚀"/>
            </a:pPr>
            <a:r>
              <a:rPr lang="fr-FR" sz="26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Absence de synthèse: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b="1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30"/>
              <a:buFont typeface="Arial"/>
              <a:buChar char="★"/>
            </a:pPr>
            <a:r>
              <a:rPr lang="fr-FR" sz="2200" b="1">
                <a:latin typeface="Calibri"/>
                <a:ea typeface="Calibri"/>
                <a:cs typeface="Calibri"/>
                <a:sym typeface="Calibri"/>
              </a:rPr>
              <a:t>Bloc enzymatique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30"/>
              <a:buFont typeface="Arial"/>
              <a:buChar char="★"/>
            </a:pPr>
            <a:r>
              <a:rPr lang="fr-FR" sz="2200" b="1">
                <a:latin typeface="Calibri"/>
                <a:ea typeface="Calibri"/>
                <a:cs typeface="Calibri"/>
                <a:sym typeface="Calibri"/>
              </a:rPr>
              <a:t>Phénotype féminin mais OGI masculins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30"/>
              <a:buFont typeface="Arial"/>
              <a:buChar char="★"/>
            </a:pPr>
            <a:r>
              <a:rPr lang="fr-FR" sz="2200" b="1">
                <a:latin typeface="Calibri"/>
                <a:ea typeface="Calibri"/>
                <a:cs typeface="Calibri"/>
                <a:sym typeface="Calibri"/>
              </a:rPr>
              <a:t>Insuffisance surrénale chronique sauf bloc en 17 Hydroxylase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16"/>
          <p:cNvSpPr/>
          <p:nvPr/>
        </p:nvSpPr>
        <p:spPr>
          <a:xfrm>
            <a:off x="-5824" y="6419"/>
            <a:ext cx="1219200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782" name="Google Shape;782;p1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3" name="Google Shape;783;p16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Google Shape;804;p16"/>
          <p:cNvSpPr/>
          <p:nvPr/>
        </p:nvSpPr>
        <p:spPr>
          <a:xfrm rot="10800000">
            <a:off x="575225" y="1331697"/>
            <a:ext cx="193249" cy="166594"/>
          </a:xfrm>
          <a:prstGeom prst="triangle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05" name="Google Shape;805;p16"/>
          <p:cNvSpPr txBox="1">
            <a:spLocks noGrp="1"/>
          </p:cNvSpPr>
          <p:nvPr>
            <p:ph type="body" idx="1"/>
          </p:nvPr>
        </p:nvSpPr>
        <p:spPr>
          <a:xfrm>
            <a:off x="1180163" y="731838"/>
            <a:ext cx="10621313" cy="5434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760"/>
              <a:buFont typeface="Arial"/>
              <a:buChar char="🚀"/>
            </a:pPr>
            <a:r>
              <a:rPr lang="fr-FR" sz="24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Défaut d’action des androgènes = syndrome de résistance aux androgènes = testicule féminisant :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Mutation du Rc aux androgènes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sur le bras long du KX avec inactivation partielle à complète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Testostérone élevée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Phénotype féminin et OGI masculins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forme complète avec vagin borgne et testicules en intra-abdominal ou inguinal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Phénotype masculin hypovirilisé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avec stérilité dans la forme partielle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06" name="Google Shape;806;p16" descr="Télescop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340" y="5965612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p17"/>
          <p:cNvSpPr/>
          <p:nvPr/>
        </p:nvSpPr>
        <p:spPr>
          <a:xfrm>
            <a:off x="-5824" y="6419"/>
            <a:ext cx="1219200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812" name="Google Shape;812;p17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3" name="Google Shape;813;p17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814" name="Google Shape;814;p17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17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17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17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17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17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17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17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17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17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17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17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17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17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17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17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17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17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17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17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4" name="Google Shape;834;p17"/>
          <p:cNvSpPr/>
          <p:nvPr/>
        </p:nvSpPr>
        <p:spPr>
          <a:xfrm rot="10800000">
            <a:off x="575225" y="1331697"/>
            <a:ext cx="193249" cy="166594"/>
          </a:xfrm>
          <a:prstGeom prst="triangle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35" name="Google Shape;835;p17"/>
          <p:cNvSpPr txBox="1">
            <a:spLocks noGrp="1"/>
          </p:cNvSpPr>
          <p:nvPr>
            <p:ph type="body" idx="1"/>
          </p:nvPr>
        </p:nvSpPr>
        <p:spPr>
          <a:xfrm>
            <a:off x="1408669" y="362773"/>
            <a:ext cx="9978468" cy="6314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30"/>
              <a:buFont typeface="Arial"/>
              <a:buChar char="🚀"/>
            </a:pPr>
            <a:r>
              <a:rPr lang="fr-FR" sz="22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Mutation de la 5-α-réductase :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Absence de conversion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de la testostérone en DHT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OGI masculins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fonctionnels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OGE féminins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car non différenciation du sinus uro-génital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Bloc rarement complet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: testostérone augmente à la puberté → 5-α-réductase surchargée, transforme la testostérone en DHT → virilisation secondaire 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20"/>
              <a:buNone/>
            </a:pPr>
            <a:r>
              <a:rPr lang="fr-FR" sz="220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Caractéristiques: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 u="sng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Squelette et bassin typiquement masculins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Lèvres fusionnées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avec orifice vaginal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Clitoris hypertrophié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Gonades en position inguinale, aspect testiculaire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Poitrine non développée et </a:t>
            </a: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virilisation secondaire </a:t>
            </a:r>
            <a:endParaRPr/>
          </a:p>
        </p:txBody>
      </p:sp>
      <p:pic>
        <p:nvPicPr>
          <p:cNvPr id="836" name="Google Shape;836;p17" descr="Fusé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6950" y="4897883"/>
            <a:ext cx="834580" cy="834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7" name="Google Shape;837;p17" descr="Feux d’artifice avec un remplissage un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61305" y="3719382"/>
            <a:ext cx="761743" cy="761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17" descr="Feux d’artifice avec un remplissage un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0715" y="4053016"/>
            <a:ext cx="559465" cy="559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9" name="Google Shape;839;p17" descr="Feux d’artifice avec un remplissage un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770" y="3672239"/>
            <a:ext cx="761743" cy="761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40" name="Google Shape;840;p17" descr="Venteux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7881019">
            <a:off x="623547" y="5614560"/>
            <a:ext cx="620010" cy="6200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18"/>
          <p:cNvSpPr/>
          <p:nvPr/>
        </p:nvSpPr>
        <p:spPr>
          <a:xfrm>
            <a:off x="-1" y="-1"/>
            <a:ext cx="12193060" cy="686920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846" name="Google Shape;846;p1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47" name="Google Shape;847;p18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18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18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18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18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18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18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18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18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18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18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18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18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18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18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18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18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18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18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66" name="Google Shape;866;p18"/>
          <p:cNvSpPr/>
          <p:nvPr/>
        </p:nvSpPr>
        <p:spPr>
          <a:xfrm>
            <a:off x="0" y="0"/>
            <a:ext cx="12192000" cy="2075000"/>
          </a:xfrm>
          <a:custGeom>
            <a:avLst/>
            <a:gdLst/>
            <a:ahLst/>
            <a:cxnLst/>
            <a:rect l="l" t="t" r="r" b="b"/>
            <a:pathLst>
              <a:path w="12192000" h="2075000" extrusionOk="0">
                <a:moveTo>
                  <a:pt x="0" y="0"/>
                </a:moveTo>
                <a:lnTo>
                  <a:pt x="12192000" y="0"/>
                </a:lnTo>
                <a:lnTo>
                  <a:pt x="12192000" y="558112"/>
                </a:lnTo>
                <a:lnTo>
                  <a:pt x="12192000" y="750237"/>
                </a:lnTo>
                <a:lnTo>
                  <a:pt x="12192000" y="1726055"/>
                </a:lnTo>
                <a:lnTo>
                  <a:pt x="12113803" y="1734338"/>
                </a:lnTo>
                <a:cubicBezTo>
                  <a:pt x="10139508" y="1932287"/>
                  <a:pt x="8237152" y="2025290"/>
                  <a:pt x="6753597" y="2057895"/>
                </a:cubicBezTo>
                <a:cubicBezTo>
                  <a:pt x="4940362" y="2097744"/>
                  <a:pt x="2657278" y="2078414"/>
                  <a:pt x="400746" y="1886552"/>
                </a:cubicBezTo>
                <a:lnTo>
                  <a:pt x="0" y="1849576"/>
                </a:lnTo>
                <a:lnTo>
                  <a:pt x="0" y="750237"/>
                </a:lnTo>
                <a:lnTo>
                  <a:pt x="0" y="5581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67" name="Google Shape;867;p18"/>
          <p:cNvSpPr txBox="1">
            <a:spLocks noGrp="1"/>
          </p:cNvSpPr>
          <p:nvPr>
            <p:ph type="title"/>
          </p:nvPr>
        </p:nvSpPr>
        <p:spPr>
          <a:xfrm>
            <a:off x="807720" y="762608"/>
            <a:ext cx="10481519" cy="100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rabicPeriod" startAt="3"/>
            </a:pPr>
            <a:r>
              <a:rPr lang="fr-FR" sz="3600">
                <a:solidFill>
                  <a:srgbClr val="FFC000"/>
                </a:solidFill>
              </a:rPr>
              <a:t>Hypospadias</a:t>
            </a:r>
            <a:endParaRPr/>
          </a:p>
        </p:txBody>
      </p:sp>
      <p:sp>
        <p:nvSpPr>
          <p:cNvPr id="868" name="Google Shape;868;p18"/>
          <p:cNvSpPr txBox="1">
            <a:spLocks noGrp="1"/>
          </p:cNvSpPr>
          <p:nvPr>
            <p:ph type="body" idx="1"/>
          </p:nvPr>
        </p:nvSpPr>
        <p:spPr>
          <a:xfrm>
            <a:off x="807721" y="2301229"/>
            <a:ext cx="10926018" cy="3542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Anomalies de l’abouchement de l’urètre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br>
              <a:rPr lang="fr-FR" sz="200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2000">
                <a:latin typeface="Calibri"/>
                <a:ea typeface="Calibri"/>
                <a:cs typeface="Calibri"/>
                <a:sym typeface="Calibri"/>
              </a:rPr>
            </a:br>
            <a:r>
              <a:rPr lang="fr-FR" sz="2000">
                <a:latin typeface="Calibri"/>
                <a:ea typeface="Calibri"/>
                <a:cs typeface="Calibri"/>
                <a:sym typeface="Calibri"/>
              </a:rPr>
              <a:t>Les plus sévères sont les abouchements au niveau périnéal, certains sont au niveau scrotal, et plus on remonte, plus les anomalies sont légères. </a:t>
            </a:r>
            <a:endParaRPr/>
          </a:p>
        </p:txBody>
      </p:sp>
      <p:pic>
        <p:nvPicPr>
          <p:cNvPr id="869" name="Google Shape;869;p18" descr="Éolienn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4389" y="5981781"/>
            <a:ext cx="781049" cy="78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0" name="Google Shape;870;p18" descr="Éolienn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36970" y="5875121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1" name="Google Shape;871;p18" descr="Éolienn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31051" y="5901465"/>
            <a:ext cx="856940" cy="856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18" descr="Soucoupe volante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41557" y="5901465"/>
            <a:ext cx="531160" cy="53116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srgbClr val="000000">
                <a:alpha val="20000"/>
              </a:srgbClr>
            </a:outerShdw>
          </a:effectLst>
        </p:spPr>
      </p:pic>
      <p:pic>
        <p:nvPicPr>
          <p:cNvPr id="873" name="Google Shape;873;p18" descr="Soucoupe volante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603767">
            <a:off x="7087993" y="6119406"/>
            <a:ext cx="597553" cy="5975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p19"/>
          <p:cNvSpPr/>
          <p:nvPr/>
        </p:nvSpPr>
        <p:spPr>
          <a:xfrm>
            <a:off x="-1" y="-1"/>
            <a:ext cx="12193060" cy="686920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879" name="Google Shape;879;p19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80" name="Google Shape;880;p19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19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19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19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19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19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19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19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19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19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19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19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19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19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19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19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19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19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19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9" name="Google Shape;899;p19"/>
          <p:cNvSpPr/>
          <p:nvPr/>
        </p:nvSpPr>
        <p:spPr>
          <a:xfrm>
            <a:off x="0" y="0"/>
            <a:ext cx="12192000" cy="2075000"/>
          </a:xfrm>
          <a:custGeom>
            <a:avLst/>
            <a:gdLst/>
            <a:ahLst/>
            <a:cxnLst/>
            <a:rect l="l" t="t" r="r" b="b"/>
            <a:pathLst>
              <a:path w="12192000" h="2075000" extrusionOk="0">
                <a:moveTo>
                  <a:pt x="0" y="0"/>
                </a:moveTo>
                <a:lnTo>
                  <a:pt x="12192000" y="0"/>
                </a:lnTo>
                <a:lnTo>
                  <a:pt x="12192000" y="558112"/>
                </a:lnTo>
                <a:lnTo>
                  <a:pt x="12192000" y="750237"/>
                </a:lnTo>
                <a:lnTo>
                  <a:pt x="12192000" y="1726055"/>
                </a:lnTo>
                <a:lnTo>
                  <a:pt x="12113803" y="1734338"/>
                </a:lnTo>
                <a:cubicBezTo>
                  <a:pt x="10139508" y="1932287"/>
                  <a:pt x="8237152" y="2025290"/>
                  <a:pt x="6753597" y="2057895"/>
                </a:cubicBezTo>
                <a:cubicBezTo>
                  <a:pt x="4940362" y="2097744"/>
                  <a:pt x="2657278" y="2078414"/>
                  <a:pt x="400746" y="1886552"/>
                </a:cubicBezTo>
                <a:lnTo>
                  <a:pt x="0" y="1849576"/>
                </a:lnTo>
                <a:lnTo>
                  <a:pt x="0" y="750237"/>
                </a:lnTo>
                <a:lnTo>
                  <a:pt x="0" y="5581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900" name="Google Shape;900;p19"/>
          <p:cNvSpPr txBox="1">
            <a:spLocks noGrp="1"/>
          </p:cNvSpPr>
          <p:nvPr>
            <p:ph type="title"/>
          </p:nvPr>
        </p:nvSpPr>
        <p:spPr>
          <a:xfrm>
            <a:off x="807720" y="762608"/>
            <a:ext cx="10481519" cy="100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rabicPeriod" startAt="4"/>
            </a:pPr>
            <a:r>
              <a:rPr lang="fr-FR" sz="3600">
                <a:solidFill>
                  <a:srgbClr val="FFC000"/>
                </a:solidFill>
              </a:rPr>
              <a:t>Cryptorchidies</a:t>
            </a:r>
            <a:endParaRPr/>
          </a:p>
        </p:txBody>
      </p:sp>
      <p:sp>
        <p:nvSpPr>
          <p:cNvPr id="901" name="Google Shape;901;p19"/>
          <p:cNvSpPr txBox="1">
            <a:spLocks noGrp="1"/>
          </p:cNvSpPr>
          <p:nvPr>
            <p:ph type="body" idx="1"/>
          </p:nvPr>
        </p:nvSpPr>
        <p:spPr>
          <a:xfrm>
            <a:off x="758297" y="2383311"/>
            <a:ext cx="10813517" cy="410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🚀"/>
            </a:pPr>
            <a:r>
              <a:rPr lang="fr-FR" sz="2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Non descente d’un ou des deux testicules</a:t>
            </a:r>
            <a:br>
              <a:rPr lang="fr-FR" sz="2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b="1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Anomalie </a:t>
            </a: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 plus fréquente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(2-5% naissances)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Se résolvent normalement seule avant 1 an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Persistance &gt;18-24 mois: chirurgie pour éviter les séquelles niveau spermatique. 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endParaRPr sz="2000" b="1" u="sng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2 paramètres:</a:t>
            </a:r>
            <a:endParaRPr/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Contrôle anatomique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raccourcissement des ligaments cranio-suspenseur et gubernaculum testis </a:t>
            </a:r>
            <a:endParaRPr/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Contrôle hormonal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INSL3 puis testostérone</a:t>
            </a:r>
            <a:endParaRPr/>
          </a:p>
          <a:p>
            <a:pPr marL="228600" lvl="0" indent="-889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endParaRPr sz="2000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20"/>
          <p:cNvSpPr txBox="1">
            <a:spLocks noGrp="1"/>
          </p:cNvSpPr>
          <p:nvPr>
            <p:ph type="title"/>
          </p:nvPr>
        </p:nvSpPr>
        <p:spPr>
          <a:xfrm>
            <a:off x="7353300" y="935503"/>
            <a:ext cx="2717800" cy="899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8391"/>
              </a:buClr>
              <a:buSzPts val="3600"/>
              <a:buFont typeface="Arial"/>
              <a:buNone/>
            </a:pPr>
            <a:r>
              <a:rPr lang="fr-FR" sz="3600" b="1">
                <a:solidFill>
                  <a:srgbClr val="008391"/>
                </a:solidFill>
                <a:latin typeface="Arial"/>
                <a:ea typeface="Arial"/>
                <a:cs typeface="Arial"/>
                <a:sym typeface="Arial"/>
              </a:rPr>
              <a:t>Fin!</a:t>
            </a:r>
            <a:endParaRPr/>
          </a:p>
        </p:txBody>
      </p:sp>
      <p:pic>
        <p:nvPicPr>
          <p:cNvPr id="907" name="Google Shape;907;p20" descr="Une image contenant personne, mur, intérieur, posant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70178" y="1839913"/>
            <a:ext cx="3543300" cy="3543300"/>
          </a:xfrm>
          <a:prstGeom prst="rect">
            <a:avLst/>
          </a:prstGeom>
          <a:noFill/>
          <a:ln>
            <a:noFill/>
          </a:ln>
        </p:spPr>
      </p:pic>
      <p:sp>
        <p:nvSpPr>
          <p:cNvPr id="908" name="Google Shape;908;p20"/>
          <p:cNvSpPr txBox="1"/>
          <p:nvPr/>
        </p:nvSpPr>
        <p:spPr>
          <a:xfrm>
            <a:off x="7163441" y="5559465"/>
            <a:ext cx="3344762" cy="369332"/>
          </a:xfrm>
          <a:prstGeom prst="rect">
            <a:avLst/>
          </a:prstGeom>
          <a:gradFill>
            <a:gsLst>
              <a:gs pos="0">
                <a:srgbClr val="008391">
                  <a:alpha val="80000"/>
                </a:srgbClr>
              </a:gs>
              <a:gs pos="27000">
                <a:srgbClr val="0F264C">
                  <a:alpha val="84705"/>
                </a:srgbClr>
              </a:gs>
              <a:gs pos="71000">
                <a:srgbClr val="251047">
                  <a:alpha val="80000"/>
                </a:srgbClr>
              </a:gs>
              <a:gs pos="100000">
                <a:srgbClr val="7D2A99"/>
              </a:gs>
            </a:gsLst>
            <a:lin ang="8100019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On vous envoie de la force 🦾 </a:t>
            </a:r>
            <a:endParaRPr/>
          </a:p>
        </p:txBody>
      </p:sp>
      <p:sp>
        <p:nvSpPr>
          <p:cNvPr id="909" name="Google Shape;909;p20"/>
          <p:cNvSpPr/>
          <p:nvPr/>
        </p:nvSpPr>
        <p:spPr>
          <a:xfrm>
            <a:off x="493985" y="809297"/>
            <a:ext cx="6127078" cy="5257614"/>
          </a:xfrm>
          <a:prstGeom prst="rect">
            <a:avLst/>
          </a:pr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 w="9525" cap="flat" cmpd="sng">
            <a:solidFill>
              <a:srgbClr val="95899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910" name="Google Shape;910;p20"/>
          <p:cNvGrpSpPr/>
          <p:nvPr/>
        </p:nvGrpSpPr>
        <p:grpSpPr>
          <a:xfrm>
            <a:off x="1216730" y="1176635"/>
            <a:ext cx="4785105" cy="4497032"/>
            <a:chOff x="696221" y="385546"/>
            <a:chExt cx="4785105" cy="4497032"/>
          </a:xfrm>
        </p:grpSpPr>
        <p:sp>
          <p:nvSpPr>
            <p:cNvPr id="911" name="Google Shape;911;p20"/>
            <p:cNvSpPr/>
            <p:nvPr/>
          </p:nvSpPr>
          <p:spPr>
            <a:xfrm>
              <a:off x="1270454" y="385546"/>
              <a:ext cx="870849" cy="870849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 w="15875" cap="flat" cmpd="sng">
              <a:solidFill>
                <a:schemeClr val="lt1">
                  <a:alpha val="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20"/>
            <p:cNvSpPr/>
            <p:nvPr/>
          </p:nvSpPr>
          <p:spPr>
            <a:xfrm>
              <a:off x="696221" y="1571851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0"/>
            <p:cNvSpPr txBox="1"/>
            <p:nvPr/>
          </p:nvSpPr>
          <p:spPr>
            <a:xfrm>
              <a:off x="696221" y="1571851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lang="fr-FR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N’hésitez pas à poser des questions sur le forum</a:t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4" name="Google Shape;914;p20"/>
            <p:cNvSpPr/>
            <p:nvPr/>
          </p:nvSpPr>
          <p:spPr>
            <a:xfrm>
              <a:off x="3943728" y="415564"/>
              <a:ext cx="870849" cy="870849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 w="15875" cap="flat" cmpd="sng">
              <a:solidFill>
                <a:schemeClr val="lt1">
                  <a:alpha val="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0"/>
            <p:cNvSpPr/>
            <p:nvPr/>
          </p:nvSpPr>
          <p:spPr>
            <a:xfrm>
              <a:off x="3546105" y="1589916"/>
              <a:ext cx="1935221" cy="797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0"/>
            <p:cNvSpPr txBox="1"/>
            <p:nvPr/>
          </p:nvSpPr>
          <p:spPr>
            <a:xfrm>
              <a:off x="3546105" y="1589916"/>
              <a:ext cx="1935221" cy="797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lang="fr-FR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Bravo d’avoir tenu jusque là</a:t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7" name="Google Shape;917;p20"/>
            <p:cNvSpPr/>
            <p:nvPr/>
          </p:nvSpPr>
          <p:spPr>
            <a:xfrm>
              <a:off x="2601587" y="3017857"/>
              <a:ext cx="870849" cy="870849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 w="15875" cap="flat" cmpd="sng">
              <a:solidFill>
                <a:schemeClr val="lt1">
                  <a:alpha val="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0"/>
            <p:cNvSpPr/>
            <p:nvPr/>
          </p:nvSpPr>
          <p:spPr>
            <a:xfrm>
              <a:off x="2095927" y="4057016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0"/>
            <p:cNvSpPr txBox="1"/>
            <p:nvPr/>
          </p:nvSpPr>
          <p:spPr>
            <a:xfrm>
              <a:off x="2095927" y="4057016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lang="fr-FR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Courage pour ce deuxième semestre</a:t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1_Atlas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tlas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1039</Words>
  <Application>Microsoft Macintosh PowerPoint</Application>
  <PresentationFormat>Grand écran</PresentationFormat>
  <Paragraphs>147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</vt:lpstr>
      <vt:lpstr>Baghdad</vt:lpstr>
      <vt:lpstr>Calibri</vt:lpstr>
      <vt:lpstr>Noto Sans Symbols</vt:lpstr>
      <vt:lpstr>Rockwell</vt:lpstr>
      <vt:lpstr>1_Atlas</vt:lpstr>
      <vt:lpstr>1_Atlas</vt:lpstr>
      <vt:lpstr>Différenciation sexuelle 2</vt:lpstr>
      <vt:lpstr>Troubles de la différenciation sexuelle</vt:lpstr>
      <vt:lpstr>Présentation PowerPoint</vt:lpstr>
      <vt:lpstr>Anomalies plus rares</vt:lpstr>
      <vt:lpstr>Anomalies plus rares</vt:lpstr>
      <vt:lpstr>Présentation PowerPoint</vt:lpstr>
      <vt:lpstr>Anomalies précoces</vt:lpstr>
      <vt:lpstr>Anomalies de la différenciation sexuelle chez les 46XX</vt:lpstr>
      <vt:lpstr>Caractéristiques du bloc en 21OH</vt:lpstr>
      <vt:lpstr>Anomalies moléculaires chez les 46XX</vt:lpstr>
      <vt:lpstr>Présentation PowerPoint</vt:lpstr>
      <vt:lpstr>Présentation PowerPoint</vt:lpstr>
      <vt:lpstr>Anomalies de la différenciation sexuelle chez les 46XY</vt:lpstr>
      <vt:lpstr>Anomalies de synthèse ou d’action des androgènes </vt:lpstr>
      <vt:lpstr>Présentation PowerPoint</vt:lpstr>
      <vt:lpstr>Présentation PowerPoint</vt:lpstr>
      <vt:lpstr>Présentation PowerPoint</vt:lpstr>
      <vt:lpstr>Hypospadias</vt:lpstr>
      <vt:lpstr>Cryptorchidies</vt:lpstr>
      <vt:lpstr>Fin!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Différenciation sexuelle 2</dc:title>
  <dc:creator>Anahita Gandjizadeh</dc:creator>
  <cp:lastModifiedBy>Anahita Gandjizadeh</cp:lastModifiedBy>
  <cp:revision>4</cp:revision>
  <dcterms:created xsi:type="dcterms:W3CDTF">2020-12-29T09:50:40Z</dcterms:created>
  <dcterms:modified xsi:type="dcterms:W3CDTF">2021-01-16T10:19:24Z</dcterms:modified>
</cp:coreProperties>
</file>