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6"/>
  </p:notesMasterIdLst>
  <p:sldIdLst>
    <p:sldId id="259" r:id="rId2"/>
    <p:sldId id="260" r:id="rId3"/>
    <p:sldId id="262" r:id="rId4"/>
    <p:sldId id="261" r:id="rId5"/>
    <p:sldId id="257" r:id="rId6"/>
    <p:sldId id="292" r:id="rId7"/>
    <p:sldId id="258" r:id="rId8"/>
    <p:sldId id="264" r:id="rId9"/>
    <p:sldId id="265" r:id="rId10"/>
    <p:sldId id="266" r:id="rId11"/>
    <p:sldId id="267" r:id="rId12"/>
    <p:sldId id="268" r:id="rId13"/>
    <p:sldId id="269" r:id="rId14"/>
    <p:sldId id="289" r:id="rId15"/>
    <p:sldId id="291" r:id="rId16"/>
    <p:sldId id="270" r:id="rId17"/>
    <p:sldId id="271" r:id="rId18"/>
    <p:sldId id="290" r:id="rId19"/>
    <p:sldId id="274" r:id="rId20"/>
    <p:sldId id="275" r:id="rId21"/>
    <p:sldId id="272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87500" autoAdjust="0"/>
  </p:normalViewPr>
  <p:slideViewPr>
    <p:cSldViewPr snapToGrid="0" snapToObjects="1"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73FFF-A85A-AB46-A11C-5BC3B523EADD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3CC9A-B266-DA4A-A1D0-B237EF005C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456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37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Parler</a:t>
            </a:r>
            <a:r>
              <a:rPr lang="fr-FR" baseline="0" dirty="0"/>
              <a:t> du brevet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969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Aspect </a:t>
            </a:r>
            <a:r>
              <a:rPr lang="fr-FR" dirty="0" err="1"/>
              <a:t>medical</a:t>
            </a:r>
            <a:r>
              <a:rPr lang="fr-FR" dirty="0"/>
              <a:t>  : sante publique</a:t>
            </a:r>
            <a:r>
              <a:rPr lang="fr-FR" baseline="0" dirty="0"/>
              <a:t> </a:t>
            </a:r>
          </a:p>
          <a:p>
            <a:r>
              <a:rPr lang="fr-FR" baseline="0" dirty="0"/>
              <a:t>Processus long , cher et </a:t>
            </a:r>
            <a:r>
              <a:rPr lang="fr-FR" baseline="0" dirty="0" err="1"/>
              <a:t>tres</a:t>
            </a:r>
            <a:r>
              <a:rPr lang="fr-FR" baseline="0" dirty="0"/>
              <a:t> </a:t>
            </a:r>
            <a:r>
              <a:rPr lang="fr-FR" baseline="0" dirty="0" err="1"/>
              <a:t>reglementé</a:t>
            </a:r>
            <a:endParaRPr lang="fr-FR" baseline="0" dirty="0"/>
          </a:p>
          <a:p>
            <a:r>
              <a:rPr lang="fr-FR" baseline="0" dirty="0"/>
              <a:t>Aspect </a:t>
            </a:r>
            <a:r>
              <a:rPr lang="fr-FR" baseline="0" dirty="0" err="1"/>
              <a:t>economique</a:t>
            </a:r>
            <a:r>
              <a:rPr lang="fr-FR" baseline="0" dirty="0"/>
              <a:t> : rentabilité </a:t>
            </a:r>
            <a:r>
              <a:rPr lang="fr-FR" baseline="0" dirty="0" err="1"/>
              <a:t>economique</a:t>
            </a:r>
            <a:r>
              <a:rPr lang="fr-FR" baseline="0" dirty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3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Evaluer le cout : afin de trouver le bon rapport économie/besoin de santé publique.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/>
              <a:t>Marché potentiel : Les marchés les plus rentables sont la </a:t>
            </a:r>
            <a:r>
              <a:rPr lang="fr-FR" sz="1200" b="1" dirty="0"/>
              <a:t>cancérologie </a:t>
            </a:r>
            <a:r>
              <a:rPr lang="fr-FR" sz="1200" dirty="0"/>
              <a:t>et les </a:t>
            </a:r>
            <a:r>
              <a:rPr lang="fr-FR" sz="1200" b="1" dirty="0"/>
              <a:t>maladies neurodégénératives</a:t>
            </a:r>
            <a:r>
              <a:rPr lang="fr-FR" sz="1200" dirty="0"/>
              <a:t>, tandis que l</a:t>
            </a:r>
            <a:r>
              <a:rPr lang="fr-FR" sz="1200" b="1" dirty="0"/>
              <a:t>'hypertension artérielle </a:t>
            </a:r>
            <a:r>
              <a:rPr lang="fr-FR" sz="1200" dirty="0"/>
              <a:t>est un mauvais marché à cause d'un nombre déjà important de molécules sur le marché.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774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Ethnopharmacologie ou médecine indigène, substances naturelles : </a:t>
            </a:r>
          </a:p>
          <a:p>
            <a:r>
              <a:rPr lang="fr-FR" dirty="0" err="1"/>
              <a:t>Taxanes</a:t>
            </a:r>
            <a:r>
              <a:rPr lang="fr-FR" dirty="0"/>
              <a:t> (</a:t>
            </a:r>
            <a:r>
              <a:rPr lang="fr-FR" baseline="0" dirty="0"/>
              <a:t> </a:t>
            </a:r>
            <a:r>
              <a:rPr lang="fr-FR" baseline="0" dirty="0" err="1"/>
              <a:t>paclitaxel</a:t>
            </a:r>
            <a:r>
              <a:rPr lang="fr-FR" baseline="0" dirty="0"/>
              <a:t> , </a:t>
            </a:r>
            <a:r>
              <a:rPr lang="fr-FR" baseline="0" dirty="0" err="1"/>
              <a:t>docetaxel</a:t>
            </a:r>
            <a:r>
              <a:rPr lang="fr-FR" baseline="0" dirty="0"/>
              <a:t> ) extraits de l’if ( </a:t>
            </a:r>
            <a:r>
              <a:rPr lang="fr-FR" baseline="0" dirty="0" err="1"/>
              <a:t>cancerologie</a:t>
            </a:r>
            <a:r>
              <a:rPr lang="fr-FR" baseline="0" dirty="0"/>
              <a:t> ) </a:t>
            </a:r>
          </a:p>
          <a:p>
            <a:r>
              <a:rPr lang="fr-FR" baseline="0" dirty="0" err="1"/>
              <a:t>Theophyline</a:t>
            </a:r>
            <a:r>
              <a:rPr lang="fr-FR" baseline="0" dirty="0"/>
              <a:t> ( stimulant cardiaque et broncho dilatateur ) extrait du thé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641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Cetu</a:t>
            </a:r>
            <a:r>
              <a:rPr lang="fr-FR" dirty="0"/>
              <a:t> : biothérapies </a:t>
            </a:r>
          </a:p>
          <a:p>
            <a:r>
              <a:rPr lang="fr-FR" dirty="0" err="1"/>
              <a:t>Geftinib</a:t>
            </a:r>
            <a:r>
              <a:rPr lang="fr-FR" dirty="0"/>
              <a:t> </a:t>
            </a:r>
            <a:r>
              <a:rPr lang="fr-FR" dirty="0" err="1"/>
              <a:t>syntheses</a:t>
            </a:r>
            <a:r>
              <a:rPr lang="fr-FR" dirty="0"/>
              <a:t> chimique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Décryptage</a:t>
            </a:r>
            <a:r>
              <a:rPr lang="fr-FR" baseline="0" dirty="0"/>
              <a:t> du génome : </a:t>
            </a:r>
            <a:r>
              <a:rPr lang="fr-FR" sz="1200" dirty="0">
                <a:effectLst/>
              </a:rPr>
              <a:t>Utilisation d'</a:t>
            </a:r>
            <a:r>
              <a:rPr lang="fr-FR" sz="1200" b="1" dirty="0">
                <a:effectLst/>
              </a:rPr>
              <a:t>outils puissants de </a:t>
            </a:r>
            <a:r>
              <a:rPr lang="fr-FR" sz="1200" b="1" dirty="0" err="1">
                <a:effectLst/>
              </a:rPr>
              <a:t>protéomique</a:t>
            </a:r>
            <a:r>
              <a:rPr lang="fr-FR" sz="1200" dirty="0">
                <a:effectLst/>
              </a:rPr>
              <a:t> identifiant les cibles. A partir de </a:t>
            </a:r>
            <a:r>
              <a:rPr lang="fr-FR" sz="1200" b="1" dirty="0">
                <a:effectLst/>
              </a:rPr>
              <a:t>données génétiques</a:t>
            </a:r>
            <a:r>
              <a:rPr lang="fr-FR" sz="1200" dirty="0">
                <a:effectLst/>
              </a:rPr>
              <a:t> il est possible d'observer quels gènes sont activés dans une pathologie. Un gène donne une protéine donnant la cible. On utilise des </a:t>
            </a:r>
            <a:r>
              <a:rPr lang="fr-FR" sz="1200" b="1" dirty="0" err="1">
                <a:effectLst/>
              </a:rPr>
              <a:t>Ac</a:t>
            </a:r>
            <a:r>
              <a:rPr lang="fr-FR" sz="1200" b="1" dirty="0">
                <a:effectLst/>
              </a:rPr>
              <a:t> et molécules</a:t>
            </a:r>
            <a:r>
              <a:rPr lang="fr-FR" sz="1200" dirty="0">
                <a:effectLst/>
              </a:rPr>
              <a:t> pour bloquer la protéine. Fréquent pour les cancers.</a:t>
            </a:r>
          </a:p>
          <a:p>
            <a:pPr rtl="0"/>
            <a:endParaRPr lang="fr-FR" sz="1200" dirty="0">
              <a:effectLst/>
            </a:endParaRPr>
          </a:p>
          <a:p>
            <a:pPr rtl="0"/>
            <a:r>
              <a:rPr lang="fr-FR" sz="1200" dirty="0">
                <a:effectLst/>
              </a:rPr>
              <a:t>Modélisation moléculaire : Permet de trouver une molécule active sur une cible de </a:t>
            </a:r>
            <a:r>
              <a:rPr lang="fr-FR" sz="1200" b="1" dirty="0">
                <a:effectLst/>
              </a:rPr>
              <a:t>structure 3D connue</a:t>
            </a:r>
            <a:r>
              <a:rPr lang="fr-FR" sz="1200" dirty="0">
                <a:effectLst/>
              </a:rPr>
              <a:t>. Recherche de l</a:t>
            </a:r>
            <a:r>
              <a:rPr lang="fr-FR" sz="1200" b="1" dirty="0">
                <a:effectLst/>
              </a:rPr>
              <a:t>'inhibiteur idéal</a:t>
            </a:r>
            <a:r>
              <a:rPr lang="fr-FR" sz="1200" dirty="0">
                <a:effectLst/>
              </a:rPr>
              <a:t> par </a:t>
            </a:r>
            <a:r>
              <a:rPr lang="fr-FR" sz="1200" b="1" dirty="0">
                <a:effectLst/>
              </a:rPr>
              <a:t>approche informatique</a:t>
            </a:r>
            <a:r>
              <a:rPr lang="fr-FR" sz="1200" dirty="0">
                <a:effectLst/>
              </a:rPr>
              <a:t> </a:t>
            </a:r>
            <a:r>
              <a:rPr lang="fr-FR" sz="1200" b="1" u="sng" dirty="0">
                <a:effectLst/>
              </a:rPr>
              <a:t>in silico</a:t>
            </a:r>
            <a:r>
              <a:rPr lang="fr-FR" sz="1200" dirty="0">
                <a:effectLst/>
              </a:rPr>
              <a:t>, identification des groupes chimiques permettant aux molécules de se lier à la cible :</a:t>
            </a:r>
            <a:endParaRPr lang="fr-FR" dirty="0">
              <a:effectLst/>
            </a:endParaRPr>
          </a:p>
          <a:p>
            <a:pPr rtl="0"/>
            <a:r>
              <a:rPr lang="fr-FR" sz="1200" dirty="0">
                <a:effectLst/>
              </a:rPr>
              <a:t>- </a:t>
            </a:r>
            <a:r>
              <a:rPr lang="fr-FR" sz="1200" b="1" u="sng" dirty="0">
                <a:effectLst/>
              </a:rPr>
              <a:t>Concept clé-serrure</a:t>
            </a:r>
            <a:r>
              <a:rPr lang="fr-FR" sz="1200" dirty="0">
                <a:effectLst/>
              </a:rPr>
              <a:t> : compatibilité</a:t>
            </a:r>
            <a:r>
              <a:rPr lang="fr-FR" sz="1200" b="1" dirty="0">
                <a:effectLst/>
              </a:rPr>
              <a:t> cible</a:t>
            </a:r>
            <a:r>
              <a:rPr lang="fr-FR" sz="1200" dirty="0">
                <a:effectLst/>
              </a:rPr>
              <a:t> </a:t>
            </a:r>
            <a:r>
              <a:rPr lang="fr-FR" sz="1200" i="1" dirty="0">
                <a:effectLst/>
              </a:rPr>
              <a:t>(serrure)</a:t>
            </a:r>
            <a:r>
              <a:rPr lang="fr-FR" sz="1200" i="0" dirty="0">
                <a:effectLst/>
              </a:rPr>
              <a:t> / </a:t>
            </a:r>
            <a:r>
              <a:rPr lang="fr-FR" sz="1200" b="1" i="0" dirty="0" err="1">
                <a:effectLst/>
              </a:rPr>
              <a:t>mdt</a:t>
            </a:r>
            <a:r>
              <a:rPr lang="fr-FR" sz="1200" i="0" dirty="0">
                <a:effectLst/>
              </a:rPr>
              <a:t> </a:t>
            </a:r>
            <a:r>
              <a:rPr lang="fr-FR" sz="1200" i="1" dirty="0">
                <a:effectLst/>
              </a:rPr>
              <a:t>(clé)</a:t>
            </a:r>
            <a:r>
              <a:rPr lang="fr-FR" sz="1200" i="0" dirty="0">
                <a:effectLst/>
              </a:rPr>
              <a:t>.</a:t>
            </a:r>
            <a:endParaRPr lang="fr-FR" dirty="0">
              <a:effectLst/>
            </a:endParaRPr>
          </a:p>
          <a:p>
            <a:pPr rtl="0"/>
            <a:r>
              <a:rPr lang="fr-FR" sz="1200" i="0" dirty="0">
                <a:effectLst/>
              </a:rPr>
              <a:t>- </a:t>
            </a:r>
            <a:r>
              <a:rPr lang="fr-FR" sz="1200" b="1" i="0" u="sng" dirty="0">
                <a:effectLst/>
              </a:rPr>
              <a:t>Relation structure-activité</a:t>
            </a:r>
            <a:r>
              <a:rPr lang="fr-FR" sz="1200" i="0" dirty="0">
                <a:effectLst/>
              </a:rPr>
              <a:t> : à partir d'une </a:t>
            </a:r>
            <a:r>
              <a:rPr lang="fr-FR" sz="1200" b="1" i="0" dirty="0">
                <a:effectLst/>
              </a:rPr>
              <a:t>molécule initiale</a:t>
            </a:r>
            <a:r>
              <a:rPr lang="fr-FR" sz="1200" i="0" dirty="0">
                <a:effectLst/>
              </a:rPr>
              <a:t> </a:t>
            </a:r>
            <a:r>
              <a:rPr lang="fr-FR" sz="1200" b="1" i="0" dirty="0">
                <a:effectLst/>
              </a:rPr>
              <a:t>tête de file</a:t>
            </a:r>
            <a:r>
              <a:rPr lang="fr-FR" sz="1200" i="0" dirty="0">
                <a:effectLst/>
              </a:rPr>
              <a:t>, le chimiste la décline pour l'améliorer </a:t>
            </a:r>
            <a:r>
              <a:rPr lang="fr-FR" sz="1200" i="1" dirty="0">
                <a:effectLst/>
              </a:rPr>
              <a:t>(moins toxique …)</a:t>
            </a:r>
            <a:r>
              <a:rPr lang="fr-FR" sz="1200" i="0" dirty="0">
                <a:effectLst/>
              </a:rPr>
              <a:t>.</a:t>
            </a:r>
            <a:endParaRPr lang="fr-FR" dirty="0">
              <a:effectLst/>
            </a:endParaRPr>
          </a:p>
          <a:p>
            <a:pPr rtl="0"/>
            <a:r>
              <a:rPr lang="fr-FR" dirty="0">
                <a:effectLst/>
              </a:rPr>
              <a:t>→ </a:t>
            </a:r>
            <a:r>
              <a:rPr lang="fr-FR" sz="1200" i="0" dirty="0">
                <a:effectLst/>
              </a:rPr>
              <a:t>Ceci est</a:t>
            </a:r>
            <a:r>
              <a:rPr lang="fr-FR" sz="1200" b="1" i="0" dirty="0">
                <a:effectLst/>
              </a:rPr>
              <a:t> moins onéreux</a:t>
            </a:r>
            <a:r>
              <a:rPr lang="fr-FR" sz="1200" i="0" dirty="0">
                <a:effectLst/>
              </a:rPr>
              <a:t> et est </a:t>
            </a:r>
            <a:r>
              <a:rPr lang="fr-FR" sz="1200" b="1" i="0" dirty="0">
                <a:effectLst/>
              </a:rPr>
              <a:t>plus rapide</a:t>
            </a:r>
            <a:r>
              <a:rPr lang="fr-FR" sz="1200" i="0" dirty="0">
                <a:effectLst/>
              </a:rPr>
              <a:t> que l'expérimentation ou le screening à l'aveugle.</a:t>
            </a:r>
            <a:endParaRPr lang="fr-FR" dirty="0">
              <a:effectLst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>
              <a:effectLst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effectLst/>
              </a:rPr>
              <a:t>Biothérapies : </a:t>
            </a:r>
            <a:r>
              <a:rPr lang="fr-FR" sz="1200" dirty="0">
                <a:effectLst/>
              </a:rPr>
              <a:t>Production de médicaments par </a:t>
            </a:r>
            <a:r>
              <a:rPr lang="fr-FR" sz="1200" b="1" dirty="0">
                <a:effectLst/>
              </a:rPr>
              <a:t>voie biologique</a:t>
            </a:r>
            <a:r>
              <a:rPr lang="fr-FR" sz="1200" dirty="0">
                <a:effectLst/>
              </a:rPr>
              <a:t> </a:t>
            </a:r>
            <a:r>
              <a:rPr lang="fr-FR" sz="1200" i="1" dirty="0">
                <a:effectLst/>
              </a:rPr>
              <a:t>(non chimique)</a:t>
            </a:r>
            <a:r>
              <a:rPr lang="fr-FR" sz="1200" i="0" dirty="0">
                <a:effectLst/>
              </a:rPr>
              <a:t> comme les </a:t>
            </a:r>
            <a:r>
              <a:rPr lang="fr-FR" sz="1200" i="0" dirty="0" err="1">
                <a:effectLst/>
              </a:rPr>
              <a:t>Ac</a:t>
            </a:r>
            <a:r>
              <a:rPr lang="fr-FR" sz="1200" i="0" dirty="0">
                <a:effectLst/>
              </a:rPr>
              <a:t> et l'EPO. Elles font appel à des </a:t>
            </a:r>
            <a:r>
              <a:rPr lang="fr-FR" sz="1200" b="1" i="0" dirty="0">
                <a:effectLst/>
              </a:rPr>
              <a:t>technologies complémentaires</a:t>
            </a:r>
            <a:r>
              <a:rPr lang="fr-FR" sz="1200" i="0" dirty="0">
                <a:effectLst/>
              </a:rPr>
              <a:t> </a:t>
            </a:r>
            <a:r>
              <a:rPr lang="fr-FR" sz="1200" i="1" dirty="0">
                <a:effectLst/>
              </a:rPr>
              <a:t>(immunologie, biologie)</a:t>
            </a:r>
            <a:r>
              <a:rPr lang="fr-FR" sz="1200" i="0" dirty="0">
                <a:effectLst/>
              </a:rPr>
              <a:t>. </a:t>
            </a:r>
            <a:r>
              <a:rPr lang="fr-FR" sz="1200" b="1" i="0" dirty="0">
                <a:effectLst/>
              </a:rPr>
              <a:t>Très chères</a:t>
            </a:r>
            <a:r>
              <a:rPr lang="fr-FR" sz="1200" i="0" dirty="0">
                <a:effectLst/>
              </a:rPr>
              <a:t>.</a:t>
            </a:r>
            <a:endParaRPr lang="fr-FR" dirty="0">
              <a:effectLst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>
              <a:effectLst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Exemples</a:t>
            </a:r>
            <a:r>
              <a:rPr lang="fr-FR" baseline="0" dirty="0"/>
              <a:t> : </a:t>
            </a:r>
            <a:r>
              <a:rPr lang="fr-FR" sz="1200" b="1" dirty="0" err="1">
                <a:effectLst/>
              </a:rPr>
              <a:t>Béta-Bloquants</a:t>
            </a:r>
            <a:r>
              <a:rPr lang="fr-FR" sz="1200" dirty="0">
                <a:effectLst/>
              </a:rPr>
              <a:t>, </a:t>
            </a:r>
            <a:r>
              <a:rPr lang="fr-FR" sz="1200" dirty="0" err="1">
                <a:effectLst/>
              </a:rPr>
              <a:t>Propanol</a:t>
            </a:r>
            <a:r>
              <a:rPr lang="fr-FR" sz="1200" dirty="0">
                <a:effectLst/>
              </a:rPr>
              <a:t>, </a:t>
            </a:r>
            <a:r>
              <a:rPr lang="fr-FR" sz="1200" dirty="0" err="1">
                <a:effectLst/>
              </a:rPr>
              <a:t>Pindolol</a:t>
            </a:r>
            <a:r>
              <a:rPr lang="fr-FR" sz="1200" dirty="0">
                <a:effectLst/>
              </a:rPr>
              <a:t>.</a:t>
            </a:r>
            <a:endParaRPr lang="fr-FR" dirty="0">
              <a:effectLst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Touche : partie de la molécule active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Tête de série : </a:t>
            </a:r>
            <a:r>
              <a:rPr lang="fr-FR" sz="1200" i="0" dirty="0">
                <a:effectLst/>
              </a:rPr>
              <a:t>Squelette chimique nécessaire pour être actif sur la cible.</a:t>
            </a:r>
            <a:endParaRPr lang="fr-FR" dirty="0">
              <a:effectLst/>
            </a:endParaRPr>
          </a:p>
          <a:p>
            <a:endParaRPr lang="fr-FR" dirty="0"/>
          </a:p>
          <a:p>
            <a:r>
              <a:rPr lang="fr-FR" dirty="0"/>
              <a:t>Si aucune molécule intéressante trouvée, la recherche s’arrête là !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Moins automatisés mais plus complexes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3CC9A-B266-DA4A-A1D0-B237EF005C09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20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0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7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7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January 4, 2017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5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7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7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5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7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5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9" y="2316009"/>
            <a:ext cx="3055717" cy="63976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5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1"/>
            <a:ext cx="3505200" cy="6239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3" y="601884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5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6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6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5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1"/>
            <a:ext cx="3505200" cy="6239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3" y="601884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5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10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2" y="4133089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6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2" y="1030147"/>
            <a:ext cx="1484453" cy="4780344"/>
          </a:xfrm>
        </p:spPr>
        <p:txBody>
          <a:bodyPr vert="eaVert" anchor="ctr"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9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4" y="2323653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4192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January 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2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267745" y="6405331"/>
            <a:ext cx="7503617" cy="672075"/>
          </a:xfrm>
        </p:spPr>
        <p:txBody>
          <a:bodyPr>
            <a:normAutofit/>
          </a:bodyPr>
          <a:lstStyle/>
          <a:p>
            <a:pPr algn="ctr"/>
            <a:r>
              <a:rPr lang="fr-FR" dirty="0"/>
              <a:t>Pray2pass – </a:t>
            </a:r>
            <a:r>
              <a:rPr lang="fr-FR" dirty="0" err="1"/>
              <a:t>Saravioli</a:t>
            </a:r>
            <a:r>
              <a:rPr lang="fr-FR" dirty="0"/>
              <a:t> - </a:t>
            </a:r>
            <a:r>
              <a:rPr lang="fr-FR" dirty="0" err="1"/>
              <a:t>Smelliot</a:t>
            </a:r>
            <a:endParaRPr lang="fr-FR" dirty="0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550299" y="3259898"/>
            <a:ext cx="4075168" cy="1702160"/>
          </a:xfrm>
        </p:spPr>
        <p:txBody>
          <a:bodyPr>
            <a:normAutofit fontScale="90000"/>
          </a:bodyPr>
          <a:lstStyle/>
          <a:p>
            <a:r>
              <a:rPr lang="fr-FR" sz="3300" b="1" dirty="0">
                <a:solidFill>
                  <a:srgbClr val="6E9401"/>
                </a:solidFill>
              </a:rPr>
              <a:t>Identification d’une molécule à visée thérapeutique</a:t>
            </a:r>
            <a:r>
              <a:rPr lang="fr-FR" b="1" dirty="0">
                <a:solidFill>
                  <a:srgbClr val="6E9401"/>
                </a:solidFill>
              </a:rPr>
              <a:t/>
            </a:r>
            <a:br>
              <a:rPr lang="fr-FR" b="1" dirty="0">
                <a:solidFill>
                  <a:srgbClr val="6E9401"/>
                </a:solidFill>
              </a:rPr>
            </a:br>
            <a:r>
              <a:rPr lang="fr-FR" sz="2700" i="1" dirty="0">
                <a:solidFill>
                  <a:srgbClr val="6E9401"/>
                </a:solidFill>
              </a:rPr>
              <a:t>Cours du Pr. </a:t>
            </a:r>
            <a:r>
              <a:rPr lang="fr-FR" sz="2700" i="1" dirty="0" err="1">
                <a:solidFill>
                  <a:srgbClr val="6E9401"/>
                </a:solidFill>
              </a:rPr>
              <a:t>Braguer</a:t>
            </a:r>
            <a:endParaRPr lang="fr-FR" sz="2700" dirty="0">
              <a:solidFill>
                <a:srgbClr val="6E940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716016" y="164638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u="sng" dirty="0">
                <a:solidFill>
                  <a:schemeClr val="bg2">
                    <a:lumMod val="75000"/>
                  </a:schemeClr>
                </a:solidFill>
              </a:rPr>
              <a:t>UE6 </a:t>
            </a:r>
          </a:p>
          <a:p>
            <a:r>
              <a:rPr lang="fr-FR" u="sng" dirty="0">
                <a:solidFill>
                  <a:schemeClr val="bg2">
                    <a:lumMod val="75000"/>
                  </a:schemeClr>
                </a:solidFill>
              </a:rPr>
              <a:t>Initiation à la connaissance du médicament</a:t>
            </a:r>
          </a:p>
        </p:txBody>
      </p:sp>
      <p:pic>
        <p:nvPicPr>
          <p:cNvPr id="6" name="Image 5" descr="logo_tutorat_400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30"/>
            <a:ext cx="1591501" cy="151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677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319774"/>
            <a:ext cx="7024744" cy="1110842"/>
          </a:xfrm>
        </p:spPr>
        <p:txBody>
          <a:bodyPr>
            <a:normAutofit fontScale="90000"/>
          </a:bodyPr>
          <a:lstStyle/>
          <a:p>
            <a:r>
              <a:rPr lang="fr-FR" b="1" dirty="0"/>
              <a:t>Quelques définitions de bases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5995" y="1585936"/>
            <a:ext cx="8214295" cy="3661966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endParaRPr lang="fr-FR" b="1" u="sng" dirty="0"/>
          </a:p>
          <a:p>
            <a:pPr marL="68580" indent="0">
              <a:buNone/>
            </a:pPr>
            <a:r>
              <a:rPr lang="fr-FR" b="1" u="sng" dirty="0"/>
              <a:t>Pharmacologie : </a:t>
            </a:r>
          </a:p>
          <a:p>
            <a:pPr marL="68580" indent="0">
              <a:buNone/>
            </a:pPr>
            <a:endParaRPr lang="fr-FR" b="1" u="sng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Science qui étudie les interactions entre les médicaments et les organismes vivants.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Se consacre à la recherche, au développement, à la bonne utilisation et la surveillance des médicaments via des structures de régulation. </a:t>
            </a:r>
          </a:p>
          <a:p>
            <a:pPr marL="68580" indent="0">
              <a:buNone/>
            </a:pPr>
            <a:endParaRPr lang="fr-FR" b="1" u="sng" dirty="0"/>
          </a:p>
        </p:txBody>
      </p:sp>
    </p:spTree>
    <p:extLst>
      <p:ext uri="{BB962C8B-B14F-4D97-AF65-F5344CB8AC3E}">
        <p14:creationId xmlns:p14="http://schemas.microsoft.com/office/powerpoint/2010/main" val="1249670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319774"/>
            <a:ext cx="7024744" cy="1110842"/>
          </a:xfrm>
        </p:spPr>
        <p:txBody>
          <a:bodyPr>
            <a:normAutofit fontScale="90000"/>
          </a:bodyPr>
          <a:lstStyle/>
          <a:p>
            <a:r>
              <a:rPr lang="fr-FR" b="1" dirty="0"/>
              <a:t>Quelques définitions de bases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5995" y="1585936"/>
            <a:ext cx="8214295" cy="3661966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fr-FR" b="1" u="sng" dirty="0"/>
              <a:t>Médicament :</a:t>
            </a:r>
            <a:r>
              <a:rPr lang="fr-FR" b="1" dirty="0"/>
              <a:t> </a:t>
            </a:r>
            <a:r>
              <a:rPr lang="fr-FR" sz="1900" dirty="0"/>
              <a:t>Article L511 du Code de la Santé Publique </a:t>
            </a:r>
            <a:r>
              <a:rPr lang="fr-FR" sz="1900" i="1" dirty="0"/>
              <a:t>(1967) </a:t>
            </a:r>
            <a:endParaRPr lang="fr-FR" sz="1900" dirty="0"/>
          </a:p>
          <a:p>
            <a:pPr marL="68580" indent="0">
              <a:buNone/>
            </a:pPr>
            <a:endParaRPr lang="fr-FR" b="1" dirty="0"/>
          </a:p>
          <a:p>
            <a:pPr marL="68580" indent="0">
              <a:buNone/>
            </a:pPr>
            <a:r>
              <a:rPr lang="fr-FR" dirty="0"/>
              <a:t>Toute </a:t>
            </a:r>
            <a:r>
              <a:rPr lang="fr-FR" b="1" u="sng" dirty="0">
                <a:solidFill>
                  <a:schemeClr val="accent1">
                    <a:lumMod val="75000"/>
                  </a:schemeClr>
                </a:solidFill>
              </a:rPr>
              <a:t>substance ou composition</a:t>
            </a: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dirty="0"/>
              <a:t>présentant des propriétés </a:t>
            </a:r>
            <a:r>
              <a:rPr lang="fr-FR" b="1" u="sng" dirty="0">
                <a:solidFill>
                  <a:srgbClr val="6F9500"/>
                </a:solidFill>
              </a:rPr>
              <a:t>curatives ou préventives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à l’égard de maladies </a:t>
            </a:r>
            <a:r>
              <a:rPr lang="fr-FR" b="1" u="sng" dirty="0">
                <a:solidFill>
                  <a:srgbClr val="6F9500"/>
                </a:solidFill>
              </a:rPr>
              <a:t>humaines ou animales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, ainsi que tout produit pouvant être administré en vue d’établir un </a:t>
            </a:r>
            <a:r>
              <a:rPr lang="fr-FR" b="1" u="sng" dirty="0">
                <a:solidFill>
                  <a:srgbClr val="6F9500"/>
                </a:solidFill>
              </a:rPr>
              <a:t>diagnostic médical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ou de restaurer/ corriger/ modifier une </a:t>
            </a:r>
            <a:r>
              <a:rPr lang="fr-FR" b="1" u="sng" dirty="0">
                <a:solidFill>
                  <a:srgbClr val="6F9500"/>
                </a:solidFill>
              </a:rPr>
              <a:t>fonction organique</a:t>
            </a:r>
            <a:r>
              <a:rPr lang="fr-FR" dirty="0"/>
              <a:t>. 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b="1" dirty="0"/>
              <a:t>C’est un des éléments de la prise en charge des maladies, mais ça n’est pas le seul !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810" y="4706240"/>
            <a:ext cx="2714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26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319774"/>
            <a:ext cx="7024744" cy="1110842"/>
          </a:xfrm>
        </p:spPr>
        <p:txBody>
          <a:bodyPr>
            <a:normAutofit fontScale="90000"/>
          </a:bodyPr>
          <a:lstStyle/>
          <a:p>
            <a:r>
              <a:rPr lang="fr-FR" b="1" dirty="0"/>
              <a:t>Quelques définitions de bases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5995" y="1585936"/>
            <a:ext cx="8214295" cy="3661966"/>
          </a:xfrm>
        </p:spPr>
        <p:txBody>
          <a:bodyPr/>
          <a:lstStyle/>
          <a:p>
            <a:pPr marL="68580" indent="0">
              <a:buNone/>
            </a:pPr>
            <a:endParaRPr lang="fr-FR" b="1" dirty="0"/>
          </a:p>
          <a:p>
            <a:pPr marL="68580" indent="0">
              <a:buNone/>
            </a:pPr>
            <a:endParaRPr lang="fr-FR" b="1" dirty="0"/>
          </a:p>
          <a:p>
            <a:pPr marL="68580" indent="0">
              <a:buNone/>
            </a:pPr>
            <a:r>
              <a:rPr lang="fr-FR" b="1" dirty="0"/>
              <a:t>Un médicament c’est</a:t>
            </a:r>
            <a:r>
              <a:rPr lang="is-IS" b="1" dirty="0"/>
              <a:t>…</a:t>
            </a:r>
          </a:p>
          <a:p>
            <a:pPr marL="68580" indent="0">
              <a:buNone/>
            </a:pPr>
            <a:r>
              <a:rPr lang="fr-FR" dirty="0"/>
              <a:t>• Un ou plusieurs </a:t>
            </a:r>
            <a:r>
              <a:rPr lang="fr-FR" b="1" u="sng" dirty="0">
                <a:solidFill>
                  <a:srgbClr val="6F9500"/>
                </a:solidFill>
              </a:rPr>
              <a:t>principes actifs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>
                <a:solidFill>
                  <a:srgbClr val="6F9500"/>
                </a:solidFill>
              </a:rPr>
              <a:t>+ </a:t>
            </a:r>
            <a:r>
              <a:rPr lang="fr-FR" b="1" u="sng" dirty="0">
                <a:solidFill>
                  <a:srgbClr val="6F9500"/>
                </a:solidFill>
              </a:rPr>
              <a:t>des excipients</a:t>
            </a:r>
          </a:p>
          <a:p>
            <a:pPr marL="68580" indent="0">
              <a:buNone/>
            </a:pPr>
            <a:endParaRPr lang="fr-FR" sz="800" b="1" u="sng" dirty="0">
              <a:solidFill>
                <a:srgbClr val="6F9500"/>
              </a:solidFill>
            </a:endParaRPr>
          </a:p>
          <a:p>
            <a:pPr marL="68580" indent="0">
              <a:buNone/>
            </a:pPr>
            <a:r>
              <a:rPr lang="fr-FR" dirty="0"/>
              <a:t>• </a:t>
            </a:r>
            <a:r>
              <a:rPr lang="fr-FR" b="1" u="sng" dirty="0">
                <a:solidFill>
                  <a:srgbClr val="6F9500"/>
                </a:solidFill>
              </a:rPr>
              <a:t>Forme galénique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>
                <a:sym typeface="Wingdings"/>
              </a:rPr>
              <a:t>→ Aspect final du médicament administrable au patient, déclinable en plusieurs formes.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5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i="1" dirty="0"/>
              <a:t>Identification d’une molécule à visée thérapeutique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2337" y="2323653"/>
            <a:ext cx="8265453" cy="3508977"/>
          </a:xfrm>
        </p:spPr>
        <p:txBody>
          <a:bodyPr/>
          <a:lstStyle/>
          <a:p>
            <a:pPr marL="0" indent="0">
              <a:buNone/>
            </a:pPr>
            <a:endParaRPr lang="fr-FR" b="1" u="sng" dirty="0"/>
          </a:p>
          <a:p>
            <a:pPr marL="0" indent="0">
              <a:buNone/>
            </a:pPr>
            <a:r>
              <a:rPr lang="fr-FR" b="1" u="sng" dirty="0"/>
              <a:t>Plan :</a:t>
            </a:r>
          </a:p>
          <a:p>
            <a:pPr marL="0" indent="0">
              <a:buNone/>
            </a:pPr>
            <a:r>
              <a:rPr lang="fr-FR" dirty="0"/>
              <a:t>1 – Introduction </a:t>
            </a:r>
          </a:p>
          <a:p>
            <a:pPr marL="0" indent="0">
              <a:buNone/>
            </a:pPr>
            <a:r>
              <a:rPr lang="fr-FR" dirty="0"/>
              <a:t>2 – Avant-projet</a:t>
            </a:r>
          </a:p>
          <a:p>
            <a:pPr marL="0" indent="0">
              <a:buNone/>
            </a:pPr>
            <a:r>
              <a:rPr lang="fr-FR" dirty="0"/>
              <a:t>3 – Projet</a:t>
            </a:r>
          </a:p>
          <a:p>
            <a:pPr marL="0" indent="0">
              <a:buNone/>
            </a:pPr>
            <a:r>
              <a:rPr lang="fr-FR" dirty="0"/>
              <a:t>4 – Sélection des molécules ayant un profil compatible</a:t>
            </a:r>
          </a:p>
          <a:p>
            <a:endParaRPr lang="fr-FR" dirty="0"/>
          </a:p>
        </p:txBody>
      </p:sp>
      <p:sp>
        <p:nvSpPr>
          <p:cNvPr id="5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463369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3998" y="904352"/>
            <a:ext cx="7304290" cy="492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2336" y="123068"/>
            <a:ext cx="7024744" cy="964661"/>
          </a:xfrm>
        </p:spPr>
        <p:txBody>
          <a:bodyPr/>
          <a:lstStyle/>
          <a:p>
            <a:r>
              <a:rPr lang="fr-FR" b="1" u="sng" dirty="0"/>
              <a:t>1 – Introduction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394755" y="1820012"/>
            <a:ext cx="8253865" cy="4094080"/>
          </a:xfrm>
        </p:spPr>
        <p:txBody>
          <a:bodyPr/>
          <a:lstStyle/>
          <a:p>
            <a:pPr marL="68580" indent="0">
              <a:buClr>
                <a:schemeClr val="tx1"/>
              </a:buClr>
              <a:buNone/>
            </a:pPr>
            <a:endParaRPr lang="fr-FR" b="1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u="sng" dirty="0">
                <a:solidFill>
                  <a:srgbClr val="6F9500"/>
                </a:solidFill>
              </a:rPr>
              <a:t>On part d’un grand nombre de molécules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( 10 000 )   que l’on teste ( criblage, screening ), </a:t>
            </a:r>
            <a:r>
              <a:rPr lang="fr-FR" b="1" u="sng" dirty="0">
                <a:solidFill>
                  <a:srgbClr val="6F9500"/>
                </a:solidFill>
              </a:rPr>
              <a:t>pour arriver à 4-5 molécules actives</a:t>
            </a:r>
            <a:r>
              <a:rPr lang="fr-FR" b="1" dirty="0"/>
              <a:t>.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b="1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dirty="0"/>
              <a:t>C’est un processus long, très couteux et très réglementé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191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642308"/>
            <a:ext cx="8136467" cy="5097160"/>
          </a:xfrm>
        </p:spPr>
        <p:txBody>
          <a:bodyPr/>
          <a:lstStyle/>
          <a:p>
            <a:pPr marL="68580" indent="0">
              <a:buNone/>
            </a:pPr>
            <a:r>
              <a:rPr lang="fr-FR" b="1" dirty="0">
                <a:solidFill>
                  <a:schemeClr val="bg2">
                    <a:lumMod val="50000"/>
                  </a:schemeClr>
                </a:solidFill>
              </a:rPr>
              <a:t>A – Recherche de molécules actives</a:t>
            </a:r>
          </a:p>
          <a:p>
            <a:pPr marL="68580" indent="0">
              <a:buNone/>
            </a:pPr>
            <a:r>
              <a:rPr lang="fr-FR" dirty="0"/>
              <a:t>→ Se termine par le </a:t>
            </a:r>
            <a:r>
              <a:rPr lang="fr-FR" b="1" dirty="0"/>
              <a:t>dépôt d'un brevet                                 </a:t>
            </a:r>
            <a:r>
              <a:rPr lang="fr-FR" i="1" dirty="0"/>
              <a:t>( valable 20 ans ) </a:t>
            </a:r>
            <a:r>
              <a:rPr lang="fr-FR" dirty="0"/>
              <a:t>pour protéger la découverte. </a:t>
            </a:r>
          </a:p>
          <a:p>
            <a:pPr marL="68580" indent="0">
              <a:buNone/>
            </a:pPr>
            <a:endParaRPr lang="fr-FR" sz="1400" dirty="0"/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B – Phase d’études précliniques </a:t>
            </a:r>
            <a:r>
              <a:rPr lang="fr-FR" sz="1800" i="1" dirty="0"/>
              <a:t>( modèles ¢ ou animaux ) </a:t>
            </a:r>
            <a:endParaRPr lang="fr-FR" sz="1800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dirty="0"/>
              <a:t>→ Correspond à un premier test de l’efficacité</a:t>
            </a:r>
            <a:r>
              <a:rPr lang="fr-FR" b="1" dirty="0"/>
              <a:t> </a:t>
            </a:r>
            <a:r>
              <a:rPr lang="fr-FR" dirty="0"/>
              <a:t>et de la </a:t>
            </a:r>
            <a:r>
              <a:rPr lang="fr-FR" b="1" dirty="0"/>
              <a:t>toxicité </a:t>
            </a:r>
            <a:r>
              <a:rPr lang="fr-FR" dirty="0"/>
              <a:t>de la molécule. </a:t>
            </a:r>
          </a:p>
          <a:p>
            <a:pPr marL="68580" indent="0">
              <a:buNone/>
            </a:pPr>
            <a:endParaRPr lang="fr-FR" sz="1400" dirty="0"/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C – Phases d’études cliniques </a:t>
            </a:r>
            <a:r>
              <a:rPr lang="fr-FR" sz="1800" i="1" dirty="0"/>
              <a:t>( chez l’homme )</a:t>
            </a:r>
          </a:p>
          <a:p>
            <a:pPr marL="68580" indent="0">
              <a:buNone/>
            </a:pPr>
            <a:r>
              <a:rPr lang="fr-FR" dirty="0"/>
              <a:t>→ Permet de déterminer l'</a:t>
            </a:r>
            <a:r>
              <a:rPr lang="fr-FR" b="1" dirty="0"/>
              <a:t>utilisation </a:t>
            </a:r>
            <a:r>
              <a:rPr lang="fr-FR" dirty="0"/>
              <a:t>d'un médicament. 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1 – Introduction</a:t>
            </a:r>
          </a:p>
        </p:txBody>
      </p:sp>
    </p:spTree>
    <p:extLst>
      <p:ext uri="{BB962C8B-B14F-4D97-AF65-F5344CB8AC3E}">
        <p14:creationId xmlns:p14="http://schemas.microsoft.com/office/powerpoint/2010/main" val="137606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478076"/>
            <a:ext cx="8136467" cy="5261391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chemeClr val="bg2">
                    <a:lumMod val="50000"/>
                  </a:schemeClr>
                </a:solidFill>
              </a:rPr>
              <a:t>D – Obtention de l’AMM </a:t>
            </a:r>
            <a:r>
              <a:rPr lang="fr-FR" sz="1800" dirty="0"/>
              <a:t>( Autorisation de Mise sur le Marché )</a:t>
            </a:r>
          </a:p>
          <a:p>
            <a:pPr marL="68580" indent="0">
              <a:buNone/>
            </a:pPr>
            <a:r>
              <a:rPr lang="fr-FR" dirty="0"/>
              <a:t>→ Donne un </a:t>
            </a:r>
            <a:r>
              <a:rPr lang="fr-FR" b="1" dirty="0"/>
              <a:t>statut de médicament </a:t>
            </a:r>
            <a:r>
              <a:rPr lang="fr-FR" dirty="0"/>
              <a:t>à la molécule et                autorise sa </a:t>
            </a:r>
            <a:r>
              <a:rPr lang="fr-FR" b="1" dirty="0"/>
              <a:t>commercialisation. </a:t>
            </a:r>
          </a:p>
          <a:p>
            <a:pPr marL="68580" indent="0">
              <a:buNone/>
            </a:pPr>
            <a:r>
              <a:rPr lang="fr-FR" dirty="0"/>
              <a:t>Toutes ces études durent </a:t>
            </a:r>
            <a:r>
              <a:rPr lang="fr-FR" b="1" dirty="0"/>
              <a:t>une dizaine d’année</a:t>
            </a:r>
            <a:r>
              <a:rPr lang="fr-FR" dirty="0"/>
              <a:t>. </a:t>
            </a:r>
          </a:p>
          <a:p>
            <a:pPr marL="68580" indent="0">
              <a:buNone/>
            </a:pPr>
            <a:endParaRPr lang="fr-FR" sz="1400" dirty="0"/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E – Arrêt de la commercialisation d’un médicament</a:t>
            </a:r>
            <a:endParaRPr lang="fr-FR" sz="1800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dirty="0"/>
              <a:t>→ Peut être lié à : </a:t>
            </a:r>
          </a:p>
          <a:p>
            <a:pPr lvl="1"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Un </a:t>
            </a:r>
            <a:r>
              <a:rPr lang="fr-FR" b="1" dirty="0"/>
              <a:t>rapport bénéfice risque défavorable </a:t>
            </a:r>
            <a:r>
              <a:rPr lang="fr-FR" sz="1600" i="1" dirty="0"/>
              <a:t>( ±  retrait d’AMM )</a:t>
            </a:r>
            <a:endParaRPr lang="fr-FR" sz="1600" dirty="0"/>
          </a:p>
          <a:p>
            <a:pPr lvl="1"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A </a:t>
            </a:r>
            <a:r>
              <a:rPr lang="fr-FR" b="1" dirty="0"/>
              <a:t>l'arrivée sur le marché des génériques</a:t>
            </a:r>
          </a:p>
          <a:p>
            <a:pPr lvl="1"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A </a:t>
            </a:r>
            <a:r>
              <a:rPr lang="fr-FR" b="1" dirty="0"/>
              <a:t>l'apparition de médicaments plus efficaces ou présentant moins d'effets indésirables</a:t>
            </a:r>
            <a:r>
              <a:rPr lang="fr-FR" dirty="0"/>
              <a:t>. 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1 – Introduction</a:t>
            </a:r>
          </a:p>
        </p:txBody>
      </p:sp>
    </p:spTree>
    <p:extLst>
      <p:ext uri="{BB962C8B-B14F-4D97-AF65-F5344CB8AC3E}">
        <p14:creationId xmlns:p14="http://schemas.microsoft.com/office/powerpoint/2010/main" val="391558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921934"/>
            <a:ext cx="8136467" cy="481753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  <p:pic>
        <p:nvPicPr>
          <p:cNvPr id="5" name="Image 4" descr="Capture d’écran 2015-12-25 à 15.19.49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56" y="1234795"/>
            <a:ext cx="7343897" cy="4959633"/>
          </a:xfrm>
          <a:prstGeom prst="rect">
            <a:avLst/>
          </a:prstGeom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1 – Introduction</a:t>
            </a:r>
          </a:p>
        </p:txBody>
      </p:sp>
    </p:spTree>
    <p:extLst>
      <p:ext uri="{BB962C8B-B14F-4D97-AF65-F5344CB8AC3E}">
        <p14:creationId xmlns:p14="http://schemas.microsoft.com/office/powerpoint/2010/main" val="424928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466864"/>
            <a:ext cx="7024744" cy="964661"/>
          </a:xfrm>
        </p:spPr>
        <p:txBody>
          <a:bodyPr/>
          <a:lstStyle/>
          <a:p>
            <a:r>
              <a:rPr lang="fr-FR" b="1" dirty="0"/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766623"/>
            <a:ext cx="8136467" cy="4817533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L’identification d’une molécule thérapeutique est étroitement lié à l’industrie pharmaceutique            ( besoin de rentabilité ).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On part de 10 000 molécules, il y a donc énormément de pertes avant de trouver la bonne.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Le médicament coute cher pour subvenir aux couts liés à la recherche ! 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b="1" i="1" dirty="0">
                <a:solidFill>
                  <a:srgbClr val="FF0000"/>
                </a:solidFill>
                <a:sym typeface="Wingdings"/>
              </a:rPr>
              <a:t> </a:t>
            </a:r>
            <a:r>
              <a:rPr lang="fr-FR" b="1" i="1" dirty="0">
                <a:solidFill>
                  <a:srgbClr val="FF0000"/>
                </a:solidFill>
              </a:rPr>
              <a:t>Ainsi le défi pour l’industrie est de croiser progrès thérapeutique et rentabilité économique. </a:t>
            </a:r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1 – Introduction</a:t>
            </a:r>
          </a:p>
        </p:txBody>
      </p:sp>
    </p:spTree>
    <p:extLst>
      <p:ext uri="{BB962C8B-B14F-4D97-AF65-F5344CB8AC3E}">
        <p14:creationId xmlns:p14="http://schemas.microsoft.com/office/powerpoint/2010/main" val="3370051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499975"/>
            <a:ext cx="8116929" cy="508418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sz="2800" b="1" dirty="0">
                <a:solidFill>
                  <a:schemeClr val="bg2">
                    <a:lumMod val="50000"/>
                  </a:schemeClr>
                </a:solidFill>
              </a:rPr>
              <a:t>Identification d’une cible pertinente : </a:t>
            </a:r>
          </a:p>
          <a:p>
            <a:pPr marL="68580" indent="0">
              <a:buNone/>
            </a:pPr>
            <a:endParaRPr lang="fr-FR" sz="1100" dirty="0"/>
          </a:p>
          <a:p>
            <a:pPr marL="68580" indent="0">
              <a:buNone/>
            </a:pPr>
            <a:r>
              <a:rPr lang="fr-FR" sz="2200" dirty="0"/>
              <a:t>L'avant projet consiste en une </a:t>
            </a:r>
            <a:r>
              <a:rPr lang="fr-FR" sz="2200" b="1" dirty="0"/>
              <a:t>phase de questionnement </a:t>
            </a:r>
            <a:r>
              <a:rPr lang="fr-FR" sz="2200" dirty="0"/>
              <a:t>pour </a:t>
            </a:r>
            <a:r>
              <a:rPr lang="fr-FR" sz="2200" b="1" dirty="0"/>
              <a:t>évaluer le cout </a:t>
            </a:r>
            <a:r>
              <a:rPr lang="fr-FR" sz="2200" dirty="0"/>
              <a:t>de la découverte et du développement d'un médicament. Il faut identifier :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u="sng" dirty="0"/>
              <a:t>Marché potentiel </a:t>
            </a:r>
            <a:r>
              <a:rPr lang="fr-FR" u="sng" dirty="0"/>
              <a:t>:</a:t>
            </a:r>
            <a:r>
              <a:rPr lang="fr-FR" dirty="0"/>
              <a:t> </a:t>
            </a:r>
            <a:r>
              <a:rPr lang="fr-FR" sz="2200" dirty="0"/>
              <a:t>Domaine, pathologie, médicament existant, place restante ...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u="sng" dirty="0"/>
              <a:t>Moyens technologiques </a:t>
            </a:r>
            <a:r>
              <a:rPr lang="fr-FR" u="sng" dirty="0"/>
              <a:t>:</a:t>
            </a:r>
            <a:r>
              <a:rPr lang="fr-FR" dirty="0"/>
              <a:t>                             </a:t>
            </a:r>
            <a:r>
              <a:rPr lang="fr-FR" sz="2200" dirty="0"/>
              <a:t>Equipement, moyens, outils ...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u="sng" dirty="0"/>
              <a:t>Niveau de connaissances et compétences </a:t>
            </a:r>
            <a:r>
              <a:rPr lang="fr-FR" u="sng" dirty="0"/>
              <a:t>:</a:t>
            </a:r>
            <a:r>
              <a:rPr lang="fr-FR" dirty="0"/>
              <a:t>  </a:t>
            </a:r>
            <a:r>
              <a:rPr lang="fr-FR" sz="2200" dirty="0"/>
              <a:t>Acteur, expertise, formation.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2 – Avant-projet</a:t>
            </a:r>
          </a:p>
        </p:txBody>
      </p:sp>
    </p:spTree>
    <p:extLst>
      <p:ext uri="{BB962C8B-B14F-4D97-AF65-F5344CB8AC3E}">
        <p14:creationId xmlns:p14="http://schemas.microsoft.com/office/powerpoint/2010/main" val="42012219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434281"/>
            <a:ext cx="8136467" cy="5149875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sz="2600" b="1" dirty="0">
                <a:solidFill>
                  <a:schemeClr val="bg2">
                    <a:lumMod val="50000"/>
                  </a:schemeClr>
                </a:solidFill>
              </a:rPr>
              <a:t>Identification d’une molécule active sur la cible :</a:t>
            </a:r>
          </a:p>
          <a:p>
            <a:pPr marL="68580" indent="0">
              <a:buNone/>
            </a:pPr>
            <a:endParaRPr lang="fr-FR" sz="800" dirty="0"/>
          </a:p>
          <a:p>
            <a:pPr marL="68580" indent="0">
              <a:buNone/>
            </a:pPr>
            <a:r>
              <a:rPr lang="fr-FR" dirty="0"/>
              <a:t>La molécule active a différentes origines possibles :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5" name="Image 4" descr="Capture d’écran 2015-12-26 à 10.54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32" y="2928031"/>
            <a:ext cx="8136467" cy="2586681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475724" y="434384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 </a:t>
            </a:r>
          </a:p>
        </p:txBody>
      </p:sp>
    </p:spTree>
    <p:extLst>
      <p:ext uri="{BB962C8B-B14F-4D97-AF65-F5344CB8AC3E}">
        <p14:creationId xmlns:p14="http://schemas.microsoft.com/office/powerpoint/2010/main" val="224017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0" y="1010051"/>
            <a:ext cx="7505420" cy="35089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  <a:endParaRPr lang="fr-FR" b="1" dirty="0"/>
          </a:p>
          <a:p>
            <a:r>
              <a:rPr lang="fr-FR" b="1" u="sng" dirty="0"/>
              <a:t>A) Découverte lié au Hasard</a:t>
            </a:r>
          </a:p>
          <a:p>
            <a:pPr marL="68580" indent="0">
              <a:buNone/>
            </a:pPr>
            <a:r>
              <a:rPr lang="fr-FR" u="sng" dirty="0"/>
              <a:t>La pénicilline : </a:t>
            </a:r>
            <a:r>
              <a:rPr lang="fr-FR" dirty="0"/>
              <a:t>Fleming =&gt; Penicillium( champignons ) =&gt; découverte + prix </a:t>
            </a:r>
            <a:r>
              <a:rPr lang="fr-FR" dirty="0" err="1"/>
              <a:t>nobel</a:t>
            </a:r>
            <a:r>
              <a:rPr lang="fr-FR" dirty="0"/>
              <a:t> 1945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330" y="3119246"/>
            <a:ext cx="3741387" cy="361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64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u="sng" dirty="0"/>
              <a:t>3 – Projet </a:t>
            </a:r>
            <a:br>
              <a:rPr lang="fr-FR" b="1" u="sng" dirty="0"/>
            </a:br>
            <a:r>
              <a:rPr lang="fr-FR" b="1" dirty="0"/>
              <a:t/>
            </a:r>
            <a:br>
              <a:rPr lang="fr-FR" b="1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67203" y="1248699"/>
            <a:ext cx="6777317" cy="3508977"/>
          </a:xfrm>
        </p:spPr>
        <p:txBody>
          <a:bodyPr/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  <a:endParaRPr lang="fr-FR" b="1" dirty="0"/>
          </a:p>
          <a:p>
            <a:pPr marL="68580" indent="0">
              <a:buNone/>
            </a:pPr>
            <a:r>
              <a:rPr lang="fr-FR" u="sng" dirty="0"/>
              <a:t>Acétate de </a:t>
            </a:r>
            <a:r>
              <a:rPr lang="fr-FR" u="sng" dirty="0" err="1"/>
              <a:t>glatiramère</a:t>
            </a:r>
            <a:r>
              <a:rPr lang="fr-FR" u="sng" dirty="0"/>
              <a:t>  :</a:t>
            </a:r>
          </a:p>
          <a:p>
            <a:pPr marL="68580" indent="0">
              <a:buNone/>
            </a:pPr>
            <a:endParaRPr lang="fr-FR" u="sng" dirty="0"/>
          </a:p>
          <a:p>
            <a:pPr marL="68580" indent="0">
              <a:buNone/>
            </a:pPr>
            <a:r>
              <a:rPr lang="fr-FR" dirty="0"/>
              <a:t>Volonté de </a:t>
            </a:r>
            <a:r>
              <a:rPr lang="fr-FR" dirty="0" err="1"/>
              <a:t>dev</a:t>
            </a:r>
            <a:r>
              <a:rPr lang="fr-FR" dirty="0"/>
              <a:t> la SEP =&gt; effet inverse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207" y="3429000"/>
            <a:ext cx="295275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1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2336" y="1118087"/>
            <a:ext cx="8263467" cy="5237465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b="1" dirty="0"/>
              <a:t>B) De données empiriques</a:t>
            </a:r>
            <a:r>
              <a:rPr lang="fr-FR" dirty="0"/>
              <a:t>, observat° :</a:t>
            </a:r>
          </a:p>
          <a:p>
            <a:pPr marL="68580" indent="0">
              <a:buNone/>
            </a:pPr>
            <a:endParaRPr lang="fr-FR" sz="800" dirty="0"/>
          </a:p>
          <a:p>
            <a:pPr marL="68580" indent="0">
              <a:buNone/>
            </a:pPr>
            <a:r>
              <a:rPr lang="fr-FR" dirty="0"/>
              <a:t>• </a:t>
            </a:r>
            <a:r>
              <a:rPr lang="fr-FR" b="1" dirty="0">
                <a:solidFill>
                  <a:srgbClr val="6F9500"/>
                </a:solidFill>
              </a:rPr>
              <a:t>Effets biologiques </a:t>
            </a:r>
            <a:r>
              <a:rPr lang="fr-FR" b="1" dirty="0"/>
              <a:t>: </a:t>
            </a:r>
            <a:r>
              <a:rPr lang="fr-FR" dirty="0"/>
              <a:t>Ethnopharmacologie </a:t>
            </a:r>
          </a:p>
          <a:p>
            <a:pPr marL="68580" indent="0">
              <a:buNone/>
            </a:pPr>
            <a:r>
              <a:rPr lang="fr-FR" dirty="0"/>
              <a:t>• </a:t>
            </a:r>
            <a:r>
              <a:rPr lang="fr-FR" b="1" dirty="0">
                <a:solidFill>
                  <a:srgbClr val="6F9500"/>
                </a:solidFill>
              </a:rPr>
              <a:t>Effets indésirables </a:t>
            </a:r>
            <a:r>
              <a:rPr lang="fr-FR" b="1" dirty="0"/>
              <a:t>: </a:t>
            </a:r>
            <a:r>
              <a:rPr lang="fr-FR" dirty="0"/>
              <a:t>Sildénafil (Viagra)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dirty="0"/>
              <a:t>•</a:t>
            </a:r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Toxicité</a:t>
            </a:r>
            <a:r>
              <a:rPr lang="fr-FR" dirty="0"/>
              <a:t>, AVK , Trinitrine</a:t>
            </a:r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838" y="3304076"/>
            <a:ext cx="3781425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53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357640"/>
            <a:ext cx="8263467" cy="5226516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b="1" dirty="0"/>
              <a:t>C ) De la connaissance d’un processus  physiopathologique :</a:t>
            </a:r>
          </a:p>
          <a:p>
            <a:pPr marL="68580" indent="0">
              <a:buNone/>
            </a:pPr>
            <a:endParaRPr lang="fr-FR" sz="800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Recherche de molécules chimiques pouvant interagir avec un </a:t>
            </a:r>
            <a:r>
              <a:rPr lang="fr-FR" b="1" u="sng" dirty="0">
                <a:solidFill>
                  <a:srgbClr val="6F9500"/>
                </a:solidFill>
              </a:rPr>
              <a:t>système physiopathologique connu</a:t>
            </a:r>
            <a:r>
              <a:rPr lang="fr-FR" dirty="0"/>
              <a:t>. Mode de découverte le plus fréquent.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Utilisation de modèles : </a:t>
            </a:r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Cultures de cellules cancéreuses : </a:t>
            </a:r>
            <a:r>
              <a:rPr lang="fr-FR" dirty="0" err="1"/>
              <a:t>Paclitaxel</a:t>
            </a:r>
            <a:endParaRPr lang="fr-FR" dirty="0"/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Modèle d’organe isolé </a:t>
            </a:r>
            <a:r>
              <a:rPr lang="fr-FR" i="1" dirty="0"/>
              <a:t>( vaisseau sanguin )</a:t>
            </a:r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Modèle animal </a:t>
            </a:r>
            <a:r>
              <a:rPr lang="fr-FR" i="1" dirty="0"/>
              <a:t>( rat hypertendu )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</p:spTree>
    <p:extLst>
      <p:ext uri="{BB962C8B-B14F-4D97-AF65-F5344CB8AC3E}">
        <p14:creationId xmlns:p14="http://schemas.microsoft.com/office/powerpoint/2010/main" val="129616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9780" y="45616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fr-FR" b="1" u="sng" dirty="0"/>
              <a:t>3 – Projet</a:t>
            </a:r>
            <a:br>
              <a:rPr lang="fr-FR" b="1" u="sng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3" y="1298722"/>
            <a:ext cx="6777317" cy="3508977"/>
          </a:xfrm>
        </p:spPr>
        <p:txBody>
          <a:bodyPr/>
          <a:lstStyle/>
          <a:p>
            <a:r>
              <a:rPr lang="fr-FR" dirty="0">
                <a:solidFill>
                  <a:srgbClr val="92D050"/>
                </a:solidFill>
              </a:rPr>
              <a:t>Exemples : </a:t>
            </a:r>
          </a:p>
          <a:p>
            <a:pPr>
              <a:buFontTx/>
              <a:buChar char="-"/>
            </a:pPr>
            <a:r>
              <a:rPr lang="fr-FR" u="sng" dirty="0"/>
              <a:t>Processus physiologique : </a:t>
            </a:r>
            <a:r>
              <a:rPr lang="fr-FR" dirty="0"/>
              <a:t>SRA :</a:t>
            </a:r>
            <a:r>
              <a:rPr lang="fr-FR" dirty="0" err="1"/>
              <a:t>captopril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493" y="2441722"/>
            <a:ext cx="7316736" cy="407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9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926973"/>
            <a:ext cx="8263467" cy="465718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Exemple :</a:t>
            </a:r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- Processus pathologique</a:t>
            </a:r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 Médicaments dirigés contre EGFR : 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dirty="0"/>
              <a:t>Récepteur membranaire surexprimé dans les cellules cancéreuses car il favorise la prolifération cellulaire, découvert grâce au </a:t>
            </a:r>
            <a:r>
              <a:rPr lang="fr-FR" b="1" dirty="0"/>
              <a:t>décryptage du génome. </a:t>
            </a:r>
          </a:p>
          <a:p>
            <a:pPr marL="68580" indent="0">
              <a:buNone/>
            </a:pPr>
            <a:endParaRPr lang="fr-FR" sz="1500" b="1" dirty="0"/>
          </a:p>
          <a:p>
            <a:pPr marL="68580" indent="0">
              <a:buNone/>
            </a:pPr>
            <a:r>
              <a:rPr lang="fr-FR" dirty="0"/>
              <a:t>Le </a:t>
            </a:r>
            <a:r>
              <a:rPr lang="fr-FR" b="1" u="sng" dirty="0">
                <a:solidFill>
                  <a:srgbClr val="6F9500"/>
                </a:solidFill>
              </a:rPr>
              <a:t>domaine intra-cytoplasmique comporte des tyrosine-kinase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i="1" dirty="0"/>
              <a:t>(autophosphorylation). </a:t>
            </a:r>
            <a:endParaRPr lang="fr-FR" dirty="0"/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</p:spTree>
    <p:extLst>
      <p:ext uri="{BB962C8B-B14F-4D97-AF65-F5344CB8AC3E}">
        <p14:creationId xmlns:p14="http://schemas.microsoft.com/office/powerpoint/2010/main" val="262887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apture d’écran 2015-12-26 à 22.44.1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501" y="1226257"/>
            <a:ext cx="5324231" cy="3629011"/>
          </a:xfrm>
          <a:prstGeom prst="rect">
            <a:avLst/>
          </a:prstGeo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226257"/>
            <a:ext cx="8263467" cy="53579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394756" y="4855268"/>
            <a:ext cx="8270552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u="sng" dirty="0" err="1">
                <a:solidFill>
                  <a:srgbClr val="6F9500"/>
                </a:solidFill>
              </a:rPr>
              <a:t>Cétuximab</a:t>
            </a:r>
            <a:r>
              <a:rPr lang="fr-FR" sz="2200" b="1" u="sng" dirty="0">
                <a:solidFill>
                  <a:srgbClr val="6F9500"/>
                </a:solidFill>
              </a:rPr>
              <a:t> :</a:t>
            </a:r>
            <a:r>
              <a:rPr lang="fr-FR" sz="2200" b="1" dirty="0">
                <a:solidFill>
                  <a:srgbClr val="6F9500"/>
                </a:solidFill>
              </a:rPr>
              <a:t> </a:t>
            </a:r>
            <a:r>
              <a:rPr lang="fr-FR" sz="2200" dirty="0"/>
              <a:t>Bloque la fixation de la molécule sur son </a:t>
            </a:r>
            <a:r>
              <a:rPr lang="fr-FR" sz="2200" dirty="0" err="1"/>
              <a:t>Rc</a:t>
            </a:r>
            <a:r>
              <a:rPr lang="fr-FR" sz="2200" dirty="0"/>
              <a:t>.</a:t>
            </a:r>
          </a:p>
          <a:p>
            <a:endParaRPr lang="fr-FR" sz="1300" dirty="0"/>
          </a:p>
          <a:p>
            <a:r>
              <a:rPr lang="fr-FR" sz="2200" b="1" u="sng" dirty="0" err="1">
                <a:solidFill>
                  <a:srgbClr val="6F9500"/>
                </a:solidFill>
              </a:rPr>
              <a:t>Géfitinib</a:t>
            </a:r>
            <a:r>
              <a:rPr lang="fr-FR" sz="2200" b="1" u="sng" dirty="0">
                <a:solidFill>
                  <a:srgbClr val="6F9500"/>
                </a:solidFill>
              </a:rPr>
              <a:t> :</a:t>
            </a:r>
            <a:r>
              <a:rPr lang="fr-FR" sz="2200" b="1" dirty="0">
                <a:solidFill>
                  <a:srgbClr val="6F9500"/>
                </a:solidFill>
              </a:rPr>
              <a:t> </a:t>
            </a:r>
            <a:r>
              <a:rPr lang="fr-FR" sz="2200" dirty="0"/>
              <a:t>Empêche l’autophosphorylation du </a:t>
            </a:r>
            <a:r>
              <a:rPr lang="fr-FR" sz="2200" dirty="0" err="1"/>
              <a:t>Rc</a:t>
            </a:r>
            <a:r>
              <a:rPr lang="fr-FR" sz="2200" dirty="0"/>
              <a:t> en se fixant sur les domaines tyrosines-kinases.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</p:spTree>
    <p:extLst>
      <p:ext uri="{BB962C8B-B14F-4D97-AF65-F5344CB8AC3E}">
        <p14:creationId xmlns:p14="http://schemas.microsoft.com/office/powerpoint/2010/main" val="35455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346692"/>
            <a:ext cx="8263467" cy="5237464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</a:p>
          <a:p>
            <a:pPr marL="68580" indent="0">
              <a:buNone/>
            </a:pPr>
            <a:endParaRPr lang="fr-FR" sz="1000" dirty="0"/>
          </a:p>
          <a:p>
            <a:pPr marL="68580" indent="0">
              <a:buNone/>
            </a:pPr>
            <a:r>
              <a:rPr lang="fr-FR" b="1" dirty="0"/>
              <a:t>D) D’une cible moléculaire ( HMG-</a:t>
            </a:r>
            <a:r>
              <a:rPr lang="fr-FR" b="1" dirty="0" err="1"/>
              <a:t>Coa</a:t>
            </a:r>
            <a:r>
              <a:rPr lang="fr-FR" b="1" dirty="0"/>
              <a:t> </a:t>
            </a:r>
            <a:r>
              <a:rPr lang="fr-FR" b="1" dirty="0" err="1"/>
              <a:t>reductase</a:t>
            </a:r>
            <a:r>
              <a:rPr lang="fr-FR" b="1" dirty="0"/>
              <a:t>)</a:t>
            </a:r>
          </a:p>
          <a:p>
            <a:pPr>
              <a:buFont typeface="Wingdings" charset="0"/>
              <a:buChar char="à"/>
            </a:pPr>
            <a:r>
              <a:rPr lang="fr-FR" sz="2000" i="1" dirty="0">
                <a:sym typeface="Wingdings"/>
              </a:rPr>
              <a:t>Technique d’avenir menant vers les thérapies ciblées</a:t>
            </a:r>
          </a:p>
          <a:p>
            <a:pPr marL="68580" indent="0">
              <a:buNone/>
            </a:pPr>
            <a:endParaRPr lang="fr-FR" sz="1000" i="1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Identification de la cible moléculaire par </a:t>
            </a:r>
            <a:r>
              <a:rPr lang="fr-FR" b="1" u="sng" dirty="0">
                <a:solidFill>
                  <a:srgbClr val="6F9500"/>
                </a:solidFill>
              </a:rPr>
              <a:t>décryptage du génome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et utilisation d’outils de protéomique.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Modélisation moléculaire ou </a:t>
            </a:r>
            <a:r>
              <a:rPr lang="fr-FR" b="1" u="sng" dirty="0">
                <a:solidFill>
                  <a:srgbClr val="6F9500"/>
                </a:solidFill>
              </a:rPr>
              <a:t>méthode in silico</a:t>
            </a:r>
            <a:r>
              <a:rPr lang="fr-FR" dirty="0"/>
              <a:t>.               Concept </a:t>
            </a:r>
            <a:r>
              <a:rPr lang="fr-FR" b="1" u="sng" dirty="0">
                <a:solidFill>
                  <a:srgbClr val="6F9500"/>
                </a:solidFill>
              </a:rPr>
              <a:t>clé-serrure</a:t>
            </a:r>
            <a:r>
              <a:rPr lang="fr-FR" b="1" dirty="0">
                <a:solidFill>
                  <a:srgbClr val="6F9500"/>
                </a:solidFill>
              </a:rPr>
              <a:t> </a:t>
            </a:r>
            <a:r>
              <a:rPr lang="fr-FR" dirty="0"/>
              <a:t>et relation </a:t>
            </a:r>
            <a:r>
              <a:rPr lang="fr-FR" b="1" u="sng" dirty="0">
                <a:solidFill>
                  <a:srgbClr val="6F9500"/>
                </a:solidFill>
              </a:rPr>
              <a:t>structure-activité</a:t>
            </a:r>
            <a:r>
              <a:rPr lang="fr-FR" i="1" dirty="0"/>
              <a:t>.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fr-FR" i="1" dirty="0">
                <a:sym typeface="Wingdings"/>
              </a:rPr>
              <a:t>  </a:t>
            </a:r>
            <a:r>
              <a:rPr lang="fr-FR" dirty="0">
                <a:sym typeface="Wingdings"/>
              </a:rPr>
              <a:t>  Moins onéreux, plus rapide ! </a:t>
            </a: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Biothérapies : Technologies complémentaires, production des molécules par voie biologique.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fr-FR" dirty="0">
                <a:sym typeface="Wingdings"/>
              </a:rPr>
              <a:t>    Très chères ! </a:t>
            </a:r>
            <a:endParaRPr lang="fr-FR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endParaRPr lang="fr-FR" i="1" dirty="0"/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532" y="4045390"/>
            <a:ext cx="1091185" cy="10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0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346691"/>
            <a:ext cx="8263467" cy="5237465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Modalités de découverte des principes actifs à partir :</a:t>
            </a:r>
          </a:p>
          <a:p>
            <a:pPr marL="68580" indent="0">
              <a:buNone/>
            </a:pPr>
            <a:endParaRPr lang="fr-FR" dirty="0"/>
          </a:p>
          <a:p>
            <a:pPr marL="68580" indent="0">
              <a:buNone/>
            </a:pPr>
            <a:r>
              <a:rPr lang="fr-FR" b="1" dirty="0"/>
              <a:t>E ) De molécules déjà existantes dont on connaît l’effet thérapeutique ( me-</a:t>
            </a:r>
            <a:r>
              <a:rPr lang="fr-FR" b="1" dirty="0" err="1"/>
              <a:t>too</a:t>
            </a:r>
            <a:r>
              <a:rPr lang="fr-FR" b="1" dirty="0"/>
              <a:t> </a:t>
            </a:r>
            <a:r>
              <a:rPr lang="fr-FR" b="1" dirty="0" err="1"/>
              <a:t>drugs</a:t>
            </a:r>
            <a:r>
              <a:rPr lang="fr-FR" b="1" dirty="0"/>
              <a:t> )</a:t>
            </a:r>
          </a:p>
          <a:p>
            <a:pPr marL="68580" indent="0">
              <a:buNone/>
            </a:pPr>
            <a:endParaRPr lang="fr-FR" sz="800" b="1" i="1" dirty="0"/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Recherche des principes actifs de la même famille que le médicament chef de file déjà commercialisé. </a:t>
            </a:r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Optimisation des caractéristiques pharmaco- cinétiques et pharmacothérapeutiques. </a:t>
            </a:r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Moindre investissement financier.</a:t>
            </a:r>
          </a:p>
          <a:p>
            <a:pPr lvl="1">
              <a:buClr>
                <a:schemeClr val="tx1"/>
              </a:buClr>
              <a:buFont typeface="Wingdings" charset="2"/>
              <a:buChar char="Ø"/>
            </a:pPr>
            <a:r>
              <a:rPr lang="fr-FR" dirty="0"/>
              <a:t>Intérêt pour la santé publique variable. </a:t>
            </a:r>
          </a:p>
          <a:p>
            <a:pPr marL="68580" indent="0">
              <a:buNone/>
            </a:pPr>
            <a:endParaRPr lang="fr-FR" i="1" dirty="0"/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887183" y="1193800"/>
            <a:ext cx="7024744" cy="1143000"/>
          </a:xfrm>
        </p:spPr>
        <p:txBody>
          <a:bodyPr/>
          <a:lstStyle/>
          <a:p>
            <a:r>
              <a:rPr lang="fr-FR" dirty="0"/>
              <a:t>    </a:t>
            </a: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3 – Projet</a:t>
            </a:r>
          </a:p>
        </p:txBody>
      </p:sp>
    </p:spTree>
    <p:extLst>
      <p:ext uri="{BB962C8B-B14F-4D97-AF65-F5344CB8AC3E}">
        <p14:creationId xmlns:p14="http://schemas.microsoft.com/office/powerpoint/2010/main" val="418068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1431525"/>
            <a:ext cx="8263467" cy="5152631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C’est le screening, ou criblage : </a:t>
            </a:r>
          </a:p>
          <a:p>
            <a:pPr marL="68580" indent="0">
              <a:buNone/>
            </a:pPr>
            <a:endParaRPr lang="fr-FR" sz="1000" b="1" dirty="0">
              <a:solidFill>
                <a:srgbClr val="74A510"/>
              </a:solidFill>
            </a:endParaRP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sz="2000" dirty="0"/>
              <a:t>Recherche de la molécule idéale ayant un profil compatible avec un développement ultérieur chez l’homme. 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sz="2000" dirty="0"/>
              <a:t>Screening de milliers de composés à haut débit pour obtenir un seul candidat médicament. </a:t>
            </a: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8" name="Image 7" descr="Capture d’écran 2015-12-26 à 23.02.57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143" y="3438768"/>
            <a:ext cx="6159472" cy="3014625"/>
          </a:xfrm>
          <a:prstGeom prst="rect">
            <a:avLst/>
          </a:prstGeom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4 – Sélection des molécules</a:t>
            </a: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5506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466864"/>
            <a:ext cx="7024744" cy="964661"/>
          </a:xfrm>
        </p:spPr>
        <p:txBody>
          <a:bodyPr>
            <a:normAutofit/>
          </a:bodyPr>
          <a:lstStyle/>
          <a:p>
            <a:r>
              <a:rPr lang="fr-FR" b="1" dirty="0"/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742463"/>
            <a:ext cx="8263467" cy="584169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Screening primaire : </a:t>
            </a:r>
          </a:p>
          <a:p>
            <a:pPr marL="68580" indent="0">
              <a:buNone/>
            </a:pPr>
            <a:endParaRPr lang="fr-FR" sz="1000" b="1" dirty="0">
              <a:solidFill>
                <a:srgbClr val="74A510"/>
              </a:solidFill>
            </a:endParaRP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dirty="0">
                <a:solidFill>
                  <a:srgbClr val="6F9500"/>
                </a:solidFill>
              </a:rPr>
              <a:t>10 000 composés</a:t>
            </a:r>
            <a:r>
              <a:rPr lang="fr-FR" dirty="0"/>
              <a:t>.</a:t>
            </a:r>
            <a:br>
              <a:rPr lang="fr-FR" dirty="0"/>
            </a:br>
            <a:r>
              <a:rPr lang="fr-FR" dirty="0">
                <a:latin typeface="Wingdings"/>
              </a:rPr>
              <a:t> </a:t>
            </a:r>
            <a:r>
              <a:rPr lang="fr-FR" dirty="0"/>
              <a:t>Premiers tests pharmacologiques simples,     	rapides, reproductibles, peu coûteux. </a:t>
            </a:r>
          </a:p>
          <a:p>
            <a:pPr marL="68580" indent="0">
              <a:buNone/>
            </a:pPr>
            <a:r>
              <a:rPr lang="fr-FR" dirty="0">
                <a:latin typeface="Wingdings"/>
              </a:rPr>
              <a:t>  </a:t>
            </a:r>
            <a:r>
              <a:rPr lang="fr-FR" dirty="0"/>
              <a:t>Identifie des touches puis des têtes de série. </a:t>
            </a:r>
          </a:p>
          <a:p>
            <a:pPr marL="68580" indent="0">
              <a:buNone/>
            </a:pPr>
            <a:r>
              <a:rPr lang="fr-FR" dirty="0">
                <a:latin typeface="Wingdings"/>
              </a:rPr>
              <a:t>  </a:t>
            </a:r>
            <a:r>
              <a:rPr lang="fr-FR" dirty="0"/>
              <a:t>Retour vers le chimiste pour optimiser la structure 	</a:t>
            </a:r>
            <a:r>
              <a:rPr lang="fr-FR" i="1" dirty="0"/>
              <a:t>(relation structure-activité)</a:t>
            </a:r>
            <a:r>
              <a:rPr lang="fr-FR" dirty="0"/>
              <a:t>. </a:t>
            </a: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4 – Sélection des molécules</a:t>
            </a:r>
          </a:p>
        </p:txBody>
      </p:sp>
    </p:spTree>
    <p:extLst>
      <p:ext uri="{BB962C8B-B14F-4D97-AF65-F5344CB8AC3E}">
        <p14:creationId xmlns:p14="http://schemas.microsoft.com/office/powerpoint/2010/main" val="375808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466864"/>
            <a:ext cx="7024744" cy="964661"/>
          </a:xfrm>
        </p:spPr>
        <p:txBody>
          <a:bodyPr>
            <a:normAutofit/>
          </a:bodyPr>
          <a:lstStyle/>
          <a:p>
            <a:r>
              <a:rPr lang="fr-FR" b="1" dirty="0"/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742463"/>
            <a:ext cx="8263467" cy="584169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Screening secondaire :</a:t>
            </a:r>
          </a:p>
          <a:p>
            <a:pPr marL="68580" indent="0">
              <a:buNone/>
            </a:pPr>
            <a:endParaRPr lang="fr-FR" sz="1000" b="1" dirty="0">
              <a:solidFill>
                <a:srgbClr val="74A510"/>
              </a:solidFill>
            </a:endParaRP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dirty="0">
                <a:solidFill>
                  <a:srgbClr val="6F9500"/>
                </a:solidFill>
              </a:rPr>
              <a:t>100 composés</a:t>
            </a:r>
            <a:r>
              <a:rPr lang="fr-FR" dirty="0"/>
              <a:t>. 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fr-FR" dirty="0">
                <a:latin typeface="Wingdings"/>
              </a:rPr>
              <a:t>  </a:t>
            </a:r>
            <a:r>
              <a:rPr lang="fr-FR" dirty="0"/>
              <a:t>Tests plus élaborés, plus chers.</a:t>
            </a:r>
          </a:p>
          <a:p>
            <a:pPr lvl="2">
              <a:buClr>
                <a:schemeClr val="tx1"/>
              </a:buClr>
              <a:buFont typeface="Wingdings" charset="2"/>
              <a:buChar char="Ø"/>
            </a:pPr>
            <a:r>
              <a:rPr lang="fr-FR" sz="2400" dirty="0"/>
              <a:t>In vitro (sur des lignées cellulaires particulières). </a:t>
            </a:r>
          </a:p>
          <a:p>
            <a:pPr lvl="2">
              <a:buClr>
                <a:schemeClr val="tx1"/>
              </a:buClr>
              <a:buFont typeface="Wingdings" charset="2"/>
              <a:buChar char="Ø"/>
            </a:pPr>
            <a:r>
              <a:rPr lang="fr-FR" sz="2400" dirty="0"/>
              <a:t>Sur organe isolé. </a:t>
            </a:r>
          </a:p>
          <a:p>
            <a:pPr lvl="2">
              <a:buClr>
                <a:schemeClr val="tx1"/>
              </a:buClr>
              <a:buFont typeface="Wingdings" charset="2"/>
              <a:buChar char="Ø"/>
            </a:pPr>
            <a:r>
              <a:rPr lang="fr-FR" sz="2400" dirty="0"/>
              <a:t>Sur modèle physiopathologique animal.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4 – Sélection des molécules</a:t>
            </a:r>
          </a:p>
        </p:txBody>
      </p:sp>
    </p:spTree>
    <p:extLst>
      <p:ext uri="{BB962C8B-B14F-4D97-AF65-F5344CB8AC3E}">
        <p14:creationId xmlns:p14="http://schemas.microsoft.com/office/powerpoint/2010/main" val="234861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466864"/>
            <a:ext cx="7024744" cy="964661"/>
          </a:xfrm>
        </p:spPr>
        <p:txBody>
          <a:bodyPr>
            <a:normAutofit/>
          </a:bodyPr>
          <a:lstStyle/>
          <a:p>
            <a:r>
              <a:rPr lang="fr-FR" b="1" dirty="0"/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742463"/>
            <a:ext cx="8263467" cy="584169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b="1" dirty="0">
                <a:solidFill>
                  <a:srgbClr val="74A510"/>
                </a:solidFill>
              </a:rPr>
              <a:t>Sélection du candidat médicament</a:t>
            </a:r>
          </a:p>
          <a:p>
            <a:pPr marL="68580" indent="0">
              <a:buNone/>
            </a:pPr>
            <a:endParaRPr lang="fr-FR" sz="1000" b="1" dirty="0">
              <a:solidFill>
                <a:srgbClr val="74A510"/>
              </a:solidFill>
            </a:endParaRP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b="1" dirty="0">
                <a:solidFill>
                  <a:srgbClr val="6F9500"/>
                </a:solidFill>
              </a:rPr>
              <a:t>&lt; 10 molécules</a:t>
            </a:r>
            <a:r>
              <a:rPr lang="fr-FR" dirty="0"/>
              <a:t>.</a:t>
            </a: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Choix des 3 ou 4 molécules les plus intéressantes à développer pour la recherche préclinique et clinique. </a:t>
            </a:r>
            <a:endParaRPr lang="fr-FR" dirty="0">
              <a:latin typeface="Wingdings"/>
            </a:endParaRPr>
          </a:p>
          <a:p>
            <a:pPr>
              <a:buClr>
                <a:schemeClr val="tx1"/>
              </a:buClr>
              <a:buFont typeface="Lucida Grande"/>
              <a:buChar char="•"/>
            </a:pPr>
            <a:r>
              <a:rPr lang="fr-FR" dirty="0"/>
              <a:t>Possibilité d’obtenir des molécules plus intéressantes en développant la synthèse chimique.</a:t>
            </a:r>
          </a:p>
          <a:p>
            <a:pPr marL="68580" indent="0">
              <a:buClr>
                <a:schemeClr val="tx1"/>
              </a:buClr>
              <a:buNone/>
            </a:pPr>
            <a:endParaRPr lang="fr-FR" sz="1000" b="1" dirty="0">
              <a:solidFill>
                <a:srgbClr val="74A510"/>
              </a:solidFill>
            </a:endParaRPr>
          </a:p>
          <a:p>
            <a:pPr marL="68580" indent="0">
              <a:buClr>
                <a:schemeClr val="tx1"/>
              </a:buClr>
              <a:buNone/>
            </a:pPr>
            <a:r>
              <a:rPr lang="fr-FR" b="1" dirty="0" err="1">
                <a:solidFill>
                  <a:srgbClr val="74A510"/>
                </a:solidFill>
              </a:rPr>
              <a:t>Dép</a:t>
            </a:r>
            <a:r>
              <a:rPr lang="sk-SK" b="1" dirty="0">
                <a:solidFill>
                  <a:srgbClr val="74A510"/>
                </a:solidFill>
              </a:rPr>
              <a:t>ô</a:t>
            </a:r>
            <a:r>
              <a:rPr lang="fr-FR" b="1" dirty="0" err="1">
                <a:solidFill>
                  <a:srgbClr val="74A510"/>
                </a:solidFill>
              </a:rPr>
              <a:t>t</a:t>
            </a:r>
            <a:r>
              <a:rPr lang="fr-FR" b="1" dirty="0">
                <a:solidFill>
                  <a:srgbClr val="74A510"/>
                </a:solidFill>
              </a:rPr>
              <a:t> du brevet au bout de 3 ans en moyenne !</a:t>
            </a:r>
          </a:p>
          <a:p>
            <a:pPr marL="68580" indent="0">
              <a:buClr>
                <a:schemeClr val="tx1"/>
              </a:buClr>
              <a:buNone/>
            </a:pPr>
            <a:endParaRPr lang="fr-FR" sz="1000" dirty="0"/>
          </a:p>
          <a:p>
            <a:pPr marL="68580" indent="0">
              <a:buClr>
                <a:schemeClr val="tx1"/>
              </a:buClr>
              <a:buNone/>
            </a:pPr>
            <a:r>
              <a:rPr lang="fr-FR" dirty="0">
                <a:sym typeface="Wingdings"/>
              </a:rPr>
              <a:t> </a:t>
            </a:r>
            <a:r>
              <a:rPr lang="fr-FR" dirty="0"/>
              <a:t>Essais précliniques, cliniques et mise sur le marché. 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fr-FR" b="1" dirty="0">
                <a:solidFill>
                  <a:srgbClr val="74A510"/>
                </a:solidFill>
              </a:rPr>
              <a:t>AMM au bout de 10/12 ans en moyenne.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482336" y="123068"/>
            <a:ext cx="7024744" cy="9646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b="1" u="sng" dirty="0"/>
              <a:t>4 – Sélection des molécules</a:t>
            </a:r>
          </a:p>
        </p:txBody>
      </p:sp>
    </p:spTree>
    <p:extLst>
      <p:ext uri="{BB962C8B-B14F-4D97-AF65-F5344CB8AC3E}">
        <p14:creationId xmlns:p14="http://schemas.microsoft.com/office/powerpoint/2010/main" val="109774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490" y="466864"/>
            <a:ext cx="7024744" cy="964661"/>
          </a:xfrm>
        </p:spPr>
        <p:txBody>
          <a:bodyPr>
            <a:normAutofit/>
          </a:bodyPr>
          <a:lstStyle/>
          <a:p>
            <a:r>
              <a:rPr lang="fr-FR" b="1" dirty="0"/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94756" y="6584156"/>
            <a:ext cx="7027984" cy="273844"/>
          </a:xfrm>
        </p:spPr>
        <p:txBody>
          <a:bodyPr/>
          <a:lstStyle/>
          <a:p>
            <a:pPr algn="r"/>
            <a:r>
              <a:rPr kumimoji="0" lang="fr-FR" sz="1400" dirty="0">
                <a:solidFill>
                  <a:schemeClr val="tx2"/>
                </a:solidFill>
              </a:rPr>
              <a:t>Le tutorat est gratuit. Toute reproduction ou vente est interdite.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9533" y="742463"/>
            <a:ext cx="8263467" cy="584169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endParaRPr lang="fr-FR" b="1" dirty="0">
              <a:solidFill>
                <a:srgbClr val="74A510"/>
              </a:solidFill>
            </a:endParaRPr>
          </a:p>
          <a:p>
            <a:pPr marL="68580" indent="0">
              <a:buNone/>
            </a:pPr>
            <a:r>
              <a:rPr lang="fr-FR" sz="3200" b="1" u="sng" dirty="0">
                <a:solidFill>
                  <a:srgbClr val="74A510"/>
                </a:solidFill>
              </a:rPr>
              <a:t>Conclusion :</a:t>
            </a:r>
          </a:p>
          <a:p>
            <a:pPr marL="68580" indent="0">
              <a:buClr>
                <a:schemeClr val="tx1"/>
              </a:buClr>
              <a:buNone/>
            </a:pPr>
            <a:endParaRPr lang="fr-FR" dirty="0"/>
          </a:p>
          <a:p>
            <a:pPr>
              <a:buFont typeface="Wingdings" charset="2"/>
              <a:buChar char="Ø"/>
            </a:pPr>
            <a:r>
              <a:rPr lang="fr-FR" b="1" dirty="0">
                <a:solidFill>
                  <a:srgbClr val="FF0000"/>
                </a:solidFill>
              </a:rPr>
              <a:t>La recherche de nouveaux médicaments est un processus long et coûteux comprenant plusieurs étapes : </a:t>
            </a:r>
          </a:p>
          <a:p>
            <a:pPr>
              <a:buFont typeface="Wingdings" charset="2"/>
              <a:buChar char="Ø"/>
            </a:pPr>
            <a:r>
              <a:rPr lang="fr-FR" b="1" dirty="0">
                <a:solidFill>
                  <a:srgbClr val="FF0000"/>
                </a:solidFill>
              </a:rPr>
              <a:t>Identification d’une cible pertinente. </a:t>
            </a:r>
          </a:p>
          <a:p>
            <a:pPr>
              <a:buFont typeface="Wingdings" charset="2"/>
              <a:buChar char="Ø"/>
            </a:pPr>
            <a:r>
              <a:rPr lang="fr-FR" b="1" dirty="0">
                <a:solidFill>
                  <a:srgbClr val="FF0000"/>
                </a:solidFill>
              </a:rPr>
              <a:t>Découverte de molécules actives sur la cible. </a:t>
            </a:r>
          </a:p>
          <a:p>
            <a:pPr>
              <a:buFont typeface="Wingdings" charset="2"/>
              <a:buChar char="Ø"/>
            </a:pPr>
            <a:r>
              <a:rPr lang="fr-FR" b="1" dirty="0">
                <a:solidFill>
                  <a:srgbClr val="FF0000"/>
                </a:solidFill>
              </a:rPr>
              <a:t>Sélection des molécules pour développement en santé humaine. </a:t>
            </a:r>
          </a:p>
          <a:p>
            <a:pPr marL="68580" indent="0">
              <a:buClr>
                <a:schemeClr val="tx1"/>
              </a:buClr>
              <a:buNone/>
            </a:pPr>
            <a:endParaRPr lang="fr-FR" b="1" dirty="0">
              <a:solidFill>
                <a:srgbClr val="74A51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930400" y="233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75838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400437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1 – Quelques définitions</a:t>
            </a:r>
            <a:r>
              <a:rPr lang="is-IS" b="1" dirty="0"/>
              <a:t>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A - La forme galénique du médicament représente le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squelette actif de la molécule.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B – Le médicament est le seul élément de la prise en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charge de la maladie.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 – Une substance à visée préventive n’est pas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 considérée comme un médicament.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D – Un médicament correspond à l’association d’un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 principe actif avec des excipients.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E – Les réponses A, B, C, D et E sont fausses.</a:t>
            </a:r>
          </a:p>
        </p:txBody>
      </p:sp>
    </p:spTree>
    <p:extLst>
      <p:ext uri="{BB962C8B-B14F-4D97-AF65-F5344CB8AC3E}">
        <p14:creationId xmlns:p14="http://schemas.microsoft.com/office/powerpoint/2010/main" val="162805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963366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1 – Quelques définitions</a:t>
            </a:r>
            <a:r>
              <a:rPr lang="is-IS" b="1" dirty="0"/>
              <a:t>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A - La forme galénique du médicament représente le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squelette actif de la molécule.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B – Le médicament est le seul élément de la prise en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charge de la maladie.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C – Une substance à visée préventive n’est pas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 considérée comme un médicament.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00B050"/>
                </a:solidFill>
              </a:rPr>
              <a:t>D – Un médicament correspond à l’association d’un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00B050"/>
                </a:solidFill>
              </a:rPr>
              <a:t>       principe actif avec des excipients.</a:t>
            </a:r>
          </a:p>
          <a:p>
            <a:pPr marL="0" indent="0">
              <a:spcBef>
                <a:spcPts val="0"/>
              </a:spcBef>
              <a:buClrTx/>
              <a:buSzTx/>
              <a:buNone/>
            </a:pPr>
            <a:r>
              <a:rPr lang="fr-FR" dirty="0">
                <a:solidFill>
                  <a:srgbClr val="FF0000"/>
                </a:solidFill>
              </a:rPr>
              <a:t>E – Les réponses A, B, C, D et E sont fausses.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ym typeface="Wingdings"/>
              </a:rPr>
              <a:t> Réponse D !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053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90250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2 – Concernant le cycle de vie du médicament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A – </a:t>
            </a:r>
            <a:r>
              <a:rPr lang="fr-FR" dirty="0"/>
              <a:t> </a:t>
            </a:r>
            <a:r>
              <a:rPr lang="fr-FR" dirty="0" smtClean="0"/>
              <a:t>La rentabilité économique est un point important pour l’industriel pharmaceutique </a:t>
            </a:r>
            <a:endParaRPr lang="fr-FR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B –Le médicament est commercialisé dès l’obtention du brevet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 – Le brevet protège la découverte pendant 3 ans.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D – Le développement du médicament n’est pas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 très coûteux.</a:t>
            </a:r>
          </a:p>
          <a:p>
            <a:pPr marL="0" indent="0">
              <a:spcBef>
                <a:spcPts val="0"/>
              </a:spcBef>
              <a:buClrTx/>
              <a:buSzTx/>
              <a:buNone/>
            </a:pPr>
            <a:r>
              <a:rPr lang="fr-FR" dirty="0"/>
              <a:t>E – Les réponses A, B, C, D et E sont fausses.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52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90250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2 – Concernant le cycle de vie du médicament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00B050"/>
                </a:solidFill>
              </a:rPr>
              <a:t>A – Vrai, le mdc est un produit de consommation particulier !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</a:rPr>
              <a:t>B </a:t>
            </a:r>
            <a:r>
              <a:rPr lang="fr-FR" dirty="0">
                <a:solidFill>
                  <a:srgbClr val="FF0000"/>
                </a:solidFill>
              </a:rPr>
              <a:t>–Le médicament est commercialisé dès l’obtention du brevet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C – Le brevet protège la découverte pendant 3 ans.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D – Le développement du médicament n’est pas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 très coûteux.</a:t>
            </a:r>
          </a:p>
          <a:p>
            <a:pPr marL="0" indent="0">
              <a:spcBef>
                <a:spcPts val="0"/>
              </a:spcBef>
              <a:buClrTx/>
              <a:buSzTx/>
              <a:buNone/>
            </a:pPr>
            <a:r>
              <a:rPr lang="fr-FR" dirty="0">
                <a:solidFill>
                  <a:srgbClr val="FF0000"/>
                </a:solidFill>
              </a:rPr>
              <a:t>E – Les réponses A, B, C, D et E sont fausses.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ym typeface="Wingdings"/>
              </a:rPr>
              <a:t> </a:t>
            </a:r>
            <a:r>
              <a:rPr lang="fr-FR" smtClean="0">
                <a:sym typeface="Wingdings"/>
              </a:rPr>
              <a:t>Réponse </a:t>
            </a:r>
            <a:r>
              <a:rPr lang="fr-FR" dirty="0" smtClean="0">
                <a:sym typeface="Wingdings"/>
              </a:rPr>
              <a:t>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81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90250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3 – Concernant le cycle de vie du médicament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A – L’hydroxyde d’aluminium provient d’une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extraction végétale.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B – Le Sildénafil® est découvert grâce à sa toxicité.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 – La modélisation moléculaire in-silico est très chère.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D – Le screening secondaire se fait avec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      10 000 molécules.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E – Les réponses A, B, C, D et E sont fausses.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388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46863" y="157331"/>
            <a:ext cx="3021735" cy="1143000"/>
          </a:xfrm>
        </p:spPr>
        <p:txBody>
          <a:bodyPr/>
          <a:lstStyle/>
          <a:p>
            <a:pPr algn="ctr"/>
            <a:r>
              <a:rPr lang="fr-FR" dirty="0"/>
              <a:t>QCM TIME !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760" y="1432193"/>
            <a:ext cx="8196548" cy="490250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QCM 3 – Concernant le cycle de vie du médicament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="1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A – L’hydroxyde d’aluminium provient d’une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extraction végétale.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B – Le Sildénafil® est découvert grâce à sa toxicité.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C – La modélisation moléculaire in-silico est très chère.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D – Le screening secondaire se fait avec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FF0000"/>
                </a:solidFill>
              </a:rPr>
              <a:t>      10 000 molécules.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olidFill>
                  <a:srgbClr val="00B050"/>
                </a:solidFill>
              </a:rPr>
              <a:t>E – Les réponses A, B, C, D et E sont fausses.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sym typeface="Wingdings"/>
              </a:rPr>
              <a:t> Réponse E !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Apple Chancery" charset="0"/>
                <a:ea typeface="Apple Chancery" charset="0"/>
                <a:cs typeface="Apple Chancery" charset="0"/>
              </a:rPr>
              <a:t>Merci de votre attention !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7989" y="2324100"/>
            <a:ext cx="2947035" cy="350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79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ontiguïté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3324</TotalTime>
  <Words>2136</Words>
  <Application>Microsoft Office PowerPoint</Application>
  <PresentationFormat>Affichage à l'écran (4:3)</PresentationFormat>
  <Paragraphs>336</Paragraphs>
  <Slides>34</Slides>
  <Notes>14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Austin</vt:lpstr>
      <vt:lpstr>Identification d’une molécule à visée thérapeutique Cours du Pr. Braguer</vt:lpstr>
      <vt:lpstr>Quelques définitions de bases</vt:lpstr>
      <vt:lpstr>Quelques définitions de bases</vt:lpstr>
      <vt:lpstr>Quelques définitions de bases</vt:lpstr>
      <vt:lpstr>Identification d’une molécule à visée thérapeutique</vt:lpstr>
      <vt:lpstr>Présentation PowerPoint</vt:lpstr>
      <vt:lpstr>1 – Introduction</vt:lpstr>
      <vt:lpstr> </vt:lpstr>
      <vt:lpstr> </vt:lpstr>
      <vt:lpstr> </vt:lpstr>
      <vt:lpstr> </vt:lpstr>
      <vt:lpstr> </vt:lpstr>
      <vt:lpstr> </vt:lpstr>
      <vt:lpstr>Présentation PowerPoint</vt:lpstr>
      <vt:lpstr>3 – Projet   </vt:lpstr>
      <vt:lpstr> </vt:lpstr>
      <vt:lpstr> </vt:lpstr>
      <vt:lpstr>3 – Projet </vt:lpstr>
      <vt:lpstr> </vt:lpstr>
      <vt:lpstr> </vt:lpstr>
      <vt:lpstr> </vt:lpstr>
      <vt:lpstr>    </vt:lpstr>
      <vt:lpstr> </vt:lpstr>
      <vt:lpstr> </vt:lpstr>
      <vt:lpstr> </vt:lpstr>
      <vt:lpstr> </vt:lpstr>
      <vt:lpstr> </vt:lpstr>
      <vt:lpstr>QCM TIME ! </vt:lpstr>
      <vt:lpstr>QCM TIME ! </vt:lpstr>
      <vt:lpstr>QCM TIME ! </vt:lpstr>
      <vt:lpstr>QCM TIME ! </vt:lpstr>
      <vt:lpstr>QCM TIME ! </vt:lpstr>
      <vt:lpstr>QCM TIME ! </vt:lpstr>
      <vt:lpstr>Merci de votre attention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Identification d’une molécule à visée thérapeutique Cours du Pr. Braguer</dc:title>
  <dc:creator>William Sana</dc:creator>
  <cp:lastModifiedBy>Alice Sioniac</cp:lastModifiedBy>
  <cp:revision>87</cp:revision>
  <dcterms:created xsi:type="dcterms:W3CDTF">2015-12-25T10:11:00Z</dcterms:created>
  <dcterms:modified xsi:type="dcterms:W3CDTF">2017-01-04T10:45:45Z</dcterms:modified>
</cp:coreProperties>
</file>