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51"/>
    <a:srgbClr val="33CCCC"/>
    <a:srgbClr val="FFFFFF"/>
    <a:srgbClr val="BFA6FF"/>
    <a:srgbClr val="FF8F8F"/>
    <a:srgbClr val="FFC58F"/>
    <a:srgbClr val="FFFDA1"/>
    <a:srgbClr val="FF96D0"/>
    <a:srgbClr val="FF8FB6"/>
    <a:srgbClr val="87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BCCF73-1BA7-42F8-8AA5-9B6E1EFA09F8}" v="2816" dt="2021-08-12T13:50:53.912"/>
    <p1510:client id="{B1145E3D-0C91-4C32-AC9C-4A58C5796862}" v="714" dt="2021-08-12T10:22:57.7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90" d="100"/>
          <a:sy n="90" d="100"/>
        </p:scale>
        <p:origin x="3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07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774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07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286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289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90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352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69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590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55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666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397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09070" y="569582"/>
            <a:ext cx="9966960" cy="3035808"/>
          </a:xfrm>
        </p:spPr>
        <p:txBody>
          <a:bodyPr/>
          <a:lstStyle/>
          <a:p>
            <a:r>
              <a:rPr lang="de-DE" sz="7200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CONCEPTS EN</a:t>
            </a:r>
            <a:endParaRPr lang="fr-FR" sz="7200" u="sng">
              <a:solidFill>
                <a:srgbClr val="FF0051"/>
              </a:solidFill>
              <a:latin typeface="Georgia"/>
              <a:cs typeface="Calibri Light"/>
            </a:endParaRPr>
          </a:p>
          <a:p>
            <a:r>
              <a:rPr lang="de-DE" sz="7200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SANTE PUBLIQUE</a:t>
            </a:r>
            <a:endParaRPr lang="de-DE" sz="7200" u="sng">
              <a:solidFill>
                <a:srgbClr val="FF0051"/>
              </a:solidFill>
              <a:latin typeface="Georgia"/>
              <a:cs typeface="Calibri Light"/>
            </a:endParaRPr>
          </a:p>
          <a:p>
            <a:endParaRPr lang="de-D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305472" y="3300113"/>
            <a:ext cx="9144000" cy="1670139"/>
          </a:xfrm>
        </p:spPr>
        <p:txBody>
          <a:bodyPr/>
          <a:lstStyle/>
          <a:p>
            <a:endParaRPr lang="de-DE"/>
          </a:p>
        </p:txBody>
      </p:sp>
      <p:pic>
        <p:nvPicPr>
          <p:cNvPr id="4" name="Image 4" descr="Une image contenant texte, tableau noir&#10;&#10;Description générée automatiquement">
            <a:extLst>
              <a:ext uri="{FF2B5EF4-FFF2-40B4-BE49-F238E27FC236}">
                <a16:creationId xmlns:a16="http://schemas.microsoft.com/office/drawing/2014/main" id="{05B04DC7-4D01-4C37-A9B8-FB777EF78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9268" y="3599396"/>
            <a:ext cx="3936522" cy="2836604"/>
          </a:xfrm>
          <a:prstGeom prst="rect">
            <a:avLst/>
          </a:prstGeom>
        </p:spPr>
      </p:pic>
      <p:sp>
        <p:nvSpPr>
          <p:cNvPr id="5" name="Nuage 4">
            <a:extLst>
              <a:ext uri="{FF2B5EF4-FFF2-40B4-BE49-F238E27FC236}">
                <a16:creationId xmlns:a16="http://schemas.microsoft.com/office/drawing/2014/main" id="{F0F6BACD-9952-4A6C-A809-48472CD4DE0B}"/>
              </a:ext>
            </a:extLst>
          </p:cNvPr>
          <p:cNvSpPr/>
          <p:nvPr/>
        </p:nvSpPr>
        <p:spPr>
          <a:xfrm>
            <a:off x="1329806" y="3735783"/>
            <a:ext cx="4574724" cy="2355405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BB43FD2-45D7-4FB2-8F9C-0D8BFF7A5DA5}"/>
              </a:ext>
            </a:extLst>
          </p:cNvPr>
          <p:cNvSpPr txBox="1"/>
          <p:nvPr/>
        </p:nvSpPr>
        <p:spPr>
          <a:xfrm>
            <a:off x="2307020" y="4317124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dirty="0">
                <a:cs typeface="Calibri"/>
              </a:rPr>
              <a:t>C'est comme un lendemain de cuite, c'est juste un mauvais moment à passer</a:t>
            </a:r>
            <a:endParaRPr lang="fr-FR" dirty="0"/>
          </a:p>
        </p:txBody>
      </p:sp>
      <p:pic>
        <p:nvPicPr>
          <p:cNvPr id="8" name="Graphique 8" descr="Contour de visage tirant la langue avec un remplissage uni">
            <a:extLst>
              <a:ext uri="{FF2B5EF4-FFF2-40B4-BE49-F238E27FC236}">
                <a16:creationId xmlns:a16="http://schemas.microsoft.com/office/drawing/2014/main" id="{D52A2C79-961E-4115-949C-E586885E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52800" y="5284075"/>
            <a:ext cx="520263" cy="493988"/>
          </a:xfrm>
          <a:prstGeom prst="rect">
            <a:avLst/>
          </a:prstGeom>
        </p:spPr>
      </p:pic>
      <p:pic>
        <p:nvPicPr>
          <p:cNvPr id="9" name="Graphique 8" descr="Personne de petite taille contour">
            <a:extLst>
              <a:ext uri="{FF2B5EF4-FFF2-40B4-BE49-F238E27FC236}">
                <a16:creationId xmlns:a16="http://schemas.microsoft.com/office/drawing/2014/main" id="{0045CA66-5543-4223-8450-F46D3F8D51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51390" y="900629"/>
            <a:ext cx="914400" cy="914400"/>
          </a:xfrm>
          <a:prstGeom prst="rect">
            <a:avLst/>
          </a:prstGeom>
        </p:spPr>
      </p:pic>
      <p:pic>
        <p:nvPicPr>
          <p:cNvPr id="10" name="Graphique 9" descr="Personne de petite taille contour">
            <a:extLst>
              <a:ext uri="{FF2B5EF4-FFF2-40B4-BE49-F238E27FC236}">
                <a16:creationId xmlns:a16="http://schemas.microsoft.com/office/drawing/2014/main" id="{6BA03ABA-F3D3-46C9-A643-E234D9B595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2606" y="90062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089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48846B-5E66-46D3-81F9-B422AF872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879" y="983352"/>
            <a:ext cx="105156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fr-FR" sz="6000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Définitions en santé publique</a:t>
            </a:r>
            <a:endParaRPr lang="fr-FR" sz="6000" u="sng" dirty="0">
              <a:solidFill>
                <a:srgbClr val="FF0051"/>
              </a:solidFill>
              <a:latin typeface="Georgia"/>
            </a:endParaRPr>
          </a:p>
          <a:p>
            <a:endParaRPr lang="fr-FR" dirty="0"/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2A04366A-AAB2-4782-9248-E123A6AB4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7685"/>
              </p:ext>
            </p:extLst>
          </p:nvPr>
        </p:nvGraphicFramePr>
        <p:xfrm>
          <a:off x="2198585" y="2289508"/>
          <a:ext cx="8168640" cy="4179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4320">
                  <a:extLst>
                    <a:ext uri="{9D8B030D-6E8A-4147-A177-3AD203B41FA5}">
                      <a16:colId xmlns:a16="http://schemas.microsoft.com/office/drawing/2014/main" val="264304234"/>
                    </a:ext>
                  </a:extLst>
                </a:gridCol>
                <a:gridCol w="4084320">
                  <a:extLst>
                    <a:ext uri="{9D8B030D-6E8A-4147-A177-3AD203B41FA5}">
                      <a16:colId xmlns:a16="http://schemas.microsoft.com/office/drawing/2014/main" val="3505025252"/>
                    </a:ext>
                  </a:extLst>
                </a:gridCol>
              </a:tblGrid>
              <a:tr h="79636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fr-FR" sz="22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Définition de Winslow (1920)</a:t>
                      </a:r>
                      <a:endParaRPr lang="fr-FR" sz="2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D9ED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fr-FR" sz="20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Définition de l’OMS (2002)</a:t>
                      </a:r>
                      <a:r>
                        <a:rPr lang="fr-FR" sz="1800" b="0" i="0" u="none" strike="noStrike" noProof="0" dirty="0">
                          <a:latin typeface="Calibri"/>
                        </a:rPr>
                        <a:t> </a:t>
                      </a:r>
                      <a:endParaRPr lang="fr-FR" sz="1800" b="0" i="0" u="none" strike="noStrike" noProof="0">
                        <a:latin typeface="Calibri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D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379572"/>
                  </a:ext>
                </a:extLst>
              </a:tr>
              <a:tr h="142282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La santé publique consiste en l’art et la science :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D’améliorer l’état de santé de la population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</a:t>
                      </a:r>
                      <a:r>
                        <a:rPr lang="fr-FR" sz="1800" b="0" i="0" u="sng" strike="noStrike" noProof="0" dirty="0">
                          <a:latin typeface="Georgia"/>
                        </a:rPr>
                        <a:t>De prévenir la maladie</a:t>
                      </a:r>
                      <a:endParaRPr lang="fr-FR" u="sng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De promouvoir la santé et l’efficacité des services de santé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                         </a:t>
                      </a:r>
                    </a:p>
                    <a:p>
                      <a:pPr lvl="0">
                        <a:buNone/>
                      </a:pPr>
                      <a:r>
                        <a:rPr lang="fr-FR" dirty="0">
                          <a:latin typeface="Georgia"/>
                        </a:rPr>
                        <a:t>                       Par la coordination des efforts de la société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La santé publique représente l’ensemble des efforts menés par des institutions publiques dans une société pour :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Améliorer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Promouvoir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</a:t>
                      </a:r>
                      <a:r>
                        <a:rPr lang="fr-FR" sz="1800" b="0" i="0" u="sng" strike="noStrike" noProof="0" dirty="0">
                          <a:latin typeface="Georgia"/>
                        </a:rPr>
                        <a:t>Protéger</a:t>
                      </a:r>
                      <a:endParaRPr lang="fr-FR" u="sng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- Restaurer la santé de la population</a:t>
                      </a:r>
                      <a:endParaRPr lang="fr-FR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fr-FR" sz="1800" b="0" i="0" u="none" strike="noStrike" noProof="0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                     Grâce à une action collective</a:t>
                      </a:r>
                      <a:endParaRPr lang="fr-FR" dirty="0"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8529338"/>
                  </a:ext>
                </a:extLst>
              </a:tr>
            </a:tbl>
          </a:graphicData>
        </a:graphic>
      </p:graphicFrame>
      <p:sp>
        <p:nvSpPr>
          <p:cNvPr id="3" name="Flèche : droite à entaille 2">
            <a:extLst>
              <a:ext uri="{FF2B5EF4-FFF2-40B4-BE49-F238E27FC236}">
                <a16:creationId xmlns:a16="http://schemas.microsoft.com/office/drawing/2014/main" id="{9ED642FA-A272-4D59-BFC8-228731B2B51D}"/>
              </a:ext>
            </a:extLst>
          </p:cNvPr>
          <p:cNvSpPr/>
          <p:nvPr/>
        </p:nvSpPr>
        <p:spPr>
          <a:xfrm>
            <a:off x="2312988" y="5312909"/>
            <a:ext cx="1069258" cy="233517"/>
          </a:xfrm>
          <a:prstGeom prst="notchedRightArrow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 : droite à entaille 4">
            <a:extLst>
              <a:ext uri="{FF2B5EF4-FFF2-40B4-BE49-F238E27FC236}">
                <a16:creationId xmlns:a16="http://schemas.microsoft.com/office/drawing/2014/main" id="{7AA35A28-456C-427D-A49B-3B4240D32A9F}"/>
              </a:ext>
            </a:extLst>
          </p:cNvPr>
          <p:cNvSpPr/>
          <p:nvPr/>
        </p:nvSpPr>
        <p:spPr>
          <a:xfrm>
            <a:off x="6425638" y="5590978"/>
            <a:ext cx="1020095" cy="233517"/>
          </a:xfrm>
          <a:prstGeom prst="notched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20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1D70E-C7F7-48EB-95BE-725A6C9B2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0860"/>
            <a:ext cx="105156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br>
              <a:rPr lang="fr-FR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</a:br>
            <a:r>
              <a:rPr lang="fr-FR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Evolution de la santé publique: transition</a:t>
            </a:r>
            <a:endParaRPr lang="fr-FR" u="sng" dirty="0">
              <a:solidFill>
                <a:srgbClr val="FF0051"/>
              </a:solidFill>
              <a:latin typeface="Georgia"/>
              <a:cs typeface="Calibri Light" panose="020F0302020204030204"/>
            </a:endParaRPr>
          </a:p>
          <a:p>
            <a:pPr algn="ctr"/>
            <a:r>
              <a:rPr lang="fr-FR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épidémiologique</a:t>
            </a:r>
            <a:r>
              <a:rPr lang="fr-FR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 </a:t>
            </a:r>
            <a:endParaRPr lang="fr-FR" u="sng" dirty="0">
              <a:solidFill>
                <a:srgbClr val="FF0051"/>
              </a:solidFill>
              <a:latin typeface="Georgia"/>
              <a:cs typeface="Calibri Light" panose="020F0302020204030204"/>
            </a:endParaRPr>
          </a:p>
          <a:p>
            <a:pPr algn="ctr"/>
            <a:endParaRPr lang="fr-FR" dirty="0">
              <a:cs typeface="Calibri Light"/>
            </a:endParaRPr>
          </a:p>
          <a:p>
            <a:endParaRPr lang="fr-FR" dirty="0">
              <a:cs typeface="Calibri Light"/>
            </a:endParaRPr>
          </a:p>
        </p:txBody>
      </p:sp>
      <p:pic>
        <p:nvPicPr>
          <p:cNvPr id="4" name="Image 4">
            <a:extLst>
              <a:ext uri="{FF2B5EF4-FFF2-40B4-BE49-F238E27FC236}">
                <a16:creationId xmlns:a16="http://schemas.microsoft.com/office/drawing/2014/main" id="{FA44F6D5-386A-41D3-9BBB-5607E4247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243662"/>
            <a:ext cx="10515600" cy="3770445"/>
          </a:xfrm>
        </p:spPr>
      </p:pic>
    </p:spTree>
    <p:extLst>
      <p:ext uri="{BB962C8B-B14F-4D97-AF65-F5344CB8AC3E}">
        <p14:creationId xmlns:p14="http://schemas.microsoft.com/office/powerpoint/2010/main" val="3550933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15012-1750-4D3F-9B38-B3B977628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2370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4000" u="sng" dirty="0">
                <a:solidFill>
                  <a:srgbClr val="FF0051"/>
                </a:solidFill>
                <a:latin typeface="Georgia"/>
                <a:cs typeface="Calibri Light"/>
              </a:rPr>
              <a:t>Transition épidémiologique</a:t>
            </a:r>
            <a:endParaRPr lang="fr-FR" sz="4000" dirty="0"/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67D0072B-E89B-4A47-8164-6DDA0D9AC0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1340053"/>
              </p:ext>
            </p:extLst>
          </p:nvPr>
        </p:nvGraphicFramePr>
        <p:xfrm>
          <a:off x="186905" y="1207698"/>
          <a:ext cx="11758837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741">
                  <a:extLst>
                    <a:ext uri="{9D8B030D-6E8A-4147-A177-3AD203B41FA5}">
                      <a16:colId xmlns:a16="http://schemas.microsoft.com/office/drawing/2014/main" val="2325348952"/>
                    </a:ext>
                  </a:extLst>
                </a:gridCol>
                <a:gridCol w="6359096">
                  <a:extLst>
                    <a:ext uri="{9D8B030D-6E8A-4147-A177-3AD203B41FA5}">
                      <a16:colId xmlns:a16="http://schemas.microsoft.com/office/drawing/2014/main" val="3346953953"/>
                    </a:ext>
                  </a:extLst>
                </a:gridCol>
              </a:tblGrid>
              <a:tr h="145591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b="1" i="0" u="none" strike="noStrike" noProof="0" dirty="0">
                          <a:latin typeface="Georgia"/>
                        </a:rPr>
                        <a:t>Le temps des épidémies et des famines (avant le XXe siècle</a:t>
                      </a:r>
                      <a:r>
                        <a:rPr lang="fr-FR" sz="2400" b="0" i="0" u="none" strike="noStrike" noProof="0" dirty="0">
                          <a:latin typeface="Calibri"/>
                        </a:rPr>
                        <a:t>)</a:t>
                      </a:r>
                      <a:endParaRPr lang="fr-FR" sz="2400" dirty="0"/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BFA6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Maladies infectieuses et les maladies liées aux carences alimentaires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Espérance de vie peu élevée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Fonctions: surveiller et protéger la population en organisant la lutte contre les foyers de contagion des maladies infectieuses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Fonctions: </a:t>
                      </a:r>
                      <a:r>
                        <a:rPr lang="fr-FR" sz="1600" b="0" i="0" u="none" strike="noStrike" noProof="0" dirty="0">
                          <a:solidFill>
                            <a:srgbClr val="FF0000"/>
                          </a:solidFill>
                          <a:latin typeface="Georgia"/>
                        </a:rPr>
                        <a:t>SURVEILLANCE + PROTECTION</a:t>
                      </a:r>
                      <a:endParaRPr lang="fr-FR" sz="1600" dirty="0">
                        <a:solidFill>
                          <a:srgbClr val="FF0000"/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6696659"/>
                  </a:ext>
                </a:extLst>
              </a:tr>
              <a:tr h="1920998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b="1" i="0" u="none" strike="noStrike" noProof="0" dirty="0">
                          <a:solidFill>
                            <a:srgbClr val="FFFFFF"/>
                          </a:solidFill>
                          <a:latin typeface="Georgia"/>
                        </a:rPr>
                        <a:t>La phase de transition (première moitié du XXe siècle)</a:t>
                      </a:r>
                      <a:endParaRPr lang="fr-FR" sz="2400" b="1" dirty="0">
                        <a:solidFill>
                          <a:srgbClr val="FFFFFF"/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99B4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Régression des maladies infectieuses grâce aux progrès de la médecine et à l’amélioration des conditions de vie</a:t>
                      </a:r>
                      <a:endParaRPr lang="fr-FR" sz="160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L’espérance de vie augmente</a:t>
                      </a:r>
                      <a:endParaRPr lang="fr-FR" sz="160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Charte de l’hygiène publique : obligation de la vaccination contre la variole, déclaration des maladies infectieuses, désinfection des</a:t>
                      </a:r>
                      <a:endParaRPr lang="fr-FR" sz="160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locaux, surveillance des sources d’eau potable…</a:t>
                      </a:r>
                      <a:endParaRPr lang="fr-FR" sz="160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Fonctions:</a:t>
                      </a:r>
                      <a:r>
                        <a:rPr lang="fr-FR" sz="1600" b="0" i="0" u="none" strike="noStrike" noProof="0" dirty="0">
                          <a:solidFill>
                            <a:srgbClr val="FF0000"/>
                          </a:solidFill>
                          <a:latin typeface="Georgia"/>
                        </a:rPr>
                        <a:t> SURVEILLANCE + PROTECTION + PREVENTION</a:t>
                      </a:r>
                      <a:endParaRPr lang="fr-FR" sz="1600" dirty="0">
                        <a:solidFill>
                          <a:srgbClr val="FF0000"/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9296636"/>
                  </a:ext>
                </a:extLst>
              </a:tr>
              <a:tr h="1845235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b="1" i="0" u="none" strike="noStrike" noProof="0" dirty="0">
                          <a:solidFill>
                            <a:schemeClr val="bg1"/>
                          </a:solidFill>
                          <a:latin typeface="Georgia"/>
                        </a:rPr>
                        <a:t>Installation des maladies liées au vieillissement et aux maladies chroniques (deuxième moitié du XXe siècle)</a:t>
                      </a:r>
                      <a:endParaRPr lang="fr-FR" sz="2400" b="1" dirty="0">
                        <a:solidFill>
                          <a:schemeClr val="bg1"/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Quasi-disparition de la mortalité par maladies infectieuses</a:t>
                      </a:r>
                      <a:endParaRPr lang="fr-FR" sz="1600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L’espérance de vie continue d’augmenter</a:t>
                      </a:r>
                      <a:endParaRPr lang="fr-FR" sz="1600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0" i="0" u="none" strike="noStrike" noProof="0" dirty="0">
                          <a:latin typeface="Georgia"/>
                        </a:rPr>
                        <a:t>Meilleure compréhension de la façon dont les styles de vie et les conditions de vie déterminent la santé</a:t>
                      </a:r>
                      <a:endParaRPr lang="fr-FR" sz="1600" dirty="0"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Georgia"/>
                        </a:rPr>
                        <a:t>Fonctions:</a:t>
                      </a:r>
                      <a:r>
                        <a:rPr lang="fr-FR" sz="1800" b="0" i="0" u="none" strike="noStrike" noProof="0" dirty="0">
                          <a:solidFill>
                            <a:srgbClr val="FF0000"/>
                          </a:solidFill>
                          <a:latin typeface="Georgia"/>
                        </a:rPr>
                        <a:t> SURVEILLANCE+PROTECTION+PREVENTION +PROMOTION</a:t>
                      </a:r>
                      <a:endParaRPr lang="fr-FR" sz="1800" dirty="0">
                        <a:solidFill>
                          <a:srgbClr val="FF0000"/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360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9172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rchemin : horizontal 8">
            <a:extLst>
              <a:ext uri="{FF2B5EF4-FFF2-40B4-BE49-F238E27FC236}">
                <a16:creationId xmlns:a16="http://schemas.microsoft.com/office/drawing/2014/main" id="{C3C424A6-D6A0-41FE-9F29-7531DD999622}"/>
              </a:ext>
            </a:extLst>
          </p:cNvPr>
          <p:cNvSpPr/>
          <p:nvPr/>
        </p:nvSpPr>
        <p:spPr>
          <a:xfrm>
            <a:off x="7048500" y="2334719"/>
            <a:ext cx="4129547" cy="811162"/>
          </a:xfrm>
          <a:prstGeom prst="horizontalScroll">
            <a:avLst/>
          </a:prstGeom>
          <a:solidFill>
            <a:srgbClr val="FFFFFF"/>
          </a:solidFill>
          <a:ln>
            <a:solidFill>
              <a:srgbClr val="FF00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86B1DE1-BC97-4EFA-B699-B2ED88E3F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Les fonctions de la santé publique</a:t>
            </a:r>
            <a:endParaRPr lang="fr-FR" u="sng" dirty="0">
              <a:solidFill>
                <a:srgbClr val="FF0051"/>
              </a:solidFill>
              <a:latin typeface="Georgia"/>
              <a:cs typeface="Calibri Light" panose="020F0302020204030204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55E76F-5E78-4FAE-A063-4EC068F7D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394" y="192394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fr-FR" dirty="0">
              <a:cs typeface="Calibri" panose="020F0502020204030204"/>
            </a:endParaRPr>
          </a:p>
          <a:p>
            <a:pPr marL="0" indent="0">
              <a:buNone/>
            </a:pPr>
            <a:endParaRPr lang="fr-FR" dirty="0">
              <a:cs typeface="Calibri" panose="020F0502020204030204"/>
            </a:endParaRPr>
          </a:p>
          <a:p>
            <a:pPr marL="0" indent="0">
              <a:buNone/>
            </a:pPr>
            <a:endParaRPr lang="fr-FR" dirty="0">
              <a:cs typeface="Calibri" panose="020F0502020204030204"/>
            </a:endParaRPr>
          </a:p>
          <a:p>
            <a:endParaRPr lang="fr-FR" dirty="0">
              <a:cs typeface="Calibri" panose="020F0502020204030204"/>
            </a:endParaRPr>
          </a:p>
        </p:txBody>
      </p:sp>
      <p:sp>
        <p:nvSpPr>
          <p:cNvPr id="5" name="Parchemin : horizontal 4">
            <a:extLst>
              <a:ext uri="{FF2B5EF4-FFF2-40B4-BE49-F238E27FC236}">
                <a16:creationId xmlns:a16="http://schemas.microsoft.com/office/drawing/2014/main" id="{40B9C46B-8B8B-4689-9D70-3EAFF54D1191}"/>
              </a:ext>
            </a:extLst>
          </p:cNvPr>
          <p:cNvSpPr/>
          <p:nvPr/>
        </p:nvSpPr>
        <p:spPr>
          <a:xfrm>
            <a:off x="1476375" y="2428431"/>
            <a:ext cx="3342967" cy="712839"/>
          </a:xfrm>
          <a:prstGeom prst="horizontalScroll">
            <a:avLst/>
          </a:prstGeom>
          <a:ln>
            <a:solidFill>
              <a:srgbClr val="FF005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>
                <a:latin typeface="Georgia"/>
                <a:cs typeface="Calibri"/>
              </a:rPr>
              <a:t>5 fonctions essentielles</a:t>
            </a:r>
            <a:endParaRPr lang="fr-FR" dirty="0">
              <a:latin typeface="Georgia"/>
              <a:cs typeface="Calibri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F2B6EC3-5039-488B-B452-8AF90A9857A0}"/>
              </a:ext>
            </a:extLst>
          </p:cNvPr>
          <p:cNvSpPr txBox="1"/>
          <p:nvPr/>
        </p:nvSpPr>
        <p:spPr>
          <a:xfrm>
            <a:off x="5010150" y="348614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fr-FR" dirty="0">
              <a:cs typeface="Calibri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17A640D-9DAC-432A-AA08-B42FF142BFB8}"/>
              </a:ext>
            </a:extLst>
          </p:cNvPr>
          <p:cNvSpPr txBox="1"/>
          <p:nvPr/>
        </p:nvSpPr>
        <p:spPr>
          <a:xfrm flipV="1">
            <a:off x="6738476" y="3973776"/>
            <a:ext cx="1157749" cy="1837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fr-FR">
              <a:cs typeface="Calibri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3562F2F-5CF4-46FB-8B28-2C046A4D2EFD}"/>
              </a:ext>
            </a:extLst>
          </p:cNvPr>
          <p:cNvSpPr txBox="1"/>
          <p:nvPr/>
        </p:nvSpPr>
        <p:spPr>
          <a:xfrm>
            <a:off x="1104900" y="3267996"/>
            <a:ext cx="4451554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1400" dirty="0">
                <a:solidFill>
                  <a:srgbClr val="4800FF"/>
                </a:solidFill>
                <a:latin typeface="Georgia"/>
                <a:ea typeface="+mn-lt"/>
                <a:cs typeface="+mn-lt"/>
              </a:rPr>
              <a:t>1. La SURVEILLANCE</a:t>
            </a:r>
            <a:r>
              <a:rPr lang="fr-FR" sz="1400" dirty="0">
                <a:latin typeface="Georgia"/>
                <a:ea typeface="+mn-lt"/>
                <a:cs typeface="+mn-lt"/>
              </a:rPr>
              <a:t> continue de l’état de santé de la</a:t>
            </a:r>
            <a:r>
              <a:rPr lang="fr-FR" sz="1400" dirty="0">
                <a:latin typeface="Georgia"/>
                <a:cs typeface="Calibri"/>
              </a:rPr>
              <a:t> </a:t>
            </a:r>
            <a:r>
              <a:rPr lang="fr-FR" sz="1400" dirty="0">
                <a:latin typeface="Georgia"/>
                <a:ea typeface="+mn-lt"/>
                <a:cs typeface="+mn-lt"/>
              </a:rPr>
              <a:t>population et de ses déterminants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solidFill>
                  <a:srgbClr val="4800FF"/>
                </a:solidFill>
                <a:latin typeface="Georgia"/>
                <a:ea typeface="+mn-lt"/>
                <a:cs typeface="+mn-lt"/>
              </a:rPr>
              <a:t>2. La PROTECTION</a:t>
            </a:r>
            <a:r>
              <a:rPr lang="fr-FR" sz="1400" dirty="0">
                <a:latin typeface="Georgia"/>
                <a:ea typeface="+mn-lt"/>
                <a:cs typeface="+mn-lt"/>
              </a:rPr>
              <a:t> des populations en cas de menace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latin typeface="Georgia"/>
                <a:ea typeface="+mn-lt"/>
                <a:cs typeface="+mn-lt"/>
              </a:rPr>
              <a:t>réelle ou appréhendée à la santé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solidFill>
                  <a:srgbClr val="4800FF"/>
                </a:solidFill>
                <a:latin typeface="Georgia"/>
                <a:ea typeface="+mn-lt"/>
                <a:cs typeface="+mn-lt"/>
              </a:rPr>
              <a:t>3. La PREVENTION</a:t>
            </a:r>
            <a:r>
              <a:rPr lang="fr-FR" sz="1400" dirty="0">
                <a:latin typeface="Georgia"/>
                <a:ea typeface="+mn-lt"/>
                <a:cs typeface="+mn-lt"/>
              </a:rPr>
              <a:t> des maladies et des problèmes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latin typeface="Georgia"/>
                <a:ea typeface="+mn-lt"/>
                <a:cs typeface="+mn-lt"/>
              </a:rPr>
              <a:t>psychosociaux ayant un impact sur la santé et le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latin typeface="Georgia"/>
                <a:ea typeface="+mn-lt"/>
                <a:cs typeface="+mn-lt"/>
              </a:rPr>
              <a:t>bien-être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solidFill>
                  <a:srgbClr val="4800FF"/>
                </a:solidFill>
                <a:latin typeface="Georgia"/>
                <a:ea typeface="+mn-lt"/>
                <a:cs typeface="+mn-lt"/>
              </a:rPr>
              <a:t>4. La PROMOTION</a:t>
            </a:r>
            <a:r>
              <a:rPr lang="fr-FR" sz="1400" dirty="0">
                <a:latin typeface="Georgia"/>
                <a:ea typeface="+mn-lt"/>
                <a:cs typeface="+mn-lt"/>
              </a:rPr>
              <a:t> par des actions susceptibles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latin typeface="Georgia"/>
                <a:ea typeface="+mn-lt"/>
                <a:cs typeface="+mn-lt"/>
              </a:rPr>
              <a:t>d’influencer de façon positive les principaux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latin typeface="Georgia"/>
                <a:ea typeface="+mn-lt"/>
                <a:cs typeface="+mn-lt"/>
              </a:rPr>
              <a:t>déterminants de la santé</a:t>
            </a:r>
            <a:endParaRPr lang="fr-FR" sz="1400" dirty="0">
              <a:latin typeface="Georgia"/>
              <a:cs typeface="Calibri"/>
            </a:endParaRPr>
          </a:p>
          <a:p>
            <a:r>
              <a:rPr lang="fr-FR" sz="1400" dirty="0">
                <a:solidFill>
                  <a:srgbClr val="4800FF"/>
                </a:solidFill>
                <a:latin typeface="Georgia"/>
                <a:ea typeface="+mn-lt"/>
                <a:cs typeface="+mn-lt"/>
              </a:rPr>
              <a:t>5. L’ORGANISATION</a:t>
            </a:r>
            <a:r>
              <a:rPr lang="fr-FR" sz="1400" dirty="0">
                <a:latin typeface="Georgia"/>
                <a:ea typeface="+mn-lt"/>
                <a:cs typeface="+mn-lt"/>
              </a:rPr>
              <a:t> des services de santé</a:t>
            </a:r>
            <a:endParaRPr lang="fr-FR" sz="1400" dirty="0">
              <a:latin typeface="Georgia"/>
              <a:cs typeface="Calibri"/>
            </a:endParaRPr>
          </a:p>
          <a:p>
            <a:pPr algn="l"/>
            <a:endParaRPr lang="fr-FR" sz="1400" dirty="0">
              <a:latin typeface="Georgia"/>
              <a:cs typeface="Calibri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A455B3D-2F01-436E-B444-941BD0EA7AFD}"/>
              </a:ext>
            </a:extLst>
          </p:cNvPr>
          <p:cNvSpPr txBox="1"/>
          <p:nvPr/>
        </p:nvSpPr>
        <p:spPr>
          <a:xfrm>
            <a:off x="7571145" y="2532112"/>
            <a:ext cx="35912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b="1" dirty="0">
                <a:latin typeface="Georgia"/>
                <a:cs typeface="Calibri"/>
              </a:rPr>
              <a:t>3 fonctions de soutien</a:t>
            </a:r>
            <a:endParaRPr lang="fr-FR" dirty="0" err="1">
              <a:latin typeface="Georgia"/>
              <a:cs typeface="Calibri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830D070-8B82-4A4C-BE22-01121DAD43D6}"/>
              </a:ext>
            </a:extLst>
          </p:cNvPr>
          <p:cNvSpPr txBox="1"/>
          <p:nvPr/>
        </p:nvSpPr>
        <p:spPr>
          <a:xfrm>
            <a:off x="7243918" y="3360173"/>
            <a:ext cx="4340939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dirty="0">
                <a:latin typeface="Georgia"/>
                <a:cs typeface="Calibri"/>
              </a:rPr>
              <a:t>1. La réglementation, la législation et les politiques publiques </a:t>
            </a:r>
          </a:p>
          <a:p>
            <a:r>
              <a:rPr lang="fr-FR" dirty="0">
                <a:latin typeface="Georgia"/>
                <a:cs typeface="Calibri"/>
              </a:rPr>
              <a:t>2. Le développement et le maintien des compétences </a:t>
            </a:r>
          </a:p>
          <a:p>
            <a:r>
              <a:rPr lang="fr-FR" dirty="0">
                <a:latin typeface="Georgia"/>
                <a:cs typeface="Calibri"/>
              </a:rPr>
              <a:t>3. La recherche et l'innovation</a:t>
            </a:r>
          </a:p>
        </p:txBody>
      </p:sp>
    </p:spTree>
    <p:extLst>
      <p:ext uri="{BB962C8B-B14F-4D97-AF65-F5344CB8AC3E}">
        <p14:creationId xmlns:p14="http://schemas.microsoft.com/office/powerpoint/2010/main" val="370413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Nuage 22">
            <a:extLst>
              <a:ext uri="{FF2B5EF4-FFF2-40B4-BE49-F238E27FC236}">
                <a16:creationId xmlns:a16="http://schemas.microsoft.com/office/drawing/2014/main" id="{697B597D-4E32-4580-93FA-0BD3B2F4D19C}"/>
              </a:ext>
            </a:extLst>
          </p:cNvPr>
          <p:cNvSpPr/>
          <p:nvPr/>
        </p:nvSpPr>
        <p:spPr>
          <a:xfrm>
            <a:off x="427703" y="6105830"/>
            <a:ext cx="2372030" cy="614515"/>
          </a:xfrm>
          <a:prstGeom prst="cloud">
            <a:avLst/>
          </a:prstGeom>
          <a:solidFill>
            <a:srgbClr val="FF96D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  <a:latin typeface="Georgia"/>
                <a:cs typeface="Calibri"/>
              </a:rPr>
              <a:t>ACTION</a:t>
            </a:r>
            <a:endParaRPr lang="fr-FR" dirty="0">
              <a:solidFill>
                <a:schemeClr val="tx1">
                  <a:lumMod val="95000"/>
                  <a:lumOff val="5000"/>
                </a:schemeClr>
              </a:solidFill>
              <a:latin typeface="Georgia"/>
            </a:endParaRPr>
          </a:p>
        </p:txBody>
      </p:sp>
      <p:sp>
        <p:nvSpPr>
          <p:cNvPr id="21" name="Nuage 20">
            <a:extLst>
              <a:ext uri="{FF2B5EF4-FFF2-40B4-BE49-F238E27FC236}">
                <a16:creationId xmlns:a16="http://schemas.microsoft.com/office/drawing/2014/main" id="{D244A3BC-1493-4FAC-B04C-D1639BDFC394}"/>
              </a:ext>
            </a:extLst>
          </p:cNvPr>
          <p:cNvSpPr/>
          <p:nvPr/>
        </p:nvSpPr>
        <p:spPr>
          <a:xfrm>
            <a:off x="263320" y="4896771"/>
            <a:ext cx="2519514" cy="848032"/>
          </a:xfrm>
          <a:prstGeom prst="cloud">
            <a:avLst/>
          </a:prstGeom>
          <a:solidFill>
            <a:srgbClr val="FF8F8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Nuage 18">
            <a:extLst>
              <a:ext uri="{FF2B5EF4-FFF2-40B4-BE49-F238E27FC236}">
                <a16:creationId xmlns:a16="http://schemas.microsoft.com/office/drawing/2014/main" id="{8DA226C8-1E2C-4BDF-9897-F7423B3C77DD}"/>
              </a:ext>
            </a:extLst>
          </p:cNvPr>
          <p:cNvSpPr/>
          <p:nvPr/>
        </p:nvSpPr>
        <p:spPr>
          <a:xfrm rot="15960000">
            <a:off x="931874" y="2551447"/>
            <a:ext cx="1622321" cy="2863643"/>
          </a:xfrm>
          <a:prstGeom prst="cloud">
            <a:avLst/>
          </a:prstGeom>
          <a:solidFill>
            <a:srgbClr val="FFC58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Nuage 16">
            <a:extLst>
              <a:ext uri="{FF2B5EF4-FFF2-40B4-BE49-F238E27FC236}">
                <a16:creationId xmlns:a16="http://schemas.microsoft.com/office/drawing/2014/main" id="{DA9FBF3F-EA50-48F0-97F1-0452D9A19B0A}"/>
              </a:ext>
            </a:extLst>
          </p:cNvPr>
          <p:cNvSpPr/>
          <p:nvPr/>
        </p:nvSpPr>
        <p:spPr>
          <a:xfrm>
            <a:off x="453820" y="1338723"/>
            <a:ext cx="2322868" cy="1327353"/>
          </a:xfrm>
          <a:prstGeom prst="cloud">
            <a:avLst/>
          </a:prstGeom>
          <a:solidFill>
            <a:srgbClr val="FFFDA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23DBAD2-311F-43D4-9A60-E8B550615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200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Les différentes approches en santé publique</a:t>
            </a:r>
            <a:endParaRPr lang="fr-FR" sz="3200" u="sng">
              <a:solidFill>
                <a:srgbClr val="FF0051"/>
              </a:solidFill>
              <a:latin typeface="Georgia"/>
              <a:cs typeface="Calibri Ligh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ADABE9-5AB7-4CDF-BB0C-EFDAC2D67B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16781" y="6102657"/>
            <a:ext cx="1506794" cy="15122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fr-FR">
              <a:cs typeface="Calibri" panose="020F0502020204030204"/>
            </a:endParaRPr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AFD6052B-9714-475D-8C78-52C9BAED2D3F}"/>
              </a:ext>
            </a:extLst>
          </p:cNvPr>
          <p:cNvSpPr/>
          <p:nvPr/>
        </p:nvSpPr>
        <p:spPr>
          <a:xfrm>
            <a:off x="2553929" y="1693607"/>
            <a:ext cx="6759675" cy="1437966"/>
          </a:xfrm>
          <a:prstGeom prst="round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 : bas 4">
            <a:extLst>
              <a:ext uri="{FF2B5EF4-FFF2-40B4-BE49-F238E27FC236}">
                <a16:creationId xmlns:a16="http://schemas.microsoft.com/office/drawing/2014/main" id="{2114DD49-D029-4262-B4C0-CC509BDB88C6}"/>
              </a:ext>
            </a:extLst>
          </p:cNvPr>
          <p:cNvSpPr/>
          <p:nvPr/>
        </p:nvSpPr>
        <p:spPr>
          <a:xfrm>
            <a:off x="5062494" y="3131831"/>
            <a:ext cx="1155289" cy="479323"/>
          </a:xfrm>
          <a:prstGeom prst="downArrow">
            <a:avLst/>
          </a:prstGeom>
          <a:solidFill>
            <a:srgbClr val="87FFE7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6758DF09-25EA-4FFD-BE01-BCB6976FC150}"/>
              </a:ext>
            </a:extLst>
          </p:cNvPr>
          <p:cNvSpPr/>
          <p:nvPr/>
        </p:nvSpPr>
        <p:spPr>
          <a:xfrm>
            <a:off x="2557001" y="3613969"/>
            <a:ext cx="6759676" cy="909483"/>
          </a:xfrm>
          <a:prstGeom prst="round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ea typeface="+mn-lt"/>
                <a:cs typeface="+mn-lt"/>
              </a:rPr>
              <a:t>Exécution d’un projet comportant des programmes d’actions, le plan</a:t>
            </a:r>
            <a:endParaRPr lang="fr-FR" dirty="0"/>
          </a:p>
          <a:p>
            <a:pPr algn="ctr"/>
            <a:r>
              <a:rPr lang="fr-FR" dirty="0">
                <a:ea typeface="+mn-lt"/>
                <a:cs typeface="+mn-lt"/>
              </a:rPr>
              <a:t>opère des choix stratégiques d’intervention et fixe les priorités en les</a:t>
            </a:r>
            <a:endParaRPr lang="fr-FR" dirty="0"/>
          </a:p>
          <a:p>
            <a:pPr algn="ctr"/>
            <a:r>
              <a:rPr lang="fr-FR" dirty="0">
                <a:ea typeface="+mn-lt"/>
                <a:cs typeface="+mn-lt"/>
              </a:rPr>
              <a:t>hiérarchisant</a:t>
            </a:r>
            <a:endParaRPr lang="fr-FR" dirty="0"/>
          </a:p>
          <a:p>
            <a:pPr algn="ctr"/>
            <a:endParaRPr lang="fr-FR" dirty="0">
              <a:cs typeface="Calibri"/>
            </a:endParaRPr>
          </a:p>
        </p:txBody>
      </p:sp>
      <p:sp>
        <p:nvSpPr>
          <p:cNvPr id="7" name="Flèche : bas 6">
            <a:extLst>
              <a:ext uri="{FF2B5EF4-FFF2-40B4-BE49-F238E27FC236}">
                <a16:creationId xmlns:a16="http://schemas.microsoft.com/office/drawing/2014/main" id="{898C3B5B-24A2-46EE-8067-79E478534418}"/>
              </a:ext>
            </a:extLst>
          </p:cNvPr>
          <p:cNvSpPr/>
          <p:nvPr/>
        </p:nvSpPr>
        <p:spPr>
          <a:xfrm>
            <a:off x="5200760" y="4523711"/>
            <a:ext cx="884902" cy="491613"/>
          </a:xfrm>
          <a:prstGeom prst="downArrow">
            <a:avLst/>
          </a:prstGeom>
          <a:solidFill>
            <a:srgbClr val="87FFE7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C9F2663B-639D-40F5-B0E8-66FBD285470E}"/>
              </a:ext>
            </a:extLst>
          </p:cNvPr>
          <p:cNvSpPr/>
          <p:nvPr/>
        </p:nvSpPr>
        <p:spPr>
          <a:xfrm>
            <a:off x="2560074" y="5018138"/>
            <a:ext cx="6808836" cy="577645"/>
          </a:xfrm>
          <a:prstGeom prst="round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 : bas 8">
            <a:extLst>
              <a:ext uri="{FF2B5EF4-FFF2-40B4-BE49-F238E27FC236}">
                <a16:creationId xmlns:a16="http://schemas.microsoft.com/office/drawing/2014/main" id="{E467F128-7B3F-49A8-861F-5A8E2EE1D877}"/>
              </a:ext>
            </a:extLst>
          </p:cNvPr>
          <p:cNvSpPr/>
          <p:nvPr/>
        </p:nvSpPr>
        <p:spPr>
          <a:xfrm>
            <a:off x="5203834" y="5596041"/>
            <a:ext cx="884902" cy="454742"/>
          </a:xfrm>
          <a:prstGeom prst="downArrow">
            <a:avLst/>
          </a:prstGeom>
          <a:solidFill>
            <a:srgbClr val="87FF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 : coins arrondis 9">
            <a:extLst>
              <a:ext uri="{FF2B5EF4-FFF2-40B4-BE49-F238E27FC236}">
                <a16:creationId xmlns:a16="http://schemas.microsoft.com/office/drawing/2014/main" id="{DB1128B9-F5DC-418F-B894-7C58592384EC}"/>
              </a:ext>
            </a:extLst>
          </p:cNvPr>
          <p:cNvSpPr/>
          <p:nvPr/>
        </p:nvSpPr>
        <p:spPr>
          <a:xfrm>
            <a:off x="2513985" y="6053597"/>
            <a:ext cx="6907159" cy="6145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8D36358-6326-4756-BCE7-DAC6A99163A1}"/>
              </a:ext>
            </a:extLst>
          </p:cNvPr>
          <p:cNvSpPr txBox="1"/>
          <p:nvPr/>
        </p:nvSpPr>
        <p:spPr>
          <a:xfrm>
            <a:off x="2971493" y="1926816"/>
            <a:ext cx="6540909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1600" dirty="0">
                <a:latin typeface="Georgia"/>
                <a:ea typeface="+mn-lt"/>
                <a:cs typeface="+mn-lt"/>
              </a:rPr>
              <a:t>Ensemble des choix stratégiques des pouvoirs publics pour choisir :</a:t>
            </a:r>
            <a:endParaRPr lang="fr-FR" sz="1600" dirty="0">
              <a:latin typeface="Georgia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Georgia"/>
                <a:ea typeface="+mn-lt"/>
                <a:cs typeface="+mn-lt"/>
              </a:rPr>
              <a:t>Les champs d’interventions</a:t>
            </a:r>
            <a:endParaRPr lang="fr-FR" sz="1600" dirty="0">
              <a:latin typeface="Georgia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Georgia"/>
                <a:ea typeface="+mn-lt"/>
                <a:cs typeface="+mn-lt"/>
              </a:rPr>
              <a:t>Les objectifs à atteindre</a:t>
            </a:r>
            <a:endParaRPr lang="fr-FR" sz="1600" dirty="0">
              <a:latin typeface="Georgia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Georgia"/>
                <a:ea typeface="+mn-lt"/>
                <a:cs typeface="+mn-lt"/>
              </a:rPr>
              <a:t>Les moyens engagés pour améliorer l’état de santé</a:t>
            </a:r>
            <a:endParaRPr lang="fr-FR" sz="1600" dirty="0">
              <a:latin typeface="Georgia"/>
            </a:endParaRPr>
          </a:p>
          <a:p>
            <a:pPr algn="l"/>
            <a:endParaRPr lang="fr-FR" dirty="0">
              <a:cs typeface="Calibri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D7B3300-AC6F-40D1-A1EE-A52CC598BFAC}"/>
              </a:ext>
            </a:extLst>
          </p:cNvPr>
          <p:cNvSpPr txBox="1"/>
          <p:nvPr/>
        </p:nvSpPr>
        <p:spPr>
          <a:xfrm>
            <a:off x="2659627" y="3692012"/>
            <a:ext cx="663923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1600" dirty="0">
                <a:latin typeface="Georgia"/>
              </a:rPr>
              <a:t>Exécution</a:t>
            </a:r>
            <a:r>
              <a:rPr lang="fr-FR" sz="1600" dirty="0">
                <a:latin typeface="Georgia"/>
                <a:ea typeface="+mn-lt"/>
                <a:cs typeface="+mn-lt"/>
              </a:rPr>
              <a:t> d’un projet comportant des programmes d’actions, le plan opère des choix stratégiques d’intervention et fixe les priorités en les hiérarchisant</a:t>
            </a:r>
            <a:endParaRPr lang="fr-FR" sz="1600" dirty="0">
              <a:latin typeface="Georgia"/>
              <a:cs typeface="Calibri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50FF2A5-080A-4788-9335-1A79E2F161B0}"/>
              </a:ext>
            </a:extLst>
          </p:cNvPr>
          <p:cNvSpPr txBox="1"/>
          <p:nvPr/>
        </p:nvSpPr>
        <p:spPr>
          <a:xfrm>
            <a:off x="3048308" y="5137662"/>
            <a:ext cx="622136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1600" dirty="0">
                <a:latin typeface="Georgia"/>
              </a:rPr>
              <a:t>Ensemble</a:t>
            </a:r>
            <a:r>
              <a:rPr lang="fr-FR" sz="1600" dirty="0">
                <a:latin typeface="Georgia"/>
                <a:ea typeface="+mn-lt"/>
                <a:cs typeface="+mn-lt"/>
              </a:rPr>
              <a:t> cohérent d’actions pour atteindre des objectifs précis</a:t>
            </a:r>
            <a:endParaRPr lang="fr-FR" sz="1600" dirty="0">
              <a:latin typeface="Georgia"/>
              <a:cs typeface="Calibri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59157ECB-497B-4349-B66C-344CE43F1F20}"/>
              </a:ext>
            </a:extLst>
          </p:cNvPr>
          <p:cNvSpPr txBox="1"/>
          <p:nvPr/>
        </p:nvSpPr>
        <p:spPr>
          <a:xfrm>
            <a:off x="2466053" y="6103988"/>
            <a:ext cx="8900650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1600" dirty="0">
                <a:latin typeface="Georgia"/>
                <a:ea typeface="+mn-lt"/>
                <a:cs typeface="+mn-lt"/>
              </a:rPr>
              <a:t>Composante opérationnelle d’un programme, définit en mode d’intervention</a:t>
            </a: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 particulier</a:t>
            </a:r>
            <a:endParaRPr lang="fr-FR" sz="1600">
              <a:latin typeface="Georgia"/>
              <a:cs typeface="Calibri"/>
            </a:endParaRPr>
          </a:p>
          <a:p>
            <a:pPr algn="l"/>
            <a:endParaRPr lang="fr-FR" dirty="0">
              <a:cs typeface="Calibri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8167D058-BB74-45DC-9556-40B0309804B9}"/>
              </a:ext>
            </a:extLst>
          </p:cNvPr>
          <p:cNvSpPr txBox="1"/>
          <p:nvPr/>
        </p:nvSpPr>
        <p:spPr>
          <a:xfrm>
            <a:off x="15214190" y="653722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fr-FR" dirty="0">
              <a:cs typeface="Calibri"/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C13661F6-3321-4638-B586-78F09FCC1390}"/>
              </a:ext>
            </a:extLst>
          </p:cNvPr>
          <p:cNvSpPr txBox="1"/>
          <p:nvPr/>
        </p:nvSpPr>
        <p:spPr>
          <a:xfrm>
            <a:off x="837585" y="182081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fr-FR" dirty="0">
                <a:latin typeface="Georgia"/>
                <a:cs typeface="Calibri"/>
              </a:rPr>
              <a:t>POLITIQUE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5C915F0-4EAB-424E-965A-92540B50A13E}"/>
              </a:ext>
            </a:extLst>
          </p:cNvPr>
          <p:cNvSpPr txBox="1"/>
          <p:nvPr/>
        </p:nvSpPr>
        <p:spPr>
          <a:xfrm>
            <a:off x="1233949" y="380262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fr-FR" dirty="0">
                <a:latin typeface="Georgia"/>
                <a:cs typeface="Calibri"/>
              </a:rPr>
              <a:t>PLAN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BB332E2C-73C0-46CC-9929-2139352AFF72}"/>
              </a:ext>
            </a:extLst>
          </p:cNvPr>
          <p:cNvSpPr txBox="1"/>
          <p:nvPr/>
        </p:nvSpPr>
        <p:spPr>
          <a:xfrm>
            <a:off x="647086" y="510847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fr-FR" dirty="0">
                <a:latin typeface="Georgia"/>
                <a:cs typeface="Calibri"/>
              </a:rPr>
              <a:t>PROGRAMME</a:t>
            </a:r>
          </a:p>
        </p:txBody>
      </p:sp>
    </p:spTree>
    <p:extLst>
      <p:ext uri="{BB962C8B-B14F-4D97-AF65-F5344CB8AC3E}">
        <p14:creationId xmlns:p14="http://schemas.microsoft.com/office/powerpoint/2010/main" val="4093628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326C9-8284-4023-B3EA-E199882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u="sng" dirty="0">
                <a:solidFill>
                  <a:srgbClr val="FF0051"/>
                </a:solidFill>
                <a:latin typeface="Georgia"/>
                <a:ea typeface="+mj-lt"/>
                <a:cs typeface="+mj-lt"/>
              </a:rPr>
              <a:t>Les axes d’intervention</a:t>
            </a:r>
            <a:endParaRPr lang="fr-FR" sz="4000" u="sng" dirty="0">
              <a:solidFill>
                <a:srgbClr val="FF0051"/>
              </a:solidFill>
              <a:latin typeface="Georgia"/>
            </a:endParaRPr>
          </a:p>
        </p:txBody>
      </p:sp>
      <p:graphicFrame>
        <p:nvGraphicFramePr>
          <p:cNvPr id="3" name="Tableau 3">
            <a:extLst>
              <a:ext uri="{FF2B5EF4-FFF2-40B4-BE49-F238E27FC236}">
                <a16:creationId xmlns:a16="http://schemas.microsoft.com/office/drawing/2014/main" id="{322E7C99-E01C-4A7F-86DD-918C312C28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370828"/>
              </p:ext>
            </p:extLst>
          </p:nvPr>
        </p:nvGraphicFramePr>
        <p:xfrm>
          <a:off x="1855837" y="1745225"/>
          <a:ext cx="9598225" cy="431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0979">
                  <a:extLst>
                    <a:ext uri="{9D8B030D-6E8A-4147-A177-3AD203B41FA5}">
                      <a16:colId xmlns:a16="http://schemas.microsoft.com/office/drawing/2014/main" val="1389689530"/>
                    </a:ext>
                  </a:extLst>
                </a:gridCol>
                <a:gridCol w="5617246">
                  <a:extLst>
                    <a:ext uri="{9D8B030D-6E8A-4147-A177-3AD203B41FA5}">
                      <a16:colId xmlns:a16="http://schemas.microsoft.com/office/drawing/2014/main" val="4228174164"/>
                    </a:ext>
                  </a:extLst>
                </a:gridCol>
              </a:tblGrid>
              <a:tr h="4313903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DA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Calibri"/>
                        </a:rPr>
                        <a:t>§ Facteurs de risque associés à des problèmes de santé : (Obésité àDiabète)</a:t>
                      </a:r>
                      <a:endParaRPr lang="fr-FR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Calibri"/>
                        </a:rPr>
                        <a:t>§ Réduction de ces facteurs de risque par des actions de prévention àdiminution de la morbidité et la mortalité :</a:t>
                      </a:r>
                      <a:endParaRPr lang="fr-FR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Calibri"/>
                        </a:rPr>
                        <a:t>(plan nutrition santé àDiminue le risque d’obésité)</a:t>
                      </a:r>
                      <a:endParaRPr lang="fr-FR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Calibri"/>
                        </a:rPr>
                        <a:t>§ Elaboration de programmes visant essentiellement des modifications de comportements :</a:t>
                      </a:r>
                      <a:endParaRPr lang="fr-FR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Calibri"/>
                        </a:rPr>
                        <a:t>Ø Actions d’éducation pour la Santé</a:t>
                      </a:r>
                      <a:endParaRPr lang="fr-FR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latin typeface="Calibri"/>
                        </a:rPr>
                        <a:t>Ø Interventions à l’échelon individuel</a:t>
                      </a:r>
                      <a:endParaRPr lang="fr-FR" dirty="0"/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7433734"/>
                  </a:ext>
                </a:extLst>
              </a:tr>
            </a:tbl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B0ADF075-A7DA-4664-AD99-096ED6AF46FF}"/>
              </a:ext>
            </a:extLst>
          </p:cNvPr>
          <p:cNvSpPr txBox="1"/>
          <p:nvPr/>
        </p:nvSpPr>
        <p:spPr>
          <a:xfrm>
            <a:off x="2135540" y="2929805"/>
            <a:ext cx="3222522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3200" dirty="0">
                <a:latin typeface="Georgia"/>
                <a:cs typeface="Calibri"/>
              </a:rPr>
              <a:t>Approche par les PROBLEMES</a:t>
            </a:r>
          </a:p>
          <a:p>
            <a:pPr algn="ctr"/>
            <a:endParaRPr lang="fr-FR" sz="3200" dirty="0">
              <a:latin typeface="Georgia"/>
              <a:cs typeface="Calibri"/>
            </a:endParaRPr>
          </a:p>
        </p:txBody>
      </p:sp>
      <p:pic>
        <p:nvPicPr>
          <p:cNvPr id="5" name="Graphique 5" descr="Avertissement avec un remplissage uni">
            <a:extLst>
              <a:ext uri="{FF2B5EF4-FFF2-40B4-BE49-F238E27FC236}">
                <a16:creationId xmlns:a16="http://schemas.microsoft.com/office/drawing/2014/main" id="{707BB43B-02CA-404A-92DC-546D3B644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73879" y="4239773"/>
            <a:ext cx="914400" cy="9144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DCFEA9-48D4-427C-877C-EA896AB73C35}"/>
              </a:ext>
            </a:extLst>
          </p:cNvPr>
          <p:cNvSpPr txBox="1"/>
          <p:nvPr/>
        </p:nvSpPr>
        <p:spPr>
          <a:xfrm>
            <a:off x="5911647" y="2175752"/>
            <a:ext cx="5442153" cy="30777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1600" dirty="0">
                <a:latin typeface="Georgia"/>
                <a:ea typeface="+mn-lt"/>
                <a:cs typeface="+mn-lt"/>
              </a:rPr>
              <a:t>- Facteurs de risque associés à des problèmes de santé :  </a:t>
            </a: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(Obésité -&gt; Diabète)</a:t>
            </a:r>
            <a:endParaRPr lang="fr-FR" sz="1600" dirty="0">
              <a:latin typeface="Georgia"/>
              <a:cs typeface="Calibri"/>
            </a:endParaRPr>
          </a:p>
          <a:p>
            <a:endParaRPr lang="fr-FR" sz="1600" dirty="0">
              <a:latin typeface="Georgia"/>
              <a:ea typeface="+mn-lt"/>
              <a:cs typeface="+mn-lt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- Réduction de ces facteurs de risque par des actions de prévention -&gt; diminution de la morbidité et la mortalité :</a:t>
            </a:r>
            <a:endParaRPr lang="fr-FR" sz="1600" dirty="0">
              <a:latin typeface="Georgia"/>
              <a:cs typeface="Calibri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(plan nutrition santé-&gt;Diminue le risque d’obésité)</a:t>
            </a:r>
            <a:endParaRPr lang="fr-FR" sz="1600" dirty="0">
              <a:latin typeface="Georgia"/>
              <a:cs typeface="Calibri"/>
            </a:endParaRPr>
          </a:p>
          <a:p>
            <a:endParaRPr lang="fr-FR" sz="1600" dirty="0">
              <a:latin typeface="Georgia"/>
              <a:ea typeface="+mn-lt"/>
              <a:cs typeface="+mn-lt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- Elaboration de programmes visant essentiellement des modifications de comportements :</a:t>
            </a:r>
            <a:endParaRPr lang="fr-FR" sz="1600" dirty="0">
              <a:latin typeface="Georgia"/>
              <a:cs typeface="Calibri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1. Actions d’éducation pour la Santé</a:t>
            </a:r>
            <a:endParaRPr lang="fr-FR" sz="1600" dirty="0">
              <a:latin typeface="Georgia"/>
              <a:cs typeface="Calibri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2. Interventions à l’échelon individuel</a:t>
            </a:r>
            <a:endParaRPr lang="fr-FR" sz="1600" dirty="0">
              <a:latin typeface="Georgia"/>
            </a:endParaRPr>
          </a:p>
          <a:p>
            <a:pPr algn="l"/>
            <a:endParaRPr lang="fr-FR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55793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7CF42-2D29-4C01-9F10-AD18B9533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168" y="389706"/>
            <a:ext cx="10515600" cy="1325563"/>
          </a:xfrm>
        </p:spPr>
        <p:txBody>
          <a:bodyPr/>
          <a:lstStyle/>
          <a:p>
            <a:pPr algn="ctr"/>
            <a:r>
              <a:rPr lang="fr-FR" u="sng" dirty="0">
                <a:solidFill>
                  <a:srgbClr val="FF0051"/>
                </a:solidFill>
                <a:latin typeface="Georgia"/>
                <a:cs typeface="Calibri Light"/>
              </a:rPr>
              <a:t>Les axes d'intervention</a:t>
            </a:r>
            <a:endParaRPr lang="fr-FR" u="sng" dirty="0">
              <a:solidFill>
                <a:srgbClr val="FF0051"/>
              </a:solidFill>
              <a:latin typeface="Georgia"/>
            </a:endParaRPr>
          </a:p>
        </p:txBody>
      </p:sp>
      <p:graphicFrame>
        <p:nvGraphicFramePr>
          <p:cNvPr id="3" name="Tableau 3">
            <a:extLst>
              <a:ext uri="{FF2B5EF4-FFF2-40B4-BE49-F238E27FC236}">
                <a16:creationId xmlns:a16="http://schemas.microsoft.com/office/drawing/2014/main" id="{AF56054B-3BA6-4A95-B107-331F54D47A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302296"/>
              </p:ext>
            </p:extLst>
          </p:nvPr>
        </p:nvGraphicFramePr>
        <p:xfrm>
          <a:off x="1941869" y="1782096"/>
          <a:ext cx="9325899" cy="3962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3605">
                  <a:extLst>
                    <a:ext uri="{9D8B030D-6E8A-4147-A177-3AD203B41FA5}">
                      <a16:colId xmlns:a16="http://schemas.microsoft.com/office/drawing/2014/main" val="1282594265"/>
                    </a:ext>
                  </a:extLst>
                </a:gridCol>
                <a:gridCol w="5372294">
                  <a:extLst>
                    <a:ext uri="{9D8B030D-6E8A-4147-A177-3AD203B41FA5}">
                      <a16:colId xmlns:a16="http://schemas.microsoft.com/office/drawing/2014/main" val="2321403437"/>
                    </a:ext>
                  </a:extLst>
                </a:gridCol>
              </a:tblGrid>
              <a:tr h="3962399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C58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fr-FR" sz="1800" b="0" i="0" u="none" strike="noStrike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- Cible des populations ayant des caractéristiques qui les prédisposent à des risques d’avoir une santé sous optimale (Sans-abri, Personnes âgées, Migrants...)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fr-FR" sz="1800" b="0" i="0" u="none" strike="noStrike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- Associe certains types de comportements à des populations spécifique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fr-FR" sz="1800" b="0" i="0" u="none" strike="noStrike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- Privilégie des programmes d’accès aux soins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>
                        <a:solidFill>
                          <a:srgbClr val="FF005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827116"/>
                  </a:ext>
                </a:extLst>
              </a:tr>
            </a:tbl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C0624A5A-A4C5-4F77-8658-FFD1FDE923E3}"/>
              </a:ext>
            </a:extLst>
          </p:cNvPr>
          <p:cNvSpPr txBox="1"/>
          <p:nvPr/>
        </p:nvSpPr>
        <p:spPr>
          <a:xfrm>
            <a:off x="1941869" y="3197356"/>
            <a:ext cx="3849327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3200" dirty="0">
                <a:latin typeface="Georgia"/>
                <a:cs typeface="Calibri"/>
              </a:rPr>
              <a:t>Approche par les populations à risque</a:t>
            </a:r>
          </a:p>
        </p:txBody>
      </p:sp>
      <p:pic>
        <p:nvPicPr>
          <p:cNvPr id="5" name="Graphique 5" descr="Croissance de l'activité avec un remplissage uni">
            <a:extLst>
              <a:ext uri="{FF2B5EF4-FFF2-40B4-BE49-F238E27FC236}">
                <a16:creationId xmlns:a16="http://schemas.microsoft.com/office/drawing/2014/main" id="{40A2340F-22E5-43BF-A20F-5D7516A8C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61735" y="427457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8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F74C82-0695-440B-97FF-DFC589D60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51"/>
                </a:solidFill>
                <a:latin typeface="Georgia"/>
                <a:cs typeface="Calibri Light"/>
              </a:rPr>
              <a:t>Les axes d'intervention</a:t>
            </a:r>
            <a:endParaRPr lang="fr-FR" u="sng" dirty="0">
              <a:solidFill>
                <a:srgbClr val="FF0051"/>
              </a:solidFill>
              <a:latin typeface="Georgia"/>
            </a:endParaRPr>
          </a:p>
        </p:txBody>
      </p:sp>
      <p:graphicFrame>
        <p:nvGraphicFramePr>
          <p:cNvPr id="3" name="Tableau 3">
            <a:extLst>
              <a:ext uri="{FF2B5EF4-FFF2-40B4-BE49-F238E27FC236}">
                <a16:creationId xmlns:a16="http://schemas.microsoft.com/office/drawing/2014/main" id="{A4DD3B4B-4B95-4218-85BD-E3281C7CA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21977"/>
              </p:ext>
            </p:extLst>
          </p:nvPr>
        </p:nvGraphicFramePr>
        <p:xfrm>
          <a:off x="1843547" y="2077064"/>
          <a:ext cx="9742864" cy="3740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4569">
                  <a:extLst>
                    <a:ext uri="{9D8B030D-6E8A-4147-A177-3AD203B41FA5}">
                      <a16:colId xmlns:a16="http://schemas.microsoft.com/office/drawing/2014/main" val="2399633500"/>
                    </a:ext>
                  </a:extLst>
                </a:gridCol>
                <a:gridCol w="6208295">
                  <a:extLst>
                    <a:ext uri="{9D8B030D-6E8A-4147-A177-3AD203B41FA5}">
                      <a16:colId xmlns:a16="http://schemas.microsoft.com/office/drawing/2014/main" val="2498208206"/>
                    </a:ext>
                  </a:extLst>
                </a:gridCol>
              </a:tblGrid>
              <a:tr h="374061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F8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 Le changement de comportement doit être soutenu par des conditions environnementales qui favorisent son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émergence et son maintien (Inciter les personnes à faire de l’activité physique)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fr-FR" sz="1800" b="0" i="0" u="none" strike="noStrike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Permet d’élaborer des programmes et des interventions en « amont »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- Différentes dimensions :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marL="742950" lvl="1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fr-FR" sz="1800" b="0" i="0" u="none" strike="noStrike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Intersectoralité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marL="742950" lvl="1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Politiques publiques favorables à la santé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marL="742950" lvl="1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fr-FR" sz="1800" b="0" i="0" u="none" strike="noStrike" noProof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eorgia"/>
                        </a:rPr>
                        <a:t>Participation citoyenne</a:t>
                      </a:r>
                      <a:endParaRPr lang="fr-F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eorgia"/>
                      </a:endParaRPr>
                    </a:p>
                    <a:p>
                      <a:pPr lvl="0">
                        <a:buNone/>
                      </a:pPr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614244"/>
                  </a:ext>
                </a:extLst>
              </a:tr>
            </a:tbl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1EFEEF1B-8002-4DCB-82B7-2289CB3FFE5D}"/>
              </a:ext>
            </a:extLst>
          </p:cNvPr>
          <p:cNvSpPr txBox="1"/>
          <p:nvPr/>
        </p:nvSpPr>
        <p:spPr>
          <a:xfrm>
            <a:off x="1964511" y="3073934"/>
            <a:ext cx="3173361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 dirty="0">
                <a:latin typeface="Georgia"/>
                <a:cs typeface="Calibri"/>
              </a:rPr>
              <a:t>Approche par</a:t>
            </a:r>
            <a:endParaRPr lang="fr-FR" dirty="0">
              <a:cs typeface="Calibri" panose="020F0502020204030204"/>
            </a:endParaRPr>
          </a:p>
          <a:p>
            <a:pPr algn="ctr"/>
            <a:r>
              <a:rPr lang="fr-FR" sz="2800" dirty="0">
                <a:latin typeface="Georgia"/>
                <a:cs typeface="Calibri"/>
              </a:rPr>
              <a:t>les déterminants de la santé</a:t>
            </a:r>
            <a:endParaRPr lang="fr-FR" dirty="0">
              <a:cs typeface="Calibri" panose="020F0502020204030204"/>
            </a:endParaRPr>
          </a:p>
        </p:txBody>
      </p:sp>
      <p:pic>
        <p:nvPicPr>
          <p:cNvPr id="5" name="Graphique 5" descr="Réseaux sociaux avec un remplissage uni">
            <a:extLst>
              <a:ext uri="{FF2B5EF4-FFF2-40B4-BE49-F238E27FC236}">
                <a16:creationId xmlns:a16="http://schemas.microsoft.com/office/drawing/2014/main" id="{3F66447A-2E13-4F48-BF2C-CFD357754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93991" y="445892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60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787D6-CB1B-4C84-B67A-EACFD9DAE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51"/>
                </a:solidFill>
                <a:latin typeface="Georgia"/>
                <a:cs typeface="Calibri Light"/>
              </a:rPr>
              <a:t>Les axes d'intervention</a:t>
            </a: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A4BE06DC-DED5-43EC-91C6-FADD78B5F4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173900"/>
              </p:ext>
            </p:extLst>
          </p:nvPr>
        </p:nvGraphicFramePr>
        <p:xfrm>
          <a:off x="1794387" y="2077064"/>
          <a:ext cx="10008592" cy="40422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9981">
                  <a:extLst>
                    <a:ext uri="{9D8B030D-6E8A-4147-A177-3AD203B41FA5}">
                      <a16:colId xmlns:a16="http://schemas.microsoft.com/office/drawing/2014/main" val="3332190737"/>
                    </a:ext>
                  </a:extLst>
                </a:gridCol>
                <a:gridCol w="6328611">
                  <a:extLst>
                    <a:ext uri="{9D8B030D-6E8A-4147-A177-3AD203B41FA5}">
                      <a16:colId xmlns:a16="http://schemas.microsoft.com/office/drawing/2014/main" val="3913161236"/>
                    </a:ext>
                  </a:extLst>
                </a:gridCol>
              </a:tblGrid>
              <a:tr h="4042286">
                <a:tc>
                  <a:txBody>
                    <a:bodyPr/>
                    <a:lstStyle/>
                    <a:p>
                      <a:endParaRPr lang="fr-FR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BFA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718287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1877A026-800F-4EFF-B507-3A1A796530C4}"/>
              </a:ext>
            </a:extLst>
          </p:cNvPr>
          <p:cNvSpPr txBox="1"/>
          <p:nvPr/>
        </p:nvSpPr>
        <p:spPr>
          <a:xfrm>
            <a:off x="2097958" y="3295420"/>
            <a:ext cx="313649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3200" dirty="0">
                <a:latin typeface="Georgia"/>
                <a:cs typeface="Calibri"/>
              </a:rPr>
              <a:t>Approche populationnelle</a:t>
            </a:r>
            <a:r>
              <a:rPr lang="fr-FR" dirty="0">
                <a:cs typeface="Calibri"/>
              </a:rPr>
              <a:t> </a:t>
            </a:r>
          </a:p>
        </p:txBody>
      </p:sp>
      <p:pic>
        <p:nvPicPr>
          <p:cNvPr id="6" name="Graphique 6" descr="Groupe avec un remplissage uni">
            <a:extLst>
              <a:ext uri="{FF2B5EF4-FFF2-40B4-BE49-F238E27FC236}">
                <a16:creationId xmlns:a16="http://schemas.microsoft.com/office/drawing/2014/main" id="{2CF8A2B3-DF48-4875-A259-3A2D25376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90434" y="4372638"/>
            <a:ext cx="914400" cy="9144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606F8C-3AAA-4DF3-BAAD-746168EA48C0}"/>
              </a:ext>
            </a:extLst>
          </p:cNvPr>
          <p:cNvSpPr txBox="1"/>
          <p:nvPr/>
        </p:nvSpPr>
        <p:spPr>
          <a:xfrm>
            <a:off x="5538019" y="2214781"/>
            <a:ext cx="6060423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600" dirty="0">
                <a:latin typeface="Georgia"/>
                <a:ea typeface="+mn-lt"/>
                <a:cs typeface="+mn-lt"/>
              </a:rPr>
              <a:t>Maintenir et améliorer la santé et le bien-être d’une population géographiquement définie en redéfinissant l’offre de service de façon à conjuguer 2 logiques :</a:t>
            </a:r>
            <a:endParaRPr lang="fr-FR" sz="1600" dirty="0">
              <a:latin typeface="Georgia"/>
              <a:cs typeface="Calibri"/>
            </a:endParaRP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fr-FR" sz="1600" dirty="0">
                <a:latin typeface="Georgia"/>
                <a:ea typeface="+mn-lt"/>
                <a:cs typeface="+mn-lt"/>
              </a:rPr>
              <a:t>Logique de production de soins auprès de clientèles ou d’utilisateurs</a:t>
            </a:r>
            <a:endParaRPr lang="fr-FR" sz="1600" dirty="0">
              <a:latin typeface="Georgia"/>
              <a:cs typeface="Calibri"/>
            </a:endParaRP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fr-FR" sz="1600" dirty="0">
                <a:latin typeface="Georgia"/>
                <a:ea typeface="+mn-lt"/>
                <a:cs typeface="+mn-lt"/>
              </a:rPr>
              <a:t>Logique de santé des populations</a:t>
            </a:r>
          </a:p>
          <a:p>
            <a:endParaRPr lang="fr-FR" sz="1600" dirty="0">
              <a:latin typeface="Georgia"/>
              <a:cs typeface="Calibri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- Répond aux </a:t>
            </a:r>
            <a:r>
              <a:rPr lang="fr-FR" sz="1600" u="sng" dirty="0">
                <a:latin typeface="Georgia"/>
                <a:ea typeface="+mn-lt"/>
                <a:cs typeface="+mn-lt"/>
              </a:rPr>
              <a:t>besoins exprimés et non exprimés </a:t>
            </a:r>
            <a:r>
              <a:rPr lang="fr-FR" sz="1600" dirty="0">
                <a:latin typeface="Georgia"/>
                <a:ea typeface="+mn-lt"/>
                <a:cs typeface="+mn-lt"/>
              </a:rPr>
              <a:t>de la population en agissant en amont sur les déterminants de la santé, grâce à la collaboration entre les divers acteurs du territoire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Georgia"/>
              <a:cs typeface="Calibri"/>
            </a:endParaRPr>
          </a:p>
          <a:p>
            <a:r>
              <a:rPr lang="fr-FR" sz="1600" dirty="0">
                <a:latin typeface="Georgia"/>
                <a:ea typeface="+mn-lt"/>
                <a:cs typeface="+mn-lt"/>
              </a:rPr>
              <a:t>- On s’intéresse à l’ensemble de la population du territoire, qu’elle utilise ou non les services</a:t>
            </a:r>
            <a:endParaRPr lang="fr-FR" sz="1600" dirty="0">
              <a:latin typeface="Georgia"/>
              <a:cs typeface="Calibri"/>
            </a:endParaRPr>
          </a:p>
          <a:p>
            <a:pPr algn="l"/>
            <a:endParaRPr lang="fr-FR" sz="1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2303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6E1E70D-582E-4518-BAA2-ADD9317CD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u="sng" dirty="0">
                <a:solidFill>
                  <a:srgbClr val="FF0051"/>
                </a:solidFill>
                <a:latin typeface="Georgia" panose="02040502050405020303" pitchFamily="18" charset="0"/>
              </a:rPr>
              <a:t>QCM TIME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5ED2FF6-EF80-4F26-A17D-FDA8250A2D81}"/>
              </a:ext>
            </a:extLst>
          </p:cNvPr>
          <p:cNvSpPr txBox="1"/>
          <p:nvPr/>
        </p:nvSpPr>
        <p:spPr>
          <a:xfrm>
            <a:off x="806796" y="1513895"/>
            <a:ext cx="4614759" cy="41633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baseline="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baseline="0" dirty="0">
                <a:latin typeface="Georgia" panose="02040502050405020303" pitchFamily="18" charset="0"/>
              </a:rPr>
              <a:t>QCM 3-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En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santé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publique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,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l’approche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par les populations à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risque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baseline="0" dirty="0">
                <a:latin typeface="Georgia" panose="02040502050405020303" pitchFamily="18" charset="0"/>
              </a:rPr>
              <a:t>A.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Cible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les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personnes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des populations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ayant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des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caractéristiques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qui les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prédisposent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à des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risques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d’avoir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une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santé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sous-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optimale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baseline="0" dirty="0">
                <a:latin typeface="Georgia" panose="02040502050405020303" pitchFamily="18" charset="0"/>
              </a:rPr>
              <a:t>B.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Répond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aux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besoins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exprimés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ou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non de la population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baseline="0" dirty="0">
                <a:latin typeface="Georgia" panose="02040502050405020303" pitchFamily="18" charset="0"/>
              </a:rPr>
              <a:t>C.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Intervient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à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l’échelon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individuel</a:t>
            </a:r>
            <a:endParaRPr lang="en-US" sz="1600" b="0" i="0" u="none" strike="noStrike" baseline="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baseline="0" dirty="0">
                <a:latin typeface="Georgia" panose="02040502050405020303" pitchFamily="18" charset="0"/>
              </a:rPr>
              <a:t>D.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Privilégie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des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programmes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d’accès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aux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soins</a:t>
            </a:r>
            <a:endParaRPr lang="en-US" sz="1600" b="0" i="0" u="none" strike="noStrike" baseline="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baseline="0" dirty="0">
                <a:latin typeface="Georgia" panose="02040502050405020303" pitchFamily="18" charset="0"/>
              </a:rPr>
              <a:t>E. Les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réponses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A, B, C et D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sont</a:t>
            </a:r>
            <a:r>
              <a:rPr lang="en-US" sz="16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1600" b="0" i="0" u="none" strike="noStrike" baseline="0" dirty="0" err="1">
                <a:latin typeface="Georgia" panose="02040502050405020303" pitchFamily="18" charset="0"/>
              </a:rPr>
              <a:t>fausses</a:t>
            </a:r>
            <a:endParaRPr lang="en-US" sz="1600" b="0" i="0" u="none" strike="noStrike" baseline="0" dirty="0">
              <a:latin typeface="Georgia" panose="02040502050405020303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1" u="none" strike="noStrike" baseline="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i="1" dirty="0">
              <a:latin typeface="Georgia" panose="02040502050405020303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CF18D2D-6EA4-42AC-9F36-566BEF48E8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371" b="9330"/>
          <a:stretch/>
        </p:blipFill>
        <p:spPr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48431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CE24E-7967-4FAF-ABE6-8101620A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940" y="1672818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700" b="0" i="1" u="none" strike="noStrike" baseline="0" dirty="0" err="1">
                <a:latin typeface="Georgia" panose="02040502050405020303" pitchFamily="18" charset="0"/>
              </a:rPr>
              <a:t>Réponse</a:t>
            </a:r>
            <a:r>
              <a:rPr lang="en-US" sz="2700" b="0" i="1" u="none" strike="noStrike" baseline="0" dirty="0">
                <a:latin typeface="Georgia" panose="02040502050405020303" pitchFamily="18" charset="0"/>
              </a:rPr>
              <a:t>: A et D</a:t>
            </a:r>
            <a:br>
              <a:rPr lang="en-US" sz="2700" b="0" i="1" u="none" strike="noStrike" baseline="0" dirty="0">
                <a:latin typeface="Georgia" panose="02040502050405020303" pitchFamily="18" charset="0"/>
              </a:rPr>
            </a:br>
            <a:r>
              <a:rPr lang="en-US" sz="2700" b="0" i="1" u="none" strike="noStrike" baseline="0" dirty="0">
                <a:latin typeface="Georgia" panose="02040502050405020303" pitchFamily="18" charset="0"/>
              </a:rPr>
              <a:t>B:</a:t>
            </a:r>
            <a:r>
              <a:rPr lang="en-US" sz="2700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2700" b="0" i="1" u="none" strike="noStrike" baseline="0" dirty="0" err="1">
                <a:latin typeface="Georgia" panose="02040502050405020303" pitchFamily="18" charset="0"/>
              </a:rPr>
              <a:t>Approche</a:t>
            </a:r>
            <a:r>
              <a:rPr lang="en-US" sz="2700" b="0" i="1" u="none" strike="noStrike" baseline="0" dirty="0">
                <a:latin typeface="Georgia" panose="02040502050405020303" pitchFamily="18" charset="0"/>
              </a:rPr>
              <a:t> </a:t>
            </a:r>
            <a:r>
              <a:rPr lang="en-US" sz="2700" b="0" i="1" u="none" strike="noStrike" baseline="0" dirty="0" err="1">
                <a:latin typeface="Georgia" panose="02040502050405020303" pitchFamily="18" charset="0"/>
              </a:rPr>
              <a:t>populationnelle</a:t>
            </a:r>
            <a:br>
              <a:rPr lang="en-US" sz="2700" b="0" i="1" u="none" strike="noStrike" baseline="0" dirty="0">
                <a:latin typeface="Georgia" panose="02040502050405020303" pitchFamily="18" charset="0"/>
              </a:rPr>
            </a:br>
            <a:r>
              <a:rPr lang="en-US" sz="2700" b="0" i="1" u="none" strike="noStrike" baseline="0" dirty="0">
                <a:latin typeface="Georgia" panose="02040502050405020303" pitchFamily="18" charset="0"/>
              </a:rPr>
              <a:t>C: </a:t>
            </a:r>
            <a:r>
              <a:rPr lang="en-US" sz="2700" b="0" i="1" u="none" strike="noStrike" baseline="0" dirty="0" err="1">
                <a:latin typeface="Georgia" panose="02040502050405020303" pitchFamily="18" charset="0"/>
              </a:rPr>
              <a:t>Approche</a:t>
            </a:r>
            <a:r>
              <a:rPr lang="en-US" sz="2700" b="0" i="1" u="none" strike="noStrike" baseline="0" dirty="0">
                <a:latin typeface="Georgia" panose="02040502050405020303" pitchFamily="18" charset="0"/>
              </a:rPr>
              <a:t> par les </a:t>
            </a:r>
            <a:r>
              <a:rPr lang="en-US" sz="2700" b="0" i="1" u="none" strike="noStrike" baseline="0" dirty="0" err="1">
                <a:latin typeface="Georgia" panose="02040502050405020303" pitchFamily="18" charset="0"/>
              </a:rPr>
              <a:t>problèmes</a:t>
            </a:r>
            <a:br>
              <a:rPr lang="en-US" sz="4400" dirty="0">
                <a:latin typeface="Georgia" panose="02040502050405020303" pitchFamily="18" charset="0"/>
              </a:rPr>
            </a:br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3AC10C4-288A-4759-8480-F45970BEB097}"/>
              </a:ext>
            </a:extLst>
          </p:cNvPr>
          <p:cNvSpPr txBox="1"/>
          <p:nvPr/>
        </p:nvSpPr>
        <p:spPr>
          <a:xfrm>
            <a:off x="3253563" y="244549"/>
            <a:ext cx="620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u="sng" dirty="0">
                <a:solidFill>
                  <a:srgbClr val="FF0051"/>
                </a:solidFill>
                <a:latin typeface="Georgia" panose="02040502050405020303" pitchFamily="18" charset="0"/>
              </a:rPr>
              <a:t>QCM TIME</a:t>
            </a:r>
          </a:p>
        </p:txBody>
      </p:sp>
    </p:spTree>
    <p:extLst>
      <p:ext uri="{BB962C8B-B14F-4D97-AF65-F5344CB8AC3E}">
        <p14:creationId xmlns:p14="http://schemas.microsoft.com/office/powerpoint/2010/main" val="2905821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1012</TotalTime>
  <Words>1024</Words>
  <Application>Microsoft Office PowerPoint</Application>
  <PresentationFormat>Grand écran</PresentationFormat>
  <Paragraphs>128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Georgia</vt:lpstr>
      <vt:lpstr>Wingdings</vt:lpstr>
      <vt:lpstr>Office Theme</vt:lpstr>
      <vt:lpstr>CONCEPTS EN SANTE PUBLIQUE </vt:lpstr>
      <vt:lpstr>Définitions en santé publique </vt:lpstr>
      <vt:lpstr> Evolution de la santé publique: transition épidémiologique   </vt:lpstr>
      <vt:lpstr>Transition épidémiologique</vt:lpstr>
      <vt:lpstr>Les fonctions de la santé publique</vt:lpstr>
      <vt:lpstr>Les différentes approches en santé publique</vt:lpstr>
      <vt:lpstr>Les axes d’intervention</vt:lpstr>
      <vt:lpstr>Les axes d'intervention</vt:lpstr>
      <vt:lpstr>Les axes d'intervention</vt:lpstr>
      <vt:lpstr>Les axes d'intervention</vt:lpstr>
      <vt:lpstr>QCM TIME</vt:lpstr>
      <vt:lpstr>Réponse: A et D B: Approche populationnelle C: Approche par les problèmes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Eva Berthier</cp:lastModifiedBy>
  <cp:revision>879</cp:revision>
  <dcterms:created xsi:type="dcterms:W3CDTF">2012-07-30T22:21:58Z</dcterms:created>
  <dcterms:modified xsi:type="dcterms:W3CDTF">2021-08-24T06:20:40Z</dcterms:modified>
</cp:coreProperties>
</file>