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5"/>
  </p:notesMasterIdLst>
  <p:sldIdLst>
    <p:sldId id="333" r:id="rId2"/>
    <p:sldId id="300" r:id="rId3"/>
    <p:sldId id="256" r:id="rId4"/>
    <p:sldId id="286" r:id="rId5"/>
    <p:sldId id="257" r:id="rId6"/>
    <p:sldId id="346" r:id="rId7"/>
    <p:sldId id="310" r:id="rId8"/>
    <p:sldId id="326" r:id="rId9"/>
    <p:sldId id="327" r:id="rId10"/>
    <p:sldId id="328" r:id="rId11"/>
    <p:sldId id="329" r:id="rId12"/>
    <p:sldId id="315" r:id="rId13"/>
    <p:sldId id="316" r:id="rId14"/>
    <p:sldId id="322" r:id="rId15"/>
    <p:sldId id="323" r:id="rId16"/>
    <p:sldId id="320" r:id="rId17"/>
    <p:sldId id="324" r:id="rId18"/>
    <p:sldId id="325" r:id="rId19"/>
    <p:sldId id="334" r:id="rId20"/>
    <p:sldId id="336" r:id="rId21"/>
    <p:sldId id="337" r:id="rId22"/>
    <p:sldId id="338" r:id="rId23"/>
    <p:sldId id="339" r:id="rId24"/>
    <p:sldId id="340" r:id="rId25"/>
    <p:sldId id="342" r:id="rId26"/>
    <p:sldId id="352" r:id="rId27"/>
    <p:sldId id="343" r:id="rId28"/>
    <p:sldId id="344" r:id="rId29"/>
    <p:sldId id="345" r:id="rId30"/>
    <p:sldId id="302" r:id="rId31"/>
    <p:sldId id="303" r:id="rId32"/>
    <p:sldId id="304" r:id="rId33"/>
    <p:sldId id="305" r:id="rId34"/>
    <p:sldId id="306" r:id="rId35"/>
    <p:sldId id="330" r:id="rId36"/>
    <p:sldId id="307" r:id="rId37"/>
    <p:sldId id="308" r:id="rId38"/>
    <p:sldId id="309" r:id="rId39"/>
    <p:sldId id="349" r:id="rId40"/>
    <p:sldId id="347" r:id="rId41"/>
    <p:sldId id="348" r:id="rId42"/>
    <p:sldId id="258" r:id="rId43"/>
    <p:sldId id="259" r:id="rId44"/>
    <p:sldId id="260" r:id="rId45"/>
    <p:sldId id="261" r:id="rId46"/>
    <p:sldId id="262" r:id="rId47"/>
    <p:sldId id="335" r:id="rId48"/>
    <p:sldId id="263" r:id="rId49"/>
    <p:sldId id="264" r:id="rId50"/>
    <p:sldId id="265" r:id="rId51"/>
    <p:sldId id="266" r:id="rId52"/>
    <p:sldId id="267" r:id="rId53"/>
    <p:sldId id="268" r:id="rId54"/>
    <p:sldId id="269" r:id="rId55"/>
    <p:sldId id="271" r:id="rId56"/>
    <p:sldId id="270" r:id="rId57"/>
    <p:sldId id="272" r:id="rId58"/>
    <p:sldId id="274" r:id="rId59"/>
    <p:sldId id="275" r:id="rId60"/>
    <p:sldId id="276" r:id="rId61"/>
    <p:sldId id="277" r:id="rId62"/>
    <p:sldId id="278" r:id="rId63"/>
    <p:sldId id="280" r:id="rId64"/>
    <p:sldId id="281" r:id="rId65"/>
    <p:sldId id="282" r:id="rId66"/>
    <p:sldId id="283" r:id="rId67"/>
    <p:sldId id="285" r:id="rId68"/>
    <p:sldId id="284" r:id="rId69"/>
    <p:sldId id="287" r:id="rId70"/>
    <p:sldId id="288" r:id="rId71"/>
    <p:sldId id="289" r:id="rId72"/>
    <p:sldId id="290" r:id="rId73"/>
    <p:sldId id="291" r:id="rId74"/>
    <p:sldId id="292" r:id="rId75"/>
    <p:sldId id="293" r:id="rId76"/>
    <p:sldId id="294" r:id="rId77"/>
    <p:sldId id="295" r:id="rId78"/>
    <p:sldId id="296" r:id="rId79"/>
    <p:sldId id="297" r:id="rId80"/>
    <p:sldId id="298" r:id="rId81"/>
    <p:sldId id="350" r:id="rId82"/>
    <p:sldId id="351" r:id="rId83"/>
    <p:sldId id="299" r:id="rId8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D113A9D2-9D6B-4929-AA2D-F23B5EE8CBE7}" styleName="Style à thème 2 - Accentuation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E3FDE45-AF77-4B5C-9715-49D594BDF05E}" styleName="Style léger 1 - Accentuation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8" autoAdjust="0"/>
    <p:restoredTop sz="94639" autoAdjust="0"/>
  </p:normalViewPr>
  <p:slideViewPr>
    <p:cSldViewPr>
      <p:cViewPr varScale="1">
        <p:scale>
          <a:sx n="52" d="100"/>
          <a:sy n="52" d="100"/>
        </p:scale>
        <p:origin x="-96" y="-252"/>
      </p:cViewPr>
      <p:guideLst>
        <p:guide orient="horz" pos="2160"/>
        <p:guide pos="2880"/>
      </p:guideLst>
    </p:cSldViewPr>
  </p:slideViewPr>
  <p:outlineViewPr>
    <p:cViewPr>
      <p:scale>
        <a:sx n="33" d="100"/>
        <a:sy n="33" d="100"/>
      </p:scale>
      <p:origin x="48" y="6552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3FB7B1-E6C9-4D66-8FAA-184C2D4E9E3F}" type="datetimeFigureOut">
              <a:rPr lang="fr-FR" smtClean="0"/>
              <a:t>03/01/2017</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3A9FDB-1FF0-4A28-8845-F6E9FC33712B}" type="slidenum">
              <a:rPr lang="fr-FR" smtClean="0"/>
              <a:t>‹N°›</a:t>
            </a:fld>
            <a:endParaRPr lang="fr-FR"/>
          </a:p>
        </p:txBody>
      </p:sp>
    </p:spTree>
    <p:extLst>
      <p:ext uri="{BB962C8B-B14F-4D97-AF65-F5344CB8AC3E}">
        <p14:creationId xmlns:p14="http://schemas.microsoft.com/office/powerpoint/2010/main" val="4233631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Intensité</a:t>
            </a:r>
            <a:r>
              <a:rPr lang="fr-FR" baseline="0" dirty="0" smtClean="0"/>
              <a:t> du métabolisme :</a:t>
            </a:r>
          </a:p>
          <a:p>
            <a:r>
              <a:rPr lang="fr-FR" baseline="0" dirty="0" smtClean="0"/>
              <a:t>0% : non métabolisé et direct éliminé ou non </a:t>
            </a:r>
          </a:p>
          <a:p>
            <a:r>
              <a:rPr lang="fr-FR" baseline="0" dirty="0" smtClean="0"/>
              <a:t>100% f: fortement ou &lt;10% faiblement </a:t>
            </a:r>
          </a:p>
          <a:p>
            <a:r>
              <a:rPr lang="fr-FR" baseline="0" dirty="0" smtClean="0"/>
              <a:t>Chaque métabolisme peut avoir un profil PK spécifique </a:t>
            </a:r>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52</a:t>
            </a:fld>
            <a:endParaRPr lang="fr-FR"/>
          </a:p>
        </p:txBody>
      </p:sp>
    </p:spTree>
    <p:extLst>
      <p:ext uri="{BB962C8B-B14F-4D97-AF65-F5344CB8AC3E}">
        <p14:creationId xmlns:p14="http://schemas.microsoft.com/office/powerpoint/2010/main" val="311184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Plus la </a:t>
            </a:r>
            <a:r>
              <a:rPr lang="fr-FR" dirty="0" err="1" smtClean="0"/>
              <a:t>clairanc</a:t>
            </a:r>
            <a:r>
              <a:rPr lang="fr-FR" dirty="0" smtClean="0"/>
              <a:t> </a:t>
            </a:r>
            <a:r>
              <a:rPr lang="fr-FR" dirty="0" err="1" smtClean="0"/>
              <a:t>eest</a:t>
            </a:r>
            <a:r>
              <a:rPr lang="fr-FR" dirty="0" smtClean="0"/>
              <a:t> élevée, plus les capacités</a:t>
            </a:r>
            <a:r>
              <a:rPr lang="fr-FR" baseline="0" dirty="0" smtClean="0"/>
              <a:t> d’élimination du mdc par l’organisme sont importantes </a:t>
            </a:r>
          </a:p>
          <a:p>
            <a:r>
              <a:rPr lang="fr-FR" baseline="0" dirty="0" smtClean="0"/>
              <a:t>Reflète l’épuration du sang </a:t>
            </a:r>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56</a:t>
            </a:fld>
            <a:endParaRPr lang="fr-FR"/>
          </a:p>
        </p:txBody>
      </p:sp>
    </p:spTree>
    <p:extLst>
      <p:ext uri="{BB962C8B-B14F-4D97-AF65-F5344CB8AC3E}">
        <p14:creationId xmlns:p14="http://schemas.microsoft.com/office/powerpoint/2010/main" val="3041978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C° résiduelle : ° la + faible avant </a:t>
            </a:r>
            <a:r>
              <a:rPr lang="fr-FR" dirty="0" err="1" smtClean="0"/>
              <a:t>réadministration</a:t>
            </a:r>
            <a:r>
              <a:rPr lang="fr-FR" dirty="0" smtClean="0"/>
              <a:t> du mdc </a:t>
            </a:r>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60</a:t>
            </a:fld>
            <a:endParaRPr lang="fr-FR"/>
          </a:p>
        </p:txBody>
      </p:sp>
    </p:spTree>
    <p:extLst>
      <p:ext uri="{BB962C8B-B14F-4D97-AF65-F5344CB8AC3E}">
        <p14:creationId xmlns:p14="http://schemas.microsoft.com/office/powerpoint/2010/main" val="25991624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On note ici une phase d’absorption (concentration augmentant), une concentration maximale (le sommet) et puis selon le mdc et donc la manière de se distribuer, on a une première phase qui descend rapidement (distribution + élimination ++++)  puis on a une pente + lente qui correspond à la phase d’élimination </a:t>
            </a:r>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62</a:t>
            </a:fld>
            <a:endParaRPr lang="fr-FR"/>
          </a:p>
        </p:txBody>
      </p:sp>
    </p:spTree>
    <p:extLst>
      <p:ext uri="{BB962C8B-B14F-4D97-AF65-F5344CB8AC3E}">
        <p14:creationId xmlns:p14="http://schemas.microsoft.com/office/powerpoint/2010/main" val="266895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	Concentration seuil d’efficacité :  si concentration inférieure  = très peu d’action du mdc</a:t>
            </a:r>
          </a:p>
          <a:p>
            <a:r>
              <a:rPr lang="fr-FR" dirty="0" smtClean="0"/>
              <a:t>	Concentration seuil de toxicité : limite la tolérance du mdc = au-dessus de cette ligne on a certes l’efficacité mais également une toxicité</a:t>
            </a:r>
          </a:p>
          <a:p>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63</a:t>
            </a:fld>
            <a:endParaRPr lang="fr-FR"/>
          </a:p>
        </p:txBody>
      </p:sp>
    </p:spTree>
    <p:extLst>
      <p:ext uri="{BB962C8B-B14F-4D97-AF65-F5344CB8AC3E}">
        <p14:creationId xmlns:p14="http://schemas.microsoft.com/office/powerpoint/2010/main" val="1175636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Ordre pharmaco</a:t>
            </a:r>
            <a:r>
              <a:rPr lang="fr-FR" baseline="0" dirty="0" smtClean="0"/>
              <a:t> : Relation concentration/effet bien définie</a:t>
            </a:r>
          </a:p>
          <a:p>
            <a:r>
              <a:rPr lang="fr-FR" baseline="0" dirty="0" smtClean="0"/>
              <a:t> Variabilité interindividuelle importante mais intra-individuelle LIMITEE</a:t>
            </a:r>
          </a:p>
          <a:p>
            <a:r>
              <a:rPr lang="fr-FR" baseline="0" dirty="0" smtClean="0"/>
              <a:t>Linéarité de la cinétique</a:t>
            </a:r>
          </a:p>
          <a:p>
            <a:r>
              <a:rPr lang="fr-FR" baseline="0" dirty="0" smtClean="0"/>
              <a:t>C° plasmatiques reflétant la C° à la cible </a:t>
            </a:r>
          </a:p>
          <a:p>
            <a:r>
              <a:rPr lang="fr-FR" baseline="0" dirty="0" smtClean="0"/>
              <a:t>Faible index thérapeutique ++</a:t>
            </a:r>
          </a:p>
          <a:p>
            <a:r>
              <a:rPr lang="fr-FR" dirty="0" smtClean="0"/>
              <a:t>D’ordre</a:t>
            </a:r>
            <a:r>
              <a:rPr lang="fr-FR" baseline="0" dirty="0" smtClean="0"/>
              <a:t> clinique : Index thérapeutique validé par l’expérience clinique </a:t>
            </a:r>
          </a:p>
          <a:p>
            <a:r>
              <a:rPr lang="fr-FR" baseline="0" dirty="0" smtClean="0"/>
              <a:t>C° cibles définies avec niveau de preuve suffisant </a:t>
            </a:r>
          </a:p>
          <a:p>
            <a:r>
              <a:rPr lang="fr-FR" baseline="0" dirty="0" smtClean="0"/>
              <a:t>D’ordre analytique : Existence d’une technique de dosage sensible, spécifique, reproductible et adaptable à la routine </a:t>
            </a:r>
          </a:p>
          <a:p>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65</a:t>
            </a:fld>
            <a:endParaRPr lang="fr-FR"/>
          </a:p>
        </p:txBody>
      </p:sp>
    </p:spTree>
    <p:extLst>
      <p:ext uri="{BB962C8B-B14F-4D97-AF65-F5344CB8AC3E}">
        <p14:creationId xmlns:p14="http://schemas.microsoft.com/office/powerpoint/2010/main" val="2619856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On a la réponse pour la majorité des individus qui est la réponse moyenne ; mais on a aussi un certain nombre</a:t>
            </a:r>
          </a:p>
          <a:p>
            <a:endParaRPr lang="fr-FR" dirty="0" smtClean="0"/>
          </a:p>
          <a:p>
            <a:r>
              <a:rPr lang="fr-FR" dirty="0" smtClean="0"/>
              <a:t>d’individus qualifiés comme résistants (ou partiellement-résistant) pour lesquels il y a une réponse faible au</a:t>
            </a:r>
          </a:p>
          <a:p>
            <a:endParaRPr lang="fr-FR" dirty="0" smtClean="0"/>
          </a:p>
          <a:p>
            <a:r>
              <a:rPr lang="fr-FR" dirty="0" err="1" smtClean="0"/>
              <a:t>ttt</a:t>
            </a:r>
            <a:r>
              <a:rPr lang="fr-FR" dirty="0" smtClean="0"/>
              <a:t> ; et il y a aussi des individus qui ont des réponses exagérées ils sont qualifié d’hypersensibles et là on est</a:t>
            </a:r>
          </a:p>
          <a:p>
            <a:endParaRPr lang="fr-FR" dirty="0" smtClean="0"/>
          </a:p>
          <a:p>
            <a:r>
              <a:rPr lang="fr-FR" dirty="0" smtClean="0"/>
              <a:t>dans le domaine de la toxicité.</a:t>
            </a:r>
          </a:p>
          <a:p>
            <a:endParaRPr lang="fr-FR" dirty="0" smtClean="0"/>
          </a:p>
          <a:p>
            <a:r>
              <a:rPr lang="fr-FR" dirty="0" smtClean="0"/>
              <a:t>Les sujets ont reçu la même dose de mdc mais la sensibilité est inhérente/propre à chaque personne</a:t>
            </a:r>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68</a:t>
            </a:fld>
            <a:endParaRPr lang="fr-FR"/>
          </a:p>
        </p:txBody>
      </p:sp>
    </p:spTree>
    <p:extLst>
      <p:ext uri="{BB962C8B-B14F-4D97-AF65-F5344CB8AC3E}">
        <p14:creationId xmlns:p14="http://schemas.microsoft.com/office/powerpoint/2010/main" val="3764056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dirty="0" smtClean="0">
                <a:effectLst/>
              </a:rPr>
              <a:t>Déclenchement ou stimulation, potentialisation d’un phénomène physiologique</a:t>
            </a:r>
          </a:p>
          <a:p>
            <a:r>
              <a:rPr lang="fr-FR" sz="1200" dirty="0" smtClean="0">
                <a:effectLst/>
              </a:rPr>
              <a:t>Suppression ou dépression d’un phénomène physiologique</a:t>
            </a:r>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69</a:t>
            </a:fld>
            <a:endParaRPr lang="fr-FR"/>
          </a:p>
        </p:txBody>
      </p:sp>
    </p:spTree>
    <p:extLst>
      <p:ext uri="{BB962C8B-B14F-4D97-AF65-F5344CB8AC3E}">
        <p14:creationId xmlns:p14="http://schemas.microsoft.com/office/powerpoint/2010/main" val="1701542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lvl="0"/>
            <a:r>
              <a:rPr lang="fr-FR" sz="1200" kern="1200" dirty="0" smtClean="0">
                <a:solidFill>
                  <a:schemeClr val="tx1"/>
                </a:solidFill>
                <a:effectLst/>
                <a:latin typeface="+mn-lt"/>
                <a:ea typeface="+mn-ea"/>
                <a:cs typeface="+mn-cs"/>
              </a:rPr>
              <a:t>Les récepteurs sont des </a:t>
            </a:r>
            <a:r>
              <a:rPr lang="fr-FR" sz="1200" b="1" kern="1200" dirty="0" smtClean="0">
                <a:solidFill>
                  <a:schemeClr val="tx1"/>
                </a:solidFill>
                <a:effectLst/>
                <a:latin typeface="+mn-lt"/>
                <a:ea typeface="+mn-ea"/>
                <a:cs typeface="+mn-cs"/>
              </a:rPr>
              <a:t>protéines membranaires ou intracellulaires</a:t>
            </a:r>
            <a:r>
              <a:rPr lang="fr-FR" sz="1200" kern="1200" dirty="0" smtClean="0">
                <a:solidFill>
                  <a:schemeClr val="tx1"/>
                </a:solidFill>
                <a:effectLst/>
                <a:latin typeface="+mn-lt"/>
                <a:ea typeface="+mn-ea"/>
                <a:cs typeface="+mn-cs"/>
              </a:rPr>
              <a:t>. Sur ce récepteur on a : </a:t>
            </a:r>
            <a:r>
              <a:rPr lang="fr-FR" sz="1200" b="1" kern="1200" dirty="0" smtClean="0">
                <a:solidFill>
                  <a:schemeClr val="tx1"/>
                </a:solidFill>
                <a:effectLst/>
                <a:latin typeface="+mn-lt"/>
                <a:ea typeface="+mn-ea"/>
                <a:cs typeface="+mn-cs"/>
              </a:rPr>
              <a:t>Liaison </a:t>
            </a:r>
            <a:r>
              <a:rPr lang="fr-FR" sz="1200" b="1" kern="1200" dirty="0" smtClean="0">
                <a:solidFill>
                  <a:schemeClr val="tx1"/>
                </a:solidFill>
                <a:effectLst/>
                <a:latin typeface="+mn-lt"/>
                <a:ea typeface="+mn-ea"/>
                <a:cs typeface="+mn-cs"/>
                <a:sym typeface="Wingdings"/>
              </a:rPr>
              <a:t></a:t>
            </a:r>
            <a:r>
              <a:rPr lang="fr-FR" sz="1200" b="1" kern="1200" dirty="0" smtClean="0">
                <a:solidFill>
                  <a:schemeClr val="tx1"/>
                </a:solidFill>
                <a:effectLst/>
                <a:latin typeface="+mn-lt"/>
                <a:ea typeface="+mn-ea"/>
                <a:cs typeface="+mn-cs"/>
              </a:rPr>
              <a:t> Amplificateur </a:t>
            </a:r>
            <a:r>
              <a:rPr lang="fr-FR" sz="1200" b="1" kern="1200" dirty="0" smtClean="0">
                <a:solidFill>
                  <a:schemeClr val="tx1"/>
                </a:solidFill>
                <a:effectLst/>
                <a:latin typeface="+mn-lt"/>
                <a:ea typeface="+mn-ea"/>
                <a:cs typeface="+mn-cs"/>
                <a:sym typeface="Wingdings"/>
              </a:rPr>
              <a:t></a:t>
            </a:r>
            <a:r>
              <a:rPr lang="fr-FR" sz="1200" b="1" kern="1200" dirty="0" smtClean="0">
                <a:solidFill>
                  <a:schemeClr val="tx1"/>
                </a:solidFill>
                <a:effectLst/>
                <a:latin typeface="+mn-lt"/>
                <a:ea typeface="+mn-ea"/>
                <a:cs typeface="+mn-cs"/>
              </a:rPr>
              <a:t> Effecteur </a:t>
            </a:r>
            <a:r>
              <a:rPr lang="fr-FR" sz="1200" b="1" kern="1200" dirty="0" smtClean="0">
                <a:solidFill>
                  <a:schemeClr val="tx1"/>
                </a:solidFill>
                <a:effectLst/>
                <a:latin typeface="+mn-lt"/>
                <a:ea typeface="+mn-ea"/>
                <a:cs typeface="+mn-cs"/>
                <a:sym typeface="Wingdings"/>
              </a:rPr>
              <a:t></a:t>
            </a:r>
            <a:r>
              <a:rPr lang="fr-FR" sz="1200" b="1" kern="1200" dirty="0" smtClean="0">
                <a:solidFill>
                  <a:schemeClr val="tx1"/>
                </a:solidFill>
                <a:effectLst/>
                <a:latin typeface="+mn-lt"/>
                <a:ea typeface="+mn-ea"/>
                <a:cs typeface="+mn-cs"/>
              </a:rPr>
              <a:t> Réponse biologique. La </a:t>
            </a:r>
            <a:r>
              <a:rPr lang="fr-FR" sz="1200" kern="1200" dirty="0" smtClean="0">
                <a:solidFill>
                  <a:schemeClr val="tx1"/>
                </a:solidFill>
                <a:effectLst/>
                <a:latin typeface="+mn-lt"/>
                <a:ea typeface="+mn-ea"/>
                <a:cs typeface="+mn-cs"/>
              </a:rPr>
              <a:t>dénomination des </a:t>
            </a:r>
            <a:r>
              <a:rPr lang="fr-FR" sz="1200" kern="1200" dirty="0" err="1" smtClean="0">
                <a:solidFill>
                  <a:schemeClr val="tx1"/>
                </a:solidFill>
                <a:effectLst/>
                <a:latin typeface="+mn-lt"/>
                <a:ea typeface="+mn-ea"/>
                <a:cs typeface="+mn-cs"/>
              </a:rPr>
              <a:t>Rc</a:t>
            </a:r>
            <a:r>
              <a:rPr lang="fr-FR" sz="1200" kern="1200" dirty="0" smtClean="0">
                <a:solidFill>
                  <a:schemeClr val="tx1"/>
                </a:solidFill>
                <a:effectLst/>
                <a:latin typeface="+mn-lt"/>
                <a:ea typeface="+mn-ea"/>
                <a:cs typeface="+mn-cs"/>
              </a:rPr>
              <a:t> se fait à partir de leur ligand usuel (</a:t>
            </a:r>
            <a:r>
              <a:rPr lang="fr-FR" sz="1200" kern="1200" dirty="0" err="1" smtClean="0">
                <a:solidFill>
                  <a:schemeClr val="tx1"/>
                </a:solidFill>
                <a:effectLst/>
                <a:latin typeface="+mn-lt"/>
                <a:ea typeface="+mn-ea"/>
                <a:cs typeface="+mn-cs"/>
              </a:rPr>
              <a:t>Rc</a:t>
            </a:r>
            <a:r>
              <a:rPr lang="fr-FR" sz="1200" kern="1200" dirty="0" smtClean="0">
                <a:solidFill>
                  <a:schemeClr val="tx1"/>
                </a:solidFill>
                <a:effectLst/>
                <a:latin typeface="+mn-lt"/>
                <a:ea typeface="+mn-ea"/>
                <a:cs typeface="+mn-cs"/>
              </a:rPr>
              <a:t> β-adrénergiques, </a:t>
            </a:r>
            <a:r>
              <a:rPr lang="fr-FR" sz="1200" kern="1200" dirty="0" err="1" smtClean="0">
                <a:solidFill>
                  <a:schemeClr val="tx1"/>
                </a:solidFill>
                <a:effectLst/>
                <a:latin typeface="+mn-lt"/>
                <a:ea typeface="+mn-ea"/>
                <a:cs typeface="+mn-cs"/>
              </a:rPr>
              <a:t>Rc</a:t>
            </a:r>
            <a:r>
              <a:rPr lang="fr-FR" sz="1200" kern="1200" dirty="0" smtClean="0">
                <a:solidFill>
                  <a:schemeClr val="tx1"/>
                </a:solidFill>
                <a:effectLst/>
                <a:latin typeface="+mn-lt"/>
                <a:ea typeface="+mn-ea"/>
                <a:cs typeface="+mn-cs"/>
              </a:rPr>
              <a:t> dopaminergiques….)</a:t>
            </a:r>
          </a:p>
          <a:p>
            <a:r>
              <a:rPr lang="fr-FR" sz="1200" b="1" kern="1200" dirty="0" smtClean="0">
                <a:solidFill>
                  <a:schemeClr val="tx1"/>
                </a:solidFill>
                <a:effectLst/>
                <a:latin typeface="+mn-lt"/>
                <a:ea typeface="+mn-ea"/>
                <a:cs typeface="+mn-cs"/>
              </a:rPr>
              <a:t> </a:t>
            </a:r>
            <a:endParaRPr lang="fr-FR" sz="1200" kern="1200" dirty="0" smtClean="0">
              <a:solidFill>
                <a:schemeClr val="tx1"/>
              </a:solidFill>
              <a:effectLst/>
              <a:latin typeface="+mn-lt"/>
              <a:ea typeface="+mn-ea"/>
              <a:cs typeface="+mn-cs"/>
            </a:endParaRPr>
          </a:p>
          <a:p>
            <a:pPr lvl="0"/>
            <a:r>
              <a:rPr lang="fr-FR" sz="1200" b="1" kern="1200" dirty="0" smtClean="0">
                <a:solidFill>
                  <a:schemeClr val="tx1"/>
                </a:solidFill>
                <a:effectLst/>
                <a:latin typeface="+mn-lt"/>
                <a:ea typeface="+mn-ea"/>
                <a:cs typeface="+mn-cs"/>
              </a:rPr>
              <a:t>Récepteurs nucléaires (</a:t>
            </a:r>
            <a:r>
              <a:rPr lang="fr-FR" sz="1200" kern="1200" dirty="0" smtClean="0">
                <a:solidFill>
                  <a:schemeClr val="tx1"/>
                </a:solidFill>
                <a:effectLst/>
                <a:latin typeface="+mn-lt"/>
                <a:ea typeface="+mn-ea"/>
                <a:cs typeface="+mn-cs"/>
              </a:rPr>
              <a:t>noyau ou cytosol). On a la fixation sur l’ADN après liaison avec le ligand qui va alors modifier de la synthèse de protéines. Exemples des récepteurs des hormones thyroïdiennes, récepteurs aux hormones stéroïdiennes </a:t>
            </a:r>
          </a:p>
          <a:p>
            <a:r>
              <a:rPr lang="fr-FR" sz="1200" kern="1200" dirty="0" smtClean="0">
                <a:solidFill>
                  <a:schemeClr val="tx1"/>
                </a:solidFill>
                <a:effectLst/>
                <a:latin typeface="+mn-lt"/>
                <a:ea typeface="+mn-ea"/>
                <a:cs typeface="+mn-cs"/>
              </a:rPr>
              <a:t> </a:t>
            </a:r>
          </a:p>
          <a:p>
            <a:pPr lvl="0"/>
            <a:r>
              <a:rPr lang="fr-FR" sz="1200" kern="1200" dirty="0" smtClean="0">
                <a:solidFill>
                  <a:schemeClr val="tx1"/>
                </a:solidFill>
                <a:effectLst/>
                <a:latin typeface="+mn-lt"/>
                <a:ea typeface="+mn-ea"/>
                <a:cs typeface="+mn-cs"/>
              </a:rPr>
              <a:t>Récepteurs transmembranaires : </a:t>
            </a:r>
          </a:p>
          <a:p>
            <a:pPr lvl="2"/>
            <a:r>
              <a:rPr lang="fr-FR" sz="1200" b="1" kern="1200" dirty="0" smtClean="0">
                <a:solidFill>
                  <a:schemeClr val="tx1"/>
                </a:solidFill>
                <a:effectLst/>
                <a:latin typeface="+mn-lt"/>
                <a:ea typeface="+mn-ea"/>
                <a:cs typeface="+mn-cs"/>
              </a:rPr>
              <a:t>A activité canal ionique</a:t>
            </a:r>
            <a:r>
              <a:rPr lang="fr-FR" sz="1200" kern="1200" dirty="0" smtClean="0">
                <a:solidFill>
                  <a:schemeClr val="tx1"/>
                </a:solidFill>
                <a:effectLst/>
                <a:latin typeface="+mn-lt"/>
                <a:ea typeface="+mn-ea"/>
                <a:cs typeface="+mn-cs"/>
              </a:rPr>
              <a:t> : passage d’ions (</a:t>
            </a:r>
            <a:r>
              <a:rPr lang="fr-FR" sz="1200" kern="1200" dirty="0" err="1" smtClean="0">
                <a:solidFill>
                  <a:schemeClr val="tx1"/>
                </a:solidFill>
                <a:effectLst/>
                <a:latin typeface="+mn-lt"/>
                <a:ea typeface="+mn-ea"/>
                <a:cs typeface="+mn-cs"/>
              </a:rPr>
              <a:t>Rc</a:t>
            </a:r>
            <a:r>
              <a:rPr lang="fr-FR" sz="1200" kern="1200" dirty="0" smtClean="0">
                <a:solidFill>
                  <a:schemeClr val="tx1"/>
                </a:solidFill>
                <a:effectLst/>
                <a:latin typeface="+mn-lt"/>
                <a:ea typeface="+mn-ea"/>
                <a:cs typeface="+mn-cs"/>
              </a:rPr>
              <a:t> à l’Acétylcholine)</a:t>
            </a:r>
          </a:p>
          <a:p>
            <a:pPr lvl="2"/>
            <a:r>
              <a:rPr lang="fr-FR" sz="1200" kern="1200" dirty="0" smtClean="0">
                <a:solidFill>
                  <a:schemeClr val="tx1"/>
                </a:solidFill>
                <a:effectLst/>
                <a:latin typeface="+mn-lt"/>
                <a:ea typeface="+mn-ea"/>
                <a:cs typeface="+mn-cs"/>
              </a:rPr>
              <a:t>Couplés aux protéines G : induction de la production de 2</a:t>
            </a:r>
            <a:r>
              <a:rPr lang="fr-FR" sz="1200" kern="1200" baseline="30000" dirty="0" smtClean="0">
                <a:solidFill>
                  <a:schemeClr val="tx1"/>
                </a:solidFill>
                <a:effectLst/>
                <a:latin typeface="+mn-lt"/>
                <a:ea typeface="+mn-ea"/>
                <a:cs typeface="+mn-cs"/>
              </a:rPr>
              <a:t>nd</a:t>
            </a:r>
            <a:r>
              <a:rPr lang="fr-FR" sz="1200" kern="1200" dirty="0" smtClean="0">
                <a:solidFill>
                  <a:schemeClr val="tx1"/>
                </a:solidFill>
                <a:effectLst/>
                <a:latin typeface="+mn-lt"/>
                <a:ea typeface="+mn-ea"/>
                <a:cs typeface="+mn-cs"/>
              </a:rPr>
              <a:t> messager (</a:t>
            </a:r>
            <a:r>
              <a:rPr lang="fr-FR" sz="1200" kern="1200" dirty="0" err="1" smtClean="0">
                <a:solidFill>
                  <a:schemeClr val="tx1"/>
                </a:solidFill>
                <a:effectLst/>
                <a:latin typeface="+mn-lt"/>
                <a:ea typeface="+mn-ea"/>
                <a:cs typeface="+mn-cs"/>
              </a:rPr>
              <a:t>Rc</a:t>
            </a:r>
            <a:r>
              <a:rPr lang="fr-FR" sz="1200" kern="1200" dirty="0" smtClean="0">
                <a:solidFill>
                  <a:schemeClr val="tx1"/>
                </a:solidFill>
                <a:effectLst/>
                <a:latin typeface="+mn-lt"/>
                <a:ea typeface="+mn-ea"/>
                <a:cs typeface="+mn-cs"/>
              </a:rPr>
              <a:t> adrénergiques)</a:t>
            </a:r>
          </a:p>
          <a:p>
            <a:pPr lvl="2"/>
            <a:r>
              <a:rPr lang="fr-FR" sz="1200" kern="1200" dirty="0" smtClean="0">
                <a:solidFill>
                  <a:schemeClr val="tx1"/>
                </a:solidFill>
                <a:effectLst/>
                <a:latin typeface="+mn-lt"/>
                <a:ea typeface="+mn-ea"/>
                <a:cs typeface="+mn-cs"/>
              </a:rPr>
              <a:t>Couplés à une enzyme (</a:t>
            </a:r>
            <a:r>
              <a:rPr lang="fr-FR" sz="1200" kern="1200" dirty="0" err="1" smtClean="0">
                <a:solidFill>
                  <a:schemeClr val="tx1"/>
                </a:solidFill>
                <a:effectLst/>
                <a:latin typeface="+mn-lt"/>
                <a:ea typeface="+mn-ea"/>
                <a:cs typeface="+mn-cs"/>
              </a:rPr>
              <a:t>Rc</a:t>
            </a:r>
            <a:r>
              <a:rPr lang="fr-FR" sz="1200" kern="1200" dirty="0" smtClean="0">
                <a:solidFill>
                  <a:schemeClr val="tx1"/>
                </a:solidFill>
                <a:effectLst/>
                <a:latin typeface="+mn-lt"/>
                <a:ea typeface="+mn-ea"/>
                <a:cs typeface="+mn-cs"/>
              </a:rPr>
              <a:t> de l’insuline)</a:t>
            </a:r>
          </a:p>
          <a:p>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71</a:t>
            </a:fld>
            <a:endParaRPr lang="fr-FR"/>
          </a:p>
        </p:txBody>
      </p:sp>
    </p:spTree>
    <p:extLst>
      <p:ext uri="{BB962C8B-B14F-4D97-AF65-F5344CB8AC3E}">
        <p14:creationId xmlns:p14="http://schemas.microsoft.com/office/powerpoint/2010/main" val="3578193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	Elle mesure de l’effet pharmacologique pour des doses croissantes de ligand </a:t>
            </a:r>
          </a:p>
          <a:p>
            <a:r>
              <a:rPr lang="fr-FR" dirty="0" smtClean="0"/>
              <a:t>	Elle prend en compte l’importance de l’effet pharmacologique et la comparaison de l’effet entre différentes molécules !</a:t>
            </a:r>
          </a:p>
          <a:p>
            <a:r>
              <a:rPr lang="fr-FR" sz="1200" kern="1200" dirty="0" smtClean="0">
                <a:solidFill>
                  <a:schemeClr val="tx1"/>
                </a:solidFill>
                <a:effectLst/>
                <a:latin typeface="+mn-lt"/>
                <a:ea typeface="+mn-ea"/>
                <a:cs typeface="+mn-cs"/>
              </a:rPr>
              <a:t>La courbe dose-réponse décrit la relation entre une </a:t>
            </a:r>
            <a:r>
              <a:rPr lang="fr-FR" sz="1200" b="1" kern="1200" dirty="0" smtClean="0">
                <a:solidFill>
                  <a:schemeClr val="tx1"/>
                </a:solidFill>
                <a:effectLst/>
                <a:latin typeface="+mn-lt"/>
                <a:ea typeface="+mn-ea"/>
                <a:cs typeface="+mn-cs"/>
              </a:rPr>
              <a:t>dose d’un médicament</a:t>
            </a:r>
            <a:r>
              <a:rPr lang="fr-FR" sz="1200" kern="1200" dirty="0" smtClean="0">
                <a:solidFill>
                  <a:schemeClr val="tx1"/>
                </a:solidFill>
                <a:effectLst/>
                <a:latin typeface="+mn-lt"/>
                <a:ea typeface="+mn-ea"/>
                <a:cs typeface="+mn-cs"/>
              </a:rPr>
              <a:t> et </a:t>
            </a:r>
            <a:r>
              <a:rPr lang="fr-FR" sz="1200" b="1" kern="1200" dirty="0" smtClean="0">
                <a:solidFill>
                  <a:schemeClr val="tx1"/>
                </a:solidFill>
                <a:effectLst/>
                <a:latin typeface="+mn-lt"/>
                <a:ea typeface="+mn-ea"/>
                <a:cs typeface="+mn-cs"/>
              </a:rPr>
              <a:t>son/ses effet(s) pharmacologique(s)</a:t>
            </a:r>
            <a:r>
              <a:rPr lang="fr-FR" sz="1200" kern="1200" dirty="0" smtClean="0">
                <a:solidFill>
                  <a:schemeClr val="tx1"/>
                </a:solidFill>
                <a:effectLst/>
                <a:latin typeface="+mn-lt"/>
                <a:ea typeface="+mn-ea"/>
                <a:cs typeface="+mn-cs"/>
              </a:rPr>
              <a:t>. Pour une même drogue, on peut avoir </a:t>
            </a:r>
            <a:r>
              <a:rPr lang="fr-FR" sz="1200" b="1" u="sng" kern="1200" dirty="0" smtClean="0">
                <a:solidFill>
                  <a:schemeClr val="tx1"/>
                </a:solidFill>
                <a:effectLst/>
                <a:latin typeface="+mn-lt"/>
                <a:ea typeface="+mn-ea"/>
                <a:cs typeface="+mn-cs"/>
              </a:rPr>
              <a:t>plusieurs</a:t>
            </a:r>
            <a:r>
              <a:rPr lang="fr-FR" sz="1200" kern="1200" dirty="0" smtClean="0">
                <a:solidFill>
                  <a:schemeClr val="tx1"/>
                </a:solidFill>
                <a:effectLst/>
                <a:latin typeface="+mn-lt"/>
                <a:ea typeface="+mn-ea"/>
                <a:cs typeface="+mn-cs"/>
              </a:rPr>
              <a:t> effets </a:t>
            </a:r>
            <a:r>
              <a:rPr lang="fr-FR" sz="1200" b="1" u="sng" kern="1200" dirty="0" smtClean="0">
                <a:solidFill>
                  <a:schemeClr val="tx1"/>
                </a:solidFill>
                <a:effectLst/>
                <a:latin typeface="+mn-lt"/>
                <a:ea typeface="+mn-ea"/>
                <a:cs typeface="+mn-cs"/>
              </a:rPr>
              <a:t>possibles</a:t>
            </a:r>
            <a:endParaRPr lang="fr-FR" dirty="0" smtClean="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73</a:t>
            </a:fld>
            <a:endParaRPr lang="fr-FR"/>
          </a:p>
        </p:txBody>
      </p:sp>
    </p:spTree>
    <p:extLst>
      <p:ext uri="{BB962C8B-B14F-4D97-AF65-F5344CB8AC3E}">
        <p14:creationId xmlns:p14="http://schemas.microsoft.com/office/powerpoint/2010/main" val="2755313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Diminution de l’efficacité de la morphine</a:t>
            </a:r>
          </a:p>
          <a:p>
            <a:r>
              <a:rPr lang="fr-FR" dirty="0" smtClean="0"/>
              <a:t> Risque de syndrome de sevrage en cas de dépendance aux opiacés</a:t>
            </a:r>
          </a:p>
          <a:p>
            <a:endParaRPr lang="fr-FR" dirty="0"/>
          </a:p>
        </p:txBody>
      </p:sp>
      <p:sp>
        <p:nvSpPr>
          <p:cNvPr id="4" name="Espace réservé du numéro de diapositive 3"/>
          <p:cNvSpPr>
            <a:spLocks noGrp="1"/>
          </p:cNvSpPr>
          <p:nvPr>
            <p:ph type="sldNum" sz="quarter" idx="10"/>
          </p:nvPr>
        </p:nvSpPr>
        <p:spPr/>
        <p:txBody>
          <a:bodyPr/>
          <a:lstStyle/>
          <a:p>
            <a:fld id="{BB3A9FDB-1FF0-4A28-8845-F6E9FC33712B}" type="slidenum">
              <a:rPr lang="fr-FR" smtClean="0"/>
              <a:t>79</a:t>
            </a:fld>
            <a:endParaRPr lang="fr-FR"/>
          </a:p>
        </p:txBody>
      </p:sp>
    </p:spTree>
    <p:extLst>
      <p:ext uri="{BB962C8B-B14F-4D97-AF65-F5344CB8AC3E}">
        <p14:creationId xmlns:p14="http://schemas.microsoft.com/office/powerpoint/2010/main" val="8060781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10" name="Triangle rect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r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fr-FR" smtClean="0"/>
              <a:t>Modifiez le style du titre</a:t>
            </a:r>
            <a:endParaRPr kumimoji="0" lang="en-US"/>
          </a:p>
        </p:txBody>
      </p:sp>
      <p:sp>
        <p:nvSpPr>
          <p:cNvPr id="17" name="Sous-titr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r-FR" smtClean="0"/>
              <a:t>Modifiez le style des sous-titres du masque</a:t>
            </a:r>
            <a:endParaRPr kumimoji="0" lang="en-US"/>
          </a:p>
        </p:txBody>
      </p:sp>
      <p:grpSp>
        <p:nvGrpSpPr>
          <p:cNvPr id="2" name="Groupe 1"/>
          <p:cNvGrpSpPr/>
          <p:nvPr/>
        </p:nvGrpSpPr>
        <p:grpSpPr>
          <a:xfrm>
            <a:off x="-3765" y="4953000"/>
            <a:ext cx="9147765" cy="1912088"/>
            <a:chOff x="-3765" y="4832896"/>
            <a:chExt cx="9147765" cy="2032192"/>
          </a:xfrm>
        </p:grpSpPr>
        <p:sp>
          <p:nvSpPr>
            <p:cNvPr id="7" name="Forme lib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orme lib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orme lib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necteur droit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Espace réservé de la date 29"/>
          <p:cNvSpPr>
            <a:spLocks noGrp="1"/>
          </p:cNvSpPr>
          <p:nvPr>
            <p:ph type="dt" sz="half" idx="10"/>
          </p:nvPr>
        </p:nvSpPr>
        <p:spPr/>
        <p:txBody>
          <a:bodyPr/>
          <a:lstStyle>
            <a:lvl1pPr>
              <a:defRPr>
                <a:solidFill>
                  <a:srgbClr val="FFFFFF"/>
                </a:solidFill>
              </a:defRPr>
            </a:lvl1pPr>
            <a:extLst/>
          </a:lstStyle>
          <a:p>
            <a:fld id="{5A61FD64-3003-4152-A7B8-781933373FDF}" type="datetime1">
              <a:rPr lang="fr-FR" smtClean="0"/>
              <a:t>03/01/2017</a:t>
            </a:fld>
            <a:endParaRPr lang="fr-FR"/>
          </a:p>
        </p:txBody>
      </p:sp>
      <p:sp>
        <p:nvSpPr>
          <p:cNvPr id="19" name="Espace réservé du pied de page 18"/>
          <p:cNvSpPr>
            <a:spLocks noGrp="1"/>
          </p:cNvSpPr>
          <p:nvPr>
            <p:ph type="ftr" sz="quarter" idx="11"/>
          </p:nvPr>
        </p:nvSpPr>
        <p:spPr/>
        <p:txBody>
          <a:bodyPr/>
          <a:lstStyle>
            <a:lvl1pPr>
              <a:defRPr>
                <a:solidFill>
                  <a:schemeClr val="accent1">
                    <a:tint val="20000"/>
                  </a:schemeClr>
                </a:solidFill>
              </a:defRPr>
            </a:lvl1pPr>
            <a:extLst/>
          </a:lstStyle>
          <a:p>
            <a:endParaRPr lang="fr-FR"/>
          </a:p>
        </p:txBody>
      </p:sp>
      <p:sp>
        <p:nvSpPr>
          <p:cNvPr id="27" name="Espace réservé du numéro de diapositive 26"/>
          <p:cNvSpPr>
            <a:spLocks noGrp="1"/>
          </p:cNvSpPr>
          <p:nvPr>
            <p:ph type="sldNum" sz="quarter" idx="12"/>
          </p:nvPr>
        </p:nvSpPr>
        <p:spPr/>
        <p:txBody>
          <a:bodyPr/>
          <a:lstStyle>
            <a:lvl1pPr>
              <a:defRPr>
                <a:solidFill>
                  <a:srgbClr val="FFFFFF"/>
                </a:solidFill>
              </a:defRPr>
            </a:lvl1pPr>
            <a:extLst/>
          </a:lstStyle>
          <a:p>
            <a:fld id="{39639CA6-457E-4726-A689-63F1374D6A5D}"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FE740032-63B2-4D4B-B685-420E42382AE0}" type="datetime1">
              <a:rPr lang="fr-FR" smtClean="0"/>
              <a:t>03/01/2017</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39639CA6-457E-4726-A689-63F1374D6A5D}" type="slidenum">
              <a:rPr lang="fr-FR" smtClean="0"/>
              <a:t>‹N°›</a:t>
            </a:fld>
            <a:endParaRPr lang="fr-FR"/>
          </a:p>
        </p:txBody>
      </p:sp>
      <p:sp>
        <p:nvSpPr>
          <p:cNvPr id="7" name="Titre 6"/>
          <p:cNvSpPr>
            <a:spLocks noGrp="1"/>
          </p:cNvSpPr>
          <p:nvPr>
            <p:ph type="title"/>
          </p:nvPr>
        </p:nvSpPr>
        <p:spPr/>
        <p:txBody>
          <a:bodyPr rtlCol="0"/>
          <a:lstStyle>
            <a:extLst/>
          </a:lstStyle>
          <a:p>
            <a:r>
              <a:rPr kumimoji="0" lang="fr-FR" smtClean="0"/>
              <a:t>Modifiez le style du titre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fr-FR" smtClean="0"/>
              <a:t>Modifiez le style du titre</a:t>
            </a:r>
            <a:endParaRPr kumimoji="0" lang="en-US"/>
          </a:p>
        </p:txBody>
      </p:sp>
      <p:sp>
        <p:nvSpPr>
          <p:cNvPr id="3" name="Espace réservé du texte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r-FR" smtClean="0"/>
              <a:t>Modifiez les styles du texte du masque</a:t>
            </a:r>
          </a:p>
        </p:txBody>
      </p:sp>
      <p:sp>
        <p:nvSpPr>
          <p:cNvPr id="4" name="Espace réservé de la date 3"/>
          <p:cNvSpPr>
            <a:spLocks noGrp="1"/>
          </p:cNvSpPr>
          <p:nvPr>
            <p:ph type="dt" sz="half" idx="10"/>
          </p:nvPr>
        </p:nvSpPr>
        <p:spPr/>
        <p:txBody>
          <a:bodyPr/>
          <a:lstStyle>
            <a:extLst/>
          </a:lstStyle>
          <a:p>
            <a:fld id="{A07104AE-9EB7-4656-9621-E8ABA036A62A}" type="datetime1">
              <a:rPr lang="fr-FR" smtClean="0"/>
              <a:t>03/01/2017</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39639CA6-457E-4726-A689-63F1374D6A5D}" type="slidenum">
              <a:rPr lang="fr-FR" smtClean="0"/>
              <a:t>‹N°›</a:t>
            </a:fld>
            <a:endParaRPr lang="fr-F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41AE306B-542A-435D-8ADA-98038E313725}" type="datetime1">
              <a:rPr lang="fr-FR" smtClean="0"/>
              <a:t>03/01/2017</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39639CA6-457E-4726-A689-63F1374D6A5D}" type="slidenum">
              <a:rPr lang="fr-FR" smtClean="0"/>
              <a:t>‹N°›</a:t>
            </a:fld>
            <a:endParaRPr lang="fr-FR"/>
          </a:p>
        </p:txBody>
      </p:sp>
      <p:sp>
        <p:nvSpPr>
          <p:cNvPr id="8" name="Titre 7"/>
          <p:cNvSpPr>
            <a:spLocks noGrp="1"/>
          </p:cNvSpPr>
          <p:nvPr>
            <p:ph type="title"/>
          </p:nvPr>
        </p:nvSpPr>
        <p:spPr/>
        <p:txBody>
          <a:bodyPr rtlCol="0"/>
          <a:lstStyle>
            <a:extLst/>
          </a:lstStyle>
          <a:p>
            <a:r>
              <a:rPr kumimoji="0" lang="fr-FR" smtClean="0"/>
              <a:t>Modifiez le style du titre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extLst/>
          </a:lstStyle>
          <a:p>
            <a:r>
              <a:rPr kumimoji="0" lang="fr-FR" smtClean="0"/>
              <a:t>Modifiez le style du titre</a:t>
            </a:r>
            <a:endParaRPr kumimoji="0" lang="en-US"/>
          </a:p>
        </p:txBody>
      </p:sp>
      <p:sp>
        <p:nvSpPr>
          <p:cNvPr id="3" name="Espace réservé du texte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Modifiez les styles du texte du masque</a:t>
            </a:r>
          </a:p>
        </p:txBody>
      </p:sp>
      <p:sp>
        <p:nvSpPr>
          <p:cNvPr id="4" name="Espace réservé du texte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Modifiez les styles du texte du masque</a:t>
            </a:r>
          </a:p>
        </p:txBody>
      </p:sp>
      <p:sp>
        <p:nvSpPr>
          <p:cNvPr id="5" name="Espace réservé du contenu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extLst/>
          </a:lstStyle>
          <a:p>
            <a:fld id="{A3D427ED-66F7-469E-9FCE-3446FA54F524}" type="datetime1">
              <a:rPr lang="fr-FR" smtClean="0"/>
              <a:t>03/01/2017</a:t>
            </a:fld>
            <a:endParaRPr lang="fr-FR"/>
          </a:p>
        </p:txBody>
      </p:sp>
      <p:sp>
        <p:nvSpPr>
          <p:cNvPr id="8" name="Espace réservé du pied de page 7"/>
          <p:cNvSpPr>
            <a:spLocks noGrp="1"/>
          </p:cNvSpPr>
          <p:nvPr>
            <p:ph type="ftr" sz="quarter" idx="11"/>
          </p:nvPr>
        </p:nvSpPr>
        <p:spPr/>
        <p:txBody>
          <a:bodyPr/>
          <a:lstStyle>
            <a:extLst/>
          </a:lstStyle>
          <a:p>
            <a:endParaRPr lang="fr-FR"/>
          </a:p>
        </p:txBody>
      </p:sp>
      <p:sp>
        <p:nvSpPr>
          <p:cNvPr id="9" name="Espace réservé du numéro de diapositive 8"/>
          <p:cNvSpPr>
            <a:spLocks noGrp="1"/>
          </p:cNvSpPr>
          <p:nvPr>
            <p:ph type="sldNum" sz="quarter" idx="12"/>
          </p:nvPr>
        </p:nvSpPr>
        <p:spPr/>
        <p:txBody>
          <a:bodyPr/>
          <a:lstStyle>
            <a:extLst/>
          </a:lstStyle>
          <a:p>
            <a:fld id="{39639CA6-457E-4726-A689-63F1374D6A5D}" type="slidenum">
              <a:rPr lang="fr-FR" smtClean="0"/>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extLst/>
          </a:lstStyle>
          <a:p>
            <a:fld id="{06B6CADE-7AAA-4B8A-AB95-0E8692D294DF}" type="datetime1">
              <a:rPr lang="fr-FR" smtClean="0"/>
              <a:t>03/01/2017</a:t>
            </a:fld>
            <a:endParaRPr lang="fr-FR"/>
          </a:p>
        </p:txBody>
      </p:sp>
      <p:sp>
        <p:nvSpPr>
          <p:cNvPr id="4" name="Espace réservé du pied de page 3"/>
          <p:cNvSpPr>
            <a:spLocks noGrp="1"/>
          </p:cNvSpPr>
          <p:nvPr>
            <p:ph type="ftr" sz="quarter" idx="11"/>
          </p:nvPr>
        </p:nvSpPr>
        <p:spPr/>
        <p:txBody>
          <a:bodyPr/>
          <a:lstStyle>
            <a:extLst/>
          </a:lstStyle>
          <a:p>
            <a:endParaRPr lang="fr-FR"/>
          </a:p>
        </p:txBody>
      </p:sp>
      <p:sp>
        <p:nvSpPr>
          <p:cNvPr id="5" name="Espace réservé du numéro de diapositive 4"/>
          <p:cNvSpPr>
            <a:spLocks noGrp="1"/>
          </p:cNvSpPr>
          <p:nvPr>
            <p:ph type="sldNum" sz="quarter" idx="12"/>
          </p:nvPr>
        </p:nvSpPr>
        <p:spPr/>
        <p:txBody>
          <a:bodyPr/>
          <a:lstStyle>
            <a:extLst/>
          </a:lstStyle>
          <a:p>
            <a:fld id="{39639CA6-457E-4726-A689-63F1374D6A5D}" type="slidenum">
              <a:rPr lang="fr-FR" smtClean="0"/>
              <a:t>‹N°›</a:t>
            </a:fld>
            <a:endParaRPr lang="fr-FR"/>
          </a:p>
        </p:txBody>
      </p:sp>
      <p:sp>
        <p:nvSpPr>
          <p:cNvPr id="6" name="Titre 5"/>
          <p:cNvSpPr>
            <a:spLocks noGrp="1"/>
          </p:cNvSpPr>
          <p:nvPr>
            <p:ph type="title"/>
          </p:nvPr>
        </p:nvSpPr>
        <p:spPr/>
        <p:txBody>
          <a:bodyPr rtlCol="0"/>
          <a:lstStyle>
            <a:extLst/>
          </a:lstStyle>
          <a:p>
            <a:r>
              <a:rPr kumimoji="0" lang="fr-FR" smtClean="0"/>
              <a:t>Modifiez le style du titre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extLst/>
          </a:lstStyle>
          <a:p>
            <a:fld id="{1A95DE51-F1E5-46F1-8C65-3062EF7F123A}" type="datetime1">
              <a:rPr lang="fr-FR" smtClean="0"/>
              <a:t>03/01/2017</a:t>
            </a:fld>
            <a:endParaRPr lang="fr-FR"/>
          </a:p>
        </p:txBody>
      </p:sp>
      <p:sp>
        <p:nvSpPr>
          <p:cNvPr id="3" name="Espace réservé du pied de page 2"/>
          <p:cNvSpPr>
            <a:spLocks noGrp="1"/>
          </p:cNvSpPr>
          <p:nvPr>
            <p:ph type="ftr" sz="quarter" idx="11"/>
          </p:nvPr>
        </p:nvSpPr>
        <p:spPr/>
        <p:txBody>
          <a:bodyPr/>
          <a:lstStyle>
            <a:extLst/>
          </a:lstStyle>
          <a:p>
            <a:endParaRPr lang="fr-FR"/>
          </a:p>
        </p:txBody>
      </p:sp>
      <p:sp>
        <p:nvSpPr>
          <p:cNvPr id="4" name="Espace réservé du numéro de diapositive 3"/>
          <p:cNvSpPr>
            <a:spLocks noGrp="1"/>
          </p:cNvSpPr>
          <p:nvPr>
            <p:ph type="sldNum" sz="quarter" idx="12"/>
          </p:nvPr>
        </p:nvSpPr>
        <p:spPr/>
        <p:txBody>
          <a:bodyPr/>
          <a:lstStyle>
            <a:extLst/>
          </a:lstStyle>
          <a:p>
            <a:fld id="{39639CA6-457E-4726-A689-63F1374D6A5D}"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fr-FR" smtClean="0"/>
              <a:t>Modifiez le style du titre</a:t>
            </a:r>
            <a:endParaRPr kumimoji="0" lang="en-US"/>
          </a:p>
        </p:txBody>
      </p:sp>
      <p:sp>
        <p:nvSpPr>
          <p:cNvPr id="3" name="Espace réservé du texte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fr-FR" smtClean="0"/>
              <a:t>Modifiez les styles du texte du masque</a:t>
            </a:r>
          </a:p>
        </p:txBody>
      </p:sp>
      <p:sp>
        <p:nvSpPr>
          <p:cNvPr id="4" name="Espace réservé du contenu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a:xfrm>
            <a:off x="6727032" y="6407944"/>
            <a:ext cx="1920240" cy="365760"/>
          </a:xfrm>
        </p:spPr>
        <p:txBody>
          <a:bodyPr/>
          <a:lstStyle>
            <a:extLst/>
          </a:lstStyle>
          <a:p>
            <a:fld id="{6BF3CF79-507A-43E5-B222-CB1D6D7523E7}" type="datetime1">
              <a:rPr lang="fr-FR" smtClean="0"/>
              <a:t>03/01/2017</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39639CA6-457E-4726-A689-63F1374D6A5D}" type="slidenum">
              <a:rPr lang="fr-FR" smtClean="0"/>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fr-FR" smtClean="0"/>
              <a:t>Modifiez les styles du texte du masque</a:t>
            </a:r>
          </a:p>
        </p:txBody>
      </p:sp>
      <p:sp>
        <p:nvSpPr>
          <p:cNvPr id="3" name="Espace réservé pour une image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fr-FR" smtClean="0"/>
              <a:t>Cliquez sur l'icône pour ajouter une image</a:t>
            </a:r>
            <a:endParaRPr kumimoji="0" lang="en-US" dirty="0"/>
          </a:p>
        </p:txBody>
      </p:sp>
      <p:sp>
        <p:nvSpPr>
          <p:cNvPr id="5" name="Espace réservé de la date 4"/>
          <p:cNvSpPr>
            <a:spLocks noGrp="1"/>
          </p:cNvSpPr>
          <p:nvPr>
            <p:ph type="dt" sz="half" idx="10"/>
          </p:nvPr>
        </p:nvSpPr>
        <p:spPr/>
        <p:txBody>
          <a:bodyPr/>
          <a:lstStyle>
            <a:lvl1pPr>
              <a:defRPr>
                <a:solidFill>
                  <a:schemeClr val="tx1"/>
                </a:solidFill>
              </a:defRPr>
            </a:lvl1pPr>
            <a:extLst/>
          </a:lstStyle>
          <a:p>
            <a:fld id="{48FA08E4-6007-406C-A638-EE7D92E70EE5}" type="datetime1">
              <a:rPr lang="fr-FR" smtClean="0"/>
              <a:t>03/01/2017</a:t>
            </a:fld>
            <a:endParaRPr lang="fr-FR"/>
          </a:p>
        </p:txBody>
      </p:sp>
      <p:sp>
        <p:nvSpPr>
          <p:cNvPr id="6" name="Espace réservé du pied de page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r-FR"/>
          </a:p>
        </p:txBody>
      </p:sp>
      <p:sp>
        <p:nvSpPr>
          <p:cNvPr id="7" name="Espace réservé du numéro de diapositive 6"/>
          <p:cNvSpPr>
            <a:spLocks noGrp="1"/>
          </p:cNvSpPr>
          <p:nvPr>
            <p:ph type="sldNum" sz="quarter" idx="12"/>
          </p:nvPr>
        </p:nvSpPr>
        <p:spPr/>
        <p:txBody>
          <a:bodyPr/>
          <a:lstStyle>
            <a:lvl1pPr>
              <a:defRPr>
                <a:solidFill>
                  <a:schemeClr val="tx1"/>
                </a:solidFill>
              </a:defRPr>
            </a:lvl1pPr>
            <a:extLst/>
          </a:lstStyle>
          <a:p>
            <a:fld id="{39639CA6-457E-4726-A689-63F1374D6A5D}" type="slidenum">
              <a:rPr lang="fr-FR" smtClean="0"/>
              <a:t>‹N°›</a:t>
            </a:fld>
            <a:endParaRPr lang="fr-FR"/>
          </a:p>
        </p:txBody>
      </p:sp>
      <p:sp>
        <p:nvSpPr>
          <p:cNvPr id="2" name="Titr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fr-FR" smtClean="0"/>
              <a:t>Modifiez le style du titre</a:t>
            </a:r>
            <a:endParaRPr kumimoji="0" lang="en-US"/>
          </a:p>
        </p:txBody>
      </p:sp>
      <p:sp>
        <p:nvSpPr>
          <p:cNvPr id="8" name="Forme libre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orme libre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angle rect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necteur droit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1481329"/>
            <a:ext cx="8229600" cy="4386071"/>
          </a:xfrm>
        </p:spPr>
        <p:txBody>
          <a:bodyPr vert="eaVert"/>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E311FFAA-B210-4EE6-B432-4BEAF9CF7EB8}" type="datetime1">
              <a:rPr lang="fr-FR" smtClean="0"/>
              <a:t>03/01/2017</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39639CA6-457E-4726-A689-63F1374D6A5D}"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44013" y="274640"/>
            <a:ext cx="1777470" cy="5592761"/>
          </a:xfrm>
        </p:spPr>
        <p:txBody>
          <a:bodyPr vert="eaVert"/>
          <a:lstStyle>
            <a:extLs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1020F815-2158-4A37-B53C-08B8021F9568}" type="datetime1">
              <a:rPr lang="fr-FR" smtClean="0"/>
              <a:t>03/01/2017</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39639CA6-457E-4726-A689-63F1374D6A5D}"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a:stretch>
        </a:blipFill>
        <a:effectLst/>
      </p:bgPr>
    </p:bg>
    <p:spTree>
      <p:nvGrpSpPr>
        <p:cNvPr id="1" name=""/>
        <p:cNvGrpSpPr/>
        <p:nvPr/>
      </p:nvGrpSpPr>
      <p:grpSpPr>
        <a:xfrm>
          <a:off x="0" y="0"/>
          <a:ext cx="0" cy="0"/>
          <a:chOff x="0" y="0"/>
          <a:chExt cx="0" cy="0"/>
        </a:xfrm>
      </p:grpSpPr>
      <p:sp>
        <p:nvSpPr>
          <p:cNvPr id="13" name="Forme libre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orme libre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angle rect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necteur droit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ce réservé du titre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fr-FR" smtClean="0"/>
              <a:t>Modifiez le style du titre</a:t>
            </a:r>
            <a:endParaRPr kumimoji="0" lang="en-US"/>
          </a:p>
        </p:txBody>
      </p:sp>
      <p:sp>
        <p:nvSpPr>
          <p:cNvPr id="30" name="Espace réservé du texte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CB915A0-CA7B-4C7F-8654-6ED688AA08C9}" type="datetime1">
              <a:rPr lang="fr-FR" smtClean="0"/>
              <a:t>03/01/2017</a:t>
            </a:fld>
            <a:endParaRPr lang="fr-FR"/>
          </a:p>
        </p:txBody>
      </p:sp>
      <p:sp>
        <p:nvSpPr>
          <p:cNvPr id="22" name="Espace réservé du pied de page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r-FR"/>
          </a:p>
        </p:txBody>
      </p:sp>
      <p:sp>
        <p:nvSpPr>
          <p:cNvPr id="18" name="Espace réservé du numéro de diapositive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9639CA6-457E-4726-A689-63F1374D6A5D}"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smtClean="0">
                <a:solidFill>
                  <a:schemeClr val="bg1"/>
                </a:solidFill>
              </a:rPr>
              <a:t>RIP CARRIE </a:t>
            </a:r>
            <a:r>
              <a:rPr lang="fr-FR" dirty="0" smtClean="0">
                <a:solidFill>
                  <a:schemeClr val="bg1"/>
                </a:solidFill>
                <a:latin typeface="Cambria"/>
              </a:rPr>
              <a:t>♡</a:t>
            </a:r>
            <a:endParaRPr lang="fr-FR" dirty="0">
              <a:solidFill>
                <a:schemeClr val="bg1"/>
              </a:solidFill>
            </a:endParaRPr>
          </a:p>
        </p:txBody>
      </p:sp>
      <p:pic>
        <p:nvPicPr>
          <p:cNvPr id="7" name="Espace réservé du contenu 6"/>
          <p:cNvPicPr>
            <a:picLocks noGrp="1" noChangeAspect="1"/>
          </p:cNvPicPr>
          <p:nvPr>
            <p:ph sz="quarter" idx="2"/>
          </p:nvPr>
        </p:nvPicPr>
        <p:blipFill>
          <a:blip r:embed="rId2">
            <a:extLst>
              <a:ext uri="{28A0092B-C50C-407E-A947-70E740481C1C}">
                <a14:useLocalDpi xmlns:a14="http://schemas.microsoft.com/office/drawing/2010/main" val="0"/>
              </a:ext>
            </a:extLst>
          </a:blip>
          <a:stretch>
            <a:fillRect/>
          </a:stretch>
        </p:blipFill>
        <p:spPr>
          <a:xfrm>
            <a:off x="0" y="1700808"/>
            <a:ext cx="5247856" cy="2948794"/>
          </a:xfrm>
        </p:spPr>
      </p:pic>
      <p:pic>
        <p:nvPicPr>
          <p:cNvPr id="8" name="Espace réservé du contenu 7"/>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079390" y="3140968"/>
            <a:ext cx="5064610" cy="2898082"/>
          </a:xfrm>
        </p:spPr>
      </p:pic>
    </p:spTree>
    <p:extLst>
      <p:ext uri="{BB962C8B-B14F-4D97-AF65-F5344CB8AC3E}">
        <p14:creationId xmlns:p14="http://schemas.microsoft.com/office/powerpoint/2010/main" val="7173944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457200" y="274638"/>
            <a:ext cx="8435280" cy="6250706"/>
          </a:xfrm>
        </p:spPr>
        <p:txBody>
          <a:bodyPr>
            <a:normAutofit fontScale="90000"/>
          </a:bodyPr>
          <a:lstStyle/>
          <a:p>
            <a:pPr algn="just"/>
            <a:r>
              <a:rPr lang="fr-FR" sz="2000" dirty="0" smtClean="0">
                <a:solidFill>
                  <a:srgbClr val="FFFF00"/>
                </a:solidFill>
              </a:rPr>
              <a:t>Il y a bien longtemps, dans une galaxie lointaine, très lointaine, naquit la merveilleuse matière qu’est la pharmacologie.</a:t>
            </a:r>
            <a:r>
              <a:rPr lang="fr-FR" dirty="0" smtClean="0">
                <a:solidFill>
                  <a:srgbClr val="FFFF00"/>
                </a:solidFill>
              </a:rPr>
              <a:t> </a:t>
            </a:r>
            <a:r>
              <a:rPr lang="fr-FR" sz="2700" dirty="0" smtClean="0">
                <a:solidFill>
                  <a:srgbClr val="FFFF00"/>
                </a:solidFill>
              </a:rPr>
              <a:t>Immédiatement des centaines, des milliers de grands </a:t>
            </a:r>
            <a:r>
              <a:rPr lang="fr-FR" sz="2700" dirty="0" err="1" smtClean="0">
                <a:solidFill>
                  <a:srgbClr val="FFFF00"/>
                </a:solidFill>
              </a:rPr>
              <a:t>jedis</a:t>
            </a:r>
            <a:r>
              <a:rPr lang="fr-FR" sz="2700" dirty="0" smtClean="0">
                <a:solidFill>
                  <a:srgbClr val="FFFF00"/>
                </a:solidFill>
              </a:rPr>
              <a:t> se mirent à l’ouvrage afin de </a:t>
            </a:r>
            <a:r>
              <a:rPr lang="fr-FR" sz="3200" dirty="0" smtClean="0">
                <a:solidFill>
                  <a:srgbClr val="FFFF00"/>
                </a:solidFill>
              </a:rPr>
              <a:t>découvrir les mystères des médicaments, des mécanismes qu’ils emploient… Beaucoup de </a:t>
            </a:r>
            <a:r>
              <a:rPr lang="fr-FR" sz="3200" dirty="0" err="1" smtClean="0">
                <a:solidFill>
                  <a:srgbClr val="FFFF00"/>
                </a:solidFill>
              </a:rPr>
              <a:t>jedis</a:t>
            </a:r>
            <a:r>
              <a:rPr lang="fr-FR" sz="3200" dirty="0" smtClean="0">
                <a:solidFill>
                  <a:srgbClr val="FFFF00"/>
                </a:solidFill>
              </a:rPr>
              <a:t> perdirent la vie </a:t>
            </a:r>
            <a:r>
              <a:rPr lang="fr-FR" dirty="0" smtClean="0">
                <a:solidFill>
                  <a:srgbClr val="FFFF00"/>
                </a:solidFill>
              </a:rPr>
              <a:t>en quête de découverte de plus en plus abracadabrante. Mais un jour, un grand Maître Jedi, Rodolphe, prit le pouvoir sur l’Etoile Pharmaco et décida de régner seul sur les 2 domaines qui sont la…</a:t>
            </a:r>
            <a:endParaRPr lang="fr-FR" dirty="0"/>
          </a:p>
        </p:txBody>
      </p:sp>
    </p:spTree>
    <p:extLst>
      <p:ext uri="{BB962C8B-B14F-4D97-AF65-F5344CB8AC3E}">
        <p14:creationId xmlns:p14="http://schemas.microsoft.com/office/powerpoint/2010/main" val="4195127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re 3"/>
          <p:cNvSpPr>
            <a:spLocks noGrp="1"/>
          </p:cNvSpPr>
          <p:nvPr>
            <p:ph type="ctrTitle"/>
          </p:nvPr>
        </p:nvSpPr>
        <p:spPr>
          <a:xfrm>
            <a:off x="6503" y="980728"/>
            <a:ext cx="8276456" cy="1829761"/>
          </a:xfrm>
        </p:spPr>
        <p:txBody>
          <a:bodyPr>
            <a:noAutofit/>
          </a:bodyPr>
          <a:lstStyle/>
          <a:p>
            <a:r>
              <a:rPr lang="fr-FR" i="1" dirty="0" smtClean="0">
                <a:solidFill>
                  <a:schemeClr val="bg1"/>
                </a:solidFill>
                <a:latin typeface="Arial" panose="020B0604020202020204" pitchFamily="34" charset="0"/>
                <a:cs typeface="Arial" panose="020B0604020202020204" pitchFamily="34" charset="0"/>
              </a:rPr>
              <a:t>PHARMACOCINETIQUE &amp; PHARMACODYNAMIQUE </a:t>
            </a:r>
            <a:endParaRPr lang="fr-FR" i="1" dirty="0">
              <a:solidFill>
                <a:schemeClr val="bg1"/>
              </a:solidFill>
              <a:latin typeface="Arial" panose="020B0604020202020204" pitchFamily="34" charset="0"/>
              <a:cs typeface="Arial" panose="020B0604020202020204" pitchFamily="34" charset="0"/>
            </a:endParaRPr>
          </a:p>
        </p:txBody>
      </p:sp>
      <p:sp>
        <p:nvSpPr>
          <p:cNvPr id="5" name="Sous-titre 4"/>
          <p:cNvSpPr>
            <a:spLocks noGrp="1"/>
          </p:cNvSpPr>
          <p:nvPr>
            <p:ph type="subTitle" idx="1"/>
          </p:nvPr>
        </p:nvSpPr>
        <p:spPr/>
        <p:txBody>
          <a:bodyPr>
            <a:normAutofit/>
          </a:bodyPr>
          <a:lstStyle/>
          <a:p>
            <a:pPr algn="l"/>
            <a:r>
              <a:rPr lang="fr-FR" dirty="0" smtClean="0">
                <a:solidFill>
                  <a:schemeClr val="bg2">
                    <a:lumMod val="90000"/>
                  </a:schemeClr>
                </a:solidFill>
                <a:latin typeface="Arial" panose="020B0604020202020204" pitchFamily="34" charset="0"/>
                <a:cs typeface="Arial" panose="020B0604020202020204" pitchFamily="34" charset="0"/>
              </a:rPr>
              <a:t>Pr GARAFFO</a:t>
            </a:r>
          </a:p>
          <a:p>
            <a:pPr algn="l"/>
            <a:r>
              <a:rPr lang="fr-FR" i="1" dirty="0" err="1" smtClean="0">
                <a:solidFill>
                  <a:schemeClr val="bg2">
                    <a:lumMod val="90000"/>
                  </a:schemeClr>
                </a:solidFill>
                <a:latin typeface="Arial" panose="020B0604020202020204" pitchFamily="34" charset="0"/>
                <a:cs typeface="Arial" panose="020B0604020202020204" pitchFamily="34" charset="0"/>
              </a:rPr>
              <a:t>Adapted</a:t>
            </a:r>
            <a:r>
              <a:rPr lang="fr-FR" i="1" dirty="0">
                <a:solidFill>
                  <a:schemeClr val="bg2">
                    <a:lumMod val="90000"/>
                  </a:schemeClr>
                </a:solidFill>
                <a:latin typeface="Arial" panose="020B0604020202020204" pitchFamily="34" charset="0"/>
                <a:cs typeface="Arial" panose="020B0604020202020204" pitchFamily="34" charset="0"/>
              </a:rPr>
              <a:t> </a:t>
            </a:r>
            <a:r>
              <a:rPr lang="fr-FR" i="1" dirty="0" smtClean="0">
                <a:solidFill>
                  <a:schemeClr val="bg2">
                    <a:lumMod val="90000"/>
                  </a:schemeClr>
                </a:solidFill>
                <a:latin typeface="Arial" panose="020B0604020202020204" pitchFamily="34" charset="0"/>
                <a:cs typeface="Arial" panose="020B0604020202020204" pitchFamily="34" charset="0"/>
              </a:rPr>
              <a:t>by TEAM HAS</a:t>
            </a:r>
            <a:endParaRPr lang="fr-FR" i="1" dirty="0">
              <a:solidFill>
                <a:schemeClr val="bg2">
                  <a:lumMod val="90000"/>
                </a:schemeClr>
              </a:solidFill>
              <a:latin typeface="Arial" panose="020B0604020202020204" pitchFamily="34" charset="0"/>
              <a:cs typeface="Arial" panose="020B0604020202020204" pitchFamily="34" charset="0"/>
            </a:endParaRPr>
          </a:p>
        </p:txBody>
      </p:sp>
      <p:pic>
        <p:nvPicPr>
          <p:cNvPr id="6" name="Image 5" descr="C:\Users\Alice\Dropbox\Tutorat 2016-2017\Logos Tutorat\Logo Tutorat.png"/>
          <p:cNvPicPr/>
          <p:nvPr/>
        </p:nvPicPr>
        <p:blipFill rotWithShape="1">
          <a:blip r:embed="rId2">
            <a:extLst>
              <a:ext uri="{28A0092B-C50C-407E-A947-70E740481C1C}">
                <a14:useLocalDpi xmlns:a14="http://schemas.microsoft.com/office/drawing/2010/main" val="0"/>
              </a:ext>
            </a:extLst>
          </a:blip>
          <a:srcRect l="9740" t="5844" r="16883" b="16883"/>
          <a:stretch/>
        </p:blipFill>
        <p:spPr bwMode="auto">
          <a:xfrm>
            <a:off x="6588224" y="4365104"/>
            <a:ext cx="2077720" cy="218821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6071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1000"/>
                                        <p:tgtEl>
                                          <p:spTgt spid="5">
                                            <p:txEl>
                                              <p:pRg st="0" end="0"/>
                                            </p:txEl>
                                          </p:spTgt>
                                        </p:tgtEl>
                                      </p:cBhvr>
                                    </p:animEffect>
                                    <p:anim calcmode="lin" valueType="num">
                                      <p:cBhvr>
                                        <p:cTn id="2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wipe(down)">
                                      <p:cBhvr>
                                        <p:cTn id="3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332656"/>
            <a:ext cx="8229600" cy="6192688"/>
          </a:xfrm>
        </p:spPr>
        <p:txBody>
          <a:bodyPr>
            <a:normAutofit fontScale="85000" lnSpcReduction="20000"/>
          </a:bodyPr>
          <a:lstStyle/>
          <a:p>
            <a:pPr marL="109728" indent="0" algn="ctr">
              <a:buNone/>
            </a:pPr>
            <a:r>
              <a:rPr lang="fr-FR" sz="3800" b="1" u="sng" dirty="0" smtClean="0">
                <a:solidFill>
                  <a:schemeClr val="accent2">
                    <a:lumMod val="40000"/>
                    <a:lumOff val="60000"/>
                  </a:schemeClr>
                </a:solidFill>
              </a:rPr>
              <a:t>SOMMAIRE</a:t>
            </a:r>
          </a:p>
          <a:p>
            <a:pPr marL="109728" indent="0" algn="ctr">
              <a:buNone/>
            </a:pPr>
            <a:r>
              <a:rPr lang="fr-FR" sz="3200" b="1" dirty="0" smtClean="0">
                <a:solidFill>
                  <a:schemeClr val="accent5"/>
                </a:solidFill>
              </a:rPr>
              <a:t> </a:t>
            </a:r>
          </a:p>
          <a:p>
            <a:pPr marL="109728" indent="0" algn="ctr">
              <a:buNone/>
            </a:pPr>
            <a:r>
              <a:rPr lang="fr-FR" sz="4800" b="1" i="1" dirty="0" smtClean="0">
                <a:solidFill>
                  <a:schemeClr val="bg1"/>
                </a:solidFill>
              </a:rPr>
              <a:t>INTRODUCTION</a:t>
            </a:r>
          </a:p>
          <a:p>
            <a:pPr marL="109728" indent="0" algn="ctr">
              <a:buNone/>
            </a:pPr>
            <a:r>
              <a:rPr lang="fr-FR" sz="4800" b="1" dirty="0">
                <a:solidFill>
                  <a:schemeClr val="accent1">
                    <a:lumMod val="60000"/>
                    <a:lumOff val="40000"/>
                  </a:schemeClr>
                </a:solidFill>
              </a:rPr>
              <a:t>	</a:t>
            </a:r>
            <a:r>
              <a:rPr lang="fr-FR" sz="3800" b="1" dirty="0" smtClean="0">
                <a:solidFill>
                  <a:schemeClr val="accent6">
                    <a:lumMod val="20000"/>
                    <a:lumOff val="80000"/>
                  </a:schemeClr>
                </a:solidFill>
              </a:rPr>
              <a:t>Membranes et passage cellulaires </a:t>
            </a:r>
          </a:p>
          <a:p>
            <a:pPr marL="109728" indent="0" algn="ctr">
              <a:buNone/>
            </a:pPr>
            <a:r>
              <a:rPr lang="fr-FR" sz="3800" b="1" dirty="0" smtClean="0">
                <a:solidFill>
                  <a:schemeClr val="accent6">
                    <a:lumMod val="20000"/>
                    <a:lumOff val="80000"/>
                  </a:schemeClr>
                </a:solidFill>
              </a:rPr>
              <a:t>	Grandes voies d’administration</a:t>
            </a:r>
          </a:p>
          <a:p>
            <a:pPr marL="109728" indent="0" algn="ctr">
              <a:buNone/>
            </a:pPr>
            <a:endParaRPr lang="fr-FR" sz="3800" b="1" dirty="0" smtClean="0">
              <a:solidFill>
                <a:schemeClr val="accent6">
                  <a:lumMod val="20000"/>
                  <a:lumOff val="80000"/>
                </a:schemeClr>
              </a:solidFill>
            </a:endParaRPr>
          </a:p>
          <a:p>
            <a:pPr marL="109728" indent="0">
              <a:buNone/>
            </a:pPr>
            <a:r>
              <a:rPr lang="fr-FR" sz="4700" b="1" dirty="0" smtClean="0">
                <a:solidFill>
                  <a:schemeClr val="accent3"/>
                </a:solidFill>
                <a:effectLst>
                  <a:outerShdw blurRad="38100" dist="38100" dir="2700000" algn="tl">
                    <a:srgbClr val="000000">
                      <a:alpha val="43137"/>
                    </a:srgbClr>
                  </a:outerShdw>
                </a:effectLst>
              </a:rPr>
              <a:t>PHARMACOCINETIQUE (PK)</a:t>
            </a:r>
          </a:p>
          <a:p>
            <a:pPr marL="109728" indent="0">
              <a:buNone/>
            </a:pPr>
            <a:r>
              <a:rPr lang="fr-FR" sz="3800" b="1" dirty="0" smtClean="0">
                <a:solidFill>
                  <a:schemeClr val="accent1">
                    <a:lumMod val="60000"/>
                    <a:lumOff val="40000"/>
                  </a:schemeClr>
                </a:solidFill>
              </a:rPr>
              <a:t> </a:t>
            </a:r>
          </a:p>
          <a:p>
            <a:pPr marL="1138428" indent="-1028700">
              <a:buAutoNum type="romanUcPeriod"/>
            </a:pPr>
            <a:r>
              <a:rPr lang="fr-FR" sz="4800" b="1" dirty="0" smtClean="0">
                <a:solidFill>
                  <a:srgbClr val="FFFF00"/>
                </a:solidFill>
              </a:rPr>
              <a:t>A</a:t>
            </a:r>
            <a:r>
              <a:rPr lang="fr-FR" sz="4800" b="1" dirty="0" smtClean="0">
                <a:solidFill>
                  <a:schemeClr val="accent1">
                    <a:lumMod val="60000"/>
                    <a:lumOff val="40000"/>
                  </a:schemeClr>
                </a:solidFill>
              </a:rPr>
              <a:t>BSORPTION </a:t>
            </a:r>
          </a:p>
          <a:p>
            <a:pPr marL="1138428" indent="-1028700">
              <a:buAutoNum type="romanUcPeriod"/>
            </a:pPr>
            <a:r>
              <a:rPr lang="fr-FR" sz="4800" b="1" dirty="0" smtClean="0">
                <a:solidFill>
                  <a:srgbClr val="FFFF00"/>
                </a:solidFill>
              </a:rPr>
              <a:t>D</a:t>
            </a:r>
            <a:r>
              <a:rPr lang="fr-FR" sz="4800" b="1" dirty="0" smtClean="0">
                <a:solidFill>
                  <a:schemeClr val="accent1">
                    <a:lumMod val="60000"/>
                    <a:lumOff val="40000"/>
                  </a:schemeClr>
                </a:solidFill>
              </a:rPr>
              <a:t>ISTRIBUTION </a:t>
            </a:r>
          </a:p>
          <a:p>
            <a:pPr marL="681228" indent="-571500">
              <a:buAutoNum type="romanUcPeriod"/>
            </a:pPr>
            <a:r>
              <a:rPr lang="fr-FR" sz="4800" b="1" dirty="0" smtClean="0">
                <a:solidFill>
                  <a:schemeClr val="accent1">
                    <a:lumMod val="60000"/>
                    <a:lumOff val="40000"/>
                  </a:schemeClr>
                </a:solidFill>
              </a:rPr>
              <a:t>   </a:t>
            </a:r>
            <a:r>
              <a:rPr lang="fr-FR" sz="4800" b="1" dirty="0" smtClean="0">
                <a:solidFill>
                  <a:srgbClr val="FFFF00"/>
                </a:solidFill>
              </a:rPr>
              <a:t>M</a:t>
            </a:r>
            <a:r>
              <a:rPr lang="fr-FR" sz="4800" b="1" dirty="0" smtClean="0">
                <a:solidFill>
                  <a:schemeClr val="accent1">
                    <a:lumMod val="60000"/>
                    <a:lumOff val="40000"/>
                  </a:schemeClr>
                </a:solidFill>
              </a:rPr>
              <a:t>ETABOLISME </a:t>
            </a:r>
          </a:p>
          <a:p>
            <a:pPr marL="681228" indent="-571500">
              <a:buAutoNum type="romanUcPeriod"/>
            </a:pPr>
            <a:r>
              <a:rPr lang="fr-FR" sz="4800" b="1" dirty="0" smtClean="0">
                <a:solidFill>
                  <a:schemeClr val="accent1">
                    <a:lumMod val="60000"/>
                    <a:lumOff val="40000"/>
                  </a:schemeClr>
                </a:solidFill>
              </a:rPr>
              <a:t>   </a:t>
            </a:r>
            <a:r>
              <a:rPr lang="fr-FR" sz="4800" b="1" dirty="0" smtClean="0">
                <a:solidFill>
                  <a:srgbClr val="FFFF00"/>
                </a:solidFill>
              </a:rPr>
              <a:t>E</a:t>
            </a:r>
            <a:r>
              <a:rPr lang="fr-FR" sz="4800" b="1" dirty="0" smtClean="0">
                <a:solidFill>
                  <a:schemeClr val="accent1">
                    <a:lumMod val="60000"/>
                    <a:lumOff val="40000"/>
                  </a:schemeClr>
                </a:solidFill>
              </a:rPr>
              <a:t>LIMINATION </a:t>
            </a:r>
            <a:endParaRPr lang="fr-FR" sz="4800" b="1" dirty="0">
              <a:solidFill>
                <a:schemeClr val="accent1">
                  <a:lumMod val="60000"/>
                  <a:lumOff val="40000"/>
                </a:schemeClr>
              </a:solidFill>
            </a:endParaRPr>
          </a:p>
        </p:txBody>
      </p:sp>
    </p:spTree>
    <p:extLst>
      <p:ext uri="{BB962C8B-B14F-4D97-AF65-F5344CB8AC3E}">
        <p14:creationId xmlns:p14="http://schemas.microsoft.com/office/powerpoint/2010/main" val="141887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down)">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down)">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 calcmode="lin" valueType="num">
                                      <p:cBhvr additive="base">
                                        <p:cTn id="26"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
                                            <p:txEl>
                                              <p:pRg st="6" end="6"/>
                                            </p:txEl>
                                          </p:spTgt>
                                        </p:tgtEl>
                                        <p:attrNameLst>
                                          <p:attrName>style.visibility</p:attrName>
                                        </p:attrNameLst>
                                      </p:cBhvr>
                                      <p:to>
                                        <p:strVal val="visible"/>
                                      </p:to>
                                    </p:set>
                                    <p:anim calcmode="lin" valueType="num">
                                      <p:cBhvr additive="base">
                                        <p:cTn id="30"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8" end="8"/>
                                            </p:txEl>
                                          </p:spTgt>
                                        </p:tgtEl>
                                        <p:attrNameLst>
                                          <p:attrName>style.visibility</p:attrName>
                                        </p:attrNameLst>
                                      </p:cBhvr>
                                      <p:to>
                                        <p:strVal val="visible"/>
                                      </p:to>
                                    </p:set>
                                    <p:animEffect transition="in" filter="fade">
                                      <p:cBhvr>
                                        <p:cTn id="36" dur="1000"/>
                                        <p:tgtEl>
                                          <p:spTgt spid="2">
                                            <p:txEl>
                                              <p:pRg st="8" end="8"/>
                                            </p:txEl>
                                          </p:spTgt>
                                        </p:tgtEl>
                                      </p:cBhvr>
                                    </p:animEffect>
                                    <p:anim calcmode="lin" valueType="num">
                                      <p:cBhvr>
                                        <p:cTn id="37"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
                                            <p:txEl>
                                              <p:pRg st="9" end="9"/>
                                            </p:txEl>
                                          </p:spTgt>
                                        </p:tgtEl>
                                        <p:attrNameLst>
                                          <p:attrName>style.visibility</p:attrName>
                                        </p:attrNameLst>
                                      </p:cBhvr>
                                      <p:to>
                                        <p:strVal val="visible"/>
                                      </p:to>
                                    </p:set>
                                    <p:animEffect transition="in" filter="fade">
                                      <p:cBhvr>
                                        <p:cTn id="43" dur="1000"/>
                                        <p:tgtEl>
                                          <p:spTgt spid="2">
                                            <p:txEl>
                                              <p:pRg st="9" end="9"/>
                                            </p:txEl>
                                          </p:spTgt>
                                        </p:tgtEl>
                                      </p:cBhvr>
                                    </p:animEffect>
                                    <p:anim calcmode="lin" valueType="num">
                                      <p:cBhvr>
                                        <p:cTn id="44"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2">
                                            <p:txEl>
                                              <p:pRg st="10" end="10"/>
                                            </p:txEl>
                                          </p:spTgt>
                                        </p:tgtEl>
                                        <p:attrNameLst>
                                          <p:attrName>style.visibility</p:attrName>
                                        </p:attrNameLst>
                                      </p:cBhvr>
                                      <p:to>
                                        <p:strVal val="visible"/>
                                      </p:to>
                                    </p:set>
                                    <p:animEffect transition="in" filter="fade">
                                      <p:cBhvr>
                                        <p:cTn id="50" dur="1000"/>
                                        <p:tgtEl>
                                          <p:spTgt spid="2">
                                            <p:txEl>
                                              <p:pRg st="10" end="10"/>
                                            </p:txEl>
                                          </p:spTgt>
                                        </p:tgtEl>
                                      </p:cBhvr>
                                    </p:animEffect>
                                    <p:anim calcmode="lin" valueType="num">
                                      <p:cBhvr>
                                        <p:cTn id="51"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52"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2">
                                            <p:txEl>
                                              <p:pRg st="11" end="11"/>
                                            </p:txEl>
                                          </p:spTgt>
                                        </p:tgtEl>
                                        <p:attrNameLst>
                                          <p:attrName>style.visibility</p:attrName>
                                        </p:attrNameLst>
                                      </p:cBhvr>
                                      <p:to>
                                        <p:strVal val="visible"/>
                                      </p:to>
                                    </p:set>
                                    <p:animEffect transition="in" filter="fade">
                                      <p:cBhvr>
                                        <p:cTn id="57" dur="1000"/>
                                        <p:tgtEl>
                                          <p:spTgt spid="2">
                                            <p:txEl>
                                              <p:pRg st="11" end="11"/>
                                            </p:txEl>
                                          </p:spTgt>
                                        </p:tgtEl>
                                      </p:cBhvr>
                                    </p:animEffect>
                                    <p:anim calcmode="lin" valueType="num">
                                      <p:cBhvr>
                                        <p:cTn id="58" dur="1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59" dur="1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56231" y="1370951"/>
            <a:ext cx="8712968" cy="1512168"/>
          </a:xfrm>
        </p:spPr>
        <p:txBody>
          <a:bodyPr>
            <a:normAutofit fontScale="92500" lnSpcReduction="20000"/>
          </a:bodyPr>
          <a:lstStyle/>
          <a:p>
            <a:pPr>
              <a:buFont typeface="Wingdings" panose="05000000000000000000" pitchFamily="2" charset="2"/>
              <a:buChar char="v"/>
            </a:pPr>
            <a:endParaRPr lang="fr-FR" dirty="0" smtClean="0">
              <a:solidFill>
                <a:schemeClr val="bg1"/>
              </a:solidFill>
              <a:latin typeface="Arial" panose="020B0604020202020204" pitchFamily="34" charset="0"/>
              <a:cs typeface="Arial" panose="020B0604020202020204" pitchFamily="34" charset="0"/>
            </a:endParaRPr>
          </a:p>
          <a:p>
            <a:pPr>
              <a:buFont typeface="Wingdings" panose="05000000000000000000" pitchFamily="2" charset="2"/>
              <a:buChar char="v"/>
            </a:pPr>
            <a:r>
              <a:rPr lang="fr-FR" dirty="0" smtClean="0">
                <a:solidFill>
                  <a:schemeClr val="bg1"/>
                </a:solidFill>
                <a:latin typeface="Arial" panose="020B0604020202020204" pitchFamily="34" charset="0"/>
                <a:cs typeface="Arial" panose="020B0604020202020204" pitchFamily="34" charset="0"/>
              </a:rPr>
              <a:t>But = effet </a:t>
            </a:r>
            <a:r>
              <a:rPr lang="fr-FR" b="1" dirty="0" err="1" smtClean="0">
                <a:solidFill>
                  <a:srgbClr val="FFFF00"/>
                </a:solidFill>
                <a:latin typeface="Arial" panose="020B0604020202020204" pitchFamily="34" charset="0"/>
                <a:cs typeface="Arial" panose="020B0604020202020204" pitchFamily="34" charset="0"/>
              </a:rPr>
              <a:t>pharmacothérapeutique</a:t>
            </a:r>
            <a:r>
              <a:rPr lang="fr-FR" dirty="0" smtClean="0">
                <a:solidFill>
                  <a:schemeClr val="bg1"/>
                </a:solidFill>
                <a:latin typeface="Arial" panose="020B0604020202020204" pitchFamily="34" charset="0"/>
                <a:cs typeface="Arial" panose="020B0604020202020204" pitchFamily="34" charset="0"/>
              </a:rPr>
              <a:t>, en dose unique ou répétées </a:t>
            </a:r>
          </a:p>
          <a:p>
            <a:pPr>
              <a:buFont typeface="Wingdings" panose="05000000000000000000" pitchFamily="2" charset="2"/>
              <a:buChar char="v"/>
            </a:pPr>
            <a:r>
              <a:rPr lang="fr-FR" dirty="0" smtClean="0">
                <a:solidFill>
                  <a:schemeClr val="bg1"/>
                </a:solidFill>
                <a:latin typeface="Arial" panose="020B0604020202020204" pitchFamily="34" charset="0"/>
                <a:cs typeface="Arial" panose="020B0604020202020204" pitchFamily="34" charset="0"/>
              </a:rPr>
              <a:t>Adaptée au patient </a:t>
            </a:r>
          </a:p>
        </p:txBody>
      </p:sp>
      <p:sp>
        <p:nvSpPr>
          <p:cNvPr id="3" name="Titre 2"/>
          <p:cNvSpPr>
            <a:spLocks noGrp="1"/>
          </p:cNvSpPr>
          <p:nvPr>
            <p:ph type="title"/>
          </p:nvPr>
        </p:nvSpPr>
        <p:spPr>
          <a:solidFill>
            <a:schemeClr val="accent2">
              <a:lumMod val="20000"/>
              <a:lumOff val="80000"/>
            </a:schemeClr>
          </a:solidFill>
        </p:spPr>
        <p:txBody>
          <a:bodyPr/>
          <a:lstStyle/>
          <a:p>
            <a:pPr algn="ctr"/>
            <a:r>
              <a:rPr lang="fr-FR" sz="4800" dirty="0" smtClean="0">
                <a:solidFill>
                  <a:schemeClr val="accent2"/>
                </a:solidFill>
                <a:latin typeface="Arial" panose="020B0604020202020204" pitchFamily="34" charset="0"/>
                <a:cs typeface="Arial" panose="020B0604020202020204" pitchFamily="34" charset="0"/>
              </a:rPr>
              <a:t>INTRODUCTION </a:t>
            </a:r>
            <a:endParaRPr lang="fr-FR" sz="4800" dirty="0">
              <a:solidFill>
                <a:schemeClr val="accent2"/>
              </a:solidFill>
              <a:latin typeface="Arial" panose="020B0604020202020204" pitchFamily="34" charset="0"/>
              <a:cs typeface="Arial" panose="020B0604020202020204" pitchFamily="34" charset="0"/>
            </a:endParaRPr>
          </a:p>
        </p:txBody>
      </p:sp>
      <p:sp>
        <p:nvSpPr>
          <p:cNvPr id="6" name="ZoneTexte 5"/>
          <p:cNvSpPr txBox="1"/>
          <p:nvPr/>
        </p:nvSpPr>
        <p:spPr>
          <a:xfrm>
            <a:off x="395536" y="2859087"/>
            <a:ext cx="7992888" cy="461665"/>
          </a:xfrm>
          <a:prstGeom prst="rect">
            <a:avLst/>
          </a:prstGeom>
          <a:noFill/>
        </p:spPr>
        <p:txBody>
          <a:bodyPr wrap="square" rtlCol="0">
            <a:spAutoFit/>
          </a:bodyPr>
          <a:lstStyle/>
          <a:p>
            <a:pPr marL="285750" indent="-285750">
              <a:buFont typeface="Wingdings" panose="05000000000000000000" pitchFamily="2" charset="2"/>
              <a:buChar char="v"/>
            </a:pPr>
            <a:r>
              <a:rPr lang="fr-FR" sz="2400" u="sng" dirty="0" smtClean="0">
                <a:solidFill>
                  <a:schemeClr val="bg1"/>
                </a:solidFill>
              </a:rPr>
              <a:t>3 </a:t>
            </a:r>
            <a:r>
              <a:rPr lang="fr-FR" sz="2400" u="sng" dirty="0" smtClean="0">
                <a:solidFill>
                  <a:schemeClr val="bg1"/>
                </a:solidFill>
                <a:latin typeface="Arial" panose="020B0604020202020204" pitchFamily="34" charset="0"/>
                <a:cs typeface="Arial" panose="020B0604020202020204" pitchFamily="34" charset="0"/>
              </a:rPr>
              <a:t>étapes</a:t>
            </a:r>
            <a:r>
              <a:rPr lang="fr-FR" sz="2400" u="sng" dirty="0" smtClean="0">
                <a:solidFill>
                  <a:schemeClr val="bg1"/>
                </a:solidFill>
              </a:rPr>
              <a:t> </a:t>
            </a:r>
            <a:r>
              <a:rPr lang="fr-FR" sz="2400" dirty="0" smtClean="0">
                <a:solidFill>
                  <a:schemeClr val="bg1"/>
                </a:solidFill>
              </a:rPr>
              <a:t>après l’administration :</a:t>
            </a:r>
            <a:endParaRPr lang="fr-FR" sz="2400" dirty="0">
              <a:solidFill>
                <a:schemeClr val="bg1"/>
              </a:solidFill>
            </a:endParaRPr>
          </a:p>
        </p:txBody>
      </p:sp>
      <p:sp>
        <p:nvSpPr>
          <p:cNvPr id="7" name="ZoneTexte 6"/>
          <p:cNvSpPr txBox="1"/>
          <p:nvPr/>
        </p:nvSpPr>
        <p:spPr>
          <a:xfrm>
            <a:off x="364682" y="3451212"/>
            <a:ext cx="7272808" cy="1015663"/>
          </a:xfrm>
          <a:prstGeom prst="rect">
            <a:avLst/>
          </a:prstGeom>
          <a:noFill/>
        </p:spPr>
        <p:txBody>
          <a:bodyPr wrap="square" rtlCol="0">
            <a:spAutoFit/>
          </a:bodyPr>
          <a:lstStyle/>
          <a:p>
            <a:pPr marL="342900" indent="-342900">
              <a:buFont typeface="Wingdings" panose="05000000000000000000" pitchFamily="2" charset="2"/>
              <a:buChar char="Ø"/>
            </a:pPr>
            <a:r>
              <a:rPr lang="fr-FR" sz="2400" b="1" dirty="0" smtClean="0">
                <a:solidFill>
                  <a:schemeClr val="accent1"/>
                </a:solidFill>
              </a:rPr>
              <a:t>Biopharmaceutique </a:t>
            </a:r>
          </a:p>
          <a:p>
            <a:pPr marL="742950" lvl="1" indent="-285750">
              <a:buFont typeface="Wingdings" panose="05000000000000000000" pitchFamily="2" charset="2"/>
              <a:buChar char="q"/>
            </a:pPr>
            <a:r>
              <a:rPr lang="fr-FR" b="1" dirty="0" smtClean="0">
                <a:solidFill>
                  <a:schemeClr val="accent1"/>
                </a:solidFill>
              </a:rPr>
              <a:t>1) Libération : rapide ou prolongée</a:t>
            </a:r>
          </a:p>
          <a:p>
            <a:pPr marL="742950" lvl="1" indent="-285750">
              <a:buFont typeface="Wingdings" panose="05000000000000000000" pitchFamily="2" charset="2"/>
              <a:buChar char="q"/>
            </a:pPr>
            <a:r>
              <a:rPr lang="fr-FR" b="1" dirty="0" smtClean="0">
                <a:solidFill>
                  <a:schemeClr val="accent1"/>
                </a:solidFill>
              </a:rPr>
              <a:t>2) Dissolution : pour traverser les membranes </a:t>
            </a:r>
            <a:endParaRPr lang="fr-FR" b="1" dirty="0">
              <a:solidFill>
                <a:schemeClr val="accent1"/>
              </a:solidFill>
            </a:endParaRPr>
          </a:p>
        </p:txBody>
      </p:sp>
      <p:sp>
        <p:nvSpPr>
          <p:cNvPr id="8" name="ZoneTexte 7"/>
          <p:cNvSpPr txBox="1"/>
          <p:nvPr/>
        </p:nvSpPr>
        <p:spPr>
          <a:xfrm>
            <a:off x="399697" y="4483304"/>
            <a:ext cx="3888432" cy="461665"/>
          </a:xfrm>
          <a:prstGeom prst="rect">
            <a:avLst/>
          </a:prstGeom>
          <a:noFill/>
        </p:spPr>
        <p:txBody>
          <a:bodyPr wrap="square" rtlCol="0">
            <a:spAutoFit/>
          </a:bodyPr>
          <a:lstStyle/>
          <a:p>
            <a:pPr marL="342900" indent="-342900">
              <a:buFont typeface="Wingdings" panose="05000000000000000000" pitchFamily="2" charset="2"/>
              <a:buChar char="Ø"/>
            </a:pPr>
            <a:r>
              <a:rPr lang="fr-FR" sz="2400" b="1" dirty="0" smtClean="0">
                <a:solidFill>
                  <a:schemeClr val="accent3"/>
                </a:solidFill>
              </a:rPr>
              <a:t>Pharmacocinétique</a:t>
            </a:r>
            <a:endParaRPr lang="fr-FR" sz="2400" b="1" dirty="0">
              <a:solidFill>
                <a:schemeClr val="accent3"/>
              </a:solidFill>
            </a:endParaRPr>
          </a:p>
        </p:txBody>
      </p:sp>
      <p:sp>
        <p:nvSpPr>
          <p:cNvPr id="9" name="ZoneTexte 8"/>
          <p:cNvSpPr txBox="1"/>
          <p:nvPr/>
        </p:nvSpPr>
        <p:spPr>
          <a:xfrm>
            <a:off x="408259" y="5194410"/>
            <a:ext cx="4104456" cy="461665"/>
          </a:xfrm>
          <a:prstGeom prst="rect">
            <a:avLst/>
          </a:prstGeom>
          <a:noFill/>
        </p:spPr>
        <p:txBody>
          <a:bodyPr wrap="square" rtlCol="0">
            <a:spAutoFit/>
          </a:bodyPr>
          <a:lstStyle/>
          <a:p>
            <a:pPr marL="342900" indent="-342900">
              <a:buFont typeface="Wingdings" panose="05000000000000000000" pitchFamily="2" charset="2"/>
              <a:buChar char="Ø"/>
            </a:pPr>
            <a:r>
              <a:rPr lang="fr-FR" sz="2400" b="1" dirty="0" smtClean="0">
                <a:solidFill>
                  <a:schemeClr val="accent5"/>
                </a:solidFill>
              </a:rPr>
              <a:t>Pharmacodynamique</a:t>
            </a:r>
            <a:endParaRPr lang="fr-FR" sz="2400" b="1" dirty="0">
              <a:solidFill>
                <a:schemeClr val="accent5"/>
              </a:solidFill>
            </a:endParaRPr>
          </a:p>
        </p:txBody>
      </p:sp>
      <p:sp>
        <p:nvSpPr>
          <p:cNvPr id="4" name="ZoneTexte 3"/>
          <p:cNvSpPr txBox="1"/>
          <p:nvPr/>
        </p:nvSpPr>
        <p:spPr>
          <a:xfrm>
            <a:off x="364682" y="6165304"/>
            <a:ext cx="8239766" cy="461665"/>
          </a:xfrm>
          <a:prstGeom prst="rect">
            <a:avLst/>
          </a:prstGeom>
          <a:solidFill>
            <a:schemeClr val="accent2">
              <a:lumMod val="20000"/>
              <a:lumOff val="80000"/>
            </a:schemeClr>
          </a:solidFill>
        </p:spPr>
        <p:txBody>
          <a:bodyPr wrap="square" rtlCol="0">
            <a:spAutoFit/>
          </a:bodyPr>
          <a:lstStyle/>
          <a:p>
            <a:pPr algn="ctr"/>
            <a:r>
              <a:rPr lang="fr-FR" sz="2400" b="1" dirty="0" smtClean="0">
                <a:solidFill>
                  <a:schemeClr val="accent2">
                    <a:lumMod val="75000"/>
                  </a:schemeClr>
                </a:solidFill>
                <a:effectLst>
                  <a:outerShdw blurRad="38100" dist="38100" dir="2700000" algn="tl">
                    <a:srgbClr val="000000">
                      <a:alpha val="43137"/>
                    </a:srgbClr>
                  </a:outerShdw>
                </a:effectLst>
              </a:rPr>
              <a:t>MEDICAMENT =  PRINCIPE ACTIF (PA) + EXCIPIENTS</a:t>
            </a:r>
            <a:endParaRPr lang="fr-FR" sz="2400" b="1" dirty="0">
              <a:solidFill>
                <a:schemeClr val="accent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2899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circle(in)">
                                      <p:cBhvr>
                                        <p:cTn id="13" dur="20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fade">
                                      <p:cBhvr>
                                        <p:cTn id="25" dur="500"/>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fade">
                                      <p:cBhvr>
                                        <p:cTn id="30" dur="500"/>
                                        <p:tgtEl>
                                          <p:spTgt spid="8">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Effect transition="in" filter="fade">
                                      <p:cBhvr>
                                        <p:cTn id="35" dur="1000"/>
                                        <p:tgtEl>
                                          <p:spTgt spid="9">
                                            <p:txEl>
                                              <p:pRg st="0" end="0"/>
                                            </p:txEl>
                                          </p:spTgt>
                                        </p:tgtEl>
                                      </p:cBhvr>
                                    </p:animEffect>
                                    <p:anim calcmode="lin" valueType="num">
                                      <p:cBhvr>
                                        <p:cTn id="36"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barn(inVertical)">
                                      <p:cBhvr>
                                        <p:cTn id="42" dur="500"/>
                                        <p:tgtEl>
                                          <p:spTgt spid="7">
                                            <p:txEl>
                                              <p:pRg st="1" end="1"/>
                                            </p:txEl>
                                          </p:spTgt>
                                        </p:tgtEl>
                                      </p:cBhvr>
                                    </p:animEffect>
                                  </p:childTnLst>
                                </p:cTn>
                              </p:par>
                              <p:par>
                                <p:cTn id="43" presetID="16" presetClass="entr" presetSubtype="21" fill="hold" nodeType="withEffect">
                                  <p:stCondLst>
                                    <p:cond delay="0"/>
                                  </p:stCondLst>
                                  <p:childTnLst>
                                    <p:set>
                                      <p:cBhvr>
                                        <p:cTn id="44" dur="1" fill="hold">
                                          <p:stCondLst>
                                            <p:cond delay="0"/>
                                          </p:stCondLst>
                                        </p:cTn>
                                        <p:tgtEl>
                                          <p:spTgt spid="7">
                                            <p:txEl>
                                              <p:pRg st="2" end="2"/>
                                            </p:txEl>
                                          </p:spTgt>
                                        </p:tgtEl>
                                        <p:attrNameLst>
                                          <p:attrName>style.visibility</p:attrName>
                                        </p:attrNameLst>
                                      </p:cBhvr>
                                      <p:to>
                                        <p:strVal val="visible"/>
                                      </p:to>
                                    </p:set>
                                    <p:animEffect transition="in" filter="barn(inVertical)">
                                      <p:cBhvr>
                                        <p:cTn id="45" dur="500"/>
                                        <p:tgtEl>
                                          <p:spTgt spid="7">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down)">
                                      <p:cBhvr>
                                        <p:cTn id="50" dur="580">
                                          <p:stCondLst>
                                            <p:cond delay="0"/>
                                          </p:stCondLst>
                                        </p:cTn>
                                        <p:tgtEl>
                                          <p:spTgt spid="4"/>
                                        </p:tgtEl>
                                      </p:cBhvr>
                                    </p:animEffect>
                                    <p:anim calcmode="lin" valueType="num">
                                      <p:cBhvr>
                                        <p:cTn id="5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6" dur="26">
                                          <p:stCondLst>
                                            <p:cond delay="650"/>
                                          </p:stCondLst>
                                        </p:cTn>
                                        <p:tgtEl>
                                          <p:spTgt spid="4"/>
                                        </p:tgtEl>
                                      </p:cBhvr>
                                      <p:to x="100000" y="60000"/>
                                    </p:animScale>
                                    <p:animScale>
                                      <p:cBhvr>
                                        <p:cTn id="57" dur="166" decel="50000">
                                          <p:stCondLst>
                                            <p:cond delay="676"/>
                                          </p:stCondLst>
                                        </p:cTn>
                                        <p:tgtEl>
                                          <p:spTgt spid="4"/>
                                        </p:tgtEl>
                                      </p:cBhvr>
                                      <p:to x="100000" y="100000"/>
                                    </p:animScale>
                                    <p:animScale>
                                      <p:cBhvr>
                                        <p:cTn id="58" dur="26">
                                          <p:stCondLst>
                                            <p:cond delay="1312"/>
                                          </p:stCondLst>
                                        </p:cTn>
                                        <p:tgtEl>
                                          <p:spTgt spid="4"/>
                                        </p:tgtEl>
                                      </p:cBhvr>
                                      <p:to x="100000" y="80000"/>
                                    </p:animScale>
                                    <p:animScale>
                                      <p:cBhvr>
                                        <p:cTn id="59" dur="166" decel="50000">
                                          <p:stCondLst>
                                            <p:cond delay="1338"/>
                                          </p:stCondLst>
                                        </p:cTn>
                                        <p:tgtEl>
                                          <p:spTgt spid="4"/>
                                        </p:tgtEl>
                                      </p:cBhvr>
                                      <p:to x="100000" y="100000"/>
                                    </p:animScale>
                                    <p:animScale>
                                      <p:cBhvr>
                                        <p:cTn id="60" dur="26">
                                          <p:stCondLst>
                                            <p:cond delay="1642"/>
                                          </p:stCondLst>
                                        </p:cTn>
                                        <p:tgtEl>
                                          <p:spTgt spid="4"/>
                                        </p:tgtEl>
                                      </p:cBhvr>
                                      <p:to x="100000" y="90000"/>
                                    </p:animScale>
                                    <p:animScale>
                                      <p:cBhvr>
                                        <p:cTn id="61" dur="166" decel="50000">
                                          <p:stCondLst>
                                            <p:cond delay="1668"/>
                                          </p:stCondLst>
                                        </p:cTn>
                                        <p:tgtEl>
                                          <p:spTgt spid="4"/>
                                        </p:tgtEl>
                                      </p:cBhvr>
                                      <p:to x="100000" y="100000"/>
                                    </p:animScale>
                                    <p:animScale>
                                      <p:cBhvr>
                                        <p:cTn id="62" dur="26">
                                          <p:stCondLst>
                                            <p:cond delay="1808"/>
                                          </p:stCondLst>
                                        </p:cTn>
                                        <p:tgtEl>
                                          <p:spTgt spid="4"/>
                                        </p:tgtEl>
                                      </p:cBhvr>
                                      <p:to x="100000" y="95000"/>
                                    </p:animScale>
                                    <p:animScale>
                                      <p:cBhvr>
                                        <p:cTn id="63"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3" name="Content Placeholder 2"/>
          <p:cNvSpPr>
            <a:spLocks noGrp="1"/>
          </p:cNvSpPr>
          <p:nvPr>
            <p:ph idx="1"/>
          </p:nvPr>
        </p:nvSpPr>
        <p:spPr>
          <a:xfrm>
            <a:off x="457200" y="1181100"/>
            <a:ext cx="8229600" cy="441325"/>
          </a:xfrm>
          <a:solidFill>
            <a:schemeClr val="accent3">
              <a:lumMod val="20000"/>
              <a:lumOff val="80000"/>
              <a:alpha val="76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A) Modalités du passage</a:t>
            </a:r>
          </a:p>
        </p:txBody>
      </p:sp>
      <p:sp>
        <p:nvSpPr>
          <p:cNvPr id="71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541E528-3866-4CAA-8A76-7146F49C8D48}" type="slidenum">
              <a:rPr lang="fr-FR" altLang="fr-FR" sz="1200">
                <a:solidFill>
                  <a:srgbClr val="898989"/>
                </a:solidFill>
                <a:latin typeface="Arial" charset="0"/>
                <a:cs typeface="Arial" charset="0"/>
              </a:rPr>
              <a:pPr eaLnBrk="1" hangingPunct="1">
                <a:spcBef>
                  <a:spcPct val="0"/>
                </a:spcBef>
                <a:buFontTx/>
                <a:buNone/>
              </a:pPr>
              <a:t>6</a:t>
            </a:fld>
            <a:endParaRPr lang="fr-FR" altLang="fr-FR" sz="1200">
              <a:solidFill>
                <a:srgbClr val="898989"/>
              </a:solidFill>
              <a:latin typeface="Arial" charset="0"/>
              <a:cs typeface="Arial" charset="0"/>
            </a:endParaRPr>
          </a:p>
        </p:txBody>
      </p:sp>
      <p:sp>
        <p:nvSpPr>
          <p:cNvPr id="6" name="TextBox 5"/>
          <p:cNvSpPr txBox="1">
            <a:spLocks noChangeArrowheads="1"/>
          </p:cNvSpPr>
          <p:nvPr/>
        </p:nvSpPr>
        <p:spPr bwMode="auto">
          <a:xfrm>
            <a:off x="457200" y="1965325"/>
            <a:ext cx="8229600" cy="400110"/>
          </a:xfrm>
          <a:prstGeom prst="rect">
            <a:avLst/>
          </a:prstGeom>
          <a:solidFill>
            <a:schemeClr val="accent5">
              <a:lumMod val="20000"/>
              <a:lumOff val="80000"/>
              <a:alpha val="82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0" eaLnBrk="1" hangingPunct="1">
              <a:spcBef>
                <a:spcPct val="0"/>
              </a:spcBef>
              <a:buNone/>
            </a:pPr>
            <a:r>
              <a:rPr lang="fr-FR" sz="2000" b="1" dirty="0">
                <a:solidFill>
                  <a:schemeClr val="accent5">
                    <a:lumMod val="75000"/>
                  </a:schemeClr>
                </a:solidFill>
                <a:latin typeface="+mn-lt"/>
              </a:rPr>
              <a:t>Franchissement des membranes biologiques dépend de : </a:t>
            </a:r>
          </a:p>
        </p:txBody>
      </p:sp>
      <p:sp>
        <p:nvSpPr>
          <p:cNvPr id="8" name="TextBox 7"/>
          <p:cNvSpPr txBox="1">
            <a:spLocks noChangeArrowheads="1"/>
          </p:cNvSpPr>
          <p:nvPr/>
        </p:nvSpPr>
        <p:spPr bwMode="auto">
          <a:xfrm>
            <a:off x="683568" y="2701925"/>
            <a:ext cx="7848872" cy="2899255"/>
          </a:xfrm>
          <a:prstGeom prst="rect">
            <a:avLst/>
          </a:prstGeom>
          <a:solidFill>
            <a:schemeClr val="bg1">
              <a:lumMod val="95000"/>
              <a:alpha val="65000"/>
            </a:schemeClr>
          </a:solidFill>
          <a:ln>
            <a:noFill/>
          </a:ln>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2"/>
            <a:r>
              <a:rPr lang="fr-FR" b="1" u="sng" dirty="0">
                <a:solidFill>
                  <a:schemeClr val="accent1">
                    <a:lumMod val="75000"/>
                  </a:schemeClr>
                </a:solidFill>
                <a:latin typeface="+mn-lt"/>
              </a:rPr>
              <a:t>Modalités de transfert transmembranaire</a:t>
            </a:r>
            <a:r>
              <a:rPr lang="fr-FR" b="1" dirty="0">
                <a:solidFill>
                  <a:schemeClr val="accent1">
                    <a:lumMod val="75000"/>
                  </a:schemeClr>
                </a:solidFill>
                <a:latin typeface="+mn-lt"/>
              </a:rPr>
              <a:t> (actif, passif)</a:t>
            </a:r>
          </a:p>
          <a:p>
            <a:pPr lvl="2"/>
            <a:r>
              <a:rPr lang="fr-FR" b="1" u="sng" dirty="0">
                <a:solidFill>
                  <a:schemeClr val="accent1">
                    <a:lumMod val="75000"/>
                  </a:schemeClr>
                </a:solidFill>
                <a:latin typeface="+mn-lt"/>
              </a:rPr>
              <a:t>Liaison au protéines </a:t>
            </a:r>
            <a:r>
              <a:rPr lang="fr-FR" b="1" u="sng" dirty="0" err="1">
                <a:solidFill>
                  <a:schemeClr val="accent1">
                    <a:lumMod val="75000"/>
                  </a:schemeClr>
                </a:solidFill>
                <a:latin typeface="+mn-lt"/>
              </a:rPr>
              <a:t>plasmatques</a:t>
            </a:r>
            <a:r>
              <a:rPr lang="fr-FR" b="1" u="sng" dirty="0">
                <a:solidFill>
                  <a:schemeClr val="accent1">
                    <a:lumMod val="75000"/>
                  </a:schemeClr>
                </a:solidFill>
                <a:latin typeface="+mn-lt"/>
              </a:rPr>
              <a:t> ou tissulaires </a:t>
            </a:r>
            <a:endParaRPr lang="fr-FR" b="1" dirty="0">
              <a:solidFill>
                <a:schemeClr val="accent1">
                  <a:lumMod val="75000"/>
                </a:schemeClr>
              </a:solidFill>
              <a:latin typeface="+mn-lt"/>
            </a:endParaRPr>
          </a:p>
          <a:p>
            <a:pPr lvl="2"/>
            <a:r>
              <a:rPr lang="fr-FR" b="1" u="sng" dirty="0">
                <a:solidFill>
                  <a:schemeClr val="accent1">
                    <a:lumMod val="75000"/>
                  </a:schemeClr>
                </a:solidFill>
                <a:latin typeface="+mn-lt"/>
              </a:rPr>
              <a:t>Irrigation</a:t>
            </a:r>
            <a:r>
              <a:rPr lang="fr-FR" b="1" dirty="0">
                <a:solidFill>
                  <a:schemeClr val="accent1">
                    <a:lumMod val="75000"/>
                  </a:schemeClr>
                </a:solidFill>
                <a:latin typeface="+mn-lt"/>
              </a:rPr>
              <a:t> des tissus </a:t>
            </a:r>
          </a:p>
          <a:p>
            <a:pPr lvl="2"/>
            <a:r>
              <a:rPr lang="fr-FR" b="1" dirty="0">
                <a:solidFill>
                  <a:schemeClr val="accent1">
                    <a:lumMod val="75000"/>
                  </a:schemeClr>
                </a:solidFill>
                <a:latin typeface="+mn-lt"/>
              </a:rPr>
              <a:t>Propriétés </a:t>
            </a:r>
            <a:r>
              <a:rPr lang="fr-FR" b="1" u="sng" dirty="0">
                <a:solidFill>
                  <a:schemeClr val="accent1">
                    <a:lumMod val="75000"/>
                  </a:schemeClr>
                </a:solidFill>
                <a:latin typeface="+mn-lt"/>
              </a:rPr>
              <a:t>physico-chimiques</a:t>
            </a:r>
            <a:r>
              <a:rPr lang="fr-FR" b="1" dirty="0">
                <a:solidFill>
                  <a:schemeClr val="accent1">
                    <a:lumMod val="75000"/>
                  </a:schemeClr>
                </a:solidFill>
                <a:latin typeface="+mn-lt"/>
              </a:rPr>
              <a:t> (</a:t>
            </a:r>
            <a:r>
              <a:rPr lang="fr-FR" b="1" i="1" dirty="0">
                <a:solidFill>
                  <a:schemeClr val="accent1">
                    <a:lumMod val="75000"/>
                  </a:schemeClr>
                </a:solidFill>
                <a:latin typeface="+mn-lt"/>
              </a:rPr>
              <a:t>PM, </a:t>
            </a:r>
            <a:r>
              <a:rPr lang="fr-FR" b="1" i="1" dirty="0" err="1">
                <a:solidFill>
                  <a:schemeClr val="accent1">
                    <a:lumMod val="75000"/>
                  </a:schemeClr>
                </a:solidFill>
                <a:latin typeface="+mn-lt"/>
              </a:rPr>
              <a:t>lipophilie</a:t>
            </a:r>
            <a:r>
              <a:rPr lang="fr-FR" b="1" i="1" dirty="0">
                <a:solidFill>
                  <a:schemeClr val="accent1">
                    <a:lumMod val="75000"/>
                  </a:schemeClr>
                </a:solidFill>
                <a:latin typeface="+mn-lt"/>
              </a:rPr>
              <a:t>, degré d’ionisation</a:t>
            </a:r>
            <a:r>
              <a:rPr lang="fr-FR" b="1" dirty="0">
                <a:solidFill>
                  <a:schemeClr val="accent1">
                    <a:lumMod val="75000"/>
                  </a:schemeClr>
                </a:solidFill>
                <a:latin typeface="+mn-lt"/>
              </a:rPr>
              <a:t>)</a:t>
            </a:r>
          </a:p>
        </p:txBody>
      </p:sp>
    </p:spTree>
    <p:extLst>
      <p:ext uri="{BB962C8B-B14F-4D97-AF65-F5344CB8AC3E}">
        <p14:creationId xmlns:p14="http://schemas.microsoft.com/office/powerpoint/2010/main" val="35141269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3" name="Content Placeholder 2"/>
          <p:cNvSpPr>
            <a:spLocks noGrp="1"/>
          </p:cNvSpPr>
          <p:nvPr>
            <p:ph idx="1"/>
          </p:nvPr>
        </p:nvSpPr>
        <p:spPr>
          <a:xfrm>
            <a:off x="457200" y="1181100"/>
            <a:ext cx="8229600" cy="441325"/>
          </a:xfrm>
          <a:solidFill>
            <a:schemeClr val="accent3">
              <a:lumMod val="20000"/>
              <a:lumOff val="80000"/>
              <a:alpha val="76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A) Modalités du passage</a:t>
            </a:r>
          </a:p>
        </p:txBody>
      </p:sp>
      <p:sp>
        <p:nvSpPr>
          <p:cNvPr id="71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541E528-3866-4CAA-8A76-7146F49C8D48}" type="slidenum">
              <a:rPr lang="fr-FR" altLang="fr-FR" sz="1200">
                <a:solidFill>
                  <a:srgbClr val="898989"/>
                </a:solidFill>
                <a:latin typeface="Arial" charset="0"/>
                <a:cs typeface="Arial" charset="0"/>
              </a:rPr>
              <a:pPr eaLnBrk="1" hangingPunct="1">
                <a:spcBef>
                  <a:spcPct val="0"/>
                </a:spcBef>
                <a:buFontTx/>
                <a:buNone/>
              </a:pPr>
              <a:t>7</a:t>
            </a:fld>
            <a:endParaRPr lang="fr-FR" altLang="fr-FR" sz="1200">
              <a:solidFill>
                <a:srgbClr val="898989"/>
              </a:solidFill>
              <a:latin typeface="Arial" charset="0"/>
              <a:cs typeface="Arial" charset="0"/>
            </a:endParaRPr>
          </a:p>
        </p:txBody>
      </p:sp>
      <p:sp>
        <p:nvSpPr>
          <p:cNvPr id="6" name="TextBox 5"/>
          <p:cNvSpPr txBox="1">
            <a:spLocks noChangeArrowheads="1"/>
          </p:cNvSpPr>
          <p:nvPr/>
        </p:nvSpPr>
        <p:spPr bwMode="auto">
          <a:xfrm>
            <a:off x="457200" y="1965325"/>
            <a:ext cx="8229600" cy="401638"/>
          </a:xfrm>
          <a:prstGeom prst="rect">
            <a:avLst/>
          </a:prstGeom>
          <a:solidFill>
            <a:schemeClr val="accent5">
              <a:lumMod val="20000"/>
              <a:lumOff val="80000"/>
              <a:alpha val="82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b="1" dirty="0" smtClean="0">
                <a:solidFill>
                  <a:schemeClr val="accent5"/>
                </a:solidFill>
                <a:latin typeface="Arial" charset="0"/>
                <a:cs typeface="Arial" charset="0"/>
              </a:rPr>
              <a:t>	1) Passage </a:t>
            </a:r>
            <a:r>
              <a:rPr lang="fr-FR" altLang="fr-FR" sz="2000" b="1" dirty="0" err="1" smtClean="0">
                <a:solidFill>
                  <a:schemeClr val="accent5"/>
                </a:solidFill>
                <a:latin typeface="Arial" charset="0"/>
                <a:cs typeface="Arial" charset="0"/>
              </a:rPr>
              <a:t>transcellulaire</a:t>
            </a:r>
            <a:endParaRPr lang="fr-FR" altLang="fr-FR" sz="2000" b="1" dirty="0">
              <a:solidFill>
                <a:schemeClr val="accent5"/>
              </a:solidFill>
              <a:latin typeface="Arial" charset="0"/>
              <a:cs typeface="Arial" charset="0"/>
            </a:endParaRPr>
          </a:p>
        </p:txBody>
      </p:sp>
      <p:sp>
        <p:nvSpPr>
          <p:cNvPr id="8" name="TextBox 7"/>
          <p:cNvSpPr txBox="1">
            <a:spLocks noChangeArrowheads="1"/>
          </p:cNvSpPr>
          <p:nvPr/>
        </p:nvSpPr>
        <p:spPr bwMode="auto">
          <a:xfrm>
            <a:off x="457200" y="2701925"/>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Intervient lorsque les cellules sont </a:t>
            </a:r>
            <a:r>
              <a:rPr lang="fr-FR" altLang="fr-FR" sz="2000" b="1" dirty="0">
                <a:solidFill>
                  <a:schemeClr val="accent6">
                    <a:lumMod val="20000"/>
                    <a:lumOff val="80000"/>
                  </a:schemeClr>
                </a:solidFill>
                <a:latin typeface="Arial" charset="0"/>
                <a:cs typeface="Arial" charset="0"/>
              </a:rPr>
              <a:t>serrées</a:t>
            </a:r>
            <a:r>
              <a:rPr lang="fr-FR" altLang="fr-FR" sz="2000" dirty="0">
                <a:solidFill>
                  <a:schemeClr val="accent6">
                    <a:lumMod val="20000"/>
                    <a:lumOff val="80000"/>
                  </a:schemeClr>
                </a:solidFill>
                <a:latin typeface="Arial" charset="0"/>
                <a:cs typeface="Arial" charset="0"/>
              </a:rPr>
              <a:t> </a:t>
            </a:r>
            <a:r>
              <a:rPr lang="fr-FR" altLang="fr-FR" sz="2000" dirty="0">
                <a:solidFill>
                  <a:schemeClr val="bg1"/>
                </a:solidFill>
                <a:latin typeface="Arial" charset="0"/>
                <a:cs typeface="Arial" charset="0"/>
              </a:rPr>
              <a:t>les unes contre les autres ( = </a:t>
            </a:r>
            <a:r>
              <a:rPr lang="fr-FR" altLang="fr-FR" sz="2000" i="1" dirty="0" err="1">
                <a:solidFill>
                  <a:schemeClr val="bg1"/>
                </a:solidFill>
                <a:latin typeface="Arial" charset="0"/>
                <a:cs typeface="Arial" charset="0"/>
              </a:rPr>
              <a:t>tight</a:t>
            </a:r>
            <a:r>
              <a:rPr lang="fr-FR" altLang="fr-FR" sz="2000" i="1" dirty="0">
                <a:solidFill>
                  <a:schemeClr val="bg1"/>
                </a:solidFill>
                <a:latin typeface="Arial" charset="0"/>
                <a:cs typeface="Arial" charset="0"/>
              </a:rPr>
              <a:t> </a:t>
            </a:r>
            <a:r>
              <a:rPr lang="fr-FR" altLang="fr-FR" sz="2000" i="1" dirty="0" err="1">
                <a:solidFill>
                  <a:schemeClr val="bg1"/>
                </a:solidFill>
                <a:latin typeface="Arial" charset="0"/>
                <a:cs typeface="Arial" charset="0"/>
              </a:rPr>
              <a:t>junction</a:t>
            </a:r>
            <a:r>
              <a:rPr lang="fr-FR" altLang="fr-FR" sz="2000" dirty="0">
                <a:solidFill>
                  <a:schemeClr val="bg1"/>
                </a:solidFill>
                <a:latin typeface="Arial" charset="0"/>
                <a:cs typeface="Arial" charset="0"/>
              </a:rPr>
              <a:t>).</a:t>
            </a:r>
          </a:p>
        </p:txBody>
      </p:sp>
      <p:sp>
        <p:nvSpPr>
          <p:cNvPr id="9" name="TextBox 8"/>
          <p:cNvSpPr txBox="1">
            <a:spLocks noChangeArrowheads="1"/>
          </p:cNvSpPr>
          <p:nvPr/>
        </p:nvSpPr>
        <p:spPr bwMode="auto">
          <a:xfrm>
            <a:off x="457200" y="3706813"/>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latin typeface="Arial" charset="0"/>
                <a:cs typeface="Arial" charset="0"/>
              </a:rPr>
              <a:t>• </a:t>
            </a:r>
            <a:r>
              <a:rPr lang="fr-FR" altLang="fr-FR" sz="2000" dirty="0">
                <a:solidFill>
                  <a:schemeClr val="bg1"/>
                </a:solidFill>
                <a:latin typeface="Arial" charset="0"/>
                <a:cs typeface="Arial" charset="0"/>
              </a:rPr>
              <a:t>D</a:t>
            </a:r>
            <a:r>
              <a:rPr lang="fr-FR" altLang="fr-FR" sz="2000" dirty="0" smtClean="0">
                <a:solidFill>
                  <a:schemeClr val="bg1"/>
                </a:solidFill>
                <a:latin typeface="Arial" charset="0"/>
                <a:cs typeface="Arial" charset="0"/>
              </a:rPr>
              <a:t>oit </a:t>
            </a:r>
            <a:r>
              <a:rPr lang="fr-FR" altLang="fr-FR" sz="2000" b="1" dirty="0">
                <a:solidFill>
                  <a:schemeClr val="tx2">
                    <a:lumMod val="60000"/>
                    <a:lumOff val="40000"/>
                  </a:schemeClr>
                </a:solidFill>
                <a:latin typeface="Arial" charset="0"/>
                <a:cs typeface="Arial" charset="0"/>
              </a:rPr>
              <a:t>traverser</a:t>
            </a:r>
            <a:r>
              <a:rPr lang="fr-FR" altLang="fr-FR" sz="2000" dirty="0">
                <a:solidFill>
                  <a:schemeClr val="tx2">
                    <a:lumMod val="60000"/>
                    <a:lumOff val="40000"/>
                  </a:schemeClr>
                </a:solidFill>
                <a:latin typeface="Arial" charset="0"/>
                <a:cs typeface="Arial" charset="0"/>
              </a:rPr>
              <a:t> </a:t>
            </a:r>
            <a:r>
              <a:rPr lang="fr-FR" altLang="fr-FR" sz="2000" dirty="0">
                <a:solidFill>
                  <a:schemeClr val="bg1"/>
                </a:solidFill>
                <a:latin typeface="Arial" charset="0"/>
                <a:cs typeface="Arial" charset="0"/>
              </a:rPr>
              <a:t>les cellules, </a:t>
            </a:r>
            <a:r>
              <a:rPr lang="fr-FR" altLang="fr-FR" sz="1800" i="1" dirty="0">
                <a:solidFill>
                  <a:schemeClr val="bg1"/>
                </a:solidFill>
                <a:latin typeface="Arial" charset="0"/>
                <a:cs typeface="Arial" charset="0"/>
              </a:rPr>
              <a:t>c</a:t>
            </a:r>
            <a:r>
              <a:rPr lang="fr-FR" altLang="en-US" sz="1800" i="1" dirty="0">
                <a:solidFill>
                  <a:schemeClr val="bg1"/>
                </a:solidFill>
                <a:latin typeface="Arial" charset="0"/>
                <a:cs typeface="Arial" charset="0"/>
              </a:rPr>
              <a:t>’</a:t>
            </a:r>
            <a:r>
              <a:rPr lang="fr-FR" altLang="fr-FR" sz="1800" i="1" dirty="0">
                <a:solidFill>
                  <a:schemeClr val="bg1"/>
                </a:solidFill>
                <a:latin typeface="Arial" charset="0"/>
                <a:cs typeface="Arial" charset="0"/>
              </a:rPr>
              <a:t>est à dire la membrane cytoplasmique et les autres composants cellulaire</a:t>
            </a:r>
            <a:r>
              <a:rPr lang="fr-FR" altLang="fr-FR" sz="2000" dirty="0">
                <a:solidFill>
                  <a:schemeClr val="bg1"/>
                </a:solidFill>
                <a:latin typeface="Arial" charset="0"/>
                <a:cs typeface="Arial" charset="0"/>
              </a:rPr>
              <a:t>s, pour se mouvoir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un compartiment de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organisme à un autre. </a:t>
            </a: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2899" t="29611" r="28258" b="42385"/>
          <a:stretch/>
        </p:blipFill>
        <p:spPr bwMode="auto">
          <a:xfrm>
            <a:off x="3347864" y="4530551"/>
            <a:ext cx="4104456" cy="224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3953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3" name="Content Placeholder 2"/>
          <p:cNvSpPr>
            <a:spLocks noGrp="1"/>
          </p:cNvSpPr>
          <p:nvPr>
            <p:ph idx="1"/>
          </p:nvPr>
        </p:nvSpPr>
        <p:spPr>
          <a:xfrm>
            <a:off x="457200" y="1181100"/>
            <a:ext cx="8229600" cy="441325"/>
          </a:xfrm>
          <a:solidFill>
            <a:schemeClr val="accent3">
              <a:lumMod val="20000"/>
              <a:lumOff val="80000"/>
              <a:alpha val="76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A) Modalités du passage</a:t>
            </a:r>
          </a:p>
        </p:txBody>
      </p:sp>
      <p:sp>
        <p:nvSpPr>
          <p:cNvPr id="71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541E528-3866-4CAA-8A76-7146F49C8D48}" type="slidenum">
              <a:rPr lang="fr-FR" altLang="fr-FR" sz="1200">
                <a:solidFill>
                  <a:srgbClr val="898989"/>
                </a:solidFill>
                <a:latin typeface="Arial" charset="0"/>
                <a:cs typeface="Arial" charset="0"/>
              </a:rPr>
              <a:pPr eaLnBrk="1" hangingPunct="1">
                <a:spcBef>
                  <a:spcPct val="0"/>
                </a:spcBef>
                <a:buFontTx/>
                <a:buNone/>
              </a:pPr>
              <a:t>8</a:t>
            </a:fld>
            <a:endParaRPr lang="fr-FR" altLang="fr-FR" sz="1200">
              <a:solidFill>
                <a:srgbClr val="898989"/>
              </a:solidFill>
              <a:latin typeface="Arial" charset="0"/>
              <a:cs typeface="Arial" charset="0"/>
            </a:endParaRPr>
          </a:p>
        </p:txBody>
      </p:sp>
      <p:sp>
        <p:nvSpPr>
          <p:cNvPr id="6" name="TextBox 5"/>
          <p:cNvSpPr txBox="1">
            <a:spLocks noChangeArrowheads="1"/>
          </p:cNvSpPr>
          <p:nvPr/>
        </p:nvSpPr>
        <p:spPr bwMode="auto">
          <a:xfrm>
            <a:off x="457200" y="1965325"/>
            <a:ext cx="8229600" cy="400110"/>
          </a:xfrm>
          <a:prstGeom prst="rect">
            <a:avLst/>
          </a:prstGeom>
          <a:solidFill>
            <a:schemeClr val="accent5">
              <a:lumMod val="20000"/>
              <a:lumOff val="80000"/>
              <a:alpha val="82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None/>
            </a:pPr>
            <a:r>
              <a:rPr lang="fr-FR" altLang="fr-FR" sz="2000" b="1" dirty="0">
                <a:solidFill>
                  <a:schemeClr val="accent5"/>
                </a:solidFill>
                <a:latin typeface="Arial" charset="0"/>
                <a:cs typeface="Arial" charset="0"/>
              </a:rPr>
              <a:t>	2) Passage </a:t>
            </a:r>
            <a:r>
              <a:rPr lang="fr-FR" altLang="fr-FR" sz="2000" b="1" dirty="0" err="1" smtClean="0">
                <a:solidFill>
                  <a:schemeClr val="accent5"/>
                </a:solidFill>
                <a:latin typeface="Arial" charset="0"/>
                <a:cs typeface="Arial" charset="0"/>
              </a:rPr>
              <a:t>paracellulaire</a:t>
            </a:r>
            <a:endParaRPr lang="fr-FR" altLang="fr-FR" sz="2000" b="1" dirty="0">
              <a:solidFill>
                <a:schemeClr val="accent5"/>
              </a:solidFill>
              <a:latin typeface="Arial" charset="0"/>
              <a:cs typeface="Arial" charset="0"/>
            </a:endParaRPr>
          </a:p>
        </p:txBody>
      </p:sp>
      <p:sp>
        <p:nvSpPr>
          <p:cNvPr id="10" name="TextBox 8"/>
          <p:cNvSpPr txBox="1">
            <a:spLocks noChangeArrowheads="1"/>
          </p:cNvSpPr>
          <p:nvPr/>
        </p:nvSpPr>
        <p:spPr bwMode="auto">
          <a:xfrm>
            <a:off x="457200" y="2852944"/>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None/>
            </a:pPr>
            <a:r>
              <a:rPr lang="fr-FR" altLang="fr-FR" sz="2000" dirty="0">
                <a:solidFill>
                  <a:schemeClr val="bg1"/>
                </a:solidFill>
                <a:latin typeface="Arial" charset="0"/>
                <a:cs typeface="Arial" charset="0"/>
              </a:rPr>
              <a:t>• Intervient lorsque les jonctions cellulaires sont </a:t>
            </a:r>
            <a:r>
              <a:rPr lang="fr-FR" altLang="fr-FR" sz="2000" b="1" dirty="0">
                <a:solidFill>
                  <a:srgbClr val="FF0000"/>
                </a:solidFill>
                <a:latin typeface="Arial" charset="0"/>
                <a:cs typeface="Arial" charset="0"/>
              </a:rPr>
              <a:t>lâches</a:t>
            </a:r>
            <a:r>
              <a:rPr lang="fr-FR" altLang="fr-FR" sz="2000" dirty="0">
                <a:solidFill>
                  <a:srgbClr val="FF0000"/>
                </a:solidFill>
                <a:latin typeface="Arial" charset="0"/>
                <a:cs typeface="Arial" charset="0"/>
              </a:rPr>
              <a:t> </a:t>
            </a:r>
            <a:r>
              <a:rPr lang="fr-FR" altLang="fr-FR" sz="2000" dirty="0">
                <a:solidFill>
                  <a:schemeClr val="bg1"/>
                </a:solidFill>
                <a:latin typeface="Arial" charset="0"/>
                <a:cs typeface="Arial" charset="0"/>
              </a:rPr>
              <a:t>( = </a:t>
            </a:r>
            <a:r>
              <a:rPr lang="fr-FR" altLang="fr-FR" sz="2000" i="1" dirty="0">
                <a:solidFill>
                  <a:schemeClr val="bg1"/>
                </a:solidFill>
                <a:latin typeface="Arial" charset="0"/>
                <a:cs typeface="Arial" charset="0"/>
              </a:rPr>
              <a:t>gap </a:t>
            </a:r>
            <a:r>
              <a:rPr lang="fr-FR" altLang="fr-FR" sz="2000" i="1" dirty="0" err="1">
                <a:solidFill>
                  <a:schemeClr val="bg1"/>
                </a:solidFill>
                <a:latin typeface="Arial" charset="0"/>
                <a:cs typeface="Arial" charset="0"/>
              </a:rPr>
              <a:t>junction</a:t>
            </a:r>
            <a:r>
              <a:rPr lang="fr-FR" altLang="fr-FR" sz="2000" dirty="0">
                <a:solidFill>
                  <a:schemeClr val="bg1"/>
                </a:solidFill>
                <a:latin typeface="Arial" charset="0"/>
                <a:cs typeface="Arial" charset="0"/>
              </a:rPr>
              <a:t>), zones également appelées « </a:t>
            </a:r>
            <a:r>
              <a:rPr lang="fr-FR" altLang="fr-FR" sz="2000" b="1" dirty="0">
                <a:solidFill>
                  <a:schemeClr val="bg1"/>
                </a:solidFill>
                <a:latin typeface="Arial" charset="0"/>
                <a:cs typeface="Arial" charset="0"/>
              </a:rPr>
              <a:t>fenestrations</a:t>
            </a:r>
            <a:r>
              <a:rPr lang="fr-FR" altLang="fr-FR" sz="2000" dirty="0">
                <a:solidFill>
                  <a:schemeClr val="bg1"/>
                </a:solidFill>
                <a:latin typeface="Arial" charset="0"/>
                <a:cs typeface="Arial" charset="0"/>
              </a:rPr>
              <a:t> » </a:t>
            </a:r>
          </a:p>
          <a:p>
            <a:pPr eaLnBrk="1" hangingPunct="1">
              <a:spcBef>
                <a:spcPct val="0"/>
              </a:spcBef>
              <a:buFontTx/>
              <a:buNone/>
            </a:pPr>
            <a:endParaRPr lang="fr-FR" altLang="fr-FR" sz="2000" dirty="0">
              <a:solidFill>
                <a:schemeClr val="bg1"/>
              </a:solidFill>
              <a:latin typeface="Arial" charset="0"/>
              <a:cs typeface="Arial"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868607"/>
            <a:ext cx="4824536" cy="2637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09398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3" name="Content Placeholder 2"/>
          <p:cNvSpPr>
            <a:spLocks noGrp="1"/>
          </p:cNvSpPr>
          <p:nvPr>
            <p:ph idx="1"/>
          </p:nvPr>
        </p:nvSpPr>
        <p:spPr>
          <a:xfrm>
            <a:off x="457200" y="1181100"/>
            <a:ext cx="8229600" cy="441325"/>
          </a:xfrm>
          <a:solidFill>
            <a:schemeClr val="accent3">
              <a:lumMod val="20000"/>
              <a:lumOff val="80000"/>
              <a:alpha val="76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A) Modalités du passage</a:t>
            </a:r>
          </a:p>
        </p:txBody>
      </p:sp>
      <p:sp>
        <p:nvSpPr>
          <p:cNvPr id="71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541E528-3866-4CAA-8A76-7146F49C8D48}" type="slidenum">
              <a:rPr lang="fr-FR" altLang="fr-FR" sz="1200">
                <a:solidFill>
                  <a:srgbClr val="898989"/>
                </a:solidFill>
                <a:latin typeface="Arial" charset="0"/>
                <a:cs typeface="Arial" charset="0"/>
              </a:rPr>
              <a:pPr eaLnBrk="1" hangingPunct="1">
                <a:spcBef>
                  <a:spcPct val="0"/>
                </a:spcBef>
                <a:buFontTx/>
                <a:buNone/>
              </a:pPr>
              <a:t>9</a:t>
            </a:fld>
            <a:endParaRPr lang="fr-FR" altLang="fr-FR" sz="1200">
              <a:solidFill>
                <a:srgbClr val="898989"/>
              </a:solidFill>
              <a:latin typeface="Arial" charset="0"/>
              <a:cs typeface="Arial" charset="0"/>
            </a:endParaRPr>
          </a:p>
        </p:txBody>
      </p:sp>
      <p:sp>
        <p:nvSpPr>
          <p:cNvPr id="6" name="TextBox 5"/>
          <p:cNvSpPr txBox="1">
            <a:spLocks noChangeArrowheads="1"/>
          </p:cNvSpPr>
          <p:nvPr/>
        </p:nvSpPr>
        <p:spPr bwMode="auto">
          <a:xfrm>
            <a:off x="457200" y="1965325"/>
            <a:ext cx="8229600" cy="400110"/>
          </a:xfrm>
          <a:prstGeom prst="rect">
            <a:avLst/>
          </a:prstGeom>
          <a:solidFill>
            <a:schemeClr val="accent5">
              <a:lumMod val="20000"/>
              <a:lumOff val="80000"/>
              <a:alpha val="82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None/>
            </a:pPr>
            <a:r>
              <a:rPr lang="fr-FR" altLang="fr-FR" sz="2000" b="1" dirty="0">
                <a:solidFill>
                  <a:schemeClr val="accent5"/>
                </a:solidFill>
                <a:latin typeface="Arial" charset="0"/>
                <a:cs typeface="Arial" charset="0"/>
              </a:rPr>
              <a:t>	3) Filtre </a:t>
            </a:r>
            <a:r>
              <a:rPr lang="fr-FR" altLang="fr-FR" sz="2000" b="1" dirty="0" smtClean="0">
                <a:solidFill>
                  <a:schemeClr val="accent5"/>
                </a:solidFill>
                <a:latin typeface="Arial" charset="0"/>
                <a:cs typeface="Arial" charset="0"/>
              </a:rPr>
              <a:t>poreux = PASSIF </a:t>
            </a:r>
            <a:endParaRPr lang="fr-FR" altLang="fr-FR" sz="2000" b="1" dirty="0">
              <a:solidFill>
                <a:schemeClr val="accent5"/>
              </a:solidFill>
              <a:latin typeface="Arial" charset="0"/>
              <a:cs typeface="Arial" charset="0"/>
            </a:endParaRPr>
          </a:p>
        </p:txBody>
      </p:sp>
      <p:sp>
        <p:nvSpPr>
          <p:cNvPr id="2" name="ZoneTexte 1"/>
          <p:cNvSpPr txBox="1"/>
          <p:nvPr/>
        </p:nvSpPr>
        <p:spPr>
          <a:xfrm>
            <a:off x="601216" y="2871232"/>
            <a:ext cx="7643192" cy="677108"/>
          </a:xfrm>
          <a:prstGeom prst="rect">
            <a:avLst/>
          </a:prstGeom>
          <a:noFill/>
        </p:spPr>
        <p:txBody>
          <a:bodyPr wrap="square" rtlCol="0">
            <a:spAutoFit/>
          </a:bodyPr>
          <a:lstStyle/>
          <a:p>
            <a:r>
              <a:rPr lang="fr-FR" altLang="fr-FR" dirty="0">
                <a:solidFill>
                  <a:schemeClr val="bg1"/>
                </a:solidFill>
                <a:latin typeface="Arial" charset="0"/>
                <a:cs typeface="Arial" charset="0"/>
              </a:rPr>
              <a:t>• Présent au niveau du </a:t>
            </a:r>
            <a:r>
              <a:rPr lang="fr-FR" altLang="fr-FR" sz="2000" b="1" dirty="0">
                <a:solidFill>
                  <a:schemeClr val="accent6">
                    <a:lumMod val="40000"/>
                    <a:lumOff val="60000"/>
                  </a:schemeClr>
                </a:solidFill>
                <a:latin typeface="Arial" charset="0"/>
                <a:cs typeface="Arial" charset="0"/>
              </a:rPr>
              <a:t>glomérule rénal, </a:t>
            </a:r>
            <a:r>
              <a:rPr lang="fr-FR" altLang="fr-FR" dirty="0">
                <a:solidFill>
                  <a:schemeClr val="bg1"/>
                </a:solidFill>
                <a:latin typeface="Arial" charset="0"/>
                <a:cs typeface="Arial" charset="0"/>
              </a:rPr>
              <a:t>épithéliums percés </a:t>
            </a:r>
            <a:r>
              <a:rPr lang="fr-FR" altLang="fr-FR" b="1" dirty="0">
                <a:solidFill>
                  <a:schemeClr val="bg1"/>
                </a:solidFill>
                <a:latin typeface="Arial" charset="0"/>
                <a:cs typeface="Arial" charset="0"/>
              </a:rPr>
              <a:t>d</a:t>
            </a:r>
            <a:r>
              <a:rPr lang="fr-FR" altLang="en-US" b="1" dirty="0">
                <a:solidFill>
                  <a:schemeClr val="bg1"/>
                </a:solidFill>
                <a:latin typeface="Arial" charset="0"/>
                <a:cs typeface="Arial" charset="0"/>
              </a:rPr>
              <a:t>’</a:t>
            </a:r>
            <a:r>
              <a:rPr lang="fr-FR" altLang="fr-FR" b="1" dirty="0">
                <a:solidFill>
                  <a:schemeClr val="bg1"/>
                </a:solidFill>
                <a:latin typeface="Arial" charset="0"/>
                <a:cs typeface="Arial" charset="0"/>
              </a:rPr>
              <a:t>orifices</a:t>
            </a:r>
            <a:r>
              <a:rPr lang="fr-FR" altLang="fr-FR" dirty="0">
                <a:solidFill>
                  <a:schemeClr val="bg1"/>
                </a:solidFill>
                <a:latin typeface="Arial" charset="0"/>
                <a:cs typeface="Arial" charset="0"/>
              </a:rPr>
              <a:t>. </a:t>
            </a:r>
          </a:p>
          <a:p>
            <a:endParaRPr lang="fr-FR" dirty="0"/>
          </a:p>
        </p:txBody>
      </p:sp>
      <p:sp>
        <p:nvSpPr>
          <p:cNvPr id="4" name="ZoneTexte 3"/>
          <p:cNvSpPr txBox="1"/>
          <p:nvPr/>
        </p:nvSpPr>
        <p:spPr>
          <a:xfrm>
            <a:off x="611560" y="3717032"/>
            <a:ext cx="7344816" cy="1107996"/>
          </a:xfrm>
          <a:prstGeom prst="rect">
            <a:avLst/>
          </a:prstGeom>
          <a:noFill/>
        </p:spPr>
        <p:txBody>
          <a:bodyPr wrap="square" rtlCol="0">
            <a:spAutoFit/>
          </a:bodyPr>
          <a:lstStyle/>
          <a:p>
            <a:r>
              <a:rPr lang="fr-FR" altLang="fr-FR" dirty="0">
                <a:solidFill>
                  <a:schemeClr val="bg1"/>
                </a:solidFill>
                <a:latin typeface="Arial" charset="0"/>
                <a:cs typeface="Arial" charset="0"/>
              </a:rPr>
              <a:t>• Laisse passer les molécules de taille inférieure au diamètre du pore, généralement </a:t>
            </a:r>
            <a:r>
              <a:rPr lang="fr-FR" altLang="fr-FR" sz="2000" b="1" dirty="0">
                <a:solidFill>
                  <a:schemeClr val="accent6">
                    <a:lumMod val="40000"/>
                    <a:lumOff val="60000"/>
                  </a:schemeClr>
                </a:solidFill>
                <a:latin typeface="Arial" charset="0"/>
                <a:cs typeface="Arial" charset="0"/>
              </a:rPr>
              <a:t>d</a:t>
            </a:r>
            <a:r>
              <a:rPr lang="fr-FR" altLang="en-US" sz="2000" b="1" dirty="0">
                <a:solidFill>
                  <a:schemeClr val="accent6">
                    <a:lumMod val="40000"/>
                    <a:lumOff val="60000"/>
                  </a:schemeClr>
                </a:solidFill>
                <a:latin typeface="Arial" charset="0"/>
                <a:cs typeface="Arial" charset="0"/>
              </a:rPr>
              <a:t>’</a:t>
            </a:r>
            <a:r>
              <a:rPr lang="fr-FR" altLang="fr-FR" sz="2000" b="1" dirty="0">
                <a:solidFill>
                  <a:schemeClr val="accent6">
                    <a:lumMod val="40000"/>
                    <a:lumOff val="60000"/>
                  </a:schemeClr>
                </a:solidFill>
                <a:latin typeface="Arial" charset="0"/>
                <a:cs typeface="Arial" charset="0"/>
              </a:rPr>
              <a:t>un PM inférieur à </a:t>
            </a:r>
            <a:r>
              <a:rPr lang="fr-FR" altLang="fr-FR" sz="2000" b="1" dirty="0" smtClean="0">
                <a:solidFill>
                  <a:schemeClr val="accent6">
                    <a:lumMod val="40000"/>
                    <a:lumOff val="60000"/>
                  </a:schemeClr>
                </a:solidFill>
                <a:latin typeface="Arial" charset="0"/>
                <a:cs typeface="Arial" charset="0"/>
              </a:rPr>
              <a:t>60 </a:t>
            </a:r>
            <a:r>
              <a:rPr lang="fr-FR" altLang="fr-FR" sz="2000" b="1" dirty="0">
                <a:solidFill>
                  <a:schemeClr val="accent6">
                    <a:lumMod val="40000"/>
                    <a:lumOff val="60000"/>
                  </a:schemeClr>
                </a:solidFill>
                <a:latin typeface="Arial" charset="0"/>
                <a:cs typeface="Arial" charset="0"/>
              </a:rPr>
              <a:t>kDa.</a:t>
            </a:r>
          </a:p>
          <a:p>
            <a:r>
              <a:rPr lang="fr-FR" sz="2000" b="1" dirty="0" smtClean="0">
                <a:solidFill>
                  <a:schemeClr val="accent6">
                    <a:lumMod val="40000"/>
                    <a:lumOff val="60000"/>
                  </a:schemeClr>
                </a:solidFill>
                <a:latin typeface="Arial" charset="0"/>
                <a:cs typeface="Arial" charset="0"/>
                <a:sym typeface="Wingdings" panose="05000000000000000000" pitchFamily="2" charset="2"/>
              </a:rPr>
              <a:t></a:t>
            </a:r>
            <a:r>
              <a:rPr lang="fr-FR" sz="2000" b="1" dirty="0" smtClean="0">
                <a:solidFill>
                  <a:schemeClr val="accent6">
                    <a:lumMod val="40000"/>
                    <a:lumOff val="60000"/>
                  </a:schemeClr>
                </a:solidFill>
                <a:latin typeface="Arial" charset="0"/>
                <a:cs typeface="Arial" charset="0"/>
              </a:rPr>
              <a:t> Ne dépend que de la </a:t>
            </a:r>
            <a:r>
              <a:rPr lang="fr-FR" sz="2800" b="1" dirty="0" smtClean="0">
                <a:solidFill>
                  <a:schemeClr val="accent6">
                    <a:lumMod val="40000"/>
                    <a:lumOff val="60000"/>
                  </a:schemeClr>
                </a:solidFill>
                <a:latin typeface="Arial" charset="0"/>
                <a:cs typeface="Arial" charset="0"/>
              </a:rPr>
              <a:t>taille </a:t>
            </a:r>
            <a:r>
              <a:rPr lang="fr-FR" sz="2000" b="1" dirty="0" smtClean="0">
                <a:solidFill>
                  <a:schemeClr val="accent6">
                    <a:lumMod val="40000"/>
                    <a:lumOff val="60000"/>
                  </a:schemeClr>
                </a:solidFill>
                <a:latin typeface="Arial" charset="0"/>
                <a:cs typeface="Arial" charset="0"/>
              </a:rPr>
              <a:t>des molécules </a:t>
            </a:r>
            <a:endParaRPr lang="fr-FR"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855" t="41666" r="25915" b="31771"/>
          <a:stretch/>
        </p:blipFill>
        <p:spPr bwMode="auto">
          <a:xfrm>
            <a:off x="3190875" y="4825028"/>
            <a:ext cx="2762250"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8292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fade">
                                      <p:cBhvr>
                                        <p:cTn id="3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2"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3" name="Content Placeholder 2"/>
          <p:cNvSpPr>
            <a:spLocks noGrp="1"/>
          </p:cNvSpPr>
          <p:nvPr>
            <p:ph idx="1"/>
          </p:nvPr>
        </p:nvSpPr>
        <p:spPr>
          <a:xfrm>
            <a:off x="457200" y="1181100"/>
            <a:ext cx="8229600" cy="441325"/>
          </a:xfrm>
          <a:solidFill>
            <a:schemeClr val="accent3">
              <a:lumMod val="20000"/>
              <a:lumOff val="80000"/>
              <a:alpha val="76000"/>
            </a:schemeClr>
          </a:solidFill>
        </p:spPr>
        <p:txBody>
          <a:bodyPr>
            <a:normAutofit lnSpcReduction="10000"/>
          </a:bodyPr>
          <a:lstStyle/>
          <a:p>
            <a:pPr marL="0" indent="0" eaLnBrk="1" hangingPunct="1">
              <a:buFont typeface="Arial" charset="0"/>
              <a:buNone/>
            </a:pPr>
            <a:r>
              <a:rPr lang="fr-FR" altLang="fr-FR" sz="2400" b="1" dirty="0">
                <a:solidFill>
                  <a:schemeClr val="accent3"/>
                </a:solidFill>
                <a:latin typeface="Arial" charset="0"/>
                <a:cs typeface="Arial" charset="0"/>
              </a:rPr>
              <a:t>B</a:t>
            </a:r>
            <a:r>
              <a:rPr lang="fr-FR" altLang="fr-FR" sz="2400" b="1" dirty="0" smtClean="0">
                <a:solidFill>
                  <a:schemeClr val="accent3"/>
                </a:solidFill>
                <a:latin typeface="Arial" charset="0"/>
                <a:cs typeface="Arial" charset="0"/>
              </a:rPr>
              <a:t>) Diffusion passive </a:t>
            </a:r>
          </a:p>
        </p:txBody>
      </p:sp>
      <p:sp>
        <p:nvSpPr>
          <p:cNvPr id="71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541E528-3866-4CAA-8A76-7146F49C8D48}" type="slidenum">
              <a:rPr lang="fr-FR" altLang="fr-FR" sz="1200">
                <a:solidFill>
                  <a:srgbClr val="898989"/>
                </a:solidFill>
                <a:latin typeface="Arial" charset="0"/>
                <a:cs typeface="Arial" charset="0"/>
              </a:rPr>
              <a:pPr eaLnBrk="1" hangingPunct="1">
                <a:spcBef>
                  <a:spcPct val="0"/>
                </a:spcBef>
                <a:buFontTx/>
                <a:buNone/>
              </a:pPr>
              <a:t>10</a:t>
            </a:fld>
            <a:endParaRPr lang="fr-FR" altLang="fr-FR" sz="1200">
              <a:solidFill>
                <a:srgbClr val="898989"/>
              </a:solidFill>
              <a:latin typeface="Arial" charset="0"/>
              <a:cs typeface="Arial" charset="0"/>
            </a:endParaRPr>
          </a:p>
        </p:txBody>
      </p:sp>
      <p:sp>
        <p:nvSpPr>
          <p:cNvPr id="4" name="ZoneTexte 3"/>
          <p:cNvSpPr txBox="1"/>
          <p:nvPr/>
        </p:nvSpPr>
        <p:spPr>
          <a:xfrm>
            <a:off x="611560" y="3717032"/>
            <a:ext cx="7344816" cy="1508105"/>
          </a:xfrm>
          <a:prstGeom prst="rect">
            <a:avLst/>
          </a:prstGeom>
          <a:noFill/>
        </p:spPr>
        <p:txBody>
          <a:bodyPr wrap="square" rtlCol="0">
            <a:spAutoFit/>
          </a:bodyPr>
          <a:lstStyle/>
          <a:p>
            <a:pPr>
              <a:spcBef>
                <a:spcPct val="0"/>
              </a:spcBef>
            </a:pPr>
            <a:r>
              <a:rPr lang="fr-FR" altLang="fr-FR" dirty="0">
                <a:solidFill>
                  <a:schemeClr val="bg1"/>
                </a:solidFill>
                <a:latin typeface="Arial" charset="0"/>
                <a:cs typeface="Arial" charset="0"/>
              </a:rPr>
              <a:t>• </a:t>
            </a:r>
            <a:r>
              <a:rPr lang="fr-FR" altLang="fr-FR" sz="2000" dirty="0">
                <a:solidFill>
                  <a:schemeClr val="bg1"/>
                </a:solidFill>
                <a:latin typeface="Arial" charset="0"/>
                <a:cs typeface="Arial" charset="0"/>
              </a:rPr>
              <a:t>Ne</a:t>
            </a:r>
            <a:r>
              <a:rPr lang="fr-FR" altLang="fr-FR" dirty="0">
                <a:solidFill>
                  <a:schemeClr val="bg1"/>
                </a:solidFill>
                <a:latin typeface="Arial" charset="0"/>
                <a:cs typeface="Arial" charset="0"/>
              </a:rPr>
              <a:t> </a:t>
            </a:r>
            <a:r>
              <a:rPr lang="fr-FR" altLang="fr-FR" sz="2000" dirty="0">
                <a:solidFill>
                  <a:schemeClr val="bg1"/>
                </a:solidFill>
                <a:latin typeface="Arial" charset="0"/>
                <a:cs typeface="Arial" charset="0"/>
              </a:rPr>
              <a:t>nécessite</a:t>
            </a:r>
            <a:r>
              <a:rPr lang="fr-FR" altLang="fr-FR" dirty="0">
                <a:solidFill>
                  <a:schemeClr val="bg1"/>
                </a:solidFill>
                <a:latin typeface="Arial" charset="0"/>
                <a:cs typeface="Arial" charset="0"/>
              </a:rPr>
              <a:t> </a:t>
            </a:r>
            <a:r>
              <a:rPr lang="fr-FR" altLang="fr-FR" sz="2400" b="1" dirty="0">
                <a:solidFill>
                  <a:schemeClr val="accent6">
                    <a:lumMod val="20000"/>
                    <a:lumOff val="80000"/>
                  </a:schemeClr>
                </a:solidFill>
                <a:latin typeface="Arial" charset="0"/>
                <a:cs typeface="Arial" charset="0"/>
              </a:rPr>
              <a:t>pas </a:t>
            </a:r>
            <a:r>
              <a:rPr lang="fr-FR" altLang="fr-FR" sz="2400" b="1" dirty="0" smtClean="0">
                <a:solidFill>
                  <a:schemeClr val="accent6">
                    <a:lumMod val="20000"/>
                    <a:lumOff val="80000"/>
                  </a:schemeClr>
                </a:solidFill>
                <a:latin typeface="Arial" charset="0"/>
                <a:cs typeface="Arial" charset="0"/>
              </a:rPr>
              <a:t>d</a:t>
            </a:r>
            <a:r>
              <a:rPr lang="fr-FR" altLang="en-US" sz="2400" b="1" dirty="0" smtClean="0">
                <a:solidFill>
                  <a:schemeClr val="accent6">
                    <a:lumMod val="20000"/>
                    <a:lumOff val="80000"/>
                  </a:schemeClr>
                </a:solidFill>
                <a:latin typeface="Arial" charset="0"/>
                <a:cs typeface="Arial" charset="0"/>
              </a:rPr>
              <a:t>’</a:t>
            </a:r>
            <a:r>
              <a:rPr lang="fr-FR" altLang="fr-FR" sz="2400" b="1" dirty="0" smtClean="0">
                <a:solidFill>
                  <a:schemeClr val="accent6">
                    <a:lumMod val="20000"/>
                    <a:lumOff val="80000"/>
                  </a:schemeClr>
                </a:solidFill>
                <a:latin typeface="Arial" charset="0"/>
                <a:cs typeface="Arial" charset="0"/>
              </a:rPr>
              <a:t>énergie, non saturable, sans compétition, non spécifique </a:t>
            </a:r>
            <a:r>
              <a:rPr lang="fr-FR" altLang="fr-FR" sz="2400" b="1" dirty="0">
                <a:solidFill>
                  <a:schemeClr val="accent6">
                    <a:lumMod val="20000"/>
                    <a:lumOff val="80000"/>
                  </a:schemeClr>
                </a:solidFill>
                <a:latin typeface="Arial" charset="0"/>
                <a:cs typeface="Arial" charset="0"/>
              </a:rPr>
              <a:t>et selon le gradient de concentration </a:t>
            </a:r>
            <a:r>
              <a:rPr lang="fr-FR" altLang="fr-FR" sz="2000" dirty="0">
                <a:solidFill>
                  <a:schemeClr val="bg1"/>
                </a:solidFill>
                <a:latin typeface="Arial" charset="0"/>
                <a:cs typeface="Arial" charset="0"/>
              </a:rPr>
              <a:t>du médicament de part et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autre de la membrane impliquée +++</a:t>
            </a:r>
          </a:p>
        </p:txBody>
      </p:sp>
      <p:sp>
        <p:nvSpPr>
          <p:cNvPr id="5" name="ZoneTexte 4"/>
          <p:cNvSpPr txBox="1"/>
          <p:nvPr/>
        </p:nvSpPr>
        <p:spPr>
          <a:xfrm>
            <a:off x="785908" y="5517232"/>
            <a:ext cx="6984776" cy="1138773"/>
          </a:xfrm>
          <a:prstGeom prst="rect">
            <a:avLst/>
          </a:prstGeom>
          <a:noFill/>
        </p:spPr>
        <p:txBody>
          <a:bodyPr wrap="square" rtlCol="0">
            <a:spAutoFit/>
          </a:bodyPr>
          <a:lstStyle/>
          <a:p>
            <a:r>
              <a:rPr lang="fr-FR" altLang="fr-FR" sz="2000" dirty="0">
                <a:solidFill>
                  <a:schemeClr val="bg1"/>
                </a:solidFill>
                <a:latin typeface="Arial" charset="0"/>
                <a:cs typeface="Arial" charset="0"/>
              </a:rPr>
              <a:t>• Principes actifs </a:t>
            </a:r>
            <a:r>
              <a:rPr lang="fr-FR" altLang="fr-FR" sz="2400" b="1" dirty="0">
                <a:solidFill>
                  <a:schemeClr val="accent6">
                    <a:lumMod val="20000"/>
                    <a:lumOff val="80000"/>
                  </a:schemeClr>
                </a:solidFill>
                <a:latin typeface="Arial" charset="0"/>
                <a:cs typeface="Arial" charset="0"/>
              </a:rPr>
              <a:t>liposolubles</a:t>
            </a:r>
            <a:r>
              <a:rPr lang="fr-FR" altLang="fr-FR" sz="2400" dirty="0">
                <a:solidFill>
                  <a:schemeClr val="bg1"/>
                </a:solidFill>
                <a:latin typeface="Arial" charset="0"/>
                <a:cs typeface="Arial" charset="0"/>
              </a:rPr>
              <a:t>,</a:t>
            </a:r>
            <a:r>
              <a:rPr lang="fr-FR" altLang="fr-FR" sz="2000" dirty="0">
                <a:solidFill>
                  <a:schemeClr val="bg1"/>
                </a:solidFill>
                <a:latin typeface="Arial" charset="0"/>
                <a:cs typeface="Arial" charset="0"/>
              </a:rPr>
              <a:t> </a:t>
            </a:r>
            <a:r>
              <a:rPr lang="fr-FR" altLang="fr-FR" sz="2000" b="1" dirty="0">
                <a:solidFill>
                  <a:schemeClr val="accent6">
                    <a:lumMod val="20000"/>
                    <a:lumOff val="80000"/>
                  </a:schemeClr>
                </a:solidFill>
                <a:latin typeface="Arial" charset="0"/>
                <a:cs typeface="Arial" charset="0"/>
              </a:rPr>
              <a:t>n</a:t>
            </a:r>
            <a:r>
              <a:rPr lang="fr-FR" altLang="fr-FR" sz="2400" b="1" dirty="0">
                <a:solidFill>
                  <a:schemeClr val="accent6">
                    <a:lumMod val="20000"/>
                    <a:lumOff val="80000"/>
                  </a:schemeClr>
                </a:solidFill>
                <a:latin typeface="Arial" charset="0"/>
                <a:cs typeface="Arial" charset="0"/>
              </a:rPr>
              <a:t>on ionisés</a:t>
            </a:r>
            <a:r>
              <a:rPr lang="fr-FR" altLang="fr-FR" sz="2400" dirty="0">
                <a:solidFill>
                  <a:schemeClr val="accent6">
                    <a:lumMod val="20000"/>
                    <a:lumOff val="80000"/>
                  </a:schemeClr>
                </a:solidFill>
                <a:latin typeface="Arial" charset="0"/>
                <a:cs typeface="Arial" charset="0"/>
              </a:rPr>
              <a:t> </a:t>
            </a:r>
            <a:r>
              <a:rPr lang="fr-FR" altLang="fr-FR" sz="2000" dirty="0">
                <a:solidFill>
                  <a:schemeClr val="bg1"/>
                </a:solidFill>
                <a:latin typeface="Arial" charset="0"/>
                <a:cs typeface="Arial" charset="0"/>
              </a:rPr>
              <a:t>et sous forme </a:t>
            </a:r>
            <a:r>
              <a:rPr lang="fr-FR" altLang="fr-FR" sz="2400" b="1" dirty="0">
                <a:solidFill>
                  <a:schemeClr val="accent6">
                    <a:lumMod val="20000"/>
                    <a:lumOff val="80000"/>
                  </a:schemeClr>
                </a:solidFill>
                <a:latin typeface="Arial" charset="0"/>
                <a:cs typeface="Arial" charset="0"/>
              </a:rPr>
              <a:t>libre</a:t>
            </a:r>
            <a:r>
              <a:rPr lang="fr-FR" altLang="fr-FR" sz="2000" dirty="0">
                <a:solidFill>
                  <a:schemeClr val="accent6">
                    <a:lumMod val="20000"/>
                    <a:lumOff val="80000"/>
                  </a:schemeClr>
                </a:solidFill>
                <a:latin typeface="Arial" charset="0"/>
                <a:cs typeface="Arial" charset="0"/>
              </a:rPr>
              <a:t> </a:t>
            </a:r>
            <a:r>
              <a:rPr lang="fr-FR" altLang="fr-FR" sz="2000" dirty="0">
                <a:solidFill>
                  <a:schemeClr val="bg1"/>
                </a:solidFill>
                <a:latin typeface="Arial" charset="0"/>
                <a:cs typeface="Arial" charset="0"/>
              </a:rPr>
              <a:t>+++</a:t>
            </a:r>
          </a:p>
          <a:p>
            <a:endParaRPr lang="fr-FR" sz="2000" b="1" dirty="0">
              <a:solidFill>
                <a:schemeClr val="accent6">
                  <a:lumMod val="40000"/>
                  <a:lumOff val="60000"/>
                </a:schemeClr>
              </a:solidFill>
            </a:endParaRPr>
          </a:p>
        </p:txBody>
      </p:sp>
      <p:sp>
        <p:nvSpPr>
          <p:cNvPr id="10" name="TextBox 7"/>
          <p:cNvSpPr txBox="1">
            <a:spLocks noChangeArrowheads="1"/>
          </p:cNvSpPr>
          <p:nvPr/>
        </p:nvSpPr>
        <p:spPr bwMode="auto">
          <a:xfrm>
            <a:off x="457200" y="1963738"/>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400" b="1" dirty="0">
                <a:solidFill>
                  <a:schemeClr val="accent6">
                    <a:lumMod val="20000"/>
                    <a:lumOff val="80000"/>
                  </a:schemeClr>
                </a:solidFill>
                <a:latin typeface="Arial" charset="0"/>
                <a:cs typeface="Arial" charset="0"/>
              </a:rPr>
              <a:t>Diffusion majoritaire </a:t>
            </a:r>
            <a:r>
              <a:rPr lang="fr-FR" altLang="fr-FR" sz="2000" dirty="0">
                <a:solidFill>
                  <a:schemeClr val="bg1"/>
                </a:solidFill>
                <a:latin typeface="Arial" charset="0"/>
                <a:cs typeface="Arial" charset="0"/>
              </a:rPr>
              <a:t>dans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organisme. </a:t>
            </a:r>
          </a:p>
        </p:txBody>
      </p:sp>
      <p:sp>
        <p:nvSpPr>
          <p:cNvPr id="11" name="TextBox 8"/>
          <p:cNvSpPr txBox="1">
            <a:spLocks noChangeArrowheads="1"/>
          </p:cNvSpPr>
          <p:nvPr/>
        </p:nvSpPr>
        <p:spPr bwMode="auto">
          <a:xfrm>
            <a:off x="457200" y="2673350"/>
            <a:ext cx="8229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Dépend du </a:t>
            </a:r>
            <a:r>
              <a:rPr lang="fr-FR" altLang="fr-FR" sz="2400" b="1" dirty="0">
                <a:solidFill>
                  <a:schemeClr val="accent6">
                    <a:lumMod val="20000"/>
                    <a:lumOff val="80000"/>
                  </a:schemeClr>
                </a:solidFill>
                <a:latin typeface="Arial" charset="0"/>
                <a:cs typeface="Arial" charset="0"/>
              </a:rPr>
              <a:t>PM du médicament </a:t>
            </a:r>
            <a:r>
              <a:rPr lang="fr-FR" altLang="fr-FR" sz="2000" dirty="0" smtClean="0">
                <a:solidFill>
                  <a:schemeClr val="bg1"/>
                </a:solidFill>
                <a:latin typeface="Arial" charset="0"/>
                <a:cs typeface="Arial" charset="0"/>
              </a:rPr>
              <a:t>concerné : faible PM diffusent </a:t>
            </a:r>
            <a:r>
              <a:rPr lang="fr-FR" altLang="fr-FR" sz="2000" dirty="0">
                <a:solidFill>
                  <a:schemeClr val="bg1"/>
                </a:solidFill>
                <a:latin typeface="Arial" charset="0"/>
                <a:cs typeface="Arial" charset="0"/>
              </a:rPr>
              <a:t>plus facilement que ceux de </a:t>
            </a:r>
            <a:r>
              <a:rPr lang="fr-FR" altLang="fr-FR" sz="2000" dirty="0" smtClean="0">
                <a:solidFill>
                  <a:schemeClr val="bg1"/>
                </a:solidFill>
                <a:latin typeface="Arial" charset="0"/>
                <a:cs typeface="Arial" charset="0"/>
              </a:rPr>
              <a:t>haut PM . </a:t>
            </a:r>
            <a:endParaRPr lang="fr-FR" altLang="fr-FR" sz="2000" dirty="0">
              <a:solidFill>
                <a:schemeClr val="bg1"/>
              </a:solidFill>
              <a:latin typeface="Arial" charset="0"/>
              <a:cs typeface="Arial" charset="0"/>
            </a:endParaRPr>
          </a:p>
        </p:txBody>
      </p:sp>
    </p:spTree>
    <p:extLst>
      <p:ext uri="{BB962C8B-B14F-4D97-AF65-F5344CB8AC3E}">
        <p14:creationId xmlns:p14="http://schemas.microsoft.com/office/powerpoint/2010/main" val="23188816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fade">
                                      <p:cBhvr>
                                        <p:cTn id="23" dur="500"/>
                                        <p:tgtEl>
                                          <p:spTgt spid="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circle(in)">
                                      <p:cBhvr>
                                        <p:cTn id="3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3" name="Content Placeholder 2"/>
          <p:cNvSpPr>
            <a:spLocks noGrp="1"/>
          </p:cNvSpPr>
          <p:nvPr>
            <p:ph idx="1"/>
          </p:nvPr>
        </p:nvSpPr>
        <p:spPr>
          <a:xfrm>
            <a:off x="457200" y="1181100"/>
            <a:ext cx="8229600" cy="441325"/>
          </a:xfrm>
          <a:solidFill>
            <a:schemeClr val="accent3">
              <a:lumMod val="20000"/>
              <a:lumOff val="80000"/>
              <a:alpha val="76000"/>
            </a:schemeClr>
          </a:solidFill>
        </p:spPr>
        <p:txBody>
          <a:bodyPr>
            <a:normAutofit lnSpcReduction="10000"/>
          </a:bodyPr>
          <a:lstStyle/>
          <a:p>
            <a:pPr marL="0" indent="0" eaLnBrk="1" hangingPunct="1">
              <a:buFont typeface="Arial" charset="0"/>
              <a:buNone/>
            </a:pPr>
            <a:r>
              <a:rPr lang="fr-FR" altLang="fr-FR" sz="2400" b="1" dirty="0">
                <a:solidFill>
                  <a:schemeClr val="accent3"/>
                </a:solidFill>
                <a:latin typeface="Arial" charset="0"/>
                <a:cs typeface="Arial" charset="0"/>
              </a:rPr>
              <a:t>B</a:t>
            </a:r>
            <a:r>
              <a:rPr lang="fr-FR" altLang="fr-FR" sz="2400" b="1" dirty="0" smtClean="0">
                <a:solidFill>
                  <a:schemeClr val="accent3"/>
                </a:solidFill>
                <a:latin typeface="Arial" charset="0"/>
                <a:cs typeface="Arial" charset="0"/>
              </a:rPr>
              <a:t>) Diffusion passive </a:t>
            </a:r>
          </a:p>
        </p:txBody>
      </p:sp>
      <p:sp>
        <p:nvSpPr>
          <p:cNvPr id="71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541E528-3866-4CAA-8A76-7146F49C8D48}" type="slidenum">
              <a:rPr lang="fr-FR" altLang="fr-FR" sz="1200">
                <a:solidFill>
                  <a:srgbClr val="898989"/>
                </a:solidFill>
                <a:latin typeface="Arial" charset="0"/>
                <a:cs typeface="Arial" charset="0"/>
              </a:rPr>
              <a:pPr eaLnBrk="1" hangingPunct="1">
                <a:spcBef>
                  <a:spcPct val="0"/>
                </a:spcBef>
                <a:buFontTx/>
                <a:buNone/>
              </a:pPr>
              <a:t>11</a:t>
            </a:fld>
            <a:endParaRPr lang="fr-FR" altLang="fr-FR" sz="1200">
              <a:solidFill>
                <a:srgbClr val="898989"/>
              </a:solidFill>
              <a:latin typeface="Arial" charset="0"/>
              <a:cs typeface="Arial" charset="0"/>
            </a:endParaRPr>
          </a:p>
        </p:txBody>
      </p:sp>
      <p:sp>
        <p:nvSpPr>
          <p:cNvPr id="10" name="TextBox 7"/>
          <p:cNvSpPr txBox="1">
            <a:spLocks noChangeArrowheads="1"/>
          </p:cNvSpPr>
          <p:nvPr/>
        </p:nvSpPr>
        <p:spPr bwMode="auto">
          <a:xfrm>
            <a:off x="457200" y="1963738"/>
            <a:ext cx="8229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smtClean="0">
                <a:solidFill>
                  <a:schemeClr val="bg1"/>
                </a:solidFill>
                <a:latin typeface="Arial" charset="0"/>
                <a:cs typeface="Arial" charset="0"/>
              </a:rPr>
              <a:t>Un </a:t>
            </a:r>
            <a:r>
              <a:rPr lang="fr-FR" altLang="fr-FR" sz="2000" b="1" dirty="0" smtClean="0">
                <a:solidFill>
                  <a:schemeClr val="bg1"/>
                </a:solidFill>
                <a:latin typeface="Arial" charset="0"/>
                <a:cs typeface="Arial" charset="0"/>
              </a:rPr>
              <a:t>principe actif (PA) : </a:t>
            </a:r>
            <a:endParaRPr lang="fr-FR" altLang="fr-FR" sz="2000" b="1" dirty="0">
              <a:solidFill>
                <a:schemeClr val="bg1"/>
              </a:solidFill>
              <a:latin typeface="Arial" charset="0"/>
              <a:cs typeface="Arial" charset="0"/>
            </a:endParaRPr>
          </a:p>
        </p:txBody>
      </p:sp>
      <p:sp>
        <p:nvSpPr>
          <p:cNvPr id="11" name="TextBox 8"/>
          <p:cNvSpPr txBox="1">
            <a:spLocks noChangeArrowheads="1"/>
          </p:cNvSpPr>
          <p:nvPr/>
        </p:nvSpPr>
        <p:spPr bwMode="auto">
          <a:xfrm>
            <a:off x="457200" y="2996952"/>
            <a:ext cx="82296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marL="342900" indent="-342900" eaLnBrk="1" hangingPunct="1">
              <a:spcBef>
                <a:spcPct val="0"/>
              </a:spcBef>
              <a:buFont typeface="Wingdings" panose="05000000000000000000" pitchFamily="2" charset="2"/>
              <a:buChar char="v"/>
            </a:pPr>
            <a:r>
              <a:rPr lang="fr-FR" altLang="fr-FR" sz="2400" b="1" dirty="0" smtClean="0">
                <a:solidFill>
                  <a:schemeClr val="tx2">
                    <a:lumMod val="60000"/>
                    <a:lumOff val="40000"/>
                  </a:schemeClr>
                </a:solidFill>
                <a:latin typeface="Arial" charset="0"/>
                <a:cs typeface="Arial" charset="0"/>
              </a:rPr>
              <a:t>TOUJOURS ionisé </a:t>
            </a:r>
            <a:r>
              <a:rPr lang="fr-FR" altLang="fr-FR" sz="2000" dirty="0" smtClean="0">
                <a:solidFill>
                  <a:schemeClr val="bg1"/>
                </a:solidFill>
                <a:latin typeface="Arial" charset="0"/>
                <a:cs typeface="Arial" charset="0"/>
              </a:rPr>
              <a:t>quelque soit le pH ne diffusera </a:t>
            </a:r>
            <a:r>
              <a:rPr lang="fr-FR" altLang="fr-FR" sz="2400" b="1" dirty="0" smtClean="0">
                <a:solidFill>
                  <a:schemeClr val="tx2">
                    <a:lumMod val="60000"/>
                    <a:lumOff val="40000"/>
                  </a:schemeClr>
                </a:solidFill>
                <a:latin typeface="Arial" charset="0"/>
                <a:cs typeface="Arial" charset="0"/>
              </a:rPr>
              <a:t>JAMAIS</a:t>
            </a:r>
          </a:p>
          <a:p>
            <a:pPr marL="342900" indent="-342900" eaLnBrk="1" hangingPunct="1">
              <a:spcBef>
                <a:spcPct val="0"/>
              </a:spcBef>
              <a:buFont typeface="Wingdings" panose="05000000000000000000" pitchFamily="2" charset="2"/>
              <a:buChar char="v"/>
            </a:pPr>
            <a:r>
              <a:rPr lang="fr-FR" altLang="fr-FR" sz="2400" b="1" dirty="0" smtClean="0">
                <a:solidFill>
                  <a:schemeClr val="accent1">
                    <a:lumMod val="60000"/>
                    <a:lumOff val="40000"/>
                  </a:schemeClr>
                </a:solidFill>
                <a:latin typeface="Arial" charset="0"/>
                <a:cs typeface="Arial" charset="0"/>
              </a:rPr>
              <a:t>JAMAIS ionisé </a:t>
            </a:r>
            <a:r>
              <a:rPr lang="fr-FR" altLang="fr-FR" sz="2000" dirty="0" smtClean="0">
                <a:solidFill>
                  <a:schemeClr val="bg1"/>
                </a:solidFill>
                <a:latin typeface="Arial" charset="0"/>
                <a:cs typeface="Arial" charset="0"/>
              </a:rPr>
              <a:t>quelque soit le pH diffusera </a:t>
            </a:r>
            <a:r>
              <a:rPr lang="fr-FR" altLang="fr-FR" sz="2400" b="1" dirty="0" smtClean="0">
                <a:solidFill>
                  <a:schemeClr val="accent1">
                    <a:lumMod val="60000"/>
                    <a:lumOff val="40000"/>
                  </a:schemeClr>
                </a:solidFill>
                <a:latin typeface="Arial" charset="0"/>
                <a:cs typeface="Arial" charset="0"/>
              </a:rPr>
              <a:t>TOUJOURS </a:t>
            </a:r>
          </a:p>
          <a:p>
            <a:pPr marL="342900" indent="-342900" eaLnBrk="1" hangingPunct="1">
              <a:spcBef>
                <a:spcPct val="0"/>
              </a:spcBef>
              <a:buFont typeface="Wingdings" panose="05000000000000000000" pitchFamily="2" charset="2"/>
              <a:buChar char="v"/>
            </a:pPr>
            <a:r>
              <a:rPr lang="fr-FR" altLang="fr-FR" sz="2400" b="1" dirty="0" smtClean="0">
                <a:solidFill>
                  <a:schemeClr val="bg1"/>
                </a:solidFill>
                <a:latin typeface="Arial" charset="0"/>
                <a:cs typeface="Arial" charset="0"/>
              </a:rPr>
              <a:t> </a:t>
            </a:r>
            <a:r>
              <a:rPr lang="fr-FR" altLang="fr-FR" sz="2400" b="1" dirty="0" smtClean="0">
                <a:solidFill>
                  <a:schemeClr val="accent6">
                    <a:lumMod val="40000"/>
                    <a:lumOff val="60000"/>
                  </a:schemeClr>
                </a:solidFill>
                <a:latin typeface="Arial" charset="0"/>
                <a:cs typeface="Arial" charset="0"/>
              </a:rPr>
              <a:t>Ionisé en fonction du pH </a:t>
            </a:r>
            <a:r>
              <a:rPr lang="fr-FR" altLang="fr-FR" sz="2000" dirty="0" smtClean="0">
                <a:solidFill>
                  <a:schemeClr val="bg1"/>
                </a:solidFill>
                <a:latin typeface="Arial" charset="0"/>
                <a:cs typeface="Arial" charset="0"/>
              </a:rPr>
              <a:t>diffusera selon l’acidité/basicité de l’environnement </a:t>
            </a:r>
            <a:endParaRPr lang="fr-FR" altLang="fr-FR" sz="2000" dirty="0">
              <a:solidFill>
                <a:schemeClr val="bg1"/>
              </a:solidFill>
              <a:latin typeface="Arial" charset="0"/>
              <a:cs typeface="Arial" charset="0"/>
            </a:endParaRPr>
          </a:p>
        </p:txBody>
      </p:sp>
      <p:sp>
        <p:nvSpPr>
          <p:cNvPr id="4" name="ZoneTexte 3"/>
          <p:cNvSpPr txBox="1"/>
          <p:nvPr/>
        </p:nvSpPr>
        <p:spPr>
          <a:xfrm>
            <a:off x="678396" y="5675322"/>
            <a:ext cx="7787208" cy="707886"/>
          </a:xfrm>
          <a:prstGeom prst="rect">
            <a:avLst/>
          </a:prstGeom>
          <a:noFill/>
        </p:spPr>
        <p:txBody>
          <a:bodyPr wrap="square" rtlCol="0">
            <a:spAutoFit/>
          </a:bodyPr>
          <a:lstStyle/>
          <a:p>
            <a:r>
              <a:rPr lang="fr-FR" sz="2000" b="1" dirty="0" smtClean="0">
                <a:solidFill>
                  <a:schemeClr val="accent6">
                    <a:lumMod val="40000"/>
                    <a:lumOff val="60000"/>
                  </a:schemeClr>
                </a:solidFill>
                <a:effectLst>
                  <a:outerShdw blurRad="38100" dist="38100" dir="2700000" algn="tl">
                    <a:srgbClr val="000000">
                      <a:alpha val="43137"/>
                    </a:srgbClr>
                  </a:outerShdw>
                </a:effectLst>
              </a:rPr>
              <a:t>Un acide faible s’accumule dans un compartiment basique </a:t>
            </a:r>
          </a:p>
          <a:p>
            <a:r>
              <a:rPr lang="fr-FR" sz="2000" b="1" dirty="0" smtClean="0">
                <a:solidFill>
                  <a:schemeClr val="accent6">
                    <a:lumMod val="40000"/>
                    <a:lumOff val="60000"/>
                  </a:schemeClr>
                </a:solidFill>
                <a:effectLst>
                  <a:outerShdw blurRad="38100" dist="38100" dir="2700000" algn="tl">
                    <a:srgbClr val="000000">
                      <a:alpha val="43137"/>
                    </a:srgbClr>
                  </a:outerShdw>
                </a:effectLst>
              </a:rPr>
              <a:t>Une base faible s’accumule dans un compartiment  acide </a:t>
            </a:r>
            <a:endParaRPr lang="fr-FR" sz="2000" b="1" dirty="0">
              <a:solidFill>
                <a:schemeClr val="accent6">
                  <a:lumMod val="40000"/>
                  <a:lumOff val="6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51773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0D3BAD05-44A7-40D6-B5D7-1B22FFC4F98F}" type="slidenum">
              <a:rPr lang="en-US" altLang="fr-FR" sz="1200">
                <a:solidFill>
                  <a:srgbClr val="898989"/>
                </a:solidFill>
              </a:rPr>
              <a:pPr eaLnBrk="1" hangingPunct="1">
                <a:spcBef>
                  <a:spcPct val="0"/>
                </a:spcBef>
                <a:buFontTx/>
                <a:buNone/>
              </a:pPr>
              <a:t>12</a:t>
            </a:fld>
            <a:endParaRPr lang="en-US" altLang="fr-FR" sz="1200">
              <a:solidFill>
                <a:srgbClr val="898989"/>
              </a:solidFill>
            </a:endParaRPr>
          </a:p>
        </p:txBody>
      </p:sp>
      <p:sp>
        <p:nvSpPr>
          <p:cNvPr id="12292" name="Title 1"/>
          <p:cNvSpPr>
            <a:spLocks noGrp="1"/>
          </p:cNvSpPr>
          <p:nvPr>
            <p:ph type="title"/>
          </p:nvPr>
        </p:nvSpPr>
        <p:spPr>
          <a:xfrm>
            <a:off x="457200" y="274638"/>
            <a:ext cx="8229600" cy="687387"/>
          </a:xfrm>
          <a:solidFill>
            <a:schemeClr val="accent2">
              <a:lumMod val="20000"/>
              <a:lumOff val="80000"/>
              <a:alpha val="76000"/>
            </a:schemeClr>
          </a:solidFill>
          <a:ln>
            <a:solidFill>
              <a:srgbClr val="000000"/>
            </a:solidFill>
            <a:miter lim="800000"/>
            <a:headEnd/>
            <a:tailEnd/>
          </a:ln>
        </p:spPr>
        <p:txBody>
          <a:bodyPr/>
          <a:lstStyle/>
          <a:p>
            <a:r>
              <a:rPr lang="fr-FR" altLang="fr-FR" sz="2800" dirty="0">
                <a:solidFill>
                  <a:schemeClr val="accent2"/>
                </a:solidFill>
                <a:latin typeface="Arial" charset="0"/>
                <a:cs typeface="Arial" charset="0"/>
              </a:rPr>
              <a:t> MEMBRANES ET PASSAGES CELLULAIRES</a:t>
            </a:r>
            <a:endParaRPr lang="fr-FR" altLang="fr-FR" sz="2800" b="1" dirty="0" smtClean="0">
              <a:latin typeface="Arial" charset="0"/>
              <a:cs typeface="Arial" charset="0"/>
            </a:endParaRPr>
          </a:p>
        </p:txBody>
      </p:sp>
      <p:sp>
        <p:nvSpPr>
          <p:cNvPr id="9" name="TextBox 8"/>
          <p:cNvSpPr txBox="1">
            <a:spLocks noChangeArrowheads="1"/>
          </p:cNvSpPr>
          <p:nvPr/>
        </p:nvSpPr>
        <p:spPr bwMode="auto">
          <a:xfrm>
            <a:off x="436656" y="1906587"/>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latin typeface="Arial" charset="0"/>
                <a:cs typeface="Arial" charset="0"/>
              </a:rPr>
              <a:t>• </a:t>
            </a:r>
            <a:r>
              <a:rPr lang="fr-FR" altLang="fr-FR" sz="2000" dirty="0">
                <a:solidFill>
                  <a:schemeClr val="bg1"/>
                </a:solidFill>
                <a:latin typeface="Arial" charset="0"/>
                <a:cs typeface="Arial" charset="0"/>
              </a:rPr>
              <a:t>Principe de diffusion de la matière selon la </a:t>
            </a:r>
            <a:r>
              <a:rPr lang="fr-FR" altLang="fr-FR" sz="2000" dirty="0" smtClean="0">
                <a:solidFill>
                  <a:schemeClr val="bg1"/>
                </a:solidFill>
                <a:latin typeface="Arial" charset="0"/>
                <a:cs typeface="Arial" charset="0"/>
              </a:rPr>
              <a:t>loi </a:t>
            </a:r>
            <a:r>
              <a:rPr lang="fr-FR" altLang="fr-FR" sz="2000" dirty="0">
                <a:solidFill>
                  <a:schemeClr val="bg1"/>
                </a:solidFill>
                <a:latin typeface="Arial" charset="0"/>
                <a:cs typeface="Arial" charset="0"/>
              </a:rPr>
              <a:t>de </a:t>
            </a:r>
            <a:r>
              <a:rPr lang="fr-FR" altLang="fr-FR" sz="2000" b="1" i="1" dirty="0" err="1">
                <a:solidFill>
                  <a:schemeClr val="bg1"/>
                </a:solidFill>
                <a:latin typeface="Arial" charset="0"/>
                <a:cs typeface="Arial" charset="0"/>
              </a:rPr>
              <a:t>Fick</a:t>
            </a:r>
            <a:r>
              <a:rPr lang="fr-FR" altLang="fr-FR" sz="2000" dirty="0">
                <a:solidFill>
                  <a:schemeClr val="bg1"/>
                </a:solidFill>
                <a:latin typeface="Arial" charset="0"/>
                <a:cs typeface="Arial" charset="0"/>
              </a:rPr>
              <a:t>, dans un milieu B contenant une molécule A de concentration donnée : </a:t>
            </a:r>
          </a:p>
        </p:txBody>
      </p:sp>
      <p:pic>
        <p:nvPicPr>
          <p:cNvPr id="11" name="Picture 10" descr="Capture d’écran 2015-12-27 à 12.10.12.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9262" y="2780928"/>
            <a:ext cx="2084387" cy="1062037"/>
          </a:xfrm>
          <a:prstGeom prst="rect">
            <a:avLst/>
          </a:prstGeom>
          <a:noFill/>
          <a:ln w="9525">
            <a:solidFill>
              <a:srgbClr val="008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p:cNvSpPr txBox="1">
            <a:spLocks noChangeArrowheads="1"/>
          </p:cNvSpPr>
          <p:nvPr/>
        </p:nvSpPr>
        <p:spPr bwMode="auto">
          <a:xfrm>
            <a:off x="469816" y="3842965"/>
            <a:ext cx="82296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Avec : </a:t>
            </a:r>
          </a:p>
          <a:p>
            <a:pPr eaLnBrk="1" hangingPunct="1">
              <a:spcBef>
                <a:spcPct val="0"/>
              </a:spcBef>
              <a:buFontTx/>
              <a:buNone/>
            </a:pPr>
            <a:r>
              <a:rPr lang="fr-FR" altLang="fr-FR" sz="2000" dirty="0">
                <a:solidFill>
                  <a:schemeClr val="bg1"/>
                </a:solidFill>
                <a:latin typeface="Arial" charset="0"/>
                <a:cs typeface="Arial" charset="0"/>
              </a:rPr>
              <a:t>	- Ca : la concentration de la molécule A à un temps « t » donné</a:t>
            </a:r>
          </a:p>
          <a:p>
            <a:pPr eaLnBrk="1" hangingPunct="1">
              <a:spcBef>
                <a:spcPct val="0"/>
              </a:spcBef>
              <a:buFontTx/>
              <a:buNone/>
            </a:pPr>
            <a:r>
              <a:rPr lang="fr-FR" altLang="fr-FR" sz="2000" dirty="0">
                <a:solidFill>
                  <a:schemeClr val="bg1"/>
                </a:solidFill>
                <a:latin typeface="Arial" charset="0"/>
                <a:cs typeface="Arial" charset="0"/>
              </a:rPr>
              <a:t>	- D : le coefficient de diffusion de A dans B (une constante)</a:t>
            </a:r>
          </a:p>
          <a:p>
            <a:pPr eaLnBrk="1" hangingPunct="1">
              <a:spcBef>
                <a:spcPct val="0"/>
              </a:spcBef>
              <a:buFontTx/>
              <a:buNone/>
            </a:pPr>
            <a:r>
              <a:rPr lang="fr-FR" altLang="fr-FR" sz="2000" dirty="0">
                <a:solidFill>
                  <a:schemeClr val="bg1"/>
                </a:solidFill>
                <a:latin typeface="Arial" charset="0"/>
                <a:cs typeface="Arial" charset="0"/>
              </a:rPr>
              <a:t>	- x : distance entre deux points quelconques dans le milieu B </a:t>
            </a:r>
          </a:p>
          <a:p>
            <a:pPr eaLnBrk="1" hangingPunct="1">
              <a:spcBef>
                <a:spcPct val="0"/>
              </a:spcBef>
              <a:buFontTx/>
              <a:buNone/>
            </a:pP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a:t>
            </a:r>
            <a:r>
              <a:rPr lang="fr-FR" altLang="fr-FR" sz="2000" b="1" dirty="0" smtClean="0">
                <a:solidFill>
                  <a:schemeClr val="bg1"/>
                </a:solidFill>
                <a:latin typeface="Arial" charset="0"/>
                <a:cs typeface="Arial" charset="0"/>
              </a:rPr>
              <a:t>Vitesse</a:t>
            </a:r>
            <a:r>
              <a:rPr lang="fr-FR" altLang="fr-FR" sz="2000" dirty="0" smtClean="0">
                <a:solidFill>
                  <a:schemeClr val="bg1"/>
                </a:solidFill>
                <a:latin typeface="Arial" charset="0"/>
                <a:cs typeface="Arial" charset="0"/>
              </a:rPr>
              <a:t> de diffusion dépend de 3 paramètres : flux net = </a:t>
            </a:r>
            <a:r>
              <a:rPr lang="fr-FR" altLang="fr-FR" sz="2000" dirty="0" err="1" smtClean="0">
                <a:solidFill>
                  <a:schemeClr val="bg1"/>
                </a:solidFill>
                <a:latin typeface="Arial" charset="0"/>
                <a:cs typeface="Arial" charset="0"/>
              </a:rPr>
              <a:t>Kp</a:t>
            </a:r>
            <a:r>
              <a:rPr lang="fr-FR" altLang="fr-FR" sz="2000" dirty="0" smtClean="0">
                <a:solidFill>
                  <a:schemeClr val="bg1"/>
                </a:solidFill>
                <a:latin typeface="Arial" charset="0"/>
                <a:cs typeface="Arial" charset="0"/>
              </a:rPr>
              <a:t> x S x </a:t>
            </a:r>
            <a:r>
              <a:rPr lang="el-GR" altLang="fr-FR" sz="2000" dirty="0" smtClean="0">
                <a:solidFill>
                  <a:schemeClr val="bg1"/>
                </a:solidFill>
                <a:latin typeface="Arial" charset="0"/>
                <a:cs typeface="Arial" charset="0"/>
              </a:rPr>
              <a:t>Δ</a:t>
            </a:r>
            <a:r>
              <a:rPr lang="fr-FR" altLang="fr-FR" sz="2000" dirty="0" smtClean="0">
                <a:solidFill>
                  <a:schemeClr val="bg1"/>
                </a:solidFill>
                <a:latin typeface="Arial" charset="0"/>
                <a:cs typeface="Arial" charset="0"/>
              </a:rPr>
              <a:t>C</a:t>
            </a:r>
          </a:p>
          <a:p>
            <a:pPr marL="342900" indent="-342900" eaLnBrk="1" hangingPunct="1">
              <a:spcBef>
                <a:spcPct val="0"/>
              </a:spcBef>
              <a:buFont typeface="Courier New" panose="02070309020205020404" pitchFamily="49" charset="0"/>
              <a:buChar char="o"/>
            </a:pPr>
            <a:r>
              <a:rPr lang="fr-FR" altLang="fr-FR" sz="2000" b="1" dirty="0" smtClean="0">
                <a:solidFill>
                  <a:schemeClr val="bg1"/>
                </a:solidFill>
                <a:latin typeface="Arial" charset="0"/>
                <a:cs typeface="Arial" charset="0"/>
              </a:rPr>
              <a:t>Surface d’absorption S </a:t>
            </a:r>
          </a:p>
          <a:p>
            <a:pPr marL="342900" indent="-342900" eaLnBrk="1" hangingPunct="1">
              <a:spcBef>
                <a:spcPct val="0"/>
              </a:spcBef>
              <a:buFont typeface="Courier New" panose="02070309020205020404" pitchFamily="49" charset="0"/>
              <a:buChar char="o"/>
            </a:pPr>
            <a:r>
              <a:rPr lang="fr-FR" altLang="fr-FR" sz="2000" b="1" dirty="0" err="1" smtClean="0">
                <a:solidFill>
                  <a:schemeClr val="bg1"/>
                </a:solidFill>
                <a:latin typeface="Arial" charset="0"/>
                <a:cs typeface="Arial" charset="0"/>
              </a:rPr>
              <a:t>Kp</a:t>
            </a:r>
            <a:r>
              <a:rPr lang="fr-FR" altLang="fr-FR" sz="2000" b="1" dirty="0" smtClean="0">
                <a:solidFill>
                  <a:schemeClr val="bg1"/>
                </a:solidFill>
                <a:latin typeface="Arial" charset="0"/>
                <a:cs typeface="Arial" charset="0"/>
              </a:rPr>
              <a:t>, coefficient de perméabilité =  f(taille, </a:t>
            </a:r>
            <a:r>
              <a:rPr lang="fr-FR" altLang="fr-FR" sz="2000" b="1" dirty="0" err="1" smtClean="0">
                <a:solidFill>
                  <a:schemeClr val="bg1"/>
                </a:solidFill>
                <a:latin typeface="Arial" charset="0"/>
                <a:cs typeface="Arial" charset="0"/>
              </a:rPr>
              <a:t>liposolubilité</a:t>
            </a:r>
            <a:r>
              <a:rPr lang="fr-FR" altLang="fr-FR" sz="2000" b="1" dirty="0" smtClean="0">
                <a:solidFill>
                  <a:schemeClr val="bg1"/>
                </a:solidFill>
                <a:latin typeface="Arial" charset="0"/>
                <a:cs typeface="Arial" charset="0"/>
              </a:rPr>
              <a:t>) </a:t>
            </a:r>
          </a:p>
          <a:p>
            <a:pPr marL="342900" indent="-342900" eaLnBrk="1" hangingPunct="1">
              <a:spcBef>
                <a:spcPct val="0"/>
              </a:spcBef>
              <a:buFont typeface="Courier New" panose="02070309020205020404" pitchFamily="49" charset="0"/>
              <a:buChar char="o"/>
            </a:pPr>
            <a:r>
              <a:rPr lang="fr-FR" altLang="fr-FR" sz="2000" b="1" dirty="0" smtClean="0">
                <a:solidFill>
                  <a:schemeClr val="bg1"/>
                </a:solidFill>
                <a:latin typeface="Arial" charset="0"/>
                <a:cs typeface="Arial" charset="0"/>
              </a:rPr>
              <a:t>Gradient de concentration  </a:t>
            </a:r>
            <a:r>
              <a:rPr lang="fr-FR" altLang="fr-FR" sz="2000" b="1" dirty="0">
                <a:latin typeface="Arial" charset="0"/>
                <a:cs typeface="Arial" charset="0"/>
              </a:rPr>
              <a:t>	</a:t>
            </a:r>
          </a:p>
        </p:txBody>
      </p:sp>
      <p:sp>
        <p:nvSpPr>
          <p:cNvPr id="10" name="Content Placeholder 2"/>
          <p:cNvSpPr txBox="1">
            <a:spLocks/>
          </p:cNvSpPr>
          <p:nvPr/>
        </p:nvSpPr>
        <p:spPr>
          <a:xfrm>
            <a:off x="469816" y="1129601"/>
            <a:ext cx="8229600" cy="441325"/>
          </a:xfrm>
          <a:prstGeom prst="rect">
            <a:avLst/>
          </a:prstGeom>
          <a:solidFill>
            <a:schemeClr val="accent3">
              <a:lumMod val="20000"/>
              <a:lumOff val="80000"/>
              <a:alpha val="76000"/>
            </a:schemeClr>
          </a:solidFill>
        </p:spPr>
        <p:txBody>
          <a:bodyPr vert="horz">
            <a:normAutofit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0" indent="0">
              <a:buFont typeface="Arial" charset="0"/>
              <a:buNone/>
            </a:pPr>
            <a:r>
              <a:rPr lang="fr-FR" altLang="fr-FR" sz="2400" b="1" dirty="0" smtClean="0">
                <a:solidFill>
                  <a:schemeClr val="accent3"/>
                </a:solidFill>
                <a:latin typeface="Arial" charset="0"/>
                <a:cs typeface="Arial" charset="0"/>
              </a:rPr>
              <a:t>B) Diffusion passive</a:t>
            </a:r>
          </a:p>
        </p:txBody>
      </p:sp>
    </p:spTree>
    <p:extLst>
      <p:ext uri="{BB962C8B-B14F-4D97-AF65-F5344CB8AC3E}">
        <p14:creationId xmlns:p14="http://schemas.microsoft.com/office/powerpoint/2010/main" val="15712159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bg/>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0"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ED71C3F3-DB1A-4C27-925D-6361F3850427}" type="slidenum">
              <a:rPr lang="en-US" altLang="fr-FR" sz="1200">
                <a:solidFill>
                  <a:srgbClr val="898989"/>
                </a:solidFill>
              </a:rPr>
              <a:pPr eaLnBrk="1" hangingPunct="1">
                <a:spcBef>
                  <a:spcPct val="0"/>
                </a:spcBef>
                <a:buFontTx/>
                <a:buNone/>
              </a:pPr>
              <a:t>13</a:t>
            </a:fld>
            <a:endParaRPr lang="en-US" altLang="fr-FR" sz="1200">
              <a:solidFill>
                <a:srgbClr val="898989"/>
              </a:solidFill>
            </a:endParaRPr>
          </a:p>
        </p:txBody>
      </p:sp>
      <p:sp>
        <p:nvSpPr>
          <p:cNvPr id="7" name="Content Placeholder 2"/>
          <p:cNvSpPr>
            <a:spLocks noGrp="1"/>
          </p:cNvSpPr>
          <p:nvPr>
            <p:ph idx="1"/>
          </p:nvPr>
        </p:nvSpPr>
        <p:spPr>
          <a:xfrm>
            <a:off x="457200" y="1181100"/>
            <a:ext cx="8229600" cy="441325"/>
          </a:xfrm>
          <a:solidFill>
            <a:schemeClr val="accent3">
              <a:lumMod val="20000"/>
              <a:lumOff val="80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C) Diffusion active (= transport actif)</a:t>
            </a:r>
          </a:p>
        </p:txBody>
      </p:sp>
      <p:sp>
        <p:nvSpPr>
          <p:cNvPr id="8" name="TextBox 7"/>
          <p:cNvSpPr txBox="1">
            <a:spLocks noChangeArrowheads="1"/>
          </p:cNvSpPr>
          <p:nvPr/>
        </p:nvSpPr>
        <p:spPr bwMode="auto">
          <a:xfrm>
            <a:off x="457200" y="1882775"/>
            <a:ext cx="8229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400" dirty="0">
                <a:latin typeface="Arial" charset="0"/>
                <a:cs typeface="Arial" charset="0"/>
              </a:rPr>
              <a:t> </a:t>
            </a:r>
            <a:r>
              <a:rPr lang="fr-FR" altLang="fr-FR" sz="2000" dirty="0">
                <a:solidFill>
                  <a:schemeClr val="bg1"/>
                </a:solidFill>
                <a:latin typeface="Arial" charset="0"/>
                <a:cs typeface="Arial" charset="0"/>
              </a:rPr>
              <a:t>M</a:t>
            </a:r>
            <a:r>
              <a:rPr lang="fr-FR" altLang="fr-FR" sz="2000" dirty="0" smtClean="0">
                <a:solidFill>
                  <a:schemeClr val="bg1"/>
                </a:solidFill>
                <a:latin typeface="Arial" charset="0"/>
                <a:cs typeface="Arial" charset="0"/>
              </a:rPr>
              <a:t>ajoritairement </a:t>
            </a:r>
            <a:r>
              <a:rPr lang="fr-FR" altLang="fr-FR" sz="2000" dirty="0">
                <a:solidFill>
                  <a:schemeClr val="bg1"/>
                </a:solidFill>
                <a:latin typeface="Arial" charset="0"/>
                <a:cs typeface="Arial" charset="0"/>
              </a:rPr>
              <a:t>le transport </a:t>
            </a:r>
            <a:r>
              <a:rPr lang="fr-FR" altLang="fr-FR" sz="2000" b="1" dirty="0">
                <a:solidFill>
                  <a:schemeClr val="bg1"/>
                </a:solidFill>
                <a:latin typeface="Arial" charset="0"/>
                <a:cs typeface="Arial" charset="0"/>
              </a:rPr>
              <a:t>d</a:t>
            </a:r>
            <a:r>
              <a:rPr lang="fr-FR" altLang="en-US" sz="2000" b="1" dirty="0">
                <a:solidFill>
                  <a:schemeClr val="bg1"/>
                </a:solidFill>
                <a:latin typeface="Arial" charset="0"/>
                <a:cs typeface="Arial" charset="0"/>
              </a:rPr>
              <a:t>’</a:t>
            </a:r>
            <a:r>
              <a:rPr lang="fr-FR" altLang="fr-FR" sz="2000" b="1" dirty="0">
                <a:solidFill>
                  <a:schemeClr val="bg1"/>
                </a:solidFill>
                <a:latin typeface="Arial" charset="0"/>
                <a:cs typeface="Arial" charset="0"/>
              </a:rPr>
              <a:t>ions</a:t>
            </a:r>
            <a:r>
              <a:rPr lang="fr-FR" altLang="fr-FR" sz="2000" dirty="0">
                <a:solidFill>
                  <a:schemeClr val="bg1"/>
                </a:solidFill>
                <a:latin typeface="Arial" charset="0"/>
                <a:cs typeface="Arial" charset="0"/>
              </a:rPr>
              <a:t> à travers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organisme (Ca</a:t>
            </a:r>
            <a:r>
              <a:rPr lang="fr-FR" altLang="fr-FR" sz="2000" baseline="30000" dirty="0">
                <a:solidFill>
                  <a:schemeClr val="bg1"/>
                </a:solidFill>
                <a:latin typeface="Arial" charset="0"/>
                <a:cs typeface="Arial" charset="0"/>
              </a:rPr>
              <a:t>2+</a:t>
            </a:r>
            <a:r>
              <a:rPr lang="fr-FR" altLang="fr-FR" sz="2000" dirty="0">
                <a:solidFill>
                  <a:schemeClr val="bg1"/>
                </a:solidFill>
                <a:latin typeface="Arial" charset="0"/>
                <a:cs typeface="Arial" charset="0"/>
              </a:rPr>
              <a:t>, K</a:t>
            </a:r>
            <a:r>
              <a:rPr lang="fr-FR" altLang="fr-FR" sz="2000" baseline="30000" dirty="0">
                <a:solidFill>
                  <a:schemeClr val="bg1"/>
                </a:solidFill>
                <a:latin typeface="Arial" charset="0"/>
                <a:cs typeface="Arial" charset="0"/>
              </a:rPr>
              <a:t>+</a:t>
            </a:r>
            <a:r>
              <a:rPr lang="fr-FR" altLang="fr-FR" sz="2000" dirty="0">
                <a:solidFill>
                  <a:schemeClr val="bg1"/>
                </a:solidFill>
                <a:latin typeface="Arial" charset="0"/>
                <a:cs typeface="Arial" charset="0"/>
              </a:rPr>
              <a:t>, Na</a:t>
            </a:r>
            <a:r>
              <a:rPr lang="fr-FR" altLang="fr-FR" sz="2000" baseline="30000" dirty="0">
                <a:solidFill>
                  <a:schemeClr val="bg1"/>
                </a:solidFill>
                <a:latin typeface="Arial" charset="0"/>
                <a:cs typeface="Arial" charset="0"/>
              </a:rPr>
              <a:t>+</a:t>
            </a:r>
            <a:r>
              <a:rPr lang="en-US" altLang="fr-FR" sz="2000" dirty="0">
                <a:solidFill>
                  <a:schemeClr val="bg1"/>
                </a:solidFill>
                <a:latin typeface="Arial" charset="0"/>
                <a:cs typeface="Arial" charset="0"/>
              </a:rPr>
              <a:t>…</a:t>
            </a: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p>
        </p:txBody>
      </p:sp>
      <p:sp>
        <p:nvSpPr>
          <p:cNvPr id="9" name="TextBox 8"/>
          <p:cNvSpPr txBox="1">
            <a:spLocks noChangeArrowheads="1"/>
          </p:cNvSpPr>
          <p:nvPr/>
        </p:nvSpPr>
        <p:spPr bwMode="auto">
          <a:xfrm>
            <a:off x="457200" y="285115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000" dirty="0">
                <a:latin typeface="Arial" charset="0"/>
                <a:cs typeface="Arial" charset="0"/>
              </a:rPr>
              <a:t> </a:t>
            </a:r>
            <a:r>
              <a:rPr lang="fr-FR" altLang="fr-FR" sz="2000" b="1" dirty="0">
                <a:solidFill>
                  <a:schemeClr val="bg1"/>
                </a:solidFill>
                <a:latin typeface="Arial" charset="0"/>
                <a:cs typeface="Arial" charset="0"/>
              </a:rPr>
              <a:t>Opposée </a:t>
            </a:r>
            <a:r>
              <a:rPr lang="fr-FR" altLang="fr-FR" sz="2000" dirty="0">
                <a:solidFill>
                  <a:schemeClr val="bg1"/>
                </a:solidFill>
                <a:latin typeface="Arial" charset="0"/>
                <a:cs typeface="Arial" charset="0"/>
              </a:rPr>
              <a:t>en TOUT point à la diffusion passive +++. </a:t>
            </a:r>
          </a:p>
        </p:txBody>
      </p:sp>
      <p:sp>
        <p:nvSpPr>
          <p:cNvPr id="10" name="TextBox 9"/>
          <p:cNvSpPr txBox="1">
            <a:spLocks noChangeArrowheads="1"/>
          </p:cNvSpPr>
          <p:nvPr/>
        </p:nvSpPr>
        <p:spPr bwMode="auto">
          <a:xfrm>
            <a:off x="457200" y="3432175"/>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dirty="0">
                <a:solidFill>
                  <a:schemeClr val="accent6">
                    <a:lumMod val="40000"/>
                    <a:lumOff val="60000"/>
                  </a:schemeClr>
                </a:solidFill>
                <a:latin typeface="Arial" charset="0"/>
                <a:cs typeface="Arial" charset="0"/>
              </a:rPr>
              <a:t>• </a:t>
            </a:r>
            <a:r>
              <a:rPr lang="fr-FR" altLang="fr-FR" sz="2400" b="1" dirty="0">
                <a:solidFill>
                  <a:schemeClr val="accent6">
                    <a:lumMod val="40000"/>
                    <a:lumOff val="60000"/>
                  </a:schemeClr>
                </a:solidFill>
                <a:latin typeface="Arial" charset="0"/>
                <a:cs typeface="Arial" charset="0"/>
              </a:rPr>
              <a:t>ATP</a:t>
            </a:r>
            <a:r>
              <a:rPr lang="fr-FR" altLang="fr-FR" sz="2400" dirty="0">
                <a:solidFill>
                  <a:schemeClr val="accent6">
                    <a:lumMod val="40000"/>
                    <a:lumOff val="60000"/>
                  </a:schemeClr>
                </a:solidFill>
                <a:latin typeface="Arial" charset="0"/>
                <a:cs typeface="Arial" charset="0"/>
              </a:rPr>
              <a:t> </a:t>
            </a:r>
            <a:r>
              <a:rPr lang="fr-FR" altLang="fr-FR" sz="2400" dirty="0" smtClean="0">
                <a:solidFill>
                  <a:schemeClr val="accent6">
                    <a:lumMod val="40000"/>
                    <a:lumOff val="60000"/>
                  </a:schemeClr>
                </a:solidFill>
                <a:latin typeface="Arial" charset="0"/>
                <a:cs typeface="Arial" charset="0"/>
              </a:rPr>
              <a:t>dépendant &amp; </a:t>
            </a:r>
            <a:r>
              <a:rPr lang="fr-FR" altLang="fr-FR" sz="2400" b="1" u="sng" dirty="0" smtClean="0">
                <a:solidFill>
                  <a:schemeClr val="accent6">
                    <a:lumMod val="40000"/>
                    <a:lumOff val="60000"/>
                  </a:schemeClr>
                </a:solidFill>
                <a:latin typeface="Arial" charset="0"/>
                <a:cs typeface="Arial" charset="0"/>
              </a:rPr>
              <a:t>INDEPENDANT</a:t>
            </a:r>
            <a:r>
              <a:rPr lang="fr-FR" altLang="fr-FR" sz="2400" dirty="0" smtClean="0">
                <a:solidFill>
                  <a:schemeClr val="bg1"/>
                </a:solidFill>
                <a:latin typeface="Arial" charset="0"/>
                <a:cs typeface="Arial" charset="0"/>
              </a:rPr>
              <a:t> du gradient </a:t>
            </a:r>
            <a:r>
              <a:rPr lang="fr-FR" altLang="fr-FR" sz="2400" dirty="0">
                <a:solidFill>
                  <a:schemeClr val="bg1"/>
                </a:solidFill>
                <a:latin typeface="Arial" charset="0"/>
                <a:cs typeface="Arial" charset="0"/>
              </a:rPr>
              <a:t>de concentration </a:t>
            </a:r>
            <a:r>
              <a:rPr lang="fr-FR" altLang="fr-FR" sz="2400" dirty="0" smtClean="0">
                <a:solidFill>
                  <a:schemeClr val="bg1"/>
                </a:solidFill>
                <a:latin typeface="Arial" charset="0"/>
                <a:cs typeface="Arial" charset="0"/>
              </a:rPr>
              <a:t>même</a:t>
            </a:r>
            <a:r>
              <a:rPr lang="fr-FR" altLang="fr-FR" sz="2400" dirty="0" smtClean="0">
                <a:solidFill>
                  <a:schemeClr val="accent6">
                    <a:lumMod val="40000"/>
                    <a:lumOff val="60000"/>
                  </a:schemeClr>
                </a:solidFill>
                <a:latin typeface="Arial" charset="0"/>
                <a:cs typeface="Arial" charset="0"/>
              </a:rPr>
              <a:t> </a:t>
            </a:r>
            <a:r>
              <a:rPr lang="fr-FR" altLang="fr-FR" sz="2400" b="1" dirty="0" smtClean="0">
                <a:solidFill>
                  <a:schemeClr val="accent6">
                    <a:lumMod val="40000"/>
                    <a:lumOff val="60000"/>
                  </a:schemeClr>
                </a:solidFill>
                <a:latin typeface="Arial" charset="0"/>
                <a:cs typeface="Arial" charset="0"/>
              </a:rPr>
              <a:t>défavorable</a:t>
            </a:r>
            <a:r>
              <a:rPr lang="fr-FR" altLang="fr-FR" sz="2400" dirty="0" smtClean="0">
                <a:solidFill>
                  <a:schemeClr val="accent6">
                    <a:lumMod val="40000"/>
                    <a:lumOff val="60000"/>
                  </a:schemeClr>
                </a:solidFill>
                <a:latin typeface="Arial" charset="0"/>
                <a:cs typeface="Arial" charset="0"/>
              </a:rPr>
              <a:t>.+++</a:t>
            </a:r>
            <a:endParaRPr lang="fr-FR" altLang="fr-FR" sz="2400" dirty="0">
              <a:solidFill>
                <a:schemeClr val="accent6">
                  <a:lumMod val="40000"/>
                  <a:lumOff val="60000"/>
                </a:schemeClr>
              </a:solidFill>
              <a:latin typeface="Arial" charset="0"/>
              <a:cs typeface="Arial" charset="0"/>
            </a:endParaRPr>
          </a:p>
        </p:txBody>
      </p:sp>
      <p:sp>
        <p:nvSpPr>
          <p:cNvPr id="11" name="TextBox 10"/>
          <p:cNvSpPr txBox="1">
            <a:spLocks noChangeArrowheads="1"/>
          </p:cNvSpPr>
          <p:nvPr/>
        </p:nvSpPr>
        <p:spPr bwMode="auto">
          <a:xfrm>
            <a:off x="457200" y="4581128"/>
            <a:ext cx="82296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000" dirty="0" smtClean="0">
                <a:solidFill>
                  <a:schemeClr val="bg1"/>
                </a:solidFill>
                <a:latin typeface="Arial" charset="0"/>
                <a:cs typeface="Arial" charset="0"/>
              </a:rPr>
              <a:t>  Transport </a:t>
            </a:r>
            <a:r>
              <a:rPr lang="fr-FR" altLang="fr-FR" sz="2000" b="1" dirty="0" smtClean="0">
                <a:solidFill>
                  <a:schemeClr val="bg1"/>
                </a:solidFill>
                <a:latin typeface="Arial" charset="0"/>
                <a:cs typeface="Arial" charset="0"/>
              </a:rPr>
              <a:t>spécifique, saturables </a:t>
            </a:r>
            <a:r>
              <a:rPr lang="fr-FR" altLang="fr-FR" sz="2000" dirty="0" smtClean="0">
                <a:solidFill>
                  <a:schemeClr val="bg1"/>
                </a:solidFill>
                <a:latin typeface="Arial" charset="0"/>
                <a:cs typeface="Arial" charset="0"/>
              </a:rPr>
              <a:t> ++</a:t>
            </a:r>
          </a:p>
          <a:p>
            <a:pPr marL="342900" indent="-342900" eaLnBrk="1" hangingPunct="1">
              <a:spcBef>
                <a:spcPct val="0"/>
              </a:spcBef>
            </a:pPr>
            <a:r>
              <a:rPr lang="fr-FR" altLang="fr-FR" sz="2000" dirty="0" smtClean="0">
                <a:solidFill>
                  <a:schemeClr val="bg1"/>
                </a:solidFill>
                <a:latin typeface="Arial" charset="0"/>
                <a:cs typeface="Arial" charset="0"/>
              </a:rPr>
              <a:t>Suit </a:t>
            </a:r>
            <a:r>
              <a:rPr lang="fr-FR" altLang="fr-FR" sz="2000" dirty="0">
                <a:solidFill>
                  <a:schemeClr val="bg1"/>
                </a:solidFill>
                <a:latin typeface="Arial" charset="0"/>
                <a:cs typeface="Arial" charset="0"/>
              </a:rPr>
              <a:t>une cinétique enzymatique </a:t>
            </a:r>
            <a:r>
              <a:rPr lang="fr-FR" altLang="fr-FR" sz="2000" b="1" dirty="0" err="1">
                <a:solidFill>
                  <a:schemeClr val="accent6">
                    <a:lumMod val="40000"/>
                    <a:lumOff val="60000"/>
                  </a:schemeClr>
                </a:solidFill>
                <a:latin typeface="Arial" charset="0"/>
                <a:cs typeface="Arial" charset="0"/>
              </a:rPr>
              <a:t>Michaélienne</a:t>
            </a:r>
            <a:r>
              <a:rPr lang="fr-FR" altLang="fr-FR" sz="2000" dirty="0">
                <a:solidFill>
                  <a:schemeClr val="bg1"/>
                </a:solidFill>
                <a:latin typeface="Arial" charset="0"/>
                <a:cs typeface="Arial" charset="0"/>
              </a:rPr>
              <a:t>  </a:t>
            </a:r>
            <a:r>
              <a:rPr lang="fr-FR" altLang="fr-FR" sz="2000" dirty="0" smtClean="0">
                <a:solidFill>
                  <a:schemeClr val="bg1"/>
                </a:solidFill>
                <a:latin typeface="Arial" charset="0"/>
                <a:cs typeface="Arial" charset="0"/>
              </a:rPr>
              <a:t>: sujette </a:t>
            </a:r>
            <a:r>
              <a:rPr lang="fr-FR" altLang="fr-FR" sz="2000" dirty="0">
                <a:solidFill>
                  <a:schemeClr val="bg1"/>
                </a:solidFill>
                <a:latin typeface="Arial" charset="0"/>
                <a:cs typeface="Arial" charset="0"/>
              </a:rPr>
              <a:t>à la </a:t>
            </a:r>
            <a:r>
              <a:rPr lang="fr-FR" altLang="fr-FR" sz="2000" b="1" dirty="0">
                <a:solidFill>
                  <a:schemeClr val="accent6">
                    <a:lumMod val="40000"/>
                    <a:lumOff val="60000"/>
                  </a:schemeClr>
                </a:solidFill>
                <a:latin typeface="Arial" charset="0"/>
                <a:cs typeface="Arial" charset="0"/>
              </a:rPr>
              <a:t>saturation</a:t>
            </a:r>
            <a:r>
              <a:rPr lang="fr-FR" altLang="fr-FR" sz="2000" dirty="0">
                <a:solidFill>
                  <a:schemeClr val="bg1"/>
                </a:solidFill>
                <a:latin typeface="Arial" charset="0"/>
                <a:cs typeface="Arial" charset="0"/>
              </a:rPr>
              <a:t>, une </a:t>
            </a:r>
            <a:r>
              <a:rPr lang="fr-FR" altLang="fr-FR" sz="2000" b="1" dirty="0">
                <a:solidFill>
                  <a:schemeClr val="bg1"/>
                </a:solidFill>
                <a:latin typeface="Arial" charset="0"/>
                <a:cs typeface="Arial" charset="0"/>
              </a:rPr>
              <a:t>vitesse </a:t>
            </a:r>
            <a:r>
              <a:rPr lang="fr-FR" altLang="fr-FR" sz="2000" b="1" dirty="0" smtClean="0">
                <a:solidFill>
                  <a:schemeClr val="bg1"/>
                </a:solidFill>
                <a:latin typeface="Arial" charset="0"/>
                <a:cs typeface="Arial" charset="0"/>
              </a:rPr>
              <a:t>maximale</a:t>
            </a:r>
            <a:r>
              <a:rPr lang="fr-FR" altLang="fr-FR" sz="2000" dirty="0" smtClean="0">
                <a:solidFill>
                  <a:schemeClr val="bg1"/>
                </a:solidFill>
                <a:latin typeface="Arial" charset="0"/>
                <a:cs typeface="Arial" charset="0"/>
              </a:rPr>
              <a:t>, à </a:t>
            </a:r>
            <a:r>
              <a:rPr lang="fr-FR" altLang="fr-FR" sz="2000" b="1" dirty="0" smtClean="0">
                <a:solidFill>
                  <a:schemeClr val="accent6">
                    <a:lumMod val="40000"/>
                    <a:lumOff val="60000"/>
                  </a:schemeClr>
                </a:solidFill>
                <a:latin typeface="Arial" charset="0"/>
                <a:cs typeface="Arial" charset="0"/>
              </a:rPr>
              <a:t>compétitions</a:t>
            </a:r>
            <a:r>
              <a:rPr lang="fr-FR" altLang="fr-FR" sz="2000" dirty="0" smtClean="0">
                <a:solidFill>
                  <a:schemeClr val="accent6">
                    <a:lumMod val="40000"/>
                    <a:lumOff val="60000"/>
                  </a:schemeClr>
                </a:solidFill>
                <a:latin typeface="Arial" charset="0"/>
                <a:cs typeface="Arial" charset="0"/>
              </a:rPr>
              <a:t> </a:t>
            </a:r>
            <a:r>
              <a:rPr lang="fr-FR" altLang="fr-FR" sz="2000" dirty="0">
                <a:solidFill>
                  <a:schemeClr val="bg1"/>
                </a:solidFill>
                <a:latin typeface="Arial" charset="0"/>
                <a:cs typeface="Arial" charset="0"/>
              </a:rPr>
              <a:t>entre les médicaments. </a:t>
            </a:r>
          </a:p>
        </p:txBody>
      </p:sp>
      <p:sp>
        <p:nvSpPr>
          <p:cNvPr id="13" name="Title 1"/>
          <p:cNvSpPr>
            <a:spLocks noGrp="1"/>
          </p:cNvSpPr>
          <p:nvPr>
            <p:ph type="title"/>
          </p:nvPr>
        </p:nvSpPr>
        <p:spPr>
          <a:xfrm>
            <a:off x="457200" y="274638"/>
            <a:ext cx="8229600" cy="687387"/>
          </a:xfrm>
          <a:solidFill>
            <a:schemeClr val="accent2">
              <a:lumMod val="20000"/>
              <a:lumOff val="80000"/>
              <a:alpha val="82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Tree>
    <p:extLst>
      <p:ext uri="{BB962C8B-B14F-4D97-AF65-F5344CB8AC3E}">
        <p14:creationId xmlns:p14="http://schemas.microsoft.com/office/powerpoint/2010/main" val="488540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7D153FBD-E092-4B19-921D-5059F2DCE7E6}" type="slidenum">
              <a:rPr lang="en-US" altLang="fr-FR" sz="1200">
                <a:solidFill>
                  <a:srgbClr val="898989"/>
                </a:solidFill>
              </a:rPr>
              <a:pPr eaLnBrk="1" hangingPunct="1">
                <a:spcBef>
                  <a:spcPct val="0"/>
                </a:spcBef>
                <a:buFontTx/>
                <a:buNone/>
              </a:pPr>
              <a:t>14</a:t>
            </a:fld>
            <a:endParaRPr lang="en-US" altLang="fr-FR" sz="1200">
              <a:solidFill>
                <a:srgbClr val="898989"/>
              </a:solidFill>
            </a:endParaRPr>
          </a:p>
        </p:txBody>
      </p:sp>
      <p:sp>
        <p:nvSpPr>
          <p:cNvPr id="14340" name="Title 1"/>
          <p:cNvSpPr>
            <a:spLocks noGrp="1"/>
          </p:cNvSpPr>
          <p:nvPr>
            <p:ph type="title"/>
          </p:nvPr>
        </p:nvSpPr>
        <p:spPr>
          <a:xfrm>
            <a:off x="457200" y="27463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7" name="Content Placeholder 2"/>
          <p:cNvSpPr>
            <a:spLocks noGrp="1"/>
          </p:cNvSpPr>
          <p:nvPr>
            <p:ph idx="1"/>
          </p:nvPr>
        </p:nvSpPr>
        <p:spPr>
          <a:xfrm>
            <a:off x="457200" y="1181100"/>
            <a:ext cx="8229600" cy="441325"/>
          </a:xfrm>
          <a:solidFill>
            <a:schemeClr val="accent3">
              <a:lumMod val="20000"/>
              <a:lumOff val="80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C) Diffusion active (= transport actif)</a:t>
            </a:r>
          </a:p>
        </p:txBody>
      </p:sp>
      <p:sp>
        <p:nvSpPr>
          <p:cNvPr id="8" name="TextBox 7"/>
          <p:cNvSpPr txBox="1">
            <a:spLocks noChangeArrowheads="1"/>
          </p:cNvSpPr>
          <p:nvPr/>
        </p:nvSpPr>
        <p:spPr bwMode="auto">
          <a:xfrm>
            <a:off x="457200" y="4554538"/>
            <a:ext cx="8229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Les transporteurs sont généralement localisés au niveau des </a:t>
            </a:r>
            <a:r>
              <a:rPr lang="fr-FR" altLang="fr-FR" sz="2000" b="1" dirty="0">
                <a:solidFill>
                  <a:schemeClr val="accent1">
                    <a:lumMod val="60000"/>
                    <a:lumOff val="40000"/>
                  </a:schemeClr>
                </a:solidFill>
                <a:latin typeface="Arial" charset="0"/>
                <a:cs typeface="Arial" charset="0"/>
              </a:rPr>
              <a:t>entérocytes</a:t>
            </a:r>
            <a:r>
              <a:rPr lang="fr-FR" altLang="fr-FR" sz="2000" dirty="0">
                <a:solidFill>
                  <a:schemeClr val="accent1">
                    <a:lumMod val="60000"/>
                    <a:lumOff val="40000"/>
                  </a:schemeClr>
                </a:solidFill>
                <a:latin typeface="Arial" charset="0"/>
                <a:cs typeface="Arial" charset="0"/>
              </a:rPr>
              <a:t> </a:t>
            </a:r>
            <a:r>
              <a:rPr lang="fr-FR" altLang="fr-FR" sz="2000" dirty="0">
                <a:solidFill>
                  <a:schemeClr val="bg1"/>
                </a:solidFill>
                <a:latin typeface="Arial" charset="0"/>
                <a:cs typeface="Arial" charset="0"/>
              </a:rPr>
              <a:t>(limitent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absorption), des </a:t>
            </a:r>
            <a:r>
              <a:rPr lang="fr-FR" altLang="fr-FR" sz="2000" b="1" dirty="0">
                <a:solidFill>
                  <a:schemeClr val="accent2">
                    <a:lumMod val="50000"/>
                  </a:schemeClr>
                </a:solidFill>
                <a:effectLst>
                  <a:outerShdw blurRad="38100" dist="38100" dir="2700000" algn="tl">
                    <a:srgbClr val="000000">
                      <a:alpha val="43137"/>
                    </a:srgbClr>
                  </a:outerShdw>
                </a:effectLst>
                <a:latin typeface="Arial" charset="0"/>
                <a:cs typeface="Arial" charset="0"/>
              </a:rPr>
              <a:t>tubules</a:t>
            </a:r>
            <a:r>
              <a:rPr lang="fr-FR" altLang="fr-FR" sz="2000" b="1" dirty="0">
                <a:solidFill>
                  <a:schemeClr val="accent2">
                    <a:lumMod val="50000"/>
                  </a:schemeClr>
                </a:solidFill>
                <a:latin typeface="Arial" charset="0"/>
                <a:cs typeface="Arial" charset="0"/>
              </a:rPr>
              <a:t> </a:t>
            </a:r>
            <a:r>
              <a:rPr lang="fr-FR" altLang="fr-FR" sz="2000" b="1" dirty="0">
                <a:solidFill>
                  <a:schemeClr val="accent2">
                    <a:lumMod val="50000"/>
                  </a:schemeClr>
                </a:solidFill>
                <a:effectLst>
                  <a:outerShdw blurRad="38100" dist="38100" dir="2700000" algn="tl">
                    <a:srgbClr val="000000">
                      <a:alpha val="43137"/>
                    </a:srgbClr>
                  </a:outerShdw>
                </a:effectLst>
                <a:latin typeface="Arial" charset="0"/>
                <a:cs typeface="Arial" charset="0"/>
              </a:rPr>
              <a:t>rénaux</a:t>
            </a:r>
            <a:r>
              <a:rPr lang="fr-FR" altLang="fr-FR" sz="2000" dirty="0">
                <a:solidFill>
                  <a:schemeClr val="accent2">
                    <a:lumMod val="50000"/>
                  </a:schemeClr>
                </a:solidFill>
                <a:effectLst>
                  <a:outerShdw blurRad="38100" dist="38100" dir="2700000" algn="tl">
                    <a:srgbClr val="000000">
                      <a:alpha val="43137"/>
                    </a:srgbClr>
                  </a:outerShdw>
                </a:effectLst>
                <a:latin typeface="Arial" charset="0"/>
                <a:cs typeface="Arial" charset="0"/>
              </a:rPr>
              <a:t> </a:t>
            </a:r>
            <a:r>
              <a:rPr lang="fr-FR" altLang="fr-FR" sz="2000" dirty="0">
                <a:solidFill>
                  <a:schemeClr val="bg1"/>
                </a:solidFill>
                <a:latin typeface="Arial" charset="0"/>
                <a:cs typeface="Arial" charset="0"/>
              </a:rPr>
              <a:t>(favorisent la sécrétion) et de la </a:t>
            </a:r>
            <a:r>
              <a:rPr lang="fr-FR" altLang="fr-FR" sz="2000" b="1" dirty="0">
                <a:solidFill>
                  <a:schemeClr val="accent1">
                    <a:lumMod val="60000"/>
                    <a:lumOff val="40000"/>
                  </a:schemeClr>
                </a:solidFill>
                <a:latin typeface="Arial" charset="0"/>
                <a:cs typeface="Arial" charset="0"/>
              </a:rPr>
              <a:t>barrière hémato-encéphalique (BHE)</a:t>
            </a:r>
            <a:r>
              <a:rPr lang="fr-FR" altLang="fr-FR" sz="2000" dirty="0">
                <a:solidFill>
                  <a:schemeClr val="accent1">
                    <a:lumMod val="60000"/>
                    <a:lumOff val="40000"/>
                  </a:schemeClr>
                </a:solidFill>
                <a:latin typeface="Arial" charset="0"/>
                <a:cs typeface="Arial" charset="0"/>
              </a:rPr>
              <a:t> </a:t>
            </a:r>
            <a:r>
              <a:rPr lang="fr-FR" altLang="fr-FR" sz="2000" dirty="0">
                <a:solidFill>
                  <a:schemeClr val="bg1"/>
                </a:solidFill>
                <a:latin typeface="Arial" charset="0"/>
                <a:cs typeface="Arial" charset="0"/>
              </a:rPr>
              <a:t>(meilleure protection des sites). </a:t>
            </a:r>
          </a:p>
        </p:txBody>
      </p:sp>
      <p:sp>
        <p:nvSpPr>
          <p:cNvPr id="9" name="TextBox 8"/>
          <p:cNvSpPr txBox="1">
            <a:spLocks noChangeArrowheads="1"/>
          </p:cNvSpPr>
          <p:nvPr/>
        </p:nvSpPr>
        <p:spPr bwMode="auto">
          <a:xfrm>
            <a:off x="457200" y="1963738"/>
            <a:ext cx="8229600"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La </a:t>
            </a:r>
            <a:r>
              <a:rPr lang="fr-FR" altLang="fr-FR" sz="2000" b="1" dirty="0">
                <a:solidFill>
                  <a:srgbClr val="FF0000"/>
                </a:solidFill>
                <a:latin typeface="Arial" charset="0"/>
                <a:cs typeface="Arial" charset="0"/>
              </a:rPr>
              <a:t>localisation</a:t>
            </a:r>
            <a:r>
              <a:rPr lang="fr-FR" altLang="fr-FR" sz="2000" dirty="0">
                <a:latin typeface="Arial" charset="0"/>
                <a:cs typeface="Arial" charset="0"/>
              </a:rPr>
              <a:t> </a:t>
            </a:r>
            <a:r>
              <a:rPr lang="fr-FR" altLang="fr-FR" sz="2000" dirty="0">
                <a:solidFill>
                  <a:schemeClr val="bg1"/>
                </a:solidFill>
                <a:latin typeface="Arial" charset="0"/>
                <a:cs typeface="Arial" charset="0"/>
              </a:rPr>
              <a:t>des transporteurs sur la cellule va influencer leur fonction :</a:t>
            </a:r>
          </a:p>
          <a:p>
            <a:pPr eaLnBrk="1" hangingPunct="1">
              <a:spcBef>
                <a:spcPct val="0"/>
              </a:spcBef>
              <a:buFontTx/>
              <a:buNone/>
            </a:pPr>
            <a:r>
              <a:rPr lang="fr-FR" altLang="fr-FR" sz="2000" dirty="0">
                <a:latin typeface="Arial" charset="0"/>
                <a:cs typeface="Arial" charset="0"/>
              </a:rPr>
              <a:t>	</a:t>
            </a:r>
          </a:p>
          <a:p>
            <a:pPr eaLnBrk="1" hangingPunct="1">
              <a:spcBef>
                <a:spcPct val="0"/>
              </a:spcBef>
              <a:buFontTx/>
              <a:buNone/>
            </a:pPr>
            <a:r>
              <a:rPr lang="fr-FR" altLang="fr-FR" sz="2000" dirty="0">
                <a:latin typeface="Arial" charset="0"/>
                <a:cs typeface="Arial" charset="0"/>
              </a:rPr>
              <a:t>	</a:t>
            </a:r>
            <a:r>
              <a:rPr lang="fr-FR" altLang="fr-FR" sz="2000" dirty="0">
                <a:solidFill>
                  <a:schemeClr val="bg1"/>
                </a:solidFill>
                <a:latin typeface="Arial" charset="0"/>
                <a:cs typeface="Arial" charset="0"/>
              </a:rPr>
              <a:t>- Pôle </a:t>
            </a:r>
            <a:r>
              <a:rPr lang="fr-FR" altLang="fr-FR" sz="2000" b="1" i="1" dirty="0" err="1">
                <a:solidFill>
                  <a:schemeClr val="accent3"/>
                </a:solidFill>
                <a:effectLst>
                  <a:outerShdw blurRad="38100" dist="38100" dir="2700000" algn="tl">
                    <a:srgbClr val="000000">
                      <a:alpha val="43137"/>
                    </a:srgbClr>
                  </a:outerShdw>
                </a:effectLst>
                <a:latin typeface="Arial" charset="0"/>
                <a:cs typeface="Arial" charset="0"/>
              </a:rPr>
              <a:t>basolatéral</a:t>
            </a:r>
            <a:r>
              <a:rPr lang="fr-FR" altLang="fr-FR" sz="2000" dirty="0">
                <a:solidFill>
                  <a:schemeClr val="accent3"/>
                </a:solidFill>
                <a:effectLst>
                  <a:outerShdw blurRad="38100" dist="38100" dir="2700000" algn="tl">
                    <a:srgbClr val="000000">
                      <a:alpha val="43137"/>
                    </a:srgbClr>
                  </a:outerShdw>
                </a:effectLst>
                <a:latin typeface="Arial" charset="0"/>
                <a:cs typeface="Arial" charset="0"/>
              </a:rPr>
              <a:t> </a:t>
            </a:r>
            <a:r>
              <a:rPr lang="fr-FR" altLang="fr-FR" sz="2000" dirty="0">
                <a:solidFill>
                  <a:schemeClr val="bg1"/>
                </a:solidFill>
                <a:latin typeface="Arial" charset="0"/>
                <a:cs typeface="Arial" charset="0"/>
              </a:rPr>
              <a:t>: extraction du médicament (généralement extraction depuis la lumière intestinale) = rôle </a:t>
            </a:r>
            <a:r>
              <a:rPr lang="fr-FR" altLang="fr-FR" sz="2000" b="1" dirty="0">
                <a:solidFill>
                  <a:schemeClr val="accent3"/>
                </a:solidFill>
                <a:latin typeface="Arial" charset="0"/>
                <a:cs typeface="Arial" charset="0"/>
              </a:rPr>
              <a:t>d</a:t>
            </a:r>
            <a:r>
              <a:rPr lang="fr-FR" altLang="en-US" sz="2000" b="1" dirty="0">
                <a:solidFill>
                  <a:schemeClr val="accent3"/>
                </a:solidFill>
                <a:latin typeface="Arial" charset="0"/>
                <a:cs typeface="Arial" charset="0"/>
              </a:rPr>
              <a:t>’</a:t>
            </a:r>
            <a:r>
              <a:rPr lang="fr-FR" altLang="fr-FR" sz="2000" b="1" dirty="0">
                <a:solidFill>
                  <a:schemeClr val="accent3"/>
                </a:solidFill>
                <a:latin typeface="Arial" charset="0"/>
                <a:cs typeface="Arial" charset="0"/>
              </a:rPr>
              <a:t>influx</a:t>
            </a:r>
            <a:r>
              <a:rPr lang="fr-FR" altLang="fr-FR" sz="2000" b="1" dirty="0">
                <a:solidFill>
                  <a:schemeClr val="bg1"/>
                </a:solidFill>
                <a:latin typeface="Arial" charset="0"/>
                <a:cs typeface="Arial" charset="0"/>
              </a:rPr>
              <a:t>.</a:t>
            </a:r>
          </a:p>
          <a:p>
            <a:pPr eaLnBrk="1" hangingPunct="1">
              <a:spcBef>
                <a:spcPct val="0"/>
              </a:spcBef>
              <a:buFontTx/>
              <a:buNone/>
            </a:pPr>
            <a:r>
              <a:rPr lang="fr-FR" altLang="fr-FR" sz="2000" dirty="0">
                <a:solidFill>
                  <a:schemeClr val="bg1"/>
                </a:solidFill>
                <a:latin typeface="Arial" charset="0"/>
                <a:cs typeface="Arial" charset="0"/>
              </a:rPr>
              <a:t>	- Pôle </a:t>
            </a:r>
            <a:r>
              <a:rPr lang="fr-FR" altLang="fr-FR" sz="2000" b="1" i="1" dirty="0">
                <a:solidFill>
                  <a:schemeClr val="accent1">
                    <a:lumMod val="60000"/>
                    <a:lumOff val="40000"/>
                  </a:schemeClr>
                </a:solidFill>
                <a:effectLst>
                  <a:outerShdw blurRad="38100" dist="38100" dir="2700000" algn="tl">
                    <a:srgbClr val="000000">
                      <a:alpha val="43137"/>
                    </a:srgbClr>
                  </a:outerShdw>
                </a:effectLst>
                <a:latin typeface="Arial" charset="0"/>
                <a:cs typeface="Arial" charset="0"/>
              </a:rPr>
              <a:t>apical</a:t>
            </a:r>
            <a:r>
              <a:rPr lang="fr-FR" altLang="fr-FR" sz="2000" dirty="0">
                <a:solidFill>
                  <a:schemeClr val="accent1">
                    <a:lumMod val="60000"/>
                    <a:lumOff val="40000"/>
                  </a:schemeClr>
                </a:solidFill>
                <a:effectLst>
                  <a:outerShdw blurRad="38100" dist="38100" dir="2700000" algn="tl">
                    <a:srgbClr val="000000">
                      <a:alpha val="43137"/>
                    </a:srgbClr>
                  </a:outerShdw>
                </a:effectLst>
                <a:latin typeface="Arial" charset="0"/>
                <a:cs typeface="Arial" charset="0"/>
              </a:rPr>
              <a:t> </a:t>
            </a:r>
            <a:r>
              <a:rPr lang="fr-FR" altLang="fr-FR" sz="2000" dirty="0">
                <a:solidFill>
                  <a:schemeClr val="bg1"/>
                </a:solidFill>
                <a:latin typeface="Arial" charset="0"/>
                <a:cs typeface="Arial" charset="0"/>
              </a:rPr>
              <a:t>: sécrétion du médicament dans la lumière du milieu environnant = rôle </a:t>
            </a:r>
            <a:r>
              <a:rPr lang="fr-FR" altLang="fr-FR" sz="2000" b="1" dirty="0">
                <a:solidFill>
                  <a:schemeClr val="accent1">
                    <a:lumMod val="60000"/>
                    <a:lumOff val="40000"/>
                  </a:schemeClr>
                </a:solidFill>
                <a:effectLst>
                  <a:outerShdw blurRad="38100" dist="38100" dir="2700000" algn="tl">
                    <a:srgbClr val="000000">
                      <a:alpha val="43137"/>
                    </a:srgbClr>
                  </a:outerShdw>
                </a:effectLst>
                <a:latin typeface="Arial" charset="0"/>
                <a:cs typeface="Arial" charset="0"/>
              </a:rPr>
              <a:t>d</a:t>
            </a:r>
            <a:r>
              <a:rPr lang="fr-FR" altLang="en-US" sz="2000" b="1" dirty="0">
                <a:solidFill>
                  <a:schemeClr val="accent1">
                    <a:lumMod val="60000"/>
                    <a:lumOff val="40000"/>
                  </a:schemeClr>
                </a:solidFill>
                <a:effectLst>
                  <a:outerShdw blurRad="38100" dist="38100" dir="2700000" algn="tl">
                    <a:srgbClr val="000000">
                      <a:alpha val="43137"/>
                    </a:srgbClr>
                  </a:outerShdw>
                </a:effectLst>
                <a:latin typeface="Arial" charset="0"/>
                <a:cs typeface="Arial" charset="0"/>
              </a:rPr>
              <a:t>’</a:t>
            </a:r>
            <a:r>
              <a:rPr lang="fr-FR" altLang="fr-FR" sz="2000" b="1" dirty="0">
                <a:solidFill>
                  <a:schemeClr val="accent1">
                    <a:lumMod val="60000"/>
                    <a:lumOff val="40000"/>
                  </a:schemeClr>
                </a:solidFill>
                <a:effectLst>
                  <a:outerShdw blurRad="38100" dist="38100" dir="2700000" algn="tl">
                    <a:srgbClr val="000000">
                      <a:alpha val="43137"/>
                    </a:srgbClr>
                  </a:outerShdw>
                </a:effectLst>
                <a:latin typeface="Arial" charset="0"/>
                <a:cs typeface="Arial" charset="0"/>
              </a:rPr>
              <a:t>efflux</a:t>
            </a:r>
            <a:r>
              <a:rPr lang="fr-FR" altLang="fr-FR" sz="2000" b="1" dirty="0">
                <a:solidFill>
                  <a:schemeClr val="bg1"/>
                </a:solidFill>
                <a:latin typeface="Arial" charset="0"/>
                <a:cs typeface="Arial" charset="0"/>
              </a:rPr>
              <a:t>.</a:t>
            </a:r>
          </a:p>
          <a:p>
            <a:pPr eaLnBrk="1" hangingPunct="1">
              <a:spcBef>
                <a:spcPct val="0"/>
              </a:spcBef>
              <a:buFontTx/>
              <a:buNone/>
            </a:pPr>
            <a:r>
              <a:rPr lang="fr-FR" altLang="fr-FR" sz="2000" dirty="0">
                <a:latin typeface="Arial" charset="0"/>
                <a:cs typeface="Arial" charset="0"/>
              </a:rPr>
              <a:t> </a:t>
            </a:r>
          </a:p>
        </p:txBody>
      </p:sp>
    </p:spTree>
    <p:extLst>
      <p:ext uri="{BB962C8B-B14F-4D97-AF65-F5344CB8AC3E}">
        <p14:creationId xmlns:p14="http://schemas.microsoft.com/office/powerpoint/2010/main" val="1686592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049094FC-121B-4504-8A32-5FAE76292F06}" type="slidenum">
              <a:rPr lang="en-US" altLang="fr-FR" sz="1200">
                <a:solidFill>
                  <a:srgbClr val="898989"/>
                </a:solidFill>
              </a:rPr>
              <a:pPr eaLnBrk="1" hangingPunct="1">
                <a:spcBef>
                  <a:spcPct val="0"/>
                </a:spcBef>
                <a:buFontTx/>
                <a:buNone/>
              </a:pPr>
              <a:t>15</a:t>
            </a:fld>
            <a:endParaRPr lang="en-US" altLang="fr-FR" sz="1200">
              <a:solidFill>
                <a:srgbClr val="898989"/>
              </a:solidFill>
            </a:endParaRPr>
          </a:p>
        </p:txBody>
      </p:sp>
      <p:sp>
        <p:nvSpPr>
          <p:cNvPr id="15364" name="Title 1"/>
          <p:cNvSpPr>
            <a:spLocks noGrp="1"/>
          </p:cNvSpPr>
          <p:nvPr>
            <p:ph type="title"/>
          </p:nvPr>
        </p:nvSpPr>
        <p:spPr>
          <a:xfrm>
            <a:off x="457200" y="27463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7" name="Content Placeholder 2"/>
          <p:cNvSpPr>
            <a:spLocks noGrp="1"/>
          </p:cNvSpPr>
          <p:nvPr>
            <p:ph idx="1"/>
          </p:nvPr>
        </p:nvSpPr>
        <p:spPr>
          <a:xfrm>
            <a:off x="457200" y="1181100"/>
            <a:ext cx="8229600" cy="441325"/>
          </a:xfrm>
          <a:solidFill>
            <a:schemeClr val="accent3">
              <a:lumMod val="20000"/>
              <a:lumOff val="80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C) Diffusion active (= transport actif)</a:t>
            </a:r>
          </a:p>
        </p:txBody>
      </p:sp>
      <p:graphicFrame>
        <p:nvGraphicFramePr>
          <p:cNvPr id="8" name="Table 7"/>
          <p:cNvGraphicFramePr>
            <a:graphicFrameLocks noGrp="1"/>
          </p:cNvGraphicFramePr>
          <p:nvPr>
            <p:extLst>
              <p:ext uri="{D42A27DB-BD31-4B8C-83A1-F6EECF244321}">
                <p14:modId xmlns:p14="http://schemas.microsoft.com/office/powerpoint/2010/main" val="1220534027"/>
              </p:ext>
            </p:extLst>
          </p:nvPr>
        </p:nvGraphicFramePr>
        <p:xfrm>
          <a:off x="899592" y="1700808"/>
          <a:ext cx="7560840" cy="3188925"/>
        </p:xfrm>
        <a:graphic>
          <a:graphicData uri="http://schemas.openxmlformats.org/drawingml/2006/table">
            <a:tbl>
              <a:tblPr/>
              <a:tblGrid>
                <a:gridCol w="3816424"/>
                <a:gridCol w="3744416"/>
              </a:tblGrid>
              <a:tr h="649575">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FFFFFF"/>
                          </a:solidFill>
                          <a:effectLst/>
                          <a:latin typeface="Arial" pitchFamily="34" charset="0"/>
                          <a:ea typeface="MS PGothic" pitchFamily="34" charset="-128"/>
                          <a:cs typeface="Arial" pitchFamily="34" charset="0"/>
                        </a:rPr>
                        <a:t>SLC</a:t>
                      </a:r>
                    </a:p>
                    <a:p>
                      <a:pPr marL="0" marR="0" lvl="0" indent="0" algn="ctr" defTabSz="4572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FFFFFF"/>
                          </a:solidFill>
                          <a:effectLst/>
                          <a:latin typeface="Arial" pitchFamily="34" charset="0"/>
                          <a:ea typeface="MS PGothic" pitchFamily="34" charset="-128"/>
                          <a:cs typeface="Arial" pitchFamily="34" charset="0"/>
                        </a:rPr>
                        <a:t>(</a:t>
                      </a:r>
                      <a:r>
                        <a:rPr kumimoji="0" lang="fr-FR" altLang="fr-FR" sz="1600" b="1" i="0" u="none" strike="noStrike" cap="none" normalizeH="0" baseline="0" dirty="0" err="1" smtClean="0">
                          <a:ln>
                            <a:noFill/>
                          </a:ln>
                          <a:solidFill>
                            <a:srgbClr val="FFFFFF"/>
                          </a:solidFill>
                          <a:effectLst/>
                          <a:latin typeface="Arial" pitchFamily="34" charset="0"/>
                          <a:ea typeface="MS PGothic" pitchFamily="34" charset="-128"/>
                          <a:cs typeface="Arial" pitchFamily="34" charset="0"/>
                        </a:rPr>
                        <a:t>Solute</a:t>
                      </a:r>
                      <a:r>
                        <a:rPr kumimoji="0" lang="fr-FR" altLang="fr-FR" sz="1600" b="1" i="0" u="none" strike="noStrike" cap="none" normalizeH="0" baseline="0" dirty="0" smtClean="0">
                          <a:ln>
                            <a:noFill/>
                          </a:ln>
                          <a:solidFill>
                            <a:srgbClr val="FFFFFF"/>
                          </a:solidFill>
                          <a:effectLst/>
                          <a:latin typeface="Arial" pitchFamily="34" charset="0"/>
                          <a:ea typeface="MS PGothic" pitchFamily="34" charset="-128"/>
                          <a:cs typeface="Arial" pitchFamily="34" charset="0"/>
                        </a:rPr>
                        <a:t> Carrier)</a:t>
                      </a:r>
                    </a:p>
                  </a:txBody>
                  <a:tcPr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FFFFFF"/>
                          </a:solidFill>
                          <a:effectLst/>
                          <a:latin typeface="Arial" pitchFamily="34" charset="0"/>
                          <a:ea typeface="MS PGothic" pitchFamily="34" charset="-128"/>
                          <a:cs typeface="Arial" pitchFamily="34" charset="0"/>
                        </a:rPr>
                        <a:t>ABC</a:t>
                      </a:r>
                    </a:p>
                    <a:p>
                      <a:pPr marL="0" marR="0" lvl="0" indent="0" algn="ctr" defTabSz="4572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FFFFFF"/>
                          </a:solidFill>
                          <a:effectLst/>
                          <a:latin typeface="Arial" pitchFamily="34" charset="0"/>
                          <a:ea typeface="MS PGothic" pitchFamily="34" charset="-128"/>
                          <a:cs typeface="Arial" pitchFamily="34" charset="0"/>
                        </a:rPr>
                        <a:t>(ATP-Binding Cassette)</a:t>
                      </a:r>
                    </a:p>
                  </a:txBody>
                  <a:tcPr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95749">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Pôle </a:t>
                      </a:r>
                      <a:r>
                        <a:rPr kumimoji="0" lang="fr-FR" altLang="fr-FR" sz="1800" b="0" i="0" u="none" strike="noStrike" cap="none" normalizeH="0" baseline="0" dirty="0" err="1" smtClean="0">
                          <a:ln>
                            <a:noFill/>
                          </a:ln>
                          <a:solidFill>
                            <a:srgbClr val="000000"/>
                          </a:solidFill>
                          <a:effectLst/>
                          <a:latin typeface="Arial" pitchFamily="34" charset="0"/>
                          <a:ea typeface="MS PGothic" pitchFamily="34" charset="-128"/>
                          <a:cs typeface="Arial" pitchFamily="34" charset="0"/>
                        </a:rPr>
                        <a:t>basolatéral</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 (= </a:t>
                      </a:r>
                      <a:r>
                        <a:rPr kumimoji="0" lang="fr-FR" altLang="fr-FR" sz="1800" b="1" i="0" u="none" strike="noStrike" cap="none" normalizeH="0" baseline="0" dirty="0" smtClean="0">
                          <a:ln>
                            <a:noFill/>
                          </a:ln>
                          <a:solidFill>
                            <a:schemeClr val="accent3"/>
                          </a:solidFill>
                          <a:effectLst/>
                          <a:latin typeface="Arial" pitchFamily="34" charset="0"/>
                          <a:ea typeface="MS PGothic" pitchFamily="34" charset="-128"/>
                          <a:cs typeface="Arial" pitchFamily="34" charset="0"/>
                        </a:rPr>
                        <a:t>influx</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a:t>
                      </a:r>
                    </a:p>
                  </a:txBody>
                  <a:tcPr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Pôle apical (= </a:t>
                      </a:r>
                      <a:r>
                        <a:rPr kumimoji="0" lang="fr-FR" altLang="fr-FR" sz="1800" b="1" i="0" u="none" strike="noStrike" cap="none" normalizeH="0" baseline="0" dirty="0" smtClean="0">
                          <a:ln>
                            <a:noFill/>
                          </a:ln>
                          <a:solidFill>
                            <a:schemeClr val="accent2"/>
                          </a:solidFill>
                          <a:effectLst/>
                          <a:latin typeface="Arial" pitchFamily="34" charset="0"/>
                          <a:ea typeface="MS PGothic" pitchFamily="34" charset="-128"/>
                          <a:cs typeface="Arial" pitchFamily="34" charset="0"/>
                        </a:rPr>
                        <a:t>efflux</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a:t>
                      </a:r>
                    </a:p>
                  </a:txBody>
                  <a:tcPr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143601">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OAT</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 / </a:t>
                      </a:r>
                      <a:r>
                        <a:rPr kumimoji="0" lang="fr-FR" altLang="fr-FR" sz="1800" b="1"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OCT</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 (</a:t>
                      </a:r>
                      <a:r>
                        <a:rPr kumimoji="0" lang="fr-FR" altLang="fr-FR" sz="1800" b="0" i="0" u="none" strike="noStrike" cap="none" normalizeH="0" baseline="0" dirty="0" err="1" smtClean="0">
                          <a:ln>
                            <a:noFill/>
                          </a:ln>
                          <a:solidFill>
                            <a:srgbClr val="000000"/>
                          </a:solidFill>
                          <a:effectLst/>
                          <a:latin typeface="Arial" pitchFamily="34" charset="0"/>
                          <a:ea typeface="MS PGothic" pitchFamily="34" charset="-128"/>
                          <a:cs typeface="Arial" pitchFamily="34" charset="0"/>
                        </a:rPr>
                        <a:t>Organic</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 Anion/Cation Transporter)</a:t>
                      </a:r>
                    </a:p>
                  </a:txBody>
                  <a:tcPr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P-</a:t>
                      </a:r>
                      <a:r>
                        <a:rPr kumimoji="0" lang="fr-FR" altLang="fr-FR" sz="1800" b="1" i="0" u="none" strike="noStrike" cap="none" normalizeH="0" baseline="0" dirty="0" err="1" smtClean="0">
                          <a:ln>
                            <a:noFill/>
                          </a:ln>
                          <a:solidFill>
                            <a:srgbClr val="000000"/>
                          </a:solidFill>
                          <a:effectLst/>
                          <a:latin typeface="Arial" pitchFamily="34" charset="0"/>
                          <a:ea typeface="MS PGothic" pitchFamily="34" charset="-128"/>
                          <a:cs typeface="Arial" pitchFamily="34" charset="0"/>
                        </a:rPr>
                        <a:t>gP</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 / MRP</a:t>
                      </a:r>
                    </a:p>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a:t>
                      </a:r>
                      <a:r>
                        <a:rPr kumimoji="0" lang="fr-FR" altLang="fr-FR" sz="1800" b="0" i="0" u="none" strike="noStrike" cap="none" normalizeH="0" baseline="0" dirty="0" err="1" smtClean="0">
                          <a:ln>
                            <a:noFill/>
                          </a:ln>
                          <a:solidFill>
                            <a:srgbClr val="000000"/>
                          </a:solidFill>
                          <a:effectLst/>
                          <a:latin typeface="Arial" pitchFamily="34" charset="0"/>
                          <a:ea typeface="MS PGothic" pitchFamily="34" charset="-128"/>
                          <a:cs typeface="Arial" pitchFamily="34" charset="0"/>
                        </a:rPr>
                        <a:t>MultiResistanceProtein</a:t>
                      </a:r>
                      <a:r>
                        <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rgbClr val="000000"/>
                        </a:solidFill>
                        <a:effectLst/>
                        <a:latin typeface="Arial" pitchFamily="34" charset="0"/>
                        <a:ea typeface="MS PGothic" pitchFamily="34" charset="-128"/>
                        <a:cs typeface="Arial" pitchFamily="34" charset="0"/>
                      </a:endParaRPr>
                    </a:p>
                  </a:txBody>
                  <a:tcPr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11" name="TextBox 10"/>
          <p:cNvSpPr txBox="1">
            <a:spLocks noChangeArrowheads="1"/>
          </p:cNvSpPr>
          <p:nvPr/>
        </p:nvSpPr>
        <p:spPr bwMode="auto">
          <a:xfrm>
            <a:off x="179512" y="4953223"/>
            <a:ext cx="531014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action de certains médicaments va </a:t>
            </a:r>
            <a:r>
              <a:rPr lang="fr-FR" altLang="fr-FR" sz="2000" b="1" dirty="0">
                <a:solidFill>
                  <a:srgbClr val="FFFF00"/>
                </a:solidFill>
                <a:latin typeface="Arial" charset="0"/>
                <a:cs typeface="Arial" charset="0"/>
              </a:rPr>
              <a:t>moduler</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activité de ces transporteurs. </a:t>
            </a:r>
          </a:p>
        </p:txBody>
      </p:sp>
      <p:sp>
        <p:nvSpPr>
          <p:cNvPr id="12" name="TextBox 11"/>
          <p:cNvSpPr txBox="1">
            <a:spLocks noChangeArrowheads="1"/>
          </p:cNvSpPr>
          <p:nvPr/>
        </p:nvSpPr>
        <p:spPr bwMode="auto">
          <a:xfrm>
            <a:off x="438150" y="5661248"/>
            <a:ext cx="8229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1800" i="1" dirty="0">
                <a:solidFill>
                  <a:schemeClr val="bg1"/>
                </a:solidFill>
                <a:latin typeface="Arial" charset="0"/>
                <a:cs typeface="Arial" charset="0"/>
              </a:rPr>
              <a:t>• </a:t>
            </a:r>
            <a:r>
              <a:rPr lang="fr-FR" altLang="fr-FR" sz="1800" b="1" i="1" u="sng" dirty="0">
                <a:solidFill>
                  <a:schemeClr val="bg1"/>
                </a:solidFill>
                <a:latin typeface="Arial" charset="0"/>
                <a:cs typeface="Arial" charset="0"/>
              </a:rPr>
              <a:t>Exemple</a:t>
            </a:r>
            <a:r>
              <a:rPr lang="fr-FR" altLang="fr-FR" sz="1800" i="1" dirty="0">
                <a:solidFill>
                  <a:schemeClr val="bg1"/>
                </a:solidFill>
                <a:latin typeface="Arial" charset="0"/>
                <a:cs typeface="Arial" charset="0"/>
              </a:rPr>
              <a:t> de problèmes de </a:t>
            </a:r>
            <a:r>
              <a:rPr lang="fr-FR" altLang="fr-FR" sz="1800" b="1" i="1" dirty="0">
                <a:solidFill>
                  <a:schemeClr val="accent6">
                    <a:lumMod val="60000"/>
                    <a:lumOff val="40000"/>
                  </a:schemeClr>
                </a:solidFill>
                <a:latin typeface="Arial" charset="0"/>
                <a:cs typeface="Arial" charset="0"/>
              </a:rPr>
              <a:t>résistance</a:t>
            </a:r>
            <a:r>
              <a:rPr lang="fr-FR" altLang="fr-FR" sz="1800" i="1" dirty="0">
                <a:solidFill>
                  <a:schemeClr val="accent6">
                    <a:lumMod val="60000"/>
                    <a:lumOff val="40000"/>
                  </a:schemeClr>
                </a:solidFill>
                <a:latin typeface="Arial" charset="0"/>
                <a:cs typeface="Arial" charset="0"/>
              </a:rPr>
              <a:t> </a:t>
            </a:r>
            <a:r>
              <a:rPr lang="fr-FR" altLang="fr-FR" sz="1800" i="1" dirty="0">
                <a:solidFill>
                  <a:schemeClr val="bg1"/>
                </a:solidFill>
                <a:latin typeface="Arial" charset="0"/>
                <a:cs typeface="Arial" charset="0"/>
              </a:rPr>
              <a:t>rencontrés dans certaines chimiothérapies avec l</a:t>
            </a:r>
            <a:r>
              <a:rPr lang="fr-FR" altLang="en-US" sz="1800" i="1" dirty="0">
                <a:solidFill>
                  <a:schemeClr val="bg1"/>
                </a:solidFill>
                <a:latin typeface="Arial" charset="0"/>
                <a:cs typeface="Arial" charset="0"/>
              </a:rPr>
              <a:t>’</a:t>
            </a:r>
            <a:r>
              <a:rPr lang="fr-FR" altLang="fr-FR" sz="1800" i="1" dirty="0">
                <a:solidFill>
                  <a:schemeClr val="bg1"/>
                </a:solidFill>
                <a:latin typeface="Arial" charset="0"/>
                <a:cs typeface="Arial" charset="0"/>
              </a:rPr>
              <a:t>expression des </a:t>
            </a:r>
            <a:r>
              <a:rPr lang="fr-FR" altLang="fr-FR" sz="1800" b="1" i="1" dirty="0">
                <a:solidFill>
                  <a:schemeClr val="tx2"/>
                </a:solidFill>
                <a:latin typeface="Arial" charset="0"/>
                <a:cs typeface="Arial" charset="0"/>
              </a:rPr>
              <a:t>P-</a:t>
            </a:r>
            <a:r>
              <a:rPr lang="fr-FR" altLang="fr-FR" sz="1800" b="1" i="1" dirty="0" err="1">
                <a:solidFill>
                  <a:schemeClr val="tx2"/>
                </a:solidFill>
                <a:latin typeface="Arial" charset="0"/>
                <a:cs typeface="Arial" charset="0"/>
              </a:rPr>
              <a:t>gP</a:t>
            </a:r>
            <a:r>
              <a:rPr lang="fr-FR" altLang="fr-FR" sz="1800" b="1" i="1" dirty="0">
                <a:solidFill>
                  <a:schemeClr val="tx2"/>
                </a:solidFill>
                <a:latin typeface="Arial" charset="0"/>
                <a:cs typeface="Arial" charset="0"/>
              </a:rPr>
              <a:t> </a:t>
            </a:r>
            <a:r>
              <a:rPr lang="fr-FR" altLang="fr-FR" sz="1800" i="1" dirty="0">
                <a:solidFill>
                  <a:schemeClr val="bg1"/>
                </a:solidFill>
                <a:latin typeface="Arial" charset="0"/>
                <a:cs typeface="Arial" charset="0"/>
                <a:sym typeface="Wingdings" pitchFamily="2" charset="2"/>
              </a:rPr>
              <a:t> sortie du médicament de la cellule et baisse de l</a:t>
            </a:r>
            <a:r>
              <a:rPr lang="fr-FR" altLang="en-US" sz="1800" i="1" dirty="0">
                <a:solidFill>
                  <a:schemeClr val="bg1"/>
                </a:solidFill>
                <a:latin typeface="Arial" charset="0"/>
                <a:cs typeface="Arial" charset="0"/>
                <a:sym typeface="Wingdings" pitchFamily="2" charset="2"/>
              </a:rPr>
              <a:t>’</a:t>
            </a:r>
            <a:r>
              <a:rPr lang="fr-FR" altLang="fr-FR" sz="1800" i="1" dirty="0">
                <a:solidFill>
                  <a:schemeClr val="bg1"/>
                </a:solidFill>
                <a:latin typeface="Arial" charset="0"/>
                <a:cs typeface="Arial" charset="0"/>
                <a:sym typeface="Wingdings" pitchFamily="2" charset="2"/>
              </a:rPr>
              <a:t>effet du traitement.</a:t>
            </a:r>
            <a:endParaRPr lang="fr-FR" altLang="fr-FR" sz="1800" i="1" dirty="0">
              <a:solidFill>
                <a:schemeClr val="bg1"/>
              </a:solidFill>
              <a:latin typeface="Arial" charset="0"/>
              <a:cs typeface="Arial" charset="0"/>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356992"/>
            <a:ext cx="1798637"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87383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AF162F0A-7209-4BF6-B3CD-3ED06144AC95}" type="slidenum">
              <a:rPr lang="en-US" altLang="fr-FR" sz="1200">
                <a:solidFill>
                  <a:srgbClr val="898989"/>
                </a:solidFill>
              </a:rPr>
              <a:pPr eaLnBrk="1" hangingPunct="1">
                <a:spcBef>
                  <a:spcPct val="0"/>
                </a:spcBef>
                <a:buFontTx/>
                <a:buNone/>
              </a:pPr>
              <a:t>16</a:t>
            </a:fld>
            <a:endParaRPr lang="en-US" altLang="fr-FR" sz="1200">
              <a:solidFill>
                <a:srgbClr val="898989"/>
              </a:solidFill>
            </a:endParaRPr>
          </a:p>
        </p:txBody>
      </p:sp>
      <p:sp>
        <p:nvSpPr>
          <p:cNvPr id="17412"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MEMBRANES ET PASSAGES CELLULAIRES</a:t>
            </a:r>
          </a:p>
        </p:txBody>
      </p:sp>
      <p:sp>
        <p:nvSpPr>
          <p:cNvPr id="8" name="Content Placeholder 2"/>
          <p:cNvSpPr>
            <a:spLocks noGrp="1"/>
          </p:cNvSpPr>
          <p:nvPr>
            <p:ph idx="1"/>
          </p:nvPr>
        </p:nvSpPr>
        <p:spPr>
          <a:xfrm>
            <a:off x="457200" y="1181100"/>
            <a:ext cx="8229600" cy="441325"/>
          </a:xfrm>
          <a:solidFill>
            <a:schemeClr val="accent3">
              <a:lumMod val="20000"/>
              <a:lumOff val="80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E) Barrière hémato-encéphalique (BHE)</a:t>
            </a:r>
          </a:p>
        </p:txBody>
      </p:sp>
      <p:sp>
        <p:nvSpPr>
          <p:cNvPr id="9" name="TextBox 8"/>
          <p:cNvSpPr txBox="1">
            <a:spLocks noChangeArrowheads="1"/>
          </p:cNvSpPr>
          <p:nvPr/>
        </p:nvSpPr>
        <p:spPr bwMode="auto">
          <a:xfrm>
            <a:off x="457200" y="1781175"/>
            <a:ext cx="822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Constituée de jonctions cellulaires </a:t>
            </a:r>
            <a:r>
              <a:rPr lang="fr-FR" altLang="fr-FR" sz="2000" b="1" dirty="0">
                <a:solidFill>
                  <a:srgbClr val="FFFF00"/>
                </a:solidFill>
                <a:latin typeface="Arial" charset="0"/>
                <a:cs typeface="Arial" charset="0"/>
              </a:rPr>
              <a:t>serrées</a:t>
            </a:r>
            <a:r>
              <a:rPr lang="fr-FR" altLang="fr-FR" sz="2000" dirty="0">
                <a:solidFill>
                  <a:srgbClr val="FFFF00"/>
                </a:solidFill>
                <a:latin typeface="Arial" charset="0"/>
                <a:cs typeface="Arial" charset="0"/>
              </a:rPr>
              <a:t> </a:t>
            </a:r>
            <a:r>
              <a:rPr lang="fr-FR" altLang="fr-FR" sz="2000" i="1" dirty="0">
                <a:solidFill>
                  <a:schemeClr val="bg1"/>
                </a:solidFill>
                <a:latin typeface="Arial" charset="0"/>
                <a:cs typeface="Arial" charset="0"/>
              </a:rPr>
              <a:t>(= </a:t>
            </a:r>
            <a:r>
              <a:rPr lang="fr-FR" altLang="fr-FR" sz="2000" i="1" dirty="0" err="1">
                <a:solidFill>
                  <a:schemeClr val="bg1"/>
                </a:solidFill>
                <a:latin typeface="Arial" charset="0"/>
                <a:cs typeface="Arial" charset="0"/>
              </a:rPr>
              <a:t>tight</a:t>
            </a:r>
            <a:r>
              <a:rPr lang="fr-FR" altLang="fr-FR" sz="2000" i="1" dirty="0">
                <a:solidFill>
                  <a:schemeClr val="bg1"/>
                </a:solidFill>
                <a:latin typeface="Arial" charset="0"/>
                <a:cs typeface="Arial" charset="0"/>
              </a:rPr>
              <a:t> </a:t>
            </a:r>
            <a:r>
              <a:rPr lang="fr-FR" altLang="fr-FR" sz="2000" i="1" dirty="0" err="1">
                <a:solidFill>
                  <a:schemeClr val="bg1"/>
                </a:solidFill>
                <a:latin typeface="Arial" charset="0"/>
                <a:cs typeface="Arial" charset="0"/>
              </a:rPr>
              <a:t>junction</a:t>
            </a:r>
            <a:r>
              <a:rPr lang="fr-FR" altLang="fr-FR" sz="2000" i="1" dirty="0">
                <a:solidFill>
                  <a:schemeClr val="bg1"/>
                </a:solidFill>
                <a:latin typeface="Arial" charset="0"/>
                <a:cs typeface="Arial" charset="0"/>
              </a:rPr>
              <a:t>).</a:t>
            </a:r>
            <a:r>
              <a:rPr lang="fr-FR" altLang="fr-FR" sz="2400" i="1" dirty="0">
                <a:solidFill>
                  <a:schemeClr val="bg1"/>
                </a:solidFill>
                <a:latin typeface="Arial" charset="0"/>
                <a:cs typeface="Arial" charset="0"/>
              </a:rPr>
              <a:t> </a:t>
            </a:r>
          </a:p>
        </p:txBody>
      </p:sp>
      <p:sp>
        <p:nvSpPr>
          <p:cNvPr id="10" name="TextBox 9"/>
          <p:cNvSpPr txBox="1">
            <a:spLocks noChangeArrowheads="1"/>
          </p:cNvSpPr>
          <p:nvPr/>
        </p:nvSpPr>
        <p:spPr bwMode="auto">
          <a:xfrm>
            <a:off x="457200" y="2466975"/>
            <a:ext cx="82296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Présente de </a:t>
            </a:r>
            <a:r>
              <a:rPr lang="fr-FR" altLang="fr-FR" sz="2000" b="1" dirty="0">
                <a:solidFill>
                  <a:srgbClr val="FFFF00"/>
                </a:solidFill>
                <a:latin typeface="Arial" charset="0"/>
                <a:cs typeface="Arial" charset="0"/>
              </a:rPr>
              <a:t>nombreux</a:t>
            </a:r>
            <a:r>
              <a:rPr lang="fr-FR" altLang="fr-FR" sz="2000" dirty="0">
                <a:solidFill>
                  <a:srgbClr val="FFFF00"/>
                </a:solidFill>
                <a:latin typeface="Arial" charset="0"/>
                <a:cs typeface="Arial" charset="0"/>
              </a:rPr>
              <a:t> </a:t>
            </a:r>
            <a:r>
              <a:rPr lang="fr-FR" altLang="fr-FR" sz="2000" b="1" dirty="0">
                <a:solidFill>
                  <a:srgbClr val="FFFF00"/>
                </a:solidFill>
                <a:latin typeface="Arial" charset="0"/>
                <a:cs typeface="Arial" charset="0"/>
              </a:rPr>
              <a:t>transporteurs</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(OAT, P-</a:t>
            </a:r>
            <a:r>
              <a:rPr lang="fr-FR" altLang="fr-FR" sz="2000" dirty="0" err="1">
                <a:solidFill>
                  <a:schemeClr val="bg1"/>
                </a:solidFill>
                <a:latin typeface="Arial" charset="0"/>
                <a:cs typeface="Arial" charset="0"/>
              </a:rPr>
              <a:t>gP</a:t>
            </a:r>
            <a:r>
              <a:rPr lang="fr-FR" altLang="fr-FR" sz="2000" dirty="0">
                <a:solidFill>
                  <a:schemeClr val="bg1"/>
                </a:solidFill>
                <a:latin typeface="Arial" charset="0"/>
                <a:cs typeface="Arial" charset="0"/>
              </a:rPr>
              <a:t>, MRP) </a:t>
            </a:r>
            <a:r>
              <a:rPr lang="fr-FR" altLang="fr-FR" sz="2000" dirty="0" smtClean="0">
                <a:solidFill>
                  <a:schemeClr val="bg1"/>
                </a:solidFill>
                <a:latin typeface="Arial" charset="0"/>
                <a:cs typeface="Arial" charset="0"/>
              </a:rPr>
              <a:t>= protection </a:t>
            </a:r>
            <a:r>
              <a:rPr lang="fr-FR" altLang="fr-FR" sz="2000" dirty="0">
                <a:solidFill>
                  <a:schemeClr val="bg1"/>
                </a:solidFill>
                <a:latin typeface="Arial" charset="0"/>
                <a:cs typeface="Arial" charset="0"/>
              </a:rPr>
              <a:t>des tissus nerveux centraux.</a:t>
            </a:r>
            <a:r>
              <a:rPr lang="fr-FR" altLang="fr-FR" sz="2400" dirty="0">
                <a:solidFill>
                  <a:schemeClr val="bg1"/>
                </a:solidFill>
                <a:latin typeface="Arial" charset="0"/>
                <a:cs typeface="Arial" charset="0"/>
              </a:rPr>
              <a:t> </a:t>
            </a:r>
          </a:p>
        </p:txBody>
      </p:sp>
      <p:sp>
        <p:nvSpPr>
          <p:cNvPr id="11" name="TextBox 10"/>
          <p:cNvSpPr txBox="1">
            <a:spLocks noChangeArrowheads="1"/>
          </p:cNvSpPr>
          <p:nvPr/>
        </p:nvSpPr>
        <p:spPr bwMode="auto">
          <a:xfrm>
            <a:off x="457200" y="3394075"/>
            <a:ext cx="822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r>
              <a:rPr lang="fr-FR" altLang="fr-FR" sz="2400" dirty="0" smtClean="0">
                <a:solidFill>
                  <a:schemeClr val="bg1"/>
                </a:solidFill>
                <a:latin typeface="Arial" charset="0"/>
                <a:cs typeface="Arial" charset="0"/>
              </a:rPr>
              <a:t>Peut </a:t>
            </a:r>
            <a:r>
              <a:rPr lang="fr-FR" altLang="fr-FR" sz="2000" b="1" dirty="0" smtClean="0">
                <a:solidFill>
                  <a:srgbClr val="FFFF00"/>
                </a:solidFill>
                <a:latin typeface="Arial" charset="0"/>
                <a:cs typeface="Arial" charset="0"/>
              </a:rPr>
              <a:t>nuire </a:t>
            </a:r>
            <a:r>
              <a:rPr lang="fr-FR" altLang="fr-FR" sz="2000" b="1" dirty="0">
                <a:solidFill>
                  <a:srgbClr val="FFFF00"/>
                </a:solidFill>
                <a:latin typeface="Arial" charset="0"/>
                <a:cs typeface="Arial" charset="0"/>
              </a:rPr>
              <a:t>à la prise d</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un traitement</a:t>
            </a:r>
            <a:r>
              <a:rPr lang="fr-FR" altLang="fr-FR" sz="2000" dirty="0">
                <a:solidFill>
                  <a:schemeClr val="bg1"/>
                </a:solidFill>
                <a:latin typeface="Arial" charset="0"/>
                <a:cs typeface="Arial" charset="0"/>
              </a:rPr>
              <a:t>.</a:t>
            </a:r>
            <a:endParaRPr lang="fr-FR" altLang="fr-FR" sz="2400" dirty="0">
              <a:solidFill>
                <a:schemeClr val="bg1"/>
              </a:solidFill>
              <a:latin typeface="Arial" charset="0"/>
              <a:cs typeface="Arial" charset="0"/>
            </a:endParaRPr>
          </a:p>
        </p:txBody>
      </p:sp>
      <p:sp>
        <p:nvSpPr>
          <p:cNvPr id="12" name="TextBox 11"/>
          <p:cNvSpPr txBox="1">
            <a:spLocks noChangeArrowheads="1"/>
          </p:cNvSpPr>
          <p:nvPr/>
        </p:nvSpPr>
        <p:spPr bwMode="auto">
          <a:xfrm>
            <a:off x="457200" y="4048125"/>
            <a:ext cx="82296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r>
              <a:rPr lang="fr-FR" altLang="fr-FR" sz="2000" dirty="0">
                <a:solidFill>
                  <a:schemeClr val="bg1"/>
                </a:solidFill>
                <a:latin typeface="Arial" charset="0"/>
                <a:cs typeface="Arial" charset="0"/>
              </a:rPr>
              <a:t>Son altération par </a:t>
            </a:r>
            <a:r>
              <a:rPr lang="fr-FR" altLang="fr-FR" sz="2000" b="1" dirty="0">
                <a:solidFill>
                  <a:schemeClr val="bg1"/>
                </a:solidFill>
                <a:latin typeface="Arial" charset="0"/>
                <a:cs typeface="Arial" charset="0"/>
              </a:rPr>
              <a:t>des états pathologiques </a:t>
            </a:r>
            <a:r>
              <a:rPr lang="fr-FR" altLang="fr-FR" sz="2000" dirty="0">
                <a:solidFill>
                  <a:schemeClr val="bg1"/>
                </a:solidFill>
                <a:latin typeface="Arial" charset="0"/>
                <a:cs typeface="Arial" charset="0"/>
              </a:rPr>
              <a:t>(cancers, </a:t>
            </a:r>
            <a:r>
              <a:rPr lang="fr-FR" altLang="fr-FR" sz="2000" b="1" dirty="0">
                <a:solidFill>
                  <a:srgbClr val="FFFF00"/>
                </a:solidFill>
                <a:latin typeface="Arial" charset="0"/>
                <a:cs typeface="Arial" charset="0"/>
              </a:rPr>
              <a:t>méningites</a:t>
            </a:r>
            <a:r>
              <a:rPr lang="fr-FR" altLang="fr-FR" sz="2000" dirty="0">
                <a:solidFill>
                  <a:srgbClr val="FFFF00"/>
                </a:solidFill>
                <a:latin typeface="Arial" charset="0"/>
                <a:cs typeface="Arial" charset="0"/>
              </a:rPr>
              <a:t> </a:t>
            </a:r>
            <a:r>
              <a:rPr lang="fr-FR" altLang="fr-FR" sz="2000" b="1" dirty="0">
                <a:solidFill>
                  <a:srgbClr val="FFFF00"/>
                </a:solidFill>
                <a:latin typeface="Arial" charset="0"/>
                <a:cs typeface="Arial" charset="0"/>
              </a:rPr>
              <a:t>inflammatoires</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favorise le passage du médicament et peut provoquer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apparition </a:t>
            </a:r>
            <a:r>
              <a:rPr lang="fr-FR" altLang="fr-FR" sz="2000" b="1" dirty="0">
                <a:solidFill>
                  <a:srgbClr val="FFFF00"/>
                </a:solidFill>
                <a:latin typeface="Arial" charset="0"/>
                <a:cs typeface="Arial" charset="0"/>
              </a:rPr>
              <a:t>d</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effets secondaires</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indésirables (toxicité par surdosage).</a:t>
            </a:r>
            <a:r>
              <a:rPr lang="fr-FR" altLang="fr-FR" sz="2400" dirty="0">
                <a:solidFill>
                  <a:schemeClr val="bg1"/>
                </a:solidFill>
                <a:latin typeface="Arial" charset="0"/>
                <a:cs typeface="Arial" charset="0"/>
              </a:rPr>
              <a:t> +++</a:t>
            </a:r>
          </a:p>
        </p:txBody>
      </p:sp>
    </p:spTree>
    <p:extLst>
      <p:ext uri="{BB962C8B-B14F-4D97-AF65-F5344CB8AC3E}">
        <p14:creationId xmlns:p14="http://schemas.microsoft.com/office/powerpoint/2010/main" val="32275335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p:bldP spid="10"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151C2AC8-6FAE-40D6-AB5D-F8B7437727AF}" type="slidenum">
              <a:rPr lang="en-US" altLang="fr-FR" sz="1200">
                <a:solidFill>
                  <a:srgbClr val="898989"/>
                </a:solidFill>
              </a:rPr>
              <a:pPr eaLnBrk="1" hangingPunct="1">
                <a:spcBef>
                  <a:spcPct val="0"/>
                </a:spcBef>
                <a:buFontTx/>
                <a:buNone/>
              </a:pPr>
              <a:t>17</a:t>
            </a:fld>
            <a:endParaRPr lang="en-US" altLang="fr-FR" sz="1200">
              <a:solidFill>
                <a:srgbClr val="898989"/>
              </a:solidFill>
            </a:endParaRPr>
          </a:p>
        </p:txBody>
      </p:sp>
      <p:sp>
        <p:nvSpPr>
          <p:cNvPr id="16388" name="Title 1"/>
          <p:cNvSpPr>
            <a:spLocks noGrp="1"/>
          </p:cNvSpPr>
          <p:nvPr>
            <p:ph type="title"/>
          </p:nvPr>
        </p:nvSpPr>
        <p:spPr>
          <a:xfrm>
            <a:off x="457200" y="265113"/>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MEMBRANES ET PASSAGES CELLULAIRES</a:t>
            </a:r>
          </a:p>
        </p:txBody>
      </p:sp>
      <p:sp>
        <p:nvSpPr>
          <p:cNvPr id="8" name="Content Placeholder 2"/>
          <p:cNvSpPr>
            <a:spLocks noGrp="1"/>
          </p:cNvSpPr>
          <p:nvPr>
            <p:ph idx="1"/>
          </p:nvPr>
        </p:nvSpPr>
        <p:spPr>
          <a:xfrm>
            <a:off x="457200" y="1181100"/>
            <a:ext cx="8229600" cy="441325"/>
          </a:xfrm>
          <a:solidFill>
            <a:schemeClr val="accent3">
              <a:lumMod val="20000"/>
              <a:lumOff val="80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D) Diffusion facilitée</a:t>
            </a:r>
          </a:p>
        </p:txBody>
      </p:sp>
      <p:sp>
        <p:nvSpPr>
          <p:cNvPr id="11" name="TextBox 10"/>
          <p:cNvSpPr txBox="1">
            <a:spLocks noChangeArrowheads="1"/>
          </p:cNvSpPr>
          <p:nvPr/>
        </p:nvSpPr>
        <p:spPr bwMode="auto">
          <a:xfrm>
            <a:off x="457200" y="1882775"/>
            <a:ext cx="8229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r>
              <a:rPr lang="fr-FR" altLang="fr-FR" sz="2000" dirty="0">
                <a:solidFill>
                  <a:schemeClr val="bg1"/>
                </a:solidFill>
                <a:latin typeface="Arial" charset="0"/>
                <a:cs typeface="Arial" charset="0"/>
              </a:rPr>
              <a:t>Concerne le transport de molécules </a:t>
            </a:r>
            <a:r>
              <a:rPr lang="fr-FR" altLang="fr-FR" sz="2000" b="1" dirty="0">
                <a:solidFill>
                  <a:srgbClr val="FF0000"/>
                </a:solidFill>
                <a:latin typeface="Arial" charset="0"/>
                <a:cs typeface="Arial" charset="0"/>
              </a:rPr>
              <a:t>simples</a:t>
            </a:r>
            <a:r>
              <a:rPr lang="fr-FR" altLang="fr-FR" sz="2000" dirty="0">
                <a:latin typeface="Arial" charset="0"/>
                <a:cs typeface="Arial" charset="0"/>
              </a:rPr>
              <a:t> </a:t>
            </a:r>
            <a:r>
              <a:rPr lang="fr-FR" altLang="fr-FR" sz="2000" dirty="0">
                <a:solidFill>
                  <a:schemeClr val="bg1"/>
                </a:solidFill>
                <a:latin typeface="Arial" charset="0"/>
                <a:cs typeface="Arial" charset="0"/>
              </a:rPr>
              <a:t>comme les AA, le glucose, la DOPA (précurseur de la dopamine).</a:t>
            </a:r>
            <a:r>
              <a:rPr lang="fr-FR" altLang="fr-FR" sz="2400" dirty="0">
                <a:solidFill>
                  <a:schemeClr val="bg1"/>
                </a:solidFill>
                <a:latin typeface="Arial" charset="0"/>
                <a:cs typeface="Arial" charset="0"/>
              </a:rPr>
              <a:t> </a:t>
            </a:r>
          </a:p>
        </p:txBody>
      </p:sp>
      <p:sp>
        <p:nvSpPr>
          <p:cNvPr id="12" name="TextBox 11"/>
          <p:cNvSpPr txBox="1">
            <a:spLocks noChangeArrowheads="1"/>
          </p:cNvSpPr>
          <p:nvPr/>
        </p:nvSpPr>
        <p:spPr bwMode="auto">
          <a:xfrm>
            <a:off x="457200" y="2889250"/>
            <a:ext cx="82296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Suit le </a:t>
            </a:r>
            <a:r>
              <a:rPr lang="fr-FR" altLang="fr-FR" sz="2000" b="1" dirty="0">
                <a:solidFill>
                  <a:srgbClr val="FF0000"/>
                </a:solidFill>
                <a:latin typeface="Arial" charset="0"/>
                <a:cs typeface="Arial" charset="0"/>
              </a:rPr>
              <a:t>gradient</a:t>
            </a:r>
            <a:r>
              <a:rPr lang="fr-FR" altLang="fr-FR" sz="2000" dirty="0">
                <a:solidFill>
                  <a:srgbClr val="FF0000"/>
                </a:solidFill>
                <a:latin typeface="Arial" charset="0"/>
                <a:cs typeface="Arial" charset="0"/>
              </a:rPr>
              <a:t> </a:t>
            </a:r>
            <a:r>
              <a:rPr lang="fr-FR" altLang="fr-FR" sz="2000" dirty="0">
                <a:solidFill>
                  <a:schemeClr val="bg1"/>
                </a:solidFill>
                <a:latin typeface="Arial" charset="0"/>
                <a:cs typeface="Arial" charset="0"/>
              </a:rPr>
              <a:t>de concentration mais nécessite des</a:t>
            </a:r>
            <a:r>
              <a:rPr lang="fr-FR" altLang="fr-FR" sz="2000" dirty="0">
                <a:latin typeface="Arial" charset="0"/>
                <a:cs typeface="Arial" charset="0"/>
              </a:rPr>
              <a:t> </a:t>
            </a:r>
            <a:r>
              <a:rPr lang="fr-FR" altLang="fr-FR" sz="2000" b="1" dirty="0">
                <a:solidFill>
                  <a:srgbClr val="FF0000"/>
                </a:solidFill>
                <a:latin typeface="Arial" charset="0"/>
                <a:cs typeface="Arial" charset="0"/>
              </a:rPr>
              <a:t>transporteurs</a:t>
            </a:r>
            <a:r>
              <a:rPr lang="fr-FR" altLang="fr-FR" sz="2000" dirty="0">
                <a:solidFill>
                  <a:srgbClr val="FF0000"/>
                </a:solidFill>
                <a:latin typeface="Arial" charset="0"/>
                <a:cs typeface="Arial" charset="0"/>
              </a:rPr>
              <a:t> </a:t>
            </a:r>
            <a:r>
              <a:rPr lang="fr-FR" altLang="fr-FR" sz="2000" dirty="0">
                <a:solidFill>
                  <a:schemeClr val="bg1"/>
                </a:solidFill>
                <a:latin typeface="Arial" charset="0"/>
                <a:cs typeface="Arial" charset="0"/>
              </a:rPr>
              <a:t>spécifiques saturables +++.</a:t>
            </a:r>
            <a:r>
              <a:rPr lang="fr-FR" altLang="fr-FR" sz="2400" dirty="0">
                <a:solidFill>
                  <a:schemeClr val="bg1"/>
                </a:solidFill>
                <a:latin typeface="Arial" charset="0"/>
                <a:cs typeface="Arial" charset="0"/>
              </a:rPr>
              <a:t> </a:t>
            </a:r>
          </a:p>
        </p:txBody>
      </p:sp>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31400" y="4140159"/>
            <a:ext cx="4283968" cy="2370462"/>
          </a:xfrm>
          <a:prstGeom prst="rect">
            <a:avLst/>
          </a:prstGeom>
        </p:spPr>
      </p:pic>
      <p:sp>
        <p:nvSpPr>
          <p:cNvPr id="3" name="Bulle ronde 2"/>
          <p:cNvSpPr/>
          <p:nvPr/>
        </p:nvSpPr>
        <p:spPr>
          <a:xfrm>
            <a:off x="6595056" y="2952408"/>
            <a:ext cx="2843808" cy="1512168"/>
          </a:xfrm>
          <a:prstGeom prst="wedgeEllipseCallou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7017936" y="3274219"/>
            <a:ext cx="2018560" cy="1015663"/>
          </a:xfrm>
          <a:prstGeom prst="rect">
            <a:avLst/>
          </a:prstGeom>
          <a:noFill/>
        </p:spPr>
        <p:txBody>
          <a:bodyPr wrap="square" rtlCol="0">
            <a:spAutoFit/>
          </a:bodyPr>
          <a:lstStyle/>
          <a:p>
            <a:r>
              <a:rPr lang="fr-FR" sz="2000" b="1" dirty="0" smtClean="0"/>
              <a:t>Pluto, je dois m’inquiéter pour la suite ? </a:t>
            </a:r>
            <a:endParaRPr lang="fr-FR" sz="2000" b="1" dirty="0"/>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4118" y="3730371"/>
            <a:ext cx="3707904" cy="2780928"/>
          </a:xfrm>
          <a:prstGeom prst="rect">
            <a:avLst/>
          </a:prstGeom>
        </p:spPr>
      </p:pic>
      <p:sp>
        <p:nvSpPr>
          <p:cNvPr id="10" name="Bulle ronde 9"/>
          <p:cNvSpPr/>
          <p:nvPr/>
        </p:nvSpPr>
        <p:spPr>
          <a:xfrm rot="20133750" flipH="1">
            <a:off x="2755712" y="3432083"/>
            <a:ext cx="2519476" cy="1512168"/>
          </a:xfrm>
          <a:prstGeom prst="wedgeEllipseCallou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rot="19641867">
            <a:off x="2979913" y="3680335"/>
            <a:ext cx="2232248" cy="1015663"/>
          </a:xfrm>
          <a:prstGeom prst="rect">
            <a:avLst/>
          </a:prstGeom>
          <a:noFill/>
        </p:spPr>
        <p:txBody>
          <a:bodyPr wrap="square" rtlCol="0">
            <a:spAutoFit/>
          </a:bodyPr>
          <a:lstStyle/>
          <a:p>
            <a:r>
              <a:rPr lang="fr-FR" sz="2000" b="1" dirty="0" smtClean="0"/>
              <a:t>Mais non </a:t>
            </a:r>
            <a:r>
              <a:rPr lang="fr-FR" sz="2000" b="1" dirty="0" err="1" smtClean="0"/>
              <a:t>tkt</a:t>
            </a:r>
            <a:r>
              <a:rPr lang="fr-FR" sz="2000" b="1" dirty="0" smtClean="0"/>
              <a:t> le </a:t>
            </a:r>
            <a:r>
              <a:rPr lang="fr-FR" sz="2000" b="1" dirty="0" err="1" smtClean="0"/>
              <a:t>srab</a:t>
            </a:r>
            <a:r>
              <a:rPr lang="fr-FR" sz="2000" b="1" dirty="0" smtClean="0"/>
              <a:t> ça va le faire ! </a:t>
            </a:r>
            <a:endParaRPr lang="fr-FR" sz="2000" b="1" dirty="0"/>
          </a:p>
        </p:txBody>
      </p:sp>
    </p:spTree>
    <p:extLst>
      <p:ext uri="{BB962C8B-B14F-4D97-AF65-F5344CB8AC3E}">
        <p14:creationId xmlns:p14="http://schemas.microsoft.com/office/powerpoint/2010/main" val="25642988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heel(1)">
                                      <p:cBhvr>
                                        <p:cTn id="37" dur="20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11" grpId="0"/>
      <p:bldP spid="12" grpId="0"/>
      <p:bldP spid="3" grpId="0" animBg="1"/>
      <p:bldP spid="4" grpId="0"/>
      <p:bldP spid="10" grpId="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AF162F0A-7209-4BF6-B3CD-3ED06144AC95}" type="slidenum">
              <a:rPr lang="en-US" altLang="fr-FR" sz="1200">
                <a:solidFill>
                  <a:srgbClr val="898989"/>
                </a:solidFill>
              </a:rPr>
              <a:pPr eaLnBrk="1" hangingPunct="1">
                <a:spcBef>
                  <a:spcPct val="0"/>
                </a:spcBef>
                <a:buFontTx/>
                <a:buNone/>
              </a:pPr>
              <a:t>18</a:t>
            </a:fld>
            <a:endParaRPr lang="en-US" altLang="fr-FR" sz="1200">
              <a:solidFill>
                <a:srgbClr val="898989"/>
              </a:solidFill>
            </a:endParaRPr>
          </a:p>
        </p:txBody>
      </p:sp>
      <p:sp>
        <p:nvSpPr>
          <p:cNvPr id="17412"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MEMBRANES ET PASSAGES CELLULAIRES</a:t>
            </a:r>
          </a:p>
        </p:txBody>
      </p:sp>
      <p:sp>
        <p:nvSpPr>
          <p:cNvPr id="8" name="Content Placeholder 2"/>
          <p:cNvSpPr>
            <a:spLocks noGrp="1"/>
          </p:cNvSpPr>
          <p:nvPr>
            <p:ph idx="1"/>
          </p:nvPr>
        </p:nvSpPr>
        <p:spPr>
          <a:xfrm>
            <a:off x="457200" y="1181100"/>
            <a:ext cx="8229600" cy="441325"/>
          </a:xfrm>
          <a:solidFill>
            <a:schemeClr val="accent3">
              <a:lumMod val="20000"/>
              <a:lumOff val="80000"/>
            </a:schemeClr>
          </a:solidFill>
        </p:spPr>
        <p:txBody>
          <a:bodyPr>
            <a:normAutofit lnSpcReduction="10000"/>
          </a:bodyPr>
          <a:lstStyle/>
          <a:p>
            <a:pPr marL="0" indent="0" eaLnBrk="1" hangingPunct="1">
              <a:buFont typeface="Arial" charset="0"/>
              <a:buNone/>
            </a:pPr>
            <a:r>
              <a:rPr lang="fr-FR" altLang="fr-FR" sz="2400" b="1" dirty="0" smtClean="0">
                <a:solidFill>
                  <a:schemeClr val="accent3"/>
                </a:solidFill>
                <a:latin typeface="Arial" charset="0"/>
                <a:cs typeface="Arial" charset="0"/>
              </a:rPr>
              <a:t>E) Barrière hémato-encéphalique (BHE)</a:t>
            </a:r>
          </a:p>
        </p:txBody>
      </p:sp>
      <p:sp>
        <p:nvSpPr>
          <p:cNvPr id="9" name="TextBox 8"/>
          <p:cNvSpPr txBox="1">
            <a:spLocks noChangeArrowheads="1"/>
          </p:cNvSpPr>
          <p:nvPr/>
        </p:nvSpPr>
        <p:spPr bwMode="auto">
          <a:xfrm>
            <a:off x="457200" y="1781175"/>
            <a:ext cx="822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Constituée de jonctions cellulaire</a:t>
            </a:r>
            <a:r>
              <a:rPr lang="fr-FR" altLang="fr-FR" sz="2000" dirty="0">
                <a:latin typeface="Arial" charset="0"/>
                <a:cs typeface="Arial" charset="0"/>
              </a:rPr>
              <a:t>s </a:t>
            </a:r>
            <a:r>
              <a:rPr lang="fr-FR" altLang="fr-FR" sz="2000" b="1" dirty="0">
                <a:solidFill>
                  <a:schemeClr val="accent6">
                    <a:lumMod val="60000"/>
                    <a:lumOff val="40000"/>
                  </a:schemeClr>
                </a:solidFill>
                <a:latin typeface="Arial" charset="0"/>
                <a:cs typeface="Arial" charset="0"/>
              </a:rPr>
              <a:t>serrées</a:t>
            </a:r>
            <a:r>
              <a:rPr lang="fr-FR" altLang="fr-FR" sz="2000" dirty="0">
                <a:solidFill>
                  <a:schemeClr val="accent6">
                    <a:lumMod val="60000"/>
                    <a:lumOff val="40000"/>
                  </a:schemeClr>
                </a:solidFill>
                <a:latin typeface="Arial" charset="0"/>
                <a:cs typeface="Arial" charset="0"/>
              </a:rPr>
              <a:t> </a:t>
            </a:r>
            <a:r>
              <a:rPr lang="fr-FR" altLang="fr-FR" sz="2000" dirty="0">
                <a:solidFill>
                  <a:schemeClr val="bg1"/>
                </a:solidFill>
                <a:latin typeface="Arial" charset="0"/>
                <a:cs typeface="Arial" charset="0"/>
              </a:rPr>
              <a:t>(= </a:t>
            </a:r>
            <a:r>
              <a:rPr lang="fr-FR" altLang="fr-FR" sz="2000" dirty="0" err="1">
                <a:solidFill>
                  <a:schemeClr val="bg1"/>
                </a:solidFill>
                <a:latin typeface="Arial" charset="0"/>
                <a:cs typeface="Arial" charset="0"/>
              </a:rPr>
              <a:t>tight</a:t>
            </a:r>
            <a:r>
              <a:rPr lang="fr-FR" altLang="fr-FR" sz="2000" dirty="0">
                <a:solidFill>
                  <a:schemeClr val="bg1"/>
                </a:solidFill>
                <a:latin typeface="Arial" charset="0"/>
                <a:cs typeface="Arial" charset="0"/>
              </a:rPr>
              <a:t> </a:t>
            </a:r>
            <a:r>
              <a:rPr lang="fr-FR" altLang="fr-FR" sz="2000" dirty="0" err="1">
                <a:solidFill>
                  <a:schemeClr val="bg1"/>
                </a:solidFill>
                <a:latin typeface="Arial" charset="0"/>
                <a:cs typeface="Arial" charset="0"/>
              </a:rPr>
              <a:t>junction</a:t>
            </a: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p>
        </p:txBody>
      </p:sp>
      <p:sp>
        <p:nvSpPr>
          <p:cNvPr id="10" name="TextBox 9"/>
          <p:cNvSpPr txBox="1">
            <a:spLocks noChangeArrowheads="1"/>
          </p:cNvSpPr>
          <p:nvPr/>
        </p:nvSpPr>
        <p:spPr bwMode="auto">
          <a:xfrm>
            <a:off x="457200" y="2466975"/>
            <a:ext cx="82296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Présente de</a:t>
            </a:r>
            <a:r>
              <a:rPr lang="fr-FR" altLang="fr-FR" sz="2000" dirty="0">
                <a:latin typeface="Arial" charset="0"/>
                <a:cs typeface="Arial" charset="0"/>
              </a:rPr>
              <a:t> </a:t>
            </a:r>
            <a:r>
              <a:rPr lang="fr-FR" altLang="fr-FR" sz="2000" b="1" dirty="0">
                <a:solidFill>
                  <a:schemeClr val="accent6">
                    <a:lumMod val="60000"/>
                    <a:lumOff val="40000"/>
                  </a:schemeClr>
                </a:solidFill>
                <a:latin typeface="Arial" charset="0"/>
                <a:cs typeface="Arial" charset="0"/>
              </a:rPr>
              <a:t>nombreux</a:t>
            </a:r>
            <a:r>
              <a:rPr lang="fr-FR" altLang="fr-FR" sz="2000" dirty="0">
                <a:solidFill>
                  <a:schemeClr val="accent6">
                    <a:lumMod val="60000"/>
                    <a:lumOff val="40000"/>
                  </a:schemeClr>
                </a:solidFill>
                <a:latin typeface="Arial" charset="0"/>
                <a:cs typeface="Arial" charset="0"/>
              </a:rPr>
              <a:t> </a:t>
            </a:r>
            <a:r>
              <a:rPr lang="fr-FR" altLang="fr-FR" sz="2000" dirty="0">
                <a:solidFill>
                  <a:schemeClr val="bg1"/>
                </a:solidFill>
                <a:latin typeface="Arial" charset="0"/>
                <a:cs typeface="Arial" charset="0"/>
              </a:rPr>
              <a:t>transporteurs (OAT, P-</a:t>
            </a:r>
            <a:r>
              <a:rPr lang="fr-FR" altLang="fr-FR" sz="2000" dirty="0" err="1">
                <a:solidFill>
                  <a:schemeClr val="bg1"/>
                </a:solidFill>
                <a:latin typeface="Arial" charset="0"/>
                <a:cs typeface="Arial" charset="0"/>
              </a:rPr>
              <a:t>gP</a:t>
            </a:r>
            <a:r>
              <a:rPr lang="fr-FR" altLang="fr-FR" sz="2000" dirty="0">
                <a:solidFill>
                  <a:schemeClr val="bg1"/>
                </a:solidFill>
                <a:latin typeface="Arial" charset="0"/>
                <a:cs typeface="Arial" charset="0"/>
              </a:rPr>
              <a:t>, MRP) jouant un rôle fondamental dans la protection des tissus nerveux centraux.</a:t>
            </a:r>
            <a:r>
              <a:rPr lang="fr-FR" altLang="fr-FR" sz="2400" dirty="0">
                <a:solidFill>
                  <a:schemeClr val="bg1"/>
                </a:solidFill>
                <a:latin typeface="Arial" charset="0"/>
                <a:cs typeface="Arial" charset="0"/>
              </a:rPr>
              <a:t> </a:t>
            </a:r>
          </a:p>
        </p:txBody>
      </p:sp>
      <p:sp>
        <p:nvSpPr>
          <p:cNvPr id="11" name="TextBox 10"/>
          <p:cNvSpPr txBox="1">
            <a:spLocks noChangeArrowheads="1"/>
          </p:cNvSpPr>
          <p:nvPr/>
        </p:nvSpPr>
        <p:spPr bwMode="auto">
          <a:xfrm>
            <a:off x="457200" y="3394075"/>
            <a:ext cx="822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r>
              <a:rPr lang="fr-FR" altLang="fr-FR" sz="2000" dirty="0">
                <a:solidFill>
                  <a:schemeClr val="bg1"/>
                </a:solidFill>
                <a:latin typeface="Arial" charset="0"/>
                <a:cs typeface="Arial" charset="0"/>
              </a:rPr>
              <a:t>Son rôle de protection peut </a:t>
            </a:r>
            <a:r>
              <a:rPr lang="fr-FR" altLang="fr-FR" sz="2000" b="1" dirty="0">
                <a:solidFill>
                  <a:schemeClr val="accent6">
                    <a:lumMod val="60000"/>
                    <a:lumOff val="40000"/>
                  </a:schemeClr>
                </a:solidFill>
                <a:latin typeface="Arial" charset="0"/>
                <a:cs typeface="Arial" charset="0"/>
              </a:rPr>
              <a:t>nuire</a:t>
            </a:r>
            <a:r>
              <a:rPr lang="fr-FR" altLang="fr-FR" sz="2000" dirty="0">
                <a:solidFill>
                  <a:schemeClr val="accent6">
                    <a:lumMod val="60000"/>
                    <a:lumOff val="40000"/>
                  </a:schemeClr>
                </a:solidFill>
                <a:latin typeface="Arial" charset="0"/>
                <a:cs typeface="Arial" charset="0"/>
              </a:rPr>
              <a:t> </a:t>
            </a:r>
            <a:r>
              <a:rPr lang="fr-FR" altLang="fr-FR" sz="2000" dirty="0">
                <a:solidFill>
                  <a:schemeClr val="bg1"/>
                </a:solidFill>
                <a:latin typeface="Arial" charset="0"/>
                <a:cs typeface="Arial" charset="0"/>
              </a:rPr>
              <a:t>à la prise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un traitement</a:t>
            </a:r>
            <a:r>
              <a:rPr lang="fr-FR" altLang="fr-FR" sz="2000" dirty="0">
                <a:latin typeface="Arial" charset="0"/>
                <a:cs typeface="Arial" charset="0"/>
              </a:rPr>
              <a:t>.</a:t>
            </a:r>
            <a:endParaRPr lang="fr-FR" altLang="fr-FR" sz="2400" dirty="0">
              <a:latin typeface="Arial" charset="0"/>
              <a:cs typeface="Arial" charset="0"/>
            </a:endParaRPr>
          </a:p>
        </p:txBody>
      </p:sp>
      <p:sp>
        <p:nvSpPr>
          <p:cNvPr id="12" name="TextBox 11"/>
          <p:cNvSpPr txBox="1">
            <a:spLocks noChangeArrowheads="1"/>
          </p:cNvSpPr>
          <p:nvPr/>
        </p:nvSpPr>
        <p:spPr bwMode="auto">
          <a:xfrm>
            <a:off x="457200" y="4048125"/>
            <a:ext cx="82296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a:t>
            </a:r>
            <a:r>
              <a:rPr lang="fr-FR" altLang="fr-FR" sz="2400" dirty="0">
                <a:solidFill>
                  <a:schemeClr val="bg1"/>
                </a:solidFill>
                <a:latin typeface="Arial" charset="0"/>
                <a:cs typeface="Arial" charset="0"/>
              </a:rPr>
              <a:t> </a:t>
            </a:r>
            <a:r>
              <a:rPr lang="fr-FR" altLang="fr-FR" sz="2000" dirty="0">
                <a:solidFill>
                  <a:schemeClr val="bg1"/>
                </a:solidFill>
                <a:latin typeface="Arial" charset="0"/>
                <a:cs typeface="Arial" charset="0"/>
              </a:rPr>
              <a:t>Son altération par des états pathologiques (cancers</a:t>
            </a:r>
            <a:r>
              <a:rPr lang="fr-FR" altLang="fr-FR" sz="2000" dirty="0">
                <a:latin typeface="Arial" charset="0"/>
                <a:cs typeface="Arial" charset="0"/>
              </a:rPr>
              <a:t>, </a:t>
            </a:r>
            <a:r>
              <a:rPr lang="fr-FR" altLang="fr-FR" sz="2000" b="1" dirty="0">
                <a:solidFill>
                  <a:schemeClr val="accent6">
                    <a:lumMod val="60000"/>
                    <a:lumOff val="40000"/>
                  </a:schemeClr>
                </a:solidFill>
                <a:latin typeface="Arial" charset="0"/>
                <a:cs typeface="Arial" charset="0"/>
              </a:rPr>
              <a:t>méningites</a:t>
            </a:r>
            <a:r>
              <a:rPr lang="fr-FR" altLang="fr-FR" sz="2000" dirty="0">
                <a:solidFill>
                  <a:schemeClr val="accent6">
                    <a:lumMod val="60000"/>
                    <a:lumOff val="40000"/>
                  </a:schemeClr>
                </a:solidFill>
                <a:latin typeface="Arial" charset="0"/>
                <a:cs typeface="Arial" charset="0"/>
              </a:rPr>
              <a:t> </a:t>
            </a:r>
            <a:r>
              <a:rPr lang="fr-FR" altLang="fr-FR" sz="2000" b="1" dirty="0">
                <a:solidFill>
                  <a:schemeClr val="accent6">
                    <a:lumMod val="60000"/>
                    <a:lumOff val="40000"/>
                  </a:schemeClr>
                </a:solidFill>
                <a:latin typeface="Arial" charset="0"/>
                <a:cs typeface="Arial" charset="0"/>
              </a:rPr>
              <a:t>inflammatoires</a:t>
            </a:r>
            <a:r>
              <a:rPr lang="fr-FR" altLang="fr-FR" sz="2000" dirty="0">
                <a:latin typeface="Arial" charset="0"/>
                <a:cs typeface="Arial" charset="0"/>
              </a:rPr>
              <a:t>) </a:t>
            </a:r>
            <a:r>
              <a:rPr lang="fr-FR" altLang="fr-FR" sz="2000" dirty="0">
                <a:solidFill>
                  <a:schemeClr val="bg1"/>
                </a:solidFill>
                <a:latin typeface="Arial" charset="0"/>
                <a:cs typeface="Arial" charset="0"/>
              </a:rPr>
              <a:t>favorise le passage du médicament et peut provoquer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apparition </a:t>
            </a:r>
            <a:r>
              <a:rPr lang="fr-FR" altLang="fr-FR" sz="2000" b="1" u="sng" dirty="0">
                <a:solidFill>
                  <a:schemeClr val="accent6">
                    <a:lumMod val="60000"/>
                    <a:lumOff val="40000"/>
                  </a:schemeClr>
                </a:solidFill>
                <a:latin typeface="Arial" charset="0"/>
                <a:cs typeface="Arial" charset="0"/>
              </a:rPr>
              <a:t>d</a:t>
            </a:r>
            <a:r>
              <a:rPr lang="fr-FR" altLang="en-US" sz="2000" b="1" u="sng" dirty="0">
                <a:solidFill>
                  <a:schemeClr val="accent6">
                    <a:lumMod val="60000"/>
                    <a:lumOff val="40000"/>
                  </a:schemeClr>
                </a:solidFill>
                <a:latin typeface="Arial" charset="0"/>
                <a:cs typeface="Arial" charset="0"/>
              </a:rPr>
              <a:t>’</a:t>
            </a:r>
            <a:r>
              <a:rPr lang="fr-FR" altLang="fr-FR" sz="2000" b="1" u="sng" dirty="0">
                <a:solidFill>
                  <a:schemeClr val="accent6">
                    <a:lumMod val="60000"/>
                    <a:lumOff val="40000"/>
                  </a:schemeClr>
                </a:solidFill>
                <a:latin typeface="Arial" charset="0"/>
                <a:cs typeface="Arial" charset="0"/>
              </a:rPr>
              <a:t>effets secondaires</a:t>
            </a:r>
            <a:r>
              <a:rPr lang="fr-FR" altLang="fr-FR" sz="2000" u="sng" dirty="0">
                <a:solidFill>
                  <a:schemeClr val="accent6">
                    <a:lumMod val="60000"/>
                    <a:lumOff val="40000"/>
                  </a:schemeClr>
                </a:solidFill>
                <a:latin typeface="Arial" charset="0"/>
                <a:cs typeface="Arial" charset="0"/>
              </a:rPr>
              <a:t> </a:t>
            </a:r>
            <a:r>
              <a:rPr lang="fr-FR" altLang="fr-FR" sz="2000" dirty="0">
                <a:solidFill>
                  <a:schemeClr val="bg1"/>
                </a:solidFill>
                <a:latin typeface="Arial" charset="0"/>
                <a:cs typeface="Arial" charset="0"/>
              </a:rPr>
              <a:t>indésirables (toxicité par surdosage).</a:t>
            </a:r>
            <a:r>
              <a:rPr lang="fr-FR" altLang="fr-FR" sz="2400" dirty="0">
                <a:solidFill>
                  <a:schemeClr val="bg1"/>
                </a:solidFill>
                <a:latin typeface="Arial" charset="0"/>
                <a:cs typeface="Arial" charset="0"/>
              </a:rPr>
              <a:t> +++</a:t>
            </a:r>
          </a:p>
        </p:txBody>
      </p:sp>
    </p:spTree>
    <p:extLst>
      <p:ext uri="{BB962C8B-B14F-4D97-AF65-F5344CB8AC3E}">
        <p14:creationId xmlns:p14="http://schemas.microsoft.com/office/powerpoint/2010/main" val="32275335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143719"/>
            <a:ext cx="6552728" cy="6552728"/>
          </a:xfrm>
        </p:spPr>
      </p:pic>
      <p:sp>
        <p:nvSpPr>
          <p:cNvPr id="3" name="Titre 2"/>
          <p:cNvSpPr>
            <a:spLocks noGrp="1"/>
          </p:cNvSpPr>
          <p:nvPr>
            <p:ph type="title"/>
          </p:nvPr>
        </p:nvSpPr>
        <p:spPr/>
        <p:txBody>
          <a:bodyPr/>
          <a:lstStyle/>
          <a:p>
            <a:endParaRPr lang="fr-FR"/>
          </a:p>
        </p:txBody>
      </p:sp>
    </p:spTree>
    <p:extLst>
      <p:ext uri="{BB962C8B-B14F-4D97-AF65-F5344CB8AC3E}">
        <p14:creationId xmlns:p14="http://schemas.microsoft.com/office/powerpoint/2010/main" val="24821807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DBDEC926-E3B5-446A-9131-35E67DA7BAB3}" type="slidenum">
              <a:rPr lang="en-US" altLang="fr-FR" sz="1200" smtClean="0">
                <a:solidFill>
                  <a:srgbClr val="898989"/>
                </a:solidFill>
              </a:rPr>
              <a:pPr eaLnBrk="1" hangingPunct="1">
                <a:spcBef>
                  <a:spcPct val="0"/>
                </a:spcBef>
                <a:buFontTx/>
                <a:buNone/>
              </a:pPr>
              <a:t>20</a:t>
            </a:fld>
            <a:endParaRPr lang="en-US" altLang="fr-FR" sz="1200" smtClean="0">
              <a:solidFill>
                <a:srgbClr val="898989"/>
              </a:solidFill>
            </a:endParaRPr>
          </a:p>
        </p:txBody>
      </p:sp>
      <p:sp>
        <p:nvSpPr>
          <p:cNvPr id="7" name="TextBox 6"/>
          <p:cNvSpPr txBox="1">
            <a:spLocks noChangeArrowheads="1"/>
          </p:cNvSpPr>
          <p:nvPr/>
        </p:nvSpPr>
        <p:spPr bwMode="auto">
          <a:xfrm>
            <a:off x="457200" y="1371600"/>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La détermination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une voie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administration pour un traitement joue un rôle fondamental dans</a:t>
            </a:r>
            <a:r>
              <a:rPr lang="fr-FR" altLang="fr-FR" sz="2000" dirty="0">
                <a:latin typeface="Arial" charset="0"/>
                <a:cs typeface="Arial" charset="0"/>
              </a:rPr>
              <a:t> </a:t>
            </a:r>
            <a:r>
              <a:rPr lang="fr-FR" altLang="fr-FR" sz="2000" b="1" dirty="0">
                <a:solidFill>
                  <a:srgbClr val="FF0000"/>
                </a:solidFill>
                <a:latin typeface="Arial" charset="0"/>
                <a:cs typeface="Arial" charset="0"/>
              </a:rPr>
              <a:t>l</a:t>
            </a:r>
            <a:r>
              <a:rPr lang="fr-FR" altLang="en-US" sz="2000" b="1" dirty="0">
                <a:solidFill>
                  <a:srgbClr val="FF0000"/>
                </a:solidFill>
                <a:latin typeface="Arial" charset="0"/>
                <a:cs typeface="Arial" charset="0"/>
              </a:rPr>
              <a:t>’</a:t>
            </a:r>
            <a:r>
              <a:rPr lang="fr-FR" altLang="fr-FR" sz="2000" b="1" dirty="0">
                <a:solidFill>
                  <a:srgbClr val="FF0000"/>
                </a:solidFill>
                <a:latin typeface="Arial" charset="0"/>
                <a:cs typeface="Arial" charset="0"/>
              </a:rPr>
              <a:t>absorption</a:t>
            </a:r>
            <a:r>
              <a:rPr lang="fr-FR" altLang="fr-FR" sz="2000" dirty="0">
                <a:latin typeface="Arial" charset="0"/>
                <a:cs typeface="Arial" charset="0"/>
              </a:rPr>
              <a:t> </a:t>
            </a:r>
            <a:r>
              <a:rPr lang="fr-FR" altLang="fr-FR" sz="2000" dirty="0">
                <a:solidFill>
                  <a:schemeClr val="bg1"/>
                </a:solidFill>
                <a:latin typeface="Arial" charset="0"/>
                <a:cs typeface="Arial" charset="0"/>
              </a:rPr>
              <a:t>des médicaments. </a:t>
            </a:r>
          </a:p>
        </p:txBody>
      </p:sp>
      <p:sp>
        <p:nvSpPr>
          <p:cNvPr id="8" name="TextBox 7"/>
          <p:cNvSpPr txBox="1">
            <a:spLocks noChangeArrowheads="1"/>
          </p:cNvSpPr>
          <p:nvPr/>
        </p:nvSpPr>
        <p:spPr bwMode="auto">
          <a:xfrm>
            <a:off x="457200" y="2382838"/>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absorption caractérise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étape du passage du médicament de son </a:t>
            </a:r>
            <a:r>
              <a:rPr lang="fr-FR" altLang="fr-FR" sz="2000" b="1" dirty="0">
                <a:solidFill>
                  <a:srgbClr val="FF0000"/>
                </a:solidFill>
                <a:latin typeface="Arial" charset="0"/>
                <a:cs typeface="Arial" charset="0"/>
              </a:rPr>
              <a:t>site</a:t>
            </a:r>
            <a:r>
              <a:rPr lang="fr-FR" altLang="fr-FR" sz="2000" dirty="0">
                <a:solidFill>
                  <a:srgbClr val="FF0000"/>
                </a:solidFill>
                <a:latin typeface="Arial" charset="0"/>
                <a:cs typeface="Arial" charset="0"/>
              </a:rPr>
              <a:t> </a:t>
            </a:r>
            <a:r>
              <a:rPr lang="fr-FR" altLang="fr-FR" sz="2000" b="1" dirty="0">
                <a:solidFill>
                  <a:srgbClr val="FF0000"/>
                </a:solidFill>
                <a:latin typeface="Arial" charset="0"/>
                <a:cs typeface="Arial" charset="0"/>
              </a:rPr>
              <a:t>d</a:t>
            </a:r>
            <a:r>
              <a:rPr lang="fr-FR" altLang="en-US" sz="2000" b="1" dirty="0">
                <a:solidFill>
                  <a:srgbClr val="FF0000"/>
                </a:solidFill>
                <a:latin typeface="Arial" charset="0"/>
                <a:cs typeface="Arial" charset="0"/>
              </a:rPr>
              <a:t>’</a:t>
            </a:r>
            <a:r>
              <a:rPr lang="fr-FR" altLang="fr-FR" sz="2000" b="1" dirty="0">
                <a:solidFill>
                  <a:srgbClr val="FF0000"/>
                </a:solidFill>
                <a:latin typeface="Arial" charset="0"/>
                <a:cs typeface="Arial" charset="0"/>
              </a:rPr>
              <a:t>administration</a:t>
            </a:r>
            <a:r>
              <a:rPr lang="fr-FR" altLang="fr-FR" sz="2000" dirty="0">
                <a:solidFill>
                  <a:srgbClr val="FF0000"/>
                </a:solidFill>
                <a:latin typeface="Arial" charset="0"/>
                <a:cs typeface="Arial" charset="0"/>
              </a:rPr>
              <a:t> </a:t>
            </a:r>
            <a:r>
              <a:rPr lang="fr-FR" altLang="fr-FR" sz="2000" dirty="0">
                <a:solidFill>
                  <a:schemeClr val="bg1"/>
                </a:solidFill>
                <a:latin typeface="Arial" charset="0"/>
                <a:cs typeface="Arial" charset="0"/>
              </a:rPr>
              <a:t>à la circulation </a:t>
            </a:r>
            <a:r>
              <a:rPr lang="fr-FR" altLang="fr-FR" sz="2000" b="1" dirty="0">
                <a:solidFill>
                  <a:srgbClr val="FF0000"/>
                </a:solidFill>
                <a:latin typeface="Arial" charset="0"/>
                <a:cs typeface="Arial" charset="0"/>
              </a:rPr>
              <a:t>générale</a:t>
            </a:r>
            <a:r>
              <a:rPr lang="fr-FR" altLang="fr-FR" sz="2000" dirty="0">
                <a:latin typeface="Arial" charset="0"/>
                <a:cs typeface="Arial" charset="0"/>
              </a:rPr>
              <a:t>. </a:t>
            </a:r>
            <a:r>
              <a:rPr lang="fr-FR" altLang="fr-FR" sz="2000" dirty="0">
                <a:solidFill>
                  <a:schemeClr val="bg1"/>
                </a:solidFill>
                <a:latin typeface="Arial" charset="0"/>
                <a:cs typeface="Arial" charset="0"/>
              </a:rPr>
              <a:t>+++</a:t>
            </a:r>
          </a:p>
        </p:txBody>
      </p:sp>
      <p:sp>
        <p:nvSpPr>
          <p:cNvPr id="9" name="TextBox 8"/>
          <p:cNvSpPr txBox="1">
            <a:spLocks noChangeArrowheads="1"/>
          </p:cNvSpPr>
          <p:nvPr/>
        </p:nvSpPr>
        <p:spPr bwMode="auto">
          <a:xfrm>
            <a:off x="1435100" y="5010150"/>
            <a:ext cx="62769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000" b="1" dirty="0">
                <a:solidFill>
                  <a:srgbClr val="FFFF00"/>
                </a:solidFill>
                <a:latin typeface="Arial" charset="0"/>
                <a:cs typeface="Arial" charset="0"/>
              </a:rPr>
              <a:t>• L</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étape d</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absorption ne concerne pas la voie intraveineuse </a:t>
            </a:r>
          </a:p>
        </p:txBody>
      </p:sp>
      <p:sp>
        <p:nvSpPr>
          <p:cNvPr id="10" name="TextBox 9"/>
          <p:cNvSpPr txBox="1">
            <a:spLocks noChangeArrowheads="1"/>
          </p:cNvSpPr>
          <p:nvPr/>
        </p:nvSpPr>
        <p:spPr bwMode="auto">
          <a:xfrm>
            <a:off x="457200" y="3441700"/>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latin typeface="Arial" charset="0"/>
                <a:cs typeface="Arial" charset="0"/>
              </a:rPr>
              <a:t>• </a:t>
            </a:r>
            <a:r>
              <a:rPr lang="fr-FR" altLang="fr-FR" sz="2000" dirty="0">
                <a:solidFill>
                  <a:schemeClr val="bg1"/>
                </a:solidFill>
                <a:latin typeface="Arial" charset="0"/>
                <a:cs typeface="Arial" charset="0"/>
              </a:rPr>
              <a:t>Deux grandes catégories de voies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administration </a:t>
            </a:r>
            <a:r>
              <a:rPr lang="fr-FR" altLang="fr-FR" sz="2000" dirty="0" smtClean="0">
                <a:solidFill>
                  <a:schemeClr val="bg1"/>
                </a:solidFill>
                <a:latin typeface="Arial" charset="0"/>
                <a:cs typeface="Arial" charset="0"/>
              </a:rPr>
              <a:t>: </a:t>
            </a:r>
          </a:p>
          <a:p>
            <a:pPr marL="342900" indent="-342900" eaLnBrk="1" hangingPunct="1">
              <a:spcBef>
                <a:spcPct val="0"/>
              </a:spcBef>
              <a:buFontTx/>
              <a:buChar char="-"/>
            </a:pPr>
            <a:r>
              <a:rPr lang="fr-FR" altLang="fr-FR" sz="2000" dirty="0" smtClean="0">
                <a:solidFill>
                  <a:schemeClr val="bg1"/>
                </a:solidFill>
                <a:latin typeface="Arial" charset="0"/>
                <a:cs typeface="Arial" charset="0"/>
              </a:rPr>
              <a:t>la </a:t>
            </a:r>
            <a:r>
              <a:rPr lang="fr-FR" altLang="fr-FR" sz="2000" dirty="0">
                <a:solidFill>
                  <a:schemeClr val="bg1"/>
                </a:solidFill>
                <a:latin typeface="Arial" charset="0"/>
                <a:cs typeface="Arial" charset="0"/>
              </a:rPr>
              <a:t>voie </a:t>
            </a:r>
            <a:r>
              <a:rPr lang="fr-FR" altLang="fr-FR" sz="2000" b="1" dirty="0">
                <a:solidFill>
                  <a:srgbClr val="FF0000"/>
                </a:solidFill>
                <a:latin typeface="Arial" charset="0"/>
                <a:cs typeface="Arial" charset="0"/>
              </a:rPr>
              <a:t>entérale</a:t>
            </a:r>
            <a:r>
              <a:rPr lang="fr-FR" altLang="fr-FR" sz="2000" dirty="0">
                <a:solidFill>
                  <a:srgbClr val="FF0000"/>
                </a:solidFill>
                <a:latin typeface="Arial" charset="0"/>
                <a:cs typeface="Arial" charset="0"/>
              </a:rPr>
              <a:t> </a:t>
            </a:r>
            <a:endParaRPr lang="fr-FR" altLang="fr-FR" sz="2000" dirty="0">
              <a:solidFill>
                <a:schemeClr val="bg1"/>
              </a:solidFill>
              <a:latin typeface="Arial" charset="0"/>
              <a:cs typeface="Arial" charset="0"/>
            </a:endParaRPr>
          </a:p>
          <a:p>
            <a:pPr marL="342900" indent="-342900" eaLnBrk="1" hangingPunct="1">
              <a:spcBef>
                <a:spcPct val="0"/>
              </a:spcBef>
              <a:buFontTx/>
              <a:buChar char="-"/>
            </a:pPr>
            <a:r>
              <a:rPr lang="fr-FR" altLang="fr-FR" sz="2000" dirty="0" smtClean="0">
                <a:solidFill>
                  <a:schemeClr val="bg1"/>
                </a:solidFill>
                <a:latin typeface="Arial" charset="0"/>
                <a:cs typeface="Arial" charset="0"/>
              </a:rPr>
              <a:t>les </a:t>
            </a:r>
            <a:r>
              <a:rPr lang="fr-FR" altLang="fr-FR" sz="2000" dirty="0">
                <a:solidFill>
                  <a:schemeClr val="bg1"/>
                </a:solidFill>
                <a:latin typeface="Arial" charset="0"/>
                <a:cs typeface="Arial" charset="0"/>
              </a:rPr>
              <a:t>voies </a:t>
            </a:r>
            <a:r>
              <a:rPr lang="fr-FR" altLang="fr-FR" sz="2000" b="1" dirty="0">
                <a:solidFill>
                  <a:srgbClr val="FF0000"/>
                </a:solidFill>
                <a:latin typeface="Arial" charset="0"/>
                <a:cs typeface="Arial" charset="0"/>
              </a:rPr>
              <a:t>parentérales</a:t>
            </a:r>
            <a:r>
              <a:rPr lang="fr-FR" altLang="fr-FR" sz="2000" dirty="0">
                <a:latin typeface="Arial" charset="0"/>
                <a:cs typeface="Arial" charset="0"/>
              </a:rPr>
              <a:t>. </a:t>
            </a:r>
          </a:p>
        </p:txBody>
      </p:sp>
      <p:sp>
        <p:nvSpPr>
          <p:cNvPr id="11" name="Title 1"/>
          <p:cNvSpPr txBox="1">
            <a:spLocks noGrp="1"/>
          </p:cNvSpPr>
          <p:nvPr>
            <p:ph type="title"/>
          </p:nvPr>
        </p:nvSpPr>
        <p:spPr>
          <a:xfrm>
            <a:off x="457200" y="255588"/>
            <a:ext cx="8229600" cy="687387"/>
          </a:xfrm>
          <a:prstGeom prst="rect">
            <a:avLst/>
          </a:prstGeom>
          <a:solidFill>
            <a:schemeClr val="accent2">
              <a:lumMod val="20000"/>
              <a:lumOff val="80000"/>
            </a:schemeClr>
          </a:solidFill>
          <a:ln>
            <a:solidFill>
              <a:srgbClr val="000000"/>
            </a:solidFill>
            <a:miter lim="800000"/>
            <a:headEnd/>
            <a:tailEnd/>
          </a:ln>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fr-FR" altLang="fr-FR" sz="2800" dirty="0" smtClean="0">
                <a:solidFill>
                  <a:schemeClr val="accent2"/>
                </a:solidFill>
                <a:latin typeface="Arial" charset="0"/>
                <a:cs typeface="Arial" charset="0"/>
              </a:rPr>
              <a:t>GRANDES VOIES D</a:t>
            </a:r>
            <a:r>
              <a:rPr lang="fr-FR" altLang="en-US" sz="2800" dirty="0" smtClean="0">
                <a:solidFill>
                  <a:schemeClr val="accent2"/>
                </a:solidFill>
                <a:latin typeface="Arial" charset="0"/>
                <a:cs typeface="Arial" charset="0"/>
              </a:rPr>
              <a:t>’</a:t>
            </a:r>
            <a:r>
              <a:rPr lang="fr-FR" altLang="fr-FR" sz="2800" dirty="0" smtClean="0">
                <a:solidFill>
                  <a:schemeClr val="accent2"/>
                </a:solidFill>
                <a:latin typeface="Arial" charset="0"/>
                <a:cs typeface="Arial" charset="0"/>
              </a:rPr>
              <a:t>ADMINISTRATION</a:t>
            </a:r>
          </a:p>
        </p:txBody>
      </p:sp>
    </p:spTree>
    <p:extLst>
      <p:ext uri="{BB962C8B-B14F-4D97-AF65-F5344CB8AC3E}">
        <p14:creationId xmlns:p14="http://schemas.microsoft.com/office/powerpoint/2010/main" val="12218484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mph" presetSubtype="0" fill="hold" grpId="1" nodeType="clickEffect">
                                  <p:stCondLst>
                                    <p:cond delay="0"/>
                                  </p:stCondLst>
                                  <p:childTnLst>
                                    <p:animScale>
                                      <p:cBhvr>
                                        <p:cTn id="22" dur="200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9" grpId="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DB51A894-429E-41D0-8352-68081742F46C}" type="slidenum">
              <a:rPr lang="en-US" altLang="fr-FR" sz="1200" smtClean="0">
                <a:solidFill>
                  <a:srgbClr val="898989"/>
                </a:solidFill>
              </a:rPr>
              <a:pPr eaLnBrk="1" hangingPunct="1">
                <a:spcBef>
                  <a:spcPct val="0"/>
                </a:spcBef>
                <a:buFontTx/>
                <a:buNone/>
              </a:pPr>
              <a:t>21</a:t>
            </a:fld>
            <a:endParaRPr lang="en-US" altLang="fr-FR" sz="1200" smtClean="0">
              <a:solidFill>
                <a:srgbClr val="898989"/>
              </a:solidFill>
            </a:endParaRPr>
          </a:p>
        </p:txBody>
      </p:sp>
      <p:sp>
        <p:nvSpPr>
          <p:cNvPr id="21509" name="TextBox 6"/>
          <p:cNvSpPr txBox="1">
            <a:spLocks noChangeArrowheads="1"/>
          </p:cNvSpPr>
          <p:nvPr/>
        </p:nvSpPr>
        <p:spPr bwMode="auto">
          <a:xfrm>
            <a:off x="457200" y="1262063"/>
            <a:ext cx="8229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i="1" dirty="0">
                <a:solidFill>
                  <a:srgbClr val="008000"/>
                </a:solidFill>
                <a:latin typeface="Arial" charset="0"/>
                <a:cs typeface="Arial" charset="0"/>
              </a:rPr>
              <a:t>A) Voie orale </a:t>
            </a:r>
          </a:p>
        </p:txBody>
      </p:sp>
      <p:pic>
        <p:nvPicPr>
          <p:cNvPr id="21510" name="Picture 7" descr="3.1.3.figure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62100" y="2030413"/>
            <a:ext cx="6019800" cy="35861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 name="Title 1"/>
          <p:cNvSpPr txBox="1">
            <a:spLocks noGrp="1"/>
          </p:cNvSpPr>
          <p:nvPr>
            <p:ph type="title"/>
          </p:nvPr>
        </p:nvSpPr>
        <p:spPr>
          <a:xfrm>
            <a:off x="457200" y="255588"/>
            <a:ext cx="8229600" cy="687387"/>
          </a:xfrm>
          <a:prstGeom prst="rect">
            <a:avLst/>
          </a:prstGeom>
          <a:solidFill>
            <a:schemeClr val="accent2">
              <a:lumMod val="20000"/>
              <a:lumOff val="80000"/>
            </a:schemeClr>
          </a:solidFill>
          <a:ln>
            <a:solidFill>
              <a:srgbClr val="000000"/>
            </a:solidFill>
            <a:miter lim="800000"/>
            <a:headEnd/>
            <a:tailEnd/>
          </a:ln>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fr-FR" altLang="fr-FR" sz="2800" dirty="0" smtClean="0">
                <a:solidFill>
                  <a:schemeClr val="accent2"/>
                </a:solidFill>
                <a:latin typeface="Arial" charset="0"/>
                <a:cs typeface="Arial" charset="0"/>
              </a:rPr>
              <a:t>GRANDES VOIES D</a:t>
            </a:r>
            <a:r>
              <a:rPr lang="fr-FR" altLang="en-US" sz="2800" dirty="0" smtClean="0">
                <a:solidFill>
                  <a:schemeClr val="accent2"/>
                </a:solidFill>
                <a:latin typeface="Arial" charset="0"/>
                <a:cs typeface="Arial" charset="0"/>
              </a:rPr>
              <a:t>’</a:t>
            </a:r>
            <a:r>
              <a:rPr lang="fr-FR" altLang="fr-FR" sz="2800" dirty="0" smtClean="0">
                <a:solidFill>
                  <a:schemeClr val="accent2"/>
                </a:solidFill>
                <a:latin typeface="Arial" charset="0"/>
                <a:cs typeface="Arial" charset="0"/>
              </a:rPr>
              <a:t>ADMINISTRATION</a:t>
            </a:r>
          </a:p>
        </p:txBody>
      </p:sp>
    </p:spTree>
    <p:extLst>
      <p:ext uri="{BB962C8B-B14F-4D97-AF65-F5344CB8AC3E}">
        <p14:creationId xmlns:p14="http://schemas.microsoft.com/office/powerpoint/2010/main" val="220079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68B2DDC7-429F-432A-A503-2692BD22D75B}" type="slidenum">
              <a:rPr lang="en-US" altLang="fr-FR" sz="1200" smtClean="0">
                <a:solidFill>
                  <a:srgbClr val="898989"/>
                </a:solidFill>
              </a:rPr>
              <a:pPr eaLnBrk="1" hangingPunct="1">
                <a:spcBef>
                  <a:spcPct val="0"/>
                </a:spcBef>
                <a:buFontTx/>
                <a:buNone/>
              </a:pPr>
              <a:t>22</a:t>
            </a:fld>
            <a:endParaRPr lang="en-US" altLang="fr-FR" sz="1200" smtClean="0">
              <a:solidFill>
                <a:srgbClr val="898989"/>
              </a:solidFill>
            </a:endParaRPr>
          </a:p>
        </p:txBody>
      </p:sp>
      <p:sp>
        <p:nvSpPr>
          <p:cNvPr id="22533"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A) Voie orale </a:t>
            </a:r>
          </a:p>
        </p:txBody>
      </p:sp>
      <p:sp>
        <p:nvSpPr>
          <p:cNvPr id="8" name="TextBox 7"/>
          <p:cNvSpPr txBox="1">
            <a:spLocks noChangeArrowheads="1"/>
          </p:cNvSpPr>
          <p:nvPr/>
        </p:nvSpPr>
        <p:spPr bwMode="auto">
          <a:xfrm>
            <a:off x="457200" y="193833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smtClean="0">
                <a:solidFill>
                  <a:schemeClr val="bg1"/>
                </a:solidFill>
                <a:latin typeface="Arial" charset="0"/>
                <a:cs typeface="Arial" charset="0"/>
              </a:rPr>
              <a:t>• </a:t>
            </a:r>
            <a:r>
              <a:rPr lang="fr-FR" altLang="fr-FR" sz="2000" b="1" dirty="0" smtClean="0">
                <a:solidFill>
                  <a:srgbClr val="FFFF00"/>
                </a:solidFill>
                <a:latin typeface="Arial" charset="0"/>
                <a:cs typeface="Arial" charset="0"/>
              </a:rPr>
              <a:t>Principale</a:t>
            </a:r>
            <a:r>
              <a:rPr lang="fr-FR" altLang="fr-FR" sz="2000" dirty="0" smtClean="0">
                <a:solidFill>
                  <a:srgbClr val="FFFF00"/>
                </a:solidFill>
                <a:latin typeface="Arial" charset="0"/>
                <a:cs typeface="Arial" charset="0"/>
              </a:rPr>
              <a:t> </a:t>
            </a:r>
            <a:r>
              <a:rPr lang="fr-FR" altLang="fr-FR" sz="2000" dirty="0" smtClean="0">
                <a:solidFill>
                  <a:schemeClr val="bg1"/>
                </a:solidFill>
                <a:latin typeface="Arial" charset="0"/>
                <a:cs typeface="Arial" charset="0"/>
              </a:rPr>
              <a:t>voie d</a:t>
            </a:r>
            <a:r>
              <a:rPr lang="fr-FR" altLang="en-US" sz="2000" dirty="0" smtClean="0">
                <a:solidFill>
                  <a:schemeClr val="bg1"/>
                </a:solidFill>
                <a:latin typeface="Arial" charset="0"/>
                <a:cs typeface="Arial" charset="0"/>
              </a:rPr>
              <a:t>’</a:t>
            </a:r>
            <a:r>
              <a:rPr lang="fr-FR" altLang="fr-FR" sz="2000" dirty="0" smtClean="0">
                <a:solidFill>
                  <a:schemeClr val="bg1"/>
                </a:solidFill>
                <a:latin typeface="Arial" charset="0"/>
                <a:cs typeface="Arial" charset="0"/>
              </a:rPr>
              <a:t>administration de médicaments.</a:t>
            </a:r>
            <a:endParaRPr lang="fr-FR" altLang="fr-FR" sz="2000" dirty="0">
              <a:solidFill>
                <a:schemeClr val="bg1"/>
              </a:solidFill>
              <a:latin typeface="Arial" charset="0"/>
              <a:cs typeface="Arial" charset="0"/>
            </a:endParaRPr>
          </a:p>
        </p:txBody>
      </p:sp>
      <p:sp>
        <p:nvSpPr>
          <p:cNvPr id="9" name="TextBox 8"/>
          <p:cNvSpPr txBox="1">
            <a:spLocks noChangeArrowheads="1"/>
          </p:cNvSpPr>
          <p:nvPr/>
        </p:nvSpPr>
        <p:spPr bwMode="auto">
          <a:xfrm>
            <a:off x="457200" y="2559050"/>
            <a:ext cx="8229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Emprunte le </a:t>
            </a:r>
            <a:r>
              <a:rPr lang="fr-FR" altLang="fr-FR" sz="2000" b="1" dirty="0" smtClean="0">
                <a:solidFill>
                  <a:srgbClr val="FFFF00"/>
                </a:solidFill>
                <a:latin typeface="Arial" charset="0"/>
                <a:cs typeface="Arial" charset="0"/>
              </a:rPr>
              <a:t>tractus </a:t>
            </a:r>
            <a:r>
              <a:rPr lang="fr-FR" altLang="fr-FR" sz="2000" b="1" dirty="0">
                <a:solidFill>
                  <a:srgbClr val="FFFF00"/>
                </a:solidFill>
                <a:latin typeface="Arial" charset="0"/>
                <a:cs typeface="Arial" charset="0"/>
              </a:rPr>
              <a:t>digestif </a:t>
            </a:r>
            <a:r>
              <a:rPr lang="fr-FR" altLang="fr-FR" sz="2000" dirty="0" smtClean="0">
                <a:solidFill>
                  <a:srgbClr val="FFFF00"/>
                </a:solidFill>
                <a:latin typeface="Arial" charset="0"/>
                <a:cs typeface="Arial" charset="0"/>
              </a:rPr>
              <a:t>(</a:t>
            </a:r>
            <a:endParaRPr lang="fr-FR" altLang="fr-FR" sz="2000" dirty="0">
              <a:solidFill>
                <a:schemeClr val="bg1"/>
              </a:solidFill>
              <a:latin typeface="Arial" charset="0"/>
              <a:cs typeface="Arial" charset="0"/>
            </a:endParaRPr>
          </a:p>
        </p:txBody>
      </p:sp>
      <p:sp>
        <p:nvSpPr>
          <p:cNvPr id="10" name="TextBox 9"/>
          <p:cNvSpPr txBox="1">
            <a:spLocks noChangeArrowheads="1"/>
          </p:cNvSpPr>
          <p:nvPr/>
        </p:nvSpPr>
        <p:spPr bwMode="auto">
          <a:xfrm>
            <a:off x="457200" y="3417888"/>
            <a:ext cx="82296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Principe actif </a:t>
            </a:r>
            <a:r>
              <a:rPr lang="fr-FR" altLang="fr-FR" sz="2000" b="1" dirty="0">
                <a:solidFill>
                  <a:srgbClr val="FFFF00"/>
                </a:solidFill>
                <a:latin typeface="Arial" charset="0"/>
                <a:cs typeface="Arial" charset="0"/>
              </a:rPr>
              <a:t>solubilisé</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dans </a:t>
            </a:r>
            <a:r>
              <a:rPr lang="fr-FR" altLang="fr-FR" sz="2000" u="sng" dirty="0">
                <a:solidFill>
                  <a:schemeClr val="bg1"/>
                </a:solidFill>
                <a:latin typeface="Arial" charset="0"/>
                <a:cs typeface="Arial" charset="0"/>
              </a:rPr>
              <a:t>l</a:t>
            </a:r>
            <a:r>
              <a:rPr lang="fr-FR" altLang="en-US" sz="2000" u="sng" dirty="0">
                <a:solidFill>
                  <a:schemeClr val="bg1"/>
                </a:solidFill>
                <a:latin typeface="Arial" charset="0"/>
                <a:cs typeface="Arial" charset="0"/>
              </a:rPr>
              <a:t>’</a:t>
            </a:r>
            <a:r>
              <a:rPr lang="fr-FR" altLang="fr-FR" sz="2000" u="sng" dirty="0">
                <a:solidFill>
                  <a:schemeClr val="bg1"/>
                </a:solidFill>
                <a:latin typeface="Arial" charset="0"/>
                <a:cs typeface="Arial" charset="0"/>
              </a:rPr>
              <a:t>estomac ou l</a:t>
            </a:r>
            <a:r>
              <a:rPr lang="fr-FR" altLang="en-US" sz="2000" u="sng" dirty="0">
                <a:solidFill>
                  <a:schemeClr val="bg1"/>
                </a:solidFill>
                <a:latin typeface="Arial" charset="0"/>
                <a:cs typeface="Arial" charset="0"/>
              </a:rPr>
              <a:t>’</a:t>
            </a:r>
            <a:r>
              <a:rPr lang="fr-FR" altLang="fr-FR" sz="2000" u="sng" dirty="0">
                <a:solidFill>
                  <a:schemeClr val="bg1"/>
                </a:solidFill>
                <a:latin typeface="Arial" charset="0"/>
                <a:cs typeface="Arial" charset="0"/>
              </a:rPr>
              <a:t>intestin </a:t>
            </a:r>
            <a:r>
              <a:rPr lang="fr-FR" altLang="fr-FR" sz="2000" dirty="0">
                <a:solidFill>
                  <a:schemeClr val="bg1"/>
                </a:solidFill>
                <a:latin typeface="Arial" charset="0"/>
                <a:cs typeface="Arial" charset="0"/>
              </a:rPr>
              <a:t>selon son degré </a:t>
            </a:r>
            <a:r>
              <a:rPr lang="fr-FR" altLang="fr-FR" sz="2000" dirty="0" smtClean="0">
                <a:solidFill>
                  <a:schemeClr val="bg1"/>
                </a:solidFill>
                <a:latin typeface="Arial" charset="0"/>
                <a:cs typeface="Arial" charset="0"/>
              </a:rPr>
              <a:t>d’ionisation </a:t>
            </a:r>
            <a:r>
              <a:rPr lang="fr-FR" altLang="fr-FR" sz="2000" dirty="0">
                <a:solidFill>
                  <a:schemeClr val="bg1"/>
                </a:solidFill>
                <a:latin typeface="Arial" charset="0"/>
                <a:cs typeface="Arial" charset="0"/>
              </a:rPr>
              <a:t>et ses caractères chimiques</a:t>
            </a:r>
          </a:p>
          <a:p>
            <a:pPr eaLnBrk="1" hangingPunct="1">
              <a:spcBef>
                <a:spcPct val="0"/>
              </a:spcBef>
              <a:buFontTx/>
              <a:buNone/>
            </a:pPr>
            <a:endParaRPr lang="fr-FR" altLang="fr-FR" sz="2000" dirty="0">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 Base faible plutôt résorbée dans le </a:t>
            </a:r>
            <a:r>
              <a:rPr lang="fr-FR" altLang="fr-FR" sz="2000" b="1" dirty="0">
                <a:solidFill>
                  <a:srgbClr val="FFFF00"/>
                </a:solidFill>
                <a:latin typeface="Arial" charset="0"/>
                <a:cs typeface="Arial" charset="0"/>
              </a:rPr>
              <a:t>duodénum</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 intestin</a:t>
            </a:r>
          </a:p>
          <a:p>
            <a:pPr eaLnBrk="1" hangingPunct="1">
              <a:spcBef>
                <a:spcPct val="0"/>
              </a:spcBef>
              <a:buFontTx/>
              <a:buNone/>
            </a:pPr>
            <a:r>
              <a:rPr lang="fr-FR" altLang="fr-FR" sz="2000" dirty="0">
                <a:solidFill>
                  <a:schemeClr val="bg1"/>
                </a:solidFill>
                <a:latin typeface="Arial" charset="0"/>
                <a:cs typeface="Arial" charset="0"/>
              </a:rPr>
              <a:t>	- Acide faible plutôt résorbée dans </a:t>
            </a:r>
            <a:r>
              <a:rPr lang="fr-FR" altLang="fr-FR" sz="2000" b="1" dirty="0">
                <a:solidFill>
                  <a:srgbClr val="FFFF00"/>
                </a:solidFill>
                <a:latin typeface="Arial" charset="0"/>
                <a:cs typeface="Arial" charset="0"/>
              </a:rPr>
              <a:t>l</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estomac</a:t>
            </a:r>
            <a:r>
              <a:rPr lang="fr-FR" altLang="fr-FR" sz="2000" dirty="0">
                <a:solidFill>
                  <a:srgbClr val="FFFF00"/>
                </a:solidFill>
                <a:latin typeface="Arial" charset="0"/>
                <a:cs typeface="Arial" charset="0"/>
              </a:rPr>
              <a:t> </a:t>
            </a:r>
            <a:r>
              <a:rPr lang="fr-FR" altLang="fr-FR" sz="2000" dirty="0">
                <a:solidFill>
                  <a:schemeClr val="bg1"/>
                </a:solidFill>
                <a:latin typeface="Arial" charset="0"/>
                <a:cs typeface="Arial" charset="0"/>
              </a:rPr>
              <a:t>(</a:t>
            </a:r>
            <a:r>
              <a:rPr lang="fr-FR" altLang="fr-FR" sz="2000" u="sng" dirty="0">
                <a:solidFill>
                  <a:srgbClr val="FFFF00"/>
                </a:solidFill>
                <a:latin typeface="Arial" charset="0"/>
                <a:cs typeface="Arial" charset="0"/>
              </a:rPr>
              <a:t>action rapide)</a:t>
            </a:r>
          </a:p>
        </p:txBody>
      </p:sp>
      <p:sp>
        <p:nvSpPr>
          <p:cNvPr id="11" name="Title 1"/>
          <p:cNvSpPr txBox="1">
            <a:spLocks noGrp="1"/>
          </p:cNvSpPr>
          <p:nvPr>
            <p:ph type="title"/>
          </p:nvPr>
        </p:nvSpPr>
        <p:spPr>
          <a:xfrm>
            <a:off x="457200" y="255588"/>
            <a:ext cx="8229600" cy="687387"/>
          </a:xfrm>
          <a:prstGeom prst="rect">
            <a:avLst/>
          </a:prstGeom>
          <a:solidFill>
            <a:schemeClr val="accent2">
              <a:lumMod val="20000"/>
              <a:lumOff val="80000"/>
            </a:schemeClr>
          </a:solidFill>
          <a:ln>
            <a:solidFill>
              <a:srgbClr val="000000"/>
            </a:solidFill>
            <a:miter lim="800000"/>
            <a:headEnd/>
            <a:tailEnd/>
          </a:ln>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fr-FR" altLang="fr-FR" sz="2800" dirty="0" smtClean="0">
                <a:solidFill>
                  <a:schemeClr val="accent2"/>
                </a:solidFill>
                <a:latin typeface="Arial" charset="0"/>
                <a:cs typeface="Arial" charset="0"/>
              </a:rPr>
              <a:t>GRANDES VOIES D</a:t>
            </a:r>
            <a:r>
              <a:rPr lang="fr-FR" altLang="en-US" sz="2800" dirty="0" smtClean="0">
                <a:solidFill>
                  <a:schemeClr val="accent2"/>
                </a:solidFill>
                <a:latin typeface="Arial" charset="0"/>
                <a:cs typeface="Arial" charset="0"/>
              </a:rPr>
              <a:t>’</a:t>
            </a:r>
            <a:r>
              <a:rPr lang="fr-FR" altLang="fr-FR" sz="2800" dirty="0" smtClean="0">
                <a:solidFill>
                  <a:schemeClr val="accent2"/>
                </a:solidFill>
                <a:latin typeface="Arial" charset="0"/>
                <a:cs typeface="Arial" charset="0"/>
              </a:rPr>
              <a:t>ADMINISTRATION</a:t>
            </a:r>
          </a:p>
        </p:txBody>
      </p:sp>
    </p:spTree>
    <p:extLst>
      <p:ext uri="{BB962C8B-B14F-4D97-AF65-F5344CB8AC3E}">
        <p14:creationId xmlns:p14="http://schemas.microsoft.com/office/powerpoint/2010/main" val="34127887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F0A29BCD-64D4-41B0-BC1A-0E4E94194617}" type="slidenum">
              <a:rPr lang="en-US" altLang="fr-FR" sz="1200" smtClean="0">
                <a:solidFill>
                  <a:srgbClr val="898989"/>
                </a:solidFill>
              </a:rPr>
              <a:pPr eaLnBrk="1" hangingPunct="1">
                <a:spcBef>
                  <a:spcPct val="0"/>
                </a:spcBef>
                <a:buFontTx/>
                <a:buNone/>
              </a:pPr>
              <a:t>23</a:t>
            </a:fld>
            <a:endParaRPr lang="en-US" altLang="fr-FR" sz="1200" smtClean="0">
              <a:solidFill>
                <a:srgbClr val="898989"/>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38148603"/>
              </p:ext>
            </p:extLst>
          </p:nvPr>
        </p:nvGraphicFramePr>
        <p:xfrm>
          <a:off x="457200" y="1889125"/>
          <a:ext cx="8229600" cy="4346577"/>
        </p:xfrm>
        <a:graphic>
          <a:graphicData uri="http://schemas.openxmlformats.org/drawingml/2006/table">
            <a:tbl>
              <a:tblPr firstRow="1" firstCol="1">
                <a:tableStyleId>{93296810-A885-4BE3-A3E7-6D5BEEA58F35}</a:tableStyleId>
              </a:tblPr>
              <a:tblGrid>
                <a:gridCol w="4114800"/>
                <a:gridCol w="4114800"/>
              </a:tblGrid>
              <a:tr h="560388">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dirty="0" err="1" smtClean="0">
                          <a:ln>
                            <a:noFill/>
                          </a:ln>
                          <a:effectLst/>
                        </a:rPr>
                        <a:t>Avantanges</a:t>
                      </a:r>
                      <a:endPar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dirty="0" smtClean="0">
                          <a:ln>
                            <a:noFill/>
                          </a:ln>
                          <a:effectLst/>
                        </a:rPr>
                        <a:t>Inconvénients </a:t>
                      </a:r>
                      <a:endPar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T="45717" marB="45717" horzOverflow="overflow">
                    <a:solidFill>
                      <a:schemeClr val="accent3">
                        <a:lumMod val="20000"/>
                        <a:lumOff val="80000"/>
                      </a:schemeClr>
                    </a:solidFill>
                  </a:tcPr>
                </a:tc>
              </a:tr>
              <a:tr h="560388">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dirty="0" smtClean="0">
                          <a:ln>
                            <a:noFill/>
                          </a:ln>
                          <a:effectLst/>
                        </a:rPr>
                        <a:t>Facilité d</a:t>
                      </a:r>
                      <a:r>
                        <a:rPr kumimoji="0" lang="fr-FR" altLang="en-US" sz="2000" u="none" strike="noStrike" cap="none" normalizeH="0" baseline="0" dirty="0" smtClean="0">
                          <a:ln>
                            <a:noFill/>
                          </a:ln>
                          <a:effectLst/>
                        </a:rPr>
                        <a:t>’</a:t>
                      </a:r>
                      <a:r>
                        <a:rPr kumimoji="0" lang="fr-FR" altLang="fr-FR" sz="2000" u="none" strike="noStrike" cap="none" normalizeH="0" baseline="0" dirty="0" smtClean="0">
                          <a:ln>
                            <a:noFill/>
                          </a:ln>
                          <a:effectLst/>
                        </a:rPr>
                        <a:t>emploi</a:t>
                      </a:r>
                      <a:endParaRPr kumimoji="0" lang="fr-FR" altLang="fr-FR" sz="2000" b="0" i="0"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b="1" u="sng" strike="noStrike" cap="none" normalizeH="0" baseline="0" dirty="0" smtClean="0">
                          <a:ln>
                            <a:noFill/>
                          </a:ln>
                          <a:effectLst/>
                        </a:rPr>
                        <a:t>Irritation</a:t>
                      </a:r>
                      <a:r>
                        <a:rPr kumimoji="0" lang="fr-FR" altLang="fr-FR" sz="2000" u="none" strike="noStrike" cap="none" normalizeH="0" baseline="0" dirty="0" smtClean="0">
                          <a:ln>
                            <a:noFill/>
                          </a:ln>
                          <a:effectLst/>
                        </a:rPr>
                        <a:t> du tractus digestif</a:t>
                      </a:r>
                      <a:endParaRPr kumimoji="0" lang="fr-FR" altLang="fr-FR" sz="2000" b="0" i="0"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r>
              <a:tr h="701675">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smtClean="0">
                          <a:ln>
                            <a:noFill/>
                          </a:ln>
                          <a:effectLst/>
                        </a:rPr>
                        <a:t>Bonne observance du traitement</a:t>
                      </a:r>
                      <a:endParaRPr kumimoji="0" lang="fr-FR" altLang="fr-FR" sz="2000" b="0" i="0" u="none" strike="noStrike" cap="none" normalizeH="0" baseline="0" smtClean="0">
                        <a:ln>
                          <a:noFill/>
                        </a:ln>
                        <a:solidFill>
                          <a:srgbClr val="000000"/>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i="1" u="none" strike="noStrike" cap="none" normalizeH="0" baseline="0" dirty="0" smtClean="0">
                          <a:ln>
                            <a:noFill/>
                          </a:ln>
                          <a:effectLst/>
                        </a:rPr>
                        <a:t>Contre indiquée </a:t>
                      </a:r>
                      <a:r>
                        <a:rPr kumimoji="0" lang="fr-FR" altLang="fr-FR" sz="2000" u="none" strike="noStrike" cap="none" normalizeH="0" baseline="0" dirty="0" smtClean="0">
                          <a:ln>
                            <a:noFill/>
                          </a:ln>
                          <a:effectLst/>
                        </a:rPr>
                        <a:t>si syndrome de malabsorption intestinale </a:t>
                      </a:r>
                      <a:endParaRPr kumimoji="0" lang="fr-FR" altLang="fr-FR" sz="2000" b="0" i="0"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r>
              <a:tr h="701675">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smtClean="0">
                          <a:ln>
                            <a:noFill/>
                          </a:ln>
                          <a:effectLst/>
                        </a:rPr>
                        <a:t>Voie généralement préférée par le patient</a:t>
                      </a:r>
                      <a:endParaRPr kumimoji="0" lang="fr-FR" altLang="fr-FR" sz="2000" b="0" i="0" u="none" strike="noStrike" cap="none" normalizeH="0" baseline="0" smtClean="0">
                        <a:ln>
                          <a:noFill/>
                        </a:ln>
                        <a:solidFill>
                          <a:srgbClr val="000000"/>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b="1" u="none" strike="noStrike" cap="none" normalizeH="0" baseline="0" dirty="0" smtClean="0">
                          <a:ln>
                            <a:noFill/>
                          </a:ln>
                          <a:effectLst/>
                        </a:rPr>
                        <a:t>Impossible</a:t>
                      </a:r>
                      <a:r>
                        <a:rPr kumimoji="0" lang="fr-FR" altLang="fr-FR" sz="2000" u="none" strike="noStrike" cap="none" normalizeH="0" baseline="0" dirty="0" smtClean="0">
                          <a:ln>
                            <a:noFill/>
                          </a:ln>
                          <a:effectLst/>
                        </a:rPr>
                        <a:t> si patient dans le coma </a:t>
                      </a:r>
                      <a:r>
                        <a:rPr kumimoji="0" lang="fr-FR" altLang="fr-FR" sz="1400" i="1" u="none" strike="noStrike" cap="none" normalizeH="0" baseline="0" dirty="0" smtClean="0">
                          <a:ln>
                            <a:noFill/>
                          </a:ln>
                          <a:effectLst/>
                        </a:rPr>
                        <a:t>(</a:t>
                      </a:r>
                      <a:r>
                        <a:rPr kumimoji="0" lang="fr-FR" altLang="fr-FR" sz="1400" i="1" u="none" strike="noStrike" cap="none" normalizeH="0" baseline="0" dirty="0" err="1" smtClean="0">
                          <a:ln>
                            <a:noFill/>
                          </a:ln>
                          <a:effectLst/>
                        </a:rPr>
                        <a:t>juuuuuuuuuure</a:t>
                      </a:r>
                      <a:r>
                        <a:rPr kumimoji="0" lang="fr-FR" altLang="fr-FR" sz="1400" i="1" u="none" strike="noStrike" cap="none" normalizeH="0" baseline="0" dirty="0" smtClean="0">
                          <a:ln>
                            <a:noFill/>
                          </a:ln>
                          <a:effectLst/>
                        </a:rPr>
                        <a:t>)</a:t>
                      </a:r>
                      <a:endParaRPr kumimoji="0" lang="fr-FR" altLang="fr-FR" sz="1400" b="0" i="1"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r>
              <a:tr h="560388">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smtClean="0">
                          <a:ln>
                            <a:noFill/>
                          </a:ln>
                          <a:effectLst/>
                        </a:rPr>
                        <a:t>Effet systémique ou effet local</a:t>
                      </a:r>
                      <a:endParaRPr kumimoji="0" lang="fr-FR" altLang="fr-FR" sz="2000" b="0" i="0" u="none" strike="noStrike" cap="none" normalizeH="0" baseline="0" smtClean="0">
                        <a:ln>
                          <a:noFill/>
                        </a:ln>
                        <a:solidFill>
                          <a:srgbClr val="000000"/>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dirty="0" smtClean="0">
                          <a:ln>
                            <a:noFill/>
                          </a:ln>
                          <a:effectLst/>
                        </a:rPr>
                        <a:t>Latence entre </a:t>
                      </a:r>
                      <a:r>
                        <a:rPr kumimoji="0" lang="fr-FR" altLang="fr-FR" sz="2000" b="1" u="none" strike="noStrike" cap="none" normalizeH="0" baseline="0" dirty="0" smtClean="0">
                          <a:ln>
                            <a:noFill/>
                          </a:ln>
                          <a:effectLst/>
                        </a:rPr>
                        <a:t>ingestion</a:t>
                      </a:r>
                      <a:r>
                        <a:rPr kumimoji="0" lang="fr-FR" altLang="fr-FR" sz="2000" u="none" strike="noStrike" cap="none" normalizeH="0" baseline="0" dirty="0" smtClean="0">
                          <a:ln>
                            <a:noFill/>
                          </a:ln>
                          <a:effectLst/>
                        </a:rPr>
                        <a:t> et </a:t>
                      </a:r>
                      <a:r>
                        <a:rPr kumimoji="0" lang="fr-FR" altLang="fr-FR" sz="2000" b="1" u="none" strike="noStrike" cap="none" normalizeH="0" baseline="0" dirty="0" smtClean="0">
                          <a:ln>
                            <a:noFill/>
                          </a:ln>
                          <a:effectLst/>
                        </a:rPr>
                        <a:t>effet</a:t>
                      </a:r>
                      <a:endParaRPr kumimoji="0" lang="fr-FR" altLang="fr-FR" sz="2000" b="1" i="0"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r>
              <a:tr h="560388">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dirty="0" smtClean="0">
                          <a:ln>
                            <a:noFill/>
                          </a:ln>
                          <a:effectLst/>
                        </a:rPr>
                        <a:t>Coûts amoindris </a:t>
                      </a:r>
                      <a:endParaRPr kumimoji="0" lang="fr-FR" altLang="fr-FR" sz="2000" b="0" i="0"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fr-FR" sz="2000" u="none" strike="noStrike" cap="none" normalizeH="0" baseline="0" dirty="0" smtClean="0">
                          <a:ln>
                            <a:noFill/>
                          </a:ln>
                          <a:effectLst/>
                        </a:rPr>
                        <a:t>N</a:t>
                      </a:r>
                      <a:r>
                        <a:rPr kumimoji="0" lang="fr-FR" altLang="fr-FR" sz="2000" u="none" strike="noStrike" cap="none" normalizeH="0" baseline="0" dirty="0" smtClean="0">
                          <a:ln>
                            <a:noFill/>
                          </a:ln>
                          <a:effectLst/>
                        </a:rPr>
                        <a:t>on adaptée pour </a:t>
                      </a:r>
                      <a:r>
                        <a:rPr kumimoji="0" lang="fr-FR" altLang="fr-FR" sz="2000" u="sng" strike="noStrike" cap="none" normalizeH="0" baseline="0" dirty="0" smtClean="0">
                          <a:ln>
                            <a:noFill/>
                          </a:ln>
                          <a:effectLst/>
                        </a:rPr>
                        <a:t>l</a:t>
                      </a:r>
                      <a:r>
                        <a:rPr kumimoji="0" lang="fr-FR" altLang="en-US" sz="2000" u="sng" strike="noStrike" cap="none" normalizeH="0" baseline="0" dirty="0" smtClean="0">
                          <a:ln>
                            <a:noFill/>
                          </a:ln>
                          <a:effectLst/>
                        </a:rPr>
                        <a:t>’</a:t>
                      </a:r>
                      <a:r>
                        <a:rPr kumimoji="0" lang="fr-FR" altLang="fr-FR" sz="2000" u="sng" strike="noStrike" cap="none" normalizeH="0" baseline="0" dirty="0" smtClean="0">
                          <a:ln>
                            <a:noFill/>
                          </a:ln>
                          <a:effectLst/>
                        </a:rPr>
                        <a:t>urgence </a:t>
                      </a:r>
                      <a:endParaRPr kumimoji="0" lang="fr-FR" altLang="fr-FR" sz="2000" b="0" i="0" u="sng"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r>
              <a:tr h="701675">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fr-FR" altLang="fr-FR" sz="2000" b="0" i="0" u="none" strike="noStrike" cap="none" normalizeH="0" baseline="0" smtClean="0">
                        <a:ln>
                          <a:noFill/>
                        </a:ln>
                        <a:solidFill>
                          <a:srgbClr val="000000"/>
                        </a:solidFill>
                        <a:effectLst/>
                        <a:latin typeface="Calibri" pitchFamily="34" charset="0"/>
                        <a:ea typeface="MS PGothic" pitchFamily="34" charset="-128"/>
                      </a:endParaRPr>
                    </a:p>
                  </a:txBody>
                  <a:tcPr marT="45717" marB="45717" horzOverflow="overflow"/>
                </a:tc>
                <a:tc>
                  <a:txBody>
                    <a:bodyPr/>
                    <a:lstStyle>
                      <a:lvl1pPr eaLnBrk="0" hangingPunct="0">
                        <a:spcBef>
                          <a:spcPct val="20000"/>
                        </a:spcBef>
                        <a:buFont typeface="Arial" pitchFamily="34" charset="0"/>
                        <a:defRPr sz="28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defRPr>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defRPr>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fr-FR" altLang="fr-FR" sz="2000" u="none" strike="noStrike" cap="none" normalizeH="0" baseline="0" dirty="0" smtClean="0">
                          <a:ln>
                            <a:noFill/>
                          </a:ln>
                          <a:effectLst/>
                        </a:rPr>
                        <a:t>Formulation organoleptique parfois désagréable</a:t>
                      </a:r>
                      <a:endParaRPr kumimoji="0" lang="fr-FR" altLang="fr-FR" sz="2000" b="0" i="0" u="none" strike="noStrike" cap="none" normalizeH="0" baseline="0" dirty="0" smtClean="0">
                        <a:ln>
                          <a:noFill/>
                        </a:ln>
                        <a:solidFill>
                          <a:srgbClr val="000000"/>
                        </a:solidFill>
                        <a:effectLst/>
                        <a:latin typeface="Calibri" pitchFamily="34" charset="0"/>
                        <a:ea typeface="MS PGothic" pitchFamily="34" charset="-128"/>
                      </a:endParaRPr>
                    </a:p>
                  </a:txBody>
                  <a:tcPr marT="45717" marB="45717" horzOverflow="overflow"/>
                </a:tc>
              </a:tr>
            </a:tbl>
          </a:graphicData>
        </a:graphic>
      </p:graphicFrame>
      <p:sp>
        <p:nvSpPr>
          <p:cNvPr id="7" name="Title 1"/>
          <p:cNvSpPr txBox="1">
            <a:spLocks/>
          </p:cNvSpPr>
          <p:nvPr/>
        </p:nvSpPr>
        <p:spPr>
          <a:xfrm>
            <a:off x="457200" y="407987"/>
            <a:ext cx="8229600" cy="687387"/>
          </a:xfrm>
          <a:prstGeom prst="rect">
            <a:avLst/>
          </a:prstGeom>
          <a:solidFill>
            <a:schemeClr val="accent2">
              <a:lumMod val="20000"/>
              <a:lumOff val="80000"/>
            </a:schemeClr>
          </a:solidFill>
          <a:ln>
            <a:solidFill>
              <a:srgbClr val="000000"/>
            </a:solidFill>
            <a:miter lim="800000"/>
            <a:headEnd/>
            <a:tailEnd/>
          </a:ln>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fr-FR" altLang="fr-FR" sz="2800" dirty="0" smtClean="0">
                <a:solidFill>
                  <a:schemeClr val="accent2"/>
                </a:solidFill>
                <a:latin typeface="Arial" charset="0"/>
                <a:cs typeface="Arial" charset="0"/>
              </a:rPr>
              <a:t>GRANDES VOIES D</a:t>
            </a:r>
            <a:r>
              <a:rPr lang="fr-FR" altLang="en-US" sz="2800" dirty="0" smtClean="0">
                <a:solidFill>
                  <a:schemeClr val="accent2"/>
                </a:solidFill>
                <a:latin typeface="Arial" charset="0"/>
                <a:cs typeface="Arial" charset="0"/>
              </a:rPr>
              <a:t>’</a:t>
            </a:r>
            <a:r>
              <a:rPr lang="fr-FR" altLang="fr-FR" sz="2800" dirty="0" smtClean="0">
                <a:solidFill>
                  <a:schemeClr val="accent2"/>
                </a:solidFill>
                <a:latin typeface="Arial" charset="0"/>
                <a:cs typeface="Arial" charset="0"/>
              </a:rPr>
              <a:t>ADMINISTRATION</a:t>
            </a:r>
          </a:p>
        </p:txBody>
      </p:sp>
      <p:sp>
        <p:nvSpPr>
          <p:cNvPr id="9"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A) Voie orale </a:t>
            </a:r>
          </a:p>
        </p:txBody>
      </p:sp>
    </p:spTree>
    <p:extLst>
      <p:ext uri="{BB962C8B-B14F-4D97-AF65-F5344CB8AC3E}">
        <p14:creationId xmlns:p14="http://schemas.microsoft.com/office/powerpoint/2010/main" val="2328389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A2A4BDD5-DA9E-416C-BE42-6A57FCB2C88F}" type="slidenum">
              <a:rPr lang="en-US" altLang="fr-FR" sz="1200" smtClean="0">
                <a:solidFill>
                  <a:srgbClr val="898989"/>
                </a:solidFill>
              </a:rPr>
              <a:pPr eaLnBrk="1" hangingPunct="1">
                <a:spcBef>
                  <a:spcPct val="0"/>
                </a:spcBef>
                <a:buFontTx/>
                <a:buNone/>
              </a:pPr>
              <a:t>24</a:t>
            </a:fld>
            <a:endParaRPr lang="en-US" altLang="fr-FR" sz="1200" smtClean="0">
              <a:solidFill>
                <a:srgbClr val="898989"/>
              </a:solidFill>
            </a:endParaRPr>
          </a:p>
        </p:txBody>
      </p:sp>
      <p:sp>
        <p:nvSpPr>
          <p:cNvPr id="24582" name="TextBox 7"/>
          <p:cNvSpPr txBox="1">
            <a:spLocks noChangeArrowheads="1"/>
          </p:cNvSpPr>
          <p:nvPr/>
        </p:nvSpPr>
        <p:spPr bwMode="auto">
          <a:xfrm>
            <a:off x="457200" y="181768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000" b="1" dirty="0">
                <a:solidFill>
                  <a:schemeClr val="accent6">
                    <a:lumMod val="40000"/>
                    <a:lumOff val="60000"/>
                  </a:schemeClr>
                </a:solidFill>
                <a:latin typeface="Arial" charset="0"/>
                <a:cs typeface="Arial" charset="0"/>
              </a:rPr>
              <a:t>EFFET DE PREMIER PASSAGE HÉPATIQUE (EPPH) +++</a:t>
            </a:r>
          </a:p>
        </p:txBody>
      </p:sp>
      <p:sp>
        <p:nvSpPr>
          <p:cNvPr id="24583" name="TextBox 8"/>
          <p:cNvSpPr txBox="1">
            <a:spLocks noChangeArrowheads="1"/>
          </p:cNvSpPr>
          <p:nvPr/>
        </p:nvSpPr>
        <p:spPr bwMode="auto">
          <a:xfrm>
            <a:off x="429776" y="357645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000" dirty="0" smtClean="0">
                <a:solidFill>
                  <a:schemeClr val="bg1"/>
                </a:solidFill>
                <a:latin typeface="Arial" charset="0"/>
                <a:cs typeface="Arial" charset="0"/>
              </a:rPr>
              <a:t> </a:t>
            </a:r>
            <a:endParaRPr lang="fr-FR" altLang="fr-FR" sz="2000" dirty="0">
              <a:solidFill>
                <a:schemeClr val="bg1"/>
              </a:solidFill>
              <a:latin typeface="Arial" charset="0"/>
              <a:cs typeface="Arial" charset="0"/>
            </a:endParaRPr>
          </a:p>
        </p:txBody>
      </p:sp>
      <p:sp>
        <p:nvSpPr>
          <p:cNvPr id="24584" name="TextBox 9"/>
          <p:cNvSpPr txBox="1">
            <a:spLocks noChangeArrowheads="1"/>
          </p:cNvSpPr>
          <p:nvPr/>
        </p:nvSpPr>
        <p:spPr bwMode="auto">
          <a:xfrm>
            <a:off x="251520" y="2217738"/>
            <a:ext cx="843528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b="1" dirty="0">
                <a:solidFill>
                  <a:schemeClr val="accent5">
                    <a:lumMod val="75000"/>
                  </a:schemeClr>
                </a:solidFill>
                <a:effectLst>
                  <a:outerShdw blurRad="38100" dist="38100" dir="2700000" algn="tl">
                    <a:srgbClr val="000000">
                      <a:alpha val="43137"/>
                    </a:srgbClr>
                  </a:outerShdw>
                </a:effectLst>
                <a:latin typeface="Arial" charset="0"/>
                <a:cs typeface="Arial" charset="0"/>
              </a:rPr>
              <a:t>Perte de médicament </a:t>
            </a:r>
            <a:r>
              <a:rPr lang="fr-FR" altLang="fr-FR" sz="2000" i="1" dirty="0">
                <a:solidFill>
                  <a:schemeClr val="bg1"/>
                </a:solidFill>
                <a:latin typeface="Arial" charset="0"/>
                <a:cs typeface="Arial" charset="0"/>
              </a:rPr>
              <a:t>avant son arrivée </a:t>
            </a:r>
            <a:r>
              <a:rPr lang="fr-FR" altLang="fr-FR" sz="2000" dirty="0">
                <a:solidFill>
                  <a:schemeClr val="bg1"/>
                </a:solidFill>
                <a:latin typeface="Arial" charset="0"/>
                <a:cs typeface="Arial" charset="0"/>
              </a:rPr>
              <a:t>dans </a:t>
            </a:r>
            <a:r>
              <a:rPr lang="fr-FR" altLang="fr-FR" sz="2000" dirty="0" smtClean="0">
                <a:solidFill>
                  <a:schemeClr val="bg1"/>
                </a:solidFill>
                <a:latin typeface="Arial" charset="0"/>
                <a:cs typeface="Arial" charset="0"/>
              </a:rPr>
              <a:t>la circulation </a:t>
            </a:r>
            <a:r>
              <a:rPr lang="fr-FR" altLang="fr-FR" sz="2000" dirty="0">
                <a:solidFill>
                  <a:schemeClr val="bg1"/>
                </a:solidFill>
                <a:latin typeface="Arial" charset="0"/>
                <a:cs typeface="Arial" charset="0"/>
              </a:rPr>
              <a:t>générale, </a:t>
            </a:r>
            <a:r>
              <a:rPr lang="fr-FR" altLang="fr-FR" sz="1600" dirty="0">
                <a:solidFill>
                  <a:schemeClr val="bg1"/>
                </a:solidFill>
                <a:latin typeface="Arial" charset="0"/>
                <a:cs typeface="Arial" charset="0"/>
              </a:rPr>
              <a:t>dès son </a:t>
            </a:r>
            <a:r>
              <a:rPr lang="fr-FR" altLang="fr-FR" sz="1600" u="sng" dirty="0">
                <a:solidFill>
                  <a:schemeClr val="bg1"/>
                </a:solidFill>
                <a:latin typeface="Arial" charset="0"/>
                <a:cs typeface="Arial" charset="0"/>
              </a:rPr>
              <a:t>premier</a:t>
            </a:r>
            <a:r>
              <a:rPr lang="fr-FR" altLang="fr-FR" sz="1600" dirty="0">
                <a:solidFill>
                  <a:schemeClr val="bg1"/>
                </a:solidFill>
                <a:latin typeface="Arial" charset="0"/>
                <a:cs typeface="Arial" charset="0"/>
              </a:rPr>
              <a:t> </a:t>
            </a:r>
            <a:r>
              <a:rPr lang="fr-FR" altLang="fr-FR" sz="1600" dirty="0" smtClean="0">
                <a:solidFill>
                  <a:schemeClr val="bg1"/>
                </a:solidFill>
                <a:latin typeface="Arial" charset="0"/>
                <a:cs typeface="Arial" charset="0"/>
              </a:rPr>
              <a:t>contact </a:t>
            </a:r>
            <a:r>
              <a:rPr lang="fr-FR" altLang="fr-FR" sz="1600" b="1" dirty="0" smtClean="0">
                <a:solidFill>
                  <a:schemeClr val="bg1"/>
                </a:solidFill>
                <a:effectLst>
                  <a:outerShdw blurRad="38100" dist="38100" dir="2700000" algn="tl">
                    <a:srgbClr val="000000">
                      <a:alpha val="43137"/>
                    </a:srgbClr>
                  </a:outerShdw>
                </a:effectLst>
                <a:latin typeface="Arial" charset="0"/>
                <a:cs typeface="Arial" charset="0"/>
              </a:rPr>
              <a:t>avec </a:t>
            </a:r>
            <a:r>
              <a:rPr lang="fr-FR" altLang="fr-FR" sz="1600" b="1" dirty="0">
                <a:solidFill>
                  <a:schemeClr val="bg1"/>
                </a:solidFill>
                <a:effectLst>
                  <a:outerShdw blurRad="38100" dist="38100" dir="2700000" algn="tl">
                    <a:srgbClr val="000000">
                      <a:alpha val="43137"/>
                    </a:srgbClr>
                  </a:outerShdw>
                </a:effectLst>
                <a:latin typeface="Arial" charset="0"/>
                <a:cs typeface="Arial" charset="0"/>
              </a:rPr>
              <a:t>l’organe responsable de </a:t>
            </a:r>
            <a:r>
              <a:rPr lang="fr-FR" altLang="fr-FR" sz="1600" b="1" dirty="0" smtClean="0">
                <a:solidFill>
                  <a:schemeClr val="bg1"/>
                </a:solidFill>
                <a:effectLst>
                  <a:outerShdw blurRad="38100" dist="38100" dir="2700000" algn="tl">
                    <a:srgbClr val="000000">
                      <a:alpha val="43137"/>
                    </a:srgbClr>
                  </a:outerShdw>
                </a:effectLst>
                <a:latin typeface="Arial" charset="0"/>
                <a:cs typeface="Arial" charset="0"/>
              </a:rPr>
              <a:t>la </a:t>
            </a:r>
            <a:r>
              <a:rPr lang="fr-FR" altLang="fr-FR" sz="1600" b="1" dirty="0" err="1" smtClean="0">
                <a:solidFill>
                  <a:schemeClr val="bg1"/>
                </a:solidFill>
                <a:effectLst>
                  <a:outerShdw blurRad="38100" dist="38100" dir="2700000" algn="tl">
                    <a:srgbClr val="000000">
                      <a:alpha val="43137"/>
                    </a:srgbClr>
                  </a:outerShdw>
                </a:effectLst>
                <a:latin typeface="Arial" charset="0"/>
                <a:cs typeface="Arial" charset="0"/>
              </a:rPr>
              <a:t>biotransforma</a:t>
            </a:r>
            <a:r>
              <a:rPr lang="fr-FR" altLang="fr-FR" sz="1600" dirty="0" smtClean="0">
                <a:solidFill>
                  <a:schemeClr val="bg1"/>
                </a:solidFill>
                <a:latin typeface="Arial" charset="0"/>
                <a:cs typeface="Arial" charset="0"/>
              </a:rPr>
              <a:t>°  </a:t>
            </a:r>
            <a:r>
              <a:rPr lang="fr-FR" altLang="fr-FR" sz="1600" u="sng" dirty="0">
                <a:solidFill>
                  <a:schemeClr val="bg1"/>
                </a:solidFill>
                <a:latin typeface="Arial" charset="0"/>
                <a:cs typeface="Arial" charset="0"/>
              </a:rPr>
              <a:t>ou</a:t>
            </a:r>
            <a:r>
              <a:rPr lang="fr-FR" altLang="fr-FR" sz="1600" dirty="0">
                <a:solidFill>
                  <a:schemeClr val="bg1"/>
                </a:solidFill>
                <a:latin typeface="Arial" charset="0"/>
                <a:cs typeface="Arial" charset="0"/>
              </a:rPr>
              <a:t> </a:t>
            </a:r>
            <a:r>
              <a:rPr lang="fr-FR" altLang="fr-FR" sz="1600" b="1" dirty="0">
                <a:solidFill>
                  <a:schemeClr val="bg1"/>
                </a:solidFill>
                <a:effectLst>
                  <a:outerShdw blurRad="38100" dist="38100" dir="2700000" algn="tl">
                    <a:srgbClr val="000000">
                      <a:alpha val="43137"/>
                    </a:srgbClr>
                  </a:outerShdw>
                </a:effectLst>
                <a:latin typeface="Arial" charset="0"/>
                <a:cs typeface="Arial" charset="0"/>
              </a:rPr>
              <a:t>des processus de </a:t>
            </a:r>
            <a:r>
              <a:rPr lang="fr-FR" altLang="fr-FR" sz="1600" b="1" dirty="0" smtClean="0">
                <a:solidFill>
                  <a:schemeClr val="bg1"/>
                </a:solidFill>
                <a:effectLst>
                  <a:outerShdw blurRad="38100" dist="38100" dir="2700000" algn="tl">
                    <a:srgbClr val="000000">
                      <a:alpha val="43137"/>
                    </a:srgbClr>
                  </a:outerShdw>
                </a:effectLst>
                <a:latin typeface="Arial" charset="0"/>
                <a:cs typeface="Arial" charset="0"/>
              </a:rPr>
              <a:t>sécrétion </a:t>
            </a:r>
            <a:r>
              <a:rPr lang="fr-FR" altLang="fr-FR" sz="1600" dirty="0" smtClean="0">
                <a:solidFill>
                  <a:schemeClr val="bg1"/>
                </a:solidFill>
                <a:latin typeface="Arial" charset="0"/>
                <a:cs typeface="Arial" charset="0"/>
              </a:rPr>
              <a:t>(entérocytes</a:t>
            </a:r>
            <a:r>
              <a:rPr lang="fr-FR" altLang="fr-FR" sz="1600" dirty="0">
                <a:solidFill>
                  <a:schemeClr val="bg1"/>
                </a:solidFill>
                <a:latin typeface="Arial" charset="0"/>
                <a:cs typeface="Arial" charset="0"/>
              </a:rPr>
              <a:t>, bile)</a:t>
            </a:r>
          </a:p>
        </p:txBody>
      </p:sp>
      <p:sp>
        <p:nvSpPr>
          <p:cNvPr id="24585" name="TextBox 10"/>
          <p:cNvSpPr txBox="1">
            <a:spLocks noChangeArrowheads="1"/>
          </p:cNvSpPr>
          <p:nvPr/>
        </p:nvSpPr>
        <p:spPr bwMode="auto">
          <a:xfrm>
            <a:off x="448064" y="3576458"/>
            <a:ext cx="82296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000" b="1" dirty="0">
                <a:solidFill>
                  <a:schemeClr val="accent6">
                    <a:lumMod val="75000"/>
                  </a:schemeClr>
                </a:solidFill>
                <a:effectLst>
                  <a:outerShdw blurRad="38100" dist="38100" dir="2700000" algn="tl">
                    <a:srgbClr val="000000">
                      <a:alpha val="43137"/>
                    </a:srgbClr>
                  </a:outerShdw>
                </a:effectLst>
                <a:latin typeface="Arial" charset="0"/>
                <a:cs typeface="Arial" charset="0"/>
              </a:rPr>
              <a:t>Maximal</a:t>
            </a:r>
            <a:r>
              <a:rPr lang="fr-FR" altLang="fr-FR" sz="2000" dirty="0">
                <a:solidFill>
                  <a:schemeClr val="accent6">
                    <a:lumMod val="75000"/>
                  </a:schemeClr>
                </a:solidFill>
                <a:effectLst>
                  <a:outerShdw blurRad="38100" dist="38100" dir="2700000" algn="tl">
                    <a:srgbClr val="000000">
                      <a:alpha val="43137"/>
                    </a:srgbClr>
                  </a:outerShdw>
                </a:effectLst>
                <a:latin typeface="Arial" charset="0"/>
                <a:cs typeface="Arial" charset="0"/>
              </a:rPr>
              <a:t> </a:t>
            </a:r>
            <a:r>
              <a:rPr lang="fr-FR" altLang="fr-FR" sz="2000" dirty="0">
                <a:solidFill>
                  <a:schemeClr val="bg1"/>
                </a:solidFill>
                <a:latin typeface="Arial" charset="0"/>
                <a:cs typeface="Arial" charset="0"/>
              </a:rPr>
              <a:t>pour la voie </a:t>
            </a:r>
            <a:r>
              <a:rPr lang="fr-FR" altLang="fr-FR" sz="2000" b="1" dirty="0">
                <a:solidFill>
                  <a:schemeClr val="accent6">
                    <a:lumMod val="75000"/>
                  </a:schemeClr>
                </a:solidFill>
                <a:effectLst>
                  <a:outerShdw blurRad="38100" dist="38100" dir="2700000" algn="tl">
                    <a:srgbClr val="000000">
                      <a:alpha val="43137"/>
                    </a:srgbClr>
                  </a:outerShdw>
                </a:effectLst>
                <a:latin typeface="Arial" charset="0"/>
                <a:cs typeface="Arial" charset="0"/>
              </a:rPr>
              <a:t>orale</a:t>
            </a:r>
            <a:r>
              <a:rPr lang="fr-FR" altLang="fr-FR" sz="2000" dirty="0">
                <a:solidFill>
                  <a:schemeClr val="bg1"/>
                </a:solidFill>
                <a:effectLst>
                  <a:outerShdw blurRad="38100" dist="38100" dir="2700000" algn="tl">
                    <a:srgbClr val="000000">
                      <a:alpha val="43137"/>
                    </a:srgbClr>
                  </a:outerShdw>
                </a:effectLst>
                <a:latin typeface="Arial" charset="0"/>
                <a:cs typeface="Arial" charset="0"/>
              </a:rPr>
              <a:t> </a:t>
            </a: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smtClean="0">
                <a:solidFill>
                  <a:schemeClr val="bg1"/>
                </a:solidFill>
                <a:latin typeface="Arial" charset="0"/>
                <a:cs typeface="Arial" charset="0"/>
              </a:rPr>
              <a:t>• </a:t>
            </a:r>
            <a:r>
              <a:rPr lang="fr-FR" altLang="fr-FR" sz="2000" b="1" u="sng" dirty="0">
                <a:solidFill>
                  <a:schemeClr val="bg1"/>
                </a:solidFill>
                <a:latin typeface="Arial" charset="0"/>
                <a:cs typeface="Arial" charset="0"/>
              </a:rPr>
              <a:t>Réduit</a:t>
            </a:r>
            <a:r>
              <a:rPr lang="fr-FR" altLang="fr-FR" sz="2000" dirty="0">
                <a:solidFill>
                  <a:schemeClr val="bg1"/>
                </a:solidFill>
                <a:latin typeface="Arial" charset="0"/>
                <a:cs typeface="Arial" charset="0"/>
              </a:rPr>
              <a:t> par voie </a:t>
            </a:r>
            <a:r>
              <a:rPr lang="fr-FR" altLang="fr-FR" sz="2000" dirty="0" smtClean="0">
                <a:solidFill>
                  <a:schemeClr val="bg1"/>
                </a:solidFill>
                <a:latin typeface="Arial" charset="0"/>
                <a:cs typeface="Arial" charset="0"/>
              </a:rPr>
              <a:t>sublinguale </a:t>
            </a:r>
            <a:r>
              <a:rPr lang="fr-FR" altLang="fr-FR" sz="2000" i="1" dirty="0" smtClean="0">
                <a:solidFill>
                  <a:schemeClr val="bg1"/>
                </a:solidFill>
                <a:latin typeface="Arial" charset="0"/>
                <a:cs typeface="Arial" charset="0"/>
              </a:rPr>
              <a:t>( </a:t>
            </a:r>
            <a:r>
              <a:rPr lang="fr-FR" altLang="fr-FR" sz="2000" i="1" dirty="0">
                <a:solidFill>
                  <a:schemeClr val="bg1"/>
                </a:solidFill>
                <a:latin typeface="Arial" charset="0"/>
                <a:cs typeface="Arial" charset="0"/>
              </a:rPr>
              <a:t>Accès direct veine cave supérieure, pas </a:t>
            </a:r>
            <a:r>
              <a:rPr lang="fr-FR" altLang="fr-FR" sz="2000" i="1" dirty="0" smtClean="0">
                <a:solidFill>
                  <a:schemeClr val="bg1"/>
                </a:solidFill>
                <a:latin typeface="Arial" charset="0"/>
                <a:cs typeface="Arial" charset="0"/>
              </a:rPr>
              <a:t>d’EPH) </a:t>
            </a: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Mécanisme pouvant être </a:t>
            </a:r>
            <a:r>
              <a:rPr lang="fr-FR" altLang="fr-FR" sz="2000" b="1" u="sng" dirty="0" smtClean="0">
                <a:solidFill>
                  <a:srgbClr val="FF0000"/>
                </a:solidFill>
                <a:effectLst>
                  <a:outerShdw blurRad="38100" dist="38100" dir="2700000" algn="tl">
                    <a:srgbClr val="000000">
                      <a:alpha val="43137"/>
                    </a:srgbClr>
                  </a:outerShdw>
                </a:effectLst>
                <a:latin typeface="Arial" charset="0"/>
                <a:cs typeface="Arial" charset="0"/>
              </a:rPr>
              <a:t>activateur +++</a:t>
            </a:r>
            <a:endParaRPr lang="fr-FR" altLang="fr-FR" sz="2000" b="1" u="sng" dirty="0">
              <a:solidFill>
                <a:srgbClr val="FF0000"/>
              </a:solidFill>
              <a:effectLst>
                <a:outerShdw blurRad="38100" dist="38100" dir="2700000" algn="tl">
                  <a:srgbClr val="000000">
                    <a:alpha val="43137"/>
                  </a:srgbClr>
                </a:outerShdw>
              </a:effectLst>
              <a:latin typeface="Arial" charset="0"/>
              <a:cs typeface="Arial" charset="0"/>
            </a:endParaRPr>
          </a:p>
        </p:txBody>
      </p:sp>
      <p:sp>
        <p:nvSpPr>
          <p:cNvPr id="11"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
        <p:nvSpPr>
          <p:cNvPr id="12" name="TextBox 6"/>
          <p:cNvSpPr txBox="1">
            <a:spLocks noChangeArrowheads="1"/>
          </p:cNvSpPr>
          <p:nvPr/>
        </p:nvSpPr>
        <p:spPr bwMode="auto">
          <a:xfrm>
            <a:off x="6096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A) Voie orale </a:t>
            </a:r>
          </a:p>
        </p:txBody>
      </p:sp>
      <p:sp>
        <p:nvSpPr>
          <p:cNvPr id="2" name="ZoneTexte 1"/>
          <p:cNvSpPr txBox="1"/>
          <p:nvPr/>
        </p:nvSpPr>
        <p:spPr>
          <a:xfrm>
            <a:off x="358152" y="5053628"/>
            <a:ext cx="8409424" cy="707886"/>
          </a:xfrm>
          <a:prstGeom prst="rect">
            <a:avLst/>
          </a:prstGeom>
          <a:noFill/>
        </p:spPr>
        <p:txBody>
          <a:bodyPr wrap="square" rtlCol="0">
            <a:spAutoFit/>
          </a:bodyPr>
          <a:lstStyle/>
          <a:p>
            <a:pPr marL="285750" indent="-285750">
              <a:buFont typeface="Wingdings" panose="05000000000000000000" pitchFamily="2" charset="2"/>
              <a:buChar char="ü"/>
            </a:pPr>
            <a:r>
              <a:rPr lang="fr-FR" sz="2000" b="1" dirty="0" smtClean="0">
                <a:solidFill>
                  <a:schemeClr val="bg1"/>
                </a:solidFill>
                <a:effectLst>
                  <a:outerShdw blurRad="38100" dist="38100" dir="2700000" algn="tl">
                    <a:srgbClr val="000000">
                      <a:alpha val="43137"/>
                    </a:srgbClr>
                  </a:outerShdw>
                </a:effectLst>
              </a:rPr>
              <a:t>Mais généralement transforme </a:t>
            </a:r>
            <a:r>
              <a:rPr lang="fr-FR" sz="2000" dirty="0" smtClean="0">
                <a:solidFill>
                  <a:schemeClr val="bg1"/>
                </a:solidFill>
              </a:rPr>
              <a:t>les médicaments actifs en </a:t>
            </a:r>
            <a:r>
              <a:rPr lang="fr-FR" sz="2000" b="1" u="sng" dirty="0" smtClean="0">
                <a:solidFill>
                  <a:schemeClr val="bg1"/>
                </a:solidFill>
                <a:effectLst>
                  <a:outerShdw blurRad="38100" dist="38100" dir="2700000" algn="tl">
                    <a:srgbClr val="000000">
                      <a:alpha val="43137"/>
                    </a:srgbClr>
                  </a:outerShdw>
                </a:effectLst>
              </a:rPr>
              <a:t>métabolites inactifs, ou toxiques… </a:t>
            </a:r>
          </a:p>
        </p:txBody>
      </p:sp>
    </p:spTree>
    <p:extLst>
      <p:ext uri="{BB962C8B-B14F-4D97-AF65-F5344CB8AC3E}">
        <p14:creationId xmlns:p14="http://schemas.microsoft.com/office/powerpoint/2010/main" val="26883064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0BDECA66-D2EB-4CC0-87F1-5E7C4FF8B3CF}" type="slidenum">
              <a:rPr lang="en-US" altLang="fr-FR" sz="1200" smtClean="0">
                <a:solidFill>
                  <a:srgbClr val="898989"/>
                </a:solidFill>
              </a:rPr>
              <a:pPr eaLnBrk="1" hangingPunct="1">
                <a:spcBef>
                  <a:spcPct val="0"/>
                </a:spcBef>
                <a:buFontTx/>
                <a:buNone/>
              </a:pPr>
              <a:t>25</a:t>
            </a:fld>
            <a:endParaRPr lang="en-US" altLang="fr-FR" sz="1200" smtClean="0">
              <a:solidFill>
                <a:srgbClr val="898989"/>
              </a:solidFill>
            </a:endParaRPr>
          </a:p>
        </p:txBody>
      </p:sp>
      <p:sp>
        <p:nvSpPr>
          <p:cNvPr id="26629"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A) Voie orale </a:t>
            </a:r>
          </a:p>
        </p:txBody>
      </p:sp>
      <p:sp>
        <p:nvSpPr>
          <p:cNvPr id="26630" name="TextBox 7"/>
          <p:cNvSpPr txBox="1">
            <a:spLocks noChangeArrowheads="1"/>
          </p:cNvSpPr>
          <p:nvPr/>
        </p:nvSpPr>
        <p:spPr bwMode="auto">
          <a:xfrm>
            <a:off x="457200" y="181768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000" b="1" dirty="0">
                <a:solidFill>
                  <a:srgbClr val="FFFF00"/>
                </a:solidFill>
                <a:latin typeface="Arial" charset="0"/>
                <a:cs typeface="Arial" charset="0"/>
              </a:rPr>
              <a:t>EFFET DE PREMIER PASSAGE HÉPATIQUE (EPPH) +++</a:t>
            </a:r>
          </a:p>
        </p:txBody>
      </p:sp>
      <p:sp>
        <p:nvSpPr>
          <p:cNvPr id="26631" name="TextBox 8"/>
          <p:cNvSpPr txBox="1">
            <a:spLocks noChangeArrowheads="1"/>
          </p:cNvSpPr>
          <p:nvPr/>
        </p:nvSpPr>
        <p:spPr bwMode="auto">
          <a:xfrm>
            <a:off x="457200" y="2554288"/>
            <a:ext cx="82296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Conséquences de </a:t>
            </a:r>
            <a:r>
              <a:rPr lang="fr-FR" altLang="fr-FR" sz="2000" dirty="0" smtClean="0">
                <a:solidFill>
                  <a:schemeClr val="bg1"/>
                </a:solidFill>
                <a:latin typeface="Arial" charset="0"/>
                <a:cs typeface="Arial" charset="0"/>
              </a:rPr>
              <a:t>l</a:t>
            </a:r>
            <a:r>
              <a:rPr lang="fr-FR" altLang="en-US" sz="2000" dirty="0" smtClean="0">
                <a:solidFill>
                  <a:schemeClr val="bg1"/>
                </a:solidFill>
                <a:latin typeface="Arial" charset="0"/>
                <a:cs typeface="Arial" charset="0"/>
              </a:rPr>
              <a:t>’</a:t>
            </a:r>
            <a:r>
              <a:rPr lang="fr-FR" altLang="fr-FR" sz="2000" dirty="0" smtClean="0">
                <a:solidFill>
                  <a:schemeClr val="bg1"/>
                </a:solidFill>
                <a:latin typeface="Arial" charset="0"/>
                <a:cs typeface="Arial" charset="0"/>
              </a:rPr>
              <a:t>EPP</a:t>
            </a: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 </a:t>
            </a:r>
            <a:r>
              <a:rPr lang="fr-FR" altLang="fr-FR" sz="2000" b="1" dirty="0">
                <a:solidFill>
                  <a:srgbClr val="FFFF00"/>
                </a:solidFill>
                <a:latin typeface="Arial" charset="0"/>
                <a:cs typeface="Arial" charset="0"/>
              </a:rPr>
              <a:t>Baisse de la biodisponibilité </a:t>
            </a:r>
            <a:r>
              <a:rPr lang="fr-FR" altLang="fr-FR" sz="2000" dirty="0">
                <a:solidFill>
                  <a:schemeClr val="bg1"/>
                </a:solidFill>
                <a:latin typeface="Arial" charset="0"/>
                <a:cs typeface="Arial" charset="0"/>
              </a:rPr>
              <a:t>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un médicament </a:t>
            </a:r>
            <a:r>
              <a:rPr lang="fr-FR" altLang="fr-FR" sz="1800" i="1" dirty="0">
                <a:solidFill>
                  <a:schemeClr val="bg1"/>
                </a:solidFill>
                <a:latin typeface="Arial" charset="0"/>
                <a:cs typeface="Arial" charset="0"/>
              </a:rPr>
              <a:t>( = quantité de médicament qui rejoint la circulation générale plus faible que la quantité administrée) </a:t>
            </a:r>
          </a:p>
          <a:p>
            <a:pPr eaLnBrk="1" hangingPunct="1">
              <a:spcBef>
                <a:spcPct val="0"/>
              </a:spcBef>
              <a:buFontTx/>
              <a:buNone/>
            </a:pPr>
            <a:r>
              <a:rPr lang="fr-FR" altLang="fr-FR" sz="2000" dirty="0">
                <a:solidFill>
                  <a:schemeClr val="bg1"/>
                </a:solidFill>
                <a:latin typeface="Arial" charset="0"/>
                <a:cs typeface="Arial" charset="0"/>
              </a:rPr>
              <a:t>	- Si EPP trop important </a:t>
            </a:r>
            <a:r>
              <a:rPr lang="fr-FR" altLang="fr-FR" sz="2000" dirty="0" smtClean="0">
                <a:solidFill>
                  <a:schemeClr val="bg1"/>
                </a:solidFill>
                <a:latin typeface="Arial" charset="0"/>
                <a:cs typeface="Arial" charset="0"/>
              </a:rPr>
              <a:t>= voie </a:t>
            </a:r>
            <a:r>
              <a:rPr lang="fr-FR" altLang="fr-FR" sz="2000" dirty="0">
                <a:solidFill>
                  <a:schemeClr val="bg1"/>
                </a:solidFill>
                <a:latin typeface="Arial" charset="0"/>
                <a:cs typeface="Arial" charset="0"/>
              </a:rPr>
              <a:t>orale </a:t>
            </a:r>
            <a:r>
              <a:rPr lang="fr-FR" altLang="fr-FR" sz="2000" dirty="0" smtClean="0">
                <a:solidFill>
                  <a:schemeClr val="bg1"/>
                </a:solidFill>
                <a:latin typeface="Arial" charset="0"/>
                <a:cs typeface="Arial" charset="0"/>
              </a:rPr>
              <a:t>inutilisable </a:t>
            </a:r>
            <a:r>
              <a:rPr lang="fr-FR" altLang="fr-FR" sz="2000" dirty="0">
                <a:solidFill>
                  <a:schemeClr val="bg1"/>
                </a:solidFill>
                <a:latin typeface="Arial" charset="0"/>
                <a:cs typeface="Arial" charset="0"/>
              </a:rPr>
              <a:t> </a:t>
            </a:r>
            <a:r>
              <a:rPr lang="fr-FR" altLang="fr-FR" sz="2000" dirty="0" smtClean="0">
                <a:solidFill>
                  <a:schemeClr val="bg1"/>
                </a:solidFill>
                <a:latin typeface="Arial" charset="0"/>
                <a:cs typeface="Arial" charset="0"/>
                <a:sym typeface="Wingdings" panose="05000000000000000000" pitchFamily="2" charset="2"/>
              </a:rPr>
              <a:t> </a:t>
            </a:r>
            <a:r>
              <a:rPr lang="fr-FR" altLang="fr-FR" sz="2000" dirty="0" smtClean="0">
                <a:solidFill>
                  <a:schemeClr val="bg1"/>
                </a:solidFill>
                <a:latin typeface="Arial" charset="0"/>
                <a:cs typeface="Arial" charset="0"/>
              </a:rPr>
              <a:t> </a:t>
            </a:r>
            <a:r>
              <a:rPr lang="fr-FR" altLang="fr-FR" sz="2000" dirty="0">
                <a:solidFill>
                  <a:schemeClr val="bg1"/>
                </a:solidFill>
                <a:latin typeface="Arial" charset="0"/>
                <a:cs typeface="Arial" charset="0"/>
              </a:rPr>
              <a:t>nécessité de passer par IV, IM, SC </a:t>
            </a:r>
            <a:r>
              <a:rPr lang="en-US" altLang="fr-FR" sz="2000" dirty="0">
                <a:solidFill>
                  <a:schemeClr val="bg1"/>
                </a:solidFill>
                <a:latin typeface="Arial" charset="0"/>
                <a:cs typeface="Arial" charset="0"/>
              </a:rPr>
              <a:t>…</a:t>
            </a: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 Nécessaire à </a:t>
            </a:r>
            <a:r>
              <a:rPr lang="fr-FR" altLang="fr-FR" sz="2000" b="1" dirty="0">
                <a:solidFill>
                  <a:srgbClr val="FFFF00"/>
                </a:solidFill>
                <a:latin typeface="Arial" charset="0"/>
                <a:cs typeface="Arial" charset="0"/>
              </a:rPr>
              <a:t>l</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activation </a:t>
            </a:r>
            <a:endParaRPr lang="fr-FR" altLang="fr-FR" sz="2000" b="1" dirty="0" smtClean="0">
              <a:solidFill>
                <a:srgbClr val="FFFF00"/>
              </a:solidFill>
              <a:latin typeface="Arial" charset="0"/>
              <a:cs typeface="Arial" charset="0"/>
            </a:endParaRPr>
          </a:p>
          <a:p>
            <a:pPr eaLnBrk="1" hangingPunct="1">
              <a:spcBef>
                <a:spcPct val="0"/>
              </a:spcBef>
              <a:buFontTx/>
              <a:buNone/>
            </a:pPr>
            <a:r>
              <a:rPr lang="fr-FR" altLang="fr-FR" sz="2000" b="1" dirty="0">
                <a:solidFill>
                  <a:srgbClr val="FFFF00"/>
                </a:solidFill>
                <a:latin typeface="Arial" charset="0"/>
                <a:cs typeface="Arial" charset="0"/>
              </a:rPr>
              <a:t>	</a:t>
            </a:r>
            <a:r>
              <a:rPr lang="fr-FR" altLang="fr-FR" sz="2000" b="1" dirty="0" smtClean="0">
                <a:solidFill>
                  <a:srgbClr val="FFFF00"/>
                </a:solidFill>
                <a:latin typeface="Arial" charset="0"/>
                <a:cs typeface="Arial" charset="0"/>
              </a:rPr>
              <a:t>de </a:t>
            </a:r>
            <a:r>
              <a:rPr lang="fr-FR" altLang="fr-FR" sz="2000" b="1" dirty="0">
                <a:solidFill>
                  <a:srgbClr val="FFFF00"/>
                </a:solidFill>
                <a:latin typeface="Arial" charset="0"/>
                <a:cs typeface="Arial" charset="0"/>
              </a:rPr>
              <a:t>« pro-</a:t>
            </a:r>
            <a:r>
              <a:rPr lang="fr-FR" altLang="fr-FR" sz="2000" b="1" dirty="0" err="1">
                <a:solidFill>
                  <a:srgbClr val="FFFF00"/>
                </a:solidFill>
                <a:latin typeface="Arial" charset="0"/>
                <a:cs typeface="Arial" charset="0"/>
              </a:rPr>
              <a:t>drug</a:t>
            </a:r>
            <a:r>
              <a:rPr lang="fr-FR" altLang="fr-FR" sz="2000" b="1" dirty="0">
                <a:solidFill>
                  <a:srgbClr val="FFFF00"/>
                </a:solidFill>
                <a:latin typeface="Arial" charset="0"/>
                <a:cs typeface="Arial" charset="0"/>
              </a:rPr>
              <a:t> » </a:t>
            </a:r>
            <a:r>
              <a:rPr lang="fr-FR" altLang="fr-FR" sz="2000" b="1" dirty="0" smtClean="0">
                <a:solidFill>
                  <a:srgbClr val="FFFF00"/>
                </a:solidFill>
                <a:latin typeface="Arial" charset="0"/>
                <a:cs typeface="Arial" charset="0"/>
              </a:rPr>
              <a:t>++++</a:t>
            </a:r>
          </a:p>
          <a:p>
            <a:pPr eaLnBrk="1" hangingPunct="1">
              <a:spcBef>
                <a:spcPct val="0"/>
              </a:spcBef>
              <a:buFontTx/>
              <a:buNone/>
            </a:pPr>
            <a:endParaRPr lang="fr-FR" altLang="fr-FR" sz="2000" b="1" dirty="0">
              <a:solidFill>
                <a:srgbClr val="FFFF00"/>
              </a:solidFill>
              <a:latin typeface="Arial" charset="0"/>
              <a:cs typeface="Arial" charset="0"/>
            </a:endParaRPr>
          </a:p>
        </p:txBody>
      </p:sp>
      <p:sp>
        <p:nvSpPr>
          <p:cNvPr id="8"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pic>
        <p:nvPicPr>
          <p:cNvPr id="7"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5004048" y="4311011"/>
            <a:ext cx="3456384" cy="2546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783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6631"/>
                                        </p:tgtEl>
                                        <p:attrNameLst>
                                          <p:attrName>style.visibility</p:attrName>
                                        </p:attrNameLst>
                                      </p:cBhvr>
                                      <p:to>
                                        <p:strVal val="visible"/>
                                      </p:to>
                                    </p:set>
                                    <p:animEffect transition="in" filter="wheel(1)">
                                      <p:cBhvr>
                                        <p:cTn id="7" dur="2000"/>
                                        <p:tgtEl>
                                          <p:spTgt spid="26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54EA3C6D-47AF-4270-9C52-96A302B29DDB}" type="slidenum">
              <a:rPr lang="en-US" altLang="fr-FR" sz="1200" smtClean="0">
                <a:solidFill>
                  <a:srgbClr val="898989"/>
                </a:solidFill>
              </a:rPr>
              <a:pPr eaLnBrk="1" hangingPunct="1">
                <a:spcBef>
                  <a:spcPct val="0"/>
                </a:spcBef>
                <a:buFontTx/>
                <a:buNone/>
              </a:pPr>
              <a:t>26</a:t>
            </a:fld>
            <a:endParaRPr lang="en-US" altLang="fr-FR" sz="1200" smtClean="0">
              <a:solidFill>
                <a:srgbClr val="898989"/>
              </a:solidFill>
            </a:endParaRPr>
          </a:p>
        </p:txBody>
      </p:sp>
      <p:sp>
        <p:nvSpPr>
          <p:cNvPr id="25605"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A) Voie orale </a:t>
            </a:r>
          </a:p>
        </p:txBody>
      </p:sp>
      <p:pic>
        <p:nvPicPr>
          <p:cNvPr id="25606" name="Picture 7" descr="Foie_pancre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14191" y="3049823"/>
            <a:ext cx="4229809" cy="2708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23671" y="2708920"/>
            <a:ext cx="4600652" cy="33901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re 1"/>
          <p:cNvSpPr>
            <a:spLocks noGrp="1"/>
          </p:cNvSpPr>
          <p:nvPr>
            <p:ph type="title"/>
          </p:nvPr>
        </p:nvSpPr>
        <p:spPr/>
        <p:txBody>
          <a:bodyPr/>
          <a:lstStyle/>
          <a:p>
            <a:endParaRPr lang="fr-FR"/>
          </a:p>
        </p:txBody>
      </p:sp>
    </p:spTree>
    <p:extLst>
      <p:ext uri="{BB962C8B-B14F-4D97-AF65-F5344CB8AC3E}">
        <p14:creationId xmlns:p14="http://schemas.microsoft.com/office/powerpoint/2010/main" val="36509624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071E0F0E-256F-48CC-803D-8C5FBF53D6A9}" type="slidenum">
              <a:rPr lang="en-US" altLang="fr-FR" sz="1200" smtClean="0">
                <a:solidFill>
                  <a:srgbClr val="898989"/>
                </a:solidFill>
              </a:rPr>
              <a:pPr eaLnBrk="1" hangingPunct="1">
                <a:spcBef>
                  <a:spcPct val="0"/>
                </a:spcBef>
                <a:buFontTx/>
                <a:buNone/>
              </a:pPr>
              <a:t>27</a:t>
            </a:fld>
            <a:endParaRPr lang="en-US" altLang="fr-FR" sz="1200" smtClean="0">
              <a:solidFill>
                <a:srgbClr val="898989"/>
              </a:solidFill>
            </a:endParaRPr>
          </a:p>
        </p:txBody>
      </p:sp>
      <p:sp>
        <p:nvSpPr>
          <p:cNvPr id="27653"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27654" name="TextBox 7"/>
          <p:cNvSpPr txBox="1">
            <a:spLocks noChangeArrowheads="1"/>
          </p:cNvSpPr>
          <p:nvPr/>
        </p:nvSpPr>
        <p:spPr bwMode="auto">
          <a:xfrm>
            <a:off x="457200" y="1909763"/>
            <a:ext cx="822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Voies indiquées si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absorption intestinale du patient est insuffisante voire </a:t>
            </a:r>
            <a:r>
              <a:rPr lang="fr-FR" altLang="fr-FR" sz="2000" b="1" dirty="0">
                <a:solidFill>
                  <a:srgbClr val="FF0000"/>
                </a:solidFill>
                <a:latin typeface="Arial" charset="0"/>
                <a:cs typeface="Arial" charset="0"/>
              </a:rPr>
              <a:t>nulle</a:t>
            </a:r>
            <a:r>
              <a:rPr lang="fr-FR" altLang="fr-FR" sz="2000" dirty="0">
                <a:solidFill>
                  <a:srgbClr val="FF0000"/>
                </a:solidFill>
                <a:latin typeface="Arial" charset="0"/>
                <a:cs typeface="Arial" charset="0"/>
              </a:rPr>
              <a:t> </a:t>
            </a:r>
            <a:r>
              <a:rPr lang="fr-FR" altLang="fr-FR" sz="2000" dirty="0">
                <a:solidFill>
                  <a:schemeClr val="bg1"/>
                </a:solidFill>
                <a:latin typeface="Arial" charset="0"/>
                <a:cs typeface="Arial" charset="0"/>
              </a:rPr>
              <a:t>ou si les PA sont </a:t>
            </a:r>
            <a:r>
              <a:rPr lang="fr-FR" altLang="fr-FR" sz="2000" b="1" dirty="0">
                <a:solidFill>
                  <a:schemeClr val="bg1"/>
                </a:solidFill>
                <a:latin typeface="Arial" charset="0"/>
                <a:cs typeface="Arial" charset="0"/>
              </a:rPr>
              <a:t>détruits</a:t>
            </a:r>
            <a:r>
              <a:rPr lang="fr-FR" altLang="fr-FR" sz="2000" dirty="0">
                <a:solidFill>
                  <a:schemeClr val="bg1"/>
                </a:solidFill>
                <a:latin typeface="Arial" charset="0"/>
                <a:cs typeface="Arial" charset="0"/>
              </a:rPr>
              <a:t> dans le TD lors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une administration orale (insuline, héparines</a:t>
            </a:r>
            <a:r>
              <a:rPr lang="en-US" altLang="fr-FR" sz="2000" dirty="0">
                <a:solidFill>
                  <a:schemeClr val="bg1"/>
                </a:solidFill>
                <a:latin typeface="Arial" charset="0"/>
                <a:cs typeface="Arial" charset="0"/>
              </a:rPr>
              <a:t>…)</a:t>
            </a:r>
            <a:endParaRPr lang="fr-FR" altLang="fr-FR" sz="2000" dirty="0">
              <a:solidFill>
                <a:schemeClr val="bg1"/>
              </a:solidFill>
              <a:latin typeface="Arial" charset="0"/>
              <a:cs typeface="Arial" charset="0"/>
            </a:endParaRPr>
          </a:p>
        </p:txBody>
      </p:sp>
      <p:sp>
        <p:nvSpPr>
          <p:cNvPr id="27655" name="TextBox 8"/>
          <p:cNvSpPr txBox="1">
            <a:spLocks noChangeArrowheads="1"/>
          </p:cNvSpPr>
          <p:nvPr/>
        </p:nvSpPr>
        <p:spPr bwMode="auto">
          <a:xfrm>
            <a:off x="457200" y="3078163"/>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Présentent des inconvénients : </a:t>
            </a:r>
            <a:endParaRPr lang="fr-FR" altLang="fr-FR" sz="2000" dirty="0" smtClean="0">
              <a:solidFill>
                <a:schemeClr val="bg1"/>
              </a:solidFill>
              <a:latin typeface="Arial" charset="0"/>
              <a:cs typeface="Arial" charset="0"/>
            </a:endParaRPr>
          </a:p>
          <a:p>
            <a:pPr marL="342900" indent="-342900" eaLnBrk="1" hangingPunct="1">
              <a:spcBef>
                <a:spcPct val="0"/>
              </a:spcBef>
              <a:buFontTx/>
              <a:buChar char="-"/>
            </a:pPr>
            <a:r>
              <a:rPr lang="fr-FR" altLang="fr-FR" sz="2000" b="1" dirty="0">
                <a:solidFill>
                  <a:schemeClr val="bg1"/>
                </a:solidFill>
                <a:latin typeface="Arial" charset="0"/>
                <a:cs typeface="Arial" charset="0"/>
              </a:rPr>
              <a:t>D</a:t>
            </a:r>
            <a:r>
              <a:rPr lang="fr-FR" altLang="fr-FR" sz="2000" b="1" dirty="0" smtClean="0">
                <a:solidFill>
                  <a:schemeClr val="bg1"/>
                </a:solidFill>
                <a:latin typeface="Arial" charset="0"/>
                <a:cs typeface="Arial" charset="0"/>
              </a:rPr>
              <a:t>ouleur</a:t>
            </a:r>
            <a:r>
              <a:rPr lang="fr-FR" altLang="fr-FR" sz="2000" dirty="0" smtClean="0">
                <a:solidFill>
                  <a:schemeClr val="bg1"/>
                </a:solidFill>
                <a:latin typeface="Arial" charset="0"/>
                <a:cs typeface="Arial" charset="0"/>
              </a:rPr>
              <a:t> </a:t>
            </a:r>
            <a:r>
              <a:rPr lang="fr-FR" altLang="fr-FR" sz="2000" dirty="0">
                <a:solidFill>
                  <a:schemeClr val="bg1"/>
                </a:solidFill>
                <a:latin typeface="Arial" charset="0"/>
                <a:cs typeface="Arial" charset="0"/>
              </a:rPr>
              <a:t>plus ou moins importante </a:t>
            </a:r>
          </a:p>
          <a:p>
            <a:pPr marL="342900" indent="-342900" eaLnBrk="1" hangingPunct="1">
              <a:spcBef>
                <a:spcPct val="0"/>
              </a:spcBef>
              <a:buFontTx/>
              <a:buChar char="-"/>
            </a:pPr>
            <a:r>
              <a:rPr lang="fr-FR" altLang="fr-FR" sz="2000" b="1" dirty="0">
                <a:solidFill>
                  <a:schemeClr val="bg1"/>
                </a:solidFill>
                <a:latin typeface="Arial" charset="0"/>
                <a:cs typeface="Arial" charset="0"/>
              </a:rPr>
              <a:t>R</a:t>
            </a:r>
            <a:r>
              <a:rPr lang="fr-FR" altLang="fr-FR" sz="2000" b="1" dirty="0" smtClean="0">
                <a:solidFill>
                  <a:schemeClr val="bg1"/>
                </a:solidFill>
                <a:latin typeface="Arial" charset="0"/>
                <a:cs typeface="Arial" charset="0"/>
              </a:rPr>
              <a:t>isque </a:t>
            </a:r>
            <a:r>
              <a:rPr lang="fr-FR" altLang="fr-FR" sz="2000" b="1" dirty="0">
                <a:solidFill>
                  <a:schemeClr val="bg1"/>
                </a:solidFill>
                <a:latin typeface="Arial" charset="0"/>
                <a:cs typeface="Arial" charset="0"/>
              </a:rPr>
              <a:t>septique </a:t>
            </a:r>
            <a:r>
              <a:rPr lang="fr-FR" altLang="fr-FR" sz="2000" dirty="0">
                <a:solidFill>
                  <a:schemeClr val="bg1"/>
                </a:solidFill>
                <a:latin typeface="Arial" charset="0"/>
                <a:cs typeface="Arial" charset="0"/>
              </a:rPr>
              <a:t>( = risque infectieux) majoré +++</a:t>
            </a:r>
          </a:p>
        </p:txBody>
      </p:sp>
      <p:sp>
        <p:nvSpPr>
          <p:cNvPr id="8"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Tree>
    <p:extLst>
      <p:ext uri="{BB962C8B-B14F-4D97-AF65-F5344CB8AC3E}">
        <p14:creationId xmlns:p14="http://schemas.microsoft.com/office/powerpoint/2010/main" val="173258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fade">
                                      <p:cBhvr>
                                        <p:cTn id="7" dur="500"/>
                                        <p:tgtEl>
                                          <p:spTgt spid="276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5"/>
                                        </p:tgtEl>
                                        <p:attrNameLst>
                                          <p:attrName>style.visibility</p:attrName>
                                        </p:attrNameLst>
                                      </p:cBhvr>
                                      <p:to>
                                        <p:strVal val="visible"/>
                                      </p:to>
                                    </p:set>
                                    <p:animEffect transition="in" filter="fade">
                                      <p:cBhvr>
                                        <p:cTn id="12" dur="500"/>
                                        <p:tgtEl>
                                          <p:spTgt spid="276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P spid="2765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6B31E83D-E4BE-4603-AB4D-3933306F777F}" type="slidenum">
              <a:rPr lang="en-US" altLang="fr-FR" sz="1200" smtClean="0">
                <a:solidFill>
                  <a:srgbClr val="898989"/>
                </a:solidFill>
              </a:rPr>
              <a:pPr eaLnBrk="1" hangingPunct="1">
                <a:spcBef>
                  <a:spcPct val="0"/>
                </a:spcBef>
                <a:buFontTx/>
                <a:buNone/>
              </a:pPr>
              <a:t>28</a:t>
            </a:fld>
            <a:endParaRPr lang="en-US" altLang="fr-FR" sz="1200" smtClean="0">
              <a:solidFill>
                <a:srgbClr val="898989"/>
              </a:solidFill>
            </a:endParaRPr>
          </a:p>
        </p:txBody>
      </p:sp>
      <p:sp>
        <p:nvSpPr>
          <p:cNvPr id="28677" name="TextBox 7"/>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28678" name="TextBox 8"/>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1) Voie intraveineuse (IV) +++ </a:t>
            </a:r>
          </a:p>
        </p:txBody>
      </p:sp>
      <p:sp>
        <p:nvSpPr>
          <p:cNvPr id="28679" name="TextBox 9"/>
          <p:cNvSpPr txBox="1">
            <a:spLocks noChangeArrowheads="1"/>
          </p:cNvSpPr>
          <p:nvPr/>
        </p:nvSpPr>
        <p:spPr bwMode="auto">
          <a:xfrm>
            <a:off x="457200" y="2601913"/>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Voie extrêmement importante si </a:t>
            </a:r>
            <a:r>
              <a:rPr lang="fr-FR" altLang="fr-FR" sz="2000" b="1" dirty="0">
                <a:solidFill>
                  <a:schemeClr val="bg1"/>
                </a:solidFill>
                <a:latin typeface="Arial" charset="0"/>
                <a:cs typeface="Arial" charset="0"/>
              </a:rPr>
              <a:t>urgence</a:t>
            </a:r>
            <a:r>
              <a:rPr lang="fr-FR" altLang="fr-FR" sz="2000" dirty="0">
                <a:solidFill>
                  <a:schemeClr val="bg1"/>
                </a:solidFill>
                <a:latin typeface="Arial" charset="0"/>
                <a:cs typeface="Arial" charset="0"/>
              </a:rPr>
              <a:t> vis à vis du patient ++</a:t>
            </a:r>
          </a:p>
        </p:txBody>
      </p:sp>
      <p:sp>
        <p:nvSpPr>
          <p:cNvPr id="28680" name="TextBox 10"/>
          <p:cNvSpPr txBox="1">
            <a:spLocks noChangeArrowheads="1"/>
          </p:cNvSpPr>
          <p:nvPr/>
        </p:nvSpPr>
        <p:spPr bwMode="auto">
          <a:xfrm>
            <a:off x="457200" y="3159125"/>
            <a:ext cx="82296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Dosage médicamenteux extrêmement </a:t>
            </a:r>
            <a:r>
              <a:rPr lang="fr-FR" altLang="fr-FR" sz="2000" b="1" dirty="0">
                <a:solidFill>
                  <a:schemeClr val="bg1"/>
                </a:solidFill>
                <a:latin typeface="Arial" charset="0"/>
                <a:cs typeface="Arial" charset="0"/>
              </a:rPr>
              <a:t>précis</a:t>
            </a:r>
            <a:r>
              <a:rPr lang="fr-FR" altLang="fr-FR" sz="2000" dirty="0">
                <a:solidFill>
                  <a:schemeClr val="bg1"/>
                </a:solidFill>
                <a:latin typeface="Arial" charset="0"/>
                <a:cs typeface="Arial" charset="0"/>
              </a:rPr>
              <a:t>, 100% de la dose administrée rejoint la circulation systémique ( = </a:t>
            </a:r>
            <a:r>
              <a:rPr lang="fr-FR" altLang="fr-FR" sz="2000" b="1" dirty="0">
                <a:solidFill>
                  <a:srgbClr val="FFFF00"/>
                </a:solidFill>
                <a:latin typeface="Arial" charset="0"/>
                <a:cs typeface="Arial" charset="0"/>
              </a:rPr>
              <a:t>biodisponibilité de 100%</a:t>
            </a:r>
            <a:r>
              <a:rPr lang="fr-FR" altLang="fr-FR" sz="2000" dirty="0">
                <a:solidFill>
                  <a:srgbClr val="FFFF00"/>
                </a:solidFill>
                <a:latin typeface="Arial" charset="0"/>
                <a:cs typeface="Arial" charset="0"/>
              </a:rPr>
              <a:t>) ++++</a:t>
            </a:r>
          </a:p>
          <a:p>
            <a:pPr eaLnBrk="1" hangingPunct="1">
              <a:spcBef>
                <a:spcPct val="0"/>
              </a:spcBef>
              <a:buFontTx/>
              <a:buNone/>
            </a:pPr>
            <a:endParaRPr lang="fr-FR" altLang="fr-FR" sz="2000" dirty="0">
              <a:latin typeface="Arial" charset="0"/>
              <a:cs typeface="Arial" charset="0"/>
            </a:endParaRPr>
          </a:p>
        </p:txBody>
      </p:sp>
      <p:sp>
        <p:nvSpPr>
          <p:cNvPr id="28681" name="TextBox 11"/>
          <p:cNvSpPr txBox="1">
            <a:spLocks noChangeArrowheads="1"/>
          </p:cNvSpPr>
          <p:nvPr/>
        </p:nvSpPr>
        <p:spPr bwMode="auto">
          <a:xfrm>
            <a:off x="457200" y="4378325"/>
            <a:ext cx="822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Doses injectables </a:t>
            </a:r>
            <a:r>
              <a:rPr lang="fr-FR" altLang="fr-FR" sz="2000" b="1" dirty="0">
                <a:solidFill>
                  <a:schemeClr val="bg1"/>
                </a:solidFill>
                <a:latin typeface="Arial" charset="0"/>
                <a:cs typeface="Arial" charset="0"/>
              </a:rPr>
              <a:t>faibles</a:t>
            </a:r>
            <a:r>
              <a:rPr lang="fr-FR" altLang="fr-FR" sz="2000" dirty="0">
                <a:solidFill>
                  <a:schemeClr val="bg1"/>
                </a:solidFill>
                <a:latin typeface="Arial" charset="0"/>
                <a:cs typeface="Arial" charset="0"/>
              </a:rPr>
              <a:t> (~ 1 à 5 ml), les injections doivent être </a:t>
            </a:r>
            <a:r>
              <a:rPr lang="fr-FR" altLang="fr-FR" sz="2000" b="1" dirty="0">
                <a:solidFill>
                  <a:schemeClr val="bg1"/>
                </a:solidFill>
                <a:latin typeface="Arial" charset="0"/>
                <a:cs typeface="Arial" charset="0"/>
              </a:rPr>
              <a:t>lentes</a:t>
            </a:r>
            <a:r>
              <a:rPr lang="fr-FR" altLang="fr-FR" sz="2000" dirty="0">
                <a:solidFill>
                  <a:schemeClr val="bg1"/>
                </a:solidFill>
                <a:latin typeface="Arial" charset="0"/>
                <a:cs typeface="Arial" charset="0"/>
              </a:rPr>
              <a:t> pour éviter un surdosage soudain ou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éventuelle précipitation de la solution (risque </a:t>
            </a:r>
            <a:r>
              <a:rPr lang="fr-FR" altLang="fr-FR" sz="2000" b="1" dirty="0">
                <a:solidFill>
                  <a:schemeClr val="bg1"/>
                </a:solidFill>
                <a:latin typeface="Arial" charset="0"/>
                <a:cs typeface="Arial" charset="0"/>
              </a:rPr>
              <a:t>d</a:t>
            </a:r>
            <a:r>
              <a:rPr lang="fr-FR" altLang="en-US" sz="2000" b="1" dirty="0">
                <a:solidFill>
                  <a:schemeClr val="bg1"/>
                </a:solidFill>
                <a:latin typeface="Arial" charset="0"/>
                <a:cs typeface="Arial" charset="0"/>
              </a:rPr>
              <a:t>’</a:t>
            </a:r>
            <a:r>
              <a:rPr lang="fr-FR" altLang="fr-FR" sz="2000" b="1" dirty="0">
                <a:solidFill>
                  <a:schemeClr val="bg1"/>
                </a:solidFill>
                <a:latin typeface="Arial" charset="0"/>
                <a:cs typeface="Arial" charset="0"/>
              </a:rPr>
              <a:t>embolies</a:t>
            </a:r>
            <a:r>
              <a:rPr lang="fr-FR" altLang="fr-FR" sz="2000" dirty="0">
                <a:solidFill>
                  <a:schemeClr val="bg1"/>
                </a:solidFill>
                <a:latin typeface="Arial" charset="0"/>
                <a:cs typeface="Arial" charset="0"/>
              </a:rPr>
              <a:t>) </a:t>
            </a:r>
          </a:p>
        </p:txBody>
      </p:sp>
      <p:sp>
        <p:nvSpPr>
          <p:cNvPr id="28682" name="TextBox 12"/>
          <p:cNvSpPr txBox="1">
            <a:spLocks noChangeArrowheads="1"/>
          </p:cNvSpPr>
          <p:nvPr/>
        </p:nvSpPr>
        <p:spPr bwMode="auto">
          <a:xfrm>
            <a:off x="457200" y="5578475"/>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b="1" dirty="0">
                <a:solidFill>
                  <a:schemeClr val="bg1"/>
                </a:solidFill>
                <a:latin typeface="Arial" charset="0"/>
                <a:cs typeface="Arial" charset="0"/>
              </a:rPr>
              <a:t>• </a:t>
            </a:r>
            <a:r>
              <a:rPr lang="fr-FR" altLang="fr-FR" sz="2000" b="1" dirty="0" smtClean="0">
                <a:solidFill>
                  <a:schemeClr val="bg1"/>
                </a:solidFill>
                <a:latin typeface="Arial" charset="0"/>
                <a:cs typeface="Arial" charset="0"/>
              </a:rPr>
              <a:t>Adaptée à l’urgence +++++</a:t>
            </a:r>
            <a:endParaRPr lang="fr-FR" altLang="fr-FR" sz="2000" b="1" dirty="0">
              <a:solidFill>
                <a:schemeClr val="bg1"/>
              </a:solidFill>
              <a:latin typeface="Arial" charset="0"/>
              <a:cs typeface="Arial" charset="0"/>
            </a:endParaRPr>
          </a:p>
        </p:txBody>
      </p:sp>
      <p:sp>
        <p:nvSpPr>
          <p:cNvPr id="11"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Tree>
    <p:extLst>
      <p:ext uri="{BB962C8B-B14F-4D97-AF65-F5344CB8AC3E}">
        <p14:creationId xmlns:p14="http://schemas.microsoft.com/office/powerpoint/2010/main" val="18928659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B98CC196-BA1F-4F3C-BDF8-032B3CC7F4FE}" type="slidenum">
              <a:rPr lang="en-US" altLang="fr-FR" sz="1200" smtClean="0">
                <a:solidFill>
                  <a:srgbClr val="898989"/>
                </a:solidFill>
              </a:rPr>
              <a:pPr eaLnBrk="1" hangingPunct="1">
                <a:spcBef>
                  <a:spcPct val="0"/>
                </a:spcBef>
                <a:buFontTx/>
                <a:buNone/>
              </a:pPr>
              <a:t>29</a:t>
            </a:fld>
            <a:endParaRPr lang="en-US" altLang="fr-FR" sz="1200" smtClean="0">
              <a:solidFill>
                <a:srgbClr val="898989"/>
              </a:solidFill>
            </a:endParaRPr>
          </a:p>
        </p:txBody>
      </p:sp>
      <p:sp>
        <p:nvSpPr>
          <p:cNvPr id="29701"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8" name="TextBox 7"/>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2) Voie intramusculaire (IM) +++ </a:t>
            </a:r>
          </a:p>
        </p:txBody>
      </p:sp>
      <p:sp>
        <p:nvSpPr>
          <p:cNvPr id="10" name="TextBox 9"/>
          <p:cNvSpPr txBox="1">
            <a:spLocks noChangeArrowheads="1"/>
          </p:cNvSpPr>
          <p:nvPr/>
        </p:nvSpPr>
        <p:spPr bwMode="auto">
          <a:xfrm>
            <a:off x="457200" y="2601913"/>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Injections réalisées sur de </a:t>
            </a:r>
            <a:r>
              <a:rPr lang="fr-FR" altLang="fr-FR" sz="2000" b="1" dirty="0">
                <a:solidFill>
                  <a:schemeClr val="accent5">
                    <a:lumMod val="75000"/>
                  </a:schemeClr>
                </a:solidFill>
                <a:effectLst>
                  <a:outerShdw blurRad="38100" dist="38100" dir="2700000" algn="tl">
                    <a:srgbClr val="000000">
                      <a:alpha val="43137"/>
                    </a:srgbClr>
                  </a:outerShdw>
                </a:effectLst>
                <a:latin typeface="Arial" charset="0"/>
                <a:cs typeface="Arial" charset="0"/>
              </a:rPr>
              <a:t>grands sites </a:t>
            </a:r>
            <a:r>
              <a:rPr lang="fr-FR" altLang="fr-FR" sz="2000" dirty="0">
                <a:solidFill>
                  <a:schemeClr val="bg1"/>
                </a:solidFill>
                <a:latin typeface="Arial" charset="0"/>
                <a:cs typeface="Arial" charset="0"/>
              </a:rPr>
              <a:t>(deltoïdes postérieurs, fessiers) pour éviter une lésion nerveuse ++</a:t>
            </a:r>
          </a:p>
        </p:txBody>
      </p:sp>
      <p:sp>
        <p:nvSpPr>
          <p:cNvPr id="11" name="TextBox 10"/>
          <p:cNvSpPr txBox="1">
            <a:spLocks noChangeArrowheads="1"/>
          </p:cNvSpPr>
          <p:nvPr/>
        </p:nvSpPr>
        <p:spPr bwMode="auto">
          <a:xfrm>
            <a:off x="457200" y="3414713"/>
            <a:ext cx="822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C</a:t>
            </a:r>
            <a:r>
              <a:rPr lang="fr-FR" altLang="fr-FR" sz="2000" dirty="0" smtClean="0">
                <a:solidFill>
                  <a:schemeClr val="bg1"/>
                </a:solidFill>
                <a:latin typeface="Arial" charset="0"/>
                <a:cs typeface="Arial" charset="0"/>
              </a:rPr>
              <a:t>ontraction </a:t>
            </a:r>
            <a:r>
              <a:rPr lang="fr-FR" altLang="fr-FR" sz="2000" dirty="0">
                <a:solidFill>
                  <a:schemeClr val="bg1"/>
                </a:solidFill>
                <a:latin typeface="Arial" charset="0"/>
                <a:cs typeface="Arial" charset="0"/>
              </a:rPr>
              <a:t>musculaire </a:t>
            </a:r>
            <a:r>
              <a:rPr lang="fr-FR" altLang="fr-FR" sz="2000" dirty="0" smtClean="0">
                <a:solidFill>
                  <a:schemeClr val="bg1"/>
                </a:solidFill>
                <a:latin typeface="Arial" charset="0"/>
                <a:cs typeface="Arial" charset="0"/>
                <a:sym typeface="Wingdings" panose="05000000000000000000" pitchFamily="2" charset="2"/>
              </a:rPr>
              <a:t> </a:t>
            </a:r>
            <a:r>
              <a:rPr lang="fr-FR" altLang="fr-FR" sz="2000" b="1" dirty="0" smtClean="0">
                <a:solidFill>
                  <a:schemeClr val="accent5">
                    <a:lumMod val="75000"/>
                  </a:schemeClr>
                </a:solidFill>
                <a:effectLst>
                  <a:outerShdw blurRad="38100" dist="38100" dir="2700000" algn="tl">
                    <a:srgbClr val="000000">
                      <a:alpha val="43137"/>
                    </a:srgbClr>
                  </a:outerShdw>
                </a:effectLst>
                <a:latin typeface="Arial" charset="0"/>
                <a:cs typeface="Arial" charset="0"/>
              </a:rPr>
              <a:t>augmente </a:t>
            </a:r>
            <a:r>
              <a:rPr lang="fr-FR" altLang="fr-FR" sz="2000" b="1" dirty="0">
                <a:solidFill>
                  <a:schemeClr val="accent5">
                    <a:lumMod val="75000"/>
                  </a:schemeClr>
                </a:solidFill>
                <a:effectLst>
                  <a:outerShdw blurRad="38100" dist="38100" dir="2700000" algn="tl">
                    <a:srgbClr val="000000">
                      <a:alpha val="43137"/>
                    </a:srgbClr>
                  </a:outerShdw>
                </a:effectLst>
                <a:latin typeface="Arial" charset="0"/>
                <a:cs typeface="Arial" charset="0"/>
              </a:rPr>
              <a:t>l</a:t>
            </a:r>
            <a:r>
              <a:rPr lang="fr-FR" altLang="en-US" sz="2000" b="1" dirty="0">
                <a:solidFill>
                  <a:schemeClr val="accent5">
                    <a:lumMod val="75000"/>
                  </a:schemeClr>
                </a:solidFill>
                <a:effectLst>
                  <a:outerShdw blurRad="38100" dist="38100" dir="2700000" algn="tl">
                    <a:srgbClr val="000000">
                      <a:alpha val="43137"/>
                    </a:srgbClr>
                  </a:outerShdw>
                </a:effectLst>
                <a:latin typeface="Arial" charset="0"/>
                <a:cs typeface="Arial" charset="0"/>
              </a:rPr>
              <a:t>’</a:t>
            </a:r>
            <a:r>
              <a:rPr lang="fr-FR" altLang="fr-FR" sz="2000" b="1" dirty="0">
                <a:solidFill>
                  <a:schemeClr val="accent5">
                    <a:lumMod val="75000"/>
                  </a:schemeClr>
                </a:solidFill>
                <a:effectLst>
                  <a:outerShdw blurRad="38100" dist="38100" dir="2700000" algn="tl">
                    <a:srgbClr val="000000">
                      <a:alpha val="43137"/>
                    </a:srgbClr>
                  </a:outerShdw>
                </a:effectLst>
                <a:latin typeface="Arial" charset="0"/>
                <a:cs typeface="Arial" charset="0"/>
              </a:rPr>
              <a:t>absorption </a:t>
            </a:r>
            <a:r>
              <a:rPr lang="fr-FR" altLang="fr-FR" sz="2000" dirty="0">
                <a:solidFill>
                  <a:schemeClr val="bg1"/>
                </a:solidFill>
                <a:latin typeface="Arial" charset="0"/>
                <a:cs typeface="Arial" charset="0"/>
              </a:rPr>
              <a:t>du médicament et favorise son passage dans la circulation générale </a:t>
            </a:r>
            <a:endParaRPr lang="fr-FR" altLang="fr-FR" sz="2000" dirty="0" smtClean="0">
              <a:solidFill>
                <a:schemeClr val="bg1"/>
              </a:solidFill>
              <a:latin typeface="Arial" charset="0"/>
              <a:cs typeface="Arial" charset="0"/>
            </a:endParaRPr>
          </a:p>
          <a:p>
            <a:pPr eaLnBrk="1" hangingPunct="1">
              <a:spcBef>
                <a:spcPct val="0"/>
              </a:spcBef>
              <a:buFontTx/>
              <a:buNone/>
            </a:pPr>
            <a:r>
              <a:rPr lang="fr-FR" altLang="fr-FR" sz="2000" dirty="0" smtClean="0">
                <a:solidFill>
                  <a:schemeClr val="bg1"/>
                </a:solidFill>
                <a:latin typeface="Arial" charset="0"/>
                <a:cs typeface="Arial" charset="0"/>
                <a:sym typeface="Wingdings" pitchFamily="2" charset="2"/>
              </a:rPr>
              <a:t> </a:t>
            </a:r>
            <a:r>
              <a:rPr lang="fr-FR" altLang="fr-FR" sz="2000" dirty="0">
                <a:solidFill>
                  <a:schemeClr val="bg1"/>
                </a:solidFill>
                <a:latin typeface="Arial" charset="0"/>
                <a:cs typeface="Arial" charset="0"/>
                <a:sym typeface="Wingdings" pitchFamily="2" charset="2"/>
              </a:rPr>
              <a:t>ne convient </a:t>
            </a:r>
            <a:r>
              <a:rPr lang="fr-FR" altLang="fr-FR" sz="2000" u="sng" dirty="0">
                <a:solidFill>
                  <a:schemeClr val="bg1"/>
                </a:solidFill>
                <a:latin typeface="Arial" charset="0"/>
                <a:cs typeface="Arial" charset="0"/>
                <a:sym typeface="Wingdings" pitchFamily="2" charset="2"/>
              </a:rPr>
              <a:t>PAS au patient </a:t>
            </a:r>
            <a:r>
              <a:rPr lang="fr-FR" altLang="fr-FR" sz="2000" u="sng" dirty="0" smtClean="0">
                <a:solidFill>
                  <a:schemeClr val="bg1"/>
                </a:solidFill>
                <a:latin typeface="Arial" charset="0"/>
                <a:cs typeface="Arial" charset="0"/>
                <a:sym typeface="Wingdings" pitchFamily="2" charset="2"/>
              </a:rPr>
              <a:t>alité </a:t>
            </a:r>
            <a:r>
              <a:rPr lang="fr-FR" altLang="fr-FR" sz="2000" dirty="0" smtClean="0">
                <a:solidFill>
                  <a:schemeClr val="bg1"/>
                </a:solidFill>
                <a:latin typeface="Arial" charset="0"/>
                <a:cs typeface="Arial" charset="0"/>
                <a:sym typeface="Wingdings" pitchFamily="2" charset="2"/>
              </a:rPr>
              <a:t>++  </a:t>
            </a:r>
            <a:endParaRPr lang="fr-FR" altLang="fr-FR" sz="2000" dirty="0">
              <a:solidFill>
                <a:schemeClr val="bg1"/>
              </a:solidFill>
              <a:latin typeface="Arial" charset="0"/>
              <a:cs typeface="Arial" charset="0"/>
            </a:endParaRPr>
          </a:p>
        </p:txBody>
      </p:sp>
      <p:sp>
        <p:nvSpPr>
          <p:cNvPr id="12" name="TextBox 11"/>
          <p:cNvSpPr txBox="1">
            <a:spLocks noChangeArrowheads="1"/>
          </p:cNvSpPr>
          <p:nvPr/>
        </p:nvSpPr>
        <p:spPr bwMode="auto">
          <a:xfrm>
            <a:off x="457200" y="4532313"/>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Doses injectables plus importantes que pour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IV. </a:t>
            </a:r>
          </a:p>
        </p:txBody>
      </p:sp>
      <p:sp>
        <p:nvSpPr>
          <p:cNvPr id="13" name="TextBox 12"/>
          <p:cNvSpPr txBox="1">
            <a:spLocks noChangeArrowheads="1"/>
          </p:cNvSpPr>
          <p:nvPr/>
        </p:nvSpPr>
        <p:spPr bwMode="auto">
          <a:xfrm>
            <a:off x="609600" y="5075238"/>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3) Voie sous-cutanée (SC) +++ </a:t>
            </a:r>
          </a:p>
        </p:txBody>
      </p:sp>
      <p:sp>
        <p:nvSpPr>
          <p:cNvPr id="14" name="TextBox 13"/>
          <p:cNvSpPr txBox="1">
            <a:spLocks noChangeArrowheads="1"/>
          </p:cNvSpPr>
          <p:nvPr/>
        </p:nvSpPr>
        <p:spPr bwMode="auto">
          <a:xfrm>
            <a:off x="457200" y="5561013"/>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Facilité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emploi (stylo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insuline pour patients diabétiques)</a:t>
            </a:r>
          </a:p>
        </p:txBody>
      </p:sp>
      <p:sp>
        <p:nvSpPr>
          <p:cNvPr id="15"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Tree>
    <p:extLst>
      <p:ext uri="{BB962C8B-B14F-4D97-AF65-F5344CB8AC3E}">
        <p14:creationId xmlns:p14="http://schemas.microsoft.com/office/powerpoint/2010/main" val="5779499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p:bldP spid="12" grpId="0"/>
      <p:bldP spid="13" grpId="0" animBg="1"/>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6806DF53-4092-45F1-831F-D2D69F015D4A}" type="slidenum">
              <a:rPr lang="en-US" altLang="fr-FR" sz="1200">
                <a:solidFill>
                  <a:srgbClr val="898989"/>
                </a:solidFill>
              </a:rPr>
              <a:pPr eaLnBrk="1" hangingPunct="1">
                <a:spcBef>
                  <a:spcPct val="0"/>
                </a:spcBef>
                <a:buFontTx/>
                <a:buNone/>
              </a:pPr>
              <a:t>30</a:t>
            </a:fld>
            <a:endParaRPr lang="en-US" altLang="fr-FR" sz="1200">
              <a:solidFill>
                <a:srgbClr val="898989"/>
              </a:solidFill>
            </a:endParaRPr>
          </a:p>
        </p:txBody>
      </p:sp>
      <p:sp>
        <p:nvSpPr>
          <p:cNvPr id="30724"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
        <p:nvSpPr>
          <p:cNvPr id="30725"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a:t>
            </a:r>
            <a:r>
              <a:rPr lang="fr-FR" altLang="fr-FR" sz="2400" b="1" dirty="0" smtClean="0">
                <a:solidFill>
                  <a:schemeClr val="accent3"/>
                </a:solidFill>
                <a:latin typeface="Arial" charset="0"/>
                <a:cs typeface="Arial" charset="0"/>
              </a:rPr>
              <a:t>) </a:t>
            </a:r>
            <a:r>
              <a:rPr lang="fr-FR" altLang="fr-FR" sz="2400" b="1" dirty="0">
                <a:solidFill>
                  <a:schemeClr val="accent3"/>
                </a:solidFill>
                <a:latin typeface="Arial" charset="0"/>
                <a:cs typeface="Arial" charset="0"/>
              </a:rPr>
              <a:t>Voies parentérales </a:t>
            </a:r>
          </a:p>
        </p:txBody>
      </p:sp>
      <p:sp>
        <p:nvSpPr>
          <p:cNvPr id="8" name="TextBox 7"/>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4) </a:t>
            </a:r>
            <a:r>
              <a:rPr lang="fr-FR" altLang="fr-FR" sz="2000" b="1" dirty="0" err="1">
                <a:solidFill>
                  <a:schemeClr val="accent5"/>
                </a:solidFill>
                <a:latin typeface="Arial" charset="0"/>
                <a:cs typeface="Arial" charset="0"/>
              </a:rPr>
              <a:t>Sub-linguale</a:t>
            </a:r>
            <a:r>
              <a:rPr lang="fr-FR" altLang="fr-FR" sz="2000" b="1" dirty="0">
                <a:solidFill>
                  <a:schemeClr val="accent5"/>
                </a:solidFill>
                <a:latin typeface="Arial" charset="0"/>
                <a:cs typeface="Arial" charset="0"/>
              </a:rPr>
              <a:t> </a:t>
            </a:r>
          </a:p>
        </p:txBody>
      </p:sp>
      <p:sp>
        <p:nvSpPr>
          <p:cNvPr id="9" name="TextBox 8"/>
          <p:cNvSpPr txBox="1">
            <a:spLocks noChangeArrowheads="1"/>
          </p:cNvSpPr>
          <p:nvPr/>
        </p:nvSpPr>
        <p:spPr bwMode="auto">
          <a:xfrm>
            <a:off x="457200" y="2506663"/>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Shunt du TD par le système cave supérieur et redistribution systémique </a:t>
            </a:r>
          </a:p>
        </p:txBody>
      </p:sp>
      <p:sp>
        <p:nvSpPr>
          <p:cNvPr id="10" name="TextBox 9"/>
          <p:cNvSpPr txBox="1">
            <a:spLocks noChangeArrowheads="1"/>
          </p:cNvSpPr>
          <p:nvPr/>
        </p:nvSpPr>
        <p:spPr bwMode="auto">
          <a:xfrm>
            <a:off x="432080" y="3297301"/>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latin typeface="Arial" charset="0"/>
                <a:cs typeface="Arial" charset="0"/>
              </a:rPr>
              <a:t>• </a:t>
            </a:r>
            <a:r>
              <a:rPr lang="fr-FR" altLang="fr-FR" sz="2000" dirty="0">
                <a:solidFill>
                  <a:schemeClr val="bg1"/>
                </a:solidFill>
                <a:latin typeface="Arial" charset="0"/>
                <a:cs typeface="Arial" charset="0"/>
              </a:rPr>
              <a:t>Surface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absorption </a:t>
            </a:r>
            <a:r>
              <a:rPr lang="fr-FR" altLang="fr-FR" sz="2000" b="1" dirty="0">
                <a:solidFill>
                  <a:srgbClr val="FF0000"/>
                </a:solidFill>
                <a:latin typeface="Arial" charset="0"/>
                <a:cs typeface="Arial" charset="0"/>
              </a:rPr>
              <a:t>restreinte</a:t>
            </a:r>
            <a:r>
              <a:rPr lang="fr-FR" altLang="fr-FR" sz="2000" dirty="0">
                <a:latin typeface="Arial" charset="0"/>
                <a:cs typeface="Arial" charset="0"/>
              </a:rPr>
              <a:t>; </a:t>
            </a:r>
            <a:r>
              <a:rPr lang="fr-FR" altLang="fr-FR" sz="2000" dirty="0">
                <a:solidFill>
                  <a:schemeClr val="bg1"/>
                </a:solidFill>
                <a:latin typeface="Arial" charset="0"/>
                <a:cs typeface="Arial" charset="0"/>
              </a:rPr>
              <a:t>administration de petites quantités de médicaments </a:t>
            </a:r>
          </a:p>
        </p:txBody>
      </p:sp>
      <p:sp>
        <p:nvSpPr>
          <p:cNvPr id="11" name="TextBox 10"/>
          <p:cNvSpPr txBox="1">
            <a:spLocks noChangeArrowheads="1"/>
          </p:cNvSpPr>
          <p:nvPr/>
        </p:nvSpPr>
        <p:spPr bwMode="auto">
          <a:xfrm>
            <a:off x="457200" y="415448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accent1">
                    <a:lumMod val="60000"/>
                    <a:lumOff val="40000"/>
                  </a:schemeClr>
                </a:solidFill>
                <a:latin typeface="Arial" charset="0"/>
                <a:cs typeface="Arial" charset="0"/>
              </a:rPr>
              <a:t>• </a:t>
            </a:r>
            <a:r>
              <a:rPr lang="fr-FR" altLang="fr-FR" sz="2000" b="1" dirty="0">
                <a:solidFill>
                  <a:schemeClr val="accent1">
                    <a:lumMod val="60000"/>
                    <a:lumOff val="40000"/>
                  </a:schemeClr>
                </a:solidFill>
                <a:latin typeface="Arial" charset="0"/>
                <a:cs typeface="Arial" charset="0"/>
              </a:rPr>
              <a:t>AUCUN EPP ++++</a:t>
            </a:r>
          </a:p>
        </p:txBody>
      </p:sp>
      <p:sp>
        <p:nvSpPr>
          <p:cNvPr id="12" name="TextBox 11"/>
          <p:cNvSpPr txBox="1">
            <a:spLocks noChangeArrowheads="1"/>
          </p:cNvSpPr>
          <p:nvPr/>
        </p:nvSpPr>
        <p:spPr bwMode="auto">
          <a:xfrm>
            <a:off x="457200" y="4652963"/>
            <a:ext cx="82296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Indiquée si </a:t>
            </a:r>
            <a:r>
              <a:rPr lang="fr-FR" altLang="fr-FR" sz="2000" b="1" dirty="0">
                <a:solidFill>
                  <a:srgbClr val="FF0000"/>
                </a:solidFill>
                <a:latin typeface="Arial" charset="0"/>
                <a:cs typeface="Arial" charset="0"/>
              </a:rPr>
              <a:t>urgence</a:t>
            </a:r>
            <a:r>
              <a:rPr lang="fr-FR" altLang="fr-FR" sz="2000" dirty="0">
                <a:latin typeface="Arial" charset="0"/>
                <a:cs typeface="Arial" charset="0"/>
              </a:rPr>
              <a:t> (</a:t>
            </a:r>
            <a:r>
              <a:rPr lang="fr-FR" altLang="fr-FR" sz="2000" dirty="0">
                <a:solidFill>
                  <a:schemeClr val="bg1"/>
                </a:solidFill>
                <a:latin typeface="Arial" charset="0"/>
                <a:cs typeface="Arial" charset="0"/>
              </a:rPr>
              <a:t>angine de poitrine par exemple)</a:t>
            </a:r>
          </a:p>
        </p:txBody>
      </p:sp>
    </p:spTree>
    <p:extLst>
      <p:ext uri="{BB962C8B-B14F-4D97-AF65-F5344CB8AC3E}">
        <p14:creationId xmlns:p14="http://schemas.microsoft.com/office/powerpoint/2010/main" val="31074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E247193B-EE3B-4A9E-BE70-774744E726F0}" type="slidenum">
              <a:rPr lang="en-US" altLang="fr-FR" sz="1200">
                <a:solidFill>
                  <a:srgbClr val="898989"/>
                </a:solidFill>
              </a:rPr>
              <a:pPr eaLnBrk="1" hangingPunct="1">
                <a:spcBef>
                  <a:spcPct val="0"/>
                </a:spcBef>
                <a:buFontTx/>
                <a:buNone/>
              </a:pPr>
              <a:t>31</a:t>
            </a:fld>
            <a:endParaRPr lang="en-US" altLang="fr-FR" sz="1200">
              <a:solidFill>
                <a:srgbClr val="898989"/>
              </a:solidFill>
            </a:endParaRPr>
          </a:p>
        </p:txBody>
      </p:sp>
      <p:sp>
        <p:nvSpPr>
          <p:cNvPr id="31748"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
        <p:nvSpPr>
          <p:cNvPr id="31749"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8" name="TextBox 7"/>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5) Voie rectale </a:t>
            </a:r>
          </a:p>
        </p:txBody>
      </p:sp>
      <p:sp>
        <p:nvSpPr>
          <p:cNvPr id="9" name="TextBox 8"/>
          <p:cNvSpPr txBox="1">
            <a:spLocks noChangeArrowheads="1"/>
          </p:cNvSpPr>
          <p:nvPr/>
        </p:nvSpPr>
        <p:spPr bwMode="auto">
          <a:xfrm>
            <a:off x="457200" y="2492375"/>
            <a:ext cx="822960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000" b="1" dirty="0">
                <a:solidFill>
                  <a:schemeClr val="accent5">
                    <a:lumMod val="60000"/>
                    <a:lumOff val="40000"/>
                  </a:schemeClr>
                </a:solidFill>
                <a:latin typeface="Arial" charset="0"/>
                <a:cs typeface="Arial" charset="0"/>
              </a:rPr>
              <a:t>Shunt</a:t>
            </a:r>
            <a:r>
              <a:rPr lang="fr-FR" altLang="fr-FR" sz="2000" dirty="0">
                <a:solidFill>
                  <a:schemeClr val="accent5">
                    <a:lumMod val="60000"/>
                    <a:lumOff val="40000"/>
                  </a:schemeClr>
                </a:solidFill>
                <a:latin typeface="Arial" charset="0"/>
                <a:cs typeface="Arial" charset="0"/>
              </a:rPr>
              <a:t> </a:t>
            </a:r>
            <a:r>
              <a:rPr lang="fr-FR" altLang="fr-FR" sz="2000" dirty="0">
                <a:solidFill>
                  <a:schemeClr val="bg1"/>
                </a:solidFill>
                <a:latin typeface="Arial" charset="0"/>
                <a:cs typeface="Arial" charset="0"/>
              </a:rPr>
              <a:t>du TD par le système </a:t>
            </a:r>
            <a:r>
              <a:rPr lang="fr-FR" altLang="fr-FR" sz="2000" b="1" dirty="0">
                <a:solidFill>
                  <a:schemeClr val="accent5">
                    <a:lumMod val="20000"/>
                    <a:lumOff val="80000"/>
                  </a:schemeClr>
                </a:solidFill>
                <a:latin typeface="Arial" charset="0"/>
                <a:cs typeface="Arial" charset="0"/>
              </a:rPr>
              <a:t>hémorroïdal inférieur </a:t>
            </a:r>
            <a:r>
              <a:rPr lang="fr-FR" altLang="fr-FR" sz="2000" dirty="0">
                <a:solidFill>
                  <a:schemeClr val="bg1"/>
                </a:solidFill>
                <a:latin typeface="Arial" charset="0"/>
                <a:cs typeface="Arial" charset="0"/>
              </a:rPr>
              <a:t>et redistribution systémique.</a:t>
            </a:r>
          </a:p>
        </p:txBody>
      </p:sp>
      <p:sp>
        <p:nvSpPr>
          <p:cNvPr id="10" name="TextBox 9"/>
          <p:cNvSpPr txBox="1">
            <a:spLocks noChangeArrowheads="1"/>
          </p:cNvSpPr>
          <p:nvPr/>
        </p:nvSpPr>
        <p:spPr bwMode="auto">
          <a:xfrm>
            <a:off x="457200" y="336708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Permet de contourner le foie et ainsi </a:t>
            </a:r>
            <a:r>
              <a:rPr lang="fr-FR" altLang="fr-FR" sz="2000" b="1" dirty="0">
                <a:solidFill>
                  <a:schemeClr val="accent5">
                    <a:lumMod val="60000"/>
                    <a:lumOff val="40000"/>
                  </a:schemeClr>
                </a:solidFill>
                <a:latin typeface="Arial" charset="0"/>
                <a:cs typeface="Arial" charset="0"/>
              </a:rPr>
              <a:t>baisser l</a:t>
            </a:r>
            <a:r>
              <a:rPr lang="fr-FR" altLang="en-US" sz="2000" b="1" dirty="0">
                <a:solidFill>
                  <a:schemeClr val="accent5">
                    <a:lumMod val="60000"/>
                    <a:lumOff val="40000"/>
                  </a:schemeClr>
                </a:solidFill>
                <a:latin typeface="Arial" charset="0"/>
                <a:cs typeface="Arial" charset="0"/>
              </a:rPr>
              <a:t>’</a:t>
            </a:r>
            <a:r>
              <a:rPr lang="fr-FR" altLang="fr-FR" sz="2000" b="1" dirty="0">
                <a:solidFill>
                  <a:schemeClr val="accent5">
                    <a:lumMod val="60000"/>
                    <a:lumOff val="40000"/>
                  </a:schemeClr>
                </a:solidFill>
                <a:latin typeface="Arial" charset="0"/>
                <a:cs typeface="Arial" charset="0"/>
              </a:rPr>
              <a:t>EPPH </a:t>
            </a:r>
            <a:r>
              <a:rPr lang="fr-FR" altLang="fr-FR" sz="2000" dirty="0">
                <a:solidFill>
                  <a:schemeClr val="accent5">
                    <a:lumMod val="60000"/>
                    <a:lumOff val="40000"/>
                  </a:schemeClr>
                </a:solidFill>
                <a:latin typeface="Arial" charset="0"/>
                <a:cs typeface="Arial" charset="0"/>
              </a:rPr>
              <a:t>+++</a:t>
            </a:r>
          </a:p>
        </p:txBody>
      </p:sp>
      <p:sp>
        <p:nvSpPr>
          <p:cNvPr id="11" name="TextBox 10"/>
          <p:cNvSpPr txBox="1">
            <a:spLocks noChangeArrowheads="1"/>
          </p:cNvSpPr>
          <p:nvPr/>
        </p:nvSpPr>
        <p:spPr bwMode="auto">
          <a:xfrm>
            <a:off x="457200" y="39751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Absorption rectale </a:t>
            </a:r>
            <a:r>
              <a:rPr lang="fr-FR" altLang="fr-FR" sz="2000" b="1" dirty="0">
                <a:solidFill>
                  <a:schemeClr val="accent5">
                    <a:lumMod val="60000"/>
                    <a:lumOff val="40000"/>
                  </a:schemeClr>
                </a:solidFill>
                <a:latin typeface="Arial" charset="0"/>
                <a:cs typeface="Arial" charset="0"/>
              </a:rPr>
              <a:t>aléatoire</a:t>
            </a:r>
            <a:r>
              <a:rPr lang="fr-FR" altLang="fr-FR" sz="2000" dirty="0">
                <a:solidFill>
                  <a:schemeClr val="accent5">
                    <a:lumMod val="60000"/>
                    <a:lumOff val="40000"/>
                  </a:schemeClr>
                </a:solidFill>
                <a:latin typeface="Arial" charset="0"/>
                <a:cs typeface="Arial" charset="0"/>
              </a:rPr>
              <a:t> </a:t>
            </a:r>
            <a:r>
              <a:rPr lang="fr-FR" altLang="fr-FR" sz="2000" dirty="0">
                <a:solidFill>
                  <a:schemeClr val="bg1"/>
                </a:solidFill>
                <a:latin typeface="Arial" charset="0"/>
                <a:cs typeface="Arial" charset="0"/>
              </a:rPr>
              <a:t>et mal contrôlée.</a:t>
            </a:r>
          </a:p>
        </p:txBody>
      </p:sp>
      <p:sp>
        <p:nvSpPr>
          <p:cNvPr id="12" name="TextBox 11"/>
          <p:cNvSpPr txBox="1">
            <a:spLocks noChangeArrowheads="1"/>
          </p:cNvSpPr>
          <p:nvPr/>
        </p:nvSpPr>
        <p:spPr bwMode="auto">
          <a:xfrm>
            <a:off x="457200" y="4525963"/>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Effet </a:t>
            </a:r>
            <a:r>
              <a:rPr lang="fr-FR" altLang="fr-FR" sz="2000" b="1" dirty="0">
                <a:solidFill>
                  <a:schemeClr val="accent5">
                    <a:lumMod val="60000"/>
                    <a:lumOff val="40000"/>
                  </a:schemeClr>
                </a:solidFill>
                <a:latin typeface="Arial" charset="0"/>
                <a:cs typeface="Arial" charset="0"/>
              </a:rPr>
              <a:t>local</a:t>
            </a:r>
            <a:r>
              <a:rPr lang="fr-FR" altLang="fr-FR" sz="2000" dirty="0">
                <a:solidFill>
                  <a:schemeClr val="accent5">
                    <a:lumMod val="60000"/>
                    <a:lumOff val="40000"/>
                  </a:schemeClr>
                </a:solidFill>
                <a:latin typeface="Arial" charset="0"/>
                <a:cs typeface="Arial" charset="0"/>
              </a:rPr>
              <a:t> ou </a:t>
            </a:r>
            <a:r>
              <a:rPr lang="fr-FR" altLang="fr-FR" sz="2000" b="1" dirty="0">
                <a:solidFill>
                  <a:schemeClr val="accent5">
                    <a:lumMod val="60000"/>
                    <a:lumOff val="40000"/>
                  </a:schemeClr>
                </a:solidFill>
                <a:latin typeface="Arial" charset="0"/>
                <a:cs typeface="Arial" charset="0"/>
              </a:rPr>
              <a:t>systémique</a:t>
            </a:r>
            <a:r>
              <a:rPr lang="fr-FR" altLang="fr-FR" sz="2000" dirty="0">
                <a:solidFill>
                  <a:schemeClr val="accent5">
                    <a:lumMod val="60000"/>
                    <a:lumOff val="40000"/>
                  </a:schemeClr>
                </a:solidFill>
                <a:latin typeface="Arial" charset="0"/>
                <a:cs typeface="Arial" charset="0"/>
              </a:rPr>
              <a:t> </a:t>
            </a:r>
            <a:r>
              <a:rPr lang="fr-FR" altLang="fr-FR" sz="2000" dirty="0">
                <a:solidFill>
                  <a:schemeClr val="bg1"/>
                </a:solidFill>
                <a:latin typeface="Arial" charset="0"/>
                <a:cs typeface="Arial" charset="0"/>
              </a:rPr>
              <a:t>+++</a:t>
            </a:r>
          </a:p>
        </p:txBody>
      </p:sp>
    </p:spTree>
    <p:extLst>
      <p:ext uri="{BB962C8B-B14F-4D97-AF65-F5344CB8AC3E}">
        <p14:creationId xmlns:p14="http://schemas.microsoft.com/office/powerpoint/2010/main" val="2527444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6F7155DD-E16D-44DD-8C8D-F42C1238D2A0}" type="slidenum">
              <a:rPr lang="en-US" altLang="fr-FR" sz="1200">
                <a:solidFill>
                  <a:srgbClr val="898989"/>
                </a:solidFill>
              </a:rPr>
              <a:pPr eaLnBrk="1" hangingPunct="1">
                <a:spcBef>
                  <a:spcPct val="0"/>
                </a:spcBef>
                <a:buFontTx/>
                <a:buNone/>
              </a:pPr>
              <a:t>32</a:t>
            </a:fld>
            <a:endParaRPr lang="en-US" altLang="fr-FR" sz="1200">
              <a:solidFill>
                <a:srgbClr val="898989"/>
              </a:solidFill>
            </a:endParaRPr>
          </a:p>
        </p:txBody>
      </p:sp>
      <p:sp>
        <p:nvSpPr>
          <p:cNvPr id="32772"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 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
        <p:nvSpPr>
          <p:cNvPr id="32773"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8" name="TextBox 7"/>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6) Voie transdermique / percutanée </a:t>
            </a:r>
          </a:p>
        </p:txBody>
      </p:sp>
      <p:sp>
        <p:nvSpPr>
          <p:cNvPr id="9" name="TextBox 8"/>
          <p:cNvSpPr txBox="1">
            <a:spLocks noChangeArrowheads="1"/>
          </p:cNvSpPr>
          <p:nvPr/>
        </p:nvSpPr>
        <p:spPr bwMode="auto">
          <a:xfrm>
            <a:off x="457200" y="2492375"/>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accent5">
                    <a:lumMod val="75000"/>
                  </a:schemeClr>
                </a:solidFill>
                <a:latin typeface="Arial" charset="0"/>
                <a:cs typeface="Arial" charset="0"/>
              </a:rPr>
              <a:t>• </a:t>
            </a:r>
            <a:r>
              <a:rPr lang="fr-FR" altLang="fr-FR" sz="2000" b="1" dirty="0">
                <a:solidFill>
                  <a:schemeClr val="accent5">
                    <a:lumMod val="75000"/>
                  </a:schemeClr>
                </a:solidFill>
                <a:latin typeface="Arial" charset="0"/>
                <a:cs typeface="Arial" charset="0"/>
              </a:rPr>
              <a:t>Aucun EPPH </a:t>
            </a:r>
            <a:r>
              <a:rPr lang="fr-FR" altLang="fr-FR" sz="2000" dirty="0">
                <a:solidFill>
                  <a:schemeClr val="accent5">
                    <a:lumMod val="75000"/>
                  </a:schemeClr>
                </a:solidFill>
                <a:latin typeface="Arial" charset="0"/>
                <a:cs typeface="Arial" charset="0"/>
              </a:rPr>
              <a:t>+++</a:t>
            </a:r>
          </a:p>
        </p:txBody>
      </p:sp>
      <p:sp>
        <p:nvSpPr>
          <p:cNvPr id="10" name="TextBox 9"/>
          <p:cNvSpPr txBox="1">
            <a:spLocks noChangeArrowheads="1"/>
          </p:cNvSpPr>
          <p:nvPr/>
        </p:nvSpPr>
        <p:spPr bwMode="auto">
          <a:xfrm>
            <a:off x="457200" y="3017838"/>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smtClean="0">
                <a:solidFill>
                  <a:schemeClr val="bg1"/>
                </a:solidFill>
                <a:latin typeface="Arial" charset="0"/>
                <a:cs typeface="Arial" charset="0"/>
              </a:rPr>
              <a:t>• Absorption </a:t>
            </a:r>
            <a:r>
              <a:rPr lang="fr-FR" altLang="fr-FR" sz="2000" dirty="0">
                <a:solidFill>
                  <a:schemeClr val="bg1"/>
                </a:solidFill>
                <a:latin typeface="Arial" charset="0"/>
                <a:cs typeface="Arial" charset="0"/>
              </a:rPr>
              <a:t>augmentée si pathologie ou lésion du derme </a:t>
            </a:r>
          </a:p>
          <a:p>
            <a:pPr eaLnBrk="1" hangingPunct="1">
              <a:spcBef>
                <a:spcPct val="0"/>
              </a:spcBef>
              <a:buFontTx/>
              <a:buNone/>
            </a:pPr>
            <a:r>
              <a:rPr lang="fr-FR" altLang="fr-FR" sz="2000" dirty="0">
                <a:solidFill>
                  <a:schemeClr val="bg1"/>
                </a:solidFill>
                <a:latin typeface="Arial" charset="0"/>
                <a:cs typeface="Arial" charset="0"/>
              </a:rPr>
              <a:t>• P</a:t>
            </a:r>
            <a:r>
              <a:rPr lang="fr-FR" altLang="fr-FR" sz="2000" dirty="0" smtClean="0">
                <a:solidFill>
                  <a:schemeClr val="bg1"/>
                </a:solidFill>
                <a:latin typeface="Arial" charset="0"/>
                <a:cs typeface="Arial" charset="0"/>
              </a:rPr>
              <a:t>ossibilité d’un </a:t>
            </a:r>
            <a:r>
              <a:rPr lang="fr-FR" altLang="fr-FR" sz="2000" dirty="0">
                <a:solidFill>
                  <a:schemeClr val="bg1"/>
                </a:solidFill>
                <a:latin typeface="Arial" charset="0"/>
                <a:cs typeface="Arial" charset="0"/>
              </a:rPr>
              <a:t>effet systémique = </a:t>
            </a:r>
            <a:r>
              <a:rPr lang="fr-FR" altLang="fr-FR" sz="2000" b="1" u="sng" dirty="0">
                <a:solidFill>
                  <a:schemeClr val="accent5">
                    <a:lumMod val="60000"/>
                    <a:lumOff val="40000"/>
                  </a:schemeClr>
                </a:solidFill>
                <a:latin typeface="Arial" charset="0"/>
                <a:cs typeface="Arial" charset="0"/>
              </a:rPr>
              <a:t>possibilité d</a:t>
            </a:r>
            <a:r>
              <a:rPr lang="fr-FR" altLang="en-US" sz="2000" b="1" u="sng" dirty="0">
                <a:solidFill>
                  <a:schemeClr val="accent5">
                    <a:lumMod val="60000"/>
                    <a:lumOff val="40000"/>
                  </a:schemeClr>
                </a:solidFill>
                <a:latin typeface="Arial" charset="0"/>
                <a:cs typeface="Arial" charset="0"/>
              </a:rPr>
              <a:t>’</a:t>
            </a:r>
            <a:r>
              <a:rPr lang="fr-FR" altLang="fr-FR" sz="2000" b="1" u="sng" dirty="0">
                <a:solidFill>
                  <a:schemeClr val="accent5">
                    <a:lumMod val="60000"/>
                    <a:lumOff val="40000"/>
                  </a:schemeClr>
                </a:solidFill>
                <a:latin typeface="Arial" charset="0"/>
                <a:cs typeface="Arial" charset="0"/>
              </a:rPr>
              <a:t>intoxication ou surdosage </a:t>
            </a:r>
          </a:p>
        </p:txBody>
      </p:sp>
      <p:sp>
        <p:nvSpPr>
          <p:cNvPr id="11" name="TextBox 10"/>
          <p:cNvSpPr txBox="1">
            <a:spLocks noChangeArrowheads="1"/>
          </p:cNvSpPr>
          <p:nvPr/>
        </p:nvSpPr>
        <p:spPr bwMode="auto">
          <a:xfrm>
            <a:off x="457200" y="4194175"/>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latin typeface="Arial" charset="0"/>
                <a:cs typeface="Arial" charset="0"/>
              </a:rPr>
              <a:t>• </a:t>
            </a:r>
            <a:r>
              <a:rPr lang="fr-FR" altLang="fr-FR" sz="2000" b="1" u="sng" dirty="0">
                <a:solidFill>
                  <a:srgbClr val="FFFF00"/>
                </a:solidFill>
                <a:latin typeface="Arial" charset="0"/>
                <a:cs typeface="Arial" charset="0"/>
              </a:rPr>
              <a:t>Vigilance</a:t>
            </a:r>
            <a:r>
              <a:rPr lang="fr-FR" altLang="fr-FR" sz="2000" b="1" dirty="0">
                <a:solidFill>
                  <a:srgbClr val="FF0000"/>
                </a:solidFill>
                <a:latin typeface="Arial" charset="0"/>
                <a:cs typeface="Arial" charset="0"/>
              </a:rPr>
              <a:t> </a:t>
            </a:r>
            <a:r>
              <a:rPr lang="fr-FR" altLang="fr-FR" sz="2000" dirty="0">
                <a:solidFill>
                  <a:schemeClr val="bg1"/>
                </a:solidFill>
                <a:latin typeface="Arial" charset="0"/>
                <a:cs typeface="Arial" charset="0"/>
              </a:rPr>
              <a:t>extrême pour les enfants ainsi que les nourrissons à cause de leur peau très fine. </a:t>
            </a:r>
          </a:p>
        </p:txBody>
      </p:sp>
      <p:sp>
        <p:nvSpPr>
          <p:cNvPr id="12" name="TextBox 11"/>
          <p:cNvSpPr txBox="1">
            <a:spLocks noChangeArrowheads="1"/>
          </p:cNvSpPr>
          <p:nvPr/>
        </p:nvSpPr>
        <p:spPr bwMode="auto">
          <a:xfrm>
            <a:off x="457200" y="5040313"/>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Indiquée pour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administration d</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œstrogènes ou de morphiniques (fentanyl) </a:t>
            </a:r>
          </a:p>
        </p:txBody>
      </p:sp>
    </p:spTree>
    <p:extLst>
      <p:ext uri="{BB962C8B-B14F-4D97-AF65-F5344CB8AC3E}">
        <p14:creationId xmlns:p14="http://schemas.microsoft.com/office/powerpoint/2010/main" val="37844279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D6DA7AA0-5F3D-46DD-839E-FD3B9AA78530}" type="slidenum">
              <a:rPr lang="en-US" altLang="fr-FR" sz="1200">
                <a:solidFill>
                  <a:srgbClr val="898989"/>
                </a:solidFill>
              </a:rPr>
              <a:pPr eaLnBrk="1" hangingPunct="1">
                <a:spcBef>
                  <a:spcPct val="0"/>
                </a:spcBef>
                <a:buFontTx/>
                <a:buNone/>
              </a:pPr>
              <a:t>33</a:t>
            </a:fld>
            <a:endParaRPr lang="en-US" altLang="fr-FR" sz="1200">
              <a:solidFill>
                <a:srgbClr val="898989"/>
              </a:solidFill>
            </a:endParaRPr>
          </a:p>
        </p:txBody>
      </p:sp>
      <p:sp>
        <p:nvSpPr>
          <p:cNvPr id="33796"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
        <p:nvSpPr>
          <p:cNvPr id="33797"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8" name="TextBox 7"/>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7) Voie nasale</a:t>
            </a:r>
          </a:p>
        </p:txBody>
      </p:sp>
      <p:sp>
        <p:nvSpPr>
          <p:cNvPr id="10" name="TextBox 9"/>
          <p:cNvSpPr txBox="1">
            <a:spLocks noChangeArrowheads="1"/>
          </p:cNvSpPr>
          <p:nvPr/>
        </p:nvSpPr>
        <p:spPr bwMode="auto">
          <a:xfrm>
            <a:off x="457200" y="2427288"/>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000" b="1" dirty="0">
                <a:solidFill>
                  <a:schemeClr val="bg1"/>
                </a:solidFill>
                <a:latin typeface="Arial" charset="0"/>
                <a:cs typeface="Arial" charset="0"/>
              </a:rPr>
              <a:t>Action locale </a:t>
            </a:r>
            <a:r>
              <a:rPr lang="fr-FR" altLang="fr-FR" sz="2000" dirty="0">
                <a:solidFill>
                  <a:schemeClr val="bg1"/>
                </a:solidFill>
                <a:latin typeface="Arial" charset="0"/>
                <a:cs typeface="Arial" charset="0"/>
              </a:rPr>
              <a:t>(décongestion nasale) </a:t>
            </a:r>
            <a:r>
              <a:rPr lang="fr-FR" altLang="fr-FR" sz="1800" i="1" dirty="0">
                <a:solidFill>
                  <a:schemeClr val="bg1"/>
                </a:solidFill>
                <a:latin typeface="Arial" charset="0"/>
                <a:cs typeface="Arial" charset="0"/>
              </a:rPr>
              <a:t>ou </a:t>
            </a:r>
            <a:r>
              <a:rPr lang="fr-FR" altLang="fr-FR" sz="1800" b="1" i="1" dirty="0">
                <a:solidFill>
                  <a:schemeClr val="bg1"/>
                </a:solidFill>
                <a:latin typeface="Arial" charset="0"/>
                <a:cs typeface="Arial" charset="0"/>
              </a:rPr>
              <a:t>systémique</a:t>
            </a:r>
            <a:r>
              <a:rPr lang="fr-FR" altLang="fr-FR" sz="1800" i="1" dirty="0">
                <a:solidFill>
                  <a:schemeClr val="bg1"/>
                </a:solidFill>
                <a:latin typeface="Arial" charset="0"/>
                <a:cs typeface="Arial" charset="0"/>
              </a:rPr>
              <a:t> (migraines).</a:t>
            </a:r>
          </a:p>
        </p:txBody>
      </p:sp>
      <p:sp>
        <p:nvSpPr>
          <p:cNvPr id="11" name="TextBox 10"/>
          <p:cNvSpPr txBox="1">
            <a:spLocks noChangeArrowheads="1"/>
          </p:cNvSpPr>
          <p:nvPr/>
        </p:nvSpPr>
        <p:spPr bwMode="auto">
          <a:xfrm>
            <a:off x="457200" y="3040063"/>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8) Voie oculaire / ophtalmique </a:t>
            </a:r>
          </a:p>
        </p:txBody>
      </p:sp>
      <p:sp>
        <p:nvSpPr>
          <p:cNvPr id="12" name="TextBox 11"/>
          <p:cNvSpPr txBox="1">
            <a:spLocks noChangeArrowheads="1"/>
          </p:cNvSpPr>
          <p:nvPr/>
        </p:nvSpPr>
        <p:spPr bwMode="auto">
          <a:xfrm>
            <a:off x="457200" y="3535363"/>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r>
              <a:rPr lang="fr-FR" altLang="fr-FR" sz="2000" b="1" dirty="0">
                <a:solidFill>
                  <a:schemeClr val="bg1"/>
                </a:solidFill>
                <a:latin typeface="Arial" charset="0"/>
                <a:cs typeface="Arial" charset="0"/>
              </a:rPr>
              <a:t>Action locale +++ </a:t>
            </a:r>
            <a:r>
              <a:rPr lang="fr-FR" altLang="fr-FR" sz="2000" dirty="0">
                <a:solidFill>
                  <a:schemeClr val="bg1"/>
                </a:solidFill>
                <a:latin typeface="Arial" charset="0"/>
                <a:cs typeface="Arial" charset="0"/>
              </a:rPr>
              <a:t>(collyres) </a:t>
            </a:r>
            <a:r>
              <a:rPr lang="fr-FR" altLang="fr-FR" sz="1600" i="1" dirty="0">
                <a:solidFill>
                  <a:schemeClr val="bg1"/>
                </a:solidFill>
                <a:latin typeface="Arial" charset="0"/>
                <a:cs typeface="Arial" charset="0"/>
              </a:rPr>
              <a:t>mais risque de propagation systémique (anti-inflammatoires).</a:t>
            </a:r>
          </a:p>
        </p:txBody>
      </p:sp>
      <p:sp>
        <p:nvSpPr>
          <p:cNvPr id="13" name="TextBox 12"/>
          <p:cNvSpPr txBox="1">
            <a:spLocks noChangeArrowheads="1"/>
          </p:cNvSpPr>
          <p:nvPr/>
        </p:nvSpPr>
        <p:spPr bwMode="auto">
          <a:xfrm>
            <a:off x="457200" y="4251325"/>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9) Voie pulmonaire </a:t>
            </a:r>
          </a:p>
        </p:txBody>
      </p:sp>
      <p:sp>
        <p:nvSpPr>
          <p:cNvPr id="14" name="TextBox 13"/>
          <p:cNvSpPr txBox="1">
            <a:spLocks noChangeArrowheads="1"/>
          </p:cNvSpPr>
          <p:nvPr/>
        </p:nvSpPr>
        <p:spPr bwMode="auto">
          <a:xfrm>
            <a:off x="457200" y="4657725"/>
            <a:ext cx="8229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Principalement utilisée en </a:t>
            </a:r>
            <a:r>
              <a:rPr lang="fr-FR" altLang="fr-FR" sz="2000" b="1" dirty="0">
                <a:solidFill>
                  <a:schemeClr val="bg1"/>
                </a:solidFill>
                <a:latin typeface="Arial" charset="0"/>
                <a:cs typeface="Arial" charset="0"/>
              </a:rPr>
              <a:t>anesthésiologie</a:t>
            </a:r>
            <a:r>
              <a:rPr lang="fr-FR" altLang="fr-FR" sz="2000" dirty="0">
                <a:solidFill>
                  <a:schemeClr val="bg1"/>
                </a:solidFill>
                <a:latin typeface="Arial" charset="0"/>
                <a:cs typeface="Arial" charset="0"/>
              </a:rPr>
              <a:t> </a:t>
            </a:r>
            <a:r>
              <a:rPr lang="fr-FR" altLang="fr-FR" sz="2000" dirty="0" smtClean="0">
                <a:solidFill>
                  <a:schemeClr val="bg1"/>
                </a:solidFill>
                <a:latin typeface="Arial" charset="0"/>
                <a:cs typeface="Arial" charset="0"/>
              </a:rPr>
              <a:t>(</a:t>
            </a:r>
            <a:r>
              <a:rPr lang="fr-FR" altLang="fr-FR" sz="2000" b="1" i="1" dirty="0" smtClean="0">
                <a:solidFill>
                  <a:schemeClr val="accent5">
                    <a:lumMod val="60000"/>
                    <a:lumOff val="40000"/>
                  </a:schemeClr>
                </a:solidFill>
                <a:latin typeface="Arial" charset="0"/>
                <a:cs typeface="Arial" charset="0"/>
              </a:rPr>
              <a:t>N2O pour les intimes </a:t>
            </a:r>
            <a:r>
              <a:rPr lang="fr-FR" altLang="fr-FR" sz="2000" b="1" i="1" dirty="0" smtClean="0">
                <a:solidFill>
                  <a:schemeClr val="accent5">
                    <a:lumMod val="60000"/>
                    <a:lumOff val="40000"/>
                  </a:schemeClr>
                </a:solidFill>
                <a:latin typeface="Arial" charset="0"/>
                <a:cs typeface="Arial" charset="0"/>
                <a:sym typeface="Wingdings" panose="05000000000000000000" pitchFamily="2" charset="2"/>
              </a:rPr>
              <a:t> </a:t>
            </a:r>
            <a:r>
              <a:rPr lang="fr-FR" altLang="fr-FR" sz="2000" b="1" dirty="0" smtClean="0">
                <a:solidFill>
                  <a:schemeClr val="bg1"/>
                </a:solidFill>
                <a:latin typeface="Arial" charset="0"/>
                <a:cs typeface="Arial" charset="0"/>
              </a:rPr>
              <a:t>)</a:t>
            </a:r>
            <a:r>
              <a:rPr lang="fr-FR" altLang="fr-FR" sz="2000" dirty="0" smtClean="0">
                <a:solidFill>
                  <a:schemeClr val="bg1"/>
                </a:solidFill>
                <a:latin typeface="Arial" charset="0"/>
                <a:cs typeface="Arial" charset="0"/>
              </a:rPr>
              <a:t> </a:t>
            </a:r>
            <a:r>
              <a:rPr lang="fr-FR" altLang="fr-FR" sz="2000" dirty="0">
                <a:solidFill>
                  <a:schemeClr val="bg1"/>
                </a:solidFill>
                <a:latin typeface="Arial" charset="0"/>
                <a:cs typeface="Arial" charset="0"/>
              </a:rPr>
              <a:t>et en </a:t>
            </a:r>
            <a:r>
              <a:rPr lang="fr-FR" altLang="fr-FR" sz="2000" b="1" dirty="0">
                <a:solidFill>
                  <a:schemeClr val="bg1"/>
                </a:solidFill>
                <a:latin typeface="Arial" charset="0"/>
                <a:cs typeface="Arial" charset="0"/>
              </a:rPr>
              <a:t>pneumologie</a:t>
            </a:r>
            <a:r>
              <a:rPr lang="fr-FR" altLang="fr-FR" sz="2000" dirty="0">
                <a:solidFill>
                  <a:schemeClr val="bg1"/>
                </a:solidFill>
                <a:latin typeface="Arial" charset="0"/>
                <a:cs typeface="Arial" charset="0"/>
              </a:rPr>
              <a:t>.</a:t>
            </a:r>
          </a:p>
        </p:txBody>
      </p:sp>
      <p:sp>
        <p:nvSpPr>
          <p:cNvPr id="15" name="TextBox 14"/>
          <p:cNvSpPr txBox="1">
            <a:spLocks noChangeArrowheads="1"/>
          </p:cNvSpPr>
          <p:nvPr/>
        </p:nvSpPr>
        <p:spPr bwMode="auto">
          <a:xfrm>
            <a:off x="457200" y="5390948"/>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smtClean="0">
                <a:solidFill>
                  <a:schemeClr val="bg1"/>
                </a:solidFill>
                <a:latin typeface="Arial" charset="0"/>
                <a:cs typeface="Arial" charset="0"/>
                <a:sym typeface="Wingdings" panose="05000000000000000000" pitchFamily="2" charset="2"/>
              </a:rPr>
              <a:t> </a:t>
            </a:r>
            <a:r>
              <a:rPr lang="fr-FR" altLang="fr-FR" sz="2000" dirty="0" smtClean="0">
                <a:solidFill>
                  <a:schemeClr val="bg1"/>
                </a:solidFill>
                <a:latin typeface="Arial" charset="0"/>
                <a:cs typeface="Arial" charset="0"/>
              </a:rPr>
              <a:t>plus </a:t>
            </a:r>
            <a:r>
              <a:rPr lang="fr-FR" altLang="fr-FR" sz="2000" dirty="0">
                <a:solidFill>
                  <a:schemeClr val="bg1"/>
                </a:solidFill>
                <a:latin typeface="Arial" charset="0"/>
                <a:cs typeface="Arial" charset="0"/>
              </a:rPr>
              <a:t>la particule est fine, plus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action du médicament est poussée dans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arbre </a:t>
            </a:r>
            <a:r>
              <a:rPr lang="fr-FR" altLang="fr-FR" sz="2000" dirty="0" smtClean="0">
                <a:solidFill>
                  <a:schemeClr val="bg1"/>
                </a:solidFill>
                <a:latin typeface="Arial" charset="0"/>
                <a:cs typeface="Arial" charset="0"/>
              </a:rPr>
              <a:t>bronchique</a:t>
            </a:r>
            <a:endParaRPr lang="fr-FR" altLang="fr-FR" sz="2000" dirty="0">
              <a:solidFill>
                <a:schemeClr val="bg1"/>
              </a:solidFill>
              <a:latin typeface="Arial" charset="0"/>
              <a:cs typeface="Arial" charset="0"/>
            </a:endParaRPr>
          </a:p>
        </p:txBody>
      </p:sp>
    </p:spTree>
    <p:extLst>
      <p:ext uri="{BB962C8B-B14F-4D97-AF65-F5344CB8AC3E}">
        <p14:creationId xmlns:p14="http://schemas.microsoft.com/office/powerpoint/2010/main" val="27326677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p:bldP spid="13" grpId="0" animBg="1"/>
      <p:bldP spid="14"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3BD00922-996D-4759-A702-DB31C572D0E3}" type="slidenum">
              <a:rPr lang="en-US" altLang="fr-FR" sz="1200">
                <a:solidFill>
                  <a:srgbClr val="898989"/>
                </a:solidFill>
              </a:rPr>
              <a:pPr eaLnBrk="1" hangingPunct="1">
                <a:spcBef>
                  <a:spcPct val="0"/>
                </a:spcBef>
                <a:buFontTx/>
                <a:buNone/>
              </a:pPr>
              <a:t>34</a:t>
            </a:fld>
            <a:endParaRPr lang="en-US" altLang="fr-FR" sz="1200">
              <a:solidFill>
                <a:srgbClr val="898989"/>
              </a:solidFill>
            </a:endParaRPr>
          </a:p>
        </p:txBody>
      </p:sp>
      <p:sp>
        <p:nvSpPr>
          <p:cNvPr id="34820"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lstStyle/>
          <a:p>
            <a:pPr algn="ctr" eaLnBrk="1" hangingPunct="1"/>
            <a:r>
              <a:rPr lang="fr-FR" altLang="fr-FR" sz="2800" b="1" dirty="0" smtClean="0">
                <a:solidFill>
                  <a:schemeClr val="accent2"/>
                </a:solidFill>
                <a:latin typeface="Arial" charset="0"/>
                <a:cs typeface="Arial" charset="0"/>
              </a:rPr>
              <a:t>GRANDES VOIES D</a:t>
            </a:r>
            <a:r>
              <a:rPr lang="fr-FR" altLang="en-US" sz="2800" b="1" dirty="0" smtClean="0">
                <a:solidFill>
                  <a:schemeClr val="accent2"/>
                </a:solidFill>
                <a:latin typeface="Arial" charset="0"/>
                <a:cs typeface="Arial" charset="0"/>
              </a:rPr>
              <a:t>’</a:t>
            </a:r>
            <a:r>
              <a:rPr lang="fr-FR" altLang="fr-FR" sz="2800" b="1" dirty="0" smtClean="0">
                <a:solidFill>
                  <a:schemeClr val="accent2"/>
                </a:solidFill>
                <a:latin typeface="Arial" charset="0"/>
                <a:cs typeface="Arial" charset="0"/>
              </a:rPr>
              <a:t>ADMINISTRATION</a:t>
            </a:r>
          </a:p>
        </p:txBody>
      </p:sp>
      <p:sp>
        <p:nvSpPr>
          <p:cNvPr id="34821"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a:solidFill>
                  <a:schemeClr val="accent3"/>
                </a:solidFill>
                <a:latin typeface="Arial" charset="0"/>
                <a:cs typeface="Arial" charset="0"/>
              </a:rPr>
              <a:t>B) Voies parentérales </a:t>
            </a:r>
          </a:p>
        </p:txBody>
      </p:sp>
      <p:sp>
        <p:nvSpPr>
          <p:cNvPr id="34822" name="TextBox 7"/>
          <p:cNvSpPr txBox="1">
            <a:spLocks noChangeArrowheads="1"/>
          </p:cNvSpPr>
          <p:nvPr/>
        </p:nvSpPr>
        <p:spPr bwMode="auto">
          <a:xfrm>
            <a:off x="457200" y="1962150"/>
            <a:ext cx="8229600" cy="400050"/>
          </a:xfrm>
          <a:prstGeom prst="rect">
            <a:avLst/>
          </a:prstGeom>
          <a:solidFill>
            <a:schemeClr val="accent5">
              <a:lumMod val="20000"/>
              <a:lumOff val="80000"/>
            </a:schemeClr>
          </a:solidFill>
          <a:ln>
            <a:noFill/>
          </a:ln>
        </p:spPr>
        <p:txBody>
          <a:bodyPr>
            <a:spAutoFit/>
          </a:bodyPr>
          <a:lstStyle>
            <a:lvl1pPr marL="342900" indent="-342900" eaLnBrk="0" hangingPunct="0">
              <a:spcBef>
                <a:spcPct val="20000"/>
              </a:spcBef>
              <a:buFont typeface="Arial" charset="0"/>
              <a:buChar char="•"/>
              <a:defRPr sz="3200">
                <a:solidFill>
                  <a:schemeClr val="tx1"/>
                </a:solidFill>
                <a:latin typeface="Calibri" pitchFamily="34" charset="0"/>
                <a:ea typeface="MS PGothic" pitchFamily="34" charset="-128"/>
              </a:defRPr>
            </a:lvl1pPr>
            <a:lvl2pPr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lvl="1" eaLnBrk="1" hangingPunct="1">
              <a:spcBef>
                <a:spcPct val="0"/>
              </a:spcBef>
              <a:buFontTx/>
              <a:buNone/>
            </a:pPr>
            <a:r>
              <a:rPr lang="fr-FR" altLang="fr-FR" sz="2000" b="1" dirty="0">
                <a:solidFill>
                  <a:schemeClr val="accent5"/>
                </a:solidFill>
                <a:latin typeface="Arial" charset="0"/>
                <a:cs typeface="Arial" charset="0"/>
              </a:rPr>
              <a:t>10) Autres</a:t>
            </a:r>
          </a:p>
        </p:txBody>
      </p:sp>
      <p:sp>
        <p:nvSpPr>
          <p:cNvPr id="9" name="TextBox 8"/>
          <p:cNvSpPr txBox="1">
            <a:spLocks noChangeArrowheads="1"/>
          </p:cNvSpPr>
          <p:nvPr/>
        </p:nvSpPr>
        <p:spPr bwMode="auto">
          <a:xfrm>
            <a:off x="457200" y="2500313"/>
            <a:ext cx="82296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Vaginale (capsules, ovules)</a:t>
            </a:r>
          </a:p>
          <a:p>
            <a:pPr eaLnBrk="1" hangingPunct="1">
              <a:spcBef>
                <a:spcPct val="0"/>
              </a:spcBef>
              <a:buFontTx/>
              <a:buNone/>
            </a:pP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Utérine (stérilets)</a:t>
            </a:r>
          </a:p>
          <a:p>
            <a:pPr eaLnBrk="1" hangingPunct="1">
              <a:spcBef>
                <a:spcPct val="0"/>
              </a:spcBef>
              <a:buFontTx/>
              <a:buNone/>
            </a:pP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Sous-arachnoïdienne (antibiothérapies pour méningites)</a:t>
            </a:r>
          </a:p>
          <a:p>
            <a:pPr eaLnBrk="1" hangingPunct="1">
              <a:spcBef>
                <a:spcPct val="0"/>
              </a:spcBef>
              <a:buFontTx/>
              <a:buNone/>
            </a:pP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Péridurale (anesthésie du petit bassin)</a:t>
            </a:r>
          </a:p>
          <a:p>
            <a:pPr eaLnBrk="1" hangingPunct="1">
              <a:spcBef>
                <a:spcPct val="0"/>
              </a:spcBef>
              <a:buFontTx/>
              <a:buNone/>
            </a:pP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Intra-artérielle (artériographie) </a:t>
            </a:r>
          </a:p>
        </p:txBody>
      </p:sp>
    </p:spTree>
    <p:extLst>
      <p:ext uri="{BB962C8B-B14F-4D97-AF65-F5344CB8AC3E}">
        <p14:creationId xmlns:p14="http://schemas.microsoft.com/office/powerpoint/2010/main" val="5734416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20000"/>
          </a:bodyPr>
          <a:lstStyle/>
          <a:p>
            <a:endParaRPr lang="fr-FR" dirty="0" smtClean="0">
              <a:solidFill>
                <a:schemeClr val="bg1"/>
              </a:solidFill>
            </a:endParaRPr>
          </a:p>
          <a:p>
            <a:r>
              <a:rPr lang="fr-FR" b="1" dirty="0" smtClean="0">
                <a:solidFill>
                  <a:schemeClr val="bg1"/>
                </a:solidFill>
              </a:rPr>
              <a:t>Devenir du mdc dans l’organisme = effets de l’organisme sur le mdc </a:t>
            </a:r>
          </a:p>
          <a:p>
            <a:r>
              <a:rPr lang="fr-FR" i="1" dirty="0" smtClean="0">
                <a:solidFill>
                  <a:schemeClr val="bg1"/>
                </a:solidFill>
              </a:rPr>
              <a:t>On étudie : </a:t>
            </a:r>
          </a:p>
          <a:p>
            <a:pPr algn="ctr"/>
            <a:r>
              <a:rPr lang="fr-FR" sz="2400" b="1" dirty="0" smtClean="0">
                <a:solidFill>
                  <a:schemeClr val="bg1"/>
                </a:solidFill>
              </a:rPr>
              <a:t>Evolution des C°  au cours du temps </a:t>
            </a:r>
          </a:p>
          <a:p>
            <a:pPr algn="ctr"/>
            <a:r>
              <a:rPr lang="fr-FR" sz="2400" b="1" dirty="0">
                <a:solidFill>
                  <a:schemeClr val="bg1"/>
                </a:solidFill>
              </a:rPr>
              <a:t>P</a:t>
            </a:r>
            <a:r>
              <a:rPr lang="fr-FR" sz="2400" b="1" dirty="0" smtClean="0">
                <a:solidFill>
                  <a:schemeClr val="bg1"/>
                </a:solidFill>
              </a:rPr>
              <a:t>rocessus physiologiques impliqués </a:t>
            </a:r>
          </a:p>
          <a:p>
            <a:pPr algn="ctr"/>
            <a:r>
              <a:rPr lang="fr-FR" sz="2400" b="1" dirty="0" smtClean="0">
                <a:solidFill>
                  <a:schemeClr val="bg1"/>
                </a:solidFill>
              </a:rPr>
              <a:t>Situations modifiant les concentrations du mdc </a:t>
            </a:r>
          </a:p>
          <a:p>
            <a:pPr algn="ctr"/>
            <a:r>
              <a:rPr lang="fr-FR" b="1" u="sng" dirty="0" smtClean="0">
                <a:solidFill>
                  <a:schemeClr val="accent3">
                    <a:lumMod val="60000"/>
                    <a:lumOff val="40000"/>
                  </a:schemeClr>
                </a:solidFill>
              </a:rPr>
              <a:t>Relation dose-concentration +++</a:t>
            </a:r>
          </a:p>
          <a:p>
            <a:endParaRPr lang="fr-FR" dirty="0">
              <a:solidFill>
                <a:schemeClr val="bg1"/>
              </a:solidFill>
            </a:endParaRPr>
          </a:p>
          <a:p>
            <a:endParaRPr lang="fr-FR" dirty="0" smtClean="0">
              <a:solidFill>
                <a:schemeClr val="bg1"/>
              </a:solidFill>
            </a:endParaRPr>
          </a:p>
          <a:p>
            <a:r>
              <a:rPr lang="fr-FR" b="1" dirty="0" smtClean="0">
                <a:solidFill>
                  <a:srgbClr val="FFFF00"/>
                </a:solidFill>
              </a:rPr>
              <a:t>OBJECTIF ULTIME : détermination des modalités d’administration du mdc chez le sujet traité  +++ </a:t>
            </a:r>
          </a:p>
          <a:p>
            <a:endParaRPr lang="fr-FR" b="1" dirty="0" smtClean="0">
              <a:solidFill>
                <a:srgbClr val="FFFF00"/>
              </a:solidFill>
            </a:endParaRPr>
          </a:p>
        </p:txBody>
      </p:sp>
      <p:sp>
        <p:nvSpPr>
          <p:cNvPr id="3" name="Titre 2"/>
          <p:cNvSpPr>
            <a:spLocks noGrp="1"/>
          </p:cNvSpPr>
          <p:nvPr>
            <p:ph type="title"/>
          </p:nvPr>
        </p:nvSpPr>
        <p:spPr>
          <a:solidFill>
            <a:schemeClr val="accent3">
              <a:lumMod val="20000"/>
              <a:lumOff val="80000"/>
            </a:schemeClr>
          </a:solidFill>
        </p:spPr>
        <p:txBody>
          <a:bodyPr/>
          <a:lstStyle/>
          <a:p>
            <a:pPr algn="ctr"/>
            <a:r>
              <a:rPr lang="fr-FR" dirty="0" smtClean="0">
                <a:solidFill>
                  <a:schemeClr val="accent3"/>
                </a:solidFill>
              </a:rPr>
              <a:t>PHARMACOCINETIQUE </a:t>
            </a:r>
            <a:endParaRPr lang="fr-FR" dirty="0">
              <a:solidFill>
                <a:schemeClr val="accent3"/>
              </a:solidFill>
            </a:endParaRPr>
          </a:p>
        </p:txBody>
      </p:sp>
    </p:spTree>
    <p:extLst>
      <p:ext uri="{BB962C8B-B14F-4D97-AF65-F5344CB8AC3E}">
        <p14:creationId xmlns:p14="http://schemas.microsoft.com/office/powerpoint/2010/main" val="3715367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circle(in)">
                                      <p:cBhvr>
                                        <p:cTn id="12" dur="2000"/>
                                        <p:tgtEl>
                                          <p:spTgt spid="2">
                                            <p:txEl>
                                              <p:pRg st="2" end="2"/>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circle(in)">
                                      <p:cBhvr>
                                        <p:cTn id="15" dur="2000"/>
                                        <p:tgtEl>
                                          <p:spTgt spid="2">
                                            <p:txEl>
                                              <p:pRg st="3" end="3"/>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circle(in)">
                                      <p:cBhvr>
                                        <p:cTn id="18" dur="2000"/>
                                        <p:tgtEl>
                                          <p:spTgt spid="2">
                                            <p:txEl>
                                              <p:pRg st="4" end="4"/>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circle(in)">
                                      <p:cBhvr>
                                        <p:cTn id="21" dur="2000"/>
                                        <p:tgtEl>
                                          <p:spTgt spid="2">
                                            <p:txEl>
                                              <p:pRg st="5" end="5"/>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circle(in)">
                                      <p:cBhvr>
                                        <p:cTn id="24" dur="2000"/>
                                        <p:tgtEl>
                                          <p:spTgt spid="2">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 calcmode="lin" valueType="num">
                                      <p:cBhvr additive="base">
                                        <p:cTn id="2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431DF7A2-A3A7-41D2-9FAF-821616F5E6B9}" type="slidenum">
              <a:rPr lang="en-US" altLang="fr-FR" sz="1200">
                <a:solidFill>
                  <a:srgbClr val="898989"/>
                </a:solidFill>
              </a:rPr>
              <a:pPr eaLnBrk="1" hangingPunct="1">
                <a:spcBef>
                  <a:spcPct val="0"/>
                </a:spcBef>
                <a:buFontTx/>
                <a:buNone/>
              </a:pPr>
              <a:t>36</a:t>
            </a:fld>
            <a:endParaRPr lang="en-US" altLang="fr-FR" sz="1200">
              <a:solidFill>
                <a:srgbClr val="898989"/>
              </a:solidFill>
            </a:endParaRPr>
          </a:p>
        </p:txBody>
      </p:sp>
      <p:sp>
        <p:nvSpPr>
          <p:cNvPr id="7" name="TextBox 6"/>
          <p:cNvSpPr txBox="1">
            <a:spLocks noChangeArrowheads="1"/>
          </p:cNvSpPr>
          <p:nvPr/>
        </p:nvSpPr>
        <p:spPr bwMode="auto">
          <a:xfrm>
            <a:off x="457200" y="1209675"/>
            <a:ext cx="82296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a:t>
            </a:r>
            <a:endParaRPr lang="fr-FR" altLang="fr-FR" sz="2000" dirty="0" smtClean="0">
              <a:solidFill>
                <a:schemeClr val="bg1"/>
              </a:solidFill>
              <a:latin typeface="Arial" charset="0"/>
              <a:cs typeface="Arial" charset="0"/>
            </a:endParaRPr>
          </a:p>
          <a:p>
            <a:pPr eaLnBrk="1" hangingPunct="1">
              <a:spcBef>
                <a:spcPct val="0"/>
              </a:spcBef>
              <a:buFontTx/>
              <a:buNone/>
            </a:pPr>
            <a:r>
              <a:rPr lang="fr-FR" altLang="fr-FR" sz="2000" dirty="0" smtClean="0">
                <a:solidFill>
                  <a:schemeClr val="bg1"/>
                </a:solidFill>
                <a:latin typeface="Arial" charset="0"/>
                <a:cs typeface="Arial" charset="0"/>
              </a:rPr>
              <a:t>4 </a:t>
            </a:r>
            <a:r>
              <a:rPr lang="fr-FR" altLang="fr-FR" sz="2000" dirty="0">
                <a:solidFill>
                  <a:schemeClr val="bg1"/>
                </a:solidFill>
                <a:latin typeface="Arial" charset="0"/>
                <a:cs typeface="Arial" charset="0"/>
              </a:rPr>
              <a:t>étapes = </a:t>
            </a:r>
            <a:r>
              <a:rPr lang="fr-FR" altLang="fr-FR" sz="2800" b="1" dirty="0">
                <a:solidFill>
                  <a:schemeClr val="bg1"/>
                </a:solidFill>
                <a:latin typeface="Arial" charset="0"/>
                <a:cs typeface="Arial" charset="0"/>
              </a:rPr>
              <a:t>ADME</a:t>
            </a:r>
          </a:p>
          <a:p>
            <a:pPr eaLnBrk="1" hangingPunct="1">
              <a:spcBef>
                <a:spcPct val="0"/>
              </a:spcBef>
              <a:buFontTx/>
              <a:buNone/>
            </a:pPr>
            <a:endParaRPr lang="fr-FR" altLang="fr-FR" sz="2000" dirty="0">
              <a:solidFill>
                <a:schemeClr val="bg1"/>
              </a:solidFill>
              <a:latin typeface="Arial" charset="0"/>
              <a:cs typeface="Arial" charset="0"/>
            </a:endParaRPr>
          </a:p>
          <a:p>
            <a:pPr eaLnBrk="1" hangingPunct="1">
              <a:spcBef>
                <a:spcPct val="0"/>
              </a:spcBef>
              <a:buFontTx/>
              <a:buNone/>
            </a:pPr>
            <a:r>
              <a:rPr lang="fr-FR" altLang="fr-FR" sz="2000" dirty="0">
                <a:solidFill>
                  <a:schemeClr val="bg1"/>
                </a:solidFill>
                <a:latin typeface="Arial" charset="0"/>
                <a:cs typeface="Arial" charset="0"/>
              </a:rPr>
              <a:t>	- </a:t>
            </a:r>
            <a:r>
              <a:rPr lang="fr-FR" altLang="fr-FR" sz="2000" b="1" dirty="0">
                <a:solidFill>
                  <a:schemeClr val="bg1"/>
                </a:solidFill>
                <a:latin typeface="Arial" charset="0"/>
                <a:cs typeface="Arial" charset="0"/>
              </a:rPr>
              <a:t>Absorption</a:t>
            </a:r>
          </a:p>
          <a:p>
            <a:pPr eaLnBrk="1" hangingPunct="1">
              <a:spcBef>
                <a:spcPct val="0"/>
              </a:spcBef>
              <a:buFontTx/>
              <a:buNone/>
            </a:pPr>
            <a:r>
              <a:rPr lang="fr-FR" altLang="fr-FR" sz="2000" b="1" dirty="0">
                <a:solidFill>
                  <a:schemeClr val="bg1"/>
                </a:solidFill>
                <a:latin typeface="Arial" charset="0"/>
                <a:cs typeface="Arial" charset="0"/>
              </a:rPr>
              <a:t>	- Distribution</a:t>
            </a:r>
          </a:p>
          <a:p>
            <a:pPr eaLnBrk="1" hangingPunct="1">
              <a:spcBef>
                <a:spcPct val="0"/>
              </a:spcBef>
              <a:buFontTx/>
              <a:buNone/>
            </a:pPr>
            <a:r>
              <a:rPr lang="fr-FR" altLang="fr-FR" sz="2000" b="1" dirty="0">
                <a:solidFill>
                  <a:schemeClr val="bg1"/>
                </a:solidFill>
                <a:latin typeface="Arial" charset="0"/>
                <a:cs typeface="Arial" charset="0"/>
              </a:rPr>
              <a:t>	- Métabolisation</a:t>
            </a:r>
          </a:p>
          <a:p>
            <a:pPr eaLnBrk="1" hangingPunct="1">
              <a:spcBef>
                <a:spcPct val="0"/>
              </a:spcBef>
              <a:buFontTx/>
              <a:buNone/>
            </a:pPr>
            <a:r>
              <a:rPr lang="fr-FR" altLang="fr-FR" sz="2000" b="1" dirty="0">
                <a:solidFill>
                  <a:schemeClr val="bg1"/>
                </a:solidFill>
                <a:latin typeface="Arial" charset="0"/>
                <a:cs typeface="Arial" charset="0"/>
              </a:rPr>
              <a:t>	- Elimination </a:t>
            </a:r>
          </a:p>
        </p:txBody>
      </p:sp>
      <p:sp>
        <p:nvSpPr>
          <p:cNvPr id="8" name="TextBox 7"/>
          <p:cNvSpPr txBox="1">
            <a:spLocks noChangeArrowheads="1"/>
          </p:cNvSpPr>
          <p:nvPr/>
        </p:nvSpPr>
        <p:spPr bwMode="auto">
          <a:xfrm>
            <a:off x="457200" y="3846239"/>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000" dirty="0">
                <a:solidFill>
                  <a:srgbClr val="FFFF00"/>
                </a:solidFill>
                <a:latin typeface="Arial" charset="0"/>
                <a:cs typeface="Arial" charset="0"/>
              </a:rPr>
              <a:t>• Etapes </a:t>
            </a:r>
            <a:r>
              <a:rPr lang="fr-FR" altLang="fr-FR" sz="2400" b="1" i="1" u="sng" dirty="0">
                <a:solidFill>
                  <a:srgbClr val="FFFF00"/>
                </a:solidFill>
                <a:latin typeface="Arial" charset="0"/>
                <a:cs typeface="Arial" charset="0"/>
              </a:rPr>
              <a:t>CONCOMITANTES</a:t>
            </a:r>
            <a:r>
              <a:rPr lang="fr-FR" altLang="fr-FR" sz="2000" dirty="0">
                <a:solidFill>
                  <a:srgbClr val="FFFF00"/>
                </a:solidFill>
                <a:latin typeface="Arial" charset="0"/>
                <a:cs typeface="Arial" charset="0"/>
              </a:rPr>
              <a:t> +++</a:t>
            </a:r>
            <a:endParaRPr lang="fr-FR" altLang="fr-FR" sz="2400" dirty="0">
              <a:solidFill>
                <a:srgbClr val="FFFF00"/>
              </a:solidFill>
              <a:latin typeface="Arial" charset="0"/>
              <a:cs typeface="Arial" charset="0"/>
            </a:endParaRPr>
          </a:p>
        </p:txBody>
      </p:sp>
      <p:cxnSp>
        <p:nvCxnSpPr>
          <p:cNvPr id="3" name="Connecteur droit avec flèche 2"/>
          <p:cNvCxnSpPr/>
          <p:nvPr/>
        </p:nvCxnSpPr>
        <p:spPr>
          <a:xfrm flipV="1">
            <a:off x="1979712" y="4437112"/>
            <a:ext cx="1080120" cy="93610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 name="Rectangle à coins arrondis 3"/>
          <p:cNvSpPr/>
          <p:nvPr/>
        </p:nvSpPr>
        <p:spPr>
          <a:xfrm>
            <a:off x="457200" y="5517232"/>
            <a:ext cx="3610744" cy="1080120"/>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p>
        </p:txBody>
      </p:sp>
      <p:sp>
        <p:nvSpPr>
          <p:cNvPr id="5" name="ZoneTexte 4"/>
          <p:cNvSpPr txBox="1"/>
          <p:nvPr/>
        </p:nvSpPr>
        <p:spPr>
          <a:xfrm>
            <a:off x="565212" y="5764904"/>
            <a:ext cx="3394720" cy="584775"/>
          </a:xfrm>
          <a:prstGeom prst="rect">
            <a:avLst/>
          </a:prstGeom>
          <a:gradFill>
            <a:gsLst>
              <a:gs pos="0">
                <a:schemeClr val="accent1">
                  <a:tint val="66000"/>
                  <a:satMod val="160000"/>
                  <a:alpha val="63000"/>
                </a:schemeClr>
              </a:gs>
              <a:gs pos="50000">
                <a:schemeClr val="accent1">
                  <a:tint val="44500"/>
                  <a:satMod val="160000"/>
                </a:schemeClr>
              </a:gs>
              <a:gs pos="100000">
                <a:schemeClr val="accent1">
                  <a:tint val="23500"/>
                  <a:satMod val="160000"/>
                </a:schemeClr>
              </a:gs>
            </a:gsLst>
            <a:lin ang="5400000" scaled="0"/>
          </a:gradFill>
        </p:spPr>
        <p:txBody>
          <a:bodyPr wrap="square" rtlCol="0">
            <a:spAutoFit/>
          </a:bodyPr>
          <a:lstStyle/>
          <a:p>
            <a:r>
              <a:rPr lang="fr-FR" sz="3200" b="1" dirty="0" smtClean="0"/>
              <a:t>SA C 1 POR TAN </a:t>
            </a:r>
            <a:endParaRPr lang="fr-FR" sz="3200" b="1" dirty="0"/>
          </a:p>
        </p:txBody>
      </p:sp>
      <p:sp>
        <p:nvSpPr>
          <p:cNvPr id="2" name="Titre 1"/>
          <p:cNvSpPr>
            <a:spLocks noGrp="1"/>
          </p:cNvSpPr>
          <p:nvPr>
            <p:ph type="title"/>
          </p:nvPr>
        </p:nvSpPr>
        <p:spPr/>
        <p:txBody>
          <a:bodyPr/>
          <a:lstStyle/>
          <a:p>
            <a:endParaRPr lang="fr-FR"/>
          </a:p>
        </p:txBody>
      </p:sp>
    </p:spTree>
    <p:extLst>
      <p:ext uri="{BB962C8B-B14F-4D97-AF65-F5344CB8AC3E}">
        <p14:creationId xmlns:p14="http://schemas.microsoft.com/office/powerpoint/2010/main" val="23262963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80">
                                          <p:stCondLst>
                                            <p:cond delay="0"/>
                                          </p:stCondLst>
                                        </p:cTn>
                                        <p:tgtEl>
                                          <p:spTgt spid="4"/>
                                        </p:tgtEl>
                                      </p:cBhvr>
                                    </p:animEffect>
                                    <p:anim calcmode="lin" valueType="num">
                                      <p:cBhvr>
                                        <p:cTn id="2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6" dur="26">
                                          <p:stCondLst>
                                            <p:cond delay="650"/>
                                          </p:stCondLst>
                                        </p:cTn>
                                        <p:tgtEl>
                                          <p:spTgt spid="4"/>
                                        </p:tgtEl>
                                      </p:cBhvr>
                                      <p:to x="100000" y="60000"/>
                                    </p:animScale>
                                    <p:animScale>
                                      <p:cBhvr>
                                        <p:cTn id="27" dur="166" decel="50000">
                                          <p:stCondLst>
                                            <p:cond delay="676"/>
                                          </p:stCondLst>
                                        </p:cTn>
                                        <p:tgtEl>
                                          <p:spTgt spid="4"/>
                                        </p:tgtEl>
                                      </p:cBhvr>
                                      <p:to x="100000" y="100000"/>
                                    </p:animScale>
                                    <p:animScale>
                                      <p:cBhvr>
                                        <p:cTn id="28" dur="26">
                                          <p:stCondLst>
                                            <p:cond delay="1312"/>
                                          </p:stCondLst>
                                        </p:cTn>
                                        <p:tgtEl>
                                          <p:spTgt spid="4"/>
                                        </p:tgtEl>
                                      </p:cBhvr>
                                      <p:to x="100000" y="80000"/>
                                    </p:animScale>
                                    <p:animScale>
                                      <p:cBhvr>
                                        <p:cTn id="29" dur="166" decel="50000">
                                          <p:stCondLst>
                                            <p:cond delay="1338"/>
                                          </p:stCondLst>
                                        </p:cTn>
                                        <p:tgtEl>
                                          <p:spTgt spid="4"/>
                                        </p:tgtEl>
                                      </p:cBhvr>
                                      <p:to x="100000" y="100000"/>
                                    </p:animScale>
                                    <p:animScale>
                                      <p:cBhvr>
                                        <p:cTn id="30" dur="26">
                                          <p:stCondLst>
                                            <p:cond delay="1642"/>
                                          </p:stCondLst>
                                        </p:cTn>
                                        <p:tgtEl>
                                          <p:spTgt spid="4"/>
                                        </p:tgtEl>
                                      </p:cBhvr>
                                      <p:to x="100000" y="90000"/>
                                    </p:animScale>
                                    <p:animScale>
                                      <p:cBhvr>
                                        <p:cTn id="31" dur="166" decel="50000">
                                          <p:stCondLst>
                                            <p:cond delay="1668"/>
                                          </p:stCondLst>
                                        </p:cTn>
                                        <p:tgtEl>
                                          <p:spTgt spid="4"/>
                                        </p:tgtEl>
                                      </p:cBhvr>
                                      <p:to x="100000" y="100000"/>
                                    </p:animScale>
                                    <p:animScale>
                                      <p:cBhvr>
                                        <p:cTn id="32" dur="26">
                                          <p:stCondLst>
                                            <p:cond delay="1808"/>
                                          </p:stCondLst>
                                        </p:cTn>
                                        <p:tgtEl>
                                          <p:spTgt spid="4"/>
                                        </p:tgtEl>
                                      </p:cBhvr>
                                      <p:to x="100000" y="95000"/>
                                    </p:animScale>
                                    <p:animScale>
                                      <p:cBhvr>
                                        <p:cTn id="33" dur="166" decel="50000">
                                          <p:stCondLst>
                                            <p:cond delay="1834"/>
                                          </p:stCondLst>
                                        </p:cTn>
                                        <p:tgtEl>
                                          <p:spTgt spid="4"/>
                                        </p:tgtEl>
                                      </p:cBhvr>
                                      <p:to x="100000" y="100000"/>
                                    </p:animScale>
                                  </p:childTnLst>
                                </p:cTn>
                              </p:par>
                              <p:par>
                                <p:cTn id="34" presetID="26" presetClass="entr" presetSubtype="0"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down)">
                                      <p:cBhvr>
                                        <p:cTn id="36" dur="580">
                                          <p:stCondLst>
                                            <p:cond delay="0"/>
                                          </p:stCondLst>
                                        </p:cTn>
                                        <p:tgtEl>
                                          <p:spTgt spid="5"/>
                                        </p:tgtEl>
                                      </p:cBhvr>
                                    </p:animEffect>
                                    <p:anim calcmode="lin" valueType="num">
                                      <p:cBhvr>
                                        <p:cTn id="37"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2" dur="26">
                                          <p:stCondLst>
                                            <p:cond delay="650"/>
                                          </p:stCondLst>
                                        </p:cTn>
                                        <p:tgtEl>
                                          <p:spTgt spid="5"/>
                                        </p:tgtEl>
                                      </p:cBhvr>
                                      <p:to x="100000" y="60000"/>
                                    </p:animScale>
                                    <p:animScale>
                                      <p:cBhvr>
                                        <p:cTn id="43" dur="166" decel="50000">
                                          <p:stCondLst>
                                            <p:cond delay="676"/>
                                          </p:stCondLst>
                                        </p:cTn>
                                        <p:tgtEl>
                                          <p:spTgt spid="5"/>
                                        </p:tgtEl>
                                      </p:cBhvr>
                                      <p:to x="100000" y="100000"/>
                                    </p:animScale>
                                    <p:animScale>
                                      <p:cBhvr>
                                        <p:cTn id="44" dur="26">
                                          <p:stCondLst>
                                            <p:cond delay="1312"/>
                                          </p:stCondLst>
                                        </p:cTn>
                                        <p:tgtEl>
                                          <p:spTgt spid="5"/>
                                        </p:tgtEl>
                                      </p:cBhvr>
                                      <p:to x="100000" y="80000"/>
                                    </p:animScale>
                                    <p:animScale>
                                      <p:cBhvr>
                                        <p:cTn id="45" dur="166" decel="50000">
                                          <p:stCondLst>
                                            <p:cond delay="1338"/>
                                          </p:stCondLst>
                                        </p:cTn>
                                        <p:tgtEl>
                                          <p:spTgt spid="5"/>
                                        </p:tgtEl>
                                      </p:cBhvr>
                                      <p:to x="100000" y="100000"/>
                                    </p:animScale>
                                    <p:animScale>
                                      <p:cBhvr>
                                        <p:cTn id="46" dur="26">
                                          <p:stCondLst>
                                            <p:cond delay="1642"/>
                                          </p:stCondLst>
                                        </p:cTn>
                                        <p:tgtEl>
                                          <p:spTgt spid="5"/>
                                        </p:tgtEl>
                                      </p:cBhvr>
                                      <p:to x="100000" y="90000"/>
                                    </p:animScale>
                                    <p:animScale>
                                      <p:cBhvr>
                                        <p:cTn id="47" dur="166" decel="50000">
                                          <p:stCondLst>
                                            <p:cond delay="1668"/>
                                          </p:stCondLst>
                                        </p:cTn>
                                        <p:tgtEl>
                                          <p:spTgt spid="5"/>
                                        </p:tgtEl>
                                      </p:cBhvr>
                                      <p:to x="100000" y="100000"/>
                                    </p:animScale>
                                    <p:animScale>
                                      <p:cBhvr>
                                        <p:cTn id="48" dur="26">
                                          <p:stCondLst>
                                            <p:cond delay="1808"/>
                                          </p:stCondLst>
                                        </p:cTn>
                                        <p:tgtEl>
                                          <p:spTgt spid="5"/>
                                        </p:tgtEl>
                                      </p:cBhvr>
                                      <p:to x="100000" y="95000"/>
                                    </p:animScale>
                                    <p:animScale>
                                      <p:cBhvr>
                                        <p:cTn id="49"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7CC2E3BE-FDAC-4390-BD91-53B61A0024FB}" type="slidenum">
              <a:rPr lang="en-US" altLang="fr-FR" sz="1200">
                <a:solidFill>
                  <a:srgbClr val="898989"/>
                </a:solidFill>
              </a:rPr>
              <a:pPr eaLnBrk="1" hangingPunct="1">
                <a:spcBef>
                  <a:spcPct val="0"/>
                </a:spcBef>
                <a:buFontTx/>
                <a:buNone/>
              </a:pPr>
              <a:t>37</a:t>
            </a:fld>
            <a:endParaRPr lang="en-US" altLang="fr-FR" sz="1200">
              <a:solidFill>
                <a:srgbClr val="898989"/>
              </a:solidFill>
            </a:endParaRPr>
          </a:p>
        </p:txBody>
      </p:sp>
      <p:sp>
        <p:nvSpPr>
          <p:cNvPr id="8" name="TextBox 7"/>
          <p:cNvSpPr txBox="1">
            <a:spLocks noChangeArrowheads="1"/>
          </p:cNvSpPr>
          <p:nvPr/>
        </p:nvSpPr>
        <p:spPr bwMode="auto">
          <a:xfrm>
            <a:off x="430173" y="1609725"/>
            <a:ext cx="8229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solidFill>
                  <a:schemeClr val="bg1"/>
                </a:solidFill>
                <a:latin typeface="Arial" charset="0"/>
                <a:cs typeface="Arial" charset="0"/>
              </a:rPr>
              <a:t>• L</a:t>
            </a:r>
            <a:r>
              <a:rPr lang="fr-FR" altLang="en-US" sz="2000" dirty="0">
                <a:solidFill>
                  <a:schemeClr val="bg1"/>
                </a:solidFill>
                <a:latin typeface="Arial" charset="0"/>
                <a:cs typeface="Arial" charset="0"/>
              </a:rPr>
              <a:t>’</a:t>
            </a:r>
            <a:r>
              <a:rPr lang="fr-FR" altLang="fr-FR" sz="2000" dirty="0">
                <a:solidFill>
                  <a:schemeClr val="bg1"/>
                </a:solidFill>
                <a:latin typeface="Arial" charset="0"/>
                <a:cs typeface="Arial" charset="0"/>
              </a:rPr>
              <a:t>absorption correspond au passage du médicament de </a:t>
            </a:r>
            <a:r>
              <a:rPr lang="fr-FR" altLang="fr-FR" sz="2000" b="1" u="sng" dirty="0">
                <a:solidFill>
                  <a:schemeClr val="accent2"/>
                </a:solidFill>
                <a:latin typeface="Arial" charset="0"/>
                <a:cs typeface="Arial" charset="0"/>
              </a:rPr>
              <a:t>son site d</a:t>
            </a:r>
            <a:r>
              <a:rPr lang="fr-FR" altLang="en-US" sz="2000" b="1" u="sng" dirty="0">
                <a:solidFill>
                  <a:schemeClr val="accent2"/>
                </a:solidFill>
                <a:latin typeface="Arial" charset="0"/>
                <a:cs typeface="Arial" charset="0"/>
              </a:rPr>
              <a:t>’</a:t>
            </a:r>
            <a:r>
              <a:rPr lang="fr-FR" altLang="fr-FR" sz="2000" b="1" u="sng" dirty="0">
                <a:solidFill>
                  <a:schemeClr val="accent2"/>
                </a:solidFill>
                <a:latin typeface="Arial" charset="0"/>
                <a:cs typeface="Arial" charset="0"/>
              </a:rPr>
              <a:t>administration à la circulation </a:t>
            </a:r>
            <a:r>
              <a:rPr lang="fr-FR" altLang="fr-FR" sz="2000" b="1" u="sng" dirty="0">
                <a:solidFill>
                  <a:srgbClr val="FFFF00"/>
                </a:solidFill>
                <a:latin typeface="Arial" charset="0"/>
                <a:cs typeface="Arial" charset="0"/>
              </a:rPr>
              <a:t>générale</a:t>
            </a:r>
            <a:r>
              <a:rPr lang="fr-FR" altLang="fr-FR" sz="2000" b="1" u="sng" dirty="0">
                <a:solidFill>
                  <a:schemeClr val="accent2"/>
                </a:solidFill>
                <a:latin typeface="Arial" charset="0"/>
                <a:cs typeface="Arial" charset="0"/>
              </a:rPr>
              <a:t> </a:t>
            </a:r>
            <a:r>
              <a:rPr lang="fr-FR" altLang="fr-FR" sz="2000" dirty="0">
                <a:solidFill>
                  <a:schemeClr val="bg1"/>
                </a:solidFill>
                <a:latin typeface="Arial" charset="0"/>
                <a:cs typeface="Arial" charset="0"/>
              </a:rPr>
              <a:t>++++</a:t>
            </a:r>
            <a:endParaRPr lang="fr-FR" altLang="fr-FR" sz="2400" dirty="0">
              <a:solidFill>
                <a:schemeClr val="bg1"/>
              </a:solidFill>
              <a:latin typeface="Arial" charset="0"/>
              <a:cs typeface="Arial" charset="0"/>
            </a:endParaRPr>
          </a:p>
        </p:txBody>
      </p:sp>
      <p:sp>
        <p:nvSpPr>
          <p:cNvPr id="9" name="TextBox 8"/>
          <p:cNvSpPr txBox="1">
            <a:spLocks noChangeArrowheads="1"/>
          </p:cNvSpPr>
          <p:nvPr/>
        </p:nvSpPr>
        <p:spPr bwMode="auto">
          <a:xfrm>
            <a:off x="457200" y="2564904"/>
            <a:ext cx="82296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000" dirty="0">
                <a:latin typeface="Arial" charset="0"/>
                <a:cs typeface="Arial" charset="0"/>
              </a:rPr>
              <a:t>• </a:t>
            </a:r>
            <a:r>
              <a:rPr lang="fr-FR" altLang="fr-FR" sz="2000" dirty="0" smtClean="0">
                <a:solidFill>
                  <a:schemeClr val="bg1"/>
                </a:solidFill>
                <a:latin typeface="Arial" charset="0"/>
                <a:cs typeface="Arial" charset="0"/>
              </a:rPr>
              <a:t>Concerne </a:t>
            </a:r>
            <a:r>
              <a:rPr lang="fr-FR" altLang="fr-FR" sz="2000" b="1" dirty="0" smtClean="0">
                <a:solidFill>
                  <a:schemeClr val="bg1"/>
                </a:solidFill>
                <a:latin typeface="Arial" charset="0"/>
                <a:cs typeface="Arial" charset="0"/>
              </a:rPr>
              <a:t>toutes </a:t>
            </a:r>
            <a:r>
              <a:rPr lang="fr-FR" altLang="fr-FR" sz="2000" b="1" dirty="0">
                <a:solidFill>
                  <a:schemeClr val="bg1"/>
                </a:solidFill>
                <a:latin typeface="Arial" charset="0"/>
                <a:cs typeface="Arial" charset="0"/>
              </a:rPr>
              <a:t>les </a:t>
            </a:r>
            <a:r>
              <a:rPr lang="fr-FR" altLang="fr-FR" sz="2000" b="1" dirty="0">
                <a:solidFill>
                  <a:srgbClr val="FFFF00"/>
                </a:solidFill>
                <a:latin typeface="Arial" charset="0"/>
                <a:cs typeface="Arial" charset="0"/>
              </a:rPr>
              <a:t>voies d</a:t>
            </a:r>
            <a:r>
              <a:rPr lang="fr-FR" altLang="en-US" sz="2000" b="1" dirty="0">
                <a:solidFill>
                  <a:srgbClr val="FFFF00"/>
                </a:solidFill>
                <a:latin typeface="Arial" charset="0"/>
                <a:cs typeface="Arial" charset="0"/>
              </a:rPr>
              <a:t>’</a:t>
            </a:r>
            <a:r>
              <a:rPr lang="fr-FR" altLang="fr-FR" sz="2000" b="1" dirty="0">
                <a:solidFill>
                  <a:srgbClr val="FFFF00"/>
                </a:solidFill>
                <a:latin typeface="Arial" charset="0"/>
                <a:cs typeface="Arial" charset="0"/>
              </a:rPr>
              <a:t>administration </a:t>
            </a:r>
            <a:r>
              <a:rPr lang="fr-FR" altLang="fr-FR" sz="2000" b="1" dirty="0">
                <a:solidFill>
                  <a:schemeClr val="bg1"/>
                </a:solidFill>
                <a:latin typeface="Arial" charset="0"/>
                <a:cs typeface="Arial" charset="0"/>
              </a:rPr>
              <a:t>SAUF </a:t>
            </a:r>
            <a:r>
              <a:rPr lang="fr-FR" altLang="fr-FR" sz="2000" b="1" dirty="0">
                <a:solidFill>
                  <a:schemeClr val="bg1">
                    <a:lumMod val="85000"/>
                  </a:schemeClr>
                </a:solidFill>
                <a:effectLst>
                  <a:outerShdw blurRad="38100" dist="38100" dir="2700000" algn="tl">
                    <a:srgbClr val="000000">
                      <a:alpha val="43137"/>
                    </a:srgbClr>
                  </a:outerShdw>
                </a:effectLst>
                <a:latin typeface="Arial" charset="0"/>
                <a:cs typeface="Arial" charset="0"/>
              </a:rPr>
              <a:t>la voie intraveineuse</a:t>
            </a:r>
            <a:r>
              <a:rPr lang="fr-FR" altLang="fr-FR" sz="2000" dirty="0">
                <a:solidFill>
                  <a:schemeClr val="bg1">
                    <a:lumMod val="85000"/>
                  </a:schemeClr>
                </a:solidFill>
                <a:effectLst>
                  <a:outerShdw blurRad="38100" dist="38100" dir="2700000" algn="tl">
                    <a:srgbClr val="000000">
                      <a:alpha val="43137"/>
                    </a:srgbClr>
                  </a:outerShdw>
                </a:effectLst>
                <a:latin typeface="Arial" charset="0"/>
                <a:cs typeface="Arial" charset="0"/>
              </a:rPr>
              <a:t>  </a:t>
            </a:r>
            <a:r>
              <a:rPr lang="fr-FR" altLang="fr-FR" sz="2000" dirty="0" smtClean="0">
                <a:solidFill>
                  <a:schemeClr val="bg1">
                    <a:lumMod val="85000"/>
                  </a:schemeClr>
                </a:solidFill>
                <a:effectLst>
                  <a:outerShdw blurRad="38100" dist="38100" dir="2700000" algn="tl">
                    <a:srgbClr val="000000">
                      <a:alpha val="43137"/>
                    </a:srgbClr>
                  </a:outerShdw>
                </a:effectLst>
                <a:latin typeface="Arial" charset="0"/>
                <a:cs typeface="Arial" charset="0"/>
              </a:rPr>
              <a:t>(IV) </a:t>
            </a:r>
            <a:r>
              <a:rPr lang="fr-FR" altLang="fr-FR" sz="1800" i="1" dirty="0" smtClean="0">
                <a:solidFill>
                  <a:schemeClr val="bg1"/>
                </a:solidFill>
                <a:latin typeface="Arial" charset="0"/>
                <a:cs typeface="Arial" charset="0"/>
              </a:rPr>
              <a:t>(médicament </a:t>
            </a:r>
            <a:r>
              <a:rPr lang="fr-FR" altLang="fr-FR" sz="1800" i="1" dirty="0">
                <a:solidFill>
                  <a:schemeClr val="bg1"/>
                </a:solidFill>
                <a:latin typeface="Arial" charset="0"/>
                <a:cs typeface="Arial" charset="0"/>
              </a:rPr>
              <a:t>directement retrouvé dans la circulation générale). </a:t>
            </a:r>
          </a:p>
          <a:p>
            <a:pPr marL="342900" indent="-342900" eaLnBrk="1" hangingPunct="1">
              <a:spcBef>
                <a:spcPct val="0"/>
              </a:spcBef>
            </a:pPr>
            <a:r>
              <a:rPr lang="fr-FR" altLang="fr-FR" sz="2000" b="1" dirty="0" smtClean="0">
                <a:solidFill>
                  <a:schemeClr val="bg1"/>
                </a:solidFill>
                <a:latin typeface="Arial" charset="0"/>
                <a:cs typeface="Arial" charset="0"/>
              </a:rPr>
              <a:t>Caractérisée par la biodisponibilité !</a:t>
            </a:r>
            <a:endParaRPr lang="fr-FR" altLang="fr-FR" sz="2000" b="1" dirty="0">
              <a:solidFill>
                <a:schemeClr val="bg1"/>
              </a:solidFill>
              <a:latin typeface="Arial" charset="0"/>
              <a:cs typeface="Arial" charset="0"/>
            </a:endParaRPr>
          </a:p>
        </p:txBody>
      </p:sp>
      <p:pic>
        <p:nvPicPr>
          <p:cNvPr id="41992" name="Picture 9" descr="3.1.3.figure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4077072"/>
            <a:ext cx="4069432" cy="242434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 name="Title 1"/>
          <p:cNvSpPr>
            <a:spLocks noGrp="1"/>
          </p:cNvSpPr>
          <p:nvPr>
            <p:ph type="title"/>
          </p:nvPr>
        </p:nvSpPr>
        <p:spPr>
          <a:xfrm>
            <a:off x="457200" y="255588"/>
            <a:ext cx="8229600" cy="687387"/>
          </a:xfrm>
          <a:solidFill>
            <a:schemeClr val="accent2">
              <a:lumMod val="20000"/>
              <a:lumOff val="80000"/>
            </a:schemeClr>
          </a:solidFill>
          <a:ln>
            <a:solidFill>
              <a:srgbClr val="000000"/>
            </a:solidFill>
            <a:miter lim="800000"/>
            <a:headEnd/>
            <a:tailEnd/>
          </a:ln>
        </p:spPr>
        <p:txBody>
          <a:bodyPr>
            <a:noAutofit/>
          </a:bodyPr>
          <a:lstStyle/>
          <a:p>
            <a:pPr algn="ctr"/>
            <a:r>
              <a:rPr lang="fr-FR" sz="4000" dirty="0" smtClean="0">
                <a:solidFill>
                  <a:schemeClr val="accent2"/>
                </a:solidFill>
              </a:rPr>
              <a:t>I</a:t>
            </a:r>
            <a:r>
              <a:rPr lang="fr-FR" sz="4000" dirty="0">
                <a:solidFill>
                  <a:schemeClr val="accent2"/>
                </a:solidFill>
              </a:rPr>
              <a:t>.  </a:t>
            </a:r>
            <a:r>
              <a:rPr lang="fr-FR" sz="4000" dirty="0" smtClean="0">
                <a:solidFill>
                  <a:schemeClr val="accent2"/>
                </a:solidFill>
              </a:rPr>
              <a:t>ABSORPTION</a:t>
            </a:r>
            <a:endParaRPr lang="fr-FR" altLang="fr-FR" sz="4000" b="1" dirty="0" smtClean="0">
              <a:solidFill>
                <a:schemeClr val="accent2"/>
              </a:solidFill>
              <a:latin typeface="Arial" charset="0"/>
              <a:cs typeface="Arial" charset="0"/>
            </a:endParaRPr>
          </a:p>
        </p:txBody>
      </p:sp>
    </p:spTree>
    <p:extLst>
      <p:ext uri="{BB962C8B-B14F-4D97-AF65-F5344CB8AC3E}">
        <p14:creationId xmlns:p14="http://schemas.microsoft.com/office/powerpoint/2010/main" val="38250003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ED87F966-8DD0-4954-B949-D83EA0250EEB}" type="slidenum">
              <a:rPr lang="en-US" altLang="fr-FR" sz="1200">
                <a:solidFill>
                  <a:srgbClr val="898989"/>
                </a:solidFill>
              </a:rPr>
              <a:pPr eaLnBrk="1" hangingPunct="1">
                <a:spcBef>
                  <a:spcPct val="0"/>
                </a:spcBef>
                <a:buFontTx/>
                <a:buNone/>
              </a:pPr>
              <a:t>38</a:t>
            </a:fld>
            <a:endParaRPr lang="en-US" altLang="fr-FR" sz="1200">
              <a:solidFill>
                <a:srgbClr val="898989"/>
              </a:solidFill>
            </a:endParaRPr>
          </a:p>
        </p:txBody>
      </p:sp>
      <p:sp>
        <p:nvSpPr>
          <p:cNvPr id="6" name="Titre 2"/>
          <p:cNvSpPr>
            <a:spLocks noGrp="1"/>
          </p:cNvSpPr>
          <p:nvPr>
            <p:ph type="title"/>
          </p:nvPr>
        </p:nvSpPr>
        <p:spPr>
          <a:xfrm>
            <a:off x="457200" y="255588"/>
            <a:ext cx="8229600" cy="687387"/>
          </a:xfrm>
          <a:solidFill>
            <a:schemeClr val="accent2">
              <a:lumMod val="20000"/>
              <a:lumOff val="80000"/>
            </a:schemeClr>
          </a:solidFill>
        </p:spPr>
        <p:txBody>
          <a:bodyPr>
            <a:noAutofit/>
          </a:bodyPr>
          <a:lstStyle/>
          <a:p>
            <a:pPr algn="ctr"/>
            <a:r>
              <a:rPr lang="fr-FR" dirty="0" smtClean="0">
                <a:solidFill>
                  <a:schemeClr val="accent2"/>
                </a:solidFill>
              </a:rPr>
              <a:t>I.</a:t>
            </a:r>
            <a:r>
              <a:rPr lang="fr-FR" dirty="0" smtClean="0"/>
              <a:t>  </a:t>
            </a:r>
            <a:r>
              <a:rPr lang="fr-FR" dirty="0" smtClean="0">
                <a:solidFill>
                  <a:schemeClr val="accent2"/>
                </a:solidFill>
              </a:rPr>
              <a:t>ABSORPTION</a:t>
            </a:r>
            <a:endParaRPr lang="fr-FR" dirty="0">
              <a:solidFill>
                <a:schemeClr val="accent2"/>
              </a:solidFill>
            </a:endParaRPr>
          </a:p>
        </p:txBody>
      </p:sp>
      <p:sp>
        <p:nvSpPr>
          <p:cNvPr id="2" name="ZoneTexte 1"/>
          <p:cNvSpPr txBox="1"/>
          <p:nvPr/>
        </p:nvSpPr>
        <p:spPr>
          <a:xfrm>
            <a:off x="323528" y="1340768"/>
            <a:ext cx="8352928" cy="523220"/>
          </a:xfrm>
          <a:prstGeom prst="rect">
            <a:avLst/>
          </a:prstGeom>
          <a:noFill/>
        </p:spPr>
        <p:txBody>
          <a:bodyPr wrap="square" rtlCol="0">
            <a:spAutoFit/>
          </a:bodyPr>
          <a:lstStyle/>
          <a:p>
            <a:pPr marL="285750" indent="-285750">
              <a:buFont typeface="Arial" panose="020B0604020202020204" pitchFamily="34" charset="0"/>
              <a:buChar char="•"/>
            </a:pPr>
            <a:r>
              <a:rPr lang="fr-FR" sz="2800" b="1" dirty="0" smtClean="0">
                <a:solidFill>
                  <a:srgbClr val="FFFF00"/>
                </a:solidFill>
              </a:rPr>
              <a:t>Caractérisée par la biodisponibilité </a:t>
            </a:r>
            <a:endParaRPr lang="fr-FR" sz="2800" b="1" dirty="0">
              <a:solidFill>
                <a:srgbClr val="FFFF00"/>
              </a:solidFill>
            </a:endParaRPr>
          </a:p>
        </p:txBody>
      </p:sp>
      <p:sp>
        <p:nvSpPr>
          <p:cNvPr id="3" name="ZoneTexte 2"/>
          <p:cNvSpPr txBox="1"/>
          <p:nvPr/>
        </p:nvSpPr>
        <p:spPr>
          <a:xfrm>
            <a:off x="683568" y="2132856"/>
            <a:ext cx="7416824" cy="1384995"/>
          </a:xfrm>
          <a:prstGeom prst="rect">
            <a:avLst/>
          </a:prstGeom>
          <a:noFill/>
        </p:spPr>
        <p:txBody>
          <a:bodyPr wrap="square" rtlCol="0">
            <a:spAutoFit/>
          </a:bodyPr>
          <a:lstStyle/>
          <a:p>
            <a:pPr algn="ctr"/>
            <a:r>
              <a:rPr lang="fr-FR" sz="2800" b="1" dirty="0" smtClean="0">
                <a:solidFill>
                  <a:schemeClr val="bg1"/>
                </a:solidFill>
              </a:rPr>
              <a:t>On retrouve dans la phase d’absorption toutes les voies d’administration que l’on a vu précédemment ++++</a:t>
            </a:r>
            <a:endParaRPr lang="fr-FR" sz="2800" b="1" dirty="0">
              <a:solidFill>
                <a:schemeClr val="bg1"/>
              </a:solidFill>
            </a:endParaRPr>
          </a:p>
        </p:txBody>
      </p:sp>
    </p:spTree>
    <p:extLst>
      <p:ext uri="{BB962C8B-B14F-4D97-AF65-F5344CB8AC3E}">
        <p14:creationId xmlns:p14="http://schemas.microsoft.com/office/powerpoint/2010/main" val="1647642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ED87F966-8DD0-4954-B949-D83EA0250EEB}" type="slidenum">
              <a:rPr lang="en-US" altLang="fr-FR" sz="1200">
                <a:solidFill>
                  <a:srgbClr val="898989"/>
                </a:solidFill>
              </a:rPr>
              <a:pPr eaLnBrk="1" hangingPunct="1">
                <a:spcBef>
                  <a:spcPct val="0"/>
                </a:spcBef>
                <a:buFontTx/>
                <a:buNone/>
              </a:pPr>
              <a:t>39</a:t>
            </a:fld>
            <a:endParaRPr lang="en-US" altLang="fr-FR" sz="1200">
              <a:solidFill>
                <a:srgbClr val="898989"/>
              </a:solidFill>
            </a:endParaRPr>
          </a:p>
        </p:txBody>
      </p:sp>
      <p:sp>
        <p:nvSpPr>
          <p:cNvPr id="6" name="Titre 2"/>
          <p:cNvSpPr>
            <a:spLocks noGrp="1"/>
          </p:cNvSpPr>
          <p:nvPr>
            <p:ph type="title"/>
          </p:nvPr>
        </p:nvSpPr>
        <p:spPr>
          <a:xfrm>
            <a:off x="457200" y="255588"/>
            <a:ext cx="8229600" cy="687387"/>
          </a:xfrm>
          <a:solidFill>
            <a:schemeClr val="accent2">
              <a:lumMod val="20000"/>
              <a:lumOff val="80000"/>
            </a:schemeClr>
          </a:solidFill>
        </p:spPr>
        <p:txBody>
          <a:bodyPr>
            <a:noAutofit/>
          </a:bodyPr>
          <a:lstStyle/>
          <a:p>
            <a:pPr algn="ctr"/>
            <a:r>
              <a:rPr lang="fr-FR" dirty="0" smtClean="0">
                <a:solidFill>
                  <a:schemeClr val="accent2"/>
                </a:solidFill>
              </a:rPr>
              <a:t>I.</a:t>
            </a:r>
            <a:r>
              <a:rPr lang="fr-FR" dirty="0" smtClean="0"/>
              <a:t>  </a:t>
            </a:r>
            <a:r>
              <a:rPr lang="fr-FR" dirty="0" smtClean="0">
                <a:solidFill>
                  <a:schemeClr val="accent2"/>
                </a:solidFill>
              </a:rPr>
              <a:t>ABSORPTION</a:t>
            </a:r>
            <a:endParaRPr lang="fr-FR" dirty="0">
              <a:solidFill>
                <a:schemeClr val="accent2"/>
              </a:solidFill>
            </a:endParaRPr>
          </a:p>
        </p:txBody>
      </p:sp>
      <p:sp>
        <p:nvSpPr>
          <p:cNvPr id="4" name="TextBox 6"/>
          <p:cNvSpPr txBox="1">
            <a:spLocks noChangeArrowheads="1"/>
          </p:cNvSpPr>
          <p:nvPr/>
        </p:nvSpPr>
        <p:spPr bwMode="auto">
          <a:xfrm>
            <a:off x="457200" y="1262063"/>
            <a:ext cx="8229600" cy="461665"/>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smtClean="0">
                <a:solidFill>
                  <a:schemeClr val="accent3"/>
                </a:solidFill>
                <a:latin typeface="Arial" charset="0"/>
                <a:cs typeface="Arial" charset="0"/>
              </a:rPr>
              <a:t>A) Absorption digestive </a:t>
            </a:r>
            <a:endParaRPr lang="fr-FR" altLang="fr-FR" sz="2400" b="1" dirty="0">
              <a:solidFill>
                <a:schemeClr val="accent3"/>
              </a:solidFill>
              <a:latin typeface="Arial" charset="0"/>
              <a:cs typeface="Arial" charset="0"/>
            </a:endParaRPr>
          </a:p>
        </p:txBody>
      </p:sp>
      <p:sp>
        <p:nvSpPr>
          <p:cNvPr id="2" name="ZoneTexte 1"/>
          <p:cNvSpPr txBox="1"/>
          <p:nvPr/>
        </p:nvSpPr>
        <p:spPr>
          <a:xfrm>
            <a:off x="457200" y="2276872"/>
            <a:ext cx="8229600" cy="3416320"/>
          </a:xfrm>
          <a:prstGeom prst="rect">
            <a:avLst/>
          </a:prstGeom>
          <a:noFill/>
        </p:spPr>
        <p:txBody>
          <a:bodyPr wrap="square" rtlCol="0">
            <a:spAutoFit/>
          </a:bodyPr>
          <a:lstStyle/>
          <a:p>
            <a:r>
              <a:rPr lang="fr-FR" dirty="0" smtClean="0">
                <a:solidFill>
                  <a:schemeClr val="bg1"/>
                </a:solidFill>
              </a:rPr>
              <a:t>Est influencée par les </a:t>
            </a:r>
            <a:r>
              <a:rPr lang="fr-FR" b="1" u="sng" dirty="0" smtClean="0">
                <a:solidFill>
                  <a:schemeClr val="bg1"/>
                </a:solidFill>
              </a:rPr>
              <a:t>propriétés</a:t>
            </a:r>
            <a:r>
              <a:rPr lang="fr-FR" dirty="0" smtClean="0">
                <a:solidFill>
                  <a:schemeClr val="bg1"/>
                </a:solidFill>
              </a:rPr>
              <a:t> : </a:t>
            </a:r>
          </a:p>
          <a:p>
            <a:pPr marL="285750" indent="-285750">
              <a:buFont typeface="Wingdings" panose="05000000000000000000" pitchFamily="2" charset="2"/>
              <a:buChar char="v"/>
            </a:pPr>
            <a:r>
              <a:rPr lang="fr-FR" b="1" u="sng" dirty="0">
                <a:solidFill>
                  <a:schemeClr val="accent5"/>
                </a:solidFill>
              </a:rPr>
              <a:t>Du médicament : </a:t>
            </a:r>
            <a:r>
              <a:rPr lang="fr-FR" dirty="0" smtClean="0">
                <a:solidFill>
                  <a:schemeClr val="bg1"/>
                </a:solidFill>
              </a:rPr>
              <a:t>physico-chimiques (PM, degré d’ionisation/pH, taille, hydro/</a:t>
            </a:r>
            <a:r>
              <a:rPr lang="fr-FR" dirty="0" err="1" smtClean="0">
                <a:solidFill>
                  <a:schemeClr val="bg1"/>
                </a:solidFill>
              </a:rPr>
              <a:t>liposolubilité</a:t>
            </a:r>
            <a:r>
              <a:rPr lang="fr-FR" dirty="0" smtClean="0">
                <a:solidFill>
                  <a:schemeClr val="bg1"/>
                </a:solidFill>
              </a:rPr>
              <a:t>)</a:t>
            </a:r>
          </a:p>
          <a:p>
            <a:pPr marL="285750" indent="-285750">
              <a:buFontTx/>
              <a:buChar char="-"/>
            </a:pPr>
            <a:endParaRPr lang="fr-FR" dirty="0" smtClean="0">
              <a:solidFill>
                <a:schemeClr val="bg1"/>
              </a:solidFill>
            </a:endParaRPr>
          </a:p>
          <a:p>
            <a:pPr marL="285750" indent="-285750">
              <a:buFont typeface="Wingdings" panose="05000000000000000000" pitchFamily="2" charset="2"/>
              <a:buChar char="v"/>
            </a:pPr>
            <a:r>
              <a:rPr lang="fr-FR" b="1" u="sng" dirty="0">
                <a:solidFill>
                  <a:schemeClr val="accent5"/>
                </a:solidFill>
              </a:rPr>
              <a:t>De la membrane biologique : surface</a:t>
            </a:r>
            <a:r>
              <a:rPr lang="fr-FR" dirty="0" smtClean="0">
                <a:solidFill>
                  <a:schemeClr val="bg1"/>
                </a:solidFill>
              </a:rPr>
              <a:t>, perméabilité, vascularisation (grêle &gt; duodénum &gt; estomac)</a:t>
            </a:r>
          </a:p>
          <a:p>
            <a:pPr marL="285750" indent="-285750">
              <a:buFontTx/>
              <a:buChar char="-"/>
            </a:pPr>
            <a:endParaRPr lang="fr-FR" dirty="0" smtClean="0">
              <a:solidFill>
                <a:schemeClr val="bg1"/>
              </a:solidFill>
            </a:endParaRPr>
          </a:p>
          <a:p>
            <a:pPr marL="285750" indent="-285750">
              <a:buFont typeface="Wingdings" panose="05000000000000000000" pitchFamily="2" charset="2"/>
              <a:buChar char="v"/>
            </a:pPr>
            <a:r>
              <a:rPr lang="fr-FR" b="1" u="sng" dirty="0">
                <a:solidFill>
                  <a:schemeClr val="accent5"/>
                </a:solidFill>
              </a:rPr>
              <a:t>Galéniques du médicaments : </a:t>
            </a:r>
            <a:r>
              <a:rPr lang="fr-FR" dirty="0" smtClean="0">
                <a:solidFill>
                  <a:schemeClr val="bg1"/>
                </a:solidFill>
              </a:rPr>
              <a:t>dégradation des polypeptides (insuline), formes gastro-résistantes, substrat de transporteur du TD…</a:t>
            </a:r>
          </a:p>
          <a:p>
            <a:pPr marL="285750" indent="-285750">
              <a:buFontTx/>
              <a:buChar char="-"/>
            </a:pPr>
            <a:endParaRPr lang="fr-FR" dirty="0" smtClean="0">
              <a:solidFill>
                <a:schemeClr val="bg1"/>
              </a:solidFill>
            </a:endParaRPr>
          </a:p>
          <a:p>
            <a:pPr marL="285750" indent="-285750">
              <a:buFont typeface="Wingdings" panose="05000000000000000000" pitchFamily="2" charset="2"/>
              <a:buChar char="v"/>
            </a:pPr>
            <a:r>
              <a:rPr lang="fr-FR" b="1" u="sng" dirty="0" smtClean="0">
                <a:solidFill>
                  <a:schemeClr val="accent5"/>
                </a:solidFill>
              </a:rPr>
              <a:t>Du patient : </a:t>
            </a:r>
            <a:r>
              <a:rPr lang="fr-FR" dirty="0" smtClean="0">
                <a:solidFill>
                  <a:schemeClr val="bg1"/>
                </a:solidFill>
              </a:rPr>
              <a:t>pH digestif, motilité intestinale, prise associée de </a:t>
            </a:r>
            <a:r>
              <a:rPr lang="fr-FR" dirty="0" err="1" smtClean="0">
                <a:solidFill>
                  <a:schemeClr val="bg1"/>
                </a:solidFill>
              </a:rPr>
              <a:t>mdcs</a:t>
            </a:r>
            <a:r>
              <a:rPr lang="fr-FR" dirty="0">
                <a:solidFill>
                  <a:schemeClr val="bg1"/>
                </a:solidFill>
              </a:rPr>
              <a:t> </a:t>
            </a:r>
            <a:r>
              <a:rPr lang="fr-FR" dirty="0" smtClean="0">
                <a:solidFill>
                  <a:schemeClr val="bg1"/>
                </a:solidFill>
              </a:rPr>
              <a:t>(pansements digestifs), vomissements… </a:t>
            </a:r>
            <a:endParaRPr lang="fr-FR" dirty="0">
              <a:solidFill>
                <a:schemeClr val="bg1"/>
              </a:solidFill>
            </a:endParaRPr>
          </a:p>
        </p:txBody>
      </p:sp>
    </p:spTree>
    <p:extLst>
      <p:ext uri="{BB962C8B-B14F-4D97-AF65-F5344CB8AC3E}">
        <p14:creationId xmlns:p14="http://schemas.microsoft.com/office/powerpoint/2010/main" val="364687317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55588"/>
            <a:ext cx="8229600" cy="687387"/>
          </a:xfrm>
          <a:prstGeom prst="rect">
            <a:avLst/>
          </a:prstGeom>
          <a:solidFill>
            <a:schemeClr val="accent2">
              <a:lumMod val="20000"/>
              <a:lumOff val="80000"/>
            </a:schemeClr>
          </a:solidFill>
          <a:ln>
            <a:solidFill>
              <a:srgbClr val="000000"/>
            </a:solidFill>
            <a:miter lim="800000"/>
            <a:headEnd/>
            <a:tailEnd/>
          </a:ln>
        </p:spPr>
        <p:txBody>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fr-FR" sz="4000" dirty="0">
                <a:solidFill>
                  <a:srgbClr val="4584D3"/>
                </a:solidFill>
              </a:rPr>
              <a:t>I.  ABSORPTION</a:t>
            </a:r>
            <a:endParaRPr lang="fr-FR" altLang="fr-FR" sz="2800" dirty="0" smtClean="0">
              <a:solidFill>
                <a:schemeClr val="accent2"/>
              </a:solidFill>
              <a:latin typeface="Arial" charset="0"/>
              <a:cs typeface="Arial" charset="0"/>
            </a:endParaRPr>
          </a:p>
        </p:txBody>
      </p:sp>
      <p:sp>
        <p:nvSpPr>
          <p:cNvPr id="3" name="TextBox 6"/>
          <p:cNvSpPr txBox="1">
            <a:spLocks noChangeArrowheads="1"/>
          </p:cNvSpPr>
          <p:nvPr/>
        </p:nvSpPr>
        <p:spPr bwMode="auto">
          <a:xfrm>
            <a:off x="457200" y="1262063"/>
            <a:ext cx="8229600" cy="707886"/>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smtClean="0">
                <a:solidFill>
                  <a:schemeClr val="accent3"/>
                </a:solidFill>
                <a:latin typeface="Arial" charset="0"/>
                <a:cs typeface="Arial" charset="0"/>
              </a:rPr>
              <a:t>B) BIODISPONIBILITES ET BIOEQUIVALENCE </a:t>
            </a:r>
            <a:r>
              <a:rPr lang="fr-FR" altLang="fr-FR" sz="1600" b="1" i="1" dirty="0" smtClean="0">
                <a:solidFill>
                  <a:schemeClr val="accent3"/>
                </a:solidFill>
                <a:latin typeface="Arial" charset="0"/>
                <a:cs typeface="Arial" charset="0"/>
              </a:rPr>
              <a:t>(important en UE14) </a:t>
            </a:r>
            <a:endParaRPr lang="fr-FR" altLang="fr-FR" sz="1600" b="1" i="1" dirty="0">
              <a:solidFill>
                <a:schemeClr val="accent3"/>
              </a:solidFill>
              <a:latin typeface="Arial" charset="0"/>
              <a:cs typeface="Arial"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3699029988"/>
              </p:ext>
            </p:extLst>
          </p:nvPr>
        </p:nvGraphicFramePr>
        <p:xfrm>
          <a:off x="179511" y="2348880"/>
          <a:ext cx="8507289" cy="4448144"/>
        </p:xfrm>
        <a:graphic>
          <a:graphicData uri="http://schemas.openxmlformats.org/drawingml/2006/table">
            <a:tbl>
              <a:tblPr firstRow="1" bandRow="1">
                <a:tableStyleId>{5C22544A-7EE6-4342-B048-85BDC9FD1C3A}</a:tableStyleId>
              </a:tblPr>
              <a:tblGrid>
                <a:gridCol w="2835763"/>
                <a:gridCol w="2835763"/>
                <a:gridCol w="2835763"/>
              </a:tblGrid>
              <a:tr h="655971">
                <a:tc>
                  <a:txBody>
                    <a:bodyPr/>
                    <a:lstStyle/>
                    <a:p>
                      <a:pPr algn="ctr"/>
                      <a:r>
                        <a:rPr lang="fr-FR" dirty="0" smtClean="0"/>
                        <a:t>Biodisponibilité+++</a:t>
                      </a:r>
                      <a:endParaRPr lang="fr-FR" dirty="0"/>
                    </a:p>
                  </a:txBody>
                  <a:tcPr>
                    <a:solidFill>
                      <a:schemeClr val="accent6">
                        <a:lumMod val="75000"/>
                      </a:schemeClr>
                    </a:solidFill>
                  </a:tcPr>
                </a:tc>
                <a:tc>
                  <a:txBody>
                    <a:bodyPr/>
                    <a:lstStyle/>
                    <a:p>
                      <a:pPr algn="ctr"/>
                      <a:r>
                        <a:rPr lang="fr-FR" dirty="0" smtClean="0"/>
                        <a:t>Biodisponibilité</a:t>
                      </a:r>
                      <a:r>
                        <a:rPr lang="fr-FR" baseline="0" dirty="0" smtClean="0"/>
                        <a:t> absolue</a:t>
                      </a:r>
                      <a:endParaRPr lang="fr-FR" dirty="0"/>
                    </a:p>
                  </a:txBody>
                  <a:tcPr/>
                </a:tc>
                <a:tc>
                  <a:txBody>
                    <a:bodyPr/>
                    <a:lstStyle/>
                    <a:p>
                      <a:pPr algn="ctr"/>
                      <a:r>
                        <a:rPr lang="fr-FR" dirty="0" smtClean="0"/>
                        <a:t>Biodisponibilité</a:t>
                      </a:r>
                      <a:r>
                        <a:rPr lang="fr-FR" baseline="0" dirty="0" smtClean="0"/>
                        <a:t>  relative </a:t>
                      </a:r>
                      <a:endParaRPr lang="fr-FR" dirty="0"/>
                    </a:p>
                  </a:txBody>
                  <a:tcPr>
                    <a:solidFill>
                      <a:schemeClr val="accent2">
                        <a:lumMod val="20000"/>
                        <a:lumOff val="80000"/>
                      </a:schemeClr>
                    </a:solidFill>
                  </a:tcPr>
                </a:tc>
              </a:tr>
              <a:tr h="1780493">
                <a:tc>
                  <a:txBody>
                    <a:bodyPr/>
                    <a:lstStyle/>
                    <a:p>
                      <a:r>
                        <a:rPr lang="fr-FR" dirty="0" smtClean="0"/>
                        <a:t>Quantité de PA  arrivant</a:t>
                      </a:r>
                      <a:r>
                        <a:rPr lang="fr-FR" baseline="0" dirty="0" smtClean="0"/>
                        <a:t> dans le compartiment central par rapport à celle administrée  </a:t>
                      </a:r>
                      <a:r>
                        <a:rPr lang="fr-FR" baseline="0" dirty="0" err="1" smtClean="0"/>
                        <a:t>ap</a:t>
                      </a:r>
                      <a:r>
                        <a:rPr lang="fr-FR" baseline="0" dirty="0" smtClean="0"/>
                        <a:t>. </a:t>
                      </a:r>
                      <a:r>
                        <a:rPr lang="fr-FR" b="1" baseline="0" dirty="0" smtClean="0"/>
                        <a:t>administra° extravasculaire </a:t>
                      </a:r>
                      <a:endParaRPr lang="fr-FR" b="1" dirty="0"/>
                    </a:p>
                  </a:txBody>
                  <a:tcPr>
                    <a:solidFill>
                      <a:schemeClr val="accent6">
                        <a:lumMod val="75000"/>
                      </a:schemeClr>
                    </a:solidFill>
                  </a:tcPr>
                </a:tc>
                <a:tc>
                  <a:txBody>
                    <a:bodyPr/>
                    <a:lstStyle/>
                    <a:p>
                      <a:r>
                        <a:rPr lang="fr-FR" dirty="0" smtClean="0"/>
                        <a:t>Comparaison d’une voie d’administration par rapport  la voie IV </a:t>
                      </a:r>
                    </a:p>
                    <a:p>
                      <a:r>
                        <a:rPr lang="fr-FR" dirty="0" smtClean="0"/>
                        <a:t>IV = voie de référence +++</a:t>
                      </a:r>
                      <a:r>
                        <a:rPr lang="fr-FR" baseline="0" dirty="0" smtClean="0"/>
                        <a:t> (vue après)</a:t>
                      </a:r>
                    </a:p>
                  </a:txBody>
                  <a:tcPr/>
                </a:tc>
                <a:tc>
                  <a:txBody>
                    <a:bodyPr/>
                    <a:lstStyle/>
                    <a:p>
                      <a:r>
                        <a:rPr lang="fr-FR" dirty="0" smtClean="0"/>
                        <a:t>Référence</a:t>
                      </a:r>
                      <a:r>
                        <a:rPr lang="fr-FR" baseline="0" dirty="0" smtClean="0"/>
                        <a:t> = voie d’administration autre que la voie IV (car non dispo ou inexistante)</a:t>
                      </a:r>
                    </a:p>
                    <a:p>
                      <a:pPr marL="0" marR="0" indent="0" algn="l" defTabSz="914400" rtl="0" eaLnBrk="1" fontAlgn="auto" latinLnBrk="0" hangingPunct="1">
                        <a:lnSpc>
                          <a:spcPct val="100000"/>
                        </a:lnSpc>
                        <a:spcBef>
                          <a:spcPts val="0"/>
                        </a:spcBef>
                        <a:spcAft>
                          <a:spcPts val="0"/>
                        </a:spcAft>
                        <a:buClrTx/>
                        <a:buSzTx/>
                        <a:buFontTx/>
                        <a:buNone/>
                        <a:tabLst/>
                        <a:defRPr/>
                      </a:pPr>
                      <a:r>
                        <a:rPr lang="fr-FR" sz="1400" i="1" baseline="0" dirty="0" smtClean="0"/>
                        <a:t>Ex : </a:t>
                      </a:r>
                      <a:r>
                        <a:rPr lang="fr-FR" sz="1400" i="1" dirty="0" smtClean="0"/>
                        <a:t>Comparaison</a:t>
                      </a:r>
                      <a:r>
                        <a:rPr lang="fr-FR" sz="1400" i="1" baseline="0" dirty="0" smtClean="0"/>
                        <a:t> avec une voie + ancienne…</a:t>
                      </a:r>
                      <a:endParaRPr lang="fr-FR" sz="1400" i="1" dirty="0" smtClean="0"/>
                    </a:p>
                  </a:txBody>
                  <a:tcPr>
                    <a:solidFill>
                      <a:schemeClr val="accent2">
                        <a:lumMod val="20000"/>
                        <a:lumOff val="80000"/>
                      </a:schemeClr>
                    </a:solidFill>
                  </a:tcPr>
                </a:tc>
              </a:tr>
              <a:tr h="1956024">
                <a:tc>
                  <a:txBody>
                    <a:bodyPr/>
                    <a:lstStyle/>
                    <a:p>
                      <a:r>
                        <a:rPr lang="fr-FR" b="1" dirty="0" smtClean="0">
                          <a:solidFill>
                            <a:schemeClr val="accent1">
                              <a:lumMod val="20000"/>
                              <a:lumOff val="80000"/>
                            </a:schemeClr>
                          </a:solidFill>
                        </a:rPr>
                        <a:t>FRACTION</a:t>
                      </a:r>
                      <a:r>
                        <a:rPr lang="fr-FR" baseline="0" dirty="0" smtClean="0">
                          <a:solidFill>
                            <a:schemeClr val="accent1">
                              <a:lumMod val="20000"/>
                              <a:lumOff val="80000"/>
                            </a:schemeClr>
                          </a:solidFill>
                        </a:rPr>
                        <a:t> </a:t>
                      </a:r>
                      <a:r>
                        <a:rPr lang="fr-FR" dirty="0" smtClean="0"/>
                        <a:t>de la dose atteignant la CG et</a:t>
                      </a:r>
                      <a:r>
                        <a:rPr lang="fr-FR" baseline="0" dirty="0" smtClean="0"/>
                        <a:t> la </a:t>
                      </a:r>
                      <a:r>
                        <a:rPr lang="fr-FR" b="1" baseline="0" dirty="0" smtClean="0">
                          <a:solidFill>
                            <a:schemeClr val="accent1">
                              <a:lumMod val="20000"/>
                              <a:lumOff val="80000"/>
                            </a:schemeClr>
                          </a:solidFill>
                        </a:rPr>
                        <a:t>VITESSE</a:t>
                      </a:r>
                      <a:r>
                        <a:rPr lang="fr-FR" baseline="0" dirty="0" smtClean="0">
                          <a:solidFill>
                            <a:schemeClr val="accent1">
                              <a:lumMod val="20000"/>
                              <a:lumOff val="80000"/>
                            </a:schemeClr>
                          </a:solidFill>
                        </a:rPr>
                        <a:t> </a:t>
                      </a:r>
                      <a:r>
                        <a:rPr lang="fr-FR" baseline="0" dirty="0" smtClean="0"/>
                        <a:t>avec laquelle elle l’atteint </a:t>
                      </a:r>
                      <a:endParaRPr lang="fr-FR" baseline="0" dirty="0" smtClean="0"/>
                    </a:p>
                    <a:p>
                      <a:endParaRPr lang="fr-FR" baseline="0" dirty="0" smtClean="0"/>
                    </a:p>
                    <a:p>
                      <a:r>
                        <a:rPr lang="fr-FR" baseline="0" smtClean="0"/>
                        <a:t>Elle est notée F ! </a:t>
                      </a:r>
                      <a:endParaRPr lang="fr-FR" baseline="0" dirty="0" smtClean="0"/>
                    </a:p>
                    <a:p>
                      <a:endParaRPr lang="fr-FR" dirty="0"/>
                    </a:p>
                  </a:txBody>
                  <a:tcPr>
                    <a:solidFill>
                      <a:schemeClr val="accent6">
                        <a:lumMod val="75000"/>
                      </a:schemeClr>
                    </a:solidFill>
                  </a:tcPr>
                </a:tc>
                <a:tc>
                  <a:txBody>
                    <a:bodyPr/>
                    <a:lstStyle/>
                    <a:p>
                      <a:endParaRPr lang="fr-FR" dirty="0"/>
                    </a:p>
                  </a:txBody>
                  <a:tcPr/>
                </a:tc>
                <a:tc>
                  <a:txBody>
                    <a:bodyPr/>
                    <a:lstStyle/>
                    <a:p>
                      <a:r>
                        <a:rPr lang="fr-FR" dirty="0" smtClean="0"/>
                        <a:t>On l’appelle F’ </a:t>
                      </a:r>
                      <a:r>
                        <a:rPr lang="fr-FR" sz="1400" dirty="0" smtClean="0"/>
                        <a:t>(si les doses sont différentes, Dose </a:t>
                      </a:r>
                      <a:r>
                        <a:rPr lang="fr-FR" sz="1400" baseline="0" dirty="0" smtClean="0"/>
                        <a:t> = facteur correctif)</a:t>
                      </a:r>
                      <a:endParaRPr lang="fr-FR" dirty="0"/>
                    </a:p>
                  </a:txBody>
                  <a:tcPr>
                    <a:solidFill>
                      <a:schemeClr val="accent2">
                        <a:lumMod val="20000"/>
                        <a:lumOff val="80000"/>
                      </a:schemeClr>
                    </a:solidFill>
                  </a:tcPr>
                </a:tc>
              </a:tr>
            </a:tbl>
          </a:graphicData>
        </a:graphic>
      </p:graphicFrame>
      <p:pic>
        <p:nvPicPr>
          <p:cNvPr id="5" name="Image 4"/>
          <p:cNvPicPr/>
          <p:nvPr/>
        </p:nvPicPr>
        <p:blipFill rotWithShape="1">
          <a:blip r:embed="rId2" cstate="email">
            <a:extLst>
              <a:ext uri="{28A0092B-C50C-407E-A947-70E740481C1C}">
                <a14:useLocalDpi xmlns:a14="http://schemas.microsoft.com/office/drawing/2010/main"/>
              </a:ext>
            </a:extLst>
          </a:blip>
          <a:srcRect/>
          <a:stretch/>
        </p:blipFill>
        <p:spPr bwMode="auto">
          <a:xfrm>
            <a:off x="6300192" y="5566400"/>
            <a:ext cx="1948792" cy="1030951"/>
          </a:xfrm>
          <a:prstGeom prst="rect">
            <a:avLst/>
          </a:prstGeom>
          <a:ln>
            <a:solidFill>
              <a:schemeClr val="bg1">
                <a:lumMod val="65000"/>
              </a:schemeClr>
            </a:solidFill>
          </a:ln>
          <a:extLst>
            <a:ext uri="{53640926-AAD7-44D8-BBD7-CCE9431645EC}">
              <a14:shadowObscured xmlns:a14="http://schemas.microsoft.com/office/drawing/2010/main"/>
            </a:ext>
          </a:extLst>
        </p:spPr>
      </p:pic>
      <p:pic>
        <p:nvPicPr>
          <p:cNvPr id="6" name="Image 5"/>
          <p:cNvPicPr/>
          <p:nvPr/>
        </p:nvPicPr>
        <p:blipFill rotWithShape="1">
          <a:blip r:embed="rId3"/>
          <a:srcRect l="59807" t="40608" r="21865" b="51385"/>
          <a:stretch/>
        </p:blipFill>
        <p:spPr bwMode="auto">
          <a:xfrm>
            <a:off x="3203848" y="5361796"/>
            <a:ext cx="2376264" cy="720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5335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55588"/>
            <a:ext cx="8229600" cy="687387"/>
          </a:xfrm>
          <a:prstGeom prst="rect">
            <a:avLst/>
          </a:prstGeom>
          <a:solidFill>
            <a:schemeClr val="accent2">
              <a:lumMod val="20000"/>
              <a:lumOff val="80000"/>
            </a:schemeClr>
          </a:solidFill>
          <a:ln>
            <a:solidFill>
              <a:srgbClr val="000000"/>
            </a:solidFill>
            <a:miter lim="800000"/>
            <a:headEnd/>
            <a:tailEnd/>
          </a:ln>
        </p:spPr>
        <p:txBody>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fr-FR" sz="4000" dirty="0" smtClean="0">
                <a:solidFill>
                  <a:srgbClr val="4584D3"/>
                </a:solidFill>
              </a:rPr>
              <a:t>I</a:t>
            </a:r>
            <a:r>
              <a:rPr lang="fr-FR" sz="4000" dirty="0">
                <a:solidFill>
                  <a:srgbClr val="4584D3"/>
                </a:solidFill>
              </a:rPr>
              <a:t>.  ABSORPTION</a:t>
            </a:r>
            <a:endParaRPr lang="fr-FR" altLang="fr-FR" sz="4000" dirty="0">
              <a:solidFill>
                <a:schemeClr val="accent2"/>
              </a:solidFill>
              <a:latin typeface="Arial" charset="0"/>
              <a:cs typeface="Arial" charset="0"/>
            </a:endParaRPr>
          </a:p>
          <a:p>
            <a:pPr algn="ctr"/>
            <a:endParaRPr lang="fr-FR" altLang="fr-FR" sz="2800" dirty="0" smtClean="0">
              <a:solidFill>
                <a:schemeClr val="accent2"/>
              </a:solidFill>
              <a:latin typeface="Arial" charset="0"/>
              <a:cs typeface="Arial" charset="0"/>
            </a:endParaRPr>
          </a:p>
        </p:txBody>
      </p:sp>
      <p:sp>
        <p:nvSpPr>
          <p:cNvPr id="3" name="TextBox 6"/>
          <p:cNvSpPr txBox="1">
            <a:spLocks noChangeArrowheads="1"/>
          </p:cNvSpPr>
          <p:nvPr/>
        </p:nvSpPr>
        <p:spPr bwMode="auto">
          <a:xfrm>
            <a:off x="457200" y="1262063"/>
            <a:ext cx="8229600" cy="461962"/>
          </a:xfrm>
          <a:prstGeom prst="rect">
            <a:avLst/>
          </a:prstGeom>
          <a:solidFill>
            <a:schemeClr val="accent3">
              <a:lumMod val="20000"/>
              <a:lumOff val="80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2400" b="1" dirty="0" smtClean="0">
                <a:solidFill>
                  <a:schemeClr val="accent3"/>
                </a:solidFill>
                <a:latin typeface="Arial" charset="0"/>
                <a:cs typeface="Arial" charset="0"/>
              </a:rPr>
              <a:t>) BIODISPONIBILITES ET BIOEQUIVALENCE </a:t>
            </a:r>
            <a:endParaRPr lang="fr-FR" altLang="fr-FR" sz="2400" b="1" dirty="0">
              <a:solidFill>
                <a:schemeClr val="accent3"/>
              </a:solidFill>
              <a:latin typeface="Arial" charset="0"/>
              <a:cs typeface="Arial"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1211814988"/>
              </p:ext>
            </p:extLst>
          </p:nvPr>
        </p:nvGraphicFramePr>
        <p:xfrm>
          <a:off x="755576" y="2132856"/>
          <a:ext cx="6336704" cy="3387924"/>
        </p:xfrm>
        <a:graphic>
          <a:graphicData uri="http://schemas.openxmlformats.org/drawingml/2006/table">
            <a:tbl>
              <a:tblPr firstRow="1" bandRow="1">
                <a:tableStyleId>{00A15C55-8517-42AA-B614-E9B94910E393}</a:tableStyleId>
              </a:tblPr>
              <a:tblGrid>
                <a:gridCol w="3168352"/>
                <a:gridCol w="3168352"/>
              </a:tblGrid>
              <a:tr h="370404">
                <a:tc>
                  <a:txBody>
                    <a:bodyPr/>
                    <a:lstStyle/>
                    <a:p>
                      <a:r>
                        <a:rPr lang="fr-FR" dirty="0" smtClean="0"/>
                        <a:t>Bio équivalence </a:t>
                      </a:r>
                      <a:endParaRPr lang="fr-FR" dirty="0"/>
                    </a:p>
                  </a:txBody>
                  <a:tcPr/>
                </a:tc>
                <a:tc>
                  <a:txBody>
                    <a:bodyPr/>
                    <a:lstStyle/>
                    <a:p>
                      <a:r>
                        <a:rPr lang="fr-FR" dirty="0" smtClean="0"/>
                        <a:t>Biodisponibilité </a:t>
                      </a:r>
                      <a:endParaRPr lang="fr-FR" dirty="0"/>
                    </a:p>
                  </a:txBody>
                  <a:tcPr>
                    <a:solidFill>
                      <a:schemeClr val="accent6">
                        <a:lumMod val="75000"/>
                      </a:schemeClr>
                    </a:solidFill>
                  </a:tcPr>
                </a:tc>
              </a:tr>
              <a:tr h="639327">
                <a:tc>
                  <a:txBody>
                    <a:bodyPr/>
                    <a:lstStyle/>
                    <a:p>
                      <a:r>
                        <a:rPr lang="fr-FR" dirty="0" smtClean="0"/>
                        <a:t>Utilisée pour attribuée le titre de générique</a:t>
                      </a:r>
                      <a:r>
                        <a:rPr lang="fr-FR" baseline="0" dirty="0" smtClean="0"/>
                        <a:t> </a:t>
                      </a:r>
                    </a:p>
                  </a:txBody>
                  <a:tcPr/>
                </a:tc>
                <a:tc>
                  <a:txBody>
                    <a:bodyPr/>
                    <a:lstStyle/>
                    <a:p>
                      <a:r>
                        <a:rPr lang="fr-FR" dirty="0" smtClean="0">
                          <a:solidFill>
                            <a:schemeClr val="bg1"/>
                          </a:solidFill>
                        </a:rPr>
                        <a:t>Mesurer</a:t>
                      </a:r>
                      <a:r>
                        <a:rPr lang="fr-FR" baseline="0" dirty="0" smtClean="0">
                          <a:solidFill>
                            <a:schemeClr val="bg1"/>
                          </a:solidFill>
                        </a:rPr>
                        <a:t> </a:t>
                      </a:r>
                      <a:r>
                        <a:rPr lang="fr-FR" dirty="0" smtClean="0">
                          <a:solidFill>
                            <a:schemeClr val="bg1"/>
                          </a:solidFill>
                        </a:rPr>
                        <a:t>la</a:t>
                      </a:r>
                      <a:r>
                        <a:rPr lang="fr-FR" baseline="0" dirty="0" smtClean="0">
                          <a:solidFill>
                            <a:schemeClr val="bg1"/>
                          </a:solidFill>
                        </a:rPr>
                        <a:t> quantité de PA disponible dans la CG </a:t>
                      </a:r>
                      <a:endParaRPr lang="fr-FR" dirty="0">
                        <a:solidFill>
                          <a:schemeClr val="bg1"/>
                        </a:solidFill>
                      </a:endParaRPr>
                    </a:p>
                  </a:txBody>
                  <a:tcPr>
                    <a:solidFill>
                      <a:schemeClr val="accent6">
                        <a:lumMod val="75000"/>
                      </a:schemeClr>
                    </a:solidFill>
                  </a:tcPr>
                </a:tc>
              </a:tr>
              <a:tr h="1187322">
                <a:tc>
                  <a:txBody>
                    <a:bodyPr/>
                    <a:lstStyle/>
                    <a:p>
                      <a:r>
                        <a:rPr lang="fr-FR" baseline="0" dirty="0" smtClean="0"/>
                        <a:t>Pour un même dose de PA = même exposition = même efficacité = même tolérance +++ (et même toxicité!)</a:t>
                      </a:r>
                    </a:p>
                  </a:txBody>
                  <a:tcPr/>
                </a:tc>
                <a:tc>
                  <a:txBody>
                    <a:bodyPr/>
                    <a:lstStyle/>
                    <a:p>
                      <a:endParaRPr lang="fr-FR" dirty="0">
                        <a:solidFill>
                          <a:schemeClr val="bg1"/>
                        </a:solidFill>
                      </a:endParaRPr>
                    </a:p>
                  </a:txBody>
                  <a:tcPr>
                    <a:solidFill>
                      <a:schemeClr val="accent6">
                        <a:lumMod val="75000"/>
                      </a:schemeClr>
                    </a:solidFill>
                  </a:tcPr>
                </a:tc>
              </a:tr>
              <a:tr h="1187322">
                <a:tc>
                  <a:txBody>
                    <a:bodyPr/>
                    <a:lstStyle/>
                    <a:p>
                      <a:r>
                        <a:rPr lang="fr-FR" baseline="0" dirty="0" smtClean="0"/>
                        <a:t>Critères : </a:t>
                      </a:r>
                    </a:p>
                    <a:p>
                      <a:r>
                        <a:rPr lang="fr-FR" baseline="0" dirty="0" smtClean="0"/>
                        <a:t>AUC</a:t>
                      </a:r>
                    </a:p>
                    <a:p>
                      <a:r>
                        <a:rPr lang="fr-FR" baseline="0" dirty="0" err="1" smtClean="0"/>
                        <a:t>Tmac</a:t>
                      </a:r>
                      <a:endParaRPr lang="fr-FR" baseline="0" dirty="0" smtClean="0"/>
                    </a:p>
                    <a:p>
                      <a:r>
                        <a:rPr lang="fr-FR" baseline="0" dirty="0" err="1" smtClean="0"/>
                        <a:t>Cmax</a:t>
                      </a:r>
                      <a:endParaRPr lang="fr-FR" baseline="0" dirty="0" smtClean="0"/>
                    </a:p>
                  </a:txBody>
                  <a:tcPr/>
                </a:tc>
                <a:tc>
                  <a:txBody>
                    <a:bodyPr/>
                    <a:lstStyle/>
                    <a:p>
                      <a:r>
                        <a:rPr lang="fr-FR" dirty="0" smtClean="0">
                          <a:solidFill>
                            <a:schemeClr val="bg1"/>
                          </a:solidFill>
                        </a:rPr>
                        <a:t>Critère</a:t>
                      </a:r>
                      <a:r>
                        <a:rPr lang="fr-FR" baseline="0" dirty="0" smtClean="0">
                          <a:solidFill>
                            <a:schemeClr val="bg1"/>
                          </a:solidFill>
                        </a:rPr>
                        <a:t> : </a:t>
                      </a:r>
                    </a:p>
                    <a:p>
                      <a:r>
                        <a:rPr lang="fr-FR" baseline="0" dirty="0" smtClean="0">
                          <a:solidFill>
                            <a:schemeClr val="bg1"/>
                          </a:solidFill>
                        </a:rPr>
                        <a:t>AUC </a:t>
                      </a:r>
                      <a:endParaRPr lang="fr-FR" dirty="0">
                        <a:solidFill>
                          <a:schemeClr val="bg1"/>
                        </a:solidFill>
                      </a:endParaRPr>
                    </a:p>
                  </a:txBody>
                  <a:tcPr>
                    <a:solidFill>
                      <a:schemeClr val="accent6">
                        <a:lumMod val="75000"/>
                      </a:schemeClr>
                    </a:solidFill>
                  </a:tcPr>
                </a:tc>
              </a:tr>
            </a:tbl>
          </a:graphicData>
        </a:graphic>
      </p:graphicFrame>
    </p:spTree>
    <p:extLst>
      <p:ext uri="{BB962C8B-B14F-4D97-AF65-F5344CB8AC3E}">
        <p14:creationId xmlns:p14="http://schemas.microsoft.com/office/powerpoint/2010/main" val="39486159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1481328"/>
            <a:ext cx="8507288" cy="5116024"/>
          </a:xfrm>
        </p:spPr>
        <p:txBody>
          <a:bodyPr>
            <a:normAutofit fontScale="92500"/>
          </a:bodyPr>
          <a:lstStyle/>
          <a:p>
            <a:r>
              <a:rPr lang="fr-FR" dirty="0" smtClean="0">
                <a:solidFill>
                  <a:schemeClr val="bg1">
                    <a:lumMod val="95000"/>
                  </a:schemeClr>
                </a:solidFill>
              </a:rPr>
              <a:t>Passage (réversible) des </a:t>
            </a:r>
            <a:r>
              <a:rPr lang="fr-FR" dirty="0" err="1" smtClean="0">
                <a:solidFill>
                  <a:schemeClr val="bg1">
                    <a:lumMod val="95000"/>
                  </a:schemeClr>
                </a:solidFill>
              </a:rPr>
              <a:t>mdcs</a:t>
            </a:r>
            <a:r>
              <a:rPr lang="fr-FR" dirty="0" smtClean="0">
                <a:solidFill>
                  <a:schemeClr val="bg1">
                    <a:lumMod val="95000"/>
                  </a:schemeClr>
                </a:solidFill>
              </a:rPr>
              <a:t> dans les tissus </a:t>
            </a:r>
          </a:p>
          <a:p>
            <a:endParaRPr lang="fr-FR" dirty="0">
              <a:solidFill>
                <a:schemeClr val="bg1">
                  <a:lumMod val="95000"/>
                </a:schemeClr>
              </a:solidFill>
            </a:endParaRPr>
          </a:p>
          <a:p>
            <a:r>
              <a:rPr lang="fr-FR" dirty="0" smtClean="0">
                <a:solidFill>
                  <a:schemeClr val="bg1">
                    <a:lumMod val="95000"/>
                  </a:schemeClr>
                </a:solidFill>
              </a:rPr>
              <a:t>Caractérisée par : </a:t>
            </a:r>
            <a:r>
              <a:rPr lang="fr-FR" sz="3200" b="1" u="sng" dirty="0" smtClean="0">
                <a:solidFill>
                  <a:schemeClr val="accent6">
                    <a:lumMod val="20000"/>
                    <a:lumOff val="80000"/>
                  </a:schemeClr>
                </a:solidFill>
              </a:rPr>
              <a:t>Volume de distribution</a:t>
            </a:r>
            <a:r>
              <a:rPr lang="fr-FR" sz="3200" dirty="0" smtClean="0">
                <a:solidFill>
                  <a:schemeClr val="accent6">
                    <a:lumMod val="20000"/>
                    <a:lumOff val="80000"/>
                  </a:schemeClr>
                </a:solidFill>
              </a:rPr>
              <a:t> </a:t>
            </a:r>
            <a:r>
              <a:rPr lang="fr-FR" dirty="0" smtClean="0">
                <a:solidFill>
                  <a:schemeClr val="bg1">
                    <a:lumMod val="95000"/>
                  </a:schemeClr>
                </a:solidFill>
              </a:rPr>
              <a:t>(</a:t>
            </a:r>
            <a:r>
              <a:rPr lang="fr-FR" dirty="0" err="1" smtClean="0">
                <a:solidFill>
                  <a:schemeClr val="bg1">
                    <a:lumMod val="95000"/>
                  </a:schemeClr>
                </a:solidFill>
              </a:rPr>
              <a:t>Vd</a:t>
            </a:r>
            <a:r>
              <a:rPr lang="fr-FR" dirty="0" smtClean="0">
                <a:solidFill>
                  <a:schemeClr val="bg1">
                    <a:lumMod val="95000"/>
                  </a:schemeClr>
                </a:solidFill>
              </a:rPr>
              <a:t>) +++ = capacité des </a:t>
            </a:r>
            <a:r>
              <a:rPr lang="fr-FR" dirty="0" err="1" smtClean="0">
                <a:solidFill>
                  <a:schemeClr val="bg1">
                    <a:lumMod val="95000"/>
                  </a:schemeClr>
                </a:solidFill>
              </a:rPr>
              <a:t>mdcs</a:t>
            </a:r>
            <a:r>
              <a:rPr lang="fr-FR" dirty="0" smtClean="0">
                <a:solidFill>
                  <a:schemeClr val="bg1">
                    <a:lumMod val="95000"/>
                  </a:schemeClr>
                </a:solidFill>
              </a:rPr>
              <a:t> à diffuser dans l’organisme </a:t>
            </a:r>
          </a:p>
          <a:p>
            <a:pPr marL="109728" indent="0">
              <a:buNone/>
            </a:pPr>
            <a:endParaRPr lang="fr-FR" dirty="0" smtClean="0">
              <a:solidFill>
                <a:schemeClr val="bg1">
                  <a:lumMod val="95000"/>
                </a:schemeClr>
              </a:solidFill>
            </a:endParaRPr>
          </a:p>
          <a:p>
            <a:r>
              <a:rPr lang="fr-FR" dirty="0" smtClean="0">
                <a:solidFill>
                  <a:schemeClr val="bg1">
                    <a:lumMod val="95000"/>
                  </a:schemeClr>
                </a:solidFill>
              </a:rPr>
              <a:t>Déterminée essentiellement </a:t>
            </a:r>
            <a:r>
              <a:rPr lang="fr-FR" b="1" u="sng" dirty="0" smtClean="0">
                <a:solidFill>
                  <a:schemeClr val="accent3">
                    <a:lumMod val="40000"/>
                    <a:lumOff val="60000"/>
                  </a:schemeClr>
                </a:solidFill>
              </a:rPr>
              <a:t>par la dissolution dans les graisses </a:t>
            </a:r>
            <a:r>
              <a:rPr lang="fr-FR" dirty="0" smtClean="0">
                <a:solidFill>
                  <a:schemeClr val="bg1">
                    <a:lumMod val="95000"/>
                  </a:schemeClr>
                </a:solidFill>
              </a:rPr>
              <a:t>et la </a:t>
            </a:r>
            <a:r>
              <a:rPr lang="fr-FR" b="1" u="sng" dirty="0" smtClean="0">
                <a:solidFill>
                  <a:schemeClr val="accent3">
                    <a:lumMod val="40000"/>
                    <a:lumOff val="60000"/>
                  </a:schemeClr>
                </a:solidFill>
              </a:rPr>
              <a:t>liaison aux protéines </a:t>
            </a:r>
          </a:p>
          <a:p>
            <a:endParaRPr lang="fr-FR" b="1" u="sng" dirty="0" smtClean="0">
              <a:solidFill>
                <a:schemeClr val="accent3">
                  <a:lumMod val="40000"/>
                  <a:lumOff val="60000"/>
                </a:schemeClr>
              </a:solidFill>
            </a:endParaRPr>
          </a:p>
          <a:p>
            <a:r>
              <a:rPr lang="fr-FR" dirty="0" smtClean="0"/>
              <a:t>Dépend de : </a:t>
            </a:r>
          </a:p>
          <a:p>
            <a:pPr lvl="1"/>
            <a:r>
              <a:rPr lang="fr-FR" b="1" dirty="0" smtClean="0">
                <a:solidFill>
                  <a:schemeClr val="bg1">
                    <a:lumMod val="95000"/>
                  </a:schemeClr>
                </a:solidFill>
              </a:rPr>
              <a:t>Passage transmembranaire </a:t>
            </a:r>
          </a:p>
          <a:p>
            <a:pPr lvl="1"/>
            <a:r>
              <a:rPr lang="fr-FR" b="1" dirty="0" smtClean="0">
                <a:solidFill>
                  <a:schemeClr val="bg1">
                    <a:lumMod val="95000"/>
                  </a:schemeClr>
                </a:solidFill>
              </a:rPr>
              <a:t>Perfusion tissulaire </a:t>
            </a:r>
          </a:p>
          <a:p>
            <a:pPr lvl="1"/>
            <a:r>
              <a:rPr lang="fr-FR" b="1" dirty="0" smtClean="0">
                <a:solidFill>
                  <a:schemeClr val="bg1">
                    <a:lumMod val="95000"/>
                  </a:schemeClr>
                </a:solidFill>
              </a:rPr>
              <a:t>Fixation +/- réversible aux macromolécules </a:t>
            </a:r>
            <a:endParaRPr lang="fr-FR" b="1" dirty="0">
              <a:solidFill>
                <a:schemeClr val="bg1">
                  <a:lumMod val="95000"/>
                </a:schemeClr>
              </a:solidFill>
            </a:endParaRPr>
          </a:p>
          <a:p>
            <a:endParaRPr lang="fr-FR" dirty="0"/>
          </a:p>
        </p:txBody>
      </p:sp>
      <p:sp>
        <p:nvSpPr>
          <p:cNvPr id="3" name="Titre 2"/>
          <p:cNvSpPr>
            <a:spLocks noGrp="1"/>
          </p:cNvSpPr>
          <p:nvPr>
            <p:ph type="title"/>
          </p:nvPr>
        </p:nvSpPr>
        <p:spPr>
          <a:solidFill>
            <a:schemeClr val="accent2">
              <a:lumMod val="20000"/>
              <a:lumOff val="80000"/>
            </a:schemeClr>
          </a:solidFill>
        </p:spPr>
        <p:txBody>
          <a:bodyPr/>
          <a:lstStyle/>
          <a:p>
            <a:pPr algn="ctr"/>
            <a:r>
              <a:rPr lang="fr-FR" dirty="0" smtClean="0">
                <a:solidFill>
                  <a:schemeClr val="accent2"/>
                </a:solidFill>
              </a:rPr>
              <a:t>II.</a:t>
            </a:r>
            <a:r>
              <a:rPr lang="fr-FR" dirty="0" smtClean="0"/>
              <a:t>  </a:t>
            </a:r>
            <a:r>
              <a:rPr lang="fr-FR" dirty="0" smtClean="0">
                <a:solidFill>
                  <a:schemeClr val="accent2"/>
                </a:solidFill>
              </a:rPr>
              <a:t>DISTRIBUTION </a:t>
            </a:r>
            <a:endParaRPr lang="fr-FR" dirty="0">
              <a:solidFill>
                <a:schemeClr val="accent2"/>
              </a:solidFill>
            </a:endParaRPr>
          </a:p>
        </p:txBody>
      </p:sp>
    </p:spTree>
    <p:extLst>
      <p:ext uri="{BB962C8B-B14F-4D97-AF65-F5344CB8AC3E}">
        <p14:creationId xmlns:p14="http://schemas.microsoft.com/office/powerpoint/2010/main" val="61024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683568" y="620688"/>
            <a:ext cx="7704856" cy="369332"/>
          </a:xfrm>
          <a:prstGeom prst="rect">
            <a:avLst/>
          </a:prstGeom>
          <a:noFill/>
        </p:spPr>
        <p:txBody>
          <a:bodyPr wrap="square" rtlCol="0">
            <a:spAutoFit/>
          </a:bodyPr>
          <a:lstStyle/>
          <a:p>
            <a:r>
              <a:rPr lang="fr-FR" b="1" i="1" dirty="0" smtClean="0">
                <a:solidFill>
                  <a:schemeClr val="bg1"/>
                </a:solidFill>
              </a:rPr>
              <a:t>Intérêt de la distribution ?</a:t>
            </a:r>
            <a:endParaRPr lang="fr-FR" b="1" i="1" dirty="0">
              <a:solidFill>
                <a:schemeClr val="bg1"/>
              </a:solidFill>
            </a:endParaRPr>
          </a:p>
        </p:txBody>
      </p:sp>
      <p:sp>
        <p:nvSpPr>
          <p:cNvPr id="3" name="ZoneTexte 2"/>
          <p:cNvSpPr txBox="1"/>
          <p:nvPr/>
        </p:nvSpPr>
        <p:spPr>
          <a:xfrm>
            <a:off x="971600" y="1124744"/>
            <a:ext cx="6552728" cy="1200329"/>
          </a:xfrm>
          <a:prstGeom prst="rect">
            <a:avLst/>
          </a:prstGeom>
          <a:noFill/>
        </p:spPr>
        <p:txBody>
          <a:bodyPr wrap="square" rtlCol="0">
            <a:spAutoFit/>
          </a:bodyPr>
          <a:lstStyle/>
          <a:p>
            <a:r>
              <a:rPr lang="fr-FR" b="1" dirty="0" smtClean="0">
                <a:solidFill>
                  <a:schemeClr val="accent2">
                    <a:lumMod val="60000"/>
                    <a:lumOff val="40000"/>
                  </a:schemeClr>
                </a:solidFill>
              </a:rPr>
              <a:t>Influence : </a:t>
            </a:r>
          </a:p>
          <a:p>
            <a:r>
              <a:rPr lang="fr-FR" b="1" dirty="0" smtClean="0">
                <a:solidFill>
                  <a:schemeClr val="accent2">
                    <a:lumMod val="60000"/>
                    <a:lumOff val="40000"/>
                  </a:schemeClr>
                </a:solidFill>
                <a:sym typeface="Wingdings" panose="05000000000000000000" pitchFamily="2" charset="2"/>
              </a:rPr>
              <a:t> </a:t>
            </a:r>
            <a:r>
              <a:rPr lang="fr-FR" b="1" u="sng" dirty="0" smtClean="0">
                <a:solidFill>
                  <a:schemeClr val="accent2">
                    <a:lumMod val="60000"/>
                    <a:lumOff val="40000"/>
                  </a:schemeClr>
                </a:solidFill>
              </a:rPr>
              <a:t>Rapidité</a:t>
            </a:r>
            <a:r>
              <a:rPr lang="fr-FR" b="1" dirty="0" smtClean="0">
                <a:solidFill>
                  <a:schemeClr val="accent2">
                    <a:lumMod val="60000"/>
                    <a:lumOff val="40000"/>
                  </a:schemeClr>
                </a:solidFill>
              </a:rPr>
              <a:t> d’action </a:t>
            </a:r>
          </a:p>
          <a:p>
            <a:r>
              <a:rPr lang="fr-FR" b="1" dirty="0" smtClean="0">
                <a:solidFill>
                  <a:schemeClr val="accent2">
                    <a:lumMod val="60000"/>
                    <a:lumOff val="40000"/>
                  </a:schemeClr>
                </a:solidFill>
                <a:sym typeface="Wingdings" panose="05000000000000000000" pitchFamily="2" charset="2"/>
              </a:rPr>
              <a:t> </a:t>
            </a:r>
            <a:r>
              <a:rPr lang="fr-FR" b="1" u="sng" dirty="0" smtClean="0">
                <a:solidFill>
                  <a:schemeClr val="accent2">
                    <a:lumMod val="60000"/>
                    <a:lumOff val="40000"/>
                  </a:schemeClr>
                </a:solidFill>
              </a:rPr>
              <a:t>Demi-vie</a:t>
            </a:r>
            <a:r>
              <a:rPr lang="fr-FR" b="1" dirty="0" smtClean="0">
                <a:solidFill>
                  <a:schemeClr val="accent2">
                    <a:lumMod val="60000"/>
                    <a:lumOff val="40000"/>
                  </a:schemeClr>
                </a:solidFill>
              </a:rPr>
              <a:t> d’élimination </a:t>
            </a:r>
          </a:p>
          <a:p>
            <a:r>
              <a:rPr lang="fr-FR" b="1" dirty="0" smtClean="0">
                <a:solidFill>
                  <a:schemeClr val="accent2">
                    <a:lumMod val="60000"/>
                    <a:lumOff val="40000"/>
                  </a:schemeClr>
                </a:solidFill>
                <a:sym typeface="Wingdings" panose="05000000000000000000" pitchFamily="2" charset="2"/>
              </a:rPr>
              <a:t> </a:t>
            </a:r>
            <a:r>
              <a:rPr lang="fr-FR" b="1" u="sng" dirty="0" smtClean="0">
                <a:solidFill>
                  <a:schemeClr val="accent2">
                    <a:lumMod val="60000"/>
                    <a:lumOff val="40000"/>
                  </a:schemeClr>
                </a:solidFill>
              </a:rPr>
              <a:t>Rémanence</a:t>
            </a:r>
            <a:r>
              <a:rPr lang="fr-FR" b="1" dirty="0" smtClean="0">
                <a:solidFill>
                  <a:schemeClr val="accent2">
                    <a:lumMod val="60000"/>
                    <a:lumOff val="40000"/>
                  </a:schemeClr>
                </a:solidFill>
              </a:rPr>
              <a:t> (toxicité de certains </a:t>
            </a:r>
            <a:r>
              <a:rPr lang="fr-FR" b="1" dirty="0" err="1" smtClean="0">
                <a:solidFill>
                  <a:schemeClr val="accent2">
                    <a:lumMod val="60000"/>
                    <a:lumOff val="40000"/>
                  </a:schemeClr>
                </a:solidFill>
              </a:rPr>
              <a:t>mdcs</a:t>
            </a:r>
            <a:r>
              <a:rPr lang="fr-FR" b="1" dirty="0" smtClean="0">
                <a:solidFill>
                  <a:schemeClr val="accent2">
                    <a:lumMod val="60000"/>
                    <a:lumOff val="40000"/>
                  </a:schemeClr>
                </a:solidFill>
              </a:rPr>
              <a:t>) </a:t>
            </a:r>
            <a:endParaRPr lang="fr-FR" b="1" dirty="0">
              <a:solidFill>
                <a:schemeClr val="accent2">
                  <a:lumMod val="60000"/>
                  <a:lumOff val="40000"/>
                </a:schemeClr>
              </a:solidFill>
            </a:endParaRPr>
          </a:p>
        </p:txBody>
      </p:sp>
      <p:sp>
        <p:nvSpPr>
          <p:cNvPr id="4" name="ZoneTexte 3"/>
          <p:cNvSpPr txBox="1"/>
          <p:nvPr/>
        </p:nvSpPr>
        <p:spPr>
          <a:xfrm>
            <a:off x="803055" y="2343022"/>
            <a:ext cx="7632848" cy="830997"/>
          </a:xfrm>
          <a:prstGeom prst="rect">
            <a:avLst/>
          </a:prstGeom>
          <a:noFill/>
        </p:spPr>
        <p:txBody>
          <a:bodyPr wrap="square" rtlCol="0">
            <a:spAutoFit/>
          </a:bodyPr>
          <a:lstStyle/>
          <a:p>
            <a:pPr algn="ctr"/>
            <a:r>
              <a:rPr lang="fr-FR" sz="2400" b="1" dirty="0" smtClean="0">
                <a:solidFill>
                  <a:srgbClr val="FF0000"/>
                </a:solidFill>
              </a:rPr>
              <a:t>2 étapes : distribution sanguine &amp; distribution tissulaire </a:t>
            </a:r>
            <a:endParaRPr lang="fr-FR" sz="2400" b="1" dirty="0">
              <a:solidFill>
                <a:srgbClr val="FF0000"/>
              </a:solidFill>
            </a:endParaRPr>
          </a:p>
        </p:txBody>
      </p:sp>
      <p:pic>
        <p:nvPicPr>
          <p:cNvPr id="5" name="Image 4"/>
          <p:cNvPicPr/>
          <p:nvPr/>
        </p:nvPicPr>
        <p:blipFill rotWithShape="1">
          <a:blip r:embed="rId2" cstate="print">
            <a:extLst>
              <a:ext uri="{28A0092B-C50C-407E-A947-70E740481C1C}">
                <a14:useLocalDpi xmlns:a14="http://schemas.microsoft.com/office/drawing/2010/main" val="0"/>
              </a:ext>
            </a:extLst>
          </a:blip>
          <a:srcRect/>
          <a:stretch/>
        </p:blipFill>
        <p:spPr bwMode="auto">
          <a:xfrm>
            <a:off x="2123728" y="3151714"/>
            <a:ext cx="5066109" cy="349581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1235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95536" y="476672"/>
            <a:ext cx="8352928" cy="646331"/>
          </a:xfrm>
          <a:prstGeom prst="rect">
            <a:avLst/>
          </a:prstGeom>
          <a:solidFill>
            <a:schemeClr val="accent3">
              <a:lumMod val="20000"/>
              <a:lumOff val="80000"/>
            </a:schemeClr>
          </a:solidFill>
        </p:spPr>
        <p:txBody>
          <a:bodyPr wrap="square" rtlCol="0">
            <a:spAutoFit/>
          </a:bodyPr>
          <a:lstStyle/>
          <a:p>
            <a:r>
              <a:rPr lang="fr-FR" sz="3600" b="1" dirty="0" smtClean="0">
                <a:solidFill>
                  <a:schemeClr val="accent3"/>
                </a:solidFill>
              </a:rPr>
              <a:t>A) DISTRIBUTION SANGUINE </a:t>
            </a:r>
            <a:endParaRPr lang="fr-FR" sz="3600" b="1" dirty="0">
              <a:solidFill>
                <a:schemeClr val="accent3"/>
              </a:solidFill>
            </a:endParaRPr>
          </a:p>
        </p:txBody>
      </p:sp>
      <p:sp>
        <p:nvSpPr>
          <p:cNvPr id="3" name="ZoneTexte 2"/>
          <p:cNvSpPr txBox="1"/>
          <p:nvPr/>
        </p:nvSpPr>
        <p:spPr>
          <a:xfrm>
            <a:off x="395536" y="1268760"/>
            <a:ext cx="6984776" cy="954107"/>
          </a:xfrm>
          <a:prstGeom prst="rect">
            <a:avLst/>
          </a:prstGeom>
          <a:noFill/>
        </p:spPr>
        <p:txBody>
          <a:bodyPr wrap="square" rtlCol="0">
            <a:spAutoFit/>
          </a:bodyPr>
          <a:lstStyle/>
          <a:p>
            <a:r>
              <a:rPr lang="fr-FR" sz="2000" dirty="0" smtClean="0">
                <a:solidFill>
                  <a:schemeClr val="bg1"/>
                </a:solidFill>
              </a:rPr>
              <a:t>2 formes dans le sang  pour le médicament : :</a:t>
            </a:r>
          </a:p>
          <a:p>
            <a:r>
              <a:rPr lang="fr-FR" dirty="0" smtClean="0"/>
              <a:t> </a:t>
            </a:r>
          </a:p>
          <a:p>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1697082924"/>
              </p:ext>
            </p:extLst>
          </p:nvPr>
        </p:nvGraphicFramePr>
        <p:xfrm>
          <a:off x="1115616" y="1874441"/>
          <a:ext cx="7056784" cy="4285718"/>
        </p:xfrm>
        <a:graphic>
          <a:graphicData uri="http://schemas.openxmlformats.org/drawingml/2006/table">
            <a:tbl>
              <a:tblPr firstRow="1" bandRow="1">
                <a:tableStyleId>{F5AB1C69-6EDB-4FF4-983F-18BD219EF322}</a:tableStyleId>
              </a:tblPr>
              <a:tblGrid>
                <a:gridCol w="3312368"/>
                <a:gridCol w="3744416"/>
              </a:tblGrid>
              <a:tr h="681151">
                <a:tc>
                  <a:txBody>
                    <a:bodyPr/>
                    <a:lstStyle/>
                    <a:p>
                      <a:pPr algn="ctr"/>
                      <a:r>
                        <a:rPr lang="fr-FR" dirty="0" smtClean="0"/>
                        <a:t>FORME LIEE </a:t>
                      </a:r>
                      <a:endParaRPr lang="fr-FR" dirty="0"/>
                    </a:p>
                  </a:txBody>
                  <a:tcPr/>
                </a:tc>
                <a:tc>
                  <a:txBody>
                    <a:bodyPr/>
                    <a:lstStyle/>
                    <a:p>
                      <a:pPr algn="ctr"/>
                      <a:r>
                        <a:rPr lang="fr-FR" dirty="0" smtClean="0"/>
                        <a:t>FORME NON</a:t>
                      </a:r>
                      <a:r>
                        <a:rPr lang="fr-FR" baseline="0" dirty="0" smtClean="0"/>
                        <a:t> LIEE </a:t>
                      </a:r>
                      <a:r>
                        <a:rPr lang="fr-FR" dirty="0" smtClean="0"/>
                        <a:t>= FRACTION LIBRE </a:t>
                      </a:r>
                      <a:endParaRPr lang="fr-FR" dirty="0"/>
                    </a:p>
                  </a:txBody>
                  <a:tcPr/>
                </a:tc>
              </a:tr>
              <a:tr h="616280">
                <a:tc>
                  <a:txBody>
                    <a:bodyPr/>
                    <a:lstStyle/>
                    <a:p>
                      <a:r>
                        <a:rPr lang="fr-FR" sz="1600" dirty="0" smtClean="0"/>
                        <a:t>Liée</a:t>
                      </a:r>
                      <a:r>
                        <a:rPr lang="fr-FR" sz="1600" baseline="0" dirty="0" smtClean="0"/>
                        <a:t> aux </a:t>
                      </a:r>
                      <a:r>
                        <a:rPr lang="fr-FR" sz="1600" baseline="0" dirty="0" err="1" smtClean="0"/>
                        <a:t>prot</a:t>
                      </a:r>
                      <a:r>
                        <a:rPr lang="fr-FR" sz="1600" baseline="0" dirty="0" smtClean="0"/>
                        <a:t> </a:t>
                      </a:r>
                      <a:r>
                        <a:rPr lang="fr-FR" sz="1600" baseline="0" dirty="0" err="1" smtClean="0"/>
                        <a:t>plasmatques</a:t>
                      </a:r>
                      <a:r>
                        <a:rPr lang="fr-FR" sz="1600" baseline="0" dirty="0" smtClean="0"/>
                        <a:t> ou éléments figurés du sang </a:t>
                      </a:r>
                      <a:endParaRPr lang="fr-FR" sz="1600" dirty="0"/>
                    </a:p>
                  </a:txBody>
                  <a:tcPr/>
                </a:tc>
                <a:tc>
                  <a:txBody>
                    <a:bodyPr/>
                    <a:lstStyle/>
                    <a:p>
                      <a:r>
                        <a:rPr lang="fr-FR" sz="1600" dirty="0" smtClean="0"/>
                        <a:t>Hydrosoluble </a:t>
                      </a:r>
                      <a:endParaRPr lang="fr-FR" sz="1600" dirty="0"/>
                    </a:p>
                  </a:txBody>
                  <a:tcPr/>
                </a:tc>
              </a:tr>
              <a:tr h="681151">
                <a:tc>
                  <a:txBody>
                    <a:bodyPr/>
                    <a:lstStyle/>
                    <a:p>
                      <a:r>
                        <a:rPr lang="fr-FR" dirty="0" smtClean="0"/>
                        <a:t>Non diffusible : libérée progressivement </a:t>
                      </a:r>
                      <a:endParaRPr lang="fr-FR" dirty="0"/>
                    </a:p>
                  </a:txBody>
                  <a:tcPr/>
                </a:tc>
                <a:tc>
                  <a:txBody>
                    <a:bodyPr/>
                    <a:lstStyle/>
                    <a:p>
                      <a:r>
                        <a:rPr lang="fr-FR" dirty="0" smtClean="0"/>
                        <a:t>Diffusible </a:t>
                      </a:r>
                      <a:endParaRPr lang="fr-FR" dirty="0"/>
                    </a:p>
                  </a:txBody>
                  <a:tcPr/>
                </a:tc>
              </a:tr>
              <a:tr h="442080">
                <a:tc>
                  <a:txBody>
                    <a:bodyPr/>
                    <a:lstStyle/>
                    <a:p>
                      <a:r>
                        <a:rPr lang="fr-FR" dirty="0" smtClean="0"/>
                        <a:t>Non éliminable </a:t>
                      </a:r>
                      <a:endParaRPr lang="fr-FR" dirty="0"/>
                    </a:p>
                  </a:txBody>
                  <a:tcPr/>
                </a:tc>
                <a:tc>
                  <a:txBody>
                    <a:bodyPr/>
                    <a:lstStyle/>
                    <a:p>
                      <a:r>
                        <a:rPr lang="fr-FR" dirty="0" smtClean="0"/>
                        <a:t>Eliminable</a:t>
                      </a:r>
                      <a:r>
                        <a:rPr lang="fr-FR" baseline="0" dirty="0" smtClean="0"/>
                        <a:t> </a:t>
                      </a:r>
                      <a:endParaRPr lang="fr-FR" dirty="0"/>
                    </a:p>
                  </a:txBody>
                  <a:tcPr/>
                </a:tc>
              </a:tr>
              <a:tr h="394635">
                <a:tc>
                  <a:txBody>
                    <a:bodyPr/>
                    <a:lstStyle/>
                    <a:p>
                      <a:r>
                        <a:rPr lang="fr-FR" dirty="0" smtClean="0"/>
                        <a:t>Saturable </a:t>
                      </a:r>
                      <a:endParaRPr lang="fr-FR" dirty="0"/>
                    </a:p>
                  </a:txBody>
                  <a:tcPr/>
                </a:tc>
                <a:tc>
                  <a:txBody>
                    <a:bodyPr/>
                    <a:lstStyle/>
                    <a:p>
                      <a:r>
                        <a:rPr lang="fr-FR" dirty="0" smtClean="0"/>
                        <a:t>Non</a:t>
                      </a:r>
                      <a:r>
                        <a:rPr lang="fr-FR" baseline="0" dirty="0" smtClean="0"/>
                        <a:t> Saturable</a:t>
                      </a:r>
                      <a:endParaRPr lang="fr-FR" dirty="0"/>
                    </a:p>
                  </a:txBody>
                  <a:tcPr/>
                </a:tc>
              </a:tr>
              <a:tr h="681151">
                <a:tc>
                  <a:txBody>
                    <a:bodyPr/>
                    <a:lstStyle/>
                    <a:p>
                      <a:r>
                        <a:rPr lang="fr-FR" dirty="0" smtClean="0"/>
                        <a:t>PAS</a:t>
                      </a:r>
                      <a:r>
                        <a:rPr lang="fr-FR" baseline="0" dirty="0" smtClean="0"/>
                        <a:t> d’action pharmaco = RESERVE de mdc ++ </a:t>
                      </a:r>
                      <a:endParaRPr lang="fr-FR" dirty="0"/>
                    </a:p>
                  </a:txBody>
                  <a:tcPr/>
                </a:tc>
                <a:tc>
                  <a:txBody>
                    <a:bodyPr/>
                    <a:lstStyle/>
                    <a:p>
                      <a:r>
                        <a:rPr lang="fr-FR" dirty="0" smtClean="0"/>
                        <a:t>Action pharmacologique</a:t>
                      </a:r>
                      <a:r>
                        <a:rPr lang="fr-FR" baseline="0" dirty="0" smtClean="0"/>
                        <a:t> ++</a:t>
                      </a:r>
                      <a:endParaRPr lang="fr-FR" dirty="0"/>
                    </a:p>
                  </a:txBody>
                  <a:tcPr/>
                </a:tc>
              </a:tr>
              <a:tr h="394635">
                <a:tc>
                  <a:txBody>
                    <a:bodyPr/>
                    <a:lstStyle/>
                    <a:p>
                      <a:r>
                        <a:rPr lang="fr-FR" dirty="0" smtClean="0"/>
                        <a:t>En</a:t>
                      </a:r>
                      <a:r>
                        <a:rPr lang="fr-FR" baseline="0" dirty="0" smtClean="0"/>
                        <a:t> équilibre dynamique </a:t>
                      </a:r>
                      <a:endParaRPr lang="fr-FR" dirty="0"/>
                    </a:p>
                  </a:txBody>
                  <a:tcPr/>
                </a:tc>
                <a:tc>
                  <a:txBody>
                    <a:bodyPr/>
                    <a:lstStyle/>
                    <a:p>
                      <a:endParaRPr lang="fr-FR" dirty="0"/>
                    </a:p>
                  </a:txBody>
                  <a:tcPr/>
                </a:tc>
              </a:tr>
              <a:tr h="394635">
                <a:tc>
                  <a:txBody>
                    <a:bodyPr/>
                    <a:lstStyle/>
                    <a:p>
                      <a:r>
                        <a:rPr lang="fr-FR" dirty="0" smtClean="0"/>
                        <a:t>Loi</a:t>
                      </a:r>
                      <a:r>
                        <a:rPr lang="fr-FR" baseline="0" dirty="0" smtClean="0"/>
                        <a:t> d’action des masses </a:t>
                      </a:r>
                      <a:endParaRPr lang="fr-FR" dirty="0"/>
                    </a:p>
                  </a:txBody>
                  <a:tcPr/>
                </a:tc>
                <a:tc>
                  <a:txBody>
                    <a:bodyPr/>
                    <a:lstStyle/>
                    <a:p>
                      <a:endParaRPr lang="fr-FR" dirty="0"/>
                    </a:p>
                  </a:txBody>
                  <a:tcPr/>
                </a:tc>
              </a:tr>
            </a:tbl>
          </a:graphicData>
        </a:graphic>
      </p:graphicFrame>
    </p:spTree>
    <p:extLst>
      <p:ext uri="{BB962C8B-B14F-4D97-AF65-F5344CB8AC3E}">
        <p14:creationId xmlns:p14="http://schemas.microsoft.com/office/powerpoint/2010/main" val="362675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chemeClr val="bg1">
                    <a:lumMod val="95000"/>
                  </a:schemeClr>
                </a:solidFill>
              </a:rPr>
              <a:t>Forme liée </a:t>
            </a:r>
            <a:r>
              <a:rPr lang="fr-FR" dirty="0" smtClean="0">
                <a:solidFill>
                  <a:schemeClr val="bg1">
                    <a:lumMod val="95000"/>
                  </a:schemeClr>
                </a:solidFill>
                <a:sym typeface="Wingdings" panose="05000000000000000000" pitchFamily="2" charset="2"/>
              </a:rPr>
              <a:t> </a:t>
            </a:r>
            <a:r>
              <a:rPr lang="fr-FR" dirty="0" smtClean="0">
                <a:solidFill>
                  <a:schemeClr val="bg1">
                    <a:lumMod val="95000"/>
                  </a:schemeClr>
                </a:solidFill>
              </a:rPr>
              <a:t>Cinétique de la liaison </a:t>
            </a:r>
            <a:endParaRPr lang="fr-FR" dirty="0">
              <a:solidFill>
                <a:schemeClr val="bg1">
                  <a:lumMod val="95000"/>
                </a:schemeClr>
              </a:solidFill>
            </a:endParaRPr>
          </a:p>
        </p:txBody>
      </p:sp>
      <p:sp>
        <p:nvSpPr>
          <p:cNvPr id="3" name="Espace réservé du texte 2"/>
          <p:cNvSpPr>
            <a:spLocks noGrp="1"/>
          </p:cNvSpPr>
          <p:nvPr>
            <p:ph type="body" idx="1"/>
          </p:nvPr>
        </p:nvSpPr>
        <p:spPr>
          <a:xfrm>
            <a:off x="457200" y="5301208"/>
            <a:ext cx="4033785" cy="870992"/>
          </a:xfrm>
          <a:ln/>
        </p:spPr>
        <p:style>
          <a:lnRef idx="2">
            <a:schemeClr val="accent3">
              <a:shade val="50000"/>
            </a:schemeClr>
          </a:lnRef>
          <a:fillRef idx="1">
            <a:schemeClr val="accent3"/>
          </a:fillRef>
          <a:effectRef idx="0">
            <a:schemeClr val="accent3"/>
          </a:effectRef>
          <a:fontRef idx="minor">
            <a:schemeClr val="lt1"/>
          </a:fontRef>
        </p:style>
        <p:txBody>
          <a:bodyPr>
            <a:normAutofit/>
          </a:bodyPr>
          <a:lstStyle/>
          <a:p>
            <a:r>
              <a:rPr lang="fr-FR" dirty="0" smtClean="0"/>
              <a:t>Fraction libre = </a:t>
            </a:r>
            <a:r>
              <a:rPr lang="fr-FR" dirty="0" err="1" smtClean="0"/>
              <a:t>fu</a:t>
            </a:r>
            <a:r>
              <a:rPr lang="fr-FR" dirty="0" smtClean="0"/>
              <a:t> = 1- f e</a:t>
            </a:r>
            <a:endParaRPr lang="fr-FR" dirty="0"/>
          </a:p>
        </p:txBody>
      </p:sp>
      <p:sp>
        <p:nvSpPr>
          <p:cNvPr id="4" name="Espace réservé du texte 3"/>
          <p:cNvSpPr>
            <a:spLocks noGrp="1"/>
          </p:cNvSpPr>
          <p:nvPr>
            <p:ph type="body" sz="half" idx="3"/>
          </p:nvPr>
        </p:nvSpPr>
        <p:spPr>
          <a:xfrm>
            <a:off x="4645026" y="5229200"/>
            <a:ext cx="4103438" cy="943000"/>
          </a:xfrm>
        </p:spPr>
        <p:style>
          <a:lnRef idx="2">
            <a:schemeClr val="accent4">
              <a:shade val="50000"/>
            </a:schemeClr>
          </a:lnRef>
          <a:fillRef idx="1">
            <a:schemeClr val="accent4"/>
          </a:fillRef>
          <a:effectRef idx="0">
            <a:schemeClr val="accent4"/>
          </a:effectRef>
          <a:fontRef idx="minor">
            <a:schemeClr val="lt1"/>
          </a:fontRef>
        </p:style>
        <p:txBody>
          <a:bodyPr>
            <a:normAutofit fontScale="55000" lnSpcReduction="20000"/>
          </a:bodyPr>
          <a:lstStyle/>
          <a:p>
            <a:r>
              <a:rPr lang="fr-FR" dirty="0" smtClean="0"/>
              <a:t> </a:t>
            </a:r>
          </a:p>
          <a:p>
            <a:r>
              <a:rPr lang="fr-FR" sz="3800" dirty="0" smtClean="0"/>
              <a:t> f </a:t>
            </a:r>
            <a:r>
              <a:rPr lang="fr-FR" sz="3800" dirty="0"/>
              <a:t>= médicament fixé / médicament total = fraction liée </a:t>
            </a:r>
          </a:p>
          <a:p>
            <a:endParaRPr lang="fr-FR" dirty="0"/>
          </a:p>
        </p:txBody>
      </p:sp>
      <p:sp>
        <p:nvSpPr>
          <p:cNvPr id="5" name="Espace réservé du contenu 4"/>
          <p:cNvSpPr>
            <a:spLocks noGrp="1"/>
          </p:cNvSpPr>
          <p:nvPr>
            <p:ph sz="quarter" idx="2"/>
          </p:nvPr>
        </p:nvSpPr>
        <p:spPr>
          <a:xfrm>
            <a:off x="457200" y="1444295"/>
            <a:ext cx="4040188" cy="2488762"/>
          </a:xfrm>
        </p:spPr>
        <p:txBody>
          <a:bodyPr/>
          <a:lstStyle/>
          <a:p>
            <a:r>
              <a:rPr lang="fr-FR" b="1" dirty="0" smtClean="0">
                <a:solidFill>
                  <a:schemeClr val="accent3"/>
                </a:solidFill>
              </a:rPr>
              <a:t>Liaison réversible</a:t>
            </a:r>
          </a:p>
          <a:p>
            <a:pPr lvl="1"/>
            <a:r>
              <a:rPr lang="fr-FR" b="1" dirty="0" smtClean="0">
                <a:solidFill>
                  <a:schemeClr val="bg1"/>
                </a:solidFill>
              </a:rPr>
              <a:t>dépend de la loi d’action des masses </a:t>
            </a:r>
          </a:p>
          <a:p>
            <a:pPr lvl="1"/>
            <a:r>
              <a:rPr lang="fr-FR" b="1" dirty="0" smtClean="0">
                <a:solidFill>
                  <a:schemeClr val="bg1"/>
                </a:solidFill>
              </a:rPr>
              <a:t>De ka &amp; </a:t>
            </a:r>
            <a:r>
              <a:rPr lang="fr-FR" b="1" dirty="0" err="1" smtClean="0">
                <a:solidFill>
                  <a:schemeClr val="bg1"/>
                </a:solidFill>
              </a:rPr>
              <a:t>kd</a:t>
            </a:r>
            <a:endParaRPr lang="fr-FR" b="1" dirty="0" smtClean="0">
              <a:solidFill>
                <a:schemeClr val="bg1"/>
              </a:solidFill>
            </a:endParaRPr>
          </a:p>
          <a:p>
            <a:pPr marL="109728" indent="0">
              <a:buNone/>
            </a:pPr>
            <a:endParaRPr lang="fr-FR" dirty="0"/>
          </a:p>
        </p:txBody>
      </p:sp>
      <p:sp>
        <p:nvSpPr>
          <p:cNvPr id="6" name="Espace réservé du contenu 5"/>
          <p:cNvSpPr>
            <a:spLocks noGrp="1"/>
          </p:cNvSpPr>
          <p:nvPr>
            <p:ph sz="quarter" idx="4"/>
          </p:nvPr>
        </p:nvSpPr>
        <p:spPr>
          <a:xfrm>
            <a:off x="4645025" y="1444295"/>
            <a:ext cx="4041775" cy="2416754"/>
          </a:xfrm>
        </p:spPr>
        <p:txBody>
          <a:bodyPr/>
          <a:lstStyle/>
          <a:p>
            <a:r>
              <a:rPr lang="fr-FR" b="1" dirty="0" smtClean="0">
                <a:solidFill>
                  <a:schemeClr val="accent4">
                    <a:lumMod val="40000"/>
                    <a:lumOff val="60000"/>
                  </a:schemeClr>
                </a:solidFill>
              </a:rPr>
              <a:t>Liaison irréversible </a:t>
            </a:r>
          </a:p>
          <a:p>
            <a:pPr lvl="1"/>
            <a:r>
              <a:rPr lang="fr-FR" b="1" dirty="0" err="1" smtClean="0">
                <a:solidFill>
                  <a:schemeClr val="accent4">
                    <a:lumMod val="40000"/>
                    <a:lumOff val="60000"/>
                  </a:schemeClr>
                </a:solidFill>
              </a:rPr>
              <a:t>Kd</a:t>
            </a:r>
            <a:r>
              <a:rPr lang="fr-FR" b="1" dirty="0" smtClean="0">
                <a:solidFill>
                  <a:schemeClr val="accent4">
                    <a:lumMod val="40000"/>
                    <a:lumOff val="60000"/>
                  </a:schemeClr>
                </a:solidFill>
              </a:rPr>
              <a:t> = 0 </a:t>
            </a:r>
          </a:p>
          <a:p>
            <a:endParaRPr lang="fr-FR" dirty="0"/>
          </a:p>
        </p:txBody>
      </p:sp>
      <p:pic>
        <p:nvPicPr>
          <p:cNvPr id="7" name="Image 6"/>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16696" t="34243" r="62691" b="58484"/>
          <a:stretch/>
        </p:blipFill>
        <p:spPr bwMode="auto">
          <a:xfrm>
            <a:off x="3281576" y="2852936"/>
            <a:ext cx="2946608" cy="870892"/>
          </a:xfrm>
          <a:prstGeom prst="rect">
            <a:avLst/>
          </a:prstGeom>
          <a:ln>
            <a:solidFill>
              <a:sysClr val="window" lastClr="FFFFFF">
                <a:lumMod val="65000"/>
              </a:sysClr>
            </a:solidFill>
          </a:ln>
          <a:extLst>
            <a:ext uri="{53640926-AAD7-44D8-BBD7-CCE9431645EC}">
              <a14:shadowObscured xmlns:a14="http://schemas.microsoft.com/office/drawing/2010/main"/>
            </a:ext>
          </a:extLst>
        </p:spPr>
      </p:pic>
      <p:sp>
        <p:nvSpPr>
          <p:cNvPr id="8" name="ZoneTexte 7"/>
          <p:cNvSpPr txBox="1"/>
          <p:nvPr/>
        </p:nvSpPr>
        <p:spPr>
          <a:xfrm>
            <a:off x="2123728" y="4077072"/>
            <a:ext cx="4320480" cy="830997"/>
          </a:xfrm>
          <a:prstGeom prst="rect">
            <a:avLst/>
          </a:prstGeom>
          <a:noFill/>
          <a:ln>
            <a:solidFill>
              <a:schemeClr val="accent3"/>
            </a:solidFill>
          </a:ln>
        </p:spPr>
        <p:txBody>
          <a:bodyPr wrap="square" rtlCol="0">
            <a:spAutoFit/>
          </a:bodyPr>
          <a:lstStyle/>
          <a:p>
            <a:pPr algn="ctr"/>
            <a:r>
              <a:rPr lang="fr-FR" sz="2400" b="1" dirty="0" smtClean="0">
                <a:solidFill>
                  <a:schemeClr val="bg1"/>
                </a:solidFill>
              </a:rPr>
              <a:t>+ K est important, </a:t>
            </a:r>
          </a:p>
          <a:p>
            <a:pPr algn="ctr"/>
            <a:r>
              <a:rPr lang="fr-FR" sz="2400" b="1" dirty="0" smtClean="0">
                <a:solidFill>
                  <a:schemeClr val="bg1"/>
                </a:solidFill>
              </a:rPr>
              <a:t>+ la liaison va être stable </a:t>
            </a:r>
            <a:endParaRPr lang="fr-FR" sz="2400" b="1" dirty="0">
              <a:solidFill>
                <a:schemeClr val="bg1"/>
              </a:solidFill>
            </a:endParaRPr>
          </a:p>
        </p:txBody>
      </p:sp>
    </p:spTree>
    <p:extLst>
      <p:ext uri="{BB962C8B-B14F-4D97-AF65-F5344CB8AC3E}">
        <p14:creationId xmlns:p14="http://schemas.microsoft.com/office/powerpoint/2010/main" val="1134410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down)">
                                      <p:cBhvr>
                                        <p:cTn id="15" dur="500"/>
                                        <p:tgtEl>
                                          <p:spTgt spid="5">
                                            <p:txEl>
                                              <p:pRg st="1" end="1"/>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wipe(down)">
                                      <p:cBhvr>
                                        <p:cTn id="18" dur="500"/>
                                        <p:tgtEl>
                                          <p:spTgt spid="5">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Effect transition="in" filter="wipe(down)">
                                      <p:cBhvr>
                                        <p:cTn id="23" dur="500"/>
                                        <p:tgtEl>
                                          <p:spTgt spid="6">
                                            <p:txEl>
                                              <p:pRg st="0" end="0"/>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6">
                                            <p:txEl>
                                              <p:pRg st="1" end="1"/>
                                            </p:txEl>
                                          </p:spTgt>
                                        </p:tgtEl>
                                        <p:attrNameLst>
                                          <p:attrName>style.visibility</p:attrName>
                                        </p:attrNameLst>
                                      </p:cBhvr>
                                      <p:to>
                                        <p:strVal val="visible"/>
                                      </p:to>
                                    </p:set>
                                    <p:animEffect transition="in" filter="wipe(down)">
                                      <p:cBhvr>
                                        <p:cTn id="26" dur="500"/>
                                        <p:tgtEl>
                                          <p:spTgt spid="6">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2000"/>
                                        <p:tgtEl>
                                          <p:spTgt spid="8"/>
                                        </p:tgtEl>
                                      </p:cBhvr>
                                    </p:animEffect>
                                    <p:anim calcmode="lin" valueType="num">
                                      <p:cBhvr>
                                        <p:cTn id="37" dur="2000" fill="hold"/>
                                        <p:tgtEl>
                                          <p:spTgt spid="8"/>
                                        </p:tgtEl>
                                        <p:attrNameLst>
                                          <p:attrName>ppt_w</p:attrName>
                                        </p:attrNameLst>
                                      </p:cBhvr>
                                      <p:tavLst>
                                        <p:tav tm="0" fmla="#ppt_w*sin(2.5*pi*$)">
                                          <p:val>
                                            <p:fltVal val="0"/>
                                          </p:val>
                                        </p:tav>
                                        <p:tav tm="100000">
                                          <p:val>
                                            <p:fltVal val="1"/>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
                                            <p:bg/>
                                          </p:spTgt>
                                        </p:tgtEl>
                                        <p:attrNameLst>
                                          <p:attrName>style.visibility</p:attrName>
                                        </p:attrNameLst>
                                      </p:cBhvr>
                                      <p:to>
                                        <p:strVal val="visible"/>
                                      </p:to>
                                    </p:set>
                                    <p:anim calcmode="lin" valueType="num">
                                      <p:cBhvr>
                                        <p:cTn id="43" dur="500" fill="hold"/>
                                        <p:tgtEl>
                                          <p:spTgt spid="3">
                                            <p:bg/>
                                          </p:spTgt>
                                        </p:tgtEl>
                                        <p:attrNameLst>
                                          <p:attrName>ppt_w</p:attrName>
                                        </p:attrNameLst>
                                      </p:cBhvr>
                                      <p:tavLst>
                                        <p:tav tm="0">
                                          <p:val>
                                            <p:fltVal val="0"/>
                                          </p:val>
                                        </p:tav>
                                        <p:tav tm="100000">
                                          <p:val>
                                            <p:strVal val="#ppt_w"/>
                                          </p:val>
                                        </p:tav>
                                      </p:tavLst>
                                    </p:anim>
                                    <p:anim calcmode="lin" valueType="num">
                                      <p:cBhvr>
                                        <p:cTn id="44" dur="500" fill="hold"/>
                                        <p:tgtEl>
                                          <p:spTgt spid="3">
                                            <p:bg/>
                                          </p:spTgt>
                                        </p:tgtEl>
                                        <p:attrNameLst>
                                          <p:attrName>ppt_h</p:attrName>
                                        </p:attrNameLst>
                                      </p:cBhvr>
                                      <p:tavLst>
                                        <p:tav tm="0">
                                          <p:val>
                                            <p:fltVal val="0"/>
                                          </p:val>
                                        </p:tav>
                                        <p:tav tm="100000">
                                          <p:val>
                                            <p:strVal val="#ppt_h"/>
                                          </p:val>
                                        </p:tav>
                                      </p:tavLst>
                                    </p:anim>
                                    <p:animEffect transition="in" filter="fade">
                                      <p:cBhvr>
                                        <p:cTn id="45" dur="500"/>
                                        <p:tgtEl>
                                          <p:spTgt spid="3">
                                            <p:bg/>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3">
                                            <p:txEl>
                                              <p:pRg st="0" end="0"/>
                                            </p:txEl>
                                          </p:spTgt>
                                        </p:tgtEl>
                                        <p:attrNameLst>
                                          <p:attrName>style.visibility</p:attrName>
                                        </p:attrNameLst>
                                      </p:cBhvr>
                                      <p:to>
                                        <p:strVal val="visible"/>
                                      </p:to>
                                    </p:set>
                                    <p:anim calcmode="lin" valueType="num">
                                      <p:cBhvr>
                                        <p:cTn id="5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3">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4">
                                            <p:bg/>
                                          </p:spTgt>
                                        </p:tgtEl>
                                        <p:attrNameLst>
                                          <p:attrName>style.visibility</p:attrName>
                                        </p:attrNameLst>
                                      </p:cBhvr>
                                      <p:to>
                                        <p:strVal val="visible"/>
                                      </p:to>
                                    </p:set>
                                    <p:animEffect transition="in" filter="randombar(horizontal)">
                                      <p:cBhvr>
                                        <p:cTn id="57" dur="500"/>
                                        <p:tgtEl>
                                          <p:spTgt spid="4">
                                            <p:bg/>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62" dur="500"/>
                                        <p:tgtEl>
                                          <p:spTgt spid="4">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4">
                                            <p:txEl>
                                              <p:pRg st="1" end="1"/>
                                            </p:txEl>
                                          </p:spTgt>
                                        </p:tgtEl>
                                        <p:attrNameLst>
                                          <p:attrName>style.visibility</p:attrName>
                                        </p:attrNameLst>
                                      </p:cBhvr>
                                      <p:to>
                                        <p:strVal val="visible"/>
                                      </p:to>
                                    </p:set>
                                    <p:animEffect transition="in" filter="randombar(horizontal)">
                                      <p:cBhvr>
                                        <p:cTn id="6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build="p" animBg="1"/>
      <p:bldP spid="5" grpId="0" build="p"/>
      <p:bldP spid="6" grpId="0" build="p"/>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683568" y="620688"/>
            <a:ext cx="7632848" cy="830997"/>
          </a:xfrm>
          <a:prstGeom prst="rect">
            <a:avLst/>
          </a:prstGeom>
          <a:noFill/>
        </p:spPr>
        <p:txBody>
          <a:bodyPr wrap="square" rtlCol="0">
            <a:spAutoFit/>
          </a:bodyPr>
          <a:lstStyle/>
          <a:p>
            <a:r>
              <a:rPr lang="fr-FR" sz="2400" b="1" dirty="0" smtClean="0">
                <a:solidFill>
                  <a:schemeClr val="bg1"/>
                </a:solidFill>
              </a:rPr>
              <a:t>Quelles sont les protéines  concernées dans les liaisons ? </a:t>
            </a:r>
            <a:endParaRPr lang="fr-FR" sz="2400" b="1" dirty="0">
              <a:solidFill>
                <a:schemeClr val="bg1"/>
              </a:solidFill>
            </a:endParaRPr>
          </a:p>
        </p:txBody>
      </p:sp>
      <p:sp>
        <p:nvSpPr>
          <p:cNvPr id="3" name="ZoneTexte 2"/>
          <p:cNvSpPr txBox="1"/>
          <p:nvPr/>
        </p:nvSpPr>
        <p:spPr>
          <a:xfrm>
            <a:off x="449288" y="1859340"/>
            <a:ext cx="7632848" cy="1569660"/>
          </a:xfrm>
          <a:prstGeom prst="rect">
            <a:avLst/>
          </a:prstGeom>
          <a:noFill/>
        </p:spPr>
        <p:txBody>
          <a:bodyPr wrap="square" rtlCol="0">
            <a:spAutoFit/>
          </a:bodyPr>
          <a:lstStyle/>
          <a:p>
            <a:pPr marL="285750" indent="-285750">
              <a:buFont typeface="Wingdings" panose="05000000000000000000" pitchFamily="2" charset="2"/>
              <a:buChar char="v"/>
            </a:pPr>
            <a:r>
              <a:rPr lang="fr-FR" sz="2400" b="1" dirty="0" smtClean="0">
                <a:solidFill>
                  <a:srgbClr val="FFFF00"/>
                </a:solidFill>
              </a:rPr>
              <a:t>Albumine +++ = + fréquente + spécifique </a:t>
            </a:r>
          </a:p>
          <a:p>
            <a:endParaRPr lang="fr-FR" sz="2400" b="1" dirty="0" smtClean="0">
              <a:solidFill>
                <a:srgbClr val="FFFF00"/>
              </a:solidFill>
            </a:endParaRPr>
          </a:p>
          <a:p>
            <a:pPr marL="285750" indent="-285750">
              <a:buFont typeface="Wingdings" panose="05000000000000000000" pitchFamily="2" charset="2"/>
              <a:buChar char="v"/>
            </a:pPr>
            <a:r>
              <a:rPr lang="fr-FR" sz="2400" b="1" dirty="0" smtClean="0">
                <a:solidFill>
                  <a:srgbClr val="FFFF00"/>
                </a:solidFill>
              </a:rPr>
              <a:t>- fréquentes et – spécifiques : alpha-1-glycoprotéine, gammaglobulines et lipoprotéines </a:t>
            </a:r>
          </a:p>
        </p:txBody>
      </p:sp>
      <p:sp>
        <p:nvSpPr>
          <p:cNvPr id="4" name="ZoneTexte 3"/>
          <p:cNvSpPr txBox="1"/>
          <p:nvPr/>
        </p:nvSpPr>
        <p:spPr>
          <a:xfrm>
            <a:off x="467544" y="4167664"/>
            <a:ext cx="7992888" cy="2308324"/>
          </a:xfrm>
          <a:prstGeom prst="rect">
            <a:avLst/>
          </a:prstGeom>
          <a:noFill/>
        </p:spPr>
        <p:txBody>
          <a:bodyPr wrap="square" rtlCol="0">
            <a:spAutoFit/>
          </a:bodyPr>
          <a:lstStyle/>
          <a:p>
            <a:r>
              <a:rPr lang="fr-FR" sz="2400" b="1" u="sng" dirty="0" smtClean="0">
                <a:solidFill>
                  <a:schemeClr val="bg1"/>
                </a:solidFill>
              </a:rPr>
              <a:t>Caractéristiques de la liaison :</a:t>
            </a:r>
          </a:p>
          <a:p>
            <a:pPr marL="285750" indent="-285750">
              <a:buFont typeface="Wingdings" panose="05000000000000000000" pitchFamily="2" charset="2"/>
              <a:buChar char="§"/>
            </a:pPr>
            <a:r>
              <a:rPr lang="fr-FR" sz="2400" b="1" dirty="0" smtClean="0">
                <a:solidFill>
                  <a:schemeClr val="accent1">
                    <a:lumMod val="40000"/>
                    <a:lumOff val="60000"/>
                  </a:schemeClr>
                </a:solidFill>
              </a:rPr>
              <a:t>Rapides (en général)</a:t>
            </a:r>
          </a:p>
          <a:p>
            <a:pPr marL="285750" indent="-285750">
              <a:buFont typeface="Wingdings" panose="05000000000000000000" pitchFamily="2" charset="2"/>
              <a:buChar char="§"/>
            </a:pPr>
            <a:r>
              <a:rPr lang="fr-FR" sz="2400" b="1" dirty="0" smtClean="0">
                <a:solidFill>
                  <a:schemeClr val="accent1">
                    <a:lumMod val="40000"/>
                    <a:lumOff val="60000"/>
                  </a:schemeClr>
                </a:solidFill>
              </a:rPr>
              <a:t>Réversible (majoritairement)</a:t>
            </a:r>
          </a:p>
          <a:p>
            <a:pPr marL="285750" indent="-285750">
              <a:buFont typeface="Wingdings" panose="05000000000000000000" pitchFamily="2" charset="2"/>
              <a:buChar char="§"/>
            </a:pPr>
            <a:r>
              <a:rPr lang="fr-FR" sz="2400" b="1" dirty="0" smtClean="0">
                <a:solidFill>
                  <a:schemeClr val="accent1">
                    <a:lumMod val="40000"/>
                    <a:lumOff val="60000"/>
                  </a:schemeClr>
                </a:solidFill>
              </a:rPr>
              <a:t>Spécificité variable </a:t>
            </a:r>
          </a:p>
          <a:p>
            <a:pPr marL="285750" indent="-285750">
              <a:buFont typeface="Wingdings" panose="05000000000000000000" pitchFamily="2" charset="2"/>
              <a:buChar char="§"/>
            </a:pPr>
            <a:r>
              <a:rPr lang="fr-FR" sz="2400" b="1" dirty="0" smtClean="0">
                <a:solidFill>
                  <a:schemeClr val="accent1">
                    <a:lumMod val="40000"/>
                    <a:lumOff val="60000"/>
                  </a:schemeClr>
                </a:solidFill>
              </a:rPr>
              <a:t>Possiblement saturable </a:t>
            </a:r>
            <a:r>
              <a:rPr lang="fr-FR" sz="2400" b="1" dirty="0" smtClean="0">
                <a:solidFill>
                  <a:schemeClr val="accent1">
                    <a:lumMod val="40000"/>
                    <a:lumOff val="60000"/>
                  </a:schemeClr>
                </a:solidFill>
                <a:sym typeface="Wingdings" panose="05000000000000000000" pitchFamily="2" charset="2"/>
              </a:rPr>
              <a:t> </a:t>
            </a:r>
            <a:r>
              <a:rPr lang="fr-FR" sz="2400" b="1" dirty="0" err="1" smtClean="0">
                <a:solidFill>
                  <a:schemeClr val="accent1">
                    <a:lumMod val="40000"/>
                    <a:lumOff val="60000"/>
                  </a:schemeClr>
                </a:solidFill>
                <a:sym typeface="Wingdings" panose="05000000000000000000" pitchFamily="2" charset="2"/>
              </a:rPr>
              <a:t>compétion</a:t>
            </a:r>
            <a:r>
              <a:rPr lang="fr-FR" sz="2400" b="1" dirty="0" smtClean="0">
                <a:solidFill>
                  <a:schemeClr val="accent1">
                    <a:lumMod val="40000"/>
                    <a:lumOff val="60000"/>
                  </a:schemeClr>
                </a:solidFill>
                <a:sym typeface="Wingdings" panose="05000000000000000000" pitchFamily="2" charset="2"/>
              </a:rPr>
              <a:t>  interactions +++ </a:t>
            </a:r>
            <a:endParaRPr lang="fr-FR" sz="2400" b="1" dirty="0">
              <a:solidFill>
                <a:schemeClr val="accent1">
                  <a:lumMod val="40000"/>
                  <a:lumOff val="60000"/>
                </a:schemeClr>
              </a:solidFill>
            </a:endParaRPr>
          </a:p>
        </p:txBody>
      </p:sp>
    </p:spTree>
    <p:extLst>
      <p:ext uri="{BB962C8B-B14F-4D97-AF65-F5344CB8AC3E}">
        <p14:creationId xmlns:p14="http://schemas.microsoft.com/office/powerpoint/2010/main" val="372495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heel(1)">
                                      <p:cBhvr>
                                        <p:cTn id="17" dur="2000"/>
                                        <p:tgtEl>
                                          <p:spTgt spid="4">
                                            <p:txEl>
                                              <p:pRg st="1" end="1"/>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wheel(1)">
                                      <p:cBhvr>
                                        <p:cTn id="20" dur="2000"/>
                                        <p:tgtEl>
                                          <p:spTgt spid="4">
                                            <p:txEl>
                                              <p:pRg st="2" end="2"/>
                                            </p:txEl>
                                          </p:spTgt>
                                        </p:tgtEl>
                                      </p:cBhvr>
                                    </p:animEffect>
                                  </p:childTnLst>
                                </p:cTn>
                              </p:par>
                              <p:par>
                                <p:cTn id="21" presetID="21" presetClass="entr" presetSubtype="1" fill="hold"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wheel(1)">
                                      <p:cBhvr>
                                        <p:cTn id="23" dur="2000"/>
                                        <p:tgtEl>
                                          <p:spTgt spid="4">
                                            <p:txEl>
                                              <p:pRg st="3" end="3"/>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Effect transition="in" filter="wheel(1)">
                                      <p:cBhvr>
                                        <p:cTn id="26"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0"/>
            <a:ext cx="6858000" cy="6858000"/>
          </a:xfrm>
          <a:prstGeom prst="rect">
            <a:avLst/>
          </a:prstGeom>
        </p:spPr>
      </p:pic>
    </p:spTree>
    <p:extLst>
      <p:ext uri="{BB962C8B-B14F-4D97-AF65-F5344CB8AC3E}">
        <p14:creationId xmlns:p14="http://schemas.microsoft.com/office/powerpoint/2010/main" val="42281941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extLst>
              <p:ext uri="{D42A27DB-BD31-4B8C-83A1-F6EECF244321}">
                <p14:modId xmlns:p14="http://schemas.microsoft.com/office/powerpoint/2010/main" val="2996489393"/>
              </p:ext>
            </p:extLst>
          </p:nvPr>
        </p:nvGraphicFramePr>
        <p:xfrm>
          <a:off x="323528" y="1844824"/>
          <a:ext cx="8229600" cy="1285240"/>
        </p:xfrm>
        <a:graphic>
          <a:graphicData uri="http://schemas.openxmlformats.org/drawingml/2006/table">
            <a:tbl>
              <a:tblPr firstRow="1" bandRow="1">
                <a:tableStyleId>{F5AB1C69-6EDB-4FF4-983F-18BD219EF322}</a:tableStyleId>
              </a:tblPr>
              <a:tblGrid>
                <a:gridCol w="4114800"/>
                <a:gridCol w="4114800"/>
              </a:tblGrid>
              <a:tr h="370840">
                <a:tc>
                  <a:txBody>
                    <a:bodyPr/>
                    <a:lstStyle/>
                    <a:p>
                      <a:r>
                        <a:rPr lang="fr-FR" dirty="0" smtClean="0"/>
                        <a:t>Fixation spécifique</a:t>
                      </a:r>
                      <a:r>
                        <a:rPr lang="fr-FR" baseline="0" dirty="0" smtClean="0"/>
                        <a:t> </a:t>
                      </a:r>
                      <a:endParaRPr lang="fr-FR" dirty="0"/>
                    </a:p>
                  </a:txBody>
                  <a:tcPr/>
                </a:tc>
                <a:tc>
                  <a:txBody>
                    <a:bodyPr/>
                    <a:lstStyle/>
                    <a:p>
                      <a:r>
                        <a:rPr lang="fr-FR" dirty="0" smtClean="0"/>
                        <a:t>Fixation non spécifique </a:t>
                      </a:r>
                      <a:endParaRPr lang="fr-FR" dirty="0"/>
                    </a:p>
                  </a:txBody>
                  <a:tcPr/>
                </a:tc>
              </a:tr>
              <a:tr h="370840">
                <a:tc>
                  <a:txBody>
                    <a:bodyPr/>
                    <a:lstStyle/>
                    <a:p>
                      <a:r>
                        <a:rPr lang="fr-FR" dirty="0" smtClean="0"/>
                        <a:t>Protéines</a:t>
                      </a:r>
                      <a:r>
                        <a:rPr lang="fr-FR" baseline="0" dirty="0" smtClean="0"/>
                        <a:t> tissulaires, </a:t>
                      </a:r>
                      <a:r>
                        <a:rPr lang="fr-FR" baseline="0" dirty="0" err="1" smtClean="0"/>
                        <a:t>rc</a:t>
                      </a:r>
                      <a:r>
                        <a:rPr lang="fr-FR" baseline="0" dirty="0" smtClean="0"/>
                        <a:t>, enzymes </a:t>
                      </a:r>
                      <a:endParaRPr lang="fr-FR" dirty="0"/>
                    </a:p>
                  </a:txBody>
                  <a:tcPr/>
                </a:tc>
                <a:tc>
                  <a:txBody>
                    <a:bodyPr/>
                    <a:lstStyle/>
                    <a:p>
                      <a:r>
                        <a:rPr lang="fr-FR" dirty="0" smtClean="0"/>
                        <a:t>Dans un tissu</a:t>
                      </a:r>
                      <a:r>
                        <a:rPr lang="fr-FR" baseline="0" dirty="0" smtClean="0"/>
                        <a:t> non ciblé, sans récepteurs : TOXICITE OU ACCUMULATION </a:t>
                      </a:r>
                      <a:endParaRPr lang="fr-FR" dirty="0"/>
                    </a:p>
                  </a:txBody>
                  <a:tcPr/>
                </a:tc>
              </a:tr>
            </a:tbl>
          </a:graphicData>
        </a:graphic>
      </p:graphicFrame>
      <p:sp>
        <p:nvSpPr>
          <p:cNvPr id="3" name="Titre 2"/>
          <p:cNvSpPr>
            <a:spLocks noGrp="1"/>
          </p:cNvSpPr>
          <p:nvPr>
            <p:ph type="title"/>
          </p:nvPr>
        </p:nvSpPr>
        <p:spPr>
          <a:xfrm>
            <a:off x="467544" y="548680"/>
            <a:ext cx="8229600" cy="724942"/>
          </a:xfrm>
          <a:solidFill>
            <a:schemeClr val="accent3">
              <a:lumMod val="20000"/>
              <a:lumOff val="80000"/>
            </a:schemeClr>
          </a:solidFill>
        </p:spPr>
        <p:txBody>
          <a:bodyPr>
            <a:normAutofit/>
          </a:bodyPr>
          <a:lstStyle/>
          <a:p>
            <a:r>
              <a:rPr lang="fr-FR" sz="3600" dirty="0" smtClean="0">
                <a:solidFill>
                  <a:schemeClr val="accent3"/>
                </a:solidFill>
              </a:rPr>
              <a:t>B) DISTRIBUTION TISSULAIRE</a:t>
            </a:r>
            <a:endParaRPr lang="fr-FR" sz="3600" dirty="0">
              <a:solidFill>
                <a:schemeClr val="accent3"/>
              </a:solidFill>
            </a:endParaRPr>
          </a:p>
        </p:txBody>
      </p:sp>
      <p:sp>
        <p:nvSpPr>
          <p:cNvPr id="5" name="ZoneTexte 4"/>
          <p:cNvSpPr txBox="1"/>
          <p:nvPr/>
        </p:nvSpPr>
        <p:spPr>
          <a:xfrm>
            <a:off x="395536" y="3717032"/>
            <a:ext cx="7848872" cy="1754326"/>
          </a:xfrm>
          <a:prstGeom prst="rect">
            <a:avLst/>
          </a:prstGeom>
          <a:noFill/>
        </p:spPr>
        <p:txBody>
          <a:bodyPr wrap="square" rtlCol="0">
            <a:spAutoFit/>
          </a:bodyPr>
          <a:lstStyle/>
          <a:p>
            <a:r>
              <a:rPr lang="fr-FR" b="1" dirty="0" smtClean="0">
                <a:solidFill>
                  <a:schemeClr val="bg1"/>
                </a:solidFill>
              </a:rPr>
              <a:t>Facteurs influençant la diffusion de la fraction libre :</a:t>
            </a:r>
          </a:p>
          <a:p>
            <a:r>
              <a:rPr lang="fr-FR" b="1" dirty="0" smtClean="0">
                <a:solidFill>
                  <a:schemeClr val="bg1"/>
                </a:solidFill>
              </a:rPr>
              <a:t> </a:t>
            </a:r>
          </a:p>
          <a:p>
            <a:pPr marL="285750" indent="-285750">
              <a:buFont typeface="Wingdings" panose="05000000000000000000" pitchFamily="2" charset="2"/>
              <a:buChar char="ü"/>
            </a:pPr>
            <a:r>
              <a:rPr lang="fr-FR" b="1" u="sng" dirty="0" smtClean="0">
                <a:solidFill>
                  <a:schemeClr val="bg1"/>
                </a:solidFill>
              </a:rPr>
              <a:t>Affinité</a:t>
            </a:r>
            <a:r>
              <a:rPr lang="fr-FR" b="1" dirty="0" smtClean="0">
                <a:solidFill>
                  <a:schemeClr val="bg1"/>
                </a:solidFill>
              </a:rPr>
              <a:t> aux protéines</a:t>
            </a:r>
          </a:p>
          <a:p>
            <a:pPr marL="285750" indent="-285750">
              <a:buFont typeface="Wingdings" panose="05000000000000000000" pitchFamily="2" charset="2"/>
              <a:buChar char="ü"/>
            </a:pPr>
            <a:r>
              <a:rPr lang="fr-FR" b="1" u="sng" dirty="0" smtClean="0">
                <a:solidFill>
                  <a:schemeClr val="bg1"/>
                </a:solidFill>
              </a:rPr>
              <a:t>Irrigation</a:t>
            </a:r>
            <a:r>
              <a:rPr lang="fr-FR" b="1" dirty="0" smtClean="0">
                <a:solidFill>
                  <a:schemeClr val="bg1"/>
                </a:solidFill>
              </a:rPr>
              <a:t> des organes </a:t>
            </a:r>
          </a:p>
          <a:p>
            <a:pPr marL="285750" indent="-285750">
              <a:buFont typeface="Wingdings" panose="05000000000000000000" pitchFamily="2" charset="2"/>
              <a:buChar char="ü"/>
            </a:pPr>
            <a:r>
              <a:rPr lang="fr-FR" b="1" u="sng" dirty="0" smtClean="0">
                <a:solidFill>
                  <a:schemeClr val="bg1"/>
                </a:solidFill>
              </a:rPr>
              <a:t>Caractéristiques</a:t>
            </a:r>
            <a:r>
              <a:rPr lang="fr-FR" b="1" dirty="0" smtClean="0">
                <a:solidFill>
                  <a:schemeClr val="bg1"/>
                </a:solidFill>
              </a:rPr>
              <a:t> du PA </a:t>
            </a:r>
          </a:p>
          <a:p>
            <a:pPr marL="285750" indent="-285750">
              <a:buFont typeface="Wingdings" panose="05000000000000000000" pitchFamily="2" charset="2"/>
              <a:buChar char="ü"/>
            </a:pPr>
            <a:r>
              <a:rPr lang="fr-FR" b="1" u="sng" dirty="0" smtClean="0">
                <a:solidFill>
                  <a:schemeClr val="bg1"/>
                </a:solidFill>
              </a:rPr>
              <a:t>Structure</a:t>
            </a:r>
            <a:r>
              <a:rPr lang="fr-FR" b="1" dirty="0" smtClean="0">
                <a:solidFill>
                  <a:schemeClr val="bg1"/>
                </a:solidFill>
              </a:rPr>
              <a:t> des barrière tissulaires </a:t>
            </a:r>
            <a:endParaRPr lang="fr-FR" b="1" dirty="0">
              <a:solidFill>
                <a:schemeClr val="bg1"/>
              </a:solidFill>
            </a:endParaRPr>
          </a:p>
        </p:txBody>
      </p:sp>
    </p:spTree>
    <p:extLst>
      <p:ext uri="{BB962C8B-B14F-4D97-AF65-F5344CB8AC3E}">
        <p14:creationId xmlns:p14="http://schemas.microsoft.com/office/powerpoint/2010/main" val="498001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539552" y="620688"/>
            <a:ext cx="7848872" cy="369332"/>
          </a:xfrm>
          <a:prstGeom prst="rect">
            <a:avLst/>
          </a:prstGeom>
          <a:solidFill>
            <a:schemeClr val="accent5">
              <a:lumMod val="20000"/>
              <a:lumOff val="80000"/>
            </a:schemeClr>
          </a:solidFill>
        </p:spPr>
        <p:txBody>
          <a:bodyPr wrap="square" rtlCol="0">
            <a:spAutoFit/>
          </a:bodyPr>
          <a:lstStyle/>
          <a:p>
            <a:r>
              <a:rPr lang="fr-FR" b="1" u="sng" dirty="0" smtClean="0">
                <a:solidFill>
                  <a:schemeClr val="accent5">
                    <a:lumMod val="75000"/>
                  </a:schemeClr>
                </a:solidFill>
              </a:rPr>
              <a:t>1) Distribution ou élimination Restrictive/Non restrictive </a:t>
            </a:r>
            <a:endParaRPr lang="fr-FR" b="1" u="sng" dirty="0">
              <a:solidFill>
                <a:schemeClr val="accent5">
                  <a:lumMod val="75000"/>
                </a:schemeClr>
              </a:solidFill>
            </a:endParaRPr>
          </a:p>
        </p:txBody>
      </p:sp>
      <p:graphicFrame>
        <p:nvGraphicFramePr>
          <p:cNvPr id="5" name="Tableau 4"/>
          <p:cNvGraphicFramePr>
            <a:graphicFrameLocks noGrp="1"/>
          </p:cNvGraphicFramePr>
          <p:nvPr>
            <p:extLst>
              <p:ext uri="{D42A27DB-BD31-4B8C-83A1-F6EECF244321}">
                <p14:modId xmlns:p14="http://schemas.microsoft.com/office/powerpoint/2010/main" val="1124538567"/>
              </p:ext>
            </p:extLst>
          </p:nvPr>
        </p:nvGraphicFramePr>
        <p:xfrm>
          <a:off x="683568" y="1268760"/>
          <a:ext cx="7560840" cy="1723008"/>
        </p:xfrm>
        <a:graphic>
          <a:graphicData uri="http://schemas.openxmlformats.org/drawingml/2006/table">
            <a:tbl>
              <a:tblPr firstRow="1" bandRow="1">
                <a:tableStyleId>{5C22544A-7EE6-4342-B048-85BDC9FD1C3A}</a:tableStyleId>
              </a:tblPr>
              <a:tblGrid>
                <a:gridCol w="3780420"/>
                <a:gridCol w="3780420"/>
              </a:tblGrid>
              <a:tr h="442848">
                <a:tc>
                  <a:txBody>
                    <a:bodyPr/>
                    <a:lstStyle/>
                    <a:p>
                      <a:r>
                        <a:rPr lang="fr-FR" dirty="0" smtClean="0"/>
                        <a:t>RESTRICTIVE</a:t>
                      </a:r>
                      <a:r>
                        <a:rPr lang="fr-FR" baseline="0" dirty="0" smtClean="0"/>
                        <a:t> </a:t>
                      </a:r>
                      <a:endParaRPr lang="fr-FR" dirty="0"/>
                    </a:p>
                  </a:txBody>
                  <a:tcPr/>
                </a:tc>
                <a:tc>
                  <a:txBody>
                    <a:bodyPr/>
                    <a:lstStyle/>
                    <a:p>
                      <a:r>
                        <a:rPr lang="fr-FR" dirty="0" smtClean="0"/>
                        <a:t>NON RESTRICTIVE </a:t>
                      </a:r>
                      <a:endParaRPr lang="fr-FR" dirty="0"/>
                    </a:p>
                  </a:txBody>
                  <a:tcPr/>
                </a:tc>
              </a:tr>
              <a:tr h="370840">
                <a:tc>
                  <a:txBody>
                    <a:bodyPr/>
                    <a:lstStyle/>
                    <a:p>
                      <a:r>
                        <a:rPr lang="fr-FR" dirty="0" smtClean="0"/>
                        <a:t>Affinité</a:t>
                      </a:r>
                      <a:r>
                        <a:rPr lang="fr-FR" baseline="0" dirty="0" smtClean="0"/>
                        <a:t> des protéines tissulaires &gt; protéines plasmatiques </a:t>
                      </a:r>
                      <a:endParaRPr lang="fr-FR" dirty="0"/>
                    </a:p>
                  </a:txBody>
                  <a:tcPr/>
                </a:tc>
                <a:tc>
                  <a:txBody>
                    <a:bodyPr/>
                    <a:lstStyle/>
                    <a:p>
                      <a:r>
                        <a:rPr lang="fr-FR" dirty="0" smtClean="0"/>
                        <a:t>Affinité des protéines tissulaires &lt; protéines plasmatiques </a:t>
                      </a:r>
                      <a:endParaRPr lang="fr-FR" dirty="0"/>
                    </a:p>
                  </a:txBody>
                  <a:tcPr/>
                </a:tc>
              </a:tr>
              <a:tr h="370840">
                <a:tc>
                  <a:txBody>
                    <a:bodyPr/>
                    <a:lstStyle/>
                    <a:p>
                      <a:r>
                        <a:rPr lang="fr-FR" dirty="0" smtClean="0"/>
                        <a:t>Ex</a:t>
                      </a:r>
                      <a:r>
                        <a:rPr lang="fr-FR" baseline="0" dirty="0" smtClean="0"/>
                        <a:t> : </a:t>
                      </a:r>
                      <a:r>
                        <a:rPr lang="fr-FR" baseline="0" dirty="0" err="1" smtClean="0"/>
                        <a:t>propanolol</a:t>
                      </a:r>
                      <a:r>
                        <a:rPr lang="fr-FR" baseline="0" dirty="0" smtClean="0"/>
                        <a:t> B-bloquant  (foie)</a:t>
                      </a:r>
                      <a:endParaRPr lang="fr-FR" dirty="0"/>
                    </a:p>
                  </a:txBody>
                  <a:tcPr/>
                </a:tc>
                <a:tc>
                  <a:txBody>
                    <a:bodyPr/>
                    <a:lstStyle/>
                    <a:p>
                      <a:r>
                        <a:rPr lang="fr-FR" dirty="0" smtClean="0"/>
                        <a:t>Ex : acide </a:t>
                      </a:r>
                      <a:r>
                        <a:rPr lang="fr-FR" dirty="0" err="1" smtClean="0"/>
                        <a:t>valproïque</a:t>
                      </a:r>
                      <a:r>
                        <a:rPr lang="fr-FR" dirty="0" smtClean="0"/>
                        <a:t> </a:t>
                      </a:r>
                      <a:r>
                        <a:rPr lang="fr-FR" dirty="0" err="1" smtClean="0"/>
                        <a:t>anti-épileptique</a:t>
                      </a:r>
                      <a:r>
                        <a:rPr lang="fr-FR" baseline="0" dirty="0" smtClean="0"/>
                        <a:t> </a:t>
                      </a:r>
                      <a:r>
                        <a:rPr lang="fr-FR" dirty="0" smtClean="0"/>
                        <a:t> </a:t>
                      </a:r>
                      <a:endParaRPr lang="fr-FR" dirty="0"/>
                    </a:p>
                  </a:txBody>
                  <a:tcPr/>
                </a:tc>
              </a:tr>
            </a:tbl>
          </a:graphicData>
        </a:graphic>
      </p:graphicFrame>
      <p:sp>
        <p:nvSpPr>
          <p:cNvPr id="6" name="ZoneTexte 5"/>
          <p:cNvSpPr txBox="1"/>
          <p:nvPr/>
        </p:nvSpPr>
        <p:spPr>
          <a:xfrm>
            <a:off x="539552" y="4077072"/>
            <a:ext cx="7848872" cy="1200329"/>
          </a:xfrm>
          <a:prstGeom prst="rect">
            <a:avLst/>
          </a:prstGeom>
          <a:solidFill>
            <a:schemeClr val="accent5">
              <a:lumMod val="20000"/>
              <a:lumOff val="80000"/>
              <a:alpha val="68000"/>
            </a:schemeClr>
          </a:solidFill>
        </p:spPr>
        <p:txBody>
          <a:bodyPr wrap="square" rtlCol="0">
            <a:spAutoFit/>
          </a:bodyPr>
          <a:lstStyle/>
          <a:p>
            <a:r>
              <a:rPr lang="fr-FR" b="1" u="sng" dirty="0" smtClean="0">
                <a:solidFill>
                  <a:schemeClr val="accent5">
                    <a:lumMod val="75000"/>
                  </a:schemeClr>
                </a:solidFill>
              </a:rPr>
              <a:t>2) Risques d’interactions médicamenteuses </a:t>
            </a:r>
          </a:p>
          <a:p>
            <a:endParaRPr lang="fr-FR" b="1" dirty="0">
              <a:solidFill>
                <a:schemeClr val="bg1"/>
              </a:solidFill>
            </a:endParaRPr>
          </a:p>
          <a:p>
            <a:pPr marL="285750" indent="-285750">
              <a:buFont typeface="Courier New" panose="02070309020205020404" pitchFamily="49" charset="0"/>
              <a:buChar char="o"/>
            </a:pPr>
            <a:r>
              <a:rPr lang="fr-FR" b="1" dirty="0" smtClean="0">
                <a:solidFill>
                  <a:schemeClr val="bg1"/>
                </a:solidFill>
              </a:rPr>
              <a:t>Risque modéré</a:t>
            </a:r>
          </a:p>
          <a:p>
            <a:pPr marL="285750" indent="-285750">
              <a:buFont typeface="Courier New" panose="02070309020205020404" pitchFamily="49" charset="0"/>
              <a:buChar char="o"/>
            </a:pPr>
            <a:r>
              <a:rPr lang="fr-FR" b="1" dirty="0" smtClean="0">
                <a:solidFill>
                  <a:schemeClr val="bg1"/>
                </a:solidFill>
              </a:rPr>
              <a:t>Déplacement des PA </a:t>
            </a:r>
            <a:endParaRPr lang="fr-FR" b="1" dirty="0">
              <a:solidFill>
                <a:schemeClr val="bg1"/>
              </a:solidFill>
            </a:endParaRPr>
          </a:p>
        </p:txBody>
      </p:sp>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7855" y="3966595"/>
            <a:ext cx="3039548" cy="2621611"/>
          </a:xfrm>
          <a:prstGeom prst="rect">
            <a:avLst/>
          </a:prstGeom>
        </p:spPr>
      </p:pic>
    </p:spTree>
    <p:extLst>
      <p:ext uri="{BB962C8B-B14F-4D97-AF65-F5344CB8AC3E}">
        <p14:creationId xmlns:p14="http://schemas.microsoft.com/office/powerpoint/2010/main" val="28957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10000"/>
          </a:bodyPr>
          <a:lstStyle/>
          <a:p>
            <a:r>
              <a:rPr lang="fr-FR" b="1" dirty="0">
                <a:solidFill>
                  <a:schemeClr val="bg1"/>
                </a:solidFill>
              </a:rPr>
              <a:t>volume </a:t>
            </a:r>
            <a:r>
              <a:rPr lang="fr-FR" b="1" u="sng" dirty="0">
                <a:solidFill>
                  <a:schemeClr val="accent4">
                    <a:lumMod val="40000"/>
                    <a:lumOff val="60000"/>
                  </a:schemeClr>
                </a:solidFill>
              </a:rPr>
              <a:t>hypothétique</a:t>
            </a:r>
            <a:r>
              <a:rPr lang="fr-FR" b="1" dirty="0">
                <a:solidFill>
                  <a:schemeClr val="accent4">
                    <a:lumMod val="40000"/>
                    <a:lumOff val="60000"/>
                  </a:schemeClr>
                </a:solidFill>
              </a:rPr>
              <a:t> </a:t>
            </a:r>
            <a:r>
              <a:rPr lang="fr-FR" b="1" dirty="0">
                <a:solidFill>
                  <a:schemeClr val="bg1"/>
                </a:solidFill>
              </a:rPr>
              <a:t>dans lequel devrait être dissous le mdc pour être partout à la même concentration que </a:t>
            </a:r>
            <a:r>
              <a:rPr lang="fr-FR" b="1" u="sng" dirty="0">
                <a:solidFill>
                  <a:schemeClr val="bg1"/>
                </a:solidFill>
              </a:rPr>
              <a:t>dans le </a:t>
            </a:r>
            <a:r>
              <a:rPr lang="fr-FR" b="1" u="sng" dirty="0" smtClean="0">
                <a:solidFill>
                  <a:schemeClr val="bg1"/>
                </a:solidFill>
              </a:rPr>
              <a:t>plasma</a:t>
            </a:r>
          </a:p>
          <a:p>
            <a:pPr marL="109728" indent="0">
              <a:buNone/>
            </a:pPr>
            <a:endParaRPr lang="fr-FR" b="1" u="sng" dirty="0" smtClean="0">
              <a:solidFill>
                <a:schemeClr val="bg1"/>
              </a:solidFill>
            </a:endParaRPr>
          </a:p>
          <a:p>
            <a:r>
              <a:rPr lang="fr-FR" b="1" dirty="0" smtClean="0"/>
              <a:t>En L ou en L/kg </a:t>
            </a:r>
          </a:p>
          <a:p>
            <a:r>
              <a:rPr lang="fr-FR" b="1" u="sng" dirty="0" smtClean="0"/>
              <a:t>Calcul</a:t>
            </a:r>
            <a:r>
              <a:rPr lang="fr-FR" b="1" dirty="0" smtClean="0"/>
              <a:t> : par analyse graphique </a:t>
            </a:r>
            <a:r>
              <a:rPr lang="fr-FR" dirty="0" smtClean="0"/>
              <a:t>(</a:t>
            </a:r>
            <a:r>
              <a:rPr lang="fr-FR" dirty="0" err="1" smtClean="0"/>
              <a:t>Vd</a:t>
            </a:r>
            <a:r>
              <a:rPr lang="fr-FR" dirty="0" smtClean="0"/>
              <a:t> = D/C0) </a:t>
            </a:r>
            <a:r>
              <a:rPr lang="fr-FR" b="1" dirty="0" smtClean="0"/>
              <a:t>ou par résolution d’équation  </a:t>
            </a:r>
            <a:r>
              <a:rPr lang="fr-FR" dirty="0" smtClean="0"/>
              <a:t>(</a:t>
            </a:r>
            <a:r>
              <a:rPr lang="fr-FR" dirty="0" err="1" smtClean="0"/>
              <a:t>Vd</a:t>
            </a:r>
            <a:r>
              <a:rPr lang="fr-FR" dirty="0" smtClean="0"/>
              <a:t> = Cl/</a:t>
            </a:r>
            <a:r>
              <a:rPr lang="fr-FR" dirty="0" err="1" smtClean="0"/>
              <a:t>ke</a:t>
            </a:r>
            <a:r>
              <a:rPr lang="fr-FR" dirty="0" smtClean="0"/>
              <a:t>)</a:t>
            </a:r>
          </a:p>
          <a:p>
            <a:pPr marL="109728" indent="0">
              <a:buNone/>
            </a:pPr>
            <a:endParaRPr lang="fr-FR" dirty="0" smtClean="0"/>
          </a:p>
          <a:p>
            <a:r>
              <a:rPr lang="fr-FR" dirty="0" smtClean="0"/>
              <a:t>Qualifié </a:t>
            </a:r>
            <a:r>
              <a:rPr lang="fr-FR" dirty="0" smtClean="0">
                <a:solidFill>
                  <a:schemeClr val="accent4">
                    <a:lumMod val="40000"/>
                    <a:lumOff val="60000"/>
                  </a:schemeClr>
                </a:solidFill>
              </a:rPr>
              <a:t>d</a:t>
            </a:r>
            <a:r>
              <a:rPr lang="fr-FR" b="1" u="sng" dirty="0" smtClean="0">
                <a:solidFill>
                  <a:schemeClr val="accent4">
                    <a:lumMod val="40000"/>
                    <a:lumOff val="60000"/>
                  </a:schemeClr>
                </a:solidFill>
              </a:rPr>
              <a:t>’APPARENT</a:t>
            </a:r>
            <a:r>
              <a:rPr lang="fr-FR" b="1" u="sng" dirty="0" smtClean="0"/>
              <a:t> </a:t>
            </a:r>
            <a:r>
              <a:rPr lang="fr-FR" dirty="0" smtClean="0"/>
              <a:t>++ car ne reflète pas forcément la réalité : </a:t>
            </a:r>
          </a:p>
          <a:p>
            <a:pPr lvl="1"/>
            <a:r>
              <a:rPr lang="fr-FR" dirty="0" smtClean="0"/>
              <a:t>Soit </a:t>
            </a:r>
            <a:r>
              <a:rPr lang="fr-FR" b="1" dirty="0" smtClean="0">
                <a:solidFill>
                  <a:schemeClr val="accent4">
                    <a:lumMod val="40000"/>
                    <a:lumOff val="60000"/>
                  </a:schemeClr>
                </a:solidFill>
              </a:rPr>
              <a:t>volume physique </a:t>
            </a:r>
          </a:p>
          <a:p>
            <a:pPr lvl="1"/>
            <a:r>
              <a:rPr lang="fr-FR" dirty="0" smtClean="0"/>
              <a:t>Soit </a:t>
            </a:r>
            <a:r>
              <a:rPr lang="fr-FR" b="1" dirty="0" smtClean="0">
                <a:solidFill>
                  <a:schemeClr val="accent4">
                    <a:lumMod val="40000"/>
                    <a:lumOff val="60000"/>
                  </a:schemeClr>
                </a:solidFill>
              </a:rPr>
              <a:t>immense</a:t>
            </a:r>
            <a:r>
              <a:rPr lang="fr-FR" dirty="0" smtClean="0"/>
              <a:t> </a:t>
            </a:r>
          </a:p>
          <a:p>
            <a:endParaRPr lang="fr-FR" dirty="0"/>
          </a:p>
        </p:txBody>
      </p:sp>
      <p:sp>
        <p:nvSpPr>
          <p:cNvPr id="3" name="Titre 2"/>
          <p:cNvSpPr>
            <a:spLocks noGrp="1"/>
          </p:cNvSpPr>
          <p:nvPr>
            <p:ph type="title"/>
          </p:nvPr>
        </p:nvSpPr>
        <p:spPr>
          <a:solidFill>
            <a:schemeClr val="accent3">
              <a:lumMod val="20000"/>
              <a:lumOff val="80000"/>
            </a:schemeClr>
          </a:solidFill>
        </p:spPr>
        <p:txBody>
          <a:bodyPr/>
          <a:lstStyle/>
          <a:p>
            <a:r>
              <a:rPr lang="fr-FR" dirty="0" smtClean="0">
                <a:solidFill>
                  <a:schemeClr val="accent3"/>
                </a:solidFill>
              </a:rPr>
              <a:t>C) VOLUME DE DISTRIBUTION</a:t>
            </a:r>
            <a:endParaRPr lang="fr-FR" dirty="0">
              <a:solidFill>
                <a:schemeClr val="accent3"/>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649" t="13690" r="27491" b="29762"/>
          <a:stretch/>
        </p:blipFill>
        <p:spPr bwMode="auto">
          <a:xfrm>
            <a:off x="5652120" y="4797151"/>
            <a:ext cx="3112408" cy="2025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9609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down)">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1000"/>
                                        <p:tgtEl>
                                          <p:spTgt spid="2">
                                            <p:txEl>
                                              <p:pRg st="6" end="6"/>
                                            </p:txEl>
                                          </p:spTgt>
                                        </p:tgtEl>
                                      </p:cBhvr>
                                    </p:animEffect>
                                    <p:anim calcmode="lin" valueType="num">
                                      <p:cBhvr>
                                        <p:cTn id="28"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fade">
                                      <p:cBhvr>
                                        <p:cTn id="32" dur="1000"/>
                                        <p:tgtEl>
                                          <p:spTgt spid="2">
                                            <p:txEl>
                                              <p:pRg st="7" end="7"/>
                                            </p:txEl>
                                          </p:spTgt>
                                        </p:tgtEl>
                                      </p:cBhvr>
                                    </p:animEffect>
                                    <p:anim calcmode="lin" valueType="num">
                                      <p:cBhvr>
                                        <p:cTn id="33"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pPr lvl="0"/>
            <a:r>
              <a:rPr lang="fr-FR" dirty="0">
                <a:solidFill>
                  <a:schemeClr val="bg1"/>
                </a:solidFill>
              </a:rPr>
              <a:t>Ensemble des </a:t>
            </a:r>
            <a:r>
              <a:rPr lang="fr-FR" u="sng" dirty="0">
                <a:solidFill>
                  <a:schemeClr val="bg1"/>
                </a:solidFill>
              </a:rPr>
              <a:t>biotransformations</a:t>
            </a:r>
            <a:r>
              <a:rPr lang="fr-FR" dirty="0">
                <a:solidFill>
                  <a:schemeClr val="bg1"/>
                </a:solidFill>
              </a:rPr>
              <a:t> que le mdc va subir dans </a:t>
            </a:r>
            <a:r>
              <a:rPr lang="fr-FR" dirty="0" smtClean="0">
                <a:solidFill>
                  <a:schemeClr val="bg1"/>
                </a:solidFill>
              </a:rPr>
              <a:t>l’organisme visant à le rendre + hydrosoluble et à l’éliminer </a:t>
            </a:r>
          </a:p>
          <a:p>
            <a:pPr lvl="0"/>
            <a:endParaRPr lang="fr-FR" dirty="0" smtClean="0">
              <a:solidFill>
                <a:schemeClr val="bg1"/>
              </a:solidFill>
            </a:endParaRPr>
          </a:p>
          <a:p>
            <a:pPr lvl="0"/>
            <a:r>
              <a:rPr lang="fr-FR" b="1" u="sng" dirty="0" smtClean="0">
                <a:solidFill>
                  <a:schemeClr val="bg1"/>
                </a:solidFill>
              </a:rPr>
              <a:t>Phase I</a:t>
            </a:r>
            <a:r>
              <a:rPr lang="fr-FR" dirty="0" smtClean="0">
                <a:solidFill>
                  <a:schemeClr val="bg1"/>
                </a:solidFill>
              </a:rPr>
              <a:t> et/ou </a:t>
            </a:r>
            <a:r>
              <a:rPr lang="fr-FR" b="1" u="sng" dirty="0" smtClean="0">
                <a:solidFill>
                  <a:schemeClr val="bg1"/>
                </a:solidFill>
              </a:rPr>
              <a:t>Phase II </a:t>
            </a:r>
            <a:r>
              <a:rPr lang="fr-FR" dirty="0" smtClean="0">
                <a:solidFill>
                  <a:schemeClr val="bg1"/>
                </a:solidFill>
                <a:sym typeface="Wingdings" panose="05000000000000000000" pitchFamily="2" charset="2"/>
              </a:rPr>
              <a:t> si les 2 on a </a:t>
            </a:r>
            <a:r>
              <a:rPr lang="fr-FR" b="1" i="1" u="sng" dirty="0" smtClean="0">
                <a:solidFill>
                  <a:schemeClr val="bg1"/>
                </a:solidFill>
                <a:sym typeface="Wingdings" panose="05000000000000000000" pitchFamily="2" charset="2"/>
              </a:rPr>
              <a:t>Phase I PUIS Phase II</a:t>
            </a:r>
            <a:r>
              <a:rPr lang="fr-FR" dirty="0" smtClean="0">
                <a:solidFill>
                  <a:schemeClr val="bg1"/>
                </a:solidFill>
                <a:sym typeface="Wingdings" panose="05000000000000000000" pitchFamily="2" charset="2"/>
              </a:rPr>
              <a:t> +++</a:t>
            </a:r>
            <a:endParaRPr lang="fr-FR" dirty="0" smtClean="0">
              <a:solidFill>
                <a:schemeClr val="bg1"/>
              </a:solidFill>
            </a:endParaRPr>
          </a:p>
          <a:p>
            <a:pPr lvl="0"/>
            <a:r>
              <a:rPr lang="fr-FR" dirty="0" smtClean="0">
                <a:solidFill>
                  <a:schemeClr val="bg1"/>
                </a:solidFill>
              </a:rPr>
              <a:t>Importance des cytochromes P450 et de ses iso-enzymes surtout 3A4/5</a:t>
            </a:r>
            <a:endParaRPr lang="fr-FR" dirty="0">
              <a:solidFill>
                <a:schemeClr val="bg1"/>
              </a:solidFill>
            </a:endParaRPr>
          </a:p>
          <a:p>
            <a:endParaRPr lang="fr-FR" dirty="0"/>
          </a:p>
        </p:txBody>
      </p:sp>
      <p:sp>
        <p:nvSpPr>
          <p:cNvPr id="3" name="Titre 2"/>
          <p:cNvSpPr>
            <a:spLocks noGrp="1"/>
          </p:cNvSpPr>
          <p:nvPr>
            <p:ph type="title"/>
          </p:nvPr>
        </p:nvSpPr>
        <p:spPr>
          <a:solidFill>
            <a:schemeClr val="accent2">
              <a:lumMod val="20000"/>
              <a:lumOff val="80000"/>
            </a:schemeClr>
          </a:solidFill>
        </p:spPr>
        <p:txBody>
          <a:bodyPr/>
          <a:lstStyle/>
          <a:p>
            <a:pPr algn="ctr"/>
            <a:r>
              <a:rPr lang="fr-FR" dirty="0" smtClean="0">
                <a:solidFill>
                  <a:schemeClr val="accent2"/>
                </a:solidFill>
              </a:rPr>
              <a:t>III. METABOLISME </a:t>
            </a:r>
            <a:endParaRPr lang="fr-FR" dirty="0">
              <a:solidFill>
                <a:schemeClr val="accent2"/>
              </a:solidFill>
            </a:endParaRPr>
          </a:p>
        </p:txBody>
      </p:sp>
      <p:pic>
        <p:nvPicPr>
          <p:cNvPr id="4" name="Image 3"/>
          <p:cNvPicPr/>
          <p:nvPr/>
        </p:nvPicPr>
        <p:blipFill rotWithShape="1">
          <a:blip r:embed="rId2" cstate="print">
            <a:extLst>
              <a:ext uri="{28A0092B-C50C-407E-A947-70E740481C1C}">
                <a14:useLocalDpi xmlns:a14="http://schemas.microsoft.com/office/drawing/2010/main" val="0"/>
              </a:ext>
            </a:extLst>
          </a:blip>
          <a:srcRect/>
          <a:stretch/>
        </p:blipFill>
        <p:spPr bwMode="auto">
          <a:xfrm>
            <a:off x="4572000" y="4581128"/>
            <a:ext cx="4246776" cy="2276872"/>
          </a:xfrm>
          <a:prstGeom prst="rect">
            <a:avLst/>
          </a:prstGeom>
          <a:ln>
            <a:solidFill>
              <a:schemeClr val="bg1">
                <a:lumMod val="65000"/>
              </a:schemeClr>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7596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1)">
                                      <p:cBhvr>
                                        <p:cTn id="2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379504" y="260648"/>
            <a:ext cx="8219256" cy="1858218"/>
          </a:xfrm>
        </p:spPr>
        <p:txBody>
          <a:bodyPr>
            <a:normAutofit/>
          </a:bodyPr>
          <a:lstStyle/>
          <a:p>
            <a:pPr marL="571500" indent="-571500">
              <a:buFont typeface="Wingdings" panose="05000000000000000000" pitchFamily="2" charset="2"/>
              <a:buChar char="§"/>
            </a:pPr>
            <a:r>
              <a:rPr lang="fr-FR" dirty="0" smtClean="0">
                <a:solidFill>
                  <a:schemeClr val="accent4">
                    <a:lumMod val="20000"/>
                    <a:lumOff val="80000"/>
                  </a:schemeClr>
                </a:solidFill>
              </a:rPr>
              <a:t>Intensité du métabolisme</a:t>
            </a:r>
            <a:r>
              <a:rPr lang="fr-FR" dirty="0">
                <a:solidFill>
                  <a:schemeClr val="tx1"/>
                </a:solidFill>
              </a:rPr>
              <a:t/>
            </a:r>
            <a:br>
              <a:rPr lang="fr-FR" dirty="0">
                <a:solidFill>
                  <a:schemeClr val="tx1"/>
                </a:solidFill>
              </a:rPr>
            </a:br>
            <a:r>
              <a:rPr lang="fr-FR" sz="2700" dirty="0" smtClean="0">
                <a:solidFill>
                  <a:schemeClr val="tx1"/>
                </a:solidFill>
              </a:rPr>
              <a:t>Chaque métabolite peut avoir un profil PK spécifique +++</a:t>
            </a:r>
            <a:endParaRPr lang="fr-FR" sz="2700" dirty="0">
              <a:solidFill>
                <a:schemeClr val="tx1"/>
              </a:solidFill>
            </a:endParaRPr>
          </a:p>
        </p:txBody>
      </p:sp>
      <p:sp>
        <p:nvSpPr>
          <p:cNvPr id="5" name="ZoneTexte 4"/>
          <p:cNvSpPr txBox="1"/>
          <p:nvPr/>
        </p:nvSpPr>
        <p:spPr>
          <a:xfrm>
            <a:off x="379504" y="2446048"/>
            <a:ext cx="8064896" cy="1769715"/>
          </a:xfrm>
          <a:prstGeom prst="rect">
            <a:avLst/>
          </a:prstGeom>
          <a:noFill/>
        </p:spPr>
        <p:txBody>
          <a:bodyPr wrap="square" rtlCol="0">
            <a:spAutoFit/>
          </a:bodyPr>
          <a:lstStyle/>
          <a:p>
            <a:pPr marL="571500" indent="-571500">
              <a:spcBef>
                <a:spcPct val="0"/>
              </a:spcBef>
              <a:buFont typeface="Wingdings" panose="05000000000000000000" pitchFamily="2" charset="2"/>
              <a:buChar char="§"/>
            </a:pPr>
            <a:r>
              <a:rPr lang="fr-FR" sz="3700" b="1" dirty="0">
                <a:solidFill>
                  <a:schemeClr val="accent4">
                    <a:lumMod val="20000"/>
                    <a:lumOff val="80000"/>
                  </a:schemeClr>
                </a:solidFill>
                <a:effectLst>
                  <a:outerShdw blurRad="31750" dist="25400" dir="5400000" algn="tl" rotWithShape="0">
                    <a:srgbClr val="000000">
                      <a:alpha val="25000"/>
                    </a:srgbClr>
                  </a:outerShdw>
                </a:effectLst>
                <a:latin typeface="+mj-lt"/>
                <a:ea typeface="+mj-ea"/>
                <a:cs typeface="+mj-cs"/>
              </a:rPr>
              <a:t>Nature de métabolites formés </a:t>
            </a:r>
          </a:p>
          <a:p>
            <a:pPr marL="1028700" lvl="2" indent="-571500">
              <a:spcBef>
                <a:spcPct val="0"/>
              </a:spcBef>
              <a:buFont typeface="Wingdings" panose="05000000000000000000" pitchFamily="2" charset="2"/>
              <a:buChar char="§"/>
            </a:pPr>
            <a:r>
              <a:rPr lang="fr-FR" sz="2400" b="1" dirty="0">
                <a:effectLst>
                  <a:outerShdw blurRad="31750" dist="25400" dir="5400000" algn="tl" rotWithShape="0">
                    <a:srgbClr val="000000">
                      <a:alpha val="25000"/>
                    </a:srgbClr>
                  </a:outerShdw>
                </a:effectLst>
                <a:latin typeface="+mj-lt"/>
                <a:ea typeface="+mj-ea"/>
                <a:cs typeface="+mj-cs"/>
              </a:rPr>
              <a:t>Actifs </a:t>
            </a:r>
          </a:p>
          <a:p>
            <a:pPr marL="1028700" lvl="2" indent="-571500">
              <a:spcBef>
                <a:spcPct val="0"/>
              </a:spcBef>
              <a:buFont typeface="Wingdings" panose="05000000000000000000" pitchFamily="2" charset="2"/>
              <a:buChar char="§"/>
            </a:pPr>
            <a:r>
              <a:rPr lang="fr-FR" sz="2400" b="1" dirty="0">
                <a:effectLst>
                  <a:outerShdw blurRad="31750" dist="25400" dir="5400000" algn="tl" rotWithShape="0">
                    <a:srgbClr val="000000">
                      <a:alpha val="25000"/>
                    </a:srgbClr>
                  </a:outerShdw>
                </a:effectLst>
                <a:latin typeface="+mj-lt"/>
                <a:ea typeface="+mj-ea"/>
                <a:cs typeface="+mj-cs"/>
              </a:rPr>
              <a:t>Inactif</a:t>
            </a:r>
          </a:p>
          <a:p>
            <a:pPr marL="1028700" lvl="2" indent="-571500">
              <a:spcBef>
                <a:spcPct val="0"/>
              </a:spcBef>
              <a:buFont typeface="Wingdings" panose="05000000000000000000" pitchFamily="2" charset="2"/>
              <a:buChar char="§"/>
            </a:pPr>
            <a:r>
              <a:rPr lang="fr-FR" sz="2400" b="1" dirty="0">
                <a:effectLst>
                  <a:outerShdw blurRad="31750" dist="25400" dir="5400000" algn="tl" rotWithShape="0">
                    <a:srgbClr val="000000">
                      <a:alpha val="25000"/>
                    </a:srgbClr>
                  </a:outerShdw>
                </a:effectLst>
                <a:latin typeface="+mj-lt"/>
                <a:ea typeface="+mj-ea"/>
                <a:cs typeface="+mj-cs"/>
              </a:rPr>
              <a:t>Toxique </a:t>
            </a:r>
          </a:p>
        </p:txBody>
      </p:sp>
      <p:sp>
        <p:nvSpPr>
          <p:cNvPr id="6" name="ZoneTexte 5"/>
          <p:cNvSpPr txBox="1"/>
          <p:nvPr/>
        </p:nvSpPr>
        <p:spPr>
          <a:xfrm>
            <a:off x="379504" y="4581128"/>
            <a:ext cx="8280920" cy="1384995"/>
          </a:xfrm>
          <a:prstGeom prst="rect">
            <a:avLst/>
          </a:prstGeom>
          <a:noFill/>
        </p:spPr>
        <p:txBody>
          <a:bodyPr wrap="square" rtlCol="0">
            <a:spAutoFit/>
          </a:bodyPr>
          <a:lstStyle/>
          <a:p>
            <a:pPr marL="571500" indent="-571500">
              <a:buFont typeface="Wingdings" panose="05000000000000000000" pitchFamily="2" charset="2"/>
              <a:buChar char="§"/>
            </a:pPr>
            <a:r>
              <a:rPr lang="fr-FR" sz="3600" b="1" dirty="0" smtClean="0">
                <a:solidFill>
                  <a:schemeClr val="accent4">
                    <a:lumMod val="20000"/>
                    <a:lumOff val="80000"/>
                  </a:schemeClr>
                </a:solidFill>
              </a:rPr>
              <a:t>Voies enzymatiques impliquées</a:t>
            </a:r>
          </a:p>
          <a:p>
            <a:pPr marL="800100" lvl="1" indent="-342900">
              <a:buFont typeface="Arial" panose="020B0604020202020204" pitchFamily="34" charset="0"/>
              <a:buChar char="•"/>
            </a:pPr>
            <a:r>
              <a:rPr lang="fr-FR" sz="2400" b="1" dirty="0" smtClean="0"/>
              <a:t>Facteurs génétiques ? </a:t>
            </a:r>
          </a:p>
          <a:p>
            <a:pPr marL="800100" lvl="1" indent="-342900">
              <a:buFont typeface="Arial" panose="020B0604020202020204" pitchFamily="34" charset="0"/>
              <a:buChar char="•"/>
            </a:pPr>
            <a:r>
              <a:rPr lang="fr-FR" sz="2400" b="1" dirty="0" smtClean="0"/>
              <a:t>Interactions médicamenteuses ?  </a:t>
            </a:r>
            <a:endParaRPr lang="fr-FR" sz="2400" b="1" dirty="0"/>
          </a:p>
        </p:txBody>
      </p:sp>
    </p:spTree>
    <p:extLst>
      <p:ext uri="{BB962C8B-B14F-4D97-AF65-F5344CB8AC3E}">
        <p14:creationId xmlns:p14="http://schemas.microsoft.com/office/powerpoint/2010/main" val="24395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accent3">
              <a:lumMod val="20000"/>
              <a:lumOff val="80000"/>
            </a:schemeClr>
          </a:solidFill>
        </p:spPr>
        <p:txBody>
          <a:bodyPr>
            <a:normAutofit fontScale="90000"/>
          </a:bodyPr>
          <a:lstStyle/>
          <a:p>
            <a:r>
              <a:rPr lang="fr-FR" dirty="0" smtClean="0">
                <a:solidFill>
                  <a:schemeClr val="accent3"/>
                </a:solidFill>
              </a:rPr>
              <a:t>A)</a:t>
            </a:r>
            <a:r>
              <a:rPr lang="fr-FR" dirty="0" smtClean="0"/>
              <a:t> </a:t>
            </a:r>
            <a:r>
              <a:rPr lang="fr-FR" dirty="0" smtClean="0">
                <a:solidFill>
                  <a:schemeClr val="accent3"/>
                </a:solidFill>
              </a:rPr>
              <a:t>INDUCTION &amp; INHIBITION ENZYMATIQUE </a:t>
            </a:r>
            <a:endParaRPr lang="fr-FR" dirty="0">
              <a:solidFill>
                <a:schemeClr val="accent3"/>
              </a:solidFill>
            </a:endParaRPr>
          </a:p>
        </p:txBody>
      </p:sp>
      <p:sp>
        <p:nvSpPr>
          <p:cNvPr id="3" name="ZoneTexte 2"/>
          <p:cNvSpPr txBox="1"/>
          <p:nvPr/>
        </p:nvSpPr>
        <p:spPr>
          <a:xfrm>
            <a:off x="467544" y="1916832"/>
            <a:ext cx="8208912" cy="2862322"/>
          </a:xfrm>
          <a:prstGeom prst="rect">
            <a:avLst/>
          </a:prstGeom>
          <a:solidFill>
            <a:schemeClr val="accent5">
              <a:lumMod val="20000"/>
              <a:lumOff val="80000"/>
              <a:alpha val="61000"/>
            </a:schemeClr>
          </a:solidFill>
          <a:ln>
            <a:noFill/>
          </a:ln>
        </p:spPr>
        <p:txBody>
          <a:bodyPr wrap="square" rtlCol="0">
            <a:spAutoFit/>
          </a:bodyPr>
          <a:lstStyle/>
          <a:p>
            <a:pPr marL="342900" indent="-342900">
              <a:buAutoNum type="arabicParenR"/>
            </a:pPr>
            <a:r>
              <a:rPr lang="fr-FR" b="1" dirty="0" smtClean="0">
                <a:solidFill>
                  <a:schemeClr val="accent5"/>
                </a:solidFill>
                <a:effectLst>
                  <a:outerShdw blurRad="38100" dist="38100" dir="2700000" algn="tl">
                    <a:srgbClr val="000000">
                      <a:alpha val="43137"/>
                    </a:srgbClr>
                  </a:outerShdw>
                </a:effectLst>
              </a:rPr>
              <a:t>INDUCTION : augmente la quantité d’enzymes participant au métabolisme d’un mdc </a:t>
            </a:r>
          </a:p>
          <a:p>
            <a:endParaRPr lang="fr-FR" dirty="0" smtClean="0"/>
          </a:p>
          <a:p>
            <a:pPr marL="285750" indent="-285750">
              <a:buFont typeface="Wingdings"/>
              <a:buChar char="à"/>
            </a:pPr>
            <a:r>
              <a:rPr lang="fr-FR" dirty="0" smtClean="0">
                <a:solidFill>
                  <a:schemeClr val="accent5">
                    <a:lumMod val="50000"/>
                  </a:schemeClr>
                </a:solidFill>
                <a:sym typeface="Wingdings" panose="05000000000000000000" pitchFamily="2" charset="2"/>
              </a:rPr>
              <a:t>Administration d’un médicament B inducteur pour le mdc A </a:t>
            </a:r>
          </a:p>
          <a:p>
            <a:pPr marL="285750" indent="-285750">
              <a:buFont typeface="Wingdings"/>
              <a:buChar char="à"/>
            </a:pPr>
            <a:r>
              <a:rPr lang="fr-FR" dirty="0" smtClean="0">
                <a:solidFill>
                  <a:schemeClr val="accent5">
                    <a:lumMod val="50000"/>
                  </a:schemeClr>
                </a:solidFill>
                <a:sym typeface="Wingdings" panose="05000000000000000000" pitchFamily="2" charset="2"/>
              </a:rPr>
              <a:t>Augmente la C° en enzymes/CYP450 métabolisant A </a:t>
            </a:r>
          </a:p>
          <a:p>
            <a:pPr marL="285750" indent="-285750">
              <a:buFont typeface="Wingdings"/>
              <a:buChar char="à"/>
            </a:pPr>
            <a:r>
              <a:rPr lang="fr-FR" b="1" u="sng" dirty="0" smtClean="0">
                <a:solidFill>
                  <a:schemeClr val="accent5">
                    <a:lumMod val="50000"/>
                  </a:schemeClr>
                </a:solidFill>
                <a:sym typeface="Wingdings" panose="05000000000000000000" pitchFamily="2" charset="2"/>
              </a:rPr>
              <a:t>C° en A diminue</a:t>
            </a:r>
            <a:r>
              <a:rPr lang="fr-FR" dirty="0" smtClean="0">
                <a:solidFill>
                  <a:schemeClr val="accent5">
                    <a:lumMod val="50000"/>
                  </a:schemeClr>
                </a:solidFill>
                <a:sym typeface="Wingdings" panose="05000000000000000000" pitchFamily="2" charset="2"/>
              </a:rPr>
              <a:t>, ses métabolites augmentent </a:t>
            </a:r>
          </a:p>
          <a:p>
            <a:pPr marL="285750" indent="-285750">
              <a:buFont typeface="Wingdings"/>
              <a:buChar char="à"/>
            </a:pPr>
            <a:r>
              <a:rPr lang="fr-FR" dirty="0" smtClean="0">
                <a:solidFill>
                  <a:schemeClr val="accent5">
                    <a:lumMod val="50000"/>
                  </a:schemeClr>
                </a:solidFill>
                <a:sym typeface="Wingdings" panose="05000000000000000000" pitchFamily="2" charset="2"/>
              </a:rPr>
              <a:t>Efficacité clinique diminue  +++</a:t>
            </a:r>
          </a:p>
          <a:p>
            <a:r>
              <a:rPr lang="fr-FR" dirty="0">
                <a:sym typeface="Wingdings" panose="05000000000000000000" pitchFamily="2" charset="2"/>
              </a:rPr>
              <a:t> </a:t>
            </a:r>
            <a:endParaRPr lang="fr-FR" dirty="0" smtClean="0">
              <a:sym typeface="Wingdings" panose="05000000000000000000" pitchFamily="2" charset="2"/>
            </a:endParaRPr>
          </a:p>
          <a:p>
            <a:pPr algn="ctr"/>
            <a:r>
              <a:rPr lang="fr-FR" b="1" i="1" u="sng" dirty="0" smtClean="0">
                <a:solidFill>
                  <a:schemeClr val="accent6">
                    <a:lumMod val="20000"/>
                    <a:lumOff val="80000"/>
                  </a:schemeClr>
                </a:solidFill>
                <a:sym typeface="Wingdings" panose="05000000000000000000" pitchFamily="2" charset="2"/>
              </a:rPr>
              <a:t>EXCEPTION : LES PRO DRUGS ! +++</a:t>
            </a:r>
          </a:p>
          <a:p>
            <a:pPr marL="285750" indent="-285750">
              <a:buFont typeface="Wingdings"/>
              <a:buChar char="à"/>
            </a:pPr>
            <a:endParaRPr lang="fr-FR" dirty="0"/>
          </a:p>
        </p:txBody>
      </p:sp>
      <p:sp>
        <p:nvSpPr>
          <p:cNvPr id="4" name="ZoneTexte 3"/>
          <p:cNvSpPr txBox="1"/>
          <p:nvPr/>
        </p:nvSpPr>
        <p:spPr>
          <a:xfrm>
            <a:off x="467544" y="4769695"/>
            <a:ext cx="8208912" cy="1754326"/>
          </a:xfrm>
          <a:prstGeom prst="rect">
            <a:avLst/>
          </a:prstGeom>
          <a:solidFill>
            <a:schemeClr val="accent5">
              <a:lumMod val="20000"/>
              <a:lumOff val="80000"/>
              <a:alpha val="49000"/>
            </a:schemeClr>
          </a:solidFill>
        </p:spPr>
        <p:txBody>
          <a:bodyPr wrap="square" rtlCol="0">
            <a:spAutoFit/>
          </a:bodyPr>
          <a:lstStyle/>
          <a:p>
            <a:r>
              <a:rPr lang="fr-FR" b="1" dirty="0" smtClean="0">
                <a:solidFill>
                  <a:schemeClr val="accent5"/>
                </a:solidFill>
                <a:effectLst>
                  <a:outerShdw blurRad="38100" dist="38100" dir="2700000" algn="tl">
                    <a:srgbClr val="000000">
                      <a:alpha val="43137"/>
                    </a:srgbClr>
                  </a:outerShdw>
                </a:effectLst>
              </a:rPr>
              <a:t>2) INHIBITION : diminue la quantité d’enzymes participant au métabolisme d’un mdc </a:t>
            </a:r>
          </a:p>
          <a:p>
            <a:endParaRPr lang="fr-FR" dirty="0">
              <a:solidFill>
                <a:schemeClr val="accent5">
                  <a:lumMod val="50000"/>
                </a:schemeClr>
              </a:solidFill>
            </a:endParaRPr>
          </a:p>
          <a:p>
            <a:pPr marL="285750" indent="-285750">
              <a:buFont typeface="Wingdings"/>
              <a:buChar char="à"/>
            </a:pPr>
            <a:r>
              <a:rPr lang="fr-FR" dirty="0" smtClean="0">
                <a:solidFill>
                  <a:schemeClr val="accent5">
                    <a:lumMod val="50000"/>
                  </a:schemeClr>
                </a:solidFill>
                <a:sym typeface="Wingdings" panose="05000000000000000000" pitchFamily="2" charset="2"/>
              </a:rPr>
              <a:t>Augmente la C° en médicament A </a:t>
            </a:r>
          </a:p>
          <a:p>
            <a:pPr marL="285750" indent="-285750">
              <a:buFont typeface="Wingdings"/>
              <a:buChar char="à"/>
            </a:pPr>
            <a:r>
              <a:rPr lang="fr-FR" dirty="0" smtClean="0">
                <a:solidFill>
                  <a:schemeClr val="accent5">
                    <a:lumMod val="50000"/>
                  </a:schemeClr>
                </a:solidFill>
                <a:sym typeface="Wingdings" panose="05000000000000000000" pitchFamily="2" charset="2"/>
              </a:rPr>
              <a:t>CAR diminue la C° en enzymes/CYP450 métabolisant A</a:t>
            </a:r>
          </a:p>
          <a:p>
            <a:pPr marL="285750" indent="-285750">
              <a:buFont typeface="Wingdings"/>
              <a:buChar char="à"/>
            </a:pPr>
            <a:r>
              <a:rPr lang="fr-FR" dirty="0" smtClean="0">
                <a:solidFill>
                  <a:schemeClr val="accent5">
                    <a:lumMod val="50000"/>
                  </a:schemeClr>
                </a:solidFill>
                <a:sym typeface="Wingdings" panose="05000000000000000000" pitchFamily="2" charset="2"/>
              </a:rPr>
              <a:t>Efficacité clinique augmente MAIS aussi sa potentielle toxicité et/ou EI +++</a:t>
            </a:r>
            <a:endParaRPr lang="fr-FR" dirty="0">
              <a:solidFill>
                <a:schemeClr val="accent5">
                  <a:lumMod val="50000"/>
                </a:schemeClr>
              </a:solidFill>
            </a:endParaRPr>
          </a:p>
        </p:txBody>
      </p:sp>
    </p:spTree>
    <p:extLst>
      <p:ext uri="{BB962C8B-B14F-4D97-AF65-F5344CB8AC3E}">
        <p14:creationId xmlns:p14="http://schemas.microsoft.com/office/powerpoint/2010/main" val="2152858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95536" y="404664"/>
            <a:ext cx="8280920" cy="1354217"/>
          </a:xfrm>
          <a:prstGeom prst="rect">
            <a:avLst/>
          </a:prstGeom>
          <a:solidFill>
            <a:schemeClr val="accent3">
              <a:lumMod val="20000"/>
              <a:lumOff val="80000"/>
            </a:schemeClr>
          </a:solidFill>
        </p:spPr>
        <p:txBody>
          <a:bodyPr wrap="square" rtlCol="0">
            <a:spAutoFit/>
          </a:bodyPr>
          <a:lstStyle/>
          <a:p>
            <a:pPr>
              <a:spcBef>
                <a:spcPct val="0"/>
              </a:spcBef>
            </a:pPr>
            <a:r>
              <a:rPr lang="fr-FR" sz="4000" b="1" dirty="0" smtClean="0">
                <a:solidFill>
                  <a:schemeClr val="accent3"/>
                </a:solidFill>
              </a:rPr>
              <a:t>C</a:t>
            </a:r>
            <a:r>
              <a:rPr lang="fr-FR" sz="4100" b="1" dirty="0">
                <a:solidFill>
                  <a:schemeClr val="accent3"/>
                </a:solidFill>
                <a:effectLst>
                  <a:outerShdw blurRad="31750" dist="25400" dir="5400000" algn="tl" rotWithShape="0">
                    <a:srgbClr val="000000">
                      <a:alpha val="25000"/>
                    </a:srgbClr>
                  </a:outerShdw>
                </a:effectLst>
                <a:latin typeface="+mj-lt"/>
                <a:ea typeface="+mj-ea"/>
                <a:cs typeface="+mj-cs"/>
              </a:rPr>
              <a:t>) POLYMORPHISME </a:t>
            </a:r>
            <a:r>
              <a:rPr lang="fr-FR" sz="4100" b="1" dirty="0" smtClean="0">
                <a:solidFill>
                  <a:schemeClr val="accent3"/>
                </a:solidFill>
                <a:effectLst>
                  <a:outerShdw blurRad="31750" dist="25400" dir="5400000" algn="tl" rotWithShape="0">
                    <a:srgbClr val="000000">
                      <a:alpha val="25000"/>
                    </a:srgbClr>
                  </a:outerShdw>
                </a:effectLst>
                <a:latin typeface="+mj-lt"/>
                <a:ea typeface="+mj-ea"/>
                <a:cs typeface="+mj-cs"/>
              </a:rPr>
              <a:t>GENETI-QUE / </a:t>
            </a:r>
            <a:r>
              <a:rPr lang="fr-FR" sz="4100" b="1" dirty="0">
                <a:solidFill>
                  <a:schemeClr val="accent3"/>
                </a:solidFill>
                <a:effectLst>
                  <a:outerShdw blurRad="31750" dist="25400" dir="5400000" algn="tl" rotWithShape="0">
                    <a:srgbClr val="000000">
                      <a:alpha val="25000"/>
                    </a:srgbClr>
                  </a:outerShdw>
                </a:effectLst>
                <a:latin typeface="+mj-lt"/>
                <a:ea typeface="+mj-ea"/>
                <a:cs typeface="+mj-cs"/>
              </a:rPr>
              <a:t>PHARMACOGENETIQUE </a:t>
            </a:r>
          </a:p>
        </p:txBody>
      </p:sp>
      <p:sp>
        <p:nvSpPr>
          <p:cNvPr id="3" name="ZoneTexte 2"/>
          <p:cNvSpPr txBox="1"/>
          <p:nvPr/>
        </p:nvSpPr>
        <p:spPr>
          <a:xfrm>
            <a:off x="683568" y="2348880"/>
            <a:ext cx="7632848" cy="984885"/>
          </a:xfrm>
          <a:prstGeom prst="rect">
            <a:avLst/>
          </a:prstGeom>
          <a:noFill/>
        </p:spPr>
        <p:txBody>
          <a:bodyPr wrap="square" rtlCol="0">
            <a:spAutoFit/>
          </a:bodyPr>
          <a:lstStyle/>
          <a:p>
            <a:r>
              <a:rPr lang="fr-FR" sz="2000" b="1" dirty="0" smtClean="0">
                <a:solidFill>
                  <a:schemeClr val="bg1"/>
                </a:solidFill>
              </a:rPr>
              <a:t>Variation interindividuelle de la quantité de cytochromes selon le patrimoine génétique. On va avoir des </a:t>
            </a:r>
            <a:r>
              <a:rPr lang="fr-FR" sz="2000" b="1" dirty="0" err="1" smtClean="0">
                <a:solidFill>
                  <a:schemeClr val="bg1"/>
                </a:solidFill>
              </a:rPr>
              <a:t>métaboliseurs</a:t>
            </a:r>
            <a:r>
              <a:rPr lang="fr-FR" sz="2000" b="1" dirty="0" smtClean="0">
                <a:solidFill>
                  <a:schemeClr val="bg1"/>
                </a:solidFill>
              </a:rPr>
              <a:t> </a:t>
            </a:r>
            <a:r>
              <a:rPr lang="fr-FR" dirty="0" smtClean="0"/>
              <a:t>: </a:t>
            </a:r>
            <a:endParaRPr lang="fr-FR" dirty="0"/>
          </a:p>
        </p:txBody>
      </p:sp>
      <p:sp>
        <p:nvSpPr>
          <p:cNvPr id="4" name="ZoneTexte 3"/>
          <p:cNvSpPr txBox="1"/>
          <p:nvPr/>
        </p:nvSpPr>
        <p:spPr>
          <a:xfrm>
            <a:off x="683568" y="3460358"/>
            <a:ext cx="8503488" cy="646331"/>
          </a:xfrm>
          <a:prstGeom prst="rect">
            <a:avLst/>
          </a:prstGeom>
          <a:noFill/>
        </p:spPr>
        <p:txBody>
          <a:bodyPr wrap="square" rtlCol="0">
            <a:spAutoFit/>
          </a:bodyPr>
          <a:lstStyle/>
          <a:p>
            <a:pPr marL="285750" indent="-285750">
              <a:buFont typeface="Wingdings" panose="05000000000000000000" pitchFamily="2" charset="2"/>
              <a:buChar char="v"/>
            </a:pPr>
            <a:r>
              <a:rPr lang="fr-FR" b="1" dirty="0" smtClean="0">
                <a:solidFill>
                  <a:schemeClr val="accent1">
                    <a:lumMod val="60000"/>
                    <a:lumOff val="40000"/>
                  </a:schemeClr>
                </a:solidFill>
              </a:rPr>
              <a:t>Lents</a:t>
            </a:r>
            <a:r>
              <a:rPr lang="fr-FR" b="1" dirty="0" smtClean="0">
                <a:solidFill>
                  <a:schemeClr val="bg1"/>
                </a:solidFill>
              </a:rPr>
              <a:t>  : risque de toxicité si dose trop importante </a:t>
            </a:r>
          </a:p>
          <a:p>
            <a:r>
              <a:rPr lang="fr-FR" b="1" i="1" dirty="0" smtClean="0">
                <a:solidFill>
                  <a:schemeClr val="bg1"/>
                </a:solidFill>
              </a:rPr>
              <a:t>Ex : sujets déficients en CYP2D6 ne peuvent pas métaboliser la codéine</a:t>
            </a:r>
            <a:endParaRPr lang="fr-FR" b="1" i="1" dirty="0">
              <a:solidFill>
                <a:schemeClr val="bg1"/>
              </a:solidFill>
            </a:endParaRPr>
          </a:p>
        </p:txBody>
      </p:sp>
      <p:sp>
        <p:nvSpPr>
          <p:cNvPr id="5" name="ZoneTexte 4"/>
          <p:cNvSpPr txBox="1"/>
          <p:nvPr/>
        </p:nvSpPr>
        <p:spPr>
          <a:xfrm>
            <a:off x="683568" y="4252446"/>
            <a:ext cx="2088232" cy="369332"/>
          </a:xfrm>
          <a:prstGeom prst="rect">
            <a:avLst/>
          </a:prstGeom>
          <a:noFill/>
        </p:spPr>
        <p:txBody>
          <a:bodyPr wrap="square" rtlCol="0">
            <a:spAutoFit/>
          </a:bodyPr>
          <a:lstStyle/>
          <a:p>
            <a:pPr marL="285750" indent="-285750">
              <a:buFont typeface="Wingdings" panose="05000000000000000000" pitchFamily="2" charset="2"/>
              <a:buChar char="v"/>
            </a:pPr>
            <a:r>
              <a:rPr lang="fr-FR" b="1" dirty="0" smtClean="0">
                <a:solidFill>
                  <a:schemeClr val="accent1">
                    <a:lumMod val="60000"/>
                    <a:lumOff val="40000"/>
                  </a:schemeClr>
                </a:solidFill>
              </a:rPr>
              <a:t>Intermédiaires </a:t>
            </a:r>
            <a:endParaRPr lang="fr-FR" b="1" dirty="0">
              <a:solidFill>
                <a:schemeClr val="accent1">
                  <a:lumMod val="60000"/>
                  <a:lumOff val="40000"/>
                </a:schemeClr>
              </a:solidFill>
            </a:endParaRPr>
          </a:p>
        </p:txBody>
      </p:sp>
      <p:sp>
        <p:nvSpPr>
          <p:cNvPr id="6" name="ZoneTexte 5"/>
          <p:cNvSpPr txBox="1"/>
          <p:nvPr/>
        </p:nvSpPr>
        <p:spPr>
          <a:xfrm>
            <a:off x="683568" y="4916518"/>
            <a:ext cx="7416824" cy="369332"/>
          </a:xfrm>
          <a:prstGeom prst="rect">
            <a:avLst/>
          </a:prstGeom>
          <a:noFill/>
        </p:spPr>
        <p:txBody>
          <a:bodyPr wrap="square" rtlCol="0">
            <a:spAutoFit/>
          </a:bodyPr>
          <a:lstStyle/>
          <a:p>
            <a:pPr marL="285750" indent="-285750">
              <a:buFont typeface="Wingdings" panose="05000000000000000000" pitchFamily="2" charset="2"/>
              <a:buChar char="v"/>
            </a:pPr>
            <a:r>
              <a:rPr lang="fr-FR" b="1" dirty="0" smtClean="0">
                <a:solidFill>
                  <a:schemeClr val="accent1">
                    <a:lumMod val="60000"/>
                    <a:lumOff val="40000"/>
                  </a:schemeClr>
                </a:solidFill>
              </a:rPr>
              <a:t>Rapides</a:t>
            </a:r>
            <a:r>
              <a:rPr lang="fr-FR" b="1" dirty="0" smtClean="0">
                <a:solidFill>
                  <a:schemeClr val="bg1"/>
                </a:solidFill>
              </a:rPr>
              <a:t> : augmentation des doses car élimination trop rapide </a:t>
            </a:r>
            <a:endParaRPr lang="fr-FR" b="1" dirty="0">
              <a:solidFill>
                <a:schemeClr val="bg1"/>
              </a:solidFill>
            </a:endParaRPr>
          </a:p>
        </p:txBody>
      </p:sp>
      <p:sp>
        <p:nvSpPr>
          <p:cNvPr id="7" name="ZoneTexte 6"/>
          <p:cNvSpPr txBox="1"/>
          <p:nvPr/>
        </p:nvSpPr>
        <p:spPr>
          <a:xfrm>
            <a:off x="1223628" y="5588146"/>
            <a:ext cx="3096344" cy="369332"/>
          </a:xfrm>
          <a:prstGeom prst="rect">
            <a:avLst/>
          </a:prstGeom>
          <a:noFill/>
        </p:spPr>
        <p:txBody>
          <a:bodyPr wrap="square" rtlCol="0">
            <a:spAutoFit/>
          </a:bodyPr>
          <a:lstStyle/>
          <a:p>
            <a:pPr marL="285750" indent="-285750">
              <a:buFont typeface="Wingdings" panose="05000000000000000000" pitchFamily="2" charset="2"/>
              <a:buChar char="ü"/>
            </a:pPr>
            <a:r>
              <a:rPr lang="fr-FR" b="1" dirty="0" smtClean="0">
                <a:solidFill>
                  <a:schemeClr val="bg1"/>
                </a:solidFill>
              </a:rPr>
              <a:t>Ultra-rapides </a:t>
            </a:r>
            <a:endParaRPr lang="fr-FR" b="1" dirty="0">
              <a:solidFill>
                <a:schemeClr val="bg1"/>
              </a:solidFill>
            </a:endParaRPr>
          </a:p>
        </p:txBody>
      </p:sp>
    </p:spTree>
    <p:extLst>
      <p:ext uri="{BB962C8B-B14F-4D97-AF65-F5344CB8AC3E}">
        <p14:creationId xmlns:p14="http://schemas.microsoft.com/office/powerpoint/2010/main" val="4015468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circle(in)">
                                      <p:cBhvr>
                                        <p:cTn id="34" dur="2000"/>
                                        <p:tgtEl>
                                          <p:spTgt spid="6"/>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circle(in)">
                                      <p:cBhvr>
                                        <p:cTn id="3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lnSpcReduction="10000"/>
          </a:bodyPr>
          <a:lstStyle/>
          <a:p>
            <a:r>
              <a:rPr lang="fr-FR" b="1" dirty="0">
                <a:solidFill>
                  <a:schemeClr val="bg1"/>
                </a:solidFill>
              </a:rPr>
              <a:t>D</a:t>
            </a:r>
            <a:r>
              <a:rPr lang="fr-FR" b="1" dirty="0" smtClean="0">
                <a:solidFill>
                  <a:schemeClr val="bg1"/>
                </a:solidFill>
              </a:rPr>
              <a:t>isparition </a:t>
            </a:r>
            <a:r>
              <a:rPr lang="fr-FR" b="1" dirty="0">
                <a:solidFill>
                  <a:schemeClr val="bg1"/>
                </a:solidFill>
              </a:rPr>
              <a:t>du mdc de </a:t>
            </a:r>
            <a:r>
              <a:rPr lang="fr-FR" b="1" dirty="0" smtClean="0">
                <a:solidFill>
                  <a:schemeClr val="bg1"/>
                </a:solidFill>
              </a:rPr>
              <a:t>l’organisme, sous forme de métabolite ou initiale </a:t>
            </a:r>
          </a:p>
          <a:p>
            <a:endParaRPr lang="fr-FR" b="1" dirty="0" smtClean="0">
              <a:solidFill>
                <a:schemeClr val="bg1"/>
              </a:solidFill>
            </a:endParaRPr>
          </a:p>
          <a:p>
            <a:r>
              <a:rPr lang="fr-FR" b="1" dirty="0" smtClean="0">
                <a:solidFill>
                  <a:schemeClr val="bg1"/>
                </a:solidFill>
              </a:rPr>
              <a:t>Différentes voies d’élimination : </a:t>
            </a:r>
          </a:p>
          <a:p>
            <a:pPr lvl="1"/>
            <a:r>
              <a:rPr lang="fr-FR" b="1" dirty="0" smtClean="0">
                <a:solidFill>
                  <a:schemeClr val="accent5"/>
                </a:solidFill>
              </a:rPr>
              <a:t>Rénale ++++ = voie urinaire = pipi</a:t>
            </a:r>
          </a:p>
          <a:p>
            <a:pPr lvl="1"/>
            <a:r>
              <a:rPr lang="fr-FR" b="1" dirty="0" smtClean="0">
                <a:solidFill>
                  <a:schemeClr val="accent5"/>
                </a:solidFill>
              </a:rPr>
              <a:t>Hépatique ++ : excrétion biliaire </a:t>
            </a:r>
          </a:p>
          <a:p>
            <a:pPr lvl="1"/>
            <a:r>
              <a:rPr lang="fr-FR" i="1" dirty="0" smtClean="0">
                <a:solidFill>
                  <a:schemeClr val="bg1"/>
                </a:solidFill>
              </a:rPr>
              <a:t>Par l’air exhalé, par la sueurs… (faibles !)</a:t>
            </a:r>
          </a:p>
          <a:p>
            <a:pPr lvl="1"/>
            <a:endParaRPr lang="fr-FR" b="1" dirty="0">
              <a:solidFill>
                <a:schemeClr val="bg1"/>
              </a:solidFill>
            </a:endParaRPr>
          </a:p>
          <a:p>
            <a:pPr lvl="1"/>
            <a:endParaRPr lang="fr-FR" b="1" dirty="0" smtClean="0"/>
          </a:p>
          <a:p>
            <a:pPr lvl="1"/>
            <a:r>
              <a:rPr lang="fr-FR" b="1" dirty="0" smtClean="0">
                <a:solidFill>
                  <a:schemeClr val="bg1"/>
                </a:solidFill>
              </a:rPr>
              <a:t>2 GRANDS PARAMETRES pour la caractériser </a:t>
            </a:r>
            <a:r>
              <a:rPr lang="fr-FR" b="1" dirty="0" smtClean="0"/>
              <a:t> : </a:t>
            </a:r>
          </a:p>
          <a:p>
            <a:pPr lvl="2"/>
            <a:r>
              <a:rPr lang="fr-FR" b="1" dirty="0" smtClean="0">
                <a:solidFill>
                  <a:schemeClr val="accent5"/>
                </a:solidFill>
              </a:rPr>
              <a:t>CLAIRANCE (+ souvent rénale)</a:t>
            </a:r>
          </a:p>
          <a:p>
            <a:pPr lvl="2"/>
            <a:r>
              <a:rPr lang="fr-FR" b="1" dirty="0" smtClean="0">
                <a:solidFill>
                  <a:schemeClr val="accent5"/>
                </a:solidFill>
              </a:rPr>
              <a:t>DEMI-VIE D’ELIMINATION DU MDC</a:t>
            </a:r>
            <a:endParaRPr lang="fr-FR" dirty="0">
              <a:solidFill>
                <a:schemeClr val="accent5"/>
              </a:solidFill>
            </a:endParaRPr>
          </a:p>
        </p:txBody>
      </p:sp>
      <p:sp>
        <p:nvSpPr>
          <p:cNvPr id="3" name="Titre 2"/>
          <p:cNvSpPr>
            <a:spLocks noGrp="1"/>
          </p:cNvSpPr>
          <p:nvPr>
            <p:ph type="title"/>
          </p:nvPr>
        </p:nvSpPr>
        <p:spPr>
          <a:solidFill>
            <a:schemeClr val="accent2">
              <a:lumMod val="20000"/>
              <a:lumOff val="80000"/>
            </a:schemeClr>
          </a:solidFill>
        </p:spPr>
        <p:txBody>
          <a:bodyPr/>
          <a:lstStyle/>
          <a:p>
            <a:pPr algn="ctr"/>
            <a:r>
              <a:rPr lang="fr-FR" dirty="0" smtClean="0">
                <a:solidFill>
                  <a:schemeClr val="accent2"/>
                </a:solidFill>
              </a:rPr>
              <a:t>IV. ELIMINATION </a:t>
            </a:r>
            <a:endParaRPr lang="fr-FR" dirty="0">
              <a:solidFill>
                <a:schemeClr val="accent2"/>
              </a:solidFill>
            </a:endParaRPr>
          </a:p>
        </p:txBody>
      </p:sp>
    </p:spTree>
    <p:extLst>
      <p:ext uri="{BB962C8B-B14F-4D97-AF65-F5344CB8AC3E}">
        <p14:creationId xmlns:p14="http://schemas.microsoft.com/office/powerpoint/2010/main" val="92747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 calcmode="lin" valueType="num">
                                      <p:cBhvr additive="base">
                                        <p:cTn id="2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randombar(horizontal)">
                                      <p:cBhvr>
                                        <p:cTn id="29" dur="500"/>
                                        <p:tgtEl>
                                          <p:spTgt spid="2">
                                            <p:txEl>
                                              <p:pRg st="8" end="8"/>
                                            </p:txEl>
                                          </p:spTgt>
                                        </p:tgtEl>
                                      </p:cBhvr>
                                    </p:animEffect>
                                  </p:childTnLst>
                                </p:cTn>
                              </p:par>
                              <p:par>
                                <p:cTn id="30" presetID="14" presetClass="entr" presetSubtype="10" fill="hold" nodeType="withEffect">
                                  <p:stCondLst>
                                    <p:cond delay="0"/>
                                  </p:stCondLst>
                                  <p:childTnLst>
                                    <p:set>
                                      <p:cBhvr>
                                        <p:cTn id="31" dur="1" fill="hold">
                                          <p:stCondLst>
                                            <p:cond delay="0"/>
                                          </p:stCondLst>
                                        </p:cTn>
                                        <p:tgtEl>
                                          <p:spTgt spid="2">
                                            <p:txEl>
                                              <p:pRg st="9" end="9"/>
                                            </p:txEl>
                                          </p:spTgt>
                                        </p:tgtEl>
                                        <p:attrNameLst>
                                          <p:attrName>style.visibility</p:attrName>
                                        </p:attrNameLst>
                                      </p:cBhvr>
                                      <p:to>
                                        <p:strVal val="visible"/>
                                      </p:to>
                                    </p:set>
                                    <p:animEffect transition="in" filter="randombar(horizontal)">
                                      <p:cBhvr>
                                        <p:cTn id="32" dur="500"/>
                                        <p:tgtEl>
                                          <p:spTgt spid="2">
                                            <p:txEl>
                                              <p:pRg st="9" end="9"/>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35"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accent3">
              <a:lumMod val="20000"/>
              <a:lumOff val="80000"/>
            </a:schemeClr>
          </a:solidFill>
        </p:spPr>
        <p:txBody>
          <a:bodyPr>
            <a:normAutofit fontScale="90000"/>
          </a:bodyPr>
          <a:lstStyle/>
          <a:p>
            <a:r>
              <a:rPr lang="fr-FR" dirty="0" smtClean="0">
                <a:solidFill>
                  <a:schemeClr val="accent3"/>
                </a:solidFill>
              </a:rPr>
              <a:t>A) LA CLAIRANCE, CHOIX DE LA </a:t>
            </a:r>
            <a:r>
              <a:rPr lang="fr-FR" u="sng" dirty="0" smtClean="0">
                <a:solidFill>
                  <a:schemeClr val="accent3"/>
                </a:solidFill>
              </a:rPr>
              <a:t>DOSE</a:t>
            </a:r>
            <a:endParaRPr lang="fr-FR" u="sng" dirty="0">
              <a:solidFill>
                <a:schemeClr val="accent3"/>
              </a:solidFill>
            </a:endParaRPr>
          </a:p>
        </p:txBody>
      </p:sp>
      <p:sp>
        <p:nvSpPr>
          <p:cNvPr id="3" name="Espace réservé du texte 2"/>
          <p:cNvSpPr>
            <a:spLocks noGrp="1"/>
          </p:cNvSpPr>
          <p:nvPr>
            <p:ph type="body" idx="1"/>
          </p:nvPr>
        </p:nvSpPr>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fr-FR" b="1" u="sng" dirty="0" smtClean="0"/>
              <a:t>Clairance systémique </a:t>
            </a:r>
            <a:endParaRPr lang="fr-FR" b="1" u="sng" dirty="0"/>
          </a:p>
        </p:txBody>
      </p:sp>
      <p:sp>
        <p:nvSpPr>
          <p:cNvPr id="4" name="Espace réservé du contenu 3"/>
          <p:cNvSpPr>
            <a:spLocks noGrp="1"/>
          </p:cNvSpPr>
          <p:nvPr>
            <p:ph sz="quarter" idx="2"/>
          </p:nvPr>
        </p:nvSpPr>
        <p:spPr>
          <a:xfrm>
            <a:off x="457200" y="1844824"/>
            <a:ext cx="4040188" cy="3541233"/>
          </a:xfrm>
          <a:solidFill>
            <a:schemeClr val="accent5"/>
          </a:solidFill>
        </p:spPr>
        <p:txBody>
          <a:bodyPr/>
          <a:lstStyle/>
          <a:p>
            <a:r>
              <a:rPr lang="fr-FR" dirty="0" smtClean="0"/>
              <a:t>Exprimée en </a:t>
            </a:r>
            <a:r>
              <a:rPr lang="fr-FR" b="1" u="sng" dirty="0" err="1" smtClean="0"/>
              <a:t>mL</a:t>
            </a:r>
            <a:r>
              <a:rPr lang="fr-FR" b="1" u="sng" dirty="0" smtClean="0"/>
              <a:t>/min (L/h)</a:t>
            </a:r>
          </a:p>
          <a:p>
            <a:r>
              <a:rPr lang="fr-FR" dirty="0" smtClean="0"/>
              <a:t>Calcul de la clairance après injection IV : </a:t>
            </a:r>
          </a:p>
          <a:p>
            <a:pPr algn="ctr"/>
            <a:r>
              <a:rPr lang="fr-FR" b="1" u="sng" dirty="0" smtClean="0">
                <a:solidFill>
                  <a:schemeClr val="bg1"/>
                </a:solidFill>
              </a:rPr>
              <a:t>CL = DOSE </a:t>
            </a:r>
            <a:r>
              <a:rPr lang="fr-FR" b="1" u="sng" dirty="0">
                <a:solidFill>
                  <a:schemeClr val="bg1"/>
                </a:solidFill>
              </a:rPr>
              <a:t>/</a:t>
            </a:r>
            <a:r>
              <a:rPr lang="fr-FR" b="1" u="sng" dirty="0" smtClean="0">
                <a:solidFill>
                  <a:schemeClr val="bg1"/>
                </a:solidFill>
              </a:rPr>
              <a:t> [AUC]</a:t>
            </a:r>
          </a:p>
          <a:p>
            <a:r>
              <a:rPr lang="fr-FR" dirty="0" smtClean="0"/>
              <a:t>Calcul après injection per os : </a:t>
            </a:r>
          </a:p>
          <a:p>
            <a:r>
              <a:rPr lang="fr-FR" b="1" u="sng" dirty="0" smtClean="0">
                <a:solidFill>
                  <a:schemeClr val="bg1"/>
                </a:solidFill>
              </a:rPr>
              <a:t>Cl = DOSE x F / AUC</a:t>
            </a:r>
            <a:endParaRPr lang="fr-FR" b="1" u="sng" dirty="0">
              <a:solidFill>
                <a:schemeClr val="bg1"/>
              </a:solidFill>
            </a:endParaRPr>
          </a:p>
        </p:txBody>
      </p:sp>
      <p:sp>
        <p:nvSpPr>
          <p:cNvPr id="5" name="Espace réservé du texte 4"/>
          <p:cNvSpPr>
            <a:spLocks noGrp="1"/>
          </p:cNvSpPr>
          <p:nvPr>
            <p:ph type="body" sz="half" idx="3"/>
          </p:nvPr>
        </p:nvSpPr>
        <p:spPr/>
        <p:style>
          <a:lnRef idx="2">
            <a:schemeClr val="accent6">
              <a:shade val="50000"/>
            </a:schemeClr>
          </a:lnRef>
          <a:fillRef idx="1">
            <a:schemeClr val="accent6"/>
          </a:fillRef>
          <a:effectRef idx="0">
            <a:schemeClr val="accent6"/>
          </a:effectRef>
          <a:fontRef idx="minor">
            <a:schemeClr val="lt1"/>
          </a:fontRef>
        </p:style>
        <p:txBody>
          <a:bodyPr/>
          <a:lstStyle/>
          <a:p>
            <a:pPr algn="ctr"/>
            <a:r>
              <a:rPr lang="fr-FR" b="1" u="sng" dirty="0" smtClean="0"/>
              <a:t>Clairance par organe </a:t>
            </a:r>
            <a:endParaRPr lang="fr-FR" b="1" u="sng" dirty="0"/>
          </a:p>
        </p:txBody>
      </p:sp>
      <p:sp>
        <p:nvSpPr>
          <p:cNvPr id="6" name="Espace réservé du contenu 5"/>
          <p:cNvSpPr>
            <a:spLocks noGrp="1"/>
          </p:cNvSpPr>
          <p:nvPr>
            <p:ph sz="quarter" idx="4"/>
          </p:nvPr>
        </p:nvSpPr>
        <p:spPr>
          <a:xfrm>
            <a:off x="4645025" y="1844824"/>
            <a:ext cx="4041775" cy="3541233"/>
          </a:xfrm>
          <a:solidFill>
            <a:schemeClr val="accent5">
              <a:lumMod val="40000"/>
              <a:lumOff val="60000"/>
            </a:schemeClr>
          </a:solidFill>
        </p:spPr>
        <p:txBody>
          <a:bodyPr/>
          <a:lstStyle/>
          <a:p>
            <a:r>
              <a:rPr lang="fr-FR" dirty="0" smtClean="0"/>
              <a:t>Exprimée en </a:t>
            </a:r>
            <a:r>
              <a:rPr lang="fr-FR" b="1" u="sng" dirty="0" err="1" smtClean="0"/>
              <a:t>mL</a:t>
            </a:r>
            <a:r>
              <a:rPr lang="fr-FR" b="1" u="sng" dirty="0" smtClean="0"/>
              <a:t>/min (L/h)</a:t>
            </a:r>
          </a:p>
          <a:p>
            <a:r>
              <a:rPr lang="fr-FR" dirty="0" smtClean="0"/>
              <a:t>Dépend</a:t>
            </a:r>
            <a:r>
              <a:rPr lang="fr-FR" b="1" u="sng" dirty="0" smtClean="0"/>
              <a:t> du débit sanguin Q </a:t>
            </a:r>
            <a:r>
              <a:rPr lang="fr-FR" dirty="0" smtClean="0"/>
              <a:t>et</a:t>
            </a:r>
            <a:r>
              <a:rPr lang="fr-FR" b="1" u="sng" dirty="0" smtClean="0"/>
              <a:t> </a:t>
            </a:r>
            <a:r>
              <a:rPr lang="fr-FR" b="1" u="sng" dirty="0" smtClean="0">
                <a:solidFill>
                  <a:srgbClr val="FF0000"/>
                </a:solidFill>
              </a:rPr>
              <a:t>coefficient d’extraction E </a:t>
            </a:r>
          </a:p>
          <a:p>
            <a:endParaRPr lang="fr-FR" b="1" u="sng" dirty="0" smtClean="0"/>
          </a:p>
        </p:txBody>
      </p:sp>
      <p:sp>
        <p:nvSpPr>
          <p:cNvPr id="7" name="ZoneTexte 6"/>
          <p:cNvSpPr txBox="1"/>
          <p:nvPr/>
        </p:nvSpPr>
        <p:spPr>
          <a:xfrm>
            <a:off x="611560" y="1412776"/>
            <a:ext cx="7560840" cy="461665"/>
          </a:xfrm>
          <a:prstGeom prst="rect">
            <a:avLst/>
          </a:prstGeom>
          <a:noFill/>
        </p:spPr>
        <p:txBody>
          <a:bodyPr wrap="square" rtlCol="0">
            <a:spAutoFit/>
          </a:bodyPr>
          <a:lstStyle/>
          <a:p>
            <a:pPr algn="ctr"/>
            <a:r>
              <a:rPr lang="fr-FR" sz="2400" b="1" u="sng" dirty="0" smtClean="0">
                <a:solidFill>
                  <a:schemeClr val="bg1"/>
                </a:solidFill>
              </a:rPr>
              <a:t>Capacité de l’organisme à épurer le médicament </a:t>
            </a:r>
            <a:endParaRPr lang="fr-FR" sz="2400" b="1" u="sng" dirty="0">
              <a:solidFill>
                <a:schemeClr val="bg1"/>
              </a:solidFill>
            </a:endParaRPr>
          </a:p>
        </p:txBody>
      </p:sp>
      <p:pic>
        <p:nvPicPr>
          <p:cNvPr id="8" name="Image 7"/>
          <p:cNvPicPr/>
          <p:nvPr/>
        </p:nvPicPr>
        <p:blipFill rotWithShape="1">
          <a:blip r:embed="rId3" cstate="print">
            <a:extLst>
              <a:ext uri="{28A0092B-C50C-407E-A947-70E740481C1C}">
                <a14:useLocalDpi xmlns:a14="http://schemas.microsoft.com/office/drawing/2010/main" val="0"/>
              </a:ext>
            </a:extLst>
          </a:blip>
          <a:srcRect/>
          <a:stretch/>
        </p:blipFill>
        <p:spPr bwMode="auto">
          <a:xfrm>
            <a:off x="5220072" y="3748865"/>
            <a:ext cx="3132348" cy="1558722"/>
          </a:xfrm>
          <a:prstGeom prst="rect">
            <a:avLst/>
          </a:prstGeom>
          <a:ln>
            <a:solidFill>
              <a:schemeClr val="bg1">
                <a:lumMod val="65000"/>
              </a:schemeClr>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4444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fade">
                                      <p:cBhvr>
                                        <p:cTn id="12" dur="2000"/>
                                        <p:tgtEl>
                                          <p:spTgt spid="4">
                                            <p:bg/>
                                          </p:spTgt>
                                        </p:tgtEl>
                                      </p:cBhvr>
                                    </p:animEffect>
                                    <p:anim calcmode="lin" valueType="num">
                                      <p:cBhvr>
                                        <p:cTn id="13" dur="2000" fill="hold"/>
                                        <p:tgtEl>
                                          <p:spTgt spid="4">
                                            <p:bg/>
                                          </p:spTgt>
                                        </p:tgtEl>
                                        <p:attrNameLst>
                                          <p:attrName>ppt_w</p:attrName>
                                        </p:attrNameLst>
                                      </p:cBhvr>
                                      <p:tavLst>
                                        <p:tav tm="0" fmla="#ppt_w*sin(2.5*pi*$)">
                                          <p:val>
                                            <p:fltVal val="0"/>
                                          </p:val>
                                        </p:tav>
                                        <p:tav tm="100000">
                                          <p:val>
                                            <p:fltVal val="1"/>
                                          </p:val>
                                        </p:tav>
                                      </p:tavLst>
                                    </p:anim>
                                    <p:anim calcmode="lin" valueType="num">
                                      <p:cBhvr>
                                        <p:cTn id="14" dur="2000" fill="hold"/>
                                        <p:tgtEl>
                                          <p:spTgt spid="4">
                                            <p:bg/>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2000"/>
                                        <p:tgtEl>
                                          <p:spTgt spid="4">
                                            <p:txEl>
                                              <p:pRg st="0" end="0"/>
                                            </p:txEl>
                                          </p:spTgt>
                                        </p:tgtEl>
                                      </p:cBhvr>
                                    </p:animEffect>
                                    <p:anim calcmode="lin" valueType="num">
                                      <p:cBhvr>
                                        <p:cTn id="20"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21"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fade">
                                      <p:cBhvr>
                                        <p:cTn id="26" dur="2000"/>
                                        <p:tgtEl>
                                          <p:spTgt spid="4">
                                            <p:txEl>
                                              <p:pRg st="1" end="1"/>
                                            </p:txEl>
                                          </p:spTgt>
                                        </p:tgtEl>
                                      </p:cBhvr>
                                    </p:animEffect>
                                    <p:anim calcmode="lin" valueType="num">
                                      <p:cBhvr>
                                        <p:cTn id="27"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28" dur="2000" fill="hold"/>
                                        <p:tgtEl>
                                          <p:spTgt spid="4">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Effect transition="in" filter="fade">
                                      <p:cBhvr>
                                        <p:cTn id="33" dur="2000"/>
                                        <p:tgtEl>
                                          <p:spTgt spid="4">
                                            <p:txEl>
                                              <p:pRg st="2" end="2"/>
                                            </p:txEl>
                                          </p:spTgt>
                                        </p:tgtEl>
                                      </p:cBhvr>
                                    </p:animEffect>
                                    <p:anim calcmode="lin" valueType="num">
                                      <p:cBhvr>
                                        <p:cTn id="34" dur="2000" fill="hold"/>
                                        <p:tgtEl>
                                          <p:spTgt spid="4">
                                            <p:txEl>
                                              <p:pRg st="2" end="2"/>
                                            </p:txEl>
                                          </p:spTgt>
                                        </p:tgtEl>
                                        <p:attrNameLst>
                                          <p:attrName>ppt_w</p:attrName>
                                        </p:attrNameLst>
                                      </p:cBhvr>
                                      <p:tavLst>
                                        <p:tav tm="0" fmla="#ppt_w*sin(2.5*pi*$)">
                                          <p:val>
                                            <p:fltVal val="0"/>
                                          </p:val>
                                        </p:tav>
                                        <p:tav tm="100000">
                                          <p:val>
                                            <p:fltVal val="1"/>
                                          </p:val>
                                        </p:tav>
                                      </p:tavLst>
                                    </p:anim>
                                    <p:anim calcmode="lin" valueType="num">
                                      <p:cBhvr>
                                        <p:cTn id="35" dur="2000" fill="hold"/>
                                        <p:tgtEl>
                                          <p:spTgt spid="4">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grpId="0" nodeType="clickEffect">
                                  <p:stCondLst>
                                    <p:cond delay="0"/>
                                  </p:stCondLst>
                                  <p:childTnLst>
                                    <p:set>
                                      <p:cBhvr>
                                        <p:cTn id="39" dur="1" fill="hold">
                                          <p:stCondLst>
                                            <p:cond delay="0"/>
                                          </p:stCondLst>
                                        </p:cTn>
                                        <p:tgtEl>
                                          <p:spTgt spid="4">
                                            <p:txEl>
                                              <p:pRg st="3" end="3"/>
                                            </p:txEl>
                                          </p:spTgt>
                                        </p:tgtEl>
                                        <p:attrNameLst>
                                          <p:attrName>style.visibility</p:attrName>
                                        </p:attrNameLst>
                                      </p:cBhvr>
                                      <p:to>
                                        <p:strVal val="visible"/>
                                      </p:to>
                                    </p:set>
                                    <p:animEffect transition="in" filter="fade">
                                      <p:cBhvr>
                                        <p:cTn id="40" dur="2000"/>
                                        <p:tgtEl>
                                          <p:spTgt spid="4">
                                            <p:txEl>
                                              <p:pRg st="3" end="3"/>
                                            </p:txEl>
                                          </p:spTgt>
                                        </p:tgtEl>
                                      </p:cBhvr>
                                    </p:animEffect>
                                    <p:anim calcmode="lin" valueType="num">
                                      <p:cBhvr>
                                        <p:cTn id="41" dur="2000" fill="hold"/>
                                        <p:tgtEl>
                                          <p:spTgt spid="4">
                                            <p:txEl>
                                              <p:pRg st="3" end="3"/>
                                            </p:txEl>
                                          </p:spTgt>
                                        </p:tgtEl>
                                        <p:attrNameLst>
                                          <p:attrName>ppt_w</p:attrName>
                                        </p:attrNameLst>
                                      </p:cBhvr>
                                      <p:tavLst>
                                        <p:tav tm="0" fmla="#ppt_w*sin(2.5*pi*$)">
                                          <p:val>
                                            <p:fltVal val="0"/>
                                          </p:val>
                                        </p:tav>
                                        <p:tav tm="100000">
                                          <p:val>
                                            <p:fltVal val="1"/>
                                          </p:val>
                                        </p:tav>
                                      </p:tavLst>
                                    </p:anim>
                                    <p:anim calcmode="lin" valueType="num">
                                      <p:cBhvr>
                                        <p:cTn id="42" dur="2000" fill="hold"/>
                                        <p:tgtEl>
                                          <p:spTgt spid="4">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grpId="0"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Effect transition="in" filter="fade">
                                      <p:cBhvr>
                                        <p:cTn id="47" dur="2000"/>
                                        <p:tgtEl>
                                          <p:spTgt spid="4">
                                            <p:txEl>
                                              <p:pRg st="4" end="4"/>
                                            </p:txEl>
                                          </p:spTgt>
                                        </p:tgtEl>
                                      </p:cBhvr>
                                    </p:animEffect>
                                    <p:anim calcmode="lin" valueType="num">
                                      <p:cBhvr>
                                        <p:cTn id="48" dur="2000" fill="hold"/>
                                        <p:tgtEl>
                                          <p:spTgt spid="4">
                                            <p:txEl>
                                              <p:pRg st="4" end="4"/>
                                            </p:txEl>
                                          </p:spTgt>
                                        </p:tgtEl>
                                        <p:attrNameLst>
                                          <p:attrName>ppt_w</p:attrName>
                                        </p:attrNameLst>
                                      </p:cBhvr>
                                      <p:tavLst>
                                        <p:tav tm="0" fmla="#ppt_w*sin(2.5*pi*$)">
                                          <p:val>
                                            <p:fltVal val="0"/>
                                          </p:val>
                                        </p:tav>
                                        <p:tav tm="100000">
                                          <p:val>
                                            <p:fltVal val="1"/>
                                          </p:val>
                                        </p:tav>
                                      </p:tavLst>
                                    </p:anim>
                                    <p:anim calcmode="lin" valueType="num">
                                      <p:cBhvr>
                                        <p:cTn id="49" dur="2000" fill="hold"/>
                                        <p:tgtEl>
                                          <p:spTgt spid="4">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3">
                                            <p:bg/>
                                          </p:spTgt>
                                        </p:tgtEl>
                                        <p:attrNameLst>
                                          <p:attrName>style.visibility</p:attrName>
                                        </p:attrNameLst>
                                      </p:cBhvr>
                                      <p:to>
                                        <p:strVal val="visible"/>
                                      </p:to>
                                    </p:set>
                                    <p:animEffect transition="in" filter="randombar(horizontal)">
                                      <p:cBhvr>
                                        <p:cTn id="54" dur="500"/>
                                        <p:tgtEl>
                                          <p:spTgt spid="3">
                                            <p:bg/>
                                          </p:spTgt>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3">
                                            <p:txEl>
                                              <p:pRg st="0" end="0"/>
                                            </p:txEl>
                                          </p:spTgt>
                                        </p:tgtEl>
                                        <p:attrNameLst>
                                          <p:attrName>style.visibility</p:attrName>
                                        </p:attrNameLst>
                                      </p:cBhvr>
                                      <p:to>
                                        <p:strVal val="visible"/>
                                      </p:to>
                                    </p:set>
                                    <p:animEffect transition="in" filter="randombar(horizontal)">
                                      <p:cBhvr>
                                        <p:cTn id="59" dur="500"/>
                                        <p:tgtEl>
                                          <p:spTgt spid="3">
                                            <p:txEl>
                                              <p:pRg st="0" end="0"/>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6">
                                            <p:bg/>
                                          </p:spTgt>
                                        </p:tgtEl>
                                        <p:attrNameLst>
                                          <p:attrName>style.visibility</p:attrName>
                                        </p:attrNameLst>
                                      </p:cBhvr>
                                      <p:to>
                                        <p:strVal val="visible"/>
                                      </p:to>
                                    </p:set>
                                    <p:animEffect transition="in" filter="wipe(down)">
                                      <p:cBhvr>
                                        <p:cTn id="64" dur="500"/>
                                        <p:tgtEl>
                                          <p:spTgt spid="6">
                                            <p:bg/>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6">
                                            <p:txEl>
                                              <p:pRg st="0" end="0"/>
                                            </p:txEl>
                                          </p:spTgt>
                                        </p:tgtEl>
                                        <p:attrNameLst>
                                          <p:attrName>style.visibility</p:attrName>
                                        </p:attrNameLst>
                                      </p:cBhvr>
                                      <p:to>
                                        <p:strVal val="visible"/>
                                      </p:to>
                                    </p:set>
                                    <p:animEffect transition="in" filter="wipe(down)">
                                      <p:cBhvr>
                                        <p:cTn id="69" dur="500"/>
                                        <p:tgtEl>
                                          <p:spTgt spid="6">
                                            <p:txEl>
                                              <p:pRg st="0" end="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6">
                                            <p:txEl>
                                              <p:pRg st="1" end="1"/>
                                            </p:txEl>
                                          </p:spTgt>
                                        </p:tgtEl>
                                        <p:attrNameLst>
                                          <p:attrName>style.visibility</p:attrName>
                                        </p:attrNameLst>
                                      </p:cBhvr>
                                      <p:to>
                                        <p:strVal val="visible"/>
                                      </p:to>
                                    </p:set>
                                    <p:animEffect transition="in" filter="wipe(down)">
                                      <p:cBhvr>
                                        <p:cTn id="74" dur="500"/>
                                        <p:tgtEl>
                                          <p:spTgt spid="6">
                                            <p:txEl>
                                              <p:pRg st="1" end="1"/>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500"/>
                                        <p:tgtEl>
                                          <p:spTgt spid="8"/>
                                        </p:tgtEl>
                                      </p:cBhvr>
                                    </p:animEffect>
                                  </p:childTnLst>
                                </p:cTn>
                              </p:par>
                            </p:childTnLst>
                          </p:cTn>
                        </p:par>
                      </p:childTnLst>
                    </p:cTn>
                  </p:par>
                  <p:par>
                    <p:cTn id="80" fill="hold">
                      <p:stCondLst>
                        <p:cond delay="indefinite"/>
                      </p:stCondLst>
                      <p:childTnLst>
                        <p:par>
                          <p:cTn id="81" fill="hold">
                            <p:stCondLst>
                              <p:cond delay="0"/>
                            </p:stCondLst>
                            <p:childTnLst>
                              <p:par>
                                <p:cTn id="82" presetID="14" presetClass="entr" presetSubtype="10" fill="hold" grpId="0" nodeType="clickEffect">
                                  <p:stCondLst>
                                    <p:cond delay="0"/>
                                  </p:stCondLst>
                                  <p:childTnLst>
                                    <p:set>
                                      <p:cBhvr>
                                        <p:cTn id="83" dur="1" fill="hold">
                                          <p:stCondLst>
                                            <p:cond delay="0"/>
                                          </p:stCondLst>
                                        </p:cTn>
                                        <p:tgtEl>
                                          <p:spTgt spid="5">
                                            <p:bg/>
                                          </p:spTgt>
                                        </p:tgtEl>
                                        <p:attrNameLst>
                                          <p:attrName>style.visibility</p:attrName>
                                        </p:attrNameLst>
                                      </p:cBhvr>
                                      <p:to>
                                        <p:strVal val="visible"/>
                                      </p:to>
                                    </p:set>
                                    <p:animEffect transition="in" filter="randombar(horizontal)">
                                      <p:cBhvr>
                                        <p:cTn id="84" dur="500"/>
                                        <p:tgtEl>
                                          <p:spTgt spid="5">
                                            <p:bg/>
                                          </p:spTgt>
                                        </p:tgtEl>
                                      </p:cBhvr>
                                    </p:animEffect>
                                  </p:childTnLst>
                                </p:cTn>
                              </p:par>
                            </p:childTnLst>
                          </p:cTn>
                        </p:par>
                      </p:childTnLst>
                    </p:cTn>
                  </p:par>
                  <p:par>
                    <p:cTn id="85" fill="hold">
                      <p:stCondLst>
                        <p:cond delay="indefinite"/>
                      </p:stCondLst>
                      <p:childTnLst>
                        <p:par>
                          <p:cTn id="86" fill="hold">
                            <p:stCondLst>
                              <p:cond delay="0"/>
                            </p:stCondLst>
                            <p:childTnLst>
                              <p:par>
                                <p:cTn id="87" presetID="14" presetClass="entr" presetSubtype="10" fill="hold" grpId="0" nodeType="clickEffect">
                                  <p:stCondLst>
                                    <p:cond delay="0"/>
                                  </p:stCondLst>
                                  <p:childTnLst>
                                    <p:set>
                                      <p:cBhvr>
                                        <p:cTn id="88" dur="1" fill="hold">
                                          <p:stCondLst>
                                            <p:cond delay="0"/>
                                          </p:stCondLst>
                                        </p:cTn>
                                        <p:tgtEl>
                                          <p:spTgt spid="5">
                                            <p:txEl>
                                              <p:pRg st="0" end="0"/>
                                            </p:txEl>
                                          </p:spTgt>
                                        </p:tgtEl>
                                        <p:attrNameLst>
                                          <p:attrName>style.visibility</p:attrName>
                                        </p:attrNameLst>
                                      </p:cBhvr>
                                      <p:to>
                                        <p:strVal val="visible"/>
                                      </p:to>
                                    </p:set>
                                    <p:animEffect transition="in" filter="randombar(horizontal)">
                                      <p:cBhvr>
                                        <p:cTn id="8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P spid="5" grpId="0" build="p" animBg="1"/>
      <p:bldP spid="6"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4869160"/>
            <a:ext cx="7784616" cy="457200"/>
          </a:xfrm>
        </p:spPr>
        <p:txBody>
          <a:bodyPr/>
          <a:lstStyle/>
          <a:p>
            <a:pPr algn="l"/>
            <a:r>
              <a:rPr lang="fr-FR" sz="2000" b="1" u="sng" dirty="0" smtClean="0">
                <a:solidFill>
                  <a:schemeClr val="accent1">
                    <a:lumMod val="40000"/>
                    <a:lumOff val="60000"/>
                  </a:schemeClr>
                </a:solidFill>
              </a:rPr>
              <a:t>3) </a:t>
            </a:r>
            <a:r>
              <a:rPr lang="fr-FR" sz="2000" b="1" u="sng" dirty="0">
                <a:solidFill>
                  <a:schemeClr val="accent1">
                    <a:lumMod val="40000"/>
                    <a:lumOff val="60000"/>
                  </a:schemeClr>
                </a:solidFill>
              </a:rPr>
              <a:t>Clairance </a:t>
            </a:r>
            <a:r>
              <a:rPr lang="fr-FR" sz="2000" b="1" u="sng" dirty="0" smtClean="0">
                <a:solidFill>
                  <a:schemeClr val="accent1">
                    <a:lumMod val="40000"/>
                    <a:lumOff val="60000"/>
                  </a:schemeClr>
                </a:solidFill>
              </a:rPr>
              <a:t>hépatique : </a:t>
            </a:r>
            <a:r>
              <a:rPr lang="fr-FR" sz="2000" b="1" u="sng" dirty="0" err="1" smtClean="0">
                <a:solidFill>
                  <a:schemeClr val="accent1">
                    <a:lumMod val="40000"/>
                    <a:lumOff val="60000"/>
                  </a:schemeClr>
                </a:solidFill>
              </a:rPr>
              <a:t>dp</a:t>
            </a:r>
            <a:r>
              <a:rPr lang="fr-FR" sz="2000" b="1" u="sng" dirty="0" smtClean="0">
                <a:solidFill>
                  <a:schemeClr val="accent1">
                    <a:lumMod val="40000"/>
                    <a:lumOff val="60000"/>
                  </a:schemeClr>
                </a:solidFill>
              </a:rPr>
              <a:t> QH, clairance intrinsèque, de la fraction libre </a:t>
            </a:r>
            <a:r>
              <a:rPr lang="fr-FR" sz="2000" b="1" u="sng" dirty="0" err="1" smtClean="0">
                <a:solidFill>
                  <a:schemeClr val="accent1">
                    <a:lumMod val="40000"/>
                    <a:lumOff val="60000"/>
                  </a:schemeClr>
                </a:solidFill>
              </a:rPr>
              <a:t>fu</a:t>
            </a:r>
            <a:r>
              <a:rPr lang="fr-FR" sz="2000" b="1" u="sng" dirty="0" smtClean="0">
                <a:solidFill>
                  <a:schemeClr val="accent1">
                    <a:lumMod val="40000"/>
                    <a:lumOff val="60000"/>
                  </a:schemeClr>
                </a:solidFill>
              </a:rPr>
              <a:t> </a:t>
            </a:r>
            <a:endParaRPr lang="fr-FR" sz="2000" dirty="0"/>
          </a:p>
        </p:txBody>
      </p:sp>
      <p:sp>
        <p:nvSpPr>
          <p:cNvPr id="4" name="Espace réservé du contenu 3"/>
          <p:cNvSpPr>
            <a:spLocks noGrp="1"/>
          </p:cNvSpPr>
          <p:nvPr>
            <p:ph sz="half" idx="1"/>
          </p:nvPr>
        </p:nvSpPr>
        <p:spPr>
          <a:xfrm>
            <a:off x="323528" y="1268760"/>
            <a:ext cx="8640960" cy="3577560"/>
          </a:xfrm>
          <a:solidFill>
            <a:schemeClr val="accent1">
              <a:lumMod val="75000"/>
              <a:alpha val="54000"/>
            </a:schemeClr>
          </a:solidFill>
        </p:spPr>
        <p:txBody>
          <a:bodyPr>
            <a:normAutofit/>
          </a:bodyPr>
          <a:lstStyle/>
          <a:p>
            <a:r>
              <a:rPr lang="fr-FR" sz="2000" b="1" u="sng" dirty="0" smtClean="0">
                <a:solidFill>
                  <a:schemeClr val="accent1">
                    <a:lumMod val="40000"/>
                    <a:lumOff val="60000"/>
                  </a:schemeClr>
                </a:solidFill>
              </a:rPr>
              <a:t>1) Excrétion biliaire </a:t>
            </a:r>
          </a:p>
          <a:p>
            <a:pPr algn="just"/>
            <a:r>
              <a:rPr lang="fr-FR" sz="2000" dirty="0" smtClean="0">
                <a:solidFill>
                  <a:schemeClr val="bg1"/>
                </a:solidFill>
              </a:rPr>
              <a:t>Effet du cycle entéro-hépatique </a:t>
            </a:r>
          </a:p>
          <a:p>
            <a:pPr algn="just"/>
            <a:r>
              <a:rPr lang="fr-FR" sz="2000" dirty="0" smtClean="0">
                <a:solidFill>
                  <a:schemeClr val="bg1"/>
                </a:solidFill>
              </a:rPr>
              <a:t> </a:t>
            </a:r>
            <a:r>
              <a:rPr lang="fr-FR" sz="2000" b="1" dirty="0" smtClean="0">
                <a:solidFill>
                  <a:schemeClr val="bg1"/>
                </a:solidFill>
              </a:rPr>
              <a:t>GROSSES</a:t>
            </a:r>
            <a:r>
              <a:rPr lang="fr-FR" sz="2000" dirty="0" smtClean="0">
                <a:solidFill>
                  <a:schemeClr val="bg1"/>
                </a:solidFill>
              </a:rPr>
              <a:t> molécules ou métabolites </a:t>
            </a:r>
            <a:r>
              <a:rPr lang="fr-FR" sz="2000" b="1" dirty="0" smtClean="0">
                <a:solidFill>
                  <a:schemeClr val="bg1"/>
                </a:solidFill>
              </a:rPr>
              <a:t>IONISEES</a:t>
            </a:r>
            <a:r>
              <a:rPr lang="fr-FR" sz="2000" dirty="0" smtClean="0">
                <a:solidFill>
                  <a:schemeClr val="bg1"/>
                </a:solidFill>
              </a:rPr>
              <a:t> et/ou </a:t>
            </a:r>
            <a:r>
              <a:rPr lang="fr-FR" sz="2000" b="1" dirty="0" smtClean="0">
                <a:solidFill>
                  <a:schemeClr val="bg1"/>
                </a:solidFill>
              </a:rPr>
              <a:t>CONJUGUEES, </a:t>
            </a:r>
            <a:r>
              <a:rPr lang="fr-FR" sz="1600" b="1" i="1" dirty="0" smtClean="0">
                <a:solidFill>
                  <a:schemeClr val="bg1"/>
                </a:solidFill>
              </a:rPr>
              <a:t>endogènes (bilirubine) ou non </a:t>
            </a:r>
            <a:endParaRPr lang="fr-FR" sz="2000" b="1" i="1" dirty="0" smtClean="0">
              <a:solidFill>
                <a:schemeClr val="bg1"/>
              </a:solidFill>
            </a:endParaRPr>
          </a:p>
          <a:p>
            <a:pPr algn="just"/>
            <a:r>
              <a:rPr lang="fr-FR" sz="2000" b="1" dirty="0" smtClean="0">
                <a:solidFill>
                  <a:schemeClr val="bg1"/>
                </a:solidFill>
              </a:rPr>
              <a:t>Transporteurs membranaires (</a:t>
            </a:r>
            <a:r>
              <a:rPr lang="fr-FR" sz="2000" b="1" dirty="0" err="1" smtClean="0">
                <a:solidFill>
                  <a:schemeClr val="bg1"/>
                </a:solidFill>
              </a:rPr>
              <a:t>Pgp</a:t>
            </a:r>
            <a:r>
              <a:rPr lang="fr-FR" sz="2000" b="1" dirty="0" smtClean="0">
                <a:solidFill>
                  <a:schemeClr val="bg1"/>
                </a:solidFill>
              </a:rPr>
              <a:t>, OATP…)</a:t>
            </a:r>
          </a:p>
          <a:p>
            <a:pPr algn="just"/>
            <a:r>
              <a:rPr lang="fr-FR" sz="2000" b="1" u="sng" dirty="0" smtClean="0">
                <a:solidFill>
                  <a:schemeClr val="accent1">
                    <a:lumMod val="40000"/>
                    <a:lumOff val="60000"/>
                  </a:schemeClr>
                </a:solidFill>
              </a:rPr>
              <a:t>2) Clairance intrinsèque </a:t>
            </a:r>
            <a:r>
              <a:rPr lang="fr-FR" sz="2000" b="1" dirty="0" smtClean="0"/>
              <a:t>: </a:t>
            </a:r>
            <a:r>
              <a:rPr lang="fr-FR" sz="2000" dirty="0">
                <a:solidFill>
                  <a:schemeClr val="bg1"/>
                </a:solidFill>
              </a:rPr>
              <a:t>reflet de la capacité des hépatocytes à éliminer une substance </a:t>
            </a:r>
            <a:r>
              <a:rPr lang="fr-FR" sz="2000" b="1" u="sng" dirty="0">
                <a:solidFill>
                  <a:schemeClr val="bg1"/>
                </a:solidFill>
              </a:rPr>
              <a:t>en dehors de toute influence du </a:t>
            </a:r>
            <a:r>
              <a:rPr lang="fr-FR" sz="2000" b="1" u="sng" dirty="0">
                <a:solidFill>
                  <a:schemeClr val="accent1">
                    <a:lumMod val="50000"/>
                  </a:schemeClr>
                </a:solidFill>
              </a:rPr>
              <a:t>débit sanguin </a:t>
            </a:r>
            <a:r>
              <a:rPr lang="fr-FR" sz="2000" b="1" u="sng" dirty="0" smtClean="0">
                <a:solidFill>
                  <a:schemeClr val="accent1">
                    <a:lumMod val="50000"/>
                  </a:schemeClr>
                </a:solidFill>
              </a:rPr>
              <a:t>hépatique</a:t>
            </a:r>
          </a:p>
          <a:p>
            <a:pPr algn="just"/>
            <a:r>
              <a:rPr lang="fr-FR" sz="2000" b="1" u="sng" dirty="0" smtClean="0">
                <a:solidFill>
                  <a:schemeClr val="bg1"/>
                </a:solidFill>
              </a:rPr>
              <a:t>Dépend de la taille du foie, de l’activité enzymatique, de E et du coefficient de partage de la substance x</a:t>
            </a:r>
            <a:endParaRPr lang="fr-FR" sz="2000" b="1" u="sng" dirty="0">
              <a:solidFill>
                <a:schemeClr val="bg1"/>
              </a:solidFill>
            </a:endParaRPr>
          </a:p>
        </p:txBody>
      </p:sp>
      <p:sp>
        <p:nvSpPr>
          <p:cNvPr id="5" name="ZoneTexte 4"/>
          <p:cNvSpPr txBox="1"/>
          <p:nvPr/>
        </p:nvSpPr>
        <p:spPr>
          <a:xfrm>
            <a:off x="971600" y="404664"/>
            <a:ext cx="7416824" cy="5232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sz="2800" b="1" u="sng" dirty="0" smtClean="0"/>
              <a:t>ELIMINATION HEPATIQUE </a:t>
            </a:r>
            <a:endParaRPr lang="fr-FR" sz="2800" b="1" u="sng" dirty="0"/>
          </a:p>
        </p:txBody>
      </p:sp>
      <p:graphicFrame>
        <p:nvGraphicFramePr>
          <p:cNvPr id="6" name="Tableau 5"/>
          <p:cNvGraphicFramePr>
            <a:graphicFrameLocks noGrp="1"/>
          </p:cNvGraphicFramePr>
          <p:nvPr>
            <p:extLst>
              <p:ext uri="{D42A27DB-BD31-4B8C-83A1-F6EECF244321}">
                <p14:modId xmlns:p14="http://schemas.microsoft.com/office/powerpoint/2010/main" val="3527561065"/>
              </p:ext>
            </p:extLst>
          </p:nvPr>
        </p:nvGraphicFramePr>
        <p:xfrm>
          <a:off x="2555776" y="5301208"/>
          <a:ext cx="6408712" cy="1424176"/>
        </p:xfrm>
        <a:graphic>
          <a:graphicData uri="http://schemas.openxmlformats.org/drawingml/2006/table">
            <a:tbl>
              <a:tblPr firstRow="1" firstCol="1" bandRow="1">
                <a:tableStyleId>{5C22544A-7EE6-4342-B048-85BDC9FD1C3A}</a:tableStyleId>
              </a:tblPr>
              <a:tblGrid>
                <a:gridCol w="1450548"/>
                <a:gridCol w="1667514"/>
                <a:gridCol w="1393020"/>
                <a:gridCol w="1897630"/>
              </a:tblGrid>
              <a:tr h="610361">
                <a:tc>
                  <a:txBody>
                    <a:bodyPr/>
                    <a:lstStyle/>
                    <a:p>
                      <a:pPr algn="ctr">
                        <a:spcAft>
                          <a:spcPts val="0"/>
                        </a:spcAft>
                      </a:pPr>
                      <a:r>
                        <a:rPr lang="fr-FR" sz="1200" dirty="0">
                          <a:effectLst/>
                        </a:rPr>
                        <a:t>Médicaments avec un coefficient d’extraction</a:t>
                      </a:r>
                      <a:endParaRPr lang="fr-FR" sz="1200" dirty="0">
                        <a:effectLst/>
                        <a:latin typeface="Candara"/>
                        <a:ea typeface="Candara"/>
                        <a:cs typeface="Times New Roman"/>
                      </a:endParaRPr>
                    </a:p>
                  </a:txBody>
                  <a:tcPr marL="68580" marR="68580" marT="0" marB="0"/>
                </a:tc>
                <a:tc>
                  <a:txBody>
                    <a:bodyPr/>
                    <a:lstStyle/>
                    <a:p>
                      <a:pPr algn="ctr">
                        <a:spcAft>
                          <a:spcPts val="0"/>
                        </a:spcAft>
                      </a:pPr>
                      <a:r>
                        <a:rPr lang="fr-FR" sz="1200">
                          <a:effectLst/>
                        </a:rPr>
                        <a:t>E &gt; 0,7</a:t>
                      </a:r>
                      <a:endParaRPr lang="fr-FR" sz="1200">
                        <a:effectLst/>
                        <a:latin typeface="Candara"/>
                        <a:ea typeface="Candara"/>
                        <a:cs typeface="Times New Roman"/>
                      </a:endParaRPr>
                    </a:p>
                  </a:txBody>
                  <a:tcPr marL="68580" marR="68580" marT="0" marB="0"/>
                </a:tc>
                <a:tc>
                  <a:txBody>
                    <a:bodyPr/>
                    <a:lstStyle/>
                    <a:p>
                      <a:pPr algn="ctr">
                        <a:spcAft>
                          <a:spcPts val="0"/>
                        </a:spcAft>
                      </a:pPr>
                      <a:r>
                        <a:rPr lang="fr-FR" sz="1200">
                          <a:effectLst/>
                        </a:rPr>
                        <a:t>0,7 &gt; E &gt; 0,3</a:t>
                      </a:r>
                      <a:endParaRPr lang="fr-FR" sz="1200">
                        <a:effectLst/>
                        <a:latin typeface="Candara"/>
                        <a:ea typeface="Candara"/>
                        <a:cs typeface="Times New Roman"/>
                      </a:endParaRPr>
                    </a:p>
                  </a:txBody>
                  <a:tcPr marL="68580" marR="68580" marT="0" marB="0"/>
                </a:tc>
                <a:tc>
                  <a:txBody>
                    <a:bodyPr/>
                    <a:lstStyle/>
                    <a:p>
                      <a:pPr algn="ctr">
                        <a:spcAft>
                          <a:spcPts val="0"/>
                        </a:spcAft>
                      </a:pPr>
                      <a:r>
                        <a:rPr lang="fr-FR" sz="1200">
                          <a:effectLst/>
                        </a:rPr>
                        <a:t>E &lt; 0,3</a:t>
                      </a:r>
                      <a:endParaRPr lang="fr-FR" sz="1200">
                        <a:effectLst/>
                        <a:latin typeface="Candara"/>
                        <a:ea typeface="Candara"/>
                        <a:cs typeface="Times New Roman"/>
                      </a:endParaRPr>
                    </a:p>
                  </a:txBody>
                  <a:tcPr marL="68580" marR="68580" marT="0" marB="0"/>
                </a:tc>
              </a:tr>
              <a:tr h="813815">
                <a:tc>
                  <a:txBody>
                    <a:bodyPr/>
                    <a:lstStyle/>
                    <a:p>
                      <a:pPr algn="ctr">
                        <a:spcAft>
                          <a:spcPts val="0"/>
                        </a:spcAft>
                      </a:pPr>
                      <a:r>
                        <a:rPr lang="fr-FR" sz="1200" dirty="0">
                          <a:effectLst/>
                        </a:rPr>
                        <a:t>La </a:t>
                      </a:r>
                      <a:r>
                        <a:rPr lang="fr-FR" sz="1200" dirty="0" smtClean="0">
                          <a:effectLst/>
                        </a:rPr>
                        <a:t>clairance/élimination hépatique </a:t>
                      </a:r>
                      <a:r>
                        <a:rPr lang="fr-FR" sz="1200" dirty="0">
                          <a:effectLst/>
                        </a:rPr>
                        <a:t>dépend :</a:t>
                      </a:r>
                      <a:endParaRPr lang="fr-FR" sz="1200" dirty="0">
                        <a:effectLst/>
                        <a:latin typeface="Candara"/>
                        <a:ea typeface="Candara"/>
                        <a:cs typeface="Times New Roman"/>
                      </a:endParaRPr>
                    </a:p>
                  </a:txBody>
                  <a:tcPr marL="68580" marR="68580" marT="0" marB="0"/>
                </a:tc>
                <a:tc>
                  <a:txBody>
                    <a:bodyPr/>
                    <a:lstStyle/>
                    <a:p>
                      <a:pPr algn="just">
                        <a:spcAft>
                          <a:spcPts val="0"/>
                        </a:spcAft>
                      </a:pPr>
                      <a:r>
                        <a:rPr lang="fr-FR" sz="1200" dirty="0">
                          <a:effectLst/>
                        </a:rPr>
                        <a:t>UNIQUEMENT du débit sanguin hépatique = facteur limitant</a:t>
                      </a:r>
                      <a:endParaRPr lang="fr-FR" sz="1200" dirty="0">
                        <a:effectLst/>
                        <a:latin typeface="Candara"/>
                        <a:ea typeface="Candara"/>
                        <a:cs typeface="Times New Roman"/>
                      </a:endParaRPr>
                    </a:p>
                  </a:txBody>
                  <a:tcPr marL="68580" marR="68580" marT="0" marB="0"/>
                </a:tc>
                <a:tc>
                  <a:txBody>
                    <a:bodyPr/>
                    <a:lstStyle/>
                    <a:p>
                      <a:pPr algn="just">
                        <a:spcAft>
                          <a:spcPts val="0"/>
                        </a:spcAft>
                      </a:pPr>
                      <a:r>
                        <a:rPr lang="fr-FR" sz="1200" dirty="0">
                          <a:effectLst/>
                        </a:rPr>
                        <a:t>Des 3 paramètres.</a:t>
                      </a:r>
                    </a:p>
                    <a:p>
                      <a:pPr algn="just">
                        <a:spcAft>
                          <a:spcPts val="0"/>
                        </a:spcAft>
                      </a:pPr>
                      <a:r>
                        <a:rPr lang="fr-FR" sz="1200" dirty="0">
                          <a:effectLst/>
                        </a:rPr>
                        <a:t>Clairance modérée </a:t>
                      </a:r>
                      <a:endParaRPr lang="fr-FR" sz="1200" dirty="0">
                        <a:effectLst/>
                        <a:latin typeface="Candara"/>
                        <a:ea typeface="Candara"/>
                        <a:cs typeface="Times New Roman"/>
                      </a:endParaRPr>
                    </a:p>
                  </a:txBody>
                  <a:tcPr marL="68580" marR="68580" marT="0" marB="0"/>
                </a:tc>
                <a:tc>
                  <a:txBody>
                    <a:bodyPr/>
                    <a:lstStyle/>
                    <a:p>
                      <a:pPr algn="just">
                        <a:spcAft>
                          <a:spcPts val="0"/>
                        </a:spcAft>
                      </a:pPr>
                      <a:r>
                        <a:rPr lang="fr-FR" sz="1200" dirty="0">
                          <a:effectLst/>
                        </a:rPr>
                        <a:t>De la </a:t>
                      </a:r>
                      <a:r>
                        <a:rPr lang="fr-FR" sz="1200" b="1" dirty="0">
                          <a:effectLst/>
                        </a:rPr>
                        <a:t>fraction libre</a:t>
                      </a:r>
                    </a:p>
                    <a:p>
                      <a:pPr algn="just">
                        <a:spcAft>
                          <a:spcPts val="0"/>
                        </a:spcAft>
                      </a:pPr>
                      <a:r>
                        <a:rPr lang="fr-FR" sz="1200" dirty="0">
                          <a:effectLst/>
                        </a:rPr>
                        <a:t>De la </a:t>
                      </a:r>
                      <a:r>
                        <a:rPr lang="fr-FR" sz="1200" b="1" dirty="0">
                          <a:effectLst/>
                        </a:rPr>
                        <a:t>clairance intrinsèque </a:t>
                      </a:r>
                    </a:p>
                    <a:p>
                      <a:pPr algn="just">
                        <a:spcAft>
                          <a:spcPts val="0"/>
                        </a:spcAft>
                      </a:pPr>
                      <a:r>
                        <a:rPr lang="fr-FR" sz="1200" dirty="0">
                          <a:effectLst/>
                        </a:rPr>
                        <a:t>Indépendante du débit</a:t>
                      </a:r>
                      <a:endParaRPr lang="fr-FR" sz="1200" dirty="0">
                        <a:effectLst/>
                        <a:latin typeface="Candara"/>
                        <a:ea typeface="Candara"/>
                        <a:cs typeface="Times New Roman"/>
                      </a:endParaRPr>
                    </a:p>
                  </a:txBody>
                  <a:tcPr marL="68580" marR="68580" marT="0" marB="0"/>
                </a:tc>
              </a:tr>
            </a:tbl>
          </a:graphicData>
        </a:graphic>
      </p:graphicFrame>
    </p:spTree>
    <p:extLst>
      <p:ext uri="{BB962C8B-B14F-4D97-AF65-F5344CB8AC3E}">
        <p14:creationId xmlns:p14="http://schemas.microsoft.com/office/powerpoint/2010/main" val="3890639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0" dur="500"/>
                                        <p:tgtEl>
                                          <p:spTgt spid="4">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3" dur="500"/>
                                        <p:tgtEl>
                                          <p:spTgt spid="4">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randombar(horizontal)">
                                      <p:cBhvr>
                                        <p:cTn id="16" dur="500"/>
                                        <p:tgtEl>
                                          <p:spTgt spid="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randombar(horizontal)">
                                      <p:cBhvr>
                                        <p:cTn id="21" dur="500"/>
                                        <p:tgtEl>
                                          <p:spTgt spid="4">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randombar(horizontal)">
                                      <p:cBhvr>
                                        <p:cTn id="24" dur="500"/>
                                        <p:tgtEl>
                                          <p:spTgt spid="4">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1000"/>
                                        <p:tgtEl>
                                          <p:spTgt spid="4">
                                            <p:txEl>
                                              <p:pRg st="5" end="5"/>
                                            </p:txEl>
                                          </p:spTgt>
                                        </p:tgtEl>
                                      </p:cBhvr>
                                    </p:animEffect>
                                    <p:anim calcmode="lin" valueType="num">
                                      <p:cBhvr>
                                        <p:cTn id="3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2000"/>
                                        <p:tgtEl>
                                          <p:spTgt spid="2"/>
                                        </p:tgtEl>
                                      </p:cBhvr>
                                    </p:animEffect>
                                    <p:anim calcmode="lin" valueType="num">
                                      <p:cBhvr>
                                        <p:cTn id="37" dur="2000" fill="hold"/>
                                        <p:tgtEl>
                                          <p:spTgt spid="2"/>
                                        </p:tgtEl>
                                        <p:attrNameLst>
                                          <p:attrName>ppt_w</p:attrName>
                                        </p:attrNameLst>
                                      </p:cBhvr>
                                      <p:tavLst>
                                        <p:tav tm="0" fmla="#ppt_w*sin(2.5*pi*$)">
                                          <p:val>
                                            <p:fltVal val="0"/>
                                          </p:val>
                                        </p:tav>
                                        <p:tav tm="100000">
                                          <p:val>
                                            <p:fltVal val="1"/>
                                          </p:val>
                                        </p:tav>
                                      </p:tavLst>
                                    </p:anim>
                                    <p:anim calcmode="lin" valueType="num">
                                      <p:cBhvr>
                                        <p:cTn id="3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p:cNvSpPr>
            <a:spLocks noGrp="1"/>
          </p:cNvSpPr>
          <p:nvPr>
            <p:ph sz="half" idx="1"/>
          </p:nvPr>
        </p:nvSpPr>
        <p:spPr>
          <a:xfrm>
            <a:off x="323528" y="1268760"/>
            <a:ext cx="8640960" cy="5400600"/>
          </a:xfrm>
          <a:solidFill>
            <a:schemeClr val="accent3">
              <a:alpha val="51000"/>
            </a:schemeClr>
          </a:solidFill>
        </p:spPr>
        <p:style>
          <a:lnRef idx="2">
            <a:schemeClr val="accent3">
              <a:shade val="50000"/>
            </a:schemeClr>
          </a:lnRef>
          <a:fillRef idx="1">
            <a:schemeClr val="accent3"/>
          </a:fillRef>
          <a:effectRef idx="0">
            <a:schemeClr val="accent3"/>
          </a:effectRef>
          <a:fontRef idx="minor">
            <a:schemeClr val="lt1"/>
          </a:fontRef>
        </p:style>
        <p:txBody>
          <a:bodyPr>
            <a:normAutofit lnSpcReduction="10000"/>
          </a:bodyPr>
          <a:lstStyle/>
          <a:p>
            <a:r>
              <a:rPr lang="fr-FR" sz="2000" b="1" u="sng" dirty="0" smtClean="0">
                <a:solidFill>
                  <a:schemeClr val="bg1"/>
                </a:solidFill>
              </a:rPr>
              <a:t>Principal organe d’élimination </a:t>
            </a:r>
          </a:p>
          <a:p>
            <a:r>
              <a:rPr lang="fr-FR" sz="2000" b="1" u="sng" dirty="0" smtClean="0">
                <a:solidFill>
                  <a:schemeClr val="bg1"/>
                </a:solidFill>
              </a:rPr>
              <a:t>3 étapes : </a:t>
            </a:r>
          </a:p>
          <a:p>
            <a:r>
              <a:rPr lang="fr-FR" sz="2000" b="1" u="sng" dirty="0" smtClean="0">
                <a:solidFill>
                  <a:schemeClr val="bg1"/>
                </a:solidFill>
              </a:rPr>
              <a:t>Filtration glomérulaire</a:t>
            </a:r>
          </a:p>
          <a:p>
            <a:pPr lvl="1"/>
            <a:r>
              <a:rPr lang="fr-FR" sz="1600" b="1" dirty="0">
                <a:solidFill>
                  <a:schemeClr val="bg1"/>
                </a:solidFill>
              </a:rPr>
              <a:t>Passage libre si PM &lt; 65kDa &amp; mdc non lié </a:t>
            </a:r>
          </a:p>
          <a:p>
            <a:pPr lvl="1"/>
            <a:r>
              <a:rPr lang="fr-FR" sz="1600" b="1" dirty="0">
                <a:solidFill>
                  <a:schemeClr val="bg1"/>
                </a:solidFill>
              </a:rPr>
              <a:t>Processus </a:t>
            </a:r>
            <a:r>
              <a:rPr lang="fr-FR" sz="1600" b="1" dirty="0" smtClean="0">
                <a:solidFill>
                  <a:schemeClr val="bg1"/>
                </a:solidFill>
              </a:rPr>
              <a:t> OBLIGATOIRE +++ </a:t>
            </a:r>
            <a:endParaRPr lang="fr-FR" sz="1600" b="1" dirty="0">
              <a:solidFill>
                <a:schemeClr val="bg1"/>
              </a:solidFill>
            </a:endParaRPr>
          </a:p>
          <a:p>
            <a:pPr lvl="1"/>
            <a:r>
              <a:rPr lang="fr-FR" sz="1600" b="1" dirty="0">
                <a:solidFill>
                  <a:schemeClr val="bg1"/>
                </a:solidFill>
              </a:rPr>
              <a:t>Endothélium fenêtré du glomérule </a:t>
            </a:r>
            <a:endParaRPr lang="fr-FR" sz="2000" b="1" u="sng" dirty="0">
              <a:solidFill>
                <a:schemeClr val="bg1"/>
              </a:solidFill>
            </a:endParaRPr>
          </a:p>
          <a:p>
            <a:r>
              <a:rPr lang="fr-FR" sz="2000" b="1" u="sng" dirty="0" smtClean="0">
                <a:solidFill>
                  <a:schemeClr val="bg1"/>
                </a:solidFill>
              </a:rPr>
              <a:t>Réabsorption tubulaire (retour ver le sang)</a:t>
            </a:r>
          </a:p>
          <a:p>
            <a:pPr lvl="1"/>
            <a:r>
              <a:rPr lang="fr-FR" sz="1600" b="1" dirty="0" smtClean="0">
                <a:solidFill>
                  <a:schemeClr val="bg1"/>
                </a:solidFill>
              </a:rPr>
              <a:t>NON obligatoire , concerne nt les molécules qui ont été filtrées </a:t>
            </a:r>
          </a:p>
          <a:p>
            <a:pPr lvl="1"/>
            <a:r>
              <a:rPr lang="fr-FR" sz="1600" b="1" dirty="0" smtClean="0">
                <a:solidFill>
                  <a:schemeClr val="bg1"/>
                </a:solidFill>
              </a:rPr>
              <a:t>Diffusion passive </a:t>
            </a:r>
          </a:p>
          <a:p>
            <a:pPr lvl="1"/>
            <a:r>
              <a:rPr lang="fr-FR" sz="1600" b="1" dirty="0" smtClean="0">
                <a:solidFill>
                  <a:schemeClr val="bg1"/>
                </a:solidFill>
              </a:rPr>
              <a:t>Retarde l’élimination +++ </a:t>
            </a:r>
          </a:p>
          <a:p>
            <a:r>
              <a:rPr lang="fr-FR" sz="2000" b="1" u="sng" dirty="0" smtClean="0">
                <a:solidFill>
                  <a:schemeClr val="bg1"/>
                </a:solidFill>
              </a:rPr>
              <a:t>Sécrétion tubulaire </a:t>
            </a:r>
          </a:p>
          <a:p>
            <a:pPr lvl="1"/>
            <a:r>
              <a:rPr lang="fr-FR" sz="1600" b="1" dirty="0" smtClean="0">
                <a:solidFill>
                  <a:schemeClr val="bg1"/>
                </a:solidFill>
              </a:rPr>
              <a:t>NON obligatoire, concernent les molécules non filtrées ni réabsorbées </a:t>
            </a:r>
          </a:p>
          <a:p>
            <a:pPr lvl="1"/>
            <a:r>
              <a:rPr lang="fr-FR" sz="1600" b="1" dirty="0" smtClean="0">
                <a:solidFill>
                  <a:schemeClr val="bg1"/>
                </a:solidFill>
              </a:rPr>
              <a:t>Transport ACTIF ++++  </a:t>
            </a:r>
            <a:r>
              <a:rPr lang="fr-FR" sz="1600" b="1" dirty="0" smtClean="0">
                <a:solidFill>
                  <a:schemeClr val="bg1"/>
                </a:solidFill>
                <a:sym typeface="Wingdings" panose="05000000000000000000" pitchFamily="2" charset="2"/>
              </a:rPr>
              <a:t> Risques d’interactions médicamenteuses ! </a:t>
            </a:r>
          </a:p>
          <a:p>
            <a:pPr marL="393192" lvl="1" indent="0">
              <a:buNone/>
            </a:pPr>
            <a:endParaRPr lang="fr-FR" sz="1600" b="1" dirty="0">
              <a:solidFill>
                <a:schemeClr val="bg1"/>
              </a:solidFill>
              <a:sym typeface="Wingdings" panose="05000000000000000000" pitchFamily="2" charset="2"/>
            </a:endParaRPr>
          </a:p>
          <a:p>
            <a:pPr marL="393192" lvl="1" indent="0">
              <a:buNone/>
            </a:pPr>
            <a:r>
              <a:rPr lang="fr-FR" sz="1600" b="1" dirty="0" smtClean="0">
                <a:solidFill>
                  <a:schemeClr val="bg1"/>
                </a:solidFill>
                <a:sym typeface="Wingdings" panose="05000000000000000000" pitchFamily="2" charset="2"/>
              </a:rPr>
              <a:t>Si l’élimination  rénale est prépondérante , faire attention à :</a:t>
            </a:r>
          </a:p>
          <a:p>
            <a:pPr lvl="1">
              <a:buFont typeface="Wingdings" pitchFamily="2" charset="2"/>
              <a:buChar char="à"/>
            </a:pPr>
            <a:r>
              <a:rPr lang="fr-FR" sz="1600" b="1" dirty="0" smtClean="0">
                <a:solidFill>
                  <a:schemeClr val="bg1"/>
                </a:solidFill>
                <a:sym typeface="Wingdings" panose="05000000000000000000" pitchFamily="2" charset="2"/>
              </a:rPr>
              <a:t>Fonctionnement du rein (vieillesse…)</a:t>
            </a:r>
          </a:p>
          <a:p>
            <a:pPr lvl="1">
              <a:buFont typeface="Wingdings" pitchFamily="2" charset="2"/>
              <a:buChar char="à"/>
            </a:pPr>
            <a:r>
              <a:rPr lang="fr-FR" sz="1600" b="1" dirty="0" err="1" smtClean="0">
                <a:solidFill>
                  <a:schemeClr val="bg1"/>
                </a:solidFill>
                <a:sym typeface="Wingdings" panose="05000000000000000000" pitchFamily="2" charset="2"/>
              </a:rPr>
              <a:t>Mdc</a:t>
            </a:r>
            <a:r>
              <a:rPr lang="fr-FR" sz="1600" b="1" dirty="0" smtClean="0">
                <a:solidFill>
                  <a:schemeClr val="bg1"/>
                </a:solidFill>
                <a:sym typeface="Wingdings" panose="05000000000000000000" pitchFamily="2" charset="2"/>
              </a:rPr>
              <a:t> </a:t>
            </a:r>
            <a:r>
              <a:rPr lang="fr-FR" sz="1600" b="1" dirty="0" err="1" smtClean="0">
                <a:solidFill>
                  <a:schemeClr val="bg1"/>
                </a:solidFill>
                <a:sym typeface="Wingdings" panose="05000000000000000000" pitchFamily="2" charset="2"/>
              </a:rPr>
              <a:t>interférants</a:t>
            </a:r>
            <a:r>
              <a:rPr lang="fr-FR" sz="1600" b="1" dirty="0" smtClean="0">
                <a:solidFill>
                  <a:schemeClr val="bg1"/>
                </a:solidFill>
                <a:sym typeface="Wingdings" panose="05000000000000000000" pitchFamily="2" charset="2"/>
              </a:rPr>
              <a:t> </a:t>
            </a:r>
          </a:p>
          <a:p>
            <a:pPr lvl="1">
              <a:buFont typeface="Wingdings" pitchFamily="2" charset="2"/>
              <a:buChar char="à"/>
            </a:pPr>
            <a:r>
              <a:rPr lang="fr-FR" sz="1600" b="1" dirty="0" smtClean="0">
                <a:solidFill>
                  <a:schemeClr val="bg1"/>
                </a:solidFill>
                <a:sym typeface="Wingdings" panose="05000000000000000000" pitchFamily="2" charset="2"/>
              </a:rPr>
              <a:t>Modification de la fraction libre </a:t>
            </a:r>
            <a:endParaRPr lang="fr-FR" sz="1600" b="1" dirty="0" smtClean="0">
              <a:solidFill>
                <a:schemeClr val="bg1"/>
              </a:solidFill>
            </a:endParaRPr>
          </a:p>
        </p:txBody>
      </p:sp>
      <p:sp>
        <p:nvSpPr>
          <p:cNvPr id="5" name="ZoneTexte 4"/>
          <p:cNvSpPr txBox="1"/>
          <p:nvPr/>
        </p:nvSpPr>
        <p:spPr>
          <a:xfrm>
            <a:off x="971600" y="404664"/>
            <a:ext cx="7416824" cy="523220"/>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fr-FR" sz="2800" b="1" u="sng" dirty="0" smtClean="0">
                <a:solidFill>
                  <a:prstClr val="white"/>
                </a:solidFill>
              </a:rPr>
              <a:t>ELIMINATION RENALE +++</a:t>
            </a:r>
            <a:endParaRPr lang="fr-FR" sz="2800" b="1" u="sng" dirty="0">
              <a:solidFill>
                <a:prstClr val="white"/>
              </a:solidFill>
            </a:endParaRPr>
          </a:p>
        </p:txBody>
      </p:sp>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2899" t="2517" r="2427" b="6855"/>
          <a:stretch/>
        </p:blipFill>
        <p:spPr>
          <a:xfrm>
            <a:off x="5364088" y="1628800"/>
            <a:ext cx="3635896" cy="2610387"/>
          </a:xfrm>
          <a:prstGeom prst="rect">
            <a:avLst/>
          </a:prstGeom>
        </p:spPr>
      </p:pic>
      <p:sp>
        <p:nvSpPr>
          <p:cNvPr id="7" name="Accolade fermante 6"/>
          <p:cNvSpPr/>
          <p:nvPr/>
        </p:nvSpPr>
        <p:spPr>
          <a:xfrm>
            <a:off x="5004048" y="5445224"/>
            <a:ext cx="360040" cy="115212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ZoneTexte 7"/>
          <p:cNvSpPr txBox="1"/>
          <p:nvPr/>
        </p:nvSpPr>
        <p:spPr>
          <a:xfrm>
            <a:off x="5508104" y="5805264"/>
            <a:ext cx="3240360" cy="369332"/>
          </a:xfrm>
          <a:prstGeom prst="rect">
            <a:avLst/>
          </a:prstGeom>
          <a:noFill/>
        </p:spPr>
        <p:txBody>
          <a:bodyPr wrap="square" rtlCol="0">
            <a:spAutoFit/>
          </a:bodyPr>
          <a:lstStyle/>
          <a:p>
            <a:r>
              <a:rPr lang="fr-FR" b="1" u="sng" dirty="0" smtClean="0">
                <a:solidFill>
                  <a:srgbClr val="FF0000"/>
                </a:solidFill>
              </a:rPr>
              <a:t>POSOLOGIE A ADAPTER</a:t>
            </a:r>
            <a:endParaRPr lang="fr-FR" b="1" u="sng" dirty="0">
              <a:solidFill>
                <a:srgbClr val="FF0000"/>
              </a:solidFill>
            </a:endParaRPr>
          </a:p>
        </p:txBody>
      </p:sp>
    </p:spTree>
    <p:extLst>
      <p:ext uri="{BB962C8B-B14F-4D97-AF65-F5344CB8AC3E}">
        <p14:creationId xmlns:p14="http://schemas.microsoft.com/office/powerpoint/2010/main" val="3642122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2000"/>
                                        <p:tgtEl>
                                          <p:spTgt spid="4">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heel(1)">
                                      <p:cBhvr>
                                        <p:cTn id="13" dur="2000"/>
                                        <p:tgtEl>
                                          <p:spTgt spid="4">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wheel(1)">
                                      <p:cBhvr>
                                        <p:cTn id="16" dur="2000"/>
                                        <p:tgtEl>
                                          <p:spTgt spid="4">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wheel(1)">
                                      <p:cBhvr>
                                        <p:cTn id="19" dur="2000"/>
                                        <p:tgtEl>
                                          <p:spTgt spid="4">
                                            <p:txEl>
                                              <p:pRg st="4" end="4"/>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heel(1)">
                                      <p:cBhvr>
                                        <p:cTn id="22" dur="20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wheel(1)">
                                      <p:cBhvr>
                                        <p:cTn id="27" dur="2000"/>
                                        <p:tgtEl>
                                          <p:spTgt spid="4">
                                            <p:txEl>
                                              <p:pRg st="6" end="6"/>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wheel(1)">
                                      <p:cBhvr>
                                        <p:cTn id="30" dur="2000"/>
                                        <p:tgtEl>
                                          <p:spTgt spid="4">
                                            <p:txEl>
                                              <p:pRg st="7" end="7"/>
                                            </p:txEl>
                                          </p:spTgt>
                                        </p:tgtEl>
                                      </p:cBhvr>
                                    </p:animEffect>
                                  </p:childTnLst>
                                </p:cTn>
                              </p:par>
                              <p:par>
                                <p:cTn id="31" presetID="21" presetClass="entr" presetSubtype="1" fill="hold" nodeType="withEffect">
                                  <p:stCondLst>
                                    <p:cond delay="0"/>
                                  </p:stCondLst>
                                  <p:childTnLst>
                                    <p:set>
                                      <p:cBhvr>
                                        <p:cTn id="32" dur="1" fill="hold">
                                          <p:stCondLst>
                                            <p:cond delay="0"/>
                                          </p:stCondLst>
                                        </p:cTn>
                                        <p:tgtEl>
                                          <p:spTgt spid="4">
                                            <p:txEl>
                                              <p:pRg st="8" end="8"/>
                                            </p:txEl>
                                          </p:spTgt>
                                        </p:tgtEl>
                                        <p:attrNameLst>
                                          <p:attrName>style.visibility</p:attrName>
                                        </p:attrNameLst>
                                      </p:cBhvr>
                                      <p:to>
                                        <p:strVal val="visible"/>
                                      </p:to>
                                    </p:set>
                                    <p:animEffect transition="in" filter="wheel(1)">
                                      <p:cBhvr>
                                        <p:cTn id="33" dur="2000"/>
                                        <p:tgtEl>
                                          <p:spTgt spid="4">
                                            <p:txEl>
                                              <p:pRg st="8" end="8"/>
                                            </p:txEl>
                                          </p:spTgt>
                                        </p:tgtEl>
                                      </p:cBhvr>
                                    </p:animEffect>
                                  </p:childTnLst>
                                </p:cTn>
                              </p:par>
                              <p:par>
                                <p:cTn id="34" presetID="21" presetClass="entr" presetSubtype="1" fill="hold" nodeType="withEffect">
                                  <p:stCondLst>
                                    <p:cond delay="0"/>
                                  </p:stCondLst>
                                  <p:childTnLst>
                                    <p:set>
                                      <p:cBhvr>
                                        <p:cTn id="35" dur="1" fill="hold">
                                          <p:stCondLst>
                                            <p:cond delay="0"/>
                                          </p:stCondLst>
                                        </p:cTn>
                                        <p:tgtEl>
                                          <p:spTgt spid="4">
                                            <p:txEl>
                                              <p:pRg st="9" end="9"/>
                                            </p:txEl>
                                          </p:spTgt>
                                        </p:tgtEl>
                                        <p:attrNameLst>
                                          <p:attrName>style.visibility</p:attrName>
                                        </p:attrNameLst>
                                      </p:cBhvr>
                                      <p:to>
                                        <p:strVal val="visible"/>
                                      </p:to>
                                    </p:set>
                                    <p:animEffect transition="in" filter="wheel(1)">
                                      <p:cBhvr>
                                        <p:cTn id="36" dur="2000"/>
                                        <p:tgtEl>
                                          <p:spTgt spid="4">
                                            <p:txEl>
                                              <p:pRg st="9" end="9"/>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nodeType="clickEffect">
                                  <p:stCondLst>
                                    <p:cond delay="0"/>
                                  </p:stCondLst>
                                  <p:childTnLst>
                                    <p:set>
                                      <p:cBhvr>
                                        <p:cTn id="40" dur="1" fill="hold">
                                          <p:stCondLst>
                                            <p:cond delay="0"/>
                                          </p:stCondLst>
                                        </p:cTn>
                                        <p:tgtEl>
                                          <p:spTgt spid="4">
                                            <p:txEl>
                                              <p:pRg st="10" end="10"/>
                                            </p:txEl>
                                          </p:spTgt>
                                        </p:tgtEl>
                                        <p:attrNameLst>
                                          <p:attrName>style.visibility</p:attrName>
                                        </p:attrNameLst>
                                      </p:cBhvr>
                                      <p:to>
                                        <p:strVal val="visible"/>
                                      </p:to>
                                    </p:set>
                                    <p:animEffect transition="in" filter="wheel(1)">
                                      <p:cBhvr>
                                        <p:cTn id="41" dur="2000"/>
                                        <p:tgtEl>
                                          <p:spTgt spid="4">
                                            <p:txEl>
                                              <p:pRg st="10" end="10"/>
                                            </p:txEl>
                                          </p:spTgt>
                                        </p:tgtEl>
                                      </p:cBhvr>
                                    </p:animEffect>
                                  </p:childTnLst>
                                </p:cTn>
                              </p:par>
                              <p:par>
                                <p:cTn id="42" presetID="21" presetClass="entr" presetSubtype="1" fill="hold" nodeType="withEffect">
                                  <p:stCondLst>
                                    <p:cond delay="0"/>
                                  </p:stCondLst>
                                  <p:childTnLst>
                                    <p:set>
                                      <p:cBhvr>
                                        <p:cTn id="43" dur="1" fill="hold">
                                          <p:stCondLst>
                                            <p:cond delay="0"/>
                                          </p:stCondLst>
                                        </p:cTn>
                                        <p:tgtEl>
                                          <p:spTgt spid="4">
                                            <p:txEl>
                                              <p:pRg st="11" end="11"/>
                                            </p:txEl>
                                          </p:spTgt>
                                        </p:tgtEl>
                                        <p:attrNameLst>
                                          <p:attrName>style.visibility</p:attrName>
                                        </p:attrNameLst>
                                      </p:cBhvr>
                                      <p:to>
                                        <p:strVal val="visible"/>
                                      </p:to>
                                    </p:set>
                                    <p:animEffect transition="in" filter="wheel(1)">
                                      <p:cBhvr>
                                        <p:cTn id="44" dur="2000"/>
                                        <p:tgtEl>
                                          <p:spTgt spid="4">
                                            <p:txEl>
                                              <p:pRg st="11" end="11"/>
                                            </p:txEl>
                                          </p:spTgt>
                                        </p:tgtEl>
                                      </p:cBhvr>
                                    </p:animEffect>
                                  </p:childTnLst>
                                </p:cTn>
                              </p:par>
                              <p:par>
                                <p:cTn id="45" presetID="21" presetClass="entr" presetSubtype="1" fill="hold" nodeType="withEffect">
                                  <p:stCondLst>
                                    <p:cond delay="0"/>
                                  </p:stCondLst>
                                  <p:childTnLst>
                                    <p:set>
                                      <p:cBhvr>
                                        <p:cTn id="46" dur="1" fill="hold">
                                          <p:stCondLst>
                                            <p:cond delay="0"/>
                                          </p:stCondLst>
                                        </p:cTn>
                                        <p:tgtEl>
                                          <p:spTgt spid="4">
                                            <p:txEl>
                                              <p:pRg st="12" end="12"/>
                                            </p:txEl>
                                          </p:spTgt>
                                        </p:tgtEl>
                                        <p:attrNameLst>
                                          <p:attrName>style.visibility</p:attrName>
                                        </p:attrNameLst>
                                      </p:cBhvr>
                                      <p:to>
                                        <p:strVal val="visible"/>
                                      </p:to>
                                    </p:set>
                                    <p:animEffect transition="in" filter="wheel(1)">
                                      <p:cBhvr>
                                        <p:cTn id="47" dur="2000"/>
                                        <p:tgtEl>
                                          <p:spTgt spid="4">
                                            <p:txEl>
                                              <p:pRg st="12" end="1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wipe(down)">
                                      <p:cBhvr>
                                        <p:cTn id="52" dur="500"/>
                                        <p:tgtEl>
                                          <p:spTgt spid="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
                                            <p:txEl>
                                              <p:pRg st="14" end="14"/>
                                            </p:txEl>
                                          </p:spTgt>
                                        </p:tgtEl>
                                        <p:attrNameLst>
                                          <p:attrName>style.visibility</p:attrName>
                                        </p:attrNameLst>
                                      </p:cBhvr>
                                      <p:to>
                                        <p:strVal val="visible"/>
                                      </p:to>
                                    </p:set>
                                    <p:animEffect transition="in" filter="fade">
                                      <p:cBhvr>
                                        <p:cTn id="57" dur="500"/>
                                        <p:tgtEl>
                                          <p:spTgt spid="4">
                                            <p:txEl>
                                              <p:pRg st="14" end="1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
                                            <p:txEl>
                                              <p:pRg st="15" end="15"/>
                                            </p:txEl>
                                          </p:spTgt>
                                        </p:tgtEl>
                                        <p:attrNameLst>
                                          <p:attrName>style.visibility</p:attrName>
                                        </p:attrNameLst>
                                      </p:cBhvr>
                                      <p:to>
                                        <p:strVal val="visible"/>
                                      </p:to>
                                    </p:set>
                                    <p:animEffect transition="in" filter="wipe(down)">
                                      <p:cBhvr>
                                        <p:cTn id="62" dur="500"/>
                                        <p:tgtEl>
                                          <p:spTgt spid="4">
                                            <p:txEl>
                                              <p:pRg st="15" end="1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4">
                                            <p:txEl>
                                              <p:pRg st="16" end="16"/>
                                            </p:txEl>
                                          </p:spTgt>
                                        </p:tgtEl>
                                        <p:attrNameLst>
                                          <p:attrName>style.visibility</p:attrName>
                                        </p:attrNameLst>
                                      </p:cBhvr>
                                      <p:to>
                                        <p:strVal val="visible"/>
                                      </p:to>
                                    </p:set>
                                    <p:animEffect transition="in" filter="fade">
                                      <p:cBhvr>
                                        <p:cTn id="67" dur="500"/>
                                        <p:tgtEl>
                                          <p:spTgt spid="4">
                                            <p:txEl>
                                              <p:pRg st="16" end="1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4">
                                            <p:txEl>
                                              <p:pRg st="17" end="17"/>
                                            </p:txEl>
                                          </p:spTgt>
                                        </p:tgtEl>
                                        <p:attrNameLst>
                                          <p:attrName>style.visibility</p:attrName>
                                        </p:attrNameLst>
                                      </p:cBhvr>
                                      <p:to>
                                        <p:strVal val="visible"/>
                                      </p:to>
                                    </p:set>
                                    <p:animEffect transition="in" filter="wipe(down)">
                                      <p:cBhvr>
                                        <p:cTn id="72" dur="500"/>
                                        <p:tgtEl>
                                          <p:spTgt spid="4">
                                            <p:txEl>
                                              <p:pRg st="17" end="17"/>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6" presetClass="entr" presetSubtype="0" fill="hold" grpId="0" nodeType="click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wipe(down)">
                                      <p:cBhvr>
                                        <p:cTn id="77" dur="580">
                                          <p:stCondLst>
                                            <p:cond delay="0"/>
                                          </p:stCondLst>
                                        </p:cTn>
                                        <p:tgtEl>
                                          <p:spTgt spid="7"/>
                                        </p:tgtEl>
                                      </p:cBhvr>
                                    </p:animEffect>
                                    <p:anim calcmode="lin" valueType="num">
                                      <p:cBhvr>
                                        <p:cTn id="7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83" dur="26">
                                          <p:stCondLst>
                                            <p:cond delay="650"/>
                                          </p:stCondLst>
                                        </p:cTn>
                                        <p:tgtEl>
                                          <p:spTgt spid="7"/>
                                        </p:tgtEl>
                                      </p:cBhvr>
                                      <p:to x="100000" y="60000"/>
                                    </p:animScale>
                                    <p:animScale>
                                      <p:cBhvr>
                                        <p:cTn id="84" dur="166" decel="50000">
                                          <p:stCondLst>
                                            <p:cond delay="676"/>
                                          </p:stCondLst>
                                        </p:cTn>
                                        <p:tgtEl>
                                          <p:spTgt spid="7"/>
                                        </p:tgtEl>
                                      </p:cBhvr>
                                      <p:to x="100000" y="100000"/>
                                    </p:animScale>
                                    <p:animScale>
                                      <p:cBhvr>
                                        <p:cTn id="85" dur="26">
                                          <p:stCondLst>
                                            <p:cond delay="1312"/>
                                          </p:stCondLst>
                                        </p:cTn>
                                        <p:tgtEl>
                                          <p:spTgt spid="7"/>
                                        </p:tgtEl>
                                      </p:cBhvr>
                                      <p:to x="100000" y="80000"/>
                                    </p:animScale>
                                    <p:animScale>
                                      <p:cBhvr>
                                        <p:cTn id="86" dur="166" decel="50000">
                                          <p:stCondLst>
                                            <p:cond delay="1338"/>
                                          </p:stCondLst>
                                        </p:cTn>
                                        <p:tgtEl>
                                          <p:spTgt spid="7"/>
                                        </p:tgtEl>
                                      </p:cBhvr>
                                      <p:to x="100000" y="100000"/>
                                    </p:animScale>
                                    <p:animScale>
                                      <p:cBhvr>
                                        <p:cTn id="87" dur="26">
                                          <p:stCondLst>
                                            <p:cond delay="1642"/>
                                          </p:stCondLst>
                                        </p:cTn>
                                        <p:tgtEl>
                                          <p:spTgt spid="7"/>
                                        </p:tgtEl>
                                      </p:cBhvr>
                                      <p:to x="100000" y="90000"/>
                                    </p:animScale>
                                    <p:animScale>
                                      <p:cBhvr>
                                        <p:cTn id="88" dur="166" decel="50000">
                                          <p:stCondLst>
                                            <p:cond delay="1668"/>
                                          </p:stCondLst>
                                        </p:cTn>
                                        <p:tgtEl>
                                          <p:spTgt spid="7"/>
                                        </p:tgtEl>
                                      </p:cBhvr>
                                      <p:to x="100000" y="100000"/>
                                    </p:animScale>
                                    <p:animScale>
                                      <p:cBhvr>
                                        <p:cTn id="89" dur="26">
                                          <p:stCondLst>
                                            <p:cond delay="1808"/>
                                          </p:stCondLst>
                                        </p:cTn>
                                        <p:tgtEl>
                                          <p:spTgt spid="7"/>
                                        </p:tgtEl>
                                      </p:cBhvr>
                                      <p:to x="100000" y="95000"/>
                                    </p:animScale>
                                    <p:animScale>
                                      <p:cBhvr>
                                        <p:cTn id="90" dur="166" decel="50000">
                                          <p:stCondLst>
                                            <p:cond delay="1834"/>
                                          </p:stCondLst>
                                        </p:cTn>
                                        <p:tgtEl>
                                          <p:spTgt spid="7"/>
                                        </p:tgtEl>
                                      </p:cBhvr>
                                      <p:to x="100000" y="100000"/>
                                    </p:animScale>
                                  </p:childTnLst>
                                </p:cTn>
                              </p:par>
                              <p:par>
                                <p:cTn id="91" presetID="26" presetClass="entr" presetSubtype="0" fill="hold" grpId="0"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wipe(down)">
                                      <p:cBhvr>
                                        <p:cTn id="93" dur="580">
                                          <p:stCondLst>
                                            <p:cond delay="0"/>
                                          </p:stCondLst>
                                        </p:cTn>
                                        <p:tgtEl>
                                          <p:spTgt spid="8"/>
                                        </p:tgtEl>
                                      </p:cBhvr>
                                    </p:animEffect>
                                    <p:anim calcmode="lin" valueType="num">
                                      <p:cBhvr>
                                        <p:cTn id="9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9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9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9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99" dur="26">
                                          <p:stCondLst>
                                            <p:cond delay="650"/>
                                          </p:stCondLst>
                                        </p:cTn>
                                        <p:tgtEl>
                                          <p:spTgt spid="8"/>
                                        </p:tgtEl>
                                      </p:cBhvr>
                                      <p:to x="100000" y="60000"/>
                                    </p:animScale>
                                    <p:animScale>
                                      <p:cBhvr>
                                        <p:cTn id="100" dur="166" decel="50000">
                                          <p:stCondLst>
                                            <p:cond delay="676"/>
                                          </p:stCondLst>
                                        </p:cTn>
                                        <p:tgtEl>
                                          <p:spTgt spid="8"/>
                                        </p:tgtEl>
                                      </p:cBhvr>
                                      <p:to x="100000" y="100000"/>
                                    </p:animScale>
                                    <p:animScale>
                                      <p:cBhvr>
                                        <p:cTn id="101" dur="26">
                                          <p:stCondLst>
                                            <p:cond delay="1312"/>
                                          </p:stCondLst>
                                        </p:cTn>
                                        <p:tgtEl>
                                          <p:spTgt spid="8"/>
                                        </p:tgtEl>
                                      </p:cBhvr>
                                      <p:to x="100000" y="80000"/>
                                    </p:animScale>
                                    <p:animScale>
                                      <p:cBhvr>
                                        <p:cTn id="102" dur="166" decel="50000">
                                          <p:stCondLst>
                                            <p:cond delay="1338"/>
                                          </p:stCondLst>
                                        </p:cTn>
                                        <p:tgtEl>
                                          <p:spTgt spid="8"/>
                                        </p:tgtEl>
                                      </p:cBhvr>
                                      <p:to x="100000" y="100000"/>
                                    </p:animScale>
                                    <p:animScale>
                                      <p:cBhvr>
                                        <p:cTn id="103" dur="26">
                                          <p:stCondLst>
                                            <p:cond delay="1642"/>
                                          </p:stCondLst>
                                        </p:cTn>
                                        <p:tgtEl>
                                          <p:spTgt spid="8"/>
                                        </p:tgtEl>
                                      </p:cBhvr>
                                      <p:to x="100000" y="90000"/>
                                    </p:animScale>
                                    <p:animScale>
                                      <p:cBhvr>
                                        <p:cTn id="104" dur="166" decel="50000">
                                          <p:stCondLst>
                                            <p:cond delay="1668"/>
                                          </p:stCondLst>
                                        </p:cTn>
                                        <p:tgtEl>
                                          <p:spTgt spid="8"/>
                                        </p:tgtEl>
                                      </p:cBhvr>
                                      <p:to x="100000" y="100000"/>
                                    </p:animScale>
                                    <p:animScale>
                                      <p:cBhvr>
                                        <p:cTn id="105" dur="26">
                                          <p:stCondLst>
                                            <p:cond delay="1808"/>
                                          </p:stCondLst>
                                        </p:cTn>
                                        <p:tgtEl>
                                          <p:spTgt spid="8"/>
                                        </p:tgtEl>
                                      </p:cBhvr>
                                      <p:to x="100000" y="95000"/>
                                    </p:animScale>
                                    <p:animScale>
                                      <p:cBhvr>
                                        <p:cTn id="106"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a:bodyPr>
          <a:lstStyle/>
          <a:p>
            <a:pPr algn="ctr"/>
            <a:r>
              <a:rPr lang="fr-FR" b="1" dirty="0">
                <a:solidFill>
                  <a:schemeClr val="bg1"/>
                </a:solidFill>
              </a:rPr>
              <a:t>T</a:t>
            </a:r>
            <a:r>
              <a:rPr lang="fr-FR" b="1" dirty="0" smtClean="0">
                <a:solidFill>
                  <a:schemeClr val="bg1"/>
                </a:solidFill>
              </a:rPr>
              <a:t>emps </a:t>
            </a:r>
            <a:r>
              <a:rPr lang="fr-FR" b="1" dirty="0">
                <a:solidFill>
                  <a:schemeClr val="bg1"/>
                </a:solidFill>
              </a:rPr>
              <a:t>qu’il faut à l’organisme pour </a:t>
            </a:r>
            <a:r>
              <a:rPr lang="fr-FR" b="1" dirty="0">
                <a:solidFill>
                  <a:schemeClr val="accent3"/>
                </a:solidFill>
              </a:rPr>
              <a:t>diminuer de moitié</a:t>
            </a:r>
            <a:r>
              <a:rPr lang="fr-FR" b="1" dirty="0"/>
              <a:t> </a:t>
            </a:r>
            <a:r>
              <a:rPr lang="fr-FR" b="1" dirty="0">
                <a:solidFill>
                  <a:schemeClr val="bg1"/>
                </a:solidFill>
              </a:rPr>
              <a:t>les concentrations d’une substance </a:t>
            </a:r>
            <a:r>
              <a:rPr lang="fr-FR" b="1" dirty="0" smtClean="0"/>
              <a:t>: </a:t>
            </a:r>
            <a:r>
              <a:rPr lang="fr-FR" sz="3200" b="1" dirty="0" smtClean="0">
                <a:solidFill>
                  <a:schemeClr val="accent3">
                    <a:lumMod val="40000"/>
                    <a:lumOff val="60000"/>
                  </a:schemeClr>
                </a:solidFill>
              </a:rPr>
              <a:t>T </a:t>
            </a:r>
            <a:r>
              <a:rPr lang="fr-FR" sz="2000" b="1" i="1" dirty="0" smtClean="0">
                <a:solidFill>
                  <a:schemeClr val="accent3">
                    <a:lumMod val="40000"/>
                    <a:lumOff val="60000"/>
                  </a:schemeClr>
                </a:solidFill>
              </a:rPr>
              <a:t>1/2</a:t>
            </a:r>
          </a:p>
          <a:p>
            <a:endParaRPr lang="fr-FR" b="1" dirty="0" smtClean="0"/>
          </a:p>
          <a:p>
            <a:r>
              <a:rPr lang="fr-FR" b="1" dirty="0" smtClean="0">
                <a:solidFill>
                  <a:schemeClr val="bg1"/>
                </a:solidFill>
              </a:rPr>
              <a:t>Durée de persistance, affectée par les modifications de clairance </a:t>
            </a:r>
          </a:p>
          <a:p>
            <a:endParaRPr lang="fr-FR" b="1" dirty="0"/>
          </a:p>
          <a:p>
            <a:r>
              <a:rPr lang="fr-FR" b="1" u="sng" dirty="0" smtClean="0">
                <a:solidFill>
                  <a:schemeClr val="bg1"/>
                </a:solidFill>
              </a:rPr>
              <a:t>Calcul : </a:t>
            </a:r>
          </a:p>
          <a:p>
            <a:pPr lvl="1"/>
            <a:r>
              <a:rPr lang="fr-FR" b="1" u="sng" dirty="0" smtClean="0">
                <a:solidFill>
                  <a:schemeClr val="accent3">
                    <a:lumMod val="40000"/>
                    <a:lumOff val="60000"/>
                  </a:schemeClr>
                </a:solidFill>
              </a:rPr>
              <a:t>Résolution d’équation </a:t>
            </a:r>
            <a:r>
              <a:rPr lang="fr-FR" b="1" dirty="0" smtClean="0"/>
              <a:t>(</a:t>
            </a:r>
            <a:r>
              <a:rPr lang="fr-FR" b="1" dirty="0" smtClean="0">
                <a:solidFill>
                  <a:schemeClr val="bg1"/>
                </a:solidFill>
              </a:rPr>
              <a:t>système mono ou bi </a:t>
            </a:r>
            <a:r>
              <a:rPr lang="fr-FR" b="1" dirty="0" err="1" smtClean="0">
                <a:solidFill>
                  <a:schemeClr val="bg1"/>
                </a:solidFill>
              </a:rPr>
              <a:t>compartimental</a:t>
            </a:r>
            <a:r>
              <a:rPr lang="fr-FR" b="1" dirty="0" smtClean="0">
                <a:solidFill>
                  <a:schemeClr val="bg1"/>
                </a:solidFill>
              </a:rPr>
              <a:t> </a:t>
            </a:r>
          </a:p>
          <a:p>
            <a:pPr lvl="1"/>
            <a:r>
              <a:rPr lang="fr-FR" b="1" u="sng" dirty="0" smtClean="0">
                <a:solidFill>
                  <a:schemeClr val="accent3">
                    <a:lumMod val="40000"/>
                    <a:lumOff val="60000"/>
                  </a:schemeClr>
                </a:solidFill>
              </a:rPr>
              <a:t>Par analyse graphique </a:t>
            </a:r>
            <a:r>
              <a:rPr lang="fr-FR" b="1" dirty="0" smtClean="0"/>
              <a:t>(</a:t>
            </a:r>
            <a:r>
              <a:rPr lang="fr-FR" b="1" dirty="0" smtClean="0">
                <a:solidFill>
                  <a:schemeClr val="bg1"/>
                </a:solidFill>
              </a:rPr>
              <a:t>concentration en fonction du temps) </a:t>
            </a:r>
            <a:endParaRPr lang="fr-FR" b="1" dirty="0">
              <a:solidFill>
                <a:schemeClr val="bg1"/>
              </a:solidFill>
            </a:endParaRPr>
          </a:p>
        </p:txBody>
      </p:sp>
      <p:sp>
        <p:nvSpPr>
          <p:cNvPr id="3" name="Titre 2"/>
          <p:cNvSpPr>
            <a:spLocks noGrp="1"/>
          </p:cNvSpPr>
          <p:nvPr>
            <p:ph type="title"/>
          </p:nvPr>
        </p:nvSpPr>
        <p:spPr>
          <a:solidFill>
            <a:schemeClr val="accent3">
              <a:lumMod val="20000"/>
              <a:lumOff val="80000"/>
            </a:schemeClr>
          </a:solidFill>
        </p:spPr>
        <p:txBody>
          <a:bodyPr>
            <a:noAutofit/>
          </a:bodyPr>
          <a:lstStyle/>
          <a:p>
            <a:r>
              <a:rPr lang="fr-FR" sz="3600" dirty="0" smtClean="0">
                <a:solidFill>
                  <a:schemeClr val="accent3"/>
                </a:solidFill>
              </a:rPr>
              <a:t>B. DEMI-VIE D’ELIMINATION, CHOIX DU RYTHME D’ADMINISTRATION </a:t>
            </a:r>
            <a:endParaRPr lang="fr-FR" sz="3600" dirty="0">
              <a:solidFill>
                <a:schemeClr val="accent3"/>
              </a:solidFill>
            </a:endParaRPr>
          </a:p>
        </p:txBody>
      </p:sp>
    </p:spTree>
    <p:extLst>
      <p:ext uri="{BB962C8B-B14F-4D97-AF65-F5344CB8AC3E}">
        <p14:creationId xmlns:p14="http://schemas.microsoft.com/office/powerpoint/2010/main" val="412553864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r>
              <a:rPr lang="fr-FR" dirty="0" smtClean="0">
                <a:solidFill>
                  <a:schemeClr val="bg1"/>
                </a:solidFill>
              </a:rPr>
              <a:t>Paramètres PK déterminés </a:t>
            </a:r>
            <a:r>
              <a:rPr lang="fr-FR" b="1" u="sng" dirty="0" smtClean="0">
                <a:solidFill>
                  <a:schemeClr val="bg1"/>
                </a:solidFill>
              </a:rPr>
              <a:t>expérimentalement</a:t>
            </a:r>
            <a:r>
              <a:rPr lang="fr-FR" dirty="0" smtClean="0">
                <a:solidFill>
                  <a:schemeClr val="bg1"/>
                </a:solidFill>
              </a:rPr>
              <a:t> par mesure des concentrations en mdc au cours du temps </a:t>
            </a:r>
          </a:p>
          <a:p>
            <a:endParaRPr lang="fr-FR" dirty="0">
              <a:solidFill>
                <a:schemeClr val="bg1"/>
              </a:solidFill>
            </a:endParaRPr>
          </a:p>
          <a:p>
            <a:r>
              <a:rPr lang="fr-FR" dirty="0" smtClean="0">
                <a:solidFill>
                  <a:schemeClr val="accent1">
                    <a:lumMod val="20000"/>
                    <a:lumOff val="80000"/>
                  </a:schemeClr>
                </a:solidFill>
              </a:rPr>
              <a:t>Principaux paramètres PK </a:t>
            </a:r>
            <a:r>
              <a:rPr lang="fr-FR" dirty="0" smtClean="0">
                <a:solidFill>
                  <a:schemeClr val="bg1"/>
                </a:solidFill>
              </a:rPr>
              <a:t>: </a:t>
            </a:r>
          </a:p>
          <a:p>
            <a:pPr lvl="1"/>
            <a:r>
              <a:rPr lang="fr-FR" b="1" dirty="0" smtClean="0">
                <a:solidFill>
                  <a:schemeClr val="accent1">
                    <a:lumMod val="60000"/>
                    <a:lumOff val="40000"/>
                  </a:schemeClr>
                </a:solidFill>
              </a:rPr>
              <a:t>Aire sous la courbe </a:t>
            </a:r>
          </a:p>
          <a:p>
            <a:pPr lvl="1"/>
            <a:r>
              <a:rPr lang="fr-FR" b="1" dirty="0" smtClean="0">
                <a:solidFill>
                  <a:schemeClr val="accent1">
                    <a:lumMod val="60000"/>
                    <a:lumOff val="40000"/>
                  </a:schemeClr>
                </a:solidFill>
              </a:rPr>
              <a:t>C max</a:t>
            </a:r>
          </a:p>
          <a:p>
            <a:pPr lvl="1"/>
            <a:r>
              <a:rPr lang="fr-FR" b="1" dirty="0" smtClean="0">
                <a:solidFill>
                  <a:schemeClr val="accent1">
                    <a:lumMod val="60000"/>
                    <a:lumOff val="40000"/>
                  </a:schemeClr>
                </a:solidFill>
              </a:rPr>
              <a:t>T max </a:t>
            </a:r>
          </a:p>
          <a:p>
            <a:pPr lvl="1"/>
            <a:r>
              <a:rPr lang="fr-FR" b="1" dirty="0" smtClean="0">
                <a:solidFill>
                  <a:schemeClr val="accent1">
                    <a:lumMod val="60000"/>
                    <a:lumOff val="40000"/>
                  </a:schemeClr>
                </a:solidFill>
              </a:rPr>
              <a:t>Demi-vie </a:t>
            </a:r>
          </a:p>
          <a:p>
            <a:pPr lvl="1"/>
            <a:r>
              <a:rPr lang="fr-FR" b="1" dirty="0" smtClean="0">
                <a:solidFill>
                  <a:schemeClr val="accent1">
                    <a:lumMod val="60000"/>
                    <a:lumOff val="40000"/>
                  </a:schemeClr>
                </a:solidFill>
              </a:rPr>
              <a:t>Concentration résiduelle C</a:t>
            </a:r>
          </a:p>
          <a:p>
            <a:endParaRPr lang="fr-FR" dirty="0"/>
          </a:p>
        </p:txBody>
      </p:sp>
      <p:sp>
        <p:nvSpPr>
          <p:cNvPr id="3" name="Titre 2"/>
          <p:cNvSpPr>
            <a:spLocks noGrp="1"/>
          </p:cNvSpPr>
          <p:nvPr>
            <p:ph type="title"/>
          </p:nvPr>
        </p:nvSpPr>
        <p:spPr>
          <a:solidFill>
            <a:schemeClr val="accent2">
              <a:lumMod val="20000"/>
              <a:lumOff val="80000"/>
            </a:schemeClr>
          </a:solidFill>
        </p:spPr>
        <p:txBody>
          <a:bodyPr>
            <a:normAutofit fontScale="90000"/>
          </a:bodyPr>
          <a:lstStyle/>
          <a:p>
            <a:pPr algn="ctr"/>
            <a:r>
              <a:rPr lang="fr-FR" dirty="0" smtClean="0">
                <a:solidFill>
                  <a:schemeClr val="accent2"/>
                </a:solidFill>
              </a:rPr>
              <a:t>V. ASPECTS QUANTITATIFS DE LA PK </a:t>
            </a:r>
            <a:endParaRPr lang="fr-FR" dirty="0">
              <a:solidFill>
                <a:schemeClr val="accent2"/>
              </a:solidFill>
            </a:endParaRPr>
          </a:p>
        </p:txBody>
      </p:sp>
    </p:spTree>
    <p:extLst>
      <p:ext uri="{BB962C8B-B14F-4D97-AF65-F5344CB8AC3E}">
        <p14:creationId xmlns:p14="http://schemas.microsoft.com/office/powerpoint/2010/main" val="2079648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down)">
                                      <p:cBhvr>
                                        <p:cTn id="12" dur="500"/>
                                        <p:tgtEl>
                                          <p:spTgt spid="2">
                                            <p:txEl>
                                              <p:pRg st="2" end="2"/>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wipe(down)">
                                      <p:cBhvr>
                                        <p:cTn id="15" dur="500"/>
                                        <p:tgtEl>
                                          <p:spTgt spid="2">
                                            <p:txEl>
                                              <p:pRg st="3" end="3"/>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down)">
                                      <p:cBhvr>
                                        <p:cTn id="18" dur="500"/>
                                        <p:tgtEl>
                                          <p:spTgt spid="2">
                                            <p:txEl>
                                              <p:pRg st="4" end="4"/>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wipe(down)">
                                      <p:cBhvr>
                                        <p:cTn id="21" dur="500"/>
                                        <p:tgtEl>
                                          <p:spTgt spid="2">
                                            <p:txEl>
                                              <p:pRg st="5" end="5"/>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wipe(down)">
                                      <p:cBhvr>
                                        <p:cTn id="24" dur="500"/>
                                        <p:tgtEl>
                                          <p:spTgt spid="2">
                                            <p:txEl>
                                              <p:pRg st="6" end="6"/>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wipe(down)">
                                      <p:cBhvr>
                                        <p:cTn id="2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solidFill>
            <a:schemeClr val="accent3">
              <a:lumMod val="20000"/>
              <a:lumOff val="80000"/>
            </a:schemeClr>
          </a:solidFill>
        </p:spPr>
        <p:txBody>
          <a:bodyPr>
            <a:normAutofit fontScale="90000"/>
          </a:bodyPr>
          <a:lstStyle/>
          <a:p>
            <a:r>
              <a:rPr lang="fr-FR" dirty="0" smtClean="0">
                <a:solidFill>
                  <a:schemeClr val="accent3"/>
                </a:solidFill>
              </a:rPr>
              <a:t>A) COURBES EXPERIMENTALES </a:t>
            </a:r>
            <a:endParaRPr lang="fr-FR" dirty="0">
              <a:solidFill>
                <a:schemeClr val="accent3"/>
              </a:solidFill>
            </a:endParaRPr>
          </a:p>
        </p:txBody>
      </p:sp>
      <p:pic>
        <p:nvPicPr>
          <p:cNvPr id="4" name="Espace réservé du contenu 3"/>
          <p:cNvPicPr>
            <a:picLocks noGrp="1"/>
          </p:cNvPicPr>
          <p:nvPr>
            <p:ph idx="1"/>
          </p:nvPr>
        </p:nvPicPr>
        <p:blipFill rotWithShape="1">
          <a:blip r:embed="rId2" cstate="screen">
            <a:extLst>
              <a:ext uri="{28A0092B-C50C-407E-A947-70E740481C1C}">
                <a14:useLocalDpi xmlns:a14="http://schemas.microsoft.com/office/drawing/2010/main"/>
              </a:ext>
            </a:extLst>
          </a:blip>
          <a:srcRect/>
          <a:stretch/>
        </p:blipFill>
        <p:spPr bwMode="auto">
          <a:xfrm>
            <a:off x="1547664" y="1556792"/>
            <a:ext cx="6048672" cy="3024336"/>
          </a:xfrm>
          <a:prstGeom prst="rect">
            <a:avLst/>
          </a:prstGeom>
          <a:ln>
            <a:solidFill>
              <a:schemeClr val="bg1">
                <a:lumMod val="65000"/>
              </a:schemeClr>
            </a:solidFill>
          </a:ln>
          <a:extLst>
            <a:ext uri="{53640926-AAD7-44D8-BBD7-CCE9431645EC}">
              <a14:shadowObscured xmlns:a14="http://schemas.microsoft.com/office/drawing/2010/main"/>
            </a:ext>
          </a:extLst>
        </p:spPr>
      </p:pic>
      <p:graphicFrame>
        <p:nvGraphicFramePr>
          <p:cNvPr id="5" name="Tableau 4"/>
          <p:cNvGraphicFramePr>
            <a:graphicFrameLocks noGrp="1"/>
          </p:cNvGraphicFramePr>
          <p:nvPr>
            <p:extLst>
              <p:ext uri="{D42A27DB-BD31-4B8C-83A1-F6EECF244321}">
                <p14:modId xmlns:p14="http://schemas.microsoft.com/office/powerpoint/2010/main" val="2043084730"/>
              </p:ext>
            </p:extLst>
          </p:nvPr>
        </p:nvGraphicFramePr>
        <p:xfrm>
          <a:off x="755576" y="4797152"/>
          <a:ext cx="7632848" cy="1553081"/>
        </p:xfrm>
        <a:graphic>
          <a:graphicData uri="http://schemas.openxmlformats.org/drawingml/2006/table">
            <a:tbl>
              <a:tblPr firstRow="1" firstCol="1" bandRow="1"/>
              <a:tblGrid>
                <a:gridCol w="3414561"/>
                <a:gridCol w="4218287"/>
              </a:tblGrid>
              <a:tr h="604723">
                <a:tc>
                  <a:txBody>
                    <a:bodyPr/>
                    <a:lstStyle/>
                    <a:p>
                      <a:pPr algn="ctr">
                        <a:spcAft>
                          <a:spcPts val="0"/>
                        </a:spcAft>
                      </a:pPr>
                      <a:r>
                        <a:rPr lang="fr-FR" sz="1800" b="1" dirty="0">
                          <a:effectLst/>
                          <a:latin typeface="Cambria"/>
                          <a:ea typeface="Candara"/>
                          <a:cs typeface="Times New Roman"/>
                        </a:rPr>
                        <a:t>Courbe d’administration par voie IV</a:t>
                      </a:r>
                      <a:endParaRPr lang="fr-FR" sz="2800" dirty="0">
                        <a:effectLst/>
                        <a:latin typeface="Candara"/>
                        <a:ea typeface="Candara"/>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fr-FR" sz="2000" b="1" dirty="0">
                          <a:effectLst/>
                          <a:latin typeface="Cambria"/>
                          <a:ea typeface="Candara"/>
                          <a:cs typeface="Times New Roman"/>
                        </a:rPr>
                        <a:t>Courbe  d’administration par autres voies que IV</a:t>
                      </a:r>
                      <a:endParaRPr lang="fr-FR" sz="3200" dirty="0">
                        <a:effectLst/>
                        <a:latin typeface="Candara"/>
                        <a:ea typeface="Candara"/>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r>
              <a:tr h="943481">
                <a:tc>
                  <a:txBody>
                    <a:bodyPr/>
                    <a:lstStyle/>
                    <a:p>
                      <a:pPr algn="ctr">
                        <a:spcAft>
                          <a:spcPts val="0"/>
                        </a:spcAft>
                      </a:pPr>
                      <a:r>
                        <a:rPr lang="fr-FR" sz="1800" dirty="0">
                          <a:effectLst/>
                          <a:latin typeface="Cambria"/>
                          <a:ea typeface="Candara"/>
                          <a:cs typeface="Times New Roman"/>
                        </a:rPr>
                        <a:t>On a d’emblée la concentration maximale et puis ensuite il y a l’élimination progressive</a:t>
                      </a:r>
                      <a:endParaRPr lang="fr-FR" sz="2800" dirty="0">
                        <a:effectLst/>
                        <a:latin typeface="Candara"/>
                        <a:ea typeface="Candara"/>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spcAft>
                          <a:spcPts val="0"/>
                        </a:spcAft>
                      </a:pPr>
                      <a:r>
                        <a:rPr lang="fr-FR" sz="1800" b="1" dirty="0">
                          <a:effectLst/>
                          <a:latin typeface="Cambria"/>
                          <a:ea typeface="Candara"/>
                          <a:cs typeface="Times New Roman"/>
                        </a:rPr>
                        <a:t>On a une augmentation progressive = étape d’absorption du mdc puis une diminution = élimination progressive</a:t>
                      </a:r>
                      <a:endParaRPr lang="fr-FR" sz="2800" b="1" dirty="0">
                        <a:effectLst/>
                        <a:latin typeface="Candara"/>
                        <a:ea typeface="Candara"/>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r>
            </a:tbl>
          </a:graphicData>
        </a:graphic>
      </p:graphicFrame>
    </p:spTree>
    <p:extLst>
      <p:ext uri="{BB962C8B-B14F-4D97-AF65-F5344CB8AC3E}">
        <p14:creationId xmlns:p14="http://schemas.microsoft.com/office/powerpoint/2010/main" val="161178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539552" y="4725144"/>
            <a:ext cx="8352928" cy="1008112"/>
          </a:xfrm>
        </p:spPr>
        <p:txBody>
          <a:bodyPr>
            <a:noAutofit/>
          </a:bodyPr>
          <a:lstStyle/>
          <a:p>
            <a:pPr marL="457200" indent="-457200" algn="l">
              <a:buFont typeface="Wingdings" panose="05000000000000000000" pitchFamily="2" charset="2"/>
              <a:buChar char="v"/>
            </a:pPr>
            <a:r>
              <a:rPr lang="fr-FR" sz="1800" b="1" i="1" dirty="0" smtClean="0">
                <a:solidFill>
                  <a:schemeClr val="tx1"/>
                </a:solidFill>
                <a:effectLst/>
              </a:rPr>
              <a:t>Changement du profil de la courbe en axe semi-logarithmique sans changer les caractéristiques </a:t>
            </a:r>
            <a:r>
              <a:rPr lang="fr-FR" sz="1800" b="1" i="1" dirty="0" smtClean="0">
                <a:solidFill>
                  <a:schemeClr val="tx1"/>
                </a:solidFill>
                <a:effectLst/>
                <a:sym typeface="Wingdings" panose="05000000000000000000" pitchFamily="2" charset="2"/>
              </a:rPr>
              <a:t> </a:t>
            </a:r>
            <a:r>
              <a:rPr lang="fr-FR" sz="1800" b="1" i="1" dirty="0" smtClean="0">
                <a:solidFill>
                  <a:schemeClr val="tx1"/>
                </a:solidFill>
                <a:effectLst/>
              </a:rPr>
              <a:t>facilite le calcul</a:t>
            </a:r>
            <a:r>
              <a:rPr lang="fr-FR" sz="2400" b="1" i="1" dirty="0" smtClean="0">
                <a:solidFill>
                  <a:schemeClr val="tx1"/>
                </a:solidFill>
                <a:effectLst/>
              </a:rPr>
              <a:t/>
            </a:r>
            <a:br>
              <a:rPr lang="fr-FR" sz="2400" b="1" i="1" dirty="0" smtClean="0">
                <a:solidFill>
                  <a:schemeClr val="tx1"/>
                </a:solidFill>
                <a:effectLst/>
              </a:rPr>
            </a:br>
            <a:r>
              <a:rPr lang="fr-FR" sz="2800" b="1" dirty="0">
                <a:solidFill>
                  <a:schemeClr val="tx1"/>
                </a:solidFill>
                <a:effectLst/>
              </a:rPr>
              <a:t/>
            </a:r>
            <a:br>
              <a:rPr lang="fr-FR" sz="2800" b="1" dirty="0">
                <a:solidFill>
                  <a:schemeClr val="tx1"/>
                </a:solidFill>
                <a:effectLst/>
              </a:rPr>
            </a:br>
            <a:endParaRPr lang="fr-FR" sz="2800" b="1" dirty="0">
              <a:solidFill>
                <a:schemeClr val="tx1"/>
              </a:solidFill>
            </a:endParaRPr>
          </a:p>
        </p:txBody>
      </p:sp>
      <p:pic>
        <p:nvPicPr>
          <p:cNvPr id="7" name="Image 6"/>
          <p:cNvPicPr/>
          <p:nvPr/>
        </p:nvPicPr>
        <p:blipFill rotWithShape="1">
          <a:blip r:embed="rId3" cstate="print">
            <a:extLst>
              <a:ext uri="{28A0092B-C50C-407E-A947-70E740481C1C}">
                <a14:useLocalDpi xmlns:a14="http://schemas.microsoft.com/office/drawing/2010/main" val="0"/>
              </a:ext>
            </a:extLst>
          </a:blip>
          <a:srcRect/>
          <a:stretch/>
        </p:blipFill>
        <p:spPr bwMode="auto">
          <a:xfrm>
            <a:off x="1717992" y="332656"/>
            <a:ext cx="5112568" cy="3933056"/>
          </a:xfrm>
          <a:prstGeom prst="rect">
            <a:avLst/>
          </a:prstGeom>
          <a:ln>
            <a:solidFill>
              <a:schemeClr val="bg1">
                <a:lumMod val="65000"/>
              </a:schemeClr>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121314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half" idx="2"/>
          </p:nvPr>
        </p:nvSpPr>
        <p:spPr>
          <a:xfrm>
            <a:off x="5148064" y="1916832"/>
            <a:ext cx="3538736" cy="4090459"/>
          </a:xfrm>
        </p:spPr>
        <p:txBody>
          <a:bodyPr/>
          <a:lstStyle/>
          <a:p>
            <a:r>
              <a:rPr lang="fr-FR" b="1" u="sng" dirty="0" smtClean="0"/>
              <a:t>2 seuils </a:t>
            </a:r>
          </a:p>
          <a:p>
            <a:r>
              <a:rPr lang="fr-FR" b="1" u="sng" dirty="0" smtClean="0"/>
              <a:t>3 zones </a:t>
            </a:r>
          </a:p>
          <a:p>
            <a:r>
              <a:rPr lang="fr-FR" dirty="0" smtClean="0">
                <a:solidFill>
                  <a:srgbClr val="FFFF00"/>
                </a:solidFill>
              </a:rPr>
              <a:t>Zone d’inefficacité </a:t>
            </a:r>
          </a:p>
          <a:p>
            <a:r>
              <a:rPr lang="fr-FR" dirty="0" smtClean="0">
                <a:solidFill>
                  <a:srgbClr val="92D050"/>
                </a:solidFill>
              </a:rPr>
              <a:t>Fenêtre thérapeutique </a:t>
            </a:r>
          </a:p>
          <a:p>
            <a:r>
              <a:rPr lang="fr-FR" dirty="0" smtClean="0">
                <a:solidFill>
                  <a:srgbClr val="FF0000"/>
                </a:solidFill>
              </a:rPr>
              <a:t>Zone de risques d’effets secondaires grave </a:t>
            </a:r>
            <a:endParaRPr lang="fr-FR" dirty="0">
              <a:solidFill>
                <a:srgbClr val="FF0000"/>
              </a:solidFill>
            </a:endParaRPr>
          </a:p>
        </p:txBody>
      </p:sp>
      <p:sp>
        <p:nvSpPr>
          <p:cNvPr id="4" name="Titre 3"/>
          <p:cNvSpPr>
            <a:spLocks noGrp="1"/>
          </p:cNvSpPr>
          <p:nvPr>
            <p:ph type="title"/>
          </p:nvPr>
        </p:nvSpPr>
        <p:spPr>
          <a:solidFill>
            <a:schemeClr val="accent3">
              <a:lumMod val="20000"/>
              <a:lumOff val="80000"/>
            </a:schemeClr>
          </a:solidFill>
        </p:spPr>
        <p:txBody>
          <a:bodyPr/>
          <a:lstStyle/>
          <a:p>
            <a:r>
              <a:rPr lang="fr-FR" dirty="0">
                <a:solidFill>
                  <a:schemeClr val="accent3"/>
                </a:solidFill>
              </a:rPr>
              <a:t>B</a:t>
            </a:r>
            <a:r>
              <a:rPr lang="fr-FR" dirty="0" smtClean="0">
                <a:solidFill>
                  <a:schemeClr val="accent3"/>
                </a:solidFill>
              </a:rPr>
              <a:t>) ZONE THERAPEUTIQUE </a:t>
            </a:r>
            <a:endParaRPr lang="fr-FR" dirty="0">
              <a:solidFill>
                <a:schemeClr val="accent3"/>
              </a:solidFill>
            </a:endParaRPr>
          </a:p>
        </p:txBody>
      </p:sp>
      <p:pic>
        <p:nvPicPr>
          <p:cNvPr id="5" name="Espace réservé du contenu 4"/>
          <p:cNvPicPr>
            <a:picLocks noGrp="1"/>
          </p:cNvPicPr>
          <p:nvPr>
            <p:ph sz="half" idx="1"/>
          </p:nvPr>
        </p:nvPicPr>
        <p:blipFill rotWithShape="1">
          <a:blip r:embed="rId3" cstate="print">
            <a:extLst>
              <a:ext uri="{28A0092B-C50C-407E-A947-70E740481C1C}">
                <a14:useLocalDpi xmlns:a14="http://schemas.microsoft.com/office/drawing/2010/main" val="0"/>
              </a:ext>
            </a:extLst>
          </a:blip>
          <a:srcRect l="25814" t="34726" r="27718" b="16222"/>
          <a:stretch/>
        </p:blipFill>
        <p:spPr bwMode="auto">
          <a:xfrm>
            <a:off x="179512" y="1916832"/>
            <a:ext cx="4680520" cy="316835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0079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p:txBody>
          <a:bodyPr/>
          <a:lstStyle/>
          <a:p>
            <a:r>
              <a:rPr lang="fr-FR" b="1" u="sng" dirty="0"/>
              <a:t>Pendant la  perfusion : </a:t>
            </a:r>
            <a:endParaRPr lang="fr-FR" dirty="0"/>
          </a:p>
          <a:p>
            <a:r>
              <a:rPr lang="fr-FR" sz="2400" b="1" dirty="0"/>
              <a:t>L’état d’équilibre (97%) est atteint au bout de </a:t>
            </a:r>
            <a:r>
              <a:rPr lang="fr-FR" sz="2400" b="1" u="sng" dirty="0"/>
              <a:t>5 </a:t>
            </a:r>
            <a:r>
              <a:rPr lang="fr-FR" sz="2400" b="1" u="sng" dirty="0" smtClean="0"/>
              <a:t>demi-vies</a:t>
            </a:r>
            <a:endParaRPr lang="fr-FR" sz="2400" b="1" dirty="0"/>
          </a:p>
          <a:p>
            <a:r>
              <a:rPr lang="fr-FR" sz="2400" b="1" dirty="0" smtClean="0"/>
              <a:t>l’élimination </a:t>
            </a:r>
            <a:r>
              <a:rPr lang="fr-FR" sz="2400" b="1" dirty="0"/>
              <a:t>totale au bout </a:t>
            </a:r>
            <a:r>
              <a:rPr lang="fr-FR" sz="2400" b="1" u="sng" dirty="0"/>
              <a:t>de 7 demi-vies. </a:t>
            </a:r>
            <a:endParaRPr lang="fr-FR" sz="2400" dirty="0"/>
          </a:p>
          <a:p>
            <a:endParaRPr lang="fr-FR" dirty="0"/>
          </a:p>
        </p:txBody>
      </p:sp>
      <p:sp>
        <p:nvSpPr>
          <p:cNvPr id="3" name="Espace réservé du contenu 2"/>
          <p:cNvSpPr>
            <a:spLocks noGrp="1"/>
          </p:cNvSpPr>
          <p:nvPr>
            <p:ph sz="half" idx="2"/>
          </p:nvPr>
        </p:nvSpPr>
        <p:spPr/>
        <p:txBody>
          <a:bodyPr/>
          <a:lstStyle/>
          <a:p>
            <a:r>
              <a:rPr lang="fr-FR" dirty="0" smtClean="0"/>
              <a:t>Dose de charge </a:t>
            </a:r>
            <a:r>
              <a:rPr lang="fr-FR" b="1" u="sng" dirty="0" smtClean="0"/>
              <a:t>(= </a:t>
            </a:r>
            <a:r>
              <a:rPr lang="fr-FR" b="1" u="sng" dirty="0" err="1" smtClean="0"/>
              <a:t>Vd</a:t>
            </a:r>
            <a:r>
              <a:rPr lang="fr-FR" b="1" u="sng" dirty="0" smtClean="0"/>
              <a:t> </a:t>
            </a:r>
            <a:r>
              <a:rPr lang="fr-FR" dirty="0" smtClean="0"/>
              <a:t>x </a:t>
            </a:r>
            <a:r>
              <a:rPr lang="fr-FR" dirty="0" err="1" smtClean="0"/>
              <a:t>Css</a:t>
            </a:r>
            <a:r>
              <a:rPr lang="fr-FR" dirty="0" smtClean="0"/>
              <a:t>) ++ (concours l’an dernier)</a:t>
            </a:r>
          </a:p>
          <a:p>
            <a:pPr lvl="1"/>
            <a:r>
              <a:rPr lang="fr-FR" dirty="0" smtClean="0"/>
              <a:t>Éviter les pertes de mdc trop importante </a:t>
            </a:r>
          </a:p>
          <a:p>
            <a:pPr lvl="1"/>
            <a:r>
              <a:rPr lang="fr-FR" dirty="0" smtClean="0"/>
              <a:t>Évite le sous dosage </a:t>
            </a:r>
          </a:p>
          <a:p>
            <a:pPr lvl="1"/>
            <a:r>
              <a:rPr lang="fr-FR" dirty="0" smtClean="0"/>
              <a:t>Evite la résistance </a:t>
            </a:r>
          </a:p>
          <a:p>
            <a:pPr lvl="1"/>
            <a:endParaRPr lang="fr-FR" dirty="0"/>
          </a:p>
        </p:txBody>
      </p:sp>
      <p:sp>
        <p:nvSpPr>
          <p:cNvPr id="4" name="Titre 3"/>
          <p:cNvSpPr>
            <a:spLocks noGrp="1"/>
          </p:cNvSpPr>
          <p:nvPr>
            <p:ph type="title"/>
          </p:nvPr>
        </p:nvSpPr>
        <p:spPr>
          <a:solidFill>
            <a:schemeClr val="accent3">
              <a:lumMod val="20000"/>
              <a:lumOff val="80000"/>
            </a:schemeClr>
          </a:solidFill>
        </p:spPr>
        <p:txBody>
          <a:bodyPr>
            <a:normAutofit fontScale="90000"/>
          </a:bodyPr>
          <a:lstStyle/>
          <a:p>
            <a:r>
              <a:rPr lang="fr-FR" dirty="0" smtClean="0">
                <a:solidFill>
                  <a:schemeClr val="accent3"/>
                </a:solidFill>
              </a:rPr>
              <a:t>C) NOTION D’ETAT D’EQUILIBRE </a:t>
            </a:r>
            <a:endParaRPr lang="fr-FR" dirty="0">
              <a:solidFill>
                <a:schemeClr val="accent3"/>
              </a:solidFill>
            </a:endParaRPr>
          </a:p>
        </p:txBody>
      </p:sp>
    </p:spTree>
    <p:extLst>
      <p:ext uri="{BB962C8B-B14F-4D97-AF65-F5344CB8AC3E}">
        <p14:creationId xmlns:p14="http://schemas.microsoft.com/office/powerpoint/2010/main" val="62583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2" dur="500"/>
                                        <p:tgtEl>
                                          <p:spTgt spid="3">
                                            <p:txEl>
                                              <p:pRg st="0" end="0"/>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5" dur="500"/>
                                        <p:tgtEl>
                                          <p:spTgt spid="3">
                                            <p:txEl>
                                              <p:pRg st="1" end="1"/>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8" dur="500"/>
                                        <p:tgtEl>
                                          <p:spTgt spid="3">
                                            <p:txEl>
                                              <p:pRg st="2" end="2"/>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p:txBody>
          <a:bodyPr/>
          <a:lstStyle/>
          <a:p>
            <a:pPr lvl="0"/>
            <a:r>
              <a:rPr lang="fr-FR" dirty="0"/>
              <a:t>Prévenir </a:t>
            </a:r>
            <a:r>
              <a:rPr lang="fr-FR" dirty="0">
                <a:solidFill>
                  <a:schemeClr val="accent3">
                    <a:lumMod val="20000"/>
                    <a:lumOff val="80000"/>
                  </a:schemeClr>
                </a:solidFill>
              </a:rPr>
              <a:t>la </a:t>
            </a:r>
            <a:r>
              <a:rPr lang="fr-FR" b="1" dirty="0">
                <a:solidFill>
                  <a:schemeClr val="accent3">
                    <a:lumMod val="20000"/>
                    <a:lumOff val="80000"/>
                  </a:schemeClr>
                </a:solidFill>
              </a:rPr>
              <a:t>toxicité</a:t>
            </a:r>
          </a:p>
          <a:p>
            <a:pPr lvl="0"/>
            <a:r>
              <a:rPr lang="fr-FR" b="1" u="sng" dirty="0">
                <a:solidFill>
                  <a:schemeClr val="accent3">
                    <a:lumMod val="20000"/>
                    <a:lumOff val="80000"/>
                  </a:schemeClr>
                </a:solidFill>
              </a:rPr>
              <a:t>Optimiser</a:t>
            </a:r>
            <a:r>
              <a:rPr lang="fr-FR" dirty="0">
                <a:solidFill>
                  <a:schemeClr val="accent3">
                    <a:lumMod val="20000"/>
                    <a:lumOff val="80000"/>
                  </a:schemeClr>
                </a:solidFill>
              </a:rPr>
              <a:t> </a:t>
            </a:r>
            <a:r>
              <a:rPr lang="fr-FR" dirty="0"/>
              <a:t>la réponse thérapeutique</a:t>
            </a:r>
          </a:p>
          <a:p>
            <a:pPr lvl="0"/>
            <a:r>
              <a:rPr lang="fr-FR" dirty="0"/>
              <a:t>Détecter et gérer les </a:t>
            </a:r>
            <a:r>
              <a:rPr lang="fr-FR" b="1" dirty="0">
                <a:solidFill>
                  <a:schemeClr val="accent3">
                    <a:lumMod val="20000"/>
                    <a:lumOff val="80000"/>
                  </a:schemeClr>
                </a:solidFill>
              </a:rPr>
              <a:t>changements d’ordre pharmacocinétique</a:t>
            </a:r>
          </a:p>
          <a:p>
            <a:pPr lvl="0"/>
            <a:r>
              <a:rPr lang="fr-FR" dirty="0"/>
              <a:t>S’assurer de la</a:t>
            </a:r>
            <a:r>
              <a:rPr lang="fr-FR" b="1" dirty="0"/>
              <a:t> </a:t>
            </a:r>
            <a:r>
              <a:rPr lang="fr-FR" b="1" dirty="0">
                <a:solidFill>
                  <a:schemeClr val="accent3">
                    <a:lumMod val="20000"/>
                    <a:lumOff val="80000"/>
                  </a:schemeClr>
                </a:solidFill>
              </a:rPr>
              <a:t>bonne observance </a:t>
            </a:r>
            <a:r>
              <a:rPr lang="fr-FR" dirty="0"/>
              <a:t>du patient</a:t>
            </a:r>
          </a:p>
          <a:p>
            <a:endParaRPr lang="fr-FR" dirty="0"/>
          </a:p>
        </p:txBody>
      </p:sp>
      <p:sp>
        <p:nvSpPr>
          <p:cNvPr id="3" name="Espace réservé du contenu 2"/>
          <p:cNvSpPr>
            <a:spLocks noGrp="1"/>
          </p:cNvSpPr>
          <p:nvPr>
            <p:ph sz="half" idx="2"/>
          </p:nvPr>
        </p:nvSpPr>
        <p:spPr/>
        <p:txBody>
          <a:bodyPr/>
          <a:lstStyle/>
          <a:p>
            <a:r>
              <a:rPr lang="fr-FR" dirty="0" smtClean="0"/>
              <a:t>Prérequis pour un suivi thérapeutique pharmacologique :</a:t>
            </a:r>
          </a:p>
          <a:p>
            <a:pPr lvl="1"/>
            <a:endParaRPr lang="fr-FR" dirty="0" smtClean="0"/>
          </a:p>
          <a:p>
            <a:pPr lvl="1"/>
            <a:r>
              <a:rPr lang="fr-FR" dirty="0" smtClean="0"/>
              <a:t>D’ordre </a:t>
            </a:r>
            <a:r>
              <a:rPr lang="fr-FR" b="1" dirty="0" smtClean="0">
                <a:solidFill>
                  <a:schemeClr val="accent1">
                    <a:lumMod val="75000"/>
                  </a:schemeClr>
                </a:solidFill>
              </a:rPr>
              <a:t>pharmacologique </a:t>
            </a:r>
          </a:p>
          <a:p>
            <a:pPr lvl="1"/>
            <a:r>
              <a:rPr lang="fr-FR" dirty="0" smtClean="0"/>
              <a:t>D’ordre </a:t>
            </a:r>
            <a:r>
              <a:rPr lang="fr-FR" b="1" dirty="0" smtClean="0">
                <a:solidFill>
                  <a:schemeClr val="accent1">
                    <a:lumMod val="75000"/>
                  </a:schemeClr>
                </a:solidFill>
              </a:rPr>
              <a:t>clinique </a:t>
            </a:r>
          </a:p>
          <a:p>
            <a:pPr lvl="1"/>
            <a:r>
              <a:rPr lang="fr-FR" dirty="0" smtClean="0"/>
              <a:t>D’ordre </a:t>
            </a:r>
            <a:r>
              <a:rPr lang="fr-FR" b="1" dirty="0" smtClean="0">
                <a:solidFill>
                  <a:schemeClr val="accent1">
                    <a:lumMod val="75000"/>
                  </a:schemeClr>
                </a:solidFill>
              </a:rPr>
              <a:t>analytique  </a:t>
            </a:r>
            <a:endParaRPr lang="fr-FR" b="1" dirty="0">
              <a:solidFill>
                <a:schemeClr val="accent1">
                  <a:lumMod val="75000"/>
                </a:schemeClr>
              </a:solidFill>
            </a:endParaRPr>
          </a:p>
        </p:txBody>
      </p:sp>
      <p:sp>
        <p:nvSpPr>
          <p:cNvPr id="4" name="Titre 3"/>
          <p:cNvSpPr>
            <a:spLocks noGrp="1"/>
          </p:cNvSpPr>
          <p:nvPr>
            <p:ph type="title"/>
          </p:nvPr>
        </p:nvSpPr>
        <p:spPr>
          <a:solidFill>
            <a:schemeClr val="accent3">
              <a:lumMod val="20000"/>
              <a:lumOff val="80000"/>
            </a:schemeClr>
          </a:solidFill>
        </p:spPr>
        <p:txBody>
          <a:bodyPr>
            <a:normAutofit fontScale="90000"/>
          </a:bodyPr>
          <a:lstStyle/>
          <a:p>
            <a:r>
              <a:rPr lang="fr-FR" dirty="0" smtClean="0">
                <a:solidFill>
                  <a:schemeClr val="accent3"/>
                </a:solidFill>
              </a:rPr>
              <a:t>D) OBJECTIFS DU SUIVI THERAPEUTIQUE </a:t>
            </a:r>
            <a:endParaRPr lang="fr-FR" dirty="0">
              <a:solidFill>
                <a:schemeClr val="accent3"/>
              </a:solidFill>
            </a:endParaRPr>
          </a:p>
        </p:txBody>
      </p:sp>
    </p:spTree>
    <p:extLst>
      <p:ext uri="{BB962C8B-B14F-4D97-AF65-F5344CB8AC3E}">
        <p14:creationId xmlns:p14="http://schemas.microsoft.com/office/powerpoint/2010/main" val="350347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fade">
                                      <p:cBhvr>
                                        <p:cTn id="31" dur="1000"/>
                                        <p:tgtEl>
                                          <p:spTgt spid="3">
                                            <p:txEl>
                                              <p:pRg st="0" end="0"/>
                                            </p:txEl>
                                          </p:spTgt>
                                        </p:tgtEl>
                                      </p:cBhvr>
                                    </p:animEffect>
                                    <p:anim calcmode="lin" valueType="num">
                                      <p:cBhvr>
                                        <p:cTn id="3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1000"/>
                                        <p:tgtEl>
                                          <p:spTgt spid="3">
                                            <p:txEl>
                                              <p:pRg st="2" end="2"/>
                                            </p:txEl>
                                          </p:spTgt>
                                        </p:tgtEl>
                                      </p:cBhvr>
                                    </p:animEffect>
                                    <p:anim calcmode="lin" valueType="num">
                                      <p:cBhvr>
                                        <p:cTn id="3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fade">
                                      <p:cBhvr>
                                        <p:cTn id="41" dur="1000"/>
                                        <p:tgtEl>
                                          <p:spTgt spid="3">
                                            <p:txEl>
                                              <p:pRg st="3" end="3"/>
                                            </p:txEl>
                                          </p:spTgt>
                                        </p:tgtEl>
                                      </p:cBhvr>
                                    </p:animEffect>
                                    <p:anim calcmode="lin" valueType="num">
                                      <p:cBhvr>
                                        <p:cTn id="4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1000"/>
                                        <p:tgtEl>
                                          <p:spTgt spid="3">
                                            <p:txEl>
                                              <p:pRg st="4" end="4"/>
                                            </p:txEl>
                                          </p:spTgt>
                                        </p:tgtEl>
                                      </p:cBhvr>
                                    </p:animEffect>
                                    <p:anim calcmode="lin" valueType="num">
                                      <p:cBhvr>
                                        <p:cTn id="4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a:xfrm>
            <a:off x="457200" y="1481328"/>
            <a:ext cx="8291264" cy="4525963"/>
          </a:xfrm>
        </p:spPr>
        <p:txBody>
          <a:bodyPr>
            <a:normAutofit/>
          </a:bodyPr>
          <a:lstStyle/>
          <a:p>
            <a:r>
              <a:rPr lang="fr-FR" dirty="0"/>
              <a:t>Décrire l’évolution des concentrations du médicament</a:t>
            </a:r>
          </a:p>
          <a:p>
            <a:r>
              <a:rPr lang="fr-FR" dirty="0" smtClean="0"/>
              <a:t>Comprendre </a:t>
            </a:r>
            <a:r>
              <a:rPr lang="fr-FR" dirty="0"/>
              <a:t>les phénomènes sous-jacents (ADME)</a:t>
            </a:r>
          </a:p>
          <a:p>
            <a:r>
              <a:rPr lang="fr-FR" dirty="0" smtClean="0"/>
              <a:t>Anticiper </a:t>
            </a:r>
            <a:r>
              <a:rPr lang="fr-FR" dirty="0"/>
              <a:t>les modifications en fonction des </a:t>
            </a:r>
            <a:r>
              <a:rPr lang="fr-FR" dirty="0" smtClean="0"/>
              <a:t>caractéristiques individuelles</a:t>
            </a:r>
            <a:endParaRPr lang="fr-FR" dirty="0"/>
          </a:p>
          <a:p>
            <a:r>
              <a:rPr lang="fr-FR" dirty="0"/>
              <a:t>• Établir la posologie:</a:t>
            </a:r>
          </a:p>
          <a:p>
            <a:pPr lvl="1"/>
            <a:r>
              <a:rPr lang="fr-FR" dirty="0" smtClean="0"/>
              <a:t> Standard</a:t>
            </a:r>
          </a:p>
          <a:p>
            <a:pPr lvl="1"/>
            <a:r>
              <a:rPr lang="fr-FR" dirty="0" smtClean="0"/>
              <a:t> </a:t>
            </a:r>
            <a:r>
              <a:rPr lang="fr-FR" dirty="0"/>
              <a:t>Populations / situations particulières</a:t>
            </a:r>
          </a:p>
        </p:txBody>
      </p:sp>
      <p:sp>
        <p:nvSpPr>
          <p:cNvPr id="4" name="Titre 3"/>
          <p:cNvSpPr>
            <a:spLocks noGrp="1"/>
          </p:cNvSpPr>
          <p:nvPr>
            <p:ph type="title"/>
          </p:nvPr>
        </p:nvSpPr>
        <p:spPr>
          <a:solidFill>
            <a:schemeClr val="accent2">
              <a:lumMod val="20000"/>
              <a:lumOff val="80000"/>
            </a:schemeClr>
          </a:solidFill>
        </p:spPr>
        <p:txBody>
          <a:bodyPr/>
          <a:lstStyle/>
          <a:p>
            <a:r>
              <a:rPr lang="fr-FR" dirty="0" smtClean="0">
                <a:solidFill>
                  <a:schemeClr val="accent1">
                    <a:lumMod val="75000"/>
                  </a:schemeClr>
                </a:solidFill>
              </a:rPr>
              <a:t>SYNTHESE DE LA PK (</a:t>
            </a:r>
            <a:r>
              <a:rPr lang="fr-FR" dirty="0" err="1" smtClean="0">
                <a:solidFill>
                  <a:schemeClr val="accent1">
                    <a:lumMod val="75000"/>
                  </a:schemeClr>
                </a:solidFill>
              </a:rPr>
              <a:t>youpiii</a:t>
            </a:r>
            <a:r>
              <a:rPr lang="fr-FR" dirty="0" smtClean="0">
                <a:solidFill>
                  <a:schemeClr val="accent1">
                    <a:lumMod val="75000"/>
                  </a:schemeClr>
                </a:solidFill>
              </a:rPr>
              <a:t>) </a:t>
            </a:r>
            <a:endParaRPr lang="fr-FR" dirty="0">
              <a:solidFill>
                <a:schemeClr val="accent1">
                  <a:lumMod val="75000"/>
                </a:schemeClr>
              </a:solidFill>
            </a:endParaRPr>
          </a:p>
        </p:txBody>
      </p:sp>
    </p:spTree>
    <p:extLst>
      <p:ext uri="{BB962C8B-B14F-4D97-AF65-F5344CB8AC3E}">
        <p14:creationId xmlns:p14="http://schemas.microsoft.com/office/powerpoint/2010/main" val="3263563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fade">
                                      <p:cBhvr>
                                        <p:cTn id="25" dur="500"/>
                                        <p:tgtEl>
                                          <p:spTgt spid="2">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fade">
                                      <p:cBhvr>
                                        <p:cTn id="28"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260648"/>
            <a:ext cx="8820472" cy="1829761"/>
          </a:xfrm>
        </p:spPr>
        <p:txBody>
          <a:bodyPr>
            <a:noAutofit/>
          </a:bodyPr>
          <a:lstStyle/>
          <a:p>
            <a:pPr algn="ctr"/>
            <a:r>
              <a:rPr lang="fr-FR" sz="6000" i="1" dirty="0" smtClean="0">
                <a:solidFill>
                  <a:schemeClr val="accent5"/>
                </a:solidFill>
              </a:rPr>
              <a:t>PHARMACO</a:t>
            </a:r>
            <a:r>
              <a:rPr lang="fr-FR" sz="6000" i="1" u="sng" dirty="0" smtClean="0">
                <a:solidFill>
                  <a:schemeClr val="accent5"/>
                </a:solidFill>
              </a:rPr>
              <a:t>DYNAMIE</a:t>
            </a:r>
            <a:r>
              <a:rPr lang="fr-FR" sz="6000" i="1" dirty="0" smtClean="0">
                <a:solidFill>
                  <a:schemeClr val="accent5"/>
                </a:solidFill>
              </a:rPr>
              <a:t> </a:t>
            </a:r>
            <a:endParaRPr lang="fr-FR" sz="6000" i="1" dirty="0">
              <a:solidFill>
                <a:schemeClr val="accent5"/>
              </a:solidFill>
            </a:endParaRPr>
          </a:p>
        </p:txBody>
      </p:sp>
      <p:sp>
        <p:nvSpPr>
          <p:cNvPr id="3" name="Sous-titre 2"/>
          <p:cNvSpPr>
            <a:spLocks noGrp="1"/>
          </p:cNvSpPr>
          <p:nvPr>
            <p:ph type="subTitle" idx="1"/>
          </p:nvPr>
        </p:nvSpPr>
        <p:spPr>
          <a:xfrm>
            <a:off x="611560" y="2204864"/>
            <a:ext cx="7772400" cy="2376264"/>
          </a:xfrm>
        </p:spPr>
        <p:txBody>
          <a:bodyPr>
            <a:normAutofit lnSpcReduction="10000"/>
          </a:bodyPr>
          <a:lstStyle/>
          <a:p>
            <a:pPr algn="ctr"/>
            <a:r>
              <a:rPr lang="fr-FR" b="1" dirty="0" smtClean="0">
                <a:solidFill>
                  <a:schemeClr val="bg1"/>
                </a:solidFill>
              </a:rPr>
              <a:t>= Effet des médicaments sur leurs cibles et donc sur l’organisme </a:t>
            </a:r>
          </a:p>
          <a:p>
            <a:pPr algn="ctr"/>
            <a:r>
              <a:rPr lang="fr-FR" b="1" dirty="0" smtClean="0">
                <a:solidFill>
                  <a:schemeClr val="bg1"/>
                </a:solidFill>
              </a:rPr>
              <a:t>Etude de la </a:t>
            </a:r>
            <a:r>
              <a:rPr lang="fr-FR" sz="4700" b="1" u="sng" dirty="0" smtClean="0">
                <a:solidFill>
                  <a:schemeClr val="accent5">
                    <a:lumMod val="20000"/>
                    <a:lumOff val="80000"/>
                  </a:schemeClr>
                </a:solidFill>
              </a:rPr>
              <a:t>relation DOSE-CONCENTRATION-EFFET </a:t>
            </a:r>
            <a:endParaRPr lang="fr-FR" sz="4700" b="1" u="sng" dirty="0">
              <a:solidFill>
                <a:schemeClr val="accent5">
                  <a:lumMod val="20000"/>
                  <a:lumOff val="80000"/>
                </a:schemeClr>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4395795"/>
            <a:ext cx="3878485" cy="2397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696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a:xfrm>
            <a:off x="457200" y="1484784"/>
            <a:ext cx="5122912" cy="4522507"/>
          </a:xfrm>
        </p:spPr>
        <p:txBody>
          <a:bodyPr/>
          <a:lstStyle/>
          <a:p>
            <a:r>
              <a:rPr lang="fr-FR" dirty="0" smtClean="0"/>
              <a:t>Variabilité interindividuelle</a:t>
            </a:r>
          </a:p>
          <a:p>
            <a:r>
              <a:rPr lang="fr-FR" dirty="0" smtClean="0"/>
              <a:t>3 types d’individus  </a:t>
            </a:r>
            <a:endParaRPr lang="fr-FR" dirty="0"/>
          </a:p>
        </p:txBody>
      </p:sp>
      <p:sp>
        <p:nvSpPr>
          <p:cNvPr id="4" name="Titre 3"/>
          <p:cNvSpPr>
            <a:spLocks noGrp="1"/>
          </p:cNvSpPr>
          <p:nvPr>
            <p:ph type="title"/>
          </p:nvPr>
        </p:nvSpPr>
        <p:spPr/>
        <p:txBody>
          <a:bodyPr>
            <a:normAutofit fontScale="90000"/>
          </a:bodyPr>
          <a:lstStyle/>
          <a:p>
            <a:r>
              <a:rPr lang="fr-FR" dirty="0" smtClean="0"/>
              <a:t>1 même dose = Plusieurs réponses </a:t>
            </a:r>
            <a:endParaRPr lang="fr-FR" dirty="0"/>
          </a:p>
        </p:txBody>
      </p:sp>
      <p:pic>
        <p:nvPicPr>
          <p:cNvPr id="5" name="Espace réservé du contenu 4"/>
          <p:cNvPicPr>
            <a:picLocks noGrp="1"/>
          </p:cNvPicPr>
          <p:nvPr>
            <p:ph sz="half" idx="2"/>
          </p:nvPr>
        </p:nvPicPr>
        <p:blipFill rotWithShape="1">
          <a:blip r:embed="rId3" cstate="print">
            <a:extLst>
              <a:ext uri="{28A0092B-C50C-407E-A947-70E740481C1C}">
                <a14:useLocalDpi xmlns:a14="http://schemas.microsoft.com/office/drawing/2010/main" val="0"/>
              </a:ext>
            </a:extLst>
          </a:blip>
          <a:srcRect/>
          <a:stretch/>
        </p:blipFill>
        <p:spPr bwMode="auto">
          <a:xfrm>
            <a:off x="4644008" y="1988840"/>
            <a:ext cx="4320480" cy="3384376"/>
          </a:xfrm>
          <a:prstGeom prst="rect">
            <a:avLst/>
          </a:prstGeom>
          <a:ln>
            <a:solidFill>
              <a:sysClr val="window" lastClr="FFFFFF">
                <a:lumMod val="65000"/>
              </a:sysClr>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869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circle(in)">
                                      <p:cBhvr>
                                        <p:cTn id="17" dur="20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extLst>
              <p:ext uri="{D42A27DB-BD31-4B8C-83A1-F6EECF244321}">
                <p14:modId xmlns:p14="http://schemas.microsoft.com/office/powerpoint/2010/main" val="3558762079"/>
              </p:ext>
            </p:extLst>
          </p:nvPr>
        </p:nvGraphicFramePr>
        <p:xfrm>
          <a:off x="323528" y="1916832"/>
          <a:ext cx="8280920" cy="3950208"/>
        </p:xfrm>
        <a:graphic>
          <a:graphicData uri="http://schemas.openxmlformats.org/drawingml/2006/table">
            <a:tbl>
              <a:tblPr firstRow="1" firstCol="1" bandRow="1">
                <a:tableStyleId>{5C22544A-7EE6-4342-B048-85BDC9FD1C3A}</a:tableStyleId>
              </a:tblPr>
              <a:tblGrid>
                <a:gridCol w="4134946"/>
                <a:gridCol w="4145974"/>
              </a:tblGrid>
              <a:tr h="3600400">
                <a:tc>
                  <a:txBody>
                    <a:bodyPr/>
                    <a:lstStyle/>
                    <a:p>
                      <a:pPr algn="ctr">
                        <a:lnSpc>
                          <a:spcPct val="90000"/>
                        </a:lnSpc>
                        <a:spcAft>
                          <a:spcPts val="0"/>
                        </a:spcAft>
                      </a:pPr>
                      <a:r>
                        <a:rPr lang="fr-FR" sz="2400" dirty="0">
                          <a:effectLst/>
                        </a:rPr>
                        <a:t>ACTION </a:t>
                      </a:r>
                      <a:r>
                        <a:rPr lang="fr-FR" sz="2400" dirty="0" smtClean="0">
                          <a:effectLst/>
                        </a:rPr>
                        <a:t>AGONISTE</a:t>
                      </a:r>
                    </a:p>
                    <a:p>
                      <a:pPr algn="just">
                        <a:lnSpc>
                          <a:spcPct val="90000"/>
                        </a:lnSpc>
                        <a:spcAft>
                          <a:spcPts val="0"/>
                        </a:spcAft>
                      </a:pPr>
                      <a:endParaRPr lang="fr-FR" sz="2400" dirty="0" smtClean="0">
                        <a:effectLst/>
                      </a:endParaRPr>
                    </a:p>
                    <a:p>
                      <a:pPr algn="just">
                        <a:lnSpc>
                          <a:spcPct val="90000"/>
                        </a:lnSpc>
                        <a:spcAft>
                          <a:spcPts val="0"/>
                        </a:spcAft>
                      </a:pPr>
                      <a:r>
                        <a:rPr lang="fr-FR" sz="2400" dirty="0" smtClean="0">
                          <a:effectLst/>
                        </a:rPr>
                        <a:t>Patient </a:t>
                      </a:r>
                      <a:r>
                        <a:rPr lang="fr-FR" sz="2400" dirty="0">
                          <a:effectLst/>
                        </a:rPr>
                        <a:t>souffrant d’hypotension (TA faible) </a:t>
                      </a:r>
                      <a:r>
                        <a:rPr lang="fr-FR" sz="2400" dirty="0">
                          <a:effectLst/>
                          <a:sym typeface="Wingdings"/>
                        </a:rPr>
                        <a:t></a:t>
                      </a:r>
                      <a:r>
                        <a:rPr lang="fr-FR" sz="2400" dirty="0">
                          <a:effectLst/>
                        </a:rPr>
                        <a:t> on lui donne un mdc stimulant la TA donc on ↗ </a:t>
                      </a:r>
                      <a:r>
                        <a:rPr lang="fr-FR" sz="2400" dirty="0" smtClean="0">
                          <a:effectLst/>
                        </a:rPr>
                        <a:t>le </a:t>
                      </a:r>
                      <a:r>
                        <a:rPr lang="fr-FR" sz="2400" dirty="0">
                          <a:effectLst/>
                        </a:rPr>
                        <a:t>phénomène physio </a:t>
                      </a:r>
                      <a:r>
                        <a:rPr lang="fr-FR" sz="2400" dirty="0" smtClean="0">
                          <a:effectLst/>
                        </a:rPr>
                        <a:t>!</a:t>
                      </a:r>
                    </a:p>
                    <a:p>
                      <a:pPr marL="0" marR="0" lvl="0" indent="0" algn="just" defTabSz="914400" rtl="0" eaLnBrk="1" fontAlgn="auto" latinLnBrk="0" hangingPunct="1">
                        <a:lnSpc>
                          <a:spcPct val="90000"/>
                        </a:lnSpc>
                        <a:spcBef>
                          <a:spcPts val="0"/>
                        </a:spcBef>
                        <a:spcAft>
                          <a:spcPts val="0"/>
                        </a:spcAft>
                        <a:buClrTx/>
                        <a:buSzTx/>
                        <a:buFont typeface="Wingdings"/>
                        <a:buNone/>
                        <a:tabLst/>
                        <a:defRPr/>
                      </a:pPr>
                      <a:endParaRPr lang="fr-FR" sz="2400" dirty="0" smtClean="0">
                        <a:effectLst/>
                      </a:endParaRPr>
                    </a:p>
                    <a:p>
                      <a:pPr marL="342900" marR="0" lvl="0" indent="-342900" algn="just" defTabSz="914400" rtl="0" eaLnBrk="1" fontAlgn="auto" latinLnBrk="0" hangingPunct="1">
                        <a:lnSpc>
                          <a:spcPct val="90000"/>
                        </a:lnSpc>
                        <a:spcBef>
                          <a:spcPts val="0"/>
                        </a:spcBef>
                        <a:spcAft>
                          <a:spcPts val="0"/>
                        </a:spcAft>
                        <a:buClrTx/>
                        <a:buSzTx/>
                        <a:buFont typeface="Wingdings"/>
                        <a:buChar char=""/>
                        <a:tabLst/>
                        <a:defRPr/>
                      </a:pPr>
                      <a:endParaRPr lang="fr-FR" sz="2400" dirty="0" smtClean="0">
                        <a:effectLst/>
                      </a:endParaRPr>
                    </a:p>
                    <a:p>
                      <a:pPr marL="342900" marR="0" lvl="0" indent="-342900" algn="just" defTabSz="914400" rtl="0" eaLnBrk="1" fontAlgn="auto" latinLnBrk="0" hangingPunct="1">
                        <a:lnSpc>
                          <a:spcPct val="90000"/>
                        </a:lnSpc>
                        <a:spcBef>
                          <a:spcPts val="0"/>
                        </a:spcBef>
                        <a:spcAft>
                          <a:spcPts val="0"/>
                        </a:spcAft>
                        <a:buClrTx/>
                        <a:buSzTx/>
                        <a:buFont typeface="Wingdings"/>
                        <a:buChar char=""/>
                        <a:tabLst/>
                        <a:defRPr/>
                      </a:pPr>
                      <a:r>
                        <a:rPr lang="fr-FR" sz="2400" dirty="0" smtClean="0">
                          <a:effectLst/>
                        </a:rPr>
                        <a:t>Ex : hormones, corticoïdes</a:t>
                      </a:r>
                    </a:p>
                    <a:p>
                      <a:pPr marL="342900" lvl="0" indent="-342900" algn="just">
                        <a:lnSpc>
                          <a:spcPct val="90000"/>
                        </a:lnSpc>
                        <a:spcAft>
                          <a:spcPts val="0"/>
                        </a:spcAft>
                        <a:buFont typeface="Wingdings"/>
                        <a:buChar char=""/>
                      </a:pPr>
                      <a:endParaRPr lang="fr-FR" sz="2400" dirty="0">
                        <a:effectLst/>
                        <a:latin typeface="Candara"/>
                        <a:ea typeface="Candara"/>
                        <a:cs typeface="Times New Roman"/>
                      </a:endParaRPr>
                    </a:p>
                  </a:txBody>
                  <a:tcPr marL="68580" marR="68580" marT="0" marB="0">
                    <a:solidFill>
                      <a:schemeClr val="accent3"/>
                    </a:solidFill>
                  </a:tcPr>
                </a:tc>
                <a:tc>
                  <a:txBody>
                    <a:bodyPr/>
                    <a:lstStyle/>
                    <a:p>
                      <a:pPr algn="ctr">
                        <a:lnSpc>
                          <a:spcPct val="90000"/>
                        </a:lnSpc>
                        <a:spcAft>
                          <a:spcPts val="0"/>
                        </a:spcAft>
                      </a:pPr>
                      <a:r>
                        <a:rPr lang="fr-FR" sz="2400" dirty="0">
                          <a:effectLst/>
                        </a:rPr>
                        <a:t>ACTION </a:t>
                      </a:r>
                      <a:r>
                        <a:rPr lang="fr-FR" sz="2400" dirty="0" smtClean="0">
                          <a:effectLst/>
                        </a:rPr>
                        <a:t>ANTAGONISTE</a:t>
                      </a:r>
                    </a:p>
                    <a:p>
                      <a:pPr algn="just">
                        <a:lnSpc>
                          <a:spcPct val="90000"/>
                        </a:lnSpc>
                        <a:spcAft>
                          <a:spcPts val="0"/>
                        </a:spcAft>
                      </a:pPr>
                      <a:endParaRPr lang="fr-FR" sz="2400" dirty="0" smtClean="0">
                        <a:effectLst/>
                      </a:endParaRPr>
                    </a:p>
                    <a:p>
                      <a:pPr marL="342900" indent="-342900" algn="just">
                        <a:lnSpc>
                          <a:spcPct val="90000"/>
                        </a:lnSpc>
                        <a:spcAft>
                          <a:spcPts val="0"/>
                        </a:spcAft>
                        <a:buFont typeface="Arial" panose="020B0604020202020204" pitchFamily="34" charset="0"/>
                        <a:buChar char="•"/>
                      </a:pPr>
                      <a:r>
                        <a:rPr lang="fr-FR" sz="2400" dirty="0" smtClean="0">
                          <a:effectLst/>
                        </a:rPr>
                        <a:t>Patient souffrant d’hypertension (TA trop forte) </a:t>
                      </a:r>
                      <a:r>
                        <a:rPr lang="fr-FR" sz="2400" dirty="0" smtClean="0">
                          <a:effectLst/>
                          <a:sym typeface="Wingdings"/>
                        </a:rPr>
                        <a:t></a:t>
                      </a:r>
                      <a:r>
                        <a:rPr lang="fr-FR" sz="2400" dirty="0" smtClean="0">
                          <a:effectLst/>
                        </a:rPr>
                        <a:t> on lui donne un mdc qui devra ↘ la TA donc qui ↘ le phénomène physio</a:t>
                      </a:r>
                    </a:p>
                    <a:p>
                      <a:pPr algn="just">
                        <a:lnSpc>
                          <a:spcPct val="90000"/>
                        </a:lnSpc>
                        <a:spcAft>
                          <a:spcPts val="0"/>
                        </a:spcAft>
                      </a:pPr>
                      <a:endParaRPr lang="fr-FR" sz="2400" dirty="0" smtClean="0">
                        <a:effectLst/>
                      </a:endParaRPr>
                    </a:p>
                    <a:p>
                      <a:pPr algn="just">
                        <a:lnSpc>
                          <a:spcPct val="90000"/>
                        </a:lnSpc>
                        <a:spcAft>
                          <a:spcPts val="0"/>
                        </a:spcAft>
                      </a:pPr>
                      <a:r>
                        <a:rPr lang="fr-FR" sz="2400" dirty="0" smtClean="0">
                          <a:effectLst/>
                        </a:rPr>
                        <a:t>Ex : </a:t>
                      </a:r>
                      <a:r>
                        <a:rPr lang="fr-FR" sz="2400" dirty="0" err="1" smtClean="0">
                          <a:effectLst/>
                        </a:rPr>
                        <a:t>anti-histaminiques</a:t>
                      </a:r>
                      <a:r>
                        <a:rPr lang="fr-FR" sz="2400" dirty="0" smtClean="0">
                          <a:effectLst/>
                        </a:rPr>
                        <a:t>, β-bloquants..</a:t>
                      </a:r>
                    </a:p>
                  </a:txBody>
                  <a:tcPr marL="68580" marR="68580" marT="0" marB="0">
                    <a:solidFill>
                      <a:schemeClr val="accent5">
                        <a:lumMod val="75000"/>
                      </a:schemeClr>
                    </a:solidFill>
                  </a:tcPr>
                </a:tc>
              </a:tr>
            </a:tbl>
          </a:graphicData>
        </a:graphic>
      </p:graphicFrame>
      <p:sp>
        <p:nvSpPr>
          <p:cNvPr id="3" name="Titre 2"/>
          <p:cNvSpPr>
            <a:spLocks noGrp="1"/>
          </p:cNvSpPr>
          <p:nvPr>
            <p:ph type="title"/>
          </p:nvPr>
        </p:nvSpPr>
        <p:spPr/>
        <p:txBody>
          <a:bodyPr>
            <a:normAutofit fontScale="90000"/>
          </a:bodyPr>
          <a:lstStyle/>
          <a:p>
            <a:r>
              <a:rPr lang="fr-FR" dirty="0" smtClean="0">
                <a:solidFill>
                  <a:schemeClr val="bg1"/>
                </a:solidFill>
              </a:rPr>
              <a:t>Fonctionnement : </a:t>
            </a:r>
            <a:r>
              <a:rPr lang="fr-FR" dirty="0" smtClean="0">
                <a:solidFill>
                  <a:srgbClr val="FF0000"/>
                </a:solidFill>
              </a:rPr>
              <a:t>concept clé serrure +++ </a:t>
            </a:r>
            <a:r>
              <a:rPr lang="fr-FR" dirty="0" smtClean="0">
                <a:solidFill>
                  <a:schemeClr val="bg1"/>
                </a:solidFill>
              </a:rPr>
              <a:t/>
            </a:r>
            <a:br>
              <a:rPr lang="fr-FR" dirty="0" smtClean="0">
                <a:solidFill>
                  <a:schemeClr val="bg1"/>
                </a:solidFill>
              </a:rPr>
            </a:br>
            <a:r>
              <a:rPr lang="fr-FR" u="sng" dirty="0" smtClean="0">
                <a:solidFill>
                  <a:schemeClr val="bg1"/>
                </a:solidFill>
              </a:rPr>
              <a:t>2 types d’action </a:t>
            </a:r>
            <a:r>
              <a:rPr lang="fr-FR" dirty="0" smtClean="0">
                <a:solidFill>
                  <a:schemeClr val="bg1"/>
                </a:solidFill>
              </a:rPr>
              <a:t>: </a:t>
            </a:r>
            <a:endParaRPr lang="fr-FR" dirty="0">
              <a:solidFill>
                <a:schemeClr val="bg1"/>
              </a:solidFill>
            </a:endParaRPr>
          </a:p>
        </p:txBody>
      </p:sp>
    </p:spTree>
    <p:extLst>
      <p:ext uri="{BB962C8B-B14F-4D97-AF65-F5344CB8AC3E}">
        <p14:creationId xmlns:p14="http://schemas.microsoft.com/office/powerpoint/2010/main" val="182080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2420888"/>
            <a:ext cx="8229600" cy="3586403"/>
          </a:xfrm>
        </p:spPr>
        <p:txBody>
          <a:bodyPr/>
          <a:lstStyle/>
          <a:p>
            <a:pPr>
              <a:buFont typeface="Wingdings" panose="05000000000000000000" pitchFamily="2" charset="2"/>
              <a:buChar char="v"/>
            </a:pPr>
            <a:r>
              <a:rPr lang="fr-FR" dirty="0"/>
              <a:t> </a:t>
            </a:r>
            <a:r>
              <a:rPr lang="fr-FR" dirty="0">
                <a:solidFill>
                  <a:schemeClr val="bg1"/>
                </a:solidFill>
              </a:rPr>
              <a:t>D</a:t>
            </a:r>
            <a:r>
              <a:rPr lang="fr-FR" dirty="0" smtClean="0">
                <a:solidFill>
                  <a:schemeClr val="bg1"/>
                </a:solidFill>
              </a:rPr>
              <a:t>ifférents</a:t>
            </a:r>
            <a:r>
              <a:rPr lang="fr-FR" dirty="0" smtClean="0"/>
              <a:t> </a:t>
            </a:r>
            <a:r>
              <a:rPr lang="fr-FR" b="1" dirty="0" smtClean="0">
                <a:solidFill>
                  <a:schemeClr val="accent2">
                    <a:lumMod val="20000"/>
                    <a:lumOff val="80000"/>
                  </a:schemeClr>
                </a:solidFill>
              </a:rPr>
              <a:t>types de </a:t>
            </a:r>
            <a:r>
              <a:rPr lang="fr-FR" b="1" dirty="0" err="1" smtClean="0">
                <a:solidFill>
                  <a:schemeClr val="accent2">
                    <a:lumMod val="20000"/>
                    <a:lumOff val="80000"/>
                  </a:schemeClr>
                </a:solidFill>
              </a:rPr>
              <a:t>Rc</a:t>
            </a:r>
            <a:r>
              <a:rPr lang="fr-FR" b="1" dirty="0" smtClean="0">
                <a:solidFill>
                  <a:schemeClr val="accent2">
                    <a:lumMod val="20000"/>
                    <a:lumOff val="80000"/>
                  </a:schemeClr>
                </a:solidFill>
              </a:rPr>
              <a:t> </a:t>
            </a:r>
          </a:p>
          <a:p>
            <a:pPr>
              <a:buFont typeface="Wingdings" panose="05000000000000000000" pitchFamily="2" charset="2"/>
              <a:buChar char="v"/>
            </a:pPr>
            <a:r>
              <a:rPr lang="fr-FR" b="1" dirty="0" smtClean="0">
                <a:solidFill>
                  <a:schemeClr val="accent2">
                    <a:lumMod val="20000"/>
                    <a:lumOff val="80000"/>
                  </a:schemeClr>
                </a:solidFill>
              </a:rPr>
              <a:t>Caractéristiques</a:t>
            </a:r>
            <a:r>
              <a:rPr lang="fr-FR" dirty="0" smtClean="0"/>
              <a:t> </a:t>
            </a:r>
            <a:r>
              <a:rPr lang="fr-FR" dirty="0" smtClean="0">
                <a:solidFill>
                  <a:schemeClr val="bg1"/>
                </a:solidFill>
              </a:rPr>
              <a:t>de la liaison </a:t>
            </a:r>
          </a:p>
          <a:p>
            <a:pPr>
              <a:buFont typeface="Wingdings" panose="05000000000000000000" pitchFamily="2" charset="2"/>
              <a:buChar char="v"/>
            </a:pPr>
            <a:endParaRPr lang="fr-FR" dirty="0">
              <a:solidFill>
                <a:schemeClr val="bg1"/>
              </a:solidFill>
            </a:endParaRPr>
          </a:p>
          <a:p>
            <a:pPr>
              <a:buFont typeface="Wingdings" panose="05000000000000000000" pitchFamily="2" charset="2"/>
              <a:buChar char="v"/>
            </a:pPr>
            <a:endParaRPr lang="fr-FR" dirty="0" smtClean="0">
              <a:solidFill>
                <a:schemeClr val="bg1"/>
              </a:solidFill>
            </a:endParaRPr>
          </a:p>
          <a:p>
            <a:pPr>
              <a:buFont typeface="Wingdings" panose="05000000000000000000" pitchFamily="2" charset="2"/>
              <a:buChar char="v"/>
            </a:pPr>
            <a:r>
              <a:rPr lang="fr-FR" dirty="0" smtClean="0">
                <a:solidFill>
                  <a:schemeClr val="bg1"/>
                </a:solidFill>
              </a:rPr>
              <a:t>Etudiée grâce à </a:t>
            </a:r>
            <a:r>
              <a:rPr lang="fr-FR" dirty="0" smtClean="0">
                <a:solidFill>
                  <a:schemeClr val="tx2">
                    <a:lumMod val="20000"/>
                    <a:lumOff val="80000"/>
                  </a:schemeClr>
                </a:solidFill>
              </a:rPr>
              <a:t>: courbe dose-réponse, agonistes-antagonistes, sélectivité, variabilité de la réponse PD, notion de marge thérapeutique</a:t>
            </a:r>
            <a:r>
              <a:rPr lang="fr-FR" dirty="0" smtClean="0">
                <a:solidFill>
                  <a:schemeClr val="bg1"/>
                </a:solidFill>
              </a:rPr>
              <a:t>….</a:t>
            </a:r>
            <a:endParaRPr lang="fr-FR" dirty="0">
              <a:solidFill>
                <a:schemeClr val="bg1"/>
              </a:solidFill>
            </a:endParaRPr>
          </a:p>
        </p:txBody>
      </p:sp>
      <p:sp>
        <p:nvSpPr>
          <p:cNvPr id="3" name="Titre 2"/>
          <p:cNvSpPr>
            <a:spLocks noGrp="1"/>
          </p:cNvSpPr>
          <p:nvPr>
            <p:ph type="title"/>
          </p:nvPr>
        </p:nvSpPr>
        <p:spPr>
          <a:solidFill>
            <a:schemeClr val="accent2">
              <a:lumMod val="20000"/>
              <a:lumOff val="80000"/>
            </a:schemeClr>
          </a:solidFill>
        </p:spPr>
        <p:txBody>
          <a:bodyPr/>
          <a:lstStyle/>
          <a:p>
            <a:r>
              <a:rPr lang="fr-FR" dirty="0" smtClean="0">
                <a:solidFill>
                  <a:schemeClr val="accent2"/>
                </a:solidFill>
              </a:rPr>
              <a:t>II. DIFFERENTS TYPES DE RC </a:t>
            </a:r>
            <a:endParaRPr lang="fr-FR" dirty="0">
              <a:solidFill>
                <a:schemeClr val="accent2"/>
              </a:solidFill>
            </a:endParaRPr>
          </a:p>
        </p:txBody>
      </p:sp>
      <p:sp>
        <p:nvSpPr>
          <p:cNvPr id="4" name="ZoneTexte 3"/>
          <p:cNvSpPr txBox="1"/>
          <p:nvPr/>
        </p:nvSpPr>
        <p:spPr>
          <a:xfrm>
            <a:off x="467544" y="1628800"/>
            <a:ext cx="8136904" cy="584775"/>
          </a:xfrm>
          <a:prstGeom prst="rect">
            <a:avLst/>
          </a:prstGeom>
          <a:solidFill>
            <a:schemeClr val="accent3">
              <a:lumMod val="20000"/>
              <a:lumOff val="80000"/>
            </a:schemeClr>
          </a:solidFill>
        </p:spPr>
        <p:txBody>
          <a:bodyPr wrap="square" rtlCol="0">
            <a:spAutoFit/>
          </a:bodyPr>
          <a:lstStyle/>
          <a:p>
            <a:r>
              <a:rPr lang="fr-FR" sz="3200" b="1" u="sng" dirty="0" smtClean="0">
                <a:solidFill>
                  <a:schemeClr val="accent3"/>
                </a:solidFill>
              </a:rPr>
              <a:t>A) INTERACTION MDC-RC </a:t>
            </a:r>
            <a:endParaRPr lang="fr-FR" sz="3200" b="1" u="sng" dirty="0">
              <a:solidFill>
                <a:schemeClr val="accent3"/>
              </a:solidFill>
            </a:endParaRPr>
          </a:p>
        </p:txBody>
      </p:sp>
    </p:spTree>
    <p:extLst>
      <p:ext uri="{BB962C8B-B14F-4D97-AF65-F5344CB8AC3E}">
        <p14:creationId xmlns:p14="http://schemas.microsoft.com/office/powerpoint/2010/main" val="3070956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20000"/>
          </a:bodyPr>
          <a:lstStyle/>
          <a:p>
            <a:r>
              <a:rPr lang="fr-FR" b="1" dirty="0" err="1" smtClean="0">
                <a:solidFill>
                  <a:schemeClr val="accent3">
                    <a:lumMod val="60000"/>
                    <a:lumOff val="40000"/>
                  </a:schemeClr>
                </a:solidFill>
              </a:rPr>
              <a:t>Rc</a:t>
            </a:r>
            <a:r>
              <a:rPr lang="fr-FR" b="1" dirty="0" smtClean="0">
                <a:solidFill>
                  <a:schemeClr val="accent3">
                    <a:lumMod val="60000"/>
                    <a:lumOff val="40000"/>
                  </a:schemeClr>
                </a:solidFill>
              </a:rPr>
              <a:t> = protéines membranaires ou intracellulaires </a:t>
            </a:r>
          </a:p>
          <a:p>
            <a:pPr lvl="1"/>
            <a:r>
              <a:rPr lang="fr-FR" dirty="0" smtClean="0">
                <a:solidFill>
                  <a:schemeClr val="bg1"/>
                </a:solidFill>
              </a:rPr>
              <a:t>Liaison </a:t>
            </a:r>
            <a:r>
              <a:rPr lang="fr-FR" dirty="0" smtClean="0">
                <a:solidFill>
                  <a:schemeClr val="bg1"/>
                </a:solidFill>
                <a:sym typeface="Wingdings" panose="05000000000000000000" pitchFamily="2" charset="2"/>
              </a:rPr>
              <a:t> Amplification  Effecteur  Réponse </a:t>
            </a:r>
          </a:p>
          <a:p>
            <a:pPr lvl="1"/>
            <a:r>
              <a:rPr lang="fr-FR" dirty="0" smtClean="0">
                <a:solidFill>
                  <a:schemeClr val="bg1"/>
                </a:solidFill>
                <a:sym typeface="Wingdings" panose="05000000000000000000" pitchFamily="2" charset="2"/>
              </a:rPr>
              <a:t>Noms des </a:t>
            </a:r>
            <a:r>
              <a:rPr lang="fr-FR" dirty="0" err="1" smtClean="0">
                <a:solidFill>
                  <a:schemeClr val="bg1"/>
                </a:solidFill>
                <a:sym typeface="Wingdings" panose="05000000000000000000" pitchFamily="2" charset="2"/>
              </a:rPr>
              <a:t>Rc</a:t>
            </a:r>
            <a:r>
              <a:rPr lang="fr-FR" dirty="0" smtClean="0">
                <a:solidFill>
                  <a:schemeClr val="bg1"/>
                </a:solidFill>
                <a:sym typeface="Wingdings" panose="05000000000000000000" pitchFamily="2" charset="2"/>
              </a:rPr>
              <a:t> = souvent ligand usuel (</a:t>
            </a:r>
            <a:r>
              <a:rPr lang="fr-FR" dirty="0" err="1" smtClean="0">
                <a:solidFill>
                  <a:schemeClr val="bg1"/>
                </a:solidFill>
                <a:sym typeface="Wingdings" panose="05000000000000000000" pitchFamily="2" charset="2"/>
              </a:rPr>
              <a:t>Rc</a:t>
            </a:r>
            <a:r>
              <a:rPr lang="fr-FR" dirty="0" smtClean="0">
                <a:solidFill>
                  <a:schemeClr val="bg1"/>
                </a:solidFill>
                <a:sym typeface="Wingdings" panose="05000000000000000000" pitchFamily="2" charset="2"/>
              </a:rPr>
              <a:t> </a:t>
            </a:r>
            <a:r>
              <a:rPr lang="el-GR" dirty="0" smtClean="0">
                <a:solidFill>
                  <a:schemeClr val="bg1"/>
                </a:solidFill>
                <a:sym typeface="Wingdings" panose="05000000000000000000" pitchFamily="2" charset="2"/>
              </a:rPr>
              <a:t>β</a:t>
            </a:r>
            <a:r>
              <a:rPr lang="fr-FR" dirty="0" smtClean="0">
                <a:solidFill>
                  <a:schemeClr val="bg1"/>
                </a:solidFill>
                <a:sym typeface="Wingdings" panose="05000000000000000000" pitchFamily="2" charset="2"/>
              </a:rPr>
              <a:t>-adrénergiques, dopaminergiques…) </a:t>
            </a:r>
          </a:p>
          <a:p>
            <a:endParaRPr lang="fr-FR" dirty="0" smtClean="0">
              <a:solidFill>
                <a:schemeClr val="bg1"/>
              </a:solidFill>
            </a:endParaRPr>
          </a:p>
          <a:p>
            <a:r>
              <a:rPr lang="fr-FR" b="1" dirty="0" err="1" smtClean="0">
                <a:solidFill>
                  <a:schemeClr val="accent6">
                    <a:lumMod val="40000"/>
                    <a:lumOff val="60000"/>
                  </a:schemeClr>
                </a:solidFill>
              </a:rPr>
              <a:t>Rc</a:t>
            </a:r>
            <a:r>
              <a:rPr lang="fr-FR" b="1" dirty="0" smtClean="0">
                <a:solidFill>
                  <a:schemeClr val="accent6">
                    <a:lumMod val="40000"/>
                    <a:lumOff val="60000"/>
                  </a:schemeClr>
                </a:solidFill>
              </a:rPr>
              <a:t> transmembranaires : </a:t>
            </a:r>
          </a:p>
          <a:p>
            <a:pPr lvl="1"/>
            <a:r>
              <a:rPr lang="fr-FR" dirty="0" smtClean="0">
                <a:solidFill>
                  <a:schemeClr val="bg1"/>
                </a:solidFill>
              </a:rPr>
              <a:t>Activité canal ionique (</a:t>
            </a:r>
            <a:r>
              <a:rPr lang="fr-FR" dirty="0" err="1" smtClean="0">
                <a:solidFill>
                  <a:schemeClr val="bg1"/>
                </a:solidFill>
              </a:rPr>
              <a:t>rc</a:t>
            </a:r>
            <a:r>
              <a:rPr lang="fr-FR" dirty="0" smtClean="0">
                <a:solidFill>
                  <a:schemeClr val="bg1"/>
                </a:solidFill>
              </a:rPr>
              <a:t> à l’</a:t>
            </a:r>
            <a:r>
              <a:rPr lang="fr-FR" dirty="0" err="1" smtClean="0">
                <a:solidFill>
                  <a:schemeClr val="bg1"/>
                </a:solidFill>
              </a:rPr>
              <a:t>Ach</a:t>
            </a:r>
            <a:r>
              <a:rPr lang="fr-FR" dirty="0" smtClean="0">
                <a:solidFill>
                  <a:schemeClr val="bg1"/>
                </a:solidFill>
              </a:rPr>
              <a:t>)</a:t>
            </a:r>
          </a:p>
          <a:p>
            <a:pPr lvl="1"/>
            <a:r>
              <a:rPr lang="fr-FR" dirty="0" smtClean="0">
                <a:solidFill>
                  <a:schemeClr val="bg1"/>
                </a:solidFill>
              </a:rPr>
              <a:t>Couplés aux </a:t>
            </a:r>
            <a:r>
              <a:rPr lang="fr-FR" dirty="0" err="1" smtClean="0">
                <a:solidFill>
                  <a:schemeClr val="bg1"/>
                </a:solidFill>
              </a:rPr>
              <a:t>prot</a:t>
            </a:r>
            <a:r>
              <a:rPr lang="fr-FR" dirty="0" smtClean="0">
                <a:solidFill>
                  <a:schemeClr val="bg1"/>
                </a:solidFill>
              </a:rPr>
              <a:t> G #</a:t>
            </a:r>
            <a:r>
              <a:rPr lang="fr-FR" dirty="0" err="1" smtClean="0">
                <a:solidFill>
                  <a:schemeClr val="bg1"/>
                </a:solidFill>
              </a:rPr>
              <a:t>biocell</a:t>
            </a:r>
            <a:r>
              <a:rPr lang="fr-FR" dirty="0" smtClean="0">
                <a:solidFill>
                  <a:schemeClr val="bg1"/>
                </a:solidFill>
              </a:rPr>
              <a:t> (</a:t>
            </a:r>
            <a:r>
              <a:rPr lang="fr-FR" dirty="0" err="1" smtClean="0">
                <a:solidFill>
                  <a:schemeClr val="bg1"/>
                </a:solidFill>
              </a:rPr>
              <a:t>Rc</a:t>
            </a:r>
            <a:r>
              <a:rPr lang="fr-FR" dirty="0" smtClean="0">
                <a:solidFill>
                  <a:schemeClr val="bg1"/>
                </a:solidFill>
              </a:rPr>
              <a:t> adrénergique) </a:t>
            </a:r>
          </a:p>
          <a:p>
            <a:pPr lvl="1"/>
            <a:r>
              <a:rPr lang="fr-FR" dirty="0" smtClean="0">
                <a:solidFill>
                  <a:schemeClr val="bg1"/>
                </a:solidFill>
              </a:rPr>
              <a:t>Couplés à une enzyme (</a:t>
            </a:r>
            <a:r>
              <a:rPr lang="fr-FR" dirty="0" err="1" smtClean="0">
                <a:solidFill>
                  <a:schemeClr val="bg1"/>
                </a:solidFill>
              </a:rPr>
              <a:t>Rc</a:t>
            </a:r>
            <a:r>
              <a:rPr lang="fr-FR" dirty="0" smtClean="0">
                <a:solidFill>
                  <a:schemeClr val="bg1"/>
                </a:solidFill>
              </a:rPr>
              <a:t> de l’insuline)</a:t>
            </a:r>
          </a:p>
          <a:p>
            <a:pPr lvl="1"/>
            <a:endParaRPr lang="fr-FR" dirty="0" smtClean="0">
              <a:solidFill>
                <a:schemeClr val="bg1"/>
              </a:solidFill>
            </a:endParaRPr>
          </a:p>
          <a:p>
            <a:r>
              <a:rPr lang="fr-FR" b="1" dirty="0" err="1" smtClean="0">
                <a:solidFill>
                  <a:schemeClr val="accent5">
                    <a:lumMod val="40000"/>
                    <a:lumOff val="60000"/>
                  </a:schemeClr>
                </a:solidFill>
              </a:rPr>
              <a:t>Rc</a:t>
            </a:r>
            <a:r>
              <a:rPr lang="fr-FR" b="1" dirty="0" smtClean="0">
                <a:solidFill>
                  <a:schemeClr val="accent5">
                    <a:lumMod val="40000"/>
                    <a:lumOff val="60000"/>
                  </a:schemeClr>
                </a:solidFill>
              </a:rPr>
              <a:t> nucléaires = fixation sur ADN </a:t>
            </a:r>
            <a:r>
              <a:rPr lang="fr-FR" b="1" dirty="0" smtClean="0">
                <a:solidFill>
                  <a:schemeClr val="accent5">
                    <a:lumMod val="40000"/>
                    <a:lumOff val="60000"/>
                  </a:schemeClr>
                </a:solidFill>
                <a:sym typeface="Wingdings" panose="05000000000000000000" pitchFamily="2" charset="2"/>
              </a:rPr>
              <a:t> modification synthèse des protéines </a:t>
            </a:r>
          </a:p>
          <a:p>
            <a:pPr lvl="1"/>
            <a:r>
              <a:rPr lang="fr-FR" dirty="0" smtClean="0">
                <a:solidFill>
                  <a:schemeClr val="bg1"/>
                </a:solidFill>
                <a:sym typeface="Wingdings" panose="05000000000000000000" pitchFamily="2" charset="2"/>
              </a:rPr>
              <a:t>Exemples : hormones thyroïdiennes, stéroïdiennes</a:t>
            </a:r>
            <a:r>
              <a:rPr lang="fr-FR" dirty="0" smtClean="0">
                <a:sym typeface="Wingdings" panose="05000000000000000000" pitchFamily="2" charset="2"/>
              </a:rPr>
              <a:t> </a:t>
            </a:r>
          </a:p>
          <a:p>
            <a:pPr lvl="1"/>
            <a:endParaRPr lang="fr-FR" dirty="0" smtClean="0">
              <a:sym typeface="Wingdings" panose="05000000000000000000" pitchFamily="2" charset="2"/>
            </a:endParaRPr>
          </a:p>
        </p:txBody>
      </p:sp>
      <p:sp>
        <p:nvSpPr>
          <p:cNvPr id="3" name="Titre 2"/>
          <p:cNvSpPr>
            <a:spLocks noGrp="1"/>
          </p:cNvSpPr>
          <p:nvPr>
            <p:ph type="title"/>
          </p:nvPr>
        </p:nvSpPr>
        <p:spPr>
          <a:xfrm>
            <a:off x="457200" y="274638"/>
            <a:ext cx="8229600" cy="922114"/>
          </a:xfrm>
          <a:solidFill>
            <a:schemeClr val="accent3">
              <a:lumMod val="20000"/>
              <a:lumOff val="80000"/>
            </a:schemeClr>
          </a:solidFill>
        </p:spPr>
        <p:txBody>
          <a:bodyPr>
            <a:normAutofit/>
          </a:bodyPr>
          <a:lstStyle/>
          <a:p>
            <a:r>
              <a:rPr lang="fr-FR" sz="3600" dirty="0" smtClean="0">
                <a:solidFill>
                  <a:schemeClr val="accent3"/>
                </a:solidFill>
              </a:rPr>
              <a:t>B) DIFFERENTS TYPES DE RC </a:t>
            </a:r>
            <a:endParaRPr lang="fr-FR" sz="3600" dirty="0">
              <a:solidFill>
                <a:schemeClr val="accent3"/>
              </a:solidFill>
            </a:endParaRPr>
          </a:p>
        </p:txBody>
      </p:sp>
    </p:spTree>
    <p:extLst>
      <p:ext uri="{BB962C8B-B14F-4D97-AF65-F5344CB8AC3E}">
        <p14:creationId xmlns:p14="http://schemas.microsoft.com/office/powerpoint/2010/main" val="212826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79512" y="1484785"/>
            <a:ext cx="8964488" cy="612067"/>
          </a:xfrm>
          <a:solidFill>
            <a:schemeClr val="accent4">
              <a:lumMod val="20000"/>
              <a:lumOff val="80000"/>
            </a:schemeClr>
          </a:solidFill>
        </p:spPr>
        <p:txBody>
          <a:bodyPr>
            <a:normAutofit fontScale="92500"/>
          </a:bodyPr>
          <a:lstStyle/>
          <a:p>
            <a:pPr marL="109728" indent="0">
              <a:buNone/>
            </a:pPr>
            <a:r>
              <a:rPr lang="fr-FR" sz="3600" b="1" dirty="0" smtClean="0">
                <a:solidFill>
                  <a:schemeClr val="accent3"/>
                </a:solidFill>
              </a:rPr>
              <a:t>A) </a:t>
            </a:r>
            <a:r>
              <a:rPr lang="fr-FR" sz="3200" b="1" dirty="0" smtClean="0">
                <a:solidFill>
                  <a:schemeClr val="accent3"/>
                </a:solidFill>
              </a:rPr>
              <a:t>LIAISON SPECIFIQUE et NON SPECIFIQUE </a:t>
            </a:r>
            <a:endParaRPr lang="fr-FR" sz="3200" b="1" dirty="0">
              <a:solidFill>
                <a:schemeClr val="accent3"/>
              </a:solidFill>
            </a:endParaRPr>
          </a:p>
        </p:txBody>
      </p:sp>
      <p:sp>
        <p:nvSpPr>
          <p:cNvPr id="3" name="Titre 2"/>
          <p:cNvSpPr>
            <a:spLocks noGrp="1"/>
          </p:cNvSpPr>
          <p:nvPr>
            <p:ph type="title"/>
          </p:nvPr>
        </p:nvSpPr>
        <p:spPr>
          <a:xfrm>
            <a:off x="179512" y="188640"/>
            <a:ext cx="8784976" cy="864096"/>
          </a:xfrm>
          <a:solidFill>
            <a:schemeClr val="accent2">
              <a:lumMod val="20000"/>
              <a:lumOff val="80000"/>
            </a:schemeClr>
          </a:solidFill>
        </p:spPr>
        <p:txBody>
          <a:bodyPr>
            <a:normAutofit/>
          </a:bodyPr>
          <a:lstStyle/>
          <a:p>
            <a:r>
              <a:rPr lang="fr-FR" sz="4000" dirty="0" smtClean="0">
                <a:solidFill>
                  <a:schemeClr val="accent2"/>
                </a:solidFill>
              </a:rPr>
              <a:t>III. LIAISON MDC-RC </a:t>
            </a:r>
            <a:endParaRPr lang="fr-FR" sz="4000" dirty="0">
              <a:solidFill>
                <a:schemeClr val="accent2"/>
              </a:solidFill>
            </a:endParaRPr>
          </a:p>
        </p:txBody>
      </p:sp>
      <p:sp>
        <p:nvSpPr>
          <p:cNvPr id="5" name="ZoneTexte 4"/>
          <p:cNvSpPr txBox="1"/>
          <p:nvPr/>
        </p:nvSpPr>
        <p:spPr>
          <a:xfrm>
            <a:off x="179512" y="2902877"/>
            <a:ext cx="3312368" cy="2031325"/>
          </a:xfrm>
          <a:prstGeom prst="rect">
            <a:avLst/>
          </a:prstGeom>
          <a:noFill/>
        </p:spPr>
        <p:txBody>
          <a:bodyPr wrap="square" rtlCol="0">
            <a:spAutoFit/>
          </a:bodyPr>
          <a:lstStyle/>
          <a:p>
            <a:pPr marL="285750" indent="-285750">
              <a:buFont typeface="Wingdings" panose="05000000000000000000" pitchFamily="2" charset="2"/>
              <a:buChar char="ü"/>
            </a:pPr>
            <a:r>
              <a:rPr lang="fr-FR" b="1" dirty="0" smtClean="0">
                <a:solidFill>
                  <a:schemeClr val="accent6">
                    <a:lumMod val="60000"/>
                    <a:lumOff val="40000"/>
                  </a:schemeClr>
                </a:solidFill>
              </a:rPr>
              <a:t>Forte affinité</a:t>
            </a:r>
          </a:p>
          <a:p>
            <a:pPr marL="285750" indent="-285750">
              <a:buFont typeface="Wingdings" panose="05000000000000000000" pitchFamily="2" charset="2"/>
              <a:buChar char="ü"/>
            </a:pPr>
            <a:endParaRPr lang="fr-FR" b="1" dirty="0" smtClean="0">
              <a:solidFill>
                <a:schemeClr val="accent6">
                  <a:lumMod val="60000"/>
                  <a:lumOff val="40000"/>
                </a:schemeClr>
              </a:solidFill>
            </a:endParaRPr>
          </a:p>
          <a:p>
            <a:pPr marL="285750" indent="-285750">
              <a:buFont typeface="Wingdings" panose="05000000000000000000" pitchFamily="2" charset="2"/>
              <a:buChar char="ü"/>
            </a:pPr>
            <a:r>
              <a:rPr lang="fr-FR" b="1" dirty="0" smtClean="0">
                <a:solidFill>
                  <a:schemeClr val="accent6">
                    <a:lumMod val="60000"/>
                    <a:lumOff val="40000"/>
                  </a:schemeClr>
                </a:solidFill>
              </a:rPr>
              <a:t>Effet biologique</a:t>
            </a:r>
          </a:p>
          <a:p>
            <a:pPr marL="285750" indent="-285750">
              <a:buFont typeface="Wingdings" panose="05000000000000000000" pitchFamily="2" charset="2"/>
              <a:buChar char="ü"/>
            </a:pPr>
            <a:endParaRPr lang="fr-FR" b="1" dirty="0" smtClean="0">
              <a:solidFill>
                <a:schemeClr val="accent6">
                  <a:lumMod val="60000"/>
                  <a:lumOff val="40000"/>
                </a:schemeClr>
              </a:solidFill>
            </a:endParaRPr>
          </a:p>
          <a:p>
            <a:pPr marL="285750" indent="-285750">
              <a:buFont typeface="Wingdings" panose="05000000000000000000" pitchFamily="2" charset="2"/>
              <a:buChar char="ü"/>
            </a:pPr>
            <a:r>
              <a:rPr lang="fr-FR" b="1" dirty="0" smtClean="0">
                <a:solidFill>
                  <a:schemeClr val="accent6">
                    <a:lumMod val="60000"/>
                    <a:lumOff val="40000"/>
                  </a:schemeClr>
                </a:solidFill>
              </a:rPr>
              <a:t>Liaison saturable </a:t>
            </a:r>
          </a:p>
          <a:p>
            <a:pPr marL="285750" indent="-285750">
              <a:buFont typeface="Wingdings" panose="05000000000000000000" pitchFamily="2" charset="2"/>
              <a:buChar char="ü"/>
            </a:pPr>
            <a:endParaRPr lang="fr-FR" b="1" dirty="0" smtClean="0">
              <a:solidFill>
                <a:schemeClr val="accent6">
                  <a:lumMod val="60000"/>
                  <a:lumOff val="40000"/>
                </a:schemeClr>
              </a:solidFill>
            </a:endParaRPr>
          </a:p>
          <a:p>
            <a:r>
              <a:rPr lang="fr-FR" b="1" dirty="0" smtClean="0">
                <a:solidFill>
                  <a:schemeClr val="accent6">
                    <a:lumMod val="60000"/>
                    <a:lumOff val="40000"/>
                  </a:schemeClr>
                </a:solidFill>
              </a:rPr>
              <a:t>= Spécifique </a:t>
            </a:r>
            <a:endParaRPr lang="fr-FR" b="1" dirty="0">
              <a:solidFill>
                <a:schemeClr val="accent6">
                  <a:lumMod val="60000"/>
                  <a:lumOff val="40000"/>
                </a:schemeClr>
              </a:solidFill>
            </a:endParaRPr>
          </a:p>
        </p:txBody>
      </p:sp>
      <p:sp>
        <p:nvSpPr>
          <p:cNvPr id="6" name="ZoneTexte 5"/>
          <p:cNvSpPr txBox="1"/>
          <p:nvPr/>
        </p:nvSpPr>
        <p:spPr>
          <a:xfrm>
            <a:off x="4644008" y="2348880"/>
            <a:ext cx="4320480" cy="3139321"/>
          </a:xfrm>
          <a:prstGeom prst="rect">
            <a:avLst/>
          </a:prstGeom>
          <a:noFill/>
        </p:spPr>
        <p:txBody>
          <a:bodyPr wrap="square" rtlCol="0">
            <a:spAutoFit/>
          </a:bodyPr>
          <a:lstStyle/>
          <a:p>
            <a:pPr marL="285750" indent="-285750">
              <a:buFont typeface="Wingdings" panose="05000000000000000000" pitchFamily="2" charset="2"/>
              <a:buChar char="ü"/>
            </a:pPr>
            <a:r>
              <a:rPr lang="fr-FR" b="1" dirty="0" smtClean="0">
                <a:solidFill>
                  <a:schemeClr val="accent1">
                    <a:lumMod val="60000"/>
                    <a:lumOff val="40000"/>
                  </a:schemeClr>
                </a:solidFill>
              </a:rPr>
              <a:t>Faible affinité</a:t>
            </a:r>
          </a:p>
          <a:p>
            <a:pPr marL="285750" indent="-285750">
              <a:buFont typeface="Wingdings" panose="05000000000000000000" pitchFamily="2" charset="2"/>
              <a:buChar char="ü"/>
            </a:pPr>
            <a:endParaRPr lang="fr-FR" b="1" dirty="0" smtClean="0">
              <a:solidFill>
                <a:schemeClr val="accent1">
                  <a:lumMod val="60000"/>
                  <a:lumOff val="40000"/>
                </a:schemeClr>
              </a:solidFill>
            </a:endParaRPr>
          </a:p>
          <a:p>
            <a:pPr marL="285750" indent="-285750">
              <a:buFont typeface="Wingdings" panose="05000000000000000000" pitchFamily="2" charset="2"/>
              <a:buChar char="ü"/>
            </a:pPr>
            <a:r>
              <a:rPr lang="fr-FR" b="1" dirty="0" smtClean="0">
                <a:solidFill>
                  <a:schemeClr val="accent1">
                    <a:lumMod val="60000"/>
                    <a:lumOff val="40000"/>
                  </a:schemeClr>
                </a:solidFill>
              </a:rPr>
              <a:t>PAS d’effet biologique</a:t>
            </a:r>
          </a:p>
          <a:p>
            <a:pPr marL="285750" indent="-285750">
              <a:buFont typeface="Wingdings" panose="05000000000000000000" pitchFamily="2" charset="2"/>
              <a:buChar char="ü"/>
            </a:pPr>
            <a:endParaRPr lang="fr-FR" b="1" dirty="0" smtClean="0">
              <a:solidFill>
                <a:schemeClr val="accent1">
                  <a:lumMod val="60000"/>
                  <a:lumOff val="40000"/>
                </a:schemeClr>
              </a:solidFill>
            </a:endParaRPr>
          </a:p>
          <a:p>
            <a:pPr marL="285750" indent="-285750">
              <a:buFont typeface="Wingdings" panose="05000000000000000000" pitchFamily="2" charset="2"/>
              <a:buChar char="ü"/>
            </a:pPr>
            <a:r>
              <a:rPr lang="fr-FR" b="1" dirty="0" smtClean="0">
                <a:solidFill>
                  <a:schemeClr val="accent1">
                    <a:lumMod val="60000"/>
                    <a:lumOff val="40000"/>
                  </a:schemeClr>
                </a:solidFill>
              </a:rPr>
              <a:t>Liaison NON saturable </a:t>
            </a:r>
          </a:p>
          <a:p>
            <a:pPr marL="285750" indent="-285750">
              <a:buFont typeface="Wingdings" panose="05000000000000000000" pitchFamily="2" charset="2"/>
              <a:buChar char="ü"/>
            </a:pPr>
            <a:endParaRPr lang="fr-FR" b="1" dirty="0" smtClean="0">
              <a:solidFill>
                <a:schemeClr val="accent1">
                  <a:lumMod val="60000"/>
                  <a:lumOff val="40000"/>
                </a:schemeClr>
              </a:solidFill>
            </a:endParaRPr>
          </a:p>
          <a:p>
            <a:pPr marL="285750" indent="-285750">
              <a:buFont typeface="Wingdings" panose="05000000000000000000" pitchFamily="2" charset="2"/>
              <a:buChar char="ü"/>
            </a:pPr>
            <a:r>
              <a:rPr lang="fr-FR" b="1" dirty="0">
                <a:solidFill>
                  <a:schemeClr val="accent1">
                    <a:lumMod val="60000"/>
                    <a:lumOff val="40000"/>
                  </a:schemeClr>
                </a:solidFill>
              </a:rPr>
              <a:t>Liaison sur d’autres sites que le récepteur avec </a:t>
            </a:r>
            <a:r>
              <a:rPr lang="fr-FR" b="1" dirty="0" smtClean="0">
                <a:solidFill>
                  <a:schemeClr val="accent1">
                    <a:lumMod val="60000"/>
                    <a:lumOff val="40000"/>
                  </a:schemeClr>
                </a:solidFill>
              </a:rPr>
              <a:t>une faible </a:t>
            </a:r>
            <a:r>
              <a:rPr lang="fr-FR" b="1" dirty="0">
                <a:solidFill>
                  <a:schemeClr val="accent1">
                    <a:lumMod val="60000"/>
                    <a:lumOff val="40000"/>
                  </a:schemeClr>
                </a:solidFill>
              </a:rPr>
              <a:t>affinité (ex : albumine</a:t>
            </a:r>
            <a:r>
              <a:rPr lang="fr-FR" b="1" dirty="0" smtClean="0">
                <a:solidFill>
                  <a:schemeClr val="accent1">
                    <a:lumMod val="60000"/>
                    <a:lumOff val="40000"/>
                  </a:schemeClr>
                </a:solidFill>
              </a:rPr>
              <a:t>)</a:t>
            </a:r>
          </a:p>
          <a:p>
            <a:pPr marL="285750" indent="-285750">
              <a:buFont typeface="Wingdings" panose="05000000000000000000" pitchFamily="2" charset="2"/>
              <a:buChar char="ü"/>
            </a:pPr>
            <a:endParaRPr lang="fr-FR" b="1" dirty="0" smtClean="0">
              <a:solidFill>
                <a:schemeClr val="accent1">
                  <a:lumMod val="60000"/>
                  <a:lumOff val="40000"/>
                </a:schemeClr>
              </a:solidFill>
            </a:endParaRPr>
          </a:p>
          <a:p>
            <a:r>
              <a:rPr lang="fr-FR" b="1" dirty="0" smtClean="0">
                <a:solidFill>
                  <a:schemeClr val="accent1">
                    <a:lumMod val="60000"/>
                    <a:lumOff val="40000"/>
                  </a:schemeClr>
                </a:solidFill>
              </a:rPr>
              <a:t>= NON Spécifique </a:t>
            </a:r>
            <a:endParaRPr lang="fr-FR" b="1" dirty="0">
              <a:solidFill>
                <a:schemeClr val="accent1">
                  <a:lumMod val="60000"/>
                  <a:lumOff val="40000"/>
                </a:schemeClr>
              </a:solidFill>
            </a:endParaRPr>
          </a:p>
        </p:txBody>
      </p:sp>
      <p:cxnSp>
        <p:nvCxnSpPr>
          <p:cNvPr id="8" name="Connecteur droit avec flèche 7"/>
          <p:cNvCxnSpPr/>
          <p:nvPr/>
        </p:nvCxnSpPr>
        <p:spPr>
          <a:xfrm flipH="1">
            <a:off x="2195736" y="2096852"/>
            <a:ext cx="504056" cy="72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a:off x="5819269" y="2057374"/>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99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1481329"/>
            <a:ext cx="8229600" cy="1803656"/>
          </a:xfrm>
        </p:spPr>
        <p:txBody>
          <a:bodyPr/>
          <a:lstStyle/>
          <a:p>
            <a:r>
              <a:rPr lang="fr-FR" dirty="0" smtClean="0"/>
              <a:t>= </a:t>
            </a:r>
            <a:r>
              <a:rPr lang="fr-FR" dirty="0">
                <a:solidFill>
                  <a:schemeClr val="bg2">
                    <a:lumMod val="90000"/>
                  </a:schemeClr>
                </a:solidFill>
              </a:rPr>
              <a:t>C’est la </a:t>
            </a:r>
            <a:r>
              <a:rPr lang="fr-FR" b="1" i="1" dirty="0">
                <a:solidFill>
                  <a:schemeClr val="bg2">
                    <a:lumMod val="90000"/>
                  </a:schemeClr>
                </a:solidFill>
              </a:rPr>
              <a:t>concentration en ligand pour obtenir 50% de l’occupation des récepteurs +++ !</a:t>
            </a:r>
            <a:r>
              <a:rPr lang="fr-FR" dirty="0">
                <a:solidFill>
                  <a:schemeClr val="bg2">
                    <a:lumMod val="90000"/>
                  </a:schemeClr>
                </a:solidFill>
              </a:rPr>
              <a:t> </a:t>
            </a:r>
            <a:endParaRPr lang="fr-FR" dirty="0" smtClean="0">
              <a:solidFill>
                <a:schemeClr val="bg2">
                  <a:lumMod val="90000"/>
                </a:schemeClr>
              </a:solidFill>
            </a:endParaRPr>
          </a:p>
          <a:p>
            <a:r>
              <a:rPr lang="fr-FR" i="1" dirty="0" smtClean="0">
                <a:solidFill>
                  <a:schemeClr val="bg1"/>
                </a:solidFill>
              </a:rPr>
              <a:t>Plus </a:t>
            </a:r>
            <a:r>
              <a:rPr lang="fr-FR" i="1" dirty="0">
                <a:solidFill>
                  <a:schemeClr val="bg1"/>
                </a:solidFill>
              </a:rPr>
              <a:t>KD est faible, plus l’affinité du récepteur est importante ! </a:t>
            </a:r>
          </a:p>
        </p:txBody>
      </p:sp>
      <p:sp>
        <p:nvSpPr>
          <p:cNvPr id="3" name="Titre 2"/>
          <p:cNvSpPr>
            <a:spLocks noGrp="1"/>
          </p:cNvSpPr>
          <p:nvPr>
            <p:ph type="title"/>
          </p:nvPr>
        </p:nvSpPr>
        <p:spPr>
          <a:solidFill>
            <a:schemeClr val="accent3">
              <a:lumMod val="20000"/>
              <a:lumOff val="80000"/>
            </a:schemeClr>
          </a:solidFill>
        </p:spPr>
        <p:txBody>
          <a:bodyPr>
            <a:noAutofit/>
          </a:bodyPr>
          <a:lstStyle/>
          <a:p>
            <a:r>
              <a:rPr lang="fr-FR" sz="3200" dirty="0" smtClean="0">
                <a:solidFill>
                  <a:schemeClr val="accent3"/>
                </a:solidFill>
              </a:rPr>
              <a:t>B) CONSTANTE DE DISSOCIATION KD</a:t>
            </a:r>
            <a:endParaRPr lang="fr-FR" sz="3200" dirty="0">
              <a:solidFill>
                <a:schemeClr val="accent3"/>
              </a:solidFill>
            </a:endParaRPr>
          </a:p>
        </p:txBody>
      </p:sp>
      <p:pic>
        <p:nvPicPr>
          <p:cNvPr id="4" name="Image 3"/>
          <p:cNvPicPr/>
          <p:nvPr/>
        </p:nvPicPr>
        <p:blipFill rotWithShape="1">
          <a:blip r:embed="rId3" cstate="print">
            <a:extLst>
              <a:ext uri="{28A0092B-C50C-407E-A947-70E740481C1C}">
                <a14:useLocalDpi xmlns:a14="http://schemas.microsoft.com/office/drawing/2010/main" val="0"/>
              </a:ext>
            </a:extLst>
          </a:blip>
          <a:srcRect/>
          <a:stretch/>
        </p:blipFill>
        <p:spPr bwMode="auto">
          <a:xfrm>
            <a:off x="6313872" y="4802840"/>
            <a:ext cx="2623800" cy="2055136"/>
          </a:xfrm>
          <a:prstGeom prst="rect">
            <a:avLst/>
          </a:prstGeom>
          <a:ln>
            <a:solidFill>
              <a:schemeClr val="bg1">
                <a:lumMod val="65000"/>
              </a:schemeClr>
            </a:solidFill>
          </a:ln>
          <a:extLst>
            <a:ext uri="{53640926-AAD7-44D8-BBD7-CCE9431645EC}">
              <a14:shadowObscured xmlns:a14="http://schemas.microsoft.com/office/drawing/2010/main"/>
            </a:ext>
          </a:extLst>
        </p:spPr>
      </p:pic>
      <p:sp>
        <p:nvSpPr>
          <p:cNvPr id="5" name="ZoneTexte 4"/>
          <p:cNvSpPr txBox="1"/>
          <p:nvPr/>
        </p:nvSpPr>
        <p:spPr>
          <a:xfrm>
            <a:off x="467544" y="3356992"/>
            <a:ext cx="8208912" cy="1077218"/>
          </a:xfrm>
          <a:prstGeom prst="rect">
            <a:avLst/>
          </a:prstGeom>
          <a:solidFill>
            <a:schemeClr val="accent3">
              <a:lumMod val="20000"/>
              <a:lumOff val="80000"/>
            </a:schemeClr>
          </a:solidFill>
        </p:spPr>
        <p:txBody>
          <a:bodyPr wrap="square" rtlCol="0">
            <a:spAutoFit/>
          </a:bodyPr>
          <a:lstStyle/>
          <a:p>
            <a:r>
              <a:rPr lang="fr-FR" sz="3200" b="1" dirty="0" smtClean="0">
                <a:solidFill>
                  <a:schemeClr val="accent3"/>
                </a:solidFill>
              </a:rPr>
              <a:t>C) COURBE DOSE-REPONSE (= Dose-effet ou Dose Action)</a:t>
            </a:r>
            <a:endParaRPr lang="fr-FR" sz="3200" b="1" dirty="0">
              <a:solidFill>
                <a:schemeClr val="accent3"/>
              </a:solidFill>
            </a:endParaRPr>
          </a:p>
        </p:txBody>
      </p:sp>
      <p:sp>
        <p:nvSpPr>
          <p:cNvPr id="6" name="ZoneTexte 5"/>
          <p:cNvSpPr txBox="1"/>
          <p:nvPr/>
        </p:nvSpPr>
        <p:spPr>
          <a:xfrm>
            <a:off x="323528" y="4941168"/>
            <a:ext cx="5184576" cy="1200329"/>
          </a:xfrm>
          <a:prstGeom prst="rect">
            <a:avLst/>
          </a:prstGeom>
          <a:noFill/>
        </p:spPr>
        <p:txBody>
          <a:bodyPr wrap="square" rtlCol="0">
            <a:spAutoFit/>
          </a:bodyPr>
          <a:lstStyle/>
          <a:p>
            <a:pPr marL="285750" indent="-285750">
              <a:buFont typeface="Arial" panose="020B0604020202020204" pitchFamily="34" charset="0"/>
              <a:buChar char="•"/>
            </a:pPr>
            <a:r>
              <a:rPr lang="fr-FR" b="1" dirty="0" smtClean="0">
                <a:solidFill>
                  <a:schemeClr val="bg1"/>
                </a:solidFill>
              </a:rPr>
              <a:t>Efficacité variable selon : </a:t>
            </a:r>
          </a:p>
          <a:p>
            <a:pPr marL="742950" lvl="1" indent="-285750">
              <a:buFont typeface="Arial" panose="020B0604020202020204" pitchFamily="34" charset="0"/>
              <a:buChar char="•"/>
            </a:pPr>
            <a:r>
              <a:rPr lang="fr-FR" b="1" dirty="0">
                <a:solidFill>
                  <a:schemeClr val="bg1"/>
                </a:solidFill>
              </a:rPr>
              <a:t>	</a:t>
            </a:r>
            <a:r>
              <a:rPr lang="fr-FR" b="1" i="1" dirty="0">
                <a:solidFill>
                  <a:schemeClr val="accent5">
                    <a:lumMod val="20000"/>
                    <a:lumOff val="80000"/>
                  </a:schemeClr>
                </a:solidFill>
              </a:rPr>
              <a:t>S</a:t>
            </a:r>
            <a:r>
              <a:rPr lang="fr-FR" b="1" i="1" dirty="0" smtClean="0">
                <a:solidFill>
                  <a:schemeClr val="accent5">
                    <a:lumMod val="20000"/>
                    <a:lumOff val="80000"/>
                  </a:schemeClr>
                </a:solidFill>
              </a:rPr>
              <a:t>ite d’action </a:t>
            </a:r>
          </a:p>
          <a:p>
            <a:pPr marL="742950" lvl="1" indent="-285750">
              <a:buFont typeface="Arial" panose="020B0604020202020204" pitchFamily="34" charset="0"/>
              <a:buChar char="•"/>
            </a:pPr>
            <a:r>
              <a:rPr lang="fr-FR" b="1" i="1" dirty="0" smtClean="0">
                <a:solidFill>
                  <a:schemeClr val="accent5">
                    <a:lumMod val="20000"/>
                    <a:lumOff val="80000"/>
                  </a:schemeClr>
                </a:solidFill>
              </a:rPr>
              <a:t>Affinité pour les récepteurs </a:t>
            </a:r>
          </a:p>
          <a:p>
            <a:pPr algn="ctr"/>
            <a:r>
              <a:rPr lang="fr-FR" b="1" u="sng" dirty="0" smtClean="0">
                <a:solidFill>
                  <a:schemeClr val="accent5"/>
                </a:solidFill>
              </a:rPr>
              <a:t>EFFFICACITE </a:t>
            </a:r>
            <a:r>
              <a:rPr lang="fr-FR" b="1" u="sng" dirty="0" smtClean="0">
                <a:solidFill>
                  <a:schemeClr val="accent5"/>
                </a:solidFill>
                <a:sym typeface="Wingdings" panose="05000000000000000000" pitchFamily="2" charset="2"/>
              </a:rPr>
              <a:t>&lt;----&gt; </a:t>
            </a:r>
            <a:r>
              <a:rPr lang="fr-FR" b="1" u="sng" dirty="0" smtClean="0">
                <a:solidFill>
                  <a:schemeClr val="accent5"/>
                </a:solidFill>
              </a:rPr>
              <a:t>SA TOXICITE ++</a:t>
            </a:r>
            <a:endParaRPr lang="fr-FR" b="1" u="sng" dirty="0">
              <a:solidFill>
                <a:schemeClr val="accent5"/>
              </a:solidFill>
            </a:endParaRPr>
          </a:p>
        </p:txBody>
      </p:sp>
    </p:spTree>
    <p:extLst>
      <p:ext uri="{BB962C8B-B14F-4D97-AF65-F5344CB8AC3E}">
        <p14:creationId xmlns:p14="http://schemas.microsoft.com/office/powerpoint/2010/main" val="268090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323528" y="260648"/>
            <a:ext cx="8445624" cy="1296144"/>
          </a:xfrm>
        </p:spPr>
        <p:txBody>
          <a:bodyPr>
            <a:noAutofit/>
          </a:bodyPr>
          <a:lstStyle/>
          <a:p>
            <a:pPr lvl="0"/>
            <a:r>
              <a:rPr lang="fr-FR" sz="2000" i="1" dirty="0">
                <a:solidFill>
                  <a:schemeClr val="accent5">
                    <a:lumMod val="20000"/>
                    <a:lumOff val="80000"/>
                  </a:schemeClr>
                </a:solidFill>
                <a:effectLst/>
              </a:rPr>
              <a:t>Prévoir la relation entre </a:t>
            </a:r>
            <a:r>
              <a:rPr lang="fr-FR" sz="2000" i="1" dirty="0" smtClean="0">
                <a:solidFill>
                  <a:schemeClr val="accent5">
                    <a:lumMod val="20000"/>
                    <a:lumOff val="80000"/>
                  </a:schemeClr>
                </a:solidFill>
                <a:effectLst/>
              </a:rPr>
              <a:t/>
            </a:r>
            <a:br>
              <a:rPr lang="fr-FR" sz="2000" i="1" dirty="0" smtClean="0">
                <a:solidFill>
                  <a:schemeClr val="accent5">
                    <a:lumMod val="20000"/>
                    <a:lumOff val="80000"/>
                  </a:schemeClr>
                </a:solidFill>
                <a:effectLst/>
              </a:rPr>
            </a:br>
            <a:r>
              <a:rPr lang="fr-FR" sz="2000" i="1" dirty="0" smtClean="0">
                <a:solidFill>
                  <a:schemeClr val="accent5">
                    <a:lumMod val="20000"/>
                    <a:lumOff val="80000"/>
                  </a:schemeClr>
                </a:solidFill>
                <a:effectLst/>
              </a:rPr>
              <a:t>- posologie </a:t>
            </a:r>
            <a:r>
              <a:rPr lang="fr-FR" sz="2000" i="1" dirty="0">
                <a:solidFill>
                  <a:schemeClr val="accent5">
                    <a:lumMod val="20000"/>
                    <a:lumOff val="80000"/>
                  </a:schemeClr>
                </a:solidFill>
                <a:effectLst/>
              </a:rPr>
              <a:t>et effet thérapeutique </a:t>
            </a:r>
            <a:br>
              <a:rPr lang="fr-FR" sz="2000" i="1" dirty="0">
                <a:solidFill>
                  <a:schemeClr val="accent5">
                    <a:lumMod val="20000"/>
                    <a:lumOff val="80000"/>
                  </a:schemeClr>
                </a:solidFill>
                <a:effectLst/>
              </a:rPr>
            </a:br>
            <a:r>
              <a:rPr lang="fr-FR" sz="2000" i="1" dirty="0" smtClean="0">
                <a:solidFill>
                  <a:schemeClr val="accent5">
                    <a:lumMod val="20000"/>
                    <a:lumOff val="80000"/>
                  </a:schemeClr>
                </a:solidFill>
                <a:effectLst/>
              </a:rPr>
              <a:t>- posologie </a:t>
            </a:r>
            <a:r>
              <a:rPr lang="fr-FR" sz="2000" i="1" dirty="0">
                <a:solidFill>
                  <a:schemeClr val="accent5">
                    <a:lumMod val="20000"/>
                    <a:lumOff val="80000"/>
                  </a:schemeClr>
                </a:solidFill>
                <a:effectLst/>
              </a:rPr>
              <a:t>et effets </a:t>
            </a:r>
            <a:r>
              <a:rPr lang="fr-FR" sz="2000" i="1" dirty="0" smtClean="0">
                <a:solidFill>
                  <a:schemeClr val="accent5">
                    <a:lumMod val="20000"/>
                    <a:lumOff val="80000"/>
                  </a:schemeClr>
                </a:solidFill>
                <a:effectLst/>
              </a:rPr>
              <a:t>indésirables</a:t>
            </a:r>
            <a:endParaRPr lang="fr-FR" sz="2000" i="1" dirty="0">
              <a:solidFill>
                <a:schemeClr val="accent5">
                  <a:lumMod val="20000"/>
                  <a:lumOff val="80000"/>
                </a:schemeClr>
              </a:solidFill>
            </a:endParaRPr>
          </a:p>
        </p:txBody>
      </p:sp>
      <p:pic>
        <p:nvPicPr>
          <p:cNvPr id="717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251520" y="1772816"/>
            <a:ext cx="8784976"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992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circle(in)">
                                      <p:cBhvr>
                                        <p:cTn id="12"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1481329"/>
            <a:ext cx="8229600" cy="1083576"/>
          </a:xfrm>
        </p:spPr>
        <p:txBody>
          <a:bodyPr/>
          <a:lstStyle/>
          <a:p>
            <a:r>
              <a:rPr lang="fr-FR" dirty="0">
                <a:solidFill>
                  <a:schemeClr val="accent5">
                    <a:lumMod val="20000"/>
                    <a:lumOff val="80000"/>
                  </a:schemeClr>
                </a:solidFill>
              </a:rPr>
              <a:t>provoque un effet comparable à celui du médiateur naturel après sa liaison au récepteur</a:t>
            </a:r>
          </a:p>
        </p:txBody>
      </p:sp>
      <p:sp>
        <p:nvSpPr>
          <p:cNvPr id="3" name="Titre 2"/>
          <p:cNvSpPr>
            <a:spLocks noGrp="1"/>
          </p:cNvSpPr>
          <p:nvPr>
            <p:ph type="title"/>
          </p:nvPr>
        </p:nvSpPr>
        <p:spPr>
          <a:solidFill>
            <a:schemeClr val="accent5">
              <a:lumMod val="20000"/>
              <a:lumOff val="80000"/>
            </a:schemeClr>
          </a:solidFill>
        </p:spPr>
        <p:txBody>
          <a:bodyPr/>
          <a:lstStyle/>
          <a:p>
            <a:r>
              <a:rPr lang="fr-FR" dirty="0" smtClean="0">
                <a:solidFill>
                  <a:schemeClr val="accent5"/>
                </a:solidFill>
              </a:rPr>
              <a:t>1) Notion d’agoniste </a:t>
            </a:r>
            <a:endParaRPr lang="fr-FR" dirty="0">
              <a:solidFill>
                <a:schemeClr val="accent5"/>
              </a:solidFill>
            </a:endParaRPr>
          </a:p>
        </p:txBody>
      </p:sp>
      <p:graphicFrame>
        <p:nvGraphicFramePr>
          <p:cNvPr id="4" name="Tableau 3"/>
          <p:cNvGraphicFramePr>
            <a:graphicFrameLocks noGrp="1"/>
          </p:cNvGraphicFramePr>
          <p:nvPr>
            <p:extLst>
              <p:ext uri="{D42A27DB-BD31-4B8C-83A1-F6EECF244321}">
                <p14:modId xmlns:p14="http://schemas.microsoft.com/office/powerpoint/2010/main" val="3951030436"/>
              </p:ext>
            </p:extLst>
          </p:nvPr>
        </p:nvGraphicFramePr>
        <p:xfrm>
          <a:off x="539552" y="2852936"/>
          <a:ext cx="8136904" cy="1828800"/>
        </p:xfrm>
        <a:graphic>
          <a:graphicData uri="http://schemas.openxmlformats.org/drawingml/2006/table">
            <a:tbl>
              <a:tblPr firstRow="1" bandRow="1">
                <a:tableStyleId>{7DF18680-E054-41AD-8BC1-D1AEF772440D}</a:tableStyleId>
              </a:tblPr>
              <a:tblGrid>
                <a:gridCol w="4068452"/>
                <a:gridCol w="4068452"/>
              </a:tblGrid>
              <a:tr h="370840">
                <a:tc>
                  <a:txBody>
                    <a:bodyPr/>
                    <a:lstStyle/>
                    <a:p>
                      <a:r>
                        <a:rPr lang="fr-FR" dirty="0" smtClean="0"/>
                        <a:t>Efficacité d’un agoniste </a:t>
                      </a:r>
                      <a:endParaRPr lang="fr-FR" dirty="0"/>
                    </a:p>
                  </a:txBody>
                  <a:tcPr/>
                </a:tc>
                <a:tc>
                  <a:txBody>
                    <a:bodyPr/>
                    <a:lstStyle/>
                    <a:p>
                      <a:r>
                        <a:rPr lang="fr-FR" dirty="0" smtClean="0"/>
                        <a:t>Puissance d’un agoniste liée à l’Affinité +++</a:t>
                      </a:r>
                      <a:endParaRPr lang="fr-FR" dirty="0"/>
                    </a:p>
                  </a:txBody>
                  <a:tcPr/>
                </a:tc>
              </a:tr>
              <a:tr h="370840">
                <a:tc>
                  <a:txBody>
                    <a:bodyPr/>
                    <a:lstStyle/>
                    <a:p>
                      <a:pPr marL="285750" indent="-285750">
                        <a:buFontTx/>
                        <a:buChar char="-"/>
                      </a:pPr>
                      <a:r>
                        <a:rPr lang="fr-FR" dirty="0" smtClean="0"/>
                        <a:t>Activité intrinsèque </a:t>
                      </a:r>
                    </a:p>
                    <a:p>
                      <a:pPr marL="285750" indent="-285750">
                        <a:buFontTx/>
                        <a:buChar char="-"/>
                      </a:pPr>
                      <a:r>
                        <a:rPr lang="fr-FR" dirty="0" smtClean="0"/>
                        <a:t>Effet maximal =</a:t>
                      </a:r>
                      <a:r>
                        <a:rPr lang="fr-FR" baseline="0" dirty="0" smtClean="0"/>
                        <a:t> agoniste pur </a:t>
                      </a:r>
                    </a:p>
                    <a:p>
                      <a:pPr marL="285750" indent="-285750">
                        <a:buFontTx/>
                        <a:buChar char="-"/>
                      </a:pPr>
                      <a:r>
                        <a:rPr lang="fr-FR" baseline="0" dirty="0" smtClean="0"/>
                        <a:t>Effet &lt; maximal = agoniste partiel</a:t>
                      </a:r>
                      <a:endParaRPr lang="fr-FR" dirty="0" smtClean="0"/>
                    </a:p>
                    <a:p>
                      <a:pPr marL="285750" indent="-285750">
                        <a:buFontTx/>
                        <a:buChar char="-"/>
                      </a:pPr>
                      <a:endParaRPr lang="fr-FR" dirty="0"/>
                    </a:p>
                  </a:txBody>
                  <a:tcPr/>
                </a:tc>
                <a:tc>
                  <a:txBody>
                    <a:bodyPr/>
                    <a:lstStyle/>
                    <a:p>
                      <a:r>
                        <a:rPr lang="fr-FR" dirty="0" smtClean="0"/>
                        <a:t>- En fonction de la concentration du mdc nécessaire</a:t>
                      </a:r>
                      <a:r>
                        <a:rPr lang="fr-FR" baseline="0" dirty="0" smtClean="0"/>
                        <a:t> pour atteindre l’effet max </a:t>
                      </a:r>
                      <a:endParaRPr lang="fr-FR" dirty="0"/>
                    </a:p>
                  </a:txBody>
                  <a:tcPr/>
                </a:tc>
              </a:tr>
            </a:tbl>
          </a:graphicData>
        </a:graphic>
      </p:graphicFrame>
      <p:sp>
        <p:nvSpPr>
          <p:cNvPr id="6" name="Rectangle 5"/>
          <p:cNvSpPr/>
          <p:nvPr/>
        </p:nvSpPr>
        <p:spPr>
          <a:xfrm>
            <a:off x="827584" y="5085184"/>
            <a:ext cx="7776864" cy="1200329"/>
          </a:xfrm>
          <a:prstGeom prst="rect">
            <a:avLst/>
          </a:prstGeom>
        </p:spPr>
        <p:txBody>
          <a:bodyPr wrap="square">
            <a:spAutoFit/>
          </a:bodyPr>
          <a:lstStyle/>
          <a:p>
            <a:pPr algn="ctr"/>
            <a:r>
              <a:rPr lang="fr-FR" sz="2400" b="1" dirty="0">
                <a:solidFill>
                  <a:schemeClr val="accent2">
                    <a:lumMod val="20000"/>
                    <a:lumOff val="80000"/>
                  </a:schemeClr>
                </a:solidFill>
              </a:rPr>
              <a:t>UNE EFFICACITE IDENTIQUE ENTRE 2 AGONISTES N’INDUIT PAS UNE AFFINITE IDENTIQUE AU RECEPTEUR !</a:t>
            </a:r>
            <a:endParaRPr lang="fr-FR" sz="2400" dirty="0">
              <a:solidFill>
                <a:schemeClr val="accent2">
                  <a:lumMod val="20000"/>
                  <a:lumOff val="80000"/>
                </a:schemeClr>
              </a:solidFill>
            </a:endParaRPr>
          </a:p>
        </p:txBody>
      </p:sp>
    </p:spTree>
    <p:extLst>
      <p:ext uri="{BB962C8B-B14F-4D97-AF65-F5344CB8AC3E}">
        <p14:creationId xmlns:p14="http://schemas.microsoft.com/office/powerpoint/2010/main" val="220890141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51520" y="274638"/>
            <a:ext cx="8435280" cy="3359478"/>
          </a:xfrm>
        </p:spPr>
        <p:txBody>
          <a:bodyPr>
            <a:normAutofit fontScale="90000"/>
          </a:bodyPr>
          <a:lstStyle/>
          <a:p>
            <a:r>
              <a:rPr lang="fr-FR" sz="3200" dirty="0" smtClean="0">
                <a:solidFill>
                  <a:schemeClr val="bg1"/>
                </a:solidFill>
              </a:rPr>
              <a:t>QCM ! </a:t>
            </a:r>
            <a:br>
              <a:rPr lang="fr-FR" sz="3200" dirty="0" smtClean="0">
                <a:solidFill>
                  <a:schemeClr val="bg1"/>
                </a:solidFill>
              </a:rPr>
            </a:br>
            <a:r>
              <a:rPr lang="fr-FR" sz="3200" dirty="0" smtClean="0">
                <a:solidFill>
                  <a:schemeClr val="bg1"/>
                </a:solidFill>
              </a:rPr>
              <a:t>A) La courbe B montre un agoniste entier </a:t>
            </a:r>
            <a:br>
              <a:rPr lang="fr-FR" sz="3200" dirty="0" smtClean="0">
                <a:solidFill>
                  <a:schemeClr val="bg1"/>
                </a:solidFill>
              </a:rPr>
            </a:br>
            <a:r>
              <a:rPr lang="fr-FR" sz="3200" dirty="0" smtClean="0">
                <a:solidFill>
                  <a:schemeClr val="bg1"/>
                </a:solidFill>
              </a:rPr>
              <a:t>B)  La courbe C montre un agoniste partiel </a:t>
            </a:r>
            <a:br>
              <a:rPr lang="fr-FR" sz="3200" dirty="0" smtClean="0">
                <a:solidFill>
                  <a:schemeClr val="bg1"/>
                </a:solidFill>
              </a:rPr>
            </a:br>
            <a:r>
              <a:rPr lang="fr-FR" sz="3200" dirty="0" smtClean="0">
                <a:solidFill>
                  <a:schemeClr val="bg1"/>
                </a:solidFill>
              </a:rPr>
              <a:t>C) Les agonistes A et B ont la même efficacité</a:t>
            </a:r>
            <a:br>
              <a:rPr lang="fr-FR" sz="3200" dirty="0" smtClean="0">
                <a:solidFill>
                  <a:schemeClr val="bg1"/>
                </a:solidFill>
              </a:rPr>
            </a:br>
            <a:r>
              <a:rPr lang="fr-FR" sz="3200" dirty="0" smtClean="0">
                <a:solidFill>
                  <a:schemeClr val="bg1"/>
                </a:solidFill>
              </a:rPr>
              <a:t>D) La courbe C montre un antagoniste </a:t>
            </a:r>
            <a:br>
              <a:rPr lang="fr-FR" sz="3200" dirty="0" smtClean="0">
                <a:solidFill>
                  <a:schemeClr val="bg1"/>
                </a:solidFill>
              </a:rPr>
            </a:br>
            <a:r>
              <a:rPr lang="fr-FR" sz="3200" dirty="0" smtClean="0">
                <a:solidFill>
                  <a:schemeClr val="bg1"/>
                </a:solidFill>
              </a:rPr>
              <a:t>E) Toutes les réponses sont fausses  </a:t>
            </a:r>
            <a:endParaRPr lang="fr-FR" sz="3200" dirty="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3634116"/>
            <a:ext cx="5687077" cy="3223884"/>
          </a:xfrm>
          <a:prstGeom prst="rect">
            <a:avLst/>
          </a:prstGeom>
        </p:spPr>
      </p:pic>
    </p:spTree>
    <p:extLst>
      <p:ext uri="{BB962C8B-B14F-4D97-AF65-F5344CB8AC3E}">
        <p14:creationId xmlns:p14="http://schemas.microsoft.com/office/powerpoint/2010/main" val="6624227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51520" y="274638"/>
            <a:ext cx="8435280" cy="3359478"/>
          </a:xfrm>
        </p:spPr>
        <p:txBody>
          <a:bodyPr>
            <a:normAutofit fontScale="90000"/>
          </a:bodyPr>
          <a:lstStyle/>
          <a:p>
            <a:r>
              <a:rPr lang="fr-FR" sz="3200" dirty="0" smtClean="0">
                <a:solidFill>
                  <a:schemeClr val="bg1"/>
                </a:solidFill>
              </a:rPr>
              <a:t>QCM ! </a:t>
            </a:r>
            <a:br>
              <a:rPr lang="fr-FR" sz="3200" dirty="0" smtClean="0">
                <a:solidFill>
                  <a:schemeClr val="bg1"/>
                </a:solidFill>
              </a:rPr>
            </a:br>
            <a:r>
              <a:rPr lang="fr-FR" sz="3200" dirty="0" smtClean="0">
                <a:solidFill>
                  <a:srgbClr val="FF0000"/>
                </a:solidFill>
              </a:rPr>
              <a:t>A) La courbe B montre un agoniste entier </a:t>
            </a:r>
            <a:r>
              <a:rPr lang="fr-FR" sz="3200" dirty="0" smtClean="0">
                <a:solidFill>
                  <a:schemeClr val="bg1"/>
                </a:solidFill>
              </a:rPr>
              <a:t/>
            </a:r>
            <a:br>
              <a:rPr lang="fr-FR" sz="3200" dirty="0" smtClean="0">
                <a:solidFill>
                  <a:schemeClr val="bg1"/>
                </a:solidFill>
              </a:rPr>
            </a:br>
            <a:r>
              <a:rPr lang="fr-FR" sz="3200" dirty="0" smtClean="0">
                <a:solidFill>
                  <a:schemeClr val="accent3"/>
                </a:solidFill>
              </a:rPr>
              <a:t>B)  La courbe C montre un agoniste partiel </a:t>
            </a:r>
            <a:br>
              <a:rPr lang="fr-FR" sz="3200" dirty="0" smtClean="0">
                <a:solidFill>
                  <a:schemeClr val="accent3"/>
                </a:solidFill>
              </a:rPr>
            </a:br>
            <a:r>
              <a:rPr lang="fr-FR" sz="3200" dirty="0" smtClean="0">
                <a:solidFill>
                  <a:srgbClr val="FF0000"/>
                </a:solidFill>
              </a:rPr>
              <a:t>C) Les agonistes A et B ont la même efficacité</a:t>
            </a:r>
            <a:br>
              <a:rPr lang="fr-FR" sz="3200" dirty="0" smtClean="0">
                <a:solidFill>
                  <a:srgbClr val="FF0000"/>
                </a:solidFill>
              </a:rPr>
            </a:br>
            <a:r>
              <a:rPr lang="fr-FR" sz="3200" dirty="0" smtClean="0">
                <a:solidFill>
                  <a:srgbClr val="FF0000"/>
                </a:solidFill>
              </a:rPr>
              <a:t>D) La courbe C montre un antagoniste </a:t>
            </a:r>
            <a:r>
              <a:rPr lang="fr-FR" sz="3200" dirty="0" smtClean="0">
                <a:solidFill>
                  <a:schemeClr val="bg1"/>
                </a:solidFill>
              </a:rPr>
              <a:t/>
            </a:r>
            <a:br>
              <a:rPr lang="fr-FR" sz="3200" dirty="0" smtClean="0">
                <a:solidFill>
                  <a:schemeClr val="bg1"/>
                </a:solidFill>
              </a:rPr>
            </a:br>
            <a:r>
              <a:rPr lang="fr-FR" sz="3200" dirty="0" smtClean="0">
                <a:solidFill>
                  <a:srgbClr val="FF0000"/>
                </a:solidFill>
              </a:rPr>
              <a:t>E) Toutes les réponses sont fausses  </a:t>
            </a:r>
            <a:endParaRPr lang="fr-FR" sz="3200" dirty="0">
              <a:solidFill>
                <a:srgbClr val="FF0000"/>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3634116"/>
            <a:ext cx="5687077" cy="3223884"/>
          </a:xfrm>
          <a:prstGeom prst="rect">
            <a:avLst/>
          </a:prstGeom>
        </p:spPr>
      </p:pic>
    </p:spTree>
    <p:extLst>
      <p:ext uri="{BB962C8B-B14F-4D97-AF65-F5344CB8AC3E}">
        <p14:creationId xmlns:p14="http://schemas.microsoft.com/office/powerpoint/2010/main" val="266414278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lstStyle/>
          <a:p>
            <a:pPr algn="just"/>
            <a:r>
              <a:rPr lang="fr-FR" dirty="0">
                <a:solidFill>
                  <a:schemeClr val="bg1"/>
                </a:solidFill>
              </a:rPr>
              <a:t>Substance qui se lie à un </a:t>
            </a:r>
            <a:r>
              <a:rPr lang="fr-FR" dirty="0" smtClean="0">
                <a:solidFill>
                  <a:schemeClr val="bg1"/>
                </a:solidFill>
              </a:rPr>
              <a:t>récepteur spécifique </a:t>
            </a:r>
            <a:r>
              <a:rPr lang="fr-FR" b="1" dirty="0" smtClean="0">
                <a:solidFill>
                  <a:schemeClr val="accent5">
                    <a:lumMod val="20000"/>
                    <a:lumOff val="80000"/>
                  </a:schemeClr>
                </a:solidFill>
              </a:rPr>
              <a:t>sans </a:t>
            </a:r>
            <a:r>
              <a:rPr lang="fr-FR" b="1" dirty="0">
                <a:solidFill>
                  <a:schemeClr val="accent5">
                    <a:lumMod val="20000"/>
                    <a:lumOff val="80000"/>
                  </a:schemeClr>
                </a:solidFill>
              </a:rPr>
              <a:t>provoquer </a:t>
            </a:r>
            <a:r>
              <a:rPr lang="fr-FR" b="1" dirty="0" smtClean="0">
                <a:solidFill>
                  <a:schemeClr val="accent5">
                    <a:lumMod val="20000"/>
                    <a:lumOff val="80000"/>
                  </a:schemeClr>
                </a:solidFill>
              </a:rPr>
              <a:t>d’effet</a:t>
            </a:r>
            <a:r>
              <a:rPr lang="fr-FR" b="1" dirty="0" smtClean="0">
                <a:solidFill>
                  <a:schemeClr val="accent5"/>
                </a:solidFill>
              </a:rPr>
              <a:t> </a:t>
            </a:r>
            <a:r>
              <a:rPr lang="fr-FR" dirty="0" smtClean="0">
                <a:solidFill>
                  <a:schemeClr val="bg1"/>
                </a:solidFill>
              </a:rPr>
              <a:t>mais </a:t>
            </a:r>
            <a:r>
              <a:rPr lang="fr-FR" dirty="0">
                <a:solidFill>
                  <a:schemeClr val="bg1"/>
                </a:solidFill>
              </a:rPr>
              <a:t>qui </a:t>
            </a:r>
            <a:r>
              <a:rPr lang="fr-FR" b="1" dirty="0" smtClean="0">
                <a:solidFill>
                  <a:schemeClr val="accent5">
                    <a:lumMod val="20000"/>
                    <a:lumOff val="80000"/>
                  </a:schemeClr>
                </a:solidFill>
              </a:rPr>
              <a:t>BLOQUE</a:t>
            </a:r>
            <a:r>
              <a:rPr lang="fr-FR" dirty="0" smtClean="0">
                <a:solidFill>
                  <a:schemeClr val="accent5">
                    <a:lumMod val="20000"/>
                    <a:lumOff val="80000"/>
                  </a:schemeClr>
                </a:solidFill>
              </a:rPr>
              <a:t> </a:t>
            </a:r>
            <a:r>
              <a:rPr lang="fr-FR" dirty="0" smtClean="0">
                <a:solidFill>
                  <a:schemeClr val="bg1"/>
                </a:solidFill>
              </a:rPr>
              <a:t>l’action du médiateur </a:t>
            </a:r>
            <a:r>
              <a:rPr lang="fr-FR" dirty="0">
                <a:solidFill>
                  <a:schemeClr val="bg1"/>
                </a:solidFill>
              </a:rPr>
              <a:t>endogène (empêche </a:t>
            </a:r>
            <a:r>
              <a:rPr lang="fr-FR" dirty="0" smtClean="0">
                <a:solidFill>
                  <a:schemeClr val="bg1"/>
                </a:solidFill>
              </a:rPr>
              <a:t>sa liaison </a:t>
            </a:r>
            <a:r>
              <a:rPr lang="fr-FR" dirty="0">
                <a:solidFill>
                  <a:schemeClr val="bg1"/>
                </a:solidFill>
              </a:rPr>
              <a:t>au récepteur)</a:t>
            </a:r>
          </a:p>
        </p:txBody>
      </p:sp>
      <p:sp>
        <p:nvSpPr>
          <p:cNvPr id="3" name="Titre 2"/>
          <p:cNvSpPr>
            <a:spLocks noGrp="1"/>
          </p:cNvSpPr>
          <p:nvPr>
            <p:ph type="title"/>
          </p:nvPr>
        </p:nvSpPr>
        <p:spPr>
          <a:solidFill>
            <a:schemeClr val="accent5">
              <a:lumMod val="20000"/>
              <a:lumOff val="80000"/>
            </a:schemeClr>
          </a:solidFill>
        </p:spPr>
        <p:txBody>
          <a:bodyPr/>
          <a:lstStyle/>
          <a:p>
            <a:r>
              <a:rPr lang="fr-FR" dirty="0" smtClean="0">
                <a:solidFill>
                  <a:schemeClr val="accent5"/>
                </a:solidFill>
              </a:rPr>
              <a:t>2) Notion d’antagoniste </a:t>
            </a:r>
            <a:endParaRPr lang="fr-FR" dirty="0">
              <a:solidFill>
                <a:schemeClr val="accent5"/>
              </a:solidFill>
            </a:endParaRPr>
          </a:p>
        </p:txBody>
      </p:sp>
      <p:graphicFrame>
        <p:nvGraphicFramePr>
          <p:cNvPr id="4" name="Tableau 3"/>
          <p:cNvGraphicFramePr>
            <a:graphicFrameLocks noGrp="1"/>
          </p:cNvGraphicFramePr>
          <p:nvPr>
            <p:extLst>
              <p:ext uri="{D42A27DB-BD31-4B8C-83A1-F6EECF244321}">
                <p14:modId xmlns:p14="http://schemas.microsoft.com/office/powerpoint/2010/main" val="3798580852"/>
              </p:ext>
            </p:extLst>
          </p:nvPr>
        </p:nvGraphicFramePr>
        <p:xfrm>
          <a:off x="539552" y="3645024"/>
          <a:ext cx="8064896" cy="2906008"/>
        </p:xfrm>
        <a:graphic>
          <a:graphicData uri="http://schemas.openxmlformats.org/drawingml/2006/table">
            <a:tbl>
              <a:tblPr firstRow="1" bandRow="1">
                <a:tableStyleId>{7DF18680-E054-41AD-8BC1-D1AEF772440D}</a:tableStyleId>
              </a:tblPr>
              <a:tblGrid>
                <a:gridCol w="3888432"/>
                <a:gridCol w="4176464"/>
              </a:tblGrid>
              <a:tr h="432048">
                <a:tc>
                  <a:txBody>
                    <a:bodyPr/>
                    <a:lstStyle/>
                    <a:p>
                      <a:r>
                        <a:rPr lang="fr-FR" dirty="0" smtClean="0"/>
                        <a:t>Antagoniste compétitif </a:t>
                      </a:r>
                      <a:endParaRPr lang="fr-FR" dirty="0"/>
                    </a:p>
                  </a:txBody>
                  <a:tcPr/>
                </a:tc>
                <a:tc>
                  <a:txBody>
                    <a:bodyPr/>
                    <a:lstStyle/>
                    <a:p>
                      <a:r>
                        <a:rPr lang="fr-FR" dirty="0" smtClean="0"/>
                        <a:t>Antagoniste non compétitif </a:t>
                      </a:r>
                      <a:endParaRPr lang="fr-FR" dirty="0"/>
                    </a:p>
                  </a:txBody>
                  <a:tcPr/>
                </a:tc>
              </a:tr>
              <a:tr h="370840">
                <a:tc>
                  <a:txBody>
                    <a:bodyPr/>
                    <a:lstStyle/>
                    <a:p>
                      <a:r>
                        <a:rPr lang="fr-FR" b="0" dirty="0" smtClean="0"/>
                        <a:t>- Même site que médiateur endogène </a:t>
                      </a:r>
                      <a:endParaRPr lang="fr-FR" b="0" dirty="0"/>
                    </a:p>
                  </a:txBody>
                  <a:tcPr/>
                </a:tc>
                <a:tc>
                  <a:txBody>
                    <a:bodyPr/>
                    <a:lstStyle/>
                    <a:p>
                      <a:r>
                        <a:rPr lang="fr-FR" dirty="0" smtClean="0"/>
                        <a:t>- Autre</a:t>
                      </a:r>
                      <a:r>
                        <a:rPr lang="fr-FR" baseline="0" dirty="0" smtClean="0"/>
                        <a:t> site que le </a:t>
                      </a:r>
                      <a:r>
                        <a:rPr lang="fr-FR" baseline="0" dirty="0" err="1" smtClean="0"/>
                        <a:t>Rc</a:t>
                      </a:r>
                      <a:r>
                        <a:rPr lang="fr-FR" baseline="0" dirty="0" smtClean="0"/>
                        <a:t> endogène </a:t>
                      </a:r>
                      <a:endParaRPr lang="fr-FR" dirty="0"/>
                    </a:p>
                  </a:txBody>
                  <a:tcPr/>
                </a:tc>
              </a:tr>
              <a:tr h="370840">
                <a:tc>
                  <a:txBody>
                    <a:bodyPr/>
                    <a:lstStyle/>
                    <a:p>
                      <a:r>
                        <a:rPr lang="fr-FR" dirty="0" smtClean="0"/>
                        <a:t>- Obtention du même effet que sans l’antagoniste</a:t>
                      </a:r>
                      <a:r>
                        <a:rPr lang="fr-FR" baseline="0" dirty="0" smtClean="0"/>
                        <a:t> possible </a:t>
                      </a:r>
                      <a:r>
                        <a:rPr lang="fr-FR" b="1" baseline="0" dirty="0" smtClean="0"/>
                        <a:t>en AUGMENTANT LES DOSES </a:t>
                      </a:r>
                      <a:endParaRPr lang="fr-FR" b="1" dirty="0"/>
                    </a:p>
                  </a:txBody>
                  <a:tcPr/>
                </a:tc>
                <a:tc>
                  <a:txBody>
                    <a:bodyPr/>
                    <a:lstStyle/>
                    <a:p>
                      <a:pPr marL="285750" indent="-285750">
                        <a:buFontTx/>
                        <a:buChar char="-"/>
                      </a:pPr>
                      <a:r>
                        <a:rPr lang="fr-FR" b="1" dirty="0" smtClean="0"/>
                        <a:t>Diminution de l’affinité du</a:t>
                      </a:r>
                      <a:r>
                        <a:rPr lang="fr-FR" b="1" baseline="0" dirty="0" smtClean="0"/>
                        <a:t> </a:t>
                      </a:r>
                      <a:r>
                        <a:rPr lang="fr-FR" b="1" baseline="0" dirty="0" err="1" smtClean="0"/>
                        <a:t>Rc</a:t>
                      </a:r>
                      <a:r>
                        <a:rPr lang="fr-FR" b="1" baseline="0" dirty="0" smtClean="0"/>
                        <a:t> pour l’agoniste +++ </a:t>
                      </a:r>
                    </a:p>
                    <a:p>
                      <a:pPr marL="285750" indent="-285750">
                        <a:buFontTx/>
                        <a:buChar char="-"/>
                      </a:pPr>
                      <a:r>
                        <a:rPr lang="fr-FR" b="1" baseline="0" dirty="0" smtClean="0"/>
                        <a:t>Diminution de l’effet maximal</a:t>
                      </a:r>
                    </a:p>
                    <a:p>
                      <a:pPr marL="0" indent="0">
                        <a:buFontTx/>
                        <a:buNone/>
                      </a:pPr>
                      <a:r>
                        <a:rPr lang="fr-FR" dirty="0" smtClean="0"/>
                        <a:t>Diminution</a:t>
                      </a:r>
                      <a:r>
                        <a:rPr lang="fr-FR" baseline="0" dirty="0" smtClean="0"/>
                        <a:t> de l’efficacité </a:t>
                      </a:r>
                    </a:p>
                    <a:p>
                      <a:pPr marL="0" indent="0">
                        <a:buFontTx/>
                        <a:buNone/>
                      </a:pPr>
                      <a:r>
                        <a:rPr lang="fr-FR" baseline="0" dirty="0" smtClean="0"/>
                        <a:t>Antagonisme insurmontable </a:t>
                      </a:r>
                      <a:endParaRPr lang="fr-FR" dirty="0"/>
                    </a:p>
                  </a:txBody>
                  <a:tcPr/>
                </a:tc>
              </a:tr>
              <a:tr h="370840">
                <a:tc>
                  <a:txBody>
                    <a:bodyPr/>
                    <a:lstStyle/>
                    <a:p>
                      <a:r>
                        <a:rPr lang="fr-FR" b="1" dirty="0" smtClean="0"/>
                        <a:t>REVERSIBLE</a:t>
                      </a:r>
                      <a:r>
                        <a:rPr lang="fr-FR" b="1" baseline="0" dirty="0" smtClean="0"/>
                        <a:t> – SURMONTABLE </a:t>
                      </a:r>
                      <a:endParaRPr lang="fr-FR" b="1" dirty="0"/>
                    </a:p>
                  </a:txBody>
                  <a:tcPr/>
                </a:tc>
                <a:tc>
                  <a:txBody>
                    <a:bodyPr/>
                    <a:lstStyle/>
                    <a:p>
                      <a:pPr marL="0" indent="0">
                        <a:buFontTx/>
                        <a:buNone/>
                      </a:pPr>
                      <a:r>
                        <a:rPr lang="fr-FR" b="1" dirty="0" smtClean="0"/>
                        <a:t>IRREVERSIBLE – INSURMONTABLE </a:t>
                      </a:r>
                      <a:endParaRPr lang="fr-FR" b="1" dirty="0"/>
                    </a:p>
                  </a:txBody>
                  <a:tcPr/>
                </a:tc>
              </a:tr>
            </a:tbl>
          </a:graphicData>
        </a:graphic>
      </p:graphicFrame>
    </p:spTree>
    <p:extLst>
      <p:ext uri="{BB962C8B-B14F-4D97-AF65-F5344CB8AC3E}">
        <p14:creationId xmlns:p14="http://schemas.microsoft.com/office/powerpoint/2010/main" val="2079681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lnSpcReduction="10000"/>
          </a:bodyPr>
          <a:lstStyle/>
          <a:p>
            <a:endParaRPr lang="fr-FR" dirty="0" smtClean="0">
              <a:solidFill>
                <a:schemeClr val="accent3">
                  <a:lumMod val="20000"/>
                  <a:lumOff val="80000"/>
                </a:schemeClr>
              </a:solidFill>
            </a:endParaRPr>
          </a:p>
          <a:p>
            <a:r>
              <a:rPr lang="fr-FR" dirty="0" smtClean="0">
                <a:solidFill>
                  <a:schemeClr val="accent5">
                    <a:lumMod val="20000"/>
                    <a:lumOff val="80000"/>
                  </a:schemeClr>
                </a:solidFill>
              </a:rPr>
              <a:t>En présence du médiateur endogène …</a:t>
            </a:r>
          </a:p>
          <a:p>
            <a:endParaRPr lang="fr-FR" dirty="0">
              <a:solidFill>
                <a:schemeClr val="accent5">
                  <a:lumMod val="20000"/>
                  <a:lumOff val="80000"/>
                </a:schemeClr>
              </a:solidFill>
            </a:endParaRPr>
          </a:p>
          <a:p>
            <a:r>
              <a:rPr lang="fr-FR" dirty="0" smtClean="0">
                <a:solidFill>
                  <a:schemeClr val="accent5">
                    <a:lumMod val="20000"/>
                    <a:lumOff val="80000"/>
                  </a:schemeClr>
                </a:solidFill>
              </a:rPr>
              <a:t>En absence du médiateur en endogène …</a:t>
            </a:r>
          </a:p>
          <a:p>
            <a:endParaRPr lang="fr-FR" dirty="0">
              <a:solidFill>
                <a:schemeClr val="accent5">
                  <a:lumMod val="20000"/>
                  <a:lumOff val="80000"/>
                </a:schemeClr>
              </a:solidFill>
            </a:endParaRPr>
          </a:p>
          <a:p>
            <a:r>
              <a:rPr lang="fr-FR" i="1" dirty="0" smtClean="0">
                <a:solidFill>
                  <a:schemeClr val="bg1"/>
                </a:solidFill>
              </a:rPr>
              <a:t>Ex : </a:t>
            </a:r>
            <a:r>
              <a:rPr lang="fr-FR" i="1" dirty="0" err="1" smtClean="0">
                <a:solidFill>
                  <a:schemeClr val="bg1"/>
                </a:solidFill>
              </a:rPr>
              <a:t>Buprénorphine</a:t>
            </a:r>
            <a:r>
              <a:rPr lang="fr-FR" i="1" dirty="0" smtClean="0">
                <a:solidFill>
                  <a:schemeClr val="bg1"/>
                </a:solidFill>
              </a:rPr>
              <a:t>/</a:t>
            </a:r>
            <a:r>
              <a:rPr lang="fr-FR" i="1" dirty="0" err="1" smtClean="0">
                <a:solidFill>
                  <a:schemeClr val="bg1"/>
                </a:solidFill>
              </a:rPr>
              <a:t>Nalbuphine</a:t>
            </a:r>
            <a:endParaRPr lang="fr-FR" i="1" dirty="0">
              <a:solidFill>
                <a:schemeClr val="bg1"/>
              </a:solidFill>
            </a:endParaRPr>
          </a:p>
          <a:p>
            <a:r>
              <a:rPr lang="fr-FR" dirty="0" smtClean="0">
                <a:solidFill>
                  <a:schemeClr val="bg1"/>
                </a:solidFill>
              </a:rPr>
              <a:t>Liaison </a:t>
            </a:r>
            <a:r>
              <a:rPr lang="fr-FR" dirty="0">
                <a:solidFill>
                  <a:schemeClr val="bg1"/>
                </a:solidFill>
              </a:rPr>
              <a:t>aux récepteurs opioïdes </a:t>
            </a:r>
            <a:r>
              <a:rPr lang="fr-FR" dirty="0" smtClean="0">
                <a:solidFill>
                  <a:schemeClr val="bg1"/>
                </a:solidFill>
              </a:rPr>
              <a:t>=  </a:t>
            </a:r>
            <a:r>
              <a:rPr lang="fr-FR" dirty="0">
                <a:solidFill>
                  <a:schemeClr val="bg1"/>
                </a:solidFill>
              </a:rPr>
              <a:t>effet antalgique</a:t>
            </a:r>
          </a:p>
          <a:p>
            <a:r>
              <a:rPr lang="fr-FR" dirty="0">
                <a:solidFill>
                  <a:schemeClr val="bg1"/>
                </a:solidFill>
              </a:rPr>
              <a:t> En présence de morphine  déplace la morphine des récepteurs (</a:t>
            </a:r>
            <a:r>
              <a:rPr lang="fr-FR" dirty="0" smtClean="0">
                <a:solidFill>
                  <a:schemeClr val="bg1"/>
                </a:solidFill>
              </a:rPr>
              <a:t>effet antagoniste</a:t>
            </a:r>
            <a:r>
              <a:rPr lang="fr-FR" dirty="0">
                <a:solidFill>
                  <a:schemeClr val="bg1"/>
                </a:solidFill>
              </a:rPr>
              <a:t>)</a:t>
            </a:r>
          </a:p>
          <a:p>
            <a:r>
              <a:rPr lang="fr-FR" dirty="0">
                <a:solidFill>
                  <a:schemeClr val="bg1"/>
                </a:solidFill>
              </a:rPr>
              <a:t> </a:t>
            </a:r>
          </a:p>
        </p:txBody>
      </p:sp>
      <p:sp>
        <p:nvSpPr>
          <p:cNvPr id="3" name="Titre 2"/>
          <p:cNvSpPr>
            <a:spLocks noGrp="1"/>
          </p:cNvSpPr>
          <p:nvPr>
            <p:ph type="title"/>
          </p:nvPr>
        </p:nvSpPr>
        <p:spPr>
          <a:solidFill>
            <a:schemeClr val="accent5">
              <a:lumMod val="20000"/>
              <a:lumOff val="80000"/>
            </a:schemeClr>
          </a:solidFill>
        </p:spPr>
        <p:txBody>
          <a:bodyPr>
            <a:normAutofit fontScale="90000"/>
          </a:bodyPr>
          <a:lstStyle/>
          <a:p>
            <a:r>
              <a:rPr lang="fr-FR" dirty="0" smtClean="0">
                <a:solidFill>
                  <a:schemeClr val="accent5"/>
                </a:solidFill>
              </a:rPr>
              <a:t>3) Notion d’agoniste-antagoniste</a:t>
            </a:r>
            <a:endParaRPr lang="fr-FR" dirty="0">
              <a:solidFill>
                <a:schemeClr val="accent5"/>
              </a:solidFill>
            </a:endParaRPr>
          </a:p>
        </p:txBody>
      </p:sp>
    </p:spTree>
    <p:extLst>
      <p:ext uri="{BB962C8B-B14F-4D97-AF65-F5344CB8AC3E}">
        <p14:creationId xmlns:p14="http://schemas.microsoft.com/office/powerpoint/2010/main" val="10875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fade">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fade">
                                      <p:cBhvr>
                                        <p:cTn id="17" dur="500"/>
                                        <p:tgtEl>
                                          <p:spTgt spid="2">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fade">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fade">
                                      <p:cBhvr>
                                        <p:cTn id="27" dur="500"/>
                                        <p:tgtEl>
                                          <p:spTgt spid="2">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8" end="8"/>
                                            </p:txEl>
                                          </p:spTgt>
                                        </p:tgtEl>
                                        <p:attrNameLst>
                                          <p:attrName>style.visibility</p:attrName>
                                        </p:attrNameLst>
                                      </p:cBhvr>
                                      <p:to>
                                        <p:strVal val="visible"/>
                                      </p:to>
                                    </p:set>
                                    <p:animEffect transition="in" filter="fade">
                                      <p:cBhvr>
                                        <p:cTn id="32"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20000"/>
          </a:bodyPr>
          <a:lstStyle/>
          <a:p>
            <a:r>
              <a:rPr lang="fr-FR" dirty="0" smtClean="0">
                <a:solidFill>
                  <a:schemeClr val="bg1"/>
                </a:solidFill>
              </a:rPr>
              <a:t>Rarement de spécificité absolue </a:t>
            </a:r>
          </a:p>
          <a:p>
            <a:endParaRPr lang="fr-FR" dirty="0" smtClean="0">
              <a:solidFill>
                <a:schemeClr val="bg1"/>
              </a:solidFill>
            </a:endParaRPr>
          </a:p>
          <a:p>
            <a:r>
              <a:rPr lang="fr-FR" b="1" dirty="0" smtClean="0">
                <a:solidFill>
                  <a:schemeClr val="accent3">
                    <a:lumMod val="60000"/>
                    <a:lumOff val="40000"/>
                  </a:schemeClr>
                </a:solidFill>
              </a:rPr>
              <a:t>Sélectivité d’un mdc pour un </a:t>
            </a:r>
            <a:r>
              <a:rPr lang="fr-FR" b="1" dirty="0" err="1" smtClean="0">
                <a:solidFill>
                  <a:schemeClr val="accent3">
                    <a:lumMod val="60000"/>
                    <a:lumOff val="40000"/>
                  </a:schemeClr>
                </a:solidFill>
              </a:rPr>
              <a:t>Rc</a:t>
            </a:r>
            <a:r>
              <a:rPr lang="fr-FR" b="1" dirty="0" smtClean="0">
                <a:solidFill>
                  <a:schemeClr val="accent3">
                    <a:lumMod val="60000"/>
                    <a:lumOff val="40000"/>
                  </a:schemeClr>
                </a:solidFill>
              </a:rPr>
              <a:t> : </a:t>
            </a:r>
          </a:p>
          <a:p>
            <a:pPr>
              <a:buFont typeface="Wingdings"/>
              <a:buChar char="à"/>
            </a:pPr>
            <a:r>
              <a:rPr lang="fr-FR" dirty="0" smtClean="0">
                <a:solidFill>
                  <a:schemeClr val="bg1"/>
                </a:solidFill>
                <a:sym typeface="Wingdings" panose="05000000000000000000" pitchFamily="2" charset="2"/>
              </a:rPr>
              <a:t>Affinité pour ce </a:t>
            </a:r>
            <a:r>
              <a:rPr lang="fr-FR" dirty="0" err="1" smtClean="0">
                <a:solidFill>
                  <a:schemeClr val="bg1"/>
                </a:solidFill>
                <a:sym typeface="Wingdings" panose="05000000000000000000" pitchFamily="2" charset="2"/>
              </a:rPr>
              <a:t>Rc</a:t>
            </a:r>
            <a:r>
              <a:rPr lang="fr-FR" dirty="0" smtClean="0">
                <a:solidFill>
                  <a:schemeClr val="bg1"/>
                </a:solidFill>
                <a:sym typeface="Wingdings" panose="05000000000000000000" pitchFamily="2" charset="2"/>
              </a:rPr>
              <a:t> qui est supérieure combien de fois à celle des autres ? </a:t>
            </a:r>
          </a:p>
          <a:p>
            <a:pPr>
              <a:buFont typeface="Wingdings"/>
              <a:buChar char="à"/>
            </a:pPr>
            <a:r>
              <a:rPr lang="fr-FR" dirty="0">
                <a:solidFill>
                  <a:schemeClr val="bg1"/>
                </a:solidFill>
                <a:sym typeface="Wingdings" panose="05000000000000000000" pitchFamily="2" charset="2"/>
              </a:rPr>
              <a:t> </a:t>
            </a:r>
            <a:r>
              <a:rPr lang="fr-FR" dirty="0" smtClean="0">
                <a:solidFill>
                  <a:schemeClr val="bg1"/>
                </a:solidFill>
                <a:sym typeface="Wingdings" panose="05000000000000000000" pitchFamily="2" charset="2"/>
              </a:rPr>
              <a:t>100 X  </a:t>
            </a:r>
          </a:p>
          <a:p>
            <a:pPr marL="109728" indent="0">
              <a:buNone/>
            </a:pPr>
            <a:endParaRPr lang="fr-FR" dirty="0" smtClean="0">
              <a:sym typeface="Wingdings" panose="05000000000000000000" pitchFamily="2" charset="2"/>
            </a:endParaRPr>
          </a:p>
          <a:p>
            <a:pPr marL="109728" indent="0">
              <a:buNone/>
            </a:pPr>
            <a:r>
              <a:rPr lang="fr-FR" b="1" dirty="0" smtClean="0">
                <a:solidFill>
                  <a:schemeClr val="accent3">
                    <a:lumMod val="60000"/>
                    <a:lumOff val="40000"/>
                  </a:schemeClr>
                </a:solidFill>
                <a:sym typeface="Wingdings" panose="05000000000000000000" pitchFamily="2" charset="2"/>
              </a:rPr>
              <a:t>Sélectivité de l’effet du mdc : </a:t>
            </a:r>
          </a:p>
          <a:p>
            <a:pPr>
              <a:buFont typeface="Wingdings"/>
              <a:buChar char="à"/>
            </a:pPr>
            <a:r>
              <a:rPr lang="fr-FR" sz="2000" i="1" dirty="0" smtClean="0">
                <a:solidFill>
                  <a:schemeClr val="bg1"/>
                </a:solidFill>
                <a:sym typeface="Wingdings" panose="05000000000000000000" pitchFamily="2" charset="2"/>
              </a:rPr>
              <a:t>Dose pour obtenir l’effet pharmaco est combien de fois supérieure à la dose qui entraine un effet secondaire ? </a:t>
            </a:r>
          </a:p>
          <a:p>
            <a:pPr>
              <a:buFont typeface="Wingdings"/>
              <a:buChar char="à"/>
            </a:pPr>
            <a:r>
              <a:rPr lang="fr-FR" sz="2000" i="1" dirty="0" smtClean="0">
                <a:solidFill>
                  <a:schemeClr val="bg1"/>
                </a:solidFill>
                <a:sym typeface="Wingdings" panose="05000000000000000000" pitchFamily="2" charset="2"/>
              </a:rPr>
              <a:t>Eh bah 100 aussi si c’est pas beau ça ! </a:t>
            </a:r>
          </a:p>
          <a:p>
            <a:pPr>
              <a:buFont typeface="Wingdings"/>
              <a:buChar char="à"/>
            </a:pPr>
            <a:r>
              <a:rPr lang="fr-FR" sz="2000" b="1" i="1" dirty="0" smtClean="0">
                <a:solidFill>
                  <a:schemeClr val="bg1"/>
                </a:solidFill>
                <a:sym typeface="Wingdings" panose="05000000000000000000" pitchFamily="2" charset="2"/>
              </a:rPr>
              <a:t>Dans le diapo mais pas logique, j’ai trouvé sur internet le contraire, à demander au prof  </a:t>
            </a:r>
            <a:endParaRPr lang="fr-FR" sz="2000" b="1" i="1" dirty="0">
              <a:solidFill>
                <a:schemeClr val="bg1"/>
              </a:solidFill>
              <a:sym typeface="Wingdings" panose="05000000000000000000" pitchFamily="2" charset="2"/>
            </a:endParaRPr>
          </a:p>
        </p:txBody>
      </p:sp>
      <p:sp>
        <p:nvSpPr>
          <p:cNvPr id="3" name="Titre 2"/>
          <p:cNvSpPr>
            <a:spLocks noGrp="1"/>
          </p:cNvSpPr>
          <p:nvPr>
            <p:ph type="title"/>
          </p:nvPr>
        </p:nvSpPr>
        <p:spPr>
          <a:solidFill>
            <a:schemeClr val="accent3">
              <a:lumMod val="20000"/>
              <a:lumOff val="80000"/>
            </a:schemeClr>
          </a:solidFill>
        </p:spPr>
        <p:txBody>
          <a:bodyPr/>
          <a:lstStyle/>
          <a:p>
            <a:r>
              <a:rPr lang="fr-FR" dirty="0" smtClean="0">
                <a:solidFill>
                  <a:schemeClr val="accent3"/>
                </a:solidFill>
              </a:rPr>
              <a:t>D) SELECTIVITE </a:t>
            </a:r>
            <a:endParaRPr lang="fr-FR" dirty="0">
              <a:solidFill>
                <a:schemeClr val="accent3"/>
              </a:solidFill>
            </a:endParaRPr>
          </a:p>
        </p:txBody>
      </p:sp>
    </p:spTree>
    <p:extLst>
      <p:ext uri="{BB962C8B-B14F-4D97-AF65-F5344CB8AC3E}">
        <p14:creationId xmlns:p14="http://schemas.microsoft.com/office/powerpoint/2010/main" val="263409949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20000"/>
          </a:bodyPr>
          <a:lstStyle/>
          <a:p>
            <a:r>
              <a:rPr lang="fr-FR" b="1" dirty="0">
                <a:solidFill>
                  <a:schemeClr val="bg1"/>
                </a:solidFill>
              </a:rPr>
              <a:t>QCM 1 : A propos de de la pharmacologie, donnez la(les) bonne(s) réponse(s) : </a:t>
            </a:r>
            <a:endParaRPr lang="fr-FR" dirty="0">
              <a:solidFill>
                <a:schemeClr val="bg1"/>
              </a:solidFill>
            </a:endParaRPr>
          </a:p>
          <a:p>
            <a:r>
              <a:rPr lang="fr-FR" dirty="0">
                <a:solidFill>
                  <a:schemeClr val="bg1"/>
                </a:solidFill>
              </a:rPr>
              <a:t>A) La pharmacocinétique étudie l’effet de l’organisme sur le médicament </a:t>
            </a:r>
          </a:p>
          <a:p>
            <a:r>
              <a:rPr lang="fr-FR" dirty="0">
                <a:solidFill>
                  <a:schemeClr val="bg1"/>
                </a:solidFill>
              </a:rPr>
              <a:t>B) La pharmacodynamie étudie l’effet du médicament sur l’organisme </a:t>
            </a:r>
          </a:p>
          <a:p>
            <a:r>
              <a:rPr lang="fr-FR" dirty="0">
                <a:solidFill>
                  <a:schemeClr val="bg1"/>
                </a:solidFill>
              </a:rPr>
              <a:t>C) La phase biopharmaceutique est composée de deux parties : la libération et la dissolution du principe actif </a:t>
            </a:r>
          </a:p>
          <a:p>
            <a:r>
              <a:rPr lang="fr-FR" dirty="0">
                <a:solidFill>
                  <a:schemeClr val="bg1"/>
                </a:solidFill>
              </a:rPr>
              <a:t>D) La phase d’absorption se définit par le passage du médicament du site d’administration à la circulation </a:t>
            </a:r>
            <a:r>
              <a:rPr lang="fr-FR" dirty="0" smtClean="0">
                <a:solidFill>
                  <a:schemeClr val="bg1"/>
                </a:solidFill>
              </a:rPr>
              <a:t>sanguine</a:t>
            </a:r>
          </a:p>
          <a:p>
            <a:r>
              <a:rPr lang="fr-FR" dirty="0" smtClean="0">
                <a:solidFill>
                  <a:schemeClr val="bg1"/>
                </a:solidFill>
              </a:rPr>
              <a:t> </a:t>
            </a:r>
            <a:r>
              <a:rPr lang="fr-FR" dirty="0">
                <a:solidFill>
                  <a:schemeClr val="bg1"/>
                </a:solidFill>
              </a:rPr>
              <a:t>E) Aucune de ces réponses n’est correcte </a:t>
            </a:r>
          </a:p>
        </p:txBody>
      </p:sp>
      <p:sp>
        <p:nvSpPr>
          <p:cNvPr id="3" name="Titre 2"/>
          <p:cNvSpPr>
            <a:spLocks noGrp="1"/>
          </p:cNvSpPr>
          <p:nvPr>
            <p:ph type="title"/>
          </p:nvPr>
        </p:nvSpPr>
        <p:spPr/>
        <p:txBody>
          <a:bodyPr/>
          <a:lstStyle/>
          <a:p>
            <a:r>
              <a:rPr lang="fr-FR" dirty="0" err="1" smtClean="0">
                <a:solidFill>
                  <a:schemeClr val="accent5">
                    <a:lumMod val="60000"/>
                    <a:lumOff val="40000"/>
                  </a:schemeClr>
                </a:solidFill>
              </a:rPr>
              <a:t>Ptit</a:t>
            </a:r>
            <a:r>
              <a:rPr lang="fr-FR" dirty="0" smtClean="0">
                <a:solidFill>
                  <a:schemeClr val="accent5">
                    <a:lumMod val="60000"/>
                    <a:lumOff val="40000"/>
                  </a:schemeClr>
                </a:solidFill>
              </a:rPr>
              <a:t> QCM </a:t>
            </a:r>
            <a:r>
              <a:rPr lang="fr-FR" dirty="0" err="1" smtClean="0">
                <a:solidFill>
                  <a:schemeClr val="accent5">
                    <a:lumMod val="60000"/>
                    <a:lumOff val="40000"/>
                  </a:schemeClr>
                </a:solidFill>
              </a:rPr>
              <a:t>inch’allah</a:t>
            </a:r>
            <a:r>
              <a:rPr lang="fr-FR" dirty="0" smtClean="0">
                <a:solidFill>
                  <a:schemeClr val="accent5">
                    <a:lumMod val="60000"/>
                    <a:lumOff val="40000"/>
                  </a:schemeClr>
                </a:solidFill>
              </a:rPr>
              <a:t> on a le time</a:t>
            </a:r>
            <a:endParaRPr lang="fr-FR" dirty="0">
              <a:solidFill>
                <a:schemeClr val="accent5">
                  <a:lumMod val="60000"/>
                  <a:lumOff val="40000"/>
                </a:schemeClr>
              </a:solidFill>
            </a:endParaRPr>
          </a:p>
        </p:txBody>
      </p:sp>
    </p:spTree>
    <p:extLst>
      <p:ext uri="{BB962C8B-B14F-4D97-AF65-F5344CB8AC3E}">
        <p14:creationId xmlns:p14="http://schemas.microsoft.com/office/powerpoint/2010/main" val="205825603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92500" lnSpcReduction="20000"/>
          </a:bodyPr>
          <a:lstStyle/>
          <a:p>
            <a:r>
              <a:rPr lang="fr-FR" b="1" dirty="0">
                <a:solidFill>
                  <a:schemeClr val="bg1"/>
                </a:solidFill>
              </a:rPr>
              <a:t>QCM 1 : A propos de de la pharmacologie, donnez la(les) bonne(s) réponse(s) : </a:t>
            </a:r>
            <a:endParaRPr lang="fr-FR" dirty="0">
              <a:solidFill>
                <a:schemeClr val="bg1"/>
              </a:solidFill>
            </a:endParaRPr>
          </a:p>
          <a:p>
            <a:r>
              <a:rPr lang="fr-FR" dirty="0">
                <a:solidFill>
                  <a:schemeClr val="accent3"/>
                </a:solidFill>
                <a:effectLst>
                  <a:outerShdw blurRad="38100" dist="38100" dir="2700000" algn="tl">
                    <a:srgbClr val="000000">
                      <a:alpha val="43137"/>
                    </a:srgbClr>
                  </a:outerShdw>
                </a:effectLst>
              </a:rPr>
              <a:t>A) La pharmacocinétique étudie l’effet de l’organisme sur le médicament </a:t>
            </a:r>
          </a:p>
          <a:p>
            <a:r>
              <a:rPr lang="fr-FR" dirty="0">
                <a:solidFill>
                  <a:schemeClr val="accent3"/>
                </a:solidFill>
                <a:effectLst>
                  <a:outerShdw blurRad="38100" dist="38100" dir="2700000" algn="tl">
                    <a:srgbClr val="000000">
                      <a:alpha val="43137"/>
                    </a:srgbClr>
                  </a:outerShdw>
                </a:effectLst>
              </a:rPr>
              <a:t>B) La pharmacodynamie étudie l’effet du médicament sur l’organisme </a:t>
            </a:r>
          </a:p>
          <a:p>
            <a:r>
              <a:rPr lang="fr-FR" dirty="0">
                <a:solidFill>
                  <a:schemeClr val="accent3"/>
                </a:solidFill>
                <a:effectLst>
                  <a:outerShdw blurRad="38100" dist="38100" dir="2700000" algn="tl">
                    <a:srgbClr val="000000">
                      <a:alpha val="43137"/>
                    </a:srgbClr>
                  </a:outerShdw>
                </a:effectLst>
              </a:rPr>
              <a:t>C) La phase biopharmaceutique est composée de deux parties : la libération et la dissolution du principe actif </a:t>
            </a:r>
          </a:p>
          <a:p>
            <a:r>
              <a:rPr lang="fr-FR" dirty="0">
                <a:solidFill>
                  <a:schemeClr val="accent3"/>
                </a:solidFill>
                <a:effectLst>
                  <a:outerShdw blurRad="38100" dist="38100" dir="2700000" algn="tl">
                    <a:srgbClr val="000000">
                      <a:alpha val="43137"/>
                    </a:srgbClr>
                  </a:outerShdw>
                </a:effectLst>
              </a:rPr>
              <a:t>D) La phase d’absorption se définit par le passage du médicament du site d’administration à la circulation sanguine </a:t>
            </a:r>
            <a:endParaRPr lang="fr-FR" dirty="0" smtClean="0">
              <a:solidFill>
                <a:schemeClr val="accent3"/>
              </a:solidFill>
              <a:effectLst>
                <a:outerShdw blurRad="38100" dist="38100" dir="2700000" algn="tl">
                  <a:srgbClr val="000000">
                    <a:alpha val="43137"/>
                  </a:srgbClr>
                </a:outerShdw>
              </a:effectLst>
            </a:endParaRPr>
          </a:p>
          <a:p>
            <a:r>
              <a:rPr lang="fr-FR" dirty="0" smtClean="0">
                <a:solidFill>
                  <a:srgbClr val="FF0000"/>
                </a:solidFill>
              </a:rPr>
              <a:t>E</a:t>
            </a:r>
            <a:r>
              <a:rPr lang="fr-FR" dirty="0">
                <a:solidFill>
                  <a:srgbClr val="FF0000"/>
                </a:solidFill>
              </a:rPr>
              <a:t>) Aucune de ces réponses n’est correcte </a:t>
            </a:r>
          </a:p>
        </p:txBody>
      </p:sp>
      <p:sp>
        <p:nvSpPr>
          <p:cNvPr id="3" name="Titre 2"/>
          <p:cNvSpPr>
            <a:spLocks noGrp="1"/>
          </p:cNvSpPr>
          <p:nvPr>
            <p:ph type="title"/>
          </p:nvPr>
        </p:nvSpPr>
        <p:spPr/>
        <p:txBody>
          <a:bodyPr/>
          <a:lstStyle/>
          <a:p>
            <a:r>
              <a:rPr lang="fr-FR" dirty="0" smtClean="0">
                <a:solidFill>
                  <a:schemeClr val="accent5">
                    <a:lumMod val="60000"/>
                    <a:lumOff val="40000"/>
                  </a:schemeClr>
                </a:solidFill>
              </a:rPr>
              <a:t>Les réponses, c’est cadeau </a:t>
            </a:r>
            <a:endParaRPr lang="fr-FR" dirty="0">
              <a:solidFill>
                <a:schemeClr val="accent5">
                  <a:lumMod val="60000"/>
                  <a:lumOff val="40000"/>
                </a:schemeClr>
              </a:solidFill>
            </a:endParaRPr>
          </a:p>
        </p:txBody>
      </p:sp>
    </p:spTree>
    <p:extLst>
      <p:ext uri="{BB962C8B-B14F-4D97-AF65-F5344CB8AC3E}">
        <p14:creationId xmlns:p14="http://schemas.microsoft.com/office/powerpoint/2010/main" val="1606365259"/>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67544" y="2636912"/>
            <a:ext cx="8229600" cy="1656184"/>
          </a:xfrm>
        </p:spPr>
        <p:txBody>
          <a:bodyPr>
            <a:normAutofit/>
          </a:bodyPr>
          <a:lstStyle/>
          <a:p>
            <a:pPr marL="109728" indent="0" algn="ctr">
              <a:buNone/>
            </a:pPr>
            <a:r>
              <a:rPr lang="fr-FR" sz="4000" b="1" dirty="0" smtClean="0">
                <a:solidFill>
                  <a:srgbClr val="FF0000"/>
                </a:solidFill>
              </a:rPr>
              <a:t>BON COURAGE SURTOUT </a:t>
            </a:r>
            <a:r>
              <a:rPr lang="fr-FR" sz="4000" b="1" dirty="0" smtClean="0">
                <a:solidFill>
                  <a:srgbClr val="FF0000"/>
                </a:solidFill>
                <a:sym typeface="Wingdings" panose="05000000000000000000" pitchFamily="2" charset="2"/>
              </a:rPr>
              <a:t></a:t>
            </a:r>
          </a:p>
          <a:p>
            <a:pPr marL="109728" indent="0" algn="ctr">
              <a:buNone/>
            </a:pPr>
            <a:r>
              <a:rPr lang="fr-FR" sz="2000" b="1" i="1" dirty="0" smtClean="0">
                <a:solidFill>
                  <a:srgbClr val="FF0000"/>
                </a:solidFill>
                <a:effectLst>
                  <a:outerShdw blurRad="38100" dist="38100" dir="2700000" algn="tl">
                    <a:srgbClr val="000000">
                      <a:alpha val="43137"/>
                    </a:srgbClr>
                  </a:outerShdw>
                </a:effectLst>
                <a:sym typeface="Wingdings" panose="05000000000000000000" pitchFamily="2" charset="2"/>
              </a:rPr>
              <a:t>( ne nous </a:t>
            </a:r>
            <a:r>
              <a:rPr lang="fr-FR" sz="2000" b="1" i="1" dirty="0" err="1" smtClean="0">
                <a:solidFill>
                  <a:srgbClr val="FF0000"/>
                </a:solidFill>
                <a:effectLst>
                  <a:outerShdw blurRad="38100" dist="38100" dir="2700000" algn="tl">
                    <a:srgbClr val="000000">
                      <a:alpha val="43137"/>
                    </a:srgbClr>
                  </a:outerShdw>
                </a:effectLst>
                <a:sym typeface="Wingdings" panose="05000000000000000000" pitchFamily="2" charset="2"/>
              </a:rPr>
              <a:t>haissez</a:t>
            </a:r>
            <a:r>
              <a:rPr lang="fr-FR" sz="2000" b="1" i="1" dirty="0" smtClean="0">
                <a:solidFill>
                  <a:srgbClr val="FF0000"/>
                </a:solidFill>
                <a:effectLst>
                  <a:outerShdw blurRad="38100" dist="38100" dir="2700000" algn="tl">
                    <a:srgbClr val="000000">
                      <a:alpha val="43137"/>
                    </a:srgbClr>
                  </a:outerShdw>
                </a:effectLst>
                <a:sym typeface="Wingdings" panose="05000000000000000000" pitchFamily="2" charset="2"/>
              </a:rPr>
              <a:t> pas) </a:t>
            </a:r>
            <a:endParaRPr lang="fr-FR" sz="2000" b="1" i="1" dirty="0">
              <a:solidFill>
                <a:srgbClr val="FF0000"/>
              </a:solidFill>
              <a:effectLst>
                <a:outerShdw blurRad="38100" dist="38100" dir="2700000" algn="tl">
                  <a:srgbClr val="000000">
                    <a:alpha val="43137"/>
                  </a:srgbClr>
                </a:outerShdw>
              </a:effectLst>
            </a:endParaRPr>
          </a:p>
        </p:txBody>
      </p:sp>
      <p:sp>
        <p:nvSpPr>
          <p:cNvPr id="3" name="Titre 2"/>
          <p:cNvSpPr>
            <a:spLocks noGrp="1"/>
          </p:cNvSpPr>
          <p:nvPr>
            <p:ph type="title"/>
          </p:nvPr>
        </p:nvSpPr>
        <p:spPr>
          <a:xfrm>
            <a:off x="512064" y="969582"/>
            <a:ext cx="8229600" cy="1143000"/>
          </a:xfrm>
        </p:spPr>
        <p:txBody>
          <a:bodyPr>
            <a:noAutofit/>
          </a:bodyPr>
          <a:lstStyle/>
          <a:p>
            <a:pPr algn="ctr"/>
            <a:r>
              <a:rPr lang="fr-FR" sz="6000" dirty="0" smtClean="0">
                <a:solidFill>
                  <a:schemeClr val="tx2">
                    <a:lumMod val="60000"/>
                    <a:lumOff val="40000"/>
                  </a:schemeClr>
                </a:solidFill>
              </a:rPr>
              <a:t>MERCI POUR VOTRE ATTENTION ! </a:t>
            </a:r>
            <a:r>
              <a:rPr lang="fr-FR" sz="6000" dirty="0" smtClean="0">
                <a:solidFill>
                  <a:schemeClr val="tx2">
                    <a:lumMod val="60000"/>
                    <a:lumOff val="40000"/>
                  </a:schemeClr>
                </a:solidFill>
                <a:latin typeface="Cambria"/>
              </a:rPr>
              <a:t>♡</a:t>
            </a:r>
            <a:endParaRPr lang="fr-FR" sz="6000" dirty="0">
              <a:solidFill>
                <a:schemeClr val="tx2">
                  <a:lumMod val="60000"/>
                  <a:lumOff val="40000"/>
                </a:schemeClr>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9812" y="3645024"/>
            <a:ext cx="4524375" cy="3009900"/>
          </a:xfrm>
          <a:prstGeom prst="rect">
            <a:avLst/>
          </a:prstGeom>
        </p:spPr>
      </p:pic>
      <p:pic>
        <p:nvPicPr>
          <p:cNvPr id="5" name="Image 4" descr="C:\Users\Alice\Dropbox\Tutorat 2016-2017\Logos Tutorat\Logo Tutorat.png"/>
          <p:cNvPicPr/>
          <p:nvPr/>
        </p:nvPicPr>
        <p:blipFill rotWithShape="1">
          <a:blip r:embed="rId3">
            <a:extLst>
              <a:ext uri="{28A0092B-C50C-407E-A947-70E740481C1C}">
                <a14:useLocalDpi xmlns:a14="http://schemas.microsoft.com/office/drawing/2010/main" val="0"/>
              </a:ext>
            </a:extLst>
          </a:blip>
          <a:srcRect l="9740" t="5844" r="16883" b="16883"/>
          <a:stretch/>
        </p:blipFill>
        <p:spPr bwMode="auto">
          <a:xfrm>
            <a:off x="6834187" y="4221088"/>
            <a:ext cx="2077720" cy="2188210"/>
          </a:xfrm>
          <a:prstGeom prst="rect">
            <a:avLst/>
          </a:prstGeom>
          <a:noFill/>
          <a:ln>
            <a:noFill/>
          </a:ln>
          <a:extLst>
            <a:ext uri="{53640926-AAD7-44D8-BBD7-CCE9431645EC}">
              <a14:shadowObscured xmlns:a14="http://schemas.microsoft.com/office/drawing/2010/main"/>
            </a:ext>
          </a:extLst>
        </p:spPr>
      </p:pic>
      <p:sp>
        <p:nvSpPr>
          <p:cNvPr id="6" name="ZoneTexte 5"/>
          <p:cNvSpPr txBox="1"/>
          <p:nvPr/>
        </p:nvSpPr>
        <p:spPr>
          <a:xfrm>
            <a:off x="251520" y="5315193"/>
            <a:ext cx="1584176" cy="954107"/>
          </a:xfrm>
          <a:prstGeom prst="rect">
            <a:avLst/>
          </a:prstGeom>
          <a:noFill/>
        </p:spPr>
        <p:txBody>
          <a:bodyPr wrap="square" rtlCol="0">
            <a:spAutoFit/>
          </a:bodyPr>
          <a:lstStyle/>
          <a:p>
            <a:pPr algn="ctr"/>
            <a:r>
              <a:rPr lang="fr-FR" sz="2800" b="1" dirty="0" smtClean="0">
                <a:solidFill>
                  <a:schemeClr val="accent6">
                    <a:lumMod val="60000"/>
                    <a:lumOff val="40000"/>
                  </a:schemeClr>
                </a:solidFill>
                <a:latin typeface="Castellar" panose="020A0402060406010301" pitchFamily="18" charset="0"/>
              </a:rPr>
              <a:t>TEAM HAS </a:t>
            </a:r>
            <a:endParaRPr lang="fr-FR" sz="2800" b="1" dirty="0">
              <a:solidFill>
                <a:schemeClr val="accent6">
                  <a:lumMod val="60000"/>
                  <a:lumOff val="40000"/>
                </a:schemeClr>
              </a:solidFill>
              <a:latin typeface="Castellar" panose="020A0402060406010301" pitchFamily="18" charset="0"/>
            </a:endParaRPr>
          </a:p>
        </p:txBody>
      </p:sp>
    </p:spTree>
    <p:extLst>
      <p:ext uri="{BB962C8B-B14F-4D97-AF65-F5344CB8AC3E}">
        <p14:creationId xmlns:p14="http://schemas.microsoft.com/office/powerpoint/2010/main" val="844089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down)">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otonde">
  <a:themeElements>
    <a:clrScheme name="Vagues">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Classique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otond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5622</TotalTime>
  <Words>4568</Words>
  <Application>Microsoft Office PowerPoint</Application>
  <PresentationFormat>Affichage à l'écran (4:3)</PresentationFormat>
  <Paragraphs>751</Paragraphs>
  <Slides>83</Slides>
  <Notes>11</Notes>
  <HiddenSlides>0</HiddenSlides>
  <MMClips>0</MMClips>
  <ScaleCrop>false</ScaleCrop>
  <HeadingPairs>
    <vt:vector size="4" baseType="variant">
      <vt:variant>
        <vt:lpstr>Thème</vt:lpstr>
      </vt:variant>
      <vt:variant>
        <vt:i4>1</vt:i4>
      </vt:variant>
      <vt:variant>
        <vt:lpstr>Titres des diapositives</vt:lpstr>
      </vt:variant>
      <vt:variant>
        <vt:i4>83</vt:i4>
      </vt:variant>
    </vt:vector>
  </HeadingPairs>
  <TitlesOfParts>
    <vt:vector size="84" baseType="lpstr">
      <vt:lpstr>Rotonde</vt:lpstr>
      <vt:lpstr>RIP CARRIE ♡</vt:lpstr>
      <vt:lpstr>Il y a bien longtemps, dans une galaxie lointaine, très lointaine, naquit la merveilleuse matière qu’est la pharmacologie. Immédiatement des centaines, des milliers de grands jedis se mirent à l’ouvrage afin de découvrir les mystères des médicaments, des mécanismes qu’ils emploient… Beaucoup de jedis perdirent la vie en quête de découverte de plus en plus abracadabrante. Mais un jour, un grand Maître Jedi, Rodolphe, prit le pouvoir sur l’Etoile Pharmaco et décida de régner seul sur les 2 domaines qui sont la…</vt:lpstr>
      <vt:lpstr>PHARMACOCINETIQUE &amp; PHARMACODYNAMIQUE </vt:lpstr>
      <vt:lpstr>Présentation PowerPoint</vt:lpstr>
      <vt:lpstr>INTRODUCTION </vt:lpstr>
      <vt:lpstr> MEMBRANES ET PASSAGES CELLULAIRES</vt:lpstr>
      <vt:lpstr> MEMBRANES ET PASSAGES CELLULAIRES</vt:lpstr>
      <vt:lpstr> MEMBRANES ET PASSAGES CELLULAIRES</vt:lpstr>
      <vt:lpstr> MEMBRANES ET PASSAGES CELLULAIRES</vt:lpstr>
      <vt:lpstr> MEMBRANES ET PASSAGES CELLULAIRES</vt:lpstr>
      <vt:lpstr> MEMBRANES ET PASSAGES CELLULAIRES</vt:lpstr>
      <vt:lpstr> MEMBRANES ET PASSAGES CELLULAIRES</vt:lpstr>
      <vt:lpstr> MEMBRANES ET PASSAGES CELLULAIRES</vt:lpstr>
      <vt:lpstr> MEMBRANES ET PASSAGES CELLULAIRES</vt:lpstr>
      <vt:lpstr> MEMBRANES ET PASSAGES CELLULAIRES</vt:lpstr>
      <vt:lpstr>MEMBRANES ET PASSAGES CELLULAIRES</vt:lpstr>
      <vt:lpstr> MEMBRANES ET PASSAGES CELLULAIRES</vt:lpstr>
      <vt:lpstr>MEMBRANES ET PASSAGES CELLULAIRES</vt:lpstr>
      <vt:lpstr>Présentation PowerPoint</vt:lpstr>
      <vt:lpstr>GRANDES VOIES D’ADMINISTRATION</vt:lpstr>
      <vt:lpstr>GRANDES VOIES D’ADMINISTRATION</vt:lpstr>
      <vt:lpstr>GRANDES VOIES D’ADMINISTRATION</vt:lpstr>
      <vt:lpstr>Présentation PowerPoint</vt:lpstr>
      <vt:lpstr>GRANDES VOIES D’ADMINISTRATION</vt:lpstr>
      <vt:lpstr>GRANDES VOIES D’ADMINISTRATION</vt:lpstr>
      <vt:lpstr>Présentation PowerPoint</vt:lpstr>
      <vt:lpstr>GRANDES VOIES D’ADMINISTRATION</vt:lpstr>
      <vt:lpstr>GRANDES VOIES D’ADMINISTRATION</vt:lpstr>
      <vt:lpstr>GRANDES VOIES D’ADMINISTRATION</vt:lpstr>
      <vt:lpstr>GRANDES VOIES D’ADMINISTRATION</vt:lpstr>
      <vt:lpstr>GRANDES VOIES D’ADMINISTRATION</vt:lpstr>
      <vt:lpstr> GRANDES VOIES D’ADMINISTRATION</vt:lpstr>
      <vt:lpstr>GRANDES VOIES D’ADMINISTRATION</vt:lpstr>
      <vt:lpstr>GRANDES VOIES D’ADMINISTRATION</vt:lpstr>
      <vt:lpstr>PHARMACOCINETIQUE </vt:lpstr>
      <vt:lpstr>Présentation PowerPoint</vt:lpstr>
      <vt:lpstr>I.  ABSORPTION</vt:lpstr>
      <vt:lpstr>I.  ABSORPTION</vt:lpstr>
      <vt:lpstr>I.  ABSORPTION</vt:lpstr>
      <vt:lpstr>Présentation PowerPoint</vt:lpstr>
      <vt:lpstr>Présentation PowerPoint</vt:lpstr>
      <vt:lpstr>II.  DISTRIBUTION </vt:lpstr>
      <vt:lpstr>Présentation PowerPoint</vt:lpstr>
      <vt:lpstr>Présentation PowerPoint</vt:lpstr>
      <vt:lpstr>Forme liée  Cinétique de la liaison </vt:lpstr>
      <vt:lpstr>Présentation PowerPoint</vt:lpstr>
      <vt:lpstr>Présentation PowerPoint</vt:lpstr>
      <vt:lpstr>B) DISTRIBUTION TISSULAIRE</vt:lpstr>
      <vt:lpstr>Présentation PowerPoint</vt:lpstr>
      <vt:lpstr>C) VOLUME DE DISTRIBUTION</vt:lpstr>
      <vt:lpstr>III. METABOLISME </vt:lpstr>
      <vt:lpstr>Intensité du métabolisme Chaque métabolite peut avoir un profil PK spécifique +++</vt:lpstr>
      <vt:lpstr>A) INDUCTION &amp; INHIBITION ENZYMATIQUE </vt:lpstr>
      <vt:lpstr>Présentation PowerPoint</vt:lpstr>
      <vt:lpstr>IV. ELIMINATION </vt:lpstr>
      <vt:lpstr>A) LA CLAIRANCE, CHOIX DE LA DOSE</vt:lpstr>
      <vt:lpstr>3) Clairance hépatique : dp QH, clairance intrinsèque, de la fraction libre fu </vt:lpstr>
      <vt:lpstr>Présentation PowerPoint</vt:lpstr>
      <vt:lpstr>B. DEMI-VIE D’ELIMINATION, CHOIX DU RYTHME D’ADMINISTRATION </vt:lpstr>
      <vt:lpstr>V. ASPECTS QUANTITATIFS DE LA PK </vt:lpstr>
      <vt:lpstr>A) COURBES EXPERIMENTALES </vt:lpstr>
      <vt:lpstr>Changement du profil de la courbe en axe semi-logarithmique sans changer les caractéristiques  facilite le calcul  </vt:lpstr>
      <vt:lpstr>B) ZONE THERAPEUTIQUE </vt:lpstr>
      <vt:lpstr>C) NOTION D’ETAT D’EQUILIBRE </vt:lpstr>
      <vt:lpstr>D) OBJECTIFS DU SUIVI THERAPEUTIQUE </vt:lpstr>
      <vt:lpstr>SYNTHESE DE LA PK (youpiii) </vt:lpstr>
      <vt:lpstr>PHARMACODYNAMIE </vt:lpstr>
      <vt:lpstr>1 même dose = Plusieurs réponses </vt:lpstr>
      <vt:lpstr>Fonctionnement : concept clé serrure +++  2 types d’action : </vt:lpstr>
      <vt:lpstr>II. DIFFERENTS TYPES DE RC </vt:lpstr>
      <vt:lpstr>B) DIFFERENTS TYPES DE RC </vt:lpstr>
      <vt:lpstr>III. LIAISON MDC-RC </vt:lpstr>
      <vt:lpstr>B) CONSTANTE DE DISSOCIATION KD</vt:lpstr>
      <vt:lpstr>Prévoir la relation entre  - posologie et effet thérapeutique  - posologie et effets indésirables</vt:lpstr>
      <vt:lpstr>1) Notion d’agoniste </vt:lpstr>
      <vt:lpstr>QCM !  A) La courbe B montre un agoniste entier  B)  La courbe C montre un agoniste partiel  C) Les agonistes A et B ont la même efficacité D) La courbe C montre un antagoniste  E) Toutes les réponses sont fausses  </vt:lpstr>
      <vt:lpstr>QCM !  A) La courbe B montre un agoniste entier  B)  La courbe C montre un agoniste partiel  C) Les agonistes A et B ont la même efficacité D) La courbe C montre un antagoniste  E) Toutes les réponses sont fausses  </vt:lpstr>
      <vt:lpstr>2) Notion d’antagoniste </vt:lpstr>
      <vt:lpstr>3) Notion d’agoniste-antagoniste</vt:lpstr>
      <vt:lpstr>D) SELECTIVITE </vt:lpstr>
      <vt:lpstr>Ptit QCM inch’allah on a le time</vt:lpstr>
      <vt:lpstr>Les réponses, c’est cadeau </vt:lpstr>
      <vt:lpstr>MERCI POUR VOTRE ATTENTION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PHARMACOCINETIQUE</dc:title>
  <dc:creator>Alice Sioniac</dc:creator>
  <cp:lastModifiedBy>Alice Sioniac</cp:lastModifiedBy>
  <cp:revision>118</cp:revision>
  <dcterms:created xsi:type="dcterms:W3CDTF">2016-12-24T08:20:50Z</dcterms:created>
  <dcterms:modified xsi:type="dcterms:W3CDTF">2017-01-03T13:27:20Z</dcterms:modified>
</cp:coreProperties>
</file>