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gif" ContentType="image/gif"/>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95" r:id="rId1"/>
  </p:sldMasterIdLst>
  <p:sldIdLst>
    <p:sldId id="256" r:id="rId2"/>
    <p:sldId id="257" r:id="rId3"/>
    <p:sldId id="288" r:id="rId4"/>
    <p:sldId id="279" r:id="rId5"/>
    <p:sldId id="289" r:id="rId6"/>
    <p:sldId id="290" r:id="rId7"/>
    <p:sldId id="291" r:id="rId8"/>
    <p:sldId id="280" r:id="rId9"/>
    <p:sldId id="281" r:id="rId10"/>
    <p:sldId id="292" r:id="rId11"/>
    <p:sldId id="293" r:id="rId12"/>
    <p:sldId id="294" r:id="rId13"/>
    <p:sldId id="295" r:id="rId14"/>
    <p:sldId id="296" r:id="rId15"/>
    <p:sldId id="297" r:id="rId16"/>
    <p:sldId id="298" r:id="rId17"/>
    <p:sldId id="299" r:id="rId18"/>
    <p:sldId id="300" r:id="rId19"/>
    <p:sldId id="301" r:id="rId20"/>
    <p:sldId id="259" r:id="rId21"/>
    <p:sldId id="260" r:id="rId22"/>
    <p:sldId id="261" r:id="rId23"/>
    <p:sldId id="262" r:id="rId24"/>
    <p:sldId id="264" r:id="rId25"/>
    <p:sldId id="265" r:id="rId26"/>
    <p:sldId id="263" r:id="rId27"/>
    <p:sldId id="268" r:id="rId28"/>
    <p:sldId id="269" r:id="rId29"/>
    <p:sldId id="270" r:id="rId30"/>
    <p:sldId id="271" r:id="rId31"/>
    <p:sldId id="272" r:id="rId32"/>
    <p:sldId id="273" r:id="rId33"/>
    <p:sldId id="274" r:id="rId34"/>
    <p:sldId id="275" r:id="rId35"/>
    <p:sldId id="266" r:id="rId36"/>
    <p:sldId id="277" r:id="rId37"/>
    <p:sldId id="278" r:id="rId38"/>
    <p:sldId id="282" r:id="rId39"/>
    <p:sldId id="283" r:id="rId40"/>
    <p:sldId id="276" r:id="rId41"/>
    <p:sldId id="284" r:id="rId42"/>
    <p:sldId id="286" r:id="rId43"/>
    <p:sldId id="287" r:id="rId44"/>
    <p:sldId id="285" r:id="rId4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4" autoAdjust="0"/>
    <p:restoredTop sz="94660"/>
  </p:normalViewPr>
  <p:slideViewPr>
    <p:cSldViewPr snapToGrid="0">
      <p:cViewPr varScale="1">
        <p:scale>
          <a:sx n="84" d="100"/>
          <a:sy n="84" d="100"/>
        </p:scale>
        <p:origin x="184" y="10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1.png"/></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fr-FR"/>
              <a:t>Modifiez le style du titre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11/25/18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555394043"/>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idx="1"/>
          </p:nvPr>
        </p:nvSpPr>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11/25/18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42676190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fr-FR"/>
              <a:t>Modifiez le style du titre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les styles du texte du masque</a:t>
            </a:r>
          </a:p>
        </p:txBody>
      </p:sp>
      <p:sp>
        <p:nvSpPr>
          <p:cNvPr id="7" name="Date Placeholder 6"/>
          <p:cNvSpPr>
            <a:spLocks noGrp="1"/>
          </p:cNvSpPr>
          <p:nvPr>
            <p:ph type="dt" sz="half" idx="10"/>
          </p:nvPr>
        </p:nvSpPr>
        <p:spPr/>
        <p:txBody>
          <a:bodyPr/>
          <a:lstStyle/>
          <a:p>
            <a:fld id="{48A87A34-81AB-432B-8DAE-1953F412C126}" type="datetimeFigureOut">
              <a:rPr lang="en-US" smtClean="0"/>
              <a:pPr/>
              <a:t>11/25/18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2894844082"/>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8" name="Date Placeholder 7"/>
          <p:cNvSpPr>
            <a:spLocks noGrp="1"/>
          </p:cNvSpPr>
          <p:nvPr>
            <p:ph type="dt" sz="half" idx="10"/>
          </p:nvPr>
        </p:nvSpPr>
        <p:spPr/>
        <p:txBody>
          <a:bodyPr/>
          <a:lstStyle/>
          <a:p>
            <a:fld id="{48A87A34-81AB-432B-8DAE-1953F412C126}" type="datetimeFigureOut">
              <a:rPr lang="en-US" smtClean="0"/>
              <a:t>11/25/18</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13320277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4" name="Content Placeholder 3"/>
          <p:cNvSpPr>
            <a:spLocks noGrp="1"/>
          </p:cNvSpPr>
          <p:nvPr>
            <p:ph sz="half" idx="2"/>
          </p:nvPr>
        </p:nvSpPr>
        <p:spPr>
          <a:xfrm>
            <a:off x="1583436" y="3143250"/>
            <a:ext cx="4270248" cy="2596776"/>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7" name="Date Placeholder 6"/>
          <p:cNvSpPr>
            <a:spLocks noGrp="1"/>
          </p:cNvSpPr>
          <p:nvPr>
            <p:ph type="dt" sz="half" idx="10"/>
          </p:nvPr>
        </p:nvSpPr>
        <p:spPr/>
        <p:txBody>
          <a:bodyPr/>
          <a:lstStyle/>
          <a:p>
            <a:fld id="{48A87A34-81AB-432B-8DAE-1953F412C126}" type="datetimeFigureOut">
              <a:rPr lang="en-US" smtClean="0"/>
              <a:t>11/25/18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‹N°›</a:t>
            </a:fld>
            <a:endParaRPr lang="en-US" dirty="0"/>
          </a:p>
        </p:txBody>
      </p:sp>
      <p:sp>
        <p:nvSpPr>
          <p:cNvPr id="10" name="Title 9"/>
          <p:cNvSpPr>
            <a:spLocks noGrp="1"/>
          </p:cNvSpPr>
          <p:nvPr>
            <p:ph type="title"/>
          </p:nvPr>
        </p:nvSpPr>
        <p:spPr/>
        <p:txBody>
          <a:bodyPr/>
          <a:lstStyle/>
          <a:p>
            <a:r>
              <a:rPr lang="fr-FR"/>
              <a:t>Modifiez le style du titre</a:t>
            </a:r>
            <a:endParaRPr lang="en-US" dirty="0"/>
          </a:p>
        </p:txBody>
      </p:sp>
    </p:spTree>
    <p:extLst>
      <p:ext uri="{BB962C8B-B14F-4D97-AF65-F5344CB8AC3E}">
        <p14:creationId xmlns:p14="http://schemas.microsoft.com/office/powerpoint/2010/main" val="4547455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11/25/18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40228476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11/25/18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4524658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fr-FR"/>
              <a:t>Modifiez le style du titre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9" name="Date Placeholder 8"/>
          <p:cNvSpPr>
            <a:spLocks noGrp="1"/>
          </p:cNvSpPr>
          <p:nvPr>
            <p:ph type="dt" sz="half" idx="10"/>
          </p:nvPr>
        </p:nvSpPr>
        <p:spPr/>
        <p:txBody>
          <a:bodyPr/>
          <a:lstStyle/>
          <a:p>
            <a:fld id="{48A87A34-81AB-432B-8DAE-1953F412C126}" type="datetimeFigureOut">
              <a:rPr lang="en-US" smtClean="0"/>
              <a:t>11/25/18</a:t>
            </a:fld>
            <a:endParaRPr lang="en-US" dirty="0"/>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1" name="Slide Number Placeholder 10"/>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4926468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fr-FR"/>
              <a:t>Modifiez le style du titre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48A87A34-81AB-432B-8DAE-1953F412C126}" type="datetimeFigureOut">
              <a:rPr lang="en-US" smtClean="0"/>
              <a:t>11/25/18</a:t>
            </a:fld>
            <a:endParaRPr lang="en-US" dirty="0"/>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0" name="Slide Number Placeholder 9"/>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42068873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11/25/18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23531782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fr-FR"/>
              <a:t>Modifiez le style du titre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11/25/18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1263973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fr-FR"/>
              <a:t>Modifiez le style du titre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48A87A34-81AB-432B-8DAE-1953F412C126}" type="datetimeFigureOut">
              <a:rPr lang="en-US" smtClean="0"/>
              <a:pPr/>
              <a:t>11/25/18</a:t>
            </a:fld>
            <a:endParaRPr lang="en-US" dirty="0"/>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6D22F896-40B5-4ADD-8801-0D06FADFA095}" type="slidenum">
              <a:rPr lang="en-US" smtClean="0"/>
              <a:pPr/>
              <a:t>‹N°›</a:t>
            </a:fld>
            <a:endParaRPr lang="en-US" dirty="0"/>
          </a:p>
        </p:txBody>
      </p:sp>
    </p:spTree>
    <p:extLst>
      <p:ext uri="{BB962C8B-B14F-4D97-AF65-F5344CB8AC3E}">
        <p14:creationId xmlns:p14="http://schemas.microsoft.com/office/powerpoint/2010/main" val="2644228151"/>
      </p:ext>
    </p:extLst>
  </p:cSld>
  <p:clrMap bg1="lt1" tx1="dk1" bg2="lt2" tx2="dk2" accent1="accent1" accent2="accent2" accent3="accent3" accent4="accent4" accent5="accent5" accent6="accent6" hlink="hlink" folHlink="folHlink"/>
  <p:sldLayoutIdLst>
    <p:sldLayoutId id="2147483796" r:id="rId1"/>
    <p:sldLayoutId id="2147483797" r:id="rId2"/>
    <p:sldLayoutId id="2147483798" r:id="rId3"/>
    <p:sldLayoutId id="2147483799" r:id="rId4"/>
    <p:sldLayoutId id="2147483800" r:id="rId5"/>
    <p:sldLayoutId id="2147483801" r:id="rId6"/>
    <p:sldLayoutId id="2147483802" r:id="rId7"/>
    <p:sldLayoutId id="2147483803" r:id="rId8"/>
    <p:sldLayoutId id="2147483804" r:id="rId9"/>
    <p:sldLayoutId id="2147483805" r:id="rId10"/>
    <p:sldLayoutId id="2147483806" r:id="rId11"/>
  </p:sldLayoutIdLst>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9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1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30.png"/><Relationship Id="rId2" Type="http://schemas.openxmlformats.org/officeDocument/2006/relationships/image" Target="../media/image120.png"/><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27.xml.rels><?xml version="1.0" encoding="UTF-8" standalone="yes"?>
<Relationships xmlns="http://schemas.openxmlformats.org/package/2006/relationships"><Relationship Id="rId3" Type="http://schemas.openxmlformats.org/officeDocument/2006/relationships/image" Target="../media/image150.png"/><Relationship Id="rId2" Type="http://schemas.openxmlformats.org/officeDocument/2006/relationships/image" Target="../media/image14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oleObject" Target="../embeddings/oleObject1.bin"/><Relationship Id="rId7" Type="http://schemas.openxmlformats.org/officeDocument/2006/relationships/image" Target="../media/image34.png"/><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33.jpeg"/><Relationship Id="rId5" Type="http://schemas.openxmlformats.org/officeDocument/2006/relationships/image" Target="../media/image32.png"/><Relationship Id="rId4" Type="http://schemas.openxmlformats.org/officeDocument/2006/relationships/image" Target="../media/image31.png"/></Relationships>
</file>

<file path=ppt/slides/_rels/slide41.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5.g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79DD523-22C8-4B96-9663-98473DB1F629}"/>
              </a:ext>
            </a:extLst>
          </p:cNvPr>
          <p:cNvSpPr>
            <a:spLocks noGrp="1"/>
          </p:cNvSpPr>
          <p:nvPr>
            <p:ph type="ctrTitle"/>
          </p:nvPr>
        </p:nvSpPr>
        <p:spPr>
          <a:xfrm>
            <a:off x="1288514" y="525610"/>
            <a:ext cx="4606239" cy="1054357"/>
          </a:xfrm>
        </p:spPr>
        <p:txBody>
          <a:bodyPr>
            <a:normAutofit fontScale="90000"/>
          </a:bodyPr>
          <a:lstStyle/>
          <a:p>
            <a:r>
              <a:rPr lang="fr-FR" dirty="0"/>
              <a:t>VOUS AVANT LE TUT’LIVE</a:t>
            </a:r>
          </a:p>
        </p:txBody>
      </p:sp>
      <p:pic>
        <p:nvPicPr>
          <p:cNvPr id="1026" name="Picture 2" descr="scared snow white GIF">
            <a:extLst>
              <a:ext uri="{FF2B5EF4-FFF2-40B4-BE49-F238E27FC236}">
                <a16:creationId xmlns:a16="http://schemas.microsoft.com/office/drawing/2014/main" id="{352C286E-B6D0-4287-9F0C-ABEE20948678}"/>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886022" y="2048663"/>
            <a:ext cx="5008731" cy="3756548"/>
          </a:xfrm>
          <a:prstGeom prst="rect">
            <a:avLst/>
          </a:prstGeom>
          <a:noFill/>
          <a:extLst>
            <a:ext uri="{909E8E84-426E-40DD-AFC4-6F175D3DCCD1}">
              <a14:hiddenFill xmlns:a14="http://schemas.microsoft.com/office/drawing/2010/main">
                <a:solidFill>
                  <a:srgbClr val="FFFFFF"/>
                </a:solidFill>
              </a14:hiddenFill>
            </a:ext>
          </a:extLst>
        </p:spPr>
      </p:pic>
      <p:sp>
        <p:nvSpPr>
          <p:cNvPr id="4" name="ZoneTexte 3">
            <a:extLst>
              <a:ext uri="{FF2B5EF4-FFF2-40B4-BE49-F238E27FC236}">
                <a16:creationId xmlns:a16="http://schemas.microsoft.com/office/drawing/2014/main" id="{DD50F101-8914-4B20-BEBB-B3BDF2D1654D}"/>
              </a:ext>
            </a:extLst>
          </p:cNvPr>
          <p:cNvSpPr txBox="1"/>
          <p:nvPr/>
        </p:nvSpPr>
        <p:spPr>
          <a:xfrm rot="19944012">
            <a:off x="1084276" y="2429922"/>
            <a:ext cx="2182761" cy="523220"/>
          </a:xfrm>
          <a:prstGeom prst="rect">
            <a:avLst/>
          </a:prstGeom>
          <a:solidFill>
            <a:schemeClr val="tx2">
              <a:lumMod val="75000"/>
            </a:schemeClr>
          </a:solidFill>
        </p:spPr>
        <p:txBody>
          <a:bodyPr wrap="square" rtlCol="0">
            <a:spAutoFit/>
          </a:bodyPr>
          <a:lstStyle/>
          <a:p>
            <a:pPr algn="ctr"/>
            <a:r>
              <a:rPr lang="fr-FR" sz="2800" b="1" dirty="0"/>
              <a:t>Optique</a:t>
            </a:r>
          </a:p>
        </p:txBody>
      </p:sp>
      <p:pic>
        <p:nvPicPr>
          <p:cNvPr id="7" name="Picture 2" descr="happy snow white GIF by Disney">
            <a:extLst>
              <a:ext uri="{FF2B5EF4-FFF2-40B4-BE49-F238E27FC236}">
                <a16:creationId xmlns:a16="http://schemas.microsoft.com/office/drawing/2014/main" id="{F0DB52BF-ABA4-48BD-B37A-5046666A35D5}"/>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7018779" y="2048663"/>
            <a:ext cx="4466745" cy="3554968"/>
          </a:xfrm>
          <a:prstGeom prst="rect">
            <a:avLst/>
          </a:prstGeom>
          <a:noFill/>
          <a:extLst>
            <a:ext uri="{909E8E84-426E-40DD-AFC4-6F175D3DCCD1}">
              <a14:hiddenFill xmlns:a14="http://schemas.microsoft.com/office/drawing/2010/main">
                <a:solidFill>
                  <a:srgbClr val="FFFFFF"/>
                </a:solidFill>
              </a14:hiddenFill>
            </a:ext>
          </a:extLst>
        </p:spPr>
      </p:pic>
      <p:sp>
        <p:nvSpPr>
          <p:cNvPr id="9" name="Titre 1">
            <a:extLst>
              <a:ext uri="{FF2B5EF4-FFF2-40B4-BE49-F238E27FC236}">
                <a16:creationId xmlns:a16="http://schemas.microsoft.com/office/drawing/2014/main" id="{22812C38-88D8-4425-83E2-C52AA2DAD7E9}"/>
              </a:ext>
            </a:extLst>
          </p:cNvPr>
          <p:cNvSpPr txBox="1">
            <a:spLocks/>
          </p:cNvSpPr>
          <p:nvPr/>
        </p:nvSpPr>
        <p:spPr bwMode="blackWhite">
          <a:xfrm>
            <a:off x="6949031" y="525610"/>
            <a:ext cx="4606239" cy="1054357"/>
          </a:xfrm>
          <a:prstGeom prst="rect">
            <a:avLst/>
          </a:prstGeom>
          <a:solidFill>
            <a:srgbClr val="FFFFFF"/>
          </a:solidFill>
          <a:ln w="38100" cap="sq">
            <a:solidFill>
              <a:srgbClr val="404040"/>
            </a:solidFill>
            <a:miter lim="800000"/>
          </a:ln>
        </p:spPr>
        <p:txBody>
          <a:bodyPr vert="horz" lIns="274320" tIns="182880" rIns="274320" bIns="182880" rtlCol="0" anchor="ctr" anchorCtr="1">
            <a:normAutofit fontScale="82500" lnSpcReduction="20000"/>
          </a:bodyPr>
          <a:lstStyle>
            <a:lvl1pPr algn="ctr" defTabSz="914400" rtl="0" eaLnBrk="1" latinLnBrk="0" hangingPunct="1">
              <a:lnSpc>
                <a:spcPct val="90000"/>
              </a:lnSpc>
              <a:spcBef>
                <a:spcPct val="0"/>
              </a:spcBef>
              <a:buNone/>
              <a:defRPr sz="3800" kern="1200" cap="all" spc="200" baseline="0">
                <a:solidFill>
                  <a:srgbClr val="262626"/>
                </a:solidFill>
                <a:latin typeface="+mj-lt"/>
                <a:ea typeface="+mj-ea"/>
                <a:cs typeface="+mj-cs"/>
              </a:defRPr>
            </a:lvl1pPr>
          </a:lstStyle>
          <a:p>
            <a:r>
              <a:rPr lang="fr-FR" dirty="0"/>
              <a:t>VOUS APRES LE TUT’LIVE</a:t>
            </a:r>
          </a:p>
        </p:txBody>
      </p:sp>
    </p:spTree>
    <p:extLst>
      <p:ext uri="{BB962C8B-B14F-4D97-AF65-F5344CB8AC3E}">
        <p14:creationId xmlns:p14="http://schemas.microsoft.com/office/powerpoint/2010/main" val="3483761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8ABBFD0-D4A7-4DF8-8439-79721C67D8C9}"/>
              </a:ext>
            </a:extLst>
          </p:cNvPr>
          <p:cNvSpPr>
            <a:spLocks noGrp="1"/>
          </p:cNvSpPr>
          <p:nvPr>
            <p:ph type="title"/>
          </p:nvPr>
        </p:nvSpPr>
        <p:spPr>
          <a:xfrm>
            <a:off x="1317628" y="1434942"/>
            <a:ext cx="9556744" cy="3224981"/>
          </a:xfrm>
        </p:spPr>
        <p:txBody>
          <a:bodyPr>
            <a:normAutofit/>
          </a:bodyPr>
          <a:lstStyle/>
          <a:p>
            <a:r>
              <a:rPr lang="fr-FR" sz="6600" dirty="0"/>
              <a:t>TUT LIVE N°2 </a:t>
            </a:r>
            <a:br>
              <a:rPr lang="fr-FR" sz="6600" dirty="0"/>
            </a:br>
            <a:r>
              <a:rPr lang="fr-FR" sz="6000" dirty="0"/>
              <a:t>OPTIQUE</a:t>
            </a:r>
            <a:endParaRPr lang="fr-FR" sz="6600" dirty="0"/>
          </a:p>
        </p:txBody>
      </p:sp>
    </p:spTree>
    <p:extLst>
      <p:ext uri="{BB962C8B-B14F-4D97-AF65-F5344CB8AC3E}">
        <p14:creationId xmlns:p14="http://schemas.microsoft.com/office/powerpoint/2010/main" val="31849582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232B0EA-2C15-44D5-849C-B7FCFDFA7B47}"/>
              </a:ext>
            </a:extLst>
          </p:cNvPr>
          <p:cNvSpPr>
            <a:spLocks noGrp="1"/>
          </p:cNvSpPr>
          <p:nvPr>
            <p:ph type="title"/>
          </p:nvPr>
        </p:nvSpPr>
        <p:spPr/>
        <p:txBody>
          <a:bodyPr/>
          <a:lstStyle/>
          <a:p>
            <a:r>
              <a:rPr lang="fr-FR" dirty="0"/>
              <a:t>QCM 1 : </a:t>
            </a:r>
          </a:p>
        </p:txBody>
      </p:sp>
      <p:sp>
        <p:nvSpPr>
          <p:cNvPr id="3" name="Espace réservé du contenu 2">
            <a:extLst>
              <a:ext uri="{FF2B5EF4-FFF2-40B4-BE49-F238E27FC236}">
                <a16:creationId xmlns:a16="http://schemas.microsoft.com/office/drawing/2014/main" id="{82DA19D3-5A3E-4A00-B29B-9F2FC48AF70C}"/>
              </a:ext>
            </a:extLst>
          </p:cNvPr>
          <p:cNvSpPr>
            <a:spLocks noGrp="1"/>
          </p:cNvSpPr>
          <p:nvPr>
            <p:ph idx="1"/>
          </p:nvPr>
        </p:nvSpPr>
        <p:spPr/>
        <p:txBody>
          <a:bodyPr/>
          <a:lstStyle/>
          <a:p>
            <a:pPr marL="342900" indent="-342900">
              <a:buFont typeface="+mj-lt"/>
              <a:buAutoNum type="arabicPeriod"/>
            </a:pPr>
            <a:r>
              <a:rPr lang="fr-FR" b="1" dirty="0"/>
              <a:t>Quelles sont les propriétés de l’image d’un objet AB compris entre O et F objet dans une lentille divergente ? </a:t>
            </a:r>
          </a:p>
          <a:p>
            <a:pPr marL="342900" indent="-342900">
              <a:buFont typeface="+mj-lt"/>
              <a:buAutoNum type="arabicPeriod"/>
            </a:pPr>
            <a:endParaRPr lang="fr-FR" dirty="0"/>
          </a:p>
          <a:p>
            <a:pPr marL="342900" indent="-342900">
              <a:buFont typeface="+mj-lt"/>
              <a:buAutoNum type="arabicPeriod"/>
            </a:pPr>
            <a:r>
              <a:rPr lang="fr-FR" b="1" dirty="0"/>
              <a:t>Quelles sont les propriétés de l’image d’un objet AB compris entre O et F dans une lentille convergente ? </a:t>
            </a:r>
            <a:endParaRPr lang="fr-FR" dirty="0"/>
          </a:p>
          <a:p>
            <a:endParaRPr lang="fr-FR" dirty="0"/>
          </a:p>
        </p:txBody>
      </p:sp>
    </p:spTree>
    <p:extLst>
      <p:ext uri="{BB962C8B-B14F-4D97-AF65-F5344CB8AC3E}">
        <p14:creationId xmlns:p14="http://schemas.microsoft.com/office/powerpoint/2010/main" val="29448423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232B0EA-2C15-44D5-849C-B7FCFDFA7B47}"/>
              </a:ext>
            </a:extLst>
          </p:cNvPr>
          <p:cNvSpPr>
            <a:spLocks noGrp="1"/>
          </p:cNvSpPr>
          <p:nvPr>
            <p:ph type="title"/>
          </p:nvPr>
        </p:nvSpPr>
        <p:spPr>
          <a:xfrm>
            <a:off x="2276856" y="385572"/>
            <a:ext cx="7729728" cy="1188720"/>
          </a:xfrm>
        </p:spPr>
        <p:txBody>
          <a:bodyPr/>
          <a:lstStyle/>
          <a:p>
            <a:r>
              <a:rPr lang="fr-FR" dirty="0"/>
              <a:t>QCM 1 : Lentille </a:t>
            </a:r>
            <a:r>
              <a:rPr lang="fr-FR" dirty="0" err="1"/>
              <a:t>DIvergente</a:t>
            </a:r>
            <a:endParaRPr lang="fr-FR" dirty="0"/>
          </a:p>
        </p:txBody>
      </p:sp>
      <p:pic>
        <p:nvPicPr>
          <p:cNvPr id="7" name="Espace réservé du contenu 6">
            <a:extLst>
              <a:ext uri="{FF2B5EF4-FFF2-40B4-BE49-F238E27FC236}">
                <a16:creationId xmlns:a16="http://schemas.microsoft.com/office/drawing/2014/main" id="{4B44AB04-4DEE-DB4D-86B9-AC2ADFB00EA2}"/>
              </a:ext>
            </a:extLst>
          </p:cNvPr>
          <p:cNvPicPr>
            <a:picLocks noGrp="1" noChangeAspect="1"/>
          </p:cNvPicPr>
          <p:nvPr>
            <p:ph idx="1"/>
          </p:nvPr>
        </p:nvPicPr>
        <p:blipFill>
          <a:blip r:embed="rId2"/>
          <a:stretch>
            <a:fillRect/>
          </a:stretch>
        </p:blipFill>
        <p:spPr>
          <a:xfrm>
            <a:off x="3520753" y="1949365"/>
            <a:ext cx="5241934" cy="4522556"/>
          </a:xfrm>
        </p:spPr>
      </p:pic>
    </p:spTree>
    <p:extLst>
      <p:ext uri="{BB962C8B-B14F-4D97-AF65-F5344CB8AC3E}">
        <p14:creationId xmlns:p14="http://schemas.microsoft.com/office/powerpoint/2010/main" val="35119258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232B0EA-2C15-44D5-849C-B7FCFDFA7B47}"/>
              </a:ext>
            </a:extLst>
          </p:cNvPr>
          <p:cNvSpPr>
            <a:spLocks noGrp="1"/>
          </p:cNvSpPr>
          <p:nvPr>
            <p:ph type="title"/>
          </p:nvPr>
        </p:nvSpPr>
        <p:spPr/>
        <p:txBody>
          <a:bodyPr/>
          <a:lstStyle/>
          <a:p>
            <a:r>
              <a:rPr lang="fr-FR" dirty="0"/>
              <a:t>QCM 1 : Lentille </a:t>
            </a:r>
            <a:r>
              <a:rPr lang="fr-FR" dirty="0" err="1"/>
              <a:t>DIvergente</a:t>
            </a:r>
            <a:endParaRPr lang="fr-FR" dirty="0"/>
          </a:p>
        </p:txBody>
      </p:sp>
      <p:pic>
        <p:nvPicPr>
          <p:cNvPr id="4" name="Espace réservé du contenu 3">
            <a:extLst>
              <a:ext uri="{FF2B5EF4-FFF2-40B4-BE49-F238E27FC236}">
                <a16:creationId xmlns:a16="http://schemas.microsoft.com/office/drawing/2014/main" id="{1F164DBF-CED6-DA4C-8E0A-8F50BF9D313E}"/>
              </a:ext>
            </a:extLst>
          </p:cNvPr>
          <p:cNvPicPr>
            <a:picLocks noGrp="1"/>
          </p:cNvPicPr>
          <p:nvPr>
            <p:ph idx="1"/>
          </p:nvPr>
        </p:nvPicPr>
        <p:blipFill rotWithShape="1">
          <a:blip r:embed="rId2">
            <a:extLst>
              <a:ext uri="{28A0092B-C50C-407E-A947-70E740481C1C}">
                <a14:useLocalDpi xmlns:a14="http://schemas.microsoft.com/office/drawing/2010/main" val="0"/>
              </a:ext>
            </a:extLst>
          </a:blip>
          <a:srcRect l="7856" r="5432"/>
          <a:stretch/>
        </p:blipFill>
        <p:spPr bwMode="auto">
          <a:xfrm>
            <a:off x="2584200" y="2693352"/>
            <a:ext cx="7023600" cy="3747600"/>
          </a:xfrm>
          <a:prstGeom prst="rect">
            <a:avLst/>
          </a:prstGeom>
          <a:noFill/>
          <a:ln w="19050">
            <a:solidFill>
              <a:srgbClr val="DC8EB7"/>
            </a:solid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756647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232B0EA-2C15-44D5-849C-B7FCFDFA7B47}"/>
              </a:ext>
            </a:extLst>
          </p:cNvPr>
          <p:cNvSpPr>
            <a:spLocks noGrp="1"/>
          </p:cNvSpPr>
          <p:nvPr>
            <p:ph type="title"/>
          </p:nvPr>
        </p:nvSpPr>
        <p:spPr/>
        <p:txBody>
          <a:bodyPr/>
          <a:lstStyle/>
          <a:p>
            <a:r>
              <a:rPr lang="fr-FR" dirty="0"/>
              <a:t>QCM 1 : Lentille </a:t>
            </a:r>
            <a:r>
              <a:rPr lang="fr-FR" dirty="0" err="1"/>
              <a:t>DIvergente</a:t>
            </a:r>
            <a:endParaRPr lang="fr-FR" dirty="0"/>
          </a:p>
        </p:txBody>
      </p:sp>
      <p:sp>
        <p:nvSpPr>
          <p:cNvPr id="4" name="Espace réservé du contenu 3">
            <a:extLst>
              <a:ext uri="{FF2B5EF4-FFF2-40B4-BE49-F238E27FC236}">
                <a16:creationId xmlns:a16="http://schemas.microsoft.com/office/drawing/2014/main" id="{67D22557-3EA2-2641-8AD9-A983B36412AD}"/>
              </a:ext>
            </a:extLst>
          </p:cNvPr>
          <p:cNvSpPr>
            <a:spLocks noGrp="1"/>
          </p:cNvSpPr>
          <p:nvPr>
            <p:ph idx="1"/>
          </p:nvPr>
        </p:nvSpPr>
        <p:spPr>
          <a:xfrm>
            <a:off x="4902708" y="2729484"/>
            <a:ext cx="2386584" cy="3101983"/>
          </a:xfrm>
        </p:spPr>
        <p:txBody>
          <a:bodyPr/>
          <a:lstStyle/>
          <a:p>
            <a:pPr marL="0" indent="0">
              <a:buNone/>
            </a:pPr>
            <a:r>
              <a:rPr lang="fr-FR" dirty="0"/>
              <a:t>On a donc une image :</a:t>
            </a:r>
          </a:p>
          <a:p>
            <a:pPr marL="0" indent="0">
              <a:buNone/>
            </a:pPr>
            <a:endParaRPr lang="fr-FR" dirty="0"/>
          </a:p>
          <a:p>
            <a:pPr>
              <a:buFont typeface="Wingdings" pitchFamily="2" charset="2"/>
              <a:buChar char="Ø"/>
            </a:pPr>
            <a:r>
              <a:rPr lang="fr-FR" sz="2000" b="1" u="sng" dirty="0"/>
              <a:t>Agrandie</a:t>
            </a:r>
          </a:p>
          <a:p>
            <a:pPr>
              <a:buFont typeface="Wingdings" pitchFamily="2" charset="2"/>
              <a:buChar char="Ø"/>
            </a:pPr>
            <a:r>
              <a:rPr lang="fr-FR" sz="2000" b="1" u="sng" dirty="0"/>
              <a:t>Réelle</a:t>
            </a:r>
          </a:p>
          <a:p>
            <a:pPr>
              <a:buFont typeface="Wingdings" pitchFamily="2" charset="2"/>
              <a:buChar char="Ø"/>
            </a:pPr>
            <a:r>
              <a:rPr lang="fr-FR" sz="2000" b="1" u="sng" dirty="0"/>
              <a:t>Droite</a:t>
            </a:r>
          </a:p>
        </p:txBody>
      </p:sp>
    </p:spTree>
    <p:extLst>
      <p:ext uri="{BB962C8B-B14F-4D97-AF65-F5344CB8AC3E}">
        <p14:creationId xmlns:p14="http://schemas.microsoft.com/office/powerpoint/2010/main" val="8211735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232B0EA-2C15-44D5-849C-B7FCFDFA7B47}"/>
              </a:ext>
            </a:extLst>
          </p:cNvPr>
          <p:cNvSpPr>
            <a:spLocks noGrp="1"/>
          </p:cNvSpPr>
          <p:nvPr>
            <p:ph type="title"/>
          </p:nvPr>
        </p:nvSpPr>
        <p:spPr>
          <a:xfrm>
            <a:off x="2215896" y="278892"/>
            <a:ext cx="7729728" cy="1188720"/>
          </a:xfrm>
        </p:spPr>
        <p:txBody>
          <a:bodyPr/>
          <a:lstStyle/>
          <a:p>
            <a:r>
              <a:rPr lang="fr-FR" dirty="0"/>
              <a:t>QCM 1 : Lentille convergente</a:t>
            </a:r>
          </a:p>
        </p:txBody>
      </p:sp>
      <p:pic>
        <p:nvPicPr>
          <p:cNvPr id="5" name="Espace réservé du contenu 4">
            <a:extLst>
              <a:ext uri="{FF2B5EF4-FFF2-40B4-BE49-F238E27FC236}">
                <a16:creationId xmlns:a16="http://schemas.microsoft.com/office/drawing/2014/main" id="{3BD53478-63A4-9746-8D04-D569D45BE3B8}"/>
              </a:ext>
            </a:extLst>
          </p:cNvPr>
          <p:cNvPicPr>
            <a:picLocks noGrp="1" noChangeAspect="1"/>
          </p:cNvPicPr>
          <p:nvPr>
            <p:ph idx="1"/>
          </p:nvPr>
        </p:nvPicPr>
        <p:blipFill>
          <a:blip r:embed="rId2"/>
          <a:stretch>
            <a:fillRect/>
          </a:stretch>
        </p:blipFill>
        <p:spPr>
          <a:xfrm>
            <a:off x="3351988" y="1602105"/>
            <a:ext cx="5457544" cy="4998976"/>
          </a:xfrm>
        </p:spPr>
      </p:pic>
    </p:spTree>
    <p:extLst>
      <p:ext uri="{BB962C8B-B14F-4D97-AF65-F5344CB8AC3E}">
        <p14:creationId xmlns:p14="http://schemas.microsoft.com/office/powerpoint/2010/main" val="19333258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232B0EA-2C15-44D5-849C-B7FCFDFA7B47}"/>
              </a:ext>
            </a:extLst>
          </p:cNvPr>
          <p:cNvSpPr>
            <a:spLocks noGrp="1"/>
          </p:cNvSpPr>
          <p:nvPr>
            <p:ph type="title"/>
          </p:nvPr>
        </p:nvSpPr>
        <p:spPr/>
        <p:txBody>
          <a:bodyPr/>
          <a:lstStyle/>
          <a:p>
            <a:r>
              <a:rPr lang="fr-FR" dirty="0"/>
              <a:t>QCM 1 : Lentille convergente</a:t>
            </a:r>
          </a:p>
        </p:txBody>
      </p:sp>
      <p:pic>
        <p:nvPicPr>
          <p:cNvPr id="4" name="Espace réservé du contenu 3">
            <a:extLst>
              <a:ext uri="{FF2B5EF4-FFF2-40B4-BE49-F238E27FC236}">
                <a16:creationId xmlns:a16="http://schemas.microsoft.com/office/drawing/2014/main" id="{671BE48C-880B-4F43-8AAF-82CB4E0197D6}"/>
              </a:ext>
            </a:extLst>
          </p:cNvPr>
          <p:cNvPicPr>
            <a:picLocks noGrp="1"/>
          </p:cNvPicPr>
          <p:nvPr>
            <p:ph idx="1"/>
          </p:nvPr>
        </p:nvPicPr>
        <p:blipFill rotWithShape="1">
          <a:blip r:embed="rId2">
            <a:extLst>
              <a:ext uri="{28A0092B-C50C-407E-A947-70E740481C1C}">
                <a14:useLocalDpi xmlns:a14="http://schemas.microsoft.com/office/drawing/2010/main" val="0"/>
              </a:ext>
            </a:extLst>
          </a:blip>
          <a:srcRect r="10309"/>
          <a:stretch/>
        </p:blipFill>
        <p:spPr bwMode="auto">
          <a:xfrm>
            <a:off x="2583369" y="2514600"/>
            <a:ext cx="7025262" cy="3749040"/>
          </a:xfrm>
          <a:prstGeom prst="rect">
            <a:avLst/>
          </a:prstGeom>
          <a:noFill/>
          <a:ln w="19050">
            <a:solidFill>
              <a:srgbClr val="DC8EB7"/>
            </a:solidFill>
          </a:ln>
          <a:extLst>
            <a:ext uri="{53640926-AAD7-44d8-BBD7-CCE9431645EC}">
              <a14:shadowObscured xmlns:wpc="http://schemas.microsoft.com/office/word/2010/wordprocessingCanvas" xmlns:cx="http://schemas.microsoft.com/office/drawing/2014/chartex" xmlns:cx1="http://schemas.microsoft.com/office/drawing/2015/9/8/chartex" xmlns:cx2="http://schemas.microsoft.com/office/drawing/2015/10/21/chartex" xmlns:cx3="http://schemas.microsoft.com/office/drawing/2016/5/9/chartex" xmlns:cx4="http://schemas.microsoft.com/office/drawing/2016/5/10/chartex" xmlns:cx5="http://schemas.microsoft.com/office/drawing/2016/5/11/chartex" xmlns:cx6="http://schemas.microsoft.com/office/drawing/2016/5/12/chartex" xmlns:cx7="http://schemas.microsoft.com/office/drawing/2016/5/13/chartex" xmlns:cx8="http://schemas.microsoft.com/office/drawing/2016/5/14/chartex" xmlns:mc="http://schemas.openxmlformats.org/markup-compatibility/2006" xmlns:aink="http://schemas.microsoft.com/office/drawing/2016/ink" xmlns:am3d="http://schemas.microsoft.com/office/drawing/2017/model3d" xmlns:m="http://schemas.openxmlformats.org/officeDocument/2006/math" xmlns:wp14="http://schemas.microsoft.com/office/word/2010/wordprocessingDrawing" xmlns:wp="http://schemas.openxmlformats.org/drawingml/2006/wordprocessingDrawing" xmlns:w14="http://schemas.microsoft.com/office/word/2010/wordml" xmlns:w15="http://schemas.microsoft.com/office/word/2012/wordml" xmlns:w16cid="http://schemas.microsoft.com/office/word/2016/wordml/cid" xmlns:w16se="http://schemas.microsoft.com/office/word/2015/wordml/symex" xmlns:wpg="http://schemas.microsoft.com/office/word/2010/wordprocessingGroup" xmlns:wpi="http://schemas.microsoft.com/office/word/2010/wordprocessingInk" xmlns:wne="http://schemas.microsoft.com/office/word/2006/wordml" xmlns:wps="http://schemas.microsoft.com/office/word/2010/wordprocessingShape" xmlns:pic="http://schemas.openxmlformats.org/drawingml/2006/picture" xmlns:a14="http://schemas.microsoft.com/office/drawing/2010/main" xmlns:w="http://schemas.openxmlformats.org/wordprocessingml/2006/main" xmlns:w10="urn:schemas-microsoft-com:office:word" xmlns:v="urn:schemas-microsoft-com:vml" xmlns:o="urn:schemas-microsoft-com:office:office" xmlns:mv="urn:schemas-microsoft-com:mac:vml" xmlns:mo="http://schemas.microsoft.com/office/mac/office/2008/main" xmlns="" xmlns:lc="http://schemas.openxmlformats.org/drawingml/2006/lockedCanvas"/>
            </a:ext>
          </a:extLst>
        </p:spPr>
      </p:pic>
    </p:spTree>
    <p:extLst>
      <p:ext uri="{BB962C8B-B14F-4D97-AF65-F5344CB8AC3E}">
        <p14:creationId xmlns:p14="http://schemas.microsoft.com/office/powerpoint/2010/main" val="29604722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232B0EA-2C15-44D5-849C-B7FCFDFA7B47}"/>
              </a:ext>
            </a:extLst>
          </p:cNvPr>
          <p:cNvSpPr>
            <a:spLocks noGrp="1"/>
          </p:cNvSpPr>
          <p:nvPr>
            <p:ph type="title"/>
          </p:nvPr>
        </p:nvSpPr>
        <p:spPr>
          <a:xfrm>
            <a:off x="2215896" y="278892"/>
            <a:ext cx="7729728" cy="1188720"/>
          </a:xfrm>
        </p:spPr>
        <p:txBody>
          <a:bodyPr/>
          <a:lstStyle/>
          <a:p>
            <a:r>
              <a:rPr lang="fr-FR" dirty="0"/>
              <a:t>QCM 1 : Lentille convergente</a:t>
            </a:r>
          </a:p>
        </p:txBody>
      </p:sp>
      <p:sp>
        <p:nvSpPr>
          <p:cNvPr id="4" name="Espace réservé du contenu 3">
            <a:extLst>
              <a:ext uri="{FF2B5EF4-FFF2-40B4-BE49-F238E27FC236}">
                <a16:creationId xmlns:a16="http://schemas.microsoft.com/office/drawing/2014/main" id="{58A35903-7B8A-0541-9C97-F1457932921F}"/>
              </a:ext>
            </a:extLst>
          </p:cNvPr>
          <p:cNvSpPr>
            <a:spLocks noGrp="1"/>
          </p:cNvSpPr>
          <p:nvPr>
            <p:ph idx="1"/>
          </p:nvPr>
        </p:nvSpPr>
        <p:spPr>
          <a:xfrm>
            <a:off x="4876874" y="2203147"/>
            <a:ext cx="2407772" cy="3101983"/>
          </a:xfrm>
        </p:spPr>
        <p:txBody>
          <a:bodyPr/>
          <a:lstStyle/>
          <a:p>
            <a:pPr marL="0" indent="0">
              <a:buNone/>
            </a:pPr>
            <a:r>
              <a:rPr lang="fr-FR" dirty="0"/>
              <a:t>On a donc une image :</a:t>
            </a:r>
          </a:p>
          <a:p>
            <a:pPr marL="0" indent="0">
              <a:buNone/>
            </a:pPr>
            <a:endParaRPr lang="fr-FR" dirty="0"/>
          </a:p>
          <a:p>
            <a:pPr>
              <a:buFont typeface="Wingdings" pitchFamily="2" charset="2"/>
              <a:buChar char="Ø"/>
            </a:pPr>
            <a:r>
              <a:rPr lang="fr-FR" sz="2000" b="1" u="sng" dirty="0"/>
              <a:t>Agrandie</a:t>
            </a:r>
          </a:p>
          <a:p>
            <a:pPr>
              <a:buFont typeface="Wingdings" pitchFamily="2" charset="2"/>
              <a:buChar char="Ø"/>
            </a:pPr>
            <a:r>
              <a:rPr lang="fr-FR" sz="2000" b="1" u="sng" dirty="0"/>
              <a:t>Virtuelle</a:t>
            </a:r>
          </a:p>
          <a:p>
            <a:pPr>
              <a:buFont typeface="Wingdings" pitchFamily="2" charset="2"/>
              <a:buChar char="Ø"/>
            </a:pPr>
            <a:r>
              <a:rPr lang="fr-FR" sz="2000" b="1" u="sng" dirty="0"/>
              <a:t>Droite</a:t>
            </a:r>
          </a:p>
        </p:txBody>
      </p:sp>
    </p:spTree>
    <p:extLst>
      <p:ext uri="{BB962C8B-B14F-4D97-AF65-F5344CB8AC3E}">
        <p14:creationId xmlns:p14="http://schemas.microsoft.com/office/powerpoint/2010/main" val="15010832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232B0EA-2C15-44D5-849C-B7FCFDFA7B47}"/>
              </a:ext>
            </a:extLst>
          </p:cNvPr>
          <p:cNvSpPr>
            <a:spLocks noGrp="1"/>
          </p:cNvSpPr>
          <p:nvPr>
            <p:ph type="title"/>
          </p:nvPr>
        </p:nvSpPr>
        <p:spPr/>
        <p:txBody>
          <a:bodyPr/>
          <a:lstStyle/>
          <a:p>
            <a:r>
              <a:rPr lang="fr-FR" dirty="0"/>
              <a:t>QCM 2 : Microscopie </a:t>
            </a:r>
          </a:p>
        </p:txBody>
      </p:sp>
      <p:sp>
        <p:nvSpPr>
          <p:cNvPr id="3" name="Espace réservé du contenu 2">
            <a:extLst>
              <a:ext uri="{FF2B5EF4-FFF2-40B4-BE49-F238E27FC236}">
                <a16:creationId xmlns:a16="http://schemas.microsoft.com/office/drawing/2014/main" id="{82DA19D3-5A3E-4A00-B29B-9F2FC48AF70C}"/>
              </a:ext>
            </a:extLst>
          </p:cNvPr>
          <p:cNvSpPr>
            <a:spLocks noGrp="1"/>
          </p:cNvSpPr>
          <p:nvPr>
            <p:ph idx="1"/>
          </p:nvPr>
        </p:nvSpPr>
        <p:spPr>
          <a:xfrm>
            <a:off x="1250795" y="2649195"/>
            <a:ext cx="9690409" cy="3101983"/>
          </a:xfrm>
        </p:spPr>
        <p:txBody>
          <a:bodyPr/>
          <a:lstStyle/>
          <a:p>
            <a:pPr marL="0" indent="0">
              <a:buNone/>
            </a:pPr>
            <a:r>
              <a:rPr lang="fr-FR" sz="2000" b="1" dirty="0">
                <a:solidFill>
                  <a:schemeClr val="tx1"/>
                </a:solidFill>
              </a:rPr>
              <a:t>On considère un microscope de grossissement 200, et d’intervalle optique 16 cm. On sait que la puissance de l’oculaire est de 50 dioptries. Donnez la ou les proposition(s) vraie(s) concernant ce microscope : </a:t>
            </a:r>
          </a:p>
          <a:p>
            <a:pPr marL="0" indent="0">
              <a:buNone/>
            </a:pPr>
            <a:endParaRPr lang="fr-FR" sz="2000" dirty="0">
              <a:solidFill>
                <a:schemeClr val="tx1"/>
              </a:solidFill>
            </a:endParaRPr>
          </a:p>
          <a:p>
            <a:pPr marL="0" indent="0">
              <a:spcBef>
                <a:spcPts val="0"/>
              </a:spcBef>
              <a:buNone/>
            </a:pPr>
            <a:r>
              <a:rPr lang="fr-FR" sz="2000" dirty="0">
                <a:solidFill>
                  <a:schemeClr val="tx1"/>
                </a:solidFill>
              </a:rPr>
              <a:t>A) La distance focale image de l’objectif est de 1 cm.</a:t>
            </a:r>
            <a:br>
              <a:rPr lang="fr-FR" sz="2000" dirty="0">
                <a:solidFill>
                  <a:schemeClr val="tx1"/>
                </a:solidFill>
              </a:rPr>
            </a:br>
            <a:r>
              <a:rPr lang="fr-FR" sz="2000" dirty="0">
                <a:solidFill>
                  <a:schemeClr val="tx1"/>
                </a:solidFill>
              </a:rPr>
              <a:t>B) La distance focale image de l’objectif est de 0,2 cm.</a:t>
            </a:r>
            <a:br>
              <a:rPr lang="fr-FR" sz="2000" dirty="0">
                <a:solidFill>
                  <a:schemeClr val="tx1"/>
                </a:solidFill>
              </a:rPr>
            </a:br>
            <a:r>
              <a:rPr lang="fr-FR" sz="2000" dirty="0">
                <a:solidFill>
                  <a:schemeClr val="tx1"/>
                </a:solidFill>
              </a:rPr>
              <a:t>C) Le grossissement de l’objectif est de 16 et celui de l’oculaire de 12,5. </a:t>
            </a:r>
          </a:p>
          <a:p>
            <a:pPr marL="0" indent="0">
              <a:spcBef>
                <a:spcPts val="0"/>
              </a:spcBef>
              <a:buNone/>
            </a:pPr>
            <a:r>
              <a:rPr lang="fr-FR" sz="2000" dirty="0">
                <a:solidFill>
                  <a:schemeClr val="tx1"/>
                </a:solidFill>
              </a:rPr>
              <a:t>D) Le grossissement de l’objectif est de 12,5 et celui de l’oculaire de 16. </a:t>
            </a:r>
          </a:p>
          <a:p>
            <a:pPr marL="0" indent="0">
              <a:spcBef>
                <a:spcPts val="0"/>
              </a:spcBef>
              <a:buNone/>
            </a:pPr>
            <a:r>
              <a:rPr lang="fr-FR" sz="2000" dirty="0">
                <a:solidFill>
                  <a:schemeClr val="tx1"/>
                </a:solidFill>
              </a:rPr>
              <a:t>E) Les propositions A, B, C, D sont fausses. </a:t>
            </a:r>
          </a:p>
          <a:p>
            <a:endParaRPr lang="fr-FR" dirty="0"/>
          </a:p>
        </p:txBody>
      </p:sp>
    </p:spTree>
    <p:extLst>
      <p:ext uri="{BB962C8B-B14F-4D97-AF65-F5344CB8AC3E}">
        <p14:creationId xmlns:p14="http://schemas.microsoft.com/office/powerpoint/2010/main" val="11956119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232B0EA-2C15-44D5-849C-B7FCFDFA7B47}"/>
              </a:ext>
            </a:extLst>
          </p:cNvPr>
          <p:cNvSpPr>
            <a:spLocks noGrp="1"/>
          </p:cNvSpPr>
          <p:nvPr>
            <p:ph type="title"/>
          </p:nvPr>
        </p:nvSpPr>
        <p:spPr/>
        <p:txBody>
          <a:bodyPr/>
          <a:lstStyle/>
          <a:p>
            <a:r>
              <a:rPr lang="fr-FR" dirty="0"/>
              <a:t>QCM 2 : Microscopie </a:t>
            </a:r>
          </a:p>
        </p:txBody>
      </p:sp>
      <mc:AlternateContent xmlns:mc="http://schemas.openxmlformats.org/markup-compatibility/2006" xmlns:a14="http://schemas.microsoft.com/office/drawing/2010/main">
        <mc:Choice Requires="a14">
          <p:sp>
            <p:nvSpPr>
              <p:cNvPr id="3" name="Espace réservé du contenu 2">
                <a:extLst>
                  <a:ext uri="{FF2B5EF4-FFF2-40B4-BE49-F238E27FC236}">
                    <a16:creationId xmlns:a16="http://schemas.microsoft.com/office/drawing/2014/main" id="{82DA19D3-5A3E-4A00-B29B-9F2FC48AF70C}"/>
                  </a:ext>
                </a:extLst>
              </p:cNvPr>
              <p:cNvSpPr>
                <a:spLocks noGrp="1"/>
              </p:cNvSpPr>
              <p:nvPr>
                <p:ph idx="1"/>
              </p:nvPr>
            </p:nvSpPr>
            <p:spPr>
              <a:xfrm>
                <a:off x="1250795" y="2325810"/>
                <a:ext cx="9690409" cy="4130746"/>
              </a:xfrm>
            </p:spPr>
            <p:txBody>
              <a:bodyPr>
                <a:normAutofit lnSpcReduction="10000"/>
              </a:bodyPr>
              <a:lstStyle/>
              <a:p>
                <a:pPr marL="0" indent="0">
                  <a:buNone/>
                </a:pPr>
                <a:r>
                  <a:rPr lang="fr-FR" sz="2000" b="1" dirty="0"/>
                  <a:t>Items A et B : </a:t>
                </a:r>
              </a:p>
              <a:p>
                <a:pPr marL="0" indent="0">
                  <a:buNone/>
                </a:pPr>
                <a14:m>
                  <m:oMath xmlns:m="http://schemas.openxmlformats.org/officeDocument/2006/math">
                    <m:r>
                      <a:rPr lang="fr-FR" sz="2000" b="0" i="1" smtClean="0">
                        <a:latin typeface="Cambria Math" panose="02040503050406030204" pitchFamily="18" charset="0"/>
                      </a:rPr>
                      <m:t>𝐺</m:t>
                    </m:r>
                    <m:r>
                      <a:rPr lang="fr-FR" sz="2000" b="0" i="1" smtClean="0">
                        <a:latin typeface="Cambria Math" panose="02040503050406030204" pitchFamily="18" charset="0"/>
                      </a:rPr>
                      <m:t>=</m:t>
                    </m:r>
                    <m:f>
                      <m:fPr>
                        <m:ctrlPr>
                          <a:rPr lang="fr-FR" sz="2000" b="0" i="1" smtClean="0">
                            <a:latin typeface="Cambria Math" panose="02040503050406030204" pitchFamily="18" charset="0"/>
                            <a:ea typeface="Cambria Math" panose="02040503050406030204" pitchFamily="18" charset="0"/>
                          </a:rPr>
                        </m:ctrlPr>
                      </m:fPr>
                      <m:num>
                        <m:r>
                          <m:rPr>
                            <m:sty m:val="p"/>
                          </m:rPr>
                          <a:rPr lang="el-GR" sz="2000" b="0" i="1" smtClean="0">
                            <a:latin typeface="Cambria Math" panose="02040503050406030204" pitchFamily="18" charset="0"/>
                            <a:ea typeface="Cambria Math" panose="02040503050406030204" pitchFamily="18" charset="0"/>
                          </a:rPr>
                          <m:t>Δ</m:t>
                        </m:r>
                        <m:d>
                          <m:dPr>
                            <m:begChr m:val="|"/>
                            <m:endChr m:val="|"/>
                            <m:ctrlPr>
                              <a:rPr lang="el-GR" sz="2000" b="0" i="1" smtClean="0">
                                <a:latin typeface="Cambria Math" panose="02040503050406030204" pitchFamily="18" charset="0"/>
                                <a:ea typeface="Cambria Math" panose="02040503050406030204" pitchFamily="18" charset="0"/>
                              </a:rPr>
                            </m:ctrlPr>
                          </m:dPr>
                          <m:e>
                            <m:r>
                              <a:rPr lang="fr-FR" sz="2000" b="0" i="1" smtClean="0">
                                <a:latin typeface="Cambria Math" panose="02040503050406030204" pitchFamily="18" charset="0"/>
                                <a:ea typeface="Cambria Math" panose="02040503050406030204" pitchFamily="18" charset="0"/>
                              </a:rPr>
                              <m:t>𝑃𝑝</m:t>
                            </m:r>
                          </m:e>
                        </m:d>
                      </m:num>
                      <m:den>
                        <m:sSubSup>
                          <m:sSubSupPr>
                            <m:ctrlPr>
                              <a:rPr lang="fr-FR" sz="2000" b="0" i="1" smtClean="0">
                                <a:latin typeface="Cambria Math" panose="02040503050406030204" pitchFamily="18" charset="0"/>
                                <a:ea typeface="Cambria Math" panose="02040503050406030204" pitchFamily="18" charset="0"/>
                              </a:rPr>
                            </m:ctrlPr>
                          </m:sSubSupPr>
                          <m:e>
                            <m:r>
                              <a:rPr lang="fr-FR" sz="2000" b="0" i="1" smtClean="0">
                                <a:latin typeface="Cambria Math" panose="02040503050406030204" pitchFamily="18" charset="0"/>
                                <a:ea typeface="Cambria Math" panose="02040503050406030204" pitchFamily="18" charset="0"/>
                              </a:rPr>
                              <m:t>𝑓</m:t>
                            </m:r>
                          </m:e>
                          <m:sub>
                            <m:r>
                              <a:rPr lang="fr-FR" sz="2000" b="0" i="1" smtClean="0">
                                <a:latin typeface="Cambria Math" panose="02040503050406030204" pitchFamily="18" charset="0"/>
                                <a:ea typeface="Cambria Math" panose="02040503050406030204" pitchFamily="18" charset="0"/>
                              </a:rPr>
                              <m:t>1</m:t>
                            </m:r>
                          </m:sub>
                          <m:sup>
                            <m:r>
                              <a:rPr lang="fr-FR" sz="2000" b="0" i="1" smtClean="0">
                                <a:latin typeface="Cambria Math" panose="02040503050406030204" pitchFamily="18" charset="0"/>
                                <a:ea typeface="Cambria Math" panose="02040503050406030204" pitchFamily="18" charset="0"/>
                              </a:rPr>
                              <m:t>′</m:t>
                            </m:r>
                          </m:sup>
                        </m:sSubSup>
                        <m:sSubSup>
                          <m:sSubSupPr>
                            <m:ctrlPr>
                              <a:rPr lang="fr-FR" sz="2000" b="0" i="1" smtClean="0">
                                <a:latin typeface="Cambria Math" panose="02040503050406030204" pitchFamily="18" charset="0"/>
                                <a:ea typeface="Cambria Math" panose="02040503050406030204" pitchFamily="18" charset="0"/>
                              </a:rPr>
                            </m:ctrlPr>
                          </m:sSubSupPr>
                          <m:e>
                            <m:r>
                              <a:rPr lang="fr-FR" sz="2000" b="0" i="1" smtClean="0">
                                <a:latin typeface="Cambria Math" panose="02040503050406030204" pitchFamily="18" charset="0"/>
                                <a:ea typeface="Cambria Math" panose="02040503050406030204" pitchFamily="18" charset="0"/>
                              </a:rPr>
                              <m:t>𝑓</m:t>
                            </m:r>
                          </m:e>
                          <m:sub>
                            <m:r>
                              <a:rPr lang="fr-FR" sz="2000" b="0" i="1" smtClean="0">
                                <a:latin typeface="Cambria Math" panose="02040503050406030204" pitchFamily="18" charset="0"/>
                                <a:ea typeface="Cambria Math" panose="02040503050406030204" pitchFamily="18" charset="0"/>
                              </a:rPr>
                              <m:t>2</m:t>
                            </m:r>
                          </m:sub>
                          <m:sup>
                            <m:r>
                              <a:rPr lang="fr-FR" sz="2000" b="0" i="1" smtClean="0">
                                <a:latin typeface="Cambria Math" panose="02040503050406030204" pitchFamily="18" charset="0"/>
                                <a:ea typeface="Cambria Math" panose="02040503050406030204" pitchFamily="18" charset="0"/>
                              </a:rPr>
                              <m:t>′</m:t>
                            </m:r>
                          </m:sup>
                        </m:sSubSup>
                      </m:den>
                    </m:f>
                    <m:r>
                      <a:rPr lang="fr-FR" sz="2000" b="0" i="1" smtClean="0">
                        <a:latin typeface="Cambria Math" panose="02040503050406030204" pitchFamily="18" charset="0"/>
                        <a:ea typeface="Cambria Math" panose="02040503050406030204" pitchFamily="18" charset="0"/>
                      </a:rPr>
                      <m:t>=</m:t>
                    </m:r>
                    <m:f>
                      <m:fPr>
                        <m:ctrlPr>
                          <a:rPr lang="fr-FR" sz="2000" b="0" i="1" smtClean="0">
                            <a:latin typeface="Cambria Math" panose="02040503050406030204" pitchFamily="18" charset="0"/>
                            <a:ea typeface="Cambria Math" panose="02040503050406030204" pitchFamily="18" charset="0"/>
                          </a:rPr>
                        </m:ctrlPr>
                      </m:fPr>
                      <m:num>
                        <m:r>
                          <m:rPr>
                            <m:sty m:val="p"/>
                          </m:rPr>
                          <a:rPr lang="el-GR" sz="2000" b="0" i="1" smtClean="0">
                            <a:latin typeface="Cambria Math" panose="02040503050406030204" pitchFamily="18" charset="0"/>
                            <a:ea typeface="Cambria Math" panose="02040503050406030204" pitchFamily="18" charset="0"/>
                          </a:rPr>
                          <m:t>Δ</m:t>
                        </m:r>
                        <m:d>
                          <m:dPr>
                            <m:begChr m:val="|"/>
                            <m:endChr m:val="|"/>
                            <m:ctrlPr>
                              <a:rPr lang="el-GR" sz="2000" b="0" i="1" smtClean="0">
                                <a:latin typeface="Cambria Math" panose="02040503050406030204" pitchFamily="18" charset="0"/>
                                <a:ea typeface="Cambria Math" panose="02040503050406030204" pitchFamily="18" charset="0"/>
                              </a:rPr>
                            </m:ctrlPr>
                          </m:dPr>
                          <m:e>
                            <m:r>
                              <a:rPr lang="fr-FR" sz="2000" b="0" i="1" smtClean="0">
                                <a:latin typeface="Cambria Math" panose="02040503050406030204" pitchFamily="18" charset="0"/>
                                <a:ea typeface="Cambria Math" panose="02040503050406030204" pitchFamily="18" charset="0"/>
                              </a:rPr>
                              <m:t>𝑃𝑝</m:t>
                            </m:r>
                          </m:e>
                        </m:d>
                        <m:sSub>
                          <m:sSubPr>
                            <m:ctrlPr>
                              <a:rPr lang="el-GR" sz="2000" b="0" i="1" smtClean="0">
                                <a:latin typeface="Cambria Math" panose="02040503050406030204" pitchFamily="18" charset="0"/>
                                <a:ea typeface="Cambria Math" panose="02040503050406030204" pitchFamily="18" charset="0"/>
                              </a:rPr>
                            </m:ctrlPr>
                          </m:sSubPr>
                          <m:e>
                            <m:r>
                              <a:rPr lang="fr-FR" sz="2000" b="0" i="1" smtClean="0">
                                <a:latin typeface="Cambria Math" panose="02040503050406030204" pitchFamily="18" charset="0"/>
                                <a:ea typeface="Cambria Math" panose="02040503050406030204" pitchFamily="18" charset="0"/>
                              </a:rPr>
                              <m:t>𝑃</m:t>
                            </m:r>
                          </m:e>
                          <m:sub>
                            <m:r>
                              <a:rPr lang="fr-FR" sz="2000" b="0" i="1" smtClean="0">
                                <a:latin typeface="Cambria Math" panose="02040503050406030204" pitchFamily="18" charset="0"/>
                                <a:ea typeface="Cambria Math" panose="02040503050406030204" pitchFamily="18" charset="0"/>
                              </a:rPr>
                              <m:t>2</m:t>
                            </m:r>
                          </m:sub>
                        </m:sSub>
                      </m:num>
                      <m:den>
                        <m:sSubSup>
                          <m:sSubSupPr>
                            <m:ctrlPr>
                              <a:rPr lang="fr-FR" sz="2000" b="0" i="1" smtClean="0">
                                <a:latin typeface="Cambria Math" panose="02040503050406030204" pitchFamily="18" charset="0"/>
                                <a:ea typeface="Cambria Math" panose="02040503050406030204" pitchFamily="18" charset="0"/>
                              </a:rPr>
                            </m:ctrlPr>
                          </m:sSubSupPr>
                          <m:e>
                            <m:r>
                              <a:rPr lang="fr-FR" sz="2000" b="0" i="1" smtClean="0">
                                <a:latin typeface="Cambria Math" panose="02040503050406030204" pitchFamily="18" charset="0"/>
                                <a:ea typeface="Cambria Math" panose="02040503050406030204" pitchFamily="18" charset="0"/>
                              </a:rPr>
                              <m:t>𝑓</m:t>
                            </m:r>
                          </m:e>
                          <m:sub>
                            <m:r>
                              <a:rPr lang="fr-FR" sz="2000" b="0" i="1" smtClean="0">
                                <a:latin typeface="Cambria Math" panose="02040503050406030204" pitchFamily="18" charset="0"/>
                                <a:ea typeface="Cambria Math" panose="02040503050406030204" pitchFamily="18" charset="0"/>
                              </a:rPr>
                              <m:t>1</m:t>
                            </m:r>
                          </m:sub>
                          <m:sup>
                            <m:r>
                              <a:rPr lang="fr-FR" sz="2000" b="0" i="1" smtClean="0">
                                <a:latin typeface="Cambria Math" panose="02040503050406030204" pitchFamily="18" charset="0"/>
                                <a:ea typeface="Cambria Math" panose="02040503050406030204" pitchFamily="18" charset="0"/>
                              </a:rPr>
                              <m:t>′</m:t>
                            </m:r>
                          </m:sup>
                        </m:sSubSup>
                      </m:den>
                    </m:f>
                    <m:r>
                      <a:rPr lang="fr-FR" sz="2000" b="0" i="1" smtClean="0">
                        <a:latin typeface="Cambria Math" panose="02040503050406030204" pitchFamily="18" charset="0"/>
                        <a:ea typeface="Cambria Math" panose="02040503050406030204" pitchFamily="18" charset="0"/>
                      </a:rPr>
                      <m:t> ⟺ </m:t>
                    </m:r>
                    <m:sSubSup>
                      <m:sSubSupPr>
                        <m:ctrlPr>
                          <a:rPr lang="fr-FR" sz="2000" b="0" i="1" smtClean="0">
                            <a:latin typeface="Cambria Math" panose="02040503050406030204" pitchFamily="18" charset="0"/>
                            <a:ea typeface="Cambria Math" panose="02040503050406030204" pitchFamily="18" charset="0"/>
                          </a:rPr>
                        </m:ctrlPr>
                      </m:sSubSupPr>
                      <m:e>
                        <m:r>
                          <a:rPr lang="fr-FR" sz="2000" b="0" i="1" smtClean="0">
                            <a:latin typeface="Cambria Math" panose="02040503050406030204" pitchFamily="18" charset="0"/>
                            <a:ea typeface="Cambria Math" panose="02040503050406030204" pitchFamily="18" charset="0"/>
                          </a:rPr>
                          <m:t>𝑓</m:t>
                        </m:r>
                      </m:e>
                      <m:sub>
                        <m:r>
                          <a:rPr lang="fr-FR" sz="2000" b="0" i="1" smtClean="0">
                            <a:latin typeface="Cambria Math" panose="02040503050406030204" pitchFamily="18" charset="0"/>
                            <a:ea typeface="Cambria Math" panose="02040503050406030204" pitchFamily="18" charset="0"/>
                          </a:rPr>
                          <m:t>1</m:t>
                        </m:r>
                      </m:sub>
                      <m:sup>
                        <m:r>
                          <a:rPr lang="fr-FR" sz="2000" b="0" i="1" smtClean="0">
                            <a:latin typeface="Cambria Math" panose="02040503050406030204" pitchFamily="18" charset="0"/>
                            <a:ea typeface="Cambria Math" panose="02040503050406030204" pitchFamily="18" charset="0"/>
                          </a:rPr>
                          <m:t>′</m:t>
                        </m:r>
                      </m:sup>
                    </m:sSubSup>
                    <m:r>
                      <a:rPr lang="fr-FR" sz="2000" b="0" i="1" smtClean="0">
                        <a:latin typeface="Cambria Math" panose="02040503050406030204" pitchFamily="18" charset="0"/>
                        <a:ea typeface="Cambria Math" panose="02040503050406030204" pitchFamily="18" charset="0"/>
                      </a:rPr>
                      <m:t>=</m:t>
                    </m:r>
                    <m:f>
                      <m:fPr>
                        <m:ctrlPr>
                          <a:rPr lang="fr-FR" sz="2000" i="1">
                            <a:latin typeface="Cambria Math" panose="02040503050406030204" pitchFamily="18" charset="0"/>
                            <a:ea typeface="Cambria Math" panose="02040503050406030204" pitchFamily="18" charset="0"/>
                          </a:rPr>
                        </m:ctrlPr>
                      </m:fPr>
                      <m:num>
                        <m:r>
                          <m:rPr>
                            <m:sty m:val="p"/>
                          </m:rPr>
                          <a:rPr lang="el-GR" sz="2000" i="1">
                            <a:latin typeface="Cambria Math" panose="02040503050406030204" pitchFamily="18" charset="0"/>
                            <a:ea typeface="Cambria Math" panose="02040503050406030204" pitchFamily="18" charset="0"/>
                          </a:rPr>
                          <m:t>Δ</m:t>
                        </m:r>
                        <m:d>
                          <m:dPr>
                            <m:begChr m:val="|"/>
                            <m:endChr m:val="|"/>
                            <m:ctrlPr>
                              <a:rPr lang="el-GR" sz="2000" i="1">
                                <a:latin typeface="Cambria Math" panose="02040503050406030204" pitchFamily="18" charset="0"/>
                                <a:ea typeface="Cambria Math" panose="02040503050406030204" pitchFamily="18" charset="0"/>
                              </a:rPr>
                            </m:ctrlPr>
                          </m:dPr>
                          <m:e>
                            <m:r>
                              <a:rPr lang="fr-FR" sz="2000" i="1">
                                <a:latin typeface="Cambria Math" panose="02040503050406030204" pitchFamily="18" charset="0"/>
                                <a:ea typeface="Cambria Math" panose="02040503050406030204" pitchFamily="18" charset="0"/>
                              </a:rPr>
                              <m:t>𝑃𝑝</m:t>
                            </m:r>
                          </m:e>
                        </m:d>
                        <m:sSub>
                          <m:sSubPr>
                            <m:ctrlPr>
                              <a:rPr lang="el-GR" sz="2000" i="1">
                                <a:latin typeface="Cambria Math" panose="02040503050406030204" pitchFamily="18" charset="0"/>
                                <a:ea typeface="Cambria Math" panose="02040503050406030204" pitchFamily="18" charset="0"/>
                              </a:rPr>
                            </m:ctrlPr>
                          </m:sSubPr>
                          <m:e>
                            <m:r>
                              <a:rPr lang="fr-FR" sz="2000" i="1">
                                <a:latin typeface="Cambria Math" panose="02040503050406030204" pitchFamily="18" charset="0"/>
                                <a:ea typeface="Cambria Math" panose="02040503050406030204" pitchFamily="18" charset="0"/>
                              </a:rPr>
                              <m:t>𝑃</m:t>
                            </m:r>
                          </m:e>
                          <m:sub>
                            <m:r>
                              <a:rPr lang="fr-FR" sz="2000" i="1">
                                <a:latin typeface="Cambria Math" panose="02040503050406030204" pitchFamily="18" charset="0"/>
                                <a:ea typeface="Cambria Math" panose="02040503050406030204" pitchFamily="18" charset="0"/>
                              </a:rPr>
                              <m:t>2</m:t>
                            </m:r>
                          </m:sub>
                        </m:sSub>
                      </m:num>
                      <m:den>
                        <m:r>
                          <a:rPr lang="fr-FR" sz="2000" b="0" i="1" smtClean="0">
                            <a:latin typeface="Cambria Math" panose="02040503050406030204" pitchFamily="18" charset="0"/>
                            <a:ea typeface="Cambria Math" panose="02040503050406030204" pitchFamily="18" charset="0"/>
                          </a:rPr>
                          <m:t>𝐺</m:t>
                        </m:r>
                      </m:den>
                    </m:f>
                  </m:oMath>
                </a14:m>
                <a:r>
                  <a:rPr lang="fr-FR" sz="2000" b="0" dirty="0">
                    <a:ea typeface="Cambria Math" panose="02040503050406030204" pitchFamily="18" charset="0"/>
                  </a:rPr>
                  <a:t> </a:t>
                </a:r>
              </a:p>
              <a:p>
                <a:pPr marL="0" indent="0">
                  <a:buNone/>
                </a:pPr>
                <a:endParaRPr lang="fr-FR" sz="2000" dirty="0"/>
              </a:p>
              <a:p>
                <a:pPr marL="0" indent="0">
                  <a:buNone/>
                </a:pPr>
                <a14:m>
                  <m:oMathPara xmlns:m="http://schemas.openxmlformats.org/officeDocument/2006/math">
                    <m:oMathParaPr>
                      <m:jc m:val="centerGroup"/>
                    </m:oMathParaPr>
                    <m:oMath xmlns:m="http://schemas.openxmlformats.org/officeDocument/2006/math">
                      <m:sSubSup>
                        <m:sSubSupPr>
                          <m:ctrlPr>
                            <a:rPr lang="fr-FR" i="1" smtClean="0">
                              <a:latin typeface="Cambria Math" panose="02040503050406030204" pitchFamily="18" charset="0"/>
                              <a:ea typeface="Cambria Math" panose="02040503050406030204" pitchFamily="18" charset="0"/>
                            </a:rPr>
                          </m:ctrlPr>
                        </m:sSubSupPr>
                        <m:e>
                          <m:r>
                            <a:rPr lang="fr-FR" i="1">
                              <a:latin typeface="Cambria Math" panose="02040503050406030204" pitchFamily="18" charset="0"/>
                              <a:ea typeface="Cambria Math" panose="02040503050406030204" pitchFamily="18" charset="0"/>
                            </a:rPr>
                            <m:t>𝑓</m:t>
                          </m:r>
                        </m:e>
                        <m:sub>
                          <m:r>
                            <a:rPr lang="fr-FR" i="1">
                              <a:latin typeface="Cambria Math" panose="02040503050406030204" pitchFamily="18" charset="0"/>
                              <a:ea typeface="Cambria Math" panose="02040503050406030204" pitchFamily="18" charset="0"/>
                            </a:rPr>
                            <m:t>1</m:t>
                          </m:r>
                        </m:sub>
                        <m:sup>
                          <m:r>
                            <a:rPr lang="fr-FR" i="1">
                              <a:latin typeface="Cambria Math" panose="02040503050406030204" pitchFamily="18" charset="0"/>
                              <a:ea typeface="Cambria Math" panose="02040503050406030204" pitchFamily="18" charset="0"/>
                            </a:rPr>
                            <m:t>′</m:t>
                          </m:r>
                        </m:sup>
                      </m:sSubSup>
                      <m:r>
                        <a:rPr lang="fr-FR" i="1">
                          <a:latin typeface="Cambria Math" panose="02040503050406030204" pitchFamily="18" charset="0"/>
                          <a:ea typeface="Cambria Math" panose="02040503050406030204" pitchFamily="18" charset="0"/>
                        </a:rPr>
                        <m:t>=</m:t>
                      </m:r>
                      <m:f>
                        <m:fPr>
                          <m:ctrlPr>
                            <a:rPr lang="fr-FR" i="1">
                              <a:latin typeface="Cambria Math" panose="02040503050406030204" pitchFamily="18" charset="0"/>
                              <a:ea typeface="Cambria Math" panose="02040503050406030204" pitchFamily="18" charset="0"/>
                            </a:rPr>
                          </m:ctrlPr>
                        </m:fPr>
                        <m:num>
                          <m:sSup>
                            <m:sSupPr>
                              <m:ctrlPr>
                                <a:rPr lang="fr-FR" b="0" i="1" smtClean="0">
                                  <a:latin typeface="Cambria Math" panose="02040503050406030204" pitchFamily="18" charset="0"/>
                                  <a:ea typeface="Cambria Math" panose="02040503050406030204" pitchFamily="18" charset="0"/>
                                </a:rPr>
                              </m:ctrlPr>
                            </m:sSupPr>
                            <m:e>
                              <m:r>
                                <a:rPr lang="fr-FR" b="0" i="1" smtClean="0">
                                  <a:latin typeface="Cambria Math" panose="02040503050406030204" pitchFamily="18" charset="0"/>
                                  <a:ea typeface="Cambria Math" panose="02040503050406030204" pitchFamily="18" charset="0"/>
                                </a:rPr>
                                <m:t>16.10</m:t>
                              </m:r>
                            </m:e>
                            <m:sup>
                              <m:r>
                                <a:rPr lang="fr-FR" b="0" i="1" smtClean="0">
                                  <a:latin typeface="Cambria Math" panose="02040503050406030204" pitchFamily="18" charset="0"/>
                                  <a:ea typeface="Cambria Math" panose="02040503050406030204" pitchFamily="18" charset="0"/>
                                </a:rPr>
                                <m:t>−2</m:t>
                              </m:r>
                            </m:sup>
                          </m:sSup>
                          <m:r>
                            <a:rPr lang="fr-FR" b="0" i="1" smtClean="0">
                              <a:latin typeface="Cambria Math" panose="02040503050406030204" pitchFamily="18" charset="0"/>
                              <a:ea typeface="Cambria Math" panose="02040503050406030204" pitchFamily="18" charset="0"/>
                            </a:rPr>
                            <m:t>.</m:t>
                          </m:r>
                          <m:sSup>
                            <m:sSupPr>
                              <m:ctrlPr>
                                <a:rPr lang="fr-FR" b="0" i="1" smtClean="0">
                                  <a:latin typeface="Cambria Math" panose="02040503050406030204" pitchFamily="18" charset="0"/>
                                  <a:ea typeface="Cambria Math" panose="02040503050406030204" pitchFamily="18" charset="0"/>
                                </a:rPr>
                              </m:ctrlPr>
                            </m:sSupPr>
                            <m:e>
                              <m:r>
                                <a:rPr lang="fr-FR" b="0" i="1" smtClean="0">
                                  <a:latin typeface="Cambria Math" panose="02040503050406030204" pitchFamily="18" charset="0"/>
                                  <a:ea typeface="Cambria Math" panose="02040503050406030204" pitchFamily="18" charset="0"/>
                                </a:rPr>
                                <m:t>25.10</m:t>
                              </m:r>
                            </m:e>
                            <m:sup>
                              <m:r>
                                <a:rPr lang="fr-FR" b="0" i="1" smtClean="0">
                                  <a:latin typeface="Cambria Math" panose="02040503050406030204" pitchFamily="18" charset="0"/>
                                  <a:ea typeface="Cambria Math" panose="02040503050406030204" pitchFamily="18" charset="0"/>
                                </a:rPr>
                                <m:t>−2</m:t>
                              </m:r>
                            </m:sup>
                          </m:sSup>
                          <m:r>
                            <a:rPr lang="fr-FR" b="0" i="1" smtClean="0">
                              <a:latin typeface="Cambria Math" panose="02040503050406030204" pitchFamily="18" charset="0"/>
                              <a:ea typeface="Cambria Math" panose="02040503050406030204" pitchFamily="18" charset="0"/>
                            </a:rPr>
                            <m:t>.50</m:t>
                          </m:r>
                        </m:num>
                        <m:den>
                          <m:r>
                            <a:rPr lang="fr-FR" b="0" i="1" smtClean="0">
                              <a:latin typeface="Cambria Math" panose="02040503050406030204" pitchFamily="18" charset="0"/>
                              <a:ea typeface="Cambria Math" panose="02040503050406030204" pitchFamily="18" charset="0"/>
                            </a:rPr>
                            <m:t>200</m:t>
                          </m:r>
                        </m:den>
                      </m:f>
                    </m:oMath>
                  </m:oMathPara>
                </a14:m>
                <a:endParaRPr lang="fr-FR" dirty="0"/>
              </a:p>
              <a:p>
                <a:pPr marL="0" indent="0">
                  <a:buNone/>
                </a:pPr>
                <a:endParaRPr lang="fr-FR" dirty="0"/>
              </a:p>
              <a:p>
                <a:pPr marL="0" indent="0">
                  <a:buNone/>
                </a:pPr>
                <a14:m>
                  <m:oMathPara xmlns:m="http://schemas.openxmlformats.org/officeDocument/2006/math">
                    <m:oMathParaPr>
                      <m:jc m:val="centerGroup"/>
                    </m:oMathParaPr>
                    <m:oMath xmlns:m="http://schemas.openxmlformats.org/officeDocument/2006/math">
                      <m:sSubSup>
                        <m:sSubSupPr>
                          <m:ctrlPr>
                            <a:rPr lang="fr-FR" i="1">
                              <a:latin typeface="Cambria Math" panose="02040503050406030204" pitchFamily="18" charset="0"/>
                              <a:ea typeface="Cambria Math" panose="02040503050406030204" pitchFamily="18" charset="0"/>
                            </a:rPr>
                          </m:ctrlPr>
                        </m:sSubSupPr>
                        <m:e>
                          <m:r>
                            <a:rPr lang="fr-FR" i="1">
                              <a:latin typeface="Cambria Math" panose="02040503050406030204" pitchFamily="18" charset="0"/>
                              <a:ea typeface="Cambria Math" panose="02040503050406030204" pitchFamily="18" charset="0"/>
                            </a:rPr>
                            <m:t>𝑓</m:t>
                          </m:r>
                        </m:e>
                        <m:sub>
                          <m:r>
                            <a:rPr lang="fr-FR" i="1">
                              <a:latin typeface="Cambria Math" panose="02040503050406030204" pitchFamily="18" charset="0"/>
                              <a:ea typeface="Cambria Math" panose="02040503050406030204" pitchFamily="18" charset="0"/>
                            </a:rPr>
                            <m:t>1</m:t>
                          </m:r>
                        </m:sub>
                        <m:sup>
                          <m:r>
                            <a:rPr lang="fr-FR" i="1">
                              <a:latin typeface="Cambria Math" panose="02040503050406030204" pitchFamily="18" charset="0"/>
                              <a:ea typeface="Cambria Math" panose="02040503050406030204" pitchFamily="18" charset="0"/>
                            </a:rPr>
                            <m:t>′</m:t>
                          </m:r>
                        </m:sup>
                      </m:sSubSup>
                      <m:r>
                        <a:rPr lang="fr-FR" i="1">
                          <a:latin typeface="Cambria Math" panose="02040503050406030204" pitchFamily="18" charset="0"/>
                          <a:ea typeface="Cambria Math" panose="02040503050406030204" pitchFamily="18" charset="0"/>
                        </a:rPr>
                        <m:t>=</m:t>
                      </m:r>
                      <m:f>
                        <m:fPr>
                          <m:ctrlPr>
                            <a:rPr lang="fr-FR" i="1">
                              <a:latin typeface="Cambria Math" panose="02040503050406030204" pitchFamily="18" charset="0"/>
                              <a:ea typeface="Cambria Math" panose="02040503050406030204" pitchFamily="18" charset="0"/>
                            </a:rPr>
                          </m:ctrlPr>
                        </m:fPr>
                        <m:num>
                          <m:r>
                            <a:rPr lang="fr-FR" b="0" i="1" smtClean="0">
                              <a:latin typeface="Cambria Math" panose="02040503050406030204" pitchFamily="18" charset="0"/>
                              <a:ea typeface="Cambria Math" panose="02040503050406030204" pitchFamily="18" charset="0"/>
                            </a:rPr>
                            <m:t>400.5.10</m:t>
                          </m:r>
                          <m:r>
                            <a:rPr lang="fr-FR" i="1">
                              <a:latin typeface="Cambria Math" panose="02040503050406030204" pitchFamily="18" charset="0"/>
                              <a:ea typeface="Cambria Math" panose="02040503050406030204" pitchFamily="18" charset="0"/>
                            </a:rPr>
                            <m:t>^</m:t>
                          </m:r>
                          <m:r>
                            <a:rPr lang="fr-FR" b="0" i="1" smtClean="0">
                              <a:latin typeface="Cambria Math" panose="02040503050406030204" pitchFamily="18" charset="0"/>
                              <a:ea typeface="Cambria Math" panose="02040503050406030204" pitchFamily="18" charset="0"/>
                            </a:rPr>
                            <m:t>−4</m:t>
                          </m:r>
                        </m:num>
                        <m:den>
                          <m:r>
                            <a:rPr lang="fr-FR" i="1">
                              <a:latin typeface="Cambria Math" panose="02040503050406030204" pitchFamily="18" charset="0"/>
                              <a:ea typeface="Cambria Math" panose="02040503050406030204" pitchFamily="18" charset="0"/>
                            </a:rPr>
                            <m:t>20</m:t>
                          </m:r>
                        </m:den>
                      </m:f>
                    </m:oMath>
                  </m:oMathPara>
                </a14:m>
                <a:endParaRPr lang="fr-FR" dirty="0"/>
              </a:p>
              <a:p>
                <a:pPr marL="0" indent="0">
                  <a:buNone/>
                </a:pPr>
                <a:endParaRPr lang="fr-FR" dirty="0"/>
              </a:p>
              <a:p>
                <a:pPr marL="0" indent="0">
                  <a:buNone/>
                </a:pPr>
                <a14:m>
                  <m:oMathPara xmlns:m="http://schemas.openxmlformats.org/officeDocument/2006/math">
                    <m:oMathParaPr>
                      <m:jc m:val="centerGroup"/>
                    </m:oMathParaPr>
                    <m:oMath xmlns:m="http://schemas.openxmlformats.org/officeDocument/2006/math">
                      <m:sSubSup>
                        <m:sSubSupPr>
                          <m:ctrlPr>
                            <a:rPr lang="fr-FR" i="1">
                              <a:latin typeface="Cambria Math" panose="02040503050406030204" pitchFamily="18" charset="0"/>
                              <a:ea typeface="Cambria Math" panose="02040503050406030204" pitchFamily="18" charset="0"/>
                            </a:rPr>
                          </m:ctrlPr>
                        </m:sSubSupPr>
                        <m:e>
                          <m:r>
                            <a:rPr lang="fr-FR" i="1">
                              <a:latin typeface="Cambria Math" panose="02040503050406030204" pitchFamily="18" charset="0"/>
                              <a:ea typeface="Cambria Math" panose="02040503050406030204" pitchFamily="18" charset="0"/>
                            </a:rPr>
                            <m:t>𝑓</m:t>
                          </m:r>
                        </m:e>
                        <m:sub>
                          <m:r>
                            <a:rPr lang="fr-FR" i="1">
                              <a:latin typeface="Cambria Math" panose="02040503050406030204" pitchFamily="18" charset="0"/>
                              <a:ea typeface="Cambria Math" panose="02040503050406030204" pitchFamily="18" charset="0"/>
                            </a:rPr>
                            <m:t>1</m:t>
                          </m:r>
                        </m:sub>
                        <m:sup>
                          <m:r>
                            <a:rPr lang="fr-FR" i="1">
                              <a:latin typeface="Cambria Math" panose="02040503050406030204" pitchFamily="18" charset="0"/>
                              <a:ea typeface="Cambria Math" panose="02040503050406030204" pitchFamily="18" charset="0"/>
                            </a:rPr>
                            <m:t>′</m:t>
                          </m:r>
                        </m:sup>
                      </m:sSubSup>
                      <m:r>
                        <a:rPr lang="fr-FR" i="1">
                          <a:latin typeface="Cambria Math" panose="02040503050406030204" pitchFamily="18" charset="0"/>
                          <a:ea typeface="Cambria Math" panose="02040503050406030204" pitchFamily="18" charset="0"/>
                        </a:rPr>
                        <m:t>=</m:t>
                      </m:r>
                      <m:sSup>
                        <m:sSupPr>
                          <m:ctrlPr>
                            <a:rPr lang="fr-FR" b="0" i="1" smtClean="0">
                              <a:latin typeface="Cambria Math" panose="02040503050406030204" pitchFamily="18" charset="0"/>
                              <a:ea typeface="Cambria Math" panose="02040503050406030204" pitchFamily="18" charset="0"/>
                            </a:rPr>
                          </m:ctrlPr>
                        </m:sSupPr>
                        <m:e>
                          <m:r>
                            <a:rPr lang="fr-FR" b="0" i="1" smtClean="0">
                              <a:latin typeface="Cambria Math" panose="02040503050406030204" pitchFamily="18" charset="0"/>
                              <a:ea typeface="Cambria Math" panose="02040503050406030204" pitchFamily="18" charset="0"/>
                            </a:rPr>
                            <m:t>100.10</m:t>
                          </m:r>
                        </m:e>
                        <m:sup>
                          <m:r>
                            <a:rPr lang="fr-FR" b="0" i="1" smtClean="0">
                              <a:latin typeface="Cambria Math" panose="02040503050406030204" pitchFamily="18" charset="0"/>
                              <a:ea typeface="Cambria Math" panose="02040503050406030204" pitchFamily="18" charset="0"/>
                            </a:rPr>
                            <m:t>−4</m:t>
                          </m:r>
                        </m:sup>
                      </m:sSup>
                    </m:oMath>
                  </m:oMathPara>
                </a14:m>
                <a:endParaRPr lang="fr-FR" b="0" dirty="0">
                  <a:ea typeface="Cambria Math" panose="02040503050406030204" pitchFamily="18" charset="0"/>
                </a:endParaRPr>
              </a:p>
              <a:p>
                <a:pPr marL="0" indent="0">
                  <a:buNone/>
                </a:pPr>
                <a:endParaRPr lang="fr-FR" b="0" dirty="0">
                  <a:ea typeface="Cambria Math" panose="02040503050406030204" pitchFamily="18" charset="0"/>
                </a:endParaRPr>
              </a:p>
              <a:p>
                <a:pPr marL="0" indent="0">
                  <a:buNone/>
                </a:pPr>
                <a14:m>
                  <m:oMathPara xmlns:m="http://schemas.openxmlformats.org/officeDocument/2006/math">
                    <m:oMathParaPr>
                      <m:jc m:val="centerGroup"/>
                    </m:oMathParaPr>
                    <m:oMath xmlns:m="http://schemas.openxmlformats.org/officeDocument/2006/math">
                      <m:sSubSup>
                        <m:sSubSupPr>
                          <m:ctrlPr>
                            <a:rPr lang="fr-FR" b="0" i="1" smtClean="0">
                              <a:latin typeface="Cambria Math" panose="02040503050406030204" pitchFamily="18" charset="0"/>
                              <a:ea typeface="Cambria Math" panose="02040503050406030204" pitchFamily="18" charset="0"/>
                            </a:rPr>
                          </m:ctrlPr>
                        </m:sSubSupPr>
                        <m:e>
                          <m:r>
                            <a:rPr lang="fr-FR" b="0" i="1" smtClean="0">
                              <a:latin typeface="Cambria Math" panose="02040503050406030204" pitchFamily="18" charset="0"/>
                              <a:ea typeface="Cambria Math" panose="02040503050406030204" pitchFamily="18" charset="0"/>
                            </a:rPr>
                            <m:t>𝑓</m:t>
                          </m:r>
                        </m:e>
                        <m:sub>
                          <m:r>
                            <a:rPr lang="fr-FR" b="0" i="1" smtClean="0">
                              <a:latin typeface="Cambria Math" panose="02040503050406030204" pitchFamily="18" charset="0"/>
                              <a:ea typeface="Cambria Math" panose="02040503050406030204" pitchFamily="18" charset="0"/>
                            </a:rPr>
                            <m:t>1</m:t>
                          </m:r>
                        </m:sub>
                        <m:sup>
                          <m:r>
                            <a:rPr lang="fr-FR" b="0" i="1" smtClean="0">
                              <a:latin typeface="Cambria Math" panose="02040503050406030204" pitchFamily="18" charset="0"/>
                              <a:ea typeface="Cambria Math" panose="02040503050406030204" pitchFamily="18" charset="0"/>
                            </a:rPr>
                            <m:t>′</m:t>
                          </m:r>
                        </m:sup>
                      </m:sSubSup>
                      <m:r>
                        <a:rPr lang="fr-FR" b="0" i="1" smtClean="0">
                          <a:latin typeface="Cambria Math" panose="02040503050406030204" pitchFamily="18" charset="0"/>
                          <a:ea typeface="Cambria Math" panose="02040503050406030204" pitchFamily="18" charset="0"/>
                        </a:rPr>
                        <m:t>=0,01 </m:t>
                      </m:r>
                      <m:r>
                        <a:rPr lang="fr-FR" b="0" i="1" smtClean="0">
                          <a:latin typeface="Cambria Math" panose="02040503050406030204" pitchFamily="18" charset="0"/>
                          <a:ea typeface="Cambria Math" panose="02040503050406030204" pitchFamily="18" charset="0"/>
                        </a:rPr>
                        <m:t>𝑚</m:t>
                      </m:r>
                      <m:r>
                        <a:rPr lang="fr-FR" b="0" i="1" smtClean="0">
                          <a:latin typeface="Cambria Math" panose="02040503050406030204" pitchFamily="18" charset="0"/>
                          <a:ea typeface="Cambria Math" panose="02040503050406030204" pitchFamily="18" charset="0"/>
                        </a:rPr>
                        <m:t>=1 </m:t>
                      </m:r>
                      <m:r>
                        <a:rPr lang="fr-FR" b="0" i="1" smtClean="0">
                          <a:latin typeface="Cambria Math" panose="02040503050406030204" pitchFamily="18" charset="0"/>
                          <a:ea typeface="Cambria Math" panose="02040503050406030204" pitchFamily="18" charset="0"/>
                        </a:rPr>
                        <m:t>𝑐𝑚</m:t>
                      </m:r>
                      <m:r>
                        <a:rPr lang="fr-FR" b="0" i="1" smtClean="0">
                          <a:latin typeface="Cambria Math" panose="02040503050406030204" pitchFamily="18" charset="0"/>
                          <a:ea typeface="Cambria Math" panose="02040503050406030204" pitchFamily="18" charset="0"/>
                        </a:rPr>
                        <m:t>.</m:t>
                      </m:r>
                    </m:oMath>
                  </m:oMathPara>
                </a14:m>
                <a:endParaRPr lang="fr-FR" b="0" dirty="0">
                  <a:ea typeface="Cambria Math" panose="02040503050406030204" pitchFamily="18" charset="0"/>
                </a:endParaRPr>
              </a:p>
              <a:p>
                <a:pPr marL="0" indent="0">
                  <a:buNone/>
                </a:pPr>
                <a:endParaRPr lang="fr-FR" dirty="0"/>
              </a:p>
            </p:txBody>
          </p:sp>
        </mc:Choice>
        <mc:Fallback xmlns="">
          <p:sp>
            <p:nvSpPr>
              <p:cNvPr id="3" name="Espace réservé du contenu 2">
                <a:extLst>
                  <a:ext uri="{FF2B5EF4-FFF2-40B4-BE49-F238E27FC236}">
                    <a16:creationId xmlns:a16="http://schemas.microsoft.com/office/drawing/2014/main" id="{82DA19D3-5A3E-4A00-B29B-9F2FC48AF70C}"/>
                  </a:ext>
                </a:extLst>
              </p:cNvPr>
              <p:cNvSpPr>
                <a:spLocks noGrp="1" noRot="1" noChangeAspect="1" noMove="1" noResize="1" noEditPoints="1" noAdjustHandles="1" noChangeArrowheads="1" noChangeShapeType="1" noTextEdit="1"/>
              </p:cNvSpPr>
              <p:nvPr>
                <p:ph idx="1"/>
              </p:nvPr>
            </p:nvSpPr>
            <p:spPr>
              <a:xfrm>
                <a:off x="1250795" y="2325810"/>
                <a:ext cx="9690409" cy="4130746"/>
              </a:xfrm>
              <a:blipFill>
                <a:blip r:embed="rId2"/>
                <a:stretch>
                  <a:fillRect l="-523" t="-1227" b="-307"/>
                </a:stretch>
              </a:blipFill>
            </p:spPr>
            <p:txBody>
              <a:bodyPr/>
              <a:lstStyle/>
              <a:p>
                <a:r>
                  <a:rPr lang="fr-FR">
                    <a:noFill/>
                  </a:rPr>
                  <a:t> </a:t>
                </a:r>
              </a:p>
            </p:txBody>
          </p:sp>
        </mc:Fallback>
      </mc:AlternateContent>
    </p:spTree>
    <p:extLst>
      <p:ext uri="{BB962C8B-B14F-4D97-AF65-F5344CB8AC3E}">
        <p14:creationId xmlns:p14="http://schemas.microsoft.com/office/powerpoint/2010/main" val="9450490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232B0EA-2C15-44D5-849C-B7FCFDFA7B47}"/>
              </a:ext>
            </a:extLst>
          </p:cNvPr>
          <p:cNvSpPr>
            <a:spLocks noGrp="1"/>
          </p:cNvSpPr>
          <p:nvPr>
            <p:ph type="title"/>
          </p:nvPr>
        </p:nvSpPr>
        <p:spPr/>
        <p:txBody>
          <a:bodyPr/>
          <a:lstStyle/>
          <a:p>
            <a:r>
              <a:rPr lang="fr-FR" dirty="0"/>
              <a:t>QCM 2 : Microscopie </a:t>
            </a:r>
          </a:p>
        </p:txBody>
      </p:sp>
      <p:sp>
        <p:nvSpPr>
          <p:cNvPr id="3" name="Espace réservé du contenu 2">
            <a:extLst>
              <a:ext uri="{FF2B5EF4-FFF2-40B4-BE49-F238E27FC236}">
                <a16:creationId xmlns:a16="http://schemas.microsoft.com/office/drawing/2014/main" id="{82DA19D3-5A3E-4A00-B29B-9F2FC48AF70C}"/>
              </a:ext>
            </a:extLst>
          </p:cNvPr>
          <p:cNvSpPr>
            <a:spLocks noGrp="1"/>
          </p:cNvSpPr>
          <p:nvPr>
            <p:ph idx="1"/>
          </p:nvPr>
        </p:nvSpPr>
        <p:spPr>
          <a:xfrm>
            <a:off x="1250795" y="2649195"/>
            <a:ext cx="9690409" cy="3101983"/>
          </a:xfrm>
        </p:spPr>
        <p:txBody>
          <a:bodyPr/>
          <a:lstStyle/>
          <a:p>
            <a:pPr marL="0" indent="0">
              <a:buNone/>
            </a:pPr>
            <a:r>
              <a:rPr lang="fr-FR" sz="2000" b="1" dirty="0"/>
              <a:t>On considère un microscope de grossissement 200, et d’intervalle optique 16 cm. On sait que la puissance de l’oculaire est de 50 dioptries. Donnez la ou les proposition(s) vraie(s) concernant ce microscope : </a:t>
            </a:r>
          </a:p>
          <a:p>
            <a:pPr marL="0" indent="0">
              <a:buNone/>
            </a:pPr>
            <a:endParaRPr lang="fr-FR" sz="2000" dirty="0"/>
          </a:p>
          <a:p>
            <a:pPr marL="0" indent="0">
              <a:spcBef>
                <a:spcPts val="0"/>
              </a:spcBef>
              <a:buNone/>
            </a:pPr>
            <a:r>
              <a:rPr lang="fr-FR" sz="2000" dirty="0">
                <a:solidFill>
                  <a:srgbClr val="00B050"/>
                </a:solidFill>
              </a:rPr>
              <a:t>A) La distance focale image de l’objectif est de 1 cm.</a:t>
            </a:r>
            <a:br>
              <a:rPr lang="fr-FR" sz="2000" dirty="0">
                <a:solidFill>
                  <a:srgbClr val="00B050"/>
                </a:solidFill>
              </a:rPr>
            </a:br>
            <a:r>
              <a:rPr lang="fr-FR" sz="2000" dirty="0">
                <a:solidFill>
                  <a:srgbClr val="C00000"/>
                </a:solidFill>
              </a:rPr>
              <a:t>B) La distance focale image de l’objectif est de 0,2 cm.</a:t>
            </a:r>
            <a:br>
              <a:rPr lang="fr-FR" sz="2000" dirty="0">
                <a:solidFill>
                  <a:srgbClr val="C00000"/>
                </a:solidFill>
              </a:rPr>
            </a:br>
            <a:r>
              <a:rPr lang="fr-FR" sz="2000" dirty="0"/>
              <a:t>C) Le grossissement de l’objectif est de 16 et celui de l’oculaire de 12,5. </a:t>
            </a:r>
          </a:p>
          <a:p>
            <a:pPr marL="0" indent="0">
              <a:spcBef>
                <a:spcPts val="0"/>
              </a:spcBef>
              <a:buNone/>
            </a:pPr>
            <a:r>
              <a:rPr lang="fr-FR" sz="2000" dirty="0"/>
              <a:t>D) Le grossissement de l’objectif est de 12,5 et celui de l’oculaire de 16. </a:t>
            </a:r>
          </a:p>
          <a:p>
            <a:pPr marL="0" indent="0">
              <a:spcBef>
                <a:spcPts val="0"/>
              </a:spcBef>
              <a:buNone/>
            </a:pPr>
            <a:r>
              <a:rPr lang="fr-FR" sz="2000" dirty="0"/>
              <a:t>E) Les propositions A, B, C, D sont fausses. </a:t>
            </a:r>
          </a:p>
          <a:p>
            <a:endParaRPr lang="fr-FR" dirty="0"/>
          </a:p>
        </p:txBody>
      </p:sp>
    </p:spTree>
    <p:extLst>
      <p:ext uri="{BB962C8B-B14F-4D97-AF65-F5344CB8AC3E}">
        <p14:creationId xmlns:p14="http://schemas.microsoft.com/office/powerpoint/2010/main" val="27854473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232B0EA-2C15-44D5-849C-B7FCFDFA7B47}"/>
              </a:ext>
            </a:extLst>
          </p:cNvPr>
          <p:cNvSpPr>
            <a:spLocks noGrp="1"/>
          </p:cNvSpPr>
          <p:nvPr>
            <p:ph type="title"/>
          </p:nvPr>
        </p:nvSpPr>
        <p:spPr/>
        <p:txBody>
          <a:bodyPr/>
          <a:lstStyle/>
          <a:p>
            <a:r>
              <a:rPr lang="fr-FR" dirty="0"/>
              <a:t>QCM 2 : Microscopie </a:t>
            </a:r>
          </a:p>
        </p:txBody>
      </p:sp>
      <p:sp>
        <p:nvSpPr>
          <p:cNvPr id="3" name="Espace réservé du contenu 2">
            <a:extLst>
              <a:ext uri="{FF2B5EF4-FFF2-40B4-BE49-F238E27FC236}">
                <a16:creationId xmlns:a16="http://schemas.microsoft.com/office/drawing/2014/main" id="{82DA19D3-5A3E-4A00-B29B-9F2FC48AF70C}"/>
              </a:ext>
            </a:extLst>
          </p:cNvPr>
          <p:cNvSpPr>
            <a:spLocks noGrp="1"/>
          </p:cNvSpPr>
          <p:nvPr>
            <p:ph idx="1"/>
          </p:nvPr>
        </p:nvSpPr>
        <p:spPr>
          <a:xfrm>
            <a:off x="1250795" y="2325810"/>
            <a:ext cx="9690409" cy="4130746"/>
          </a:xfrm>
        </p:spPr>
        <p:txBody>
          <a:bodyPr>
            <a:normAutofit/>
          </a:bodyPr>
          <a:lstStyle/>
          <a:p>
            <a:pPr marL="0" indent="0">
              <a:buNone/>
            </a:pPr>
            <a:r>
              <a:rPr lang="fr-FR" sz="2000" b="1" dirty="0"/>
              <a:t>Items C et D : </a:t>
            </a:r>
          </a:p>
          <a:p>
            <a:pPr marL="0" indent="0">
              <a:buNone/>
            </a:pPr>
            <a:endParaRPr lang="fr-FR" dirty="0"/>
          </a:p>
        </p:txBody>
      </p:sp>
      <mc:AlternateContent xmlns:mc="http://schemas.openxmlformats.org/markup-compatibility/2006" xmlns:a14="http://schemas.microsoft.com/office/drawing/2010/main">
        <mc:Choice Requires="a14">
          <p:graphicFrame>
            <p:nvGraphicFramePr>
              <p:cNvPr id="4" name="Tableau 3">
                <a:extLst>
                  <a:ext uri="{FF2B5EF4-FFF2-40B4-BE49-F238E27FC236}">
                    <a16:creationId xmlns:a16="http://schemas.microsoft.com/office/drawing/2014/main" id="{2F342912-A87B-4247-9316-050B15A062D2}"/>
                  </a:ext>
                </a:extLst>
              </p:cNvPr>
              <p:cNvGraphicFramePr>
                <a:graphicFrameLocks noGrp="1"/>
              </p:cNvGraphicFramePr>
              <p:nvPr>
                <p:extLst/>
              </p:nvPr>
            </p:nvGraphicFramePr>
            <p:xfrm>
              <a:off x="1664008" y="2883002"/>
              <a:ext cx="8296856" cy="3573554"/>
            </p:xfrm>
            <a:graphic>
              <a:graphicData uri="http://schemas.openxmlformats.org/drawingml/2006/table">
                <a:tbl>
                  <a:tblPr firstRow="1" bandRow="1">
                    <a:tableStyleId>{073A0DAA-6AF3-43AB-8588-CEC1D06C72B9}</a:tableStyleId>
                  </a:tblPr>
                  <a:tblGrid>
                    <a:gridCol w="4148428">
                      <a:extLst>
                        <a:ext uri="{9D8B030D-6E8A-4147-A177-3AD203B41FA5}">
                          <a16:colId xmlns:a16="http://schemas.microsoft.com/office/drawing/2014/main" val="2926627809"/>
                        </a:ext>
                      </a:extLst>
                    </a:gridCol>
                    <a:gridCol w="4148428">
                      <a:extLst>
                        <a:ext uri="{9D8B030D-6E8A-4147-A177-3AD203B41FA5}">
                          <a16:colId xmlns:a16="http://schemas.microsoft.com/office/drawing/2014/main" val="2772568045"/>
                        </a:ext>
                      </a:extLst>
                    </a:gridCol>
                  </a:tblGrid>
                  <a:tr h="3573554">
                    <a:tc>
                      <a:txBody>
                        <a:bodyPr/>
                        <a:lstStyle/>
                        <a:p>
                          <a:pPr/>
                          <a14:m>
                            <m:oMathPara xmlns:m="http://schemas.openxmlformats.org/officeDocument/2006/math">
                              <m:oMathParaPr>
                                <m:jc m:val="centerGroup"/>
                              </m:oMathParaPr>
                              <m:oMath xmlns:m="http://schemas.openxmlformats.org/officeDocument/2006/math">
                                <m:sSub>
                                  <m:sSubPr>
                                    <m:ctrlPr>
                                      <a:rPr lang="fr-FR" i="1" smtClean="0">
                                        <a:solidFill>
                                          <a:sysClr val="windowText" lastClr="000000"/>
                                        </a:solidFill>
                                        <a:latin typeface="Cambria Math" panose="02040503050406030204" pitchFamily="18" charset="0"/>
                                      </a:rPr>
                                    </m:ctrlPr>
                                  </m:sSubPr>
                                  <m:e>
                                    <m:r>
                                      <a:rPr lang="fr-FR" b="1" i="1" smtClean="0">
                                        <a:solidFill>
                                          <a:sysClr val="windowText" lastClr="000000"/>
                                        </a:solidFill>
                                        <a:latin typeface="Cambria Math" panose="02040503050406030204" pitchFamily="18" charset="0"/>
                                      </a:rPr>
                                      <m:t>𝑮</m:t>
                                    </m:r>
                                  </m:e>
                                  <m:sub>
                                    <m:r>
                                      <a:rPr lang="fr-FR" b="1" i="1" smtClean="0">
                                        <a:solidFill>
                                          <a:sysClr val="windowText" lastClr="000000"/>
                                        </a:solidFill>
                                        <a:latin typeface="Cambria Math" panose="02040503050406030204" pitchFamily="18" charset="0"/>
                                      </a:rPr>
                                      <m:t>𝒐𝒃𝒋</m:t>
                                    </m:r>
                                  </m:sub>
                                </m:sSub>
                                <m:r>
                                  <a:rPr lang="fr-FR" b="1" i="1" smtClean="0">
                                    <a:solidFill>
                                      <a:sysClr val="windowText" lastClr="000000"/>
                                    </a:solidFill>
                                    <a:latin typeface="Cambria Math" panose="02040503050406030204" pitchFamily="18" charset="0"/>
                                  </a:rPr>
                                  <m:t>=</m:t>
                                </m:r>
                                <m:f>
                                  <m:fPr>
                                    <m:ctrlPr>
                                      <a:rPr lang="fr-FR" b="1" i="1" smtClean="0">
                                        <a:solidFill>
                                          <a:sysClr val="windowText" lastClr="000000"/>
                                        </a:solidFill>
                                        <a:latin typeface="Cambria Math" panose="02040503050406030204" pitchFamily="18" charset="0"/>
                                        <a:ea typeface="Cambria Math" panose="02040503050406030204" pitchFamily="18" charset="0"/>
                                      </a:rPr>
                                    </m:ctrlPr>
                                  </m:fPr>
                                  <m:num>
                                    <m:r>
                                      <a:rPr lang="fr-FR" b="1" i="1" smtClean="0">
                                        <a:solidFill>
                                          <a:sysClr val="windowText" lastClr="000000"/>
                                        </a:solidFill>
                                        <a:latin typeface="Cambria Math" panose="02040503050406030204" pitchFamily="18" charset="0"/>
                                        <a:ea typeface="Cambria Math" panose="02040503050406030204" pitchFamily="18" charset="0"/>
                                      </a:rPr>
                                      <m:t>𝚫</m:t>
                                    </m:r>
                                  </m:num>
                                  <m:den>
                                    <m:sSubSup>
                                      <m:sSubSupPr>
                                        <m:ctrlPr>
                                          <a:rPr lang="fr-FR" b="1" i="1" smtClean="0">
                                            <a:solidFill>
                                              <a:sysClr val="windowText" lastClr="000000"/>
                                            </a:solidFill>
                                            <a:latin typeface="Cambria Math" panose="02040503050406030204" pitchFamily="18" charset="0"/>
                                            <a:ea typeface="Cambria Math" panose="02040503050406030204" pitchFamily="18" charset="0"/>
                                          </a:rPr>
                                        </m:ctrlPr>
                                      </m:sSubSupPr>
                                      <m:e>
                                        <m:r>
                                          <a:rPr lang="fr-FR" b="1" i="1" smtClean="0">
                                            <a:solidFill>
                                              <a:sysClr val="windowText" lastClr="000000"/>
                                            </a:solidFill>
                                            <a:latin typeface="Cambria Math" panose="02040503050406030204" pitchFamily="18" charset="0"/>
                                            <a:ea typeface="Cambria Math" panose="02040503050406030204" pitchFamily="18" charset="0"/>
                                          </a:rPr>
                                          <m:t>𝒇</m:t>
                                        </m:r>
                                      </m:e>
                                      <m:sub>
                                        <m:r>
                                          <a:rPr lang="fr-FR" b="1" i="1" smtClean="0">
                                            <a:solidFill>
                                              <a:sysClr val="windowText" lastClr="000000"/>
                                            </a:solidFill>
                                            <a:latin typeface="Cambria Math" panose="02040503050406030204" pitchFamily="18" charset="0"/>
                                            <a:ea typeface="Cambria Math" panose="02040503050406030204" pitchFamily="18" charset="0"/>
                                          </a:rPr>
                                          <m:t>𝟏</m:t>
                                        </m:r>
                                      </m:sub>
                                      <m:sup>
                                        <m:r>
                                          <a:rPr lang="fr-FR" b="1" i="1" smtClean="0">
                                            <a:solidFill>
                                              <a:sysClr val="windowText" lastClr="000000"/>
                                            </a:solidFill>
                                            <a:latin typeface="Cambria Math" panose="02040503050406030204" pitchFamily="18" charset="0"/>
                                            <a:ea typeface="Cambria Math" panose="02040503050406030204" pitchFamily="18" charset="0"/>
                                          </a:rPr>
                                          <m:t>′</m:t>
                                        </m:r>
                                      </m:sup>
                                    </m:sSubSup>
                                  </m:den>
                                </m:f>
                              </m:oMath>
                            </m:oMathPara>
                          </a14:m>
                          <a:endParaRPr lang="fr-FR" b="1" dirty="0">
                            <a:solidFill>
                              <a:sysClr val="windowText" lastClr="000000"/>
                            </a:solidFill>
                            <a:ea typeface="Cambria Math" panose="02040503050406030204" pitchFamily="18" charset="0"/>
                          </a:endParaRPr>
                        </a:p>
                        <a:p>
                          <a:endParaRPr lang="fr-FR" b="1" dirty="0">
                            <a:solidFill>
                              <a:sysClr val="windowText" lastClr="000000"/>
                            </a:solidFill>
                            <a:ea typeface="Cambria Math" panose="02040503050406030204" pitchFamily="18" charset="0"/>
                          </a:endParaRPr>
                        </a:p>
                        <a:p>
                          <a:pPr/>
                          <a14:m>
                            <m:oMathPara xmlns:m="http://schemas.openxmlformats.org/officeDocument/2006/math">
                              <m:oMathParaPr>
                                <m:jc m:val="centerGroup"/>
                              </m:oMathParaPr>
                              <m:oMath xmlns:m="http://schemas.openxmlformats.org/officeDocument/2006/math">
                                <m:sSub>
                                  <m:sSubPr>
                                    <m:ctrlPr>
                                      <a:rPr lang="fr-FR" i="1" smtClean="0">
                                        <a:solidFill>
                                          <a:sysClr val="windowText" lastClr="000000"/>
                                        </a:solidFill>
                                        <a:latin typeface="Cambria Math" panose="02040503050406030204" pitchFamily="18" charset="0"/>
                                      </a:rPr>
                                    </m:ctrlPr>
                                  </m:sSubPr>
                                  <m:e>
                                    <m:r>
                                      <a:rPr lang="fr-FR" b="1" i="1" smtClean="0">
                                        <a:solidFill>
                                          <a:sysClr val="windowText" lastClr="000000"/>
                                        </a:solidFill>
                                        <a:latin typeface="Cambria Math" panose="02040503050406030204" pitchFamily="18" charset="0"/>
                                      </a:rPr>
                                      <m:t>𝑮</m:t>
                                    </m:r>
                                  </m:e>
                                  <m:sub>
                                    <m:r>
                                      <a:rPr lang="fr-FR" b="1" i="1" smtClean="0">
                                        <a:solidFill>
                                          <a:sysClr val="windowText" lastClr="000000"/>
                                        </a:solidFill>
                                        <a:latin typeface="Cambria Math" panose="02040503050406030204" pitchFamily="18" charset="0"/>
                                      </a:rPr>
                                      <m:t>𝒐𝒃𝒋</m:t>
                                    </m:r>
                                  </m:sub>
                                </m:sSub>
                                <m:r>
                                  <a:rPr lang="fr-FR" b="1" i="1" smtClean="0">
                                    <a:solidFill>
                                      <a:sysClr val="windowText" lastClr="000000"/>
                                    </a:solidFill>
                                    <a:latin typeface="Cambria Math" panose="02040503050406030204" pitchFamily="18" charset="0"/>
                                  </a:rPr>
                                  <m:t>=</m:t>
                                </m:r>
                                <m:f>
                                  <m:fPr>
                                    <m:ctrlPr>
                                      <a:rPr lang="fr-FR" b="1" i="1" smtClean="0">
                                        <a:solidFill>
                                          <a:sysClr val="windowText" lastClr="000000"/>
                                        </a:solidFill>
                                        <a:latin typeface="Cambria Math" panose="02040503050406030204" pitchFamily="18" charset="0"/>
                                      </a:rPr>
                                    </m:ctrlPr>
                                  </m:fPr>
                                  <m:num>
                                    <m:r>
                                      <a:rPr lang="fr-FR" b="1" i="1" smtClean="0">
                                        <a:solidFill>
                                          <a:sysClr val="windowText" lastClr="000000"/>
                                        </a:solidFill>
                                        <a:latin typeface="Cambria Math" panose="02040503050406030204" pitchFamily="18" charset="0"/>
                                      </a:rPr>
                                      <m:t>𝟏𝟔</m:t>
                                    </m:r>
                                    <m:r>
                                      <a:rPr lang="fr-FR" b="1" i="1" smtClean="0">
                                        <a:solidFill>
                                          <a:sysClr val="windowText" lastClr="000000"/>
                                        </a:solidFill>
                                        <a:latin typeface="Cambria Math" panose="02040503050406030204" pitchFamily="18" charset="0"/>
                                      </a:rPr>
                                      <m:t>.</m:t>
                                    </m:r>
                                    <m:r>
                                      <a:rPr lang="fr-FR" b="1" i="1" smtClean="0">
                                        <a:solidFill>
                                          <a:sysClr val="windowText" lastClr="000000"/>
                                        </a:solidFill>
                                        <a:latin typeface="Cambria Math" panose="02040503050406030204" pitchFamily="18" charset="0"/>
                                      </a:rPr>
                                      <m:t>𝟏</m:t>
                                    </m:r>
                                    <m:sSup>
                                      <m:sSupPr>
                                        <m:ctrlPr>
                                          <a:rPr lang="fr-FR" b="1" i="1" smtClean="0">
                                            <a:solidFill>
                                              <a:sysClr val="windowText" lastClr="000000"/>
                                            </a:solidFill>
                                            <a:latin typeface="Cambria Math" panose="02040503050406030204" pitchFamily="18" charset="0"/>
                                          </a:rPr>
                                        </m:ctrlPr>
                                      </m:sSupPr>
                                      <m:e>
                                        <m:r>
                                          <a:rPr lang="fr-FR" b="1" i="1" smtClean="0">
                                            <a:solidFill>
                                              <a:sysClr val="windowText" lastClr="000000"/>
                                            </a:solidFill>
                                            <a:latin typeface="Cambria Math" panose="02040503050406030204" pitchFamily="18" charset="0"/>
                                          </a:rPr>
                                          <m:t>𝟎</m:t>
                                        </m:r>
                                      </m:e>
                                      <m:sup>
                                        <m:r>
                                          <a:rPr lang="fr-FR" b="1" i="1" smtClean="0">
                                            <a:solidFill>
                                              <a:sysClr val="windowText" lastClr="000000"/>
                                            </a:solidFill>
                                            <a:latin typeface="Cambria Math" panose="02040503050406030204" pitchFamily="18" charset="0"/>
                                          </a:rPr>
                                          <m:t>−</m:t>
                                        </m:r>
                                        <m:r>
                                          <a:rPr lang="fr-FR" b="1" i="1" smtClean="0">
                                            <a:solidFill>
                                              <a:sysClr val="windowText" lastClr="000000"/>
                                            </a:solidFill>
                                            <a:latin typeface="Cambria Math" panose="02040503050406030204" pitchFamily="18" charset="0"/>
                                          </a:rPr>
                                          <m:t>𝟐</m:t>
                                        </m:r>
                                      </m:sup>
                                    </m:sSup>
                                  </m:num>
                                  <m:den>
                                    <m:r>
                                      <a:rPr lang="fr-FR" b="1" i="1" smtClean="0">
                                        <a:solidFill>
                                          <a:sysClr val="windowText" lastClr="000000"/>
                                        </a:solidFill>
                                        <a:latin typeface="Cambria Math" panose="02040503050406030204" pitchFamily="18" charset="0"/>
                                      </a:rPr>
                                      <m:t>𝟏</m:t>
                                    </m:r>
                                    <m:r>
                                      <a:rPr lang="fr-FR" b="1" i="1" smtClean="0">
                                        <a:solidFill>
                                          <a:sysClr val="windowText" lastClr="000000"/>
                                        </a:solidFill>
                                        <a:latin typeface="Cambria Math" panose="02040503050406030204" pitchFamily="18" charset="0"/>
                                      </a:rPr>
                                      <m:t>.</m:t>
                                    </m:r>
                                    <m:r>
                                      <a:rPr lang="fr-FR" b="1" i="1" smtClean="0">
                                        <a:solidFill>
                                          <a:sysClr val="windowText" lastClr="000000"/>
                                        </a:solidFill>
                                        <a:latin typeface="Cambria Math" panose="02040503050406030204" pitchFamily="18" charset="0"/>
                                      </a:rPr>
                                      <m:t>𝟏</m:t>
                                    </m:r>
                                    <m:sSup>
                                      <m:sSupPr>
                                        <m:ctrlPr>
                                          <a:rPr lang="fr-FR" b="1" i="1" smtClean="0">
                                            <a:solidFill>
                                              <a:sysClr val="windowText" lastClr="000000"/>
                                            </a:solidFill>
                                            <a:latin typeface="Cambria Math" panose="02040503050406030204" pitchFamily="18" charset="0"/>
                                          </a:rPr>
                                        </m:ctrlPr>
                                      </m:sSupPr>
                                      <m:e>
                                        <m:r>
                                          <a:rPr lang="fr-FR" b="1" i="1" smtClean="0">
                                            <a:solidFill>
                                              <a:sysClr val="windowText" lastClr="000000"/>
                                            </a:solidFill>
                                            <a:latin typeface="Cambria Math" panose="02040503050406030204" pitchFamily="18" charset="0"/>
                                          </a:rPr>
                                          <m:t>𝟎</m:t>
                                        </m:r>
                                      </m:e>
                                      <m:sup>
                                        <m:r>
                                          <a:rPr lang="fr-FR" b="1" i="1" smtClean="0">
                                            <a:solidFill>
                                              <a:sysClr val="windowText" lastClr="000000"/>
                                            </a:solidFill>
                                            <a:latin typeface="Cambria Math" panose="02040503050406030204" pitchFamily="18" charset="0"/>
                                          </a:rPr>
                                          <m:t>−</m:t>
                                        </m:r>
                                        <m:r>
                                          <a:rPr lang="fr-FR" b="1" i="1" smtClean="0">
                                            <a:solidFill>
                                              <a:sysClr val="windowText" lastClr="000000"/>
                                            </a:solidFill>
                                            <a:latin typeface="Cambria Math" panose="02040503050406030204" pitchFamily="18" charset="0"/>
                                          </a:rPr>
                                          <m:t>𝟐</m:t>
                                        </m:r>
                                      </m:sup>
                                    </m:sSup>
                                  </m:den>
                                </m:f>
                              </m:oMath>
                            </m:oMathPara>
                          </a14:m>
                          <a:endParaRPr lang="fr-FR" b="1" dirty="0">
                            <a:solidFill>
                              <a:sysClr val="windowText" lastClr="000000"/>
                            </a:solidFill>
                          </a:endParaRPr>
                        </a:p>
                        <a:p>
                          <a:endParaRPr lang="fr-FR" b="1" dirty="0">
                            <a:solidFill>
                              <a:sysClr val="windowText" lastClr="000000"/>
                            </a:solidFill>
                          </a:endParaRPr>
                        </a:p>
                        <a:p>
                          <a:pPr/>
                          <a14:m>
                            <m:oMathPara xmlns:m="http://schemas.openxmlformats.org/officeDocument/2006/math">
                              <m:oMathParaPr>
                                <m:jc m:val="centerGroup"/>
                              </m:oMathParaPr>
                              <m:oMath xmlns:m="http://schemas.openxmlformats.org/officeDocument/2006/math">
                                <m:sSub>
                                  <m:sSubPr>
                                    <m:ctrlPr>
                                      <a:rPr lang="fr-FR" i="1" smtClean="0">
                                        <a:solidFill>
                                          <a:sysClr val="windowText" lastClr="000000"/>
                                        </a:solidFill>
                                        <a:latin typeface="Cambria Math" panose="02040503050406030204" pitchFamily="18" charset="0"/>
                                      </a:rPr>
                                    </m:ctrlPr>
                                  </m:sSubPr>
                                  <m:e>
                                    <m:r>
                                      <a:rPr lang="fr-FR" b="1" i="1" smtClean="0">
                                        <a:solidFill>
                                          <a:sysClr val="windowText" lastClr="000000"/>
                                        </a:solidFill>
                                        <a:latin typeface="Cambria Math" panose="02040503050406030204" pitchFamily="18" charset="0"/>
                                      </a:rPr>
                                      <m:t>𝑮</m:t>
                                    </m:r>
                                  </m:e>
                                  <m:sub>
                                    <m:r>
                                      <a:rPr lang="fr-FR" b="1" i="1" smtClean="0">
                                        <a:solidFill>
                                          <a:sysClr val="windowText" lastClr="000000"/>
                                        </a:solidFill>
                                        <a:latin typeface="Cambria Math" panose="02040503050406030204" pitchFamily="18" charset="0"/>
                                      </a:rPr>
                                      <m:t>𝒐𝒃𝒋</m:t>
                                    </m:r>
                                  </m:sub>
                                </m:sSub>
                                <m:r>
                                  <a:rPr lang="fr-FR" b="1" i="1" smtClean="0">
                                    <a:solidFill>
                                      <a:sysClr val="windowText" lastClr="000000"/>
                                    </a:solidFill>
                                    <a:latin typeface="Cambria Math" panose="02040503050406030204" pitchFamily="18" charset="0"/>
                                  </a:rPr>
                                  <m:t>=</m:t>
                                </m:r>
                                <m:r>
                                  <a:rPr lang="fr-FR" b="1" i="1" smtClean="0">
                                    <a:solidFill>
                                      <a:sysClr val="windowText" lastClr="000000"/>
                                    </a:solidFill>
                                    <a:latin typeface="Cambria Math" panose="02040503050406030204" pitchFamily="18" charset="0"/>
                                  </a:rPr>
                                  <m:t>𝟏𝟔</m:t>
                                </m:r>
                                <m:r>
                                  <a:rPr lang="fr-FR" b="1" i="1" smtClean="0">
                                    <a:solidFill>
                                      <a:sysClr val="windowText" lastClr="000000"/>
                                    </a:solidFill>
                                    <a:latin typeface="Cambria Math" panose="02040503050406030204" pitchFamily="18" charset="0"/>
                                  </a:rPr>
                                  <m:t>.</m:t>
                                </m:r>
                              </m:oMath>
                            </m:oMathPara>
                          </a14:m>
                          <a:endParaRPr lang="fr-FR"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14:m>
                            <m:oMathPara xmlns:m="http://schemas.openxmlformats.org/officeDocument/2006/math">
                              <m:oMathParaPr>
                                <m:jc m:val="centerGroup"/>
                              </m:oMathParaPr>
                              <m:oMath xmlns:m="http://schemas.openxmlformats.org/officeDocument/2006/math">
                                <m:sSub>
                                  <m:sSubPr>
                                    <m:ctrlPr>
                                      <a:rPr lang="fr-FR" i="1" smtClean="0">
                                        <a:solidFill>
                                          <a:sysClr val="windowText" lastClr="000000"/>
                                        </a:solidFill>
                                        <a:latin typeface="Cambria Math" panose="02040503050406030204" pitchFamily="18" charset="0"/>
                                      </a:rPr>
                                    </m:ctrlPr>
                                  </m:sSubPr>
                                  <m:e>
                                    <m:r>
                                      <a:rPr lang="fr-FR" b="1" i="1" smtClean="0">
                                        <a:solidFill>
                                          <a:sysClr val="windowText" lastClr="000000"/>
                                        </a:solidFill>
                                        <a:latin typeface="Cambria Math" panose="02040503050406030204" pitchFamily="18" charset="0"/>
                                      </a:rPr>
                                      <m:t>𝑮</m:t>
                                    </m:r>
                                  </m:e>
                                  <m:sub>
                                    <m:r>
                                      <a:rPr lang="fr-FR" b="1" i="1" smtClean="0">
                                        <a:solidFill>
                                          <a:sysClr val="windowText" lastClr="000000"/>
                                        </a:solidFill>
                                        <a:latin typeface="Cambria Math" panose="02040503050406030204" pitchFamily="18" charset="0"/>
                                      </a:rPr>
                                      <m:t>𝒐𝒄</m:t>
                                    </m:r>
                                  </m:sub>
                                </m:sSub>
                                <m:r>
                                  <a:rPr lang="fr-FR" b="1" i="1" smtClean="0">
                                    <a:solidFill>
                                      <a:sysClr val="windowText" lastClr="000000"/>
                                    </a:solidFill>
                                    <a:latin typeface="Cambria Math" panose="02040503050406030204" pitchFamily="18" charset="0"/>
                                  </a:rPr>
                                  <m:t>=</m:t>
                                </m:r>
                                <m:f>
                                  <m:fPr>
                                    <m:ctrlPr>
                                      <a:rPr lang="fr-FR" b="1" i="1" smtClean="0">
                                        <a:solidFill>
                                          <a:sysClr val="windowText" lastClr="000000"/>
                                        </a:solidFill>
                                        <a:latin typeface="Cambria Math" panose="02040503050406030204" pitchFamily="18" charset="0"/>
                                        <a:ea typeface="Cambria Math" panose="02040503050406030204" pitchFamily="18" charset="0"/>
                                      </a:rPr>
                                    </m:ctrlPr>
                                  </m:fPr>
                                  <m:num>
                                    <m:d>
                                      <m:dPr>
                                        <m:begChr m:val="|"/>
                                        <m:endChr m:val="|"/>
                                        <m:ctrlPr>
                                          <a:rPr lang="fr-FR" b="1" i="1" smtClean="0">
                                            <a:solidFill>
                                              <a:sysClr val="windowText" lastClr="000000"/>
                                            </a:solidFill>
                                            <a:latin typeface="Cambria Math" panose="02040503050406030204" pitchFamily="18" charset="0"/>
                                            <a:ea typeface="Cambria Math" panose="02040503050406030204" pitchFamily="18" charset="0"/>
                                          </a:rPr>
                                        </m:ctrlPr>
                                      </m:dPr>
                                      <m:e>
                                        <m:r>
                                          <a:rPr lang="fr-FR" b="1" i="1" smtClean="0">
                                            <a:solidFill>
                                              <a:sysClr val="windowText" lastClr="000000"/>
                                            </a:solidFill>
                                            <a:latin typeface="Cambria Math" panose="02040503050406030204" pitchFamily="18" charset="0"/>
                                            <a:ea typeface="Cambria Math" panose="02040503050406030204" pitchFamily="18" charset="0"/>
                                          </a:rPr>
                                          <m:t>𝑷𝒑</m:t>
                                        </m:r>
                                      </m:e>
                                    </m:d>
                                  </m:num>
                                  <m:den>
                                    <m:sSubSup>
                                      <m:sSubSupPr>
                                        <m:ctrlPr>
                                          <a:rPr lang="fr-FR" b="1" i="1" smtClean="0">
                                            <a:solidFill>
                                              <a:sysClr val="windowText" lastClr="000000"/>
                                            </a:solidFill>
                                            <a:latin typeface="Cambria Math" panose="02040503050406030204" pitchFamily="18" charset="0"/>
                                            <a:ea typeface="Cambria Math" panose="02040503050406030204" pitchFamily="18" charset="0"/>
                                          </a:rPr>
                                        </m:ctrlPr>
                                      </m:sSubSupPr>
                                      <m:e>
                                        <m:r>
                                          <a:rPr lang="fr-FR" b="1" i="1" smtClean="0">
                                            <a:solidFill>
                                              <a:sysClr val="windowText" lastClr="000000"/>
                                            </a:solidFill>
                                            <a:latin typeface="Cambria Math" panose="02040503050406030204" pitchFamily="18" charset="0"/>
                                            <a:ea typeface="Cambria Math" panose="02040503050406030204" pitchFamily="18" charset="0"/>
                                          </a:rPr>
                                          <m:t>𝒇</m:t>
                                        </m:r>
                                      </m:e>
                                      <m:sub>
                                        <m:r>
                                          <a:rPr lang="fr-FR" b="1" i="1" smtClean="0">
                                            <a:solidFill>
                                              <a:sysClr val="windowText" lastClr="000000"/>
                                            </a:solidFill>
                                            <a:latin typeface="Cambria Math" panose="02040503050406030204" pitchFamily="18" charset="0"/>
                                            <a:ea typeface="Cambria Math" panose="02040503050406030204" pitchFamily="18" charset="0"/>
                                          </a:rPr>
                                          <m:t>𝟐</m:t>
                                        </m:r>
                                      </m:sub>
                                      <m:sup>
                                        <m:r>
                                          <a:rPr lang="fr-FR" b="1" i="1" smtClean="0">
                                            <a:solidFill>
                                              <a:sysClr val="windowText" lastClr="000000"/>
                                            </a:solidFill>
                                            <a:latin typeface="Cambria Math" panose="02040503050406030204" pitchFamily="18" charset="0"/>
                                            <a:ea typeface="Cambria Math" panose="02040503050406030204" pitchFamily="18" charset="0"/>
                                          </a:rPr>
                                          <m:t>′</m:t>
                                        </m:r>
                                      </m:sup>
                                    </m:sSubSup>
                                  </m:den>
                                </m:f>
                              </m:oMath>
                            </m:oMathPara>
                          </a14:m>
                          <a:endParaRPr lang="fr-FR" b="1" dirty="0">
                            <a:solidFill>
                              <a:sysClr val="windowText" lastClr="000000"/>
                            </a:solidFill>
                            <a:ea typeface="Cambria Math" panose="02040503050406030204" pitchFamily="18" charset="0"/>
                          </a:endParaRPr>
                        </a:p>
                        <a:p>
                          <a:endParaRPr lang="fr-FR" b="1" dirty="0">
                            <a:solidFill>
                              <a:sysClr val="windowText" lastClr="000000"/>
                            </a:solidFill>
                            <a:ea typeface="Cambria Math" panose="02040503050406030204" pitchFamily="18" charset="0"/>
                          </a:endParaRPr>
                        </a:p>
                        <a:p>
                          <a:pPr/>
                          <a14:m>
                            <m:oMathPara xmlns:m="http://schemas.openxmlformats.org/officeDocument/2006/math">
                              <m:oMathParaPr>
                                <m:jc m:val="centerGroup"/>
                              </m:oMathParaPr>
                              <m:oMath xmlns:m="http://schemas.openxmlformats.org/officeDocument/2006/math">
                                <m:sSub>
                                  <m:sSubPr>
                                    <m:ctrlPr>
                                      <a:rPr lang="fr-FR" i="1" smtClean="0">
                                        <a:solidFill>
                                          <a:sysClr val="windowText" lastClr="000000"/>
                                        </a:solidFill>
                                        <a:latin typeface="Cambria Math" panose="02040503050406030204" pitchFamily="18" charset="0"/>
                                      </a:rPr>
                                    </m:ctrlPr>
                                  </m:sSubPr>
                                  <m:e>
                                    <m:r>
                                      <a:rPr lang="fr-FR" b="1" i="1" smtClean="0">
                                        <a:solidFill>
                                          <a:sysClr val="windowText" lastClr="000000"/>
                                        </a:solidFill>
                                        <a:latin typeface="Cambria Math" panose="02040503050406030204" pitchFamily="18" charset="0"/>
                                      </a:rPr>
                                      <m:t>𝑮</m:t>
                                    </m:r>
                                  </m:e>
                                  <m:sub>
                                    <m:r>
                                      <a:rPr lang="fr-FR" b="1" i="1" smtClean="0">
                                        <a:solidFill>
                                          <a:sysClr val="windowText" lastClr="000000"/>
                                        </a:solidFill>
                                        <a:latin typeface="Cambria Math" panose="02040503050406030204" pitchFamily="18" charset="0"/>
                                      </a:rPr>
                                      <m:t>𝒐𝒄</m:t>
                                    </m:r>
                                  </m:sub>
                                </m:sSub>
                                <m:r>
                                  <a:rPr lang="fr-FR" b="1" i="1" smtClean="0">
                                    <a:solidFill>
                                      <a:sysClr val="windowText" lastClr="000000"/>
                                    </a:solidFill>
                                    <a:latin typeface="Cambria Math" panose="02040503050406030204" pitchFamily="18" charset="0"/>
                                  </a:rPr>
                                  <m:t>=</m:t>
                                </m:r>
                                <m:d>
                                  <m:dPr>
                                    <m:begChr m:val="|"/>
                                    <m:endChr m:val="|"/>
                                    <m:ctrlPr>
                                      <a:rPr lang="fr-FR" b="1" i="1" smtClean="0">
                                        <a:solidFill>
                                          <a:sysClr val="windowText" lastClr="000000"/>
                                        </a:solidFill>
                                        <a:latin typeface="Cambria Math" panose="02040503050406030204" pitchFamily="18" charset="0"/>
                                      </a:rPr>
                                    </m:ctrlPr>
                                  </m:dPr>
                                  <m:e>
                                    <m:r>
                                      <a:rPr lang="fr-FR" b="1" i="1" smtClean="0">
                                        <a:solidFill>
                                          <a:sysClr val="windowText" lastClr="000000"/>
                                        </a:solidFill>
                                        <a:latin typeface="Cambria Math" panose="02040503050406030204" pitchFamily="18" charset="0"/>
                                      </a:rPr>
                                      <m:t>𝑷𝒑</m:t>
                                    </m:r>
                                  </m:e>
                                </m:d>
                                <m:sSub>
                                  <m:sSubPr>
                                    <m:ctrlPr>
                                      <a:rPr lang="fr-FR" b="1" i="1" smtClean="0">
                                        <a:solidFill>
                                          <a:sysClr val="windowText" lastClr="000000"/>
                                        </a:solidFill>
                                        <a:latin typeface="Cambria Math" panose="02040503050406030204" pitchFamily="18" charset="0"/>
                                      </a:rPr>
                                    </m:ctrlPr>
                                  </m:sSubPr>
                                  <m:e>
                                    <m:r>
                                      <a:rPr lang="fr-FR" b="1" i="1" smtClean="0">
                                        <a:solidFill>
                                          <a:sysClr val="windowText" lastClr="000000"/>
                                        </a:solidFill>
                                        <a:latin typeface="Cambria Math" panose="02040503050406030204" pitchFamily="18" charset="0"/>
                                      </a:rPr>
                                      <m:t>𝑷</m:t>
                                    </m:r>
                                  </m:e>
                                  <m:sub>
                                    <m:r>
                                      <a:rPr lang="fr-FR" b="1" i="1" smtClean="0">
                                        <a:solidFill>
                                          <a:sysClr val="windowText" lastClr="000000"/>
                                        </a:solidFill>
                                        <a:latin typeface="Cambria Math" panose="02040503050406030204" pitchFamily="18" charset="0"/>
                                      </a:rPr>
                                      <m:t>𝟐</m:t>
                                    </m:r>
                                  </m:sub>
                                </m:sSub>
                              </m:oMath>
                            </m:oMathPara>
                          </a14:m>
                          <a:endParaRPr lang="fr-FR" b="1" dirty="0">
                            <a:solidFill>
                              <a:sysClr val="windowText" lastClr="000000"/>
                            </a:solidFill>
                          </a:endParaRPr>
                        </a:p>
                        <a:p>
                          <a:endParaRPr lang="fr-FR" b="1" dirty="0">
                            <a:solidFill>
                              <a:sysClr val="windowText" lastClr="000000"/>
                            </a:solidFill>
                          </a:endParaRPr>
                        </a:p>
                        <a:p>
                          <a:pPr/>
                          <a14:m>
                            <m:oMathPara xmlns:m="http://schemas.openxmlformats.org/officeDocument/2006/math">
                              <m:oMathParaPr>
                                <m:jc m:val="centerGroup"/>
                              </m:oMathParaPr>
                              <m:oMath xmlns:m="http://schemas.openxmlformats.org/officeDocument/2006/math">
                                <m:sSub>
                                  <m:sSubPr>
                                    <m:ctrlPr>
                                      <a:rPr lang="fr-FR" i="1" smtClean="0">
                                        <a:solidFill>
                                          <a:sysClr val="windowText" lastClr="000000"/>
                                        </a:solidFill>
                                        <a:latin typeface="Cambria Math" panose="02040503050406030204" pitchFamily="18" charset="0"/>
                                      </a:rPr>
                                    </m:ctrlPr>
                                  </m:sSubPr>
                                  <m:e>
                                    <m:r>
                                      <a:rPr lang="fr-FR" b="1" i="1" smtClean="0">
                                        <a:solidFill>
                                          <a:sysClr val="windowText" lastClr="000000"/>
                                        </a:solidFill>
                                        <a:latin typeface="Cambria Math" panose="02040503050406030204" pitchFamily="18" charset="0"/>
                                      </a:rPr>
                                      <m:t>𝑮</m:t>
                                    </m:r>
                                  </m:e>
                                  <m:sub>
                                    <m:r>
                                      <a:rPr lang="fr-FR" b="1" i="1" smtClean="0">
                                        <a:solidFill>
                                          <a:sysClr val="windowText" lastClr="000000"/>
                                        </a:solidFill>
                                        <a:latin typeface="Cambria Math" panose="02040503050406030204" pitchFamily="18" charset="0"/>
                                      </a:rPr>
                                      <m:t>𝒐𝒄</m:t>
                                    </m:r>
                                  </m:sub>
                                </m:sSub>
                                <m:r>
                                  <a:rPr lang="fr-FR" b="1" i="1" smtClean="0">
                                    <a:solidFill>
                                      <a:sysClr val="windowText" lastClr="000000"/>
                                    </a:solidFill>
                                    <a:latin typeface="Cambria Math" panose="02040503050406030204" pitchFamily="18" charset="0"/>
                                  </a:rPr>
                                  <m:t>=</m:t>
                                </m:r>
                                <m:r>
                                  <a:rPr lang="fr-FR" b="1" i="1" smtClean="0">
                                    <a:solidFill>
                                      <a:sysClr val="windowText" lastClr="000000"/>
                                    </a:solidFill>
                                    <a:latin typeface="Cambria Math" panose="02040503050406030204" pitchFamily="18" charset="0"/>
                                  </a:rPr>
                                  <m:t>𝟐𝟓</m:t>
                                </m:r>
                                <m:r>
                                  <a:rPr lang="fr-FR" b="1" i="1" smtClean="0">
                                    <a:solidFill>
                                      <a:sysClr val="windowText" lastClr="000000"/>
                                    </a:solidFill>
                                    <a:latin typeface="Cambria Math" panose="02040503050406030204" pitchFamily="18" charset="0"/>
                                  </a:rPr>
                                  <m:t>.</m:t>
                                </m:r>
                                <m:r>
                                  <a:rPr lang="fr-FR" b="1" i="1" smtClean="0">
                                    <a:solidFill>
                                      <a:sysClr val="windowText" lastClr="000000"/>
                                    </a:solidFill>
                                    <a:latin typeface="Cambria Math" panose="02040503050406030204" pitchFamily="18" charset="0"/>
                                  </a:rPr>
                                  <m:t>𝟏</m:t>
                                </m:r>
                                <m:sSup>
                                  <m:sSupPr>
                                    <m:ctrlPr>
                                      <a:rPr lang="fr-FR" b="1" i="1" smtClean="0">
                                        <a:solidFill>
                                          <a:sysClr val="windowText" lastClr="000000"/>
                                        </a:solidFill>
                                        <a:latin typeface="Cambria Math" panose="02040503050406030204" pitchFamily="18" charset="0"/>
                                      </a:rPr>
                                    </m:ctrlPr>
                                  </m:sSupPr>
                                  <m:e>
                                    <m:r>
                                      <a:rPr lang="fr-FR" b="1" i="1" smtClean="0">
                                        <a:solidFill>
                                          <a:sysClr val="windowText" lastClr="000000"/>
                                        </a:solidFill>
                                        <a:latin typeface="Cambria Math" panose="02040503050406030204" pitchFamily="18" charset="0"/>
                                      </a:rPr>
                                      <m:t>𝟎</m:t>
                                    </m:r>
                                  </m:e>
                                  <m:sup>
                                    <m:r>
                                      <a:rPr lang="fr-FR" b="1" i="1" smtClean="0">
                                        <a:solidFill>
                                          <a:sysClr val="windowText" lastClr="000000"/>
                                        </a:solidFill>
                                        <a:latin typeface="Cambria Math" panose="02040503050406030204" pitchFamily="18" charset="0"/>
                                      </a:rPr>
                                      <m:t>−</m:t>
                                    </m:r>
                                    <m:r>
                                      <a:rPr lang="fr-FR" b="1" i="1" smtClean="0">
                                        <a:solidFill>
                                          <a:sysClr val="windowText" lastClr="000000"/>
                                        </a:solidFill>
                                        <a:latin typeface="Cambria Math" panose="02040503050406030204" pitchFamily="18" charset="0"/>
                                      </a:rPr>
                                      <m:t>𝟐</m:t>
                                    </m:r>
                                  </m:sup>
                                </m:sSup>
                                <m:r>
                                  <a:rPr lang="fr-FR" b="1" i="1" smtClean="0">
                                    <a:solidFill>
                                      <a:sysClr val="windowText" lastClr="000000"/>
                                    </a:solidFill>
                                    <a:latin typeface="Cambria Math" panose="02040503050406030204" pitchFamily="18" charset="0"/>
                                  </a:rPr>
                                  <m:t>.</m:t>
                                </m:r>
                                <m:r>
                                  <a:rPr lang="fr-FR" b="1" i="1" smtClean="0">
                                    <a:solidFill>
                                      <a:sysClr val="windowText" lastClr="000000"/>
                                    </a:solidFill>
                                    <a:latin typeface="Cambria Math" panose="02040503050406030204" pitchFamily="18" charset="0"/>
                                  </a:rPr>
                                  <m:t>𝟓𝟎</m:t>
                                </m:r>
                              </m:oMath>
                            </m:oMathPara>
                          </a14:m>
                          <a:endParaRPr lang="fr-FR" dirty="0">
                            <a:solidFill>
                              <a:sysClr val="windowText" lastClr="000000"/>
                            </a:solidFill>
                          </a:endParaRPr>
                        </a:p>
                        <a:p>
                          <a:endParaRPr lang="fr-FR" dirty="0">
                            <a:solidFill>
                              <a:sysClr val="windowText" lastClr="000000"/>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lang="fr-FR" i="1" smtClean="0">
                                        <a:solidFill>
                                          <a:sysClr val="windowText" lastClr="000000"/>
                                        </a:solidFill>
                                        <a:latin typeface="Cambria Math" panose="02040503050406030204" pitchFamily="18" charset="0"/>
                                      </a:rPr>
                                    </m:ctrlPr>
                                  </m:sSubPr>
                                  <m:e>
                                    <m:r>
                                      <a:rPr lang="fr-FR" b="1" i="1" smtClean="0">
                                        <a:solidFill>
                                          <a:sysClr val="windowText" lastClr="000000"/>
                                        </a:solidFill>
                                        <a:latin typeface="Cambria Math" panose="02040503050406030204" pitchFamily="18" charset="0"/>
                                      </a:rPr>
                                      <m:t>𝑮</m:t>
                                    </m:r>
                                  </m:e>
                                  <m:sub>
                                    <m:r>
                                      <a:rPr lang="fr-FR" b="1" i="1" smtClean="0">
                                        <a:solidFill>
                                          <a:sysClr val="windowText" lastClr="000000"/>
                                        </a:solidFill>
                                        <a:latin typeface="Cambria Math" panose="02040503050406030204" pitchFamily="18" charset="0"/>
                                      </a:rPr>
                                      <m:t>𝒐𝒄</m:t>
                                    </m:r>
                                  </m:sub>
                                </m:sSub>
                                <m:r>
                                  <a:rPr lang="fr-FR" b="1" i="1" smtClean="0">
                                    <a:solidFill>
                                      <a:sysClr val="windowText" lastClr="000000"/>
                                    </a:solidFill>
                                    <a:latin typeface="Cambria Math" panose="02040503050406030204" pitchFamily="18" charset="0"/>
                                  </a:rPr>
                                  <m:t>=</m:t>
                                </m:r>
                                <m:r>
                                  <a:rPr lang="fr-FR" b="1" i="1" smtClean="0">
                                    <a:solidFill>
                                      <a:sysClr val="windowText" lastClr="000000"/>
                                    </a:solidFill>
                                    <a:latin typeface="Cambria Math" panose="02040503050406030204" pitchFamily="18" charset="0"/>
                                  </a:rPr>
                                  <m:t>𝟏𝟐</m:t>
                                </m:r>
                                <m:r>
                                  <a:rPr lang="fr-FR" b="1" i="1" smtClean="0">
                                    <a:solidFill>
                                      <a:sysClr val="windowText" lastClr="000000"/>
                                    </a:solidFill>
                                    <a:latin typeface="Cambria Math" panose="02040503050406030204" pitchFamily="18" charset="0"/>
                                  </a:rPr>
                                  <m:t>,</m:t>
                                </m:r>
                                <m:r>
                                  <a:rPr lang="fr-FR" b="1" i="1" smtClean="0">
                                    <a:solidFill>
                                      <a:sysClr val="windowText" lastClr="000000"/>
                                    </a:solidFill>
                                    <a:latin typeface="Cambria Math" panose="02040503050406030204" pitchFamily="18" charset="0"/>
                                  </a:rPr>
                                  <m:t>𝟓</m:t>
                                </m:r>
                                <m:r>
                                  <a:rPr lang="fr-FR" b="1" i="1" smtClean="0">
                                    <a:solidFill>
                                      <a:sysClr val="windowText" lastClr="000000"/>
                                    </a:solidFill>
                                    <a:latin typeface="Cambria Math" panose="02040503050406030204" pitchFamily="18" charset="0"/>
                                  </a:rPr>
                                  <m:t>.</m:t>
                                </m:r>
                              </m:oMath>
                            </m:oMathPara>
                          </a14:m>
                          <a:endParaRPr lang="fr-FR" dirty="0">
                            <a:solidFill>
                              <a:sysClr val="windowText" lastClr="000000"/>
                            </a:solidFill>
                          </a:endParaRPr>
                        </a:p>
                        <a:p>
                          <a:endParaRPr lang="fr-F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218033389"/>
                      </a:ext>
                    </a:extLst>
                  </a:tr>
                </a:tbl>
              </a:graphicData>
            </a:graphic>
          </p:graphicFrame>
        </mc:Choice>
        <mc:Fallback xmlns="">
          <p:graphicFrame>
            <p:nvGraphicFramePr>
              <p:cNvPr id="4" name="Tableau 3">
                <a:extLst>
                  <a:ext uri="{FF2B5EF4-FFF2-40B4-BE49-F238E27FC236}">
                    <a16:creationId xmlns:a16="http://schemas.microsoft.com/office/drawing/2014/main" id="{2F342912-A87B-4247-9316-050B15A062D2}"/>
                  </a:ext>
                </a:extLst>
              </p:cNvPr>
              <p:cNvGraphicFramePr>
                <a:graphicFrameLocks noGrp="1"/>
              </p:cNvGraphicFramePr>
              <p:nvPr>
                <p:extLst>
                  <p:ext uri="{D42A27DB-BD31-4B8C-83A1-F6EECF244321}">
                    <p14:modId xmlns:p14="http://schemas.microsoft.com/office/powerpoint/2010/main" val="3309446410"/>
                  </p:ext>
                </p:extLst>
              </p:nvPr>
            </p:nvGraphicFramePr>
            <p:xfrm>
              <a:off x="1664008" y="2883002"/>
              <a:ext cx="8296856" cy="3573554"/>
            </p:xfrm>
            <a:graphic>
              <a:graphicData uri="http://schemas.openxmlformats.org/drawingml/2006/table">
                <a:tbl>
                  <a:tblPr firstRow="1" bandRow="1">
                    <a:tableStyleId>{073A0DAA-6AF3-43AB-8588-CEC1D06C72B9}</a:tableStyleId>
                  </a:tblPr>
                  <a:tblGrid>
                    <a:gridCol w="4148428">
                      <a:extLst>
                        <a:ext uri="{9D8B030D-6E8A-4147-A177-3AD203B41FA5}">
                          <a16:colId xmlns:a16="http://schemas.microsoft.com/office/drawing/2014/main" val="2926627809"/>
                        </a:ext>
                      </a:extLst>
                    </a:gridCol>
                    <a:gridCol w="4148428">
                      <a:extLst>
                        <a:ext uri="{9D8B030D-6E8A-4147-A177-3AD203B41FA5}">
                          <a16:colId xmlns:a16="http://schemas.microsoft.com/office/drawing/2014/main" val="2772568045"/>
                        </a:ext>
                      </a:extLst>
                    </a:gridCol>
                  </a:tblGrid>
                  <a:tr h="3573554">
                    <a:tc>
                      <a:txBody>
                        <a:bodyPr/>
                        <a:lstStyle/>
                        <a:p>
                          <a:endParaRPr lang="fr-F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2"/>
                          <a:stretch>
                            <a:fillRect l="-306" t="-355" r="-100000"/>
                          </a:stretch>
                        </a:blipFill>
                      </a:tcPr>
                    </a:tc>
                    <a:tc>
                      <a:txBody>
                        <a:bodyPr/>
                        <a:lstStyle/>
                        <a:p>
                          <a:endParaRPr lang="fr-F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2"/>
                          <a:stretch>
                            <a:fillRect l="-100306" t="-355"/>
                          </a:stretch>
                        </a:blipFill>
                      </a:tcPr>
                    </a:tc>
                    <a:extLst>
                      <a:ext uri="{0D108BD9-81ED-4DB2-BD59-A6C34878D82A}">
                        <a16:rowId xmlns:a16="http://schemas.microsoft.com/office/drawing/2014/main" val="3218033389"/>
                      </a:ext>
                    </a:extLst>
                  </a:tr>
                </a:tbl>
              </a:graphicData>
            </a:graphic>
          </p:graphicFrame>
        </mc:Fallback>
      </mc:AlternateContent>
    </p:spTree>
    <p:extLst>
      <p:ext uri="{BB962C8B-B14F-4D97-AF65-F5344CB8AC3E}">
        <p14:creationId xmlns:p14="http://schemas.microsoft.com/office/powerpoint/2010/main" val="16133751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232B0EA-2C15-44D5-849C-B7FCFDFA7B47}"/>
              </a:ext>
            </a:extLst>
          </p:cNvPr>
          <p:cNvSpPr>
            <a:spLocks noGrp="1"/>
          </p:cNvSpPr>
          <p:nvPr>
            <p:ph type="title"/>
          </p:nvPr>
        </p:nvSpPr>
        <p:spPr/>
        <p:txBody>
          <a:bodyPr/>
          <a:lstStyle/>
          <a:p>
            <a:r>
              <a:rPr lang="fr-FR" dirty="0"/>
              <a:t>QCM 3 : Interférences/Diffraction </a:t>
            </a:r>
          </a:p>
        </p:txBody>
      </p:sp>
      <p:sp>
        <p:nvSpPr>
          <p:cNvPr id="3" name="Espace réservé du contenu 2">
            <a:extLst>
              <a:ext uri="{FF2B5EF4-FFF2-40B4-BE49-F238E27FC236}">
                <a16:creationId xmlns:a16="http://schemas.microsoft.com/office/drawing/2014/main" id="{82DA19D3-5A3E-4A00-B29B-9F2FC48AF70C}"/>
              </a:ext>
            </a:extLst>
          </p:cNvPr>
          <p:cNvSpPr>
            <a:spLocks noGrp="1"/>
          </p:cNvSpPr>
          <p:nvPr>
            <p:ph idx="1"/>
          </p:nvPr>
        </p:nvSpPr>
        <p:spPr>
          <a:xfrm>
            <a:off x="1250795" y="2649195"/>
            <a:ext cx="9690409" cy="3101983"/>
          </a:xfrm>
        </p:spPr>
        <p:txBody>
          <a:bodyPr/>
          <a:lstStyle/>
          <a:p>
            <a:pPr marL="0" indent="0">
              <a:buNone/>
            </a:pPr>
            <a:r>
              <a:rPr lang="fr-FR" sz="2000" b="1" dirty="0"/>
              <a:t>Concernant une tache de diffraction verticale sur un écran. </a:t>
            </a:r>
          </a:p>
          <a:p>
            <a:pPr marL="0" indent="0">
              <a:buNone/>
            </a:pPr>
            <a:endParaRPr lang="fr-FR" sz="2000" dirty="0"/>
          </a:p>
          <a:p>
            <a:pPr marL="0" indent="0">
              <a:buNone/>
            </a:pPr>
            <a:r>
              <a:rPr lang="fr-FR" sz="2000" dirty="0"/>
              <a:t>A) Elles sont causées par le passage d’un laser dans une fente verticale.</a:t>
            </a:r>
            <a:br>
              <a:rPr lang="fr-FR" sz="2000" dirty="0"/>
            </a:br>
            <a:r>
              <a:rPr lang="fr-FR" sz="2000" dirty="0"/>
              <a:t>B) La largeur angulaire de la tache centrale est indépendante de la distance d’observation.</a:t>
            </a:r>
            <a:br>
              <a:rPr lang="fr-FR" sz="2000" dirty="0"/>
            </a:br>
            <a:r>
              <a:rPr lang="fr-FR" sz="2000" dirty="0"/>
              <a:t>C) Si l’on augmente la distance d’observation d’un facteur 2, l’interfrange L, est multipliée par 4.</a:t>
            </a:r>
            <a:br>
              <a:rPr lang="fr-FR" sz="2000" dirty="0"/>
            </a:br>
            <a:r>
              <a:rPr lang="fr-FR" sz="2000" dirty="0"/>
              <a:t>D) Si l’on augmente d’un facteur 2 la longueur d’onde et d’un facteur 4 la largeur de la fente, la largeur de la tache centrale est diminuée d’un facteur 2.</a:t>
            </a:r>
            <a:br>
              <a:rPr lang="fr-FR" sz="2000" dirty="0"/>
            </a:br>
            <a:r>
              <a:rPr lang="fr-FR" sz="2000" dirty="0"/>
              <a:t>E) Les propositions A, B, C, D sont fausses. </a:t>
            </a:r>
          </a:p>
          <a:p>
            <a:endParaRPr lang="fr-FR" dirty="0"/>
          </a:p>
        </p:txBody>
      </p:sp>
    </p:spTree>
    <p:extLst>
      <p:ext uri="{BB962C8B-B14F-4D97-AF65-F5344CB8AC3E}">
        <p14:creationId xmlns:p14="http://schemas.microsoft.com/office/powerpoint/2010/main" val="34617964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232B0EA-2C15-44D5-849C-B7FCFDFA7B47}"/>
              </a:ext>
            </a:extLst>
          </p:cNvPr>
          <p:cNvSpPr>
            <a:spLocks noGrp="1"/>
          </p:cNvSpPr>
          <p:nvPr>
            <p:ph type="title"/>
          </p:nvPr>
        </p:nvSpPr>
        <p:spPr/>
        <p:txBody>
          <a:bodyPr/>
          <a:lstStyle/>
          <a:p>
            <a:r>
              <a:rPr lang="fr-FR" dirty="0"/>
              <a:t>QCM 3 : Interférences/Diffraction </a:t>
            </a:r>
          </a:p>
        </p:txBody>
      </p:sp>
      <p:sp>
        <p:nvSpPr>
          <p:cNvPr id="3" name="Espace réservé du contenu 2">
            <a:extLst>
              <a:ext uri="{FF2B5EF4-FFF2-40B4-BE49-F238E27FC236}">
                <a16:creationId xmlns:a16="http://schemas.microsoft.com/office/drawing/2014/main" id="{82DA19D3-5A3E-4A00-B29B-9F2FC48AF70C}"/>
              </a:ext>
            </a:extLst>
          </p:cNvPr>
          <p:cNvSpPr>
            <a:spLocks noGrp="1"/>
          </p:cNvSpPr>
          <p:nvPr>
            <p:ph idx="1"/>
          </p:nvPr>
        </p:nvSpPr>
        <p:spPr>
          <a:xfrm>
            <a:off x="1250795" y="2649195"/>
            <a:ext cx="9690409" cy="3101983"/>
          </a:xfrm>
        </p:spPr>
        <p:txBody>
          <a:bodyPr/>
          <a:lstStyle/>
          <a:p>
            <a:pPr marL="0" indent="0">
              <a:buNone/>
            </a:pPr>
            <a:r>
              <a:rPr lang="fr-FR" b="1" dirty="0"/>
              <a:t>Concernant une tache de diffraction verticale sur un écran. </a:t>
            </a:r>
          </a:p>
          <a:p>
            <a:pPr marL="0" indent="0">
              <a:buNone/>
            </a:pPr>
            <a:endParaRPr lang="fr-FR" dirty="0"/>
          </a:p>
          <a:p>
            <a:pPr marL="0" indent="0">
              <a:buNone/>
            </a:pPr>
            <a:r>
              <a:rPr lang="fr-FR" dirty="0">
                <a:solidFill>
                  <a:srgbClr val="C00000"/>
                </a:solidFill>
              </a:rPr>
              <a:t>A) Elles sont causées par le passage d’un laser dans une fente verticale.</a:t>
            </a:r>
          </a:p>
          <a:p>
            <a:pPr marL="0" indent="0">
              <a:buNone/>
            </a:pPr>
            <a:endParaRPr lang="fr-FR" dirty="0"/>
          </a:p>
          <a:p>
            <a:pPr marL="0" indent="0">
              <a:buNone/>
            </a:pPr>
            <a:r>
              <a:rPr lang="fr-FR" dirty="0">
                <a:sym typeface="Wingdings" pitchFamily="2" charset="2"/>
              </a:rPr>
              <a:t> Lors d’une diffraction la fente et les tâches ne sont pas dans le même sens. Si la tache est verticale, la fente est horizontale!</a:t>
            </a:r>
            <a:endParaRPr lang="fr-FR" dirty="0"/>
          </a:p>
        </p:txBody>
      </p:sp>
    </p:spTree>
    <p:extLst>
      <p:ext uri="{BB962C8B-B14F-4D97-AF65-F5344CB8AC3E}">
        <p14:creationId xmlns:p14="http://schemas.microsoft.com/office/powerpoint/2010/main" val="4010095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232B0EA-2C15-44D5-849C-B7FCFDFA7B47}"/>
              </a:ext>
            </a:extLst>
          </p:cNvPr>
          <p:cNvSpPr>
            <a:spLocks noGrp="1"/>
          </p:cNvSpPr>
          <p:nvPr>
            <p:ph type="title"/>
          </p:nvPr>
        </p:nvSpPr>
        <p:spPr/>
        <p:txBody>
          <a:bodyPr/>
          <a:lstStyle/>
          <a:p>
            <a:r>
              <a:rPr lang="fr-FR" dirty="0"/>
              <a:t>QCM 3 : Interférences/Diffraction </a:t>
            </a:r>
          </a:p>
        </p:txBody>
      </p:sp>
      <p:sp>
        <p:nvSpPr>
          <p:cNvPr id="3" name="Espace réservé du contenu 2">
            <a:extLst>
              <a:ext uri="{FF2B5EF4-FFF2-40B4-BE49-F238E27FC236}">
                <a16:creationId xmlns:a16="http://schemas.microsoft.com/office/drawing/2014/main" id="{82DA19D3-5A3E-4A00-B29B-9F2FC48AF70C}"/>
              </a:ext>
            </a:extLst>
          </p:cNvPr>
          <p:cNvSpPr>
            <a:spLocks noGrp="1"/>
          </p:cNvSpPr>
          <p:nvPr>
            <p:ph idx="1"/>
          </p:nvPr>
        </p:nvSpPr>
        <p:spPr>
          <a:xfrm>
            <a:off x="1250795" y="2649195"/>
            <a:ext cx="9690409" cy="3101983"/>
          </a:xfrm>
        </p:spPr>
        <p:txBody>
          <a:bodyPr/>
          <a:lstStyle/>
          <a:p>
            <a:pPr marL="0" indent="0">
              <a:buNone/>
            </a:pPr>
            <a:r>
              <a:rPr lang="fr-FR" b="1" dirty="0"/>
              <a:t>Concernant une tache de diffraction verticale sur un écran. </a:t>
            </a:r>
          </a:p>
          <a:p>
            <a:pPr marL="0" indent="0">
              <a:buNone/>
            </a:pPr>
            <a:endParaRPr lang="fr-FR" dirty="0"/>
          </a:p>
          <a:p>
            <a:pPr marL="0" indent="0">
              <a:buNone/>
            </a:pPr>
            <a:r>
              <a:rPr lang="fr-FR" dirty="0">
                <a:solidFill>
                  <a:srgbClr val="00B050"/>
                </a:solidFill>
              </a:rPr>
              <a:t>B) La largeur angulaire de la tache centrale est indépendante de la distance d’observation.</a:t>
            </a:r>
          </a:p>
          <a:p>
            <a:pPr marL="0" indent="0">
              <a:buNone/>
            </a:pPr>
            <a:r>
              <a:rPr lang="fr-FR" dirty="0">
                <a:sym typeface="Wingdings" pitchFamily="2" charset="2"/>
              </a:rPr>
              <a:t> Vrai : La largeur angulaire de la tâche centrale en est indépendante! Si elle en devient dépendante, on calcule directement l’interfrange!</a:t>
            </a:r>
            <a:endParaRPr lang="fr-FR" dirty="0"/>
          </a:p>
        </p:txBody>
      </p:sp>
    </p:spTree>
    <p:extLst>
      <p:ext uri="{BB962C8B-B14F-4D97-AF65-F5344CB8AC3E}">
        <p14:creationId xmlns:p14="http://schemas.microsoft.com/office/powerpoint/2010/main" val="27132103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232B0EA-2C15-44D5-849C-B7FCFDFA7B47}"/>
              </a:ext>
            </a:extLst>
          </p:cNvPr>
          <p:cNvSpPr>
            <a:spLocks noGrp="1"/>
          </p:cNvSpPr>
          <p:nvPr>
            <p:ph type="title"/>
          </p:nvPr>
        </p:nvSpPr>
        <p:spPr/>
        <p:txBody>
          <a:bodyPr/>
          <a:lstStyle/>
          <a:p>
            <a:r>
              <a:rPr lang="fr-FR" dirty="0"/>
              <a:t>QCM 3 : Interférences/Diffraction </a:t>
            </a:r>
          </a:p>
        </p:txBody>
      </p:sp>
      <mc:AlternateContent xmlns:mc="http://schemas.openxmlformats.org/markup-compatibility/2006" xmlns:a14="http://schemas.microsoft.com/office/drawing/2010/main">
        <mc:Choice Requires="a14">
          <p:sp>
            <p:nvSpPr>
              <p:cNvPr id="3" name="Espace réservé du contenu 2">
                <a:extLst>
                  <a:ext uri="{FF2B5EF4-FFF2-40B4-BE49-F238E27FC236}">
                    <a16:creationId xmlns:a16="http://schemas.microsoft.com/office/drawing/2014/main" id="{82DA19D3-5A3E-4A00-B29B-9F2FC48AF70C}"/>
                  </a:ext>
                </a:extLst>
              </p:cNvPr>
              <p:cNvSpPr>
                <a:spLocks noGrp="1"/>
              </p:cNvSpPr>
              <p:nvPr>
                <p:ph idx="1"/>
              </p:nvPr>
            </p:nvSpPr>
            <p:spPr>
              <a:xfrm>
                <a:off x="1250795" y="2649195"/>
                <a:ext cx="9690409" cy="3101983"/>
              </a:xfrm>
            </p:spPr>
            <p:txBody>
              <a:bodyPr/>
              <a:lstStyle/>
              <a:p>
                <a:pPr marL="0" indent="0">
                  <a:buNone/>
                </a:pPr>
                <a:r>
                  <a:rPr lang="fr-FR" sz="2000" b="1" dirty="0"/>
                  <a:t>Concernant une tache de diffraction verticale sur un écran. </a:t>
                </a:r>
              </a:p>
              <a:p>
                <a:pPr marL="0" indent="0">
                  <a:buNone/>
                </a:pPr>
                <a:br>
                  <a:rPr lang="fr-FR" sz="2000" dirty="0"/>
                </a:br>
                <a:r>
                  <a:rPr lang="fr-FR" sz="2000" dirty="0">
                    <a:solidFill>
                      <a:srgbClr val="C00000"/>
                    </a:solidFill>
                  </a:rPr>
                  <a:t>C) Si l’on augmente la distance d’observation d’un facteur 2, l’interfrange L, est multipliée par 4.</a:t>
                </a:r>
                <a:br>
                  <a:rPr lang="fr-FR" sz="2000" dirty="0"/>
                </a:br>
                <a:endParaRPr lang="fr-FR" sz="2000" dirty="0"/>
              </a:p>
              <a:p>
                <a:pPr>
                  <a:buFont typeface="Wingdings" pitchFamily="2" charset="2"/>
                  <a:buChar char="è"/>
                </a:pPr>
                <a14:m>
                  <m:oMath xmlns:m="http://schemas.openxmlformats.org/officeDocument/2006/math">
                    <m:r>
                      <a:rPr lang="fr-FR" sz="2000" b="0" i="1" smtClean="0">
                        <a:latin typeface="Cambria Math" panose="02040503050406030204" pitchFamily="18" charset="0"/>
                        <a:sym typeface="Wingdings" pitchFamily="2" charset="2"/>
                      </a:rPr>
                      <m:t>𝐿</m:t>
                    </m:r>
                    <m:r>
                      <a:rPr lang="fr-FR" sz="2000" b="0" i="1" smtClean="0">
                        <a:latin typeface="Cambria Math" panose="02040503050406030204" pitchFamily="18" charset="0"/>
                        <a:sym typeface="Wingdings" pitchFamily="2" charset="2"/>
                      </a:rPr>
                      <m:t>=</m:t>
                    </m:r>
                    <m:f>
                      <m:fPr>
                        <m:ctrlPr>
                          <a:rPr lang="fr-FR" sz="2000" b="0" i="1" smtClean="0">
                            <a:latin typeface="Cambria Math" panose="02040503050406030204" pitchFamily="18" charset="0"/>
                            <a:ea typeface="Cambria Math" panose="02040503050406030204" pitchFamily="18" charset="0"/>
                            <a:sym typeface="Wingdings" pitchFamily="2" charset="2"/>
                          </a:rPr>
                        </m:ctrlPr>
                      </m:fPr>
                      <m:num>
                        <m:r>
                          <a:rPr lang="fr-FR" sz="2000" b="0" i="1" smtClean="0">
                            <a:latin typeface="Cambria Math" panose="02040503050406030204" pitchFamily="18" charset="0"/>
                            <a:sym typeface="Wingdings" pitchFamily="2" charset="2"/>
                          </a:rPr>
                          <m:t>2</m:t>
                        </m:r>
                        <m:r>
                          <a:rPr lang="fr-FR" sz="2000" b="0" i="1" smtClean="0">
                            <a:latin typeface="Cambria Math" panose="02040503050406030204" pitchFamily="18" charset="0"/>
                            <a:ea typeface="Cambria Math" panose="02040503050406030204" pitchFamily="18" charset="0"/>
                            <a:sym typeface="Wingdings" pitchFamily="2" charset="2"/>
                          </a:rPr>
                          <m:t>𝜆</m:t>
                        </m:r>
                        <m:r>
                          <a:rPr lang="fr-FR" sz="2000" b="0" i="1" smtClean="0">
                            <a:latin typeface="Cambria Math" panose="02040503050406030204" pitchFamily="18" charset="0"/>
                            <a:ea typeface="Cambria Math" panose="02040503050406030204" pitchFamily="18" charset="0"/>
                            <a:sym typeface="Wingdings" pitchFamily="2" charset="2"/>
                          </a:rPr>
                          <m:t>𝐷</m:t>
                        </m:r>
                      </m:num>
                      <m:den>
                        <m:r>
                          <a:rPr lang="fr-FR" sz="2000" b="0" i="1" smtClean="0">
                            <a:latin typeface="Cambria Math" panose="02040503050406030204" pitchFamily="18" charset="0"/>
                            <a:ea typeface="Cambria Math" panose="02040503050406030204" pitchFamily="18" charset="0"/>
                            <a:sym typeface="Wingdings" pitchFamily="2" charset="2"/>
                          </a:rPr>
                          <m:t>𝑏</m:t>
                        </m:r>
                      </m:den>
                    </m:f>
                  </m:oMath>
                </a14:m>
                <a:endParaRPr lang="fr-FR" sz="2000" b="0" dirty="0">
                  <a:ea typeface="Cambria Math" panose="02040503050406030204" pitchFamily="18" charset="0"/>
                  <a:sym typeface="Wingdings" pitchFamily="2" charset="2"/>
                </a:endParaRPr>
              </a:p>
              <a:p>
                <a:pPr>
                  <a:buFont typeface="Wingdings" pitchFamily="2" charset="2"/>
                  <a:buChar char="è"/>
                </a:pPr>
                <a:r>
                  <a:rPr lang="fr-FR" dirty="0"/>
                  <a:t> Si, D est multiplié par 2, L est multiplié par 2 et non par 4. </a:t>
                </a:r>
              </a:p>
              <a:p>
                <a:pPr marL="0" indent="0">
                  <a:buNone/>
                </a:pPr>
                <a:endParaRPr lang="fr-FR" dirty="0"/>
              </a:p>
            </p:txBody>
          </p:sp>
        </mc:Choice>
        <mc:Fallback xmlns="">
          <p:sp>
            <p:nvSpPr>
              <p:cNvPr id="3" name="Espace réservé du contenu 2">
                <a:extLst>
                  <a:ext uri="{FF2B5EF4-FFF2-40B4-BE49-F238E27FC236}">
                    <a16:creationId xmlns:a16="http://schemas.microsoft.com/office/drawing/2014/main" id="{82DA19D3-5A3E-4A00-B29B-9F2FC48AF70C}"/>
                  </a:ext>
                </a:extLst>
              </p:cNvPr>
              <p:cNvSpPr>
                <a:spLocks noGrp="1" noRot="1" noChangeAspect="1" noMove="1" noResize="1" noEditPoints="1" noAdjustHandles="1" noChangeArrowheads="1" noChangeShapeType="1" noTextEdit="1"/>
              </p:cNvSpPr>
              <p:nvPr>
                <p:ph idx="1"/>
              </p:nvPr>
            </p:nvSpPr>
            <p:spPr>
              <a:xfrm>
                <a:off x="1250795" y="2649195"/>
                <a:ext cx="9690409" cy="3101983"/>
              </a:xfrm>
              <a:blipFill>
                <a:blip r:embed="rId2"/>
                <a:stretch>
                  <a:fillRect l="-523" t="-1224"/>
                </a:stretch>
              </a:blipFill>
            </p:spPr>
            <p:txBody>
              <a:bodyPr/>
              <a:lstStyle/>
              <a:p>
                <a:r>
                  <a:rPr lang="fr-FR">
                    <a:noFill/>
                  </a:rPr>
                  <a:t> </a:t>
                </a:r>
              </a:p>
            </p:txBody>
          </p:sp>
        </mc:Fallback>
      </mc:AlternateContent>
    </p:spTree>
    <p:extLst>
      <p:ext uri="{BB962C8B-B14F-4D97-AF65-F5344CB8AC3E}">
        <p14:creationId xmlns:p14="http://schemas.microsoft.com/office/powerpoint/2010/main" val="21480769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232B0EA-2C15-44D5-849C-B7FCFDFA7B47}"/>
              </a:ext>
            </a:extLst>
          </p:cNvPr>
          <p:cNvSpPr>
            <a:spLocks noGrp="1"/>
          </p:cNvSpPr>
          <p:nvPr>
            <p:ph type="title"/>
          </p:nvPr>
        </p:nvSpPr>
        <p:spPr/>
        <p:txBody>
          <a:bodyPr/>
          <a:lstStyle/>
          <a:p>
            <a:r>
              <a:rPr lang="fr-FR" dirty="0"/>
              <a:t>QCM 3 : Interférences/Diffraction </a:t>
            </a:r>
          </a:p>
        </p:txBody>
      </p:sp>
      <mc:AlternateContent xmlns:mc="http://schemas.openxmlformats.org/markup-compatibility/2006" xmlns:a14="http://schemas.microsoft.com/office/drawing/2010/main">
        <mc:Choice Requires="a14">
          <p:sp>
            <p:nvSpPr>
              <p:cNvPr id="3" name="Espace réservé du contenu 2">
                <a:extLst>
                  <a:ext uri="{FF2B5EF4-FFF2-40B4-BE49-F238E27FC236}">
                    <a16:creationId xmlns:a16="http://schemas.microsoft.com/office/drawing/2014/main" id="{82DA19D3-5A3E-4A00-B29B-9F2FC48AF70C}"/>
                  </a:ext>
                </a:extLst>
              </p:cNvPr>
              <p:cNvSpPr>
                <a:spLocks noGrp="1"/>
              </p:cNvSpPr>
              <p:nvPr>
                <p:ph idx="1"/>
              </p:nvPr>
            </p:nvSpPr>
            <p:spPr>
              <a:xfrm>
                <a:off x="1250795" y="2649195"/>
                <a:ext cx="9690409" cy="3101983"/>
              </a:xfrm>
            </p:spPr>
            <p:txBody>
              <a:bodyPr/>
              <a:lstStyle/>
              <a:p>
                <a:pPr marL="0" indent="0">
                  <a:buNone/>
                </a:pPr>
                <a:r>
                  <a:rPr lang="fr-FR" sz="2000" b="1" dirty="0"/>
                  <a:t>Concernant une tache de diffraction verticale sur un écran. </a:t>
                </a:r>
                <a:endParaRPr lang="fr-FR" sz="2000" dirty="0"/>
              </a:p>
              <a:p>
                <a:pPr marL="0" indent="0">
                  <a:buNone/>
                </a:pPr>
                <a:br>
                  <a:rPr lang="fr-FR" sz="2000" dirty="0">
                    <a:solidFill>
                      <a:srgbClr val="00B050"/>
                    </a:solidFill>
                  </a:rPr>
                </a:br>
                <a:r>
                  <a:rPr lang="fr-FR" sz="2000" dirty="0">
                    <a:solidFill>
                      <a:srgbClr val="00B050"/>
                    </a:solidFill>
                  </a:rPr>
                  <a:t>D) Si l’on augmente d’un facteur 2 la longueur d’onde et d’un facteur 4 la largeur de la fente, la largeur de la tache centrale est diminuée d’un facteur 2.</a:t>
                </a:r>
              </a:p>
              <a:p>
                <a:pPr marL="0" indent="0">
                  <a:buNone/>
                </a:pPr>
                <a:endParaRPr lang="fr-FR" sz="2000" i="1" dirty="0">
                  <a:solidFill>
                    <a:srgbClr val="00B050"/>
                  </a:solidFill>
                  <a:latin typeface="Cambria Math" panose="02040503050406030204" pitchFamily="18" charset="0"/>
                  <a:sym typeface="Wingdings" pitchFamily="2" charset="2"/>
                </a:endParaRPr>
              </a:p>
              <a:p>
                <a:pPr>
                  <a:buFont typeface="Wingdings" pitchFamily="2" charset="2"/>
                  <a:buChar char="è"/>
                </a:pPr>
                <a14:m>
                  <m:oMath xmlns:m="http://schemas.openxmlformats.org/officeDocument/2006/math">
                    <m:r>
                      <a:rPr lang="fr-FR" i="1">
                        <a:latin typeface="Cambria Math" panose="02040503050406030204" pitchFamily="18" charset="0"/>
                        <a:sym typeface="Wingdings" pitchFamily="2" charset="2"/>
                      </a:rPr>
                      <m:t>𝐿</m:t>
                    </m:r>
                    <m:r>
                      <a:rPr lang="fr-FR" i="1">
                        <a:latin typeface="Cambria Math" panose="02040503050406030204" pitchFamily="18" charset="0"/>
                        <a:sym typeface="Wingdings" pitchFamily="2" charset="2"/>
                      </a:rPr>
                      <m:t>=</m:t>
                    </m:r>
                    <m:f>
                      <m:fPr>
                        <m:ctrlPr>
                          <a:rPr lang="fr-FR" i="1">
                            <a:latin typeface="Cambria Math" panose="02040503050406030204" pitchFamily="18" charset="0"/>
                            <a:ea typeface="Cambria Math" panose="02040503050406030204" pitchFamily="18" charset="0"/>
                            <a:sym typeface="Wingdings" pitchFamily="2" charset="2"/>
                          </a:rPr>
                        </m:ctrlPr>
                      </m:fPr>
                      <m:num>
                        <m:r>
                          <a:rPr lang="fr-FR" i="1">
                            <a:latin typeface="Cambria Math" panose="02040503050406030204" pitchFamily="18" charset="0"/>
                            <a:sym typeface="Wingdings" pitchFamily="2" charset="2"/>
                          </a:rPr>
                          <m:t>2</m:t>
                        </m:r>
                        <m:r>
                          <a:rPr lang="fr-FR" i="1">
                            <a:latin typeface="Cambria Math" panose="02040503050406030204" pitchFamily="18" charset="0"/>
                            <a:ea typeface="Cambria Math" panose="02040503050406030204" pitchFamily="18" charset="0"/>
                            <a:sym typeface="Wingdings" pitchFamily="2" charset="2"/>
                          </a:rPr>
                          <m:t>𝜆</m:t>
                        </m:r>
                        <m:r>
                          <a:rPr lang="fr-FR" i="1">
                            <a:latin typeface="Cambria Math" panose="02040503050406030204" pitchFamily="18" charset="0"/>
                            <a:ea typeface="Cambria Math" panose="02040503050406030204" pitchFamily="18" charset="0"/>
                            <a:sym typeface="Wingdings" pitchFamily="2" charset="2"/>
                          </a:rPr>
                          <m:t>𝐷</m:t>
                        </m:r>
                      </m:num>
                      <m:den>
                        <m:r>
                          <a:rPr lang="fr-FR" i="1">
                            <a:latin typeface="Cambria Math" panose="02040503050406030204" pitchFamily="18" charset="0"/>
                            <a:ea typeface="Cambria Math" panose="02040503050406030204" pitchFamily="18" charset="0"/>
                            <a:sym typeface="Wingdings" pitchFamily="2" charset="2"/>
                          </a:rPr>
                          <m:t>𝑏</m:t>
                        </m:r>
                      </m:den>
                    </m:f>
                  </m:oMath>
                </a14:m>
                <a:endParaRPr lang="fr-FR" dirty="0">
                  <a:ea typeface="Cambria Math" panose="02040503050406030204" pitchFamily="18" charset="0"/>
                  <a:sym typeface="Wingdings" pitchFamily="2" charset="2"/>
                </a:endParaRPr>
              </a:p>
              <a:p>
                <a:pPr>
                  <a:buFont typeface="Wingdings" pitchFamily="2" charset="2"/>
                  <a:buChar char="è"/>
                </a:pPr>
                <a:r>
                  <a:rPr lang="fr-FR" dirty="0">
                    <a:ea typeface="Cambria Math" panose="02040503050406030204" pitchFamily="18" charset="0"/>
                    <a:sym typeface="Wingdings" pitchFamily="2" charset="2"/>
                  </a:rPr>
                  <a:t> </a:t>
                </a:r>
                <a14:m>
                  <m:oMath xmlns:m="http://schemas.openxmlformats.org/officeDocument/2006/math">
                    <m:sSup>
                      <m:sSupPr>
                        <m:ctrlPr>
                          <a:rPr lang="fr-FR" b="0" i="1" smtClean="0">
                            <a:latin typeface="Cambria Math" panose="02040503050406030204" pitchFamily="18" charset="0"/>
                            <a:ea typeface="Cambria Math" panose="02040503050406030204" pitchFamily="18" charset="0"/>
                            <a:sym typeface="Wingdings" pitchFamily="2" charset="2"/>
                          </a:rPr>
                        </m:ctrlPr>
                      </m:sSupPr>
                      <m:e>
                        <m:r>
                          <a:rPr lang="fr-FR" b="0" i="1" smtClean="0">
                            <a:latin typeface="Cambria Math" panose="02040503050406030204" pitchFamily="18" charset="0"/>
                            <a:ea typeface="Cambria Math" panose="02040503050406030204" pitchFamily="18" charset="0"/>
                            <a:sym typeface="Wingdings" pitchFamily="2" charset="2"/>
                          </a:rPr>
                          <m:t>𝐿</m:t>
                        </m:r>
                      </m:e>
                      <m:sup>
                        <m:r>
                          <a:rPr lang="fr-FR" b="0" i="1" smtClean="0">
                            <a:latin typeface="Cambria Math" panose="02040503050406030204" pitchFamily="18" charset="0"/>
                            <a:ea typeface="Cambria Math" panose="02040503050406030204" pitchFamily="18" charset="0"/>
                            <a:sym typeface="Wingdings" pitchFamily="2" charset="2"/>
                          </a:rPr>
                          <m:t>′</m:t>
                        </m:r>
                      </m:sup>
                    </m:sSup>
                    <m:r>
                      <a:rPr lang="fr-FR" b="0" i="1" smtClean="0">
                        <a:latin typeface="Cambria Math" panose="02040503050406030204" pitchFamily="18" charset="0"/>
                        <a:ea typeface="Cambria Math" panose="02040503050406030204" pitchFamily="18" charset="0"/>
                        <a:sym typeface="Wingdings" pitchFamily="2" charset="2"/>
                      </a:rPr>
                      <m:t>=</m:t>
                    </m:r>
                    <m:f>
                      <m:fPr>
                        <m:ctrlPr>
                          <a:rPr lang="fr-FR" b="0" i="1" smtClean="0">
                            <a:latin typeface="Cambria Math" panose="02040503050406030204" pitchFamily="18" charset="0"/>
                            <a:ea typeface="Cambria Math" panose="02040503050406030204" pitchFamily="18" charset="0"/>
                            <a:sym typeface="Wingdings" pitchFamily="2" charset="2"/>
                          </a:rPr>
                        </m:ctrlPr>
                      </m:fPr>
                      <m:num>
                        <m:r>
                          <a:rPr lang="fr-FR" b="0" i="1" smtClean="0">
                            <a:latin typeface="Cambria Math" panose="02040503050406030204" pitchFamily="18" charset="0"/>
                            <a:ea typeface="Cambria Math" panose="02040503050406030204" pitchFamily="18" charset="0"/>
                            <a:sym typeface="Wingdings" pitchFamily="2" charset="2"/>
                          </a:rPr>
                          <m:t>2</m:t>
                        </m:r>
                      </m:num>
                      <m:den>
                        <m:r>
                          <a:rPr lang="fr-FR" b="0" i="1" smtClean="0">
                            <a:latin typeface="Cambria Math" panose="02040503050406030204" pitchFamily="18" charset="0"/>
                            <a:ea typeface="Cambria Math" panose="02040503050406030204" pitchFamily="18" charset="0"/>
                            <a:sym typeface="Wingdings" pitchFamily="2" charset="2"/>
                          </a:rPr>
                          <m:t>4</m:t>
                        </m:r>
                      </m:den>
                    </m:f>
                    <m:r>
                      <a:rPr lang="fr-FR" b="0" i="1" smtClean="0">
                        <a:latin typeface="Cambria Math" panose="02040503050406030204" pitchFamily="18" charset="0"/>
                        <a:ea typeface="Cambria Math" panose="02040503050406030204" pitchFamily="18" charset="0"/>
                        <a:sym typeface="Wingdings" pitchFamily="2" charset="2"/>
                      </a:rPr>
                      <m:t>𝐿</m:t>
                    </m:r>
                    <m:r>
                      <a:rPr lang="fr-FR" b="0" i="1" smtClean="0">
                        <a:latin typeface="Cambria Math" panose="02040503050406030204" pitchFamily="18" charset="0"/>
                        <a:ea typeface="Cambria Math" panose="02040503050406030204" pitchFamily="18" charset="0"/>
                        <a:sym typeface="Wingdings" pitchFamily="2" charset="2"/>
                      </a:rPr>
                      <m:t>=</m:t>
                    </m:r>
                    <m:f>
                      <m:fPr>
                        <m:ctrlPr>
                          <a:rPr lang="fr-FR" b="0" i="1" smtClean="0">
                            <a:latin typeface="Cambria Math" panose="02040503050406030204" pitchFamily="18" charset="0"/>
                            <a:ea typeface="Cambria Math" panose="02040503050406030204" pitchFamily="18" charset="0"/>
                            <a:sym typeface="Wingdings" pitchFamily="2" charset="2"/>
                          </a:rPr>
                        </m:ctrlPr>
                      </m:fPr>
                      <m:num>
                        <m:r>
                          <a:rPr lang="fr-FR" b="0" i="1" smtClean="0">
                            <a:latin typeface="Cambria Math" panose="02040503050406030204" pitchFamily="18" charset="0"/>
                            <a:ea typeface="Cambria Math" panose="02040503050406030204" pitchFamily="18" charset="0"/>
                            <a:sym typeface="Wingdings" pitchFamily="2" charset="2"/>
                          </a:rPr>
                          <m:t>1</m:t>
                        </m:r>
                      </m:num>
                      <m:den>
                        <m:r>
                          <a:rPr lang="fr-FR" b="0" i="1" smtClean="0">
                            <a:latin typeface="Cambria Math" panose="02040503050406030204" pitchFamily="18" charset="0"/>
                            <a:ea typeface="Cambria Math" panose="02040503050406030204" pitchFamily="18" charset="0"/>
                            <a:sym typeface="Wingdings" pitchFamily="2" charset="2"/>
                          </a:rPr>
                          <m:t>2</m:t>
                        </m:r>
                      </m:den>
                    </m:f>
                    <m:r>
                      <a:rPr lang="fr-FR" b="0" i="1" smtClean="0">
                        <a:latin typeface="Cambria Math" panose="02040503050406030204" pitchFamily="18" charset="0"/>
                        <a:ea typeface="Cambria Math" panose="02040503050406030204" pitchFamily="18" charset="0"/>
                        <a:sym typeface="Wingdings" pitchFamily="2" charset="2"/>
                      </a:rPr>
                      <m:t>𝐿</m:t>
                    </m:r>
                    <m:r>
                      <a:rPr lang="fr-FR" b="0" i="1" smtClean="0">
                        <a:latin typeface="Cambria Math" panose="02040503050406030204" pitchFamily="18" charset="0"/>
                        <a:ea typeface="Cambria Math" panose="02040503050406030204" pitchFamily="18" charset="0"/>
                        <a:sym typeface="Wingdings" pitchFamily="2" charset="2"/>
                      </a:rPr>
                      <m:t>=</m:t>
                    </m:r>
                    <m:f>
                      <m:fPr>
                        <m:ctrlPr>
                          <a:rPr lang="fr-FR" b="0" i="1" smtClean="0">
                            <a:latin typeface="Cambria Math" panose="02040503050406030204" pitchFamily="18" charset="0"/>
                            <a:ea typeface="Cambria Math" panose="02040503050406030204" pitchFamily="18" charset="0"/>
                            <a:sym typeface="Wingdings" pitchFamily="2" charset="2"/>
                          </a:rPr>
                        </m:ctrlPr>
                      </m:fPr>
                      <m:num>
                        <m:r>
                          <a:rPr lang="fr-FR" b="0" i="1" smtClean="0">
                            <a:latin typeface="Cambria Math" panose="02040503050406030204" pitchFamily="18" charset="0"/>
                            <a:ea typeface="Cambria Math" panose="02040503050406030204" pitchFamily="18" charset="0"/>
                            <a:sym typeface="Wingdings" pitchFamily="2" charset="2"/>
                          </a:rPr>
                          <m:t>𝐿</m:t>
                        </m:r>
                      </m:num>
                      <m:den>
                        <m:r>
                          <a:rPr lang="fr-FR" b="0" i="1" smtClean="0">
                            <a:latin typeface="Cambria Math" panose="02040503050406030204" pitchFamily="18" charset="0"/>
                            <a:ea typeface="Cambria Math" panose="02040503050406030204" pitchFamily="18" charset="0"/>
                            <a:sym typeface="Wingdings" pitchFamily="2" charset="2"/>
                          </a:rPr>
                          <m:t>2</m:t>
                        </m:r>
                      </m:den>
                    </m:f>
                  </m:oMath>
                </a14:m>
                <a:endParaRPr lang="fr-FR" dirty="0">
                  <a:ea typeface="Cambria Math" panose="02040503050406030204" pitchFamily="18" charset="0"/>
                  <a:sym typeface="Wingdings" pitchFamily="2" charset="2"/>
                </a:endParaRPr>
              </a:p>
              <a:p>
                <a:pPr marL="0" indent="0">
                  <a:buNone/>
                </a:pPr>
                <a:endParaRPr lang="fr-FR" dirty="0">
                  <a:solidFill>
                    <a:srgbClr val="00B050"/>
                  </a:solidFill>
                </a:endParaRPr>
              </a:p>
            </p:txBody>
          </p:sp>
        </mc:Choice>
        <mc:Fallback xmlns="">
          <p:sp>
            <p:nvSpPr>
              <p:cNvPr id="3" name="Espace réservé du contenu 2">
                <a:extLst>
                  <a:ext uri="{FF2B5EF4-FFF2-40B4-BE49-F238E27FC236}">
                    <a16:creationId xmlns:a16="http://schemas.microsoft.com/office/drawing/2014/main" id="{82DA19D3-5A3E-4A00-B29B-9F2FC48AF70C}"/>
                  </a:ext>
                </a:extLst>
              </p:cNvPr>
              <p:cNvSpPr>
                <a:spLocks noGrp="1" noRot="1" noChangeAspect="1" noMove="1" noResize="1" noEditPoints="1" noAdjustHandles="1" noChangeArrowheads="1" noChangeShapeType="1" noTextEdit="1"/>
              </p:cNvSpPr>
              <p:nvPr>
                <p:ph idx="1"/>
              </p:nvPr>
            </p:nvSpPr>
            <p:spPr>
              <a:xfrm>
                <a:off x="1250795" y="2649195"/>
                <a:ext cx="9690409" cy="3101983"/>
              </a:xfrm>
              <a:blipFill>
                <a:blip r:embed="rId2"/>
                <a:stretch>
                  <a:fillRect l="-523" t="-1224" r="-915"/>
                </a:stretch>
              </a:blipFill>
            </p:spPr>
            <p:txBody>
              <a:bodyPr/>
              <a:lstStyle/>
              <a:p>
                <a:r>
                  <a:rPr lang="fr-FR">
                    <a:noFill/>
                  </a:rPr>
                  <a:t> </a:t>
                </a:r>
              </a:p>
            </p:txBody>
          </p:sp>
        </mc:Fallback>
      </mc:AlternateContent>
    </p:spTree>
    <p:extLst>
      <p:ext uri="{BB962C8B-B14F-4D97-AF65-F5344CB8AC3E}">
        <p14:creationId xmlns:p14="http://schemas.microsoft.com/office/powerpoint/2010/main" val="26020078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232B0EA-2C15-44D5-849C-B7FCFDFA7B47}"/>
              </a:ext>
            </a:extLst>
          </p:cNvPr>
          <p:cNvSpPr>
            <a:spLocks noGrp="1"/>
          </p:cNvSpPr>
          <p:nvPr>
            <p:ph type="title"/>
          </p:nvPr>
        </p:nvSpPr>
        <p:spPr/>
        <p:txBody>
          <a:bodyPr/>
          <a:lstStyle/>
          <a:p>
            <a:r>
              <a:rPr lang="fr-FR" dirty="0"/>
              <a:t>QCM 3 : Interférences/Diffraction </a:t>
            </a:r>
          </a:p>
        </p:txBody>
      </p:sp>
      <p:sp>
        <p:nvSpPr>
          <p:cNvPr id="3" name="Espace réservé du contenu 2">
            <a:extLst>
              <a:ext uri="{FF2B5EF4-FFF2-40B4-BE49-F238E27FC236}">
                <a16:creationId xmlns:a16="http://schemas.microsoft.com/office/drawing/2014/main" id="{82DA19D3-5A3E-4A00-B29B-9F2FC48AF70C}"/>
              </a:ext>
            </a:extLst>
          </p:cNvPr>
          <p:cNvSpPr>
            <a:spLocks noGrp="1"/>
          </p:cNvSpPr>
          <p:nvPr>
            <p:ph idx="1"/>
          </p:nvPr>
        </p:nvSpPr>
        <p:spPr>
          <a:xfrm>
            <a:off x="1250795" y="2649195"/>
            <a:ext cx="9690409" cy="3101983"/>
          </a:xfrm>
        </p:spPr>
        <p:txBody>
          <a:bodyPr/>
          <a:lstStyle/>
          <a:p>
            <a:pPr marL="0" indent="0">
              <a:buNone/>
            </a:pPr>
            <a:r>
              <a:rPr lang="fr-FR" sz="2000" b="1" dirty="0"/>
              <a:t>Concernant une tache de diffraction verticale sur un écran. </a:t>
            </a:r>
          </a:p>
          <a:p>
            <a:pPr marL="0" indent="0">
              <a:buNone/>
            </a:pPr>
            <a:endParaRPr lang="fr-FR" sz="2000" dirty="0"/>
          </a:p>
          <a:p>
            <a:pPr marL="0" indent="0">
              <a:buNone/>
            </a:pPr>
            <a:r>
              <a:rPr lang="fr-FR" sz="2000" dirty="0">
                <a:solidFill>
                  <a:srgbClr val="C00000"/>
                </a:solidFill>
              </a:rPr>
              <a:t>A) Elles sont causées par le passage d’un laser dans une fente verticale.</a:t>
            </a:r>
            <a:br>
              <a:rPr lang="fr-FR" sz="2000" dirty="0"/>
            </a:br>
            <a:r>
              <a:rPr lang="fr-FR" sz="2000" dirty="0">
                <a:solidFill>
                  <a:srgbClr val="00B050"/>
                </a:solidFill>
              </a:rPr>
              <a:t>B) La largeur angulaire de la tache centrale est indépendante de la distance d’observation.</a:t>
            </a:r>
            <a:br>
              <a:rPr lang="fr-FR" sz="2000" dirty="0">
                <a:solidFill>
                  <a:srgbClr val="00B050"/>
                </a:solidFill>
              </a:rPr>
            </a:br>
            <a:r>
              <a:rPr lang="fr-FR" sz="2000" dirty="0">
                <a:solidFill>
                  <a:srgbClr val="C00000"/>
                </a:solidFill>
              </a:rPr>
              <a:t>C) Si l’on augmente la distance d’observation d’un facteur 2, l’interfrange L, est multipliée par 4.</a:t>
            </a:r>
            <a:br>
              <a:rPr lang="fr-FR" sz="2000" dirty="0"/>
            </a:br>
            <a:r>
              <a:rPr lang="fr-FR" sz="2000" dirty="0">
                <a:solidFill>
                  <a:srgbClr val="00B050"/>
                </a:solidFill>
              </a:rPr>
              <a:t>D) Si l’on augmente d’un facteur 2 la longueur d’onde et d’un facteur 4 la largeur de la fente, la largeur de la tache centrale est diminuée d’un facteur 2.</a:t>
            </a:r>
            <a:br>
              <a:rPr lang="fr-FR" sz="2000" dirty="0"/>
            </a:br>
            <a:r>
              <a:rPr lang="fr-FR" sz="2000" dirty="0">
                <a:solidFill>
                  <a:srgbClr val="C00000"/>
                </a:solidFill>
              </a:rPr>
              <a:t>E) Les propositions A, B, C, D sont fausses. </a:t>
            </a:r>
          </a:p>
          <a:p>
            <a:endParaRPr lang="fr-FR" dirty="0"/>
          </a:p>
        </p:txBody>
      </p:sp>
    </p:spTree>
    <p:extLst>
      <p:ext uri="{BB962C8B-B14F-4D97-AF65-F5344CB8AC3E}">
        <p14:creationId xmlns:p14="http://schemas.microsoft.com/office/powerpoint/2010/main" val="25730351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D71F5F7-BD11-4F7C-B158-4A5C4219A046}"/>
              </a:ext>
            </a:extLst>
          </p:cNvPr>
          <p:cNvSpPr>
            <a:spLocks noGrp="1"/>
          </p:cNvSpPr>
          <p:nvPr>
            <p:ph type="title"/>
          </p:nvPr>
        </p:nvSpPr>
        <p:spPr/>
        <p:txBody>
          <a:bodyPr/>
          <a:lstStyle/>
          <a:p>
            <a:r>
              <a:rPr lang="fr-FR" b="1" u="sng" dirty="0"/>
              <a:t>QCM 4</a:t>
            </a:r>
            <a:r>
              <a:rPr lang="fr-FR" b="1" dirty="0"/>
              <a:t> : LASER</a:t>
            </a:r>
            <a:endParaRPr lang="fr-FR" dirty="0"/>
          </a:p>
        </p:txBody>
      </p:sp>
      <mc:AlternateContent xmlns:mc="http://schemas.openxmlformats.org/markup-compatibility/2006" xmlns:a14="http://schemas.microsoft.com/office/drawing/2010/main">
        <mc:Choice Requires="a14">
          <p:sp>
            <p:nvSpPr>
              <p:cNvPr id="3" name="Espace réservé du contenu 2">
                <a:extLst>
                  <a:ext uri="{FF2B5EF4-FFF2-40B4-BE49-F238E27FC236}">
                    <a16:creationId xmlns:a16="http://schemas.microsoft.com/office/drawing/2014/main" id="{425BCA39-15BC-4C02-957C-DB27E653973A}"/>
                  </a:ext>
                </a:extLst>
              </p:cNvPr>
              <p:cNvSpPr>
                <a:spLocks noGrp="1"/>
              </p:cNvSpPr>
              <p:nvPr>
                <p:ph idx="1"/>
              </p:nvPr>
            </p:nvSpPr>
            <p:spPr>
              <a:xfrm>
                <a:off x="1523999" y="2543908"/>
                <a:ext cx="9343293" cy="3845169"/>
              </a:xfrm>
            </p:spPr>
            <p:txBody>
              <a:bodyPr>
                <a:normAutofit lnSpcReduction="10000"/>
              </a:bodyPr>
              <a:lstStyle/>
              <a:p>
                <a:pPr marL="0" indent="0" algn="ctr">
                  <a:buNone/>
                </a:pPr>
                <a:r>
                  <a:rPr lang="fr-FR" sz="2000" b="1" dirty="0"/>
                  <a:t>On considère un laser He-Ne dont la cavité Fabry-Pérot a une longueur de 30 cm. La raie laser la plus intense a une longueur d’onde d’environ 633 nm.</a:t>
                </a:r>
                <a:endParaRPr lang="fr-FR" sz="2000" dirty="0"/>
              </a:p>
              <a:p>
                <a:r>
                  <a:rPr lang="fr-FR" sz="2000" dirty="0"/>
                  <a:t>A) Seules les fréquences qui vérifient la condition sur le gain ont une chance de mener à une oscillation laser.</a:t>
                </a:r>
              </a:p>
              <a:p>
                <a:r>
                  <a:rPr lang="fr-FR" sz="2000" dirty="0"/>
                  <a:t>B) L’intervalle de fréquence entre deux résonances du Fabry-Pérot est d’environ 0,5 GHz.</a:t>
                </a:r>
              </a:p>
              <a:p>
                <a:r>
                  <a:rPr lang="fr-FR" sz="2000" dirty="0"/>
                  <a:t>C) Si la condition d’oscillation laser est satisfaite sur un intervalle de fréquence de largeur égale à </a:t>
                </a:r>
                <a14:m>
                  <m:oMath xmlns:m="http://schemas.openxmlformats.org/officeDocument/2006/math">
                    <m:r>
                      <a:rPr lang="fr-FR" sz="2000" i="1">
                        <a:latin typeface="Cambria Math" panose="02040503050406030204" pitchFamily="18" charset="0"/>
                      </a:rPr>
                      <m:t>1,0 </m:t>
                    </m:r>
                    <m:r>
                      <a:rPr lang="fr-FR" sz="2000" i="1">
                        <a:latin typeface="Cambria Math" panose="02040503050406030204" pitchFamily="18" charset="0"/>
                      </a:rPr>
                      <m:t>𝐺𝐻𝑧</m:t>
                    </m:r>
                  </m:oMath>
                </a14:m>
                <a:r>
                  <a:rPr lang="fr-FR" sz="2000" dirty="0"/>
                  <a:t>, il y a au maximum 2 modes actifs </a:t>
                </a:r>
              </a:p>
              <a:p>
                <a:r>
                  <a:rPr lang="fr-FR" sz="2000" dirty="0"/>
                  <a:t>D) Si la condition d’oscillation laser est satisfaite sur un intervalle de fréquence de largeur strictement inférieure à 0,5 GHz, il y a au plus 1 mode actif.</a:t>
                </a:r>
              </a:p>
              <a:p>
                <a:r>
                  <a:rPr lang="fr-FR" sz="2000" dirty="0"/>
                  <a:t>E) Les propositions A, B, C, D sont fausses.</a:t>
                </a:r>
              </a:p>
              <a:p>
                <a:endParaRPr lang="fr-FR" sz="2000" dirty="0"/>
              </a:p>
            </p:txBody>
          </p:sp>
        </mc:Choice>
        <mc:Fallback xmlns="">
          <p:sp>
            <p:nvSpPr>
              <p:cNvPr id="3" name="Espace réservé du contenu 2">
                <a:extLst>
                  <a:ext uri="{FF2B5EF4-FFF2-40B4-BE49-F238E27FC236}">
                    <a16:creationId xmlns:a16="http://schemas.microsoft.com/office/drawing/2014/main" id="{425BCA39-15BC-4C02-957C-DB27E653973A}"/>
                  </a:ext>
                </a:extLst>
              </p:cNvPr>
              <p:cNvSpPr>
                <a:spLocks noGrp="1" noRot="1" noChangeAspect="1" noMove="1" noResize="1" noEditPoints="1" noAdjustHandles="1" noChangeArrowheads="1" noChangeShapeType="1" noTextEdit="1"/>
              </p:cNvSpPr>
              <p:nvPr>
                <p:ph idx="1"/>
              </p:nvPr>
            </p:nvSpPr>
            <p:spPr>
              <a:xfrm>
                <a:off x="1523999" y="2543908"/>
                <a:ext cx="9343293" cy="3845169"/>
              </a:xfrm>
              <a:blipFill>
                <a:blip r:embed="rId2"/>
                <a:stretch>
                  <a:fillRect l="-587" t="-1585" r="-1305" b="-158"/>
                </a:stretch>
              </a:blipFill>
            </p:spPr>
            <p:txBody>
              <a:bodyPr/>
              <a:lstStyle/>
              <a:p>
                <a:r>
                  <a:rPr lang="fr-FR">
                    <a:noFill/>
                  </a:rPr>
                  <a:t> </a:t>
                </a:r>
              </a:p>
            </p:txBody>
          </p:sp>
        </mc:Fallback>
      </mc:AlternateContent>
    </p:spTree>
    <p:extLst>
      <p:ext uri="{BB962C8B-B14F-4D97-AF65-F5344CB8AC3E}">
        <p14:creationId xmlns:p14="http://schemas.microsoft.com/office/powerpoint/2010/main" val="11762530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B336289-C3A4-4658-A888-DA188005FE7C}"/>
              </a:ext>
            </a:extLst>
          </p:cNvPr>
          <p:cNvSpPr>
            <a:spLocks noGrp="1"/>
          </p:cNvSpPr>
          <p:nvPr>
            <p:ph type="title"/>
          </p:nvPr>
        </p:nvSpPr>
        <p:spPr/>
        <p:txBody>
          <a:bodyPr/>
          <a:lstStyle/>
          <a:p>
            <a:r>
              <a:rPr lang="fr-FR" b="1" dirty="0"/>
              <a:t>cavité Fabry-Pérot ? </a:t>
            </a:r>
            <a:endParaRPr lang="fr-FR" dirty="0"/>
          </a:p>
        </p:txBody>
      </p:sp>
      <p:pic>
        <p:nvPicPr>
          <p:cNvPr id="4" name="Image 3">
            <a:extLst>
              <a:ext uri="{FF2B5EF4-FFF2-40B4-BE49-F238E27FC236}">
                <a16:creationId xmlns:a16="http://schemas.microsoft.com/office/drawing/2014/main" id="{B0F9E00E-5D60-429C-9FF2-269FD68F662F}"/>
              </a:ext>
            </a:extLst>
          </p:cNvPr>
          <p:cNvPicPr>
            <a:picLocks noChangeAspect="1"/>
          </p:cNvPicPr>
          <p:nvPr/>
        </p:nvPicPr>
        <p:blipFill>
          <a:blip r:embed="rId2"/>
          <a:stretch>
            <a:fillRect/>
          </a:stretch>
        </p:blipFill>
        <p:spPr>
          <a:xfrm>
            <a:off x="755401" y="2607446"/>
            <a:ext cx="4721936" cy="2999268"/>
          </a:xfrm>
          <a:prstGeom prst="rect">
            <a:avLst/>
          </a:prstGeom>
        </p:spPr>
      </p:pic>
      <p:pic>
        <p:nvPicPr>
          <p:cNvPr id="5" name="Image 4">
            <a:extLst>
              <a:ext uri="{FF2B5EF4-FFF2-40B4-BE49-F238E27FC236}">
                <a16:creationId xmlns:a16="http://schemas.microsoft.com/office/drawing/2014/main" id="{7BF6A48A-73FB-4769-8E8B-35950004D252}"/>
              </a:ext>
            </a:extLst>
          </p:cNvPr>
          <p:cNvPicPr>
            <a:picLocks noChangeAspect="1"/>
          </p:cNvPicPr>
          <p:nvPr/>
        </p:nvPicPr>
        <p:blipFill>
          <a:blip r:embed="rId3"/>
          <a:stretch>
            <a:fillRect/>
          </a:stretch>
        </p:blipFill>
        <p:spPr>
          <a:xfrm>
            <a:off x="6096000" y="2700019"/>
            <a:ext cx="4721937" cy="2814122"/>
          </a:xfrm>
          <a:prstGeom prst="rect">
            <a:avLst/>
          </a:prstGeom>
        </p:spPr>
      </p:pic>
      <p:pic>
        <p:nvPicPr>
          <p:cNvPr id="6" name="Image 5">
            <a:extLst>
              <a:ext uri="{FF2B5EF4-FFF2-40B4-BE49-F238E27FC236}">
                <a16:creationId xmlns:a16="http://schemas.microsoft.com/office/drawing/2014/main" id="{D4521EDE-8755-4FF9-BF49-CB0827152232}"/>
              </a:ext>
            </a:extLst>
          </p:cNvPr>
          <p:cNvPicPr>
            <a:picLocks noChangeAspect="1"/>
          </p:cNvPicPr>
          <p:nvPr/>
        </p:nvPicPr>
        <p:blipFill>
          <a:blip r:embed="rId4"/>
          <a:stretch>
            <a:fillRect/>
          </a:stretch>
        </p:blipFill>
        <p:spPr>
          <a:xfrm>
            <a:off x="4257448" y="5656354"/>
            <a:ext cx="3677104" cy="1188719"/>
          </a:xfrm>
          <a:prstGeom prst="rect">
            <a:avLst/>
          </a:prstGeom>
        </p:spPr>
      </p:pic>
    </p:spTree>
    <p:extLst>
      <p:ext uri="{BB962C8B-B14F-4D97-AF65-F5344CB8AC3E}">
        <p14:creationId xmlns:p14="http://schemas.microsoft.com/office/powerpoint/2010/main" val="14607694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4" name="ZoneTexte 3">
                <a:extLst>
                  <a:ext uri="{FF2B5EF4-FFF2-40B4-BE49-F238E27FC236}">
                    <a16:creationId xmlns:a16="http://schemas.microsoft.com/office/drawing/2014/main" id="{3E1CC7BA-F69A-4C22-82A0-1CAE3931E665}"/>
                  </a:ext>
                </a:extLst>
              </p:cNvPr>
              <p:cNvSpPr txBox="1"/>
              <p:nvPr/>
            </p:nvSpPr>
            <p:spPr>
              <a:xfrm>
                <a:off x="910389" y="244044"/>
                <a:ext cx="10371221" cy="1708160"/>
              </a:xfrm>
              <a:prstGeom prst="rect">
                <a:avLst/>
              </a:prstGeom>
              <a:solidFill>
                <a:schemeClr val="bg1"/>
              </a:solidFill>
            </p:spPr>
            <p:txBody>
              <a:bodyPr wrap="square" rtlCol="0">
                <a:spAutoFit/>
              </a:bodyPr>
              <a:lstStyle/>
              <a:p>
                <a:pPr/>
                <a14:m>
                  <m:oMathPara xmlns:m="http://schemas.openxmlformats.org/officeDocument/2006/math">
                    <m:oMathParaPr>
                      <m:jc m:val="centerGroup"/>
                    </m:oMathParaPr>
                    <m:oMath xmlns:m="http://schemas.openxmlformats.org/officeDocument/2006/math">
                      <m:r>
                        <a:rPr lang="fr-FR" sz="3500" b="0" i="1" smtClean="0">
                          <a:latin typeface="Cambria Math" panose="02040503050406030204" pitchFamily="18" charset="0"/>
                        </a:rPr>
                        <m:t>𝐶𝑜𝑛𝑑𝑖𝑡𝑖𝑜𝑛𝑠</m:t>
                      </m:r>
                      <m:r>
                        <a:rPr lang="fr-FR" sz="3500" b="0" i="1" smtClean="0">
                          <a:latin typeface="Cambria Math" panose="02040503050406030204" pitchFamily="18" charset="0"/>
                        </a:rPr>
                        <m:t> </m:t>
                      </m:r>
                      <m:sSup>
                        <m:sSupPr>
                          <m:ctrlPr>
                            <a:rPr lang="fr-FR" sz="3500" b="0" i="1" smtClean="0">
                              <a:latin typeface="Cambria Math" panose="02040503050406030204" pitchFamily="18" charset="0"/>
                            </a:rPr>
                          </m:ctrlPr>
                        </m:sSupPr>
                        <m:e>
                          <m:r>
                            <a:rPr lang="fr-FR" sz="3500" b="0" i="1" smtClean="0">
                              <a:latin typeface="Cambria Math" panose="02040503050406030204" pitchFamily="18" charset="0"/>
                            </a:rPr>
                            <m:t>𝑑</m:t>
                          </m:r>
                        </m:e>
                        <m:sup>
                          <m:r>
                            <a:rPr lang="fr-FR" sz="3500" b="0" i="1" smtClean="0">
                              <a:latin typeface="Cambria Math" panose="02040503050406030204" pitchFamily="18" charset="0"/>
                            </a:rPr>
                            <m:t>′</m:t>
                          </m:r>
                        </m:sup>
                      </m:sSup>
                      <m:r>
                        <a:rPr lang="fr-FR" sz="3500" b="0" i="1" smtClean="0">
                          <a:latin typeface="Cambria Math" panose="02040503050406030204" pitchFamily="18" charset="0"/>
                        </a:rPr>
                        <m:t>𝑜𝑠𝑐𝑖𝑙𝑙𝑎𝑡𝑖𝑜𝑛</m:t>
                      </m:r>
                      <m:r>
                        <a:rPr lang="fr-FR" sz="3500" b="0" i="1" smtClean="0">
                          <a:latin typeface="Cambria Math" panose="02040503050406030204" pitchFamily="18" charset="0"/>
                        </a:rPr>
                        <m:t> </m:t>
                      </m:r>
                      <m:r>
                        <a:rPr lang="fr-FR" sz="3500" b="0" i="1" smtClean="0">
                          <a:latin typeface="Cambria Math" panose="02040503050406030204" pitchFamily="18" charset="0"/>
                        </a:rPr>
                        <m:t>𝐿𝐴𝑆𝐸𝑅</m:t>
                      </m:r>
                      <m:r>
                        <a:rPr lang="fr-FR" sz="3500" b="0" i="1" smtClean="0">
                          <a:latin typeface="Cambria Math" panose="02040503050406030204" pitchFamily="18" charset="0"/>
                        </a:rPr>
                        <m:t> :</m:t>
                      </m:r>
                    </m:oMath>
                  </m:oMathPara>
                </a14:m>
                <a:endParaRPr lang="fr-FR" sz="3500" i="1" dirty="0"/>
              </a:p>
              <a:p>
                <a:pPr marL="457200" indent="-457200">
                  <a:buFont typeface="Wingdings" panose="05000000000000000000" pitchFamily="2" charset="2"/>
                  <a:buChar char="q"/>
                </a:pPr>
                <a:r>
                  <a:rPr lang="fr-FR" sz="3500" b="0" i="1" dirty="0"/>
                  <a:t>2gl &gt; </a:t>
                </a:r>
                <a14:m>
                  <m:oMath xmlns:m="http://schemas.openxmlformats.org/officeDocument/2006/math">
                    <m:r>
                      <a:rPr lang="fr-FR" sz="3500" i="1">
                        <a:latin typeface="Cambria Math" panose="02040503050406030204" pitchFamily="18" charset="0"/>
                      </a:rPr>
                      <m:t>𝜂</m:t>
                    </m:r>
                  </m:oMath>
                </a14:m>
                <a:endParaRPr lang="fr-FR" sz="3500" b="0" dirty="0"/>
              </a:p>
              <a:p>
                <a:pPr algn="ctr"/>
                <a:endParaRPr lang="fr-FR" sz="3500" dirty="0"/>
              </a:p>
            </p:txBody>
          </p:sp>
        </mc:Choice>
        <mc:Fallback xmlns="">
          <p:sp>
            <p:nvSpPr>
              <p:cNvPr id="4" name="ZoneTexte 3">
                <a:extLst>
                  <a:ext uri="{FF2B5EF4-FFF2-40B4-BE49-F238E27FC236}">
                    <a16:creationId xmlns:a16="http://schemas.microsoft.com/office/drawing/2014/main" id="{3E1CC7BA-F69A-4C22-82A0-1CAE3931E665}"/>
                  </a:ext>
                </a:extLst>
              </p:cNvPr>
              <p:cNvSpPr txBox="1">
                <a:spLocks noRot="1" noChangeAspect="1" noMove="1" noResize="1" noEditPoints="1" noAdjustHandles="1" noChangeArrowheads="1" noChangeShapeType="1" noTextEdit="1"/>
              </p:cNvSpPr>
              <p:nvPr/>
            </p:nvSpPr>
            <p:spPr>
              <a:xfrm>
                <a:off x="910389" y="244044"/>
                <a:ext cx="10371221" cy="1708160"/>
              </a:xfrm>
              <a:prstGeom prst="rect">
                <a:avLst/>
              </a:prstGeom>
              <a:blipFill>
                <a:blip r:embed="rId2"/>
                <a:stretch>
                  <a:fillRect l="-1528"/>
                </a:stretch>
              </a:blipFill>
            </p:spPr>
            <p:txBody>
              <a:bodyPr/>
              <a:lstStyle/>
              <a:p>
                <a:r>
                  <a:rPr lang="fr-FR">
                    <a:noFill/>
                  </a:rPr>
                  <a:t> </a:t>
                </a:r>
              </a:p>
            </p:txBody>
          </p:sp>
        </mc:Fallback>
      </mc:AlternateContent>
      <p:pic>
        <p:nvPicPr>
          <p:cNvPr id="6" name="Image 5">
            <a:extLst>
              <a:ext uri="{FF2B5EF4-FFF2-40B4-BE49-F238E27FC236}">
                <a16:creationId xmlns:a16="http://schemas.microsoft.com/office/drawing/2014/main" id="{B1C9196F-E105-4476-A477-F97A0AF28118}"/>
              </a:ext>
            </a:extLst>
          </p:cNvPr>
          <p:cNvPicPr>
            <a:picLocks noChangeAspect="1"/>
          </p:cNvPicPr>
          <p:nvPr/>
        </p:nvPicPr>
        <p:blipFill>
          <a:blip r:embed="rId3"/>
          <a:stretch>
            <a:fillRect/>
          </a:stretch>
        </p:blipFill>
        <p:spPr>
          <a:xfrm>
            <a:off x="6794641" y="3038976"/>
            <a:ext cx="4811010" cy="3574980"/>
          </a:xfrm>
          <a:prstGeom prst="rect">
            <a:avLst/>
          </a:prstGeom>
        </p:spPr>
      </p:pic>
      <p:sp>
        <p:nvSpPr>
          <p:cNvPr id="2" name="Rectangle 1">
            <a:extLst>
              <a:ext uri="{FF2B5EF4-FFF2-40B4-BE49-F238E27FC236}">
                <a16:creationId xmlns:a16="http://schemas.microsoft.com/office/drawing/2014/main" id="{4E810BC9-8F15-4303-9AB2-071D9B5BACC4}"/>
              </a:ext>
            </a:extLst>
          </p:cNvPr>
          <p:cNvSpPr/>
          <p:nvPr/>
        </p:nvSpPr>
        <p:spPr>
          <a:xfrm>
            <a:off x="457200" y="3681663"/>
            <a:ext cx="453189" cy="27949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6">
            <a:extLst>
              <a:ext uri="{FF2B5EF4-FFF2-40B4-BE49-F238E27FC236}">
                <a16:creationId xmlns:a16="http://schemas.microsoft.com/office/drawing/2014/main" id="{772CC5E4-DCA4-417F-AF22-DD53B4259EF7}"/>
              </a:ext>
            </a:extLst>
          </p:cNvPr>
          <p:cNvSpPr/>
          <p:nvPr/>
        </p:nvSpPr>
        <p:spPr>
          <a:xfrm>
            <a:off x="3172731" y="3681663"/>
            <a:ext cx="453189" cy="27949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Forme libre : forme 7">
            <a:extLst>
              <a:ext uri="{FF2B5EF4-FFF2-40B4-BE49-F238E27FC236}">
                <a16:creationId xmlns:a16="http://schemas.microsoft.com/office/drawing/2014/main" id="{E79352B5-7804-46D5-B999-3220DEF546AF}"/>
              </a:ext>
            </a:extLst>
          </p:cNvPr>
          <p:cNvSpPr/>
          <p:nvPr/>
        </p:nvSpPr>
        <p:spPr>
          <a:xfrm>
            <a:off x="938463" y="4259179"/>
            <a:ext cx="1684421" cy="481263"/>
          </a:xfrm>
          <a:custGeom>
            <a:avLst/>
            <a:gdLst>
              <a:gd name="connsiteX0" fmla="*/ 0 w 1684421"/>
              <a:gd name="connsiteY0" fmla="*/ 385010 h 481263"/>
              <a:gd name="connsiteX1" fmla="*/ 48126 w 1684421"/>
              <a:gd name="connsiteY1" fmla="*/ 264695 h 481263"/>
              <a:gd name="connsiteX2" fmla="*/ 96253 w 1684421"/>
              <a:gd name="connsiteY2" fmla="*/ 192505 h 481263"/>
              <a:gd name="connsiteX3" fmla="*/ 120316 w 1684421"/>
              <a:gd name="connsiteY3" fmla="*/ 120316 h 481263"/>
              <a:gd name="connsiteX4" fmla="*/ 192505 w 1684421"/>
              <a:gd name="connsiteY4" fmla="*/ 96253 h 481263"/>
              <a:gd name="connsiteX5" fmla="*/ 336884 w 1684421"/>
              <a:gd name="connsiteY5" fmla="*/ 24063 h 481263"/>
              <a:gd name="connsiteX6" fmla="*/ 433137 w 1684421"/>
              <a:gd name="connsiteY6" fmla="*/ 48126 h 481263"/>
              <a:gd name="connsiteX7" fmla="*/ 553453 w 1684421"/>
              <a:gd name="connsiteY7" fmla="*/ 144379 h 481263"/>
              <a:gd name="connsiteX8" fmla="*/ 601579 w 1684421"/>
              <a:gd name="connsiteY8" fmla="*/ 288758 h 481263"/>
              <a:gd name="connsiteX9" fmla="*/ 625642 w 1684421"/>
              <a:gd name="connsiteY9" fmla="*/ 360947 h 481263"/>
              <a:gd name="connsiteX10" fmla="*/ 649705 w 1684421"/>
              <a:gd name="connsiteY10" fmla="*/ 433137 h 481263"/>
              <a:gd name="connsiteX11" fmla="*/ 697832 w 1684421"/>
              <a:gd name="connsiteY11" fmla="*/ 481263 h 481263"/>
              <a:gd name="connsiteX12" fmla="*/ 842211 w 1684421"/>
              <a:gd name="connsiteY12" fmla="*/ 457200 h 481263"/>
              <a:gd name="connsiteX13" fmla="*/ 914400 w 1684421"/>
              <a:gd name="connsiteY13" fmla="*/ 433137 h 481263"/>
              <a:gd name="connsiteX14" fmla="*/ 938463 w 1684421"/>
              <a:gd name="connsiteY14" fmla="*/ 360947 h 481263"/>
              <a:gd name="connsiteX15" fmla="*/ 1082842 w 1684421"/>
              <a:gd name="connsiteY15" fmla="*/ 24063 h 481263"/>
              <a:gd name="connsiteX16" fmla="*/ 1155032 w 1684421"/>
              <a:gd name="connsiteY16" fmla="*/ 0 h 481263"/>
              <a:gd name="connsiteX17" fmla="*/ 1227221 w 1684421"/>
              <a:gd name="connsiteY17" fmla="*/ 24063 h 481263"/>
              <a:gd name="connsiteX18" fmla="*/ 1347537 w 1684421"/>
              <a:gd name="connsiteY18" fmla="*/ 120316 h 481263"/>
              <a:gd name="connsiteX19" fmla="*/ 1395663 w 1684421"/>
              <a:gd name="connsiteY19" fmla="*/ 264695 h 481263"/>
              <a:gd name="connsiteX20" fmla="*/ 1419726 w 1684421"/>
              <a:gd name="connsiteY20" fmla="*/ 336884 h 481263"/>
              <a:gd name="connsiteX21" fmla="*/ 1515979 w 1684421"/>
              <a:gd name="connsiteY21" fmla="*/ 433137 h 481263"/>
              <a:gd name="connsiteX22" fmla="*/ 1684421 w 1684421"/>
              <a:gd name="connsiteY22" fmla="*/ 433137 h 4812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684421" h="481263">
                <a:moveTo>
                  <a:pt x="0" y="385010"/>
                </a:moveTo>
                <a:cubicBezTo>
                  <a:pt x="16042" y="344905"/>
                  <a:pt x="28809" y="303329"/>
                  <a:pt x="48126" y="264695"/>
                </a:cubicBezTo>
                <a:cubicBezTo>
                  <a:pt x="61060" y="238828"/>
                  <a:pt x="83319" y="218372"/>
                  <a:pt x="96253" y="192505"/>
                </a:cubicBezTo>
                <a:cubicBezTo>
                  <a:pt x="107596" y="169818"/>
                  <a:pt x="102380" y="138252"/>
                  <a:pt x="120316" y="120316"/>
                </a:cubicBezTo>
                <a:cubicBezTo>
                  <a:pt x="138252" y="102380"/>
                  <a:pt x="168442" y="104274"/>
                  <a:pt x="192505" y="96253"/>
                </a:cubicBezTo>
                <a:cubicBezTo>
                  <a:pt x="229004" y="71920"/>
                  <a:pt x="287071" y="24063"/>
                  <a:pt x="336884" y="24063"/>
                </a:cubicBezTo>
                <a:cubicBezTo>
                  <a:pt x="369956" y="24063"/>
                  <a:pt x="401053" y="40105"/>
                  <a:pt x="433137" y="48126"/>
                </a:cubicBezTo>
                <a:cubicBezTo>
                  <a:pt x="458637" y="65126"/>
                  <a:pt x="536310" y="110094"/>
                  <a:pt x="553453" y="144379"/>
                </a:cubicBezTo>
                <a:cubicBezTo>
                  <a:pt x="576140" y="189753"/>
                  <a:pt x="585537" y="240632"/>
                  <a:pt x="601579" y="288758"/>
                </a:cubicBezTo>
                <a:lnTo>
                  <a:pt x="625642" y="360947"/>
                </a:lnTo>
                <a:cubicBezTo>
                  <a:pt x="633663" y="385010"/>
                  <a:pt x="631769" y="415201"/>
                  <a:pt x="649705" y="433137"/>
                </a:cubicBezTo>
                <a:lnTo>
                  <a:pt x="697832" y="481263"/>
                </a:lnTo>
                <a:cubicBezTo>
                  <a:pt x="745958" y="473242"/>
                  <a:pt x="794583" y="467784"/>
                  <a:pt x="842211" y="457200"/>
                </a:cubicBezTo>
                <a:cubicBezTo>
                  <a:pt x="866972" y="451698"/>
                  <a:pt x="896465" y="451073"/>
                  <a:pt x="914400" y="433137"/>
                </a:cubicBezTo>
                <a:cubicBezTo>
                  <a:pt x="932336" y="415201"/>
                  <a:pt x="930442" y="385010"/>
                  <a:pt x="938463" y="360947"/>
                </a:cubicBezTo>
                <a:cubicBezTo>
                  <a:pt x="963219" y="88628"/>
                  <a:pt x="888426" y="121271"/>
                  <a:pt x="1082842" y="24063"/>
                </a:cubicBezTo>
                <a:cubicBezTo>
                  <a:pt x="1105529" y="12719"/>
                  <a:pt x="1130969" y="8021"/>
                  <a:pt x="1155032" y="0"/>
                </a:cubicBezTo>
                <a:cubicBezTo>
                  <a:pt x="1179095" y="8021"/>
                  <a:pt x="1204534" y="12720"/>
                  <a:pt x="1227221" y="24063"/>
                </a:cubicBezTo>
                <a:cubicBezTo>
                  <a:pt x="1287935" y="54420"/>
                  <a:pt x="1302772" y="75550"/>
                  <a:pt x="1347537" y="120316"/>
                </a:cubicBezTo>
                <a:lnTo>
                  <a:pt x="1395663" y="264695"/>
                </a:lnTo>
                <a:lnTo>
                  <a:pt x="1419726" y="336884"/>
                </a:lnTo>
                <a:cubicBezTo>
                  <a:pt x="1444066" y="409903"/>
                  <a:pt x="1427472" y="424286"/>
                  <a:pt x="1515979" y="433137"/>
                </a:cubicBezTo>
                <a:cubicBezTo>
                  <a:pt x="1571848" y="438724"/>
                  <a:pt x="1628274" y="433137"/>
                  <a:pt x="1684421" y="433137"/>
                </a:cubicBezTo>
              </a:path>
            </a:pathLst>
          </a:cu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Forme libre : forme 8">
            <a:extLst>
              <a:ext uri="{FF2B5EF4-FFF2-40B4-BE49-F238E27FC236}">
                <a16:creationId xmlns:a16="http://schemas.microsoft.com/office/drawing/2014/main" id="{2351D3EA-4463-422F-844F-1432B421379C}"/>
              </a:ext>
            </a:extLst>
          </p:cNvPr>
          <p:cNvSpPr/>
          <p:nvPr/>
        </p:nvSpPr>
        <p:spPr>
          <a:xfrm>
            <a:off x="2622884" y="4547937"/>
            <a:ext cx="240632" cy="360947"/>
          </a:xfrm>
          <a:custGeom>
            <a:avLst/>
            <a:gdLst>
              <a:gd name="connsiteX0" fmla="*/ 0 w 240632"/>
              <a:gd name="connsiteY0" fmla="*/ 0 h 360947"/>
              <a:gd name="connsiteX1" fmla="*/ 120316 w 240632"/>
              <a:gd name="connsiteY1" fmla="*/ 24063 h 360947"/>
              <a:gd name="connsiteX2" fmla="*/ 168442 w 240632"/>
              <a:gd name="connsiteY2" fmla="*/ 120316 h 360947"/>
              <a:gd name="connsiteX3" fmla="*/ 240632 w 240632"/>
              <a:gd name="connsiteY3" fmla="*/ 168442 h 360947"/>
              <a:gd name="connsiteX4" fmla="*/ 216569 w 240632"/>
              <a:gd name="connsiteY4" fmla="*/ 240631 h 360947"/>
              <a:gd name="connsiteX5" fmla="*/ 96253 w 240632"/>
              <a:gd name="connsiteY5" fmla="*/ 312821 h 360947"/>
              <a:gd name="connsiteX6" fmla="*/ 48127 w 240632"/>
              <a:gd name="connsiteY6" fmla="*/ 360947 h 360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0632" h="360947">
                <a:moveTo>
                  <a:pt x="0" y="0"/>
                </a:moveTo>
                <a:cubicBezTo>
                  <a:pt x="40105" y="8021"/>
                  <a:pt x="87035" y="291"/>
                  <a:pt x="120316" y="24063"/>
                </a:cubicBezTo>
                <a:cubicBezTo>
                  <a:pt x="149506" y="44913"/>
                  <a:pt x="145478" y="92759"/>
                  <a:pt x="168442" y="120316"/>
                </a:cubicBezTo>
                <a:cubicBezTo>
                  <a:pt x="186956" y="142533"/>
                  <a:pt x="216569" y="152400"/>
                  <a:pt x="240632" y="168442"/>
                </a:cubicBezTo>
                <a:cubicBezTo>
                  <a:pt x="232611" y="192505"/>
                  <a:pt x="229619" y="218881"/>
                  <a:pt x="216569" y="240631"/>
                </a:cubicBezTo>
                <a:cubicBezTo>
                  <a:pt x="170840" y="316845"/>
                  <a:pt x="167232" y="270234"/>
                  <a:pt x="96253" y="312821"/>
                </a:cubicBezTo>
                <a:cubicBezTo>
                  <a:pt x="76799" y="324493"/>
                  <a:pt x="64169" y="344905"/>
                  <a:pt x="48127" y="360947"/>
                </a:cubicBezTo>
              </a:path>
            </a:pathLst>
          </a:cu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Forme libre : forme 10">
            <a:extLst>
              <a:ext uri="{FF2B5EF4-FFF2-40B4-BE49-F238E27FC236}">
                <a16:creationId xmlns:a16="http://schemas.microsoft.com/office/drawing/2014/main" id="{C10F3019-D71C-41AC-963F-313D4E4D27B6}"/>
              </a:ext>
            </a:extLst>
          </p:cNvPr>
          <p:cNvSpPr/>
          <p:nvPr/>
        </p:nvSpPr>
        <p:spPr>
          <a:xfrm>
            <a:off x="1251284" y="5438274"/>
            <a:ext cx="1785163" cy="673768"/>
          </a:xfrm>
          <a:custGeom>
            <a:avLst/>
            <a:gdLst>
              <a:gd name="connsiteX0" fmla="*/ 1732548 w 1785163"/>
              <a:gd name="connsiteY0" fmla="*/ 457200 h 673768"/>
              <a:gd name="connsiteX1" fmla="*/ 1732548 w 1785163"/>
              <a:gd name="connsiteY1" fmla="*/ 264694 h 673768"/>
              <a:gd name="connsiteX2" fmla="*/ 1684421 w 1785163"/>
              <a:gd name="connsiteY2" fmla="*/ 72189 h 673768"/>
              <a:gd name="connsiteX3" fmla="*/ 1612232 w 1785163"/>
              <a:gd name="connsiteY3" fmla="*/ 24063 h 673768"/>
              <a:gd name="connsiteX4" fmla="*/ 1515979 w 1785163"/>
              <a:gd name="connsiteY4" fmla="*/ 0 h 673768"/>
              <a:gd name="connsiteX5" fmla="*/ 1323474 w 1785163"/>
              <a:gd name="connsiteY5" fmla="*/ 24063 h 673768"/>
              <a:gd name="connsiteX6" fmla="*/ 1299411 w 1785163"/>
              <a:gd name="connsiteY6" fmla="*/ 96252 h 673768"/>
              <a:gd name="connsiteX7" fmla="*/ 1275348 w 1785163"/>
              <a:gd name="connsiteY7" fmla="*/ 409073 h 673768"/>
              <a:gd name="connsiteX8" fmla="*/ 1130969 w 1785163"/>
              <a:gd name="connsiteY8" fmla="*/ 457200 h 673768"/>
              <a:gd name="connsiteX9" fmla="*/ 866274 w 1785163"/>
              <a:gd name="connsiteY9" fmla="*/ 336884 h 673768"/>
              <a:gd name="connsiteX10" fmla="*/ 842211 w 1785163"/>
              <a:gd name="connsiteY10" fmla="*/ 168442 h 673768"/>
              <a:gd name="connsiteX11" fmla="*/ 697832 w 1785163"/>
              <a:gd name="connsiteY11" fmla="*/ 120315 h 673768"/>
              <a:gd name="connsiteX12" fmla="*/ 625642 w 1785163"/>
              <a:gd name="connsiteY12" fmla="*/ 96252 h 673768"/>
              <a:gd name="connsiteX13" fmla="*/ 433137 w 1785163"/>
              <a:gd name="connsiteY13" fmla="*/ 168442 h 673768"/>
              <a:gd name="connsiteX14" fmla="*/ 336884 w 1785163"/>
              <a:gd name="connsiteY14" fmla="*/ 481263 h 673768"/>
              <a:gd name="connsiteX15" fmla="*/ 168442 w 1785163"/>
              <a:gd name="connsiteY15" fmla="*/ 457200 h 673768"/>
              <a:gd name="connsiteX16" fmla="*/ 96253 w 1785163"/>
              <a:gd name="connsiteY16" fmla="*/ 433137 h 673768"/>
              <a:gd name="connsiteX17" fmla="*/ 0 w 1785163"/>
              <a:gd name="connsiteY17" fmla="*/ 409073 h 673768"/>
              <a:gd name="connsiteX18" fmla="*/ 24063 w 1785163"/>
              <a:gd name="connsiteY18" fmla="*/ 481263 h 673768"/>
              <a:gd name="connsiteX19" fmla="*/ 72190 w 1785163"/>
              <a:gd name="connsiteY19" fmla="*/ 529389 h 673768"/>
              <a:gd name="connsiteX20" fmla="*/ 96253 w 1785163"/>
              <a:gd name="connsiteY20" fmla="*/ 601579 h 673768"/>
              <a:gd name="connsiteX21" fmla="*/ 168442 w 1785163"/>
              <a:gd name="connsiteY21" fmla="*/ 649705 h 673768"/>
              <a:gd name="connsiteX22" fmla="*/ 192505 w 1785163"/>
              <a:gd name="connsiteY22" fmla="*/ 673768 h 6737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785163" h="673768">
                <a:moveTo>
                  <a:pt x="1732548" y="457200"/>
                </a:moveTo>
                <a:cubicBezTo>
                  <a:pt x="1815725" y="249255"/>
                  <a:pt x="1788357" y="413517"/>
                  <a:pt x="1732548" y="264694"/>
                </a:cubicBezTo>
                <a:cubicBezTo>
                  <a:pt x="1729377" y="256238"/>
                  <a:pt x="1705375" y="98381"/>
                  <a:pt x="1684421" y="72189"/>
                </a:cubicBezTo>
                <a:cubicBezTo>
                  <a:pt x="1666355" y="49606"/>
                  <a:pt x="1638814" y="35455"/>
                  <a:pt x="1612232" y="24063"/>
                </a:cubicBezTo>
                <a:cubicBezTo>
                  <a:pt x="1581834" y="11035"/>
                  <a:pt x="1548063" y="8021"/>
                  <a:pt x="1515979" y="0"/>
                </a:cubicBezTo>
                <a:cubicBezTo>
                  <a:pt x="1451811" y="8021"/>
                  <a:pt x="1382568" y="-2201"/>
                  <a:pt x="1323474" y="24063"/>
                </a:cubicBezTo>
                <a:cubicBezTo>
                  <a:pt x="1300295" y="34365"/>
                  <a:pt x="1302557" y="71083"/>
                  <a:pt x="1299411" y="96252"/>
                </a:cubicBezTo>
                <a:cubicBezTo>
                  <a:pt x="1286439" y="200026"/>
                  <a:pt x="1319574" y="314303"/>
                  <a:pt x="1275348" y="409073"/>
                </a:cubicBezTo>
                <a:cubicBezTo>
                  <a:pt x="1253895" y="455043"/>
                  <a:pt x="1130969" y="457200"/>
                  <a:pt x="1130969" y="457200"/>
                </a:cubicBezTo>
                <a:cubicBezTo>
                  <a:pt x="865465" y="404099"/>
                  <a:pt x="916204" y="486675"/>
                  <a:pt x="866274" y="336884"/>
                </a:cubicBezTo>
                <a:cubicBezTo>
                  <a:pt x="858253" y="280737"/>
                  <a:pt x="877032" y="213212"/>
                  <a:pt x="842211" y="168442"/>
                </a:cubicBezTo>
                <a:cubicBezTo>
                  <a:pt x="811066" y="128398"/>
                  <a:pt x="745958" y="136357"/>
                  <a:pt x="697832" y="120315"/>
                </a:cubicBezTo>
                <a:lnTo>
                  <a:pt x="625642" y="96252"/>
                </a:lnTo>
                <a:cubicBezTo>
                  <a:pt x="603670" y="99914"/>
                  <a:pt x="448438" y="97035"/>
                  <a:pt x="433137" y="168442"/>
                </a:cubicBezTo>
                <a:cubicBezTo>
                  <a:pt x="362681" y="497239"/>
                  <a:pt x="512334" y="422780"/>
                  <a:pt x="336884" y="481263"/>
                </a:cubicBezTo>
                <a:cubicBezTo>
                  <a:pt x="280737" y="473242"/>
                  <a:pt x="224058" y="468323"/>
                  <a:pt x="168442" y="457200"/>
                </a:cubicBezTo>
                <a:cubicBezTo>
                  <a:pt x="143570" y="452226"/>
                  <a:pt x="120642" y="440105"/>
                  <a:pt x="96253" y="433137"/>
                </a:cubicBezTo>
                <a:cubicBezTo>
                  <a:pt x="64454" y="424051"/>
                  <a:pt x="32084" y="417094"/>
                  <a:pt x="0" y="409073"/>
                </a:cubicBezTo>
                <a:cubicBezTo>
                  <a:pt x="0" y="409073"/>
                  <a:pt x="11013" y="459513"/>
                  <a:pt x="24063" y="481263"/>
                </a:cubicBezTo>
                <a:cubicBezTo>
                  <a:pt x="35735" y="500717"/>
                  <a:pt x="56148" y="513347"/>
                  <a:pt x="72190" y="529389"/>
                </a:cubicBezTo>
                <a:cubicBezTo>
                  <a:pt x="80211" y="553452"/>
                  <a:pt x="80408" y="581772"/>
                  <a:pt x="96253" y="601579"/>
                </a:cubicBezTo>
                <a:cubicBezTo>
                  <a:pt x="114319" y="624162"/>
                  <a:pt x="145306" y="632353"/>
                  <a:pt x="168442" y="649705"/>
                </a:cubicBezTo>
                <a:cubicBezTo>
                  <a:pt x="177517" y="656511"/>
                  <a:pt x="184484" y="665747"/>
                  <a:pt x="192505" y="673768"/>
                </a:cubicBezTo>
              </a:path>
            </a:pathLst>
          </a:cu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Forme libre : forme 11">
            <a:extLst>
              <a:ext uri="{FF2B5EF4-FFF2-40B4-BE49-F238E27FC236}">
                <a16:creationId xmlns:a16="http://schemas.microsoft.com/office/drawing/2014/main" id="{35DE91BA-9320-4E80-8C0D-E46EDD41ED82}"/>
              </a:ext>
            </a:extLst>
          </p:cNvPr>
          <p:cNvSpPr/>
          <p:nvPr/>
        </p:nvSpPr>
        <p:spPr>
          <a:xfrm>
            <a:off x="1275347" y="5678905"/>
            <a:ext cx="288758" cy="120316"/>
          </a:xfrm>
          <a:custGeom>
            <a:avLst/>
            <a:gdLst>
              <a:gd name="connsiteX0" fmla="*/ 0 w 288758"/>
              <a:gd name="connsiteY0" fmla="*/ 120316 h 120316"/>
              <a:gd name="connsiteX1" fmla="*/ 264695 w 288758"/>
              <a:gd name="connsiteY1" fmla="*/ 0 h 120316"/>
              <a:gd name="connsiteX2" fmla="*/ 288758 w 288758"/>
              <a:gd name="connsiteY2" fmla="*/ 0 h 120316"/>
            </a:gdLst>
            <a:ahLst/>
            <a:cxnLst>
              <a:cxn ang="0">
                <a:pos x="connsiteX0" y="connsiteY0"/>
              </a:cxn>
              <a:cxn ang="0">
                <a:pos x="connsiteX1" y="connsiteY1"/>
              </a:cxn>
              <a:cxn ang="0">
                <a:pos x="connsiteX2" y="connsiteY2"/>
              </a:cxn>
            </a:cxnLst>
            <a:rect l="l" t="t" r="r" b="b"/>
            <a:pathLst>
              <a:path w="288758" h="120316">
                <a:moveTo>
                  <a:pt x="0" y="120316"/>
                </a:moveTo>
                <a:cubicBezTo>
                  <a:pt x="67138" y="80034"/>
                  <a:pt x="180809" y="0"/>
                  <a:pt x="264695" y="0"/>
                </a:cubicBezTo>
                <a:lnTo>
                  <a:pt x="288758" y="0"/>
                </a:lnTo>
              </a:path>
            </a:pathLst>
          </a:cu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Forme libre : forme 12">
            <a:extLst>
              <a:ext uri="{FF2B5EF4-FFF2-40B4-BE49-F238E27FC236}">
                <a16:creationId xmlns:a16="http://schemas.microsoft.com/office/drawing/2014/main" id="{69CAFBB2-A1BD-413B-979A-C3798D13C7FD}"/>
              </a:ext>
            </a:extLst>
          </p:cNvPr>
          <p:cNvSpPr/>
          <p:nvPr/>
        </p:nvSpPr>
        <p:spPr>
          <a:xfrm>
            <a:off x="3729789" y="5123869"/>
            <a:ext cx="1467853" cy="410657"/>
          </a:xfrm>
          <a:custGeom>
            <a:avLst/>
            <a:gdLst>
              <a:gd name="connsiteX0" fmla="*/ 0 w 1467853"/>
              <a:gd name="connsiteY0" fmla="*/ 362531 h 410657"/>
              <a:gd name="connsiteX1" fmla="*/ 192506 w 1467853"/>
              <a:gd name="connsiteY1" fmla="*/ 97836 h 410657"/>
              <a:gd name="connsiteX2" fmla="*/ 264695 w 1467853"/>
              <a:gd name="connsiteY2" fmla="*/ 73773 h 410657"/>
              <a:gd name="connsiteX3" fmla="*/ 409074 w 1467853"/>
              <a:gd name="connsiteY3" fmla="*/ 1584 h 410657"/>
              <a:gd name="connsiteX4" fmla="*/ 505327 w 1467853"/>
              <a:gd name="connsiteY4" fmla="*/ 49710 h 410657"/>
              <a:gd name="connsiteX5" fmla="*/ 529390 w 1467853"/>
              <a:gd name="connsiteY5" fmla="*/ 121899 h 410657"/>
              <a:gd name="connsiteX6" fmla="*/ 601579 w 1467853"/>
              <a:gd name="connsiteY6" fmla="*/ 362531 h 410657"/>
              <a:gd name="connsiteX7" fmla="*/ 745958 w 1467853"/>
              <a:gd name="connsiteY7" fmla="*/ 410657 h 410657"/>
              <a:gd name="connsiteX8" fmla="*/ 962527 w 1467853"/>
              <a:gd name="connsiteY8" fmla="*/ 362531 h 410657"/>
              <a:gd name="connsiteX9" fmla="*/ 1034716 w 1467853"/>
              <a:gd name="connsiteY9" fmla="*/ 338468 h 410657"/>
              <a:gd name="connsiteX10" fmla="*/ 1058779 w 1467853"/>
              <a:gd name="connsiteY10" fmla="*/ 242215 h 410657"/>
              <a:gd name="connsiteX11" fmla="*/ 1082843 w 1467853"/>
              <a:gd name="connsiteY11" fmla="*/ 97836 h 410657"/>
              <a:gd name="connsiteX12" fmla="*/ 1155032 w 1467853"/>
              <a:gd name="connsiteY12" fmla="*/ 25647 h 410657"/>
              <a:gd name="connsiteX13" fmla="*/ 1467853 w 1467853"/>
              <a:gd name="connsiteY13" fmla="*/ 25647 h 410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467853" h="410657">
                <a:moveTo>
                  <a:pt x="0" y="362531"/>
                </a:moveTo>
                <a:cubicBezTo>
                  <a:pt x="38531" y="300882"/>
                  <a:pt x="111701" y="151706"/>
                  <a:pt x="192506" y="97836"/>
                </a:cubicBezTo>
                <a:cubicBezTo>
                  <a:pt x="213611" y="83766"/>
                  <a:pt x="240632" y="81794"/>
                  <a:pt x="264695" y="73773"/>
                </a:cubicBezTo>
                <a:cubicBezTo>
                  <a:pt x="309164" y="29305"/>
                  <a:pt x="330234" y="-8271"/>
                  <a:pt x="409074" y="1584"/>
                </a:cubicBezTo>
                <a:cubicBezTo>
                  <a:pt x="444668" y="6033"/>
                  <a:pt x="473243" y="33668"/>
                  <a:pt x="505327" y="49710"/>
                </a:cubicBezTo>
                <a:cubicBezTo>
                  <a:pt x="513348" y="73773"/>
                  <a:pt x="524416" y="97027"/>
                  <a:pt x="529390" y="121899"/>
                </a:cubicBezTo>
                <a:cubicBezTo>
                  <a:pt x="539196" y="170930"/>
                  <a:pt x="531347" y="318636"/>
                  <a:pt x="601579" y="362531"/>
                </a:cubicBezTo>
                <a:cubicBezTo>
                  <a:pt x="644598" y="389418"/>
                  <a:pt x="745958" y="410657"/>
                  <a:pt x="745958" y="410657"/>
                </a:cubicBezTo>
                <a:cubicBezTo>
                  <a:pt x="828658" y="394117"/>
                  <a:pt x="883235" y="385186"/>
                  <a:pt x="962527" y="362531"/>
                </a:cubicBezTo>
                <a:cubicBezTo>
                  <a:pt x="986916" y="355563"/>
                  <a:pt x="1010653" y="346489"/>
                  <a:pt x="1034716" y="338468"/>
                </a:cubicBezTo>
                <a:cubicBezTo>
                  <a:pt x="1042737" y="306384"/>
                  <a:pt x="1052293" y="274645"/>
                  <a:pt x="1058779" y="242215"/>
                </a:cubicBezTo>
                <a:cubicBezTo>
                  <a:pt x="1068348" y="194372"/>
                  <a:pt x="1063027" y="142421"/>
                  <a:pt x="1082843" y="97836"/>
                </a:cubicBezTo>
                <a:cubicBezTo>
                  <a:pt x="1096664" y="66739"/>
                  <a:pt x="1121585" y="31918"/>
                  <a:pt x="1155032" y="25647"/>
                </a:cubicBezTo>
                <a:cubicBezTo>
                  <a:pt x="1257520" y="6431"/>
                  <a:pt x="1363579" y="25647"/>
                  <a:pt x="1467853" y="25647"/>
                </a:cubicBezTo>
              </a:path>
            </a:pathLst>
          </a:cu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Forme libre : forme 13">
            <a:extLst>
              <a:ext uri="{FF2B5EF4-FFF2-40B4-BE49-F238E27FC236}">
                <a16:creationId xmlns:a16="http://schemas.microsoft.com/office/drawing/2014/main" id="{17D95C93-9579-4245-BA90-FD5A1082568E}"/>
              </a:ext>
            </a:extLst>
          </p:cNvPr>
          <p:cNvSpPr/>
          <p:nvPr/>
        </p:nvSpPr>
        <p:spPr>
          <a:xfrm>
            <a:off x="5149516" y="4884821"/>
            <a:ext cx="288758" cy="553453"/>
          </a:xfrm>
          <a:custGeom>
            <a:avLst/>
            <a:gdLst>
              <a:gd name="connsiteX0" fmla="*/ 0 w 288758"/>
              <a:gd name="connsiteY0" fmla="*/ 0 h 553453"/>
              <a:gd name="connsiteX1" fmla="*/ 120316 w 288758"/>
              <a:gd name="connsiteY1" fmla="*/ 24063 h 553453"/>
              <a:gd name="connsiteX2" fmla="*/ 192505 w 288758"/>
              <a:gd name="connsiteY2" fmla="*/ 168442 h 553453"/>
              <a:gd name="connsiteX3" fmla="*/ 288758 w 288758"/>
              <a:gd name="connsiteY3" fmla="*/ 312821 h 553453"/>
              <a:gd name="connsiteX4" fmla="*/ 192505 w 288758"/>
              <a:gd name="connsiteY4" fmla="*/ 409074 h 553453"/>
              <a:gd name="connsiteX5" fmla="*/ 168442 w 288758"/>
              <a:gd name="connsiteY5" fmla="*/ 481263 h 553453"/>
              <a:gd name="connsiteX6" fmla="*/ 120316 w 288758"/>
              <a:gd name="connsiteY6" fmla="*/ 553453 h 55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88758" h="553453">
                <a:moveTo>
                  <a:pt x="0" y="0"/>
                </a:moveTo>
                <a:cubicBezTo>
                  <a:pt x="40105" y="8021"/>
                  <a:pt x="84805" y="3771"/>
                  <a:pt x="120316" y="24063"/>
                </a:cubicBezTo>
                <a:cubicBezTo>
                  <a:pt x="172486" y="53874"/>
                  <a:pt x="168090" y="124495"/>
                  <a:pt x="192505" y="168442"/>
                </a:cubicBezTo>
                <a:cubicBezTo>
                  <a:pt x="220595" y="219004"/>
                  <a:pt x="288758" y="312821"/>
                  <a:pt x="288758" y="312821"/>
                </a:cubicBezTo>
                <a:cubicBezTo>
                  <a:pt x="224591" y="505326"/>
                  <a:pt x="320842" y="280739"/>
                  <a:pt x="192505" y="409074"/>
                </a:cubicBezTo>
                <a:cubicBezTo>
                  <a:pt x="174569" y="427009"/>
                  <a:pt x="181492" y="459513"/>
                  <a:pt x="168442" y="481263"/>
                </a:cubicBezTo>
                <a:cubicBezTo>
                  <a:pt x="114644" y="570926"/>
                  <a:pt x="120316" y="494023"/>
                  <a:pt x="120316" y="553453"/>
                </a:cubicBezTo>
              </a:path>
            </a:pathLst>
          </a:cu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44564008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4" name="Espace réservé du contenu 2">
                <a:extLst>
                  <a:ext uri="{FF2B5EF4-FFF2-40B4-BE49-F238E27FC236}">
                    <a16:creationId xmlns:a16="http://schemas.microsoft.com/office/drawing/2014/main" id="{A3202DDF-28AD-49D0-8850-392E7A75E5F7}"/>
                  </a:ext>
                </a:extLst>
              </p:cNvPr>
              <p:cNvSpPr>
                <a:spLocks noGrp="1"/>
              </p:cNvSpPr>
              <p:nvPr>
                <p:ph idx="1"/>
              </p:nvPr>
            </p:nvSpPr>
            <p:spPr>
              <a:xfrm>
                <a:off x="1033018" y="1017902"/>
                <a:ext cx="10125963" cy="4822196"/>
              </a:xfrm>
              <a:solidFill>
                <a:schemeClr val="bg1"/>
              </a:solidFill>
            </p:spPr>
            <p:txBody>
              <a:bodyPr>
                <a:normAutofit/>
              </a:bodyPr>
              <a:lstStyle/>
              <a:p>
                <a:pPr marL="0" indent="0" algn="ctr">
                  <a:buNone/>
                </a:pPr>
                <a:r>
                  <a:rPr lang="fr-FR" sz="2000" b="1" dirty="0"/>
                  <a:t>On considère un laser He-Ne dont la cavité Fabry-Pérot a une longueur de 30 cm. La raie laser la plus intense a une longueur d’onde d’environ 633 nm.</a:t>
                </a:r>
                <a:endParaRPr lang="fr-FR" sz="2000" dirty="0"/>
              </a:p>
              <a:p>
                <a:r>
                  <a:rPr lang="fr-FR" sz="2000" dirty="0"/>
                  <a:t>A) Seules les fréquences qui vérifient la condition sur le gain ont une chance de mener à une oscillation laser.  </a:t>
                </a:r>
                <a:r>
                  <a:rPr lang="fr-FR" sz="2200" b="1" dirty="0">
                    <a:solidFill>
                      <a:srgbClr val="00B050"/>
                    </a:solidFill>
                  </a:rPr>
                  <a:t>VRAI</a:t>
                </a:r>
              </a:p>
              <a:p>
                <a:r>
                  <a:rPr lang="fr-FR" sz="2000" dirty="0">
                    <a:solidFill>
                      <a:schemeClr val="bg1">
                        <a:lumMod val="65000"/>
                      </a:schemeClr>
                    </a:solidFill>
                  </a:rPr>
                  <a:t>B) L’intervalle de fréquence entre deux résonances du Fabry-Pérot est d’environ 0,5 GHz.</a:t>
                </a:r>
              </a:p>
              <a:p>
                <a:r>
                  <a:rPr lang="fr-FR" sz="2000" dirty="0">
                    <a:solidFill>
                      <a:schemeClr val="bg1">
                        <a:lumMod val="65000"/>
                      </a:schemeClr>
                    </a:solidFill>
                  </a:rPr>
                  <a:t>C) Si la condition d’oscillation laser est satisfaite sur un intervalle de fréquence de largeur égale à </a:t>
                </a:r>
                <a14:m>
                  <m:oMath xmlns:m="http://schemas.openxmlformats.org/officeDocument/2006/math">
                    <m:r>
                      <a:rPr lang="fr-FR" sz="2000" i="1">
                        <a:solidFill>
                          <a:schemeClr val="bg1">
                            <a:lumMod val="65000"/>
                          </a:schemeClr>
                        </a:solidFill>
                        <a:latin typeface="Cambria Math" panose="02040503050406030204" pitchFamily="18" charset="0"/>
                      </a:rPr>
                      <m:t>1,0 </m:t>
                    </m:r>
                    <m:r>
                      <a:rPr lang="fr-FR" sz="2000" i="1">
                        <a:solidFill>
                          <a:schemeClr val="bg1">
                            <a:lumMod val="65000"/>
                          </a:schemeClr>
                        </a:solidFill>
                        <a:latin typeface="Cambria Math" panose="02040503050406030204" pitchFamily="18" charset="0"/>
                      </a:rPr>
                      <m:t>𝐺𝐻𝑧</m:t>
                    </m:r>
                  </m:oMath>
                </a14:m>
                <a:r>
                  <a:rPr lang="fr-FR" sz="2000" dirty="0">
                    <a:solidFill>
                      <a:schemeClr val="bg1">
                        <a:lumMod val="65000"/>
                      </a:schemeClr>
                    </a:solidFill>
                  </a:rPr>
                  <a:t>, il y a au maximum 2 modes actifs </a:t>
                </a:r>
              </a:p>
              <a:p>
                <a:r>
                  <a:rPr lang="fr-FR" sz="2000" dirty="0">
                    <a:solidFill>
                      <a:schemeClr val="bg1">
                        <a:lumMod val="65000"/>
                      </a:schemeClr>
                    </a:solidFill>
                  </a:rPr>
                  <a:t>D) Si la condition d’oscillation laser est satisfaite sur un intervalle de fréquence de largeur strictement inférieure à 0,5 GHz, il y a au plus 1 mode actif.</a:t>
                </a:r>
              </a:p>
              <a:p>
                <a:r>
                  <a:rPr lang="fr-FR" sz="2000" dirty="0">
                    <a:solidFill>
                      <a:schemeClr val="bg1">
                        <a:lumMod val="65000"/>
                      </a:schemeClr>
                    </a:solidFill>
                  </a:rPr>
                  <a:t>E) Les propositions A, B, C, D sont fausses.</a:t>
                </a:r>
              </a:p>
              <a:p>
                <a:endParaRPr lang="fr-FR" sz="2000" dirty="0"/>
              </a:p>
            </p:txBody>
          </p:sp>
        </mc:Choice>
        <mc:Fallback xmlns="">
          <p:sp>
            <p:nvSpPr>
              <p:cNvPr id="4" name="Espace réservé du contenu 2">
                <a:extLst>
                  <a:ext uri="{FF2B5EF4-FFF2-40B4-BE49-F238E27FC236}">
                    <a16:creationId xmlns:a16="http://schemas.microsoft.com/office/drawing/2014/main" id="{A3202DDF-28AD-49D0-8850-392E7A75E5F7}"/>
                  </a:ext>
                </a:extLst>
              </p:cNvPr>
              <p:cNvSpPr>
                <a:spLocks noGrp="1" noRot="1" noChangeAspect="1" noMove="1" noResize="1" noEditPoints="1" noAdjustHandles="1" noChangeArrowheads="1" noChangeShapeType="1" noTextEdit="1"/>
              </p:cNvSpPr>
              <p:nvPr>
                <p:ph idx="1"/>
              </p:nvPr>
            </p:nvSpPr>
            <p:spPr>
              <a:xfrm>
                <a:off x="1033018" y="1017902"/>
                <a:ext cx="10125963" cy="4822196"/>
              </a:xfrm>
              <a:blipFill>
                <a:blip r:embed="rId2"/>
                <a:stretch>
                  <a:fillRect l="-542" t="-759"/>
                </a:stretch>
              </a:blipFill>
            </p:spPr>
            <p:txBody>
              <a:bodyPr/>
              <a:lstStyle/>
              <a:p>
                <a:r>
                  <a:rPr lang="fr-FR">
                    <a:noFill/>
                  </a:rPr>
                  <a:t> </a:t>
                </a:r>
              </a:p>
            </p:txBody>
          </p:sp>
        </mc:Fallback>
      </mc:AlternateContent>
    </p:spTree>
    <p:extLst>
      <p:ext uri="{BB962C8B-B14F-4D97-AF65-F5344CB8AC3E}">
        <p14:creationId xmlns:p14="http://schemas.microsoft.com/office/powerpoint/2010/main" val="346057152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4789B2EE-3017-4CE0-91AC-11927A41FE30}"/>
              </a:ext>
            </a:extLst>
          </p:cNvPr>
          <p:cNvPicPr>
            <a:picLocks noChangeAspect="1"/>
          </p:cNvPicPr>
          <p:nvPr/>
        </p:nvPicPr>
        <p:blipFill>
          <a:blip r:embed="rId2"/>
          <a:stretch>
            <a:fillRect/>
          </a:stretch>
        </p:blipFill>
        <p:spPr>
          <a:xfrm>
            <a:off x="6044206" y="2326394"/>
            <a:ext cx="5503558" cy="4089601"/>
          </a:xfrm>
          <a:prstGeom prst="rect">
            <a:avLst/>
          </a:prstGeom>
        </p:spPr>
      </p:pic>
      <p:sp>
        <p:nvSpPr>
          <p:cNvPr id="3" name="Flèche : double flèche horizontale 2">
            <a:extLst>
              <a:ext uri="{FF2B5EF4-FFF2-40B4-BE49-F238E27FC236}">
                <a16:creationId xmlns:a16="http://schemas.microsoft.com/office/drawing/2014/main" id="{15C8A30D-BD6A-401E-BAE3-9F98BEE2F2F2}"/>
              </a:ext>
            </a:extLst>
          </p:cNvPr>
          <p:cNvSpPr/>
          <p:nvPr/>
        </p:nvSpPr>
        <p:spPr>
          <a:xfrm>
            <a:off x="8577776" y="4509655"/>
            <a:ext cx="794824" cy="581891"/>
          </a:xfrm>
          <a:prstGeom prst="leftRightArrow">
            <a:avLst/>
          </a:prstGeom>
          <a:solidFill>
            <a:srgbClr val="FF000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mc:AlternateContent xmlns:mc="http://schemas.openxmlformats.org/markup-compatibility/2006" xmlns:a14="http://schemas.microsoft.com/office/drawing/2010/main">
        <mc:Choice Requires="a14">
          <p:sp>
            <p:nvSpPr>
              <p:cNvPr id="5" name="ZoneTexte 4">
                <a:extLst>
                  <a:ext uri="{FF2B5EF4-FFF2-40B4-BE49-F238E27FC236}">
                    <a16:creationId xmlns:a16="http://schemas.microsoft.com/office/drawing/2014/main" id="{A7949014-B08B-467B-B45C-6A7DA2864E72}"/>
                  </a:ext>
                </a:extLst>
              </p:cNvPr>
              <p:cNvSpPr txBox="1"/>
              <p:nvPr/>
            </p:nvSpPr>
            <p:spPr>
              <a:xfrm>
                <a:off x="299604" y="2476668"/>
                <a:ext cx="5039591" cy="3789051"/>
              </a:xfrm>
              <a:prstGeom prst="rect">
                <a:avLst/>
              </a:prstGeom>
              <a:solidFill>
                <a:schemeClr val="bg1"/>
              </a:solidFill>
            </p:spPr>
            <p:txBody>
              <a:bodyPr wrap="square" rtlCol="0">
                <a:spAutoFit/>
              </a:bodyPr>
              <a:lstStyle/>
              <a:p>
                <a:pPr/>
                <a14:m>
                  <m:oMathPara xmlns:m="http://schemas.openxmlformats.org/officeDocument/2006/math">
                    <m:oMathParaPr>
                      <m:jc m:val="centerGroup"/>
                    </m:oMathParaPr>
                    <m:oMath xmlns:m="http://schemas.openxmlformats.org/officeDocument/2006/math">
                      <m:r>
                        <a:rPr lang="fr-FR" sz="3400" b="0" i="1" smtClean="0">
                          <a:latin typeface="Cambria Math" panose="02040503050406030204" pitchFamily="18" charset="0"/>
                          <a:ea typeface="Cambria Math" panose="02040503050406030204" pitchFamily="18" charset="0"/>
                        </a:rPr>
                        <m:t>∆</m:t>
                      </m:r>
                      <m:r>
                        <a:rPr lang="fr-FR" sz="3400" b="0" i="1" smtClean="0">
                          <a:latin typeface="Cambria Math" panose="02040503050406030204" pitchFamily="18" charset="0"/>
                        </a:rPr>
                        <m:t>𝜈</m:t>
                      </m:r>
                      <m:r>
                        <a:rPr lang="fr-FR" sz="3400" b="0" i="1" smtClean="0">
                          <a:latin typeface="Cambria Math" panose="02040503050406030204" pitchFamily="18" charset="0"/>
                        </a:rPr>
                        <m:t>=</m:t>
                      </m:r>
                      <m:f>
                        <m:fPr>
                          <m:ctrlPr>
                            <a:rPr lang="fr-FR" sz="3400" b="0" i="1" smtClean="0">
                              <a:latin typeface="Cambria Math" panose="02040503050406030204" pitchFamily="18" charset="0"/>
                            </a:rPr>
                          </m:ctrlPr>
                        </m:fPr>
                        <m:num>
                          <m:r>
                            <a:rPr lang="fr-FR" sz="3400" b="0" i="1" smtClean="0">
                              <a:latin typeface="Cambria Math" panose="02040503050406030204" pitchFamily="18" charset="0"/>
                            </a:rPr>
                            <m:t>𝑐</m:t>
                          </m:r>
                        </m:num>
                        <m:den>
                          <m:r>
                            <a:rPr lang="fr-FR" sz="3400" b="0" i="1" smtClean="0">
                              <a:latin typeface="Cambria Math" panose="02040503050406030204" pitchFamily="18" charset="0"/>
                            </a:rPr>
                            <m:t>2</m:t>
                          </m:r>
                          <m:r>
                            <a:rPr lang="fr-FR" sz="3400" b="0" i="1" smtClean="0">
                              <a:latin typeface="Cambria Math" panose="02040503050406030204" pitchFamily="18" charset="0"/>
                            </a:rPr>
                            <m:t>𝐿</m:t>
                          </m:r>
                        </m:den>
                      </m:f>
                      <m:r>
                        <a:rPr lang="fr-FR" sz="3400" b="0" i="1" smtClean="0">
                          <a:latin typeface="Cambria Math" panose="02040503050406030204" pitchFamily="18" charset="0"/>
                        </a:rPr>
                        <m:t>=</m:t>
                      </m:r>
                      <m:f>
                        <m:fPr>
                          <m:ctrlPr>
                            <a:rPr lang="fr-FR" sz="3400" b="0" i="1" smtClean="0">
                              <a:latin typeface="Cambria Math" panose="02040503050406030204" pitchFamily="18" charset="0"/>
                              <a:ea typeface="Cambria Math" panose="02040503050406030204" pitchFamily="18" charset="0"/>
                            </a:rPr>
                          </m:ctrlPr>
                        </m:fPr>
                        <m:num>
                          <m:r>
                            <a:rPr lang="fr-FR" sz="3400" b="0" i="1" smtClean="0">
                              <a:latin typeface="Cambria Math" panose="02040503050406030204" pitchFamily="18" charset="0"/>
                            </a:rPr>
                            <m:t>3</m:t>
                          </m:r>
                          <m:r>
                            <a:rPr lang="fr-FR" sz="3400" b="0" i="1" smtClean="0">
                              <a:latin typeface="Cambria Math" panose="02040503050406030204" pitchFamily="18" charset="0"/>
                              <a:ea typeface="Cambria Math" panose="02040503050406030204" pitchFamily="18" charset="0"/>
                            </a:rPr>
                            <m:t>×</m:t>
                          </m:r>
                          <m:sSup>
                            <m:sSupPr>
                              <m:ctrlPr>
                                <a:rPr lang="fr-FR" sz="3400" b="0" i="1" smtClean="0">
                                  <a:latin typeface="Cambria Math" panose="02040503050406030204" pitchFamily="18" charset="0"/>
                                  <a:ea typeface="Cambria Math" panose="02040503050406030204" pitchFamily="18" charset="0"/>
                                </a:rPr>
                              </m:ctrlPr>
                            </m:sSupPr>
                            <m:e>
                              <m:r>
                                <a:rPr lang="fr-FR" sz="3400" b="0" i="1" smtClean="0">
                                  <a:latin typeface="Cambria Math" panose="02040503050406030204" pitchFamily="18" charset="0"/>
                                  <a:ea typeface="Cambria Math" panose="02040503050406030204" pitchFamily="18" charset="0"/>
                                </a:rPr>
                                <m:t>10</m:t>
                              </m:r>
                            </m:e>
                            <m:sup>
                              <m:r>
                                <a:rPr lang="fr-FR" sz="3400" b="0" i="1" smtClean="0">
                                  <a:latin typeface="Cambria Math" panose="02040503050406030204" pitchFamily="18" charset="0"/>
                                  <a:ea typeface="Cambria Math" panose="02040503050406030204" pitchFamily="18" charset="0"/>
                                </a:rPr>
                                <m:t>8</m:t>
                              </m:r>
                            </m:sup>
                          </m:sSup>
                        </m:num>
                        <m:den>
                          <m:r>
                            <a:rPr lang="fr-FR" sz="3400" b="0" i="1" smtClean="0">
                              <a:latin typeface="Cambria Math" panose="02040503050406030204" pitchFamily="18" charset="0"/>
                              <a:ea typeface="Cambria Math" panose="02040503050406030204" pitchFamily="18" charset="0"/>
                            </a:rPr>
                            <m:t>2×30×</m:t>
                          </m:r>
                          <m:sSup>
                            <m:sSupPr>
                              <m:ctrlPr>
                                <a:rPr lang="fr-FR" sz="3400" b="0" i="1" smtClean="0">
                                  <a:latin typeface="Cambria Math" panose="02040503050406030204" pitchFamily="18" charset="0"/>
                                  <a:ea typeface="Cambria Math" panose="02040503050406030204" pitchFamily="18" charset="0"/>
                                </a:rPr>
                              </m:ctrlPr>
                            </m:sSupPr>
                            <m:e>
                              <m:r>
                                <a:rPr lang="fr-FR" sz="3400" b="0" i="1" smtClean="0">
                                  <a:latin typeface="Cambria Math" panose="02040503050406030204" pitchFamily="18" charset="0"/>
                                  <a:ea typeface="Cambria Math" panose="02040503050406030204" pitchFamily="18" charset="0"/>
                                </a:rPr>
                                <m:t>10</m:t>
                              </m:r>
                            </m:e>
                            <m:sup>
                              <m:r>
                                <a:rPr lang="fr-FR" sz="3400" b="0" i="1" smtClean="0">
                                  <a:latin typeface="Cambria Math" panose="02040503050406030204" pitchFamily="18" charset="0"/>
                                  <a:ea typeface="Cambria Math" panose="02040503050406030204" pitchFamily="18" charset="0"/>
                                </a:rPr>
                                <m:t>−2</m:t>
                              </m:r>
                            </m:sup>
                          </m:sSup>
                        </m:den>
                      </m:f>
                    </m:oMath>
                  </m:oMathPara>
                </a14:m>
                <a:endParaRPr lang="fr-FR" sz="3400" b="0" i="1" dirty="0">
                  <a:latin typeface="Cambria Math" panose="02040503050406030204" pitchFamily="18" charset="0"/>
                  <a:ea typeface="Cambria Math" panose="02040503050406030204" pitchFamily="18" charset="0"/>
                </a:endParaRPr>
              </a:p>
              <a:p>
                <a:endParaRPr lang="fr-FR" sz="3400" b="0" i="1" dirty="0">
                  <a:latin typeface="Cambria Math" panose="02040503050406030204" pitchFamily="18" charset="0"/>
                  <a:ea typeface="Cambria Math" panose="02040503050406030204" pitchFamily="18" charset="0"/>
                </a:endParaRPr>
              </a:p>
              <a:p>
                <a:pPr algn="ctr"/>
                <a:r>
                  <a:rPr lang="fr-FR" sz="3400" i="1" dirty="0">
                    <a:latin typeface="Cambria Math" panose="02040503050406030204" pitchFamily="18" charset="0"/>
                    <a:ea typeface="Cambria Math" panose="02040503050406030204" pitchFamily="18" charset="0"/>
                  </a:rPr>
                  <a:t>= </a:t>
                </a:r>
                <a14:m>
                  <m:oMath xmlns:m="http://schemas.openxmlformats.org/officeDocument/2006/math">
                    <m:r>
                      <a:rPr lang="fr-FR" sz="3400" b="0" i="1" smtClean="0">
                        <a:latin typeface="Cambria Math" panose="02040503050406030204" pitchFamily="18" charset="0"/>
                        <a:ea typeface="Cambria Math" panose="02040503050406030204" pitchFamily="18" charset="0"/>
                      </a:rPr>
                      <m:t>0,5</m:t>
                    </m:r>
                    <m:r>
                      <a:rPr lang="fr-FR" sz="3400" i="1">
                        <a:latin typeface="Cambria Math" panose="02040503050406030204" pitchFamily="18" charset="0"/>
                        <a:ea typeface="Cambria Math" panose="02040503050406030204" pitchFamily="18" charset="0"/>
                      </a:rPr>
                      <m:t>×</m:t>
                    </m:r>
                    <m:sSup>
                      <m:sSupPr>
                        <m:ctrlPr>
                          <a:rPr lang="fr-FR" sz="3400" b="0" i="1" smtClean="0">
                            <a:latin typeface="Cambria Math" panose="02040503050406030204" pitchFamily="18" charset="0"/>
                            <a:ea typeface="Cambria Math" panose="02040503050406030204" pitchFamily="18" charset="0"/>
                          </a:rPr>
                        </m:ctrlPr>
                      </m:sSupPr>
                      <m:e>
                        <m:r>
                          <a:rPr lang="fr-FR" sz="3400" b="0" i="0" smtClean="0">
                            <a:latin typeface="Cambria Math" panose="02040503050406030204" pitchFamily="18" charset="0"/>
                            <a:ea typeface="Cambria Math" panose="02040503050406030204" pitchFamily="18" charset="0"/>
                          </a:rPr>
                          <m:t>10</m:t>
                        </m:r>
                      </m:e>
                      <m:sup>
                        <m:r>
                          <a:rPr lang="fr-FR" sz="3400" b="0" i="0" smtClean="0">
                            <a:latin typeface="Cambria Math" panose="02040503050406030204" pitchFamily="18" charset="0"/>
                            <a:ea typeface="Cambria Math" panose="02040503050406030204" pitchFamily="18" charset="0"/>
                          </a:rPr>
                          <m:t>9</m:t>
                        </m:r>
                      </m:sup>
                    </m:sSup>
                  </m:oMath>
                </a14:m>
                <a:endParaRPr lang="fr-FR" sz="3400" b="0" i="0" dirty="0">
                  <a:latin typeface="Cambria Math" panose="02040503050406030204" pitchFamily="18" charset="0"/>
                  <a:ea typeface="Cambria Math" panose="02040503050406030204" pitchFamily="18" charset="0"/>
                </a:endParaRPr>
              </a:p>
              <a:p>
                <a:pPr algn="ctr"/>
                <a:endParaRPr lang="fr-FR" sz="3400" b="0" i="0" dirty="0">
                  <a:latin typeface="Cambria Math" panose="02040503050406030204" pitchFamily="18" charset="0"/>
                  <a:ea typeface="Cambria Math" panose="02040503050406030204" pitchFamily="18" charset="0"/>
                </a:endParaRPr>
              </a:p>
              <a:p>
                <a:pPr algn="ctr"/>
                <a:r>
                  <a:rPr lang="fr-FR" sz="3400" b="0" dirty="0">
                    <a:ea typeface="Cambria Math" panose="02040503050406030204" pitchFamily="18" charset="0"/>
                  </a:rPr>
                  <a:t>=</a:t>
                </a:r>
                <a14:m>
                  <m:oMath xmlns:m="http://schemas.openxmlformats.org/officeDocument/2006/math">
                    <m:r>
                      <a:rPr lang="fr-FR" sz="3400" b="0" i="0" smtClean="0">
                        <a:latin typeface="Cambria Math" panose="02040503050406030204" pitchFamily="18" charset="0"/>
                        <a:ea typeface="Cambria Math" panose="02040503050406030204" pitchFamily="18" charset="0"/>
                      </a:rPr>
                      <m:t>0,5 </m:t>
                    </m:r>
                    <m:r>
                      <m:rPr>
                        <m:sty m:val="p"/>
                      </m:rPr>
                      <a:rPr lang="fr-FR" sz="3400" b="0" i="0" smtClean="0">
                        <a:latin typeface="Cambria Math" panose="02040503050406030204" pitchFamily="18" charset="0"/>
                        <a:ea typeface="Cambria Math" panose="02040503050406030204" pitchFamily="18" charset="0"/>
                      </a:rPr>
                      <m:t>GHz</m:t>
                    </m:r>
                  </m:oMath>
                </a14:m>
                <a:endParaRPr lang="fr-FR" sz="3400" dirty="0"/>
              </a:p>
              <a:p>
                <a:endParaRPr lang="fr-FR" dirty="0"/>
              </a:p>
              <a:p>
                <a:endParaRPr lang="fr-FR" dirty="0"/>
              </a:p>
            </p:txBody>
          </p:sp>
        </mc:Choice>
        <mc:Fallback xmlns="">
          <p:sp>
            <p:nvSpPr>
              <p:cNvPr id="5" name="ZoneTexte 4">
                <a:extLst>
                  <a:ext uri="{FF2B5EF4-FFF2-40B4-BE49-F238E27FC236}">
                    <a16:creationId xmlns:a16="http://schemas.microsoft.com/office/drawing/2014/main" id="{A7949014-B08B-467B-B45C-6A7DA2864E72}"/>
                  </a:ext>
                </a:extLst>
              </p:cNvPr>
              <p:cNvSpPr txBox="1">
                <a:spLocks noRot="1" noChangeAspect="1" noMove="1" noResize="1" noEditPoints="1" noAdjustHandles="1" noChangeArrowheads="1" noChangeShapeType="1" noTextEdit="1"/>
              </p:cNvSpPr>
              <p:nvPr/>
            </p:nvSpPr>
            <p:spPr>
              <a:xfrm>
                <a:off x="299604" y="2476668"/>
                <a:ext cx="5039591" cy="3789051"/>
              </a:xfrm>
              <a:prstGeom prst="rect">
                <a:avLst/>
              </a:prstGeom>
              <a:blipFill>
                <a:blip r:embed="rId3"/>
                <a:stretch>
                  <a:fillRect/>
                </a:stretch>
              </a:blipFill>
            </p:spPr>
            <p:txBody>
              <a:bodyPr/>
              <a:lstStyle/>
              <a:p>
                <a:r>
                  <a:rPr lang="fr-FR">
                    <a:noFill/>
                  </a:rPr>
                  <a:t> </a:t>
                </a:r>
              </a:p>
            </p:txBody>
          </p:sp>
        </mc:Fallback>
      </mc:AlternateContent>
      <p:sp>
        <p:nvSpPr>
          <p:cNvPr id="6" name="Titre 1">
            <a:extLst>
              <a:ext uri="{FF2B5EF4-FFF2-40B4-BE49-F238E27FC236}">
                <a16:creationId xmlns:a16="http://schemas.microsoft.com/office/drawing/2014/main" id="{FC4599CE-1A36-4708-B919-38CD209C8BBE}"/>
              </a:ext>
            </a:extLst>
          </p:cNvPr>
          <p:cNvSpPr txBox="1">
            <a:spLocks/>
          </p:cNvSpPr>
          <p:nvPr/>
        </p:nvSpPr>
        <p:spPr>
          <a:xfrm>
            <a:off x="1462209" y="442005"/>
            <a:ext cx="10154828" cy="1188720"/>
          </a:xfrm>
          <a:prstGeom prst="rect">
            <a:avLst/>
          </a:prstGeom>
          <a:solidFill>
            <a:schemeClr val="bg1"/>
          </a:solidFill>
        </p:spPr>
        <p:txBody>
          <a:bodyPr/>
          <a:lst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a:lstStyle>
          <a:p>
            <a:r>
              <a:rPr lang="fr-FR" b="1" dirty="0"/>
              <a:t>INTERVALLE DE FREQUENCE ENTRE DEUX MODES ? </a:t>
            </a:r>
            <a:endParaRPr lang="fr-FR" dirty="0"/>
          </a:p>
        </p:txBody>
      </p:sp>
    </p:spTree>
    <p:extLst>
      <p:ext uri="{BB962C8B-B14F-4D97-AF65-F5344CB8AC3E}">
        <p14:creationId xmlns:p14="http://schemas.microsoft.com/office/powerpoint/2010/main" val="27817392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4" name="Espace réservé du contenu 2">
                <a:extLst>
                  <a:ext uri="{FF2B5EF4-FFF2-40B4-BE49-F238E27FC236}">
                    <a16:creationId xmlns:a16="http://schemas.microsoft.com/office/drawing/2014/main" id="{A3202DDF-28AD-49D0-8850-392E7A75E5F7}"/>
                  </a:ext>
                </a:extLst>
              </p:cNvPr>
              <p:cNvSpPr>
                <a:spLocks noGrp="1"/>
              </p:cNvSpPr>
              <p:nvPr>
                <p:ph idx="1"/>
              </p:nvPr>
            </p:nvSpPr>
            <p:spPr>
              <a:xfrm>
                <a:off x="1033018" y="1017902"/>
                <a:ext cx="10125963" cy="4822196"/>
              </a:xfrm>
              <a:solidFill>
                <a:schemeClr val="bg1"/>
              </a:solidFill>
            </p:spPr>
            <p:txBody>
              <a:bodyPr>
                <a:normAutofit/>
              </a:bodyPr>
              <a:lstStyle/>
              <a:p>
                <a:pPr marL="0" indent="0" algn="ctr">
                  <a:buNone/>
                </a:pPr>
                <a:r>
                  <a:rPr lang="fr-FR" sz="2000" b="1" dirty="0"/>
                  <a:t>On considère un laser He-Ne dont la cavité Fabry-Pérot a une longueur de 30 cm. La raie laser la plus intense a une longueur d’onde d’environ 633 nm.</a:t>
                </a:r>
                <a:endParaRPr lang="fr-FR" sz="2000" dirty="0"/>
              </a:p>
              <a:p>
                <a:r>
                  <a:rPr lang="fr-FR" sz="2000" dirty="0">
                    <a:solidFill>
                      <a:schemeClr val="bg1">
                        <a:lumMod val="65000"/>
                      </a:schemeClr>
                    </a:solidFill>
                  </a:rPr>
                  <a:t>A) Seules les fréquences qui vérifient la condition sur le gain ont une chance de mener à une oscillation laser. </a:t>
                </a:r>
              </a:p>
              <a:p>
                <a:r>
                  <a:rPr lang="fr-FR" sz="2000" dirty="0">
                    <a:solidFill>
                      <a:schemeClr val="tx1"/>
                    </a:solidFill>
                  </a:rPr>
                  <a:t>B) L’intervalle de fréquence entre deux résonances du Fabry-Pérot est d’environ 0,5 GHz. </a:t>
                </a:r>
                <a:r>
                  <a:rPr lang="fr-FR" sz="2000" b="1" dirty="0">
                    <a:solidFill>
                      <a:srgbClr val="00B050"/>
                    </a:solidFill>
                  </a:rPr>
                  <a:t>VRAI</a:t>
                </a:r>
                <a:endParaRPr lang="fr-FR" sz="2000" dirty="0">
                  <a:solidFill>
                    <a:schemeClr val="bg1">
                      <a:lumMod val="65000"/>
                    </a:schemeClr>
                  </a:solidFill>
                </a:endParaRPr>
              </a:p>
              <a:p>
                <a:r>
                  <a:rPr lang="fr-FR" sz="2000" dirty="0">
                    <a:solidFill>
                      <a:schemeClr val="bg1">
                        <a:lumMod val="65000"/>
                      </a:schemeClr>
                    </a:solidFill>
                  </a:rPr>
                  <a:t>C) Si la condition d’oscillation laser est satisfaite sur un intervalle de fréquence de largeur égale à </a:t>
                </a:r>
                <a14:m>
                  <m:oMath xmlns:m="http://schemas.openxmlformats.org/officeDocument/2006/math">
                    <m:r>
                      <a:rPr lang="fr-FR" sz="2000" i="1">
                        <a:solidFill>
                          <a:schemeClr val="bg1">
                            <a:lumMod val="65000"/>
                          </a:schemeClr>
                        </a:solidFill>
                        <a:latin typeface="Cambria Math" panose="02040503050406030204" pitchFamily="18" charset="0"/>
                      </a:rPr>
                      <m:t>1,0 </m:t>
                    </m:r>
                    <m:r>
                      <a:rPr lang="fr-FR" sz="2000" i="1">
                        <a:solidFill>
                          <a:schemeClr val="bg1">
                            <a:lumMod val="65000"/>
                          </a:schemeClr>
                        </a:solidFill>
                        <a:latin typeface="Cambria Math" panose="02040503050406030204" pitchFamily="18" charset="0"/>
                      </a:rPr>
                      <m:t>𝐺𝐻𝑧</m:t>
                    </m:r>
                  </m:oMath>
                </a14:m>
                <a:r>
                  <a:rPr lang="fr-FR" sz="2000" dirty="0">
                    <a:solidFill>
                      <a:schemeClr val="bg1">
                        <a:lumMod val="65000"/>
                      </a:schemeClr>
                    </a:solidFill>
                  </a:rPr>
                  <a:t>, il y a au maximum 2 modes actifs </a:t>
                </a:r>
              </a:p>
              <a:p>
                <a:r>
                  <a:rPr lang="fr-FR" sz="2000" dirty="0">
                    <a:solidFill>
                      <a:schemeClr val="bg1">
                        <a:lumMod val="65000"/>
                      </a:schemeClr>
                    </a:solidFill>
                  </a:rPr>
                  <a:t>D) Si la condition d’oscillation laser est satisfaite sur un intervalle de fréquence de largeur strictement inférieure à 0,5 GHz, il y a au plus 1 mode actif.</a:t>
                </a:r>
              </a:p>
              <a:p>
                <a:r>
                  <a:rPr lang="fr-FR" sz="2000" dirty="0">
                    <a:solidFill>
                      <a:schemeClr val="bg1">
                        <a:lumMod val="65000"/>
                      </a:schemeClr>
                    </a:solidFill>
                  </a:rPr>
                  <a:t>E) Les propositions A, B, C, D sont fausses.</a:t>
                </a:r>
              </a:p>
              <a:p>
                <a:endParaRPr lang="fr-FR" sz="2000" dirty="0"/>
              </a:p>
            </p:txBody>
          </p:sp>
        </mc:Choice>
        <mc:Fallback xmlns="">
          <p:sp>
            <p:nvSpPr>
              <p:cNvPr id="4" name="Espace réservé du contenu 2">
                <a:extLst>
                  <a:ext uri="{FF2B5EF4-FFF2-40B4-BE49-F238E27FC236}">
                    <a16:creationId xmlns:a16="http://schemas.microsoft.com/office/drawing/2014/main" id="{A3202DDF-28AD-49D0-8850-392E7A75E5F7}"/>
                  </a:ext>
                </a:extLst>
              </p:cNvPr>
              <p:cNvSpPr>
                <a:spLocks noGrp="1" noRot="1" noChangeAspect="1" noMove="1" noResize="1" noEditPoints="1" noAdjustHandles="1" noChangeArrowheads="1" noChangeShapeType="1" noTextEdit="1"/>
              </p:cNvSpPr>
              <p:nvPr>
                <p:ph idx="1"/>
              </p:nvPr>
            </p:nvSpPr>
            <p:spPr>
              <a:xfrm>
                <a:off x="1033018" y="1017902"/>
                <a:ext cx="10125963" cy="4822196"/>
              </a:xfrm>
              <a:blipFill>
                <a:blip r:embed="rId2"/>
                <a:stretch>
                  <a:fillRect l="-542" t="-759"/>
                </a:stretch>
              </a:blipFill>
            </p:spPr>
            <p:txBody>
              <a:bodyPr/>
              <a:lstStyle/>
              <a:p>
                <a:r>
                  <a:rPr lang="fr-FR">
                    <a:noFill/>
                  </a:rPr>
                  <a:t> </a:t>
                </a:r>
              </a:p>
            </p:txBody>
          </p:sp>
        </mc:Fallback>
      </mc:AlternateContent>
    </p:spTree>
    <p:extLst>
      <p:ext uri="{BB962C8B-B14F-4D97-AF65-F5344CB8AC3E}">
        <p14:creationId xmlns:p14="http://schemas.microsoft.com/office/powerpoint/2010/main" val="225321201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0FE84872-2D77-4AFC-A788-323C6899EBE8}"/>
              </a:ext>
            </a:extLst>
          </p:cNvPr>
          <p:cNvSpPr txBox="1"/>
          <p:nvPr/>
        </p:nvSpPr>
        <p:spPr>
          <a:xfrm>
            <a:off x="1176448" y="2095134"/>
            <a:ext cx="5905631" cy="4018548"/>
          </a:xfrm>
          <a:prstGeom prst="rect">
            <a:avLst/>
          </a:prstGeom>
          <a:solidFill>
            <a:schemeClr val="bg1"/>
          </a:solidFill>
        </p:spPr>
        <p:txBody>
          <a:bodyPr wrap="square" rtlCol="0">
            <a:spAutoFit/>
          </a:bodyPr>
          <a:lstStyle/>
          <a:p>
            <a:endParaRPr lang="fr-FR" dirty="0"/>
          </a:p>
        </p:txBody>
      </p:sp>
      <p:cxnSp>
        <p:nvCxnSpPr>
          <p:cNvPr id="6" name="Connecteur droit 5">
            <a:extLst>
              <a:ext uri="{FF2B5EF4-FFF2-40B4-BE49-F238E27FC236}">
                <a16:creationId xmlns:a16="http://schemas.microsoft.com/office/drawing/2014/main" id="{8223112F-75CE-460E-9E26-4D1B3AB35679}"/>
              </a:ext>
            </a:extLst>
          </p:cNvPr>
          <p:cNvCxnSpPr>
            <a:cxnSpLocks/>
          </p:cNvCxnSpPr>
          <p:nvPr/>
        </p:nvCxnSpPr>
        <p:spPr>
          <a:xfrm>
            <a:off x="1978465" y="3854516"/>
            <a:ext cx="4117535" cy="0"/>
          </a:xfrm>
          <a:prstGeom prst="line">
            <a:avLst/>
          </a:prstGeom>
          <a:ln w="76200"/>
        </p:spPr>
        <p:style>
          <a:lnRef idx="3">
            <a:schemeClr val="dk1"/>
          </a:lnRef>
          <a:fillRef idx="0">
            <a:schemeClr val="dk1"/>
          </a:fillRef>
          <a:effectRef idx="2">
            <a:schemeClr val="dk1"/>
          </a:effectRef>
          <a:fontRef idx="minor">
            <a:schemeClr val="tx1"/>
          </a:fontRef>
        </p:style>
      </p:cxnSp>
      <p:cxnSp>
        <p:nvCxnSpPr>
          <p:cNvPr id="10" name="Connecteur droit 9">
            <a:extLst>
              <a:ext uri="{FF2B5EF4-FFF2-40B4-BE49-F238E27FC236}">
                <a16:creationId xmlns:a16="http://schemas.microsoft.com/office/drawing/2014/main" id="{664BC5B4-6032-4EE1-81EA-078EDB5AFD4F}"/>
              </a:ext>
            </a:extLst>
          </p:cNvPr>
          <p:cNvCxnSpPr/>
          <p:nvPr/>
        </p:nvCxnSpPr>
        <p:spPr>
          <a:xfrm>
            <a:off x="2847109" y="2493818"/>
            <a:ext cx="0" cy="1350818"/>
          </a:xfrm>
          <a:prstGeom prst="line">
            <a:avLst/>
          </a:prstGeom>
          <a:ln w="76200">
            <a:solidFill>
              <a:schemeClr val="tx1"/>
            </a:solidFill>
          </a:ln>
        </p:spPr>
        <p:style>
          <a:lnRef idx="3">
            <a:schemeClr val="accent1"/>
          </a:lnRef>
          <a:fillRef idx="0">
            <a:schemeClr val="accent1"/>
          </a:fillRef>
          <a:effectRef idx="2">
            <a:schemeClr val="accent1"/>
          </a:effectRef>
          <a:fontRef idx="minor">
            <a:schemeClr val="tx1"/>
          </a:fontRef>
        </p:style>
      </p:cxnSp>
      <p:cxnSp>
        <p:nvCxnSpPr>
          <p:cNvPr id="12" name="Connecteur droit 11">
            <a:extLst>
              <a:ext uri="{FF2B5EF4-FFF2-40B4-BE49-F238E27FC236}">
                <a16:creationId xmlns:a16="http://schemas.microsoft.com/office/drawing/2014/main" id="{98112048-67DC-4A5C-8757-5C93CA95B094}"/>
              </a:ext>
            </a:extLst>
          </p:cNvPr>
          <p:cNvCxnSpPr/>
          <p:nvPr/>
        </p:nvCxnSpPr>
        <p:spPr>
          <a:xfrm>
            <a:off x="5408833" y="2467586"/>
            <a:ext cx="0" cy="1350818"/>
          </a:xfrm>
          <a:prstGeom prst="line">
            <a:avLst/>
          </a:prstGeom>
          <a:ln w="76200">
            <a:solidFill>
              <a:schemeClr val="tx1"/>
            </a:solidFill>
          </a:ln>
        </p:spPr>
        <p:style>
          <a:lnRef idx="3">
            <a:schemeClr val="accent1"/>
          </a:lnRef>
          <a:fillRef idx="0">
            <a:schemeClr val="accent1"/>
          </a:fillRef>
          <a:effectRef idx="2">
            <a:schemeClr val="accent1"/>
          </a:effectRef>
          <a:fontRef idx="minor">
            <a:schemeClr val="tx1"/>
          </a:fontRef>
        </p:style>
      </p:cxnSp>
      <p:cxnSp>
        <p:nvCxnSpPr>
          <p:cNvPr id="14" name="Connecteur droit 13">
            <a:extLst>
              <a:ext uri="{FF2B5EF4-FFF2-40B4-BE49-F238E27FC236}">
                <a16:creationId xmlns:a16="http://schemas.microsoft.com/office/drawing/2014/main" id="{A15A87B5-07D0-4455-8594-70B743ABAEFF}"/>
              </a:ext>
            </a:extLst>
          </p:cNvPr>
          <p:cNvCxnSpPr/>
          <p:nvPr/>
        </p:nvCxnSpPr>
        <p:spPr>
          <a:xfrm>
            <a:off x="8437410" y="3512767"/>
            <a:ext cx="0" cy="1350818"/>
          </a:xfrm>
          <a:prstGeom prst="line">
            <a:avLst/>
          </a:prstGeom>
          <a:ln w="76200">
            <a:solidFill>
              <a:srgbClr val="FF0000"/>
            </a:solidFill>
          </a:ln>
        </p:spPr>
        <p:style>
          <a:lnRef idx="3">
            <a:schemeClr val="accent1"/>
          </a:lnRef>
          <a:fillRef idx="0">
            <a:schemeClr val="accent1"/>
          </a:fillRef>
          <a:effectRef idx="2">
            <a:schemeClr val="accent1"/>
          </a:effectRef>
          <a:fontRef idx="minor">
            <a:schemeClr val="tx1"/>
          </a:fontRef>
        </p:style>
      </p:cxnSp>
      <p:cxnSp>
        <p:nvCxnSpPr>
          <p:cNvPr id="15" name="Connecteur droit 14">
            <a:extLst>
              <a:ext uri="{FF2B5EF4-FFF2-40B4-BE49-F238E27FC236}">
                <a16:creationId xmlns:a16="http://schemas.microsoft.com/office/drawing/2014/main" id="{CE8140CD-0BB5-4A41-8B46-05F07824EF15}"/>
              </a:ext>
            </a:extLst>
          </p:cNvPr>
          <p:cNvCxnSpPr/>
          <p:nvPr/>
        </p:nvCxnSpPr>
        <p:spPr>
          <a:xfrm>
            <a:off x="9462291" y="3512767"/>
            <a:ext cx="0" cy="1350818"/>
          </a:xfrm>
          <a:prstGeom prst="line">
            <a:avLst/>
          </a:prstGeom>
          <a:ln w="76200">
            <a:solidFill>
              <a:srgbClr val="FF0000"/>
            </a:solidFill>
          </a:ln>
        </p:spPr>
        <p:style>
          <a:lnRef idx="3">
            <a:schemeClr val="accent1"/>
          </a:lnRef>
          <a:fillRef idx="0">
            <a:schemeClr val="accent1"/>
          </a:fillRef>
          <a:effectRef idx="2">
            <a:schemeClr val="accent1"/>
          </a:effectRef>
          <a:fontRef idx="minor">
            <a:schemeClr val="tx1"/>
          </a:fontRef>
        </p:style>
      </p:cxnSp>
      <p:sp>
        <p:nvSpPr>
          <p:cNvPr id="17" name="Flèche : double flèche horizontale 16">
            <a:extLst>
              <a:ext uri="{FF2B5EF4-FFF2-40B4-BE49-F238E27FC236}">
                <a16:creationId xmlns:a16="http://schemas.microsoft.com/office/drawing/2014/main" id="{47DE8F70-7C05-4D73-9158-CAAEE4CC5870}"/>
              </a:ext>
            </a:extLst>
          </p:cNvPr>
          <p:cNvSpPr/>
          <p:nvPr/>
        </p:nvSpPr>
        <p:spPr>
          <a:xfrm>
            <a:off x="2716098" y="4320194"/>
            <a:ext cx="2826329" cy="519546"/>
          </a:xfrm>
          <a:prstGeom prst="lef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mc:AlternateContent xmlns:mc="http://schemas.openxmlformats.org/markup-compatibility/2006" xmlns:a14="http://schemas.microsoft.com/office/drawing/2010/main">
        <mc:Choice Requires="a14">
          <p:sp>
            <p:nvSpPr>
              <p:cNvPr id="18" name="ZoneTexte 17">
                <a:extLst>
                  <a:ext uri="{FF2B5EF4-FFF2-40B4-BE49-F238E27FC236}">
                    <a16:creationId xmlns:a16="http://schemas.microsoft.com/office/drawing/2014/main" id="{A12FC196-9EB8-4C24-9EAC-7FA93B614D45}"/>
                  </a:ext>
                </a:extLst>
              </p:cNvPr>
              <p:cNvSpPr txBox="1"/>
              <p:nvPr/>
            </p:nvSpPr>
            <p:spPr>
              <a:xfrm>
                <a:off x="3097101" y="4819287"/>
                <a:ext cx="2064327" cy="646331"/>
              </a:xfrm>
              <a:prstGeom prst="rect">
                <a:avLst/>
              </a:prstGeom>
              <a:solidFill>
                <a:schemeClr val="bg1"/>
              </a:solidFill>
            </p:spPr>
            <p:txBody>
              <a:bodyPr wrap="square" rtlCol="0">
                <a:spAutoFit/>
              </a:bodyPr>
              <a:lstStyle/>
              <a:p>
                <a:pPr/>
                <a14:m>
                  <m:oMathPara xmlns:m="http://schemas.openxmlformats.org/officeDocument/2006/math">
                    <m:oMathParaPr>
                      <m:jc m:val="centerGroup"/>
                    </m:oMathParaPr>
                    <m:oMath xmlns:m="http://schemas.openxmlformats.org/officeDocument/2006/math">
                      <m:r>
                        <a:rPr lang="fr-FR" sz="3600" b="1" i="1" smtClean="0">
                          <a:solidFill>
                            <a:schemeClr val="tx1"/>
                          </a:solidFill>
                          <a:latin typeface="Cambria Math" panose="02040503050406030204" pitchFamily="18" charset="0"/>
                        </a:rPr>
                        <m:t>𝟏</m:t>
                      </m:r>
                      <m:r>
                        <a:rPr lang="fr-FR" sz="3600" b="1" i="1" smtClean="0">
                          <a:solidFill>
                            <a:schemeClr val="tx1"/>
                          </a:solidFill>
                          <a:latin typeface="Cambria Math" panose="02040503050406030204" pitchFamily="18" charset="0"/>
                        </a:rPr>
                        <m:t>,</m:t>
                      </m:r>
                      <m:r>
                        <a:rPr lang="fr-FR" sz="3600" b="1" i="1" smtClean="0">
                          <a:solidFill>
                            <a:schemeClr val="tx1"/>
                          </a:solidFill>
                          <a:latin typeface="Cambria Math" panose="02040503050406030204" pitchFamily="18" charset="0"/>
                        </a:rPr>
                        <m:t>𝟎</m:t>
                      </m:r>
                      <m:r>
                        <a:rPr lang="fr-FR" sz="3600" b="1" i="1" smtClean="0">
                          <a:solidFill>
                            <a:schemeClr val="tx1"/>
                          </a:solidFill>
                          <a:latin typeface="Cambria Math" panose="02040503050406030204" pitchFamily="18" charset="0"/>
                        </a:rPr>
                        <m:t> </m:t>
                      </m:r>
                      <m:r>
                        <a:rPr lang="fr-FR" sz="3600" b="1" i="1" smtClean="0">
                          <a:solidFill>
                            <a:schemeClr val="tx1"/>
                          </a:solidFill>
                          <a:latin typeface="Cambria Math" panose="02040503050406030204" pitchFamily="18" charset="0"/>
                        </a:rPr>
                        <m:t>𝑮𝑯𝒛</m:t>
                      </m:r>
                    </m:oMath>
                  </m:oMathPara>
                </a14:m>
                <a:endParaRPr lang="fr-FR" sz="3600" b="1" dirty="0">
                  <a:solidFill>
                    <a:schemeClr val="tx1"/>
                  </a:solidFill>
                </a:endParaRPr>
              </a:p>
            </p:txBody>
          </p:sp>
        </mc:Choice>
        <mc:Fallback xmlns="">
          <p:sp>
            <p:nvSpPr>
              <p:cNvPr id="18" name="ZoneTexte 17">
                <a:extLst>
                  <a:ext uri="{FF2B5EF4-FFF2-40B4-BE49-F238E27FC236}">
                    <a16:creationId xmlns:a16="http://schemas.microsoft.com/office/drawing/2014/main" id="{A12FC196-9EB8-4C24-9EAC-7FA93B614D45}"/>
                  </a:ext>
                </a:extLst>
              </p:cNvPr>
              <p:cNvSpPr txBox="1">
                <a:spLocks noRot="1" noChangeAspect="1" noMove="1" noResize="1" noEditPoints="1" noAdjustHandles="1" noChangeArrowheads="1" noChangeShapeType="1" noTextEdit="1"/>
              </p:cNvSpPr>
              <p:nvPr/>
            </p:nvSpPr>
            <p:spPr>
              <a:xfrm>
                <a:off x="3097101" y="4819287"/>
                <a:ext cx="2064327" cy="646331"/>
              </a:xfrm>
              <a:prstGeom prst="rect">
                <a:avLst/>
              </a:prstGeom>
              <a:blipFill>
                <a:blip r:embed="rId2"/>
                <a:stretch>
                  <a:fillRect/>
                </a:stretch>
              </a:blipFill>
            </p:spPr>
            <p:txBody>
              <a:bodyPr/>
              <a:lstStyle/>
              <a:p>
                <a:r>
                  <a:rPr lang="fr-FR">
                    <a:noFill/>
                  </a:rPr>
                  <a:t> </a:t>
                </a:r>
              </a:p>
            </p:txBody>
          </p:sp>
        </mc:Fallback>
      </mc:AlternateContent>
      <p:sp>
        <p:nvSpPr>
          <p:cNvPr id="19" name="ZoneTexte 18">
            <a:extLst>
              <a:ext uri="{FF2B5EF4-FFF2-40B4-BE49-F238E27FC236}">
                <a16:creationId xmlns:a16="http://schemas.microsoft.com/office/drawing/2014/main" id="{B9A1558D-CFF2-4E84-A3DF-B3895D6170CA}"/>
              </a:ext>
            </a:extLst>
          </p:cNvPr>
          <p:cNvSpPr txBox="1"/>
          <p:nvPr/>
        </p:nvSpPr>
        <p:spPr>
          <a:xfrm>
            <a:off x="3574473" y="5985164"/>
            <a:ext cx="4447302" cy="1579418"/>
          </a:xfrm>
          <a:prstGeom prst="rect">
            <a:avLst/>
          </a:prstGeom>
          <a:noFill/>
        </p:spPr>
        <p:txBody>
          <a:bodyPr wrap="square" rtlCol="0">
            <a:spAutoFit/>
          </a:bodyPr>
          <a:lstStyle/>
          <a:p>
            <a:endParaRPr lang="fr-FR" dirty="0"/>
          </a:p>
        </p:txBody>
      </p:sp>
      <p:sp>
        <p:nvSpPr>
          <p:cNvPr id="21" name="Flèche : double flèche horizontale 20">
            <a:extLst>
              <a:ext uri="{FF2B5EF4-FFF2-40B4-BE49-F238E27FC236}">
                <a16:creationId xmlns:a16="http://schemas.microsoft.com/office/drawing/2014/main" id="{4DBDFC14-99D9-4E59-8997-01ACA1748EEA}"/>
              </a:ext>
            </a:extLst>
          </p:cNvPr>
          <p:cNvSpPr/>
          <p:nvPr/>
        </p:nvSpPr>
        <p:spPr>
          <a:xfrm>
            <a:off x="8180214" y="2972020"/>
            <a:ext cx="1530645" cy="519546"/>
          </a:xfrm>
          <a:prstGeom prst="lef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mc:AlternateContent xmlns:mc="http://schemas.openxmlformats.org/markup-compatibility/2006" xmlns:a14="http://schemas.microsoft.com/office/drawing/2010/main">
        <mc:Choice Requires="a14">
          <p:sp>
            <p:nvSpPr>
              <p:cNvPr id="22" name="ZoneTexte 21">
                <a:extLst>
                  <a:ext uri="{FF2B5EF4-FFF2-40B4-BE49-F238E27FC236}">
                    <a16:creationId xmlns:a16="http://schemas.microsoft.com/office/drawing/2014/main" id="{CCD3CBDF-170E-462B-B286-6CFC4EA69337}"/>
                  </a:ext>
                </a:extLst>
              </p:cNvPr>
              <p:cNvSpPr txBox="1"/>
              <p:nvPr/>
            </p:nvSpPr>
            <p:spPr>
              <a:xfrm>
                <a:off x="8021775" y="5110807"/>
                <a:ext cx="2064327" cy="646331"/>
              </a:xfrm>
              <a:prstGeom prst="rect">
                <a:avLst/>
              </a:prstGeom>
              <a:solidFill>
                <a:schemeClr val="bg1"/>
              </a:solidFill>
            </p:spPr>
            <p:txBody>
              <a:bodyPr wrap="square" rtlCol="0">
                <a:spAutoFit/>
              </a:bodyPr>
              <a:lstStyle/>
              <a:p>
                <a:pPr/>
                <a14:m>
                  <m:oMathPara xmlns:m="http://schemas.openxmlformats.org/officeDocument/2006/math">
                    <m:oMathParaPr>
                      <m:jc m:val="centerGroup"/>
                    </m:oMathParaPr>
                    <m:oMath xmlns:m="http://schemas.openxmlformats.org/officeDocument/2006/math">
                      <m:r>
                        <a:rPr lang="fr-FR" sz="3600" b="1" i="1" smtClean="0">
                          <a:solidFill>
                            <a:schemeClr val="tx1"/>
                          </a:solidFill>
                          <a:latin typeface="Cambria Math" panose="02040503050406030204" pitchFamily="18" charset="0"/>
                        </a:rPr>
                        <m:t>𝟎</m:t>
                      </m:r>
                      <m:r>
                        <a:rPr lang="fr-FR" sz="3600" b="1" i="1" smtClean="0">
                          <a:solidFill>
                            <a:schemeClr val="tx1"/>
                          </a:solidFill>
                          <a:latin typeface="Cambria Math" panose="02040503050406030204" pitchFamily="18" charset="0"/>
                        </a:rPr>
                        <m:t>,</m:t>
                      </m:r>
                      <m:r>
                        <a:rPr lang="fr-FR" sz="3600" b="1" i="1" smtClean="0">
                          <a:solidFill>
                            <a:schemeClr val="tx1"/>
                          </a:solidFill>
                          <a:latin typeface="Cambria Math" panose="02040503050406030204" pitchFamily="18" charset="0"/>
                        </a:rPr>
                        <m:t>𝟓</m:t>
                      </m:r>
                      <m:r>
                        <a:rPr lang="fr-FR" sz="3600" b="1" i="1" smtClean="0">
                          <a:solidFill>
                            <a:schemeClr val="tx1"/>
                          </a:solidFill>
                          <a:latin typeface="Cambria Math" panose="02040503050406030204" pitchFamily="18" charset="0"/>
                        </a:rPr>
                        <m:t> </m:t>
                      </m:r>
                      <m:r>
                        <a:rPr lang="fr-FR" sz="3600" b="1" i="1" smtClean="0">
                          <a:solidFill>
                            <a:schemeClr val="tx1"/>
                          </a:solidFill>
                          <a:latin typeface="Cambria Math" panose="02040503050406030204" pitchFamily="18" charset="0"/>
                        </a:rPr>
                        <m:t>𝑮𝑯𝒛</m:t>
                      </m:r>
                    </m:oMath>
                  </m:oMathPara>
                </a14:m>
                <a:endParaRPr lang="fr-FR" sz="3600" b="1" dirty="0">
                  <a:solidFill>
                    <a:schemeClr val="tx1"/>
                  </a:solidFill>
                </a:endParaRPr>
              </a:p>
            </p:txBody>
          </p:sp>
        </mc:Choice>
        <mc:Fallback xmlns="">
          <p:sp>
            <p:nvSpPr>
              <p:cNvPr id="22" name="ZoneTexte 21">
                <a:extLst>
                  <a:ext uri="{FF2B5EF4-FFF2-40B4-BE49-F238E27FC236}">
                    <a16:creationId xmlns:a16="http://schemas.microsoft.com/office/drawing/2014/main" id="{CCD3CBDF-170E-462B-B286-6CFC4EA69337}"/>
                  </a:ext>
                </a:extLst>
              </p:cNvPr>
              <p:cNvSpPr txBox="1">
                <a:spLocks noRot="1" noChangeAspect="1" noMove="1" noResize="1" noEditPoints="1" noAdjustHandles="1" noChangeArrowheads="1" noChangeShapeType="1" noTextEdit="1"/>
              </p:cNvSpPr>
              <p:nvPr/>
            </p:nvSpPr>
            <p:spPr>
              <a:xfrm>
                <a:off x="8021775" y="5110807"/>
                <a:ext cx="2064327" cy="646331"/>
              </a:xfrm>
              <a:prstGeom prst="rect">
                <a:avLst/>
              </a:prstGeom>
              <a:blipFill>
                <a:blip r:embed="rId3"/>
                <a:stretch>
                  <a:fillRect/>
                </a:stretch>
              </a:blipFill>
            </p:spPr>
            <p:txBody>
              <a:bodyPr/>
              <a:lstStyle/>
              <a:p>
                <a:r>
                  <a:rPr lang="fr-FR">
                    <a:noFill/>
                  </a:rPr>
                  <a:t> </a:t>
                </a:r>
              </a:p>
            </p:txBody>
          </p:sp>
        </mc:Fallback>
      </mc:AlternateContent>
      <p:sp>
        <p:nvSpPr>
          <p:cNvPr id="25" name="ZoneTexte 24">
            <a:extLst>
              <a:ext uri="{FF2B5EF4-FFF2-40B4-BE49-F238E27FC236}">
                <a16:creationId xmlns:a16="http://schemas.microsoft.com/office/drawing/2014/main" id="{9C143688-B490-4852-9405-0C92CCE3AD62}"/>
              </a:ext>
            </a:extLst>
          </p:cNvPr>
          <p:cNvSpPr txBox="1"/>
          <p:nvPr/>
        </p:nvSpPr>
        <p:spPr>
          <a:xfrm>
            <a:off x="3805228" y="2187190"/>
            <a:ext cx="1069711" cy="1569660"/>
          </a:xfrm>
          <a:prstGeom prst="rect">
            <a:avLst/>
          </a:prstGeom>
          <a:noFill/>
        </p:spPr>
        <p:txBody>
          <a:bodyPr wrap="square" rtlCol="0">
            <a:spAutoFit/>
          </a:bodyPr>
          <a:lstStyle/>
          <a:p>
            <a:r>
              <a:rPr lang="fr-FR" sz="9600" dirty="0"/>
              <a:t>?</a:t>
            </a:r>
          </a:p>
        </p:txBody>
      </p:sp>
      <p:sp>
        <p:nvSpPr>
          <p:cNvPr id="26" name="Titre 1">
            <a:extLst>
              <a:ext uri="{FF2B5EF4-FFF2-40B4-BE49-F238E27FC236}">
                <a16:creationId xmlns:a16="http://schemas.microsoft.com/office/drawing/2014/main" id="{B932DA90-C81A-4355-A32D-64C27810DA6B}"/>
              </a:ext>
            </a:extLst>
          </p:cNvPr>
          <p:cNvSpPr txBox="1">
            <a:spLocks/>
          </p:cNvSpPr>
          <p:nvPr/>
        </p:nvSpPr>
        <p:spPr>
          <a:xfrm>
            <a:off x="1462209" y="442005"/>
            <a:ext cx="10154828" cy="535853"/>
          </a:xfrm>
          <a:prstGeom prst="rect">
            <a:avLst/>
          </a:prstGeom>
          <a:solidFill>
            <a:schemeClr val="bg1"/>
          </a:solidFill>
        </p:spPr>
        <p:txBody>
          <a:bodyPr/>
          <a:lst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a:lstStyle>
          <a:p>
            <a:r>
              <a:rPr lang="fr-FR" b="1" dirty="0"/>
              <a:t>Nombre de modes actifs</a:t>
            </a:r>
          </a:p>
        </p:txBody>
      </p:sp>
      <mc:AlternateContent xmlns:mc="http://schemas.openxmlformats.org/markup-compatibility/2006" xmlns:a14="http://schemas.microsoft.com/office/drawing/2010/main">
        <mc:Choice Requires="a14">
          <p:sp>
            <p:nvSpPr>
              <p:cNvPr id="16" name="ZoneTexte 15">
                <a:extLst>
                  <a:ext uri="{FF2B5EF4-FFF2-40B4-BE49-F238E27FC236}">
                    <a16:creationId xmlns:a16="http://schemas.microsoft.com/office/drawing/2014/main" id="{517AAD71-DDEC-423B-947A-BD422DA03C69}"/>
                  </a:ext>
                </a:extLst>
              </p:cNvPr>
              <p:cNvSpPr txBox="1"/>
              <p:nvPr/>
            </p:nvSpPr>
            <p:spPr>
              <a:xfrm>
                <a:off x="2470937" y="3893238"/>
                <a:ext cx="752343" cy="430886"/>
              </a:xfrm>
              <a:prstGeom prst="rect">
                <a:avLst/>
              </a:prstGeom>
              <a:solidFill>
                <a:schemeClr val="bg1"/>
              </a:solidFill>
            </p:spPr>
            <p:txBody>
              <a:bodyPr wrap="square" rtlCol="0">
                <a:spAutoFit/>
              </a:bodyPr>
              <a:lstStyle/>
              <a:p>
                <a:pPr/>
                <a14:m>
                  <m:oMathPara xmlns:m="http://schemas.openxmlformats.org/officeDocument/2006/math">
                    <m:oMathParaPr>
                      <m:jc m:val="centerGroup"/>
                    </m:oMathParaPr>
                    <m:oMath xmlns:m="http://schemas.openxmlformats.org/officeDocument/2006/math">
                      <m:r>
                        <a:rPr lang="fr-FR" sz="2200" b="1" i="1" smtClean="0">
                          <a:solidFill>
                            <a:schemeClr val="tx1"/>
                          </a:solidFill>
                          <a:latin typeface="Cambria Math" panose="02040503050406030204" pitchFamily="18" charset="0"/>
                        </a:rPr>
                        <m:t>𝒗</m:t>
                      </m:r>
                      <m:r>
                        <a:rPr lang="fr-FR" sz="2200" b="1" i="1" smtClean="0">
                          <a:solidFill>
                            <a:schemeClr val="tx1"/>
                          </a:solidFill>
                          <a:latin typeface="Cambria Math" panose="02040503050406030204" pitchFamily="18" charset="0"/>
                        </a:rPr>
                        <m:t>𝟏</m:t>
                      </m:r>
                    </m:oMath>
                  </m:oMathPara>
                </a14:m>
                <a:endParaRPr lang="fr-FR" sz="2200" b="1" dirty="0">
                  <a:solidFill>
                    <a:schemeClr val="tx1"/>
                  </a:solidFill>
                </a:endParaRPr>
              </a:p>
            </p:txBody>
          </p:sp>
        </mc:Choice>
        <mc:Fallback xmlns="">
          <p:sp>
            <p:nvSpPr>
              <p:cNvPr id="16" name="ZoneTexte 15">
                <a:extLst>
                  <a:ext uri="{FF2B5EF4-FFF2-40B4-BE49-F238E27FC236}">
                    <a16:creationId xmlns:a16="http://schemas.microsoft.com/office/drawing/2014/main" id="{517AAD71-DDEC-423B-947A-BD422DA03C69}"/>
                  </a:ext>
                </a:extLst>
              </p:cNvPr>
              <p:cNvSpPr txBox="1">
                <a:spLocks noRot="1" noChangeAspect="1" noMove="1" noResize="1" noEditPoints="1" noAdjustHandles="1" noChangeArrowheads="1" noChangeShapeType="1" noTextEdit="1"/>
              </p:cNvSpPr>
              <p:nvPr/>
            </p:nvSpPr>
            <p:spPr>
              <a:xfrm>
                <a:off x="2470937" y="3893238"/>
                <a:ext cx="752343" cy="430886"/>
              </a:xfrm>
              <a:prstGeom prst="rect">
                <a:avLst/>
              </a:prstGeom>
              <a:blipFill>
                <a:blip r:embed="rId4"/>
                <a:stretch>
                  <a:fillRect/>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20" name="ZoneTexte 19">
                <a:extLst>
                  <a:ext uri="{FF2B5EF4-FFF2-40B4-BE49-F238E27FC236}">
                    <a16:creationId xmlns:a16="http://schemas.microsoft.com/office/drawing/2014/main" id="{CAD841C6-D792-4194-8C54-F4F137D69C98}"/>
                  </a:ext>
                </a:extLst>
              </p:cNvPr>
              <p:cNvSpPr txBox="1"/>
              <p:nvPr/>
            </p:nvSpPr>
            <p:spPr>
              <a:xfrm>
                <a:off x="4981247" y="3902442"/>
                <a:ext cx="752343" cy="430886"/>
              </a:xfrm>
              <a:prstGeom prst="rect">
                <a:avLst/>
              </a:prstGeom>
              <a:solidFill>
                <a:schemeClr val="bg1"/>
              </a:solidFill>
            </p:spPr>
            <p:txBody>
              <a:bodyPr wrap="square" rtlCol="0">
                <a:spAutoFit/>
              </a:bodyPr>
              <a:lstStyle/>
              <a:p>
                <a:pPr/>
                <a14:m>
                  <m:oMathPara xmlns:m="http://schemas.openxmlformats.org/officeDocument/2006/math">
                    <m:oMathParaPr>
                      <m:jc m:val="centerGroup"/>
                    </m:oMathParaPr>
                    <m:oMath xmlns:m="http://schemas.openxmlformats.org/officeDocument/2006/math">
                      <m:r>
                        <a:rPr lang="fr-FR" sz="2200" b="1" i="1" smtClean="0">
                          <a:solidFill>
                            <a:schemeClr val="tx1"/>
                          </a:solidFill>
                          <a:latin typeface="Cambria Math" panose="02040503050406030204" pitchFamily="18" charset="0"/>
                        </a:rPr>
                        <m:t>𝒗</m:t>
                      </m:r>
                      <m:r>
                        <a:rPr lang="fr-FR" sz="2200" b="1" i="1" smtClean="0">
                          <a:solidFill>
                            <a:schemeClr val="tx1"/>
                          </a:solidFill>
                          <a:latin typeface="Cambria Math" panose="02040503050406030204" pitchFamily="18" charset="0"/>
                        </a:rPr>
                        <m:t>𝟐</m:t>
                      </m:r>
                    </m:oMath>
                  </m:oMathPara>
                </a14:m>
                <a:endParaRPr lang="fr-FR" sz="2200" b="1" dirty="0">
                  <a:solidFill>
                    <a:schemeClr val="tx1"/>
                  </a:solidFill>
                </a:endParaRPr>
              </a:p>
            </p:txBody>
          </p:sp>
        </mc:Choice>
        <mc:Fallback xmlns="">
          <p:sp>
            <p:nvSpPr>
              <p:cNvPr id="20" name="ZoneTexte 19">
                <a:extLst>
                  <a:ext uri="{FF2B5EF4-FFF2-40B4-BE49-F238E27FC236}">
                    <a16:creationId xmlns:a16="http://schemas.microsoft.com/office/drawing/2014/main" id="{CAD841C6-D792-4194-8C54-F4F137D69C98}"/>
                  </a:ext>
                </a:extLst>
              </p:cNvPr>
              <p:cNvSpPr txBox="1">
                <a:spLocks noRot="1" noChangeAspect="1" noMove="1" noResize="1" noEditPoints="1" noAdjustHandles="1" noChangeArrowheads="1" noChangeShapeType="1" noTextEdit="1"/>
              </p:cNvSpPr>
              <p:nvPr/>
            </p:nvSpPr>
            <p:spPr>
              <a:xfrm>
                <a:off x="4981247" y="3902442"/>
                <a:ext cx="752343" cy="430886"/>
              </a:xfrm>
              <a:prstGeom prst="rect">
                <a:avLst/>
              </a:prstGeom>
              <a:blipFill>
                <a:blip r:embed="rId5"/>
                <a:stretch>
                  <a:fillRect/>
                </a:stretch>
              </a:blipFill>
            </p:spPr>
            <p:txBody>
              <a:bodyPr/>
              <a:lstStyle/>
              <a:p>
                <a:r>
                  <a:rPr lang="fr-FR">
                    <a:noFill/>
                  </a:rPr>
                  <a:t> </a:t>
                </a:r>
              </a:p>
            </p:txBody>
          </p:sp>
        </mc:Fallback>
      </mc:AlternateContent>
    </p:spTree>
    <p:extLst>
      <p:ext uri="{BB962C8B-B14F-4D97-AF65-F5344CB8AC3E}">
        <p14:creationId xmlns:p14="http://schemas.microsoft.com/office/powerpoint/2010/main" val="31120738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0FE84872-2D77-4AFC-A788-323C6899EBE8}"/>
              </a:ext>
            </a:extLst>
          </p:cNvPr>
          <p:cNvSpPr txBox="1"/>
          <p:nvPr/>
        </p:nvSpPr>
        <p:spPr>
          <a:xfrm>
            <a:off x="601484" y="901293"/>
            <a:ext cx="5494516" cy="4018548"/>
          </a:xfrm>
          <a:prstGeom prst="rect">
            <a:avLst/>
          </a:prstGeom>
          <a:solidFill>
            <a:schemeClr val="bg1"/>
          </a:solidFill>
        </p:spPr>
        <p:txBody>
          <a:bodyPr wrap="square" rtlCol="0">
            <a:spAutoFit/>
          </a:bodyPr>
          <a:lstStyle/>
          <a:p>
            <a:endParaRPr lang="fr-FR" dirty="0"/>
          </a:p>
        </p:txBody>
      </p:sp>
      <p:cxnSp>
        <p:nvCxnSpPr>
          <p:cNvPr id="6" name="Connecteur droit 5">
            <a:extLst>
              <a:ext uri="{FF2B5EF4-FFF2-40B4-BE49-F238E27FC236}">
                <a16:creationId xmlns:a16="http://schemas.microsoft.com/office/drawing/2014/main" id="{8223112F-75CE-460E-9E26-4D1B3AB35679}"/>
              </a:ext>
            </a:extLst>
          </p:cNvPr>
          <p:cNvCxnSpPr>
            <a:cxnSpLocks/>
          </p:cNvCxnSpPr>
          <p:nvPr/>
        </p:nvCxnSpPr>
        <p:spPr>
          <a:xfrm>
            <a:off x="1515705" y="3864396"/>
            <a:ext cx="4117535" cy="0"/>
          </a:xfrm>
          <a:prstGeom prst="line">
            <a:avLst/>
          </a:prstGeom>
          <a:ln w="76200"/>
        </p:spPr>
        <p:style>
          <a:lnRef idx="3">
            <a:schemeClr val="dk1"/>
          </a:lnRef>
          <a:fillRef idx="0">
            <a:schemeClr val="dk1"/>
          </a:fillRef>
          <a:effectRef idx="2">
            <a:schemeClr val="dk1"/>
          </a:effectRef>
          <a:fontRef idx="minor">
            <a:schemeClr val="tx1"/>
          </a:fontRef>
        </p:style>
      </p:cxnSp>
      <p:cxnSp>
        <p:nvCxnSpPr>
          <p:cNvPr id="10" name="Connecteur droit 9">
            <a:extLst>
              <a:ext uri="{FF2B5EF4-FFF2-40B4-BE49-F238E27FC236}">
                <a16:creationId xmlns:a16="http://schemas.microsoft.com/office/drawing/2014/main" id="{664BC5B4-6032-4EE1-81EA-078EDB5AFD4F}"/>
              </a:ext>
            </a:extLst>
          </p:cNvPr>
          <p:cNvCxnSpPr/>
          <p:nvPr/>
        </p:nvCxnSpPr>
        <p:spPr>
          <a:xfrm>
            <a:off x="2182092" y="2503698"/>
            <a:ext cx="0" cy="1350818"/>
          </a:xfrm>
          <a:prstGeom prst="line">
            <a:avLst/>
          </a:prstGeom>
          <a:ln w="76200">
            <a:solidFill>
              <a:schemeClr val="tx1"/>
            </a:solidFill>
          </a:ln>
        </p:spPr>
        <p:style>
          <a:lnRef idx="3">
            <a:schemeClr val="accent1"/>
          </a:lnRef>
          <a:fillRef idx="0">
            <a:schemeClr val="accent1"/>
          </a:fillRef>
          <a:effectRef idx="2">
            <a:schemeClr val="accent1"/>
          </a:effectRef>
          <a:fontRef idx="minor">
            <a:schemeClr val="tx1"/>
          </a:fontRef>
        </p:style>
      </p:cxnSp>
      <p:cxnSp>
        <p:nvCxnSpPr>
          <p:cNvPr id="12" name="Connecteur droit 11">
            <a:extLst>
              <a:ext uri="{FF2B5EF4-FFF2-40B4-BE49-F238E27FC236}">
                <a16:creationId xmlns:a16="http://schemas.microsoft.com/office/drawing/2014/main" id="{98112048-67DC-4A5C-8757-5C93CA95B094}"/>
              </a:ext>
            </a:extLst>
          </p:cNvPr>
          <p:cNvCxnSpPr/>
          <p:nvPr/>
        </p:nvCxnSpPr>
        <p:spPr>
          <a:xfrm>
            <a:off x="4348959" y="2503698"/>
            <a:ext cx="0" cy="1350818"/>
          </a:xfrm>
          <a:prstGeom prst="line">
            <a:avLst/>
          </a:prstGeom>
          <a:ln w="76200">
            <a:solidFill>
              <a:schemeClr val="tx1"/>
            </a:solidFill>
          </a:ln>
        </p:spPr>
        <p:style>
          <a:lnRef idx="3">
            <a:schemeClr val="accent1"/>
          </a:lnRef>
          <a:fillRef idx="0">
            <a:schemeClr val="accent1"/>
          </a:fillRef>
          <a:effectRef idx="2">
            <a:schemeClr val="accent1"/>
          </a:effectRef>
          <a:fontRef idx="minor">
            <a:schemeClr val="tx1"/>
          </a:fontRef>
        </p:style>
      </p:cxnSp>
      <p:cxnSp>
        <p:nvCxnSpPr>
          <p:cNvPr id="14" name="Connecteur droit 13">
            <a:extLst>
              <a:ext uri="{FF2B5EF4-FFF2-40B4-BE49-F238E27FC236}">
                <a16:creationId xmlns:a16="http://schemas.microsoft.com/office/drawing/2014/main" id="{A15A87B5-07D0-4455-8594-70B743ABAEFF}"/>
              </a:ext>
            </a:extLst>
          </p:cNvPr>
          <p:cNvCxnSpPr/>
          <p:nvPr/>
        </p:nvCxnSpPr>
        <p:spPr>
          <a:xfrm>
            <a:off x="2759335" y="2513578"/>
            <a:ext cx="0" cy="1350818"/>
          </a:xfrm>
          <a:prstGeom prst="line">
            <a:avLst/>
          </a:prstGeom>
          <a:ln w="76200">
            <a:solidFill>
              <a:srgbClr val="FF0000"/>
            </a:solidFill>
          </a:ln>
        </p:spPr>
        <p:style>
          <a:lnRef idx="3">
            <a:schemeClr val="accent1"/>
          </a:lnRef>
          <a:fillRef idx="0">
            <a:schemeClr val="accent1"/>
          </a:fillRef>
          <a:effectRef idx="2">
            <a:schemeClr val="accent1"/>
          </a:effectRef>
          <a:fontRef idx="minor">
            <a:schemeClr val="tx1"/>
          </a:fontRef>
        </p:style>
      </p:cxnSp>
      <p:cxnSp>
        <p:nvCxnSpPr>
          <p:cNvPr id="15" name="Connecteur droit 14">
            <a:extLst>
              <a:ext uri="{FF2B5EF4-FFF2-40B4-BE49-F238E27FC236}">
                <a16:creationId xmlns:a16="http://schemas.microsoft.com/office/drawing/2014/main" id="{CE8140CD-0BB5-4A41-8B46-05F07824EF15}"/>
              </a:ext>
            </a:extLst>
          </p:cNvPr>
          <p:cNvCxnSpPr/>
          <p:nvPr/>
        </p:nvCxnSpPr>
        <p:spPr>
          <a:xfrm>
            <a:off x="3748262" y="2503698"/>
            <a:ext cx="0" cy="1350818"/>
          </a:xfrm>
          <a:prstGeom prst="line">
            <a:avLst/>
          </a:prstGeom>
          <a:ln w="76200">
            <a:solidFill>
              <a:srgbClr val="FF0000"/>
            </a:solidFill>
          </a:ln>
        </p:spPr>
        <p:style>
          <a:lnRef idx="3">
            <a:schemeClr val="accent1"/>
          </a:lnRef>
          <a:fillRef idx="0">
            <a:schemeClr val="accent1"/>
          </a:fillRef>
          <a:effectRef idx="2">
            <a:schemeClr val="accent1"/>
          </a:effectRef>
          <a:fontRef idx="minor">
            <a:schemeClr val="tx1"/>
          </a:fontRef>
        </p:style>
      </p:cxnSp>
      <p:sp>
        <p:nvSpPr>
          <p:cNvPr id="17" name="Flèche : double flèche horizontale 16">
            <a:extLst>
              <a:ext uri="{FF2B5EF4-FFF2-40B4-BE49-F238E27FC236}">
                <a16:creationId xmlns:a16="http://schemas.microsoft.com/office/drawing/2014/main" id="{47DE8F70-7C05-4D73-9158-CAAEE4CC5870}"/>
              </a:ext>
            </a:extLst>
          </p:cNvPr>
          <p:cNvSpPr/>
          <p:nvPr/>
        </p:nvSpPr>
        <p:spPr>
          <a:xfrm>
            <a:off x="1806391" y="3966060"/>
            <a:ext cx="2826329" cy="519546"/>
          </a:xfrm>
          <a:prstGeom prst="lef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mc:AlternateContent xmlns:mc="http://schemas.openxmlformats.org/markup-compatibility/2006" xmlns:a14="http://schemas.microsoft.com/office/drawing/2010/main">
        <mc:Choice Requires="a14">
          <p:sp>
            <p:nvSpPr>
              <p:cNvPr id="18" name="ZoneTexte 17">
                <a:extLst>
                  <a:ext uri="{FF2B5EF4-FFF2-40B4-BE49-F238E27FC236}">
                    <a16:creationId xmlns:a16="http://schemas.microsoft.com/office/drawing/2014/main" id="{A12FC196-9EB8-4C24-9EAC-7FA93B614D45}"/>
                  </a:ext>
                </a:extLst>
              </p:cNvPr>
              <p:cNvSpPr txBox="1"/>
              <p:nvPr/>
            </p:nvSpPr>
            <p:spPr>
              <a:xfrm>
                <a:off x="2284632" y="4693116"/>
                <a:ext cx="2064327" cy="646331"/>
              </a:xfrm>
              <a:prstGeom prst="rect">
                <a:avLst/>
              </a:prstGeom>
              <a:solidFill>
                <a:schemeClr val="bg1"/>
              </a:solidFill>
            </p:spPr>
            <p:txBody>
              <a:bodyPr wrap="square" rtlCol="0">
                <a:spAutoFit/>
              </a:bodyPr>
              <a:lstStyle/>
              <a:p>
                <a:pPr/>
                <a14:m>
                  <m:oMathPara xmlns:m="http://schemas.openxmlformats.org/officeDocument/2006/math">
                    <m:oMathParaPr>
                      <m:jc m:val="centerGroup"/>
                    </m:oMathParaPr>
                    <m:oMath xmlns:m="http://schemas.openxmlformats.org/officeDocument/2006/math">
                      <m:r>
                        <a:rPr lang="fr-FR" sz="3600" b="1" i="1" smtClean="0">
                          <a:solidFill>
                            <a:schemeClr val="tx1"/>
                          </a:solidFill>
                          <a:latin typeface="Cambria Math" panose="02040503050406030204" pitchFamily="18" charset="0"/>
                        </a:rPr>
                        <m:t>𝟏</m:t>
                      </m:r>
                      <m:r>
                        <a:rPr lang="fr-FR" sz="3600" b="1" i="1" smtClean="0">
                          <a:solidFill>
                            <a:schemeClr val="tx1"/>
                          </a:solidFill>
                          <a:latin typeface="Cambria Math" panose="02040503050406030204" pitchFamily="18" charset="0"/>
                        </a:rPr>
                        <m:t>,</m:t>
                      </m:r>
                      <m:r>
                        <a:rPr lang="fr-FR" sz="3600" b="1" i="1" smtClean="0">
                          <a:solidFill>
                            <a:schemeClr val="tx1"/>
                          </a:solidFill>
                          <a:latin typeface="Cambria Math" panose="02040503050406030204" pitchFamily="18" charset="0"/>
                        </a:rPr>
                        <m:t>𝟎</m:t>
                      </m:r>
                      <m:r>
                        <a:rPr lang="fr-FR" sz="3600" b="1" i="1" smtClean="0">
                          <a:solidFill>
                            <a:schemeClr val="tx1"/>
                          </a:solidFill>
                          <a:latin typeface="Cambria Math" panose="02040503050406030204" pitchFamily="18" charset="0"/>
                        </a:rPr>
                        <m:t> </m:t>
                      </m:r>
                      <m:r>
                        <a:rPr lang="fr-FR" sz="3600" b="1" i="1" smtClean="0">
                          <a:solidFill>
                            <a:schemeClr val="tx1"/>
                          </a:solidFill>
                          <a:latin typeface="Cambria Math" panose="02040503050406030204" pitchFamily="18" charset="0"/>
                        </a:rPr>
                        <m:t>𝑮𝑯𝒛</m:t>
                      </m:r>
                    </m:oMath>
                  </m:oMathPara>
                </a14:m>
                <a:endParaRPr lang="fr-FR" sz="3600" b="1" dirty="0">
                  <a:solidFill>
                    <a:schemeClr val="tx1"/>
                  </a:solidFill>
                </a:endParaRPr>
              </a:p>
            </p:txBody>
          </p:sp>
        </mc:Choice>
        <mc:Fallback xmlns="">
          <p:sp>
            <p:nvSpPr>
              <p:cNvPr id="18" name="ZoneTexte 17">
                <a:extLst>
                  <a:ext uri="{FF2B5EF4-FFF2-40B4-BE49-F238E27FC236}">
                    <a16:creationId xmlns:a16="http://schemas.microsoft.com/office/drawing/2014/main" id="{A12FC196-9EB8-4C24-9EAC-7FA93B614D45}"/>
                  </a:ext>
                </a:extLst>
              </p:cNvPr>
              <p:cNvSpPr txBox="1">
                <a:spLocks noRot="1" noChangeAspect="1" noMove="1" noResize="1" noEditPoints="1" noAdjustHandles="1" noChangeArrowheads="1" noChangeShapeType="1" noTextEdit="1"/>
              </p:cNvSpPr>
              <p:nvPr/>
            </p:nvSpPr>
            <p:spPr>
              <a:xfrm>
                <a:off x="2284632" y="4693116"/>
                <a:ext cx="2064327" cy="646331"/>
              </a:xfrm>
              <a:prstGeom prst="rect">
                <a:avLst/>
              </a:prstGeom>
              <a:blipFill>
                <a:blip r:embed="rId2"/>
                <a:stretch>
                  <a:fillRect/>
                </a:stretch>
              </a:blipFill>
            </p:spPr>
            <p:txBody>
              <a:bodyPr/>
              <a:lstStyle/>
              <a:p>
                <a:r>
                  <a:rPr lang="fr-FR">
                    <a:noFill/>
                  </a:rPr>
                  <a:t> </a:t>
                </a:r>
              </a:p>
            </p:txBody>
          </p:sp>
        </mc:Fallback>
      </mc:AlternateContent>
      <p:sp>
        <p:nvSpPr>
          <p:cNvPr id="19" name="ZoneTexte 18">
            <a:extLst>
              <a:ext uri="{FF2B5EF4-FFF2-40B4-BE49-F238E27FC236}">
                <a16:creationId xmlns:a16="http://schemas.microsoft.com/office/drawing/2014/main" id="{B9A1558D-CFF2-4E84-A3DF-B3895D6170CA}"/>
              </a:ext>
            </a:extLst>
          </p:cNvPr>
          <p:cNvSpPr txBox="1"/>
          <p:nvPr/>
        </p:nvSpPr>
        <p:spPr>
          <a:xfrm>
            <a:off x="3574473" y="5985164"/>
            <a:ext cx="4447302" cy="1579418"/>
          </a:xfrm>
          <a:prstGeom prst="rect">
            <a:avLst/>
          </a:prstGeom>
          <a:noFill/>
        </p:spPr>
        <p:txBody>
          <a:bodyPr wrap="square" rtlCol="0">
            <a:spAutoFit/>
          </a:bodyPr>
          <a:lstStyle/>
          <a:p>
            <a:endParaRPr lang="fr-FR" dirty="0"/>
          </a:p>
        </p:txBody>
      </p:sp>
      <p:sp>
        <p:nvSpPr>
          <p:cNvPr id="16" name="ZoneTexte 15">
            <a:extLst>
              <a:ext uri="{FF2B5EF4-FFF2-40B4-BE49-F238E27FC236}">
                <a16:creationId xmlns:a16="http://schemas.microsoft.com/office/drawing/2014/main" id="{31810221-16D5-4942-9D69-AA17158AD9CC}"/>
              </a:ext>
            </a:extLst>
          </p:cNvPr>
          <p:cNvSpPr txBox="1"/>
          <p:nvPr/>
        </p:nvSpPr>
        <p:spPr>
          <a:xfrm>
            <a:off x="6581516" y="901293"/>
            <a:ext cx="5185060" cy="4018548"/>
          </a:xfrm>
          <a:prstGeom prst="rect">
            <a:avLst/>
          </a:prstGeom>
          <a:solidFill>
            <a:schemeClr val="bg1"/>
          </a:solidFill>
        </p:spPr>
        <p:txBody>
          <a:bodyPr wrap="square" rtlCol="0">
            <a:spAutoFit/>
          </a:bodyPr>
          <a:lstStyle/>
          <a:p>
            <a:endParaRPr lang="fr-FR" dirty="0"/>
          </a:p>
        </p:txBody>
      </p:sp>
      <p:cxnSp>
        <p:nvCxnSpPr>
          <p:cNvPr id="13" name="Connecteur droit 12">
            <a:extLst>
              <a:ext uri="{FF2B5EF4-FFF2-40B4-BE49-F238E27FC236}">
                <a16:creationId xmlns:a16="http://schemas.microsoft.com/office/drawing/2014/main" id="{53D97940-9DB7-4E5A-B898-D1428527031C}"/>
              </a:ext>
            </a:extLst>
          </p:cNvPr>
          <p:cNvCxnSpPr/>
          <p:nvPr/>
        </p:nvCxnSpPr>
        <p:spPr>
          <a:xfrm>
            <a:off x="4670352" y="2513578"/>
            <a:ext cx="0" cy="1350818"/>
          </a:xfrm>
          <a:prstGeom prst="line">
            <a:avLst/>
          </a:prstGeom>
          <a:ln w="76200">
            <a:solidFill>
              <a:srgbClr val="FF0000"/>
            </a:solidFill>
          </a:ln>
        </p:spPr>
        <p:style>
          <a:lnRef idx="3">
            <a:schemeClr val="accent1"/>
          </a:lnRef>
          <a:fillRef idx="0">
            <a:schemeClr val="accent1"/>
          </a:fillRef>
          <a:effectRef idx="2">
            <a:schemeClr val="accent1"/>
          </a:effectRef>
          <a:fontRef idx="minor">
            <a:schemeClr val="tx1"/>
          </a:fontRef>
        </p:style>
      </p:cxnSp>
      <p:cxnSp>
        <p:nvCxnSpPr>
          <p:cNvPr id="20" name="Connecteur droit 19">
            <a:extLst>
              <a:ext uri="{FF2B5EF4-FFF2-40B4-BE49-F238E27FC236}">
                <a16:creationId xmlns:a16="http://schemas.microsoft.com/office/drawing/2014/main" id="{2FD238BE-9654-48EA-91CF-6ADB4826972B}"/>
              </a:ext>
            </a:extLst>
          </p:cNvPr>
          <p:cNvCxnSpPr>
            <a:cxnSpLocks/>
          </p:cNvCxnSpPr>
          <p:nvPr/>
        </p:nvCxnSpPr>
        <p:spPr>
          <a:xfrm>
            <a:off x="7115278" y="3854516"/>
            <a:ext cx="4117535" cy="0"/>
          </a:xfrm>
          <a:prstGeom prst="line">
            <a:avLst/>
          </a:prstGeom>
          <a:ln w="76200"/>
        </p:spPr>
        <p:style>
          <a:lnRef idx="3">
            <a:schemeClr val="dk1"/>
          </a:lnRef>
          <a:fillRef idx="0">
            <a:schemeClr val="dk1"/>
          </a:fillRef>
          <a:effectRef idx="2">
            <a:schemeClr val="dk1"/>
          </a:effectRef>
          <a:fontRef idx="minor">
            <a:schemeClr val="tx1"/>
          </a:fontRef>
        </p:style>
      </p:cxnSp>
      <p:cxnSp>
        <p:nvCxnSpPr>
          <p:cNvPr id="23" name="Connecteur droit 22">
            <a:extLst>
              <a:ext uri="{FF2B5EF4-FFF2-40B4-BE49-F238E27FC236}">
                <a16:creationId xmlns:a16="http://schemas.microsoft.com/office/drawing/2014/main" id="{B3C63BCD-D5A0-438B-8BA0-6F1A1748727D}"/>
              </a:ext>
            </a:extLst>
          </p:cNvPr>
          <p:cNvCxnSpPr/>
          <p:nvPr/>
        </p:nvCxnSpPr>
        <p:spPr>
          <a:xfrm>
            <a:off x="8112012" y="2513578"/>
            <a:ext cx="0" cy="1350818"/>
          </a:xfrm>
          <a:prstGeom prst="line">
            <a:avLst/>
          </a:prstGeom>
          <a:ln w="76200">
            <a:solidFill>
              <a:schemeClr val="tx1"/>
            </a:solidFill>
          </a:ln>
        </p:spPr>
        <p:style>
          <a:lnRef idx="3">
            <a:schemeClr val="accent1"/>
          </a:lnRef>
          <a:fillRef idx="0">
            <a:schemeClr val="accent1"/>
          </a:fillRef>
          <a:effectRef idx="2">
            <a:schemeClr val="accent1"/>
          </a:effectRef>
          <a:fontRef idx="minor">
            <a:schemeClr val="tx1"/>
          </a:fontRef>
        </p:style>
      </p:cxnSp>
      <p:cxnSp>
        <p:nvCxnSpPr>
          <p:cNvPr id="24" name="Connecteur droit 23">
            <a:extLst>
              <a:ext uri="{FF2B5EF4-FFF2-40B4-BE49-F238E27FC236}">
                <a16:creationId xmlns:a16="http://schemas.microsoft.com/office/drawing/2014/main" id="{62B2A424-184B-4F5D-BBC5-EA49A0189C44}"/>
              </a:ext>
            </a:extLst>
          </p:cNvPr>
          <p:cNvCxnSpPr/>
          <p:nvPr/>
        </p:nvCxnSpPr>
        <p:spPr>
          <a:xfrm>
            <a:off x="8365478" y="2503698"/>
            <a:ext cx="0" cy="1350818"/>
          </a:xfrm>
          <a:prstGeom prst="line">
            <a:avLst/>
          </a:prstGeom>
          <a:ln w="76200">
            <a:solidFill>
              <a:srgbClr val="FF0000"/>
            </a:solidFill>
          </a:ln>
        </p:spPr>
        <p:style>
          <a:lnRef idx="3">
            <a:schemeClr val="accent1"/>
          </a:lnRef>
          <a:fillRef idx="0">
            <a:schemeClr val="accent1"/>
          </a:fillRef>
          <a:effectRef idx="2">
            <a:schemeClr val="accent1"/>
          </a:effectRef>
          <a:fontRef idx="minor">
            <a:schemeClr val="tx1"/>
          </a:fontRef>
        </p:style>
      </p:cxnSp>
      <p:cxnSp>
        <p:nvCxnSpPr>
          <p:cNvPr id="25" name="Connecteur droit 24">
            <a:extLst>
              <a:ext uri="{FF2B5EF4-FFF2-40B4-BE49-F238E27FC236}">
                <a16:creationId xmlns:a16="http://schemas.microsoft.com/office/drawing/2014/main" id="{DA50F669-0411-4A2B-BAAB-14D3746DC227}"/>
              </a:ext>
            </a:extLst>
          </p:cNvPr>
          <p:cNvCxnSpPr/>
          <p:nvPr/>
        </p:nvCxnSpPr>
        <p:spPr>
          <a:xfrm>
            <a:off x="9240278" y="2462747"/>
            <a:ext cx="0" cy="1350818"/>
          </a:xfrm>
          <a:prstGeom prst="line">
            <a:avLst/>
          </a:prstGeom>
          <a:ln w="76200">
            <a:solidFill>
              <a:srgbClr val="FF0000"/>
            </a:solidFill>
          </a:ln>
        </p:spPr>
        <p:style>
          <a:lnRef idx="3">
            <a:schemeClr val="accent1"/>
          </a:lnRef>
          <a:fillRef idx="0">
            <a:schemeClr val="accent1"/>
          </a:fillRef>
          <a:effectRef idx="2">
            <a:schemeClr val="accent1"/>
          </a:effectRef>
          <a:fontRef idx="minor">
            <a:schemeClr val="tx1"/>
          </a:fontRef>
        </p:style>
      </p:cxnSp>
      <p:cxnSp>
        <p:nvCxnSpPr>
          <p:cNvPr id="26" name="Connecteur droit 25">
            <a:extLst>
              <a:ext uri="{FF2B5EF4-FFF2-40B4-BE49-F238E27FC236}">
                <a16:creationId xmlns:a16="http://schemas.microsoft.com/office/drawing/2014/main" id="{1D859220-C292-4F2F-9932-00721FA27A51}"/>
              </a:ext>
            </a:extLst>
          </p:cNvPr>
          <p:cNvCxnSpPr/>
          <p:nvPr/>
        </p:nvCxnSpPr>
        <p:spPr>
          <a:xfrm>
            <a:off x="10154746" y="2503698"/>
            <a:ext cx="0" cy="1350818"/>
          </a:xfrm>
          <a:prstGeom prst="line">
            <a:avLst/>
          </a:prstGeom>
          <a:ln w="76200">
            <a:solidFill>
              <a:srgbClr val="FF0000"/>
            </a:solidFill>
          </a:ln>
        </p:spPr>
        <p:style>
          <a:lnRef idx="3">
            <a:schemeClr val="accent1"/>
          </a:lnRef>
          <a:fillRef idx="0">
            <a:schemeClr val="accent1"/>
          </a:fillRef>
          <a:effectRef idx="2">
            <a:schemeClr val="accent1"/>
          </a:effectRef>
          <a:fontRef idx="minor">
            <a:schemeClr val="tx1"/>
          </a:fontRef>
        </p:style>
      </p:cxnSp>
      <p:sp>
        <p:nvSpPr>
          <p:cNvPr id="21" name="Flèche : double flèche horizontale 20">
            <a:extLst>
              <a:ext uri="{FF2B5EF4-FFF2-40B4-BE49-F238E27FC236}">
                <a16:creationId xmlns:a16="http://schemas.microsoft.com/office/drawing/2014/main" id="{4DBDFC14-99D9-4E59-8997-01ACA1748EEA}"/>
              </a:ext>
            </a:extLst>
          </p:cNvPr>
          <p:cNvSpPr/>
          <p:nvPr/>
        </p:nvSpPr>
        <p:spPr>
          <a:xfrm>
            <a:off x="2454232" y="1943201"/>
            <a:ext cx="1530645" cy="519546"/>
          </a:xfrm>
          <a:prstGeom prst="lef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27" name="Flèche : double flèche horizontale 26">
            <a:extLst>
              <a:ext uri="{FF2B5EF4-FFF2-40B4-BE49-F238E27FC236}">
                <a16:creationId xmlns:a16="http://schemas.microsoft.com/office/drawing/2014/main" id="{DBD96CEA-C336-423D-AF48-4BF4FEED1041}"/>
              </a:ext>
            </a:extLst>
          </p:cNvPr>
          <p:cNvSpPr/>
          <p:nvPr/>
        </p:nvSpPr>
        <p:spPr>
          <a:xfrm>
            <a:off x="8007016" y="1994032"/>
            <a:ext cx="1530645" cy="519546"/>
          </a:xfrm>
          <a:prstGeom prst="lef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28" name="Flèche : double flèche horizontale 27">
            <a:extLst>
              <a:ext uri="{FF2B5EF4-FFF2-40B4-BE49-F238E27FC236}">
                <a16:creationId xmlns:a16="http://schemas.microsoft.com/office/drawing/2014/main" id="{D5F4A8DB-5BCE-4A5D-8D34-899910F936B9}"/>
              </a:ext>
            </a:extLst>
          </p:cNvPr>
          <p:cNvSpPr/>
          <p:nvPr/>
        </p:nvSpPr>
        <p:spPr>
          <a:xfrm>
            <a:off x="7760880" y="3990567"/>
            <a:ext cx="2826329" cy="519546"/>
          </a:xfrm>
          <a:prstGeom prst="lef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cxnSp>
        <p:nvCxnSpPr>
          <p:cNvPr id="29" name="Connecteur droit 28">
            <a:extLst>
              <a:ext uri="{FF2B5EF4-FFF2-40B4-BE49-F238E27FC236}">
                <a16:creationId xmlns:a16="http://schemas.microsoft.com/office/drawing/2014/main" id="{64B8D213-3A61-4CA3-A4B4-97013DDF4602}"/>
              </a:ext>
            </a:extLst>
          </p:cNvPr>
          <p:cNvCxnSpPr/>
          <p:nvPr/>
        </p:nvCxnSpPr>
        <p:spPr>
          <a:xfrm>
            <a:off x="10396833" y="2513578"/>
            <a:ext cx="0" cy="1350818"/>
          </a:xfrm>
          <a:prstGeom prst="line">
            <a:avLst/>
          </a:prstGeom>
          <a:ln w="76200">
            <a:solidFill>
              <a:schemeClr val="tx1"/>
            </a:solidFill>
          </a:ln>
        </p:spPr>
        <p:style>
          <a:lnRef idx="3">
            <a:schemeClr val="accent1"/>
          </a:lnRef>
          <a:fillRef idx="0">
            <a:schemeClr val="accent1"/>
          </a:fillRef>
          <a:effectRef idx="2">
            <a:schemeClr val="accent1"/>
          </a:effectRef>
          <a:fontRef idx="minor">
            <a:schemeClr val="tx1"/>
          </a:fontRef>
        </p:style>
      </p:cxnSp>
      <mc:AlternateContent xmlns:mc="http://schemas.openxmlformats.org/markup-compatibility/2006" xmlns:a14="http://schemas.microsoft.com/office/drawing/2010/main">
        <mc:Choice Requires="a14">
          <p:sp>
            <p:nvSpPr>
              <p:cNvPr id="30" name="ZoneTexte 29">
                <a:extLst>
                  <a:ext uri="{FF2B5EF4-FFF2-40B4-BE49-F238E27FC236}">
                    <a16:creationId xmlns:a16="http://schemas.microsoft.com/office/drawing/2014/main" id="{24AE970D-AE8A-40C2-98D5-E6B45845021E}"/>
                  </a:ext>
                </a:extLst>
              </p:cNvPr>
              <p:cNvSpPr txBox="1"/>
              <p:nvPr/>
            </p:nvSpPr>
            <p:spPr>
              <a:xfrm>
                <a:off x="8112012" y="4742225"/>
                <a:ext cx="2064327" cy="646331"/>
              </a:xfrm>
              <a:prstGeom prst="rect">
                <a:avLst/>
              </a:prstGeom>
              <a:solidFill>
                <a:schemeClr val="bg1"/>
              </a:solidFill>
            </p:spPr>
            <p:txBody>
              <a:bodyPr wrap="square" rtlCol="0">
                <a:spAutoFit/>
              </a:bodyPr>
              <a:lstStyle/>
              <a:p>
                <a:pPr/>
                <a14:m>
                  <m:oMathPara xmlns:m="http://schemas.openxmlformats.org/officeDocument/2006/math">
                    <m:oMathParaPr>
                      <m:jc m:val="centerGroup"/>
                    </m:oMathParaPr>
                    <m:oMath xmlns:m="http://schemas.openxmlformats.org/officeDocument/2006/math">
                      <m:r>
                        <a:rPr lang="fr-FR" sz="3600" b="1" i="1" smtClean="0">
                          <a:solidFill>
                            <a:schemeClr val="tx1"/>
                          </a:solidFill>
                          <a:latin typeface="Cambria Math" panose="02040503050406030204" pitchFamily="18" charset="0"/>
                        </a:rPr>
                        <m:t>𝟏</m:t>
                      </m:r>
                      <m:r>
                        <a:rPr lang="fr-FR" sz="3600" b="1" i="1" smtClean="0">
                          <a:solidFill>
                            <a:schemeClr val="tx1"/>
                          </a:solidFill>
                          <a:latin typeface="Cambria Math" panose="02040503050406030204" pitchFamily="18" charset="0"/>
                        </a:rPr>
                        <m:t>,</m:t>
                      </m:r>
                      <m:r>
                        <a:rPr lang="fr-FR" sz="3600" b="1" i="1" smtClean="0">
                          <a:solidFill>
                            <a:schemeClr val="tx1"/>
                          </a:solidFill>
                          <a:latin typeface="Cambria Math" panose="02040503050406030204" pitchFamily="18" charset="0"/>
                        </a:rPr>
                        <m:t>𝟎</m:t>
                      </m:r>
                      <m:r>
                        <a:rPr lang="fr-FR" sz="3600" b="1" i="1" smtClean="0">
                          <a:solidFill>
                            <a:schemeClr val="tx1"/>
                          </a:solidFill>
                          <a:latin typeface="Cambria Math" panose="02040503050406030204" pitchFamily="18" charset="0"/>
                        </a:rPr>
                        <m:t> </m:t>
                      </m:r>
                      <m:r>
                        <a:rPr lang="fr-FR" sz="3600" b="1" i="1" smtClean="0">
                          <a:solidFill>
                            <a:schemeClr val="tx1"/>
                          </a:solidFill>
                          <a:latin typeface="Cambria Math" panose="02040503050406030204" pitchFamily="18" charset="0"/>
                        </a:rPr>
                        <m:t>𝑮𝑯𝒛</m:t>
                      </m:r>
                    </m:oMath>
                  </m:oMathPara>
                </a14:m>
                <a:endParaRPr lang="fr-FR" sz="3600" b="1" dirty="0">
                  <a:solidFill>
                    <a:schemeClr val="tx1"/>
                  </a:solidFill>
                </a:endParaRPr>
              </a:p>
            </p:txBody>
          </p:sp>
        </mc:Choice>
        <mc:Fallback xmlns="">
          <p:sp>
            <p:nvSpPr>
              <p:cNvPr id="30" name="ZoneTexte 29">
                <a:extLst>
                  <a:ext uri="{FF2B5EF4-FFF2-40B4-BE49-F238E27FC236}">
                    <a16:creationId xmlns:a16="http://schemas.microsoft.com/office/drawing/2014/main" id="{24AE970D-AE8A-40C2-98D5-E6B45845021E}"/>
                  </a:ext>
                </a:extLst>
              </p:cNvPr>
              <p:cNvSpPr txBox="1">
                <a:spLocks noRot="1" noChangeAspect="1" noMove="1" noResize="1" noEditPoints="1" noAdjustHandles="1" noChangeArrowheads="1" noChangeShapeType="1" noTextEdit="1"/>
              </p:cNvSpPr>
              <p:nvPr/>
            </p:nvSpPr>
            <p:spPr>
              <a:xfrm>
                <a:off x="8112012" y="4742225"/>
                <a:ext cx="2064327" cy="646331"/>
              </a:xfrm>
              <a:prstGeom prst="rect">
                <a:avLst/>
              </a:prstGeom>
              <a:blipFill>
                <a:blip r:embed="rId3"/>
                <a:stretch>
                  <a:fillRect/>
                </a:stretch>
              </a:blipFill>
            </p:spPr>
            <p:txBody>
              <a:bodyPr/>
              <a:lstStyle/>
              <a:p>
                <a:r>
                  <a:rPr lang="fr-FR">
                    <a:noFill/>
                  </a:rPr>
                  <a:t> </a:t>
                </a:r>
              </a:p>
            </p:txBody>
          </p:sp>
        </mc:Fallback>
      </mc:AlternateContent>
      <p:sp>
        <p:nvSpPr>
          <p:cNvPr id="2" name="ZoneTexte 1">
            <a:extLst>
              <a:ext uri="{FF2B5EF4-FFF2-40B4-BE49-F238E27FC236}">
                <a16:creationId xmlns:a16="http://schemas.microsoft.com/office/drawing/2014/main" id="{16ADEFA2-EAFE-4050-ABC1-83F767ED43F9}"/>
              </a:ext>
            </a:extLst>
          </p:cNvPr>
          <p:cNvSpPr txBox="1"/>
          <p:nvPr/>
        </p:nvSpPr>
        <p:spPr>
          <a:xfrm>
            <a:off x="1438810" y="5762685"/>
            <a:ext cx="4237335" cy="769441"/>
          </a:xfrm>
          <a:prstGeom prst="rect">
            <a:avLst/>
          </a:prstGeom>
          <a:solidFill>
            <a:schemeClr val="bg1"/>
          </a:solidFill>
        </p:spPr>
        <p:txBody>
          <a:bodyPr wrap="square" rtlCol="0">
            <a:spAutoFit/>
          </a:bodyPr>
          <a:lstStyle/>
          <a:p>
            <a:pPr algn="ctr"/>
            <a:r>
              <a:rPr lang="fr-FR" sz="4400" b="1" dirty="0">
                <a:solidFill>
                  <a:srgbClr val="FF0000"/>
                </a:solidFill>
              </a:rPr>
              <a:t>2 modes actifs </a:t>
            </a:r>
          </a:p>
        </p:txBody>
      </p:sp>
      <p:sp>
        <p:nvSpPr>
          <p:cNvPr id="32" name="ZoneTexte 31">
            <a:extLst>
              <a:ext uri="{FF2B5EF4-FFF2-40B4-BE49-F238E27FC236}">
                <a16:creationId xmlns:a16="http://schemas.microsoft.com/office/drawing/2014/main" id="{89753FEC-3AAC-4F25-BEB6-A65BB3D0EBA1}"/>
              </a:ext>
            </a:extLst>
          </p:cNvPr>
          <p:cNvSpPr txBox="1"/>
          <p:nvPr/>
        </p:nvSpPr>
        <p:spPr>
          <a:xfrm>
            <a:off x="7055376" y="5876058"/>
            <a:ext cx="4237335" cy="769441"/>
          </a:xfrm>
          <a:prstGeom prst="rect">
            <a:avLst/>
          </a:prstGeom>
          <a:solidFill>
            <a:schemeClr val="bg1"/>
          </a:solidFill>
        </p:spPr>
        <p:txBody>
          <a:bodyPr wrap="square" rtlCol="0">
            <a:spAutoFit/>
          </a:bodyPr>
          <a:lstStyle/>
          <a:p>
            <a:pPr algn="ctr"/>
            <a:r>
              <a:rPr lang="fr-FR" sz="4400" b="1" dirty="0">
                <a:solidFill>
                  <a:srgbClr val="FF0000"/>
                </a:solidFill>
              </a:rPr>
              <a:t>3 modes actifs </a:t>
            </a:r>
          </a:p>
        </p:txBody>
      </p:sp>
    </p:spTree>
    <p:extLst>
      <p:ext uri="{BB962C8B-B14F-4D97-AF65-F5344CB8AC3E}">
        <p14:creationId xmlns:p14="http://schemas.microsoft.com/office/powerpoint/2010/main" val="12645063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a:extLst>
              <a:ext uri="{FF2B5EF4-FFF2-40B4-BE49-F238E27FC236}">
                <a16:creationId xmlns:a16="http://schemas.microsoft.com/office/drawing/2014/main" id="{5EC17AB1-CCB0-431F-B27A-0B0CA0B84D53}"/>
              </a:ext>
            </a:extLst>
          </p:cNvPr>
          <p:cNvSpPr txBox="1">
            <a:spLocks/>
          </p:cNvSpPr>
          <p:nvPr/>
        </p:nvSpPr>
        <p:spPr>
          <a:xfrm>
            <a:off x="1018586" y="490132"/>
            <a:ext cx="10154828" cy="535853"/>
          </a:xfrm>
          <a:prstGeom prst="rect">
            <a:avLst/>
          </a:prstGeom>
          <a:solidFill>
            <a:schemeClr val="bg1"/>
          </a:solidFill>
        </p:spPr>
        <p:txBody>
          <a:bodyPr/>
          <a:lst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a:lstStyle>
          <a:p>
            <a:r>
              <a:rPr lang="fr-FR" b="1" dirty="0"/>
              <a:t>astuce</a:t>
            </a:r>
          </a:p>
        </p:txBody>
      </p:sp>
      <mc:AlternateContent xmlns:mc="http://schemas.openxmlformats.org/markup-compatibility/2006" xmlns:a14="http://schemas.microsoft.com/office/drawing/2010/main">
        <mc:Choice Requires="a14">
          <p:sp>
            <p:nvSpPr>
              <p:cNvPr id="7" name="ZoneTexte 6">
                <a:extLst>
                  <a:ext uri="{FF2B5EF4-FFF2-40B4-BE49-F238E27FC236}">
                    <a16:creationId xmlns:a16="http://schemas.microsoft.com/office/drawing/2014/main" id="{31422BCE-B936-4CA9-901E-7BD3509758AA}"/>
                  </a:ext>
                </a:extLst>
              </p:cNvPr>
              <p:cNvSpPr txBox="1"/>
              <p:nvPr/>
            </p:nvSpPr>
            <p:spPr>
              <a:xfrm>
                <a:off x="152400" y="3878111"/>
                <a:ext cx="12921916" cy="646331"/>
              </a:xfrm>
              <a:prstGeom prst="rect">
                <a:avLst/>
              </a:prstGeom>
              <a:noFill/>
            </p:spPr>
            <p:txBody>
              <a:bodyPr wrap="square" rtlCol="0">
                <a:spAutoFit/>
              </a:bodyPr>
              <a:lstStyle/>
              <a:p>
                <a:pPr/>
                <a14:m>
                  <m:oMathPara xmlns:m="http://schemas.openxmlformats.org/officeDocument/2006/math">
                    <m:oMathParaPr>
                      <m:jc m:val="left"/>
                    </m:oMathParaPr>
                    <m:oMath xmlns:m="http://schemas.openxmlformats.org/officeDocument/2006/math">
                      <m:r>
                        <a:rPr lang="fr-FR" sz="3600" b="1" i="1" smtClean="0">
                          <a:latin typeface="Cambria Math" panose="02040503050406030204" pitchFamily="18" charset="0"/>
                        </a:rPr>
                        <m:t>𝑵𝒃𝒓</m:t>
                      </m:r>
                      <m:r>
                        <a:rPr lang="fr-FR" sz="3600" b="1" i="1" smtClean="0">
                          <a:latin typeface="Cambria Math" panose="02040503050406030204" pitchFamily="18" charset="0"/>
                        </a:rPr>
                        <m:t> </m:t>
                      </m:r>
                      <m:r>
                        <a:rPr lang="fr-FR" sz="3600" b="1" i="1" smtClean="0">
                          <a:latin typeface="Cambria Math" panose="02040503050406030204" pitchFamily="18" charset="0"/>
                        </a:rPr>
                        <m:t>𝒅𝒆</m:t>
                      </m:r>
                      <m:r>
                        <a:rPr lang="fr-FR" sz="3600" b="1" i="1" smtClean="0">
                          <a:latin typeface="Cambria Math" panose="02040503050406030204" pitchFamily="18" charset="0"/>
                        </a:rPr>
                        <m:t> </m:t>
                      </m:r>
                      <m:r>
                        <a:rPr lang="fr-FR" sz="3600" b="1" i="1" smtClean="0">
                          <a:latin typeface="Cambria Math" panose="02040503050406030204" pitchFamily="18" charset="0"/>
                        </a:rPr>
                        <m:t>𝒎𝒐𝒅𝒆</m:t>
                      </m:r>
                      <m:r>
                        <a:rPr lang="fr-FR" sz="3600" b="1" i="1" smtClean="0">
                          <a:latin typeface="Cambria Math" panose="02040503050406030204" pitchFamily="18" charset="0"/>
                        </a:rPr>
                        <m:t>=</m:t>
                      </m:r>
                      <m:r>
                        <a:rPr lang="fr-FR" sz="3600" b="1" i="1" smtClean="0">
                          <a:latin typeface="Cambria Math" panose="02040503050406030204" pitchFamily="18" charset="0"/>
                        </a:rPr>
                        <m:t>𝒊</m:t>
                      </m:r>
                      <m:r>
                        <a:rPr lang="fr-FR" sz="3600" b="1" i="1" smtClean="0">
                          <a:latin typeface="Cambria Math" panose="02040503050406030204" pitchFamily="18" charset="0"/>
                        </a:rPr>
                        <m:t>−</m:t>
                      </m:r>
                      <m:r>
                        <a:rPr lang="fr-FR" sz="3600" b="1" i="1" smtClean="0">
                          <a:latin typeface="Cambria Math" panose="02040503050406030204" pitchFamily="18" charset="0"/>
                        </a:rPr>
                        <m:t>𝟏</m:t>
                      </m:r>
                    </m:oMath>
                  </m:oMathPara>
                </a14:m>
                <a:endParaRPr lang="fr-FR" sz="3600" b="1" dirty="0"/>
              </a:p>
            </p:txBody>
          </p:sp>
        </mc:Choice>
        <mc:Fallback xmlns="">
          <p:sp>
            <p:nvSpPr>
              <p:cNvPr id="7" name="ZoneTexte 6">
                <a:extLst>
                  <a:ext uri="{FF2B5EF4-FFF2-40B4-BE49-F238E27FC236}">
                    <a16:creationId xmlns:a16="http://schemas.microsoft.com/office/drawing/2014/main" id="{31422BCE-B936-4CA9-901E-7BD3509758AA}"/>
                  </a:ext>
                </a:extLst>
              </p:cNvPr>
              <p:cNvSpPr txBox="1">
                <a:spLocks noRot="1" noChangeAspect="1" noMove="1" noResize="1" noEditPoints="1" noAdjustHandles="1" noChangeArrowheads="1" noChangeShapeType="1" noTextEdit="1"/>
              </p:cNvSpPr>
              <p:nvPr/>
            </p:nvSpPr>
            <p:spPr>
              <a:xfrm>
                <a:off x="152400" y="3878111"/>
                <a:ext cx="12921916" cy="646331"/>
              </a:xfrm>
              <a:prstGeom prst="rect">
                <a:avLst/>
              </a:prstGeom>
              <a:blipFill>
                <a:blip r:embed="rId2"/>
                <a:stretch>
                  <a:fillRect/>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8" name="ZoneTexte 7">
                <a:extLst>
                  <a:ext uri="{FF2B5EF4-FFF2-40B4-BE49-F238E27FC236}">
                    <a16:creationId xmlns:a16="http://schemas.microsoft.com/office/drawing/2014/main" id="{1E1E1B8C-979A-49D0-809E-8C7A44EED0E4}"/>
                  </a:ext>
                </a:extLst>
              </p:cNvPr>
              <p:cNvSpPr txBox="1"/>
              <p:nvPr/>
            </p:nvSpPr>
            <p:spPr>
              <a:xfrm>
                <a:off x="152378" y="1869292"/>
                <a:ext cx="12039622" cy="1133067"/>
              </a:xfrm>
              <a:prstGeom prst="rect">
                <a:avLst/>
              </a:prstGeom>
              <a:noFill/>
            </p:spPr>
            <p:txBody>
              <a:bodyPr wrap="square" rtlCol="0">
                <a:spAutoFit/>
              </a:bodyPr>
              <a:lstStyle/>
              <a:p>
                <a:pPr/>
                <a14:m>
                  <m:oMathPara xmlns:m="http://schemas.openxmlformats.org/officeDocument/2006/math">
                    <m:oMathParaPr>
                      <m:jc m:val="left"/>
                    </m:oMathParaPr>
                    <m:oMath xmlns:m="http://schemas.openxmlformats.org/officeDocument/2006/math">
                      <m:r>
                        <a:rPr lang="fr-FR" sz="3600" b="1" i="1" smtClean="0">
                          <a:latin typeface="Cambria Math" panose="02040503050406030204" pitchFamily="18" charset="0"/>
                        </a:rPr>
                        <m:t>𝑵𝒃𝒓</m:t>
                      </m:r>
                      <m:r>
                        <a:rPr lang="fr-FR" sz="3600" b="1" i="1" smtClean="0">
                          <a:latin typeface="Cambria Math" panose="02040503050406030204" pitchFamily="18" charset="0"/>
                        </a:rPr>
                        <m:t> </m:t>
                      </m:r>
                      <m:r>
                        <a:rPr lang="fr-FR" sz="3600" b="1" i="1" smtClean="0">
                          <a:latin typeface="Cambria Math" panose="02040503050406030204" pitchFamily="18" charset="0"/>
                        </a:rPr>
                        <m:t>𝒅𝒆</m:t>
                      </m:r>
                      <m:r>
                        <a:rPr lang="fr-FR" sz="3600" b="1" i="1" smtClean="0">
                          <a:latin typeface="Cambria Math" panose="02040503050406030204" pitchFamily="18" charset="0"/>
                        </a:rPr>
                        <m:t> </m:t>
                      </m:r>
                      <m:r>
                        <a:rPr lang="fr-FR" sz="3600" b="1" i="1" smtClean="0">
                          <a:latin typeface="Cambria Math" panose="02040503050406030204" pitchFamily="18" charset="0"/>
                        </a:rPr>
                        <m:t>𝒎𝒐𝒅𝒆</m:t>
                      </m:r>
                      <m:r>
                        <a:rPr lang="fr-FR" sz="3600" b="1" i="1" smtClean="0">
                          <a:latin typeface="Cambria Math" panose="02040503050406030204" pitchFamily="18" charset="0"/>
                        </a:rPr>
                        <m:t>=</m:t>
                      </m:r>
                      <m:f>
                        <m:fPr>
                          <m:ctrlPr>
                            <a:rPr lang="fr-FR" sz="3600" b="1" i="1" smtClean="0">
                              <a:latin typeface="Cambria Math" panose="02040503050406030204" pitchFamily="18" charset="0"/>
                            </a:rPr>
                          </m:ctrlPr>
                        </m:fPr>
                        <m:num>
                          <m:r>
                            <a:rPr lang="fr-FR" sz="3600" b="1" i="1" smtClean="0">
                              <a:latin typeface="Cambria Math" panose="02040503050406030204" pitchFamily="18" charset="0"/>
                            </a:rPr>
                            <m:t>𝒗</m:t>
                          </m:r>
                          <m:r>
                            <a:rPr lang="fr-FR" sz="3600" b="1" i="1" smtClean="0">
                              <a:latin typeface="Cambria Math" panose="02040503050406030204" pitchFamily="18" charset="0"/>
                            </a:rPr>
                            <m:t>𝟐</m:t>
                          </m:r>
                          <m:r>
                            <a:rPr lang="fr-FR" sz="3600" b="1" i="1" smtClean="0">
                              <a:latin typeface="Cambria Math" panose="02040503050406030204" pitchFamily="18" charset="0"/>
                            </a:rPr>
                            <m:t>−</m:t>
                          </m:r>
                          <m:r>
                            <a:rPr lang="fr-FR" sz="3600" b="1" i="1" smtClean="0">
                              <a:latin typeface="Cambria Math" panose="02040503050406030204" pitchFamily="18" charset="0"/>
                            </a:rPr>
                            <m:t>𝒗</m:t>
                          </m:r>
                          <m:r>
                            <a:rPr lang="fr-FR" sz="3600" b="1" i="1" smtClean="0">
                              <a:latin typeface="Cambria Math" panose="02040503050406030204" pitchFamily="18" charset="0"/>
                            </a:rPr>
                            <m:t>𝟏</m:t>
                          </m:r>
                        </m:num>
                        <m:den>
                          <m:r>
                            <a:rPr lang="fr-FR" sz="3600" b="1" i="1" smtClean="0">
                              <a:latin typeface="Cambria Math" panose="02040503050406030204" pitchFamily="18" charset="0"/>
                            </a:rPr>
                            <m:t>𝒗</m:t>
                          </m:r>
                          <m:r>
                            <a:rPr lang="fr-FR" sz="3600" b="1" i="1" smtClean="0">
                              <a:latin typeface="Cambria Math" panose="02040503050406030204" pitchFamily="18" charset="0"/>
                            </a:rPr>
                            <m:t>𝟎</m:t>
                          </m:r>
                        </m:den>
                      </m:f>
                    </m:oMath>
                  </m:oMathPara>
                </a14:m>
                <a:endParaRPr lang="fr-FR" sz="3600" b="1" dirty="0"/>
              </a:p>
            </p:txBody>
          </p:sp>
        </mc:Choice>
        <mc:Fallback xmlns="">
          <p:sp>
            <p:nvSpPr>
              <p:cNvPr id="8" name="ZoneTexte 7">
                <a:extLst>
                  <a:ext uri="{FF2B5EF4-FFF2-40B4-BE49-F238E27FC236}">
                    <a16:creationId xmlns:a16="http://schemas.microsoft.com/office/drawing/2014/main" id="{1E1E1B8C-979A-49D0-809E-8C7A44EED0E4}"/>
                  </a:ext>
                </a:extLst>
              </p:cNvPr>
              <p:cNvSpPr txBox="1">
                <a:spLocks noRot="1" noChangeAspect="1" noMove="1" noResize="1" noEditPoints="1" noAdjustHandles="1" noChangeArrowheads="1" noChangeShapeType="1" noTextEdit="1"/>
              </p:cNvSpPr>
              <p:nvPr/>
            </p:nvSpPr>
            <p:spPr>
              <a:xfrm>
                <a:off x="152378" y="1869292"/>
                <a:ext cx="12039622" cy="1133067"/>
              </a:xfrm>
              <a:prstGeom prst="rect">
                <a:avLst/>
              </a:prstGeom>
              <a:blipFill>
                <a:blip r:embed="rId3"/>
                <a:stretch>
                  <a:fillRect/>
                </a:stretch>
              </a:blipFill>
            </p:spPr>
            <p:txBody>
              <a:bodyPr/>
              <a:lstStyle/>
              <a:p>
                <a:r>
                  <a:rPr lang="fr-FR">
                    <a:noFill/>
                  </a:rPr>
                  <a:t> </a:t>
                </a:r>
              </a:p>
            </p:txBody>
          </p:sp>
        </mc:Fallback>
      </mc:AlternateContent>
      <p:sp>
        <p:nvSpPr>
          <p:cNvPr id="2" name="ZoneTexte 1">
            <a:extLst>
              <a:ext uri="{FF2B5EF4-FFF2-40B4-BE49-F238E27FC236}">
                <a16:creationId xmlns:a16="http://schemas.microsoft.com/office/drawing/2014/main" id="{0928A934-7251-4B17-9283-175A7CDEB665}"/>
              </a:ext>
            </a:extLst>
          </p:cNvPr>
          <p:cNvSpPr txBox="1"/>
          <p:nvPr/>
        </p:nvSpPr>
        <p:spPr>
          <a:xfrm>
            <a:off x="6613358" y="1986696"/>
            <a:ext cx="4331368" cy="1015663"/>
          </a:xfrm>
          <a:prstGeom prst="rect">
            <a:avLst/>
          </a:prstGeom>
          <a:noFill/>
        </p:spPr>
        <p:txBody>
          <a:bodyPr wrap="square" rtlCol="0">
            <a:spAutoFit/>
          </a:bodyPr>
          <a:lstStyle/>
          <a:p>
            <a:pPr algn="ctr"/>
            <a:r>
              <a:rPr lang="fr-FR" sz="3000" b="1" dirty="0"/>
              <a:t>L’entier supérieur du nombre obtenu = i</a:t>
            </a:r>
          </a:p>
        </p:txBody>
      </p:sp>
      <p:sp>
        <p:nvSpPr>
          <p:cNvPr id="6" name="ZoneTexte 5">
            <a:extLst>
              <a:ext uri="{FF2B5EF4-FFF2-40B4-BE49-F238E27FC236}">
                <a16:creationId xmlns:a16="http://schemas.microsoft.com/office/drawing/2014/main" id="{7D87CEC9-7A33-44BD-9E97-7E9DC1FBBB40}"/>
              </a:ext>
            </a:extLst>
          </p:cNvPr>
          <p:cNvSpPr txBox="1"/>
          <p:nvPr/>
        </p:nvSpPr>
        <p:spPr>
          <a:xfrm>
            <a:off x="6842046" y="3952906"/>
            <a:ext cx="4331368" cy="1015663"/>
          </a:xfrm>
          <a:prstGeom prst="rect">
            <a:avLst/>
          </a:prstGeom>
          <a:noFill/>
        </p:spPr>
        <p:txBody>
          <a:bodyPr wrap="square" rtlCol="0">
            <a:spAutoFit/>
          </a:bodyPr>
          <a:lstStyle/>
          <a:p>
            <a:pPr algn="ctr"/>
            <a:r>
              <a:rPr lang="fr-FR" sz="3000" b="1" dirty="0"/>
              <a:t>L’entier supérieur du nombre obtenu - 1</a:t>
            </a:r>
          </a:p>
        </p:txBody>
      </p:sp>
    </p:spTree>
    <p:extLst>
      <p:ext uri="{BB962C8B-B14F-4D97-AF65-F5344CB8AC3E}">
        <p14:creationId xmlns:p14="http://schemas.microsoft.com/office/powerpoint/2010/main" val="272231572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a:extLst>
              <a:ext uri="{FF2B5EF4-FFF2-40B4-BE49-F238E27FC236}">
                <a16:creationId xmlns:a16="http://schemas.microsoft.com/office/drawing/2014/main" id="{5EC17AB1-CCB0-431F-B27A-0B0CA0B84D53}"/>
              </a:ext>
            </a:extLst>
          </p:cNvPr>
          <p:cNvSpPr txBox="1">
            <a:spLocks/>
          </p:cNvSpPr>
          <p:nvPr/>
        </p:nvSpPr>
        <p:spPr>
          <a:xfrm>
            <a:off x="1018586" y="490132"/>
            <a:ext cx="10154828" cy="535853"/>
          </a:xfrm>
          <a:prstGeom prst="rect">
            <a:avLst/>
          </a:prstGeom>
          <a:solidFill>
            <a:schemeClr val="bg1"/>
          </a:solidFill>
        </p:spPr>
        <p:txBody>
          <a:bodyPr/>
          <a:lst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a:lstStyle>
          <a:p>
            <a:r>
              <a:rPr lang="fr-FR" b="1" dirty="0"/>
              <a:t>astuce</a:t>
            </a:r>
          </a:p>
        </p:txBody>
      </p:sp>
      <mc:AlternateContent xmlns:mc="http://schemas.openxmlformats.org/markup-compatibility/2006" xmlns:a14="http://schemas.microsoft.com/office/drawing/2010/main">
        <mc:Choice Requires="a14">
          <p:sp>
            <p:nvSpPr>
              <p:cNvPr id="7" name="ZoneTexte 6">
                <a:extLst>
                  <a:ext uri="{FF2B5EF4-FFF2-40B4-BE49-F238E27FC236}">
                    <a16:creationId xmlns:a16="http://schemas.microsoft.com/office/drawing/2014/main" id="{31422BCE-B936-4CA9-901E-7BD3509758AA}"/>
                  </a:ext>
                </a:extLst>
              </p:cNvPr>
              <p:cNvSpPr txBox="1"/>
              <p:nvPr/>
            </p:nvSpPr>
            <p:spPr>
              <a:xfrm>
                <a:off x="152400" y="3878111"/>
                <a:ext cx="12921916" cy="646331"/>
              </a:xfrm>
              <a:prstGeom prst="rect">
                <a:avLst/>
              </a:prstGeom>
              <a:noFill/>
            </p:spPr>
            <p:txBody>
              <a:bodyPr wrap="square" rtlCol="0">
                <a:spAutoFit/>
              </a:bodyPr>
              <a:lstStyle/>
              <a:p>
                <a:pPr/>
                <a14:m>
                  <m:oMathPara xmlns:m="http://schemas.openxmlformats.org/officeDocument/2006/math">
                    <m:oMathParaPr>
                      <m:jc m:val="left"/>
                    </m:oMathParaPr>
                    <m:oMath xmlns:m="http://schemas.openxmlformats.org/officeDocument/2006/math">
                      <m:r>
                        <a:rPr lang="fr-FR" sz="3600" b="1" i="1" smtClean="0">
                          <a:latin typeface="Cambria Math" panose="02040503050406030204" pitchFamily="18" charset="0"/>
                        </a:rPr>
                        <m:t>𝑵𝒃𝒓</m:t>
                      </m:r>
                      <m:r>
                        <a:rPr lang="fr-FR" sz="3600" b="1" i="1" smtClean="0">
                          <a:latin typeface="Cambria Math" panose="02040503050406030204" pitchFamily="18" charset="0"/>
                        </a:rPr>
                        <m:t> </m:t>
                      </m:r>
                      <m:r>
                        <a:rPr lang="fr-FR" sz="3600" b="1" i="1" smtClean="0">
                          <a:latin typeface="Cambria Math" panose="02040503050406030204" pitchFamily="18" charset="0"/>
                        </a:rPr>
                        <m:t>𝒅𝒆</m:t>
                      </m:r>
                      <m:r>
                        <a:rPr lang="fr-FR" sz="3600" b="1" i="1" smtClean="0">
                          <a:latin typeface="Cambria Math" panose="02040503050406030204" pitchFamily="18" charset="0"/>
                        </a:rPr>
                        <m:t> </m:t>
                      </m:r>
                      <m:r>
                        <a:rPr lang="fr-FR" sz="3600" b="1" i="1" smtClean="0">
                          <a:latin typeface="Cambria Math" panose="02040503050406030204" pitchFamily="18" charset="0"/>
                        </a:rPr>
                        <m:t>𝒎𝒐𝒅𝒆</m:t>
                      </m:r>
                      <m:r>
                        <a:rPr lang="fr-FR" sz="3600" b="1" i="1" smtClean="0">
                          <a:latin typeface="Cambria Math" panose="02040503050406030204" pitchFamily="18" charset="0"/>
                        </a:rPr>
                        <m:t>=</m:t>
                      </m:r>
                      <m:r>
                        <a:rPr lang="fr-FR" sz="3600" b="1" i="1" smtClean="0">
                          <a:latin typeface="Cambria Math" panose="02040503050406030204" pitchFamily="18" charset="0"/>
                        </a:rPr>
                        <m:t>𝟑</m:t>
                      </m:r>
                      <m:r>
                        <a:rPr lang="fr-FR" sz="3600" b="1" i="1" smtClean="0">
                          <a:latin typeface="Cambria Math" panose="02040503050406030204" pitchFamily="18" charset="0"/>
                        </a:rPr>
                        <m:t>−</m:t>
                      </m:r>
                      <m:r>
                        <a:rPr lang="fr-FR" sz="3600" b="1" i="1" smtClean="0">
                          <a:latin typeface="Cambria Math" panose="02040503050406030204" pitchFamily="18" charset="0"/>
                        </a:rPr>
                        <m:t>𝟏</m:t>
                      </m:r>
                      <m:r>
                        <a:rPr lang="fr-FR" sz="3600" b="1" i="1" smtClean="0">
                          <a:latin typeface="Cambria Math" panose="02040503050406030204" pitchFamily="18" charset="0"/>
                        </a:rPr>
                        <m:t>=</m:t>
                      </m:r>
                      <m:r>
                        <a:rPr lang="fr-FR" sz="3600" b="1" i="1" smtClean="0">
                          <a:latin typeface="Cambria Math" panose="02040503050406030204" pitchFamily="18" charset="0"/>
                        </a:rPr>
                        <m:t>𝟐</m:t>
                      </m:r>
                    </m:oMath>
                  </m:oMathPara>
                </a14:m>
                <a:endParaRPr lang="fr-FR" sz="3600" b="1" dirty="0"/>
              </a:p>
            </p:txBody>
          </p:sp>
        </mc:Choice>
        <mc:Fallback xmlns="">
          <p:sp>
            <p:nvSpPr>
              <p:cNvPr id="7" name="ZoneTexte 6">
                <a:extLst>
                  <a:ext uri="{FF2B5EF4-FFF2-40B4-BE49-F238E27FC236}">
                    <a16:creationId xmlns:a16="http://schemas.microsoft.com/office/drawing/2014/main" id="{31422BCE-B936-4CA9-901E-7BD3509758AA}"/>
                  </a:ext>
                </a:extLst>
              </p:cNvPr>
              <p:cNvSpPr txBox="1">
                <a:spLocks noRot="1" noChangeAspect="1" noMove="1" noResize="1" noEditPoints="1" noAdjustHandles="1" noChangeArrowheads="1" noChangeShapeType="1" noTextEdit="1"/>
              </p:cNvSpPr>
              <p:nvPr/>
            </p:nvSpPr>
            <p:spPr>
              <a:xfrm>
                <a:off x="152400" y="3878111"/>
                <a:ext cx="12921916" cy="646331"/>
              </a:xfrm>
              <a:prstGeom prst="rect">
                <a:avLst/>
              </a:prstGeom>
              <a:blipFill>
                <a:blip r:embed="rId2"/>
                <a:stretch>
                  <a:fillRect/>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8" name="ZoneTexte 7">
                <a:extLst>
                  <a:ext uri="{FF2B5EF4-FFF2-40B4-BE49-F238E27FC236}">
                    <a16:creationId xmlns:a16="http://schemas.microsoft.com/office/drawing/2014/main" id="{1E1E1B8C-979A-49D0-809E-8C7A44EED0E4}"/>
                  </a:ext>
                </a:extLst>
              </p:cNvPr>
              <p:cNvSpPr txBox="1"/>
              <p:nvPr/>
            </p:nvSpPr>
            <p:spPr>
              <a:xfrm>
                <a:off x="152378" y="1869292"/>
                <a:ext cx="12039622" cy="1191673"/>
              </a:xfrm>
              <a:prstGeom prst="rect">
                <a:avLst/>
              </a:prstGeom>
              <a:noFill/>
            </p:spPr>
            <p:txBody>
              <a:bodyPr wrap="square" rtlCol="0">
                <a:spAutoFit/>
              </a:bodyPr>
              <a:lstStyle/>
              <a:p>
                <a:pPr/>
                <a14:m>
                  <m:oMathPara xmlns:m="http://schemas.openxmlformats.org/officeDocument/2006/math">
                    <m:oMathParaPr>
                      <m:jc m:val="left"/>
                    </m:oMathParaPr>
                    <m:oMath xmlns:m="http://schemas.openxmlformats.org/officeDocument/2006/math">
                      <m:r>
                        <a:rPr lang="fr-FR" sz="3600" b="1" i="1" smtClean="0">
                          <a:latin typeface="Cambria Math" panose="02040503050406030204" pitchFamily="18" charset="0"/>
                        </a:rPr>
                        <m:t>𝑵𝒃𝒓</m:t>
                      </m:r>
                      <m:r>
                        <a:rPr lang="fr-FR" sz="3600" b="1" i="1" smtClean="0">
                          <a:latin typeface="Cambria Math" panose="02040503050406030204" pitchFamily="18" charset="0"/>
                        </a:rPr>
                        <m:t> </m:t>
                      </m:r>
                      <m:r>
                        <a:rPr lang="fr-FR" sz="3600" b="1" i="1" smtClean="0">
                          <a:latin typeface="Cambria Math" panose="02040503050406030204" pitchFamily="18" charset="0"/>
                        </a:rPr>
                        <m:t>𝒅𝒆</m:t>
                      </m:r>
                      <m:r>
                        <a:rPr lang="fr-FR" sz="3600" b="1" i="1" smtClean="0">
                          <a:latin typeface="Cambria Math" panose="02040503050406030204" pitchFamily="18" charset="0"/>
                        </a:rPr>
                        <m:t> </m:t>
                      </m:r>
                      <m:r>
                        <a:rPr lang="fr-FR" sz="3600" b="1" i="1" smtClean="0">
                          <a:latin typeface="Cambria Math" panose="02040503050406030204" pitchFamily="18" charset="0"/>
                        </a:rPr>
                        <m:t>𝒎𝒐𝒅𝒆</m:t>
                      </m:r>
                      <m:r>
                        <a:rPr lang="fr-FR" sz="3600" b="1" i="1" smtClean="0">
                          <a:latin typeface="Cambria Math" panose="02040503050406030204" pitchFamily="18" charset="0"/>
                        </a:rPr>
                        <m:t>=</m:t>
                      </m:r>
                      <m:f>
                        <m:fPr>
                          <m:ctrlPr>
                            <a:rPr lang="fr-FR" sz="3600" b="1" i="1" smtClean="0">
                              <a:latin typeface="Cambria Math" panose="02040503050406030204" pitchFamily="18" charset="0"/>
                            </a:rPr>
                          </m:ctrlPr>
                        </m:fPr>
                        <m:num>
                          <m:r>
                            <a:rPr lang="fr-FR" sz="3600" b="1" i="1" smtClean="0">
                              <a:latin typeface="Cambria Math" panose="02040503050406030204" pitchFamily="18" charset="0"/>
                            </a:rPr>
                            <m:t>𝟏</m:t>
                          </m:r>
                        </m:num>
                        <m:den>
                          <m:r>
                            <a:rPr lang="fr-FR" sz="3600" b="1" i="1" smtClean="0">
                              <a:latin typeface="Cambria Math" panose="02040503050406030204" pitchFamily="18" charset="0"/>
                            </a:rPr>
                            <m:t>𝟎</m:t>
                          </m:r>
                          <m:r>
                            <a:rPr lang="fr-FR" sz="3600" b="1" i="1" smtClean="0">
                              <a:latin typeface="Cambria Math" panose="02040503050406030204" pitchFamily="18" charset="0"/>
                            </a:rPr>
                            <m:t>,</m:t>
                          </m:r>
                          <m:r>
                            <a:rPr lang="fr-FR" sz="3600" b="1" i="1" smtClean="0">
                              <a:latin typeface="Cambria Math" panose="02040503050406030204" pitchFamily="18" charset="0"/>
                            </a:rPr>
                            <m:t>𝟓</m:t>
                          </m:r>
                        </m:den>
                      </m:f>
                      <m:r>
                        <a:rPr lang="fr-FR" sz="3600" b="1" i="1" smtClean="0">
                          <a:latin typeface="Cambria Math" panose="02040503050406030204" pitchFamily="18" charset="0"/>
                        </a:rPr>
                        <m:t>=</m:t>
                      </m:r>
                      <m:r>
                        <a:rPr lang="fr-FR" sz="3600" b="1" i="1" smtClean="0">
                          <a:latin typeface="Cambria Math" panose="02040503050406030204" pitchFamily="18" charset="0"/>
                        </a:rPr>
                        <m:t>𝟐</m:t>
                      </m:r>
                      <m:r>
                        <a:rPr lang="fr-FR" sz="3600" b="1" i="1" smtClean="0">
                          <a:latin typeface="Cambria Math" panose="02040503050406030204" pitchFamily="18" charset="0"/>
                        </a:rPr>
                        <m:t> →</m:t>
                      </m:r>
                      <m:r>
                        <a:rPr lang="fr-FR" sz="3600" b="1" i="1" smtClean="0">
                          <a:latin typeface="Cambria Math" panose="02040503050406030204" pitchFamily="18" charset="0"/>
                        </a:rPr>
                        <m:t>𝟑</m:t>
                      </m:r>
                    </m:oMath>
                  </m:oMathPara>
                </a14:m>
                <a:endParaRPr lang="fr-FR" sz="3600" b="1" dirty="0"/>
              </a:p>
            </p:txBody>
          </p:sp>
        </mc:Choice>
        <mc:Fallback xmlns="">
          <p:sp>
            <p:nvSpPr>
              <p:cNvPr id="8" name="ZoneTexte 7">
                <a:extLst>
                  <a:ext uri="{FF2B5EF4-FFF2-40B4-BE49-F238E27FC236}">
                    <a16:creationId xmlns:a16="http://schemas.microsoft.com/office/drawing/2014/main" id="{1E1E1B8C-979A-49D0-809E-8C7A44EED0E4}"/>
                  </a:ext>
                </a:extLst>
              </p:cNvPr>
              <p:cNvSpPr txBox="1">
                <a:spLocks noRot="1" noChangeAspect="1" noMove="1" noResize="1" noEditPoints="1" noAdjustHandles="1" noChangeArrowheads="1" noChangeShapeType="1" noTextEdit="1"/>
              </p:cNvSpPr>
              <p:nvPr/>
            </p:nvSpPr>
            <p:spPr>
              <a:xfrm>
                <a:off x="152378" y="1869292"/>
                <a:ext cx="12039622" cy="1191673"/>
              </a:xfrm>
              <a:prstGeom prst="rect">
                <a:avLst/>
              </a:prstGeom>
              <a:blipFill>
                <a:blip r:embed="rId3"/>
                <a:stretch>
                  <a:fillRect/>
                </a:stretch>
              </a:blipFill>
            </p:spPr>
            <p:txBody>
              <a:bodyPr/>
              <a:lstStyle/>
              <a:p>
                <a:r>
                  <a:rPr lang="fr-FR">
                    <a:noFill/>
                  </a:rPr>
                  <a:t> </a:t>
                </a:r>
              </a:p>
            </p:txBody>
          </p:sp>
        </mc:Fallback>
      </mc:AlternateContent>
    </p:spTree>
    <p:extLst>
      <p:ext uri="{BB962C8B-B14F-4D97-AF65-F5344CB8AC3E}">
        <p14:creationId xmlns:p14="http://schemas.microsoft.com/office/powerpoint/2010/main" val="55162807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4" name="Espace réservé du contenu 2">
                <a:extLst>
                  <a:ext uri="{FF2B5EF4-FFF2-40B4-BE49-F238E27FC236}">
                    <a16:creationId xmlns:a16="http://schemas.microsoft.com/office/drawing/2014/main" id="{A3202DDF-28AD-49D0-8850-392E7A75E5F7}"/>
                  </a:ext>
                </a:extLst>
              </p:cNvPr>
              <p:cNvSpPr>
                <a:spLocks noGrp="1"/>
              </p:cNvSpPr>
              <p:nvPr>
                <p:ph idx="1"/>
              </p:nvPr>
            </p:nvSpPr>
            <p:spPr>
              <a:xfrm>
                <a:off x="1033018" y="1017902"/>
                <a:ext cx="10125963" cy="4822196"/>
              </a:xfrm>
              <a:solidFill>
                <a:schemeClr val="bg1"/>
              </a:solidFill>
            </p:spPr>
            <p:txBody>
              <a:bodyPr>
                <a:normAutofit/>
              </a:bodyPr>
              <a:lstStyle/>
              <a:p>
                <a:pPr marL="0" indent="0" algn="ctr">
                  <a:buNone/>
                </a:pPr>
                <a:r>
                  <a:rPr lang="fr-FR" sz="2000" b="1" dirty="0"/>
                  <a:t>On considère un laser He-Ne dont la cavité Fabry-Pérot a une longueur de 30 cm. La raie laser la plus intense a une longueur d’onde d’environ 633 nm.</a:t>
                </a:r>
                <a:endParaRPr lang="fr-FR" sz="2000" dirty="0"/>
              </a:p>
              <a:p>
                <a:r>
                  <a:rPr lang="fr-FR" sz="2000" dirty="0">
                    <a:solidFill>
                      <a:schemeClr val="bg1">
                        <a:lumMod val="65000"/>
                      </a:schemeClr>
                    </a:solidFill>
                  </a:rPr>
                  <a:t>A) Seules les fréquences qui vérifient la condition sur le gain ont une chance de mener à une oscillation laser. </a:t>
                </a:r>
              </a:p>
              <a:p>
                <a:r>
                  <a:rPr lang="fr-FR" sz="2000" dirty="0">
                    <a:solidFill>
                      <a:schemeClr val="bg1">
                        <a:lumMod val="65000"/>
                      </a:schemeClr>
                    </a:solidFill>
                  </a:rPr>
                  <a:t>B) L’intervalle de fréquence entre deux résonances du Fabry-Pérot est d’environ 0,5 GHz. </a:t>
                </a:r>
              </a:p>
              <a:p>
                <a:r>
                  <a:rPr lang="fr-FR" sz="2000" dirty="0">
                    <a:solidFill>
                      <a:schemeClr val="tx1"/>
                    </a:solidFill>
                  </a:rPr>
                  <a:t>C) Si la condition d’oscillation laser est satisfaite sur un intervalle de fréquence de largeur égale à </a:t>
                </a:r>
                <a14:m>
                  <m:oMath xmlns:m="http://schemas.openxmlformats.org/officeDocument/2006/math">
                    <m:r>
                      <a:rPr lang="fr-FR" sz="2000" i="1">
                        <a:solidFill>
                          <a:schemeClr val="tx1"/>
                        </a:solidFill>
                        <a:latin typeface="Cambria Math" panose="02040503050406030204" pitchFamily="18" charset="0"/>
                      </a:rPr>
                      <m:t>1,0 </m:t>
                    </m:r>
                    <m:r>
                      <a:rPr lang="fr-FR" sz="2000" i="1">
                        <a:solidFill>
                          <a:schemeClr val="tx1"/>
                        </a:solidFill>
                        <a:latin typeface="Cambria Math" panose="02040503050406030204" pitchFamily="18" charset="0"/>
                      </a:rPr>
                      <m:t>𝐺𝐻𝑧</m:t>
                    </m:r>
                  </m:oMath>
                </a14:m>
                <a:r>
                  <a:rPr lang="fr-FR" sz="2000" dirty="0">
                    <a:solidFill>
                      <a:schemeClr val="tx1"/>
                    </a:solidFill>
                  </a:rPr>
                  <a:t>, il y a au</a:t>
                </a:r>
                <a:r>
                  <a:rPr lang="fr-FR" sz="2000" b="1" strike="sngStrike" dirty="0">
                    <a:solidFill>
                      <a:srgbClr val="FF0000"/>
                    </a:solidFill>
                  </a:rPr>
                  <a:t> maximum </a:t>
                </a:r>
                <a:r>
                  <a:rPr lang="fr-FR" sz="2000" dirty="0">
                    <a:solidFill>
                      <a:schemeClr val="tx1"/>
                    </a:solidFill>
                  </a:rPr>
                  <a:t>2 modes actifs </a:t>
                </a:r>
                <a:r>
                  <a:rPr lang="fr-FR" sz="2000" b="1" dirty="0">
                    <a:solidFill>
                      <a:srgbClr val="FF0000"/>
                    </a:solidFill>
                  </a:rPr>
                  <a:t>FAUX</a:t>
                </a:r>
                <a:endParaRPr lang="fr-FR" sz="2000" dirty="0">
                  <a:solidFill>
                    <a:srgbClr val="FF0000"/>
                  </a:solidFill>
                </a:endParaRPr>
              </a:p>
              <a:p>
                <a:r>
                  <a:rPr lang="fr-FR" sz="2000" dirty="0">
                    <a:solidFill>
                      <a:schemeClr val="bg1">
                        <a:lumMod val="65000"/>
                      </a:schemeClr>
                    </a:solidFill>
                  </a:rPr>
                  <a:t>D) Si la condition d’oscillation laser est satisfaite sur un intervalle de fréquence de largeur strictement inférieure à 0,5 GHz, il y a au plus 1 mode actif.</a:t>
                </a:r>
              </a:p>
              <a:p>
                <a:r>
                  <a:rPr lang="fr-FR" sz="2000" dirty="0">
                    <a:solidFill>
                      <a:schemeClr val="bg1">
                        <a:lumMod val="65000"/>
                      </a:schemeClr>
                    </a:solidFill>
                  </a:rPr>
                  <a:t>E) Les propositions A, B, C, D sont fausses.</a:t>
                </a:r>
              </a:p>
              <a:p>
                <a:endParaRPr lang="fr-FR" sz="2000" dirty="0"/>
              </a:p>
            </p:txBody>
          </p:sp>
        </mc:Choice>
        <mc:Fallback xmlns="">
          <p:sp>
            <p:nvSpPr>
              <p:cNvPr id="4" name="Espace réservé du contenu 2">
                <a:extLst>
                  <a:ext uri="{FF2B5EF4-FFF2-40B4-BE49-F238E27FC236}">
                    <a16:creationId xmlns:a16="http://schemas.microsoft.com/office/drawing/2014/main" id="{A3202DDF-28AD-49D0-8850-392E7A75E5F7}"/>
                  </a:ext>
                </a:extLst>
              </p:cNvPr>
              <p:cNvSpPr>
                <a:spLocks noGrp="1" noRot="1" noChangeAspect="1" noMove="1" noResize="1" noEditPoints="1" noAdjustHandles="1" noChangeArrowheads="1" noChangeShapeType="1" noTextEdit="1"/>
              </p:cNvSpPr>
              <p:nvPr>
                <p:ph idx="1"/>
              </p:nvPr>
            </p:nvSpPr>
            <p:spPr>
              <a:xfrm>
                <a:off x="1033018" y="1017902"/>
                <a:ext cx="10125963" cy="4822196"/>
              </a:xfrm>
              <a:blipFill>
                <a:blip r:embed="rId2"/>
                <a:stretch>
                  <a:fillRect l="-542" t="-759"/>
                </a:stretch>
              </a:blipFill>
            </p:spPr>
            <p:txBody>
              <a:bodyPr/>
              <a:lstStyle/>
              <a:p>
                <a:r>
                  <a:rPr lang="fr-FR">
                    <a:noFill/>
                  </a:rPr>
                  <a:t> </a:t>
                </a:r>
              </a:p>
            </p:txBody>
          </p:sp>
        </mc:Fallback>
      </mc:AlternateContent>
    </p:spTree>
    <p:extLst>
      <p:ext uri="{BB962C8B-B14F-4D97-AF65-F5344CB8AC3E}">
        <p14:creationId xmlns:p14="http://schemas.microsoft.com/office/powerpoint/2010/main" val="19209646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a:extLst>
              <a:ext uri="{FF2B5EF4-FFF2-40B4-BE49-F238E27FC236}">
                <a16:creationId xmlns:a16="http://schemas.microsoft.com/office/drawing/2014/main" id="{5EC17AB1-CCB0-431F-B27A-0B0CA0B84D53}"/>
              </a:ext>
            </a:extLst>
          </p:cNvPr>
          <p:cNvSpPr txBox="1">
            <a:spLocks/>
          </p:cNvSpPr>
          <p:nvPr/>
        </p:nvSpPr>
        <p:spPr>
          <a:xfrm>
            <a:off x="1018586" y="490132"/>
            <a:ext cx="10154828" cy="535853"/>
          </a:xfrm>
          <a:prstGeom prst="rect">
            <a:avLst/>
          </a:prstGeom>
          <a:solidFill>
            <a:schemeClr val="bg1"/>
          </a:solidFill>
        </p:spPr>
        <p:txBody>
          <a:bodyPr/>
          <a:lst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a:lstStyle>
          <a:p>
            <a:r>
              <a:rPr lang="fr-FR" b="1" dirty="0"/>
              <a:t>astuce</a:t>
            </a:r>
          </a:p>
        </p:txBody>
      </p:sp>
      <mc:AlternateContent xmlns:mc="http://schemas.openxmlformats.org/markup-compatibility/2006" xmlns:a14="http://schemas.microsoft.com/office/drawing/2010/main">
        <mc:Choice Requires="a14">
          <p:sp>
            <p:nvSpPr>
              <p:cNvPr id="8" name="ZoneTexte 7">
                <a:extLst>
                  <a:ext uri="{FF2B5EF4-FFF2-40B4-BE49-F238E27FC236}">
                    <a16:creationId xmlns:a16="http://schemas.microsoft.com/office/drawing/2014/main" id="{1E1E1B8C-979A-49D0-809E-8C7A44EED0E4}"/>
                  </a:ext>
                </a:extLst>
              </p:cNvPr>
              <p:cNvSpPr txBox="1"/>
              <p:nvPr/>
            </p:nvSpPr>
            <p:spPr>
              <a:xfrm>
                <a:off x="152378" y="1336882"/>
                <a:ext cx="12039622" cy="1191673"/>
              </a:xfrm>
              <a:prstGeom prst="rect">
                <a:avLst/>
              </a:prstGeom>
              <a:noFill/>
            </p:spPr>
            <p:txBody>
              <a:bodyPr wrap="square" rtlCol="0">
                <a:spAutoFit/>
              </a:bodyPr>
              <a:lstStyle/>
              <a:p>
                <a:pPr/>
                <a14:m>
                  <m:oMathPara xmlns:m="http://schemas.openxmlformats.org/officeDocument/2006/math">
                    <m:oMathParaPr>
                      <m:jc m:val="center"/>
                    </m:oMathParaPr>
                    <m:oMath xmlns:m="http://schemas.openxmlformats.org/officeDocument/2006/math">
                      <m:r>
                        <a:rPr lang="fr-FR" sz="3600" b="1" i="1" smtClean="0">
                          <a:latin typeface="Cambria Math" panose="02040503050406030204" pitchFamily="18" charset="0"/>
                        </a:rPr>
                        <m:t>𝑵𝒃𝒓</m:t>
                      </m:r>
                      <m:r>
                        <a:rPr lang="fr-FR" sz="3600" b="1" i="1" smtClean="0">
                          <a:latin typeface="Cambria Math" panose="02040503050406030204" pitchFamily="18" charset="0"/>
                        </a:rPr>
                        <m:t> </m:t>
                      </m:r>
                      <m:r>
                        <a:rPr lang="fr-FR" sz="3600" b="1" i="1" smtClean="0">
                          <a:latin typeface="Cambria Math" panose="02040503050406030204" pitchFamily="18" charset="0"/>
                        </a:rPr>
                        <m:t>𝒅𝒆</m:t>
                      </m:r>
                      <m:r>
                        <a:rPr lang="fr-FR" sz="3600" b="1" i="1" smtClean="0">
                          <a:latin typeface="Cambria Math" panose="02040503050406030204" pitchFamily="18" charset="0"/>
                        </a:rPr>
                        <m:t> </m:t>
                      </m:r>
                      <m:r>
                        <a:rPr lang="fr-FR" sz="3600" b="1" i="1" smtClean="0">
                          <a:latin typeface="Cambria Math" panose="02040503050406030204" pitchFamily="18" charset="0"/>
                        </a:rPr>
                        <m:t>𝒎𝒐𝒅𝒆</m:t>
                      </m:r>
                      <m:r>
                        <a:rPr lang="fr-FR" sz="3600" b="1" i="1" smtClean="0">
                          <a:latin typeface="Cambria Math" panose="02040503050406030204" pitchFamily="18" charset="0"/>
                        </a:rPr>
                        <m:t>=</m:t>
                      </m:r>
                      <m:f>
                        <m:fPr>
                          <m:ctrlPr>
                            <a:rPr lang="fr-FR" sz="3600" b="1" i="1" smtClean="0">
                              <a:latin typeface="Cambria Math" panose="02040503050406030204" pitchFamily="18" charset="0"/>
                            </a:rPr>
                          </m:ctrlPr>
                        </m:fPr>
                        <m:num>
                          <m:r>
                            <a:rPr lang="fr-FR" sz="3600" b="1" i="1" smtClean="0">
                              <a:latin typeface="Cambria Math" panose="02040503050406030204" pitchFamily="18" charset="0"/>
                            </a:rPr>
                            <m:t>&lt;</m:t>
                          </m:r>
                          <m:r>
                            <a:rPr lang="fr-FR" sz="3600" b="1" i="1" smtClean="0">
                              <a:latin typeface="Cambria Math" panose="02040503050406030204" pitchFamily="18" charset="0"/>
                            </a:rPr>
                            <m:t>𝟎</m:t>
                          </m:r>
                          <m:r>
                            <a:rPr lang="fr-FR" sz="3600" b="1" i="1" smtClean="0">
                              <a:latin typeface="Cambria Math" panose="02040503050406030204" pitchFamily="18" charset="0"/>
                            </a:rPr>
                            <m:t>,</m:t>
                          </m:r>
                          <m:r>
                            <a:rPr lang="fr-FR" sz="3600" b="1" i="1" smtClean="0">
                              <a:latin typeface="Cambria Math" panose="02040503050406030204" pitchFamily="18" charset="0"/>
                            </a:rPr>
                            <m:t>𝟓</m:t>
                          </m:r>
                        </m:num>
                        <m:den>
                          <m:r>
                            <a:rPr lang="fr-FR" sz="3600" b="1" i="1" smtClean="0">
                              <a:latin typeface="Cambria Math" panose="02040503050406030204" pitchFamily="18" charset="0"/>
                            </a:rPr>
                            <m:t>𝟎</m:t>
                          </m:r>
                          <m:r>
                            <a:rPr lang="fr-FR" sz="3600" b="1" i="1" smtClean="0">
                              <a:latin typeface="Cambria Math" panose="02040503050406030204" pitchFamily="18" charset="0"/>
                            </a:rPr>
                            <m:t>,</m:t>
                          </m:r>
                          <m:r>
                            <a:rPr lang="fr-FR" sz="3600" b="1" i="1" smtClean="0">
                              <a:latin typeface="Cambria Math" panose="02040503050406030204" pitchFamily="18" charset="0"/>
                            </a:rPr>
                            <m:t>𝟓</m:t>
                          </m:r>
                        </m:den>
                      </m:f>
                      <m:r>
                        <a:rPr lang="fr-FR" sz="3600" b="1" i="1" smtClean="0">
                          <a:latin typeface="Cambria Math" panose="02040503050406030204" pitchFamily="18" charset="0"/>
                        </a:rPr>
                        <m:t>&lt;</m:t>
                      </m:r>
                      <m:r>
                        <a:rPr lang="fr-FR" sz="3600" b="1" i="1" smtClean="0">
                          <a:latin typeface="Cambria Math" panose="02040503050406030204" pitchFamily="18" charset="0"/>
                        </a:rPr>
                        <m:t>𝟏</m:t>
                      </m:r>
                    </m:oMath>
                  </m:oMathPara>
                </a14:m>
                <a:endParaRPr lang="fr-FR" sz="3600" b="1" dirty="0"/>
              </a:p>
            </p:txBody>
          </p:sp>
        </mc:Choice>
        <mc:Fallback xmlns="">
          <p:sp>
            <p:nvSpPr>
              <p:cNvPr id="8" name="ZoneTexte 7">
                <a:extLst>
                  <a:ext uri="{FF2B5EF4-FFF2-40B4-BE49-F238E27FC236}">
                    <a16:creationId xmlns:a16="http://schemas.microsoft.com/office/drawing/2014/main" id="{1E1E1B8C-979A-49D0-809E-8C7A44EED0E4}"/>
                  </a:ext>
                </a:extLst>
              </p:cNvPr>
              <p:cNvSpPr txBox="1">
                <a:spLocks noRot="1" noChangeAspect="1" noMove="1" noResize="1" noEditPoints="1" noAdjustHandles="1" noChangeArrowheads="1" noChangeShapeType="1" noTextEdit="1"/>
              </p:cNvSpPr>
              <p:nvPr/>
            </p:nvSpPr>
            <p:spPr>
              <a:xfrm>
                <a:off x="152378" y="1336882"/>
                <a:ext cx="12039622" cy="1191673"/>
              </a:xfrm>
              <a:prstGeom prst="rect">
                <a:avLst/>
              </a:prstGeom>
              <a:blipFill>
                <a:blip r:embed="rId2"/>
                <a:stretch>
                  <a:fillRect/>
                </a:stretch>
              </a:blipFill>
            </p:spPr>
            <p:txBody>
              <a:bodyPr/>
              <a:lstStyle/>
              <a:p>
                <a:r>
                  <a:rPr lang="fr-FR">
                    <a:noFill/>
                  </a:rPr>
                  <a:t> </a:t>
                </a:r>
              </a:p>
            </p:txBody>
          </p:sp>
        </mc:Fallback>
      </mc:AlternateContent>
      <p:sp>
        <p:nvSpPr>
          <p:cNvPr id="6" name="ZoneTexte 5">
            <a:extLst>
              <a:ext uri="{FF2B5EF4-FFF2-40B4-BE49-F238E27FC236}">
                <a16:creationId xmlns:a16="http://schemas.microsoft.com/office/drawing/2014/main" id="{59E0A83C-CE65-4862-A6A3-64183F134A4B}"/>
              </a:ext>
            </a:extLst>
          </p:cNvPr>
          <p:cNvSpPr txBox="1"/>
          <p:nvPr/>
        </p:nvSpPr>
        <p:spPr>
          <a:xfrm>
            <a:off x="4066578" y="2528555"/>
            <a:ext cx="5494516" cy="4018548"/>
          </a:xfrm>
          <a:prstGeom prst="rect">
            <a:avLst/>
          </a:prstGeom>
          <a:solidFill>
            <a:schemeClr val="bg1"/>
          </a:solidFill>
        </p:spPr>
        <p:txBody>
          <a:bodyPr wrap="square" rtlCol="0">
            <a:spAutoFit/>
          </a:bodyPr>
          <a:lstStyle/>
          <a:p>
            <a:endParaRPr lang="fr-FR" dirty="0"/>
          </a:p>
        </p:txBody>
      </p:sp>
      <p:cxnSp>
        <p:nvCxnSpPr>
          <p:cNvPr id="9" name="Connecteur droit 8">
            <a:extLst>
              <a:ext uri="{FF2B5EF4-FFF2-40B4-BE49-F238E27FC236}">
                <a16:creationId xmlns:a16="http://schemas.microsoft.com/office/drawing/2014/main" id="{FA3DFF76-AF38-42DD-83A2-6A742599C20C}"/>
              </a:ext>
            </a:extLst>
          </p:cNvPr>
          <p:cNvCxnSpPr>
            <a:cxnSpLocks/>
          </p:cNvCxnSpPr>
          <p:nvPr/>
        </p:nvCxnSpPr>
        <p:spPr>
          <a:xfrm>
            <a:off x="4559968" y="4682543"/>
            <a:ext cx="4117535" cy="0"/>
          </a:xfrm>
          <a:prstGeom prst="line">
            <a:avLst/>
          </a:prstGeom>
          <a:ln w="76200"/>
        </p:spPr>
        <p:style>
          <a:lnRef idx="3">
            <a:schemeClr val="dk1"/>
          </a:lnRef>
          <a:fillRef idx="0">
            <a:schemeClr val="dk1"/>
          </a:fillRef>
          <a:effectRef idx="2">
            <a:schemeClr val="dk1"/>
          </a:effectRef>
          <a:fontRef idx="minor">
            <a:schemeClr val="tx1"/>
          </a:fontRef>
        </p:style>
      </p:cxnSp>
      <p:cxnSp>
        <p:nvCxnSpPr>
          <p:cNvPr id="10" name="Connecteur droit 9">
            <a:extLst>
              <a:ext uri="{FF2B5EF4-FFF2-40B4-BE49-F238E27FC236}">
                <a16:creationId xmlns:a16="http://schemas.microsoft.com/office/drawing/2014/main" id="{4A967145-D818-4605-B04D-DA0EED48A280}"/>
              </a:ext>
            </a:extLst>
          </p:cNvPr>
          <p:cNvCxnSpPr/>
          <p:nvPr/>
        </p:nvCxnSpPr>
        <p:spPr>
          <a:xfrm>
            <a:off x="5454681" y="3331725"/>
            <a:ext cx="0" cy="1350818"/>
          </a:xfrm>
          <a:prstGeom prst="line">
            <a:avLst/>
          </a:prstGeom>
          <a:ln w="76200">
            <a:solidFill>
              <a:schemeClr val="tx1"/>
            </a:solidFill>
          </a:ln>
        </p:spPr>
        <p:style>
          <a:lnRef idx="3">
            <a:schemeClr val="accent1"/>
          </a:lnRef>
          <a:fillRef idx="0">
            <a:schemeClr val="accent1"/>
          </a:fillRef>
          <a:effectRef idx="2">
            <a:schemeClr val="accent1"/>
          </a:effectRef>
          <a:fontRef idx="minor">
            <a:schemeClr val="tx1"/>
          </a:fontRef>
        </p:style>
      </p:cxnSp>
      <p:cxnSp>
        <p:nvCxnSpPr>
          <p:cNvPr id="11" name="Connecteur droit 10">
            <a:extLst>
              <a:ext uri="{FF2B5EF4-FFF2-40B4-BE49-F238E27FC236}">
                <a16:creationId xmlns:a16="http://schemas.microsoft.com/office/drawing/2014/main" id="{B7A1AF5B-0689-4697-B1CE-73146BD419EE}"/>
              </a:ext>
            </a:extLst>
          </p:cNvPr>
          <p:cNvCxnSpPr/>
          <p:nvPr/>
        </p:nvCxnSpPr>
        <p:spPr>
          <a:xfrm>
            <a:off x="6450293" y="3331725"/>
            <a:ext cx="0" cy="1350818"/>
          </a:xfrm>
          <a:prstGeom prst="line">
            <a:avLst/>
          </a:prstGeom>
          <a:ln w="76200">
            <a:solidFill>
              <a:schemeClr val="tx1"/>
            </a:solidFill>
          </a:ln>
        </p:spPr>
        <p:style>
          <a:lnRef idx="3">
            <a:schemeClr val="accent1"/>
          </a:lnRef>
          <a:fillRef idx="0">
            <a:schemeClr val="accent1"/>
          </a:fillRef>
          <a:effectRef idx="2">
            <a:schemeClr val="accent1"/>
          </a:effectRef>
          <a:fontRef idx="minor">
            <a:schemeClr val="tx1"/>
          </a:fontRef>
        </p:style>
      </p:cxnSp>
      <mc:AlternateContent xmlns:mc="http://schemas.openxmlformats.org/markup-compatibility/2006" xmlns:a14="http://schemas.microsoft.com/office/drawing/2010/main">
        <mc:Choice Requires="a14">
          <p:sp>
            <p:nvSpPr>
              <p:cNvPr id="13" name="ZoneTexte 12">
                <a:extLst>
                  <a:ext uri="{FF2B5EF4-FFF2-40B4-BE49-F238E27FC236}">
                    <a16:creationId xmlns:a16="http://schemas.microsoft.com/office/drawing/2014/main" id="{0BB24D45-5553-40E5-AA0B-9328B528F81D}"/>
                  </a:ext>
                </a:extLst>
              </p:cNvPr>
              <p:cNvSpPr txBox="1"/>
              <p:nvPr/>
            </p:nvSpPr>
            <p:spPr>
              <a:xfrm>
                <a:off x="5016349" y="5551050"/>
                <a:ext cx="2395104" cy="646331"/>
              </a:xfrm>
              <a:prstGeom prst="rect">
                <a:avLst/>
              </a:prstGeom>
              <a:solidFill>
                <a:schemeClr val="bg1"/>
              </a:solidFill>
            </p:spPr>
            <p:txBody>
              <a:bodyPr wrap="square" rtlCol="0">
                <a:spAutoFit/>
              </a:bodyPr>
              <a:lstStyle/>
              <a:p>
                <a:r>
                  <a:rPr lang="fr-FR" sz="3600" b="1" dirty="0"/>
                  <a:t>&lt;</a:t>
                </a:r>
                <a14:m>
                  <m:oMath xmlns:m="http://schemas.openxmlformats.org/officeDocument/2006/math">
                    <m:r>
                      <a:rPr lang="fr-FR" sz="3600" b="1" i="1" smtClean="0">
                        <a:solidFill>
                          <a:schemeClr val="tx1"/>
                        </a:solidFill>
                        <a:latin typeface="Cambria Math" panose="02040503050406030204" pitchFamily="18" charset="0"/>
                      </a:rPr>
                      <m:t>𝟎</m:t>
                    </m:r>
                    <m:r>
                      <a:rPr lang="fr-FR" sz="3600" b="1" i="1" smtClean="0">
                        <a:solidFill>
                          <a:schemeClr val="tx1"/>
                        </a:solidFill>
                        <a:latin typeface="Cambria Math" panose="02040503050406030204" pitchFamily="18" charset="0"/>
                      </a:rPr>
                      <m:t>,</m:t>
                    </m:r>
                    <m:r>
                      <a:rPr lang="fr-FR" sz="3600" b="1" i="1" smtClean="0">
                        <a:solidFill>
                          <a:schemeClr val="tx1"/>
                        </a:solidFill>
                        <a:latin typeface="Cambria Math" panose="02040503050406030204" pitchFamily="18" charset="0"/>
                      </a:rPr>
                      <m:t>𝟓</m:t>
                    </m:r>
                    <m:r>
                      <a:rPr lang="fr-FR" sz="3600" b="1" i="1" smtClean="0">
                        <a:solidFill>
                          <a:schemeClr val="tx1"/>
                        </a:solidFill>
                        <a:latin typeface="Cambria Math" panose="02040503050406030204" pitchFamily="18" charset="0"/>
                      </a:rPr>
                      <m:t> </m:t>
                    </m:r>
                    <m:r>
                      <a:rPr lang="fr-FR" sz="3600" b="1" i="1" smtClean="0">
                        <a:solidFill>
                          <a:schemeClr val="tx1"/>
                        </a:solidFill>
                        <a:latin typeface="Cambria Math" panose="02040503050406030204" pitchFamily="18" charset="0"/>
                      </a:rPr>
                      <m:t>𝑮𝑯𝒛</m:t>
                    </m:r>
                  </m:oMath>
                </a14:m>
                <a:endParaRPr lang="fr-FR" sz="3600" b="1" dirty="0">
                  <a:solidFill>
                    <a:schemeClr val="tx1"/>
                  </a:solidFill>
                </a:endParaRPr>
              </a:p>
            </p:txBody>
          </p:sp>
        </mc:Choice>
        <mc:Fallback xmlns="">
          <p:sp>
            <p:nvSpPr>
              <p:cNvPr id="13" name="ZoneTexte 12">
                <a:extLst>
                  <a:ext uri="{FF2B5EF4-FFF2-40B4-BE49-F238E27FC236}">
                    <a16:creationId xmlns:a16="http://schemas.microsoft.com/office/drawing/2014/main" id="{0BB24D45-5553-40E5-AA0B-9328B528F81D}"/>
                  </a:ext>
                </a:extLst>
              </p:cNvPr>
              <p:cNvSpPr txBox="1">
                <a:spLocks noRot="1" noChangeAspect="1" noMove="1" noResize="1" noEditPoints="1" noAdjustHandles="1" noChangeArrowheads="1" noChangeShapeType="1" noTextEdit="1"/>
              </p:cNvSpPr>
              <p:nvPr/>
            </p:nvSpPr>
            <p:spPr>
              <a:xfrm>
                <a:off x="5016349" y="5551050"/>
                <a:ext cx="2395104" cy="646331"/>
              </a:xfrm>
              <a:prstGeom prst="rect">
                <a:avLst/>
              </a:prstGeom>
              <a:blipFill>
                <a:blip r:embed="rId3"/>
                <a:stretch>
                  <a:fillRect l="-7888" t="-15094" b="-34906"/>
                </a:stretch>
              </a:blipFill>
            </p:spPr>
            <p:txBody>
              <a:bodyPr/>
              <a:lstStyle/>
              <a:p>
                <a:r>
                  <a:rPr lang="fr-FR">
                    <a:noFill/>
                  </a:rPr>
                  <a:t> </a:t>
                </a:r>
              </a:p>
            </p:txBody>
          </p:sp>
        </mc:Fallback>
      </mc:AlternateContent>
      <p:sp>
        <p:nvSpPr>
          <p:cNvPr id="14" name="Flèche : double flèche horizontale 13">
            <a:extLst>
              <a:ext uri="{FF2B5EF4-FFF2-40B4-BE49-F238E27FC236}">
                <a16:creationId xmlns:a16="http://schemas.microsoft.com/office/drawing/2014/main" id="{5249BEF1-D559-41FB-9BC8-92C2EE7673F5}"/>
              </a:ext>
            </a:extLst>
          </p:cNvPr>
          <p:cNvSpPr/>
          <p:nvPr/>
        </p:nvSpPr>
        <p:spPr>
          <a:xfrm>
            <a:off x="5122222" y="4835503"/>
            <a:ext cx="1530645" cy="519546"/>
          </a:xfrm>
          <a:prstGeom prst="lef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cxnSp>
        <p:nvCxnSpPr>
          <p:cNvPr id="15" name="Connecteur droit 14">
            <a:extLst>
              <a:ext uri="{FF2B5EF4-FFF2-40B4-BE49-F238E27FC236}">
                <a16:creationId xmlns:a16="http://schemas.microsoft.com/office/drawing/2014/main" id="{741220B3-E4F7-4277-9FE2-8BBD36061D67}"/>
              </a:ext>
            </a:extLst>
          </p:cNvPr>
          <p:cNvCxnSpPr/>
          <p:nvPr/>
        </p:nvCxnSpPr>
        <p:spPr>
          <a:xfrm>
            <a:off x="5887545" y="3331725"/>
            <a:ext cx="0" cy="1350818"/>
          </a:xfrm>
          <a:prstGeom prst="line">
            <a:avLst/>
          </a:prstGeom>
          <a:ln w="76200">
            <a:solidFill>
              <a:srgbClr val="FF0000"/>
            </a:solidFill>
          </a:ln>
        </p:spPr>
        <p:style>
          <a:lnRef idx="3">
            <a:schemeClr val="accent1"/>
          </a:lnRef>
          <a:fillRef idx="0">
            <a:schemeClr val="accent1"/>
          </a:fillRef>
          <a:effectRef idx="2">
            <a:schemeClr val="accent1"/>
          </a:effectRef>
          <a:fontRef idx="minor">
            <a:schemeClr val="tx1"/>
          </a:fontRef>
        </p:style>
      </p:cxnSp>
      <p:cxnSp>
        <p:nvCxnSpPr>
          <p:cNvPr id="16" name="Connecteur droit 15">
            <a:extLst>
              <a:ext uri="{FF2B5EF4-FFF2-40B4-BE49-F238E27FC236}">
                <a16:creationId xmlns:a16="http://schemas.microsoft.com/office/drawing/2014/main" id="{C165D160-3EB7-4909-A39E-CE6E8D804269}"/>
              </a:ext>
            </a:extLst>
          </p:cNvPr>
          <p:cNvCxnSpPr/>
          <p:nvPr/>
        </p:nvCxnSpPr>
        <p:spPr>
          <a:xfrm>
            <a:off x="6813836" y="3331725"/>
            <a:ext cx="0" cy="1350818"/>
          </a:xfrm>
          <a:prstGeom prst="line">
            <a:avLst/>
          </a:prstGeom>
          <a:ln w="76200">
            <a:solidFill>
              <a:srgbClr val="FF0000"/>
            </a:solidFill>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08442640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4" name="Espace réservé du contenu 2">
                <a:extLst>
                  <a:ext uri="{FF2B5EF4-FFF2-40B4-BE49-F238E27FC236}">
                    <a16:creationId xmlns:a16="http://schemas.microsoft.com/office/drawing/2014/main" id="{A3202DDF-28AD-49D0-8850-392E7A75E5F7}"/>
                  </a:ext>
                </a:extLst>
              </p:cNvPr>
              <p:cNvSpPr>
                <a:spLocks noGrp="1"/>
              </p:cNvSpPr>
              <p:nvPr>
                <p:ph idx="1"/>
              </p:nvPr>
            </p:nvSpPr>
            <p:spPr>
              <a:xfrm>
                <a:off x="1033018" y="1017902"/>
                <a:ext cx="10125963" cy="4822196"/>
              </a:xfrm>
              <a:solidFill>
                <a:schemeClr val="bg1"/>
              </a:solidFill>
            </p:spPr>
            <p:txBody>
              <a:bodyPr>
                <a:normAutofit/>
              </a:bodyPr>
              <a:lstStyle/>
              <a:p>
                <a:pPr marL="0" indent="0" algn="ctr">
                  <a:buNone/>
                </a:pPr>
                <a:r>
                  <a:rPr lang="fr-FR" sz="2000" b="1" dirty="0"/>
                  <a:t>On considère un laser He-Ne dont la cavité Fabry-Pérot a une longueur de 30 cm. La raie laser la plus intense a une longueur d’onde d’environ 633 nm.</a:t>
                </a:r>
                <a:endParaRPr lang="fr-FR" sz="2000" dirty="0"/>
              </a:p>
              <a:p>
                <a:r>
                  <a:rPr lang="fr-FR" sz="2000" dirty="0">
                    <a:solidFill>
                      <a:schemeClr val="bg1">
                        <a:lumMod val="65000"/>
                      </a:schemeClr>
                    </a:solidFill>
                  </a:rPr>
                  <a:t>A) Seules les fréquences qui vérifient la condition sur le gain ont une chance de mener à une oscillation laser. </a:t>
                </a:r>
              </a:p>
              <a:p>
                <a:r>
                  <a:rPr lang="fr-FR" sz="2000" dirty="0">
                    <a:solidFill>
                      <a:schemeClr val="bg1">
                        <a:lumMod val="65000"/>
                      </a:schemeClr>
                    </a:solidFill>
                  </a:rPr>
                  <a:t>B) L’intervalle de fréquence entre deux résonances du Fabry-Pérot est d’environ 0,5 GHz. </a:t>
                </a:r>
              </a:p>
              <a:p>
                <a:r>
                  <a:rPr lang="fr-FR" sz="2000" dirty="0">
                    <a:solidFill>
                      <a:schemeClr val="bg1">
                        <a:lumMod val="65000"/>
                      </a:schemeClr>
                    </a:solidFill>
                  </a:rPr>
                  <a:t>C) Si la condition d’oscillation laser est satisfaite sur un intervalle de fréquence de largeur égale à </a:t>
                </a:r>
                <a14:m>
                  <m:oMath xmlns:m="http://schemas.openxmlformats.org/officeDocument/2006/math">
                    <m:r>
                      <a:rPr lang="fr-FR" sz="2000" i="1">
                        <a:solidFill>
                          <a:schemeClr val="bg1">
                            <a:lumMod val="65000"/>
                          </a:schemeClr>
                        </a:solidFill>
                        <a:latin typeface="Cambria Math" panose="02040503050406030204" pitchFamily="18" charset="0"/>
                      </a:rPr>
                      <m:t>1,0 </m:t>
                    </m:r>
                    <m:r>
                      <a:rPr lang="fr-FR" sz="2000" i="1">
                        <a:solidFill>
                          <a:schemeClr val="bg1">
                            <a:lumMod val="65000"/>
                          </a:schemeClr>
                        </a:solidFill>
                        <a:latin typeface="Cambria Math" panose="02040503050406030204" pitchFamily="18" charset="0"/>
                      </a:rPr>
                      <m:t>𝐺𝐻𝑧</m:t>
                    </m:r>
                  </m:oMath>
                </a14:m>
                <a:r>
                  <a:rPr lang="fr-FR" sz="2000" dirty="0">
                    <a:solidFill>
                      <a:schemeClr val="bg1">
                        <a:lumMod val="65000"/>
                      </a:schemeClr>
                    </a:solidFill>
                  </a:rPr>
                  <a:t>, il y a au maximum 2 modes actifs </a:t>
                </a:r>
              </a:p>
              <a:p>
                <a:r>
                  <a:rPr lang="fr-FR" sz="2000" dirty="0">
                    <a:solidFill>
                      <a:schemeClr val="tx1"/>
                    </a:solidFill>
                  </a:rPr>
                  <a:t>D) Si la condition d’oscillation laser est satisfaite sur un intervalle de fréquence de largeur strictement inférieure à 0,5 GHz, il y a </a:t>
                </a:r>
                <a:r>
                  <a:rPr lang="fr-FR" sz="2000" b="1" dirty="0">
                    <a:solidFill>
                      <a:srgbClr val="00B050"/>
                    </a:solidFill>
                  </a:rPr>
                  <a:t>au plus </a:t>
                </a:r>
                <a:r>
                  <a:rPr lang="fr-FR" sz="2000" dirty="0">
                    <a:solidFill>
                      <a:schemeClr val="tx1"/>
                    </a:solidFill>
                  </a:rPr>
                  <a:t>1 mode actif. </a:t>
                </a:r>
                <a:r>
                  <a:rPr lang="fr-FR" sz="2000" b="1" dirty="0">
                    <a:solidFill>
                      <a:srgbClr val="00B050"/>
                    </a:solidFill>
                  </a:rPr>
                  <a:t>VRAI</a:t>
                </a:r>
                <a:endParaRPr lang="fr-FR" sz="2000" dirty="0">
                  <a:solidFill>
                    <a:schemeClr val="bg1">
                      <a:lumMod val="65000"/>
                    </a:schemeClr>
                  </a:solidFill>
                </a:endParaRPr>
              </a:p>
              <a:p>
                <a:r>
                  <a:rPr lang="fr-FR" sz="2000" dirty="0">
                    <a:solidFill>
                      <a:schemeClr val="bg1">
                        <a:lumMod val="65000"/>
                      </a:schemeClr>
                    </a:solidFill>
                  </a:rPr>
                  <a:t>E) Les propositions A, B, C, D sont fausses.</a:t>
                </a:r>
              </a:p>
              <a:p>
                <a:endParaRPr lang="fr-FR" sz="2000" dirty="0"/>
              </a:p>
            </p:txBody>
          </p:sp>
        </mc:Choice>
        <mc:Fallback xmlns="">
          <p:sp>
            <p:nvSpPr>
              <p:cNvPr id="4" name="Espace réservé du contenu 2">
                <a:extLst>
                  <a:ext uri="{FF2B5EF4-FFF2-40B4-BE49-F238E27FC236}">
                    <a16:creationId xmlns:a16="http://schemas.microsoft.com/office/drawing/2014/main" id="{A3202DDF-28AD-49D0-8850-392E7A75E5F7}"/>
                  </a:ext>
                </a:extLst>
              </p:cNvPr>
              <p:cNvSpPr>
                <a:spLocks noGrp="1" noRot="1" noChangeAspect="1" noMove="1" noResize="1" noEditPoints="1" noAdjustHandles="1" noChangeArrowheads="1" noChangeShapeType="1" noTextEdit="1"/>
              </p:cNvSpPr>
              <p:nvPr>
                <p:ph idx="1"/>
              </p:nvPr>
            </p:nvSpPr>
            <p:spPr>
              <a:xfrm>
                <a:off x="1033018" y="1017902"/>
                <a:ext cx="10125963" cy="4822196"/>
              </a:xfrm>
              <a:blipFill>
                <a:blip r:embed="rId2"/>
                <a:stretch>
                  <a:fillRect l="-542" t="-759"/>
                </a:stretch>
              </a:blipFill>
            </p:spPr>
            <p:txBody>
              <a:bodyPr/>
              <a:lstStyle/>
              <a:p>
                <a:r>
                  <a:rPr lang="fr-FR">
                    <a:noFill/>
                  </a:rPr>
                  <a:t> </a:t>
                </a:r>
              </a:p>
            </p:txBody>
          </p:sp>
        </mc:Fallback>
      </mc:AlternateContent>
    </p:spTree>
    <p:extLst>
      <p:ext uri="{BB962C8B-B14F-4D97-AF65-F5344CB8AC3E}">
        <p14:creationId xmlns:p14="http://schemas.microsoft.com/office/powerpoint/2010/main" val="295535959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D71F5F7-BD11-4F7C-B158-4A5C4219A046}"/>
              </a:ext>
            </a:extLst>
          </p:cNvPr>
          <p:cNvSpPr>
            <a:spLocks noGrp="1"/>
          </p:cNvSpPr>
          <p:nvPr>
            <p:ph type="title"/>
          </p:nvPr>
        </p:nvSpPr>
        <p:spPr/>
        <p:txBody>
          <a:bodyPr/>
          <a:lstStyle/>
          <a:p>
            <a:r>
              <a:rPr lang="fr-FR" b="1" u="sng" dirty="0"/>
              <a:t>QCM 4</a:t>
            </a:r>
            <a:r>
              <a:rPr lang="fr-FR" b="1" dirty="0"/>
              <a:t> : LASER</a:t>
            </a:r>
            <a:endParaRPr lang="fr-FR" dirty="0"/>
          </a:p>
        </p:txBody>
      </p:sp>
      <mc:AlternateContent xmlns:mc="http://schemas.openxmlformats.org/markup-compatibility/2006" xmlns:a14="http://schemas.microsoft.com/office/drawing/2010/main">
        <mc:Choice Requires="a14">
          <p:sp>
            <p:nvSpPr>
              <p:cNvPr id="3" name="Espace réservé du contenu 2">
                <a:extLst>
                  <a:ext uri="{FF2B5EF4-FFF2-40B4-BE49-F238E27FC236}">
                    <a16:creationId xmlns:a16="http://schemas.microsoft.com/office/drawing/2014/main" id="{425BCA39-15BC-4C02-957C-DB27E653973A}"/>
                  </a:ext>
                </a:extLst>
              </p:cNvPr>
              <p:cNvSpPr>
                <a:spLocks noGrp="1"/>
              </p:cNvSpPr>
              <p:nvPr>
                <p:ph idx="1"/>
              </p:nvPr>
            </p:nvSpPr>
            <p:spPr>
              <a:xfrm>
                <a:off x="1227220" y="2543908"/>
                <a:ext cx="9737559" cy="4314092"/>
              </a:xfrm>
            </p:spPr>
            <p:txBody>
              <a:bodyPr>
                <a:normAutofit/>
              </a:bodyPr>
              <a:lstStyle/>
              <a:p>
                <a:pPr marL="0" indent="0" algn="ctr">
                  <a:buNone/>
                </a:pPr>
                <a:r>
                  <a:rPr lang="fr-FR" sz="2000" b="1" dirty="0"/>
                  <a:t>On considère un laser He-Ne dont la cavité Fabry-Pérot a une longueur de 30 cm. La raie laser la plus intense a une longueur d’onde d’environ 633 nm.</a:t>
                </a:r>
                <a:endParaRPr lang="fr-FR" sz="2000" dirty="0"/>
              </a:p>
              <a:p>
                <a:r>
                  <a:rPr lang="fr-FR" sz="2000" b="1" dirty="0">
                    <a:solidFill>
                      <a:srgbClr val="00B050"/>
                    </a:solidFill>
                  </a:rPr>
                  <a:t>A) Seules les fréquences qui vérifient la condition sur le gain ont une chance de mener à une oscillation laser.</a:t>
                </a:r>
              </a:p>
              <a:p>
                <a:r>
                  <a:rPr lang="fr-FR" sz="2000" b="1" dirty="0">
                    <a:solidFill>
                      <a:srgbClr val="00B050"/>
                    </a:solidFill>
                  </a:rPr>
                  <a:t>B) L’intervalle de fréquence entre deux résonances du Fabry-Pérot est d’environ 0,5 GHz.</a:t>
                </a:r>
              </a:p>
              <a:p>
                <a:r>
                  <a:rPr lang="fr-FR" sz="2000" b="1" dirty="0">
                    <a:solidFill>
                      <a:srgbClr val="FF0000"/>
                    </a:solidFill>
                  </a:rPr>
                  <a:t>C) Si la condition d’oscillation laser est satisfaite sur un intervalle de fréquence de largeur égale à </a:t>
                </a:r>
                <a14:m>
                  <m:oMath xmlns:m="http://schemas.openxmlformats.org/officeDocument/2006/math">
                    <m:r>
                      <a:rPr lang="fr-FR" sz="2000" b="1" i="1">
                        <a:solidFill>
                          <a:srgbClr val="FF0000"/>
                        </a:solidFill>
                        <a:latin typeface="Cambria Math" panose="02040503050406030204" pitchFamily="18" charset="0"/>
                      </a:rPr>
                      <m:t>𝟏</m:t>
                    </m:r>
                    <m:r>
                      <a:rPr lang="fr-FR" sz="2000" b="1" i="1">
                        <a:solidFill>
                          <a:srgbClr val="FF0000"/>
                        </a:solidFill>
                        <a:latin typeface="Cambria Math" panose="02040503050406030204" pitchFamily="18" charset="0"/>
                      </a:rPr>
                      <m:t>,</m:t>
                    </m:r>
                    <m:r>
                      <a:rPr lang="fr-FR" sz="2000" b="1" i="1">
                        <a:solidFill>
                          <a:srgbClr val="FF0000"/>
                        </a:solidFill>
                        <a:latin typeface="Cambria Math" panose="02040503050406030204" pitchFamily="18" charset="0"/>
                      </a:rPr>
                      <m:t>𝟎</m:t>
                    </m:r>
                    <m:r>
                      <a:rPr lang="fr-FR" sz="2000" b="1" i="1">
                        <a:solidFill>
                          <a:srgbClr val="FF0000"/>
                        </a:solidFill>
                        <a:latin typeface="Cambria Math" panose="02040503050406030204" pitchFamily="18" charset="0"/>
                      </a:rPr>
                      <m:t> </m:t>
                    </m:r>
                    <m:r>
                      <a:rPr lang="fr-FR" sz="2000" b="1" i="1">
                        <a:solidFill>
                          <a:srgbClr val="FF0000"/>
                        </a:solidFill>
                        <a:latin typeface="Cambria Math" panose="02040503050406030204" pitchFamily="18" charset="0"/>
                      </a:rPr>
                      <m:t>𝑮𝑯𝒛</m:t>
                    </m:r>
                  </m:oMath>
                </a14:m>
                <a:r>
                  <a:rPr lang="fr-FR" sz="2000" b="1" dirty="0">
                    <a:solidFill>
                      <a:srgbClr val="FF0000"/>
                    </a:solidFill>
                  </a:rPr>
                  <a:t>, il y a au maximum 2 modes actifs </a:t>
                </a:r>
              </a:p>
              <a:p>
                <a:r>
                  <a:rPr lang="fr-FR" sz="2000" b="1" dirty="0">
                    <a:solidFill>
                      <a:srgbClr val="00B050"/>
                    </a:solidFill>
                  </a:rPr>
                  <a:t>D) Si la condition d’oscillation laser est satisfaite sur un intervalle de fréquence de largeur strictement inférieure à 0,5 GHz, il y a au plus 1 mode actif.</a:t>
                </a:r>
              </a:p>
              <a:p>
                <a:r>
                  <a:rPr lang="fr-FR" sz="2000" dirty="0"/>
                  <a:t>E) Les propositions A, B, C, D sont fausses.</a:t>
                </a:r>
              </a:p>
              <a:p>
                <a:endParaRPr lang="fr-FR" sz="2000" dirty="0"/>
              </a:p>
            </p:txBody>
          </p:sp>
        </mc:Choice>
        <mc:Fallback xmlns="">
          <p:sp>
            <p:nvSpPr>
              <p:cNvPr id="3" name="Espace réservé du contenu 2">
                <a:extLst>
                  <a:ext uri="{FF2B5EF4-FFF2-40B4-BE49-F238E27FC236}">
                    <a16:creationId xmlns:a16="http://schemas.microsoft.com/office/drawing/2014/main" id="{425BCA39-15BC-4C02-957C-DB27E653973A}"/>
                  </a:ext>
                </a:extLst>
              </p:cNvPr>
              <p:cNvSpPr>
                <a:spLocks noGrp="1" noRot="1" noChangeAspect="1" noMove="1" noResize="1" noEditPoints="1" noAdjustHandles="1" noChangeArrowheads="1" noChangeShapeType="1" noTextEdit="1"/>
              </p:cNvSpPr>
              <p:nvPr>
                <p:ph idx="1"/>
              </p:nvPr>
            </p:nvSpPr>
            <p:spPr>
              <a:xfrm>
                <a:off x="1227220" y="2543908"/>
                <a:ext cx="9737559" cy="4314092"/>
              </a:xfrm>
              <a:blipFill>
                <a:blip r:embed="rId2"/>
                <a:stretch>
                  <a:fillRect l="-563" t="-706" r="-1314"/>
                </a:stretch>
              </a:blipFill>
            </p:spPr>
            <p:txBody>
              <a:bodyPr/>
              <a:lstStyle/>
              <a:p>
                <a:r>
                  <a:rPr lang="fr-FR">
                    <a:noFill/>
                  </a:rPr>
                  <a:t> </a:t>
                </a:r>
              </a:p>
            </p:txBody>
          </p:sp>
        </mc:Fallback>
      </mc:AlternateContent>
    </p:spTree>
    <p:extLst>
      <p:ext uri="{BB962C8B-B14F-4D97-AF65-F5344CB8AC3E}">
        <p14:creationId xmlns:p14="http://schemas.microsoft.com/office/powerpoint/2010/main" val="255393489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D71F5F7-BD11-4F7C-B158-4A5C4219A046}"/>
              </a:ext>
            </a:extLst>
          </p:cNvPr>
          <p:cNvSpPr>
            <a:spLocks noGrp="1"/>
          </p:cNvSpPr>
          <p:nvPr>
            <p:ph type="title"/>
          </p:nvPr>
        </p:nvSpPr>
        <p:spPr>
          <a:xfrm>
            <a:off x="102989" y="964692"/>
            <a:ext cx="11880464" cy="1188720"/>
          </a:xfrm>
        </p:spPr>
        <p:txBody>
          <a:bodyPr/>
          <a:lstStyle/>
          <a:p>
            <a:r>
              <a:rPr lang="fr-FR" b="1" u="sng" dirty="0"/>
              <a:t>QCM 5</a:t>
            </a:r>
            <a:r>
              <a:rPr lang="fr-FR" b="1" dirty="0"/>
              <a:t> : EMISSION DE LA LUMIERE par la </a:t>
            </a:r>
            <a:r>
              <a:rPr lang="fr-FR" b="1" dirty="0" err="1"/>
              <a:t>matiere</a:t>
            </a:r>
            <a:endParaRPr lang="fr-FR" dirty="0"/>
          </a:p>
        </p:txBody>
      </p:sp>
      <mc:AlternateContent xmlns:mc="http://schemas.openxmlformats.org/markup-compatibility/2006" xmlns:a14="http://schemas.microsoft.com/office/drawing/2010/main">
        <mc:Choice Requires="a14">
          <p:sp>
            <p:nvSpPr>
              <p:cNvPr id="3" name="Espace réservé du contenu 2">
                <a:extLst>
                  <a:ext uri="{FF2B5EF4-FFF2-40B4-BE49-F238E27FC236}">
                    <a16:creationId xmlns:a16="http://schemas.microsoft.com/office/drawing/2014/main" id="{425BCA39-15BC-4C02-957C-DB27E653973A}"/>
                  </a:ext>
                </a:extLst>
              </p:cNvPr>
              <p:cNvSpPr>
                <a:spLocks noGrp="1"/>
              </p:cNvSpPr>
              <p:nvPr>
                <p:ph idx="1"/>
              </p:nvPr>
            </p:nvSpPr>
            <p:spPr>
              <a:xfrm>
                <a:off x="1523999" y="2543909"/>
                <a:ext cx="9857875" cy="3953144"/>
              </a:xfrm>
            </p:spPr>
            <p:txBody>
              <a:bodyPr>
                <a:noAutofit/>
              </a:bodyPr>
              <a:lstStyle/>
              <a:p>
                <a:pPr marL="0" indent="0" algn="ctr">
                  <a:buNone/>
                </a:pPr>
                <a:r>
                  <a:rPr lang="fr-FR" sz="2400" b="1" dirty="0"/>
                  <a:t>On utilise un laser thérapeutique à 760nm pour traverser un tissu dont le coefficient d’absorption </a:t>
                </a:r>
                <a14:m>
                  <m:oMath xmlns:m="http://schemas.openxmlformats.org/officeDocument/2006/math">
                    <m:sSub>
                      <m:sSubPr>
                        <m:ctrlPr>
                          <a:rPr lang="fr-FR" sz="2400" b="1" i="1">
                            <a:latin typeface="Cambria Math" panose="02040503050406030204" pitchFamily="18" charset="0"/>
                          </a:rPr>
                        </m:ctrlPr>
                      </m:sSubPr>
                      <m:e>
                        <m:r>
                          <a:rPr lang="fr-FR" sz="2400" b="1" i="1">
                            <a:latin typeface="Cambria Math" panose="02040503050406030204" pitchFamily="18" charset="0"/>
                          </a:rPr>
                          <m:t>𝝁</m:t>
                        </m:r>
                      </m:e>
                      <m:sub>
                        <m:r>
                          <a:rPr lang="fr-FR" sz="2400" b="1" i="1">
                            <a:latin typeface="Cambria Math" panose="02040503050406030204" pitchFamily="18" charset="0"/>
                          </a:rPr>
                          <m:t>𝒂</m:t>
                        </m:r>
                      </m:sub>
                    </m:sSub>
                    <m:r>
                      <a:rPr lang="fr-FR" sz="2400" b="1" i="1">
                        <a:latin typeface="Cambria Math" panose="02040503050406030204" pitchFamily="18" charset="0"/>
                      </a:rPr>
                      <m:t>=</m:t>
                    </m:r>
                    <m:r>
                      <a:rPr lang="fr-FR" sz="2400" b="1" i="1">
                        <a:latin typeface="Cambria Math" panose="02040503050406030204" pitchFamily="18" charset="0"/>
                      </a:rPr>
                      <m:t>𝟏</m:t>
                    </m:r>
                    <m:r>
                      <a:rPr lang="fr-FR" sz="2400" b="1" i="1">
                        <a:latin typeface="Cambria Math" panose="02040503050406030204" pitchFamily="18" charset="0"/>
                      </a:rPr>
                      <m:t> </m:t>
                    </m:r>
                    <m:r>
                      <a:rPr lang="fr-FR" sz="2400" b="1" i="1">
                        <a:latin typeface="Cambria Math" panose="02040503050406030204" pitchFamily="18" charset="0"/>
                      </a:rPr>
                      <m:t>𝒄</m:t>
                    </m:r>
                    <m:sSup>
                      <m:sSupPr>
                        <m:ctrlPr>
                          <a:rPr lang="fr-FR" sz="2400" b="1" i="1">
                            <a:latin typeface="Cambria Math" panose="02040503050406030204" pitchFamily="18" charset="0"/>
                          </a:rPr>
                        </m:ctrlPr>
                      </m:sSupPr>
                      <m:e>
                        <m:r>
                          <a:rPr lang="fr-FR" sz="2400" b="1" i="1">
                            <a:latin typeface="Cambria Math" panose="02040503050406030204" pitchFamily="18" charset="0"/>
                          </a:rPr>
                          <m:t>𝒎</m:t>
                        </m:r>
                      </m:e>
                      <m:sup>
                        <m:r>
                          <a:rPr lang="fr-FR" sz="2400" b="1" i="1">
                            <a:latin typeface="Cambria Math" panose="02040503050406030204" pitchFamily="18" charset="0"/>
                          </a:rPr>
                          <m:t>−</m:t>
                        </m:r>
                        <m:r>
                          <a:rPr lang="fr-FR" sz="2400" b="1" i="1">
                            <a:latin typeface="Cambria Math" panose="02040503050406030204" pitchFamily="18" charset="0"/>
                          </a:rPr>
                          <m:t>𝟏</m:t>
                        </m:r>
                      </m:sup>
                    </m:sSup>
                    <m:r>
                      <a:rPr lang="fr-FR" sz="2400" b="1" i="1">
                        <a:latin typeface="Cambria Math" panose="02040503050406030204" pitchFamily="18" charset="0"/>
                      </a:rPr>
                      <m:t>.</m:t>
                    </m:r>
                  </m:oMath>
                </a14:m>
                <a:r>
                  <a:rPr lang="fr-FR" sz="2400" b="1" dirty="0"/>
                  <a:t> Le coefficient de diffusion est noté </a:t>
                </a:r>
                <a14:m>
                  <m:oMath xmlns:m="http://schemas.openxmlformats.org/officeDocument/2006/math">
                    <m:sSub>
                      <m:sSubPr>
                        <m:ctrlPr>
                          <a:rPr lang="fr-FR" sz="2400" b="1" i="1">
                            <a:latin typeface="Cambria Math" panose="02040503050406030204" pitchFamily="18" charset="0"/>
                          </a:rPr>
                        </m:ctrlPr>
                      </m:sSubPr>
                      <m:e>
                        <m:r>
                          <a:rPr lang="fr-FR" sz="2400" b="1" i="1">
                            <a:latin typeface="Cambria Math" panose="02040503050406030204" pitchFamily="18" charset="0"/>
                          </a:rPr>
                          <m:t>𝝁</m:t>
                        </m:r>
                      </m:e>
                      <m:sub>
                        <m:r>
                          <a:rPr lang="fr-FR" sz="2400" b="1" i="1">
                            <a:latin typeface="Cambria Math" panose="02040503050406030204" pitchFamily="18" charset="0"/>
                          </a:rPr>
                          <m:t>𝒔</m:t>
                        </m:r>
                      </m:sub>
                    </m:sSub>
                    <m:r>
                      <a:rPr lang="fr-FR" sz="2400" b="1" i="1">
                        <a:latin typeface="Cambria Math" panose="02040503050406030204" pitchFamily="18" charset="0"/>
                      </a:rPr>
                      <m:t>.</m:t>
                    </m:r>
                  </m:oMath>
                </a14:m>
                <a:r>
                  <a:rPr lang="fr-FR" sz="2400" b="1" dirty="0"/>
                  <a:t> Le libre parcours moyen de diffusion est d’environ 100µm.  Données : </a:t>
                </a:r>
                <a:r>
                  <a:rPr lang="fr-FR" sz="2400" b="1" dirty="0" err="1"/>
                  <a:t>exp</a:t>
                </a:r>
                <a:r>
                  <a:rPr lang="fr-FR" sz="2400" b="1" dirty="0"/>
                  <a:t>(-1)=0,37</a:t>
                </a:r>
                <a:endParaRPr lang="fr-FR" sz="2400" dirty="0"/>
              </a:p>
              <a:p>
                <a:r>
                  <a:rPr lang="fr-FR" sz="2400" dirty="0"/>
                  <a:t>A) Le coefficient de diffusion </a:t>
                </a:r>
                <a14:m>
                  <m:oMath xmlns:m="http://schemas.openxmlformats.org/officeDocument/2006/math">
                    <m:sSub>
                      <m:sSubPr>
                        <m:ctrlPr>
                          <a:rPr lang="fr-FR" sz="2400" b="1" i="1">
                            <a:latin typeface="Cambria Math" panose="02040503050406030204" pitchFamily="18" charset="0"/>
                          </a:rPr>
                        </m:ctrlPr>
                      </m:sSubPr>
                      <m:e>
                        <m:r>
                          <a:rPr lang="fr-FR" sz="2400" b="1" i="1">
                            <a:latin typeface="Cambria Math" panose="02040503050406030204" pitchFamily="18" charset="0"/>
                          </a:rPr>
                          <m:t>𝝁</m:t>
                        </m:r>
                      </m:e>
                      <m:sub>
                        <m:r>
                          <a:rPr lang="fr-FR" sz="2400" b="1" i="1">
                            <a:latin typeface="Cambria Math" panose="02040503050406030204" pitchFamily="18" charset="0"/>
                          </a:rPr>
                          <m:t>𝒔</m:t>
                        </m:r>
                      </m:sub>
                    </m:sSub>
                  </m:oMath>
                </a14:m>
                <a:r>
                  <a:rPr lang="fr-FR" sz="2400" b="1" dirty="0"/>
                  <a:t> </a:t>
                </a:r>
                <a:r>
                  <a:rPr lang="fr-FR" sz="2400" dirty="0"/>
                  <a:t>vaut </a:t>
                </a:r>
                <a14:m>
                  <m:oMath xmlns:m="http://schemas.openxmlformats.org/officeDocument/2006/math">
                    <m:sSup>
                      <m:sSupPr>
                        <m:ctrlPr>
                          <a:rPr lang="fr-FR" sz="2400" i="1" baseline="30000">
                            <a:latin typeface="Cambria Math" panose="02040503050406030204" pitchFamily="18" charset="0"/>
                          </a:rPr>
                        </m:ctrlPr>
                      </m:sSupPr>
                      <m:e>
                        <m:r>
                          <a:rPr lang="fr-FR" sz="2400" i="1">
                            <a:latin typeface="Cambria Math" panose="02040503050406030204" pitchFamily="18" charset="0"/>
                          </a:rPr>
                          <m:t>10</m:t>
                        </m:r>
                      </m:e>
                      <m:sup>
                        <m:r>
                          <a:rPr lang="fr-FR" sz="2400" i="1" baseline="30000">
                            <a:latin typeface="Cambria Math" panose="02040503050406030204" pitchFamily="18" charset="0"/>
                          </a:rPr>
                          <m:t>2</m:t>
                        </m:r>
                      </m:sup>
                    </m:sSup>
                    <m:r>
                      <a:rPr lang="fr-FR" sz="2400" i="1">
                        <a:latin typeface="Cambria Math" panose="02040503050406030204" pitchFamily="18" charset="0"/>
                      </a:rPr>
                      <m:t> </m:t>
                    </m:r>
                  </m:oMath>
                </a14:m>
                <a:r>
                  <a:rPr lang="fr-FR" sz="2400" dirty="0"/>
                  <a:t>cm</a:t>
                </a:r>
                <a:r>
                  <a:rPr lang="fr-FR" sz="2400" baseline="30000" dirty="0"/>
                  <a:t>-1</a:t>
                </a:r>
                <a:endParaRPr lang="fr-FR" sz="2400" dirty="0"/>
              </a:p>
              <a:p>
                <a:r>
                  <a:rPr lang="fr-FR" sz="2400" dirty="0"/>
                  <a:t>B) Le libre parcourt moyen d’absorption vaut 0,1 mm </a:t>
                </a:r>
              </a:p>
              <a:p>
                <a:r>
                  <a:rPr lang="fr-FR" sz="2400" dirty="0"/>
                  <a:t>C) L’atténuation par absorption domine celle par diffusion. </a:t>
                </a:r>
              </a:p>
              <a:p>
                <a:r>
                  <a:rPr lang="fr-FR" sz="2400" dirty="0"/>
                  <a:t>D) Au-delà de 100µm dans le tissu, </a:t>
                </a:r>
                <a:r>
                  <a:rPr lang="fr-FR" sz="2400" i="1" dirty="0" err="1"/>
                  <a:t>Itrans</a:t>
                </a:r>
                <a:r>
                  <a:rPr lang="fr-FR" sz="2400" i="1" dirty="0"/>
                  <a:t> </a:t>
                </a:r>
                <a:r>
                  <a:rPr lang="fr-FR" sz="2400" dirty="0"/>
                  <a:t>&lt; </a:t>
                </a:r>
                <a:r>
                  <a:rPr lang="fr-FR" sz="2400" i="1" dirty="0" err="1"/>
                  <a:t>Iinc</a:t>
                </a:r>
                <a:r>
                  <a:rPr lang="fr-FR" sz="2400" i="1" dirty="0"/>
                  <a:t> </a:t>
                </a:r>
                <a:r>
                  <a:rPr lang="fr-FR" sz="2400" dirty="0"/>
                  <a:t>x </a:t>
                </a:r>
                <a14:m>
                  <m:oMath xmlns:m="http://schemas.openxmlformats.org/officeDocument/2006/math">
                    <m:sSup>
                      <m:sSupPr>
                        <m:ctrlPr>
                          <a:rPr lang="fr-FR" sz="2400" i="1" baseline="30000">
                            <a:latin typeface="Cambria Math" panose="02040503050406030204" pitchFamily="18" charset="0"/>
                          </a:rPr>
                        </m:ctrlPr>
                      </m:sSupPr>
                      <m:e>
                        <m:r>
                          <a:rPr lang="fr-FR" sz="2400" i="1">
                            <a:latin typeface="Cambria Math" panose="02040503050406030204" pitchFamily="18" charset="0"/>
                          </a:rPr>
                          <m:t>10</m:t>
                        </m:r>
                      </m:e>
                      <m:sup>
                        <m:r>
                          <a:rPr lang="fr-FR" sz="2400" i="1" baseline="30000">
                            <a:latin typeface="Cambria Math" panose="02040503050406030204" pitchFamily="18" charset="0"/>
                          </a:rPr>
                          <m:t>2</m:t>
                        </m:r>
                      </m:sup>
                    </m:sSup>
                  </m:oMath>
                </a14:m>
                <a:r>
                  <a:rPr lang="fr-FR" sz="2400" dirty="0"/>
                  <a:t> </a:t>
                </a:r>
              </a:p>
              <a:p>
                <a:r>
                  <a:rPr lang="fr-FR" sz="2400" dirty="0"/>
                  <a:t>E) Les propositions A, B, C, D sont fausses.</a:t>
                </a:r>
              </a:p>
              <a:p>
                <a:endParaRPr lang="fr-FR" sz="2400" dirty="0"/>
              </a:p>
            </p:txBody>
          </p:sp>
        </mc:Choice>
        <mc:Fallback xmlns="">
          <p:sp>
            <p:nvSpPr>
              <p:cNvPr id="3" name="Espace réservé du contenu 2">
                <a:extLst>
                  <a:ext uri="{FF2B5EF4-FFF2-40B4-BE49-F238E27FC236}">
                    <a16:creationId xmlns:a16="http://schemas.microsoft.com/office/drawing/2014/main" id="{425BCA39-15BC-4C02-957C-DB27E653973A}"/>
                  </a:ext>
                </a:extLst>
              </p:cNvPr>
              <p:cNvSpPr>
                <a:spLocks noGrp="1" noRot="1" noChangeAspect="1" noMove="1" noResize="1" noEditPoints="1" noAdjustHandles="1" noChangeArrowheads="1" noChangeShapeType="1" noTextEdit="1"/>
              </p:cNvSpPr>
              <p:nvPr>
                <p:ph idx="1"/>
              </p:nvPr>
            </p:nvSpPr>
            <p:spPr>
              <a:xfrm>
                <a:off x="1523999" y="2543909"/>
                <a:ext cx="9857875" cy="3953144"/>
              </a:xfrm>
              <a:blipFill>
                <a:blip r:embed="rId2"/>
                <a:stretch>
                  <a:fillRect l="-804" t="-1233" b="-5393"/>
                </a:stretch>
              </a:blipFill>
            </p:spPr>
            <p:txBody>
              <a:bodyPr/>
              <a:lstStyle/>
              <a:p>
                <a:r>
                  <a:rPr lang="fr-FR">
                    <a:noFill/>
                  </a:rPr>
                  <a:t> </a:t>
                </a:r>
              </a:p>
            </p:txBody>
          </p:sp>
        </mc:Fallback>
      </mc:AlternateContent>
    </p:spTree>
    <p:extLst>
      <p:ext uri="{BB962C8B-B14F-4D97-AF65-F5344CB8AC3E}">
        <p14:creationId xmlns:p14="http://schemas.microsoft.com/office/powerpoint/2010/main" val="258273716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573FD67F-1F28-446D-A89A-7F3C1E561455}"/>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783669" y="914400"/>
            <a:ext cx="8624662" cy="5029199"/>
          </a:xfrm>
          <a:prstGeom prst="rect">
            <a:avLst/>
          </a:prstGeom>
          <a:noFill/>
          <a:ln>
            <a:solidFill>
              <a:schemeClr val="accent1"/>
            </a:solidFill>
          </a:ln>
        </p:spPr>
      </p:pic>
    </p:spTree>
    <p:extLst>
      <p:ext uri="{BB962C8B-B14F-4D97-AF65-F5344CB8AC3E}">
        <p14:creationId xmlns:p14="http://schemas.microsoft.com/office/powerpoint/2010/main" val="339516452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graphicFrame>
            <p:nvGraphicFramePr>
              <p:cNvPr id="9" name="Tableau 8">
                <a:extLst>
                  <a:ext uri="{FF2B5EF4-FFF2-40B4-BE49-F238E27FC236}">
                    <a16:creationId xmlns:a16="http://schemas.microsoft.com/office/drawing/2014/main" id="{904CB3C9-106B-4CAD-9AFF-A017F914A439}"/>
                  </a:ext>
                </a:extLst>
              </p:cNvPr>
              <p:cNvGraphicFramePr>
                <a:graphicFrameLocks noGrp="1"/>
              </p:cNvGraphicFramePr>
              <p:nvPr>
                <p:extLst>
                  <p:ext uri="{D42A27DB-BD31-4B8C-83A1-F6EECF244321}">
                    <p14:modId xmlns:p14="http://schemas.microsoft.com/office/powerpoint/2010/main" val="2962616538"/>
                  </p:ext>
                </p:extLst>
              </p:nvPr>
            </p:nvGraphicFramePr>
            <p:xfrm>
              <a:off x="1669214" y="536185"/>
              <a:ext cx="9912351" cy="2103120"/>
            </p:xfrm>
            <a:graphic>
              <a:graphicData uri="http://schemas.openxmlformats.org/drawingml/2006/table">
                <a:tbl>
                  <a:tblPr firstRow="1" bandRow="1">
                    <a:tableStyleId>{5C22544A-7EE6-4342-B048-85BDC9FD1C3A}</a:tableStyleId>
                  </a:tblPr>
                  <a:tblGrid>
                    <a:gridCol w="2654300">
                      <a:extLst>
                        <a:ext uri="{9D8B030D-6E8A-4147-A177-3AD203B41FA5}">
                          <a16:colId xmlns:a16="http://schemas.microsoft.com/office/drawing/2014/main" val="1671639216"/>
                        </a:ext>
                      </a:extLst>
                    </a:gridCol>
                    <a:gridCol w="3676650">
                      <a:extLst>
                        <a:ext uri="{9D8B030D-6E8A-4147-A177-3AD203B41FA5}">
                          <a16:colId xmlns:a16="http://schemas.microsoft.com/office/drawing/2014/main" val="3345091867"/>
                        </a:ext>
                      </a:extLst>
                    </a:gridCol>
                    <a:gridCol w="3581401">
                      <a:extLst>
                        <a:ext uri="{9D8B030D-6E8A-4147-A177-3AD203B41FA5}">
                          <a16:colId xmlns:a16="http://schemas.microsoft.com/office/drawing/2014/main" val="2612883155"/>
                        </a:ext>
                      </a:extLst>
                    </a:gridCol>
                  </a:tblGrid>
                  <a:tr h="370840">
                    <a:tc>
                      <a:txBody>
                        <a:bodyPr/>
                        <a:lstStyle/>
                        <a:p>
                          <a:endParaRPr lang="fr-FR" sz="2400" dirty="0"/>
                        </a:p>
                      </a:txBody>
                      <a:tcPr/>
                    </a:tc>
                    <a:tc>
                      <a:txBody>
                        <a:bodyPr/>
                        <a:lstStyle/>
                        <a:p>
                          <a:r>
                            <a:rPr lang="fr-FR" sz="2400" dirty="0"/>
                            <a:t>ABSORPTION</a:t>
                          </a:r>
                        </a:p>
                      </a:txBody>
                      <a:tcPr/>
                    </a:tc>
                    <a:tc>
                      <a:txBody>
                        <a:bodyPr/>
                        <a:lstStyle/>
                        <a:p>
                          <a:r>
                            <a:rPr lang="fr-FR" sz="2400" dirty="0"/>
                            <a:t>DIFFUSION</a:t>
                          </a:r>
                        </a:p>
                      </a:txBody>
                      <a:tcPr/>
                    </a:tc>
                    <a:extLst>
                      <a:ext uri="{0D108BD9-81ED-4DB2-BD59-A6C34878D82A}">
                        <a16:rowId xmlns:a16="http://schemas.microsoft.com/office/drawing/2014/main" val="621936343"/>
                      </a:ext>
                    </a:extLst>
                  </a:tr>
                  <a:tr h="370840">
                    <a:tc>
                      <a:txBody>
                        <a:bodyPr/>
                        <a:lstStyle/>
                        <a:p>
                          <a:pPr algn="ctr"/>
                          <a:r>
                            <a:rPr lang="fr-FR" sz="2800" dirty="0"/>
                            <a:t>Coefficient </a:t>
                          </a:r>
                        </a:p>
                      </a:txBody>
                      <a:tcPr/>
                    </a:tc>
                    <a:tc>
                      <a:txBody>
                        <a:bodyPr/>
                        <a:lstStyle/>
                        <a:p>
                          <a:pPr/>
                          <a14:m>
                            <m:oMathPara xmlns:m="http://schemas.openxmlformats.org/officeDocument/2006/math">
                              <m:oMathParaPr>
                                <m:jc m:val="centerGroup"/>
                              </m:oMathParaPr>
                              <m:oMath xmlns:m="http://schemas.openxmlformats.org/officeDocument/2006/math">
                                <m:sSub>
                                  <m:sSubPr>
                                    <m:ctrlPr>
                                      <a:rPr lang="fr-FR" sz="3600" i="1" smtClean="0">
                                        <a:latin typeface="Cambria Math" panose="02040503050406030204" pitchFamily="18" charset="0"/>
                                      </a:rPr>
                                    </m:ctrlPr>
                                  </m:sSubPr>
                                  <m:e>
                                    <m:r>
                                      <a:rPr lang="fr-FR" sz="3600" i="1">
                                        <a:latin typeface="Cambria Math" panose="02040503050406030204" pitchFamily="18" charset="0"/>
                                      </a:rPr>
                                      <m:t>𝜇</m:t>
                                    </m:r>
                                  </m:e>
                                  <m:sub>
                                    <m:r>
                                      <a:rPr lang="fr-FR" sz="3600" i="1">
                                        <a:latin typeface="Cambria Math" panose="02040503050406030204" pitchFamily="18" charset="0"/>
                                      </a:rPr>
                                      <m:t>𝐴</m:t>
                                    </m:r>
                                  </m:sub>
                                </m:sSub>
                                <m:r>
                                  <a:rPr lang="fr-FR" sz="3600" i="0">
                                    <a:latin typeface="Cambria Math" panose="02040503050406030204" pitchFamily="18" charset="0"/>
                                  </a:rPr>
                                  <m:t>=</m:t>
                                </m:r>
                                <m:r>
                                  <a:rPr lang="fr-FR" sz="3600" i="1">
                                    <a:latin typeface="Cambria Math" panose="02040503050406030204" pitchFamily="18" charset="0"/>
                                  </a:rPr>
                                  <m:t>𝐶</m:t>
                                </m:r>
                                <m:r>
                                  <a:rPr lang="fr-FR" sz="3600" b="0" i="1" smtClean="0">
                                    <a:latin typeface="Cambria Math" panose="02040503050406030204" pitchFamily="18" charset="0"/>
                                  </a:rPr>
                                  <m:t>𝐾</m:t>
                                </m:r>
                                <m:d>
                                  <m:dPr>
                                    <m:ctrlPr>
                                      <a:rPr lang="fr-FR" sz="3600" i="1">
                                        <a:latin typeface="Cambria Math" panose="02040503050406030204" pitchFamily="18" charset="0"/>
                                      </a:rPr>
                                    </m:ctrlPr>
                                  </m:dPr>
                                  <m:e>
                                    <m:r>
                                      <a:rPr lang="fr-FR" sz="3600" i="1">
                                        <a:latin typeface="Cambria Math" panose="02040503050406030204" pitchFamily="18" charset="0"/>
                                      </a:rPr>
                                      <m:t>𝜆</m:t>
                                    </m:r>
                                  </m:e>
                                </m:d>
                              </m:oMath>
                            </m:oMathPara>
                          </a14:m>
                          <a:endParaRPr lang="fr-FR" sz="2400" dirty="0"/>
                        </a:p>
                      </a:txBody>
                      <a:tcPr/>
                    </a:tc>
                    <a:tc>
                      <a:txBody>
                        <a:bodyPr/>
                        <a:lstStyle/>
                        <a:p>
                          <a:pPr/>
                          <a14:m>
                            <m:oMathPara xmlns:m="http://schemas.openxmlformats.org/officeDocument/2006/math">
                              <m:oMathParaPr>
                                <m:jc m:val="centerGroup"/>
                              </m:oMathParaPr>
                              <m:oMath xmlns:m="http://schemas.openxmlformats.org/officeDocument/2006/math">
                                <m:sSub>
                                  <m:sSubPr>
                                    <m:ctrlPr>
                                      <a:rPr lang="fr-FR" sz="3600" i="1" smtClean="0">
                                        <a:latin typeface="Cambria Math" panose="02040503050406030204" pitchFamily="18" charset="0"/>
                                      </a:rPr>
                                    </m:ctrlPr>
                                  </m:sSubPr>
                                  <m:e>
                                    <m:r>
                                      <a:rPr lang="fr-FR" sz="3600" i="1" smtClean="0">
                                        <a:latin typeface="Cambria Math" panose="02040503050406030204" pitchFamily="18" charset="0"/>
                                      </a:rPr>
                                      <m:t>𝜇</m:t>
                                    </m:r>
                                  </m:e>
                                  <m:sub>
                                    <m:r>
                                      <a:rPr lang="fr-FR" sz="3600" i="1" smtClean="0">
                                        <a:latin typeface="Cambria Math" panose="02040503050406030204" pitchFamily="18" charset="0"/>
                                      </a:rPr>
                                      <m:t>𝑠</m:t>
                                    </m:r>
                                  </m:sub>
                                </m:sSub>
                                <m:r>
                                  <a:rPr lang="fr-FR" sz="3600" i="1" smtClean="0">
                                    <a:latin typeface="Cambria Math" panose="02040503050406030204" pitchFamily="18" charset="0"/>
                                  </a:rPr>
                                  <m:t>=</m:t>
                                </m:r>
                                <m:sSub>
                                  <m:sSubPr>
                                    <m:ctrlPr>
                                      <a:rPr lang="fr-FR" sz="3600" i="1" smtClean="0">
                                        <a:latin typeface="Cambria Math" panose="02040503050406030204" pitchFamily="18" charset="0"/>
                                      </a:rPr>
                                    </m:ctrlPr>
                                  </m:sSubPr>
                                  <m:e>
                                    <m:r>
                                      <a:rPr lang="fr-FR" sz="3600" i="1" smtClean="0">
                                        <a:latin typeface="Cambria Math" panose="02040503050406030204" pitchFamily="18" charset="0"/>
                                      </a:rPr>
                                      <m:t>𝑁</m:t>
                                    </m:r>
                                  </m:e>
                                  <m:sub>
                                    <m:r>
                                      <a:rPr lang="fr-FR" sz="3600" i="1" smtClean="0">
                                        <a:latin typeface="Cambria Math" panose="02040503050406030204" pitchFamily="18" charset="0"/>
                                      </a:rPr>
                                      <m:t>𝑠</m:t>
                                    </m:r>
                                  </m:sub>
                                </m:sSub>
                                <m:sSub>
                                  <m:sSubPr>
                                    <m:ctrlPr>
                                      <a:rPr lang="fr-FR" sz="3600" i="1" smtClean="0">
                                        <a:latin typeface="Cambria Math" panose="02040503050406030204" pitchFamily="18" charset="0"/>
                                      </a:rPr>
                                    </m:ctrlPr>
                                  </m:sSubPr>
                                  <m:e>
                                    <m:r>
                                      <a:rPr lang="fr-FR" sz="3600" i="1" smtClean="0">
                                        <a:latin typeface="Cambria Math" panose="02040503050406030204" pitchFamily="18" charset="0"/>
                                      </a:rPr>
                                      <m:t>𝜎</m:t>
                                    </m:r>
                                  </m:e>
                                  <m:sub>
                                    <m:r>
                                      <a:rPr lang="fr-FR" sz="3600" i="1" smtClean="0">
                                        <a:latin typeface="Cambria Math" panose="02040503050406030204" pitchFamily="18" charset="0"/>
                                      </a:rPr>
                                      <m:t>𝑠</m:t>
                                    </m:r>
                                  </m:sub>
                                </m:sSub>
                              </m:oMath>
                            </m:oMathPara>
                          </a14:m>
                          <a:endParaRPr lang="fr-FR" sz="2400" dirty="0"/>
                        </a:p>
                      </a:txBody>
                      <a:tcPr/>
                    </a:tc>
                    <a:extLst>
                      <a:ext uri="{0D108BD9-81ED-4DB2-BD59-A6C34878D82A}">
                        <a16:rowId xmlns:a16="http://schemas.microsoft.com/office/drawing/2014/main" val="2738195017"/>
                      </a:ext>
                    </a:extLst>
                  </a:tr>
                  <a:tr h="370840">
                    <a:tc>
                      <a:txBody>
                        <a:bodyPr/>
                        <a:lstStyle/>
                        <a:p>
                          <a:pPr algn="ctr"/>
                          <a:r>
                            <a:rPr lang="fr-FR" sz="2800" dirty="0"/>
                            <a:t>Libre parcours moyen</a:t>
                          </a:r>
                        </a:p>
                      </a:txBody>
                      <a:tcPr/>
                    </a:tc>
                    <a:tc>
                      <a:txBody>
                        <a:bodyPr/>
                        <a:lstStyle/>
                        <a:p>
                          <a:pPr/>
                          <a14:m>
                            <m:oMathPara xmlns:m="http://schemas.openxmlformats.org/officeDocument/2006/math">
                              <m:oMathParaPr>
                                <m:jc m:val="centerGroup"/>
                              </m:oMathParaPr>
                              <m:oMath xmlns:m="http://schemas.openxmlformats.org/officeDocument/2006/math">
                                <m:r>
                                  <a:rPr lang="fr-FR" sz="3600" b="0" i="1" smtClean="0">
                                    <a:latin typeface="Cambria Math" panose="02040503050406030204" pitchFamily="18" charset="0"/>
                                  </a:rPr>
                                  <m:t>𝑙𝐴</m:t>
                                </m:r>
                                <m:r>
                                  <a:rPr lang="fr-FR" sz="3600" b="0" i="1" smtClean="0">
                                    <a:latin typeface="Cambria Math" panose="02040503050406030204" pitchFamily="18" charset="0"/>
                                  </a:rPr>
                                  <m:t>=1/</m:t>
                                </m:r>
                                <m:sSub>
                                  <m:sSubPr>
                                    <m:ctrlPr>
                                      <a:rPr lang="fr-FR" sz="3600" i="1" smtClean="0">
                                        <a:latin typeface="Cambria Math" panose="02040503050406030204" pitchFamily="18" charset="0"/>
                                      </a:rPr>
                                    </m:ctrlPr>
                                  </m:sSubPr>
                                  <m:e>
                                    <m:r>
                                      <a:rPr lang="fr-FR" sz="3600" i="1">
                                        <a:latin typeface="Cambria Math" panose="02040503050406030204" pitchFamily="18" charset="0"/>
                                      </a:rPr>
                                      <m:t>𝜇</m:t>
                                    </m:r>
                                  </m:e>
                                  <m:sub>
                                    <m:r>
                                      <a:rPr lang="fr-FR" sz="3600" i="1">
                                        <a:latin typeface="Cambria Math" panose="02040503050406030204" pitchFamily="18" charset="0"/>
                                      </a:rPr>
                                      <m:t>𝐴</m:t>
                                    </m:r>
                                  </m:sub>
                                </m:sSub>
                              </m:oMath>
                            </m:oMathPara>
                          </a14:m>
                          <a:endParaRPr lang="fr-FR" sz="24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fr-FR" sz="3600" b="0" i="1" smtClean="0">
                                    <a:latin typeface="Cambria Math" panose="02040503050406030204" pitchFamily="18" charset="0"/>
                                  </a:rPr>
                                  <m:t>𝑙𝑠</m:t>
                                </m:r>
                                <m:r>
                                  <a:rPr lang="fr-FR" sz="3600" b="0" i="1" smtClean="0">
                                    <a:latin typeface="Cambria Math" panose="02040503050406030204" pitchFamily="18" charset="0"/>
                                  </a:rPr>
                                  <m:t>=1/</m:t>
                                </m:r>
                                <m:sSub>
                                  <m:sSubPr>
                                    <m:ctrlPr>
                                      <a:rPr lang="fr-FR" sz="3600" i="1" smtClean="0">
                                        <a:latin typeface="Cambria Math" panose="02040503050406030204" pitchFamily="18" charset="0"/>
                                      </a:rPr>
                                    </m:ctrlPr>
                                  </m:sSubPr>
                                  <m:e>
                                    <m:r>
                                      <a:rPr lang="fr-FR" sz="3600" i="1">
                                        <a:latin typeface="Cambria Math" panose="02040503050406030204" pitchFamily="18" charset="0"/>
                                      </a:rPr>
                                      <m:t>𝜇</m:t>
                                    </m:r>
                                  </m:e>
                                  <m:sub>
                                    <m:r>
                                      <a:rPr lang="fr-FR" sz="3600" b="0" i="1" smtClean="0">
                                        <a:latin typeface="Cambria Math" panose="02040503050406030204" pitchFamily="18" charset="0"/>
                                      </a:rPr>
                                      <m:t>𝑠</m:t>
                                    </m:r>
                                  </m:sub>
                                </m:sSub>
                              </m:oMath>
                            </m:oMathPara>
                          </a14:m>
                          <a:endParaRPr lang="fr-FR" sz="3600" dirty="0"/>
                        </a:p>
                        <a:p>
                          <a:endParaRPr lang="fr-FR" sz="2400" dirty="0"/>
                        </a:p>
                      </a:txBody>
                      <a:tcPr/>
                    </a:tc>
                    <a:extLst>
                      <a:ext uri="{0D108BD9-81ED-4DB2-BD59-A6C34878D82A}">
                        <a16:rowId xmlns:a16="http://schemas.microsoft.com/office/drawing/2014/main" val="2452091746"/>
                      </a:ext>
                    </a:extLst>
                  </a:tr>
                </a:tbl>
              </a:graphicData>
            </a:graphic>
          </p:graphicFrame>
        </mc:Choice>
        <mc:Fallback xmlns="">
          <p:graphicFrame>
            <p:nvGraphicFramePr>
              <p:cNvPr id="9" name="Tableau 8">
                <a:extLst>
                  <a:ext uri="{FF2B5EF4-FFF2-40B4-BE49-F238E27FC236}">
                    <a16:creationId xmlns:a16="http://schemas.microsoft.com/office/drawing/2014/main" id="{904CB3C9-106B-4CAD-9AFF-A017F914A439}"/>
                  </a:ext>
                </a:extLst>
              </p:cNvPr>
              <p:cNvGraphicFramePr>
                <a:graphicFrameLocks noGrp="1"/>
              </p:cNvGraphicFramePr>
              <p:nvPr>
                <p:extLst>
                  <p:ext uri="{D42A27DB-BD31-4B8C-83A1-F6EECF244321}">
                    <p14:modId xmlns:p14="http://schemas.microsoft.com/office/powerpoint/2010/main" val="2962616538"/>
                  </p:ext>
                </p:extLst>
              </p:nvPr>
            </p:nvGraphicFramePr>
            <p:xfrm>
              <a:off x="1669214" y="536185"/>
              <a:ext cx="9912351" cy="2103120"/>
            </p:xfrm>
            <a:graphic>
              <a:graphicData uri="http://schemas.openxmlformats.org/drawingml/2006/table">
                <a:tbl>
                  <a:tblPr firstRow="1" bandRow="1">
                    <a:tableStyleId>{5C22544A-7EE6-4342-B048-85BDC9FD1C3A}</a:tableStyleId>
                  </a:tblPr>
                  <a:tblGrid>
                    <a:gridCol w="2654300">
                      <a:extLst>
                        <a:ext uri="{9D8B030D-6E8A-4147-A177-3AD203B41FA5}">
                          <a16:colId xmlns:a16="http://schemas.microsoft.com/office/drawing/2014/main" val="1671639216"/>
                        </a:ext>
                      </a:extLst>
                    </a:gridCol>
                    <a:gridCol w="3676650">
                      <a:extLst>
                        <a:ext uri="{9D8B030D-6E8A-4147-A177-3AD203B41FA5}">
                          <a16:colId xmlns:a16="http://schemas.microsoft.com/office/drawing/2014/main" val="3345091867"/>
                        </a:ext>
                      </a:extLst>
                    </a:gridCol>
                    <a:gridCol w="3581401">
                      <a:extLst>
                        <a:ext uri="{9D8B030D-6E8A-4147-A177-3AD203B41FA5}">
                          <a16:colId xmlns:a16="http://schemas.microsoft.com/office/drawing/2014/main" val="2612883155"/>
                        </a:ext>
                      </a:extLst>
                    </a:gridCol>
                  </a:tblGrid>
                  <a:tr h="457200">
                    <a:tc>
                      <a:txBody>
                        <a:bodyPr/>
                        <a:lstStyle/>
                        <a:p>
                          <a:endParaRPr lang="fr-FR" sz="2400" dirty="0"/>
                        </a:p>
                      </a:txBody>
                      <a:tcPr/>
                    </a:tc>
                    <a:tc>
                      <a:txBody>
                        <a:bodyPr/>
                        <a:lstStyle/>
                        <a:p>
                          <a:r>
                            <a:rPr lang="fr-FR" sz="2400" dirty="0"/>
                            <a:t>ABSORPTION</a:t>
                          </a:r>
                        </a:p>
                      </a:txBody>
                      <a:tcPr/>
                    </a:tc>
                    <a:tc>
                      <a:txBody>
                        <a:bodyPr/>
                        <a:lstStyle/>
                        <a:p>
                          <a:r>
                            <a:rPr lang="fr-FR" sz="2400" dirty="0"/>
                            <a:t>DIFFUSION</a:t>
                          </a:r>
                        </a:p>
                      </a:txBody>
                      <a:tcPr/>
                    </a:tc>
                    <a:extLst>
                      <a:ext uri="{0D108BD9-81ED-4DB2-BD59-A6C34878D82A}">
                        <a16:rowId xmlns:a16="http://schemas.microsoft.com/office/drawing/2014/main" val="621936343"/>
                      </a:ext>
                    </a:extLst>
                  </a:tr>
                  <a:tr h="640080">
                    <a:tc>
                      <a:txBody>
                        <a:bodyPr/>
                        <a:lstStyle/>
                        <a:p>
                          <a:pPr algn="ctr"/>
                          <a:r>
                            <a:rPr lang="fr-FR" sz="2800" dirty="0"/>
                            <a:t>Coefficient </a:t>
                          </a:r>
                        </a:p>
                      </a:txBody>
                      <a:tcPr/>
                    </a:tc>
                    <a:tc>
                      <a:txBody>
                        <a:bodyPr/>
                        <a:lstStyle/>
                        <a:p>
                          <a:endParaRPr lang="fr-FR"/>
                        </a:p>
                      </a:txBody>
                      <a:tcPr>
                        <a:blipFill>
                          <a:blip r:embed="rId2"/>
                          <a:stretch>
                            <a:fillRect l="-72471" t="-77358" r="-98342" b="-172642"/>
                          </a:stretch>
                        </a:blipFill>
                      </a:tcPr>
                    </a:tc>
                    <a:tc>
                      <a:txBody>
                        <a:bodyPr/>
                        <a:lstStyle/>
                        <a:p>
                          <a:endParaRPr lang="fr-FR"/>
                        </a:p>
                      </a:txBody>
                      <a:tcPr>
                        <a:blipFill>
                          <a:blip r:embed="rId2"/>
                          <a:stretch>
                            <a:fillRect l="-176871" t="-77358" r="-850" b="-172642"/>
                          </a:stretch>
                        </a:blipFill>
                      </a:tcPr>
                    </a:tc>
                    <a:extLst>
                      <a:ext uri="{0D108BD9-81ED-4DB2-BD59-A6C34878D82A}">
                        <a16:rowId xmlns:a16="http://schemas.microsoft.com/office/drawing/2014/main" val="2738195017"/>
                      </a:ext>
                    </a:extLst>
                  </a:tr>
                  <a:tr h="1005840">
                    <a:tc>
                      <a:txBody>
                        <a:bodyPr/>
                        <a:lstStyle/>
                        <a:p>
                          <a:pPr algn="ctr"/>
                          <a:r>
                            <a:rPr lang="fr-FR" sz="2800" dirty="0"/>
                            <a:t>Libre parcours moyen</a:t>
                          </a:r>
                        </a:p>
                      </a:txBody>
                      <a:tcPr/>
                    </a:tc>
                    <a:tc>
                      <a:txBody>
                        <a:bodyPr/>
                        <a:lstStyle/>
                        <a:p>
                          <a:endParaRPr lang="fr-FR"/>
                        </a:p>
                      </a:txBody>
                      <a:tcPr>
                        <a:blipFill>
                          <a:blip r:embed="rId2"/>
                          <a:stretch>
                            <a:fillRect l="-72471" t="-113939" r="-98342" b="-10909"/>
                          </a:stretch>
                        </a:blipFill>
                      </a:tcPr>
                    </a:tc>
                    <a:tc>
                      <a:txBody>
                        <a:bodyPr/>
                        <a:lstStyle/>
                        <a:p>
                          <a:endParaRPr lang="fr-FR"/>
                        </a:p>
                      </a:txBody>
                      <a:tcPr>
                        <a:blipFill>
                          <a:blip r:embed="rId2"/>
                          <a:stretch>
                            <a:fillRect l="-176871" t="-113939" r="-850" b="-10909"/>
                          </a:stretch>
                        </a:blipFill>
                      </a:tcPr>
                    </a:tc>
                    <a:extLst>
                      <a:ext uri="{0D108BD9-81ED-4DB2-BD59-A6C34878D82A}">
                        <a16:rowId xmlns:a16="http://schemas.microsoft.com/office/drawing/2014/main" val="2452091746"/>
                      </a:ext>
                    </a:extLst>
                  </a:tr>
                </a:tbl>
              </a:graphicData>
            </a:graphic>
          </p:graphicFrame>
        </mc:Fallback>
      </mc:AlternateContent>
      <p:pic>
        <p:nvPicPr>
          <p:cNvPr id="13" name="Image 12">
            <a:extLst>
              <a:ext uri="{FF2B5EF4-FFF2-40B4-BE49-F238E27FC236}">
                <a16:creationId xmlns:a16="http://schemas.microsoft.com/office/drawing/2014/main" id="{C3469064-80CC-4B76-AFEC-CBAF77469B3E}"/>
              </a:ext>
            </a:extLst>
          </p:cNvPr>
          <p:cNvPicPr>
            <a:picLocks noChangeAspect="1"/>
          </p:cNvPicPr>
          <p:nvPr/>
        </p:nvPicPr>
        <p:blipFill>
          <a:blip r:embed="rId3"/>
          <a:stretch>
            <a:fillRect/>
          </a:stretch>
        </p:blipFill>
        <p:spPr>
          <a:xfrm>
            <a:off x="3084596" y="3416968"/>
            <a:ext cx="6219825" cy="3190875"/>
          </a:xfrm>
          <a:prstGeom prst="rect">
            <a:avLst/>
          </a:prstGeom>
        </p:spPr>
      </p:pic>
      <p:cxnSp>
        <p:nvCxnSpPr>
          <p:cNvPr id="12" name="Connecteur droit avec flèche 11">
            <a:extLst>
              <a:ext uri="{FF2B5EF4-FFF2-40B4-BE49-F238E27FC236}">
                <a16:creationId xmlns:a16="http://schemas.microsoft.com/office/drawing/2014/main" id="{7B0644CE-3A49-40E6-BA33-5A669558B6FF}"/>
              </a:ext>
            </a:extLst>
          </p:cNvPr>
          <p:cNvCxnSpPr/>
          <p:nvPr/>
        </p:nvCxnSpPr>
        <p:spPr>
          <a:xfrm>
            <a:off x="2887579" y="2944105"/>
            <a:ext cx="2550695" cy="1579769"/>
          </a:xfrm>
          <a:prstGeom prst="straightConnector1">
            <a:avLst/>
          </a:prstGeom>
          <a:ln w="165100">
            <a:solidFill>
              <a:srgbClr val="FFFF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4905348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D71F5F7-BD11-4F7C-B158-4A5C4219A046}"/>
              </a:ext>
            </a:extLst>
          </p:cNvPr>
          <p:cNvSpPr>
            <a:spLocks noGrp="1"/>
          </p:cNvSpPr>
          <p:nvPr>
            <p:ph type="title"/>
          </p:nvPr>
        </p:nvSpPr>
        <p:spPr>
          <a:xfrm>
            <a:off x="102989" y="964692"/>
            <a:ext cx="11880464" cy="1188720"/>
          </a:xfrm>
        </p:spPr>
        <p:txBody>
          <a:bodyPr/>
          <a:lstStyle/>
          <a:p>
            <a:r>
              <a:rPr lang="fr-FR" b="1" u="sng" dirty="0"/>
              <a:t>QCM 5</a:t>
            </a:r>
            <a:r>
              <a:rPr lang="fr-FR" b="1" dirty="0"/>
              <a:t> : EMISSION DE LA LUMIERE par la </a:t>
            </a:r>
            <a:r>
              <a:rPr lang="fr-FR" b="1" dirty="0" err="1"/>
              <a:t>matiere</a:t>
            </a:r>
            <a:endParaRPr lang="fr-FR" dirty="0"/>
          </a:p>
        </p:txBody>
      </p:sp>
      <mc:AlternateContent xmlns:mc="http://schemas.openxmlformats.org/markup-compatibility/2006" xmlns:a14="http://schemas.microsoft.com/office/drawing/2010/main">
        <mc:Choice Requires="a14">
          <p:sp>
            <p:nvSpPr>
              <p:cNvPr id="3" name="Espace réservé du contenu 2">
                <a:extLst>
                  <a:ext uri="{FF2B5EF4-FFF2-40B4-BE49-F238E27FC236}">
                    <a16:creationId xmlns:a16="http://schemas.microsoft.com/office/drawing/2014/main" id="{425BCA39-15BC-4C02-957C-DB27E653973A}"/>
                  </a:ext>
                </a:extLst>
              </p:cNvPr>
              <p:cNvSpPr>
                <a:spLocks noGrp="1"/>
              </p:cNvSpPr>
              <p:nvPr>
                <p:ph idx="1"/>
              </p:nvPr>
            </p:nvSpPr>
            <p:spPr>
              <a:xfrm>
                <a:off x="1523999" y="2543909"/>
                <a:ext cx="9857875" cy="3953144"/>
              </a:xfrm>
            </p:spPr>
            <p:txBody>
              <a:bodyPr>
                <a:noAutofit/>
              </a:bodyPr>
              <a:lstStyle/>
              <a:p>
                <a:pPr marL="0" indent="0" algn="ctr">
                  <a:buNone/>
                </a:pPr>
                <a:r>
                  <a:rPr lang="fr-FR" sz="2400" b="1" dirty="0"/>
                  <a:t>On utilise un laser thérapeutique à 760nm pour traverser un tissu dont le coefficient d’absorption </a:t>
                </a:r>
                <a14:m>
                  <m:oMath xmlns:m="http://schemas.openxmlformats.org/officeDocument/2006/math">
                    <m:sSub>
                      <m:sSubPr>
                        <m:ctrlPr>
                          <a:rPr lang="fr-FR" sz="2400" b="1" i="1">
                            <a:latin typeface="Cambria Math" panose="02040503050406030204" pitchFamily="18" charset="0"/>
                          </a:rPr>
                        </m:ctrlPr>
                      </m:sSubPr>
                      <m:e>
                        <m:r>
                          <a:rPr lang="fr-FR" sz="2400" b="1" i="1">
                            <a:latin typeface="Cambria Math" panose="02040503050406030204" pitchFamily="18" charset="0"/>
                          </a:rPr>
                          <m:t>𝝁</m:t>
                        </m:r>
                      </m:e>
                      <m:sub>
                        <m:r>
                          <a:rPr lang="fr-FR" sz="2400" b="1" i="1">
                            <a:latin typeface="Cambria Math" panose="02040503050406030204" pitchFamily="18" charset="0"/>
                          </a:rPr>
                          <m:t>𝒂</m:t>
                        </m:r>
                      </m:sub>
                    </m:sSub>
                    <m:r>
                      <a:rPr lang="fr-FR" sz="2400" b="1" i="1">
                        <a:latin typeface="Cambria Math" panose="02040503050406030204" pitchFamily="18" charset="0"/>
                      </a:rPr>
                      <m:t>=</m:t>
                    </m:r>
                    <m:r>
                      <a:rPr lang="fr-FR" sz="2400" b="1" i="1">
                        <a:latin typeface="Cambria Math" panose="02040503050406030204" pitchFamily="18" charset="0"/>
                      </a:rPr>
                      <m:t>𝟏</m:t>
                    </m:r>
                    <m:r>
                      <a:rPr lang="fr-FR" sz="2400" b="1" i="1">
                        <a:latin typeface="Cambria Math" panose="02040503050406030204" pitchFamily="18" charset="0"/>
                      </a:rPr>
                      <m:t> </m:t>
                    </m:r>
                    <m:r>
                      <a:rPr lang="fr-FR" sz="2400" b="1" i="1">
                        <a:latin typeface="Cambria Math" panose="02040503050406030204" pitchFamily="18" charset="0"/>
                      </a:rPr>
                      <m:t>𝒄</m:t>
                    </m:r>
                    <m:sSup>
                      <m:sSupPr>
                        <m:ctrlPr>
                          <a:rPr lang="fr-FR" sz="2400" b="1" i="1">
                            <a:latin typeface="Cambria Math" panose="02040503050406030204" pitchFamily="18" charset="0"/>
                          </a:rPr>
                        </m:ctrlPr>
                      </m:sSupPr>
                      <m:e>
                        <m:r>
                          <a:rPr lang="fr-FR" sz="2400" b="1" i="1">
                            <a:latin typeface="Cambria Math" panose="02040503050406030204" pitchFamily="18" charset="0"/>
                          </a:rPr>
                          <m:t>𝒎</m:t>
                        </m:r>
                      </m:e>
                      <m:sup>
                        <m:r>
                          <a:rPr lang="fr-FR" sz="2400" b="1" i="1">
                            <a:latin typeface="Cambria Math" panose="02040503050406030204" pitchFamily="18" charset="0"/>
                          </a:rPr>
                          <m:t>−</m:t>
                        </m:r>
                        <m:r>
                          <a:rPr lang="fr-FR" sz="2400" b="1" i="1">
                            <a:latin typeface="Cambria Math" panose="02040503050406030204" pitchFamily="18" charset="0"/>
                          </a:rPr>
                          <m:t>𝟏</m:t>
                        </m:r>
                      </m:sup>
                    </m:sSup>
                    <m:r>
                      <a:rPr lang="fr-FR" sz="2400" b="1" i="1">
                        <a:latin typeface="Cambria Math" panose="02040503050406030204" pitchFamily="18" charset="0"/>
                      </a:rPr>
                      <m:t>.</m:t>
                    </m:r>
                  </m:oMath>
                </a14:m>
                <a:r>
                  <a:rPr lang="fr-FR" sz="2400" b="1" dirty="0"/>
                  <a:t> Le coefficient de diffusion est noté </a:t>
                </a:r>
                <a14:m>
                  <m:oMath xmlns:m="http://schemas.openxmlformats.org/officeDocument/2006/math">
                    <m:sSub>
                      <m:sSubPr>
                        <m:ctrlPr>
                          <a:rPr lang="fr-FR" sz="2400" b="1" i="1">
                            <a:latin typeface="Cambria Math" panose="02040503050406030204" pitchFamily="18" charset="0"/>
                          </a:rPr>
                        </m:ctrlPr>
                      </m:sSubPr>
                      <m:e>
                        <m:r>
                          <a:rPr lang="fr-FR" sz="2400" b="1" i="1">
                            <a:latin typeface="Cambria Math" panose="02040503050406030204" pitchFamily="18" charset="0"/>
                          </a:rPr>
                          <m:t>𝝁</m:t>
                        </m:r>
                      </m:e>
                      <m:sub>
                        <m:r>
                          <a:rPr lang="fr-FR" sz="2400" b="1" i="1">
                            <a:latin typeface="Cambria Math" panose="02040503050406030204" pitchFamily="18" charset="0"/>
                          </a:rPr>
                          <m:t>𝒔</m:t>
                        </m:r>
                      </m:sub>
                    </m:sSub>
                    <m:r>
                      <a:rPr lang="fr-FR" sz="2400" b="1" i="1">
                        <a:latin typeface="Cambria Math" panose="02040503050406030204" pitchFamily="18" charset="0"/>
                      </a:rPr>
                      <m:t>.</m:t>
                    </m:r>
                  </m:oMath>
                </a14:m>
                <a:r>
                  <a:rPr lang="fr-FR" sz="2400" b="1" dirty="0"/>
                  <a:t> Le libre parcours moyen de diffusion est d’environ 100µm.  Données : </a:t>
                </a:r>
                <a:r>
                  <a:rPr lang="fr-FR" sz="2400" b="1" dirty="0" err="1"/>
                  <a:t>exp</a:t>
                </a:r>
                <a:r>
                  <a:rPr lang="fr-FR" sz="2400" b="1" dirty="0"/>
                  <a:t>(-1)=0,37</a:t>
                </a:r>
                <a:endParaRPr lang="fr-FR" sz="2400" dirty="0"/>
              </a:p>
              <a:p>
                <a:r>
                  <a:rPr lang="fr-FR" sz="2400" dirty="0"/>
                  <a:t>A) Le coefficient de diffusion </a:t>
                </a:r>
                <a14:m>
                  <m:oMath xmlns:m="http://schemas.openxmlformats.org/officeDocument/2006/math">
                    <m:sSub>
                      <m:sSubPr>
                        <m:ctrlPr>
                          <a:rPr lang="fr-FR" sz="2400" b="1" i="1">
                            <a:latin typeface="Cambria Math" panose="02040503050406030204" pitchFamily="18" charset="0"/>
                          </a:rPr>
                        </m:ctrlPr>
                      </m:sSubPr>
                      <m:e>
                        <m:r>
                          <a:rPr lang="fr-FR" sz="2400" b="1" i="1">
                            <a:latin typeface="Cambria Math" panose="02040503050406030204" pitchFamily="18" charset="0"/>
                          </a:rPr>
                          <m:t>𝝁</m:t>
                        </m:r>
                      </m:e>
                      <m:sub>
                        <m:r>
                          <a:rPr lang="fr-FR" sz="2400" b="1" i="1">
                            <a:latin typeface="Cambria Math" panose="02040503050406030204" pitchFamily="18" charset="0"/>
                          </a:rPr>
                          <m:t>𝒔</m:t>
                        </m:r>
                      </m:sub>
                    </m:sSub>
                  </m:oMath>
                </a14:m>
                <a:r>
                  <a:rPr lang="fr-FR" sz="2400" b="1" dirty="0"/>
                  <a:t> </a:t>
                </a:r>
                <a:r>
                  <a:rPr lang="fr-FR" sz="2400" dirty="0"/>
                  <a:t>vaut </a:t>
                </a:r>
                <a14:m>
                  <m:oMath xmlns:m="http://schemas.openxmlformats.org/officeDocument/2006/math">
                    <m:sSup>
                      <m:sSupPr>
                        <m:ctrlPr>
                          <a:rPr lang="fr-FR" sz="2400" i="1" baseline="30000">
                            <a:latin typeface="Cambria Math" panose="02040503050406030204" pitchFamily="18" charset="0"/>
                          </a:rPr>
                        </m:ctrlPr>
                      </m:sSupPr>
                      <m:e>
                        <m:r>
                          <a:rPr lang="fr-FR" sz="2400" i="1">
                            <a:latin typeface="Cambria Math" panose="02040503050406030204" pitchFamily="18" charset="0"/>
                          </a:rPr>
                          <m:t>10</m:t>
                        </m:r>
                      </m:e>
                      <m:sup>
                        <m:r>
                          <a:rPr lang="fr-FR" sz="2400" i="1" baseline="30000">
                            <a:latin typeface="Cambria Math" panose="02040503050406030204" pitchFamily="18" charset="0"/>
                          </a:rPr>
                          <m:t>2</m:t>
                        </m:r>
                      </m:sup>
                    </m:sSup>
                    <m:r>
                      <a:rPr lang="fr-FR" sz="2400" i="1">
                        <a:latin typeface="Cambria Math" panose="02040503050406030204" pitchFamily="18" charset="0"/>
                      </a:rPr>
                      <m:t> </m:t>
                    </m:r>
                  </m:oMath>
                </a14:m>
                <a:r>
                  <a:rPr lang="fr-FR" sz="2400" dirty="0"/>
                  <a:t>cm</a:t>
                </a:r>
                <a:r>
                  <a:rPr lang="fr-FR" sz="2400" baseline="30000" dirty="0"/>
                  <a:t>-1</a:t>
                </a:r>
                <a:endParaRPr lang="fr-FR" sz="2400" dirty="0"/>
              </a:p>
              <a:p>
                <a:r>
                  <a:rPr lang="fr-FR" sz="2400" dirty="0">
                    <a:solidFill>
                      <a:schemeClr val="tx1"/>
                    </a:solidFill>
                  </a:rPr>
                  <a:t>B) Le libre parcourt moyen d’absorption vaut 0,1 mm </a:t>
                </a:r>
              </a:p>
              <a:p>
                <a:r>
                  <a:rPr lang="fr-FR" sz="2400" dirty="0">
                    <a:solidFill>
                      <a:schemeClr val="tx1"/>
                    </a:solidFill>
                  </a:rPr>
                  <a:t>C) L’atténuation par absorption domine celle par diffusion. </a:t>
                </a:r>
              </a:p>
              <a:p>
                <a:r>
                  <a:rPr lang="fr-FR" sz="2400" dirty="0">
                    <a:solidFill>
                      <a:schemeClr val="tx1"/>
                    </a:solidFill>
                  </a:rPr>
                  <a:t>D) Au-delà de 100µm dans le tissu, </a:t>
                </a:r>
                <a:r>
                  <a:rPr lang="fr-FR" sz="2400" i="1" dirty="0" err="1">
                    <a:solidFill>
                      <a:schemeClr val="tx1"/>
                    </a:solidFill>
                  </a:rPr>
                  <a:t>Itrans</a:t>
                </a:r>
                <a:r>
                  <a:rPr lang="fr-FR" sz="2400" i="1" dirty="0">
                    <a:solidFill>
                      <a:schemeClr val="tx1"/>
                    </a:solidFill>
                  </a:rPr>
                  <a:t> </a:t>
                </a:r>
                <a:r>
                  <a:rPr lang="fr-FR" sz="2400" dirty="0">
                    <a:solidFill>
                      <a:schemeClr val="tx1"/>
                    </a:solidFill>
                  </a:rPr>
                  <a:t>&lt; </a:t>
                </a:r>
                <a:r>
                  <a:rPr lang="fr-FR" sz="2400" i="1" dirty="0" err="1">
                    <a:solidFill>
                      <a:schemeClr val="tx1"/>
                    </a:solidFill>
                  </a:rPr>
                  <a:t>Iinc</a:t>
                </a:r>
                <a:r>
                  <a:rPr lang="fr-FR" sz="2400" i="1" dirty="0">
                    <a:solidFill>
                      <a:schemeClr val="tx1"/>
                    </a:solidFill>
                  </a:rPr>
                  <a:t> </a:t>
                </a:r>
                <a:r>
                  <a:rPr lang="fr-FR" sz="2400" dirty="0">
                    <a:solidFill>
                      <a:schemeClr val="tx1"/>
                    </a:solidFill>
                  </a:rPr>
                  <a:t>x </a:t>
                </a:r>
                <a14:m>
                  <m:oMath xmlns:m="http://schemas.openxmlformats.org/officeDocument/2006/math">
                    <m:sSup>
                      <m:sSupPr>
                        <m:ctrlPr>
                          <a:rPr lang="fr-FR" sz="2400" i="1" baseline="30000">
                            <a:solidFill>
                              <a:schemeClr val="tx1"/>
                            </a:solidFill>
                            <a:latin typeface="Cambria Math" panose="02040503050406030204" pitchFamily="18" charset="0"/>
                          </a:rPr>
                        </m:ctrlPr>
                      </m:sSupPr>
                      <m:e>
                        <m:r>
                          <a:rPr lang="fr-FR" sz="2400" i="1">
                            <a:solidFill>
                              <a:schemeClr val="tx1"/>
                            </a:solidFill>
                            <a:latin typeface="Cambria Math" panose="02040503050406030204" pitchFamily="18" charset="0"/>
                          </a:rPr>
                          <m:t>10</m:t>
                        </m:r>
                      </m:e>
                      <m:sup>
                        <m:r>
                          <a:rPr lang="fr-FR" sz="2400" i="1" baseline="30000">
                            <a:solidFill>
                              <a:schemeClr val="tx1"/>
                            </a:solidFill>
                            <a:latin typeface="Cambria Math" panose="02040503050406030204" pitchFamily="18" charset="0"/>
                          </a:rPr>
                          <m:t>2</m:t>
                        </m:r>
                      </m:sup>
                    </m:sSup>
                  </m:oMath>
                </a14:m>
                <a:r>
                  <a:rPr lang="fr-FR" sz="2400" dirty="0">
                    <a:solidFill>
                      <a:schemeClr val="tx1"/>
                    </a:solidFill>
                  </a:rPr>
                  <a:t> </a:t>
                </a:r>
              </a:p>
              <a:p>
                <a:r>
                  <a:rPr lang="fr-FR" sz="2400" dirty="0">
                    <a:solidFill>
                      <a:schemeClr val="tx1"/>
                    </a:solidFill>
                  </a:rPr>
                  <a:t>E) Les propositions A, B, C, D sont fausses.</a:t>
                </a:r>
              </a:p>
              <a:p>
                <a:endParaRPr lang="fr-FR" sz="2400" dirty="0"/>
              </a:p>
            </p:txBody>
          </p:sp>
        </mc:Choice>
        <mc:Fallback xmlns="">
          <p:sp>
            <p:nvSpPr>
              <p:cNvPr id="3" name="Espace réservé du contenu 2">
                <a:extLst>
                  <a:ext uri="{FF2B5EF4-FFF2-40B4-BE49-F238E27FC236}">
                    <a16:creationId xmlns:a16="http://schemas.microsoft.com/office/drawing/2014/main" id="{425BCA39-15BC-4C02-957C-DB27E653973A}"/>
                  </a:ext>
                </a:extLst>
              </p:cNvPr>
              <p:cNvSpPr>
                <a:spLocks noGrp="1" noRot="1" noChangeAspect="1" noMove="1" noResize="1" noEditPoints="1" noAdjustHandles="1" noChangeArrowheads="1" noChangeShapeType="1" noTextEdit="1"/>
              </p:cNvSpPr>
              <p:nvPr>
                <p:ph idx="1"/>
              </p:nvPr>
            </p:nvSpPr>
            <p:spPr>
              <a:xfrm>
                <a:off x="1523999" y="2543909"/>
                <a:ext cx="9857875" cy="3953144"/>
              </a:xfrm>
              <a:blipFill>
                <a:blip r:embed="rId2"/>
                <a:stretch>
                  <a:fillRect l="-804" t="-1233" b="-5393"/>
                </a:stretch>
              </a:blipFill>
            </p:spPr>
            <p:txBody>
              <a:bodyPr/>
              <a:lstStyle/>
              <a:p>
                <a:r>
                  <a:rPr lang="fr-FR">
                    <a:noFill/>
                  </a:rPr>
                  <a:t> </a:t>
                </a:r>
              </a:p>
            </p:txBody>
          </p:sp>
        </mc:Fallback>
      </mc:AlternateContent>
    </p:spTree>
    <p:extLst>
      <p:ext uri="{BB962C8B-B14F-4D97-AF65-F5344CB8AC3E}">
        <p14:creationId xmlns:p14="http://schemas.microsoft.com/office/powerpoint/2010/main" val="428824736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D71F5F7-BD11-4F7C-B158-4A5C4219A046}"/>
              </a:ext>
            </a:extLst>
          </p:cNvPr>
          <p:cNvSpPr>
            <a:spLocks noGrp="1"/>
          </p:cNvSpPr>
          <p:nvPr>
            <p:ph type="title"/>
          </p:nvPr>
        </p:nvSpPr>
        <p:spPr>
          <a:xfrm>
            <a:off x="102989" y="964692"/>
            <a:ext cx="11880464" cy="1188720"/>
          </a:xfrm>
        </p:spPr>
        <p:txBody>
          <a:bodyPr/>
          <a:lstStyle/>
          <a:p>
            <a:r>
              <a:rPr lang="fr-FR" b="1" u="sng" dirty="0"/>
              <a:t>QCM 5</a:t>
            </a:r>
            <a:r>
              <a:rPr lang="fr-FR" b="1" dirty="0"/>
              <a:t> : EMISSION DE LA LUMIERE par la </a:t>
            </a:r>
            <a:r>
              <a:rPr lang="fr-FR" b="1" dirty="0" err="1"/>
              <a:t>matiere</a:t>
            </a:r>
            <a:endParaRPr lang="fr-FR" dirty="0"/>
          </a:p>
        </p:txBody>
      </p:sp>
      <mc:AlternateContent xmlns:mc="http://schemas.openxmlformats.org/markup-compatibility/2006" xmlns:a14="http://schemas.microsoft.com/office/drawing/2010/main">
        <mc:Choice Requires="a14">
          <p:sp>
            <p:nvSpPr>
              <p:cNvPr id="3" name="Espace réservé du contenu 2">
                <a:extLst>
                  <a:ext uri="{FF2B5EF4-FFF2-40B4-BE49-F238E27FC236}">
                    <a16:creationId xmlns:a16="http://schemas.microsoft.com/office/drawing/2014/main" id="{425BCA39-15BC-4C02-957C-DB27E653973A}"/>
                  </a:ext>
                </a:extLst>
              </p:cNvPr>
              <p:cNvSpPr>
                <a:spLocks noGrp="1"/>
              </p:cNvSpPr>
              <p:nvPr>
                <p:ph idx="1"/>
              </p:nvPr>
            </p:nvSpPr>
            <p:spPr>
              <a:xfrm>
                <a:off x="1523999" y="2543909"/>
                <a:ext cx="9857875" cy="3953144"/>
              </a:xfrm>
            </p:spPr>
            <p:txBody>
              <a:bodyPr>
                <a:noAutofit/>
              </a:bodyPr>
              <a:lstStyle/>
              <a:p>
                <a:pPr marL="0" indent="0" algn="ctr">
                  <a:buNone/>
                </a:pPr>
                <a:r>
                  <a:rPr lang="fr-FR" sz="2400" b="1" dirty="0"/>
                  <a:t>On utilise un laser thérapeutique à 760nm pour traverser un tissu dont le coefficient d’absorption </a:t>
                </a:r>
                <a14:m>
                  <m:oMath xmlns:m="http://schemas.openxmlformats.org/officeDocument/2006/math">
                    <m:sSub>
                      <m:sSubPr>
                        <m:ctrlPr>
                          <a:rPr lang="fr-FR" sz="2400" b="1" i="1">
                            <a:latin typeface="Cambria Math" panose="02040503050406030204" pitchFamily="18" charset="0"/>
                          </a:rPr>
                        </m:ctrlPr>
                      </m:sSubPr>
                      <m:e>
                        <m:r>
                          <a:rPr lang="fr-FR" sz="2400" b="1" i="1">
                            <a:latin typeface="Cambria Math" panose="02040503050406030204" pitchFamily="18" charset="0"/>
                          </a:rPr>
                          <m:t>𝝁</m:t>
                        </m:r>
                      </m:e>
                      <m:sub>
                        <m:r>
                          <a:rPr lang="fr-FR" sz="2400" b="1" i="1">
                            <a:latin typeface="Cambria Math" panose="02040503050406030204" pitchFamily="18" charset="0"/>
                          </a:rPr>
                          <m:t>𝒂</m:t>
                        </m:r>
                      </m:sub>
                    </m:sSub>
                    <m:r>
                      <a:rPr lang="fr-FR" sz="2400" b="1" i="1">
                        <a:latin typeface="Cambria Math" panose="02040503050406030204" pitchFamily="18" charset="0"/>
                      </a:rPr>
                      <m:t>=</m:t>
                    </m:r>
                    <m:r>
                      <a:rPr lang="fr-FR" sz="2400" b="1" i="1">
                        <a:latin typeface="Cambria Math" panose="02040503050406030204" pitchFamily="18" charset="0"/>
                      </a:rPr>
                      <m:t>𝟏</m:t>
                    </m:r>
                    <m:r>
                      <a:rPr lang="fr-FR" sz="2400" b="1" i="1">
                        <a:latin typeface="Cambria Math" panose="02040503050406030204" pitchFamily="18" charset="0"/>
                      </a:rPr>
                      <m:t> </m:t>
                    </m:r>
                    <m:r>
                      <a:rPr lang="fr-FR" sz="2400" b="1" i="1">
                        <a:latin typeface="Cambria Math" panose="02040503050406030204" pitchFamily="18" charset="0"/>
                      </a:rPr>
                      <m:t>𝒄</m:t>
                    </m:r>
                    <m:sSup>
                      <m:sSupPr>
                        <m:ctrlPr>
                          <a:rPr lang="fr-FR" sz="2400" b="1" i="1">
                            <a:latin typeface="Cambria Math" panose="02040503050406030204" pitchFamily="18" charset="0"/>
                          </a:rPr>
                        </m:ctrlPr>
                      </m:sSupPr>
                      <m:e>
                        <m:r>
                          <a:rPr lang="fr-FR" sz="2400" b="1" i="1">
                            <a:latin typeface="Cambria Math" panose="02040503050406030204" pitchFamily="18" charset="0"/>
                          </a:rPr>
                          <m:t>𝒎</m:t>
                        </m:r>
                      </m:e>
                      <m:sup>
                        <m:r>
                          <a:rPr lang="fr-FR" sz="2400" b="1" i="1">
                            <a:latin typeface="Cambria Math" panose="02040503050406030204" pitchFamily="18" charset="0"/>
                          </a:rPr>
                          <m:t>−</m:t>
                        </m:r>
                        <m:r>
                          <a:rPr lang="fr-FR" sz="2400" b="1" i="1">
                            <a:latin typeface="Cambria Math" panose="02040503050406030204" pitchFamily="18" charset="0"/>
                          </a:rPr>
                          <m:t>𝟏</m:t>
                        </m:r>
                      </m:sup>
                    </m:sSup>
                    <m:r>
                      <a:rPr lang="fr-FR" sz="2400" b="1" i="1">
                        <a:latin typeface="Cambria Math" panose="02040503050406030204" pitchFamily="18" charset="0"/>
                      </a:rPr>
                      <m:t>.</m:t>
                    </m:r>
                  </m:oMath>
                </a14:m>
                <a:r>
                  <a:rPr lang="fr-FR" sz="2400" b="1" dirty="0"/>
                  <a:t> Le coefficient de diffusion est noté </a:t>
                </a:r>
                <a14:m>
                  <m:oMath xmlns:m="http://schemas.openxmlformats.org/officeDocument/2006/math">
                    <m:sSub>
                      <m:sSubPr>
                        <m:ctrlPr>
                          <a:rPr lang="fr-FR" sz="2400" b="1" i="1">
                            <a:latin typeface="Cambria Math" panose="02040503050406030204" pitchFamily="18" charset="0"/>
                          </a:rPr>
                        </m:ctrlPr>
                      </m:sSubPr>
                      <m:e>
                        <m:r>
                          <a:rPr lang="fr-FR" sz="2400" b="1" i="1">
                            <a:latin typeface="Cambria Math" panose="02040503050406030204" pitchFamily="18" charset="0"/>
                          </a:rPr>
                          <m:t>𝝁</m:t>
                        </m:r>
                      </m:e>
                      <m:sub>
                        <m:r>
                          <a:rPr lang="fr-FR" sz="2400" b="1" i="1">
                            <a:latin typeface="Cambria Math" panose="02040503050406030204" pitchFamily="18" charset="0"/>
                          </a:rPr>
                          <m:t>𝒔</m:t>
                        </m:r>
                      </m:sub>
                    </m:sSub>
                    <m:r>
                      <a:rPr lang="fr-FR" sz="2400" b="1" i="1">
                        <a:latin typeface="Cambria Math" panose="02040503050406030204" pitchFamily="18" charset="0"/>
                      </a:rPr>
                      <m:t>.</m:t>
                    </m:r>
                  </m:oMath>
                </a14:m>
                <a:r>
                  <a:rPr lang="fr-FR" sz="2400" b="1" dirty="0"/>
                  <a:t> Le libre parcours moyen de diffusion est d’environ 100µm.  Données : </a:t>
                </a:r>
                <a:r>
                  <a:rPr lang="fr-FR" sz="2400" b="1" dirty="0" err="1"/>
                  <a:t>exp</a:t>
                </a:r>
                <a:r>
                  <a:rPr lang="fr-FR" sz="2400" b="1" dirty="0"/>
                  <a:t>(-1)=0,37</a:t>
                </a:r>
                <a:endParaRPr lang="fr-FR" sz="2400" dirty="0"/>
              </a:p>
              <a:p>
                <a:r>
                  <a:rPr lang="fr-FR" sz="2400" b="1" dirty="0">
                    <a:solidFill>
                      <a:srgbClr val="00B050"/>
                    </a:solidFill>
                  </a:rPr>
                  <a:t>A) Le coefficient de diffusion </a:t>
                </a:r>
                <a14:m>
                  <m:oMath xmlns:m="http://schemas.openxmlformats.org/officeDocument/2006/math">
                    <m:sSub>
                      <m:sSubPr>
                        <m:ctrlPr>
                          <a:rPr lang="fr-FR" sz="2400" b="1" i="1">
                            <a:solidFill>
                              <a:srgbClr val="00B050"/>
                            </a:solidFill>
                            <a:latin typeface="Cambria Math" panose="02040503050406030204" pitchFamily="18" charset="0"/>
                          </a:rPr>
                        </m:ctrlPr>
                      </m:sSubPr>
                      <m:e>
                        <m:r>
                          <a:rPr lang="fr-FR" sz="2400" b="1" i="1">
                            <a:solidFill>
                              <a:srgbClr val="00B050"/>
                            </a:solidFill>
                            <a:latin typeface="Cambria Math" panose="02040503050406030204" pitchFamily="18" charset="0"/>
                          </a:rPr>
                          <m:t>𝝁</m:t>
                        </m:r>
                      </m:e>
                      <m:sub>
                        <m:r>
                          <a:rPr lang="fr-FR" sz="2400" b="1" i="1">
                            <a:solidFill>
                              <a:srgbClr val="00B050"/>
                            </a:solidFill>
                            <a:latin typeface="Cambria Math" panose="02040503050406030204" pitchFamily="18" charset="0"/>
                          </a:rPr>
                          <m:t>𝒔</m:t>
                        </m:r>
                      </m:sub>
                    </m:sSub>
                  </m:oMath>
                </a14:m>
                <a:r>
                  <a:rPr lang="fr-FR" sz="2400" b="1" dirty="0">
                    <a:solidFill>
                      <a:srgbClr val="00B050"/>
                    </a:solidFill>
                  </a:rPr>
                  <a:t> vaut </a:t>
                </a:r>
                <a14:m>
                  <m:oMath xmlns:m="http://schemas.openxmlformats.org/officeDocument/2006/math">
                    <m:sSup>
                      <m:sSupPr>
                        <m:ctrlPr>
                          <a:rPr lang="fr-FR" sz="2400" b="1" i="1" baseline="30000">
                            <a:solidFill>
                              <a:srgbClr val="00B050"/>
                            </a:solidFill>
                            <a:latin typeface="Cambria Math" panose="02040503050406030204" pitchFamily="18" charset="0"/>
                          </a:rPr>
                        </m:ctrlPr>
                      </m:sSupPr>
                      <m:e>
                        <m:r>
                          <a:rPr lang="fr-FR" sz="2400" b="1" i="1">
                            <a:solidFill>
                              <a:srgbClr val="00B050"/>
                            </a:solidFill>
                            <a:latin typeface="Cambria Math" panose="02040503050406030204" pitchFamily="18" charset="0"/>
                          </a:rPr>
                          <m:t>𝟏𝟎</m:t>
                        </m:r>
                      </m:e>
                      <m:sup>
                        <m:r>
                          <a:rPr lang="fr-FR" sz="2400" b="1" i="1" baseline="30000">
                            <a:solidFill>
                              <a:srgbClr val="00B050"/>
                            </a:solidFill>
                            <a:latin typeface="Cambria Math" panose="02040503050406030204" pitchFamily="18" charset="0"/>
                          </a:rPr>
                          <m:t>𝟐</m:t>
                        </m:r>
                      </m:sup>
                    </m:sSup>
                    <m:r>
                      <a:rPr lang="fr-FR" sz="2400" b="1" i="1">
                        <a:solidFill>
                          <a:srgbClr val="00B050"/>
                        </a:solidFill>
                        <a:latin typeface="Cambria Math" panose="02040503050406030204" pitchFamily="18" charset="0"/>
                      </a:rPr>
                      <m:t> </m:t>
                    </m:r>
                  </m:oMath>
                </a14:m>
                <a:r>
                  <a:rPr lang="fr-FR" sz="2400" b="1" dirty="0">
                    <a:solidFill>
                      <a:srgbClr val="00B050"/>
                    </a:solidFill>
                  </a:rPr>
                  <a:t>cm</a:t>
                </a:r>
                <a:r>
                  <a:rPr lang="fr-FR" sz="2400" b="1" baseline="30000" dirty="0">
                    <a:solidFill>
                      <a:srgbClr val="00B050"/>
                    </a:solidFill>
                  </a:rPr>
                  <a:t>-1</a:t>
                </a:r>
                <a:endParaRPr lang="fr-FR" sz="2400" b="1" dirty="0">
                  <a:solidFill>
                    <a:srgbClr val="00B050"/>
                  </a:solidFill>
                </a:endParaRPr>
              </a:p>
              <a:p>
                <a:r>
                  <a:rPr lang="fr-FR" sz="2400" b="1" dirty="0">
                    <a:solidFill>
                      <a:srgbClr val="00B050"/>
                    </a:solidFill>
                  </a:rPr>
                  <a:t>B) Le libre parcourt moyen d’absorption vaut 0,1 mm </a:t>
                </a:r>
              </a:p>
              <a:p>
                <a:r>
                  <a:rPr lang="fr-FR" sz="2400" b="1" dirty="0">
                    <a:solidFill>
                      <a:srgbClr val="FF0000"/>
                    </a:solidFill>
                  </a:rPr>
                  <a:t>C) L’atténuation par absorption domine celle par diffusion. </a:t>
                </a:r>
              </a:p>
              <a:p>
                <a:r>
                  <a:rPr lang="fr-FR" sz="2400" b="1" dirty="0">
                    <a:solidFill>
                      <a:srgbClr val="00B050"/>
                    </a:solidFill>
                  </a:rPr>
                  <a:t>D) Au-delà de 100µm dans le tissu, </a:t>
                </a:r>
                <a:r>
                  <a:rPr lang="fr-FR" sz="2400" b="1" i="1" dirty="0" err="1">
                    <a:solidFill>
                      <a:srgbClr val="00B050"/>
                    </a:solidFill>
                  </a:rPr>
                  <a:t>Itrans</a:t>
                </a:r>
                <a:r>
                  <a:rPr lang="fr-FR" sz="2400" b="1" i="1" dirty="0">
                    <a:solidFill>
                      <a:srgbClr val="00B050"/>
                    </a:solidFill>
                  </a:rPr>
                  <a:t> </a:t>
                </a:r>
                <a:r>
                  <a:rPr lang="fr-FR" sz="2400" b="1" dirty="0">
                    <a:solidFill>
                      <a:srgbClr val="00B050"/>
                    </a:solidFill>
                  </a:rPr>
                  <a:t>&lt; </a:t>
                </a:r>
                <a:r>
                  <a:rPr lang="fr-FR" sz="2400" b="1" i="1" dirty="0" err="1">
                    <a:solidFill>
                      <a:srgbClr val="00B050"/>
                    </a:solidFill>
                  </a:rPr>
                  <a:t>Iinc</a:t>
                </a:r>
                <a:r>
                  <a:rPr lang="fr-FR" sz="2400" b="1" i="1" dirty="0">
                    <a:solidFill>
                      <a:srgbClr val="00B050"/>
                    </a:solidFill>
                  </a:rPr>
                  <a:t> </a:t>
                </a:r>
                <a:r>
                  <a:rPr lang="fr-FR" sz="2400" b="1" dirty="0">
                    <a:solidFill>
                      <a:srgbClr val="00B050"/>
                    </a:solidFill>
                  </a:rPr>
                  <a:t>x </a:t>
                </a:r>
                <a14:m>
                  <m:oMath xmlns:m="http://schemas.openxmlformats.org/officeDocument/2006/math">
                    <m:sSup>
                      <m:sSupPr>
                        <m:ctrlPr>
                          <a:rPr lang="fr-FR" sz="2400" b="1" i="1" baseline="30000">
                            <a:solidFill>
                              <a:srgbClr val="00B050"/>
                            </a:solidFill>
                            <a:latin typeface="Cambria Math" panose="02040503050406030204" pitchFamily="18" charset="0"/>
                          </a:rPr>
                        </m:ctrlPr>
                      </m:sSupPr>
                      <m:e>
                        <m:r>
                          <a:rPr lang="fr-FR" sz="2400" b="1" i="1">
                            <a:solidFill>
                              <a:srgbClr val="00B050"/>
                            </a:solidFill>
                            <a:latin typeface="Cambria Math" panose="02040503050406030204" pitchFamily="18" charset="0"/>
                          </a:rPr>
                          <m:t>𝟏𝟎</m:t>
                        </m:r>
                      </m:e>
                      <m:sup>
                        <m:r>
                          <a:rPr lang="fr-FR" sz="2400" b="1" i="1" baseline="30000">
                            <a:solidFill>
                              <a:srgbClr val="00B050"/>
                            </a:solidFill>
                            <a:latin typeface="Cambria Math" panose="02040503050406030204" pitchFamily="18" charset="0"/>
                          </a:rPr>
                          <m:t>𝟐</m:t>
                        </m:r>
                      </m:sup>
                    </m:sSup>
                  </m:oMath>
                </a14:m>
                <a:r>
                  <a:rPr lang="fr-FR" sz="2400" b="1" dirty="0">
                    <a:solidFill>
                      <a:srgbClr val="00B050"/>
                    </a:solidFill>
                  </a:rPr>
                  <a:t> </a:t>
                </a:r>
              </a:p>
              <a:p>
                <a:r>
                  <a:rPr lang="fr-FR" sz="2400" dirty="0"/>
                  <a:t>E) Les propositions A, B, C, D sont fausses.</a:t>
                </a:r>
              </a:p>
              <a:p>
                <a:endParaRPr lang="fr-FR" sz="2400" dirty="0"/>
              </a:p>
            </p:txBody>
          </p:sp>
        </mc:Choice>
        <mc:Fallback xmlns="">
          <p:sp>
            <p:nvSpPr>
              <p:cNvPr id="3" name="Espace réservé du contenu 2">
                <a:extLst>
                  <a:ext uri="{FF2B5EF4-FFF2-40B4-BE49-F238E27FC236}">
                    <a16:creationId xmlns:a16="http://schemas.microsoft.com/office/drawing/2014/main" id="{425BCA39-15BC-4C02-957C-DB27E653973A}"/>
                  </a:ext>
                </a:extLst>
              </p:cNvPr>
              <p:cNvSpPr>
                <a:spLocks noGrp="1" noRot="1" noChangeAspect="1" noMove="1" noResize="1" noEditPoints="1" noAdjustHandles="1" noChangeArrowheads="1" noChangeShapeType="1" noTextEdit="1"/>
              </p:cNvSpPr>
              <p:nvPr>
                <p:ph idx="1"/>
              </p:nvPr>
            </p:nvSpPr>
            <p:spPr>
              <a:xfrm>
                <a:off x="1523999" y="2543909"/>
                <a:ext cx="9857875" cy="3953144"/>
              </a:xfrm>
              <a:blipFill>
                <a:blip r:embed="rId2"/>
                <a:stretch>
                  <a:fillRect l="-804" t="-1233" b="-5393"/>
                </a:stretch>
              </a:blipFill>
            </p:spPr>
            <p:txBody>
              <a:bodyPr/>
              <a:lstStyle/>
              <a:p>
                <a:r>
                  <a:rPr lang="fr-FR">
                    <a:noFill/>
                  </a:rPr>
                  <a:t> </a:t>
                </a:r>
              </a:p>
            </p:txBody>
          </p:sp>
        </mc:Fallback>
      </mc:AlternateContent>
    </p:spTree>
    <p:extLst>
      <p:ext uri="{BB962C8B-B14F-4D97-AF65-F5344CB8AC3E}">
        <p14:creationId xmlns:p14="http://schemas.microsoft.com/office/powerpoint/2010/main" val="170132701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D71F5F7-BD11-4F7C-B158-4A5C4219A046}"/>
              </a:ext>
            </a:extLst>
          </p:cNvPr>
          <p:cNvSpPr>
            <a:spLocks noGrp="1"/>
          </p:cNvSpPr>
          <p:nvPr>
            <p:ph type="title"/>
          </p:nvPr>
        </p:nvSpPr>
        <p:spPr>
          <a:xfrm>
            <a:off x="102989" y="964692"/>
            <a:ext cx="11880464" cy="1188720"/>
          </a:xfrm>
        </p:spPr>
        <p:txBody>
          <a:bodyPr/>
          <a:lstStyle/>
          <a:p>
            <a:r>
              <a:rPr lang="fr-FR" b="1" u="sng" dirty="0"/>
              <a:t>QCM 6</a:t>
            </a:r>
            <a:r>
              <a:rPr lang="fr-FR" b="1" dirty="0"/>
              <a:t> : PHOTOMETRIE</a:t>
            </a:r>
            <a:endParaRPr lang="fr-FR" dirty="0"/>
          </a:p>
        </p:txBody>
      </p:sp>
      <p:sp>
        <p:nvSpPr>
          <p:cNvPr id="3" name="Espace réservé du contenu 2">
            <a:extLst>
              <a:ext uri="{FF2B5EF4-FFF2-40B4-BE49-F238E27FC236}">
                <a16:creationId xmlns:a16="http://schemas.microsoft.com/office/drawing/2014/main" id="{425BCA39-15BC-4C02-957C-DB27E653973A}"/>
              </a:ext>
            </a:extLst>
          </p:cNvPr>
          <p:cNvSpPr>
            <a:spLocks noGrp="1"/>
          </p:cNvSpPr>
          <p:nvPr>
            <p:ph idx="1"/>
          </p:nvPr>
        </p:nvSpPr>
        <p:spPr>
          <a:xfrm>
            <a:off x="1523999" y="2543909"/>
            <a:ext cx="9857875" cy="3953144"/>
          </a:xfrm>
        </p:spPr>
        <p:txBody>
          <a:bodyPr>
            <a:noAutofit/>
          </a:bodyPr>
          <a:lstStyle/>
          <a:p>
            <a:pPr algn="ctr"/>
            <a:r>
              <a:rPr lang="fr-FR" sz="2400" b="1" dirty="0"/>
              <a:t>On considère une ampoule correspondant à une source lumineuse ponctuelle de 900 lm, consommant 30W qui rayonne dans un quart d’espace complet. On utilisera π = 3.</a:t>
            </a:r>
            <a:endParaRPr lang="fr-FR" sz="2400" dirty="0"/>
          </a:p>
          <a:p>
            <a:r>
              <a:rPr lang="fr-FR" sz="2400" dirty="0"/>
              <a:t>A) L’intensité lumineuse de cette source est d’environ 300cd.</a:t>
            </a:r>
          </a:p>
          <a:p>
            <a:r>
              <a:rPr lang="fr-FR" sz="2400" dirty="0"/>
              <a:t>B) Le rendement de cette lampe est inférieur à 28 lm/W.</a:t>
            </a:r>
          </a:p>
          <a:p>
            <a:r>
              <a:rPr lang="fr-FR" sz="2400" dirty="0"/>
              <a:t>C) L’éclairement à 3 m de cette source, sous un angle de 60° par rapport à la normale à la surface éclairée, est d'environ 50 lx</a:t>
            </a:r>
          </a:p>
          <a:p>
            <a:r>
              <a:rPr lang="fr-FR" sz="2400" dirty="0"/>
              <a:t>D) L’émittance de la lumière est de 43,67 lm/m².</a:t>
            </a:r>
          </a:p>
          <a:p>
            <a:r>
              <a:rPr lang="fr-FR" sz="2400" dirty="0"/>
              <a:t>E) Les propositions A, B, C, D sont fausses.</a:t>
            </a:r>
          </a:p>
          <a:p>
            <a:endParaRPr lang="fr-FR" sz="2400" dirty="0"/>
          </a:p>
        </p:txBody>
      </p:sp>
    </p:spTree>
    <p:extLst>
      <p:ext uri="{BB962C8B-B14F-4D97-AF65-F5344CB8AC3E}">
        <p14:creationId xmlns:p14="http://schemas.microsoft.com/office/powerpoint/2010/main" val="328493463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a:extLst>
              <a:ext uri="{FF2B5EF4-FFF2-40B4-BE49-F238E27FC236}">
                <a16:creationId xmlns:a16="http://schemas.microsoft.com/office/drawing/2014/main" id="{4F8D3FF7-A856-4D50-A1DC-C5E6D66FBAAC}"/>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Rectangle 4">
            <a:extLst>
              <a:ext uri="{FF2B5EF4-FFF2-40B4-BE49-F238E27FC236}">
                <a16:creationId xmlns:a16="http://schemas.microsoft.com/office/drawing/2014/main" id="{75253803-AD72-4D8C-9A9C-8EDBC400E249}"/>
              </a:ext>
            </a:extLst>
          </p:cNvPr>
          <p:cNvSpPr>
            <a:spLocks noChangeArrowheads="1"/>
          </p:cNvSpPr>
          <p:nvPr/>
        </p:nvSpPr>
        <p:spPr bwMode="auto">
          <a:xfrm>
            <a:off x="1276349" y="895349"/>
            <a:ext cx="24171965"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fr-FR"/>
          </a:p>
        </p:txBody>
      </p:sp>
      <p:graphicFrame>
        <p:nvGraphicFramePr>
          <p:cNvPr id="7" name="Objet 6">
            <a:extLst>
              <a:ext uri="{FF2B5EF4-FFF2-40B4-BE49-F238E27FC236}">
                <a16:creationId xmlns:a16="http://schemas.microsoft.com/office/drawing/2014/main" id="{7BA7B676-AD23-4A85-811B-61DE5DD57765}"/>
              </a:ext>
            </a:extLst>
          </p:cNvPr>
          <p:cNvGraphicFramePr>
            <a:graphicFrameLocks noChangeAspect="1"/>
          </p:cNvGraphicFramePr>
          <p:nvPr>
            <p:extLst>
              <p:ext uri="{D42A27DB-BD31-4B8C-83A1-F6EECF244321}">
                <p14:modId xmlns:p14="http://schemas.microsoft.com/office/powerpoint/2010/main" val="4041917670"/>
              </p:ext>
            </p:extLst>
          </p:nvPr>
        </p:nvGraphicFramePr>
        <p:xfrm>
          <a:off x="86333" y="1260226"/>
          <a:ext cx="5121228" cy="1714498"/>
        </p:xfrm>
        <a:graphic>
          <a:graphicData uri="http://schemas.openxmlformats.org/presentationml/2006/ole">
            <mc:AlternateContent xmlns:mc="http://schemas.openxmlformats.org/markup-compatibility/2006">
              <mc:Choice xmlns:v="urn:schemas-microsoft-com:vml" Requires="v">
                <p:oleObj spid="_x0000_s2064" name="Image bitmap" r:id="rId3" imgW="2190476" imgH="733333" progId="Paint.Picture">
                  <p:embed/>
                </p:oleObj>
              </mc:Choice>
              <mc:Fallback>
                <p:oleObj name="Image bitmap" r:id="rId3" imgW="2190476" imgH="733333" progId="Paint.Picture">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333" y="1260226"/>
                        <a:ext cx="5121228" cy="1714498"/>
                      </a:xfrm>
                      <a:prstGeom prst="rect">
                        <a:avLst/>
                      </a:prstGeom>
                      <a:noFill/>
                    </p:spPr>
                  </p:pic>
                </p:oleObj>
              </mc:Fallback>
            </mc:AlternateContent>
          </a:graphicData>
        </a:graphic>
      </p:graphicFrame>
      <p:pic>
        <p:nvPicPr>
          <p:cNvPr id="9" name="Image 8">
            <a:extLst>
              <a:ext uri="{FF2B5EF4-FFF2-40B4-BE49-F238E27FC236}">
                <a16:creationId xmlns:a16="http://schemas.microsoft.com/office/drawing/2014/main" id="{3A2C4735-F642-40DD-A0C6-B79AC5F4545B}"/>
              </a:ext>
            </a:extLst>
          </p:cNvPr>
          <p:cNvPicPr>
            <a:picLocks noChangeAspect="1"/>
          </p:cNvPicPr>
          <p:nvPr/>
        </p:nvPicPr>
        <p:blipFill>
          <a:blip r:embed="rId5"/>
          <a:stretch>
            <a:fillRect/>
          </a:stretch>
        </p:blipFill>
        <p:spPr>
          <a:xfrm>
            <a:off x="389173" y="4603516"/>
            <a:ext cx="5121228" cy="1494391"/>
          </a:xfrm>
          <a:prstGeom prst="rect">
            <a:avLst/>
          </a:prstGeom>
        </p:spPr>
      </p:pic>
      <p:sp>
        <p:nvSpPr>
          <p:cNvPr id="10" name="ZoneTexte 9">
            <a:extLst>
              <a:ext uri="{FF2B5EF4-FFF2-40B4-BE49-F238E27FC236}">
                <a16:creationId xmlns:a16="http://schemas.microsoft.com/office/drawing/2014/main" id="{C1068CF5-52CA-4CEB-ABFA-DBC10E971BE4}"/>
              </a:ext>
            </a:extLst>
          </p:cNvPr>
          <p:cNvSpPr txBox="1"/>
          <p:nvPr/>
        </p:nvSpPr>
        <p:spPr>
          <a:xfrm>
            <a:off x="216568" y="449361"/>
            <a:ext cx="6593305" cy="369332"/>
          </a:xfrm>
          <a:prstGeom prst="rect">
            <a:avLst/>
          </a:prstGeom>
          <a:solidFill>
            <a:schemeClr val="bg1"/>
          </a:solidFill>
        </p:spPr>
        <p:txBody>
          <a:bodyPr wrap="square" rtlCol="0">
            <a:spAutoFit/>
          </a:bodyPr>
          <a:lstStyle/>
          <a:p>
            <a:pPr algn="ctr"/>
            <a:r>
              <a:rPr lang="fr-FR" b="1" dirty="0"/>
              <a:t>ANGLE EN 2D</a:t>
            </a:r>
          </a:p>
        </p:txBody>
      </p:sp>
      <p:sp>
        <p:nvSpPr>
          <p:cNvPr id="11" name="ZoneTexte 10">
            <a:extLst>
              <a:ext uri="{FF2B5EF4-FFF2-40B4-BE49-F238E27FC236}">
                <a16:creationId xmlns:a16="http://schemas.microsoft.com/office/drawing/2014/main" id="{9969723B-2669-4A83-B1D5-917FB657DB2A}"/>
              </a:ext>
            </a:extLst>
          </p:cNvPr>
          <p:cNvSpPr txBox="1"/>
          <p:nvPr/>
        </p:nvSpPr>
        <p:spPr>
          <a:xfrm>
            <a:off x="224323" y="3496065"/>
            <a:ext cx="6593305" cy="369332"/>
          </a:xfrm>
          <a:prstGeom prst="rect">
            <a:avLst/>
          </a:prstGeom>
          <a:solidFill>
            <a:schemeClr val="bg1"/>
          </a:solidFill>
        </p:spPr>
        <p:txBody>
          <a:bodyPr wrap="square" rtlCol="0">
            <a:spAutoFit/>
          </a:bodyPr>
          <a:lstStyle/>
          <a:p>
            <a:pPr algn="ctr"/>
            <a:r>
              <a:rPr lang="fr-FR" b="1" dirty="0"/>
              <a:t>ANGLE EN 3D</a:t>
            </a:r>
          </a:p>
        </p:txBody>
      </p:sp>
      <p:sp>
        <p:nvSpPr>
          <p:cNvPr id="12" name="ZoneTexte 11">
            <a:extLst>
              <a:ext uri="{FF2B5EF4-FFF2-40B4-BE49-F238E27FC236}">
                <a16:creationId xmlns:a16="http://schemas.microsoft.com/office/drawing/2014/main" id="{16CFDD3A-4282-4764-B0B1-6FDBB1BAD04E}"/>
              </a:ext>
            </a:extLst>
          </p:cNvPr>
          <p:cNvSpPr txBox="1"/>
          <p:nvPr/>
        </p:nvSpPr>
        <p:spPr>
          <a:xfrm>
            <a:off x="2646947" y="1804737"/>
            <a:ext cx="264695" cy="369332"/>
          </a:xfrm>
          <a:prstGeom prst="rect">
            <a:avLst/>
          </a:prstGeom>
          <a:noFill/>
        </p:spPr>
        <p:txBody>
          <a:bodyPr wrap="square" rtlCol="0">
            <a:spAutoFit/>
          </a:bodyPr>
          <a:lstStyle/>
          <a:p>
            <a:r>
              <a:rPr lang="fr-FR" dirty="0"/>
              <a:t>s</a:t>
            </a:r>
          </a:p>
        </p:txBody>
      </p:sp>
      <p:pic>
        <p:nvPicPr>
          <p:cNvPr id="2059" name="Picture 11" descr="UnitÃ©s de la lumiÃ¨re">
            <a:extLst>
              <a:ext uri="{FF2B5EF4-FFF2-40B4-BE49-F238E27FC236}">
                <a16:creationId xmlns:a16="http://schemas.microsoft.com/office/drawing/2014/main" id="{18CF914E-A647-496F-B32D-5E49413C006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666251" y="609498"/>
            <a:ext cx="4240581" cy="2046815"/>
          </a:xfrm>
          <a:prstGeom prst="rect">
            <a:avLst/>
          </a:prstGeom>
          <a:noFill/>
          <a:extLst>
            <a:ext uri="{909E8E84-426E-40DD-AFC4-6F175D3DCCD1}">
              <a14:hiddenFill xmlns:a14="http://schemas.microsoft.com/office/drawing/2010/main">
                <a:solidFill>
                  <a:srgbClr val="FFFFFF"/>
                </a:solidFill>
              </a14:hiddenFill>
            </a:ext>
          </a:extLst>
        </p:spPr>
      </p:pic>
      <p:cxnSp>
        <p:nvCxnSpPr>
          <p:cNvPr id="14" name="Connecteur droit 13">
            <a:extLst>
              <a:ext uri="{FF2B5EF4-FFF2-40B4-BE49-F238E27FC236}">
                <a16:creationId xmlns:a16="http://schemas.microsoft.com/office/drawing/2014/main" id="{635565F2-BFE7-445A-9317-18E898FE6CA8}"/>
              </a:ext>
            </a:extLst>
          </p:cNvPr>
          <p:cNvCxnSpPr>
            <a:cxnSpLocks/>
          </p:cNvCxnSpPr>
          <p:nvPr/>
        </p:nvCxnSpPr>
        <p:spPr>
          <a:xfrm flipH="1">
            <a:off x="6809873" y="0"/>
            <a:ext cx="7755" cy="3248526"/>
          </a:xfrm>
          <a:prstGeom prst="line">
            <a:avLst/>
          </a:prstGeom>
          <a:ln w="76200"/>
        </p:spPr>
        <p:style>
          <a:lnRef idx="1">
            <a:schemeClr val="dk1"/>
          </a:lnRef>
          <a:fillRef idx="0">
            <a:schemeClr val="dk1"/>
          </a:fillRef>
          <a:effectRef idx="0">
            <a:schemeClr val="dk1"/>
          </a:effectRef>
          <a:fontRef idx="minor">
            <a:schemeClr val="tx1"/>
          </a:fontRef>
        </p:style>
      </p:cxnSp>
      <p:pic>
        <p:nvPicPr>
          <p:cNvPr id="15" name="Image 14">
            <a:extLst>
              <a:ext uri="{FF2B5EF4-FFF2-40B4-BE49-F238E27FC236}">
                <a16:creationId xmlns:a16="http://schemas.microsoft.com/office/drawing/2014/main" id="{347812B3-5D79-4CFF-9E40-25E08D1B2B8D}"/>
              </a:ext>
            </a:extLst>
          </p:cNvPr>
          <p:cNvPicPr>
            <a:picLocks noChangeAspect="1"/>
          </p:cNvPicPr>
          <p:nvPr/>
        </p:nvPicPr>
        <p:blipFill>
          <a:blip r:embed="rId7"/>
          <a:stretch>
            <a:fillRect/>
          </a:stretch>
        </p:blipFill>
        <p:spPr>
          <a:xfrm>
            <a:off x="7120468" y="3804630"/>
            <a:ext cx="4934244" cy="2293277"/>
          </a:xfrm>
          <a:prstGeom prst="rect">
            <a:avLst/>
          </a:prstGeom>
        </p:spPr>
      </p:pic>
      <p:cxnSp>
        <p:nvCxnSpPr>
          <p:cNvPr id="18" name="Connecteur droit 17">
            <a:extLst>
              <a:ext uri="{FF2B5EF4-FFF2-40B4-BE49-F238E27FC236}">
                <a16:creationId xmlns:a16="http://schemas.microsoft.com/office/drawing/2014/main" id="{710489C2-4B4F-454A-BE32-56559BC5369A}"/>
              </a:ext>
            </a:extLst>
          </p:cNvPr>
          <p:cNvCxnSpPr/>
          <p:nvPr/>
        </p:nvCxnSpPr>
        <p:spPr>
          <a:xfrm>
            <a:off x="-7835" y="3265682"/>
            <a:ext cx="6825463" cy="0"/>
          </a:xfrm>
          <a:prstGeom prst="line">
            <a:avLst/>
          </a:prstGeom>
          <a:ln w="76200"/>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79502465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graphicFrame>
            <p:nvGraphicFramePr>
              <p:cNvPr id="9" name="Tableau 8">
                <a:extLst>
                  <a:ext uri="{FF2B5EF4-FFF2-40B4-BE49-F238E27FC236}">
                    <a16:creationId xmlns:a16="http://schemas.microsoft.com/office/drawing/2014/main" id="{924CB2D7-A10B-4A6A-8FF7-5CFD969492CC}"/>
                  </a:ext>
                </a:extLst>
              </p:cNvPr>
              <p:cNvGraphicFramePr>
                <a:graphicFrameLocks noGrp="1"/>
              </p:cNvGraphicFramePr>
              <p:nvPr>
                <p:extLst>
                  <p:ext uri="{D42A27DB-BD31-4B8C-83A1-F6EECF244321}">
                    <p14:modId xmlns:p14="http://schemas.microsoft.com/office/powerpoint/2010/main" val="2060878114"/>
                  </p:ext>
                </p:extLst>
              </p:nvPr>
            </p:nvGraphicFramePr>
            <p:xfrm>
              <a:off x="96251" y="806116"/>
              <a:ext cx="11999497" cy="5058075"/>
            </p:xfrm>
            <a:graphic>
              <a:graphicData uri="http://schemas.openxmlformats.org/drawingml/2006/table">
                <a:tbl>
                  <a:tblPr firstRow="1" bandRow="1">
                    <a:tableStyleId>{5C22544A-7EE6-4342-B048-85BDC9FD1C3A}</a:tableStyleId>
                  </a:tblPr>
                  <a:tblGrid>
                    <a:gridCol w="1986496">
                      <a:extLst>
                        <a:ext uri="{9D8B030D-6E8A-4147-A177-3AD203B41FA5}">
                          <a16:colId xmlns:a16="http://schemas.microsoft.com/office/drawing/2014/main" val="277921309"/>
                        </a:ext>
                      </a:extLst>
                    </a:gridCol>
                    <a:gridCol w="2013337">
                      <a:extLst>
                        <a:ext uri="{9D8B030D-6E8A-4147-A177-3AD203B41FA5}">
                          <a16:colId xmlns:a16="http://schemas.microsoft.com/office/drawing/2014/main" val="1858009278"/>
                        </a:ext>
                      </a:extLst>
                    </a:gridCol>
                    <a:gridCol w="1919705">
                      <a:extLst>
                        <a:ext uri="{9D8B030D-6E8A-4147-A177-3AD203B41FA5}">
                          <a16:colId xmlns:a16="http://schemas.microsoft.com/office/drawing/2014/main" val="2398376065"/>
                        </a:ext>
                      </a:extLst>
                    </a:gridCol>
                    <a:gridCol w="2334127">
                      <a:extLst>
                        <a:ext uri="{9D8B030D-6E8A-4147-A177-3AD203B41FA5}">
                          <a16:colId xmlns:a16="http://schemas.microsoft.com/office/drawing/2014/main" val="1025874081"/>
                        </a:ext>
                      </a:extLst>
                    </a:gridCol>
                    <a:gridCol w="1745916">
                      <a:extLst>
                        <a:ext uri="{9D8B030D-6E8A-4147-A177-3AD203B41FA5}">
                          <a16:colId xmlns:a16="http://schemas.microsoft.com/office/drawing/2014/main" val="2838724471"/>
                        </a:ext>
                      </a:extLst>
                    </a:gridCol>
                    <a:gridCol w="1999916">
                      <a:extLst>
                        <a:ext uri="{9D8B030D-6E8A-4147-A177-3AD203B41FA5}">
                          <a16:colId xmlns:a16="http://schemas.microsoft.com/office/drawing/2014/main" val="4075459105"/>
                        </a:ext>
                      </a:extLst>
                    </a:gridCol>
                  </a:tblGrid>
                  <a:tr h="697832">
                    <a:tc>
                      <a:txBody>
                        <a:bodyPr/>
                        <a:lstStyle/>
                        <a:p>
                          <a:pPr algn="ctr"/>
                          <a:endParaRPr lang="fr-FR" sz="2400" dirty="0">
                            <a:latin typeface="Book Antiqua" panose="02040602050305030304" pitchFamily="18" charset="0"/>
                          </a:endParaRPr>
                        </a:p>
                      </a:txBody>
                      <a:tcPr/>
                    </a:tc>
                    <a:tc>
                      <a:txBody>
                        <a:bodyPr/>
                        <a:lstStyle/>
                        <a:p>
                          <a:pPr algn="ctr"/>
                          <a:r>
                            <a:rPr lang="fr-FR" sz="2400" dirty="0">
                              <a:latin typeface="Book Antiqua" panose="02040602050305030304" pitchFamily="18" charset="0"/>
                            </a:rPr>
                            <a:t>Intensité</a:t>
                          </a:r>
                        </a:p>
                        <a:p>
                          <a:pPr algn="ctr"/>
                          <a:r>
                            <a:rPr lang="fr-FR" sz="2400" dirty="0">
                              <a:latin typeface="Book Antiqua" panose="02040602050305030304" pitchFamily="18" charset="0"/>
                            </a:rPr>
                            <a:t>lumineuse</a:t>
                          </a:r>
                        </a:p>
                      </a:txBody>
                      <a:tcPr/>
                    </a:tc>
                    <a:tc>
                      <a:txBody>
                        <a:bodyPr/>
                        <a:lstStyle/>
                        <a:p>
                          <a:pPr algn="ctr"/>
                          <a:r>
                            <a:rPr lang="fr-FR" sz="2400" dirty="0">
                              <a:latin typeface="Book Antiqua" panose="02040602050305030304" pitchFamily="18" charset="0"/>
                            </a:rPr>
                            <a:t>Flux </a:t>
                          </a:r>
                        </a:p>
                      </a:txBody>
                      <a:tcPr/>
                    </a:tc>
                    <a:tc>
                      <a:txBody>
                        <a:bodyPr/>
                        <a:lstStyle/>
                        <a:p>
                          <a:pPr algn="ctr"/>
                          <a:r>
                            <a:rPr lang="fr-FR" sz="2400" dirty="0">
                              <a:latin typeface="Book Antiqua" panose="02040602050305030304" pitchFamily="18" charset="0"/>
                            </a:rPr>
                            <a:t>Eclairement </a:t>
                          </a:r>
                        </a:p>
                      </a:txBody>
                      <a:tcPr/>
                    </a:tc>
                    <a:tc>
                      <a:txBody>
                        <a:bodyPr/>
                        <a:lstStyle/>
                        <a:p>
                          <a:pPr algn="ctr"/>
                          <a:r>
                            <a:rPr lang="fr-FR" sz="2400" dirty="0">
                              <a:latin typeface="Book Antiqua" panose="02040602050305030304" pitchFamily="18" charset="0"/>
                            </a:rPr>
                            <a:t>Luminance </a:t>
                          </a:r>
                        </a:p>
                      </a:txBody>
                      <a:tcPr/>
                    </a:tc>
                    <a:tc>
                      <a:txBody>
                        <a:bodyPr/>
                        <a:lstStyle/>
                        <a:p>
                          <a:pPr algn="ctr"/>
                          <a:r>
                            <a:rPr lang="fr-FR" sz="2400" dirty="0">
                              <a:latin typeface="Book Antiqua" panose="02040602050305030304" pitchFamily="18" charset="0"/>
                            </a:rPr>
                            <a:t>Emittance</a:t>
                          </a:r>
                        </a:p>
                      </a:txBody>
                      <a:tcPr/>
                    </a:tc>
                    <a:extLst>
                      <a:ext uri="{0D108BD9-81ED-4DB2-BD59-A6C34878D82A}">
                        <a16:rowId xmlns:a16="http://schemas.microsoft.com/office/drawing/2014/main" val="2041073240"/>
                      </a:ext>
                    </a:extLst>
                  </a:tr>
                  <a:tr h="1792705">
                    <a:tc>
                      <a:txBody>
                        <a:bodyPr/>
                        <a:lstStyle/>
                        <a:p>
                          <a:pPr algn="ctr"/>
                          <a:r>
                            <a:rPr lang="fr-FR" sz="2400" dirty="0">
                              <a:latin typeface="Book Antiqua" panose="02040602050305030304" pitchFamily="18" charset="0"/>
                            </a:rPr>
                            <a:t>Formule</a:t>
                          </a:r>
                        </a:p>
                      </a:txBody>
                      <a:tcPr/>
                    </a:tc>
                    <a:tc>
                      <a:txBody>
                        <a:bodyPr/>
                        <a:lstStyle/>
                        <a:p>
                          <a:pPr algn="ctr"/>
                          <a14:m>
                            <m:oMathPara xmlns:m="http://schemas.openxmlformats.org/officeDocument/2006/math">
                              <m:oMathParaPr>
                                <m:jc m:val="centerGroup"/>
                              </m:oMathParaPr>
                              <m:oMath xmlns:m="http://schemas.openxmlformats.org/officeDocument/2006/math">
                                <m:r>
                                  <a:rPr lang="fr-FR" sz="2400" b="0" i="1" smtClean="0">
                                    <a:latin typeface="Cambria Math" panose="02040503050406030204" pitchFamily="18" charset="0"/>
                                  </a:rPr>
                                  <m:t>𝐼</m:t>
                                </m:r>
                                <m:r>
                                  <a:rPr lang="fr-FR" sz="2400" b="0" i="1" smtClean="0">
                                    <a:latin typeface="Cambria Math" panose="02040503050406030204" pitchFamily="18" charset="0"/>
                                  </a:rPr>
                                  <m:t>=</m:t>
                                </m:r>
                                <m:f>
                                  <m:fPr>
                                    <m:ctrlPr>
                                      <a:rPr lang="fr-FR" sz="2400" i="1" dirty="0" smtClean="0">
                                        <a:latin typeface="Cambria Math" panose="02040503050406030204" pitchFamily="18" charset="0"/>
                                      </a:rPr>
                                    </m:ctrlPr>
                                  </m:fPr>
                                  <m:num>
                                    <m:r>
                                      <a:rPr lang="fr-FR" sz="2400" i="1" dirty="0">
                                        <a:latin typeface="Cambria Math" panose="02040503050406030204" pitchFamily="18" charset="0"/>
                                      </a:rPr>
                                      <m:t>𝜙</m:t>
                                    </m:r>
                                  </m:num>
                                  <m:den>
                                    <m:r>
                                      <a:rPr lang="fr-FR" sz="2400" i="1" dirty="0">
                                        <a:latin typeface="Cambria Math" panose="02040503050406030204" pitchFamily="18" charset="0"/>
                                      </a:rPr>
                                      <m:t>𝛺</m:t>
                                    </m:r>
                                  </m:den>
                                </m:f>
                              </m:oMath>
                            </m:oMathPara>
                          </a14:m>
                          <a:endParaRPr lang="fr-FR" sz="2400" dirty="0">
                            <a:latin typeface="Book Antiqua" panose="02040602050305030304" pitchFamily="18" charset="0"/>
                          </a:endParaRPr>
                        </a:p>
                      </a:txBody>
                      <a:tcPr/>
                    </a:tc>
                    <a:tc>
                      <a:txBody>
                        <a:bodyPr/>
                        <a:lstStyle/>
                        <a:p>
                          <a:pPr algn="ctr"/>
                          <a14:m>
                            <m:oMathPara xmlns:m="http://schemas.openxmlformats.org/officeDocument/2006/math">
                              <m:oMathParaPr>
                                <m:jc m:val="centerGroup"/>
                              </m:oMathParaPr>
                              <m:oMath xmlns:m="http://schemas.openxmlformats.org/officeDocument/2006/math">
                                <m:r>
                                  <a:rPr lang="fr-FR" sz="2400" i="1" smtClean="0">
                                    <a:latin typeface="Cambria Math" panose="02040503050406030204" pitchFamily="18" charset="0"/>
                                  </a:rPr>
                                  <m:t>𝜙</m:t>
                                </m:r>
                                <m:r>
                                  <a:rPr lang="fr-FR" sz="2400" i="0">
                                    <a:latin typeface="Cambria Math" panose="02040503050406030204" pitchFamily="18" charset="0"/>
                                  </a:rPr>
                                  <m:t>=</m:t>
                                </m:r>
                                <m:r>
                                  <a:rPr lang="fr-FR" sz="2400" i="1">
                                    <a:latin typeface="Cambria Math" panose="02040503050406030204" pitchFamily="18" charset="0"/>
                                  </a:rPr>
                                  <m:t>𝐼</m:t>
                                </m:r>
                                <m:r>
                                  <a:rPr lang="fr-FR" sz="2400" b="0" i="1" smtClean="0">
                                    <a:latin typeface="Cambria Math" panose="02040503050406030204" pitchFamily="18" charset="0"/>
                                  </a:rPr>
                                  <m:t>.</m:t>
                                </m:r>
                                <m:r>
                                  <a:rPr lang="fr-FR" sz="2400" i="1">
                                    <a:latin typeface="Cambria Math" panose="02040503050406030204" pitchFamily="18" charset="0"/>
                                  </a:rPr>
                                  <m:t>𝛺</m:t>
                                </m:r>
                              </m:oMath>
                            </m:oMathPara>
                          </a14:m>
                          <a:endParaRPr lang="fr-FR" sz="2400" dirty="0">
                            <a:latin typeface="Book Antiqua" panose="02040602050305030304" pitchFamily="18" charset="0"/>
                          </a:endParaRPr>
                        </a:p>
                      </a:txBody>
                      <a:tcPr/>
                    </a:tc>
                    <a:tc>
                      <a:txBody>
                        <a:bodyPr/>
                        <a:lstStyle/>
                        <a:p>
                          <a:pPr algn="ctr"/>
                          <a14:m>
                            <m:oMath xmlns:m="http://schemas.openxmlformats.org/officeDocument/2006/math">
                              <m:r>
                                <a:rPr lang="fr-FR" sz="2400" b="0" i="1" smtClean="0">
                                  <a:latin typeface="Cambria Math" panose="02040503050406030204" pitchFamily="18" charset="0"/>
                                </a:rPr>
                                <m:t>𝐸𝑚</m:t>
                              </m:r>
                              <m:r>
                                <a:rPr lang="fr-FR" sz="2400" b="0" i="1" smtClean="0">
                                  <a:latin typeface="Cambria Math" panose="02040503050406030204" pitchFamily="18" charset="0"/>
                                </a:rPr>
                                <m:t>=</m:t>
                              </m:r>
                              <m:r>
                                <a:rPr lang="fr-FR" sz="2400" i="1" smtClean="0">
                                  <a:latin typeface="Cambria Math" panose="02040503050406030204" pitchFamily="18" charset="0"/>
                                </a:rPr>
                                <m:t>𝜙</m:t>
                              </m:r>
                            </m:oMath>
                          </a14:m>
                          <a:r>
                            <a:rPr lang="fr-FR" sz="2400" dirty="0">
                              <a:latin typeface="Book Antiqua" panose="02040602050305030304" pitchFamily="18" charset="0"/>
                            </a:rPr>
                            <a:t>/S</a:t>
                          </a:r>
                        </a:p>
                        <a:p>
                          <a:pPr algn="ctr"/>
                          <a:endParaRPr lang="fr-FR" sz="2400" b="0" i="1" dirty="0">
                            <a:latin typeface="Cambria Math" panose="02040503050406030204" pitchFamily="18" charset="0"/>
                          </a:endParaRPr>
                        </a:p>
                        <a:p>
                          <a:pPr algn="ctr"/>
                          <a14:m>
                            <m:oMath xmlns:m="http://schemas.openxmlformats.org/officeDocument/2006/math">
                              <m:r>
                                <a:rPr lang="fr-FR" sz="2400" b="0" i="1" smtClean="0">
                                  <a:latin typeface="Cambria Math" panose="02040503050406030204" pitchFamily="18" charset="0"/>
                                </a:rPr>
                                <m:t>𝐸𝑚</m:t>
                              </m:r>
                            </m:oMath>
                          </a14:m>
                          <a:r>
                            <a:rPr lang="fr-FR" sz="2400" dirty="0">
                              <a:latin typeface="Book Antiqua" panose="02040602050305030304" pitchFamily="18" charset="0"/>
                            </a:rPr>
                            <a:t>=(I</a:t>
                          </a:r>
                          <a:r>
                            <a:rPr lang="fr-FR" sz="2400" dirty="0" err="1">
                              <a:latin typeface="Book Antiqua" panose="02040602050305030304" pitchFamily="18" charset="0"/>
                            </a:rPr>
                            <a:t>.cos</a:t>
                          </a:r>
                          <a:r>
                            <a:rPr lang="fr-FR" sz="2400" dirty="0">
                              <a:latin typeface="Book Antiqua" panose="02040602050305030304" pitchFamily="18" charset="0"/>
                            </a:rPr>
                            <a:t>(</a:t>
                          </a:r>
                          <a14:m>
                            <m:oMath xmlns:m="http://schemas.openxmlformats.org/officeDocument/2006/math">
                              <m:r>
                                <a:rPr lang="fr-FR" sz="2400" dirty="0" smtClean="0">
                                  <a:latin typeface="Cambria Math" panose="02040503050406030204" pitchFamily="18" charset="0"/>
                                </a:rPr>
                                <m:t>∝</m:t>
                              </m:r>
                              <m:r>
                                <a:rPr lang="fr-FR" sz="2400" b="0" i="0" dirty="0" smtClean="0">
                                  <a:latin typeface="Cambria Math" panose="02040503050406030204" pitchFamily="18" charset="0"/>
                                </a:rPr>
                                <m:t>)/</m:t>
                              </m:r>
                              <m:r>
                                <m:rPr>
                                  <m:sty m:val="p"/>
                                </m:rPr>
                                <a:rPr lang="fr-FR" sz="2400" b="0" i="0" dirty="0" smtClean="0">
                                  <a:latin typeface="Cambria Math" panose="02040503050406030204" pitchFamily="18" charset="0"/>
                                </a:rPr>
                                <m:t>d</m:t>
                              </m:r>
                              <m:r>
                                <a:rPr lang="fr-FR" sz="2400" b="0" i="0" dirty="0" smtClean="0">
                                  <a:latin typeface="Cambria Math" panose="02040503050406030204" pitchFamily="18" charset="0"/>
                                </a:rPr>
                                <m:t>²</m:t>
                              </m:r>
                            </m:oMath>
                          </a14:m>
                          <a:endParaRPr lang="fr-FR" sz="2400" b="0" dirty="0">
                            <a:latin typeface="Book Antiqua" panose="02040602050305030304" pitchFamily="18" charset="0"/>
                          </a:endParaRPr>
                        </a:p>
                      </a:txBody>
                      <a:tcPr/>
                    </a:tc>
                    <a:tc>
                      <a:txBody>
                        <a:bodyPr/>
                        <a:lstStyle/>
                        <a:p>
                          <a:pPr algn="ctr"/>
                          <a14:m>
                            <m:oMathPara xmlns:m="http://schemas.openxmlformats.org/officeDocument/2006/math">
                              <m:oMathParaPr>
                                <m:jc m:val="centerGroup"/>
                              </m:oMathParaPr>
                              <m:oMath xmlns:m="http://schemas.openxmlformats.org/officeDocument/2006/math">
                                <m:r>
                                  <a:rPr lang="fr-FR" sz="2400" b="0" i="1" smtClean="0">
                                    <a:latin typeface="Cambria Math" panose="02040503050406030204" pitchFamily="18" charset="0"/>
                                  </a:rPr>
                                  <m:t>𝐿</m:t>
                                </m:r>
                                <m:r>
                                  <a:rPr lang="fr-FR" sz="2400" b="0" i="1" smtClean="0">
                                    <a:latin typeface="Cambria Math" panose="02040503050406030204" pitchFamily="18" charset="0"/>
                                  </a:rPr>
                                  <m:t>=</m:t>
                                </m:r>
                                <m:f>
                                  <m:fPr>
                                    <m:ctrlPr>
                                      <a:rPr lang="fr-FR" sz="2400" b="0" i="1" smtClean="0">
                                        <a:latin typeface="Cambria Math" panose="02040503050406030204" pitchFamily="18" charset="0"/>
                                      </a:rPr>
                                    </m:ctrlPr>
                                  </m:fPr>
                                  <m:num>
                                    <m:r>
                                      <a:rPr lang="fr-FR" sz="2400" b="0" i="1" smtClean="0">
                                        <a:latin typeface="Cambria Math" panose="02040503050406030204" pitchFamily="18" charset="0"/>
                                      </a:rPr>
                                      <m:t>𝑑𝐼</m:t>
                                    </m:r>
                                  </m:num>
                                  <m:den>
                                    <m:r>
                                      <a:rPr lang="fr-FR" sz="2400" b="0" i="1" smtClean="0">
                                        <a:latin typeface="Cambria Math" panose="02040503050406030204" pitchFamily="18" charset="0"/>
                                      </a:rPr>
                                      <m:t>𝑑𝐴</m:t>
                                    </m:r>
                                  </m:den>
                                </m:f>
                              </m:oMath>
                            </m:oMathPara>
                          </a14:m>
                          <a:endParaRPr lang="fr-FR" sz="2400" dirty="0">
                            <a:latin typeface="Book Antiqua" panose="02040602050305030304" pitchFamily="18"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sz="2400" b="0" dirty="0"/>
                            <a:t>M</a:t>
                          </a:r>
                          <a14:m>
                            <m:oMath xmlns:m="http://schemas.openxmlformats.org/officeDocument/2006/math">
                              <m:r>
                                <a:rPr lang="fr-FR" sz="2400" b="0" i="1" smtClean="0">
                                  <a:latin typeface="Cambria Math" panose="02040503050406030204" pitchFamily="18" charset="0"/>
                                </a:rPr>
                                <m:t>=</m:t>
                              </m:r>
                              <m:f>
                                <m:fPr>
                                  <m:ctrlPr>
                                    <a:rPr lang="fr-FR" sz="2400" b="0" i="1" smtClean="0">
                                      <a:latin typeface="Cambria Math" panose="02040503050406030204" pitchFamily="18" charset="0"/>
                                    </a:rPr>
                                  </m:ctrlPr>
                                </m:fPr>
                                <m:num>
                                  <m:r>
                                    <a:rPr lang="fr-FR" sz="2400" b="0" i="1" smtClean="0">
                                      <a:latin typeface="Cambria Math" panose="02040503050406030204" pitchFamily="18" charset="0"/>
                                    </a:rPr>
                                    <m:t>𝑑</m:t>
                                  </m:r>
                                  <m:r>
                                    <a:rPr lang="fr-FR" sz="2400" i="1" smtClean="0">
                                      <a:latin typeface="Cambria Math" panose="02040503050406030204" pitchFamily="18" charset="0"/>
                                    </a:rPr>
                                    <m:t>𝜙</m:t>
                                  </m:r>
                                </m:num>
                                <m:den>
                                  <m:r>
                                    <a:rPr lang="fr-FR" sz="2400" b="0" i="1" smtClean="0">
                                      <a:latin typeface="Cambria Math" panose="02040503050406030204" pitchFamily="18" charset="0"/>
                                    </a:rPr>
                                    <m:t>𝑑𝑆</m:t>
                                  </m:r>
                                </m:den>
                              </m:f>
                            </m:oMath>
                          </a14:m>
                          <a:endParaRPr lang="fr-FR" sz="2400" dirty="0">
                            <a:latin typeface="Book Antiqua" panose="02040602050305030304" pitchFamily="18" charset="0"/>
                          </a:endParaRPr>
                        </a:p>
                        <a:p>
                          <a:pPr algn="ctr"/>
                          <a:endParaRPr lang="fr-FR" sz="2400" dirty="0">
                            <a:latin typeface="Book Antiqua" panose="02040602050305030304" pitchFamily="18" charset="0"/>
                          </a:endParaRPr>
                        </a:p>
                      </a:txBody>
                      <a:tcPr/>
                    </a:tc>
                    <a:extLst>
                      <a:ext uri="{0D108BD9-81ED-4DB2-BD59-A6C34878D82A}">
                        <a16:rowId xmlns:a16="http://schemas.microsoft.com/office/drawing/2014/main" val="1670237015"/>
                      </a:ext>
                    </a:extLst>
                  </a:tr>
                  <a:tr h="1070810">
                    <a:tc>
                      <a:txBody>
                        <a:bodyPr/>
                        <a:lstStyle/>
                        <a:p>
                          <a:pPr algn="ctr"/>
                          <a:r>
                            <a:rPr lang="fr-FR" sz="2400" dirty="0">
                              <a:latin typeface="Book Antiqua" panose="02040602050305030304" pitchFamily="18" charset="0"/>
                            </a:rPr>
                            <a:t>Unité </a:t>
                          </a:r>
                        </a:p>
                      </a:txBody>
                      <a:tcPr/>
                    </a:tc>
                    <a:tc>
                      <a:txBody>
                        <a:bodyPr/>
                        <a:lstStyle/>
                        <a:p>
                          <a:pPr algn="ctr"/>
                          <a:r>
                            <a:rPr lang="fr-FR" sz="2400" dirty="0">
                              <a:latin typeface="Book Antiqua" panose="02040602050305030304" pitchFamily="18" charset="0"/>
                            </a:rPr>
                            <a:t>lm/Sr</a:t>
                          </a:r>
                        </a:p>
                      </a:txBody>
                      <a:tcPr/>
                    </a:tc>
                    <a:tc>
                      <a:txBody>
                        <a:bodyPr/>
                        <a:lstStyle/>
                        <a:p>
                          <a:pPr algn="ctr"/>
                          <a:r>
                            <a:rPr lang="fr-FR" sz="2400" dirty="0">
                              <a:latin typeface="Book Antiqua" panose="02040602050305030304" pitchFamily="18" charset="0"/>
                            </a:rPr>
                            <a:t>Lumen </a:t>
                          </a:r>
                        </a:p>
                      </a:txBody>
                      <a:tcPr/>
                    </a:tc>
                    <a:tc>
                      <a:txBody>
                        <a:bodyPr/>
                        <a:lstStyle/>
                        <a:p>
                          <a:pPr algn="ctr"/>
                          <a:r>
                            <a:rPr lang="fr-FR" sz="2400" dirty="0">
                              <a:latin typeface="Book Antiqua" panose="02040602050305030304" pitchFamily="18" charset="0"/>
                            </a:rPr>
                            <a:t>Lux</a:t>
                          </a:r>
                        </a:p>
                      </a:txBody>
                      <a:tcPr/>
                    </a:tc>
                    <a:tc>
                      <a:txBody>
                        <a:bodyPr/>
                        <a:lstStyle/>
                        <a:p>
                          <a:pPr algn="ctr"/>
                          <a:r>
                            <a:rPr lang="fr-FR" sz="2400" dirty="0">
                              <a:latin typeface="Book Antiqua" panose="02040602050305030304" pitchFamily="18" charset="0"/>
                            </a:rPr>
                            <a:t>Cd/m²</a:t>
                          </a:r>
                        </a:p>
                      </a:txBody>
                      <a:tcPr/>
                    </a:tc>
                    <a:tc>
                      <a:txBody>
                        <a:bodyPr/>
                        <a:lstStyle/>
                        <a:p>
                          <a:pPr algn="ctr"/>
                          <a:r>
                            <a:rPr lang="fr-FR" sz="2400" dirty="0">
                              <a:latin typeface="Book Antiqua" panose="02040602050305030304" pitchFamily="18" charset="0"/>
                            </a:rPr>
                            <a:t>Lm/m²</a:t>
                          </a:r>
                        </a:p>
                      </a:txBody>
                      <a:tcPr/>
                    </a:tc>
                    <a:extLst>
                      <a:ext uri="{0D108BD9-81ED-4DB2-BD59-A6C34878D82A}">
                        <a16:rowId xmlns:a16="http://schemas.microsoft.com/office/drawing/2014/main" val="1949431913"/>
                      </a:ext>
                    </a:extLst>
                  </a:tr>
                  <a:tr h="1371600">
                    <a:tc>
                      <a:txBody>
                        <a:bodyPr/>
                        <a:lstStyle/>
                        <a:p>
                          <a:pPr algn="ctr"/>
                          <a:r>
                            <a:rPr lang="fr-FR" sz="2400" dirty="0">
                              <a:latin typeface="Book Antiqua" panose="02040602050305030304" pitchFamily="18" charset="0"/>
                            </a:rPr>
                            <a:t>Source</a:t>
                          </a:r>
                        </a:p>
                      </a:txBody>
                      <a:tcPr/>
                    </a:tc>
                    <a:tc>
                      <a:txBody>
                        <a:bodyPr/>
                        <a:lstStyle/>
                        <a:p>
                          <a:pPr algn="ctr"/>
                          <a:r>
                            <a:rPr lang="fr-FR" sz="2400" dirty="0">
                              <a:latin typeface="Book Antiqua" panose="02040602050305030304" pitchFamily="18" charset="0"/>
                            </a:rPr>
                            <a:t>Ponctuelle</a:t>
                          </a:r>
                        </a:p>
                      </a:txBody>
                      <a:tcPr/>
                    </a:tc>
                    <a:tc>
                      <a:txBody>
                        <a:bodyPr/>
                        <a:lstStyle/>
                        <a:p>
                          <a:pPr algn="ctr"/>
                          <a:r>
                            <a:rPr lang="fr-FR" sz="2400" dirty="0">
                              <a:latin typeface="Book Antiqua" panose="02040602050305030304" pitchFamily="18" charset="0"/>
                            </a:rPr>
                            <a:t>Ponctuelle</a:t>
                          </a:r>
                        </a:p>
                      </a:txBody>
                      <a:tcPr/>
                    </a:tc>
                    <a:tc>
                      <a:txBody>
                        <a:bodyPr/>
                        <a:lstStyle/>
                        <a:p>
                          <a:pPr algn="ctr"/>
                          <a:r>
                            <a:rPr lang="fr-FR" sz="2400" dirty="0">
                              <a:latin typeface="Book Antiqua" panose="02040602050305030304" pitchFamily="18" charset="0"/>
                            </a:rPr>
                            <a:t>Ponctuelle</a:t>
                          </a:r>
                        </a:p>
                      </a:txBody>
                      <a:tcPr/>
                    </a:tc>
                    <a:tc>
                      <a:txBody>
                        <a:bodyPr/>
                        <a:lstStyle/>
                        <a:p>
                          <a:pPr algn="ctr"/>
                          <a:r>
                            <a:rPr lang="fr-FR" sz="2400" dirty="0">
                              <a:latin typeface="Book Antiqua" panose="02040602050305030304" pitchFamily="18" charset="0"/>
                            </a:rPr>
                            <a:t>Entendue</a:t>
                          </a:r>
                        </a:p>
                      </a:txBody>
                      <a:tcPr/>
                    </a:tc>
                    <a:tc>
                      <a:txBody>
                        <a:bodyPr/>
                        <a:lstStyle/>
                        <a:p>
                          <a:pPr algn="ctr"/>
                          <a:r>
                            <a:rPr lang="fr-FR" sz="2400" dirty="0">
                              <a:latin typeface="Book Antiqua" panose="02040602050305030304" pitchFamily="18" charset="0"/>
                            </a:rPr>
                            <a:t>Etendue </a:t>
                          </a:r>
                        </a:p>
                      </a:txBody>
                      <a:tcPr/>
                    </a:tc>
                    <a:extLst>
                      <a:ext uri="{0D108BD9-81ED-4DB2-BD59-A6C34878D82A}">
                        <a16:rowId xmlns:a16="http://schemas.microsoft.com/office/drawing/2014/main" val="1044854412"/>
                      </a:ext>
                    </a:extLst>
                  </a:tr>
                </a:tbl>
              </a:graphicData>
            </a:graphic>
          </p:graphicFrame>
        </mc:Choice>
        <mc:Fallback xmlns="">
          <p:graphicFrame>
            <p:nvGraphicFramePr>
              <p:cNvPr id="9" name="Tableau 8">
                <a:extLst>
                  <a:ext uri="{FF2B5EF4-FFF2-40B4-BE49-F238E27FC236}">
                    <a16:creationId xmlns:a16="http://schemas.microsoft.com/office/drawing/2014/main" id="{924CB2D7-A10B-4A6A-8FF7-5CFD969492CC}"/>
                  </a:ext>
                </a:extLst>
              </p:cNvPr>
              <p:cNvGraphicFramePr>
                <a:graphicFrameLocks noGrp="1"/>
              </p:cNvGraphicFramePr>
              <p:nvPr>
                <p:extLst>
                  <p:ext uri="{D42A27DB-BD31-4B8C-83A1-F6EECF244321}">
                    <p14:modId xmlns:p14="http://schemas.microsoft.com/office/powerpoint/2010/main" val="2060878114"/>
                  </p:ext>
                </p:extLst>
              </p:nvPr>
            </p:nvGraphicFramePr>
            <p:xfrm>
              <a:off x="96251" y="806116"/>
              <a:ext cx="11999497" cy="5058075"/>
            </p:xfrm>
            <a:graphic>
              <a:graphicData uri="http://schemas.openxmlformats.org/drawingml/2006/table">
                <a:tbl>
                  <a:tblPr firstRow="1" bandRow="1">
                    <a:tableStyleId>{5C22544A-7EE6-4342-B048-85BDC9FD1C3A}</a:tableStyleId>
                  </a:tblPr>
                  <a:tblGrid>
                    <a:gridCol w="1986496">
                      <a:extLst>
                        <a:ext uri="{9D8B030D-6E8A-4147-A177-3AD203B41FA5}">
                          <a16:colId xmlns:a16="http://schemas.microsoft.com/office/drawing/2014/main" val="277921309"/>
                        </a:ext>
                      </a:extLst>
                    </a:gridCol>
                    <a:gridCol w="2013337">
                      <a:extLst>
                        <a:ext uri="{9D8B030D-6E8A-4147-A177-3AD203B41FA5}">
                          <a16:colId xmlns:a16="http://schemas.microsoft.com/office/drawing/2014/main" val="1858009278"/>
                        </a:ext>
                      </a:extLst>
                    </a:gridCol>
                    <a:gridCol w="1919705">
                      <a:extLst>
                        <a:ext uri="{9D8B030D-6E8A-4147-A177-3AD203B41FA5}">
                          <a16:colId xmlns:a16="http://schemas.microsoft.com/office/drawing/2014/main" val="2398376065"/>
                        </a:ext>
                      </a:extLst>
                    </a:gridCol>
                    <a:gridCol w="2334127">
                      <a:extLst>
                        <a:ext uri="{9D8B030D-6E8A-4147-A177-3AD203B41FA5}">
                          <a16:colId xmlns:a16="http://schemas.microsoft.com/office/drawing/2014/main" val="1025874081"/>
                        </a:ext>
                      </a:extLst>
                    </a:gridCol>
                    <a:gridCol w="1745916">
                      <a:extLst>
                        <a:ext uri="{9D8B030D-6E8A-4147-A177-3AD203B41FA5}">
                          <a16:colId xmlns:a16="http://schemas.microsoft.com/office/drawing/2014/main" val="2838724471"/>
                        </a:ext>
                      </a:extLst>
                    </a:gridCol>
                    <a:gridCol w="1999916">
                      <a:extLst>
                        <a:ext uri="{9D8B030D-6E8A-4147-A177-3AD203B41FA5}">
                          <a16:colId xmlns:a16="http://schemas.microsoft.com/office/drawing/2014/main" val="4075459105"/>
                        </a:ext>
                      </a:extLst>
                    </a:gridCol>
                  </a:tblGrid>
                  <a:tr h="822960">
                    <a:tc>
                      <a:txBody>
                        <a:bodyPr/>
                        <a:lstStyle/>
                        <a:p>
                          <a:pPr algn="ctr"/>
                          <a:endParaRPr lang="fr-FR" sz="2400" dirty="0">
                            <a:latin typeface="Book Antiqua" panose="02040602050305030304" pitchFamily="18" charset="0"/>
                          </a:endParaRPr>
                        </a:p>
                      </a:txBody>
                      <a:tcPr/>
                    </a:tc>
                    <a:tc>
                      <a:txBody>
                        <a:bodyPr/>
                        <a:lstStyle/>
                        <a:p>
                          <a:pPr algn="ctr"/>
                          <a:r>
                            <a:rPr lang="fr-FR" sz="2400" dirty="0">
                              <a:latin typeface="Book Antiqua" panose="02040602050305030304" pitchFamily="18" charset="0"/>
                            </a:rPr>
                            <a:t>Intensité</a:t>
                          </a:r>
                        </a:p>
                        <a:p>
                          <a:pPr algn="ctr"/>
                          <a:r>
                            <a:rPr lang="fr-FR" sz="2400" dirty="0">
                              <a:latin typeface="Book Antiqua" panose="02040602050305030304" pitchFamily="18" charset="0"/>
                            </a:rPr>
                            <a:t>lumineuse</a:t>
                          </a:r>
                        </a:p>
                      </a:txBody>
                      <a:tcPr/>
                    </a:tc>
                    <a:tc>
                      <a:txBody>
                        <a:bodyPr/>
                        <a:lstStyle/>
                        <a:p>
                          <a:pPr algn="ctr"/>
                          <a:r>
                            <a:rPr lang="fr-FR" sz="2400" dirty="0">
                              <a:latin typeface="Book Antiqua" panose="02040602050305030304" pitchFamily="18" charset="0"/>
                            </a:rPr>
                            <a:t>Flux </a:t>
                          </a:r>
                        </a:p>
                      </a:txBody>
                      <a:tcPr/>
                    </a:tc>
                    <a:tc>
                      <a:txBody>
                        <a:bodyPr/>
                        <a:lstStyle/>
                        <a:p>
                          <a:pPr algn="ctr"/>
                          <a:r>
                            <a:rPr lang="fr-FR" sz="2400" dirty="0">
                              <a:latin typeface="Book Antiqua" panose="02040602050305030304" pitchFamily="18" charset="0"/>
                            </a:rPr>
                            <a:t>Eclairement </a:t>
                          </a:r>
                        </a:p>
                      </a:txBody>
                      <a:tcPr/>
                    </a:tc>
                    <a:tc>
                      <a:txBody>
                        <a:bodyPr/>
                        <a:lstStyle/>
                        <a:p>
                          <a:pPr algn="ctr"/>
                          <a:r>
                            <a:rPr lang="fr-FR" sz="2400" dirty="0">
                              <a:latin typeface="Book Antiqua" panose="02040602050305030304" pitchFamily="18" charset="0"/>
                            </a:rPr>
                            <a:t>Luminance </a:t>
                          </a:r>
                        </a:p>
                      </a:txBody>
                      <a:tcPr/>
                    </a:tc>
                    <a:tc>
                      <a:txBody>
                        <a:bodyPr/>
                        <a:lstStyle/>
                        <a:p>
                          <a:pPr algn="ctr"/>
                          <a:r>
                            <a:rPr lang="fr-FR" sz="2400" dirty="0">
                              <a:latin typeface="Book Antiqua" panose="02040602050305030304" pitchFamily="18" charset="0"/>
                            </a:rPr>
                            <a:t>Emittance</a:t>
                          </a:r>
                        </a:p>
                      </a:txBody>
                      <a:tcPr/>
                    </a:tc>
                    <a:extLst>
                      <a:ext uri="{0D108BD9-81ED-4DB2-BD59-A6C34878D82A}">
                        <a16:rowId xmlns:a16="http://schemas.microsoft.com/office/drawing/2014/main" val="2041073240"/>
                      </a:ext>
                    </a:extLst>
                  </a:tr>
                  <a:tr h="1792705">
                    <a:tc>
                      <a:txBody>
                        <a:bodyPr/>
                        <a:lstStyle/>
                        <a:p>
                          <a:pPr algn="ctr"/>
                          <a:r>
                            <a:rPr lang="fr-FR" sz="2400" dirty="0">
                              <a:latin typeface="Book Antiqua" panose="02040602050305030304" pitchFamily="18" charset="0"/>
                            </a:rPr>
                            <a:t>Formule</a:t>
                          </a:r>
                        </a:p>
                      </a:txBody>
                      <a:tcPr/>
                    </a:tc>
                    <a:tc>
                      <a:txBody>
                        <a:bodyPr/>
                        <a:lstStyle/>
                        <a:p>
                          <a:endParaRPr lang="fr-FR"/>
                        </a:p>
                      </a:txBody>
                      <a:tcPr>
                        <a:blipFill>
                          <a:blip r:embed="rId2"/>
                          <a:stretch>
                            <a:fillRect l="-98792" t="-48639" r="-397885" b="-137415"/>
                          </a:stretch>
                        </a:blipFill>
                      </a:tcPr>
                    </a:tc>
                    <a:tc>
                      <a:txBody>
                        <a:bodyPr/>
                        <a:lstStyle/>
                        <a:p>
                          <a:endParaRPr lang="fr-FR"/>
                        </a:p>
                      </a:txBody>
                      <a:tcPr>
                        <a:blipFill>
                          <a:blip r:embed="rId2"/>
                          <a:stretch>
                            <a:fillRect l="-208889" t="-48639" r="-318095" b="-137415"/>
                          </a:stretch>
                        </a:blipFill>
                      </a:tcPr>
                    </a:tc>
                    <a:tc>
                      <a:txBody>
                        <a:bodyPr/>
                        <a:lstStyle/>
                        <a:p>
                          <a:endParaRPr lang="fr-FR"/>
                        </a:p>
                      </a:txBody>
                      <a:tcPr>
                        <a:blipFill>
                          <a:blip r:embed="rId2"/>
                          <a:stretch>
                            <a:fillRect l="-254047" t="-48639" r="-161619" b="-137415"/>
                          </a:stretch>
                        </a:blipFill>
                      </a:tcPr>
                    </a:tc>
                    <a:tc>
                      <a:txBody>
                        <a:bodyPr/>
                        <a:lstStyle/>
                        <a:p>
                          <a:endParaRPr lang="fr-FR"/>
                        </a:p>
                      </a:txBody>
                      <a:tcPr>
                        <a:blipFill>
                          <a:blip r:embed="rId2"/>
                          <a:stretch>
                            <a:fillRect l="-472474" t="-48639" r="-115679" b="-137415"/>
                          </a:stretch>
                        </a:blipFill>
                      </a:tcPr>
                    </a:tc>
                    <a:tc>
                      <a:txBody>
                        <a:bodyPr/>
                        <a:lstStyle/>
                        <a:p>
                          <a:endParaRPr lang="fr-FR"/>
                        </a:p>
                      </a:txBody>
                      <a:tcPr>
                        <a:blipFill>
                          <a:blip r:embed="rId2"/>
                          <a:stretch>
                            <a:fillRect l="-500915" t="-48639" r="-1220" b="-137415"/>
                          </a:stretch>
                        </a:blipFill>
                      </a:tcPr>
                    </a:tc>
                    <a:extLst>
                      <a:ext uri="{0D108BD9-81ED-4DB2-BD59-A6C34878D82A}">
                        <a16:rowId xmlns:a16="http://schemas.microsoft.com/office/drawing/2014/main" val="1670237015"/>
                      </a:ext>
                    </a:extLst>
                  </a:tr>
                  <a:tr h="1070810">
                    <a:tc>
                      <a:txBody>
                        <a:bodyPr/>
                        <a:lstStyle/>
                        <a:p>
                          <a:pPr algn="ctr"/>
                          <a:r>
                            <a:rPr lang="fr-FR" sz="2400" dirty="0">
                              <a:latin typeface="Book Antiqua" panose="02040602050305030304" pitchFamily="18" charset="0"/>
                            </a:rPr>
                            <a:t>Unité </a:t>
                          </a:r>
                        </a:p>
                      </a:txBody>
                      <a:tcPr/>
                    </a:tc>
                    <a:tc>
                      <a:txBody>
                        <a:bodyPr/>
                        <a:lstStyle/>
                        <a:p>
                          <a:pPr algn="ctr"/>
                          <a:r>
                            <a:rPr lang="fr-FR" sz="2400" dirty="0">
                              <a:latin typeface="Book Antiqua" panose="02040602050305030304" pitchFamily="18" charset="0"/>
                            </a:rPr>
                            <a:t>lm/Sr</a:t>
                          </a:r>
                        </a:p>
                      </a:txBody>
                      <a:tcPr/>
                    </a:tc>
                    <a:tc>
                      <a:txBody>
                        <a:bodyPr/>
                        <a:lstStyle/>
                        <a:p>
                          <a:pPr algn="ctr"/>
                          <a:r>
                            <a:rPr lang="fr-FR" sz="2400" dirty="0">
                              <a:latin typeface="Book Antiqua" panose="02040602050305030304" pitchFamily="18" charset="0"/>
                            </a:rPr>
                            <a:t>Lumen </a:t>
                          </a:r>
                        </a:p>
                      </a:txBody>
                      <a:tcPr/>
                    </a:tc>
                    <a:tc>
                      <a:txBody>
                        <a:bodyPr/>
                        <a:lstStyle/>
                        <a:p>
                          <a:pPr algn="ctr"/>
                          <a:r>
                            <a:rPr lang="fr-FR" sz="2400" dirty="0">
                              <a:latin typeface="Book Antiqua" panose="02040602050305030304" pitchFamily="18" charset="0"/>
                            </a:rPr>
                            <a:t>Lux</a:t>
                          </a:r>
                        </a:p>
                      </a:txBody>
                      <a:tcPr/>
                    </a:tc>
                    <a:tc>
                      <a:txBody>
                        <a:bodyPr/>
                        <a:lstStyle/>
                        <a:p>
                          <a:pPr algn="ctr"/>
                          <a:r>
                            <a:rPr lang="fr-FR" sz="2400" dirty="0">
                              <a:latin typeface="Book Antiqua" panose="02040602050305030304" pitchFamily="18" charset="0"/>
                            </a:rPr>
                            <a:t>Cd/m²</a:t>
                          </a:r>
                        </a:p>
                      </a:txBody>
                      <a:tcPr/>
                    </a:tc>
                    <a:tc>
                      <a:txBody>
                        <a:bodyPr/>
                        <a:lstStyle/>
                        <a:p>
                          <a:pPr algn="ctr"/>
                          <a:r>
                            <a:rPr lang="fr-FR" sz="2400" dirty="0">
                              <a:latin typeface="Book Antiqua" panose="02040602050305030304" pitchFamily="18" charset="0"/>
                            </a:rPr>
                            <a:t>Lm/m²</a:t>
                          </a:r>
                        </a:p>
                      </a:txBody>
                      <a:tcPr/>
                    </a:tc>
                    <a:extLst>
                      <a:ext uri="{0D108BD9-81ED-4DB2-BD59-A6C34878D82A}">
                        <a16:rowId xmlns:a16="http://schemas.microsoft.com/office/drawing/2014/main" val="1949431913"/>
                      </a:ext>
                    </a:extLst>
                  </a:tr>
                  <a:tr h="1371600">
                    <a:tc>
                      <a:txBody>
                        <a:bodyPr/>
                        <a:lstStyle/>
                        <a:p>
                          <a:pPr algn="ctr"/>
                          <a:r>
                            <a:rPr lang="fr-FR" sz="2400" dirty="0">
                              <a:latin typeface="Book Antiqua" panose="02040602050305030304" pitchFamily="18" charset="0"/>
                            </a:rPr>
                            <a:t>Source</a:t>
                          </a:r>
                        </a:p>
                      </a:txBody>
                      <a:tcPr/>
                    </a:tc>
                    <a:tc>
                      <a:txBody>
                        <a:bodyPr/>
                        <a:lstStyle/>
                        <a:p>
                          <a:pPr algn="ctr"/>
                          <a:r>
                            <a:rPr lang="fr-FR" sz="2400" dirty="0">
                              <a:latin typeface="Book Antiqua" panose="02040602050305030304" pitchFamily="18" charset="0"/>
                            </a:rPr>
                            <a:t>Ponctuelle</a:t>
                          </a:r>
                        </a:p>
                      </a:txBody>
                      <a:tcPr/>
                    </a:tc>
                    <a:tc>
                      <a:txBody>
                        <a:bodyPr/>
                        <a:lstStyle/>
                        <a:p>
                          <a:pPr algn="ctr"/>
                          <a:r>
                            <a:rPr lang="fr-FR" sz="2400" dirty="0">
                              <a:latin typeface="Book Antiqua" panose="02040602050305030304" pitchFamily="18" charset="0"/>
                            </a:rPr>
                            <a:t>Ponctuelle</a:t>
                          </a:r>
                        </a:p>
                      </a:txBody>
                      <a:tcPr/>
                    </a:tc>
                    <a:tc>
                      <a:txBody>
                        <a:bodyPr/>
                        <a:lstStyle/>
                        <a:p>
                          <a:pPr algn="ctr"/>
                          <a:r>
                            <a:rPr lang="fr-FR" sz="2400" dirty="0">
                              <a:latin typeface="Book Antiqua" panose="02040602050305030304" pitchFamily="18" charset="0"/>
                            </a:rPr>
                            <a:t>Ponctuelle</a:t>
                          </a:r>
                        </a:p>
                      </a:txBody>
                      <a:tcPr/>
                    </a:tc>
                    <a:tc>
                      <a:txBody>
                        <a:bodyPr/>
                        <a:lstStyle/>
                        <a:p>
                          <a:pPr algn="ctr"/>
                          <a:r>
                            <a:rPr lang="fr-FR" sz="2400" dirty="0">
                              <a:latin typeface="Book Antiqua" panose="02040602050305030304" pitchFamily="18" charset="0"/>
                            </a:rPr>
                            <a:t>Entendue</a:t>
                          </a:r>
                        </a:p>
                      </a:txBody>
                      <a:tcPr/>
                    </a:tc>
                    <a:tc>
                      <a:txBody>
                        <a:bodyPr/>
                        <a:lstStyle/>
                        <a:p>
                          <a:pPr algn="ctr"/>
                          <a:r>
                            <a:rPr lang="fr-FR" sz="2400" dirty="0">
                              <a:latin typeface="Book Antiqua" panose="02040602050305030304" pitchFamily="18" charset="0"/>
                            </a:rPr>
                            <a:t>Etendue </a:t>
                          </a:r>
                        </a:p>
                      </a:txBody>
                      <a:tcPr/>
                    </a:tc>
                    <a:extLst>
                      <a:ext uri="{0D108BD9-81ED-4DB2-BD59-A6C34878D82A}">
                        <a16:rowId xmlns:a16="http://schemas.microsoft.com/office/drawing/2014/main" val="1044854412"/>
                      </a:ext>
                    </a:extLst>
                  </a:tr>
                </a:tbl>
              </a:graphicData>
            </a:graphic>
          </p:graphicFrame>
        </mc:Fallback>
      </mc:AlternateContent>
      <p:sp>
        <p:nvSpPr>
          <p:cNvPr id="10" name="Flèche : haut 9">
            <a:extLst>
              <a:ext uri="{FF2B5EF4-FFF2-40B4-BE49-F238E27FC236}">
                <a16:creationId xmlns:a16="http://schemas.microsoft.com/office/drawing/2014/main" id="{AE049E69-5508-4825-848E-4F1FDD1E3392}"/>
              </a:ext>
            </a:extLst>
          </p:cNvPr>
          <p:cNvSpPr/>
          <p:nvPr/>
        </p:nvSpPr>
        <p:spPr>
          <a:xfrm>
            <a:off x="7074568" y="5462337"/>
            <a:ext cx="433137" cy="770021"/>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Flèche : haut 10">
            <a:extLst>
              <a:ext uri="{FF2B5EF4-FFF2-40B4-BE49-F238E27FC236}">
                <a16:creationId xmlns:a16="http://schemas.microsoft.com/office/drawing/2014/main" id="{0D21ADC3-0BC7-4505-8D2B-A635581A0EC1}"/>
              </a:ext>
            </a:extLst>
          </p:cNvPr>
          <p:cNvSpPr/>
          <p:nvPr/>
        </p:nvSpPr>
        <p:spPr>
          <a:xfrm>
            <a:off x="9914021" y="5479180"/>
            <a:ext cx="433137" cy="770021"/>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ZoneTexte 11">
            <a:extLst>
              <a:ext uri="{FF2B5EF4-FFF2-40B4-BE49-F238E27FC236}">
                <a16:creationId xmlns:a16="http://schemas.microsoft.com/office/drawing/2014/main" id="{77947DAA-18ED-490B-A578-ACC5046E1F49}"/>
              </a:ext>
            </a:extLst>
          </p:cNvPr>
          <p:cNvSpPr txBox="1"/>
          <p:nvPr/>
        </p:nvSpPr>
        <p:spPr>
          <a:xfrm>
            <a:off x="8710863" y="6232358"/>
            <a:ext cx="3625516" cy="646331"/>
          </a:xfrm>
          <a:prstGeom prst="rect">
            <a:avLst/>
          </a:prstGeom>
          <a:noFill/>
        </p:spPr>
        <p:txBody>
          <a:bodyPr wrap="square" rtlCol="0">
            <a:spAutoFit/>
          </a:bodyPr>
          <a:lstStyle/>
          <a:p>
            <a:pPr algn="ctr"/>
            <a:r>
              <a:rPr lang="fr-FR" dirty="0"/>
              <a:t>Candéla ou Flux lumineux renvoyé par une surface lumineuse</a:t>
            </a:r>
          </a:p>
        </p:txBody>
      </p:sp>
      <p:sp>
        <p:nvSpPr>
          <p:cNvPr id="13" name="ZoneTexte 12">
            <a:extLst>
              <a:ext uri="{FF2B5EF4-FFF2-40B4-BE49-F238E27FC236}">
                <a16:creationId xmlns:a16="http://schemas.microsoft.com/office/drawing/2014/main" id="{FF78CE77-BAAA-40AA-B9A5-A3EF18C77F62}"/>
              </a:ext>
            </a:extLst>
          </p:cNvPr>
          <p:cNvSpPr txBox="1"/>
          <p:nvPr/>
        </p:nvSpPr>
        <p:spPr>
          <a:xfrm>
            <a:off x="6095999" y="6232358"/>
            <a:ext cx="2614864" cy="646331"/>
          </a:xfrm>
          <a:prstGeom prst="rect">
            <a:avLst/>
          </a:prstGeom>
          <a:noFill/>
        </p:spPr>
        <p:txBody>
          <a:bodyPr wrap="square" rtlCol="0">
            <a:spAutoFit/>
          </a:bodyPr>
          <a:lstStyle/>
          <a:p>
            <a:pPr algn="ctr"/>
            <a:r>
              <a:rPr lang="fr-FR" dirty="0"/>
              <a:t>Flux lumineux qui arrive sur une surface</a:t>
            </a:r>
          </a:p>
        </p:txBody>
      </p:sp>
    </p:spTree>
    <p:extLst>
      <p:ext uri="{BB962C8B-B14F-4D97-AF65-F5344CB8AC3E}">
        <p14:creationId xmlns:p14="http://schemas.microsoft.com/office/powerpoint/2010/main" val="332633934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D71F5F7-BD11-4F7C-B158-4A5C4219A046}"/>
              </a:ext>
            </a:extLst>
          </p:cNvPr>
          <p:cNvSpPr>
            <a:spLocks noGrp="1"/>
          </p:cNvSpPr>
          <p:nvPr>
            <p:ph type="title"/>
          </p:nvPr>
        </p:nvSpPr>
        <p:spPr>
          <a:xfrm>
            <a:off x="102989" y="964692"/>
            <a:ext cx="11880464" cy="1188720"/>
          </a:xfrm>
        </p:spPr>
        <p:txBody>
          <a:bodyPr/>
          <a:lstStyle/>
          <a:p>
            <a:r>
              <a:rPr lang="fr-FR" b="1" u="sng" dirty="0"/>
              <a:t>QCM 6</a:t>
            </a:r>
            <a:r>
              <a:rPr lang="fr-FR" b="1" dirty="0"/>
              <a:t> : EMISSION DE LA LUMIERE par la </a:t>
            </a:r>
            <a:r>
              <a:rPr lang="fr-FR" b="1" dirty="0" err="1"/>
              <a:t>matiere</a:t>
            </a:r>
            <a:endParaRPr lang="fr-FR" dirty="0"/>
          </a:p>
        </p:txBody>
      </p:sp>
      <p:sp>
        <p:nvSpPr>
          <p:cNvPr id="3" name="Espace réservé du contenu 2">
            <a:extLst>
              <a:ext uri="{FF2B5EF4-FFF2-40B4-BE49-F238E27FC236}">
                <a16:creationId xmlns:a16="http://schemas.microsoft.com/office/drawing/2014/main" id="{425BCA39-15BC-4C02-957C-DB27E653973A}"/>
              </a:ext>
            </a:extLst>
          </p:cNvPr>
          <p:cNvSpPr>
            <a:spLocks noGrp="1"/>
          </p:cNvSpPr>
          <p:nvPr>
            <p:ph idx="1"/>
          </p:nvPr>
        </p:nvSpPr>
        <p:spPr>
          <a:xfrm>
            <a:off x="1523999" y="2543909"/>
            <a:ext cx="9857875" cy="3953144"/>
          </a:xfrm>
        </p:spPr>
        <p:txBody>
          <a:bodyPr>
            <a:noAutofit/>
          </a:bodyPr>
          <a:lstStyle/>
          <a:p>
            <a:pPr algn="ctr"/>
            <a:r>
              <a:rPr lang="fr-FR" sz="2400" b="1" dirty="0"/>
              <a:t>On considère une ampoule correspondant à une source lumineuse ponctuelle de 900 lm, consommant 30W qui rayonne dans un quart d’espace complet. On utilisera π = 3.</a:t>
            </a:r>
            <a:endParaRPr lang="fr-FR" sz="2400" dirty="0"/>
          </a:p>
          <a:p>
            <a:r>
              <a:rPr lang="fr-FR" sz="2400" dirty="0"/>
              <a:t>A) L’intensité lumineuse de cette source est d’environ 300cd.</a:t>
            </a:r>
          </a:p>
          <a:p>
            <a:r>
              <a:rPr lang="fr-FR" sz="2400" dirty="0"/>
              <a:t>B) Le rendement de cette lampe est inférieur à 28 lm/W.</a:t>
            </a:r>
          </a:p>
          <a:p>
            <a:r>
              <a:rPr lang="fr-FR" sz="2400" dirty="0"/>
              <a:t>C) L’éclairement à 3 m de cette source, sous un angle de 60° par rapport à la normale à la surface éclairée, est d'environ 50 lx</a:t>
            </a:r>
          </a:p>
          <a:p>
            <a:r>
              <a:rPr lang="fr-FR" sz="2400" dirty="0"/>
              <a:t>D) L’émittance de la lumière est de 43,67 lm/m².</a:t>
            </a:r>
          </a:p>
          <a:p>
            <a:r>
              <a:rPr lang="fr-FR" sz="2400" dirty="0"/>
              <a:t>E) Les propositions A, B, C, D sont fausses.</a:t>
            </a:r>
          </a:p>
          <a:p>
            <a:endParaRPr lang="fr-FR" sz="2400" dirty="0"/>
          </a:p>
        </p:txBody>
      </p:sp>
    </p:spTree>
    <p:extLst>
      <p:ext uri="{BB962C8B-B14F-4D97-AF65-F5344CB8AC3E}">
        <p14:creationId xmlns:p14="http://schemas.microsoft.com/office/powerpoint/2010/main" val="288680066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D71F5F7-BD11-4F7C-B158-4A5C4219A046}"/>
              </a:ext>
            </a:extLst>
          </p:cNvPr>
          <p:cNvSpPr>
            <a:spLocks noGrp="1"/>
          </p:cNvSpPr>
          <p:nvPr>
            <p:ph type="title"/>
          </p:nvPr>
        </p:nvSpPr>
        <p:spPr>
          <a:xfrm>
            <a:off x="102989" y="964692"/>
            <a:ext cx="11880464" cy="1188720"/>
          </a:xfrm>
        </p:spPr>
        <p:txBody>
          <a:bodyPr/>
          <a:lstStyle/>
          <a:p>
            <a:r>
              <a:rPr lang="fr-FR" b="1" u="sng" dirty="0"/>
              <a:t>QCM 6</a:t>
            </a:r>
            <a:r>
              <a:rPr lang="fr-FR" b="1" dirty="0"/>
              <a:t> : EMISSION DE LA LUMIERE par la </a:t>
            </a:r>
            <a:r>
              <a:rPr lang="fr-FR" b="1" dirty="0" err="1"/>
              <a:t>matiere</a:t>
            </a:r>
            <a:endParaRPr lang="fr-FR" dirty="0"/>
          </a:p>
        </p:txBody>
      </p:sp>
      <p:sp>
        <p:nvSpPr>
          <p:cNvPr id="3" name="Espace réservé du contenu 2">
            <a:extLst>
              <a:ext uri="{FF2B5EF4-FFF2-40B4-BE49-F238E27FC236}">
                <a16:creationId xmlns:a16="http://schemas.microsoft.com/office/drawing/2014/main" id="{425BCA39-15BC-4C02-957C-DB27E653973A}"/>
              </a:ext>
            </a:extLst>
          </p:cNvPr>
          <p:cNvSpPr>
            <a:spLocks noGrp="1"/>
          </p:cNvSpPr>
          <p:nvPr>
            <p:ph idx="1"/>
          </p:nvPr>
        </p:nvSpPr>
        <p:spPr>
          <a:xfrm>
            <a:off x="1523999" y="2543909"/>
            <a:ext cx="9857875" cy="3953144"/>
          </a:xfrm>
        </p:spPr>
        <p:txBody>
          <a:bodyPr>
            <a:noAutofit/>
          </a:bodyPr>
          <a:lstStyle/>
          <a:p>
            <a:pPr algn="ctr"/>
            <a:r>
              <a:rPr lang="fr-FR" sz="2400" b="1" dirty="0"/>
              <a:t>On considère une ampoule correspondant à une source lumineuse ponctuelle de 900 lm, consommant 30W qui rayonne dans un quart d’espace complet. On utilisera π = 3.</a:t>
            </a:r>
            <a:endParaRPr lang="fr-FR" sz="2400" dirty="0"/>
          </a:p>
          <a:p>
            <a:r>
              <a:rPr lang="fr-FR" sz="2400" b="1" dirty="0">
                <a:solidFill>
                  <a:srgbClr val="00B050"/>
                </a:solidFill>
              </a:rPr>
              <a:t>A) L’intensité lumineuse de cette source est d’environ 300cd.</a:t>
            </a:r>
          </a:p>
          <a:p>
            <a:r>
              <a:rPr lang="fr-FR" sz="2400" b="1" dirty="0">
                <a:solidFill>
                  <a:srgbClr val="FF0000"/>
                </a:solidFill>
              </a:rPr>
              <a:t>B) Le rendement de cette lampe est inférieur à 28 lm/W.</a:t>
            </a:r>
          </a:p>
          <a:p>
            <a:r>
              <a:rPr lang="fr-FR" sz="2400" b="1" dirty="0">
                <a:solidFill>
                  <a:srgbClr val="FF0000"/>
                </a:solidFill>
              </a:rPr>
              <a:t>C) L’éclairement à 3 m de cette source, sous un angle de 60° par rapport à la normale à la surface éclairée, est d'environ 50 lx</a:t>
            </a:r>
          </a:p>
          <a:p>
            <a:r>
              <a:rPr lang="fr-FR" sz="2400" b="1" dirty="0">
                <a:solidFill>
                  <a:srgbClr val="FF0000"/>
                </a:solidFill>
              </a:rPr>
              <a:t>D) L’émittance de la lumière est de 43,67 lm/m².</a:t>
            </a:r>
          </a:p>
          <a:p>
            <a:r>
              <a:rPr lang="fr-FR" sz="2400" dirty="0"/>
              <a:t>E) Les propositions A, B, C, D sont fausses.</a:t>
            </a:r>
          </a:p>
          <a:p>
            <a:endParaRPr lang="fr-FR" sz="2400" dirty="0"/>
          </a:p>
        </p:txBody>
      </p:sp>
    </p:spTree>
    <p:extLst>
      <p:ext uri="{BB962C8B-B14F-4D97-AF65-F5344CB8AC3E}">
        <p14:creationId xmlns:p14="http://schemas.microsoft.com/office/powerpoint/2010/main" val="75140017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igh five snow white GIF">
            <a:extLst>
              <a:ext uri="{FF2B5EF4-FFF2-40B4-BE49-F238E27FC236}">
                <a16:creationId xmlns:a16="http://schemas.microsoft.com/office/drawing/2014/main" id="{161620D6-6B30-498A-97C3-633350F13154}"/>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190249" y="1089576"/>
            <a:ext cx="8325352" cy="4678847"/>
          </a:xfrm>
          <a:prstGeom prst="rect">
            <a:avLst/>
          </a:prstGeom>
          <a:noFill/>
          <a:extLst>
            <a:ext uri="{909E8E84-426E-40DD-AFC4-6F175D3DCCD1}">
              <a14:hiddenFill xmlns:a14="http://schemas.microsoft.com/office/drawing/2010/main">
                <a:solidFill>
                  <a:srgbClr val="FFFFFF"/>
                </a:solidFill>
              </a14:hiddenFill>
            </a:ext>
          </a:extLst>
        </p:spPr>
      </p:pic>
      <p:sp>
        <p:nvSpPr>
          <p:cNvPr id="4" name="ZoneTexte 3">
            <a:extLst>
              <a:ext uri="{FF2B5EF4-FFF2-40B4-BE49-F238E27FC236}">
                <a16:creationId xmlns:a16="http://schemas.microsoft.com/office/drawing/2014/main" id="{23A630E2-438E-490A-A46C-45466D0AE437}"/>
              </a:ext>
            </a:extLst>
          </p:cNvPr>
          <p:cNvSpPr txBox="1"/>
          <p:nvPr/>
        </p:nvSpPr>
        <p:spPr>
          <a:xfrm rot="19963339">
            <a:off x="1497671" y="2406316"/>
            <a:ext cx="4547937" cy="1323439"/>
          </a:xfrm>
          <a:prstGeom prst="rect">
            <a:avLst/>
          </a:prstGeom>
          <a:solidFill>
            <a:schemeClr val="bg1"/>
          </a:solidFill>
        </p:spPr>
        <p:txBody>
          <a:bodyPr wrap="square" rtlCol="0">
            <a:spAutoFit/>
          </a:bodyPr>
          <a:lstStyle/>
          <a:p>
            <a:pPr algn="ctr"/>
            <a:r>
              <a:rPr lang="fr-FR" sz="8000" dirty="0">
                <a:solidFill>
                  <a:srgbClr val="FF0000"/>
                </a:solidFill>
                <a:latin typeface="Arial Black" panose="020B0A04020102020204" pitchFamily="34" charset="0"/>
              </a:rPr>
              <a:t>END</a:t>
            </a:r>
          </a:p>
        </p:txBody>
      </p:sp>
    </p:spTree>
    <p:extLst>
      <p:ext uri="{BB962C8B-B14F-4D97-AF65-F5344CB8AC3E}">
        <p14:creationId xmlns:p14="http://schemas.microsoft.com/office/powerpoint/2010/main" val="320564246"/>
      </p:ext>
    </p:extLst>
  </p:cSld>
  <p:clrMapOvr>
    <a:masterClrMapping/>
  </p:clrMapOvr>
</p:sld>
</file>

<file path=ppt/theme/theme1.xml><?xml version="1.0" encoding="utf-8"?>
<a:theme xmlns:a="http://schemas.openxmlformats.org/drawingml/2006/main" name="Colis">
  <a:themeElements>
    <a:clrScheme name="Colis">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Colis">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olis">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docProps/app.xml><?xml version="1.0" encoding="utf-8"?>
<Properties xmlns="http://schemas.openxmlformats.org/officeDocument/2006/extended-properties" xmlns:vt="http://schemas.openxmlformats.org/officeDocument/2006/docPropsVTypes">
  <Template>TM10001115[[fn=Colis]]</Template>
  <TotalTime>1899</TotalTime>
  <Words>2100</Words>
  <Application>Microsoft Macintosh PowerPoint</Application>
  <PresentationFormat>Grand écran</PresentationFormat>
  <Paragraphs>241</Paragraphs>
  <Slides>44</Slides>
  <Notes>0</Notes>
  <HiddenSlides>0</HiddenSlides>
  <MMClips>0</MMClips>
  <ScaleCrop>false</ScaleCrop>
  <HeadingPairs>
    <vt:vector size="8" baseType="variant">
      <vt:variant>
        <vt:lpstr>Polices utilisées</vt:lpstr>
      </vt:variant>
      <vt:variant>
        <vt:i4>6</vt:i4>
      </vt:variant>
      <vt:variant>
        <vt:lpstr>Thème</vt:lpstr>
      </vt:variant>
      <vt:variant>
        <vt:i4>1</vt:i4>
      </vt:variant>
      <vt:variant>
        <vt:lpstr>Serveurs OLE incorporés</vt:lpstr>
      </vt:variant>
      <vt:variant>
        <vt:i4>1</vt:i4>
      </vt:variant>
      <vt:variant>
        <vt:lpstr>Titres des diapositives</vt:lpstr>
      </vt:variant>
      <vt:variant>
        <vt:i4>44</vt:i4>
      </vt:variant>
    </vt:vector>
  </HeadingPairs>
  <TitlesOfParts>
    <vt:vector size="52" baseType="lpstr">
      <vt:lpstr>Arial</vt:lpstr>
      <vt:lpstr>Arial Black</vt:lpstr>
      <vt:lpstr>Book Antiqua</vt:lpstr>
      <vt:lpstr>Cambria Math</vt:lpstr>
      <vt:lpstr>Gill Sans MT</vt:lpstr>
      <vt:lpstr>Wingdings</vt:lpstr>
      <vt:lpstr>Colis</vt:lpstr>
      <vt:lpstr>Image bitmap</vt:lpstr>
      <vt:lpstr>VOUS AVANT LE TUT’LIVE</vt:lpstr>
      <vt:lpstr>TUT LIVE N°2  OPTIQUE</vt:lpstr>
      <vt:lpstr>QCM 1 : </vt:lpstr>
      <vt:lpstr>QCM 1 : Lentille DIvergente</vt:lpstr>
      <vt:lpstr>QCM 1 : Lentille DIvergente</vt:lpstr>
      <vt:lpstr>QCM 1 : Lentille DIvergente</vt:lpstr>
      <vt:lpstr>QCM 1 : Lentille convergente</vt:lpstr>
      <vt:lpstr>QCM 1 : Lentille convergente</vt:lpstr>
      <vt:lpstr>QCM 1 : Lentille convergente</vt:lpstr>
      <vt:lpstr>QCM 2 : Microscopie </vt:lpstr>
      <vt:lpstr>QCM 2 : Microscopie </vt:lpstr>
      <vt:lpstr>QCM 2 : Microscopie </vt:lpstr>
      <vt:lpstr>QCM 2 : Microscopie </vt:lpstr>
      <vt:lpstr>QCM 3 : Interférences/Diffraction </vt:lpstr>
      <vt:lpstr>QCM 3 : Interférences/Diffraction </vt:lpstr>
      <vt:lpstr>QCM 3 : Interférences/Diffraction </vt:lpstr>
      <vt:lpstr>QCM 3 : Interférences/Diffraction </vt:lpstr>
      <vt:lpstr>QCM 3 : Interférences/Diffraction </vt:lpstr>
      <vt:lpstr>QCM 3 : Interférences/Diffraction </vt:lpstr>
      <vt:lpstr>QCM 4 : LASER</vt:lpstr>
      <vt:lpstr>cavité Fabry-Pérot ? </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QCM 4 : LASER</vt:lpstr>
      <vt:lpstr>QCM 5 : EMISSION DE LA LUMIERE par la matiere</vt:lpstr>
      <vt:lpstr>Présentation PowerPoint</vt:lpstr>
      <vt:lpstr>Présentation PowerPoint</vt:lpstr>
      <vt:lpstr>QCM 5 : EMISSION DE LA LUMIERE par la matiere</vt:lpstr>
      <vt:lpstr>QCM 5 : EMISSION DE LA LUMIERE par la matiere</vt:lpstr>
      <vt:lpstr>QCM 6 : PHOTOMETRIE</vt:lpstr>
      <vt:lpstr>Présentation PowerPoint</vt:lpstr>
      <vt:lpstr>Présentation PowerPoint</vt:lpstr>
      <vt:lpstr>QCM 6 : EMISSION DE LA LUMIERE par la matiere</vt:lpstr>
      <vt:lpstr>QCM 6 : EMISSION DE LA LUMIERE par la matiere</vt:lpstr>
      <vt:lpstr>Présentation PowerPoint</vt:lpstr>
    </vt:vector>
  </TitlesOfParts>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Insaf Bekri</dc:creator>
  <cp:lastModifiedBy>Microsoft Office User</cp:lastModifiedBy>
  <cp:revision>40</cp:revision>
  <dcterms:created xsi:type="dcterms:W3CDTF">2018-11-15T17:24:20Z</dcterms:created>
  <dcterms:modified xsi:type="dcterms:W3CDTF">2018-11-25T14:20:14Z</dcterms:modified>
</cp:coreProperties>
</file>