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4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2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08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8865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0270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497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61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5128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951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726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134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812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625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D7B6B-0BAE-4881-8EF6-99A09F6E464D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646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image" Target="../media/image4.jf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F28EA84-13B4-4494-A4D3-8DE462FF0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BEB1B24-66CE-4D63-A39D-2D1B481DF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A364646-9D3E-453E-AF5D-5642E268A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9653" y="589841"/>
            <a:ext cx="4423772" cy="3629734"/>
          </a:xfrm>
        </p:spPr>
        <p:txBody>
          <a:bodyPr>
            <a:normAutofit/>
          </a:bodyPr>
          <a:lstStyle/>
          <a:p>
            <a:pPr algn="ctr"/>
            <a:r>
              <a:rPr lang="fr-FR" sz="4400" b="1" dirty="0">
                <a:solidFill>
                  <a:srgbClr val="FF3399"/>
                </a:solidFill>
              </a:rPr>
              <a:t>Cours 1 : </a:t>
            </a:r>
            <a:br>
              <a:rPr lang="fr-FR" sz="4400" b="1" dirty="0">
                <a:solidFill>
                  <a:srgbClr val="FF3399"/>
                </a:solidFill>
              </a:rPr>
            </a:br>
            <a:r>
              <a:rPr lang="fr-FR" sz="4400" b="1" dirty="0">
                <a:solidFill>
                  <a:srgbClr val="FF3399"/>
                </a:solidFill>
              </a:rPr>
              <a:t>Particules, ondes et atomes</a:t>
            </a:r>
            <a:endParaRPr lang="fr-FR" sz="4400" dirty="0">
              <a:solidFill>
                <a:srgbClr val="FF3399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8DE337D-1DBA-4536-8145-B43EE65C7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Image 8" descr="Une image contenant personne, extérieur, bâtiment, homme&#10;&#10;Description générée automatiquement">
            <a:extLst>
              <a:ext uri="{FF2B5EF4-FFF2-40B4-BE49-F238E27FC236}">
                <a16:creationId xmlns:a16="http://schemas.microsoft.com/office/drawing/2014/main" id="{D323D3D6-CC6F-43AC-A65D-6B6A3FA37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85" y="766854"/>
            <a:ext cx="3693150" cy="4924200"/>
          </a:xfrm>
          <a:prstGeom prst="rect">
            <a:avLst/>
          </a:prstGeom>
        </p:spPr>
      </p:pic>
      <p:pic>
        <p:nvPicPr>
          <p:cNvPr id="3" name="Image 2" descr="Une image contenant signe, pièce, horloge, dessin&#10;&#10;Description générée automatiquement">
            <a:extLst>
              <a:ext uri="{FF2B5EF4-FFF2-40B4-BE49-F238E27FC236}">
                <a16:creationId xmlns:a16="http://schemas.microsoft.com/office/drawing/2014/main" id="{872EEF91-6836-4775-95DE-EF35179EC03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984" y="481108"/>
            <a:ext cx="2491907" cy="2491907"/>
          </a:xfrm>
          <a:prstGeom prst="rect">
            <a:avLst/>
          </a:prstGeom>
        </p:spPr>
      </p:pic>
      <p:pic>
        <p:nvPicPr>
          <p:cNvPr id="5" name="Image 4" descr="Une image contenant assis, table, lit, zèbre&#10;&#10;Description générée automatiquement">
            <a:extLst>
              <a:ext uri="{FF2B5EF4-FFF2-40B4-BE49-F238E27FC236}">
                <a16:creationId xmlns:a16="http://schemas.microsoft.com/office/drawing/2014/main" id="{E0C01045-E498-41C8-8F04-3FF6DFFB6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051" y="3228954"/>
            <a:ext cx="3687168" cy="231097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7233926-059A-41AD-A9F2-56552CF4FF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13C145E-93D4-481E-92DC-736D9EBA3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780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830DAB-74EF-4756-8727-35DC2661F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137894"/>
            <a:ext cx="5949347" cy="1049235"/>
          </a:xfrm>
        </p:spPr>
        <p:txBody>
          <a:bodyPr>
            <a:normAutofit/>
          </a:bodyPr>
          <a:lstStyle/>
          <a:p>
            <a:r>
              <a:rPr lang="fr-FR" sz="4800" u="sng" dirty="0">
                <a:solidFill>
                  <a:srgbClr val="FF3399"/>
                </a:solidFill>
              </a:rPr>
              <a:t>I/ Masse et énergie </a:t>
            </a:r>
            <a:endParaRPr lang="fr-FR" sz="4800" dirty="0">
              <a:solidFill>
                <a:srgbClr val="FF3399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7C387512-B399-4527-8CEE-55B37C6073F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51578" y="2015732"/>
                <a:ext cx="9603275" cy="3450613"/>
              </a:xfrm>
            </p:spPr>
            <p:txBody>
              <a:bodyPr>
                <a:normAutofit/>
              </a:bodyPr>
              <a:lstStyle/>
              <a:p>
                <a:r>
                  <a:rPr lang="fr-FR" dirty="0"/>
                  <a:t>Mécanique classique : quantité de matière d’un corps </a:t>
                </a:r>
              </a:p>
              <a:p>
                <a:r>
                  <a:rPr lang="fr-FR" dirty="0"/>
                  <a:t>Masse molaire atomique : masse d’une mole d’atome en g</a:t>
                </a:r>
                <a:br>
                  <a:rPr lang="fr-FR" dirty="0"/>
                </a:br>
                <a:r>
                  <a:rPr lang="fr-FR" dirty="0"/>
                  <a:t>1 mole = </a:t>
                </a:r>
                <a:r>
                  <a:rPr lang="fr-FR" b="1" dirty="0"/>
                  <a:t>6.02.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𝟐𝟑</m:t>
                        </m:r>
                      </m:sup>
                    </m:sSup>
                  </m:oMath>
                </a14:m>
                <a:r>
                  <a:rPr lang="fr-FR" b="1" dirty="0"/>
                  <a:t>atomes</a:t>
                </a:r>
                <a:r>
                  <a:rPr lang="fr-FR" dirty="0"/>
                  <a:t>. (Nombre d’Avogadro)</a:t>
                </a:r>
              </a:p>
              <a:p>
                <a:r>
                  <a:rPr lang="fr-FR" dirty="0"/>
                  <a:t>La </a:t>
                </a:r>
                <a:r>
                  <a:rPr lang="fr-FR" b="1" dirty="0"/>
                  <a:t>masse d’un seul atome en u</a:t>
                </a:r>
                <a:r>
                  <a:rPr lang="fr-FR" dirty="0"/>
                  <a:t> (égale à la masse molaire atomique) </a:t>
                </a:r>
              </a:p>
              <a:p>
                <a:pPr lvl="0"/>
                <a:r>
                  <a:rPr lang="fr-FR" dirty="0"/>
                  <a:t>Le </a:t>
                </a:r>
                <a:r>
                  <a:rPr lang="fr-FR" b="1" dirty="0"/>
                  <a:t>nombre de masse</a:t>
                </a:r>
                <a:r>
                  <a:rPr lang="fr-FR" dirty="0"/>
                  <a:t> = A, sans unité, entier supérieur le plus proche de la masse molaire atomique en g ou la masse d’un atome en u </a:t>
                </a:r>
              </a:p>
              <a:p>
                <a:pPr lvl="0"/>
                <a:endParaRPr lang="fr-FR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7C387512-B399-4527-8CEE-55B37C6073F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51578" y="2015732"/>
                <a:ext cx="9603275" cy="3450613"/>
              </a:xfrm>
              <a:blipFill>
                <a:blip r:embed="rId2"/>
                <a:stretch>
                  <a:fillRect l="-571" t="-17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 3" descr="LA MASSE ATOMIQUE RELATIVE ET LES ISOTOPES - ppt video online ...">
            <a:extLst>
              <a:ext uri="{FF2B5EF4-FFF2-40B4-BE49-F238E27FC236}">
                <a16:creationId xmlns:a16="http://schemas.microsoft.com/office/drawing/2014/main" id="{B9AAABBF-FBEC-47FB-BCC7-1ECFF7F3EA3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0" y="1101332"/>
            <a:ext cx="3565028" cy="2327668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au 4">
                <a:extLst>
                  <a:ext uri="{FF2B5EF4-FFF2-40B4-BE49-F238E27FC236}">
                    <a16:creationId xmlns:a16="http://schemas.microsoft.com/office/drawing/2014/main" id="{8409D221-B74A-4686-9E90-28DF2C2C27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06442359"/>
                  </p:ext>
                </p:extLst>
              </p:nvPr>
            </p:nvGraphicFramePr>
            <p:xfrm>
              <a:off x="1451579" y="4877816"/>
              <a:ext cx="9778396" cy="112293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912881">
                      <a:extLst>
                        <a:ext uri="{9D8B030D-6E8A-4147-A177-3AD203B41FA5}">
                          <a16:colId xmlns:a16="http://schemas.microsoft.com/office/drawing/2014/main" val="3532784130"/>
                        </a:ext>
                      </a:extLst>
                    </a:gridCol>
                    <a:gridCol w="2600523">
                      <a:extLst>
                        <a:ext uri="{9D8B030D-6E8A-4147-A177-3AD203B41FA5}">
                          <a16:colId xmlns:a16="http://schemas.microsoft.com/office/drawing/2014/main" val="1940333913"/>
                        </a:ext>
                      </a:extLst>
                    </a:gridCol>
                    <a:gridCol w="2294071">
                      <a:extLst>
                        <a:ext uri="{9D8B030D-6E8A-4147-A177-3AD203B41FA5}">
                          <a16:colId xmlns:a16="http://schemas.microsoft.com/office/drawing/2014/main" val="1855603657"/>
                        </a:ext>
                      </a:extLst>
                    </a:gridCol>
                    <a:gridCol w="1264652">
                      <a:extLst>
                        <a:ext uri="{9D8B030D-6E8A-4147-A177-3AD203B41FA5}">
                          <a16:colId xmlns:a16="http://schemas.microsoft.com/office/drawing/2014/main" val="352695997"/>
                        </a:ext>
                      </a:extLst>
                    </a:gridCol>
                    <a:gridCol w="2706269">
                      <a:extLst>
                        <a:ext uri="{9D8B030D-6E8A-4147-A177-3AD203B41FA5}">
                          <a16:colId xmlns:a16="http://schemas.microsoft.com/office/drawing/2014/main" val="3794018555"/>
                        </a:ext>
                      </a:extLst>
                    </a:gridCol>
                  </a:tblGrid>
                  <a:tr h="5274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Masse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Nombre de masse A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Mole d’atome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 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Atome en g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232288660"/>
                      </a:ext>
                    </a:extLst>
                  </a:tr>
                  <a:tr h="59545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fr-FR" sz="2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fr-FR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sub>
                                  <m:sup>
                                    <m:r>
                                      <a:rPr lang="fr-FR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16</m:t>
                                    </m:r>
                                  </m:sup>
                                  <m:e>
                                    <m:r>
                                      <a:rPr lang="fr-FR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16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N atomes=15,994 g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15,994 u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15,994/N=2,657.</a:t>
                          </a:r>
                          <a14:m>
                            <m:oMath xmlns:m="http://schemas.openxmlformats.org/officeDocument/2006/math">
                              <m:r>
                                <a:rPr lang="fr-FR" sz="2000">
                                  <a:effectLst/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fr-FR" sz="20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000">
                                      <a:effectLst/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fr-FR" sz="2000">
                                      <a:effectLst/>
                                      <a:latin typeface="Cambria Math" panose="02040503050406030204" pitchFamily="18" charset="0"/>
                                    </a:rPr>
                                    <m:t>−23</m:t>
                                  </m:r>
                                </m:sup>
                              </m:sSup>
                            </m:oMath>
                          </a14:m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62473439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au 4">
                <a:extLst>
                  <a:ext uri="{FF2B5EF4-FFF2-40B4-BE49-F238E27FC236}">
                    <a16:creationId xmlns:a16="http://schemas.microsoft.com/office/drawing/2014/main" id="{8409D221-B74A-4686-9E90-28DF2C2C27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06442359"/>
                  </p:ext>
                </p:extLst>
              </p:nvPr>
            </p:nvGraphicFramePr>
            <p:xfrm>
              <a:off x="1451579" y="4877816"/>
              <a:ext cx="9778396" cy="112293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912881">
                      <a:extLst>
                        <a:ext uri="{9D8B030D-6E8A-4147-A177-3AD203B41FA5}">
                          <a16:colId xmlns:a16="http://schemas.microsoft.com/office/drawing/2014/main" val="3532784130"/>
                        </a:ext>
                      </a:extLst>
                    </a:gridCol>
                    <a:gridCol w="2600523">
                      <a:extLst>
                        <a:ext uri="{9D8B030D-6E8A-4147-A177-3AD203B41FA5}">
                          <a16:colId xmlns:a16="http://schemas.microsoft.com/office/drawing/2014/main" val="1940333913"/>
                        </a:ext>
                      </a:extLst>
                    </a:gridCol>
                    <a:gridCol w="2294071">
                      <a:extLst>
                        <a:ext uri="{9D8B030D-6E8A-4147-A177-3AD203B41FA5}">
                          <a16:colId xmlns:a16="http://schemas.microsoft.com/office/drawing/2014/main" val="1855603657"/>
                        </a:ext>
                      </a:extLst>
                    </a:gridCol>
                    <a:gridCol w="1264652">
                      <a:extLst>
                        <a:ext uri="{9D8B030D-6E8A-4147-A177-3AD203B41FA5}">
                          <a16:colId xmlns:a16="http://schemas.microsoft.com/office/drawing/2014/main" val="352695997"/>
                        </a:ext>
                      </a:extLst>
                    </a:gridCol>
                    <a:gridCol w="2706269">
                      <a:extLst>
                        <a:ext uri="{9D8B030D-6E8A-4147-A177-3AD203B41FA5}">
                          <a16:colId xmlns:a16="http://schemas.microsoft.com/office/drawing/2014/main" val="3794018555"/>
                        </a:ext>
                      </a:extLst>
                    </a:gridCol>
                  </a:tblGrid>
                  <a:tr h="5274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Masse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Nombre de masse A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Mole d’atome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 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Atome en g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232288660"/>
                      </a:ext>
                    </a:extLst>
                  </a:tr>
                  <a:tr h="595457"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marL="68580" marR="68580" marT="0" marB="0">
                        <a:blipFill>
                          <a:blip r:embed="rId4"/>
                          <a:stretch>
                            <a:fillRect l="-667" t="-102041" r="-972667" b="-20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16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N atomes=15,994 g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15,994 u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marL="68580" marR="68580" marT="0" marB="0">
                        <a:blipFill>
                          <a:blip r:embed="rId4"/>
                          <a:stretch>
                            <a:fillRect l="-261712" t="-102041" r="-901" b="-20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2473439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567462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856910-C2D3-4B17-930F-F2B102F52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5379" y="1158987"/>
            <a:ext cx="9603275" cy="1049235"/>
          </a:xfrm>
        </p:spPr>
        <p:txBody>
          <a:bodyPr>
            <a:normAutofit/>
          </a:bodyPr>
          <a:lstStyle/>
          <a:p>
            <a:r>
              <a:rPr lang="fr-FR" sz="4800" u="sng" dirty="0">
                <a:solidFill>
                  <a:srgbClr val="FF3399"/>
                </a:solidFill>
              </a:rPr>
              <a:t>I/ Relation masse/</a:t>
            </a:r>
            <a:r>
              <a:rPr lang="fr-FR" sz="4800" u="sng" dirty="0" err="1">
                <a:solidFill>
                  <a:srgbClr val="FF3399"/>
                </a:solidFill>
              </a:rPr>
              <a:t>energie</a:t>
            </a:r>
            <a:endParaRPr lang="fr-FR" sz="4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A5D6800-39E5-441A-BB8D-211594F847A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51578" y="3429000"/>
                <a:ext cx="9603275" cy="2561220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r-FR" sz="3600" b="1" i="1" smtClean="0">
                          <a:solidFill>
                            <a:srgbClr val="FF3399"/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d>
                        <m:dPr>
                          <m:ctrlPr>
                            <a:rPr lang="fr-FR" sz="3600" b="1" i="1">
                              <a:solidFill>
                                <a:srgbClr val="FF3399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3600" b="1" i="1">
                              <a:solidFill>
                                <a:srgbClr val="FF3399"/>
                              </a:solidFill>
                              <a:latin typeface="Cambria Math" panose="02040503050406030204" pitchFamily="18" charset="0"/>
                            </a:rPr>
                            <m:t>𝒏𝒐𝒖𝒗𝒆𝒍𝒍𝒆</m:t>
                          </m:r>
                        </m:e>
                      </m:d>
                      <m:r>
                        <a:rPr lang="fr-FR" sz="3600" b="1" i="1">
                          <a:solidFill>
                            <a:srgbClr val="FF3399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sz="3600" b="1" i="1">
                              <a:solidFill>
                                <a:srgbClr val="FF3399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  <m:t>𝒊𝒏𝒊𝒕𝒊𝒂𝒍𝒆</m:t>
                              </m:r>
                              <m: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fr-FR" sz="3600" b="1" i="1">
                                  <a:solidFill>
                                    <a:srgbClr val="FF3399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fr-FR" sz="3600" b="1" i="1">
                                      <a:solidFill>
                                        <a:srgbClr val="FF3399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sz="3600" b="1" i="1">
                                      <a:solidFill>
                                        <a:srgbClr val="FF3399"/>
                                      </a:solidFill>
                                      <a:latin typeface="Cambria Math" panose="02040503050406030204" pitchFamily="18" charset="0"/>
                                    </a:rPr>
                                    <m:t>𝒗</m:t>
                                  </m:r>
                                  <m:r>
                                    <a:rPr lang="fr-FR" sz="3600" b="1" i="1">
                                      <a:solidFill>
                                        <a:srgbClr val="FF3399"/>
                                      </a:solidFill>
                                      <a:latin typeface="Cambria Math" panose="02040503050406030204" pitchFamily="18" charset="0"/>
                                    </a:rPr>
                                    <m:t>²</m:t>
                                  </m:r>
                                </m:num>
                                <m:den>
                                  <m:r>
                                    <a:rPr lang="fr-FR" sz="3600" b="1" i="1">
                                      <a:solidFill>
                                        <a:srgbClr val="FF3399"/>
                                      </a:solidFill>
                                      <a:latin typeface="Cambria Math" panose="02040503050406030204" pitchFamily="18" charset="0"/>
                                    </a:rPr>
                                    <m:t>𝒄</m:t>
                                  </m:r>
                                  <m:r>
                                    <a:rPr lang="fr-FR" sz="3600" b="1" i="1">
                                      <a:solidFill>
                                        <a:srgbClr val="FF3399"/>
                                      </a:solidFill>
                                      <a:latin typeface="Cambria Math" panose="02040503050406030204" pitchFamily="18" charset="0"/>
                                    </a:rPr>
                                    <m:t>²</m:t>
                                  </m:r>
                                </m:den>
                              </m:f>
                            </m:e>
                          </m:rad>
                        </m:den>
                      </m:f>
                    </m:oMath>
                  </m:oMathPara>
                </a14:m>
                <a:endParaRPr lang="fr-FR" b="1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A5D6800-39E5-441A-BB8D-211594F847A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51578" y="3429000"/>
                <a:ext cx="9603275" cy="2561220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826E3C98-EE55-4232-9021-9B844C63E721}"/>
              </a:ext>
            </a:extLst>
          </p:cNvPr>
          <p:cNvSpPr/>
          <p:nvPr/>
        </p:nvSpPr>
        <p:spPr>
          <a:xfrm>
            <a:off x="685800" y="1956138"/>
            <a:ext cx="112013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mécanique </a:t>
            </a: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quantique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Einstein décrit la masse comme une </a:t>
            </a: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forme d’énergie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masse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d’une particule n’est </a:t>
            </a: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 constante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 peut être considérée comme </a:t>
            </a: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relativiste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L’énergie se transforme en masse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fr-FR" sz="2400" dirty="0"/>
          </a:p>
        </p:txBody>
      </p:sp>
      <p:pic>
        <p:nvPicPr>
          <p:cNvPr id="6" name="Image 5" descr="Une image contenant photo, pièce, statue, afficher&#10;&#10;Description générée automatiquement">
            <a:extLst>
              <a:ext uri="{FF2B5EF4-FFF2-40B4-BE49-F238E27FC236}">
                <a16:creationId xmlns:a16="http://schemas.microsoft.com/office/drawing/2014/main" id="{61F8E13B-0A50-44AD-9590-85CBEAB5FC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53618"/>
            <a:ext cx="1901329" cy="217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27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7D6EDC-D4C6-401A-ADC3-45E1612EC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204569"/>
            <a:ext cx="9603275" cy="1049235"/>
          </a:xfrm>
        </p:spPr>
        <p:txBody>
          <a:bodyPr>
            <a:normAutofit/>
          </a:bodyPr>
          <a:lstStyle/>
          <a:p>
            <a:r>
              <a:rPr lang="fr-FR" sz="4400" u="sng" dirty="0">
                <a:solidFill>
                  <a:srgbClr val="FF3399"/>
                </a:solidFill>
              </a:rPr>
              <a:t>II/ Particules matérielles :</a:t>
            </a:r>
            <a:endParaRPr lang="fr-FR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E03E564-55BD-46F5-BF50-292CC9586C7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fr-FR" dirty="0"/>
                  <a:t>Electron : 0, 5.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fr-FR" dirty="0"/>
                  <a:t>u, de masse relativiste, de charge –e. </a:t>
                </a:r>
              </a:p>
              <a:p>
                <a:r>
                  <a:rPr lang="fr-FR" dirty="0"/>
                  <a:t>Proton : 1,007 u, masse non relativiste, charge +e, stable hors du noyau </a:t>
                </a:r>
              </a:p>
              <a:p>
                <a:r>
                  <a:rPr lang="fr-FR" dirty="0"/>
                  <a:t>Neutron : 1,009 u, masse non relativiste, pas de charge, instable hors du noyau</a:t>
                </a:r>
              </a:p>
              <a:p>
                <a:pPr marL="0" indent="0" algn="r">
                  <a:buNone/>
                </a:pPr>
                <a:r>
                  <a:rPr lang="fr-FR" sz="1400" dirty="0"/>
                  <a:t>(Tableau complet sur la fiche)</a:t>
                </a:r>
              </a:p>
              <a:p>
                <a:pPr marL="0" indent="0">
                  <a:buNone/>
                </a:pPr>
                <a:r>
                  <a:rPr lang="fr-FR" b="1" i="1" u="sng" dirty="0"/>
                  <a:t>L’électronvolt </a:t>
                </a:r>
                <a:r>
                  <a:rPr lang="fr-FR" b="1" dirty="0"/>
                  <a:t>: énergie cinétique acquise par un électron sans vitesse initiale sous l’effet d’une différence de potentiel de 1 Volt. </a:t>
                </a:r>
                <a:r>
                  <a:rPr lang="fr-FR" dirty="0"/>
                  <a:t>1eV=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fr-FR" dirty="0"/>
                  <a:t>=1,602.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fr-FR" i="1">
                        <a:latin typeface="Cambria Math" panose="02040503050406030204" pitchFamily="18" charset="0"/>
                      </a:rPr>
                      <m:t>𝐽</m:t>
                    </m:r>
                  </m:oMath>
                </a14:m>
                <a:endParaRPr lang="fr-FR" dirty="0"/>
              </a:p>
              <a:p>
                <a:r>
                  <a:rPr lang="fr-FR" b="1" dirty="0"/>
                  <a:t>Equivalence masse énergie</a:t>
                </a:r>
                <a:r>
                  <a:rPr lang="fr-FR" dirty="0"/>
                  <a:t> : </a:t>
                </a:r>
                <a:r>
                  <a:rPr lang="fr-FR" b="1" dirty="0"/>
                  <a:t>1u</a:t>
                </a:r>
                <a:r>
                  <a:rPr lang="fr-FR" dirty="0"/>
                  <a:t> </a:t>
                </a:r>
                <a14:m>
                  <m:oMath xmlns:m="http://schemas.openxmlformats.org/officeDocument/2006/math">
                    <m:r>
                      <a:rPr lang="fr-FR" b="1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fr-FR" b="1" dirty="0"/>
                  <a:t>931 MeV/c²</a:t>
                </a:r>
                <a:endParaRPr lang="fr-FR" dirty="0"/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E03E564-55BD-46F5-BF50-292CC9586C7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35" r="-19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3" name="Picture 5" descr="Actualités">
            <a:extLst>
              <a:ext uri="{FF2B5EF4-FFF2-40B4-BE49-F238E27FC236}">
                <a16:creationId xmlns:a16="http://schemas.microsoft.com/office/drawing/2014/main" id="{CBC69018-0D7F-4D04-984B-4895DE17CB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50" b="40617"/>
          <a:stretch/>
        </p:blipFill>
        <p:spPr bwMode="auto">
          <a:xfrm>
            <a:off x="2557463" y="5305425"/>
            <a:ext cx="5398768" cy="130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39676D-86C0-4407-9C0F-969579210BAE}"/>
              </a:ext>
            </a:extLst>
          </p:cNvPr>
          <p:cNvSpPr txBox="1"/>
          <p:nvPr/>
        </p:nvSpPr>
        <p:spPr>
          <a:xfrm>
            <a:off x="7762875" y="5605773"/>
            <a:ext cx="2464136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4000" dirty="0"/>
              <a:t>+ 0,78MeV</a:t>
            </a:r>
          </a:p>
        </p:txBody>
      </p:sp>
    </p:spTree>
    <p:extLst>
      <p:ext uri="{BB962C8B-B14F-4D97-AF65-F5344CB8AC3E}">
        <p14:creationId xmlns:p14="http://schemas.microsoft.com/office/powerpoint/2010/main" val="1735760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6A6156-39DB-4643-83BD-D4569BA62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u="sng" dirty="0">
                <a:solidFill>
                  <a:srgbClr val="FF3399"/>
                </a:solidFill>
              </a:rPr>
              <a:t>III/ Rayonnement électromagnétique (REM) :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874686-3AD1-448B-93CD-660EBD2EA0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Ondes : </a:t>
            </a:r>
            <a:r>
              <a:rPr lang="fr-FR" b="1" dirty="0"/>
              <a:t>résultent de la propagation d’un champ électrique</a:t>
            </a:r>
            <a:r>
              <a:rPr lang="fr-FR" dirty="0"/>
              <a:t> et d’un </a:t>
            </a:r>
            <a:r>
              <a:rPr lang="fr-FR" b="1" dirty="0"/>
              <a:t>champ magnétique</a:t>
            </a:r>
            <a:r>
              <a:rPr lang="fr-FR" dirty="0"/>
              <a:t> qui vibrent en </a:t>
            </a:r>
            <a:r>
              <a:rPr lang="fr-FR" b="1" dirty="0"/>
              <a:t>phase perpendiculaires</a:t>
            </a:r>
            <a:r>
              <a:rPr lang="fr-FR" dirty="0"/>
              <a:t> l’un par rapport à l’autre qui se déplacent à la vitesse de la lumière.</a:t>
            </a:r>
          </a:p>
          <a:p>
            <a:r>
              <a:rPr lang="fr-FR" dirty="0"/>
              <a:t>Fréquence et longueur d’onde sont inversement proportionnelles. 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B488311-4E32-486E-80E0-C9EC1FC50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136741" y="3829050"/>
            <a:ext cx="5918517" cy="274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546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D89147-57E8-4057-9A47-7666CC01E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u="sng" dirty="0">
                <a:solidFill>
                  <a:srgbClr val="FF3399"/>
                </a:solidFill>
              </a:rPr>
              <a:t>III/ Rayonnement électromagnétique (REM) :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946B752A-05DF-4164-9F5F-603E2F21909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fr-FR" dirty="0"/>
                  <a:t>Dans la représentation quantique : une </a:t>
                </a:r>
                <a:r>
                  <a:rPr lang="fr-FR" b="1" dirty="0"/>
                  <a:t>OEM</a:t>
                </a:r>
                <a:r>
                  <a:rPr lang="fr-FR" dirty="0"/>
                  <a:t> ne cède ou ne gagne de </a:t>
                </a:r>
                <a:r>
                  <a:rPr lang="fr-FR" b="1" dirty="0"/>
                  <a:t>l’énergie</a:t>
                </a:r>
                <a:r>
                  <a:rPr lang="fr-FR" dirty="0"/>
                  <a:t> que par </a:t>
                </a:r>
                <a:r>
                  <a:rPr lang="fr-FR" b="1" dirty="0"/>
                  <a:t>quantités discontinues= quantum de Planck</a:t>
                </a:r>
                <a:r>
                  <a:rPr lang="fr-FR" dirty="0"/>
                  <a:t> qui sont des </a:t>
                </a:r>
                <a:r>
                  <a:rPr lang="fr-FR" b="1" dirty="0"/>
                  <a:t>multiples de E=</a:t>
                </a:r>
                <a:r>
                  <a:rPr lang="fr-FR" b="1" dirty="0" err="1"/>
                  <a:t>hν</a:t>
                </a:r>
                <a:r>
                  <a:rPr lang="fr-FR" b="1" dirty="0"/>
                  <a:t>. </a:t>
                </a:r>
              </a:p>
              <a:p>
                <a:r>
                  <a:rPr lang="fr-FR" b="1" dirty="0"/>
                  <a:t>E= </a:t>
                </a:r>
                <a:r>
                  <a:rPr lang="fr-FR" b="1" dirty="0" err="1"/>
                  <a:t>hν</a:t>
                </a:r>
                <a:r>
                  <a:rPr lang="fr-FR" b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𝒉𝒄</m:t>
                        </m:r>
                      </m:num>
                      <m:den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𝝀</m:t>
                        </m:r>
                      </m:den>
                    </m:f>
                    <m:r>
                      <a:rPr lang="fr-FR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𝟐𝟎</m:t>
                        </m:r>
                        <m:sSup>
                          <m:sSupPr>
                            <m:ctrlPr>
                              <a:rPr lang="fr-FR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𝟐𝟔</m:t>
                            </m:r>
                          </m:sup>
                        </m:sSup>
                      </m:num>
                      <m:den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𝝀</m:t>
                        </m:r>
                      </m:den>
                    </m:f>
                  </m:oMath>
                </a14:m>
                <a:r>
                  <a:rPr lang="fr-FR" dirty="0"/>
                  <a:t>Joule</a:t>
                </a:r>
              </a:p>
              <a:p>
                <a:r>
                  <a:rPr lang="fr-FR" b="1" dirty="0"/>
                  <a:t>Duane et Hunt : 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𝟏𝟐𝟒𝟎</m:t>
                        </m:r>
                      </m:num>
                      <m:den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𝝀</m:t>
                        </m:r>
                      </m:den>
                    </m:f>
                  </m:oMath>
                </a14:m>
                <a:r>
                  <a:rPr lang="fr-FR" b="1" dirty="0"/>
                  <a:t>eV</a:t>
                </a:r>
                <a:r>
                  <a:rPr lang="fr-FR" dirty="0"/>
                  <a:t> 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946B752A-05DF-4164-9F5F-603E2F21909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71" t="-177" r="-31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age 6">
            <a:extLst>
              <a:ext uri="{FF2B5EF4-FFF2-40B4-BE49-F238E27FC236}">
                <a16:creationId xmlns:a16="http://schemas.microsoft.com/office/drawing/2014/main" id="{538822C7-D935-4C0C-8A2F-27159886E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099" y="3429000"/>
            <a:ext cx="5295754" cy="240137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CB00250-B6AC-4CC5-90A5-9B75CC712E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225" y="4629689"/>
            <a:ext cx="1957577" cy="195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094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3B47AF-FA35-4B8F-8CB9-97FA05FAB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09344"/>
            <a:ext cx="9603275" cy="1049235"/>
          </a:xfrm>
        </p:spPr>
        <p:txBody>
          <a:bodyPr/>
          <a:lstStyle/>
          <a:p>
            <a:r>
              <a:rPr lang="fr-FR" u="sng" dirty="0">
                <a:solidFill>
                  <a:srgbClr val="FF3399"/>
                </a:solidFill>
              </a:rPr>
              <a:t>IV/ Dualité onde-particule : </a:t>
            </a:r>
            <a:br>
              <a:rPr lang="fr-FR" dirty="0"/>
            </a:b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16DAB590-2323-4C08-A996-77EDD378F4D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fr-FR" b="1" dirty="0"/>
                  <a:t>Einstein</a:t>
                </a:r>
                <a:r>
                  <a:rPr lang="fr-FR" dirty="0"/>
                  <a:t> : les ondes ont une masse	</a:t>
                </a:r>
                <a:r>
                  <a:rPr lang="fr-FR" sz="2800" dirty="0"/>
                  <a:t> </a:t>
                </a:r>
                <a:r>
                  <a:rPr lang="fr-FR" sz="2800" b="1" dirty="0"/>
                  <a:t>m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𝒉</m:t>
                        </m:r>
                      </m:num>
                      <m:den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𝝀</m:t>
                        </m:r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𝒄</m:t>
                        </m:r>
                      </m:den>
                    </m:f>
                  </m:oMath>
                </a14:m>
                <a:endParaRPr lang="fr-FR" dirty="0"/>
              </a:p>
              <a:p>
                <a:pPr lvl="0"/>
                <a:endParaRPr lang="fr-FR" dirty="0"/>
              </a:p>
              <a:p>
                <a:pPr lvl="0"/>
                <a:r>
                  <a:rPr lang="fr-FR" b="1" dirty="0"/>
                  <a:t>De Broglie</a:t>
                </a:r>
                <a:r>
                  <a:rPr lang="fr-FR" dirty="0"/>
                  <a:t> : les particules possédant une masse en mouvement ont une longueur d’onde 	</a:t>
                </a:r>
                <a:r>
                  <a:rPr lang="fr-FR" sz="2800" b="1" dirty="0"/>
                  <a:t>λ=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𝒉</m:t>
                        </m:r>
                      </m:num>
                      <m:den>
                        <m:r>
                          <a:rPr lang="fr-FR" sz="28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m:rPr>
                            <m:nor/>
                          </m:rPr>
                          <a:rPr lang="fr-FR" sz="2800" b="1" dirty="0"/>
                          <m:t>𝒗</m:t>
                        </m:r>
                      </m:den>
                    </m:f>
                    <m:r>
                      <a:rPr lang="fr-FR" sz="2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r-FR" sz="2800" b="1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16DAB590-2323-4C08-A996-77EDD378F4D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7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7820D88A-9E62-41C0-BB39-C8C8534B7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787" y="4119562"/>
            <a:ext cx="27146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60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B2E0E-C75B-4A84-A968-077DCE603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u="sng" dirty="0">
                <a:solidFill>
                  <a:srgbClr val="FF3399"/>
                </a:solidFill>
              </a:rPr>
              <a:t>V/ Structure électronique :</a:t>
            </a:r>
            <a:endParaRPr lang="fr-FR" dirty="0">
              <a:solidFill>
                <a:srgbClr val="FF3399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E358A5-5B43-44E7-87D4-7F0607FB1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/>
              <a:t>Rutherford (1911) </a:t>
            </a:r>
            <a:r>
              <a:rPr lang="fr-FR" dirty="0"/>
              <a:t>: expérience de la feuille d’or </a:t>
            </a:r>
          </a:p>
          <a:p>
            <a:pPr lvl="1"/>
            <a:r>
              <a:rPr lang="fr-FR" dirty="0"/>
              <a:t>Structure lacunaire de la matière </a:t>
            </a:r>
          </a:p>
          <a:p>
            <a:pPr lvl="1"/>
            <a:r>
              <a:rPr lang="fr-FR" dirty="0"/>
              <a:t>Modèle planétaire</a:t>
            </a:r>
          </a:p>
          <a:p>
            <a:r>
              <a:rPr lang="fr-FR" b="1" u="sng" dirty="0"/>
              <a:t>Bohr (1913) </a:t>
            </a:r>
            <a:r>
              <a:rPr lang="fr-FR" dirty="0"/>
              <a:t>: les électrons sont sur des orbites bien définies </a:t>
            </a:r>
          </a:p>
          <a:p>
            <a:pPr lvl="1"/>
            <a:r>
              <a:rPr lang="fr-FR" dirty="0"/>
              <a:t>L’intensité de liaison des électrons dépend de la couche </a:t>
            </a:r>
          </a:p>
          <a:p>
            <a:pPr marL="457200" lvl="1" indent="0">
              <a:buNone/>
            </a:pPr>
            <a:endParaRPr lang="fr-FR" dirty="0"/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35D1DB9-8FC8-4380-80AC-BCC5048CF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466" y="2015732"/>
            <a:ext cx="2719388" cy="408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194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6858E8-3F60-4F8E-B864-579789B13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867037"/>
            <a:ext cx="9603275" cy="1049235"/>
          </a:xfrm>
        </p:spPr>
        <p:txBody>
          <a:bodyPr/>
          <a:lstStyle/>
          <a:p>
            <a:pPr algn="ctr"/>
            <a:r>
              <a:rPr lang="fr-FR" b="1" dirty="0">
                <a:solidFill>
                  <a:srgbClr val="FF3399"/>
                </a:solidFill>
              </a:rPr>
              <a:t>Conséquences du modèle de Bohr sur l’énergie de l’électron </a:t>
            </a:r>
            <a:endParaRPr lang="fr-FR" dirty="0">
              <a:solidFill>
                <a:srgbClr val="FF3399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208F3B5-C5A3-4633-AC6D-D1514F8C1E9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fr-FR" dirty="0"/>
                  <a:t>Calcul de </a:t>
                </a:r>
                <a:r>
                  <a:rPr lang="fr-FR" b="1" dirty="0"/>
                  <a:t>l’énergie d’une orbitale n</a:t>
                </a:r>
                <a:r>
                  <a:rPr lang="fr-FR" dirty="0"/>
                  <a:t>≥1 </a:t>
                </a:r>
                <a:r>
                  <a:rPr lang="fr-FR" dirty="0">
                    <a:solidFill>
                      <a:schemeClr val="accent3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35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5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fr-FR" sz="35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fr-FR" sz="3500" b="1" dirty="0">
                    <a:solidFill>
                      <a:schemeClr val="accent3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fr-FR" sz="35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5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5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5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35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35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fr-FR" sz="35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fr-FR" sz="35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3500" b="1" dirty="0">
                    <a:solidFill>
                      <a:schemeClr val="accent3"/>
                    </a:solidFill>
                  </a:rPr>
                  <a:t>eV </a:t>
                </a:r>
              </a:p>
              <a:p>
                <a:r>
                  <a:rPr lang="fr-FR" b="1" dirty="0"/>
                  <a:t>L’énergie de l’électron est alors toujours négative</a:t>
                </a:r>
                <a:endParaRPr lang="fr-FR" dirty="0"/>
              </a:p>
              <a:p>
                <a:r>
                  <a:rPr lang="fr-FR" b="1" dirty="0"/>
                  <a:t>L’énergie de liaison</a:t>
                </a:r>
                <a:r>
                  <a:rPr lang="fr-FR" dirty="0"/>
                  <a:t> est l’énergie pour </a:t>
                </a:r>
                <a:r>
                  <a:rPr lang="fr-FR" b="1" dirty="0"/>
                  <a:t>arracher un électron</a:t>
                </a:r>
                <a:r>
                  <a:rPr lang="fr-FR" dirty="0"/>
                  <a:t> de l’édifice atomique. Elle est </a:t>
                </a:r>
                <a:r>
                  <a:rPr lang="fr-FR" b="1" dirty="0"/>
                  <a:t>toujours positive</a:t>
                </a:r>
                <a:r>
                  <a:rPr lang="fr-FR" dirty="0"/>
                  <a:t> et est la </a:t>
                </a:r>
                <a:r>
                  <a:rPr lang="fr-FR" b="1" dirty="0"/>
                  <a:t>valeur absolue de W</a:t>
                </a:r>
                <a:r>
                  <a:rPr lang="fr-FR" dirty="0"/>
                  <a:t>. </a:t>
                </a:r>
                <a:br>
                  <a:rPr lang="fr-FR" dirty="0"/>
                </a:br>
                <a:endParaRPr lang="fr-FR" dirty="0"/>
              </a:p>
              <a:p>
                <a:r>
                  <a:rPr lang="fr-FR" b="1" dirty="0"/>
                  <a:t>L’électron de la couche K est le plus fortement lié donc son énergie est la plus faible et il a l’énergie de liaison la plus forte.</a:t>
                </a:r>
                <a:endParaRPr lang="fr-FR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208F3B5-C5A3-4633-AC6D-D1514F8C1E9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71" r="-120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5598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9074F5-5B17-412B-A42D-B472BF4AF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966497"/>
            <a:ext cx="9603275" cy="1049235"/>
          </a:xfrm>
        </p:spPr>
        <p:txBody>
          <a:bodyPr>
            <a:normAutofit fontScale="90000"/>
          </a:bodyPr>
          <a:lstStyle/>
          <a:p>
            <a:pPr algn="ctr"/>
            <a:r>
              <a:rPr lang="fr-FR" b="1" dirty="0">
                <a:solidFill>
                  <a:srgbClr val="FF3399"/>
                </a:solidFill>
              </a:rPr>
              <a:t>Généralisation à n’importe quel électron : 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9BBC1F-6F7B-4899-BBA5-F3DC5266F9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 nuage électronique entraine un effet écran que l’on intègre à la formule :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Z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 numéro atomique</a:t>
            </a:r>
            <a:br>
              <a:rPr lang="fr-FR" dirty="0"/>
            </a:br>
            <a:r>
              <a:rPr lang="fr-FR" dirty="0" err="1"/>
              <a:t>σ</a:t>
            </a:r>
            <a:r>
              <a:rPr lang="fr-FR" dirty="0" err="1">
                <a:sym typeface="Wingdings" panose="05000000000000000000" pitchFamily="2" charset="2"/>
              </a:rPr>
              <a:t></a:t>
            </a:r>
            <a:r>
              <a:rPr lang="fr-FR" dirty="0" err="1"/>
              <a:t>effet</a:t>
            </a:r>
            <a:r>
              <a:rPr lang="fr-FR" dirty="0"/>
              <a:t> écran</a:t>
            </a:r>
            <a:br>
              <a:rPr lang="fr-FR" dirty="0"/>
            </a:br>
            <a:r>
              <a:rPr lang="fr-FR" dirty="0" err="1"/>
              <a:t>n</a:t>
            </a:r>
            <a:r>
              <a:rPr lang="fr-FR" dirty="0" err="1">
                <a:sym typeface="Wingdings" panose="05000000000000000000" pitchFamily="2" charset="2"/>
              </a:rPr>
              <a:t></a:t>
            </a:r>
            <a:r>
              <a:rPr lang="fr-FR" dirty="0" err="1"/>
              <a:t>couche</a:t>
            </a:r>
            <a:r>
              <a:rPr lang="fr-FR" dirty="0"/>
              <a:t> électronique ≥1</a:t>
            </a:r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5D060FFC-920E-433A-936E-FFED00C1090A}"/>
                  </a:ext>
                </a:extLst>
              </p:cNvPr>
              <p:cNvSpPr txBox="1"/>
              <p:nvPr/>
            </p:nvSpPr>
            <p:spPr>
              <a:xfrm>
                <a:off x="3654727" y="4706415"/>
                <a:ext cx="3667125" cy="1029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28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fr-FR" sz="2800" b="1" dirty="0">
                    <a:solidFill>
                      <a:schemeClr val="accent3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fr-FR" sz="28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28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28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8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𝒁</m:t>
                        </m:r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𝝈</m:t>
                        </m:r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)²</m:t>
                        </m:r>
                      </m:num>
                      <m:den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fr-FR" sz="28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2800" b="1" dirty="0">
                    <a:solidFill>
                      <a:schemeClr val="accent3"/>
                    </a:solidFill>
                  </a:rPr>
                  <a:t>eV</a:t>
                </a:r>
                <a:endParaRPr lang="fr-FR" sz="2800" dirty="0">
                  <a:solidFill>
                    <a:schemeClr val="accent3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5D060FFC-920E-433A-936E-FFED00C109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4727" y="4706415"/>
                <a:ext cx="3667125" cy="102951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 9">
            <a:extLst>
              <a:ext uri="{FF2B5EF4-FFF2-40B4-BE49-F238E27FC236}">
                <a16:creationId xmlns:a16="http://schemas.microsoft.com/office/drawing/2014/main" id="{C27BBE01-EDA2-44A9-B9BB-1F154500D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534" y="2469821"/>
            <a:ext cx="2088932" cy="284244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6BFDE99-4CF6-4C93-A259-8ED14DFCACAB}"/>
              </a:ext>
            </a:extLst>
          </p:cNvPr>
          <p:cNvSpPr txBox="1"/>
          <p:nvPr/>
        </p:nvSpPr>
        <p:spPr>
          <a:xfrm>
            <a:off x="7969621" y="5221171"/>
            <a:ext cx="3384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Oui, oui, c’est votre merveilleux tuteur de </a:t>
            </a:r>
            <a:r>
              <a:rPr lang="fr-FR" dirty="0" err="1"/>
              <a:t>biomol</a:t>
            </a:r>
            <a:endParaRPr lang="fr-FR" dirty="0"/>
          </a:p>
          <a:p>
            <a:pPr algn="ctr"/>
            <a:r>
              <a:rPr lang="fr-FR" dirty="0"/>
              <a:t>YANOUSA</a:t>
            </a:r>
          </a:p>
        </p:txBody>
      </p:sp>
    </p:spTree>
    <p:extLst>
      <p:ext uri="{BB962C8B-B14F-4D97-AF65-F5344CB8AC3E}">
        <p14:creationId xmlns:p14="http://schemas.microsoft.com/office/powerpoint/2010/main" val="1725521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086BA-55E2-4CD5-B553-CA9B2A355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67037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fr-FR" sz="4400" b="1" dirty="0">
                <a:solidFill>
                  <a:srgbClr val="FF3399"/>
                </a:solidFill>
              </a:rPr>
              <a:t>Retenir +++ </a:t>
            </a:r>
            <a:r>
              <a:rPr lang="fr-FR" sz="2200" b="1" dirty="0">
                <a:solidFill>
                  <a:srgbClr val="FF3399"/>
                </a:solidFill>
              </a:rPr>
              <a:t>(évidemment tout est à connaitre mais ça c’est +++)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757410-DAC0-43CC-9941-F1B27AC32E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Savoir calculer les masses avec les bonnes unités </a:t>
            </a:r>
          </a:p>
          <a:p>
            <a:r>
              <a:rPr lang="fr-FR" dirty="0"/>
              <a:t>Connaitre la relation masse-énergie </a:t>
            </a:r>
          </a:p>
          <a:p>
            <a:r>
              <a:rPr lang="fr-FR" dirty="0"/>
              <a:t>Connaitre les particularités de chaque particule </a:t>
            </a:r>
          </a:p>
          <a:p>
            <a:r>
              <a:rPr lang="fr-FR" dirty="0"/>
              <a:t>Connaitre l’ordre des OEM</a:t>
            </a:r>
          </a:p>
          <a:p>
            <a:r>
              <a:rPr lang="fr-FR" dirty="0"/>
              <a:t>Calculer l’énergie d’une onde </a:t>
            </a:r>
          </a:p>
          <a:p>
            <a:r>
              <a:rPr lang="fr-FR" dirty="0"/>
              <a:t>Calculer l’énergie d’un électron</a:t>
            </a:r>
          </a:p>
        </p:txBody>
      </p:sp>
      <p:pic>
        <p:nvPicPr>
          <p:cNvPr id="5" name="Image 4" descr="Une image contenant herbe, homme, gens, debout&#10;&#10;Description générée automatiquement">
            <a:extLst>
              <a:ext uri="{FF2B5EF4-FFF2-40B4-BE49-F238E27FC236}">
                <a16:creationId xmlns:a16="http://schemas.microsoft.com/office/drawing/2014/main" id="{02A15BC6-9111-44B6-8AE7-0C608DB0A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249" y="2600325"/>
            <a:ext cx="4752088" cy="316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8325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9E54AE-BEE8-4E56-8F2B-D6E01B7BC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800" dirty="0">
                <a:solidFill>
                  <a:srgbClr val="FF3399"/>
                </a:solidFill>
              </a:rPr>
              <a:t>Quelques QCM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A033F4-25C9-48C7-BBA8-1AEEA51C8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Connectez vous à </a:t>
            </a:r>
            <a:r>
              <a:rPr lang="fr-FR" dirty="0" err="1"/>
              <a:t>Socrative</a:t>
            </a:r>
            <a:r>
              <a:rPr lang="fr-FR" dirty="0"/>
              <a:t>. </a:t>
            </a:r>
          </a:p>
          <a:p>
            <a:r>
              <a:rPr lang="fr-FR"/>
              <a:t>Salle :</a:t>
            </a:r>
            <a:endParaRPr lang="fr-FR" dirty="0"/>
          </a:p>
          <a:p>
            <a:pPr marL="0" indent="0" algn="ctr">
              <a:buNone/>
            </a:pPr>
            <a:r>
              <a:rPr lang="fr-FR" sz="13800">
                <a:solidFill>
                  <a:srgbClr val="FF3399"/>
                </a:solidFill>
              </a:rPr>
              <a:t>FUSHUE3A</a:t>
            </a:r>
            <a:endParaRPr lang="fr-FR" sz="13800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243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263BA5-CD7F-40DA-B62A-DD795AE35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QCM 1 : L’argon (Z=18) a une masse atomique de 39,948 g. 			</a:t>
            </a:r>
            <a:r>
              <a:rPr lang="pt-BR" dirty="0"/>
              <a:t>N = 6.02 x 10^23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F6C512-C9EE-479C-81BB-C5339826EE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lphaUcPeriod"/>
            </a:pPr>
            <a:r>
              <a:rPr lang="fr-FR" sz="2800" dirty="0"/>
              <a:t>Le nombre de masse de l’argon est 40</a:t>
            </a:r>
          </a:p>
          <a:p>
            <a:pPr marL="457200" indent="-457200">
              <a:buAutoNum type="alphaUcPeriod"/>
            </a:pPr>
            <a:r>
              <a:rPr lang="fr-FR" sz="2800" dirty="0"/>
              <a:t>Le noyau est composé de 18 neutrons et 22 protons</a:t>
            </a:r>
          </a:p>
          <a:p>
            <a:pPr marL="457200" indent="-457200">
              <a:buAutoNum type="alphaUcPeriod"/>
            </a:pPr>
            <a:r>
              <a:rPr lang="fr-FR" sz="2800" dirty="0"/>
              <a:t>La masse d’un atome est de 39,948 u</a:t>
            </a:r>
          </a:p>
          <a:p>
            <a:pPr marL="457200" indent="-457200">
              <a:buAutoNum type="alphaUcPeriod"/>
            </a:pPr>
            <a:r>
              <a:rPr lang="fr-FR" sz="2800" dirty="0"/>
              <a:t>La masse d’un atome est de 5,4 x 10^-23 g</a:t>
            </a:r>
          </a:p>
          <a:p>
            <a:pPr marL="457200" indent="-457200">
              <a:buAutoNum type="alphaUcPeriod"/>
            </a:pPr>
            <a:r>
              <a:rPr lang="fr-FR" sz="2800" dirty="0"/>
              <a:t>Tout est faux. </a:t>
            </a:r>
          </a:p>
        </p:txBody>
      </p:sp>
    </p:spTree>
    <p:extLst>
      <p:ext uri="{BB962C8B-B14F-4D97-AF65-F5344CB8AC3E}">
        <p14:creationId xmlns:p14="http://schemas.microsoft.com/office/powerpoint/2010/main" val="4023846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CB650-8131-4D62-AE42-168127955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5400" dirty="0"/>
              <a:t>QCM 1 : AC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9AC680-1747-4E85-A5A2-E1AD34BC95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AutoNum type="alphaUcPeriod"/>
            </a:pPr>
            <a:r>
              <a:rPr lang="fr-FR" sz="2800" dirty="0"/>
              <a:t>Vrai : on arrondit à l’entier supérieur </a:t>
            </a:r>
          </a:p>
          <a:p>
            <a:pPr marL="457200" indent="-457200">
              <a:buAutoNum type="alphaUcPeriod"/>
            </a:pPr>
            <a:r>
              <a:rPr lang="fr-FR" sz="2800" dirty="0"/>
              <a:t>Faux : c’est l’inverse</a:t>
            </a:r>
          </a:p>
          <a:p>
            <a:pPr marL="457200" indent="-457200">
              <a:buAutoNum type="alphaUcPeriod"/>
            </a:pPr>
            <a:r>
              <a:rPr lang="fr-FR" sz="2800" dirty="0"/>
              <a:t>Vrai</a:t>
            </a:r>
          </a:p>
          <a:p>
            <a:pPr marL="457200" indent="-457200">
              <a:buAutoNum type="alphaUcPeriod"/>
            </a:pPr>
            <a:r>
              <a:rPr lang="fr-FR" sz="2800" dirty="0"/>
              <a:t>Faux : Masse d’1 mole d’atomes / N (nombre d’Avogadro) = 39,948 / 6.02 x 1023 = 6,6 x 10^-23 g</a:t>
            </a:r>
          </a:p>
          <a:p>
            <a:pPr marL="457200" indent="-457200">
              <a:buAutoNum type="alphaUcPeriod"/>
            </a:pPr>
            <a:r>
              <a:rPr lang="fr-FR" sz="2800" dirty="0"/>
              <a:t>Faux</a:t>
            </a:r>
          </a:p>
        </p:txBody>
      </p:sp>
    </p:spTree>
    <p:extLst>
      <p:ext uri="{BB962C8B-B14F-4D97-AF65-F5344CB8AC3E}">
        <p14:creationId xmlns:p14="http://schemas.microsoft.com/office/powerpoint/2010/main" val="78284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B9C11B-A9DC-45E8-84E5-B0D0A3ADD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778" y="867037"/>
            <a:ext cx="9603275" cy="1049235"/>
          </a:xfrm>
        </p:spPr>
        <p:txBody>
          <a:bodyPr/>
          <a:lstStyle/>
          <a:p>
            <a:r>
              <a:rPr lang="fr-FR" dirty="0"/>
              <a:t>QCM 2 : Classez dans le bon ordre les </a:t>
            </a:r>
            <a:r>
              <a:rPr lang="fr-FR" dirty="0" err="1"/>
              <a:t>oem</a:t>
            </a:r>
            <a:r>
              <a:rPr lang="fr-FR" dirty="0"/>
              <a:t> selon leur fréquence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82B14A-A8C1-44CF-8333-629A6F28A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AutoNum type="alphaUcPeriod"/>
            </a:pPr>
            <a:r>
              <a:rPr lang="fr-FR" sz="2800" dirty="0"/>
              <a:t>Micro-onde&lt;IR&lt;visible&lt;UV&lt;RX</a:t>
            </a:r>
          </a:p>
          <a:p>
            <a:pPr marL="457200" indent="-457200">
              <a:buAutoNum type="alphaUcPeriod"/>
            </a:pPr>
            <a:r>
              <a:rPr lang="fr-FR" sz="2800" dirty="0"/>
              <a:t>RX &gt; visible&gt; UV&gt; micro-onde </a:t>
            </a:r>
          </a:p>
          <a:p>
            <a:pPr marL="457200" indent="-457200">
              <a:buAutoNum type="alphaUcPeriod"/>
            </a:pPr>
            <a:r>
              <a:rPr lang="fr-FR" sz="2800" dirty="0"/>
              <a:t>Micro-onde&gt;UV&gt;visible&gt;RX</a:t>
            </a:r>
          </a:p>
          <a:p>
            <a:pPr marL="457200" indent="-457200">
              <a:buAutoNum type="alphaUcPeriod"/>
            </a:pPr>
            <a:r>
              <a:rPr lang="fr-FR" sz="2800" dirty="0"/>
              <a:t>RX&gt;UV&gt;IR&gt;ondes radio</a:t>
            </a:r>
          </a:p>
          <a:p>
            <a:pPr marL="457200" indent="-457200">
              <a:buAutoNum type="alphaUcPeriod"/>
            </a:pPr>
            <a:r>
              <a:rPr lang="fr-FR" sz="2800" dirty="0"/>
              <a:t>Tout est faux.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86845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2991AF-EDD5-46D6-90FB-C97F1A327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195044"/>
            <a:ext cx="9603275" cy="1049235"/>
          </a:xfrm>
        </p:spPr>
        <p:txBody>
          <a:bodyPr>
            <a:normAutofit/>
          </a:bodyPr>
          <a:lstStyle/>
          <a:p>
            <a:r>
              <a:rPr lang="fr-FR" sz="4400" dirty="0"/>
              <a:t>QCM 2 : AD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26BF50AE-44CF-451D-8E08-AF52ABA92FB4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t="26184"/>
          <a:stretch/>
        </p:blipFill>
        <p:spPr>
          <a:xfrm>
            <a:off x="2602706" y="2926917"/>
            <a:ext cx="6986588" cy="252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72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7B63E6-CDF4-4120-ABB9-975EC2CDB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100717"/>
            <a:ext cx="10140981" cy="1148695"/>
          </a:xfrm>
        </p:spPr>
        <p:txBody>
          <a:bodyPr>
            <a:noAutofit/>
          </a:bodyPr>
          <a:lstStyle/>
          <a:p>
            <a:r>
              <a:rPr lang="fr-FR" sz="2400" dirty="0"/>
              <a:t>QCM 3 : Calculez l’énergie d’un électron en </a:t>
            </a:r>
            <a:r>
              <a:rPr lang="fr-FR" sz="2400" dirty="0" err="1"/>
              <a:t>ev</a:t>
            </a:r>
            <a:r>
              <a:rPr lang="fr-FR" sz="2400" dirty="0"/>
              <a:t> de la couche M du scandium (Z= 21 )avec une constante d’écran de 12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4ECEAE-A20F-4AA5-867F-BC9026C5AA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AutoNum type="alphaUcPeriod"/>
            </a:pPr>
            <a:r>
              <a:rPr lang="fr-FR" sz="2800" dirty="0"/>
              <a:t>-136</a:t>
            </a:r>
          </a:p>
          <a:p>
            <a:pPr marL="457200" indent="-457200">
              <a:buAutoNum type="alphaUcPeriod"/>
            </a:pPr>
            <a:r>
              <a:rPr lang="fr-FR" sz="2800" dirty="0"/>
              <a:t>122,4</a:t>
            </a:r>
          </a:p>
          <a:p>
            <a:pPr marL="457200" indent="-457200">
              <a:buAutoNum type="alphaUcPeriod"/>
            </a:pPr>
            <a:r>
              <a:rPr lang="fr-FR" sz="2800" dirty="0"/>
              <a:t>-127,6</a:t>
            </a:r>
          </a:p>
          <a:p>
            <a:pPr marL="457200" indent="-457200">
              <a:buAutoNum type="alphaUcPeriod"/>
            </a:pPr>
            <a:r>
              <a:rPr lang="fr-FR" sz="2800" dirty="0"/>
              <a:t>136</a:t>
            </a:r>
          </a:p>
          <a:p>
            <a:pPr marL="457200" indent="-457200">
              <a:buAutoNum type="alphaUcPeriod"/>
            </a:pPr>
            <a:r>
              <a:rPr lang="fr-FR" sz="2800" dirty="0"/>
              <a:t>-122,4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12256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1BF53F-436E-4129-918B-BB7E8542A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139799"/>
            <a:ext cx="9603275" cy="1049235"/>
          </a:xfrm>
        </p:spPr>
        <p:txBody>
          <a:bodyPr>
            <a:normAutofit/>
          </a:bodyPr>
          <a:lstStyle/>
          <a:p>
            <a:r>
              <a:rPr lang="fr-FR" sz="4400" dirty="0"/>
              <a:t>QCM 3: 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CA5DA31-0830-4F94-92B5-95BD7FC08EF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sz="36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6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fr-FR" sz="36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fr-FR" sz="3600" b="1" dirty="0">
                    <a:solidFill>
                      <a:schemeClr val="accent3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36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fr-FR" sz="3600" b="1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fr-FR" sz="3600" b="1" i="1">
                                    <a:solidFill>
                                      <a:schemeClr val="accent3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3600" b="1" i="1" smtClean="0">
                                    <a:solidFill>
                                      <a:schemeClr val="accent3"/>
                                    </a:solidFill>
                                    <a:latin typeface="Cambria Math" panose="02040503050406030204" pitchFamily="18" charset="0"/>
                                  </a:rPr>
                                  <m:t>𝟐𝟏</m:t>
                                </m:r>
                                <m:r>
                                  <a:rPr lang="fr-FR" sz="3600" b="1" i="1">
                                    <a:solidFill>
                                      <a:schemeClr val="accent3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sz="3600" b="1" i="1" smtClean="0">
                                    <a:solidFill>
                                      <a:schemeClr val="accent3"/>
                                    </a:solidFill>
                                    <a:latin typeface="Cambria Math" panose="02040503050406030204" pitchFamily="18" charset="0"/>
                                  </a:rPr>
                                  <m:t>𝟏𝟐</m:t>
                                </m:r>
                              </m:e>
                            </m:d>
                          </m:e>
                          <m:sup>
                            <m:r>
                              <a:rPr lang="fr-FR" sz="3600" b="1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fr-FR" sz="3600" b="1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3600" b="1" i="1" smtClean="0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fr-FR" sz="3600" b="1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sz="3600" b="0" i="0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36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fr-FR" sz="3600" b="1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3600" b="1" i="1" smtClean="0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𝟗</m:t>
                            </m:r>
                          </m:e>
                          <m:sup>
                            <m:r>
                              <a:rPr lang="fr-FR" sz="3600" b="1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fr-FR" sz="36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den>
                    </m:f>
                    <m:r>
                      <a:rPr lang="fr-FR" sz="3600" b="1" i="0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600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r>
                      <a:rPr lang="fr-FR" sz="3600" b="1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sz="3600" b="1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fr-FR" sz="3600" b="1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fr-FR" sz="3600" b="1" dirty="0">
                  <a:solidFill>
                    <a:schemeClr val="accent3"/>
                  </a:solidFill>
                </a:endParaRPr>
              </a:p>
              <a:p>
                <a:pPr marL="0" indent="0">
                  <a:buNone/>
                </a:pPr>
                <a:r>
                  <a:rPr lang="fr-FR" sz="3600" dirty="0">
                    <a:solidFill>
                      <a:schemeClr val="accent3"/>
                    </a:solidFill>
                  </a:rPr>
                  <a:t>-122,4eV</a:t>
                </a:r>
              </a:p>
              <a:p>
                <a:pPr marL="0" indent="0" algn="ctr">
                  <a:buNone/>
                </a:pPr>
                <a:r>
                  <a:rPr lang="fr-FR" sz="3600" dirty="0">
                    <a:solidFill>
                      <a:schemeClr val="accent3"/>
                    </a:solidFill>
                  </a:rPr>
                  <a:t>ATTENTION L’ENERGIE D’UN ELECTRON EST NEGATIVE</a:t>
                </a:r>
              </a:p>
              <a:p>
                <a:pPr marL="0" indent="0">
                  <a:buNone/>
                </a:pPr>
                <a:endParaRPr lang="fr-FR" sz="3600" dirty="0">
                  <a:solidFill>
                    <a:schemeClr val="accent3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CA5DA31-0830-4F94-92B5-95BD7FC08EF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905" r="-2095" b="-212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5277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24BE214B-2C92-47AF-8D90-698211103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86D07CD-E0E5-42ED-BA28-6CB6ADC3B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7" y="1847088"/>
            <a:ext cx="554803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01A77E9D-D50A-465C-8CAB-C29778147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5550355" cy="1049235"/>
          </a:xfrm>
        </p:spPr>
        <p:txBody>
          <a:bodyPr>
            <a:normAutofit/>
          </a:bodyPr>
          <a:lstStyle/>
          <a:p>
            <a:r>
              <a:rPr lang="fr-FR"/>
              <a:t>MERCI Pour votre attention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69A020F-4984-4DD0-898A-B60A4882B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4FB672-1039-42A3-AEE2-29E006D3AC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15732"/>
            <a:ext cx="5550355" cy="3450613"/>
          </a:xfrm>
        </p:spPr>
        <p:txBody>
          <a:bodyPr>
            <a:normAutofit/>
          </a:bodyPr>
          <a:lstStyle/>
          <a:p>
            <a:r>
              <a:rPr lang="fr-FR" b="1" dirty="0"/>
              <a:t>Suite avec le cours 2 par mon merveilleux </a:t>
            </a:r>
            <a:r>
              <a:rPr lang="fr-FR" b="1" dirty="0" err="1"/>
              <a:t>co</a:t>
            </a:r>
            <a:r>
              <a:rPr lang="fr-FR" b="1" dirty="0"/>
              <a:t>-tut Gio²r </a:t>
            </a:r>
          </a:p>
          <a:p>
            <a:r>
              <a:rPr lang="fr-FR" sz="2800" dirty="0"/>
              <a:t>Pour vous motiver voici votre tuteur d’</a:t>
            </a:r>
            <a:r>
              <a:rPr lang="fr-FR" sz="2800" dirty="0" err="1"/>
              <a:t>histo</a:t>
            </a:r>
            <a:r>
              <a:rPr lang="fr-FR" sz="2800" dirty="0"/>
              <a:t> qui se fait des pates à 2h du matin : 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3761B47-AE33-47C9-9636-19D4B313F2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E204B78-8026-4E1E-9C59-5F523ECDD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DDEB6F1-F54D-4345-B8DF-72D72C71EC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4380F474-D468-4F2F-8BE9-F343F8D1A9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51624" y="977965"/>
            <a:ext cx="3119444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personne, intérieur, cuisine, armoire&#10;&#10;Description générée automatiquement">
            <a:extLst>
              <a:ext uri="{FF2B5EF4-FFF2-40B4-BE49-F238E27FC236}">
                <a16:creationId xmlns:a16="http://schemas.microsoft.com/office/drawing/2014/main" id="{6EF5E8B1-56C2-44F2-8EDB-304E3CABD9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7" r="-4" b="6526"/>
          <a:stretch/>
        </p:blipFill>
        <p:spPr>
          <a:xfrm>
            <a:off x="8116380" y="1116345"/>
            <a:ext cx="2799088" cy="386617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757EBBD-8611-41C1-8124-C151D0957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40D0D8B-2D5E-48A4-BBD5-8CB09A86A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3450836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erie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e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e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2204</TotalTime>
  <Words>903</Words>
  <Application>Microsoft Macintosh PowerPoint</Application>
  <PresentationFormat>Grand écran</PresentationFormat>
  <Paragraphs>101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Cambria Math</vt:lpstr>
      <vt:lpstr>Gill Sans MT</vt:lpstr>
      <vt:lpstr>Galerie</vt:lpstr>
      <vt:lpstr>Cours 1 :  Particules, ondes et atomes</vt:lpstr>
      <vt:lpstr>I/ Masse et énergie </vt:lpstr>
      <vt:lpstr>I/ Relation masse/energie</vt:lpstr>
      <vt:lpstr>II/ Particules matérielles :</vt:lpstr>
      <vt:lpstr>III/ Rayonnement électromagnétique (REM) : </vt:lpstr>
      <vt:lpstr>III/ Rayonnement électromagnétique (REM) :</vt:lpstr>
      <vt:lpstr>IV/ Dualité onde-particule :  </vt:lpstr>
      <vt:lpstr>V/ Structure électronique :</vt:lpstr>
      <vt:lpstr>Conséquences du modèle de Bohr sur l’énergie de l’électron </vt:lpstr>
      <vt:lpstr>Généralisation à n’importe quel électron :  </vt:lpstr>
      <vt:lpstr>Retenir +++ (évidemment tout est à connaitre mais ça c’est +++) </vt:lpstr>
      <vt:lpstr>Quelques QCM </vt:lpstr>
      <vt:lpstr>QCM 1 : L’argon (Z=18) a une masse atomique de 39,948 g.    N = 6.02 x 10^23</vt:lpstr>
      <vt:lpstr>QCM 1 : AC</vt:lpstr>
      <vt:lpstr>QCM 2 : Classez dans le bon ordre les oem selon leur fréquence</vt:lpstr>
      <vt:lpstr>QCM 2 : AD</vt:lpstr>
      <vt:lpstr>QCM 3 : Calculez l’énergie d’un électron en ev de la couche M du scandium (Z= 21 )avec une constante d’écran de 12 </vt:lpstr>
      <vt:lpstr>QCM 3: E</vt:lpstr>
      <vt:lpstr>MERCI Pour votre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 1 :  Particules, ondes et atomes</dc:title>
  <dc:creator>Emilie ELLEON</dc:creator>
  <cp:lastModifiedBy>nicco falsone</cp:lastModifiedBy>
  <cp:revision>17</cp:revision>
  <dcterms:created xsi:type="dcterms:W3CDTF">2020-08-06T20:25:05Z</dcterms:created>
  <dcterms:modified xsi:type="dcterms:W3CDTF">2020-08-19T17:42:40Z</dcterms:modified>
</cp:coreProperties>
</file>