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570"/>
    <p:restoredTop sz="94668"/>
  </p:normalViewPr>
  <p:slideViewPr>
    <p:cSldViewPr snapToGrid="0">
      <p:cViewPr>
        <p:scale>
          <a:sx n="72" d="100"/>
          <a:sy n="72" d="100"/>
        </p:scale>
        <p:origin x="1240" y="1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049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44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124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812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592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604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953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472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66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428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4226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‹N°›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6423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11" r:id="rId6"/>
    <p:sldLayoutId id="2147483706" r:id="rId7"/>
    <p:sldLayoutId id="2147483707" r:id="rId8"/>
    <p:sldLayoutId id="2147483708" r:id="rId9"/>
    <p:sldLayoutId id="2147483710" r:id="rId10"/>
    <p:sldLayoutId id="214748370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1C99DC-C3C5-4EBE-91DD-345109C3D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0A35145-3AEC-FE26-AE51-F0EA5A551F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4516" y="1076635"/>
            <a:ext cx="3930256" cy="3495365"/>
          </a:xfrm>
        </p:spPr>
        <p:txBody>
          <a:bodyPr anchor="t">
            <a:normAutofit/>
          </a:bodyPr>
          <a:lstStyle/>
          <a:p>
            <a:r>
              <a:rPr lang="fr-FR" sz="4000" dirty="0"/>
              <a:t>DM Mardi </a:t>
            </a:r>
            <a:br>
              <a:rPr lang="fr-FR" sz="4000" dirty="0"/>
            </a:br>
            <a:r>
              <a:rPr lang="fr-FR" sz="4000" dirty="0"/>
              <a:t>chimie n°5</a:t>
            </a:r>
            <a:br>
              <a:rPr lang="fr-FR" sz="4000" dirty="0"/>
            </a:br>
            <a:br>
              <a:rPr lang="fr-FR" sz="4000" dirty="0"/>
            </a:br>
            <a:r>
              <a:rPr lang="fr-FR" sz="4000" dirty="0"/>
              <a:t>-&gt; Réactivité</a:t>
            </a:r>
            <a:br>
              <a:rPr lang="fr-FR" sz="4000" dirty="0"/>
            </a:br>
            <a:r>
              <a:rPr lang="fr-FR" sz="4000" dirty="0"/>
              <a:t>avancée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0AA360F-DECB-4836-8FB6-22C4BC3FB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684" y="118679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Une toile de points reliés">
            <a:extLst>
              <a:ext uri="{FF2B5EF4-FFF2-40B4-BE49-F238E27FC236}">
                <a16:creationId xmlns:a16="http://schemas.microsoft.com/office/drawing/2014/main" id="{8CA92F2F-FE29-E9BB-9FC8-89D1F79514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666" r="17828"/>
          <a:stretch>
            <a:fillRect/>
          </a:stretch>
        </p:blipFill>
        <p:spPr>
          <a:xfrm>
            <a:off x="5524500" y="1"/>
            <a:ext cx="66675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12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16E435-8887-C283-8E22-2E8CF2C6A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 :</a:t>
            </a:r>
          </a:p>
        </p:txBody>
      </p:sp>
      <p:pic>
        <p:nvPicPr>
          <p:cNvPr id="5" name="Espace réservé du contenu 4" descr="Une image contenant texte, Police, ligne, diagramme&#10;&#10;Description générée automatiquement">
            <a:extLst>
              <a:ext uri="{FF2B5EF4-FFF2-40B4-BE49-F238E27FC236}">
                <a16:creationId xmlns:a16="http://schemas.microsoft.com/office/drawing/2014/main" id="{1E5824FD-B5B4-FFA5-ACFE-79140D28DA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525" y="2621700"/>
            <a:ext cx="12068475" cy="3146055"/>
          </a:xfrm>
        </p:spPr>
      </p:pic>
    </p:spTree>
    <p:extLst>
      <p:ext uri="{BB962C8B-B14F-4D97-AF65-F5344CB8AC3E}">
        <p14:creationId xmlns:p14="http://schemas.microsoft.com/office/powerpoint/2010/main" val="188522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BC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On est dans une hydratation (ajout de H2O, catalyse acide)</a:t>
            </a:r>
          </a:p>
          <a:p>
            <a:r>
              <a:rPr lang="fr-FR" dirty="0"/>
              <a:t>On a l’attaque de la double liaison sur le H+ qui va venir s’ajouter sur le carbone le moins substitué pour former le carbocation le plus substitué donc celui de gauche, donc on forme le produit de droite</a:t>
            </a:r>
          </a:p>
          <a:p>
            <a:r>
              <a:rPr lang="fr-FR" dirty="0"/>
              <a:t>Il s’agit d’une catalyse car on régénère le H+ à la fin de la réaction (pas dessiné mais on peut compter si il faut qu’on a ajouté qu’un H + un OH = H2O </a:t>
            </a:r>
          </a:p>
          <a:p>
            <a:r>
              <a:rPr lang="fr-FR" dirty="0"/>
              <a:t>La réaction n’est pas stéréospécifique car l’attaque de l’eau peut se faire à la fois au-dessus et au-dessous. Par contre elle est régiosélective, on choisit un carbone particulier, une partie spécifique de la molécule.</a:t>
            </a:r>
            <a:br>
              <a:rPr lang="fr-FR" dirty="0"/>
            </a:br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56314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78AB5-5B72-720B-118D-A29F7BFBA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 :</a:t>
            </a:r>
          </a:p>
        </p:txBody>
      </p:sp>
      <p:pic>
        <p:nvPicPr>
          <p:cNvPr id="5" name="Espace réservé du contenu 4" descr="Une image contenant texte, Police, ligne, blanc&#10;&#10;Description générée automatiquement">
            <a:extLst>
              <a:ext uri="{FF2B5EF4-FFF2-40B4-BE49-F238E27FC236}">
                <a16:creationId xmlns:a16="http://schemas.microsoft.com/office/drawing/2014/main" id="{615350C8-80E9-1EAC-43B8-7088CCF964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092" y="2752153"/>
            <a:ext cx="11968343" cy="3261785"/>
          </a:xfrm>
        </p:spPr>
      </p:pic>
    </p:spTree>
    <p:extLst>
      <p:ext uri="{BB962C8B-B14F-4D97-AF65-F5344CB8AC3E}">
        <p14:creationId xmlns:p14="http://schemas.microsoft.com/office/powerpoint/2010/main" val="352599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BC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On a un ajout de </a:t>
            </a:r>
            <a:r>
              <a:rPr lang="fr-FR" dirty="0" err="1"/>
              <a:t>HCl</a:t>
            </a:r>
            <a:r>
              <a:rPr lang="fr-FR" dirty="0"/>
              <a:t> = </a:t>
            </a:r>
            <a:r>
              <a:rPr lang="fr-FR" dirty="0" err="1"/>
              <a:t>hydrohalogénation</a:t>
            </a:r>
            <a:endParaRPr lang="fr-FR" dirty="0"/>
          </a:p>
          <a:p>
            <a:r>
              <a:rPr lang="fr-FR" dirty="0"/>
              <a:t>L’hydrogène va former le carbocation le plus stable (Markovnikov), La double liaison attaque le H+ est forme le carbocation à gauche car il sera stabilisé par </a:t>
            </a:r>
            <a:r>
              <a:rPr lang="fr-FR" dirty="0" err="1"/>
              <a:t>mésomérie</a:t>
            </a:r>
            <a:r>
              <a:rPr lang="fr-FR" dirty="0"/>
              <a:t> (n- sigma- pie, avec le doublet non-liant de l’azote qui est donneur) car certes le carbone de droite est plus substitué mais la </a:t>
            </a:r>
            <a:r>
              <a:rPr lang="fr-FR" dirty="0" err="1"/>
              <a:t>mésomérie</a:t>
            </a:r>
            <a:r>
              <a:rPr lang="fr-FR" dirty="0"/>
              <a:t> est plus forte que l’effet inductif, donc on forme majoritairement le produit de droite</a:t>
            </a:r>
          </a:p>
          <a:p>
            <a:r>
              <a:rPr lang="fr-FR" dirty="0"/>
              <a:t>Le Cl</a:t>
            </a:r>
            <a:r>
              <a:rPr lang="fr-FR" baseline="30000" dirty="0"/>
              <a:t>-</a:t>
            </a:r>
            <a:r>
              <a:rPr lang="fr-FR" dirty="0"/>
              <a:t> va donc se mettre sur le carbone gauche de la double liaison </a:t>
            </a:r>
          </a:p>
          <a:p>
            <a:r>
              <a:rPr lang="fr-FR" dirty="0"/>
              <a:t>On obtient le produit de droite</a:t>
            </a:r>
          </a:p>
          <a:p>
            <a:r>
              <a:rPr lang="fr-FR" dirty="0"/>
              <a:t>Non stéréospécifique mais régiosélective</a:t>
            </a:r>
          </a:p>
        </p:txBody>
      </p:sp>
    </p:spTree>
    <p:extLst>
      <p:ext uri="{BB962C8B-B14F-4D97-AF65-F5344CB8AC3E}">
        <p14:creationId xmlns:p14="http://schemas.microsoft.com/office/powerpoint/2010/main" val="4127779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3 :</a:t>
            </a:r>
          </a:p>
        </p:txBody>
      </p:sp>
      <p:pic>
        <p:nvPicPr>
          <p:cNvPr id="5" name="Espace réservé du contenu 4" descr="Une image contenant texte, Police, ligne, blanc&#10;&#10;Description générée automatiquement">
            <a:extLst>
              <a:ext uri="{FF2B5EF4-FFF2-40B4-BE49-F238E27FC236}">
                <a16:creationId xmlns:a16="http://schemas.microsoft.com/office/drawing/2014/main" id="{0EE1CE5E-0AE8-B261-FC2C-5613B186A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355" y="2619003"/>
            <a:ext cx="11606928" cy="3518028"/>
          </a:xfrm>
        </p:spPr>
      </p:pic>
    </p:spTree>
    <p:extLst>
      <p:ext uri="{BB962C8B-B14F-4D97-AF65-F5344CB8AC3E}">
        <p14:creationId xmlns:p14="http://schemas.microsoft.com/office/powerpoint/2010/main" val="2466215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B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Ajout de 2 Br = </a:t>
            </a:r>
            <a:r>
              <a:rPr lang="fr-FR" dirty="0" err="1"/>
              <a:t>dihalogénation</a:t>
            </a:r>
            <a:r>
              <a:rPr lang="fr-FR" dirty="0"/>
              <a:t> </a:t>
            </a:r>
          </a:p>
          <a:p>
            <a:r>
              <a:rPr lang="fr-FR" dirty="0"/>
              <a:t>Attention, solvant protique = H2O -&gt; compétition entre le milieu et le Br</a:t>
            </a:r>
          </a:p>
          <a:p>
            <a:r>
              <a:rPr lang="fr-FR" dirty="0"/>
              <a:t>On obtient un </a:t>
            </a:r>
            <a:r>
              <a:rPr lang="fr-FR" dirty="0" err="1"/>
              <a:t>halogénoalcool</a:t>
            </a:r>
            <a:r>
              <a:rPr lang="fr-FR" dirty="0"/>
              <a:t> ( ajout d’1 Br et d’1 OH)</a:t>
            </a:r>
          </a:p>
          <a:p>
            <a:r>
              <a:rPr lang="fr-FR" dirty="0"/>
              <a:t>TRANS addition</a:t>
            </a:r>
          </a:p>
          <a:p>
            <a:r>
              <a:rPr lang="fr-FR" dirty="0"/>
              <a:t>On passe par un ion bromure = ion ponté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4372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4 :</a:t>
            </a:r>
          </a:p>
        </p:txBody>
      </p:sp>
      <p:pic>
        <p:nvPicPr>
          <p:cNvPr id="5" name="Espace réservé du contenu 4" descr="Une image contenant texte, Police, diagramme, blanc&#10;&#10;Description générée automatiquement">
            <a:extLst>
              <a:ext uri="{FF2B5EF4-FFF2-40B4-BE49-F238E27FC236}">
                <a16:creationId xmlns:a16="http://schemas.microsoft.com/office/drawing/2014/main" id="{6117F8DD-799C-90B5-93E8-75B354ACD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401" y="2778369"/>
            <a:ext cx="12047037" cy="3200400"/>
          </a:xfrm>
        </p:spPr>
      </p:pic>
    </p:spTree>
    <p:extLst>
      <p:ext uri="{BB962C8B-B14F-4D97-AF65-F5344CB8AC3E}">
        <p14:creationId xmlns:p14="http://schemas.microsoft.com/office/powerpoint/2010/main" val="3294565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B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Ajout de 2 hydrogènes = </a:t>
            </a:r>
            <a:r>
              <a:rPr lang="fr-FR" dirty="0" err="1"/>
              <a:t>dihydrogénation</a:t>
            </a:r>
            <a:endParaRPr lang="fr-FR" dirty="0"/>
          </a:p>
          <a:p>
            <a:r>
              <a:rPr lang="fr-FR" dirty="0"/>
              <a:t>Présence d’une pression, la plus basse possible, donc attaque sur la double liaison la moins </a:t>
            </a:r>
            <a:r>
              <a:rPr lang="fr-FR" dirty="0" err="1"/>
              <a:t>subtituée</a:t>
            </a:r>
            <a:r>
              <a:rPr lang="fr-FR" dirty="0"/>
              <a:t> (la plus facile à hydrogéner) = régiosélective</a:t>
            </a:r>
          </a:p>
          <a:p>
            <a:r>
              <a:rPr lang="fr-FR" dirty="0"/>
              <a:t>On obtient le composé de droite </a:t>
            </a:r>
          </a:p>
          <a:p>
            <a:r>
              <a:rPr lang="fr-FR" dirty="0"/>
              <a:t>OBLIGATION d’avoir un catalyseur !!!!</a:t>
            </a:r>
          </a:p>
          <a:p>
            <a:r>
              <a:rPr lang="fr-FR" dirty="0"/>
              <a:t>CIS addition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6245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5 :</a:t>
            </a:r>
          </a:p>
        </p:txBody>
      </p:sp>
      <p:pic>
        <p:nvPicPr>
          <p:cNvPr id="5" name="Espace réservé du contenu 4" descr="Une image contenant texte, diagramme, Police, ligne&#10;&#10;Description générée automatiquement">
            <a:extLst>
              <a:ext uri="{FF2B5EF4-FFF2-40B4-BE49-F238E27FC236}">
                <a16:creationId xmlns:a16="http://schemas.microsoft.com/office/drawing/2014/main" id="{12AD19F2-37E2-DBAE-B8E4-0947824F15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2520553"/>
            <a:ext cx="12134640" cy="3704401"/>
          </a:xfrm>
        </p:spPr>
      </p:pic>
    </p:spTree>
    <p:extLst>
      <p:ext uri="{BB962C8B-B14F-4D97-AF65-F5344CB8AC3E}">
        <p14:creationId xmlns:p14="http://schemas.microsoft.com/office/powerpoint/2010/main" val="2329122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ACD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KMnO4 dans de l’eau = à froid (et donc différent que dans de l’acide) = </a:t>
            </a:r>
            <a:r>
              <a:rPr lang="fr-FR" dirty="0" err="1"/>
              <a:t>dihydroxylation</a:t>
            </a:r>
            <a:endParaRPr lang="fr-FR" dirty="0"/>
          </a:p>
          <a:p>
            <a:r>
              <a:rPr lang="fr-FR" dirty="0"/>
              <a:t>On se retrouve avec un diol à la fin = molécule de gauche </a:t>
            </a:r>
          </a:p>
          <a:p>
            <a:r>
              <a:rPr lang="fr-FR" dirty="0"/>
              <a:t>CIS addition ! On ne change donc pas la stéréochimie !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420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6 : </a:t>
            </a:r>
          </a:p>
        </p:txBody>
      </p:sp>
      <p:pic>
        <p:nvPicPr>
          <p:cNvPr id="5" name="Espace réservé du contenu 4" descr="Une image contenant texte, diagramme, Police, ligne&#10;&#10;Description générée automatiquement">
            <a:extLst>
              <a:ext uri="{FF2B5EF4-FFF2-40B4-BE49-F238E27FC236}">
                <a16:creationId xmlns:a16="http://schemas.microsoft.com/office/drawing/2014/main" id="{3B798E14-8E8A-C8DE-75BD-C49B653895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726427"/>
            <a:ext cx="12192000" cy="4826277"/>
          </a:xfrm>
        </p:spPr>
      </p:pic>
    </p:spTree>
    <p:extLst>
      <p:ext uri="{BB962C8B-B14F-4D97-AF65-F5344CB8AC3E}">
        <p14:creationId xmlns:p14="http://schemas.microsoft.com/office/powerpoint/2010/main" val="1297406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A(CD)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KMnO4 dans un milieu acide = COUPURE oxydante</a:t>
            </a:r>
          </a:p>
          <a:p>
            <a:r>
              <a:rPr lang="fr-FR" dirty="0"/>
              <a:t>On obtient un acide carboxylique et une cétone = les produits de gauche </a:t>
            </a:r>
          </a:p>
          <a:p>
            <a:endParaRPr lang="fr-FR" dirty="0"/>
          </a:p>
          <a:p>
            <a:r>
              <a:rPr lang="fr-FR" dirty="0"/>
              <a:t>La C est un ancien item, donc compté vrai mais nous on s’en fiche ça ne tombera très probablement pas comme le prof n’en parle plus de ce terme</a:t>
            </a:r>
          </a:p>
          <a:p>
            <a:r>
              <a:rPr lang="fr-FR" dirty="0"/>
              <a:t>La D est pour moi, hors sujet, même si elle est vraie attention aux </a:t>
            </a:r>
            <a:r>
              <a:rPr lang="fr-FR" dirty="0" err="1"/>
              <a:t>enoncés</a:t>
            </a:r>
            <a:r>
              <a:rPr lang="fr-FR" dirty="0"/>
              <a:t>,                          si on dit à propos de la réactivité -&gt; à compter vrai 				         si on dit à propos de cette réaction -&gt; à compter faux</a:t>
            </a:r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9691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7 :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464027-C725-3906-E5F1-105E6F46F7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243" y="1879155"/>
            <a:ext cx="12019514" cy="4446827"/>
          </a:xfrm>
        </p:spPr>
      </p:pic>
    </p:spTree>
    <p:extLst>
      <p:ext uri="{BB962C8B-B14F-4D97-AF65-F5344CB8AC3E}">
        <p14:creationId xmlns:p14="http://schemas.microsoft.com/office/powerpoint/2010/main" val="2713555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B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Ajout de O3 = ozonolyse</a:t>
            </a:r>
          </a:p>
          <a:p>
            <a:r>
              <a:rPr lang="fr-FR" dirty="0"/>
              <a:t>Formation de cétone et d’aldéhyde = molécules de droite</a:t>
            </a:r>
          </a:p>
          <a:p>
            <a:r>
              <a:rPr lang="fr-FR" dirty="0"/>
              <a:t> l’ozone est un oxydant fort = très très réactive et donc instable !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55485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8 :</a:t>
            </a:r>
          </a:p>
        </p:txBody>
      </p:sp>
      <p:pic>
        <p:nvPicPr>
          <p:cNvPr id="5" name="Espace réservé du contenu 4" descr="Une image contenant texte, diagramme, ligne, Police&#10;&#10;Description générée automatiquement">
            <a:extLst>
              <a:ext uri="{FF2B5EF4-FFF2-40B4-BE49-F238E27FC236}">
                <a16:creationId xmlns:a16="http://schemas.microsoft.com/office/drawing/2014/main" id="{9363F0C3-8C8C-0DF7-9986-4A1928D4B8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111088"/>
            <a:ext cx="12215964" cy="3797709"/>
          </a:xfrm>
        </p:spPr>
      </p:pic>
    </p:spTree>
    <p:extLst>
      <p:ext uri="{BB962C8B-B14F-4D97-AF65-F5344CB8AC3E}">
        <p14:creationId xmlns:p14="http://schemas.microsoft.com/office/powerpoint/2010/main" val="8032867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CD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On passe d’un alcool à un aldéhyde = oxydation douce</a:t>
            </a:r>
          </a:p>
          <a:p>
            <a:r>
              <a:rPr lang="fr-FR" dirty="0"/>
              <a:t>Si on utilise un oxydant fort, on formerait un acide carboxylique</a:t>
            </a:r>
          </a:p>
          <a:p>
            <a:r>
              <a:rPr lang="fr-FR" dirty="0"/>
              <a:t>On pourrait utiliser CrO3 en présence de pyridine </a:t>
            </a:r>
          </a:p>
          <a:p>
            <a:r>
              <a:rPr lang="fr-FR" dirty="0"/>
              <a:t>Si on refait la même réaction = suroxydation donne un acide carboxylique !!!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57288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9 : </a:t>
            </a:r>
          </a:p>
        </p:txBody>
      </p:sp>
      <p:pic>
        <p:nvPicPr>
          <p:cNvPr id="7" name="Espace réservé du contenu 6" descr="Une image contenant texte, Police, blanc, ligne&#10;&#10;Description générée automatiquement">
            <a:extLst>
              <a:ext uri="{FF2B5EF4-FFF2-40B4-BE49-F238E27FC236}">
                <a16:creationId xmlns:a16="http://schemas.microsoft.com/office/drawing/2014/main" id="{DC88F926-2064-90CA-B035-B655A5527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739291"/>
            <a:ext cx="12386712" cy="3274647"/>
          </a:xfr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B9C3329-6AD5-FBFB-B3C9-0C4F67B5E5DF}"/>
              </a:ext>
            </a:extLst>
          </p:cNvPr>
          <p:cNvSpPr txBox="1"/>
          <p:nvPr/>
        </p:nvSpPr>
        <p:spPr>
          <a:xfrm>
            <a:off x="6919546" y="89096"/>
            <a:ext cx="61018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Tips : allez voir le diapo du prof que j’ai annoté,</a:t>
            </a:r>
          </a:p>
          <a:p>
            <a:r>
              <a:rPr lang="fr-FR" dirty="0"/>
              <a:t>C’est la fin de son cours non fini</a:t>
            </a:r>
          </a:p>
        </p:txBody>
      </p:sp>
    </p:spTree>
    <p:extLst>
      <p:ext uri="{BB962C8B-B14F-4D97-AF65-F5344CB8AC3E}">
        <p14:creationId xmlns:p14="http://schemas.microsoft.com/office/powerpoint/2010/main" val="8064904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BCD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136" y="2068833"/>
            <a:ext cx="9922764" cy="3838722"/>
          </a:xfrm>
        </p:spPr>
        <p:txBody>
          <a:bodyPr/>
          <a:lstStyle/>
          <a:p>
            <a:r>
              <a:rPr lang="fr-FR" dirty="0"/>
              <a:t>On aboutit à une amine tertiaire car on a une SN </a:t>
            </a:r>
          </a:p>
          <a:p>
            <a:r>
              <a:rPr lang="fr-FR" dirty="0"/>
              <a:t>L’iode est électrophile, l’amine est nucléophile </a:t>
            </a:r>
          </a:p>
          <a:p>
            <a:r>
              <a:rPr lang="fr-FR" dirty="0"/>
              <a:t>On remplace (substitution) le nucléophile à la place de l’électrophile.</a:t>
            </a:r>
          </a:p>
          <a:p>
            <a:r>
              <a:rPr lang="fr-FR" dirty="0"/>
              <a:t>Il y a 2 molécules avec l’iode donc on rajoute à l’amine, 2 liaisons. Il devient tertiaire.</a:t>
            </a:r>
          </a:p>
          <a:p>
            <a:endParaRPr lang="fr-FR" dirty="0"/>
          </a:p>
          <a:p>
            <a:endParaRPr lang="fr-FR" dirty="0"/>
          </a:p>
        </p:txBody>
      </p:sp>
      <p:pic>
        <p:nvPicPr>
          <p:cNvPr id="5" name="Image 4" descr="Une image contenant texte, écriture manuscrite, Police, ligne&#10;&#10;Description générée automatiquement">
            <a:extLst>
              <a:ext uri="{FF2B5EF4-FFF2-40B4-BE49-F238E27FC236}">
                <a16:creationId xmlns:a16="http://schemas.microsoft.com/office/drawing/2014/main" id="{813FCCBE-2ACE-DDFC-85C0-A4E186DEF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42" y="4178105"/>
            <a:ext cx="11872558" cy="2679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7939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10 : </a:t>
            </a:r>
          </a:p>
        </p:txBody>
      </p:sp>
      <p:pic>
        <p:nvPicPr>
          <p:cNvPr id="5" name="Espace réservé du contenu 4" descr="Une image contenant texte, capture d’écran, Police, blanc&#10;&#10;Description générée automatiquement">
            <a:extLst>
              <a:ext uri="{FF2B5EF4-FFF2-40B4-BE49-F238E27FC236}">
                <a16:creationId xmlns:a16="http://schemas.microsoft.com/office/drawing/2014/main" id="{6FC32599-488E-974D-7942-7C7536821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353" y="2656990"/>
            <a:ext cx="12092441" cy="3585548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9B5E40-0B93-FEBD-9E34-9ADC1A12D610}"/>
              </a:ext>
            </a:extLst>
          </p:cNvPr>
          <p:cNvSpPr txBox="1"/>
          <p:nvPr/>
        </p:nvSpPr>
        <p:spPr>
          <a:xfrm>
            <a:off x="6840415" y="171397"/>
            <a:ext cx="5083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Tips : allez voir le diapo du prof que j’ai annoté,</a:t>
            </a:r>
          </a:p>
          <a:p>
            <a:r>
              <a:rPr lang="fr-FR" dirty="0"/>
              <a:t>C’est la fin de son cours non fini</a:t>
            </a:r>
          </a:p>
        </p:txBody>
      </p:sp>
    </p:spTree>
    <p:extLst>
      <p:ext uri="{BB962C8B-B14F-4D97-AF65-F5344CB8AC3E}">
        <p14:creationId xmlns:p14="http://schemas.microsoft.com/office/powerpoint/2010/main" val="16193162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Correction : BCD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On obtient un alcène Z = </a:t>
            </a:r>
            <a:r>
              <a:rPr lang="fr-FR" dirty="0" err="1"/>
              <a:t>stréréospécifique</a:t>
            </a:r>
            <a:endParaRPr lang="fr-FR" dirty="0"/>
          </a:p>
          <a:p>
            <a:r>
              <a:rPr lang="fr-FR" dirty="0"/>
              <a:t>Donc une cis addition</a:t>
            </a:r>
          </a:p>
          <a:p>
            <a:r>
              <a:rPr lang="fr-FR" dirty="0"/>
              <a:t>Pd de </a:t>
            </a:r>
            <a:r>
              <a:rPr lang="fr-FR" dirty="0" err="1"/>
              <a:t>Lindar</a:t>
            </a:r>
            <a:r>
              <a:rPr lang="fr-FR" dirty="0"/>
              <a:t> = empoisonné +++</a:t>
            </a:r>
          </a:p>
          <a:p>
            <a:r>
              <a:rPr lang="fr-FR" dirty="0"/>
              <a:t>Pd/C aurait permis de faire une 2</a:t>
            </a:r>
            <a:r>
              <a:rPr lang="fr-FR" baseline="30000" dirty="0"/>
              <a:t>e</a:t>
            </a:r>
            <a:r>
              <a:rPr lang="fr-FR" dirty="0"/>
              <a:t> hydrogénation =&gt; formation d’un alcane</a:t>
            </a:r>
          </a:p>
        </p:txBody>
      </p:sp>
    </p:spTree>
    <p:extLst>
      <p:ext uri="{BB962C8B-B14F-4D97-AF65-F5344CB8AC3E}">
        <p14:creationId xmlns:p14="http://schemas.microsoft.com/office/powerpoint/2010/main" val="39211589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EB6F-A459-F104-F0E7-79F1A0B69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865161"/>
            <a:ext cx="9922764" cy="1294228"/>
          </a:xfrm>
        </p:spPr>
        <p:txBody>
          <a:bodyPr/>
          <a:lstStyle/>
          <a:p>
            <a:r>
              <a:rPr lang="fr-FR" dirty="0"/>
              <a:t>Récap des questions posées lors du live discord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6B0516-F357-F0B7-3DEA-0A1B05BA1E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09" y="2159389"/>
            <a:ext cx="11938782" cy="4452426"/>
          </a:xfrm>
        </p:spPr>
        <p:txBody>
          <a:bodyPr/>
          <a:lstStyle/>
          <a:p>
            <a:r>
              <a:rPr lang="fr-FR" dirty="0"/>
              <a:t>La différence entre ion ponté et époxyde ? Ion ponté se fait avec un halogène, l’époxyde avec un oxygène</a:t>
            </a:r>
          </a:p>
          <a:p>
            <a:r>
              <a:rPr lang="fr-FR" dirty="0"/>
              <a:t>Quand on respecte la règle de </a:t>
            </a:r>
            <a:r>
              <a:rPr lang="fr-FR" dirty="0" err="1"/>
              <a:t>Markownikov</a:t>
            </a:r>
            <a:r>
              <a:rPr lang="fr-FR" dirty="0"/>
              <a:t> = </a:t>
            </a:r>
            <a:r>
              <a:rPr lang="fr-FR" dirty="0" err="1"/>
              <a:t>régioséléctive</a:t>
            </a:r>
            <a:r>
              <a:rPr lang="fr-FR" dirty="0"/>
              <a:t> (car un carbone en particulier) mais non stéréospécifique (car on peut avoir en trans ou en cis)</a:t>
            </a:r>
          </a:p>
          <a:p>
            <a:r>
              <a:rPr lang="fr-FR" dirty="0"/>
              <a:t>Comprendre que l’oxydation la plus forte, la plus poussée = forme un acide carboxyle</a:t>
            </a:r>
          </a:p>
          <a:p>
            <a:r>
              <a:rPr lang="fr-FR" i="1" dirty="0">
                <a:solidFill>
                  <a:schemeClr val="accent1">
                    <a:lumMod val="50000"/>
                  </a:schemeClr>
                </a:solidFill>
              </a:rPr>
              <a:t>Comment avoir un carbocation le plus stable possible ?</a:t>
            </a:r>
          </a:p>
          <a:p>
            <a:r>
              <a:rPr lang="fr-FR" dirty="0">
                <a:solidFill>
                  <a:schemeClr val="accent1">
                    <a:lumMod val="50000"/>
                  </a:schemeClr>
                </a:solidFill>
              </a:rPr>
              <a:t>1- Sur la double liaison, ajouter le H sur le carbone le moins substitué pour que le 2</a:t>
            </a:r>
            <a:r>
              <a:rPr lang="fr-FR" baseline="30000" dirty="0">
                <a:solidFill>
                  <a:schemeClr val="accent1">
                    <a:lumMod val="50000"/>
                  </a:schemeClr>
                </a:solidFill>
              </a:rPr>
              <a:t>e</a:t>
            </a:r>
            <a:r>
              <a:rPr lang="fr-FR" dirty="0">
                <a:solidFill>
                  <a:schemeClr val="accent1">
                    <a:lumMod val="50000"/>
                  </a:schemeClr>
                </a:solidFill>
              </a:rPr>
              <a:t> carbone reste le plus substitué par des groupements carbonés (= donneurs d’e-)</a:t>
            </a:r>
          </a:p>
          <a:p>
            <a:r>
              <a:rPr lang="fr-FR" dirty="0">
                <a:solidFill>
                  <a:schemeClr val="accent1">
                    <a:lumMod val="50000"/>
                  </a:schemeClr>
                </a:solidFill>
              </a:rPr>
              <a:t>2- Le carbone qui n’a pas reçu le H, ne fait donc plus que 3 liaisons et devient positif = carbocation car il lui manque un e- qu’il gagne quand il fait une liaison</a:t>
            </a:r>
          </a:p>
          <a:p>
            <a:r>
              <a:rPr lang="fr-FR" dirty="0">
                <a:solidFill>
                  <a:schemeClr val="accent1">
                    <a:lumMod val="50000"/>
                  </a:schemeClr>
                </a:solidFill>
              </a:rPr>
              <a:t>3- Ce carbone est donc stabilisé au maximum avec ses substituants donneurs d’e-</a:t>
            </a:r>
          </a:p>
        </p:txBody>
      </p:sp>
    </p:spTree>
    <p:extLst>
      <p:ext uri="{BB962C8B-B14F-4D97-AF65-F5344CB8AC3E}">
        <p14:creationId xmlns:p14="http://schemas.microsoft.com/office/powerpoint/2010/main" val="7842274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A2347C-43F9-A15F-D784-BC5076D9D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865" y="414603"/>
            <a:ext cx="9922764" cy="1294228"/>
          </a:xfrm>
        </p:spPr>
        <p:txBody>
          <a:bodyPr/>
          <a:lstStyle/>
          <a:p>
            <a:r>
              <a:rPr lang="fr-FR" dirty="0"/>
              <a:t>Moment mnémotechnique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79D51B0-3294-3730-BE7D-43EEA7933074}"/>
              </a:ext>
            </a:extLst>
          </p:cNvPr>
          <p:cNvSpPr txBox="1"/>
          <p:nvPr/>
        </p:nvSpPr>
        <p:spPr>
          <a:xfrm>
            <a:off x="1031865" y="1061717"/>
            <a:ext cx="11271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Soyez indulgent si ça part trop loin, c’est juste si ça vous aide à retenir des caractéristiques importantes,</a:t>
            </a:r>
          </a:p>
          <a:p>
            <a:r>
              <a:rPr lang="fr-FR" dirty="0"/>
              <a:t>Et bien sûr c’est farfelu, ce n’est pas les bonnes démarches de compréhension tout le temps !!  </a:t>
            </a:r>
          </a:p>
        </p:txBody>
      </p:sp>
      <p:pic>
        <p:nvPicPr>
          <p:cNvPr id="10" name="Image 9" descr="Une image contenant texte, capture d’écran, Police, algèbre&#10;&#10;Description générée automatiquement">
            <a:extLst>
              <a:ext uri="{FF2B5EF4-FFF2-40B4-BE49-F238E27FC236}">
                <a16:creationId xmlns:a16="http://schemas.microsoft.com/office/drawing/2014/main" id="{76EE345B-5D96-A6BA-C247-C3790EC260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164" y="2031999"/>
            <a:ext cx="11989836" cy="4826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5564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8960D4-636B-64DF-62B6-045C39B67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875092"/>
            <a:ext cx="9922764" cy="1294228"/>
          </a:xfrm>
        </p:spPr>
        <p:txBody>
          <a:bodyPr/>
          <a:lstStyle/>
          <a:p>
            <a:r>
              <a:rPr lang="fr-FR" dirty="0"/>
              <a:t>Suite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66AE97B-FECC-8914-EDAA-2A285C8E876E}"/>
              </a:ext>
            </a:extLst>
          </p:cNvPr>
          <p:cNvSpPr txBox="1"/>
          <p:nvPr/>
        </p:nvSpPr>
        <p:spPr>
          <a:xfrm>
            <a:off x="1088136" y="1522206"/>
            <a:ext cx="5044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Pas vraiment des </a:t>
            </a:r>
            <a:r>
              <a:rPr lang="fr-FR" dirty="0" err="1"/>
              <a:t>mnemos</a:t>
            </a:r>
            <a:r>
              <a:rPr lang="fr-FR" dirty="0"/>
              <a:t> ça mais petite liste</a:t>
            </a:r>
          </a:p>
        </p:txBody>
      </p:sp>
      <p:pic>
        <p:nvPicPr>
          <p:cNvPr id="8" name="Image 7" descr="Une image contenant texte, Police, ligne, blanc&#10;&#10;Description générée automatiquement">
            <a:extLst>
              <a:ext uri="{FF2B5EF4-FFF2-40B4-BE49-F238E27FC236}">
                <a16:creationId xmlns:a16="http://schemas.microsoft.com/office/drawing/2014/main" id="{8D1EED73-5F4F-29DA-8C55-830A0D7E5E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96589"/>
            <a:ext cx="12443012" cy="234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107705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Bjorn">
      <a:dk1>
        <a:sysClr val="windowText" lastClr="000000"/>
      </a:dk1>
      <a:lt1>
        <a:sysClr val="window" lastClr="FFFFFF"/>
      </a:lt1>
      <a:dk2>
        <a:srgbClr val="252747"/>
      </a:dk2>
      <a:lt2>
        <a:srgbClr val="ECE4E9"/>
      </a:lt2>
      <a:accent1>
        <a:srgbClr val="736EB6"/>
      </a:accent1>
      <a:accent2>
        <a:srgbClr val="AB5991"/>
      </a:accent2>
      <a:accent3>
        <a:srgbClr val="AC9F39"/>
      </a:accent3>
      <a:accent4>
        <a:srgbClr val="756029"/>
      </a:accent4>
      <a:accent5>
        <a:srgbClr val="E87850"/>
      </a:accent5>
      <a:accent6>
        <a:srgbClr val="C6922A"/>
      </a:accent6>
      <a:hlink>
        <a:srgbClr val="736EB6"/>
      </a:hlink>
      <a:folHlink>
        <a:srgbClr val="AB5991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7055</TotalTime>
  <Words>941</Words>
  <Application>Microsoft Macintosh PowerPoint</Application>
  <PresentationFormat>Grand écran</PresentationFormat>
  <Paragraphs>80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7" baseType="lpstr">
      <vt:lpstr>Arial</vt:lpstr>
      <vt:lpstr>Neue Haas Grotesk Text Pro</vt:lpstr>
      <vt:lpstr>BjornVTI</vt:lpstr>
      <vt:lpstr>DM Mardi  chimie n°5  -&gt; Réactivité avancée</vt:lpstr>
      <vt:lpstr>QCM 1 :</vt:lpstr>
      <vt:lpstr>Correction : BC</vt:lpstr>
      <vt:lpstr>QCM 2 :</vt:lpstr>
      <vt:lpstr>Correction : BC</vt:lpstr>
      <vt:lpstr>QCM 3 :</vt:lpstr>
      <vt:lpstr>Correction : B</vt:lpstr>
      <vt:lpstr>QCM 4 :</vt:lpstr>
      <vt:lpstr>Correction : B</vt:lpstr>
      <vt:lpstr>QCM 5 :</vt:lpstr>
      <vt:lpstr>Correction : ACD</vt:lpstr>
      <vt:lpstr>QCM 6 : </vt:lpstr>
      <vt:lpstr>Correction : A(CD)</vt:lpstr>
      <vt:lpstr>QCM 7 :</vt:lpstr>
      <vt:lpstr>Correction : B</vt:lpstr>
      <vt:lpstr>QCM 8 :</vt:lpstr>
      <vt:lpstr>Correction : CD</vt:lpstr>
      <vt:lpstr>QCM 9 : </vt:lpstr>
      <vt:lpstr>Correction : BCD</vt:lpstr>
      <vt:lpstr>QCM 10 : </vt:lpstr>
      <vt:lpstr>Correction : BCD</vt:lpstr>
      <vt:lpstr>Récap des questions posées lors du live discord</vt:lpstr>
      <vt:lpstr>Moment mnémotechnique</vt:lpstr>
      <vt:lpstr>Suite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DM Mardi  chimie n°5  -&gt; Réactivité avancée</dc:title>
  <dc:creator>Camille Philippe</dc:creator>
  <cp:lastModifiedBy>Camille Philippe</cp:lastModifiedBy>
  <cp:revision>10</cp:revision>
  <dcterms:created xsi:type="dcterms:W3CDTF">2025-11-02T10:49:12Z</dcterms:created>
  <dcterms:modified xsi:type="dcterms:W3CDTF">2025-11-07T08:24:33Z</dcterms:modified>
</cp:coreProperties>
</file>