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/>
    <p:restoredTop sz="93946"/>
  </p:normalViewPr>
  <p:slideViewPr>
    <p:cSldViewPr snapToGrid="0" snapToObjects="1">
      <p:cViewPr varScale="1">
        <p:scale>
          <a:sx n="69" d="100"/>
          <a:sy n="69" d="100"/>
        </p:scale>
        <p:origin x="208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3/12/20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3/12/20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3/12/20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3/12/20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3/12/20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3/12/20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3/12/20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3/12/20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3/12/20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3/12/20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3/12/20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3/12/20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4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915127" y="1277815"/>
            <a:ext cx="8361229" cy="2098226"/>
          </a:xfrm>
        </p:spPr>
        <p:txBody>
          <a:bodyPr/>
          <a:lstStyle/>
          <a:p>
            <a:r>
              <a:rPr lang="fr-FR" dirty="0" smtClean="0"/>
              <a:t>SDA: La </a:t>
            </a:r>
            <a:r>
              <a:rPr lang="fr-FR" smtClean="0"/>
              <a:t>filière urinaire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458734" y="7332320"/>
            <a:ext cx="6450380" cy="627341"/>
          </a:xfrm>
        </p:spPr>
        <p:txBody>
          <a:bodyPr/>
          <a:lstStyle/>
          <a:p>
            <a:endParaRPr lang="fr-FR"/>
          </a:p>
        </p:txBody>
      </p:sp>
      <p:pic>
        <p:nvPicPr>
          <p:cNvPr id="1026" name="Picture 2" descr="http://www.cwhn.ca/sites/default/files/Urinary2F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827" y="3376041"/>
            <a:ext cx="4334493" cy="319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65865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b="1" u="sng" dirty="0" smtClean="0"/>
              <a:t>Généralités</a:t>
            </a:r>
            <a:endParaRPr lang="fr-FR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77078" y="1380931"/>
            <a:ext cx="6755363" cy="5654351"/>
          </a:xfrm>
        </p:spPr>
        <p:txBody>
          <a:bodyPr>
            <a:normAutofit/>
          </a:bodyPr>
          <a:lstStyle/>
          <a:p>
            <a:r>
              <a:rPr lang="fr-FR" dirty="0"/>
              <a:t>♥ </a:t>
            </a:r>
            <a:r>
              <a:rPr lang="fr-FR" dirty="0" smtClean="0"/>
              <a:t>sondage vésical</a:t>
            </a:r>
          </a:p>
          <a:p>
            <a:r>
              <a:rPr lang="fr-FR" dirty="0"/>
              <a:t>♥ </a:t>
            </a:r>
            <a:r>
              <a:rPr lang="fr-FR" dirty="0" smtClean="0"/>
              <a:t>position</a:t>
            </a:r>
          </a:p>
          <a:p>
            <a:r>
              <a:rPr lang="fr-FR" dirty="0"/>
              <a:t>♥ </a:t>
            </a:r>
            <a:r>
              <a:rPr lang="fr-FR" b="1" dirty="0" smtClean="0"/>
              <a:t>sous-péritonéal</a:t>
            </a:r>
          </a:p>
          <a:p>
            <a:endParaRPr lang="fr-FR" dirty="0" smtClean="0"/>
          </a:p>
          <a:p>
            <a:r>
              <a:rPr lang="fr-FR" dirty="0"/>
              <a:t>♥ </a:t>
            </a:r>
            <a:r>
              <a:rPr lang="fr-FR" u="sng" dirty="0" smtClean="0"/>
              <a:t>2 espaces de décollement :</a:t>
            </a:r>
          </a:p>
          <a:p>
            <a:r>
              <a:rPr lang="fr-FR" dirty="0" smtClean="0"/>
              <a:t>- pré-vésical</a:t>
            </a:r>
          </a:p>
          <a:p>
            <a:r>
              <a:rPr lang="fr-FR" dirty="0" smtClean="0"/>
              <a:t>- péri-urétral</a:t>
            </a:r>
          </a:p>
          <a:p>
            <a:endParaRPr lang="fr-FR" dirty="0" smtClean="0"/>
          </a:p>
          <a:p>
            <a:r>
              <a:rPr lang="fr-FR" dirty="0"/>
              <a:t>♥ </a:t>
            </a:r>
            <a:r>
              <a:rPr lang="fr-FR" b="1" dirty="0" smtClean="0"/>
              <a:t>dôme vésical</a:t>
            </a:r>
          </a:p>
          <a:p>
            <a:endParaRPr lang="fr-FR" dirty="0" smtClean="0"/>
          </a:p>
          <a:p>
            <a:r>
              <a:rPr lang="fr-FR" dirty="0"/>
              <a:t>† </a:t>
            </a:r>
            <a:r>
              <a:rPr lang="fr-FR" u="sng" dirty="0" smtClean="0"/>
              <a:t>Rétention vésicale</a:t>
            </a:r>
            <a:endParaRPr lang="fr-FR" u="sng" dirty="0"/>
          </a:p>
        </p:txBody>
      </p:sp>
      <p:pic>
        <p:nvPicPr>
          <p:cNvPr id="5" name="Imag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9644" y="1966070"/>
            <a:ext cx="6889523" cy="42212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18912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b="1" u="sng" dirty="0" smtClean="0"/>
              <a:t>Tuniques de la vessie</a:t>
            </a:r>
            <a:endParaRPr lang="fr-FR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98660" y="1942321"/>
            <a:ext cx="4450702" cy="3581400"/>
          </a:xfrm>
        </p:spPr>
        <p:txBody>
          <a:bodyPr/>
          <a:lstStyle/>
          <a:p>
            <a:r>
              <a:rPr lang="fr-FR" dirty="0" smtClean="0"/>
              <a:t>♥ </a:t>
            </a:r>
            <a:r>
              <a:rPr lang="fr-FR" u="sng" dirty="0" smtClean="0"/>
              <a:t>tunique externe</a:t>
            </a:r>
            <a:r>
              <a:rPr lang="fr-FR" dirty="0" smtClean="0"/>
              <a:t>: péritoine</a:t>
            </a:r>
          </a:p>
          <a:p>
            <a:r>
              <a:rPr lang="fr-FR" dirty="0" smtClean="0"/>
              <a:t>♥ </a:t>
            </a:r>
            <a:r>
              <a:rPr lang="fr-FR" u="sng" dirty="0" smtClean="0"/>
              <a:t>tunique moyenne</a:t>
            </a:r>
            <a:r>
              <a:rPr lang="fr-FR" dirty="0" smtClean="0"/>
              <a:t>: </a:t>
            </a:r>
            <a:r>
              <a:rPr lang="fr-FR" b="1" dirty="0" err="1" smtClean="0"/>
              <a:t>détrusor</a:t>
            </a:r>
            <a:endParaRPr lang="fr-FR" b="1" dirty="0" smtClean="0"/>
          </a:p>
          <a:p>
            <a:r>
              <a:rPr lang="fr-FR" dirty="0" smtClean="0"/>
              <a:t>♥ </a:t>
            </a:r>
            <a:r>
              <a:rPr lang="fr-FR" u="sng" dirty="0" smtClean="0"/>
              <a:t>tunique interne</a:t>
            </a:r>
            <a:r>
              <a:rPr lang="fr-FR" dirty="0" smtClean="0"/>
              <a:t>: </a:t>
            </a:r>
            <a:r>
              <a:rPr lang="fr-FR" b="1" dirty="0" err="1" smtClean="0"/>
              <a:t>urothélium</a:t>
            </a:r>
            <a:endParaRPr lang="fr-FR" b="1" dirty="0" smtClean="0"/>
          </a:p>
          <a:p>
            <a:endParaRPr lang="fr-FR" dirty="0"/>
          </a:p>
          <a:p>
            <a:r>
              <a:rPr lang="fr-FR" dirty="0" smtClean="0"/>
              <a:t>♥ </a:t>
            </a:r>
            <a:r>
              <a:rPr lang="fr-FR" b="1" dirty="0" smtClean="0"/>
              <a:t>Trigone vésical</a:t>
            </a:r>
          </a:p>
          <a:p>
            <a:endParaRPr lang="fr-FR" dirty="0"/>
          </a:p>
          <a:p>
            <a:r>
              <a:rPr lang="fr-FR" dirty="0" smtClean="0"/>
              <a:t>♥ </a:t>
            </a:r>
            <a:r>
              <a:rPr lang="fr-FR" u="sng" dirty="0" smtClean="0"/>
              <a:t>Mécanisme anti-reflux </a:t>
            </a:r>
            <a:r>
              <a:rPr lang="fr-FR" dirty="0" smtClean="0"/>
              <a:t>de l’</a:t>
            </a:r>
            <a:r>
              <a:rPr lang="fr-FR" dirty="0" err="1" smtClean="0"/>
              <a:t>urothélium</a:t>
            </a:r>
            <a:endParaRPr lang="fr-FR" dirty="0"/>
          </a:p>
        </p:txBody>
      </p:sp>
      <p:pic>
        <p:nvPicPr>
          <p:cNvPr id="5" name="Imag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346" y="1674351"/>
            <a:ext cx="4419600" cy="384937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3863" y="1942321"/>
            <a:ext cx="1143000" cy="153920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1072" y="4551480"/>
            <a:ext cx="2316965" cy="19444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6935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b="1" u="sng" dirty="0" smtClean="0"/>
              <a:t>Innervation</a:t>
            </a:r>
            <a:endParaRPr lang="fr-FR" b="1" u="sng" dirty="0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fr-FR" dirty="0" smtClean="0"/>
              <a:t>♥ </a:t>
            </a:r>
            <a:r>
              <a:rPr lang="fr-FR" b="1" dirty="0" smtClean="0"/>
              <a:t>Parasympathique</a:t>
            </a:r>
          </a:p>
          <a:p>
            <a:pPr algn="ctr"/>
            <a:endParaRPr lang="fr-FR" dirty="0" smtClean="0"/>
          </a:p>
          <a:p>
            <a:pPr algn="ctr"/>
            <a:r>
              <a:rPr lang="fr-FR" dirty="0" smtClean="0"/>
              <a:t>♥ </a:t>
            </a:r>
            <a:r>
              <a:rPr lang="fr-FR" b="1" dirty="0" smtClean="0"/>
              <a:t>Orthosympathique</a:t>
            </a:r>
          </a:p>
          <a:p>
            <a:pPr algn="ctr"/>
            <a:endParaRPr lang="fr-FR" dirty="0" smtClean="0"/>
          </a:p>
          <a:p>
            <a:pPr algn="ctr"/>
            <a:r>
              <a:rPr lang="fr-FR" dirty="0" smtClean="0"/>
              <a:t>♥ </a:t>
            </a:r>
            <a:r>
              <a:rPr lang="fr-FR" b="1" dirty="0" smtClean="0"/>
              <a:t>Système nerveux </a:t>
            </a:r>
            <a:r>
              <a:rPr lang="fr-FR" b="1" dirty="0" err="1" smtClean="0"/>
              <a:t>somitique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4980945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b="1" u="sng" dirty="0" smtClean="0"/>
              <a:t>La vascularisation</a:t>
            </a:r>
            <a:endParaRPr lang="fr-FR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48591" y="2967133"/>
            <a:ext cx="5794310" cy="3581400"/>
          </a:xfrm>
        </p:spPr>
        <p:txBody>
          <a:bodyPr/>
          <a:lstStyle/>
          <a:p>
            <a:r>
              <a:rPr lang="fr-FR" dirty="0" smtClean="0"/>
              <a:t>♥ artère </a:t>
            </a:r>
            <a:r>
              <a:rPr lang="fr-FR" b="1" dirty="0" smtClean="0"/>
              <a:t>ombilicale</a:t>
            </a:r>
            <a:r>
              <a:rPr lang="fr-FR" dirty="0" smtClean="0"/>
              <a:t>, </a:t>
            </a:r>
            <a:r>
              <a:rPr lang="fr-FR" b="1" dirty="0" smtClean="0"/>
              <a:t>vésicales</a:t>
            </a:r>
            <a:r>
              <a:rPr lang="fr-FR" dirty="0" smtClean="0"/>
              <a:t> supérieure et inférieure, </a:t>
            </a:r>
            <a:r>
              <a:rPr lang="mr-IN" dirty="0" smtClean="0"/>
              <a:t>…</a:t>
            </a:r>
            <a:endParaRPr lang="fr-FR" dirty="0" smtClean="0"/>
          </a:p>
          <a:p>
            <a:endParaRPr lang="fr-FR" dirty="0"/>
          </a:p>
          <a:p>
            <a:r>
              <a:rPr lang="fr-FR" dirty="0" smtClean="0"/>
              <a:t>♥ Drainage lymphatique</a:t>
            </a:r>
            <a:endParaRPr lang="fr-FR" dirty="0"/>
          </a:p>
        </p:txBody>
      </p:sp>
      <p:pic>
        <p:nvPicPr>
          <p:cNvPr id="5" name="Imag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5574" y="1806478"/>
            <a:ext cx="5544884" cy="406325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132071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b="1" u="sng" dirty="0" smtClean="0"/>
              <a:t>L’urètre</a:t>
            </a:r>
            <a:endParaRPr lang="fr-FR" b="1" u="sng" dirty="0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905070" y="2341984"/>
            <a:ext cx="9601200" cy="3581400"/>
          </a:xfrm>
        </p:spPr>
        <p:txBody>
          <a:bodyPr/>
          <a:lstStyle/>
          <a:p>
            <a:r>
              <a:rPr lang="fr-FR" dirty="0" smtClean="0"/>
              <a:t>♥ position</a:t>
            </a:r>
          </a:p>
          <a:p>
            <a:endParaRPr lang="fr-FR" dirty="0" smtClean="0"/>
          </a:p>
          <a:p>
            <a:r>
              <a:rPr lang="fr-FR" dirty="0" smtClean="0"/>
              <a:t>♥ </a:t>
            </a:r>
            <a:r>
              <a:rPr lang="fr-FR" b="1" dirty="0" smtClean="0"/>
              <a:t>glandes urétrales </a:t>
            </a:r>
            <a:r>
              <a:rPr lang="fr-FR" dirty="0" smtClean="0"/>
              <a:t>(cyprine)</a:t>
            </a:r>
          </a:p>
          <a:p>
            <a:endParaRPr lang="fr-FR" dirty="0"/>
          </a:p>
          <a:p>
            <a:r>
              <a:rPr lang="fr-FR" dirty="0" smtClean="0"/>
              <a:t>♥ </a:t>
            </a:r>
            <a:r>
              <a:rPr lang="fr-FR" u="sng" dirty="0" smtClean="0"/>
              <a:t>3 parties de l’urètre</a:t>
            </a:r>
          </a:p>
          <a:p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6153" y="1982496"/>
            <a:ext cx="6985000" cy="337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559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b="1" u="sng" dirty="0" smtClean="0"/>
              <a:t>Les uretères</a:t>
            </a:r>
            <a:endParaRPr lang="fr-FR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♥ </a:t>
            </a:r>
            <a:r>
              <a:rPr lang="fr-FR" u="sng" dirty="0" smtClean="0"/>
              <a:t>à gauche </a:t>
            </a:r>
            <a:r>
              <a:rPr lang="fr-FR" b="1" dirty="0" smtClean="0"/>
              <a:t>en dedans</a:t>
            </a:r>
          </a:p>
          <a:p>
            <a:r>
              <a:rPr lang="fr-FR" dirty="0" smtClean="0"/>
              <a:t>♥ </a:t>
            </a:r>
            <a:r>
              <a:rPr lang="fr-FR" u="sng" dirty="0" smtClean="0"/>
              <a:t>à </a:t>
            </a:r>
            <a:r>
              <a:rPr lang="fr-FR" u="sng" dirty="0" err="1" smtClean="0"/>
              <a:t>drOite</a:t>
            </a:r>
            <a:r>
              <a:rPr lang="fr-FR" u="sng" dirty="0" smtClean="0"/>
              <a:t> </a:t>
            </a:r>
            <a:r>
              <a:rPr lang="fr-FR" b="1" dirty="0" smtClean="0"/>
              <a:t>en </a:t>
            </a:r>
            <a:r>
              <a:rPr lang="fr-FR" b="1" dirty="0" err="1" smtClean="0"/>
              <a:t>dehOrs</a:t>
            </a:r>
            <a:endParaRPr lang="fr-FR" b="1" dirty="0" smtClean="0"/>
          </a:p>
          <a:p>
            <a:endParaRPr lang="fr-FR" dirty="0"/>
          </a:p>
          <a:p>
            <a:r>
              <a:rPr lang="fr-FR" dirty="0" smtClean="0"/>
              <a:t>♥ </a:t>
            </a:r>
            <a:r>
              <a:rPr lang="fr-FR" u="sng" dirty="0" smtClean="0"/>
              <a:t>2 dilatations</a:t>
            </a:r>
          </a:p>
          <a:p>
            <a:endParaRPr lang="fr-FR" dirty="0"/>
          </a:p>
          <a:p>
            <a:r>
              <a:rPr lang="fr-FR" dirty="0" smtClean="0"/>
              <a:t>♥ </a:t>
            </a:r>
            <a:r>
              <a:rPr lang="fr-FR" u="sng" dirty="0" smtClean="0"/>
              <a:t>Vascularisation</a:t>
            </a:r>
            <a:r>
              <a:rPr lang="fr-FR" dirty="0" smtClean="0"/>
              <a:t>: </a:t>
            </a:r>
            <a:r>
              <a:rPr lang="fr-FR" b="1" dirty="0" smtClean="0"/>
              <a:t>artère utérine</a:t>
            </a:r>
            <a:endParaRPr lang="fr-FR" b="1" dirty="0"/>
          </a:p>
        </p:txBody>
      </p:sp>
      <p:pic>
        <p:nvPicPr>
          <p:cNvPr id="4" name="Imag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199" y="1846205"/>
            <a:ext cx="5696339" cy="43866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53823438"/>
      </p:ext>
    </p:extLst>
  </p:cSld>
  <p:clrMapOvr>
    <a:masterClrMapping/>
  </p:clrMapOvr>
</p:sld>
</file>

<file path=ppt/theme/theme1.xml><?xml version="1.0" encoding="utf-8"?>
<a:theme xmlns:a="http://schemas.openxmlformats.org/drawingml/2006/main" name="Rogner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Rogner</Template>
  <TotalTime>35</TotalTime>
  <Words>114</Words>
  <Application>Microsoft Macintosh PowerPoint</Application>
  <PresentationFormat>Grand écran</PresentationFormat>
  <Paragraphs>44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0" baseType="lpstr">
      <vt:lpstr>Franklin Gothic Book</vt:lpstr>
      <vt:lpstr>Mangal</vt:lpstr>
      <vt:lpstr>Rogner</vt:lpstr>
      <vt:lpstr>SDA: La filière urinaire</vt:lpstr>
      <vt:lpstr>Généralités</vt:lpstr>
      <vt:lpstr>Tuniques de la vessie</vt:lpstr>
      <vt:lpstr>Innervation</vt:lpstr>
      <vt:lpstr>La vascularisation</vt:lpstr>
      <vt:lpstr>L’urètre</vt:lpstr>
      <vt:lpstr>Les uretères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SDA: La filière urinaire</dc:title>
  <dc:creator>lena ribiere</dc:creator>
  <cp:lastModifiedBy>lena ribiere</cp:lastModifiedBy>
  <cp:revision>9</cp:revision>
  <dcterms:created xsi:type="dcterms:W3CDTF">2020-03-05T13:01:49Z</dcterms:created>
  <dcterms:modified xsi:type="dcterms:W3CDTF">2020-03-12T16:59:56Z</dcterms:modified>
</cp:coreProperties>
</file>